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3"/>
  </p:notesMasterIdLst>
  <p:handoutMasterIdLst>
    <p:handoutMasterId r:id="rId14"/>
  </p:handoutMasterIdLst>
  <p:sldIdLst>
    <p:sldId id="263" r:id="rId5"/>
    <p:sldId id="262" r:id="rId6"/>
    <p:sldId id="264" r:id="rId7"/>
    <p:sldId id="274" r:id="rId8"/>
    <p:sldId id="275" r:id="rId9"/>
    <p:sldId id="276" r:id="rId10"/>
    <p:sldId id="277" r:id="rId11"/>
    <p:sldId id="28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15-09-2024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15-09-2024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898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47294-B0B4-4EE5-828B-BD97BC43D99E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C88A4-F87C-4588-B6A5-C938D361E715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D417E-4450-44C3-AF23-A7812D1D3D85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8500D-E17D-4B59-8DCD-C749670364D9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DD2C-D00E-47DD-B194-FD3CCFEDB1C1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D7204-94F3-401F-8D15-4F303450E873}" type="datetime1">
              <a:rPr lang="en-IN" smtClean="0"/>
              <a:t>15-09-2024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00699-E28F-4C74-97CF-5C05C74F1216}" type="datetime1">
              <a:rPr lang="en-IN" smtClean="0"/>
              <a:t>15-09-2024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835B8-CE2D-41C8-B5B3-54C9A7CDBEAC}" type="datetime1">
              <a:rPr lang="en-IN" smtClean="0"/>
              <a:t>15-09-2024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AFB1-C0D3-49CA-A861-03CF4DDF3289}" type="datetime1">
              <a:rPr lang="en-IN" smtClean="0"/>
              <a:t>15-09-2024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8FC78-4AD7-4935-B628-FC39D2D5D844}" type="datetime1">
              <a:rPr lang="en-IN" smtClean="0"/>
              <a:t>15-09-2024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F1784-F71C-4BDB-9BB4-CB0D581FD123}" type="datetime1">
              <a:rPr lang="en-IN" smtClean="0"/>
              <a:t>15-09-2024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C1280-06FA-4BE8-BC64-9F1F0D59C481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038147" y="828454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SUBJECT NAME </a:t>
            </a:r>
            <a:r>
              <a:rPr lang="en-IN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TOXICOLOGY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7" y="3010535"/>
            <a:ext cx="784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NO &amp; NAME </a:t>
            </a:r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(FONT SIZE 20) – TIMES NEW ROMAN, ALL CAPS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–TOXICOKINETICS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5" cy="5263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89539" y="1988293"/>
            <a:ext cx="6096000" cy="2441694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Content:</a:t>
            </a:r>
          </a:p>
          <a:p>
            <a:pPr marL="355600" lvl="1" indent="-342900">
              <a:lnSpc>
                <a:spcPts val="2735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Definition</a:t>
            </a:r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ts val="2735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absorption,</a:t>
            </a:r>
            <a:r>
              <a:rPr lang="en-IN" sz="1600" spc="-45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55600" indent="-342900">
              <a:lnSpc>
                <a:spcPts val="2735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Distribution </a:t>
            </a:r>
          </a:p>
          <a:p>
            <a:pPr marL="355600" indent="-342900">
              <a:lnSpc>
                <a:spcPts val="2735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biotransformation (biotransformation) and</a:t>
            </a:r>
          </a:p>
          <a:p>
            <a:pPr marL="355600" indent="-342900">
              <a:lnSpc>
                <a:spcPts val="2735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excretion</a:t>
            </a:r>
            <a:r>
              <a:rPr lang="en-IN" sz="1600" spc="-1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IN" sz="1600" spc="-5" dirty="0">
                <a:latin typeface="Times New Roman" pitchFamily="18" charset="0"/>
                <a:cs typeface="Times New Roman" pitchFamily="18" charset="0"/>
              </a:rPr>
              <a:t>chemicals</a:t>
            </a:r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6056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–TOXICOKINETICS</a:t>
            </a:r>
          </a:p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50" y="1043353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endParaRPr lang="en-US" sz="1600" b="1" kern="0" dirty="0">
              <a:solidFill>
                <a:srgbClr val="0000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71550" y="1043353"/>
            <a:ext cx="8172449" cy="4525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ts val="2735"/>
              </a:lnSpc>
              <a:spcBef>
                <a:spcPts val="100"/>
              </a:spcBef>
              <a:tabLst>
                <a:tab pos="355600" algn="l"/>
              </a:tabLst>
            </a:pPr>
            <a:r>
              <a:rPr lang="en-IN" sz="2000" spc="-15" dirty="0">
                <a:solidFill>
                  <a:srgbClr val="FF0000"/>
                </a:solidFill>
                <a:latin typeface="Times New Roman"/>
                <a:cs typeface="Times New Roman"/>
              </a:rPr>
              <a:t>TOXICOKINETICS</a:t>
            </a:r>
            <a:endParaRPr lang="en-IN" sz="2000" i="1" spc="-20" dirty="0">
              <a:latin typeface="Times New Roman"/>
              <a:cs typeface="Times New Roman"/>
            </a:endParaRPr>
          </a:p>
          <a:p>
            <a:pPr marL="355600" indent="-342900">
              <a:lnSpc>
                <a:spcPts val="2735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lang="en-IN" spc="-20" dirty="0">
                <a:latin typeface="Times New Roman" pitchFamily="18" charset="0"/>
                <a:cs typeface="Times New Roman" pitchFamily="18" charset="0"/>
              </a:rPr>
              <a:t>Toxicokinetics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deals </a:t>
            </a:r>
            <a:r>
              <a:rPr lang="en-IN" spc="-5"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absorption,</a:t>
            </a:r>
            <a:r>
              <a:rPr lang="en-IN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distribution, biotransformation (metabolism) and excretion</a:t>
            </a:r>
            <a:r>
              <a:rPr lang="en-IN" spc="-1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IN" spc="-5" dirty="0">
                <a:latin typeface="Times New Roman" pitchFamily="18" charset="0"/>
                <a:cs typeface="Times New Roman" pitchFamily="18" charset="0"/>
              </a:rPr>
              <a:t>chemicals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lang="en-IN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IN" b="1" spc="31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b="1" spc="-2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Toxicokinetics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  <a:tabLst>
                <a:tab pos="584200" algn="l"/>
              </a:tabLst>
            </a:pPr>
            <a:r>
              <a:rPr lang="en-IN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i) Absorption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marL="453390">
              <a:lnSpc>
                <a:spcPts val="2735"/>
              </a:lnSpc>
              <a:spcBef>
                <a:spcPts val="300"/>
              </a:spcBef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Absorption is the process by </a:t>
            </a:r>
            <a:r>
              <a:rPr lang="en-IN" spc="-5" dirty="0">
                <a:latin typeface="Times New Roman" pitchFamily="18" charset="0"/>
                <a:cs typeface="Times New Roman" pitchFamily="18" charset="0"/>
              </a:rPr>
              <a:t>which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pc="-5" dirty="0">
                <a:latin typeface="Times New Roman" pitchFamily="18" charset="0"/>
                <a:cs typeface="Times New Roman" pitchFamily="18" charset="0"/>
              </a:rPr>
              <a:t>chemical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enters</a:t>
            </a:r>
            <a:r>
              <a:rPr lang="en-IN" spc="-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pc="-35" dirty="0">
                <a:latin typeface="Times New Roman" pitchFamily="18" charset="0"/>
                <a:cs typeface="Times New Roman" pitchFamily="18" charset="0"/>
              </a:rPr>
              <a:t>body.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It depends on the route of</a:t>
            </a:r>
            <a:r>
              <a:rPr lang="en-IN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administration</a:t>
            </a:r>
          </a:p>
          <a:p>
            <a:pPr marL="443865" indent="-431800">
              <a:lnSpc>
                <a:spcPts val="3225"/>
              </a:lnSpc>
              <a:spcBef>
                <a:spcPts val="320"/>
              </a:spcBef>
              <a:buFont typeface="Arial"/>
              <a:buChar char="•"/>
              <a:tabLst>
                <a:tab pos="443865" algn="l"/>
                <a:tab pos="444500" algn="l"/>
              </a:tabLst>
            </a:pPr>
            <a:r>
              <a:rPr lang="en-IN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Oral </a:t>
            </a:r>
            <a:r>
              <a:rPr lang="en-IN" spc="-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route </a:t>
            </a:r>
            <a:r>
              <a:rPr lang="en-IN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pc="-5" dirty="0">
                <a:latin typeface="Times New Roman" pitchFamily="18" charset="0"/>
                <a:cs typeface="Times New Roman" pitchFamily="18" charset="0"/>
              </a:rPr>
              <a:t>GIT is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pc="-5" dirty="0">
                <a:latin typeface="Times New Roman" pitchFamily="18" charset="0"/>
                <a:cs typeface="Times New Roman" pitchFamily="18" charset="0"/>
              </a:rPr>
              <a:t>most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important </a:t>
            </a:r>
            <a:r>
              <a:rPr lang="en-IN" spc="-20" dirty="0">
                <a:latin typeface="Times New Roman" pitchFamily="18" charset="0"/>
                <a:cs typeface="Times New Roman" pitchFamily="18" charset="0"/>
              </a:rPr>
              <a:t>route</a:t>
            </a:r>
            <a:r>
              <a:rPr lang="en-IN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of absorption, </a:t>
            </a:r>
            <a:r>
              <a:rPr lang="en-IN" spc="-5" dirty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IN" spc="-10" dirty="0">
                <a:latin typeface="Times New Roman" pitchFamily="18" charset="0"/>
                <a:cs typeface="Times New Roman" pitchFamily="18" charset="0"/>
              </a:rPr>
              <a:t>most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acute poisonings involve</a:t>
            </a:r>
            <a:r>
              <a:rPr lang="en-IN"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ingestions.</a:t>
            </a:r>
          </a:p>
          <a:p>
            <a:pPr marL="355600" marR="5080" indent="-342900">
              <a:lnSpc>
                <a:spcPct val="90500"/>
              </a:lnSpc>
              <a:spcBef>
                <a:spcPts val="640"/>
              </a:spcBef>
              <a:buSzPct val="85714"/>
              <a:buFont typeface="Arial"/>
              <a:buChar char="•"/>
              <a:tabLst>
                <a:tab pos="423545" algn="l"/>
                <a:tab pos="424180" algn="l"/>
              </a:tabLst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IN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Dermal </a:t>
            </a:r>
            <a:r>
              <a:rPr lang="en-IN" spc="-2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route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– lipid solubility of a substance is </a:t>
            </a:r>
            <a:r>
              <a:rPr lang="en-IN" spc="-5" dirty="0">
                <a:latin typeface="Times New Roman" pitchFamily="18" charset="0"/>
                <a:cs typeface="Times New Roman" pitchFamily="18" charset="0"/>
              </a:rPr>
              <a:t>an  important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factor </a:t>
            </a:r>
            <a:r>
              <a:rPr lang="en-IN" spc="-10" dirty="0">
                <a:latin typeface="Times New Roman" pitchFamily="18" charset="0"/>
                <a:cs typeface="Times New Roman" pitchFamily="18" charset="0"/>
              </a:rPr>
              <a:t>affecting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the degree of absorption through</a:t>
            </a:r>
            <a:r>
              <a:rPr lang="en-IN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the  skin</a:t>
            </a:r>
          </a:p>
          <a:p>
            <a:pPr marL="450215" indent="-43815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50215" algn="l"/>
                <a:tab pos="450850" algn="l"/>
              </a:tabLst>
            </a:pPr>
            <a:r>
              <a:rPr lang="en-IN" spc="-5" dirty="0">
                <a:solidFill>
                  <a:srgbClr val="FF0000"/>
                </a:solidFill>
                <a:latin typeface="Times New Roman"/>
                <a:cs typeface="Times New Roman"/>
              </a:rPr>
              <a:t>Inhalational </a:t>
            </a:r>
            <a:r>
              <a:rPr lang="en-IN" spc="-25" dirty="0">
                <a:solidFill>
                  <a:srgbClr val="FF0000"/>
                </a:solidFill>
                <a:latin typeface="Times New Roman"/>
                <a:cs typeface="Times New Roman"/>
              </a:rPr>
              <a:t>route </a:t>
            </a:r>
            <a:r>
              <a:rPr lang="en-IN" dirty="0">
                <a:latin typeface="Times New Roman"/>
                <a:cs typeface="Times New Roman"/>
              </a:rPr>
              <a:t>– toxic </a:t>
            </a:r>
            <a:r>
              <a:rPr lang="en-IN" spc="-5" dirty="0">
                <a:latin typeface="Times New Roman"/>
                <a:cs typeface="Times New Roman"/>
              </a:rPr>
              <a:t>fumes, </a:t>
            </a:r>
            <a:r>
              <a:rPr lang="en-IN" dirty="0">
                <a:latin typeface="Times New Roman"/>
                <a:cs typeface="Times New Roman"/>
              </a:rPr>
              <a:t>particulate and noxious gases </a:t>
            </a:r>
            <a:r>
              <a:rPr lang="en-IN" spc="-10" dirty="0">
                <a:latin typeface="Times New Roman"/>
                <a:cs typeface="Times New Roman"/>
              </a:rPr>
              <a:t>may </a:t>
            </a:r>
            <a:r>
              <a:rPr lang="en-IN" dirty="0">
                <a:latin typeface="Times New Roman"/>
                <a:cs typeface="Times New Roman"/>
              </a:rPr>
              <a:t>be absorbed through the</a:t>
            </a:r>
            <a:r>
              <a:rPr lang="en-IN" spc="-35" dirty="0">
                <a:latin typeface="Times New Roman"/>
                <a:cs typeface="Times New Roman"/>
              </a:rPr>
              <a:t> </a:t>
            </a:r>
            <a:r>
              <a:rPr lang="en-IN" dirty="0">
                <a:latin typeface="Times New Roman"/>
                <a:cs typeface="Times New Roman"/>
              </a:rPr>
              <a:t>lungs.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6893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6056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–TOXICOKINETICS</a:t>
            </a:r>
          </a:p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50" y="1043353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endParaRPr lang="en-US" sz="1600" b="1" kern="0" dirty="0">
              <a:solidFill>
                <a:srgbClr val="0000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9231" y="1265587"/>
            <a:ext cx="8264769" cy="2972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lang="en-IN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Bioavailability</a:t>
            </a:r>
            <a:endParaRPr lang="en-IN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431800" algn="l"/>
                <a:tab pos="432434" algn="l"/>
              </a:tabLst>
            </a:pPr>
            <a:r>
              <a:rPr lang="en-IN" spc="-5" dirty="0">
                <a:latin typeface="Times New Roman"/>
                <a:cs typeface="Times New Roman"/>
              </a:rPr>
              <a:t>It is </a:t>
            </a:r>
            <a:r>
              <a:rPr lang="en-IN" dirty="0">
                <a:latin typeface="Times New Roman"/>
                <a:cs typeface="Times New Roman"/>
              </a:rPr>
              <a:t>the fraction of unchanged drug reaching the </a:t>
            </a:r>
            <a:r>
              <a:rPr lang="en-IN" spc="-5" dirty="0">
                <a:latin typeface="Times New Roman"/>
                <a:cs typeface="Times New Roman"/>
              </a:rPr>
              <a:t>systemic  </a:t>
            </a:r>
            <a:r>
              <a:rPr lang="en-IN" dirty="0">
                <a:latin typeface="Times New Roman"/>
                <a:cs typeface="Times New Roman"/>
              </a:rPr>
              <a:t>circulation following of </a:t>
            </a:r>
            <a:r>
              <a:rPr lang="en-IN" spc="-5" dirty="0">
                <a:latin typeface="Times New Roman"/>
                <a:cs typeface="Times New Roman"/>
              </a:rPr>
              <a:t>non-vascular administration.  </a:t>
            </a:r>
            <a:r>
              <a:rPr lang="en-IN" dirty="0">
                <a:latin typeface="Times New Roman"/>
                <a:cs typeface="Times New Roman"/>
              </a:rPr>
              <a:t>Therefore, a portion of the </a:t>
            </a:r>
            <a:r>
              <a:rPr lang="en-IN" spc="-5" dirty="0">
                <a:latin typeface="Times New Roman"/>
                <a:cs typeface="Times New Roman"/>
              </a:rPr>
              <a:t>chemical </a:t>
            </a:r>
            <a:r>
              <a:rPr lang="en-IN" dirty="0">
                <a:latin typeface="Times New Roman"/>
                <a:cs typeface="Times New Roman"/>
              </a:rPr>
              <a:t>fails to reach the</a:t>
            </a:r>
            <a:r>
              <a:rPr lang="en-IN" spc="-135" dirty="0">
                <a:latin typeface="Times New Roman"/>
                <a:cs typeface="Times New Roman"/>
              </a:rPr>
              <a:t> </a:t>
            </a:r>
            <a:r>
              <a:rPr lang="en-IN" spc="-5" dirty="0">
                <a:latin typeface="Times New Roman"/>
                <a:cs typeface="Times New Roman"/>
              </a:rPr>
              <a:t>systemic</a:t>
            </a:r>
            <a:r>
              <a:rPr lang="en-IN" dirty="0">
                <a:latin typeface="Times New Roman"/>
                <a:cs typeface="Times New Roman"/>
              </a:rPr>
              <a:t> circulation in original form after oral</a:t>
            </a:r>
            <a:r>
              <a:rPr lang="en-IN" spc="-125" dirty="0">
                <a:latin typeface="Times New Roman"/>
                <a:cs typeface="Times New Roman"/>
              </a:rPr>
              <a:t> </a:t>
            </a:r>
            <a:r>
              <a:rPr lang="en-IN" dirty="0">
                <a:latin typeface="Times New Roman"/>
                <a:cs typeface="Times New Roman"/>
              </a:rPr>
              <a:t>administration</a:t>
            </a: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lang="en-IN"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ii)</a:t>
            </a:r>
            <a:r>
              <a:rPr lang="en-IN" sz="24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IN"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Distribution</a:t>
            </a:r>
            <a:endParaRPr lang="en-IN" sz="2400" dirty="0">
              <a:latin typeface="Times New Roman"/>
              <a:cs typeface="Times New Roman"/>
            </a:endParaRPr>
          </a:p>
          <a:p>
            <a:pPr marL="355600" marR="20320" indent="-342900">
              <a:lnSpc>
                <a:spcPct val="100000"/>
              </a:lnSpc>
              <a:spcBef>
                <a:spcPts val="6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IN" dirty="0">
                <a:latin typeface="Times New Roman"/>
                <a:cs typeface="Times New Roman"/>
              </a:rPr>
              <a:t>Distribution-is defined as the apparent volume into</a:t>
            </a:r>
            <a:r>
              <a:rPr lang="en-IN" spc="-150" dirty="0">
                <a:latin typeface="Times New Roman"/>
                <a:cs typeface="Times New Roman"/>
              </a:rPr>
              <a:t> </a:t>
            </a:r>
            <a:r>
              <a:rPr lang="en-IN" dirty="0">
                <a:latin typeface="Times New Roman"/>
                <a:cs typeface="Times New Roman"/>
              </a:rPr>
              <a:t>which  a substance is distributed. </a:t>
            </a:r>
            <a:r>
              <a:rPr lang="en-IN" spc="-55" dirty="0">
                <a:latin typeface="Times New Roman"/>
                <a:cs typeface="Times New Roman"/>
              </a:rPr>
              <a:t>Volume </a:t>
            </a:r>
            <a:r>
              <a:rPr lang="en-IN" dirty="0">
                <a:latin typeface="Times New Roman"/>
                <a:cs typeface="Times New Roman"/>
              </a:rPr>
              <a:t>of distribution (</a:t>
            </a:r>
            <a:r>
              <a:rPr lang="en-IN" dirty="0" err="1">
                <a:latin typeface="Times New Roman"/>
                <a:cs typeface="Times New Roman"/>
              </a:rPr>
              <a:t>Vd</a:t>
            </a:r>
            <a:r>
              <a:rPr lang="en-IN" dirty="0">
                <a:latin typeface="Times New Roman"/>
                <a:cs typeface="Times New Roman"/>
              </a:rPr>
              <a:t>)</a:t>
            </a:r>
            <a:r>
              <a:rPr lang="en-IN" spc="-125" dirty="0">
                <a:latin typeface="Times New Roman"/>
                <a:cs typeface="Times New Roman"/>
              </a:rPr>
              <a:t> </a:t>
            </a:r>
            <a:r>
              <a:rPr lang="en-IN" dirty="0">
                <a:latin typeface="Times New Roman"/>
                <a:cs typeface="Times New Roman"/>
              </a:rPr>
              <a:t>is </a:t>
            </a:r>
            <a:r>
              <a:rPr lang="en-IN" spc="-5" dirty="0">
                <a:latin typeface="Times New Roman"/>
                <a:cs typeface="Times New Roman"/>
              </a:rPr>
              <a:t>calculated </a:t>
            </a:r>
            <a:r>
              <a:rPr lang="en-IN" dirty="0">
                <a:latin typeface="Times New Roman"/>
                <a:cs typeface="Times New Roman"/>
              </a:rPr>
              <a:t>from </a:t>
            </a:r>
            <a:r>
              <a:rPr lang="en-IN" spc="-5" dirty="0">
                <a:latin typeface="Times New Roman"/>
                <a:cs typeface="Times New Roman"/>
              </a:rPr>
              <a:t>the </a:t>
            </a:r>
            <a:r>
              <a:rPr lang="en-IN" dirty="0">
                <a:latin typeface="Times New Roman"/>
                <a:cs typeface="Times New Roman"/>
              </a:rPr>
              <a:t>dose taken and the </a:t>
            </a:r>
            <a:r>
              <a:rPr lang="en-IN" spc="-5" dirty="0">
                <a:latin typeface="Times New Roman"/>
                <a:cs typeface="Times New Roman"/>
              </a:rPr>
              <a:t>resulting plasma  </a:t>
            </a:r>
            <a:r>
              <a:rPr lang="en-IN" dirty="0">
                <a:latin typeface="Times New Roman"/>
                <a:cs typeface="Times New Roman"/>
              </a:rPr>
              <a:t>concentration:</a:t>
            </a:r>
          </a:p>
          <a:p>
            <a:pPr marL="419100">
              <a:lnSpc>
                <a:spcPct val="100000"/>
              </a:lnSpc>
              <a:spcBef>
                <a:spcPts val="390"/>
              </a:spcBef>
            </a:pPr>
            <a:r>
              <a:rPr lang="en-IN" dirty="0" err="1">
                <a:latin typeface="Times New Roman"/>
                <a:cs typeface="Times New Roman"/>
              </a:rPr>
              <a:t>Vd</a:t>
            </a:r>
            <a:r>
              <a:rPr lang="en-IN" dirty="0">
                <a:latin typeface="Times New Roman"/>
                <a:cs typeface="Times New Roman"/>
              </a:rPr>
              <a:t> = dose </a:t>
            </a:r>
            <a:r>
              <a:rPr lang="en-IN" spc="-5" dirty="0">
                <a:latin typeface="Times New Roman"/>
                <a:cs typeface="Times New Roman"/>
              </a:rPr>
              <a:t>/plasma</a:t>
            </a:r>
            <a:r>
              <a:rPr lang="en-IN" spc="-30" dirty="0">
                <a:latin typeface="Times New Roman"/>
                <a:cs typeface="Times New Roman"/>
              </a:rPr>
              <a:t> </a:t>
            </a:r>
            <a:r>
              <a:rPr lang="en-IN" dirty="0">
                <a:latin typeface="Times New Roman"/>
                <a:cs typeface="Times New Roman"/>
              </a:rPr>
              <a:t>concentration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2597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6056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–TOXICOKINETICS</a:t>
            </a:r>
          </a:p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50" y="1043353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endParaRPr lang="en-US" sz="1600" b="1" kern="0" dirty="0">
              <a:solidFill>
                <a:srgbClr val="0000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95753" y="1366688"/>
            <a:ext cx="7702062" cy="3532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65" marR="960755">
              <a:lnSpc>
                <a:spcPct val="100000"/>
              </a:lnSpc>
              <a:spcBef>
                <a:spcPts val="95"/>
              </a:spcBef>
              <a:tabLst>
                <a:tab pos="355600" algn="l"/>
                <a:tab pos="356235" algn="l"/>
              </a:tabLst>
            </a:pPr>
            <a:r>
              <a:rPr lang="en-IN"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The importance of volume of </a:t>
            </a:r>
            <a:r>
              <a:rPr lang="en-IN" sz="1600" dirty="0">
                <a:solidFill>
                  <a:srgbClr val="FF0000"/>
                </a:solidFill>
                <a:latin typeface="Times New Roman"/>
                <a:cs typeface="Times New Roman"/>
              </a:rPr>
              <a:t>distribution</a:t>
            </a:r>
            <a:r>
              <a:rPr lang="en-IN" sz="16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IN"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in  toxicology</a:t>
            </a:r>
            <a:r>
              <a:rPr lang="en-IN" sz="16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IN"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endParaRPr lang="en-IN" sz="1600" dirty="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595"/>
              </a:spcBef>
              <a:buChar char="-"/>
              <a:tabLst>
                <a:tab pos="355600" algn="l"/>
                <a:tab pos="356235" algn="l"/>
              </a:tabLst>
            </a:pPr>
            <a:r>
              <a:rPr lang="en-IN" sz="1600" dirty="0">
                <a:latin typeface="Times New Roman"/>
                <a:cs typeface="Times New Roman"/>
              </a:rPr>
              <a:t>Predicting peak blood concentration of the </a:t>
            </a:r>
            <a:r>
              <a:rPr lang="en-IN" sz="1600" spc="-5" dirty="0">
                <a:latin typeface="Times New Roman"/>
                <a:cs typeface="Times New Roman"/>
              </a:rPr>
              <a:t>chemical</a:t>
            </a:r>
            <a:r>
              <a:rPr lang="en-IN" sz="1600" spc="-175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taken</a:t>
            </a:r>
          </a:p>
          <a:p>
            <a:pPr>
              <a:lnSpc>
                <a:spcPct val="100000"/>
              </a:lnSpc>
              <a:spcBef>
                <a:spcPts val="10"/>
              </a:spcBef>
              <a:buFont typeface="Times New Roman"/>
              <a:buChar char="-"/>
            </a:pPr>
            <a:endParaRPr lang="en-IN" sz="1600" dirty="0">
              <a:latin typeface="Times New Roman"/>
              <a:cs typeface="Times New Roman"/>
            </a:endParaRPr>
          </a:p>
          <a:p>
            <a:pPr marL="191135" marR="388620" indent="-191135">
              <a:lnSpc>
                <a:spcPct val="120000"/>
              </a:lnSpc>
              <a:buChar char="-"/>
              <a:tabLst>
                <a:tab pos="191135" algn="l"/>
              </a:tabLst>
            </a:pPr>
            <a:r>
              <a:rPr lang="en-IN" sz="1600" spc="-5" dirty="0">
                <a:latin typeface="Times New Roman"/>
                <a:cs typeface="Times New Roman"/>
              </a:rPr>
              <a:t>Calculating </a:t>
            </a:r>
            <a:r>
              <a:rPr lang="en-IN" sz="1600" dirty="0">
                <a:latin typeface="Times New Roman"/>
                <a:cs typeface="Times New Roman"/>
              </a:rPr>
              <a:t>the </a:t>
            </a:r>
            <a:r>
              <a:rPr lang="en-IN" sz="1600" spc="-5" dirty="0">
                <a:latin typeface="Times New Roman"/>
                <a:cs typeface="Times New Roman"/>
              </a:rPr>
              <a:t>amount </a:t>
            </a:r>
            <a:r>
              <a:rPr lang="en-IN" sz="1600" dirty="0">
                <a:latin typeface="Times New Roman"/>
                <a:cs typeface="Times New Roman"/>
              </a:rPr>
              <a:t>of substance in the body to</a:t>
            </a:r>
            <a:r>
              <a:rPr lang="en-IN" sz="1600" spc="-120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verify  the quantity</a:t>
            </a:r>
            <a:r>
              <a:rPr lang="en-IN" sz="1600" spc="-50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ingested</a:t>
            </a:r>
          </a:p>
          <a:p>
            <a:pPr>
              <a:lnSpc>
                <a:spcPct val="100000"/>
              </a:lnSpc>
              <a:spcBef>
                <a:spcPts val="5"/>
              </a:spcBef>
              <a:buFont typeface="Times New Roman"/>
              <a:buChar char="-"/>
            </a:pPr>
            <a:endParaRPr lang="en-IN" sz="1600" dirty="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5"/>
              </a:spcBef>
              <a:buChar char="-"/>
              <a:tabLst>
                <a:tab pos="355600" algn="l"/>
                <a:tab pos="356235" algn="l"/>
              </a:tabLst>
            </a:pPr>
            <a:r>
              <a:rPr lang="en-IN" sz="1600" dirty="0">
                <a:latin typeface="Times New Roman"/>
                <a:cs typeface="Times New Roman"/>
              </a:rPr>
              <a:t>Deciding </a:t>
            </a:r>
            <a:r>
              <a:rPr lang="en-IN" sz="1600" spc="-5" dirty="0">
                <a:latin typeface="Times New Roman"/>
                <a:cs typeface="Times New Roman"/>
              </a:rPr>
              <a:t>whether </a:t>
            </a:r>
            <a:r>
              <a:rPr lang="en-IN" sz="1600" dirty="0">
                <a:latin typeface="Times New Roman"/>
                <a:cs typeface="Times New Roman"/>
              </a:rPr>
              <a:t>to apply </a:t>
            </a:r>
            <a:r>
              <a:rPr lang="en-IN" sz="1600" spc="-5" dirty="0">
                <a:latin typeface="Times New Roman"/>
                <a:cs typeface="Times New Roman"/>
              </a:rPr>
              <a:t>systemic </a:t>
            </a:r>
            <a:r>
              <a:rPr lang="en-IN" sz="1600" dirty="0">
                <a:latin typeface="Times New Roman"/>
                <a:cs typeface="Times New Roman"/>
              </a:rPr>
              <a:t>toxin</a:t>
            </a:r>
            <a:r>
              <a:rPr lang="en-IN" sz="1600" spc="-60" dirty="0">
                <a:latin typeface="Times New Roman"/>
                <a:cs typeface="Times New Roman"/>
              </a:rPr>
              <a:t> </a:t>
            </a:r>
            <a:r>
              <a:rPr lang="en-IN" sz="1600" spc="-5" dirty="0">
                <a:latin typeface="Times New Roman"/>
                <a:cs typeface="Times New Roman"/>
              </a:rPr>
              <a:t>elimination</a:t>
            </a:r>
            <a:r>
              <a:rPr lang="en-IN" sz="1600" dirty="0">
                <a:latin typeface="Times New Roman"/>
                <a:cs typeface="Times New Roman"/>
              </a:rPr>
              <a:t> technique</a:t>
            </a:r>
          </a:p>
          <a:p>
            <a:pPr marL="12065" marR="723900">
              <a:lnSpc>
                <a:spcPct val="100000"/>
              </a:lnSpc>
              <a:spcBef>
                <a:spcPts val="655"/>
              </a:spcBef>
              <a:tabLst>
                <a:tab pos="355600" algn="l"/>
                <a:tab pos="356235" algn="l"/>
              </a:tabLst>
            </a:pPr>
            <a:r>
              <a:rPr lang="en-IN"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Factors determining </a:t>
            </a:r>
            <a:r>
              <a:rPr lang="en-IN" sz="1600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lang="en-IN"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rate of </a:t>
            </a:r>
            <a:r>
              <a:rPr lang="en-IN" sz="1600" dirty="0">
                <a:solidFill>
                  <a:srgbClr val="FF0000"/>
                </a:solidFill>
                <a:latin typeface="Times New Roman"/>
                <a:cs typeface="Times New Roman"/>
              </a:rPr>
              <a:t>distribution</a:t>
            </a:r>
            <a:r>
              <a:rPr lang="en-IN" sz="16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IN"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of  chemicals </a:t>
            </a:r>
            <a:r>
              <a:rPr lang="en-IN" sz="1600" dirty="0">
                <a:solidFill>
                  <a:srgbClr val="FF0000"/>
                </a:solidFill>
                <a:latin typeface="Times New Roman"/>
                <a:cs typeface="Times New Roman"/>
              </a:rPr>
              <a:t>in the </a:t>
            </a:r>
            <a:r>
              <a:rPr lang="en-IN"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body</a:t>
            </a:r>
            <a:r>
              <a:rPr lang="en-IN" sz="16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IN"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are</a:t>
            </a:r>
            <a:endParaRPr lang="en-IN" sz="1600" dirty="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675"/>
              </a:spcBef>
              <a:buFontTx/>
              <a:buChar char="-"/>
            </a:pPr>
            <a:r>
              <a:rPr lang="en-IN" sz="1600" spc="-20" dirty="0">
                <a:solidFill>
                  <a:srgbClr val="FF0000"/>
                </a:solidFill>
                <a:latin typeface="Times New Roman"/>
                <a:cs typeface="Times New Roman"/>
              </a:rPr>
              <a:t>Protein </a:t>
            </a:r>
            <a:r>
              <a:rPr lang="en-IN" sz="1600" dirty="0">
                <a:solidFill>
                  <a:srgbClr val="FF0000"/>
                </a:solidFill>
                <a:latin typeface="Times New Roman"/>
                <a:cs typeface="Times New Roman"/>
              </a:rPr>
              <a:t>binding </a:t>
            </a:r>
            <a:r>
              <a:rPr lang="en-IN" sz="1600" dirty="0">
                <a:latin typeface="Times New Roman"/>
                <a:cs typeface="Times New Roman"/>
              </a:rPr>
              <a:t>– chemicals highly bound to </a:t>
            </a:r>
            <a:r>
              <a:rPr lang="en-IN" sz="1600" spc="-15" dirty="0">
                <a:latin typeface="Times New Roman"/>
                <a:cs typeface="Times New Roman"/>
              </a:rPr>
              <a:t>protein</a:t>
            </a:r>
            <a:r>
              <a:rPr lang="en-IN" sz="1600" spc="-110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have </a:t>
            </a:r>
            <a:r>
              <a:rPr lang="en-IN" sz="1600" spc="-5" dirty="0">
                <a:latin typeface="Times New Roman"/>
                <a:cs typeface="Times New Roman"/>
              </a:rPr>
              <a:t>small volume </a:t>
            </a:r>
            <a:r>
              <a:rPr lang="en-IN" sz="1600" dirty="0">
                <a:latin typeface="Times New Roman"/>
                <a:cs typeface="Times New Roman"/>
              </a:rPr>
              <a:t>of</a:t>
            </a:r>
            <a:r>
              <a:rPr lang="en-IN" sz="1600" spc="-5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distribution</a:t>
            </a:r>
          </a:p>
          <a:p>
            <a:pPr marL="298450" indent="-285750">
              <a:lnSpc>
                <a:spcPct val="100000"/>
              </a:lnSpc>
              <a:spcBef>
                <a:spcPts val="675"/>
              </a:spcBef>
              <a:buFontTx/>
              <a:buChar char="-"/>
            </a:pPr>
            <a:r>
              <a:rPr lang="en-IN"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Plasma </a:t>
            </a:r>
            <a:r>
              <a:rPr lang="en-IN" sz="1600" dirty="0">
                <a:solidFill>
                  <a:srgbClr val="FF0000"/>
                </a:solidFill>
                <a:latin typeface="Times New Roman"/>
                <a:cs typeface="Times New Roman"/>
              </a:rPr>
              <a:t>concentration </a:t>
            </a:r>
            <a:r>
              <a:rPr lang="en-IN" sz="1600" dirty="0">
                <a:latin typeface="Times New Roman"/>
                <a:cs typeface="Times New Roman"/>
              </a:rPr>
              <a:t>– when the volume of distribution</a:t>
            </a:r>
            <a:r>
              <a:rPr lang="en-IN" sz="1600" spc="-165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of </a:t>
            </a:r>
            <a:r>
              <a:rPr lang="en-IN" sz="1600" spc="-5" dirty="0">
                <a:latin typeface="Times New Roman"/>
                <a:cs typeface="Times New Roman"/>
              </a:rPr>
              <a:t>chemicals is small, most </a:t>
            </a:r>
            <a:r>
              <a:rPr lang="en-IN" sz="1600" dirty="0">
                <a:latin typeface="Times New Roman"/>
                <a:cs typeface="Times New Roman"/>
              </a:rPr>
              <a:t>of the </a:t>
            </a:r>
            <a:r>
              <a:rPr lang="en-IN" sz="1600" spc="-5" dirty="0">
                <a:latin typeface="Times New Roman"/>
                <a:cs typeface="Times New Roman"/>
              </a:rPr>
              <a:t>chemical remains </a:t>
            </a:r>
            <a:r>
              <a:rPr lang="en-IN" sz="1600" dirty="0">
                <a:latin typeface="Times New Roman"/>
                <a:cs typeface="Times New Roman"/>
              </a:rPr>
              <a:t>in the</a:t>
            </a:r>
            <a:r>
              <a:rPr lang="en-IN" sz="1600" spc="5" dirty="0">
                <a:latin typeface="Times New Roman"/>
                <a:cs typeface="Times New Roman"/>
              </a:rPr>
              <a:t> </a:t>
            </a:r>
            <a:r>
              <a:rPr lang="en-IN" sz="1600" spc="-5" dirty="0">
                <a:latin typeface="Times New Roman"/>
                <a:cs typeface="Times New Roman"/>
              </a:rPr>
              <a:t>plasma</a:t>
            </a:r>
            <a:endParaRPr lang="en-IN" sz="1600" dirty="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675"/>
              </a:spcBef>
              <a:buFontTx/>
              <a:buChar char="-"/>
            </a:pPr>
            <a:r>
              <a:rPr lang="en-IN"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Physiological </a:t>
            </a:r>
            <a:r>
              <a:rPr lang="en-IN" sz="1600" dirty="0">
                <a:solidFill>
                  <a:srgbClr val="FF0000"/>
                </a:solidFill>
                <a:latin typeface="Times New Roman"/>
                <a:cs typeface="Times New Roman"/>
              </a:rPr>
              <a:t>barriers </a:t>
            </a:r>
            <a:r>
              <a:rPr lang="en-IN" sz="1600" dirty="0">
                <a:latin typeface="Times New Roman"/>
                <a:cs typeface="Times New Roman"/>
              </a:rPr>
              <a:t>– chemicals will not uniformly  dis</a:t>
            </a:r>
            <a:r>
              <a:rPr lang="en-IN" sz="1600" spc="5" dirty="0">
                <a:latin typeface="Times New Roman"/>
                <a:cs typeface="Times New Roman"/>
              </a:rPr>
              <a:t>t</a:t>
            </a:r>
            <a:r>
              <a:rPr lang="en-IN" sz="1600" dirty="0">
                <a:latin typeface="Times New Roman"/>
                <a:cs typeface="Times New Roman"/>
              </a:rPr>
              <a:t>ributed</a:t>
            </a:r>
            <a:r>
              <a:rPr lang="en-IN" sz="1600" spc="-40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to</a:t>
            </a:r>
            <a:r>
              <a:rPr lang="en-IN" sz="1600" spc="-10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the</a:t>
            </a:r>
            <a:r>
              <a:rPr lang="en-IN" sz="1600" spc="-5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body due</a:t>
            </a:r>
            <a:r>
              <a:rPr lang="en-IN" sz="1600" spc="5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to</a:t>
            </a:r>
            <a:r>
              <a:rPr lang="en-IN" sz="1600" spc="-10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spe</a:t>
            </a:r>
            <a:r>
              <a:rPr lang="en-IN" sz="1600" spc="5" dirty="0">
                <a:latin typeface="Times New Roman"/>
                <a:cs typeface="Times New Roman"/>
              </a:rPr>
              <a:t>c</a:t>
            </a:r>
            <a:r>
              <a:rPr lang="en-IN" sz="1600" dirty="0">
                <a:latin typeface="Times New Roman"/>
                <a:cs typeface="Times New Roman"/>
              </a:rPr>
              <a:t>i</a:t>
            </a:r>
            <a:r>
              <a:rPr lang="en-IN" sz="1600" spc="5" dirty="0">
                <a:latin typeface="Times New Roman"/>
                <a:cs typeface="Times New Roman"/>
              </a:rPr>
              <a:t>a</a:t>
            </a:r>
            <a:r>
              <a:rPr lang="en-IN" sz="1600" dirty="0">
                <a:latin typeface="Times New Roman"/>
                <a:cs typeface="Times New Roman"/>
              </a:rPr>
              <a:t>liz</a:t>
            </a:r>
            <a:r>
              <a:rPr lang="en-IN" sz="1600" spc="-10" dirty="0">
                <a:latin typeface="Times New Roman"/>
                <a:cs typeface="Times New Roman"/>
              </a:rPr>
              <a:t>e</a:t>
            </a:r>
            <a:r>
              <a:rPr lang="en-IN" sz="1600" dirty="0">
                <a:latin typeface="Times New Roman"/>
                <a:cs typeface="Times New Roman"/>
              </a:rPr>
              <a:t>d</a:t>
            </a:r>
            <a:r>
              <a:rPr lang="en-IN" sz="1600" spc="-40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ba</a:t>
            </a:r>
            <a:r>
              <a:rPr lang="en-IN" sz="1600" spc="5" dirty="0">
                <a:latin typeface="Times New Roman"/>
                <a:cs typeface="Times New Roman"/>
              </a:rPr>
              <a:t>r</a:t>
            </a:r>
            <a:r>
              <a:rPr lang="en-IN" sz="1600" dirty="0">
                <a:latin typeface="Times New Roman"/>
                <a:cs typeface="Times New Roman"/>
              </a:rPr>
              <a:t>rie</a:t>
            </a:r>
            <a:r>
              <a:rPr lang="en-IN" sz="1600" spc="5" dirty="0">
                <a:latin typeface="Times New Roman"/>
                <a:cs typeface="Times New Roman"/>
              </a:rPr>
              <a:t>r</a:t>
            </a:r>
            <a:r>
              <a:rPr lang="en-IN" sz="1600" dirty="0">
                <a:latin typeface="Times New Roman"/>
                <a:cs typeface="Times New Roman"/>
              </a:rPr>
              <a:t>s</a:t>
            </a:r>
            <a:r>
              <a:rPr lang="en-IN" sz="1600" spc="-55" dirty="0">
                <a:latin typeface="Times New Roman"/>
                <a:cs typeface="Times New Roman"/>
              </a:rPr>
              <a:t> </a:t>
            </a:r>
            <a:r>
              <a:rPr lang="en-IN" sz="1600" dirty="0" err="1">
                <a:latin typeface="Times New Roman"/>
                <a:cs typeface="Times New Roman"/>
              </a:rPr>
              <a:t>e.g</a:t>
            </a:r>
            <a:r>
              <a:rPr lang="en-IN" sz="1600" dirty="0">
                <a:latin typeface="Times New Roman"/>
                <a:cs typeface="Times New Roman"/>
              </a:rPr>
              <a:t> blood  brain</a:t>
            </a:r>
            <a:r>
              <a:rPr lang="en-IN" sz="1600" spc="-25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barrier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5277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6056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–TOXICOKINETICS</a:t>
            </a:r>
          </a:p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50" y="1043353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endParaRPr lang="en-US" sz="1600" b="1" kern="0" dirty="0">
              <a:solidFill>
                <a:srgbClr val="0000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42646" y="1997839"/>
            <a:ext cx="79013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/>
            <a:endParaRPr lang="en-US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90246" y="1074530"/>
            <a:ext cx="8991600" cy="4803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IN"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iii) Biotransformation</a:t>
            </a:r>
            <a:r>
              <a:rPr lang="en-IN" sz="20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IN"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(metabolism)</a:t>
            </a:r>
            <a:endParaRPr lang="en-IN" sz="2000" dirty="0">
              <a:latin typeface="Times New Roman"/>
              <a:cs typeface="Times New Roman"/>
            </a:endParaRPr>
          </a:p>
          <a:p>
            <a:pPr marL="355600" marR="80645" indent="-342900">
              <a:lnSpc>
                <a:spcPct val="100000"/>
              </a:lnSpc>
              <a:spcBef>
                <a:spcPts val="595"/>
              </a:spcBef>
              <a:buClr>
                <a:srgbClr val="FF0000"/>
              </a:buClr>
              <a:buFont typeface="Arial"/>
              <a:buChar char="•"/>
              <a:tabLst>
                <a:tab pos="431800" algn="l"/>
                <a:tab pos="432434" algn="l"/>
                <a:tab pos="5915660" algn="l"/>
              </a:tabLst>
            </a:pPr>
            <a:r>
              <a:rPr lang="en-IN" dirty="0"/>
              <a:t>	</a:t>
            </a:r>
            <a:r>
              <a:rPr lang="en-IN" sz="1600" spc="-5" dirty="0">
                <a:latin typeface="Times New Roman"/>
                <a:cs typeface="Times New Roman"/>
              </a:rPr>
              <a:t>Biotransformation is </a:t>
            </a:r>
            <a:r>
              <a:rPr lang="en-IN" sz="1600" dirty="0">
                <a:latin typeface="Times New Roman"/>
                <a:cs typeface="Times New Roman"/>
              </a:rPr>
              <a:t>the </a:t>
            </a:r>
            <a:r>
              <a:rPr lang="en-IN" sz="1600" spc="-5" dirty="0">
                <a:latin typeface="Times New Roman"/>
                <a:cs typeface="Times New Roman"/>
              </a:rPr>
              <a:t>biochemical transformation </a:t>
            </a:r>
            <a:r>
              <a:rPr lang="en-IN" sz="1600" dirty="0">
                <a:latin typeface="Times New Roman"/>
                <a:cs typeface="Times New Roman"/>
              </a:rPr>
              <a:t>of a  </a:t>
            </a:r>
            <a:r>
              <a:rPr lang="en-IN" sz="1600" spc="-5" dirty="0">
                <a:latin typeface="Times New Roman"/>
                <a:cs typeface="Times New Roman"/>
              </a:rPr>
              <a:t>chemical. </a:t>
            </a:r>
            <a:r>
              <a:rPr lang="en-IN" sz="1600" dirty="0">
                <a:latin typeface="Times New Roman"/>
                <a:cs typeface="Times New Roman"/>
              </a:rPr>
              <a:t>It </a:t>
            </a:r>
            <a:r>
              <a:rPr lang="en-IN" sz="1600" spc="-5" dirty="0">
                <a:latin typeface="Times New Roman"/>
                <a:cs typeface="Times New Roman"/>
              </a:rPr>
              <a:t>is </a:t>
            </a:r>
            <a:r>
              <a:rPr lang="en-IN" sz="1600" dirty="0">
                <a:latin typeface="Times New Roman"/>
                <a:cs typeface="Times New Roman"/>
              </a:rPr>
              <a:t>a process by which</a:t>
            </a:r>
            <a:r>
              <a:rPr lang="en-IN" sz="1600" spc="10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the</a:t>
            </a:r>
            <a:r>
              <a:rPr lang="en-IN" sz="1600" spc="5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body </a:t>
            </a:r>
            <a:r>
              <a:rPr lang="en-IN" sz="1600" spc="-5" dirty="0">
                <a:latin typeface="Times New Roman"/>
                <a:cs typeface="Times New Roman"/>
              </a:rPr>
              <a:t>transforms </a:t>
            </a:r>
            <a:r>
              <a:rPr lang="en-IN" sz="1600" dirty="0">
                <a:latin typeface="Times New Roman"/>
                <a:cs typeface="Times New Roman"/>
              </a:rPr>
              <a:t>a  </a:t>
            </a:r>
            <a:r>
              <a:rPr lang="en-IN" sz="1600" spc="-5" dirty="0">
                <a:latin typeface="Times New Roman"/>
                <a:cs typeface="Times New Roman"/>
              </a:rPr>
              <a:t>chemical </a:t>
            </a:r>
            <a:r>
              <a:rPr lang="en-IN" sz="1600" dirty="0">
                <a:latin typeface="Times New Roman"/>
                <a:cs typeface="Times New Roman"/>
              </a:rPr>
              <a:t>and </a:t>
            </a:r>
            <a:r>
              <a:rPr lang="en-IN" sz="1600" spc="-5" dirty="0">
                <a:latin typeface="Times New Roman"/>
                <a:cs typeface="Times New Roman"/>
              </a:rPr>
              <a:t>makes </a:t>
            </a:r>
            <a:r>
              <a:rPr lang="en-IN" sz="1600" dirty="0">
                <a:latin typeface="Times New Roman"/>
                <a:cs typeface="Times New Roman"/>
              </a:rPr>
              <a:t>it </a:t>
            </a:r>
            <a:r>
              <a:rPr lang="en-IN" sz="1600" spc="-5" dirty="0">
                <a:latin typeface="Times New Roman"/>
                <a:cs typeface="Times New Roman"/>
              </a:rPr>
              <a:t>more water </a:t>
            </a:r>
            <a:r>
              <a:rPr lang="en-IN" sz="1600" dirty="0">
                <a:latin typeface="Times New Roman"/>
                <a:cs typeface="Times New Roman"/>
              </a:rPr>
              <a:t>soluble </a:t>
            </a:r>
            <a:r>
              <a:rPr lang="en-IN" sz="1600" spc="-5" dirty="0">
                <a:latin typeface="Times New Roman"/>
                <a:cs typeface="Times New Roman"/>
              </a:rPr>
              <a:t>so </a:t>
            </a:r>
            <a:r>
              <a:rPr lang="en-IN" sz="1600" dirty="0">
                <a:latin typeface="Times New Roman"/>
                <a:cs typeface="Times New Roman"/>
              </a:rPr>
              <a:t>the </a:t>
            </a:r>
            <a:r>
              <a:rPr lang="en-IN" sz="1600" spc="-5" dirty="0">
                <a:latin typeface="Times New Roman"/>
                <a:cs typeface="Times New Roman"/>
              </a:rPr>
              <a:t>chemical </a:t>
            </a:r>
            <a:r>
              <a:rPr lang="en-IN" sz="1600" dirty="0">
                <a:latin typeface="Times New Roman"/>
                <a:cs typeface="Times New Roman"/>
              </a:rPr>
              <a:t>can  be </a:t>
            </a:r>
            <a:r>
              <a:rPr lang="en-IN" sz="1600" spc="-5" dirty="0">
                <a:latin typeface="Times New Roman"/>
                <a:cs typeface="Times New Roman"/>
              </a:rPr>
              <a:t>eliminated more </a:t>
            </a:r>
            <a:r>
              <a:rPr lang="en-IN" sz="1600" dirty="0">
                <a:latin typeface="Times New Roman"/>
                <a:cs typeface="Times New Roman"/>
              </a:rPr>
              <a:t>rapidly via the kidney into the urine.  Biotransformation can produce metabolites that</a:t>
            </a:r>
            <a:r>
              <a:rPr lang="en-IN" sz="1600" spc="-130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are </a:t>
            </a:r>
            <a:r>
              <a:rPr lang="en-IN" sz="1600" spc="-5" dirty="0">
                <a:latin typeface="Times New Roman"/>
                <a:cs typeface="Times New Roman"/>
              </a:rPr>
              <a:t>pharmacologically </a:t>
            </a:r>
            <a:r>
              <a:rPr lang="en-IN" sz="1600" dirty="0">
                <a:latin typeface="Times New Roman"/>
                <a:cs typeface="Times New Roman"/>
              </a:rPr>
              <a:t>active and</a:t>
            </a:r>
            <a:r>
              <a:rPr lang="en-IN" sz="1600" spc="-60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toxic</a:t>
            </a:r>
          </a:p>
          <a:p>
            <a:pPr marL="355600" marR="5080" indent="-343535">
              <a:lnSpc>
                <a:spcPct val="100000"/>
              </a:lnSpc>
              <a:spcBef>
                <a:spcPts val="100"/>
              </a:spcBef>
            </a:pPr>
            <a:r>
              <a:rPr lang="en-IN" sz="1600" dirty="0">
                <a:latin typeface="Times New Roman"/>
                <a:cs typeface="Times New Roman"/>
              </a:rPr>
              <a:t>E.g. parathion→ </a:t>
            </a:r>
            <a:r>
              <a:rPr lang="en-IN" sz="1600" dirty="0" err="1">
                <a:latin typeface="Times New Roman"/>
                <a:cs typeface="Times New Roman"/>
              </a:rPr>
              <a:t>parathoxon</a:t>
            </a:r>
            <a:r>
              <a:rPr lang="en-IN" sz="1600" dirty="0">
                <a:latin typeface="Times New Roman"/>
                <a:cs typeface="Times New Roman"/>
              </a:rPr>
              <a:t> (toxic </a:t>
            </a:r>
            <a:r>
              <a:rPr lang="en-IN" sz="1600" spc="-5" dirty="0">
                <a:latin typeface="Times New Roman"/>
                <a:cs typeface="Times New Roman"/>
              </a:rPr>
              <a:t>metabolite). </a:t>
            </a:r>
            <a:r>
              <a:rPr lang="en-IN" sz="1600" dirty="0">
                <a:latin typeface="Times New Roman"/>
                <a:cs typeface="Times New Roman"/>
              </a:rPr>
              <a:t>Liver is the</a:t>
            </a:r>
            <a:r>
              <a:rPr lang="en-IN" sz="1600" spc="-170" dirty="0">
                <a:latin typeface="Times New Roman"/>
                <a:cs typeface="Times New Roman"/>
              </a:rPr>
              <a:t> </a:t>
            </a:r>
            <a:r>
              <a:rPr lang="en-IN" sz="1600" spc="-5" dirty="0">
                <a:latin typeface="Times New Roman"/>
                <a:cs typeface="Times New Roman"/>
              </a:rPr>
              <a:t>major  </a:t>
            </a:r>
            <a:r>
              <a:rPr lang="en-IN" sz="1600" dirty="0">
                <a:latin typeface="Times New Roman"/>
                <a:cs typeface="Times New Roman"/>
              </a:rPr>
              <a:t>site of </a:t>
            </a:r>
            <a:r>
              <a:rPr lang="en-IN" sz="1600" spc="-5" dirty="0">
                <a:latin typeface="Times New Roman"/>
                <a:cs typeface="Times New Roman"/>
              </a:rPr>
              <a:t>biotransformation </a:t>
            </a:r>
            <a:r>
              <a:rPr lang="en-IN" sz="1600" dirty="0">
                <a:latin typeface="Times New Roman"/>
                <a:cs typeface="Times New Roman"/>
              </a:rPr>
              <a:t>for </a:t>
            </a:r>
            <a:r>
              <a:rPr lang="en-IN" sz="1600" spc="-10" dirty="0">
                <a:latin typeface="Times New Roman"/>
                <a:cs typeface="Times New Roman"/>
              </a:rPr>
              <a:t>many </a:t>
            </a:r>
            <a:r>
              <a:rPr lang="en-IN" sz="1600" spc="-5" dirty="0">
                <a:latin typeface="Times New Roman"/>
                <a:cs typeface="Times New Roman"/>
              </a:rPr>
              <a:t>chemicals </a:t>
            </a:r>
            <a:r>
              <a:rPr lang="en-IN" sz="1600" dirty="0">
                <a:latin typeface="Times New Roman"/>
                <a:cs typeface="Times New Roman"/>
              </a:rPr>
              <a:t>&amp; other </a:t>
            </a:r>
            <a:r>
              <a:rPr lang="en-IN" sz="1600" spc="-10" dirty="0">
                <a:latin typeface="Times New Roman"/>
                <a:cs typeface="Times New Roman"/>
              </a:rPr>
              <a:t>organs  </a:t>
            </a:r>
            <a:r>
              <a:rPr lang="en-IN" sz="1600" dirty="0">
                <a:latin typeface="Times New Roman"/>
                <a:cs typeface="Times New Roman"/>
              </a:rPr>
              <a:t>that are involved are lungs, kidneys, skin &amp;so on. Interactions  during </a:t>
            </a:r>
            <a:r>
              <a:rPr lang="en-IN" sz="1600" spc="-5" dirty="0">
                <a:latin typeface="Times New Roman"/>
                <a:cs typeface="Times New Roman"/>
              </a:rPr>
              <a:t>biotransformation</a:t>
            </a:r>
            <a:r>
              <a:rPr lang="en-IN" sz="1600" spc="-60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include</a:t>
            </a:r>
          </a:p>
          <a:p>
            <a:pPr marL="355600" indent="-343535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en-IN"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There are two phases of</a:t>
            </a:r>
            <a:r>
              <a:rPr lang="en-IN" sz="16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IN"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biotransformation</a:t>
            </a:r>
            <a:endParaRPr lang="en-IN" sz="1600" dirty="0">
              <a:latin typeface="Times New Roman"/>
              <a:cs typeface="Times New Roman"/>
            </a:endParaRPr>
          </a:p>
          <a:p>
            <a:pPr marL="443865" indent="-4318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443865" algn="l"/>
                <a:tab pos="444500" algn="l"/>
              </a:tabLst>
            </a:pPr>
            <a:r>
              <a:rPr lang="en-IN"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Phase I </a:t>
            </a:r>
            <a:r>
              <a:rPr lang="en-IN" sz="1600" dirty="0">
                <a:latin typeface="Times New Roman"/>
                <a:cs typeface="Times New Roman"/>
              </a:rPr>
              <a:t>– the drug </a:t>
            </a:r>
            <a:r>
              <a:rPr lang="en-IN" sz="1600" spc="-5" dirty="0">
                <a:latin typeface="Times New Roman"/>
                <a:cs typeface="Times New Roman"/>
              </a:rPr>
              <a:t>is </a:t>
            </a:r>
            <a:r>
              <a:rPr lang="en-IN" sz="1600" dirty="0">
                <a:latin typeface="Times New Roman"/>
                <a:cs typeface="Times New Roman"/>
              </a:rPr>
              <a:t>converted into </a:t>
            </a:r>
            <a:r>
              <a:rPr lang="en-IN" sz="1600" spc="-25" dirty="0">
                <a:latin typeface="Times New Roman"/>
                <a:cs typeface="Times New Roman"/>
              </a:rPr>
              <a:t>more </a:t>
            </a:r>
            <a:r>
              <a:rPr lang="en-IN" sz="1600" dirty="0">
                <a:latin typeface="Times New Roman"/>
                <a:cs typeface="Times New Roman"/>
              </a:rPr>
              <a:t>polar</a:t>
            </a:r>
            <a:r>
              <a:rPr lang="en-IN" sz="1600" spc="-50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compound</a:t>
            </a:r>
          </a:p>
          <a:p>
            <a:pPr marL="469900">
              <a:lnSpc>
                <a:spcPct val="100000"/>
              </a:lnSpc>
              <a:spcBef>
                <a:spcPts val="590"/>
              </a:spcBef>
            </a:pPr>
            <a:r>
              <a:rPr lang="en-IN" sz="1600" dirty="0" err="1">
                <a:latin typeface="Times New Roman"/>
                <a:cs typeface="Times New Roman"/>
              </a:rPr>
              <a:t>e.g</a:t>
            </a:r>
            <a:r>
              <a:rPr lang="en-IN" sz="1600" dirty="0">
                <a:latin typeface="Times New Roman"/>
                <a:cs typeface="Times New Roman"/>
              </a:rPr>
              <a:t> oxidation, reduction,</a:t>
            </a:r>
            <a:r>
              <a:rPr lang="en-IN" sz="1600" spc="-85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&amp;hydrolysis</a:t>
            </a:r>
          </a:p>
          <a:p>
            <a:pPr marL="355600" indent="-343535">
              <a:lnSpc>
                <a:spcPct val="100000"/>
              </a:lnSpc>
              <a:spcBef>
                <a:spcPts val="65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en-IN"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Phase II </a:t>
            </a:r>
            <a:r>
              <a:rPr lang="en-IN" sz="1600" dirty="0">
                <a:latin typeface="Times New Roman"/>
                <a:cs typeface="Times New Roman"/>
              </a:rPr>
              <a:t>(conjugation) – a drug or its metabolite</a:t>
            </a:r>
            <a:r>
              <a:rPr lang="en-IN" sz="1600" spc="-80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is</a:t>
            </a:r>
          </a:p>
          <a:p>
            <a:pPr marL="355600">
              <a:lnSpc>
                <a:spcPct val="100000"/>
              </a:lnSpc>
              <a:spcBef>
                <a:spcPts val="20"/>
              </a:spcBef>
            </a:pPr>
            <a:r>
              <a:rPr lang="en-IN" sz="1600" dirty="0">
                <a:latin typeface="Times New Roman"/>
                <a:cs typeface="Times New Roman"/>
              </a:rPr>
              <a:t>conjugated with an endogenous</a:t>
            </a:r>
            <a:r>
              <a:rPr lang="en-IN" sz="1600" spc="-55" dirty="0">
                <a:latin typeface="Times New Roman"/>
                <a:cs typeface="Times New Roman"/>
              </a:rPr>
              <a:t> </a:t>
            </a:r>
            <a:r>
              <a:rPr lang="en-IN" sz="1600" spc="-5" dirty="0">
                <a:latin typeface="Times New Roman"/>
                <a:cs typeface="Times New Roman"/>
              </a:rPr>
              <a:t>substance</a:t>
            </a:r>
            <a:endParaRPr lang="en-IN" sz="1600" dirty="0">
              <a:latin typeface="Times New Roman"/>
              <a:cs typeface="Times New Roman"/>
            </a:endParaRPr>
          </a:p>
          <a:p>
            <a:pPr marL="393700">
              <a:lnSpc>
                <a:spcPct val="100000"/>
              </a:lnSpc>
              <a:spcBef>
                <a:spcPts val="575"/>
              </a:spcBef>
            </a:pPr>
            <a:r>
              <a:rPr lang="en-IN" sz="1600" dirty="0" err="1">
                <a:latin typeface="Times New Roman"/>
                <a:cs typeface="Times New Roman"/>
              </a:rPr>
              <a:t>e.g</a:t>
            </a:r>
            <a:r>
              <a:rPr lang="en-IN" sz="1600" dirty="0">
                <a:latin typeface="Times New Roman"/>
                <a:cs typeface="Times New Roman"/>
              </a:rPr>
              <a:t> </a:t>
            </a:r>
            <a:r>
              <a:rPr lang="en-IN" sz="1600" dirty="0" err="1">
                <a:latin typeface="Times New Roman"/>
                <a:cs typeface="Times New Roman"/>
              </a:rPr>
              <a:t>glucuronide</a:t>
            </a:r>
            <a:r>
              <a:rPr lang="en-IN" sz="1600" spc="-30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conjugate</a:t>
            </a:r>
          </a:p>
          <a:p>
            <a:pPr marL="12065">
              <a:lnSpc>
                <a:spcPct val="100000"/>
              </a:lnSpc>
              <a:spcBef>
                <a:spcPts val="655"/>
              </a:spcBef>
              <a:tabLst>
                <a:tab pos="355600" algn="l"/>
                <a:tab pos="356235" algn="l"/>
              </a:tabLst>
            </a:pPr>
            <a:r>
              <a:rPr lang="en-IN"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Enzyme </a:t>
            </a:r>
            <a:r>
              <a:rPr lang="en-IN" sz="1600" dirty="0">
                <a:solidFill>
                  <a:srgbClr val="FF0000"/>
                </a:solidFill>
                <a:latin typeface="Times New Roman"/>
                <a:cs typeface="Times New Roman"/>
              </a:rPr>
              <a:t>inhibition- </a:t>
            </a:r>
            <a:r>
              <a:rPr lang="en-IN" sz="1600" dirty="0">
                <a:latin typeface="Times New Roman"/>
                <a:cs typeface="Times New Roman"/>
              </a:rPr>
              <a:t>by this the biotransformation of </a:t>
            </a:r>
            <a:r>
              <a:rPr lang="en-IN" sz="1600" spc="-5" dirty="0">
                <a:latin typeface="Times New Roman"/>
                <a:cs typeface="Times New Roman"/>
              </a:rPr>
              <a:t>drugs</a:t>
            </a:r>
            <a:r>
              <a:rPr lang="en-IN" sz="1600" spc="-135" dirty="0">
                <a:latin typeface="Times New Roman"/>
                <a:cs typeface="Times New Roman"/>
              </a:rPr>
              <a:t> </a:t>
            </a:r>
            <a:r>
              <a:rPr lang="en-IN" sz="1600" spc="-5" dirty="0">
                <a:latin typeface="Times New Roman"/>
                <a:cs typeface="Times New Roman"/>
              </a:rPr>
              <a:t>is</a:t>
            </a:r>
            <a:endParaRPr lang="en-IN" sz="1600" dirty="0">
              <a:latin typeface="Times New Roman"/>
              <a:cs typeface="Times New Roman"/>
            </a:endParaRPr>
          </a:p>
          <a:p>
            <a:pPr marL="393700">
              <a:lnSpc>
                <a:spcPct val="100000"/>
              </a:lnSpc>
              <a:spcBef>
                <a:spcPts val="595"/>
              </a:spcBef>
            </a:pPr>
            <a:r>
              <a:rPr lang="en-IN" sz="1600" dirty="0">
                <a:latin typeface="Times New Roman"/>
                <a:cs typeface="Times New Roman"/>
              </a:rPr>
              <a:t>delayed &amp; </a:t>
            </a:r>
            <a:r>
              <a:rPr lang="en-IN" sz="1600" spc="-5" dirty="0">
                <a:latin typeface="Times New Roman"/>
                <a:cs typeface="Times New Roman"/>
              </a:rPr>
              <a:t>is </a:t>
            </a:r>
            <a:r>
              <a:rPr lang="en-IN" sz="1600" dirty="0">
                <a:latin typeface="Times New Roman"/>
                <a:cs typeface="Times New Roman"/>
              </a:rPr>
              <a:t>a cause of increased</a:t>
            </a:r>
            <a:r>
              <a:rPr lang="en-IN" sz="1600" spc="-85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toxicity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2514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6056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–TOXICOKINETICS</a:t>
            </a:r>
          </a:p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50" y="1043353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endParaRPr lang="en-US" sz="1600" b="1" kern="0" dirty="0">
              <a:solidFill>
                <a:srgbClr val="0000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42646" y="1997839"/>
            <a:ext cx="79013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/>
            <a:endParaRPr lang="en-US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71549" y="2173817"/>
            <a:ext cx="8172451" cy="2082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IN" spc="-5" dirty="0">
                <a:solidFill>
                  <a:srgbClr val="FF0000"/>
                </a:solidFill>
                <a:latin typeface="Times New Roman"/>
                <a:cs typeface="Times New Roman"/>
              </a:rPr>
              <a:t>Enzyme </a:t>
            </a:r>
            <a:r>
              <a:rPr lang="en-IN" dirty="0">
                <a:solidFill>
                  <a:srgbClr val="FF0000"/>
                </a:solidFill>
                <a:latin typeface="Times New Roman"/>
                <a:cs typeface="Times New Roman"/>
              </a:rPr>
              <a:t>induction- </a:t>
            </a:r>
            <a:r>
              <a:rPr lang="en-IN" dirty="0">
                <a:latin typeface="Times New Roman"/>
                <a:cs typeface="Times New Roman"/>
              </a:rPr>
              <a:t>by this the biotransformation of </a:t>
            </a:r>
            <a:r>
              <a:rPr lang="en-IN" spc="-5" dirty="0">
                <a:latin typeface="Times New Roman"/>
                <a:cs typeface="Times New Roman"/>
              </a:rPr>
              <a:t>drugs</a:t>
            </a:r>
            <a:r>
              <a:rPr lang="en-IN" spc="-125" dirty="0">
                <a:latin typeface="Times New Roman"/>
                <a:cs typeface="Times New Roman"/>
              </a:rPr>
              <a:t> </a:t>
            </a:r>
            <a:r>
              <a:rPr lang="en-IN" spc="-5" dirty="0">
                <a:latin typeface="Times New Roman"/>
                <a:cs typeface="Times New Roman"/>
              </a:rPr>
              <a:t>is</a:t>
            </a:r>
            <a:r>
              <a:rPr lang="en-IN" dirty="0">
                <a:latin typeface="Times New Roman"/>
                <a:cs typeface="Times New Roman"/>
              </a:rPr>
              <a:t> accelerated &amp; </a:t>
            </a:r>
            <a:r>
              <a:rPr lang="en-IN" spc="-5" dirty="0">
                <a:latin typeface="Times New Roman"/>
                <a:cs typeface="Times New Roman"/>
              </a:rPr>
              <a:t>is </a:t>
            </a:r>
            <a:r>
              <a:rPr lang="en-IN" dirty="0">
                <a:latin typeface="Times New Roman"/>
                <a:cs typeface="Times New Roman"/>
              </a:rPr>
              <a:t>a cause of therapeutic</a:t>
            </a:r>
            <a:r>
              <a:rPr lang="en-IN" spc="-130" dirty="0">
                <a:latin typeface="Times New Roman"/>
                <a:cs typeface="Times New Roman"/>
              </a:rPr>
              <a:t> </a:t>
            </a:r>
            <a:r>
              <a:rPr lang="en-IN" dirty="0">
                <a:latin typeface="Times New Roman"/>
                <a:cs typeface="Times New Roman"/>
              </a:rPr>
              <a:t>failure</a:t>
            </a:r>
          </a:p>
          <a:p>
            <a:pPr marL="355600" marR="335915" indent="-342900">
              <a:lnSpc>
                <a:spcPct val="99200"/>
              </a:lnSpc>
              <a:spcBef>
                <a:spcPts val="6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IN" b="1" dirty="0">
                <a:solidFill>
                  <a:srgbClr val="FF0000"/>
                </a:solidFill>
                <a:latin typeface="Times New Roman"/>
                <a:cs typeface="Times New Roman"/>
              </a:rPr>
              <a:t>First </a:t>
            </a:r>
            <a:r>
              <a:rPr lang="en-IN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– pass </a:t>
            </a:r>
            <a:r>
              <a:rPr lang="en-IN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effect </a:t>
            </a:r>
            <a:r>
              <a:rPr lang="en-IN" b="1" dirty="0">
                <a:latin typeface="Times New Roman"/>
                <a:cs typeface="Times New Roman"/>
              </a:rPr>
              <a:t>– </a:t>
            </a:r>
            <a:r>
              <a:rPr lang="en-IN" b="1" spc="-5" dirty="0">
                <a:latin typeface="Times New Roman"/>
                <a:cs typeface="Times New Roman"/>
              </a:rPr>
              <a:t>is </a:t>
            </a:r>
            <a:r>
              <a:rPr lang="en-IN" b="1" dirty="0">
                <a:latin typeface="Times New Roman"/>
                <a:cs typeface="Times New Roman"/>
              </a:rPr>
              <a:t>the biotransformation </a:t>
            </a:r>
            <a:r>
              <a:rPr lang="en-IN" b="1" spc="-5" dirty="0">
                <a:latin typeface="Times New Roman"/>
                <a:cs typeface="Times New Roman"/>
              </a:rPr>
              <a:t>of some  </a:t>
            </a:r>
            <a:r>
              <a:rPr lang="en-IN" b="1" dirty="0">
                <a:latin typeface="Times New Roman"/>
                <a:cs typeface="Times New Roman"/>
              </a:rPr>
              <a:t>chemicals </a:t>
            </a:r>
            <a:r>
              <a:rPr lang="en-IN" dirty="0">
                <a:latin typeface="Times New Roman"/>
                <a:cs typeface="Times New Roman"/>
              </a:rPr>
              <a:t>by the liver during the initial </a:t>
            </a:r>
            <a:r>
              <a:rPr lang="en-IN" spc="-5" dirty="0">
                <a:latin typeface="Times New Roman"/>
                <a:cs typeface="Times New Roman"/>
              </a:rPr>
              <a:t>pass </a:t>
            </a:r>
            <a:r>
              <a:rPr lang="en-IN" dirty="0">
                <a:latin typeface="Times New Roman"/>
                <a:cs typeface="Times New Roman"/>
              </a:rPr>
              <a:t>from the</a:t>
            </a:r>
            <a:r>
              <a:rPr lang="en-IN" spc="-200" dirty="0">
                <a:latin typeface="Times New Roman"/>
                <a:cs typeface="Times New Roman"/>
              </a:rPr>
              <a:t> </a:t>
            </a:r>
            <a:r>
              <a:rPr lang="en-IN" dirty="0">
                <a:latin typeface="Times New Roman"/>
                <a:cs typeface="Times New Roman"/>
              </a:rPr>
              <a:t>portal  circulation after oral</a:t>
            </a:r>
            <a:r>
              <a:rPr lang="en-IN" spc="-65" dirty="0">
                <a:latin typeface="Times New Roman"/>
                <a:cs typeface="Times New Roman"/>
              </a:rPr>
              <a:t> </a:t>
            </a:r>
            <a:r>
              <a:rPr lang="en-IN" spc="-5" dirty="0">
                <a:latin typeface="Times New Roman"/>
                <a:cs typeface="Times New Roman"/>
              </a:rPr>
              <a:t>administration</a:t>
            </a:r>
            <a:r>
              <a:rPr lang="en-IN" spc="-5" dirty="0">
                <a:latin typeface="Carlito"/>
                <a:cs typeface="Carlito"/>
              </a:rPr>
              <a:t>.</a:t>
            </a:r>
            <a:endParaRPr lang="en-IN" dirty="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7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IN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Half life (t ½) </a:t>
            </a:r>
            <a:r>
              <a:rPr lang="en-IN" b="1" dirty="0">
                <a:latin typeface="Times New Roman"/>
                <a:cs typeface="Times New Roman"/>
              </a:rPr>
              <a:t>–is the time required to reduce the</a:t>
            </a:r>
            <a:r>
              <a:rPr lang="en-IN" b="1" spc="-180" dirty="0">
                <a:latin typeface="Times New Roman"/>
                <a:cs typeface="Times New Roman"/>
              </a:rPr>
              <a:t> </a:t>
            </a:r>
            <a:r>
              <a:rPr lang="en-IN" b="1" dirty="0">
                <a:latin typeface="Times New Roman"/>
                <a:cs typeface="Times New Roman"/>
              </a:rPr>
              <a:t>blood</a:t>
            </a:r>
            <a:r>
              <a:rPr lang="en-IN" dirty="0">
                <a:latin typeface="Times New Roman"/>
                <a:cs typeface="Times New Roman"/>
              </a:rPr>
              <a:t> </a:t>
            </a:r>
            <a:r>
              <a:rPr lang="en-IN" spc="-5" dirty="0">
                <a:latin typeface="Times New Roman"/>
                <a:cs typeface="Times New Roman"/>
              </a:rPr>
              <a:t>concentration </a:t>
            </a:r>
            <a:r>
              <a:rPr lang="en-IN" dirty="0">
                <a:latin typeface="Times New Roman"/>
                <a:cs typeface="Times New Roman"/>
              </a:rPr>
              <a:t>of the </a:t>
            </a:r>
            <a:r>
              <a:rPr lang="en-IN" spc="-5" dirty="0">
                <a:latin typeface="Times New Roman"/>
                <a:cs typeface="Times New Roman"/>
              </a:rPr>
              <a:t>chemical </a:t>
            </a:r>
            <a:r>
              <a:rPr lang="en-IN" dirty="0">
                <a:latin typeface="Times New Roman"/>
                <a:cs typeface="Times New Roman"/>
              </a:rPr>
              <a:t>to</a:t>
            </a:r>
            <a:r>
              <a:rPr lang="en-IN" spc="-75" dirty="0">
                <a:latin typeface="Times New Roman"/>
                <a:cs typeface="Times New Roman"/>
              </a:rPr>
              <a:t> </a:t>
            </a:r>
            <a:r>
              <a:rPr lang="en-IN" dirty="0">
                <a:latin typeface="Times New Roman"/>
                <a:cs typeface="Times New Roman"/>
              </a:rPr>
              <a:t>half</a:t>
            </a:r>
            <a:r>
              <a:rPr lang="en-IN" sz="2800" dirty="0"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30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6056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–TOXICOKINETICS</a:t>
            </a:r>
          </a:p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50" y="1055076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endParaRPr lang="en-US" sz="1600" b="1" kern="0" dirty="0">
              <a:solidFill>
                <a:srgbClr val="0000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42646" y="1997839"/>
            <a:ext cx="79013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/>
            <a:endParaRPr lang="en-US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1550" y="1446919"/>
            <a:ext cx="8172451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600" dirty="0"/>
          </a:p>
          <a:p>
            <a:pPr lvl="0" algn="just" defTabSz="9144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endParaRPr lang="en-US" sz="1600" kern="0" dirty="0">
              <a:solidFill>
                <a:srgbClr val="000000"/>
              </a:solidFill>
              <a:latin typeface="Arial"/>
            </a:endParaRPr>
          </a:p>
          <a:p>
            <a:pPr marL="342900" lvl="0" indent="-342900" algn="just" defTabSz="9144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endParaRPr lang="en-US" sz="1600" kern="0" dirty="0">
              <a:solidFill>
                <a:srgbClr val="000000"/>
              </a:solidFill>
              <a:latin typeface="Arial"/>
            </a:endParaRPr>
          </a:p>
          <a:p>
            <a:pPr lvl="0" algn="just" defTabSz="914400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</a:pPr>
            <a:endParaRPr lang="en-US" sz="16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3437" y="1157764"/>
            <a:ext cx="10515600" cy="4619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marR="13335" indent="-266700">
              <a:lnSpc>
                <a:spcPct val="100000"/>
              </a:lnSpc>
              <a:spcBef>
                <a:spcPts val="100"/>
              </a:spcBef>
            </a:pPr>
            <a:r>
              <a:rPr lang="en-IN" b="1" dirty="0">
                <a:solidFill>
                  <a:srgbClr val="FF0000"/>
                </a:solidFill>
                <a:latin typeface="Times New Roman"/>
                <a:cs typeface="Times New Roman"/>
              </a:rPr>
              <a:t>IV)</a:t>
            </a:r>
            <a:r>
              <a:rPr lang="en-IN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IN" b="1" dirty="0">
                <a:solidFill>
                  <a:srgbClr val="FF0000"/>
                </a:solidFill>
                <a:latin typeface="Times New Roman"/>
                <a:cs typeface="Times New Roman"/>
              </a:rPr>
              <a:t>Excretion</a:t>
            </a:r>
            <a:endParaRPr lang="en-IN" dirty="0">
              <a:latin typeface="Times New Roman"/>
              <a:cs typeface="Times New Roman"/>
            </a:endParaRPr>
          </a:p>
          <a:p>
            <a:pPr marL="355600" marR="13335" indent="-266700">
              <a:lnSpc>
                <a:spcPct val="100000"/>
              </a:lnSpc>
              <a:spcBef>
                <a:spcPts val="100"/>
              </a:spcBef>
            </a:pPr>
            <a:r>
              <a:rPr lang="en-IN" sz="1600" dirty="0">
                <a:latin typeface="Times New Roman"/>
                <a:cs typeface="Times New Roman"/>
              </a:rPr>
              <a:t>Excretion </a:t>
            </a:r>
            <a:r>
              <a:rPr lang="en-IN" sz="1600" spc="-5" dirty="0">
                <a:latin typeface="Times New Roman"/>
                <a:cs typeface="Times New Roman"/>
              </a:rPr>
              <a:t>is </a:t>
            </a:r>
            <a:r>
              <a:rPr lang="en-IN" sz="1600" dirty="0">
                <a:latin typeface="Times New Roman"/>
                <a:cs typeface="Times New Roman"/>
              </a:rPr>
              <a:t>the final </a:t>
            </a:r>
            <a:r>
              <a:rPr lang="en-IN" sz="1600" spc="-5" dirty="0">
                <a:latin typeface="Times New Roman"/>
                <a:cs typeface="Times New Roman"/>
              </a:rPr>
              <a:t>means </a:t>
            </a:r>
            <a:r>
              <a:rPr lang="en-IN" sz="1600" dirty="0">
                <a:latin typeface="Times New Roman"/>
                <a:cs typeface="Times New Roman"/>
              </a:rPr>
              <a:t>of </a:t>
            </a:r>
            <a:r>
              <a:rPr lang="en-IN" sz="1600" spc="-5" dirty="0">
                <a:latin typeface="Times New Roman"/>
                <a:cs typeface="Times New Roman"/>
              </a:rPr>
              <a:t>chemical elimination, </a:t>
            </a:r>
            <a:r>
              <a:rPr lang="en-IN" sz="1600" dirty="0">
                <a:latin typeface="Times New Roman"/>
                <a:cs typeface="Times New Roman"/>
              </a:rPr>
              <a:t>either </a:t>
            </a:r>
            <a:r>
              <a:rPr lang="en-IN" sz="1600" spc="-5" dirty="0">
                <a:latin typeface="Times New Roman"/>
                <a:cs typeface="Times New Roman"/>
              </a:rPr>
              <a:t>as  </a:t>
            </a:r>
            <a:r>
              <a:rPr lang="en-IN" sz="1600" dirty="0">
                <a:latin typeface="Times New Roman"/>
                <a:cs typeface="Times New Roman"/>
              </a:rPr>
              <a:t>metabolites or unchanged parent </a:t>
            </a:r>
            <a:r>
              <a:rPr lang="en-IN" sz="1600" spc="-5" dirty="0">
                <a:latin typeface="Times New Roman"/>
                <a:cs typeface="Times New Roman"/>
              </a:rPr>
              <a:t>chemical. </a:t>
            </a:r>
            <a:r>
              <a:rPr lang="en-IN" sz="1600" dirty="0">
                <a:latin typeface="Times New Roman"/>
                <a:cs typeface="Times New Roman"/>
              </a:rPr>
              <a:t>Excretion through  the lungs is the </a:t>
            </a:r>
            <a:r>
              <a:rPr lang="en-IN" sz="1600" spc="-5" dirty="0">
                <a:latin typeface="Times New Roman"/>
                <a:cs typeface="Times New Roman"/>
              </a:rPr>
              <a:t>major </a:t>
            </a:r>
            <a:r>
              <a:rPr lang="en-IN" sz="1600" dirty="0">
                <a:latin typeface="Times New Roman"/>
                <a:cs typeface="Times New Roman"/>
              </a:rPr>
              <a:t>route </a:t>
            </a:r>
            <a:r>
              <a:rPr lang="en-IN" sz="1600" spc="-5" dirty="0">
                <a:latin typeface="Times New Roman"/>
                <a:cs typeface="Times New Roman"/>
              </a:rPr>
              <a:t>for </a:t>
            </a:r>
            <a:r>
              <a:rPr lang="en-IN" sz="1600" dirty="0">
                <a:latin typeface="Times New Roman"/>
                <a:cs typeface="Times New Roman"/>
              </a:rPr>
              <a:t>gaseous substances; and in</a:t>
            </a:r>
            <a:r>
              <a:rPr lang="en-IN" sz="1600" spc="-85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the  case of non-volatile water – soluble drugs, the kidneys are</a:t>
            </a:r>
            <a:r>
              <a:rPr lang="en-IN" sz="1600" spc="-190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the  </a:t>
            </a:r>
            <a:r>
              <a:rPr lang="en-IN" sz="1600" spc="-10" dirty="0">
                <a:latin typeface="Times New Roman"/>
                <a:cs typeface="Times New Roman"/>
              </a:rPr>
              <a:t>most </a:t>
            </a:r>
            <a:r>
              <a:rPr lang="en-IN" sz="1600" spc="-5" dirty="0">
                <a:latin typeface="Times New Roman"/>
                <a:cs typeface="Times New Roman"/>
              </a:rPr>
              <a:t>important </a:t>
            </a:r>
            <a:r>
              <a:rPr lang="en-IN" sz="1600" dirty="0">
                <a:latin typeface="Times New Roman"/>
                <a:cs typeface="Times New Roman"/>
              </a:rPr>
              <a:t>routes of excretion. Additional routes include  sweat, saliva, tears, nasal secretions, </a:t>
            </a:r>
            <a:r>
              <a:rPr lang="en-IN" sz="1600" spc="-5" dirty="0">
                <a:latin typeface="Times New Roman"/>
                <a:cs typeface="Times New Roman"/>
              </a:rPr>
              <a:t>milk, </a:t>
            </a:r>
            <a:r>
              <a:rPr lang="en-IN" sz="1600" dirty="0">
                <a:latin typeface="Times New Roman"/>
                <a:cs typeface="Times New Roman"/>
              </a:rPr>
              <a:t>bile and</a:t>
            </a:r>
            <a:r>
              <a:rPr lang="en-IN" sz="1600" spc="-145" dirty="0">
                <a:latin typeface="Times New Roman"/>
                <a:cs typeface="Times New Roman"/>
              </a:rPr>
              <a:t> </a:t>
            </a:r>
            <a:r>
              <a:rPr lang="en-IN" sz="1600" spc="-5" dirty="0" err="1">
                <a:latin typeface="Times New Roman"/>
                <a:cs typeface="Times New Roman"/>
              </a:rPr>
              <a:t>feces</a:t>
            </a:r>
            <a:endParaRPr lang="en-IN" sz="160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10300"/>
              </a:lnSpc>
              <a:spcBef>
                <a:spcPts val="31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IN" sz="1600" b="1" dirty="0">
                <a:solidFill>
                  <a:srgbClr val="FF0000"/>
                </a:solidFill>
                <a:latin typeface="Times New Roman"/>
                <a:cs typeface="Times New Roman"/>
              </a:rPr>
              <a:t>Clearance </a:t>
            </a:r>
            <a:r>
              <a:rPr lang="en-IN" sz="16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– </a:t>
            </a:r>
            <a:r>
              <a:rPr lang="en-IN" sz="1600" dirty="0">
                <a:latin typeface="Times New Roman"/>
                <a:cs typeface="Times New Roman"/>
              </a:rPr>
              <a:t>elimination of chemicals from the body may  be described by the term clearance (CL). It </a:t>
            </a:r>
            <a:r>
              <a:rPr lang="en-IN" sz="1600" spc="-5" dirty="0">
                <a:latin typeface="Times New Roman"/>
                <a:cs typeface="Times New Roman"/>
              </a:rPr>
              <a:t>is </a:t>
            </a:r>
            <a:r>
              <a:rPr lang="en-IN" sz="1600" dirty="0">
                <a:latin typeface="Times New Roman"/>
                <a:cs typeface="Times New Roman"/>
              </a:rPr>
              <a:t>a </a:t>
            </a:r>
            <a:r>
              <a:rPr lang="en-IN" sz="1600" spc="-5" dirty="0">
                <a:latin typeface="Times New Roman"/>
                <a:cs typeface="Times New Roman"/>
              </a:rPr>
              <a:t>quantitative  measure </a:t>
            </a:r>
            <a:r>
              <a:rPr lang="en-IN" sz="1600" dirty="0">
                <a:latin typeface="Times New Roman"/>
                <a:cs typeface="Times New Roman"/>
              </a:rPr>
              <a:t>of the </a:t>
            </a:r>
            <a:r>
              <a:rPr lang="en-IN" sz="1600" spc="-5" dirty="0">
                <a:latin typeface="Times New Roman"/>
                <a:cs typeface="Times New Roman"/>
              </a:rPr>
              <a:t>volume </a:t>
            </a:r>
            <a:r>
              <a:rPr lang="en-IN" sz="1600" dirty="0">
                <a:latin typeface="Times New Roman"/>
                <a:cs typeface="Times New Roman"/>
              </a:rPr>
              <a:t>of blood cleared of drug per unit</a:t>
            </a:r>
            <a:r>
              <a:rPr lang="en-IN" sz="1600" spc="-85" dirty="0">
                <a:latin typeface="Times New Roman"/>
                <a:cs typeface="Times New Roman"/>
              </a:rPr>
              <a:t> </a:t>
            </a:r>
            <a:r>
              <a:rPr lang="en-IN" sz="1600" spc="-5" dirty="0">
                <a:latin typeface="Times New Roman"/>
                <a:cs typeface="Times New Roman"/>
              </a:rPr>
              <a:t>time,</a:t>
            </a:r>
            <a:r>
              <a:rPr lang="en-IN" sz="1600" dirty="0">
                <a:latin typeface="Times New Roman"/>
                <a:cs typeface="Times New Roman"/>
              </a:rPr>
              <a:t> usually expressed in </a:t>
            </a:r>
            <a:r>
              <a:rPr lang="en-IN" sz="1600" spc="-5" dirty="0" err="1">
                <a:latin typeface="Times New Roman"/>
                <a:cs typeface="Times New Roman"/>
              </a:rPr>
              <a:t>milliliter</a:t>
            </a:r>
            <a:r>
              <a:rPr lang="en-IN" sz="1600" spc="-60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per 4 </a:t>
            </a:r>
            <a:r>
              <a:rPr lang="en-IN" sz="1600" spc="-5" dirty="0">
                <a:latin typeface="Times New Roman"/>
                <a:cs typeface="Times New Roman"/>
              </a:rPr>
              <a:t>minute.</a:t>
            </a:r>
          </a:p>
          <a:p>
            <a:pPr marL="355600" indent="-342900">
              <a:lnSpc>
                <a:spcPct val="100000"/>
              </a:lnSpc>
              <a:spcBef>
                <a:spcPts val="7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IN"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Clearance </a:t>
            </a:r>
            <a:r>
              <a:rPr lang="en-IN" sz="1600" dirty="0">
                <a:solidFill>
                  <a:srgbClr val="FF0000"/>
                </a:solidFill>
                <a:latin typeface="Times New Roman"/>
                <a:cs typeface="Times New Roman"/>
              </a:rPr>
              <a:t>is </a:t>
            </a:r>
            <a:r>
              <a:rPr lang="en-IN"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calculated as</a:t>
            </a:r>
            <a:r>
              <a:rPr lang="en-IN" sz="16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IN" sz="1600" dirty="0">
                <a:solidFill>
                  <a:srgbClr val="FF0000"/>
                </a:solidFill>
                <a:latin typeface="Times New Roman"/>
                <a:cs typeface="Times New Roman"/>
              </a:rPr>
              <a:t>follows</a:t>
            </a:r>
            <a:endParaRPr lang="en-IN" sz="1600" dirty="0">
              <a:latin typeface="Times New Roman"/>
              <a:cs typeface="Times New Roman"/>
            </a:endParaRPr>
          </a:p>
          <a:p>
            <a:pPr marL="317500">
              <a:lnSpc>
                <a:spcPct val="100000"/>
              </a:lnSpc>
              <a:spcBef>
                <a:spcPts val="590"/>
              </a:spcBef>
            </a:pPr>
            <a:r>
              <a:rPr lang="en-IN" sz="1600" dirty="0">
                <a:latin typeface="Times New Roman"/>
                <a:cs typeface="Times New Roman"/>
              </a:rPr>
              <a:t>CL = 0.7 (VD)/ (t1/2) =</a:t>
            </a:r>
            <a:r>
              <a:rPr lang="en-IN" sz="1600" spc="-130" dirty="0">
                <a:latin typeface="Times New Roman"/>
                <a:cs typeface="Times New Roman"/>
              </a:rPr>
              <a:t> </a:t>
            </a:r>
            <a:r>
              <a:rPr lang="en-IN" sz="1600" spc="-5" dirty="0">
                <a:latin typeface="Times New Roman"/>
                <a:cs typeface="Times New Roman"/>
              </a:rPr>
              <a:t>ml/min</a:t>
            </a:r>
            <a:endParaRPr lang="en-IN" sz="1600" dirty="0">
              <a:latin typeface="Times New Roman"/>
              <a:cs typeface="Times New Roman"/>
            </a:endParaRPr>
          </a:p>
          <a:p>
            <a:pPr marL="355600" marR="337820" indent="-44450">
              <a:lnSpc>
                <a:spcPct val="100000"/>
              </a:lnSpc>
              <a:spcBef>
                <a:spcPts val="580"/>
              </a:spcBef>
            </a:pPr>
            <a:r>
              <a:rPr lang="en-IN" sz="1600" spc="-5" dirty="0">
                <a:latin typeface="Times New Roman"/>
                <a:cs typeface="Times New Roman"/>
              </a:rPr>
              <a:t>Where </a:t>
            </a:r>
            <a:r>
              <a:rPr lang="en-IN" sz="1600" dirty="0">
                <a:latin typeface="Times New Roman"/>
                <a:cs typeface="Times New Roman"/>
              </a:rPr>
              <a:t>the </a:t>
            </a:r>
            <a:r>
              <a:rPr lang="en-IN" sz="1600" spc="-5" dirty="0">
                <a:latin typeface="Times New Roman"/>
                <a:cs typeface="Times New Roman"/>
              </a:rPr>
              <a:t>VD is </a:t>
            </a:r>
            <a:r>
              <a:rPr lang="en-IN" sz="1600" dirty="0">
                <a:latin typeface="Times New Roman"/>
                <a:cs typeface="Times New Roman"/>
              </a:rPr>
              <a:t>expressed in </a:t>
            </a:r>
            <a:r>
              <a:rPr lang="en-IN" sz="1600" spc="-5" dirty="0" err="1">
                <a:latin typeface="Times New Roman"/>
                <a:cs typeface="Times New Roman"/>
              </a:rPr>
              <a:t>milliliter</a:t>
            </a:r>
            <a:r>
              <a:rPr lang="en-IN" sz="1600" spc="-5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per kilogram &amp;</a:t>
            </a:r>
            <a:r>
              <a:rPr lang="en-IN" sz="1600" spc="-140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the  </a:t>
            </a:r>
            <a:r>
              <a:rPr lang="en-IN" sz="1600" spc="-5" dirty="0">
                <a:latin typeface="Times New Roman"/>
                <a:cs typeface="Times New Roman"/>
              </a:rPr>
              <a:t>half-life </a:t>
            </a:r>
            <a:r>
              <a:rPr lang="en-IN" sz="1600" dirty="0">
                <a:latin typeface="Times New Roman"/>
                <a:cs typeface="Times New Roman"/>
              </a:rPr>
              <a:t>is </a:t>
            </a:r>
            <a:r>
              <a:rPr lang="en-IN" sz="1600" spc="-5" dirty="0">
                <a:latin typeface="Times New Roman"/>
                <a:cs typeface="Times New Roman"/>
              </a:rPr>
              <a:t>expressed </a:t>
            </a:r>
            <a:r>
              <a:rPr lang="en-IN" sz="1600" dirty="0">
                <a:latin typeface="Times New Roman"/>
                <a:cs typeface="Times New Roman"/>
              </a:rPr>
              <a:t>in </a:t>
            </a:r>
            <a:r>
              <a:rPr lang="en-IN" sz="1600" spc="-5" dirty="0">
                <a:latin typeface="Times New Roman"/>
                <a:cs typeface="Times New Roman"/>
              </a:rPr>
              <a:t>minutes </a:t>
            </a:r>
            <a:r>
              <a:rPr lang="en-IN" sz="1600" dirty="0">
                <a:latin typeface="Times New Roman"/>
                <a:cs typeface="Times New Roman"/>
              </a:rPr>
              <a:t>or</a:t>
            </a:r>
            <a:r>
              <a:rPr lang="en-IN" sz="1600" spc="-40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hours.</a:t>
            </a:r>
          </a:p>
          <a:p>
            <a:pPr marL="355600" marR="236220" indent="-342900">
              <a:lnSpc>
                <a:spcPct val="100000"/>
              </a:lnSpc>
              <a:spcBef>
                <a:spcPts val="65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IN"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Certain </a:t>
            </a:r>
            <a:r>
              <a:rPr lang="en-IN" sz="1600" dirty="0">
                <a:solidFill>
                  <a:srgbClr val="FF0000"/>
                </a:solidFill>
                <a:latin typeface="Times New Roman"/>
                <a:cs typeface="Times New Roman"/>
              </a:rPr>
              <a:t>points regarding the </a:t>
            </a:r>
            <a:r>
              <a:rPr lang="en-IN" sz="1600" spc="-5" dirty="0" err="1">
                <a:solidFill>
                  <a:srgbClr val="FF0000"/>
                </a:solidFill>
                <a:latin typeface="Times New Roman"/>
                <a:cs typeface="Times New Roman"/>
              </a:rPr>
              <a:t>toxicokinetics</a:t>
            </a:r>
            <a:r>
              <a:rPr lang="en-IN"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IN" sz="1600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lang="en-IN" sz="1600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IN" sz="1600" dirty="0">
                <a:solidFill>
                  <a:srgbClr val="FF0000"/>
                </a:solidFill>
                <a:latin typeface="Times New Roman"/>
                <a:cs typeface="Times New Roman"/>
              </a:rPr>
              <a:t>toxic  </a:t>
            </a:r>
            <a:r>
              <a:rPr lang="en-IN" sz="1600" spc="-5" dirty="0">
                <a:solidFill>
                  <a:srgbClr val="FF0000"/>
                </a:solidFill>
                <a:latin typeface="Times New Roman"/>
                <a:cs typeface="Times New Roman"/>
              </a:rPr>
              <a:t>agents;</a:t>
            </a:r>
            <a:endParaRPr lang="en-IN" sz="1600" dirty="0">
              <a:latin typeface="Times New Roman"/>
              <a:cs typeface="Times New Roman"/>
            </a:endParaRPr>
          </a:p>
          <a:p>
            <a:pPr marL="431800" indent="-419734">
              <a:lnSpc>
                <a:spcPct val="100000"/>
              </a:lnSpc>
              <a:spcBef>
                <a:spcPts val="595"/>
              </a:spcBef>
              <a:buFont typeface="Wingdings"/>
              <a:buChar char=""/>
              <a:tabLst>
                <a:tab pos="431800" algn="l"/>
                <a:tab pos="432434" algn="l"/>
              </a:tabLst>
            </a:pPr>
            <a:r>
              <a:rPr lang="en-IN" sz="1600" dirty="0">
                <a:latin typeface="Times New Roman"/>
                <a:cs typeface="Times New Roman"/>
              </a:rPr>
              <a:t>Drug absorption after a toxic ingestion </a:t>
            </a:r>
            <a:r>
              <a:rPr lang="en-IN" sz="1600" spc="-10" dirty="0">
                <a:latin typeface="Times New Roman"/>
                <a:cs typeface="Times New Roman"/>
              </a:rPr>
              <a:t>may </a:t>
            </a:r>
            <a:r>
              <a:rPr lang="en-IN" sz="1600" dirty="0">
                <a:latin typeface="Times New Roman"/>
                <a:cs typeface="Times New Roman"/>
              </a:rPr>
              <a:t>be delayed</a:t>
            </a:r>
            <a:r>
              <a:rPr lang="en-IN" sz="1600" spc="-145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and</a:t>
            </a:r>
          </a:p>
          <a:p>
            <a:pPr marL="355600">
              <a:lnSpc>
                <a:spcPct val="100000"/>
              </a:lnSpc>
            </a:pPr>
            <a:r>
              <a:rPr lang="en-IN" sz="1600" dirty="0">
                <a:latin typeface="Times New Roman"/>
                <a:cs typeface="Times New Roman"/>
              </a:rPr>
              <a:t>prolonged;</a:t>
            </a:r>
          </a:p>
          <a:p>
            <a:pPr marL="425450" indent="-413384">
              <a:lnSpc>
                <a:spcPct val="100000"/>
              </a:lnSpc>
              <a:spcBef>
                <a:spcPts val="575"/>
              </a:spcBef>
              <a:buFont typeface="Wingdings"/>
              <a:buChar char=""/>
              <a:tabLst>
                <a:tab pos="425450" algn="l"/>
                <a:tab pos="426084" algn="l"/>
              </a:tabLst>
            </a:pPr>
            <a:r>
              <a:rPr lang="en-IN" sz="1600" dirty="0">
                <a:latin typeface="Times New Roman"/>
                <a:cs typeface="Times New Roman"/>
              </a:rPr>
              <a:t>The half-life and total body clearance are often</a:t>
            </a:r>
            <a:r>
              <a:rPr lang="en-IN" sz="1600" spc="-180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lengthened;</a:t>
            </a:r>
          </a:p>
          <a:p>
            <a:pPr marL="355600" marR="5080" indent="-342900">
              <a:lnSpc>
                <a:spcPts val="2820"/>
              </a:lnSpc>
              <a:spcBef>
                <a:spcPts val="720"/>
              </a:spcBef>
              <a:buFont typeface="Wingdings"/>
              <a:buChar char=""/>
              <a:tabLst>
                <a:tab pos="431800" algn="l"/>
                <a:tab pos="432434" algn="l"/>
              </a:tabLst>
            </a:pPr>
            <a:r>
              <a:rPr lang="en-IN" sz="1600" dirty="0"/>
              <a:t>	</a:t>
            </a:r>
            <a:r>
              <a:rPr lang="en-IN" sz="1600" spc="-5" dirty="0">
                <a:latin typeface="Times New Roman"/>
                <a:cs typeface="Times New Roman"/>
              </a:rPr>
              <a:t>Liver-metabolizing enzymes may become </a:t>
            </a:r>
            <a:r>
              <a:rPr lang="en-IN" sz="1600" dirty="0">
                <a:latin typeface="Times New Roman"/>
                <a:cs typeface="Times New Roman"/>
              </a:rPr>
              <a:t>saturated,</a:t>
            </a:r>
            <a:r>
              <a:rPr lang="en-IN" sz="1600" spc="-90" dirty="0">
                <a:latin typeface="Times New Roman"/>
                <a:cs typeface="Times New Roman"/>
              </a:rPr>
              <a:t> </a:t>
            </a:r>
            <a:r>
              <a:rPr lang="en-IN" sz="1600" dirty="0">
                <a:latin typeface="Times New Roman"/>
                <a:cs typeface="Times New Roman"/>
              </a:rPr>
              <a:t>slowing  hepatic</a:t>
            </a:r>
            <a:r>
              <a:rPr lang="en-IN" sz="1600" spc="-40" dirty="0">
                <a:latin typeface="Times New Roman"/>
                <a:cs typeface="Times New Roman"/>
              </a:rPr>
              <a:t> </a:t>
            </a:r>
            <a:r>
              <a:rPr lang="en-IN" sz="1600" spc="-5" dirty="0">
                <a:latin typeface="Times New Roman"/>
                <a:cs typeface="Times New Roman"/>
              </a:rPr>
              <a:t>elimination</a:t>
            </a:r>
            <a:endParaRPr lang="en-IN" sz="1600" dirty="0">
              <a:latin typeface="Times New Roman"/>
              <a:cs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78119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440214C-CF33-4E59-9DB0-727226E266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8033855-E3B3-4CFD-94B6-A5D396D5B15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2FD784-D9DE-4192-996E-A4CCED1BB24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455</TotalTime>
  <Words>585</Words>
  <Application>Microsoft Office PowerPoint</Application>
  <PresentationFormat>Widescreen</PresentationFormat>
  <Paragraphs>98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Carlito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48</cp:revision>
  <dcterms:created xsi:type="dcterms:W3CDTF">2020-07-13T05:58:17Z</dcterms:created>
  <dcterms:modified xsi:type="dcterms:W3CDTF">2024-09-15T15:55:36Z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