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DDD00-1CFB-4B7D-9BA4-333D15FF791F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87298-3AB5-420A-8030-43D2D4C5F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36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7298-3AB5-420A-8030-43D2D4C5F2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70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B114-C35F-4C5B-9632-D48EA86A0E99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79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FEE20-FEB5-42A0-B8B8-C3482E0FF129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83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4C4F-34B6-4335-BBF3-0D712FF981D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08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ED3B-801C-4645-BC7D-201CECBE9A8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9785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5234-5861-4868-B4D3-B833AD111356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93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9F9-A600-4BCF-907B-6B82AC102B71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1580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235-B994-4463-A7C4-8FA2E17D460C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006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4AC7-87FC-4D9A-9248-207846FAC33F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70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470F6-49FC-4422-8F02-66F12E049993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C1F2-6558-4724-A1A6-20D53CEC8D31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48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79E9A-C849-44EA-8129-85C564998F44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1AA8-DC6F-45A7-97F5-4B2A738CA1C4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30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8A11D-7DF2-4DE2-9205-2EFF779C3E36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1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DFE4-B0CB-44B4-A6CF-D74BB23155F6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82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DA5-0DA8-40D8-884E-B29CAC9618B9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6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E242-D7CA-4644-9A77-50149C69AF67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137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EA0E-1805-4A31-8DDC-F301000DF59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7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034DB0B-90E2-448C-8188-C8DDCB834684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2115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52800" y="2590800"/>
            <a:ext cx="34544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800" spc="-25" dirty="0">
                <a:solidFill>
                  <a:srgbClr val="FF8500"/>
                </a:solidFill>
                <a:latin typeface="Arial MT"/>
                <a:cs typeface="Arial MT"/>
              </a:rPr>
              <a:t>Tuberculosis</a:t>
            </a:r>
            <a:endParaRPr sz="4800" dirty="0">
              <a:latin typeface="Arial MT"/>
              <a:cs typeface="Arial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4660" y="1214375"/>
            <a:ext cx="8538210" cy="5136663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94945" marR="186690" indent="-182880">
              <a:lnSpc>
                <a:spcPts val="2160"/>
              </a:lnSpc>
              <a:spcBef>
                <a:spcPts val="37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Release</a:t>
            </a:r>
            <a:r>
              <a:rPr sz="2000" b="1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2000" b="1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cytokines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response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CD4+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lymphocytes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activation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play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 role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formation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granuloma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>
              <a:spcBef>
                <a:spcPts val="1160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marR="5080" indent="-182880">
              <a:lnSpc>
                <a:spcPts val="2160"/>
              </a:lnSpc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Around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mass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epithelioid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cells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few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giant</a:t>
            </a:r>
            <a:r>
              <a:rPr sz="2000" b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cells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(macrophages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fuse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together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 form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multinucleated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giant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cells),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zone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lymphcytes,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plasma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cells,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further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surrounded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fibroblasts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(hard granloma/tubercule)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>
              <a:spcBef>
                <a:spcPts val="1125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marR="346710" indent="-182880">
              <a:lnSpc>
                <a:spcPct val="90100"/>
              </a:lnSpc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Within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10-14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days,the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centre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cellular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mass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begin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undergo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caseation</a:t>
            </a:r>
            <a:r>
              <a:rPr sz="2000" b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necrosis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characterised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cheesy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appearance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high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lipid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content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>
              <a:spcBef>
                <a:spcPts val="919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This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soft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tubercle/granuloma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4660" y="1246375"/>
            <a:ext cx="6135370" cy="145542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94945" indent="-182245">
              <a:spcBef>
                <a:spcPts val="68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This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caseationis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due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endParaRPr sz="2400">
              <a:latin typeface="Arial"/>
              <a:cs typeface="Arial"/>
            </a:endParaRPr>
          </a:p>
          <a:p>
            <a:pPr marL="1566545" lvl="1" indent="-182245">
              <a:spcBef>
                <a:spcPts val="445"/>
              </a:spcBef>
              <a:buClr>
                <a:srgbClr val="FF8500"/>
              </a:buClr>
              <a:buFont typeface="Wingdings"/>
              <a:buChar char=""/>
              <a:tabLst>
                <a:tab pos="1566545" algn="l"/>
              </a:tabLst>
            </a:pP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IFN-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gamma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released</a:t>
            </a:r>
            <a:r>
              <a:rPr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CD4+</a:t>
            </a:r>
            <a:endParaRPr>
              <a:latin typeface="Arial"/>
              <a:cs typeface="Arial"/>
            </a:endParaRPr>
          </a:p>
          <a:p>
            <a:pPr marL="1566545" lvl="1" indent="-182245">
              <a:spcBef>
                <a:spcPts val="434"/>
              </a:spcBef>
              <a:buClr>
                <a:srgbClr val="FF8500"/>
              </a:buClr>
              <a:buFont typeface="Wingdings"/>
              <a:buChar char=""/>
              <a:tabLst>
                <a:tab pos="1566545" algn="l"/>
              </a:tabLst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Direct 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CD8+</a:t>
            </a:r>
            <a:endParaRPr>
              <a:latin typeface="Arial"/>
              <a:cs typeface="Arial"/>
            </a:endParaRPr>
          </a:p>
          <a:p>
            <a:pPr marL="1566545" lvl="1" indent="-182245">
              <a:spcBef>
                <a:spcPts val="434"/>
              </a:spcBef>
              <a:buClr>
                <a:srgbClr val="FF8500"/>
              </a:buClr>
              <a:buFont typeface="Wingdings"/>
              <a:buChar char=""/>
              <a:tabLst>
                <a:tab pos="1566545" algn="l"/>
              </a:tabLst>
            </a:pP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Toxicity</a:t>
            </a:r>
            <a:r>
              <a:rPr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mycobacteria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macrophages</a:t>
            </a:r>
            <a:endParaRPr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24660" y="3662553"/>
            <a:ext cx="83464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5080" indent="-182880">
              <a:spcBef>
                <a:spcPts val="10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Soft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tubercle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fully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developed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granuloma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caseous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centre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does</a:t>
            </a:r>
            <a:r>
              <a:rPr sz="2400" b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not</a:t>
            </a:r>
            <a:r>
              <a:rPr sz="2400" b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allow</a:t>
            </a:r>
            <a:r>
              <a:rPr sz="2400" b="1" spc="-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bacilli</a:t>
            </a:r>
            <a:r>
              <a:rPr sz="2400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to</a:t>
            </a:r>
            <a:r>
              <a:rPr sz="2400" b="1" spc="-20" dirty="0">
                <a:solidFill>
                  <a:srgbClr val="FFFF00"/>
                </a:solidFill>
                <a:latin typeface="Arial"/>
                <a:cs typeface="Arial"/>
              </a:rPr>
              <a:t> grow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304800"/>
            <a:ext cx="8610600" cy="6324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304800"/>
            <a:ext cx="8763000" cy="6400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1118640"/>
          </a:xfrm>
          <a:prstGeom prst="rect">
            <a:avLst/>
          </a:prstGeom>
        </p:spPr>
        <p:txBody>
          <a:bodyPr vert="horz" wrap="square" lIns="0" tIns="498221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dirty="0"/>
              <a:t>Fate</a:t>
            </a:r>
            <a:r>
              <a:rPr spc="-70" dirty="0"/>
              <a:t> </a:t>
            </a:r>
            <a:r>
              <a:rPr dirty="0"/>
              <a:t>of</a:t>
            </a:r>
            <a:r>
              <a:rPr spc="-65" dirty="0"/>
              <a:t> </a:t>
            </a:r>
            <a:r>
              <a:rPr spc="-10" dirty="0"/>
              <a:t>granuloma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3165" y="2796033"/>
            <a:ext cx="709485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5080" indent="-182880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Caseous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material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may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undergo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liquification</a:t>
            </a:r>
            <a:r>
              <a:rPr sz="2000" b="1" spc="-4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and</a:t>
            </a:r>
            <a:r>
              <a:rPr sz="2000" b="1" spc="-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extend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to</a:t>
            </a:r>
            <a:r>
              <a:rPr sz="2000" b="1" spc="-2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surrounding</a:t>
            </a:r>
            <a:r>
              <a:rPr sz="2000" b="1" spc="-2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tissue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discharge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contents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on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surface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called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cold</a:t>
            </a:r>
            <a:r>
              <a:rPr sz="2000" b="1" spc="-2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absecss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3165" y="4503165"/>
            <a:ext cx="6881495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>
              <a:spcBef>
                <a:spcPts val="10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Free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inside macrophages,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drain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along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lymph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channels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tracheobronchial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lymph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nodes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affected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lung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there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evoke the formation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caseous granulomas.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3165" y="2796032"/>
            <a:ext cx="7084695" cy="169341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341630" indent="-182880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combination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AF50"/>
                </a:solidFill>
                <a:latin typeface="Arial"/>
                <a:cs typeface="Arial"/>
              </a:rPr>
              <a:t>primary</a:t>
            </a:r>
            <a:r>
              <a:rPr sz="2000" b="1" spc="-3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AF50"/>
                </a:solidFill>
                <a:latin typeface="Arial"/>
                <a:cs typeface="Arial"/>
              </a:rPr>
              <a:t>lung</a:t>
            </a:r>
            <a:r>
              <a:rPr sz="2000" b="1" spc="-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AF50"/>
                </a:solidFill>
                <a:latin typeface="Arial"/>
                <a:cs typeface="Arial"/>
              </a:rPr>
              <a:t>lesion</a:t>
            </a:r>
            <a:r>
              <a:rPr sz="2000" b="1" spc="-2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AF50"/>
                </a:solidFill>
                <a:latin typeface="Arial"/>
                <a:cs typeface="Arial"/>
              </a:rPr>
              <a:t>and </a:t>
            </a:r>
            <a:r>
              <a:rPr sz="2000" b="1" spc="-10" dirty="0">
                <a:solidFill>
                  <a:srgbClr val="00AF50"/>
                </a:solidFill>
                <a:latin typeface="Arial"/>
                <a:cs typeface="Arial"/>
              </a:rPr>
              <a:t>lymph </a:t>
            </a:r>
            <a:r>
              <a:rPr sz="2000" b="1" dirty="0">
                <a:solidFill>
                  <a:srgbClr val="00AF50"/>
                </a:solidFill>
                <a:latin typeface="Arial"/>
                <a:cs typeface="Arial"/>
              </a:rPr>
              <a:t>node</a:t>
            </a:r>
            <a:r>
              <a:rPr sz="2000" b="1" spc="-3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AF50"/>
                </a:solidFill>
                <a:latin typeface="Arial"/>
                <a:cs typeface="Arial"/>
              </a:rPr>
              <a:t>granulomas</a:t>
            </a:r>
            <a:r>
              <a:rPr sz="2000" b="1" spc="-5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called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Ghon’s</a:t>
            </a:r>
            <a:r>
              <a:rPr sz="2000" b="1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complex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55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Ghon’s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complex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eventually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heals,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undergoing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shrinkage,</a:t>
            </a:r>
            <a:endParaRPr sz="2000">
              <a:latin typeface="Arial"/>
              <a:cs typeface="Arial"/>
            </a:endParaRPr>
          </a:p>
          <a:p>
            <a:pPr marL="195580"/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fibrous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scarring,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calcification.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3164" y="2796032"/>
            <a:ext cx="6958330" cy="169341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945" indent="-182245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Small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number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organisms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may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remain</a:t>
            </a:r>
            <a:r>
              <a:rPr sz="2000" b="1" spc="-4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viable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for</a:t>
            </a:r>
            <a:r>
              <a:rPr sz="2000" b="1" spc="-2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years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55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5580" marR="537210" indent="-182880"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Later,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immune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mechanisms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decline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fail,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latent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tuberculosis</a:t>
            </a:r>
            <a:r>
              <a:rPr sz="2000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infection</a:t>
            </a:r>
            <a:r>
              <a:rPr sz="2000" b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potential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develop in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secondary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tuberculosis.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7445" y="2017522"/>
            <a:ext cx="13798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40" dirty="0"/>
              <a:t>Types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3164" y="3234944"/>
            <a:ext cx="1343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Primary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3165" y="4551933"/>
            <a:ext cx="1730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secondary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152400"/>
            <a:ext cx="8763000" cy="6553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228600"/>
            <a:ext cx="8839200" cy="6400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1118640"/>
          </a:xfrm>
          <a:prstGeom prst="rect">
            <a:avLst/>
          </a:prstGeom>
        </p:spPr>
        <p:txBody>
          <a:bodyPr vert="horz" wrap="square" lIns="0" tIns="498221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0" dirty="0"/>
              <a:t>Introduction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3164" y="2796032"/>
            <a:ext cx="6890384" cy="275780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866775" indent="-182880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airborne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infection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caused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mycobacterium</a:t>
            </a:r>
            <a:r>
              <a:rPr sz="2000" b="1" spc="-6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tuberculosis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55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Pulmonary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one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deadliest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disease</a:t>
            </a:r>
            <a:endParaRPr sz="2000">
              <a:latin typeface="Arial"/>
              <a:cs typeface="Arial"/>
            </a:endParaRPr>
          </a:p>
          <a:p>
            <a:pPr marL="195580"/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world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</a:pPr>
            <a:endParaRPr sz="2000">
              <a:latin typeface="Arial"/>
              <a:cs typeface="Arial"/>
            </a:endParaRPr>
          </a:p>
          <a:p>
            <a:pPr marL="195580" marR="150495" indent="-182880"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Wordwide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nearly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1billion</a:t>
            </a:r>
            <a:r>
              <a:rPr sz="2000" b="1" spc="-2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people</a:t>
            </a:r>
            <a:r>
              <a:rPr sz="2000" b="1" spc="-2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will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newly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infected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1118640"/>
          </a:xfrm>
          <a:prstGeom prst="rect">
            <a:avLst/>
          </a:prstGeom>
        </p:spPr>
        <p:txBody>
          <a:bodyPr vert="horz" wrap="square" lIns="0" tIns="498221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dirty="0"/>
              <a:t>Primary</a:t>
            </a:r>
            <a:r>
              <a:rPr spc="-185" dirty="0"/>
              <a:t> </a:t>
            </a:r>
            <a:r>
              <a:rPr spc="-25" dirty="0"/>
              <a:t>TB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3165" y="2739086"/>
            <a:ext cx="7047865" cy="32741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945" indent="-182245">
              <a:lnSpc>
                <a:spcPts val="2055"/>
              </a:lnSpc>
              <a:spcBef>
                <a:spcPts val="9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Primary</a:t>
            </a:r>
            <a:r>
              <a:rPr sz="19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r>
              <a:rPr sz="1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form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9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disease</a:t>
            </a:r>
            <a:r>
              <a:rPr sz="19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develops</a:t>
            </a:r>
            <a:r>
              <a:rPr sz="19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1900">
              <a:latin typeface="Arial"/>
              <a:cs typeface="Arial"/>
            </a:endParaRPr>
          </a:p>
          <a:p>
            <a:pPr marL="195580">
              <a:lnSpc>
                <a:spcPts val="2055"/>
              </a:lnSpc>
            </a:pP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previously</a:t>
            </a:r>
            <a:r>
              <a:rPr sz="19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8500"/>
                </a:solidFill>
                <a:latin typeface="Arial"/>
                <a:cs typeface="Arial"/>
              </a:rPr>
              <a:t>unexposed</a:t>
            </a:r>
            <a:r>
              <a:rPr sz="1900" b="1" spc="-5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8500"/>
                </a:solidFill>
                <a:latin typeface="Arial"/>
                <a:cs typeface="Arial"/>
              </a:rPr>
              <a:t>&amp;</a:t>
            </a:r>
            <a:r>
              <a:rPr sz="1900" b="1" spc="-7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8500"/>
                </a:solidFill>
                <a:latin typeface="Arial"/>
                <a:cs typeface="Arial"/>
              </a:rPr>
              <a:t>unsensitized</a:t>
            </a:r>
            <a:r>
              <a:rPr sz="1900" b="1" spc="-5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8500"/>
                </a:solidFill>
                <a:latin typeface="Arial"/>
                <a:cs typeface="Arial"/>
              </a:rPr>
              <a:t>persons</a:t>
            </a:r>
            <a:endParaRPr sz="1900">
              <a:latin typeface="Arial"/>
              <a:cs typeface="Arial"/>
            </a:endParaRPr>
          </a:p>
          <a:p>
            <a:pPr>
              <a:spcBef>
                <a:spcPts val="550"/>
              </a:spcBef>
            </a:pPr>
            <a:endParaRPr sz="1900">
              <a:latin typeface="Arial"/>
              <a:cs typeface="Arial"/>
            </a:endParaRPr>
          </a:p>
          <a:p>
            <a:pPr marL="195580" marR="309245" indent="-182880">
              <a:lnSpc>
                <a:spcPct val="80000"/>
              </a:lnSpc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Most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r>
              <a:rPr sz="19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9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primary</a:t>
            </a:r>
            <a:r>
              <a:rPr sz="19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r>
              <a:rPr sz="19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9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8500"/>
                </a:solidFill>
                <a:latin typeface="Arial"/>
                <a:cs typeface="Arial"/>
              </a:rPr>
              <a:t>asymptomatic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go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develop</a:t>
            </a:r>
            <a:r>
              <a:rPr sz="19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latent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r>
              <a:rPr sz="1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/>
                <a:cs typeface="Arial"/>
              </a:rPr>
              <a:t>infection</a:t>
            </a:r>
            <a:endParaRPr sz="1900">
              <a:latin typeface="Arial"/>
              <a:cs typeface="Arial"/>
            </a:endParaRPr>
          </a:p>
          <a:p>
            <a:pPr>
              <a:spcBef>
                <a:spcPts val="550"/>
              </a:spcBef>
              <a:buClr>
                <a:srgbClr val="FF8500"/>
              </a:buClr>
              <a:buFont typeface="Wingdings"/>
              <a:buChar char=""/>
            </a:pPr>
            <a:endParaRPr sz="1900">
              <a:latin typeface="Arial"/>
              <a:cs typeface="Arial"/>
            </a:endParaRPr>
          </a:p>
          <a:p>
            <a:pPr marL="195580" marR="57150" indent="-182880">
              <a:lnSpc>
                <a:spcPct val="80000"/>
              </a:lnSpc>
              <a:buFont typeface="Wingdings"/>
              <a:buChar char=""/>
              <a:tabLst>
                <a:tab pos="195580" algn="l"/>
                <a:tab pos="2560955" algn="l"/>
              </a:tabLst>
            </a:pPr>
            <a:r>
              <a:rPr sz="1900" b="1" dirty="0">
                <a:solidFill>
                  <a:srgbClr val="FF8500"/>
                </a:solidFill>
                <a:latin typeface="Arial"/>
                <a:cs typeface="Arial"/>
              </a:rPr>
              <a:t>Latent</a:t>
            </a:r>
            <a:r>
              <a:rPr sz="1900" b="1" spc="-4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8500"/>
                </a:solidFill>
                <a:latin typeface="Arial"/>
                <a:cs typeface="Arial"/>
              </a:rPr>
              <a:t>tuberculosis</a:t>
            </a:r>
            <a:r>
              <a:rPr sz="1900" b="1" dirty="0">
                <a:solidFill>
                  <a:srgbClr val="FF8500"/>
                </a:solidFill>
                <a:latin typeface="Arial"/>
                <a:cs typeface="Arial"/>
              </a:rPr>
              <a:t>	</a:t>
            </a:r>
            <a:r>
              <a:rPr sz="1900" b="1" dirty="0">
                <a:solidFill>
                  <a:srgbClr val="FFFF00"/>
                </a:solidFill>
                <a:latin typeface="Arial"/>
                <a:cs typeface="Arial"/>
              </a:rPr>
              <a:t>do</a:t>
            </a:r>
            <a:r>
              <a:rPr sz="1900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00"/>
                </a:solidFill>
                <a:latin typeface="Arial"/>
                <a:cs typeface="Arial"/>
              </a:rPr>
              <a:t>not</a:t>
            </a:r>
            <a:r>
              <a:rPr sz="1900" b="1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00"/>
                </a:solidFill>
                <a:latin typeface="Arial"/>
                <a:cs typeface="Arial"/>
              </a:rPr>
              <a:t>have</a:t>
            </a:r>
            <a:r>
              <a:rPr sz="19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00"/>
                </a:solidFill>
                <a:latin typeface="Arial"/>
                <a:cs typeface="Arial"/>
              </a:rPr>
              <a:t>active</a:t>
            </a:r>
            <a:r>
              <a:rPr sz="19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00"/>
                </a:solidFill>
                <a:latin typeface="Arial"/>
                <a:cs typeface="Arial"/>
              </a:rPr>
              <a:t>disease</a:t>
            </a:r>
            <a:r>
              <a:rPr sz="19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/>
                <a:cs typeface="Arial"/>
              </a:rPr>
              <a:t>cannot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transmit</a:t>
            </a:r>
            <a:r>
              <a:rPr sz="19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9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organism</a:t>
            </a:r>
            <a:r>
              <a:rPr sz="19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/>
                <a:cs typeface="Arial"/>
              </a:rPr>
              <a:t>others.</a:t>
            </a:r>
            <a:endParaRPr sz="1900">
              <a:latin typeface="Arial"/>
              <a:cs typeface="Arial"/>
            </a:endParaRPr>
          </a:p>
          <a:p>
            <a:pPr>
              <a:spcBef>
                <a:spcPts val="540"/>
              </a:spcBef>
              <a:buClr>
                <a:srgbClr val="FF8500"/>
              </a:buClr>
              <a:buFont typeface="Wingdings"/>
              <a:buChar char=""/>
            </a:pPr>
            <a:endParaRPr sz="1900">
              <a:latin typeface="Arial"/>
              <a:cs typeface="Arial"/>
            </a:endParaRPr>
          </a:p>
          <a:p>
            <a:pPr marL="195580" marR="5080" indent="-182880">
              <a:lnSpc>
                <a:spcPts val="1820"/>
              </a:lnSpc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Approx</a:t>
            </a:r>
            <a:r>
              <a:rPr sz="19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5%</a:t>
            </a:r>
            <a:r>
              <a:rPr sz="19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9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newly</a:t>
            </a:r>
            <a:r>
              <a:rPr sz="19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infected</a:t>
            </a:r>
            <a:r>
              <a:rPr sz="19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develop to</a:t>
            </a:r>
            <a:r>
              <a:rPr sz="19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/>
                <a:cs typeface="Arial"/>
              </a:rPr>
              <a:t>progressive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Primary</a:t>
            </a:r>
            <a:r>
              <a:rPr sz="19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TB</a:t>
            </a:r>
            <a:r>
              <a:rPr sz="19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9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pulmonary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damage</a:t>
            </a:r>
            <a:r>
              <a:rPr sz="19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especially</a:t>
            </a:r>
            <a:r>
              <a:rPr sz="19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young</a:t>
            </a:r>
            <a:r>
              <a:rPr sz="19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children,</a:t>
            </a:r>
            <a:r>
              <a:rPr sz="19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hiv</a:t>
            </a:r>
            <a:r>
              <a:rPr sz="19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patients,</a:t>
            </a:r>
            <a:r>
              <a:rPr sz="19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immunodeficiency</a:t>
            </a:r>
            <a:r>
              <a:rPr sz="19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/>
                <a:cs typeface="Arial"/>
              </a:rPr>
              <a:t>diseases.</a:t>
            </a:r>
            <a:endParaRPr sz="19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3600" dirty="0"/>
              <a:t>Symptoms</a:t>
            </a:r>
            <a:r>
              <a:rPr sz="3600" spc="-10" dirty="0"/>
              <a:t> </a:t>
            </a:r>
            <a:r>
              <a:rPr sz="3600" dirty="0"/>
              <a:t>of primary </a:t>
            </a:r>
            <a:r>
              <a:rPr sz="3600" spc="-10" dirty="0"/>
              <a:t>progressive </a:t>
            </a:r>
            <a:r>
              <a:rPr sz="3600" spc="-25" dirty="0"/>
              <a:t>TB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563165" y="2735682"/>
            <a:ext cx="2263775" cy="22205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94945" indent="-182245">
              <a:spcBef>
                <a:spcPts val="5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FEVER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WEIGHT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LOSS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FATIGUE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NIGHT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SWEATS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PLEURITIS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LYMPHADENITIS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/>
              <a:t>Secondary</a:t>
            </a:r>
            <a:r>
              <a:rPr sz="3600" spc="-95" dirty="0"/>
              <a:t> </a:t>
            </a:r>
            <a:r>
              <a:rPr sz="3600" spc="-10" dirty="0"/>
              <a:t>Tuberculosis: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563165" y="2735682"/>
            <a:ext cx="6683375" cy="31349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94945" indent="-182245">
              <a:spcBef>
                <a:spcPts val="5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arises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previously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sensitised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host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Reactivation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may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due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exogenous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re-infection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endogenous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5%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 the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persons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primary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get</a:t>
            </a:r>
            <a:endParaRPr sz="2000">
              <a:latin typeface="Arial"/>
              <a:cs typeface="Arial"/>
            </a:endParaRPr>
          </a:p>
          <a:p>
            <a:pPr marL="195580"/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secondary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endParaRPr sz="2000">
              <a:latin typeface="Arial"/>
              <a:cs typeface="Arial"/>
            </a:endParaRPr>
          </a:p>
          <a:p>
            <a:pPr marL="195580" marR="78105" indent="-182880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Secondary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classically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localized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apex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one or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both upper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lobes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Secondary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always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important</a:t>
            </a:r>
            <a:endParaRPr sz="2000">
              <a:latin typeface="Arial"/>
              <a:cs typeface="Arial"/>
            </a:endParaRPr>
          </a:p>
          <a:p>
            <a:pPr marL="195580"/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consideration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HIV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positive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patients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1118640"/>
          </a:xfrm>
          <a:prstGeom prst="rect">
            <a:avLst/>
          </a:prstGeom>
        </p:spPr>
        <p:txBody>
          <a:bodyPr vert="horz" wrap="square" lIns="0" tIns="498221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dirty="0"/>
              <a:t>Symptoms</a:t>
            </a:r>
            <a:r>
              <a:rPr spc="-120" dirty="0"/>
              <a:t> </a:t>
            </a:r>
            <a:r>
              <a:rPr dirty="0"/>
              <a:t>of</a:t>
            </a:r>
            <a:r>
              <a:rPr spc="-140" dirty="0"/>
              <a:t> </a:t>
            </a:r>
            <a:r>
              <a:rPr dirty="0"/>
              <a:t>Secondary</a:t>
            </a:r>
            <a:r>
              <a:rPr spc="-175" dirty="0"/>
              <a:t> </a:t>
            </a:r>
            <a:r>
              <a:rPr spc="-25" dirty="0"/>
              <a:t>TB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3164" y="2735682"/>
            <a:ext cx="6159500" cy="3293209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94945" indent="-182245">
              <a:spcBef>
                <a:spcPts val="5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PLEURAL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EFFUSION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TUBERCULOUS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EMPYEMA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LOW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GRADE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FEVER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NIGHT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SWEATS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FATIGABILITY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ANOREXIA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WEIGHT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LOSS</a:t>
            </a: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PRODUCTIVE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COUGH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Sometimes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Blood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Tinged</a:t>
            </a:r>
            <a:endParaRPr sz="2000">
              <a:latin typeface="Arial"/>
              <a:cs typeface="Arial"/>
            </a:endParaRPr>
          </a:p>
          <a:p>
            <a:pPr marL="195580"/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Sputum)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1118640"/>
          </a:xfrm>
          <a:prstGeom prst="rect">
            <a:avLst/>
          </a:prstGeom>
        </p:spPr>
        <p:txBody>
          <a:bodyPr vert="horz" wrap="square" lIns="0" tIns="498221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0" dirty="0"/>
              <a:t>Miliary/Disseminated</a:t>
            </a:r>
            <a:r>
              <a:rPr spc="-170" dirty="0"/>
              <a:t> </a:t>
            </a:r>
            <a:r>
              <a:rPr spc="-25" dirty="0"/>
              <a:t>TB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2909553" y="2796033"/>
            <a:ext cx="9188027" cy="169341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147320" indent="-182880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dirty="0"/>
              <a:t>In</a:t>
            </a:r>
            <a:r>
              <a:rPr spc="-20" dirty="0"/>
              <a:t> </a:t>
            </a:r>
            <a:r>
              <a:rPr dirty="0"/>
              <a:t>rare</a:t>
            </a:r>
            <a:r>
              <a:rPr spc="-30" dirty="0"/>
              <a:t> </a:t>
            </a:r>
            <a:r>
              <a:rPr dirty="0"/>
              <a:t>cases</a:t>
            </a:r>
            <a:r>
              <a:rPr spc="-25" dirty="0"/>
              <a:t> </a:t>
            </a:r>
            <a:r>
              <a:rPr dirty="0"/>
              <a:t>TB</a:t>
            </a:r>
            <a:r>
              <a:rPr spc="-20" dirty="0"/>
              <a:t> </a:t>
            </a:r>
            <a:r>
              <a:rPr dirty="0"/>
              <a:t>may</a:t>
            </a:r>
            <a:r>
              <a:rPr spc="-30" dirty="0"/>
              <a:t> </a:t>
            </a:r>
            <a:r>
              <a:rPr dirty="0"/>
              <a:t>erode</a:t>
            </a:r>
            <a:r>
              <a:rPr spc="-25" dirty="0"/>
              <a:t> </a:t>
            </a:r>
            <a:r>
              <a:rPr dirty="0"/>
              <a:t>in</a:t>
            </a:r>
            <a:r>
              <a:rPr spc="-15" dirty="0"/>
              <a:t> </a:t>
            </a:r>
            <a:r>
              <a:rPr dirty="0"/>
              <a:t>to</a:t>
            </a:r>
            <a:r>
              <a:rPr spc="-20" dirty="0"/>
              <a:t> </a:t>
            </a:r>
            <a:r>
              <a:rPr dirty="0"/>
              <a:t>blood</a:t>
            </a:r>
            <a:r>
              <a:rPr spc="-10" dirty="0"/>
              <a:t> </a:t>
            </a:r>
            <a:r>
              <a:rPr dirty="0"/>
              <a:t>vessels,</a:t>
            </a:r>
            <a:r>
              <a:rPr spc="-15" dirty="0"/>
              <a:t> </a:t>
            </a:r>
            <a:r>
              <a:rPr spc="-10" dirty="0"/>
              <a:t>giving </a:t>
            </a:r>
            <a:r>
              <a:rPr dirty="0"/>
              <a:t>rise</a:t>
            </a:r>
            <a:r>
              <a:rPr spc="-20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dirty="0"/>
              <a:t>hematogenic</a:t>
            </a:r>
            <a:r>
              <a:rPr spc="-30" dirty="0"/>
              <a:t> </a:t>
            </a:r>
            <a:r>
              <a:rPr spc="-10" dirty="0"/>
              <a:t>dissemination</a:t>
            </a:r>
          </a:p>
          <a:p>
            <a:pPr>
              <a:spcBef>
                <a:spcPts val="1055"/>
              </a:spcBef>
              <a:buClr>
                <a:srgbClr val="FF8500"/>
              </a:buClr>
              <a:buFont typeface="Wingdings"/>
              <a:buChar char=""/>
            </a:pPr>
            <a:endParaRPr spc="-10" dirty="0"/>
          </a:p>
          <a:p>
            <a:pPr marL="194945" indent="-182245"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dirty="0"/>
              <a:t>Dissemination</a:t>
            </a:r>
            <a:r>
              <a:rPr spc="-60" dirty="0"/>
              <a:t> </a:t>
            </a:r>
            <a:r>
              <a:rPr dirty="0"/>
              <a:t>involve</a:t>
            </a:r>
            <a:r>
              <a:rPr spc="20" dirty="0"/>
              <a:t> </a:t>
            </a:r>
            <a:r>
              <a:rPr dirty="0"/>
              <a:t>any</a:t>
            </a:r>
            <a:r>
              <a:rPr spc="-20" dirty="0"/>
              <a:t> </a:t>
            </a:r>
            <a:r>
              <a:rPr dirty="0"/>
              <a:t>organ,</a:t>
            </a:r>
            <a:r>
              <a:rPr spc="-35" dirty="0"/>
              <a:t> </a:t>
            </a:r>
            <a:r>
              <a:rPr dirty="0"/>
              <a:t>particularly</a:t>
            </a:r>
            <a:r>
              <a:rPr spc="-6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brain,</a:t>
            </a:r>
          </a:p>
          <a:p>
            <a:pPr marL="195580"/>
            <a:r>
              <a:rPr dirty="0"/>
              <a:t>meninges,</a:t>
            </a:r>
            <a:r>
              <a:rPr spc="-50" dirty="0"/>
              <a:t> </a:t>
            </a:r>
            <a:r>
              <a:rPr spc="-10" dirty="0"/>
              <a:t>liver,</a:t>
            </a:r>
            <a:r>
              <a:rPr spc="-30" dirty="0"/>
              <a:t> </a:t>
            </a:r>
            <a:r>
              <a:rPr dirty="0"/>
              <a:t>kidney</a:t>
            </a:r>
            <a:r>
              <a:rPr spc="-4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bone</a:t>
            </a:r>
            <a:r>
              <a:rPr spc="-40" dirty="0"/>
              <a:t> </a:t>
            </a:r>
            <a:r>
              <a:rPr spc="-10" dirty="0"/>
              <a:t>marrow.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1118640"/>
          </a:xfrm>
          <a:prstGeom prst="rect">
            <a:avLst/>
          </a:prstGeom>
        </p:spPr>
        <p:txBody>
          <a:bodyPr vert="horz" wrap="square" lIns="0" tIns="498221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0" dirty="0"/>
              <a:t>Organism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3165" y="2796032"/>
            <a:ext cx="6961505" cy="275780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945" indent="-182245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Mycobacterium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55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5580" marR="213995" indent="-182880">
              <a:spcBef>
                <a:spcPts val="5"/>
              </a:spcBef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Slender,</a:t>
            </a:r>
            <a:r>
              <a:rPr sz="2000" b="1" spc="-5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rod-shaped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aerobic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bacteria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form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spores.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5580" marR="5080" indent="-182880">
              <a:buClr>
                <a:srgbClr val="FF8500"/>
              </a:buClr>
              <a:buFont typeface="Wingdings"/>
              <a:buChar char=""/>
              <a:tabLst>
                <a:tab pos="195580" algn="l"/>
                <a:tab pos="1179830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Similar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	to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bacterial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organisms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except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outer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waxy</a:t>
            </a:r>
            <a:r>
              <a:rPr sz="2000" b="1" spc="-5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capsule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makes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them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more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resistant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destruction.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1" y="0"/>
            <a:ext cx="4419599" cy="306781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1118640"/>
          </a:xfrm>
          <a:prstGeom prst="rect">
            <a:avLst/>
          </a:prstGeom>
        </p:spPr>
        <p:txBody>
          <a:bodyPr vert="horz" wrap="square" lIns="0" tIns="498221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dirty="0"/>
              <a:t>Organism</a:t>
            </a:r>
            <a:r>
              <a:rPr spc="-140" dirty="0"/>
              <a:t> </a:t>
            </a:r>
            <a:r>
              <a:rPr spc="-10" dirty="0"/>
              <a:t>cont…..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3165" y="2796032"/>
            <a:ext cx="6995159" cy="275780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781685" indent="-182880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Organism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persist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old</a:t>
            </a:r>
            <a:r>
              <a:rPr sz="2000" b="1" spc="-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necrotic</a:t>
            </a:r>
            <a:r>
              <a:rPr sz="2000" b="1" spc="-4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and</a:t>
            </a:r>
            <a:r>
              <a:rPr sz="2000" b="1" spc="-1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calcified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lesions</a:t>
            </a:r>
            <a:r>
              <a:rPr sz="2000" b="1" spc="-3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remain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capable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reinitiating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growth.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55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waxy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coat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also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causes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organism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retain</a:t>
            </a:r>
            <a:r>
              <a:rPr sz="2000" b="1" spc="-3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8500"/>
                </a:solidFill>
                <a:latin typeface="Arial"/>
                <a:cs typeface="Arial"/>
              </a:rPr>
              <a:t>red</a:t>
            </a:r>
            <a:endParaRPr sz="2000">
              <a:latin typeface="Arial"/>
              <a:cs typeface="Arial"/>
            </a:endParaRPr>
          </a:p>
          <a:p>
            <a:pPr marL="195580"/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dye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when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treated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acid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acid-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fast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staining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</a:pPr>
            <a:endParaRPr sz="2000">
              <a:latin typeface="Arial"/>
              <a:cs typeface="Arial"/>
            </a:endParaRPr>
          </a:p>
          <a:p>
            <a:pPr marL="195580" marR="5080" indent="-182880"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Thus,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mycobacteria are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often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referred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acid-</a:t>
            </a:r>
            <a:r>
              <a:rPr sz="2000" b="1" spc="-20" dirty="0">
                <a:solidFill>
                  <a:srgbClr val="FF8500"/>
                </a:solidFill>
                <a:latin typeface="Arial"/>
                <a:cs typeface="Arial"/>
              </a:rPr>
              <a:t>fast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bacilli.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1118640"/>
          </a:xfrm>
          <a:prstGeom prst="rect">
            <a:avLst/>
          </a:prstGeom>
        </p:spPr>
        <p:txBody>
          <a:bodyPr vert="horz" wrap="square" lIns="0" tIns="498221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dirty="0"/>
              <a:t>Organism</a:t>
            </a:r>
            <a:r>
              <a:rPr spc="-140" dirty="0"/>
              <a:t> </a:t>
            </a:r>
            <a:r>
              <a:rPr spc="-10" dirty="0"/>
              <a:t>cont…..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3164" y="2796033"/>
            <a:ext cx="6821170" cy="20011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179070" indent="-182880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tubercle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bacilli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strict</a:t>
            </a:r>
            <a:r>
              <a:rPr sz="2000" b="1" spc="-4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aerobes</a:t>
            </a:r>
            <a:r>
              <a:rPr sz="2000" b="1" spc="-2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thrive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oxygen-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rich</a:t>
            </a:r>
            <a:r>
              <a:rPr sz="20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environment.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55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5580" marR="5080" indent="-182880"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This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explains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tendency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 cause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disease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the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upper</a:t>
            </a:r>
            <a:r>
              <a:rPr sz="2000" b="1" spc="-4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lobe</a:t>
            </a:r>
            <a:r>
              <a:rPr sz="2000" b="1" spc="-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or</a:t>
            </a:r>
            <a:r>
              <a:rPr sz="2000" b="1" spc="-2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upper</a:t>
            </a:r>
            <a:r>
              <a:rPr sz="2000" b="1" spc="-1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parts</a:t>
            </a:r>
            <a:r>
              <a:rPr sz="2000" b="1" spc="-3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of</a:t>
            </a:r>
            <a:r>
              <a:rPr sz="2000" b="1" spc="-1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lower</a:t>
            </a:r>
            <a:r>
              <a:rPr sz="2000" b="1" spc="-6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lobe</a:t>
            </a:r>
            <a:r>
              <a:rPr sz="2000" b="1" spc="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lung,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where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ventilation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oxygen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content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greatest.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1118640"/>
          </a:xfrm>
          <a:prstGeom prst="rect">
            <a:avLst/>
          </a:prstGeom>
        </p:spPr>
        <p:txBody>
          <a:bodyPr vert="horz" wrap="square" lIns="0" tIns="498221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0" dirty="0"/>
              <a:t>Spread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3165" y="2764994"/>
            <a:ext cx="6873875" cy="3396443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95580" marR="5080" indent="-182880">
              <a:lnSpc>
                <a:spcPct val="90000"/>
              </a:lnSpc>
              <a:spcBef>
                <a:spcPts val="34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Tuberculosis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airborne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infection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spread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minute,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invisible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particles,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called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droplet</a:t>
            </a:r>
            <a:r>
              <a:rPr sz="2000" b="1" spc="-2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nuclei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harbored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respiratory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secretions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persons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with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active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tuberculosis.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855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5580" marR="207010" indent="-182880">
              <a:lnSpc>
                <a:spcPts val="2160"/>
              </a:lnSpc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Coughing,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sneezing,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talking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create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respiratory droplets;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819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5580" marR="15875" indent="-182880">
              <a:lnSpc>
                <a:spcPts val="2160"/>
              </a:lnSpc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These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droplets</a:t>
            </a:r>
            <a:r>
              <a:rPr sz="2000" b="1" spc="-3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evaporate,</a:t>
            </a:r>
            <a:r>
              <a:rPr sz="2000" b="1" spc="-2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leaving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the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 organisms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(droplet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nuclei),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which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remain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suspended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air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circulated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air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currents.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8594" y="1531365"/>
            <a:ext cx="9114367" cy="1118640"/>
          </a:xfrm>
          <a:prstGeom prst="rect">
            <a:avLst/>
          </a:prstGeom>
        </p:spPr>
        <p:txBody>
          <a:bodyPr vert="horz" wrap="square" lIns="0" tIns="498221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dirty="0"/>
              <a:t>Spread</a:t>
            </a:r>
            <a:r>
              <a:rPr spc="-140" dirty="0"/>
              <a:t> </a:t>
            </a:r>
            <a:r>
              <a:rPr spc="-10" dirty="0"/>
              <a:t>cont…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3165" y="2796033"/>
            <a:ext cx="7096759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5080" indent="-182880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Living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under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crowded</a:t>
            </a:r>
            <a:r>
              <a:rPr sz="2000" b="1" spc="-4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and</a:t>
            </a:r>
            <a:r>
              <a:rPr sz="2000" b="1" spc="-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confined</a:t>
            </a:r>
            <a:r>
              <a:rPr sz="2000" b="1" spc="-3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conditions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increases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spread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disease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2739" y="503047"/>
            <a:ext cx="31013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0" dirty="0"/>
              <a:t>Pathogenesis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00859" y="1168654"/>
            <a:ext cx="8552180" cy="547649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945" indent="-182245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Inhaled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droplet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nuclei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Deposit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alveoli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Phagocytosed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alveolar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macrophages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But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bacilli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resist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killing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55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Initiate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cell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mediated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immunity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5580" marR="5080" indent="-182880"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Though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bacilli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multiply,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macrophages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degrade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bacilli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present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antigens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CD4+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lymphocytes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CD4+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lymphocytes</a:t>
            </a:r>
            <a:r>
              <a:rPr sz="20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stimulate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macrophages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inturn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increase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endParaRPr sz="2000">
              <a:latin typeface="Arial"/>
              <a:cs typeface="Arial"/>
            </a:endParaRPr>
          </a:p>
          <a:p>
            <a:pPr marL="195580"/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concentration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lytic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enzymes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ability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kill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bacilli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2740" y="472567"/>
            <a:ext cx="55048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dirty="0"/>
              <a:t>Pathophysiology</a:t>
            </a:r>
            <a:r>
              <a:rPr spc="-260" dirty="0"/>
              <a:t> </a:t>
            </a:r>
            <a:r>
              <a:rPr spc="-10" dirty="0"/>
              <a:t>cont….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48460" y="1244854"/>
            <a:ext cx="8718550" cy="51943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945" marR="26670" indent="-182880"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CD4+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lymphocytes</a:t>
            </a:r>
            <a:r>
              <a:rPr sz="20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release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IL2,</a:t>
            </a:r>
            <a:r>
              <a:rPr sz="2000" b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INF</a:t>
            </a:r>
            <a:r>
              <a:rPr sz="2000" b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gamma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recruit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more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macrophages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develop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cell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mediated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delayed type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hypersensitivity reaction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These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lytic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enzymes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also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damage</a:t>
            </a:r>
            <a:r>
              <a:rPr sz="2000" b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lung</a:t>
            </a:r>
            <a:r>
              <a:rPr sz="2000" b="1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tissue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  <a:buClr>
                <a:srgbClr val="FF85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4945" indent="-182245"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2-3days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macrophages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undergo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structural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changes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which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resembles</a:t>
            </a:r>
            <a:endParaRPr sz="2000">
              <a:latin typeface="Arial"/>
              <a:cs typeface="Arial"/>
            </a:endParaRPr>
          </a:p>
          <a:p>
            <a:pPr marL="194945">
              <a:spcBef>
                <a:spcPts val="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epithelial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cells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called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epithelioid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cells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55"/>
              </a:spcBef>
            </a:pPr>
            <a:endParaRPr sz="2000">
              <a:latin typeface="Arial"/>
              <a:cs typeface="Arial"/>
            </a:endParaRPr>
          </a:p>
          <a:p>
            <a:pPr marL="194945" indent="-182245">
              <a:spcBef>
                <a:spcPts val="5"/>
              </a:spcBef>
              <a:buClr>
                <a:srgbClr val="FF8500"/>
              </a:buClr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Epithelioid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cells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aggregate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tight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clusters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called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granulomas</a:t>
            </a:r>
            <a:endParaRPr sz="2000">
              <a:latin typeface="Arial"/>
              <a:cs typeface="Arial"/>
            </a:endParaRPr>
          </a:p>
          <a:p>
            <a:pPr marL="194945"/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(called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Ghon</a:t>
            </a:r>
            <a:r>
              <a:rPr sz="2000" b="1" spc="-2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focus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1060"/>
              </a:spcBef>
            </a:pPr>
            <a:endParaRPr sz="2000">
              <a:latin typeface="Arial"/>
              <a:cs typeface="Arial"/>
            </a:endParaRPr>
          </a:p>
          <a:p>
            <a:pPr marL="194945" marR="478790" indent="-182880">
              <a:buFont typeface="Wingdings"/>
              <a:buChar char=""/>
              <a:tabLst>
                <a:tab pos="194945" algn="l"/>
                <a:tab pos="265430" algn="l"/>
              </a:tabLst>
            </a:pPr>
            <a:r>
              <a:rPr sz="2000" dirty="0">
                <a:solidFill>
                  <a:srgbClr val="FF8500"/>
                </a:solidFill>
                <a:latin typeface="Times New Roman"/>
                <a:cs typeface="Times New Roman"/>
              </a:rPr>
              <a:t>	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Single,</a:t>
            </a:r>
            <a:r>
              <a:rPr sz="2000" b="1" spc="-3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8500"/>
                </a:solidFill>
                <a:latin typeface="Arial"/>
                <a:cs typeface="Arial"/>
              </a:rPr>
              <a:t>gray-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white,</a:t>
            </a:r>
            <a:r>
              <a:rPr sz="2000" b="1" spc="-5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circumscribed</a:t>
            </a:r>
            <a:r>
              <a:rPr sz="2000" b="1" spc="-35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granulomatous</a:t>
            </a:r>
            <a:r>
              <a:rPr sz="2000" b="1" spc="-30" dirty="0">
                <a:solidFill>
                  <a:srgbClr val="FF85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8500"/>
                </a:solidFill>
                <a:latin typeface="Arial"/>
                <a:cs typeface="Arial"/>
              </a:rPr>
              <a:t>lesion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called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as </a:t>
            </a:r>
            <a:r>
              <a:rPr sz="2000" b="1" i="1" dirty="0">
                <a:solidFill>
                  <a:srgbClr val="FFFFFF"/>
                </a:solidFill>
                <a:latin typeface="Arial"/>
                <a:cs typeface="Arial"/>
              </a:rPr>
              <a:t>Ghon’s</a:t>
            </a:r>
            <a:r>
              <a:rPr sz="2000" b="1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FFFFFF"/>
                </a:solidFill>
                <a:latin typeface="Arial"/>
                <a:cs typeface="Arial"/>
              </a:rPr>
              <a:t>focus,</a:t>
            </a:r>
            <a:r>
              <a:rPr sz="2000" b="1" i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contains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tubercle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bacilli,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modified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macrophages,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immune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cells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778</Words>
  <Application>Microsoft Office PowerPoint</Application>
  <PresentationFormat>Widescreen</PresentationFormat>
  <Paragraphs>177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Arial MT</vt:lpstr>
      <vt:lpstr>Calibri</vt:lpstr>
      <vt:lpstr>Century Gothic</vt:lpstr>
      <vt:lpstr>Times New Roman</vt:lpstr>
      <vt:lpstr>Wingdings</vt:lpstr>
      <vt:lpstr>Wingdings 3</vt:lpstr>
      <vt:lpstr>Slice</vt:lpstr>
      <vt:lpstr>PowerPoint Presentation</vt:lpstr>
      <vt:lpstr>Introduction</vt:lpstr>
      <vt:lpstr>Organism</vt:lpstr>
      <vt:lpstr>Organism cont…..</vt:lpstr>
      <vt:lpstr>Organism cont…..</vt:lpstr>
      <vt:lpstr>Spread</vt:lpstr>
      <vt:lpstr>Spread cont…</vt:lpstr>
      <vt:lpstr>Pathogenesis</vt:lpstr>
      <vt:lpstr>Pathophysiology cont….</vt:lpstr>
      <vt:lpstr>PowerPoint Presentation</vt:lpstr>
      <vt:lpstr>PowerPoint Presentation</vt:lpstr>
      <vt:lpstr>PowerPoint Presentation</vt:lpstr>
      <vt:lpstr>PowerPoint Presentation</vt:lpstr>
      <vt:lpstr>Fate of granuloma</vt:lpstr>
      <vt:lpstr>PowerPoint Presentation</vt:lpstr>
      <vt:lpstr>PowerPoint Presentation</vt:lpstr>
      <vt:lpstr>Types</vt:lpstr>
      <vt:lpstr>PowerPoint Presentation</vt:lpstr>
      <vt:lpstr>PowerPoint Presentation</vt:lpstr>
      <vt:lpstr>Primary TB</vt:lpstr>
      <vt:lpstr>Symptoms of primary progressive TB</vt:lpstr>
      <vt:lpstr>Secondary Tuberculosis:</vt:lpstr>
      <vt:lpstr>Symptoms of Secondary TB</vt:lpstr>
      <vt:lpstr>Miliary/Disseminated TB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Tuberculosis</dc:title>
  <dc:creator>Swasa</dc:creator>
  <cp:lastModifiedBy>User</cp:lastModifiedBy>
  <cp:revision>1</cp:revision>
  <dcterms:created xsi:type="dcterms:W3CDTF">2024-09-17T14:31:16Z</dcterms:created>
  <dcterms:modified xsi:type="dcterms:W3CDTF">2024-09-17T14:32:35Z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