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406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5992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763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0866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5973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3303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9381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605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909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686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712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194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8851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89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675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194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512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4A3AA-D1ED-4C44-90AF-7DDF70CFF81B}" type="datetimeFigureOut">
              <a:rPr lang="en-IN" smtClean="0"/>
              <a:t>27-11-2021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7F33D-C21D-4144-B24B-B1965D3DC0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72928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F0722C-8D24-49BB-873F-55598BA9990C}"/>
              </a:ext>
            </a:extLst>
          </p:cNvPr>
          <p:cNvSpPr txBox="1"/>
          <p:nvPr/>
        </p:nvSpPr>
        <p:spPr>
          <a:xfrm>
            <a:off x="4136994" y="221942"/>
            <a:ext cx="4740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chemeClr val="bg1"/>
                </a:solidFill>
                <a:latin typeface="Arial Black" panose="020B0A04020102020204" pitchFamily="34" charset="0"/>
              </a:rPr>
              <a:t>Tuberculosis</a:t>
            </a:r>
            <a:r>
              <a:rPr lang="en-IN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7DC5D5-D250-443F-ADA6-2941D6D0AEF9}"/>
              </a:ext>
            </a:extLst>
          </p:cNvPr>
          <p:cNvSpPr txBox="1"/>
          <p:nvPr/>
        </p:nvSpPr>
        <p:spPr>
          <a:xfrm>
            <a:off x="933403" y="2992777"/>
            <a:ext cx="5814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3206F7-22A8-4802-9FBD-D12C08AD82DD}"/>
              </a:ext>
            </a:extLst>
          </p:cNvPr>
          <p:cNvSpPr txBox="1"/>
          <p:nvPr/>
        </p:nvSpPr>
        <p:spPr>
          <a:xfrm>
            <a:off x="9537577" y="2869667"/>
            <a:ext cx="2654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002060"/>
                </a:solidFill>
                <a:latin typeface="Bodoni MT Black" panose="02070A03080606020203" pitchFamily="18" charset="0"/>
              </a:rPr>
              <a:t>By Animesh</a:t>
            </a:r>
          </a:p>
          <a:p>
            <a:r>
              <a:rPr lang="en-IN" sz="2800" dirty="0">
                <a:solidFill>
                  <a:srgbClr val="002060"/>
                </a:solidFill>
                <a:latin typeface="Bodoni MT Black" panose="02070A03080606020203" pitchFamily="18" charset="0"/>
              </a:rPr>
              <a:t>             Das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F7FD11-E0F7-49A7-B98E-A7EAC6F47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02" y="4286527"/>
            <a:ext cx="3453413" cy="24324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C399C8-A517-486D-A886-27DB03502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277" y="254345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20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BAC0F8-30B1-4B13-BC34-D20B6F7CE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700098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D9244A-AC5D-4A10-8CB3-E764B18A1D3A}"/>
              </a:ext>
            </a:extLst>
          </p:cNvPr>
          <p:cNvSpPr txBox="1"/>
          <p:nvPr/>
        </p:nvSpPr>
        <p:spPr>
          <a:xfrm>
            <a:off x="4489142" y="0"/>
            <a:ext cx="3213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DF4AEC-9D92-45DF-BB5E-457F2D7251C3}"/>
              </a:ext>
            </a:extLst>
          </p:cNvPr>
          <p:cNvSpPr txBox="1"/>
          <p:nvPr/>
        </p:nvSpPr>
        <p:spPr>
          <a:xfrm>
            <a:off x="751643" y="795789"/>
            <a:ext cx="373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Copperplate Gothic Bold" panose="020E0705020206020404" pitchFamily="34" charset="0"/>
              </a:rPr>
              <a:t> Diagnosis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Copperplate Gothic Bold" panose="020E0705020206020404" pitchFamily="34" charset="0"/>
              </a:rPr>
              <a:t> Treatment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FA811-EF20-4EA5-813B-0A1E83E36726}"/>
              </a:ext>
            </a:extLst>
          </p:cNvPr>
          <p:cNvSpPr txBox="1"/>
          <p:nvPr/>
        </p:nvSpPr>
        <p:spPr>
          <a:xfrm>
            <a:off x="648070" y="2969554"/>
            <a:ext cx="2370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9F79EA-D757-4DA6-A91C-4075D7F3BC0D}"/>
              </a:ext>
            </a:extLst>
          </p:cNvPr>
          <p:cNvSpPr txBox="1"/>
          <p:nvPr/>
        </p:nvSpPr>
        <p:spPr>
          <a:xfrm>
            <a:off x="2467992" y="3429000"/>
            <a:ext cx="68535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lgerian" panose="04020705040A02060702" pitchFamily="82" charset="0"/>
              </a:rPr>
              <a:t>Bacteriological test –-  </a:t>
            </a:r>
            <a:endParaRPr lang="en-IN" sz="2800" dirty="0"/>
          </a:p>
          <a:p>
            <a:r>
              <a:rPr lang="en-IN" sz="2800" dirty="0"/>
              <a:t>                               </a:t>
            </a:r>
            <a:r>
              <a:rPr lang="en-IN" sz="2800" dirty="0">
                <a:latin typeface="Arial Rounded MT Bold" panose="020F0704030504030204" pitchFamily="34" charset="0"/>
              </a:rPr>
              <a:t>zeihl neelsen stain </a:t>
            </a:r>
          </a:p>
          <a:p>
            <a:r>
              <a:rPr lang="en-IN" sz="2800" dirty="0">
                <a:latin typeface="Arial Rounded MT Bold" panose="020F0704030504030204" pitchFamily="34" charset="0"/>
              </a:rPr>
              <a:t>                                     auramine stain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B4AC33-40D4-462E-9E83-32B04DF0A241}"/>
              </a:ext>
            </a:extLst>
          </p:cNvPr>
          <p:cNvSpPr txBox="1"/>
          <p:nvPr/>
        </p:nvSpPr>
        <p:spPr>
          <a:xfrm>
            <a:off x="2620392" y="4980373"/>
            <a:ext cx="6338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lgerian" panose="04020705040A02060702" pitchFamily="82" charset="0"/>
              </a:rPr>
              <a:t>Sputum culture test – </a:t>
            </a:r>
            <a:endParaRPr lang="en-IN" sz="2800" dirty="0"/>
          </a:p>
          <a:p>
            <a:r>
              <a:rPr lang="en-IN" sz="2800" dirty="0"/>
              <a:t>                              </a:t>
            </a:r>
            <a:r>
              <a:rPr lang="en-IN" sz="2800" dirty="0">
                <a:latin typeface="Arial Rounded MT Bold" panose="020F0704030504030204" pitchFamily="34" charset="0"/>
              </a:rPr>
              <a:t>liquid medium </a:t>
            </a:r>
          </a:p>
          <a:p>
            <a:r>
              <a:rPr lang="en-IN" sz="2800" dirty="0">
                <a:latin typeface="Arial Rounded MT Bold" panose="020F0704030504030204" pitchFamily="34" charset="0"/>
              </a:rPr>
              <a:t>                                   agar medium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3E5C03-6E5C-489D-90CE-E9F41D905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044" y="2673751"/>
            <a:ext cx="2466975" cy="1847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133751-2259-4229-91EC-FD1F716D2A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265"/>
          <a:stretch/>
        </p:blipFill>
        <p:spPr>
          <a:xfrm>
            <a:off x="8959048" y="4851078"/>
            <a:ext cx="2944520" cy="174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79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022CCC-9BA4-4EAC-9282-4F418C229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91220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EF2C80-2DAE-4D64-9E2C-163E7D290C5B}"/>
              </a:ext>
            </a:extLst>
          </p:cNvPr>
          <p:cNvSpPr txBox="1"/>
          <p:nvPr/>
        </p:nvSpPr>
        <p:spPr>
          <a:xfrm>
            <a:off x="1606858" y="889247"/>
            <a:ext cx="57172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lgerian" panose="04020705040A02060702" pitchFamily="82" charset="0"/>
              </a:rPr>
              <a:t>Radiography – </a:t>
            </a:r>
          </a:p>
          <a:p>
            <a:r>
              <a:rPr lang="en-IN" sz="2800" dirty="0"/>
              <a:t>               </a:t>
            </a:r>
            <a:r>
              <a:rPr lang="en-IN" sz="2800" dirty="0">
                <a:latin typeface="Arial Rounded MT Bold" panose="020F0704030504030204" pitchFamily="34" charset="0"/>
              </a:rPr>
              <a:t>chest X ray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F2EE3C-DE20-4E83-9AEA-316F1191A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59" y="368104"/>
            <a:ext cx="2462997" cy="646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B7B9B2-640F-46CF-9806-076F707F0E7A}"/>
              </a:ext>
            </a:extLst>
          </p:cNvPr>
          <p:cNvSpPr txBox="1"/>
          <p:nvPr/>
        </p:nvSpPr>
        <p:spPr>
          <a:xfrm>
            <a:off x="1606856" y="2166152"/>
            <a:ext cx="78567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lgerian" panose="04020705040A02060702" pitchFamily="82" charset="0"/>
              </a:rPr>
              <a:t>Nucleic acid amplification -- </a:t>
            </a:r>
          </a:p>
          <a:p>
            <a:r>
              <a:rPr lang="en-IN" sz="2800" dirty="0"/>
              <a:t>                               </a:t>
            </a:r>
            <a:r>
              <a:rPr lang="en-IN" sz="2800" dirty="0">
                <a:latin typeface="Arial Rounded MT Bold" panose="020F0704030504030204" pitchFamily="34" charset="0"/>
              </a:rPr>
              <a:t>species identification</a:t>
            </a:r>
          </a:p>
          <a:p>
            <a:r>
              <a:rPr lang="en-IN" sz="2800" dirty="0">
                <a:latin typeface="Arial Rounded MT Bold" panose="020F0704030504030204" pitchFamily="34" charset="0"/>
              </a:rPr>
              <a:t>                                     low sensitivity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87C1BC-6786-47DE-A63A-7A8CCC611848}"/>
              </a:ext>
            </a:extLst>
          </p:cNvPr>
          <p:cNvSpPr txBox="1"/>
          <p:nvPr/>
        </p:nvSpPr>
        <p:spPr>
          <a:xfrm>
            <a:off x="1606856" y="3748856"/>
            <a:ext cx="10377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err="1">
                <a:latin typeface="Algerian" panose="04020705040A02060702" pitchFamily="82" charset="0"/>
              </a:rPr>
              <a:t>Tuberculine</a:t>
            </a:r>
            <a:r>
              <a:rPr lang="en-IN" sz="2800" dirty="0">
                <a:latin typeface="Algerian" panose="04020705040A02060702" pitchFamily="82" charset="0"/>
              </a:rPr>
              <a:t> skin test --  </a:t>
            </a:r>
          </a:p>
          <a:p>
            <a:r>
              <a:rPr lang="en-IN" sz="2800" dirty="0">
                <a:latin typeface="Arial Rounded MT Bold" panose="020F0704030504030204" pitchFamily="34" charset="0"/>
              </a:rPr>
              <a:t>                           diagnosis is based on the size of the wheal 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0DEBC5-0484-4F4A-8CD9-AE5B14818E82}"/>
              </a:ext>
            </a:extLst>
          </p:cNvPr>
          <p:cNvSpPr txBox="1"/>
          <p:nvPr/>
        </p:nvSpPr>
        <p:spPr>
          <a:xfrm>
            <a:off x="1568386" y="5445533"/>
            <a:ext cx="6587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lgerian" panose="04020705040A02060702" pitchFamily="82" charset="0"/>
              </a:rPr>
              <a:t>Other biological examination </a:t>
            </a:r>
          </a:p>
        </p:txBody>
      </p:sp>
    </p:spTree>
    <p:extLst>
      <p:ext uri="{BB962C8B-B14F-4D97-AF65-F5344CB8AC3E}">
        <p14:creationId xmlns:p14="http://schemas.microsoft.com/office/powerpoint/2010/main" val="3365569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B27866-2F21-4D49-9256-33410E6BF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91221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2A22C3-C183-425D-A478-81C6F2F6B9D8}"/>
              </a:ext>
            </a:extLst>
          </p:cNvPr>
          <p:cNvSpPr txBox="1"/>
          <p:nvPr/>
        </p:nvSpPr>
        <p:spPr>
          <a:xfrm>
            <a:off x="3320248" y="106446"/>
            <a:ext cx="6374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Clinical manifestation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BEB9A-4D44-4D72-A526-D520563F4CF1}"/>
              </a:ext>
            </a:extLst>
          </p:cNvPr>
          <p:cNvSpPr txBox="1"/>
          <p:nvPr/>
        </p:nvSpPr>
        <p:spPr>
          <a:xfrm>
            <a:off x="665826" y="1316115"/>
            <a:ext cx="6578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Anorexia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low grade fever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night sweats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fatigue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weight loss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AD4CB-3953-46FD-B524-22B6012C5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646" y="2384815"/>
            <a:ext cx="4418352" cy="378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53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50ACAF-3BC9-43EA-9BB8-08901ECFF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82343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135BFF-1D55-4D01-9EFE-6D74864B629E}"/>
              </a:ext>
            </a:extLst>
          </p:cNvPr>
          <p:cNvSpPr txBox="1"/>
          <p:nvPr/>
        </p:nvSpPr>
        <p:spPr>
          <a:xfrm>
            <a:off x="4607511" y="0"/>
            <a:ext cx="3195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BF15512-A846-4F78-8DA6-ACEA8417C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690627"/>
              </p:ext>
            </p:extLst>
          </p:nvPr>
        </p:nvGraphicFramePr>
        <p:xfrm>
          <a:off x="1304030" y="1234571"/>
          <a:ext cx="9020700" cy="528126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10350">
                  <a:extLst>
                    <a:ext uri="{9D8B030D-6E8A-4147-A177-3AD203B41FA5}">
                      <a16:colId xmlns:a16="http://schemas.microsoft.com/office/drawing/2014/main" val="2792053403"/>
                    </a:ext>
                  </a:extLst>
                </a:gridCol>
                <a:gridCol w="4510350">
                  <a:extLst>
                    <a:ext uri="{9D8B030D-6E8A-4147-A177-3AD203B41FA5}">
                      <a16:colId xmlns:a16="http://schemas.microsoft.com/office/drawing/2014/main" val="224149167"/>
                    </a:ext>
                  </a:extLst>
                </a:gridCol>
              </a:tblGrid>
              <a:tr h="636901">
                <a:tc>
                  <a:txBody>
                    <a:bodyPr/>
                    <a:lstStyle/>
                    <a:p>
                      <a:r>
                        <a:rPr lang="en-IN" sz="2400" dirty="0"/>
                        <a:t>        </a:t>
                      </a:r>
                      <a:r>
                        <a:rPr lang="en-IN" sz="2400" dirty="0">
                          <a:latin typeface="Rockwell Extra Bold" panose="02060903040505020403" pitchFamily="18" charset="0"/>
                        </a:rPr>
                        <a:t>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         </a:t>
                      </a:r>
                      <a:r>
                        <a:rPr lang="en-IN" sz="2400" dirty="0">
                          <a:latin typeface="Rockwell Extra Bold" panose="02060903040505020403" pitchFamily="18" charset="0"/>
                        </a:rPr>
                        <a:t>Drug  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894990"/>
                  </a:ext>
                </a:extLst>
              </a:tr>
              <a:tr h="63690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Anti tubular drug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Isoniazid , Rifampicin , Ethambutol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537150"/>
                  </a:ext>
                </a:extLst>
              </a:tr>
              <a:tr h="636901">
                <a:tc>
                  <a:txBody>
                    <a:bodyPr/>
                    <a:lstStyle/>
                    <a:p>
                      <a:r>
                        <a:rPr lang="en-IN" sz="2400" b="1" i="0" kern="1200" dirty="0">
                          <a:solidFill>
                            <a:schemeClr val="dk1"/>
                          </a:solidFill>
                          <a:effectLst/>
                          <a:latin typeface="Segoe UI Black" panose="020B0A02040204020203" pitchFamily="34" charset="0"/>
                          <a:ea typeface="Segoe UI Black" panose="020B0A02040204020203" pitchFamily="34" charset="0"/>
                          <a:cs typeface="+mn-cs"/>
                        </a:rPr>
                        <a:t>aminoglycoside</a:t>
                      </a:r>
                      <a:endParaRPr lang="en-IN" sz="2400" dirty="0"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Kanamycin , streptomycin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9458117"/>
                  </a:ext>
                </a:extLst>
              </a:tr>
              <a:tr h="63690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Amino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Cycloserine</a:t>
                      </a:r>
                      <a:r>
                        <a:rPr lang="en-IN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996084"/>
                  </a:ext>
                </a:extLst>
              </a:tr>
              <a:tr h="63690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Antibiotic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Ethionamide , thioacetazone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948569"/>
                  </a:ext>
                </a:extLst>
              </a:tr>
              <a:tr h="63690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fluoroquinolones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levofloxacin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003859"/>
                  </a:ext>
                </a:extLst>
              </a:tr>
              <a:tr h="63690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nitroimidazole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delamanid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687616"/>
                  </a:ext>
                </a:extLst>
              </a:tr>
              <a:tr h="63690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oxazolidinones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linezolid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049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155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F0F700-4764-414D-8FCA-FD3C3AF12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82343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6CDDCB-D15C-453D-A6CF-DF6493BCADE8}"/>
              </a:ext>
            </a:extLst>
          </p:cNvPr>
          <p:cNvSpPr txBox="1"/>
          <p:nvPr/>
        </p:nvSpPr>
        <p:spPr>
          <a:xfrm>
            <a:off x="4216892" y="0"/>
            <a:ext cx="3435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D823A-C89A-4A14-BF1E-2E8F19A978B5}"/>
              </a:ext>
            </a:extLst>
          </p:cNvPr>
          <p:cNvSpPr txBox="1"/>
          <p:nvPr/>
        </p:nvSpPr>
        <p:spPr>
          <a:xfrm>
            <a:off x="630313" y="1012054"/>
            <a:ext cx="71731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/>
              <a:t> </a:t>
            </a:r>
            <a:r>
              <a:rPr lang="en-IN" sz="3200" dirty="0">
                <a:latin typeface="Franklin Gothic Demi Cond" panose="020B0706030402020204" pitchFamily="34" charset="0"/>
              </a:rPr>
              <a:t>Meningitis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3200" dirty="0">
              <a:latin typeface="Franklin Gothic Demi Cond" panose="020B07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Franklin Gothic Demi Cond" panose="020B0706030402020204" pitchFamily="34" charset="0"/>
              </a:rPr>
              <a:t>Spinal pain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3200" dirty="0">
              <a:latin typeface="Franklin Gothic Demi Cond" panose="020B07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Franklin Gothic Demi Cond" panose="020B0706030402020204" pitchFamily="34" charset="0"/>
              </a:rPr>
              <a:t>Joint damage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3200" dirty="0">
              <a:latin typeface="Franklin Gothic Demi Cond" panose="020B07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Franklin Gothic Demi Cond" panose="020B0706030402020204" pitchFamily="34" charset="0"/>
              </a:rPr>
              <a:t>Damage to the liver or kidney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3200" dirty="0">
              <a:latin typeface="Franklin Gothic Demi Cond" panose="020B07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Franklin Gothic Demi Cond" panose="020B0706030402020204" pitchFamily="34" charset="0"/>
              </a:rPr>
              <a:t>Heart disorder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6CDE72-3368-4812-B8C6-C66FCBB7B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710" y="2939618"/>
            <a:ext cx="4912443" cy="275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35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BF1E74-D260-42CF-B3B2-0F969ED7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46832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3101FD-B9B8-4455-B308-DFDF59B0DA02}"/>
              </a:ext>
            </a:extLst>
          </p:cNvPr>
          <p:cNvSpPr txBox="1"/>
          <p:nvPr/>
        </p:nvSpPr>
        <p:spPr>
          <a:xfrm>
            <a:off x="4714043" y="62057"/>
            <a:ext cx="3195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091F21-7EFA-4E4A-9F0E-718B0E0CD9CA}"/>
              </a:ext>
            </a:extLst>
          </p:cNvPr>
          <p:cNvSpPr txBox="1"/>
          <p:nvPr/>
        </p:nvSpPr>
        <p:spPr>
          <a:xfrm>
            <a:off x="115409" y="1174071"/>
            <a:ext cx="103513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/>
              <a:t> </a:t>
            </a:r>
            <a:r>
              <a:rPr lang="en-IN" sz="2800" dirty="0">
                <a:latin typeface="Constantia" panose="02030602050306030303" pitchFamily="18" charset="0"/>
              </a:rPr>
              <a:t>wash your hand after sneezing , coughing  or holding your hand near your nose or mouth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Constantia" panose="02030602050306030303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Constantia" panose="02030602050306030303" pitchFamily="18" charset="0"/>
              </a:rPr>
              <a:t>Avoided close contact with others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Constantia" panose="02030602050306030303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Constantia" panose="02030602050306030303" pitchFamily="18" charset="0"/>
              </a:rPr>
              <a:t> do not go any curved place like school , </a:t>
            </a:r>
            <a:r>
              <a:rPr lang="en-IN" sz="2800" dirty="0" err="1">
                <a:latin typeface="Constantia" panose="02030602050306030303" pitchFamily="18" charset="0"/>
              </a:rPr>
              <a:t>collehe</a:t>
            </a:r>
            <a:r>
              <a:rPr lang="en-IN" sz="2800" dirty="0">
                <a:latin typeface="Constantia" panose="02030602050306030303" pitchFamily="18" charset="0"/>
              </a:rPr>
              <a:t> , office , market etc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Constantia" panose="02030602050306030303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Constantia" panose="02030602050306030303" pitchFamily="18" charset="0"/>
              </a:rPr>
              <a:t> sleep in a room away from other family members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Constantia" panose="02030602050306030303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Constantia" panose="02030602050306030303" pitchFamily="18" charset="0"/>
              </a:rPr>
              <a:t> vaccination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Constantia" panose="02030602050306030303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Constantia" panose="02030602050306030303" pitchFamily="18" charset="0"/>
              </a:rPr>
              <a:t> wear mask 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5090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D01502-71AB-4534-93E6-67925A381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82343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999516-AAC0-43B3-A593-3BA047B58A80}"/>
              </a:ext>
            </a:extLst>
          </p:cNvPr>
          <p:cNvSpPr txBox="1"/>
          <p:nvPr/>
        </p:nvSpPr>
        <p:spPr>
          <a:xfrm>
            <a:off x="3781887" y="2308195"/>
            <a:ext cx="38085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400" dirty="0">
                <a:latin typeface="Rockwell Extra Bold" panose="02060903040505020403" pitchFamily="18" charset="0"/>
              </a:rPr>
              <a:t>Thank </a:t>
            </a:r>
          </a:p>
          <a:p>
            <a:r>
              <a:rPr lang="en-IN" sz="5400" dirty="0">
                <a:latin typeface="Rockwell Extra Bold" panose="02060903040505020403" pitchFamily="18" charset="0"/>
              </a:rPr>
              <a:t>            you </a:t>
            </a:r>
          </a:p>
        </p:txBody>
      </p:sp>
    </p:spTree>
    <p:extLst>
      <p:ext uri="{BB962C8B-B14F-4D97-AF65-F5344CB8AC3E}">
        <p14:creationId xmlns:p14="http://schemas.microsoft.com/office/powerpoint/2010/main" val="1049505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CB99DB-0B72-485B-9576-E028091C7F59}"/>
              </a:ext>
            </a:extLst>
          </p:cNvPr>
          <p:cNvSpPr txBox="1"/>
          <p:nvPr/>
        </p:nvSpPr>
        <p:spPr>
          <a:xfrm>
            <a:off x="4607510" y="159798"/>
            <a:ext cx="3426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bg1"/>
                </a:solidFill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EA658-FCA4-4A85-BD17-A6C7EBF5E4CF}"/>
              </a:ext>
            </a:extLst>
          </p:cNvPr>
          <p:cNvSpPr txBox="1"/>
          <p:nvPr/>
        </p:nvSpPr>
        <p:spPr>
          <a:xfrm>
            <a:off x="177553" y="1003177"/>
            <a:ext cx="102004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Franklin Gothic Demi Cond" panose="020B0706030402020204" pitchFamily="34" charset="0"/>
              </a:rPr>
              <a:t>Tuberculosis is the serious infection bacterial disease to affect the lungs , caused an organism macrobacterium tuberculosis , it is bacterial transmission disease to infected by any person through cough and sneezes 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AD9A73-70C2-4777-ADD0-FC6ED23BD5B4}"/>
              </a:ext>
            </a:extLst>
          </p:cNvPr>
          <p:cNvSpPr txBox="1"/>
          <p:nvPr/>
        </p:nvSpPr>
        <p:spPr>
          <a:xfrm>
            <a:off x="585926" y="3533312"/>
            <a:ext cx="8868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CC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Causative agent – Macrobacterium tuberculosis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47B96-AE64-4C7B-893E-F0EAA2A99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60" y="4240289"/>
            <a:ext cx="4694114" cy="23114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67BDD1-0C0F-4175-AC3D-73E89FBDAD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41" r="17194"/>
          <a:stretch/>
        </p:blipFill>
        <p:spPr>
          <a:xfrm>
            <a:off x="10629530" y="696097"/>
            <a:ext cx="1562470" cy="1247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131DCD-72C7-4F57-875F-017E5F6FC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135" y="4182584"/>
            <a:ext cx="3666625" cy="243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93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2A70A3-B6CD-4CA0-A865-43022CBEB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73465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FAF060-AC1F-47EE-8CF5-5549C166310E}"/>
              </a:ext>
            </a:extLst>
          </p:cNvPr>
          <p:cNvSpPr txBox="1"/>
          <p:nvPr/>
        </p:nvSpPr>
        <p:spPr>
          <a:xfrm>
            <a:off x="5477524" y="133666"/>
            <a:ext cx="2352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bg1"/>
                </a:solidFill>
                <a:latin typeface="Arial Black" panose="020B0A04020102020204" pitchFamily="34" charset="0"/>
              </a:rPr>
              <a:t>Type</a:t>
            </a:r>
            <a:r>
              <a:rPr lang="en-IN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CC2A0-F566-40D7-B106-26D02F66C314}"/>
              </a:ext>
            </a:extLst>
          </p:cNvPr>
          <p:cNvSpPr txBox="1"/>
          <p:nvPr/>
        </p:nvSpPr>
        <p:spPr>
          <a:xfrm>
            <a:off x="585926" y="1338478"/>
            <a:ext cx="8851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 Rounded MT Bold" panose="020F0704030504030204" pitchFamily="34" charset="0"/>
              </a:rPr>
              <a:t>There are the three type of tuberculosis --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199B7-C204-432B-980A-68AB2B825C03}"/>
              </a:ext>
            </a:extLst>
          </p:cNvPr>
          <p:cNvSpPr txBox="1"/>
          <p:nvPr/>
        </p:nvSpPr>
        <p:spPr>
          <a:xfrm>
            <a:off x="825623" y="2349423"/>
            <a:ext cx="63847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dirty="0"/>
              <a:t> </a:t>
            </a:r>
            <a:r>
              <a:rPr lang="en-IN" sz="4000" dirty="0">
                <a:latin typeface="Bookman Old Style" panose="02050604050505020204" pitchFamily="18" charset="0"/>
              </a:rPr>
              <a:t>Active  TB  disease </a:t>
            </a:r>
          </a:p>
          <a:p>
            <a:pPr marL="342900" indent="-342900">
              <a:buFont typeface="+mj-lt"/>
              <a:buAutoNum type="arabicParenR"/>
            </a:pPr>
            <a:endParaRPr lang="en-IN" sz="4000" dirty="0">
              <a:latin typeface="Bookman Old Style" panose="020506040505050202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4000" dirty="0">
                <a:latin typeface="Bookman Old Style" panose="02050604050505020204" pitchFamily="18" charset="0"/>
              </a:rPr>
              <a:t> Miliary  TB  disease </a:t>
            </a:r>
          </a:p>
          <a:p>
            <a:pPr marL="342900" indent="-342900">
              <a:buFont typeface="+mj-lt"/>
              <a:buAutoNum type="arabicParenR"/>
            </a:pPr>
            <a:endParaRPr lang="en-IN" sz="4000" dirty="0">
              <a:latin typeface="Bookman Old Style" panose="020506040505050202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4000" dirty="0">
                <a:latin typeface="Bookman Old Style" panose="02050604050505020204" pitchFamily="18" charset="0"/>
              </a:rPr>
              <a:t> Latent  TB   disease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0C4F62-BFF9-4860-B9B7-6A3509E7E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355" y="2349423"/>
            <a:ext cx="4588069" cy="3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6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0FBC12-8F12-4136-BD00-03A7CD800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700098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E1D1D4-2F04-4211-89E7-EA46F7B2EB9C}"/>
              </a:ext>
            </a:extLst>
          </p:cNvPr>
          <p:cNvSpPr txBox="1"/>
          <p:nvPr/>
        </p:nvSpPr>
        <p:spPr>
          <a:xfrm>
            <a:off x="4252404" y="0"/>
            <a:ext cx="4669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bg1"/>
                </a:solidFill>
                <a:latin typeface="Arial Black" panose="020B0A04020102020204" pitchFamily="34" charset="0"/>
              </a:rPr>
              <a:t>Epidemiology</a:t>
            </a:r>
          </a:p>
          <a:p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FD0A58-AF05-4839-A7D1-C5F14ED1490E}"/>
              </a:ext>
            </a:extLst>
          </p:cNvPr>
          <p:cNvSpPr txBox="1"/>
          <p:nvPr/>
        </p:nvSpPr>
        <p:spPr>
          <a:xfrm>
            <a:off x="372862" y="1083077"/>
            <a:ext cx="974768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Eras Bold ITC" panose="020B0907030504020204" pitchFamily="34" charset="0"/>
              </a:rPr>
              <a:t>  in 2011 there were an estimated 8.7 million incidence case of TB globally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32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Eras Bold ITC" panose="020B0907030504020204" pitchFamily="34" charset="0"/>
              </a:rPr>
              <a:t> Its equivalent to 125 cases in 100000 population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32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Eras Bold ITC" panose="020B0907030504020204" pitchFamily="34" charset="0"/>
              </a:rPr>
              <a:t> Tuberculosis zone – Asia , African , eastern part , European region , America 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69177-72D3-4455-987F-B51875FFC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5955" y="4563123"/>
            <a:ext cx="3789922" cy="219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34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F00CF7-4738-471A-B566-C9F3A77F3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7207" y="664587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902D08-CA3F-4535-A2BB-DC6C6969C47E}"/>
              </a:ext>
            </a:extLst>
          </p:cNvPr>
          <p:cNvSpPr txBox="1"/>
          <p:nvPr/>
        </p:nvSpPr>
        <p:spPr>
          <a:xfrm>
            <a:off x="3574741" y="79812"/>
            <a:ext cx="5042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10AD20-1E74-4678-9CE7-B7709A0DF792}"/>
              </a:ext>
            </a:extLst>
          </p:cNvPr>
          <p:cNvSpPr txBox="1"/>
          <p:nvPr/>
        </p:nvSpPr>
        <p:spPr>
          <a:xfrm>
            <a:off x="612559" y="797753"/>
            <a:ext cx="73329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persistent cough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Chest pain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Breathlessness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Breathing sounds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Coughing </a:t>
            </a:r>
            <a:r>
              <a:rPr lang="en-IN" sz="24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eith</a:t>
            </a: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bloody sputum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Fatigue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Fever and chills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Urine discoloration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2BCDF-0647-4CE0-A512-39FB3D6D2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357" y="2184693"/>
            <a:ext cx="3166971" cy="441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88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AE6F61-F682-4518-894E-2D46EF8AF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700098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3115D3-E129-4656-8716-7BACBA12C800}"/>
              </a:ext>
            </a:extLst>
          </p:cNvPr>
          <p:cNvSpPr txBox="1"/>
          <p:nvPr/>
        </p:nvSpPr>
        <p:spPr>
          <a:xfrm>
            <a:off x="4693328" y="7727"/>
            <a:ext cx="2805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D7E6D7-3BF0-4438-80D2-0AD5F5434AF4}"/>
              </a:ext>
            </a:extLst>
          </p:cNvPr>
          <p:cNvSpPr txBox="1"/>
          <p:nvPr/>
        </p:nvSpPr>
        <p:spPr>
          <a:xfrm>
            <a:off x="204186" y="816746"/>
            <a:ext cx="937482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solidFill>
                  <a:schemeClr val="bg1"/>
                </a:solidFill>
              </a:rPr>
              <a:t> </a:t>
            </a:r>
            <a:r>
              <a:rPr lang="en-IN" sz="2800" dirty="0">
                <a:latin typeface="Rockwell Extra Bold" panose="02060903040505020403" pitchFamily="18" charset="0"/>
              </a:rPr>
              <a:t>smoking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Rockwell Extra Bold" panose="020609030405050204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Rockwell Extra Bold" panose="02060903040505020403" pitchFamily="18" charset="0"/>
              </a:rPr>
              <a:t> Immune compromised status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Rockwell Extra Bold" panose="020609030405050204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Rockwell Extra Bold" panose="02060903040505020403" pitchFamily="18" charset="0"/>
              </a:rPr>
              <a:t>  close contact with active patient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Rockwell Extra Bold" panose="020609030405050204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Rockwell Extra Bold" panose="02060903040505020403" pitchFamily="18" charset="0"/>
              </a:rPr>
              <a:t> Living in substandard condition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Rockwell Extra Bold" panose="020609030405050204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Rockwell Extra Bold" panose="02060903040505020403" pitchFamily="18" charset="0"/>
              </a:rPr>
              <a:t> Occupation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Rockwell Extra Bold" panose="020609030405050204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Rockwell Extra Bold" panose="02060903040505020403" pitchFamily="18" charset="0"/>
              </a:rPr>
              <a:t> Institutionalization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Rockwell Extra Bold" panose="020609030405050204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Rockwell Extra Bold" panose="02060903040505020403" pitchFamily="18" charset="0"/>
              </a:rPr>
              <a:t> People lacking adequate heath care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6DE80B-8094-4AC2-BECE-C4B83A143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882" y="2095130"/>
            <a:ext cx="4229118" cy="386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63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F78EFF-A1C1-415C-A6B4-341AC94C7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91221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64F592-D2FB-4F4A-B91B-CB3E399803F4}"/>
              </a:ext>
            </a:extLst>
          </p:cNvPr>
          <p:cNvSpPr txBox="1"/>
          <p:nvPr/>
        </p:nvSpPr>
        <p:spPr>
          <a:xfrm>
            <a:off x="3666479" y="106446"/>
            <a:ext cx="5078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Mode of transmission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4CA74-8136-4511-82A8-A836ABC233E7}"/>
              </a:ext>
            </a:extLst>
          </p:cNvPr>
          <p:cNvSpPr txBox="1"/>
          <p:nvPr/>
        </p:nvSpPr>
        <p:spPr>
          <a:xfrm>
            <a:off x="550416" y="870011"/>
            <a:ext cx="819409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Franklin Gothic Heavy" panose="020B0903020102020204" pitchFamily="34" charset="0"/>
              </a:rPr>
              <a:t> </a:t>
            </a:r>
            <a:r>
              <a:rPr lang="en-IN" sz="2800" dirty="0">
                <a:latin typeface="Franklin Gothic Heavy" panose="020B0903020102020204" pitchFamily="34" charset="0"/>
              </a:rPr>
              <a:t>Droplet infection and direct contact.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Franklin Gothic Heavy" panose="020B0903020102020204" pitchFamily="34" charset="0"/>
              </a:rPr>
              <a:t>Direct </a:t>
            </a:r>
            <a:r>
              <a:rPr lang="en-IN" sz="2800" dirty="0" err="1">
                <a:latin typeface="Franklin Gothic Heavy" panose="020B0903020102020204" pitchFamily="34" charset="0"/>
              </a:rPr>
              <a:t>conmtact</a:t>
            </a:r>
            <a:r>
              <a:rPr lang="en-IN" sz="2800" dirty="0">
                <a:latin typeface="Franklin Gothic Heavy" panose="020B0903020102020204" pitchFamily="34" charset="0"/>
              </a:rPr>
              <a:t> with TB patient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Franklin Gothic Heavy" panose="020B0903020102020204" pitchFamily="34" charset="0"/>
              </a:rPr>
              <a:t>Contaminated </a:t>
            </a:r>
            <a:r>
              <a:rPr lang="en-IN" sz="2800" dirty="0" err="1">
                <a:latin typeface="Franklin Gothic Heavy" panose="020B0903020102020204" pitchFamily="34" charset="0"/>
              </a:rPr>
              <a:t>urinr</a:t>
            </a:r>
            <a:r>
              <a:rPr lang="en-IN" sz="2800" dirty="0">
                <a:latin typeface="Franklin Gothic Heavy" panose="020B0903020102020204" pitchFamily="34" charset="0"/>
              </a:rPr>
              <a:t> and stool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Franklin Gothic Heavy" panose="020B0903020102020204" pitchFamily="34" charset="0"/>
              </a:rPr>
              <a:t> coughing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Franklin Gothic Heavy" panose="020B0903020102020204" pitchFamily="34" charset="0"/>
              </a:rPr>
              <a:t>Sneezes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Franklin Gothic Heavy" panose="020B0903020102020204" pitchFamily="34" charset="0"/>
              </a:rPr>
              <a:t>Speaks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Franklin Gothic Heavy" panose="020B0903020102020204" pitchFamily="34" charset="0"/>
              </a:rPr>
              <a:t>Sings 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C8E1A4-2AAE-409F-AA4F-4EDCA7660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389" y="3429000"/>
            <a:ext cx="6110241" cy="332255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89B645B-02C7-4E49-B4A7-412F6D63EF86}"/>
              </a:ext>
            </a:extLst>
          </p:cNvPr>
          <p:cNvSpPr/>
          <p:nvPr/>
        </p:nvSpPr>
        <p:spPr>
          <a:xfrm>
            <a:off x="6809173" y="2119799"/>
            <a:ext cx="5264457" cy="106852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Incubation period – 2 to 6 weeks </a:t>
            </a:r>
          </a:p>
        </p:txBody>
      </p:sp>
    </p:spTree>
    <p:extLst>
      <p:ext uri="{BB962C8B-B14F-4D97-AF65-F5344CB8AC3E}">
        <p14:creationId xmlns:p14="http://schemas.microsoft.com/office/powerpoint/2010/main" val="1927161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17B9DC-9A80-4A09-8BA4-FD127774F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64588"/>
            <a:ext cx="1560711" cy="1249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593EB5-9A0B-48D3-BBF4-C3D730DD59DA}"/>
              </a:ext>
            </a:extLst>
          </p:cNvPr>
          <p:cNvSpPr txBox="1"/>
          <p:nvPr/>
        </p:nvSpPr>
        <p:spPr>
          <a:xfrm>
            <a:off x="4003829" y="1313895"/>
            <a:ext cx="4598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B8255D-880D-4F2C-A467-896CE99CD421}"/>
              </a:ext>
            </a:extLst>
          </p:cNvPr>
          <p:cNvSpPr txBox="1"/>
          <p:nvPr/>
        </p:nvSpPr>
        <p:spPr>
          <a:xfrm>
            <a:off x="4003829" y="58232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Pathophysiology</a:t>
            </a:r>
            <a:endParaRPr lang="en-IN" sz="32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290589-A775-4636-A5E1-9055D6301F72}"/>
              </a:ext>
            </a:extLst>
          </p:cNvPr>
          <p:cNvSpPr/>
          <p:nvPr/>
        </p:nvSpPr>
        <p:spPr>
          <a:xfrm>
            <a:off x="3633184" y="875610"/>
            <a:ext cx="4882718" cy="7013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Mycobacterium bacilli inhales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580F314-5171-4E27-9029-02CFA69D5B04}"/>
              </a:ext>
            </a:extLst>
          </p:cNvPr>
          <p:cNvSpPr/>
          <p:nvPr/>
        </p:nvSpPr>
        <p:spPr>
          <a:xfrm>
            <a:off x="2499061" y="2032596"/>
            <a:ext cx="6880194" cy="7812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Transmitted through airways to alveoli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F533E2-64D7-41F3-A1C0-6BC3AD652DFD}"/>
              </a:ext>
            </a:extLst>
          </p:cNvPr>
          <p:cNvSpPr/>
          <p:nvPr/>
        </p:nvSpPr>
        <p:spPr>
          <a:xfrm>
            <a:off x="4699244" y="3211460"/>
            <a:ext cx="2479829" cy="887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Multiplication</a:t>
            </a:r>
            <a:r>
              <a:rPr lang="en-IN" dirty="0"/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28EB71C-ECDB-4DAD-96D2-077E540234B9}"/>
              </a:ext>
            </a:extLst>
          </p:cNvPr>
          <p:cNvSpPr/>
          <p:nvPr/>
        </p:nvSpPr>
        <p:spPr>
          <a:xfrm>
            <a:off x="2499061" y="4496856"/>
            <a:ext cx="7150964" cy="887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Transfer to lymph system and blood stream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D0D6BC5-5D6F-4F52-AAA9-A2827D0E6614}"/>
              </a:ext>
            </a:extLst>
          </p:cNvPr>
          <p:cNvSpPr/>
          <p:nvPr/>
        </p:nvSpPr>
        <p:spPr>
          <a:xfrm>
            <a:off x="3974237" y="5906874"/>
            <a:ext cx="4432917" cy="76080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Immune system responds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97D31834-09AC-41A4-B5FB-E6295F9D89AA}"/>
              </a:ext>
            </a:extLst>
          </p:cNvPr>
          <p:cNvSpPr/>
          <p:nvPr/>
        </p:nvSpPr>
        <p:spPr>
          <a:xfrm>
            <a:off x="5743852" y="1644437"/>
            <a:ext cx="559293" cy="369332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C6F25A12-6343-4515-8F8D-8D2663A3FC92}"/>
              </a:ext>
            </a:extLst>
          </p:cNvPr>
          <p:cNvSpPr/>
          <p:nvPr/>
        </p:nvSpPr>
        <p:spPr>
          <a:xfrm>
            <a:off x="5794895" y="5461082"/>
            <a:ext cx="559293" cy="369332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7E01EF21-6502-46C8-B3B8-AECF041F55AA}"/>
              </a:ext>
            </a:extLst>
          </p:cNvPr>
          <p:cNvSpPr/>
          <p:nvPr/>
        </p:nvSpPr>
        <p:spPr>
          <a:xfrm>
            <a:off x="5794896" y="4099227"/>
            <a:ext cx="559293" cy="369332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06E71A79-AD46-4286-8216-AD67D1830751}"/>
              </a:ext>
            </a:extLst>
          </p:cNvPr>
          <p:cNvSpPr/>
          <p:nvPr/>
        </p:nvSpPr>
        <p:spPr>
          <a:xfrm>
            <a:off x="5769005" y="2799885"/>
            <a:ext cx="559293" cy="369332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6803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17A85F-6EC6-40D2-9184-F68A794ED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289" y="655710"/>
            <a:ext cx="1560711" cy="12497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05B896-ECE8-4075-B271-EEB944384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211" y="-99113"/>
            <a:ext cx="6255038" cy="85961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C14CBE-165B-4B12-B9E8-6BF242B17A50}"/>
              </a:ext>
            </a:extLst>
          </p:cNvPr>
          <p:cNvSpPr/>
          <p:nvPr/>
        </p:nvSpPr>
        <p:spPr>
          <a:xfrm>
            <a:off x="2392720" y="2583403"/>
            <a:ext cx="7652172" cy="7102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TB lymphocytes bacilli spreads in normal tissues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78343A-F5CA-4F9F-8152-9B4A49BA63F3}"/>
              </a:ext>
            </a:extLst>
          </p:cNvPr>
          <p:cNvSpPr/>
          <p:nvPr/>
        </p:nvSpPr>
        <p:spPr>
          <a:xfrm>
            <a:off x="3089429" y="4030463"/>
            <a:ext cx="6622742" cy="7812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Accumulation of exudate in alveoli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53002B-B4EC-40DC-8F11-F3A2FEF7D5FE}"/>
              </a:ext>
            </a:extLst>
          </p:cNvPr>
          <p:cNvSpPr/>
          <p:nvPr/>
        </p:nvSpPr>
        <p:spPr>
          <a:xfrm>
            <a:off x="4703685" y="5637320"/>
            <a:ext cx="3394229" cy="97654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Bronchopneumonia</a:t>
            </a:r>
            <a:r>
              <a:rPr lang="en-IN" dirty="0"/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E14CE8-776A-41CA-8F93-6A134E7D88F4}"/>
              </a:ext>
            </a:extLst>
          </p:cNvPr>
          <p:cNvSpPr/>
          <p:nvPr/>
        </p:nvSpPr>
        <p:spPr>
          <a:xfrm>
            <a:off x="3240347" y="1041890"/>
            <a:ext cx="5956918" cy="751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atin typeface="Eras Bold ITC" panose="020B0907030504020204" pitchFamily="34" charset="0"/>
              </a:rPr>
              <a:t>Phagocytes engulf to many bacteria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EAC8A3-7913-4B38-A5E5-D7C168652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400" y="1926731"/>
            <a:ext cx="682811" cy="4877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D47D50-4310-4E5B-80A9-387647760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441" y="3418179"/>
            <a:ext cx="682811" cy="4877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E98807-08E3-4033-993B-D34746FCC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903" y="5149598"/>
            <a:ext cx="68281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4671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265</TotalTime>
  <Words>420</Words>
  <Application>Microsoft Office PowerPoint</Application>
  <PresentationFormat>Widescreen</PresentationFormat>
  <Paragraphs>146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Algerian</vt:lpstr>
      <vt:lpstr>Arial</vt:lpstr>
      <vt:lpstr>Arial Black</vt:lpstr>
      <vt:lpstr>Arial Rounded MT Bold</vt:lpstr>
      <vt:lpstr>Bodoni MT Black</vt:lpstr>
      <vt:lpstr>Bookman Old Style</vt:lpstr>
      <vt:lpstr>Constantia</vt:lpstr>
      <vt:lpstr>Copperplate Gothic Bold</vt:lpstr>
      <vt:lpstr>Courier New</vt:lpstr>
      <vt:lpstr>Eras Bold ITC</vt:lpstr>
      <vt:lpstr>Franklin Gothic Demi Cond</vt:lpstr>
      <vt:lpstr>Franklin Gothic Heavy</vt:lpstr>
      <vt:lpstr>Rockwell Extra Bold</vt:lpstr>
      <vt:lpstr>Segoe UI Black</vt:lpstr>
      <vt:lpstr>Trebuchet MS</vt:lpstr>
      <vt:lpstr>Wingdings</vt:lpstr>
      <vt:lpstr>Berlin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1</cp:revision>
  <dcterms:created xsi:type="dcterms:W3CDTF">2021-11-27T12:33:51Z</dcterms:created>
  <dcterms:modified xsi:type="dcterms:W3CDTF">2021-11-27T16:59:20Z</dcterms:modified>
</cp:coreProperties>
</file>