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93"/>
  </p:notesMasterIdLst>
  <p:handoutMasterIdLst>
    <p:handoutMasterId r:id="rId94"/>
  </p:handoutMasterIdLst>
  <p:sldIdLst>
    <p:sldId id="263" r:id="rId2"/>
    <p:sldId id="262" r:id="rId3"/>
    <p:sldId id="282" r:id="rId4"/>
    <p:sldId id="266" r:id="rId5"/>
    <p:sldId id="265" r:id="rId6"/>
    <p:sldId id="269" r:id="rId7"/>
    <p:sldId id="268" r:id="rId8"/>
    <p:sldId id="283" r:id="rId9"/>
    <p:sldId id="284" r:id="rId10"/>
    <p:sldId id="285" r:id="rId11"/>
    <p:sldId id="286" r:id="rId12"/>
    <p:sldId id="287" r:id="rId13"/>
    <p:sldId id="288" r:id="rId14"/>
    <p:sldId id="289" r:id="rId15"/>
    <p:sldId id="290" r:id="rId16"/>
    <p:sldId id="291" r:id="rId17"/>
    <p:sldId id="292" r:id="rId18"/>
    <p:sldId id="293" r:id="rId19"/>
    <p:sldId id="294" r:id="rId20"/>
    <p:sldId id="295" r:id="rId21"/>
    <p:sldId id="296" r:id="rId22"/>
    <p:sldId id="300" r:id="rId23"/>
    <p:sldId id="302" r:id="rId24"/>
    <p:sldId id="297" r:id="rId25"/>
    <p:sldId id="303" r:id="rId26"/>
    <p:sldId id="298" r:id="rId27"/>
    <p:sldId id="299" r:id="rId28"/>
    <p:sldId id="301" r:id="rId29"/>
    <p:sldId id="304" r:id="rId30"/>
    <p:sldId id="305" r:id="rId31"/>
    <p:sldId id="306" r:id="rId32"/>
    <p:sldId id="307" r:id="rId33"/>
    <p:sldId id="310" r:id="rId34"/>
    <p:sldId id="309" r:id="rId35"/>
    <p:sldId id="317" r:id="rId36"/>
    <p:sldId id="308" r:id="rId37"/>
    <p:sldId id="311" r:id="rId38"/>
    <p:sldId id="312" r:id="rId39"/>
    <p:sldId id="313" r:id="rId40"/>
    <p:sldId id="314" r:id="rId41"/>
    <p:sldId id="315" r:id="rId42"/>
    <p:sldId id="316" r:id="rId43"/>
    <p:sldId id="318" r:id="rId44"/>
    <p:sldId id="319" r:id="rId45"/>
    <p:sldId id="320" r:id="rId46"/>
    <p:sldId id="321" r:id="rId47"/>
    <p:sldId id="322" r:id="rId48"/>
    <p:sldId id="323" r:id="rId49"/>
    <p:sldId id="324" r:id="rId50"/>
    <p:sldId id="325" r:id="rId51"/>
    <p:sldId id="326" r:id="rId52"/>
    <p:sldId id="327" r:id="rId53"/>
    <p:sldId id="328" r:id="rId54"/>
    <p:sldId id="329" r:id="rId55"/>
    <p:sldId id="330" r:id="rId56"/>
    <p:sldId id="331" r:id="rId57"/>
    <p:sldId id="332" r:id="rId58"/>
    <p:sldId id="333" r:id="rId59"/>
    <p:sldId id="334" r:id="rId60"/>
    <p:sldId id="336" r:id="rId61"/>
    <p:sldId id="337" r:id="rId62"/>
    <p:sldId id="335" r:id="rId63"/>
    <p:sldId id="340" r:id="rId64"/>
    <p:sldId id="338" r:id="rId65"/>
    <p:sldId id="339" r:id="rId66"/>
    <p:sldId id="341" r:id="rId67"/>
    <p:sldId id="342" r:id="rId68"/>
    <p:sldId id="344" r:id="rId69"/>
    <p:sldId id="343" r:id="rId70"/>
    <p:sldId id="345" r:id="rId71"/>
    <p:sldId id="346" r:id="rId72"/>
    <p:sldId id="347" r:id="rId73"/>
    <p:sldId id="348" r:id="rId74"/>
    <p:sldId id="349" r:id="rId75"/>
    <p:sldId id="350" r:id="rId76"/>
    <p:sldId id="351" r:id="rId77"/>
    <p:sldId id="352" r:id="rId78"/>
    <p:sldId id="353" r:id="rId79"/>
    <p:sldId id="354" r:id="rId80"/>
    <p:sldId id="355" r:id="rId81"/>
    <p:sldId id="356" r:id="rId82"/>
    <p:sldId id="357" r:id="rId83"/>
    <p:sldId id="358" r:id="rId84"/>
    <p:sldId id="359" r:id="rId85"/>
    <p:sldId id="360" r:id="rId86"/>
    <p:sldId id="361" r:id="rId87"/>
    <p:sldId id="362" r:id="rId88"/>
    <p:sldId id="363" r:id="rId89"/>
    <p:sldId id="364" r:id="rId90"/>
    <p:sldId id="365" r:id="rId91"/>
    <p:sldId id="366" r:id="rId9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706" autoAdjust="0"/>
    <p:restoredTop sz="79713" autoAdjust="0"/>
  </p:normalViewPr>
  <p:slideViewPr>
    <p:cSldViewPr snapToGrid="0">
      <p:cViewPr varScale="1">
        <p:scale>
          <a:sx n="74" d="100"/>
          <a:sy n="74" d="100"/>
        </p:scale>
        <p:origin x="588"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t>15-09-2024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t>15-09-2024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44A333-46EF-4665-ACD4-6848AE646224}" type="slidenum">
              <a:rPr lang="en-IN" smtClean="0"/>
              <a:t>12</a:t>
            </a:fld>
            <a:endParaRPr lang="en-IN"/>
          </a:p>
        </p:txBody>
      </p:sp>
    </p:spTree>
    <p:extLst>
      <p:ext uri="{BB962C8B-B14F-4D97-AF65-F5344CB8AC3E}">
        <p14:creationId xmlns:p14="http://schemas.microsoft.com/office/powerpoint/2010/main" val="3786857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769585-A771-4417-A204-C50C8C0994BC}"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8505814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493A314-71A9-4B21-BFA8-BFE523AB5BAB}"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860266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85020E-FD64-49AA-A61D-26F34E00136E}"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04201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915968-A8C6-44B6-9260-2B6CA960FEDC}"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018860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F935558-2AE5-4A3C-B4F3-FCAD77365371}" type="datetime1">
              <a:rPr lang="en-IN" smtClean="0"/>
              <a:t>15-09-2024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249741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9388CEF-C61E-4C3E-B2E8-B3F46733891B}"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6101797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E86C44F-903B-4AF9-8CF7-771FC6C47EE0}" type="datetime1">
              <a:rPr lang="en-IN" smtClean="0"/>
              <a:t>15-09-2024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4285383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6A1CF1D-CAAA-438C-B07E-4147449ED3BD}" type="datetime1">
              <a:rPr lang="en-IN" smtClean="0"/>
              <a:t>15-09-2024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995823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AE94FA-565B-4DDB-BC30-9E7CA0297FD0}" type="datetime1">
              <a:rPr lang="en-IN" smtClean="0"/>
              <a:t>15-09-2024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17778712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68267B-BDEA-4C01-B4BD-88CE359C6DE7}"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225218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B6B47D-6F1D-4F27-8995-0EDC1C94D639}" type="datetime1">
              <a:rPr lang="en-IN" smtClean="0"/>
              <a:t>15-09-2024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a:t>
            </a:fld>
            <a:endParaRPr lang="en-IN"/>
          </a:p>
        </p:txBody>
      </p:sp>
    </p:spTree>
    <p:extLst>
      <p:ext uri="{BB962C8B-B14F-4D97-AF65-F5344CB8AC3E}">
        <p14:creationId xmlns:p14="http://schemas.microsoft.com/office/powerpoint/2010/main" val="3182239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9F8922-609D-4336-9DE4-D99102888C76}" type="datetime1">
              <a:rPr lang="en-IN" smtClean="0"/>
              <a:t>15-09-2024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t>‹#›</a:t>
            </a:fld>
            <a:endParaRPr lang="en-IN"/>
          </a:p>
        </p:txBody>
      </p:sp>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pic>
        <p:nvPicPr>
          <p:cNvPr id="10"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7270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6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xmlns="" id="{D8957920-506D-4F31-9CB9-011BD525C6C5}"/>
              </a:ext>
            </a:extLst>
          </p:cNvPr>
          <p:cNvSpPr txBox="1"/>
          <p:nvPr/>
        </p:nvSpPr>
        <p:spPr>
          <a:xfrm>
            <a:off x="2166935" y="983001"/>
            <a:ext cx="7848600" cy="461665"/>
          </a:xfrm>
          <a:prstGeom prst="rect">
            <a:avLst/>
          </a:prstGeom>
          <a:noFill/>
        </p:spPr>
        <p:txBody>
          <a:bodyPr wrap="square" rtlCol="0">
            <a:spAutoFit/>
          </a:bodyPr>
          <a:lstStyle/>
          <a:p>
            <a:pPr algn="ctr"/>
            <a:r>
              <a:rPr lang="en-IN" sz="2400" b="1" dirty="0">
                <a:latin typeface="Times New Roman" panose="02020603050405020304" pitchFamily="18" charset="0"/>
                <a:cs typeface="Times New Roman" panose="02020603050405020304" pitchFamily="18" charset="0"/>
              </a:rPr>
              <a:t>BIOSTATISTICS  AND RESEARCH METHODOLOGY </a:t>
            </a: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166935" y="3280992"/>
            <a:ext cx="7848600" cy="523220"/>
          </a:xfrm>
          <a:prstGeom prst="rect">
            <a:avLst/>
          </a:prstGeom>
          <a:noFill/>
        </p:spPr>
        <p:txBody>
          <a:bodyPr wrap="square" rtlCol="0">
            <a:spAutoFit/>
          </a:bodyPr>
          <a:lstStyle/>
          <a:p>
            <a:pPr algn="ctr"/>
            <a:r>
              <a:rPr lang="en-IN" sz="2800" b="1" u="sng" dirty="0">
                <a:latin typeface="Times New Roman" panose="02020603050405020304" pitchFamily="18" charset="0"/>
                <a:cs typeface="Times New Roman" panose="02020603050405020304" pitchFamily="18" charset="0"/>
              </a:rPr>
              <a:t>UNIT 1 – RESAERCH  METHODOLOGY </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r="2027" b="57898"/>
          <a:stretch/>
        </p:blipFill>
        <p:spPr>
          <a:xfrm>
            <a:off x="2726657" y="1139545"/>
            <a:ext cx="7202954" cy="505553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10</a:t>
            </a:fld>
            <a:endParaRPr lang="en-IN"/>
          </a:p>
        </p:txBody>
      </p:sp>
    </p:spTree>
    <p:extLst>
      <p:ext uri="{BB962C8B-B14F-4D97-AF65-F5344CB8AC3E}">
        <p14:creationId xmlns:p14="http://schemas.microsoft.com/office/powerpoint/2010/main" val="340290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r="870" b="12794"/>
          <a:stretch/>
        </p:blipFill>
        <p:spPr>
          <a:xfrm>
            <a:off x="1008688" y="607242"/>
            <a:ext cx="6558921" cy="6196120"/>
          </a:xfrm>
          <a:prstGeom prst="rect">
            <a:avLst/>
          </a:prstGeom>
        </p:spPr>
      </p:pic>
      <p:pic>
        <p:nvPicPr>
          <p:cNvPr id="5" name="Picture 4"/>
          <p:cNvPicPr>
            <a:picLocks noChangeAspect="1"/>
          </p:cNvPicPr>
          <p:nvPr/>
        </p:nvPicPr>
        <p:blipFill>
          <a:blip r:embed="rId3"/>
          <a:stretch>
            <a:fillRect/>
          </a:stretch>
        </p:blipFill>
        <p:spPr>
          <a:xfrm>
            <a:off x="9453486" y="1543049"/>
            <a:ext cx="2476500" cy="350520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11</a:t>
            </a:fld>
            <a:endParaRPr lang="en-IN"/>
          </a:p>
        </p:txBody>
      </p:sp>
    </p:spTree>
    <p:extLst>
      <p:ext uri="{BB962C8B-B14F-4D97-AF65-F5344CB8AC3E}">
        <p14:creationId xmlns:p14="http://schemas.microsoft.com/office/powerpoint/2010/main" val="12747932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3"/>
          <a:srcRect r="-729" b="56303"/>
          <a:stretch/>
        </p:blipFill>
        <p:spPr>
          <a:xfrm>
            <a:off x="2830781" y="628545"/>
            <a:ext cx="6997162" cy="5372752"/>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12</a:t>
            </a:fld>
            <a:endParaRPr lang="en-IN"/>
          </a:p>
        </p:txBody>
      </p:sp>
    </p:spTree>
    <p:extLst>
      <p:ext uri="{BB962C8B-B14F-4D97-AF65-F5344CB8AC3E}">
        <p14:creationId xmlns:p14="http://schemas.microsoft.com/office/powerpoint/2010/main" val="2895344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1247" t="43802" r="-152" b="432"/>
          <a:stretch/>
        </p:blipFill>
        <p:spPr>
          <a:xfrm>
            <a:off x="719137" y="690167"/>
            <a:ext cx="6276187" cy="6109567"/>
          </a:xfrm>
          <a:prstGeom prst="rect">
            <a:avLst/>
          </a:prstGeom>
        </p:spPr>
      </p:pic>
      <p:pic>
        <p:nvPicPr>
          <p:cNvPr id="5" name="Picture 4"/>
          <p:cNvPicPr>
            <a:picLocks noChangeAspect="1"/>
          </p:cNvPicPr>
          <p:nvPr/>
        </p:nvPicPr>
        <p:blipFill>
          <a:blip r:embed="rId3"/>
          <a:stretch>
            <a:fillRect/>
          </a:stretch>
        </p:blipFill>
        <p:spPr>
          <a:xfrm>
            <a:off x="8027569" y="1079375"/>
            <a:ext cx="3894719" cy="564811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13</a:t>
            </a:fld>
            <a:endParaRPr lang="en-IN"/>
          </a:p>
        </p:txBody>
      </p:sp>
    </p:spTree>
    <p:extLst>
      <p:ext uri="{BB962C8B-B14F-4D97-AF65-F5344CB8AC3E}">
        <p14:creationId xmlns:p14="http://schemas.microsoft.com/office/powerpoint/2010/main" val="3658463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r="398" b="59698"/>
          <a:stretch/>
        </p:blipFill>
        <p:spPr>
          <a:xfrm>
            <a:off x="2704947" y="1015363"/>
            <a:ext cx="6848983" cy="479138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14</a:t>
            </a:fld>
            <a:endParaRPr lang="en-IN"/>
          </a:p>
        </p:txBody>
      </p:sp>
    </p:spTree>
    <p:extLst>
      <p:ext uri="{BB962C8B-B14F-4D97-AF65-F5344CB8AC3E}">
        <p14:creationId xmlns:p14="http://schemas.microsoft.com/office/powerpoint/2010/main" val="1571491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t="40406" r="-1231"/>
          <a:stretch/>
        </p:blipFill>
        <p:spPr>
          <a:xfrm>
            <a:off x="53187" y="890475"/>
            <a:ext cx="6076252" cy="6184407"/>
          </a:xfrm>
          <a:prstGeom prst="rect">
            <a:avLst/>
          </a:prstGeom>
        </p:spPr>
      </p:pic>
      <p:pic>
        <p:nvPicPr>
          <p:cNvPr id="5" name="Picture 4"/>
          <p:cNvPicPr>
            <a:picLocks noChangeAspect="1"/>
          </p:cNvPicPr>
          <p:nvPr/>
        </p:nvPicPr>
        <p:blipFill>
          <a:blip r:embed="rId3"/>
          <a:stretch>
            <a:fillRect/>
          </a:stretch>
        </p:blipFill>
        <p:spPr>
          <a:xfrm>
            <a:off x="6272271" y="1579706"/>
            <a:ext cx="5919729" cy="350750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15</a:t>
            </a:fld>
            <a:endParaRPr lang="en-IN"/>
          </a:p>
        </p:txBody>
      </p:sp>
    </p:spTree>
    <p:extLst>
      <p:ext uri="{BB962C8B-B14F-4D97-AF65-F5344CB8AC3E}">
        <p14:creationId xmlns:p14="http://schemas.microsoft.com/office/powerpoint/2010/main" val="2109446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t="1911" r="-284" b="47222"/>
          <a:stretch/>
        </p:blipFill>
        <p:spPr>
          <a:xfrm>
            <a:off x="158665" y="734096"/>
            <a:ext cx="6370923" cy="5561826"/>
          </a:xfrm>
          <a:prstGeom prst="rect">
            <a:avLst/>
          </a:prstGeom>
        </p:spPr>
      </p:pic>
      <p:pic>
        <p:nvPicPr>
          <p:cNvPr id="3" name="Picture 2"/>
          <p:cNvPicPr>
            <a:picLocks noChangeAspect="1"/>
          </p:cNvPicPr>
          <p:nvPr/>
        </p:nvPicPr>
        <p:blipFill rotWithShape="1">
          <a:blip r:embed="rId3"/>
          <a:srcRect l="23383" r="22167"/>
          <a:stretch/>
        </p:blipFill>
        <p:spPr>
          <a:xfrm>
            <a:off x="6529588" y="1644923"/>
            <a:ext cx="5383369" cy="3600450"/>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16</a:t>
            </a:fld>
            <a:endParaRPr lang="en-IN"/>
          </a:p>
        </p:txBody>
      </p:sp>
    </p:spTree>
    <p:extLst>
      <p:ext uri="{BB962C8B-B14F-4D97-AF65-F5344CB8AC3E}">
        <p14:creationId xmlns:p14="http://schemas.microsoft.com/office/powerpoint/2010/main" val="35474291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t="52596" r="1313"/>
          <a:stretch/>
        </p:blipFill>
        <p:spPr>
          <a:xfrm>
            <a:off x="2532614" y="271561"/>
            <a:ext cx="7409876" cy="6125965"/>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17</a:t>
            </a:fld>
            <a:endParaRPr lang="en-IN"/>
          </a:p>
        </p:txBody>
      </p:sp>
    </p:spTree>
    <p:extLst>
      <p:ext uri="{BB962C8B-B14F-4D97-AF65-F5344CB8AC3E}">
        <p14:creationId xmlns:p14="http://schemas.microsoft.com/office/powerpoint/2010/main" val="198713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t="1911" r="504" b="31997"/>
          <a:stretch/>
        </p:blipFill>
        <p:spPr>
          <a:xfrm>
            <a:off x="2857527" y="357017"/>
            <a:ext cx="5489450" cy="61775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18</a:t>
            </a:fld>
            <a:endParaRPr lang="en-IN"/>
          </a:p>
        </p:txBody>
      </p:sp>
    </p:spTree>
    <p:extLst>
      <p:ext uri="{BB962C8B-B14F-4D97-AF65-F5344CB8AC3E}">
        <p14:creationId xmlns:p14="http://schemas.microsoft.com/office/powerpoint/2010/main" val="1812062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t="67661"/>
          <a:stretch/>
        </p:blipFill>
        <p:spPr>
          <a:xfrm>
            <a:off x="162046" y="1186896"/>
            <a:ext cx="6692735" cy="3666644"/>
          </a:xfrm>
          <a:prstGeom prst="rect">
            <a:avLst/>
          </a:prstGeom>
        </p:spPr>
      </p:pic>
      <p:pic>
        <p:nvPicPr>
          <p:cNvPr id="5" name="Picture 4"/>
          <p:cNvPicPr>
            <a:picLocks noChangeAspect="1"/>
          </p:cNvPicPr>
          <p:nvPr/>
        </p:nvPicPr>
        <p:blipFill>
          <a:blip r:embed="rId3"/>
          <a:stretch>
            <a:fillRect/>
          </a:stretch>
        </p:blipFill>
        <p:spPr>
          <a:xfrm>
            <a:off x="7256804" y="2747655"/>
            <a:ext cx="4430371" cy="3456501"/>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19</a:t>
            </a:fld>
            <a:endParaRPr lang="en-IN"/>
          </a:p>
        </p:txBody>
      </p:sp>
    </p:spTree>
    <p:extLst>
      <p:ext uri="{BB962C8B-B14F-4D97-AF65-F5344CB8AC3E}">
        <p14:creationId xmlns:p14="http://schemas.microsoft.com/office/powerpoint/2010/main" val="183583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708339"/>
            <a:ext cx="10715625" cy="441770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200000"/>
              </a:lnSpc>
            </a:pPr>
            <a:r>
              <a:rPr lang="en-US" sz="1600" dirty="0">
                <a:latin typeface="Times New Roman" panose="02020603050405020304" pitchFamily="18" charset="0"/>
                <a:cs typeface="Times New Roman" panose="02020603050405020304" pitchFamily="18" charset="0"/>
              </a:rPr>
              <a:t>a) </a:t>
            </a:r>
            <a:r>
              <a:rPr lang="en-US" sz="1600" u="sng" dirty="0">
                <a:latin typeface="Times New Roman" panose="02020603050405020304" pitchFamily="18" charset="0"/>
                <a:cs typeface="Times New Roman" panose="02020603050405020304" pitchFamily="18" charset="0"/>
              </a:rPr>
              <a:t>Types of clinical study designs</a:t>
            </a:r>
            <a:r>
              <a:rPr lang="en-US" sz="1600" dirty="0">
                <a:latin typeface="Times New Roman" panose="02020603050405020304" pitchFamily="18" charset="0"/>
                <a:cs typeface="Times New Roman" panose="02020603050405020304" pitchFamily="18" charset="0"/>
              </a:rPr>
              <a:t>:</a:t>
            </a:r>
          </a:p>
          <a:p>
            <a:pPr algn="l">
              <a:lnSpc>
                <a:spcPct val="200000"/>
              </a:lnSpc>
            </a:pPr>
            <a:r>
              <a:rPr lang="en-US" sz="1600" dirty="0">
                <a:latin typeface="Times New Roman" panose="02020603050405020304" pitchFamily="18" charset="0"/>
                <a:cs typeface="Times New Roman" panose="02020603050405020304" pitchFamily="18" charset="0"/>
              </a:rPr>
              <a:t>Case studies, observational studies, interventional studies,</a:t>
            </a:r>
          </a:p>
          <a:p>
            <a:pPr algn="l">
              <a:lnSpc>
                <a:spcPct val="200000"/>
              </a:lnSpc>
            </a:pPr>
            <a:r>
              <a:rPr lang="en-US" sz="1600" dirty="0">
                <a:latin typeface="Times New Roman" panose="02020603050405020304" pitchFamily="18" charset="0"/>
                <a:cs typeface="Times New Roman" panose="02020603050405020304" pitchFamily="18" charset="0"/>
              </a:rPr>
              <a:t>b) </a:t>
            </a:r>
            <a:r>
              <a:rPr lang="en-US" sz="1600" u="sng" dirty="0">
                <a:latin typeface="Times New Roman" panose="02020603050405020304" pitchFamily="18" charset="0"/>
                <a:cs typeface="Times New Roman" panose="02020603050405020304" pitchFamily="18" charset="0"/>
              </a:rPr>
              <a:t>Designing the methodology</a:t>
            </a:r>
          </a:p>
          <a:p>
            <a:pPr algn="l">
              <a:lnSpc>
                <a:spcPct val="200000"/>
              </a:lnSpc>
            </a:pPr>
            <a:r>
              <a:rPr lang="en-US" sz="1600" dirty="0">
                <a:latin typeface="Times New Roman" panose="02020603050405020304" pitchFamily="18" charset="0"/>
                <a:cs typeface="Times New Roman" panose="02020603050405020304" pitchFamily="18" charset="0"/>
              </a:rPr>
              <a:t>c) </a:t>
            </a:r>
            <a:r>
              <a:rPr lang="en-US" sz="1600" u="sng" dirty="0">
                <a:latin typeface="Times New Roman" panose="02020603050405020304" pitchFamily="18" charset="0"/>
                <a:cs typeface="Times New Roman" panose="02020603050405020304" pitchFamily="18" charset="0"/>
              </a:rPr>
              <a:t>Sample size determination and Power of a study</a:t>
            </a:r>
          </a:p>
          <a:p>
            <a:pPr algn="l">
              <a:lnSpc>
                <a:spcPct val="200000"/>
              </a:lnSpc>
            </a:pPr>
            <a:r>
              <a:rPr lang="en-US" sz="1600" dirty="0">
                <a:latin typeface="Times New Roman" panose="02020603050405020304" pitchFamily="18" charset="0"/>
                <a:cs typeface="Times New Roman" panose="02020603050405020304" pitchFamily="18" charset="0"/>
              </a:rPr>
              <a:t>Determination of sample size for simple comparative experiments, determination of sample size to obtain a confidence interval of specified width, power of a study</a:t>
            </a:r>
          </a:p>
          <a:p>
            <a:pPr algn="l">
              <a:lnSpc>
                <a:spcPct val="200000"/>
              </a:lnSpc>
            </a:pPr>
            <a:r>
              <a:rPr lang="en-US" sz="1600" dirty="0">
                <a:latin typeface="Times New Roman" panose="02020603050405020304" pitchFamily="18" charset="0"/>
                <a:cs typeface="Times New Roman" panose="02020603050405020304" pitchFamily="18" charset="0"/>
              </a:rPr>
              <a:t>d) </a:t>
            </a:r>
            <a:r>
              <a:rPr lang="en-US" sz="1600" u="sng" dirty="0">
                <a:latin typeface="Times New Roman" panose="02020603050405020304" pitchFamily="18" charset="0"/>
                <a:cs typeface="Times New Roman" panose="02020603050405020304" pitchFamily="18" charset="0"/>
              </a:rPr>
              <a:t>Report writing and presentation of data</a:t>
            </a:r>
            <a:endParaRPr lang="en-IN" sz="1600" u="sng"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375846"/>
            <a:ext cx="3915178"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RESEARCH METHODOLOGY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a:t>
            </a:fld>
            <a:endParaRPr lang="en-IN"/>
          </a:p>
        </p:txBody>
      </p:sp>
    </p:spTree>
    <p:extLst>
      <p:ext uri="{BB962C8B-B14F-4D97-AF65-F5344CB8AC3E}">
        <p14:creationId xmlns:p14="http://schemas.microsoft.com/office/powerpoint/2010/main" val="1523926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7780" y="140209"/>
            <a:ext cx="4967261" cy="6663153"/>
          </a:xfrm>
          <a:prstGeom prst="rect">
            <a:avLst/>
          </a:prstGeom>
        </p:spPr>
      </p:pic>
      <p:pic>
        <p:nvPicPr>
          <p:cNvPr id="5" name="Picture 4"/>
          <p:cNvPicPr>
            <a:picLocks noChangeAspect="1"/>
          </p:cNvPicPr>
          <p:nvPr/>
        </p:nvPicPr>
        <p:blipFill rotWithShape="1">
          <a:blip r:embed="rId3"/>
          <a:srcRect l="15422" t="16526" r="15810" b="15493"/>
          <a:stretch/>
        </p:blipFill>
        <p:spPr>
          <a:xfrm>
            <a:off x="5804830" y="1543049"/>
            <a:ext cx="6115815" cy="422050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20</a:t>
            </a:fld>
            <a:endParaRPr lang="en-IN"/>
          </a:p>
        </p:txBody>
      </p:sp>
    </p:spTree>
    <p:extLst>
      <p:ext uri="{BB962C8B-B14F-4D97-AF65-F5344CB8AC3E}">
        <p14:creationId xmlns:p14="http://schemas.microsoft.com/office/powerpoint/2010/main" val="35799306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0" y="762276"/>
            <a:ext cx="8879870" cy="3482302"/>
          </a:xfrm>
          <a:prstGeom prst="rect">
            <a:avLst/>
          </a:prstGeom>
        </p:spPr>
      </p:pic>
      <p:pic>
        <p:nvPicPr>
          <p:cNvPr id="5" name="Picture 4"/>
          <p:cNvPicPr>
            <a:picLocks noChangeAspect="1"/>
          </p:cNvPicPr>
          <p:nvPr/>
        </p:nvPicPr>
        <p:blipFill>
          <a:blip r:embed="rId3"/>
          <a:stretch>
            <a:fillRect/>
          </a:stretch>
        </p:blipFill>
        <p:spPr>
          <a:xfrm>
            <a:off x="0" y="3550275"/>
            <a:ext cx="8879870" cy="2588226"/>
          </a:xfrm>
          <a:prstGeom prst="rect">
            <a:avLst/>
          </a:prstGeom>
        </p:spPr>
      </p:pic>
      <p:pic>
        <p:nvPicPr>
          <p:cNvPr id="6" name="Picture 5"/>
          <p:cNvPicPr>
            <a:picLocks noChangeAspect="1"/>
          </p:cNvPicPr>
          <p:nvPr/>
        </p:nvPicPr>
        <p:blipFill>
          <a:blip r:embed="rId4"/>
          <a:stretch>
            <a:fillRect/>
          </a:stretch>
        </p:blipFill>
        <p:spPr>
          <a:xfrm>
            <a:off x="8153400" y="3201326"/>
            <a:ext cx="4029075" cy="3286125"/>
          </a:xfrm>
          <a:prstGeom prst="rect">
            <a:avLst/>
          </a:prstGeom>
        </p:spPr>
      </p:pic>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21</a:t>
            </a:fld>
            <a:endParaRPr lang="en-IN"/>
          </a:p>
        </p:txBody>
      </p:sp>
    </p:spTree>
    <p:extLst>
      <p:ext uri="{BB962C8B-B14F-4D97-AF65-F5344CB8AC3E}">
        <p14:creationId xmlns:p14="http://schemas.microsoft.com/office/powerpoint/2010/main" val="2815008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40157"/>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0" y="940157"/>
            <a:ext cx="6588080" cy="4482478"/>
          </a:xfrm>
          <a:prstGeom prst="rect">
            <a:avLst/>
          </a:prstGeom>
        </p:spPr>
      </p:pic>
      <p:pic>
        <p:nvPicPr>
          <p:cNvPr id="6" name="Picture 5"/>
          <p:cNvPicPr>
            <a:picLocks noChangeAspect="1"/>
          </p:cNvPicPr>
          <p:nvPr/>
        </p:nvPicPr>
        <p:blipFill>
          <a:blip r:embed="rId3"/>
          <a:stretch>
            <a:fillRect/>
          </a:stretch>
        </p:blipFill>
        <p:spPr>
          <a:xfrm>
            <a:off x="6588080" y="2318197"/>
            <a:ext cx="5559005" cy="4169254"/>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22</a:t>
            </a:fld>
            <a:endParaRPr lang="en-IN"/>
          </a:p>
        </p:txBody>
      </p:sp>
    </p:spTree>
    <p:extLst>
      <p:ext uri="{BB962C8B-B14F-4D97-AF65-F5344CB8AC3E}">
        <p14:creationId xmlns:p14="http://schemas.microsoft.com/office/powerpoint/2010/main" val="34329062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2598" y="646615"/>
            <a:ext cx="6500218" cy="4747206"/>
          </a:xfrm>
          <a:prstGeom prst="rect">
            <a:avLst/>
          </a:prstGeom>
        </p:spPr>
      </p:pic>
      <p:pic>
        <p:nvPicPr>
          <p:cNvPr id="6" name="Picture 5"/>
          <p:cNvPicPr>
            <a:picLocks noChangeAspect="1"/>
          </p:cNvPicPr>
          <p:nvPr/>
        </p:nvPicPr>
        <p:blipFill>
          <a:blip r:embed="rId3"/>
          <a:stretch>
            <a:fillRect/>
          </a:stretch>
        </p:blipFill>
        <p:spPr>
          <a:xfrm>
            <a:off x="6129439" y="3585692"/>
            <a:ext cx="5769735" cy="270456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23</a:t>
            </a:fld>
            <a:endParaRPr lang="en-IN"/>
          </a:p>
        </p:txBody>
      </p:sp>
    </p:spTree>
    <p:extLst>
      <p:ext uri="{BB962C8B-B14F-4D97-AF65-F5344CB8AC3E}">
        <p14:creationId xmlns:p14="http://schemas.microsoft.com/office/powerpoint/2010/main" val="9998541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srcRect t="3486" r="3166"/>
          <a:stretch/>
        </p:blipFill>
        <p:spPr>
          <a:xfrm>
            <a:off x="971549" y="283334"/>
            <a:ext cx="5974721" cy="5022693"/>
          </a:xfrm>
          <a:prstGeom prst="rect">
            <a:avLst/>
          </a:prstGeom>
        </p:spPr>
      </p:pic>
      <p:pic>
        <p:nvPicPr>
          <p:cNvPr id="3" name="Picture 2"/>
          <p:cNvPicPr>
            <a:picLocks noChangeAspect="1"/>
          </p:cNvPicPr>
          <p:nvPr/>
        </p:nvPicPr>
        <p:blipFill rotWithShape="1">
          <a:blip r:embed="rId3"/>
          <a:srcRect l="60102" t="54164"/>
          <a:stretch/>
        </p:blipFill>
        <p:spPr>
          <a:xfrm>
            <a:off x="7567609" y="2640781"/>
            <a:ext cx="3831063" cy="330440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24</a:t>
            </a:fld>
            <a:endParaRPr lang="en-IN"/>
          </a:p>
        </p:txBody>
      </p:sp>
    </p:spTree>
    <p:extLst>
      <p:ext uri="{BB962C8B-B14F-4D97-AF65-F5344CB8AC3E}">
        <p14:creationId xmlns:p14="http://schemas.microsoft.com/office/powerpoint/2010/main" val="26198460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0" y="270983"/>
            <a:ext cx="6783100" cy="5742586"/>
          </a:xfrm>
          <a:prstGeom prst="rect">
            <a:avLst/>
          </a:prstGeom>
        </p:spPr>
      </p:pic>
      <p:pic>
        <p:nvPicPr>
          <p:cNvPr id="6" name="Picture 5"/>
          <p:cNvPicPr>
            <a:picLocks noChangeAspect="1"/>
          </p:cNvPicPr>
          <p:nvPr/>
        </p:nvPicPr>
        <p:blipFill>
          <a:blip r:embed="rId3"/>
          <a:stretch>
            <a:fillRect/>
          </a:stretch>
        </p:blipFill>
        <p:spPr>
          <a:xfrm>
            <a:off x="7754649" y="3020218"/>
            <a:ext cx="2857500" cy="1628775"/>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25</a:t>
            </a:fld>
            <a:endParaRPr lang="en-IN"/>
          </a:p>
        </p:txBody>
      </p:sp>
    </p:spTree>
    <p:extLst>
      <p:ext uri="{BB962C8B-B14F-4D97-AF65-F5344CB8AC3E}">
        <p14:creationId xmlns:p14="http://schemas.microsoft.com/office/powerpoint/2010/main" val="4054408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349588" y="937765"/>
            <a:ext cx="7036154" cy="4793556"/>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26</a:t>
            </a:fld>
            <a:endParaRPr lang="en-IN"/>
          </a:p>
        </p:txBody>
      </p:sp>
    </p:spTree>
    <p:extLst>
      <p:ext uri="{BB962C8B-B14F-4D97-AF65-F5344CB8AC3E}">
        <p14:creationId xmlns:p14="http://schemas.microsoft.com/office/powerpoint/2010/main" val="39901477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277353" y="334149"/>
            <a:ext cx="5704172" cy="600078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27</a:t>
            </a:fld>
            <a:endParaRPr lang="en-IN"/>
          </a:p>
        </p:txBody>
      </p:sp>
    </p:spTree>
    <p:extLst>
      <p:ext uri="{BB962C8B-B14F-4D97-AF65-F5344CB8AC3E}">
        <p14:creationId xmlns:p14="http://schemas.microsoft.com/office/powerpoint/2010/main" val="27328719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477063" y="1105972"/>
            <a:ext cx="5933333" cy="4457143"/>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28</a:t>
            </a:fld>
            <a:endParaRPr lang="en-IN"/>
          </a:p>
        </p:txBody>
      </p:sp>
    </p:spTree>
    <p:extLst>
      <p:ext uri="{BB962C8B-B14F-4D97-AF65-F5344CB8AC3E}">
        <p14:creationId xmlns:p14="http://schemas.microsoft.com/office/powerpoint/2010/main" val="12273534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20905" y="514289"/>
            <a:ext cx="11018682" cy="2677656"/>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Observational Studies</a:t>
            </a:r>
          </a:p>
          <a:p>
            <a:pPr algn="l"/>
            <a:endParaRPr lang="en-US" sz="20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Observational studies are a fundamental part of epidemiological research.</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They are called observational studies because the investigator observes individuals without manipulation or intervention.</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This is in contrast to </a:t>
            </a:r>
            <a:r>
              <a:rPr lang="en-US" sz="1600" dirty="0" err="1">
                <a:latin typeface="Times New Roman" panose="02020603050405020304" pitchFamily="18" charset="0"/>
                <a:cs typeface="Times New Roman" panose="02020603050405020304" pitchFamily="18" charset="0"/>
              </a:rPr>
              <a:t>randomised</a:t>
            </a:r>
            <a:r>
              <a:rPr lang="en-US" sz="1600" dirty="0">
                <a:latin typeface="Times New Roman" panose="02020603050405020304" pitchFamily="18" charset="0"/>
                <a:cs typeface="Times New Roman" panose="02020603050405020304" pitchFamily="18" charset="0"/>
              </a:rPr>
              <a:t> controlled trials where investigators do intervene and look at the effects of the intervention on an outcome. Although </a:t>
            </a:r>
            <a:r>
              <a:rPr lang="en-US" sz="1600" dirty="0" err="1">
                <a:latin typeface="Times New Roman" panose="02020603050405020304" pitchFamily="18" charset="0"/>
                <a:cs typeface="Times New Roman" panose="02020603050405020304" pitchFamily="18" charset="0"/>
              </a:rPr>
              <a:t>randomised</a:t>
            </a:r>
            <a:r>
              <a:rPr lang="en-US" sz="1600" dirty="0">
                <a:latin typeface="Times New Roman" panose="02020603050405020304" pitchFamily="18" charset="0"/>
                <a:cs typeface="Times New Roman" panose="02020603050405020304" pitchFamily="18" charset="0"/>
              </a:rPr>
              <a:t> controlled trials are useful in determining causal relationships between treatment and outcome, there are often instances where </a:t>
            </a:r>
            <a:r>
              <a:rPr lang="en-US" sz="1600" dirty="0" err="1">
                <a:latin typeface="Times New Roman" panose="02020603050405020304" pitchFamily="18" charset="0"/>
                <a:cs typeface="Times New Roman" panose="02020603050405020304" pitchFamily="18" charset="0"/>
              </a:rPr>
              <a:t>randomised</a:t>
            </a:r>
            <a:r>
              <a:rPr lang="en-US" sz="1600" dirty="0">
                <a:latin typeface="Times New Roman" panose="02020603050405020304" pitchFamily="18" charset="0"/>
                <a:cs typeface="Times New Roman" panose="02020603050405020304" pitchFamily="18" charset="0"/>
              </a:rPr>
              <a:t> controlled trials are not appropriate, so observational studies are needed</a:t>
            </a:r>
          </a:p>
        </p:txBody>
      </p:sp>
      <p:pic>
        <p:nvPicPr>
          <p:cNvPr id="6" name="Picture 5"/>
          <p:cNvPicPr>
            <a:picLocks noChangeAspect="1"/>
          </p:cNvPicPr>
          <p:nvPr/>
        </p:nvPicPr>
        <p:blipFill>
          <a:blip r:embed="rId2"/>
          <a:stretch>
            <a:fillRect/>
          </a:stretch>
        </p:blipFill>
        <p:spPr>
          <a:xfrm>
            <a:off x="3840050" y="3168722"/>
            <a:ext cx="4222124" cy="318211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29</a:t>
            </a:fld>
            <a:endParaRPr lang="en-IN"/>
          </a:p>
        </p:txBody>
      </p:sp>
    </p:spTree>
    <p:extLst>
      <p:ext uri="{BB962C8B-B14F-4D97-AF65-F5344CB8AC3E}">
        <p14:creationId xmlns:p14="http://schemas.microsoft.com/office/powerpoint/2010/main" val="2106095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30878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IN" sz="2000" b="1" u="sng" dirty="0">
                <a:latin typeface="Times New Roman" panose="02020603050405020304" pitchFamily="18" charset="0"/>
                <a:cs typeface="Times New Roman" panose="02020603050405020304" pitchFamily="18" charset="0"/>
              </a:rPr>
              <a:t>RESEARCH </a:t>
            </a: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836522" y="914399"/>
            <a:ext cx="10985679" cy="5509200"/>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Research in common parlance refers to a search for knowledge. Once can also </a:t>
            </a:r>
            <a:r>
              <a:rPr lang="en-US" sz="1600" dirty="0">
                <a:highlight>
                  <a:srgbClr val="00FF00"/>
                </a:highlight>
                <a:latin typeface="Times New Roman" panose="02020603050405020304" pitchFamily="18" charset="0"/>
                <a:cs typeface="Times New Roman" panose="02020603050405020304" pitchFamily="18" charset="0"/>
              </a:rPr>
              <a:t>define research as a scientific and systematic search for pertinent information on a specific topic</a:t>
            </a:r>
            <a:r>
              <a:rPr lang="en-US" sz="1600" dirty="0">
                <a:latin typeface="Times New Roman" panose="02020603050405020304" pitchFamily="18" charset="0"/>
                <a:cs typeface="Times New Roman" panose="02020603050405020304" pitchFamily="18" charset="0"/>
              </a:rPr>
              <a:t>. In fact, research is an art of scientific investigation.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Research is, thus, an original contribution to the existing stock of knowledge making for its advancement. It is the persuit of truth with the help of study, observation, comparison and experiment. In short, the search for knowledge through objective and systematic method of finding solution to a problem is research. The systematic approach concerning generalization and the</a:t>
            </a:r>
          </a:p>
          <a:p>
            <a:r>
              <a:rPr lang="en-US" sz="1600" dirty="0">
                <a:latin typeface="Times New Roman" panose="02020603050405020304" pitchFamily="18" charset="0"/>
                <a:cs typeface="Times New Roman" panose="02020603050405020304" pitchFamily="18" charset="0"/>
              </a:rPr>
              <a:t>     formulation of a theory is also research.</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u="sng" dirty="0">
                <a:latin typeface="Times New Roman" panose="02020603050405020304" pitchFamily="18" charset="0"/>
                <a:cs typeface="Times New Roman" panose="02020603050405020304" pitchFamily="18" charset="0"/>
              </a:rPr>
              <a:t> </a:t>
            </a:r>
            <a:r>
              <a:rPr lang="en-US" sz="1600" u="sng" dirty="0">
                <a:highlight>
                  <a:srgbClr val="00FF00"/>
                </a:highlight>
                <a:latin typeface="Times New Roman" panose="02020603050405020304" pitchFamily="18" charset="0"/>
                <a:cs typeface="Times New Roman" panose="02020603050405020304" pitchFamily="18" charset="0"/>
              </a:rPr>
              <a:t>As such the term ‘research’ refers to the systematic method consisting of enunciating the problem, formulating a hypothesis, collecting the facts or data, analyzing  the facts and reaching certain conclusions either in the form of solutions(s) towards the concerned problem or in certain generalizations for some theoretical formulation.</a:t>
            </a:r>
          </a:p>
          <a:p>
            <a:pPr marL="285750" indent="-285750">
              <a:buFont typeface="Wingdings" panose="05000000000000000000" pitchFamily="2" charset="2"/>
              <a:buChar char="§"/>
            </a:pPr>
            <a:endParaRPr lang="en-US" sz="1600" u="sng"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purpose of research is to discover answers to questions through the application of scientific procedures. The </a:t>
            </a:r>
            <a:r>
              <a:rPr lang="en-US" sz="1600" dirty="0">
                <a:highlight>
                  <a:srgbClr val="00FF00"/>
                </a:highlight>
                <a:latin typeface="Times New Roman" panose="02020603050405020304" pitchFamily="18" charset="0"/>
                <a:cs typeface="Times New Roman" panose="02020603050405020304" pitchFamily="18" charset="0"/>
              </a:rPr>
              <a:t>main aim </a:t>
            </a:r>
            <a:r>
              <a:rPr lang="en-US" sz="1600" dirty="0">
                <a:latin typeface="Times New Roman" panose="02020603050405020304" pitchFamily="18" charset="0"/>
                <a:cs typeface="Times New Roman" panose="02020603050405020304" pitchFamily="18" charset="0"/>
              </a:rPr>
              <a:t>of research is to find out the truth which is hidden and which has not been discovered as yet. </a:t>
            </a:r>
          </a:p>
          <a:p>
            <a:endParaRPr lang="en-US" sz="16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To gain familiarity with a phenomenon or to achieve new insights into it (studies with this object in view are termed as exploratory or formulative research studies);</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To portray accurately the characteristics of a particular individual, situation or a group (studies with this object in view are known as descriptive research studies);</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To determine the frequency with which something occurs or with which it is associated with something else (studies with this object in view are known as diagnostic research studies);</a:t>
            </a:r>
          </a:p>
          <a:p>
            <a:pPr marL="342900" indent="-342900">
              <a:buFont typeface="+mj-lt"/>
              <a:buAutoNum type="arabicPeriod"/>
            </a:pPr>
            <a:r>
              <a:rPr lang="en-US" sz="1600" dirty="0">
                <a:latin typeface="Times New Roman" panose="02020603050405020304" pitchFamily="18" charset="0"/>
                <a:cs typeface="Times New Roman" panose="02020603050405020304" pitchFamily="18" charset="0"/>
              </a:rPr>
              <a:t>To test a hypothesis of a causal relationship between variables (such studies are known as hypothesis-testing research studies).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a:t>
            </a:fld>
            <a:endParaRPr lang="en-IN"/>
          </a:p>
        </p:txBody>
      </p:sp>
    </p:spTree>
    <p:extLst>
      <p:ext uri="{BB962C8B-B14F-4D97-AF65-F5344CB8AC3E}">
        <p14:creationId xmlns:p14="http://schemas.microsoft.com/office/powerpoint/2010/main" val="33074701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236372" y="386366"/>
            <a:ext cx="10689465" cy="2062103"/>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Observational studies fall under the category of analytic study designs and are further sub-classified as observational or experimental study designs .The goal of analytic studies is to identify and evaluate causes or risk factors of diseases or health-related events. The differentiating characteristic between observational and experimental study designs is that in the latter, the presence or absence of undergoing an intervention defines the groups. By contrast, in an observational study, the investigator does not intervene and rather simply “observes” and assesses the strength of the relationship between an exposure and disease variable.</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rotWithShape="1">
          <a:blip r:embed="rId2"/>
          <a:srcRect l="39871" t="34286" r="41322" b="30150"/>
          <a:stretch/>
        </p:blipFill>
        <p:spPr>
          <a:xfrm>
            <a:off x="1236372" y="2279561"/>
            <a:ext cx="3850784" cy="4093991"/>
          </a:xfrm>
          <a:prstGeom prst="rect">
            <a:avLst/>
          </a:prstGeom>
        </p:spPr>
      </p:pic>
      <p:sp>
        <p:nvSpPr>
          <p:cNvPr id="7" name="TextBox 6"/>
          <p:cNvSpPr txBox="1"/>
          <p:nvPr/>
        </p:nvSpPr>
        <p:spPr>
          <a:xfrm>
            <a:off x="5731099" y="2034861"/>
            <a:ext cx="6220899" cy="329320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Three types of observational studies include </a:t>
            </a:r>
            <a:r>
              <a:rPr lang="en-US" sz="1600" b="1" i="1" dirty="0">
                <a:latin typeface="Times New Roman" panose="02020603050405020304" pitchFamily="18" charset="0"/>
                <a:cs typeface="Times New Roman" panose="02020603050405020304" pitchFamily="18" charset="0"/>
              </a:rPr>
              <a:t>cohort studies, case-control studies, and cross-sectional studies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Case-control and cohort studies offer specific advantages by measuring disease occurrence and its association with an exposure by offering a temporal dimension (i.e. prospective or retrospective study design). Cross-sectional studies, also known as prevalence studies, examine the data on disease and exposure at one particular time point.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Because the temporal relationship between disease occurrence and exposure cannot be established, cross-sectional studies cannot assess the cause and effect relationship. In this review, we will primarily discuss cohort and case-control study designs and related </a:t>
            </a:r>
            <a:r>
              <a:rPr lang="en-US" sz="1600" dirty="0" err="1">
                <a:latin typeface="Times New Roman" panose="02020603050405020304" pitchFamily="18" charset="0"/>
                <a:cs typeface="Times New Roman" panose="02020603050405020304" pitchFamily="18" charset="0"/>
              </a:rPr>
              <a:t>methodologic</a:t>
            </a:r>
            <a:r>
              <a:rPr lang="en-US" sz="1600" dirty="0">
                <a:latin typeface="Times New Roman" panose="02020603050405020304" pitchFamily="18" charset="0"/>
                <a:cs typeface="Times New Roman" panose="02020603050405020304" pitchFamily="18" charset="0"/>
              </a:rPr>
              <a:t> issues.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30</a:t>
            </a:fld>
            <a:endParaRPr lang="en-IN"/>
          </a:p>
        </p:txBody>
      </p:sp>
    </p:spTree>
    <p:extLst>
      <p:ext uri="{BB962C8B-B14F-4D97-AF65-F5344CB8AC3E}">
        <p14:creationId xmlns:p14="http://schemas.microsoft.com/office/powerpoint/2010/main" val="26589059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054456" y="1018800"/>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25003"/>
            <a:ext cx="11044440" cy="2554545"/>
          </a:xfrm>
          <a:prstGeom prst="rect">
            <a:avLst/>
          </a:prstGeom>
          <a:noFill/>
        </p:spPr>
        <p:txBody>
          <a:bodyPr wrap="square" rtlCol="0">
            <a:spAutoFit/>
          </a:bodyPr>
          <a:lstStyle/>
          <a:p>
            <a:r>
              <a:rPr lang="en-US" sz="1600" b="1" u="sng" dirty="0">
                <a:latin typeface="Times New Roman" panose="02020603050405020304" pitchFamily="18" charset="0"/>
                <a:cs typeface="Times New Roman" panose="02020603050405020304" pitchFamily="18" charset="0"/>
              </a:rPr>
              <a:t>A. COHORT STUDY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term “cohort” is derived from the Latin word </a:t>
            </a:r>
            <a:r>
              <a:rPr lang="en-US" sz="1600" dirty="0" err="1">
                <a:latin typeface="Times New Roman" panose="02020603050405020304" pitchFamily="18" charset="0"/>
                <a:cs typeface="Times New Roman" panose="02020603050405020304" pitchFamily="18" charset="0"/>
              </a:rPr>
              <a:t>cohors</a:t>
            </a:r>
            <a:r>
              <a:rPr lang="en-US" sz="1600" dirty="0">
                <a:latin typeface="Times New Roman" panose="02020603050405020304" pitchFamily="18" charset="0"/>
                <a:cs typeface="Times New Roman" panose="02020603050405020304" pitchFamily="18" charset="0"/>
              </a:rPr>
              <a:t>. </a:t>
            </a:r>
          </a:p>
          <a:p>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word “cohort” has been adopted into epidemiology to define a set of people followed over a period of time. W.H. Frost, an epidemiologist from the early 1900s, was the first to use the word “cohort” in his 1935 publication assessing age-specific mortality rates and tuberculosis.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modern epidemiological definition of the word now means a </a:t>
            </a:r>
            <a:r>
              <a:rPr lang="en-US" sz="1600" b="1" i="1" dirty="0">
                <a:latin typeface="Times New Roman" panose="02020603050405020304" pitchFamily="18" charset="0"/>
                <a:cs typeface="Times New Roman" panose="02020603050405020304" pitchFamily="18" charset="0"/>
              </a:rPr>
              <a:t>“group of people with defined characteristics who are followed up to determine incidence of, or mortality from, some specific disease, all causes of death, or some other outcome</a:t>
            </a:r>
            <a:r>
              <a:rPr lang="en-US" sz="1600" dirty="0">
                <a:latin typeface="Times New Roman" panose="02020603050405020304" pitchFamily="18" charset="0"/>
                <a:cs typeface="Times New Roman" panose="02020603050405020304" pitchFamily="18" charset="0"/>
              </a:rPr>
              <a:t>.</a:t>
            </a:r>
          </a:p>
        </p:txBody>
      </p:sp>
      <p:sp>
        <p:nvSpPr>
          <p:cNvPr id="5" name="Rectangle 4"/>
          <p:cNvSpPr/>
          <p:nvPr/>
        </p:nvSpPr>
        <p:spPr>
          <a:xfrm>
            <a:off x="889312" y="3168784"/>
            <a:ext cx="11208914" cy="2308324"/>
          </a:xfrm>
          <a:prstGeom prst="rect">
            <a:avLst/>
          </a:prstGeom>
        </p:spPr>
        <p:txBody>
          <a:bodyPr wrap="square">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well-designed cohort study can provide powerful results. In a cohort study, an outcome or disease-free study population is first identified by the exposure or event of interest and followed in time until the disease or outcome of interest occurs .Because exposure is identified before the outcome, cohort studies have a temporal framework to assess causality and thus have the potential to provide the strongest scientific evidence.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Cohort studies are study designs that compare two groups, such as the subjects with exposure/risk factor to the subjects without exposure/risk factor, for differences in incidence of outcome/disease. Most often, cohort study designs are used to study outcome(s) from a single exposure/risk factor. Thus, cohort studies can also be hypothesis testing studies and can infer and interpret a causal relationship between an exposure and a proposed outcome, but cannot establish it.</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31</a:t>
            </a:fld>
            <a:endParaRPr lang="en-IN"/>
          </a:p>
        </p:txBody>
      </p:sp>
    </p:spTree>
    <p:extLst>
      <p:ext uri="{BB962C8B-B14F-4D97-AF65-F5344CB8AC3E}">
        <p14:creationId xmlns:p14="http://schemas.microsoft.com/office/powerpoint/2010/main" val="19715921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12352" t="30062" r="41917" b="25572"/>
          <a:stretch/>
        </p:blipFill>
        <p:spPr>
          <a:xfrm>
            <a:off x="380361" y="1759527"/>
            <a:ext cx="9247031" cy="5043835"/>
          </a:xfrm>
          <a:prstGeom prst="rect">
            <a:avLst/>
          </a:prstGeom>
        </p:spPr>
      </p:pic>
      <p:sp>
        <p:nvSpPr>
          <p:cNvPr id="5" name="TextBox 4"/>
          <p:cNvSpPr txBox="1"/>
          <p:nvPr/>
        </p:nvSpPr>
        <p:spPr>
          <a:xfrm>
            <a:off x="1011007" y="436088"/>
            <a:ext cx="10773161" cy="1323439"/>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Cohort studies are a type of medical research used to investigate the causes of disease and to establish links between risk factors and health outcomes.</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word cohort means a group of people. These types of studies look at groups of people. They can be forward-looking (prospective) or backward-looking (retrospective).</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32</a:t>
            </a:fld>
            <a:endParaRPr lang="en-IN"/>
          </a:p>
        </p:txBody>
      </p:sp>
    </p:spTree>
    <p:extLst>
      <p:ext uri="{BB962C8B-B14F-4D97-AF65-F5344CB8AC3E}">
        <p14:creationId xmlns:p14="http://schemas.microsoft.com/office/powerpoint/2010/main" val="21127847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28789" y="2438584"/>
            <a:ext cx="4762500" cy="2847975"/>
          </a:xfrm>
          <a:prstGeom prst="rect">
            <a:avLst/>
          </a:prstGeom>
        </p:spPr>
      </p:pic>
      <p:sp>
        <p:nvSpPr>
          <p:cNvPr id="5" name="Rectangle 4"/>
          <p:cNvSpPr/>
          <p:nvPr/>
        </p:nvSpPr>
        <p:spPr>
          <a:xfrm>
            <a:off x="4891289" y="274418"/>
            <a:ext cx="7300711" cy="6986528"/>
          </a:xfrm>
          <a:prstGeom prst="rect">
            <a:avLst/>
          </a:prstGeom>
        </p:spPr>
        <p:txBody>
          <a:bodyPr wrap="square">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Thus, the study design for prospective and retrospective cohort studies are similar as we are comparing populations with and without exposure/risk factor to development of outcome/disease.</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Prospective” studies are planned in advance and carried out over a future period of time.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Retrospective cohort studies look at data that already exist and try to identify risk factors for particular conditions. Interpretations are limited because the researchers cannot go back and gather missing data.</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cohort study design is the best available scientific method for measuring the effects of a suspected risk factor.</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a prospective cohort study, researchers raise a question and form a hypothesis about what might cause a disease.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Then they observe a group of people, known as the cohort, over a period of time. This may take several years. They collect data that may be relevant to the disease.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algn="ctr"/>
            <a:r>
              <a:rPr lang="en-US" sz="1600" dirty="0">
                <a:latin typeface="Times New Roman" panose="02020603050405020304" pitchFamily="18" charset="0"/>
                <a:cs typeface="Times New Roman" panose="02020603050405020304" pitchFamily="18" charset="0"/>
              </a:rPr>
              <a:t>      In this way, they aim to detect any changes in health linked to the possible risk       factors they have identified.</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For example, scientists may ask participants to record specific lifestyle details over the course of a study. Then, they can analyze any possible correlations between lifestyle factors and disease.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33</a:t>
            </a:fld>
            <a:endParaRPr lang="en-IN"/>
          </a:p>
        </p:txBody>
      </p:sp>
    </p:spTree>
    <p:extLst>
      <p:ext uri="{BB962C8B-B14F-4D97-AF65-F5344CB8AC3E}">
        <p14:creationId xmlns:p14="http://schemas.microsoft.com/office/powerpoint/2010/main" val="39118565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12906" t="12768" r="39197" b="29308"/>
          <a:stretch/>
        </p:blipFill>
        <p:spPr>
          <a:xfrm>
            <a:off x="0" y="1220161"/>
            <a:ext cx="6231945" cy="4237150"/>
          </a:xfrm>
          <a:prstGeom prst="rect">
            <a:avLst/>
          </a:prstGeom>
        </p:spPr>
      </p:pic>
      <p:sp>
        <p:nvSpPr>
          <p:cNvPr id="5" name="Rectangle 4"/>
          <p:cNvSpPr/>
          <p:nvPr/>
        </p:nvSpPr>
        <p:spPr>
          <a:xfrm>
            <a:off x="6142216" y="345314"/>
            <a:ext cx="5544959" cy="6001643"/>
          </a:xfrm>
          <a:prstGeom prst="rect">
            <a:avLst/>
          </a:prstGeom>
        </p:spPr>
        <p:txBody>
          <a:bodyPr wrap="square">
            <a:spAutoFit/>
          </a:bodyPr>
          <a:lstStyle/>
          <a:p>
            <a:pPr algn="just"/>
            <a:r>
              <a:rPr lang="en-US" sz="1600" b="1" u="sng" dirty="0">
                <a:latin typeface="Times New Roman" panose="02020603050405020304" pitchFamily="18" charset="0"/>
                <a:cs typeface="Times New Roman" panose="02020603050405020304" pitchFamily="18" charset="0"/>
              </a:rPr>
              <a:t>Temporal Design of Observational Studies: </a:t>
            </a:r>
            <a:r>
              <a:rPr lang="en-US" sz="1600" dirty="0">
                <a:latin typeface="Times New Roman" panose="02020603050405020304" pitchFamily="18" charset="0"/>
                <a:cs typeface="Times New Roman" panose="02020603050405020304" pitchFamily="18" charset="0"/>
              </a:rPr>
              <a:t>Cross-sectional studies are known as prevalence studies and do not have an inherent temporal dimension. These studies evaluate subjects at one point in time, the present time. By contrast, cohort studies can be either retrospective (</a:t>
            </a:r>
            <a:r>
              <a:rPr lang="en-US" sz="1600" dirty="0" err="1">
                <a:latin typeface="Times New Roman" panose="02020603050405020304" pitchFamily="18" charset="0"/>
                <a:cs typeface="Times New Roman" panose="02020603050405020304" pitchFamily="18" charset="0"/>
              </a:rPr>
              <a:t>latin</a:t>
            </a:r>
            <a:r>
              <a:rPr lang="en-US" sz="1600" dirty="0">
                <a:latin typeface="Times New Roman" panose="02020603050405020304" pitchFamily="18" charset="0"/>
                <a:cs typeface="Times New Roman" panose="02020603050405020304" pitchFamily="18" charset="0"/>
              </a:rPr>
              <a:t> derived prefix, “retro” meaning “back, behind”) or prospective (</a:t>
            </a:r>
            <a:r>
              <a:rPr lang="en-US" sz="1600" dirty="0" err="1">
                <a:latin typeface="Times New Roman" panose="02020603050405020304" pitchFamily="18" charset="0"/>
                <a:cs typeface="Times New Roman" panose="02020603050405020304" pitchFamily="18" charset="0"/>
              </a:rPr>
              <a:t>greek</a:t>
            </a:r>
            <a:r>
              <a:rPr lang="en-US" sz="1600" dirty="0">
                <a:latin typeface="Times New Roman" panose="02020603050405020304" pitchFamily="18" charset="0"/>
                <a:cs typeface="Times New Roman" panose="02020603050405020304" pitchFamily="18" charset="0"/>
              </a:rPr>
              <a:t> derived prefix, “pro” meaning “before, in front of”). Retrospective studies “look back” in time contrasting with prospective studies, which “look ahead” to examine causal associations. Case-control study designs are also retrospective and assess the history of the subject for the presence or absence of an exposure.</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Cohort studies typically observe large groups of individuals, recording their exposure to certain risk factors to find clues as to the possible causes of disease.</a:t>
            </a: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They can be prospective studies and gather data going forward, or retrospective cohort studies, which look at data already collected.</a:t>
            </a: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Nurses’ Health Study is one example of a large cohort study, and it has produced many important links between lifestyle choices and health by following hundreds of thousands of women across North America.</a:t>
            </a: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Such research can also help identify social factors that influence health.</a:t>
            </a:r>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34</a:t>
            </a:fld>
            <a:endParaRPr lang="en-IN"/>
          </a:p>
        </p:txBody>
      </p:sp>
    </p:spTree>
    <p:extLst>
      <p:ext uri="{BB962C8B-B14F-4D97-AF65-F5344CB8AC3E}">
        <p14:creationId xmlns:p14="http://schemas.microsoft.com/office/powerpoint/2010/main" val="296808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l="8691" t="23723" r="33701" b="6383"/>
          <a:stretch/>
        </p:blipFill>
        <p:spPr>
          <a:xfrm>
            <a:off x="1416675" y="200612"/>
            <a:ext cx="9131121" cy="6228617"/>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35</a:t>
            </a:fld>
            <a:endParaRPr lang="en-IN"/>
          </a:p>
        </p:txBody>
      </p:sp>
    </p:spTree>
    <p:extLst>
      <p:ext uri="{BB962C8B-B14F-4D97-AF65-F5344CB8AC3E}">
        <p14:creationId xmlns:p14="http://schemas.microsoft.com/office/powerpoint/2010/main" val="165024542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l="10373" t="26507" r="41323" b="11874"/>
          <a:stretch/>
        </p:blipFill>
        <p:spPr>
          <a:xfrm>
            <a:off x="2009103" y="656822"/>
            <a:ext cx="7933387" cy="568992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36</a:t>
            </a:fld>
            <a:endParaRPr lang="en-IN"/>
          </a:p>
        </p:txBody>
      </p:sp>
    </p:spTree>
    <p:extLst>
      <p:ext uri="{BB962C8B-B14F-4D97-AF65-F5344CB8AC3E}">
        <p14:creationId xmlns:p14="http://schemas.microsoft.com/office/powerpoint/2010/main" val="35351617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Rectangle 2"/>
          <p:cNvSpPr/>
          <p:nvPr/>
        </p:nvSpPr>
        <p:spPr>
          <a:xfrm>
            <a:off x="834376" y="447390"/>
            <a:ext cx="11142976" cy="5262979"/>
          </a:xfrm>
          <a:prstGeom prst="rect">
            <a:avLst/>
          </a:prstGeom>
        </p:spPr>
        <p:txBody>
          <a:bodyPr wrap="square">
            <a:spAutoFit/>
          </a:bodyPr>
          <a:lstStyle/>
          <a:p>
            <a:r>
              <a:rPr lang="en-US" sz="1600" b="1" u="sng" dirty="0">
                <a:latin typeface="Times New Roman" panose="02020603050405020304" pitchFamily="18" charset="0"/>
                <a:cs typeface="Times New Roman" panose="02020603050405020304" pitchFamily="18" charset="0"/>
              </a:rPr>
              <a:t>B. CASE-CONTROL STUDIES</a:t>
            </a:r>
          </a:p>
          <a:p>
            <a:endParaRPr lang="en-US" sz="16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Case-control studies were historically borne out of interest in disease etiology. The conceptual </a:t>
            </a:r>
            <a:r>
              <a:rPr lang="en-US" sz="1600" dirty="0">
                <a:highlight>
                  <a:srgbClr val="00FF00"/>
                </a:highlight>
                <a:latin typeface="Times New Roman" panose="02020603050405020304" pitchFamily="18" charset="0"/>
                <a:cs typeface="Times New Roman" panose="02020603050405020304" pitchFamily="18" charset="0"/>
              </a:rPr>
              <a:t>basis of the case-control study is similar to taking a history and physical</a:t>
            </a:r>
            <a:r>
              <a:rPr lang="en-US" sz="1600" dirty="0">
                <a:latin typeface="Times New Roman" panose="02020603050405020304" pitchFamily="18" charset="0"/>
                <a:cs typeface="Times New Roman" panose="02020603050405020304" pitchFamily="18" charset="0"/>
              </a:rPr>
              <a:t>; the diseased patient is questioned and examined, and elements from this history taking are knitted together to reveal characteristics or factors that predisposed the patient to the disease.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Reasons of practicality and feasibility inherent in the study design typically dictate whether a cohort study or case-control study is appropriate. This study design was first recognized in Janet Lane-</a:t>
            </a:r>
            <a:r>
              <a:rPr lang="en-US" sz="1600" dirty="0" err="1">
                <a:latin typeface="Times New Roman" panose="02020603050405020304" pitchFamily="18" charset="0"/>
                <a:cs typeface="Times New Roman" panose="02020603050405020304" pitchFamily="18" charset="0"/>
              </a:rPr>
              <a:t>Claypon's</a:t>
            </a:r>
            <a:r>
              <a:rPr lang="en-US" sz="1600" dirty="0">
                <a:latin typeface="Times New Roman" panose="02020603050405020304" pitchFamily="18" charset="0"/>
                <a:cs typeface="Times New Roman" panose="02020603050405020304" pitchFamily="18" charset="0"/>
              </a:rPr>
              <a:t> study of breast cancer in 1926, revealing the finding that low fertility rate raises the risk of breast cancer.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highlight>
                  <a:srgbClr val="00FF00"/>
                </a:highlight>
                <a:latin typeface="Times New Roman" panose="02020603050405020304" pitchFamily="18" charset="0"/>
                <a:cs typeface="Times New Roman" panose="02020603050405020304" pitchFamily="18" charset="0"/>
              </a:rPr>
              <a:t>Case-control studies identify subjects by outcome status at the outset of the investigation. Outcomes of interest may be whether the subject has undergone a specific type of surgery, experienced a complication, or is diagnosed with a disease </a:t>
            </a:r>
            <a:r>
              <a:rPr lang="en-US" sz="1600" dirty="0">
                <a:latin typeface="Times New Roman" panose="02020603050405020304" pitchFamily="18" charset="0"/>
                <a:cs typeface="Times New Roman" panose="02020603050405020304" pitchFamily="18" charset="0"/>
              </a:rPr>
              <a:t>. Once outcome status is identified and subjects are categorized as cases, controls (subjects without the outcome but from the same source population) are selected. Data about exposure to a risk factor or several risk factors are then collected retrospectively, typically by interview, abstraction from records, or survey.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highlight>
                  <a:srgbClr val="00FF00"/>
                </a:highlight>
                <a:latin typeface="Times New Roman" panose="02020603050405020304" pitchFamily="18" charset="0"/>
                <a:cs typeface="Times New Roman" panose="02020603050405020304" pitchFamily="18" charset="0"/>
              </a:rPr>
              <a:t>Case-control studies are well suited to investigate rare outcomes or outcomes with a long latency period because subjects are selected from the outset by their outcome status</a:t>
            </a:r>
            <a:r>
              <a:rPr lang="en-US" sz="1600" dirty="0">
                <a:latin typeface="Times New Roman" panose="02020603050405020304" pitchFamily="18" charset="0"/>
                <a:cs typeface="Times New Roman" panose="02020603050405020304" pitchFamily="18" charset="0"/>
              </a:rPr>
              <a:t>. Thus in comparison to cohort studies, </a:t>
            </a:r>
            <a:r>
              <a:rPr lang="en-US" sz="1600" i="1" dirty="0">
                <a:latin typeface="Times New Roman" panose="02020603050405020304" pitchFamily="18" charset="0"/>
                <a:cs typeface="Times New Roman" panose="02020603050405020304" pitchFamily="18" charset="0"/>
              </a:rPr>
              <a:t>case-control studies are quick, relatively inexpensive to implement, require comparatively fewer subjects, and allow for multiple exposures or risk factors to be assessed for one outcome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37</a:t>
            </a:fld>
            <a:endParaRPr lang="en-IN"/>
          </a:p>
        </p:txBody>
      </p:sp>
    </p:spTree>
    <p:extLst>
      <p:ext uri="{BB962C8B-B14F-4D97-AF65-F5344CB8AC3E}">
        <p14:creationId xmlns:p14="http://schemas.microsoft.com/office/powerpoint/2010/main" val="24052805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971549" y="1151467"/>
            <a:ext cx="11001786" cy="436615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38</a:t>
            </a:fld>
            <a:endParaRPr lang="en-IN"/>
          </a:p>
        </p:txBody>
      </p:sp>
    </p:spTree>
    <p:extLst>
      <p:ext uri="{BB962C8B-B14F-4D97-AF65-F5344CB8AC3E}">
        <p14:creationId xmlns:p14="http://schemas.microsoft.com/office/powerpoint/2010/main" val="388717484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76518"/>
            <a:ext cx="10915651" cy="310854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 CROSS‐SECTIONAL STUDY</a:t>
            </a:r>
          </a:p>
          <a:p>
            <a:endParaRPr lang="en-US" sz="1600" b="1"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Cross‐sectional studies are study designs used to evaluate an association between an exposure and outcome at the same time. It can be classified under either descriptive or analytic</a:t>
            </a:r>
            <a:r>
              <a:rPr lang="en-US" sz="1600" dirty="0">
                <a:latin typeface="Times New Roman" panose="02020603050405020304" pitchFamily="18" charset="0"/>
                <a:cs typeface="Times New Roman" panose="02020603050405020304" pitchFamily="18" charset="0"/>
              </a:rPr>
              <a:t>, and therefore depends on the question being answered by the investigator. Since, cross‐sectional studies are designed to collect information at the same point of time, this provides an opportunity to measure prevalence of the exposure or the outcome. For example, a cross‐sectional study design was adopted to estimate the global need for palliative care for children based on representative sample of countries from all regions of the world and all World Bank income groups.</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The limitation of cross‐sectional study design is that temporal association cannot be established as the information is collected at the same point of time. If a study involves a questionnaire, then the investigator can ask questions to onset of symptoms or risk factors in relation to onset of disease. This would help in obtaining a temporal sequence between the exposure and outcome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39</a:t>
            </a:fld>
            <a:endParaRPr lang="en-IN"/>
          </a:p>
        </p:txBody>
      </p:sp>
    </p:spTree>
    <p:extLst>
      <p:ext uri="{BB962C8B-B14F-4D97-AF65-F5344CB8AC3E}">
        <p14:creationId xmlns:p14="http://schemas.microsoft.com/office/powerpoint/2010/main" val="1742620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a:t>
            </a:fld>
            <a:endParaRPr lang="en-IN"/>
          </a:p>
        </p:txBody>
      </p:sp>
      <p:sp>
        <p:nvSpPr>
          <p:cNvPr id="7" name="TextBox 6"/>
          <p:cNvSpPr txBox="1"/>
          <p:nvPr/>
        </p:nvSpPr>
        <p:spPr>
          <a:xfrm>
            <a:off x="1159099" y="425003"/>
            <a:ext cx="10599312" cy="1815882"/>
          </a:xfrm>
          <a:prstGeom prst="rect">
            <a:avLst/>
          </a:prstGeom>
          <a:noFill/>
        </p:spPr>
        <p:txBody>
          <a:bodyPr wrap="square" rtlCol="0">
            <a:spAutoFit/>
          </a:bodyPr>
          <a:lstStyle/>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Identify relevant problems and gaps in Pharmacotherapeutics knowledge.</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Generate a research hypothesis and Design a study to test the hypothesis.</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Analyze data results using appropriate statistical tests.</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Interpret and apply results of research study to practice.</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Effectively communicate research and clinical findings to pharmacy, medical, and basic science audiences.</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Interpret and effectively communicate research and clinical findings to patients and caregivers.</a:t>
            </a:r>
          </a:p>
          <a:p>
            <a:pPr marL="342900" indent="-342900">
              <a:buFont typeface="+mj-lt"/>
              <a:buAutoNum type="arabicPeriod" startAt="5"/>
            </a:pPr>
            <a:r>
              <a:rPr lang="en-US" sz="1600" dirty="0">
                <a:latin typeface="Times New Roman" panose="02020603050405020304" pitchFamily="18" charset="0"/>
                <a:cs typeface="Times New Roman" panose="02020603050405020304" pitchFamily="18" charset="0"/>
              </a:rPr>
              <a:t>Apply regulatory and ethical principles when conducting research, or when using the research results.</a:t>
            </a:r>
          </a:p>
        </p:txBody>
      </p:sp>
      <p:pic>
        <p:nvPicPr>
          <p:cNvPr id="8" name="Picture 7"/>
          <p:cNvPicPr>
            <a:picLocks noChangeAspect="1"/>
          </p:cNvPicPr>
          <p:nvPr/>
        </p:nvPicPr>
        <p:blipFill>
          <a:blip r:embed="rId2"/>
          <a:stretch>
            <a:fillRect/>
          </a:stretch>
        </p:blipFill>
        <p:spPr>
          <a:xfrm>
            <a:off x="3638170" y="2377410"/>
            <a:ext cx="4743830" cy="3978940"/>
          </a:xfrm>
          <a:prstGeom prst="rect">
            <a:avLst/>
          </a:prstGeom>
        </p:spPr>
      </p:pic>
    </p:spTree>
    <p:extLst>
      <p:ext uri="{BB962C8B-B14F-4D97-AF65-F5344CB8AC3E}">
        <p14:creationId xmlns:p14="http://schemas.microsoft.com/office/powerpoint/2010/main" val="2159782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286000" y="1428750"/>
            <a:ext cx="7620000" cy="400050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40</a:t>
            </a:fld>
            <a:endParaRPr lang="en-IN"/>
          </a:p>
        </p:txBody>
      </p:sp>
    </p:spTree>
    <p:extLst>
      <p:ext uri="{BB962C8B-B14F-4D97-AF65-F5344CB8AC3E}">
        <p14:creationId xmlns:p14="http://schemas.microsoft.com/office/powerpoint/2010/main" val="767643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449995" y="1096963"/>
            <a:ext cx="7172325" cy="4029075"/>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41</a:t>
            </a:fld>
            <a:endParaRPr lang="en-IN"/>
          </a:p>
        </p:txBody>
      </p:sp>
    </p:spTree>
    <p:extLst>
      <p:ext uri="{BB962C8B-B14F-4D97-AF65-F5344CB8AC3E}">
        <p14:creationId xmlns:p14="http://schemas.microsoft.com/office/powerpoint/2010/main" val="41738877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347309" y="1068947"/>
            <a:ext cx="9215548" cy="518374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42</a:t>
            </a:fld>
            <a:endParaRPr lang="en-IN"/>
          </a:p>
        </p:txBody>
      </p:sp>
    </p:spTree>
    <p:extLst>
      <p:ext uri="{BB962C8B-B14F-4D97-AF65-F5344CB8AC3E}">
        <p14:creationId xmlns:p14="http://schemas.microsoft.com/office/powerpoint/2010/main" val="4107573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76518"/>
            <a:ext cx="10889893" cy="5755422"/>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cross- sectional study is a study design where an exposure and an outcome are measured at the same time.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For example, let’s say you want to figure out if people who are obese – which means having a body mass index or BMI of 30 or higher - have higher serum cholesterol levels compared to people who are not obese – having a body mass index below 30.</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To do this, you might look at the medical records of 100 people to see who has high cholesterol levels and who has low cholesterol levels and compare that to how many people in each group are obese or not obese.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You can think about a cross-sectional study like a snapshot of the population at a certain point in time.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Since you can only collect the information you see in that one moment, you don’t know what happens before or after the snapshot was taken.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So, we can only collect information on prevalence – the proportion of exposures or outcomes that already exist at a certain time – and not incidence – the proportion of new exposures or outcomes that occur in a certain time period.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terms of prevalence, there’s an outcome prevalence and an exposure prevalence.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outcome prevalence is the proportion of people who have an outcome in the exposed group and the non-exposed group.</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a cross-sectional study this can be organized in a 2 by 2 table, with the exposure – obesity or no obesity – on the side and the outcome – high or low cholesterol levels – on the top, and each box is labeled a, b, c, or 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43</a:t>
            </a:fld>
            <a:endParaRPr lang="en-IN"/>
          </a:p>
        </p:txBody>
      </p:sp>
    </p:spTree>
    <p:extLst>
      <p:ext uri="{BB962C8B-B14F-4D97-AF65-F5344CB8AC3E}">
        <p14:creationId xmlns:p14="http://schemas.microsoft.com/office/powerpoint/2010/main" val="32428514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476518"/>
            <a:ext cx="10889893" cy="5016758"/>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Cell a includes individuals who have high cholesterol and who are obese; cell b includes individuals who have low cholesterol and who are obese; cell c includes individuals who have high cholesterol and who are not obese; and cell d includes individuals who have low cholesterol and who are not obese.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We can calculate an outcome prevalence to figure out if high cholesterol – the outcome – is more prevalent for people who are obese or not obese – the exposure.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Let’s say that there are 50 people in cell a, 15 in cell b, 5 in cell c, and 30 in cell 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To find the outcome prevalence, we first calculate the proportion of people who have high cholesterol in the group that is obese – so “a” divided by “a plus b”, or 50 divided by 65, which rounds to 0.77.</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Then we compare it with the proportion of people who have high cholesterol in the group who are not obese – so “c” divided by “c plus d”, or 5 divided by 35, which rounds to 0.14.</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And, 0.77 divided by 0.14 equals 5.5, which means that the people who are obese have about 5.5 times the prevalence of high cholesterol compared to people who are not obese.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We can similarly calculate the exposure prevalence, which is a comparison of the proportion of people who have an exposure in the outcome group and the no outcome group.</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44</a:t>
            </a:fld>
            <a:endParaRPr lang="en-IN"/>
          </a:p>
        </p:txBody>
      </p:sp>
    </p:spTree>
    <p:extLst>
      <p:ext uri="{BB962C8B-B14F-4D97-AF65-F5344CB8AC3E}">
        <p14:creationId xmlns:p14="http://schemas.microsoft.com/office/powerpoint/2010/main" val="15461716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971549" y="463639"/>
            <a:ext cx="10851257" cy="433965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DESIGNING THE METHODOLOGY</a:t>
            </a:r>
          </a:p>
          <a:p>
            <a:pPr algn="l"/>
            <a:endParaRPr lang="en-US" sz="16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Once you are well into your literature review, it is time to start thinking about the study you will design to answer the gap you identified. Which methodology will you use to gather the data for your research? Will you use a qualitative, quantitative, or mixed methods methodology? You will choose a research method that best aligns with your research question.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To evaluate which type of methodology will be most appropriate, you will work closely with your Dissertation Chair. However, as you are reading the literature, take a look at past studies that focus on your topic, or a similar topic. What kind of research methodology do you see being used most often? Once you have an idea about the general methodology type that would suit your research, consult with your Dissertation Chair on the possibility of using that methodology.</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Finding a research design strategy is similar to the research process as a whole: first, locate general information on research design and methodologies, then gain background knowledge on the methodology you feel would most appropriately address the type of data you will be collecting, and finally choose a methodology and test/measurement to use in your research. The following techniques outline how to locate information about research methodology from reference books, scholarly articles and dissertations.</a:t>
            </a:r>
          </a:p>
          <a:p>
            <a:pPr algn="l"/>
            <a:r>
              <a:rPr lang="en-US" sz="1600" b="1" dirty="0">
                <a:latin typeface="Times New Roman" panose="02020603050405020304" pitchFamily="18" charset="0"/>
                <a:cs typeface="Times New Roman" panose="02020603050405020304" pitchFamily="18" charset="0"/>
              </a:rPr>
              <a:t>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45</a:t>
            </a:fld>
            <a:endParaRPr lang="en-IN"/>
          </a:p>
        </p:txBody>
      </p:sp>
    </p:spTree>
    <p:extLst>
      <p:ext uri="{BB962C8B-B14F-4D97-AF65-F5344CB8AC3E}">
        <p14:creationId xmlns:p14="http://schemas.microsoft.com/office/powerpoint/2010/main" val="11306373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971549" y="283335"/>
            <a:ext cx="9048214" cy="400110"/>
          </a:xfrm>
          <a:prstGeom prst="rect">
            <a:avLst/>
          </a:prstGeom>
          <a:noFill/>
        </p:spPr>
        <p:txBody>
          <a:bodyPr wrap="square" rtlCol="0">
            <a:spAutoFit/>
          </a:bodyPr>
          <a:lstStyle/>
          <a:p>
            <a:pPr algn="l"/>
            <a:r>
              <a:rPr lang="en-US" sz="2000" b="1" dirty="0">
                <a:latin typeface="Times New Roman" panose="02020603050405020304" pitchFamily="18" charset="0"/>
                <a:cs typeface="Times New Roman" panose="02020603050405020304" pitchFamily="18" charset="0"/>
              </a:rPr>
              <a:t>VARIOUS STAGES OF RESAERCH PROCESS</a:t>
            </a:r>
          </a:p>
        </p:txBody>
      </p:sp>
      <p:sp>
        <p:nvSpPr>
          <p:cNvPr id="6" name="Oval 5"/>
          <p:cNvSpPr/>
          <p:nvPr/>
        </p:nvSpPr>
        <p:spPr>
          <a:xfrm>
            <a:off x="873952" y="722376"/>
            <a:ext cx="2629102" cy="591269"/>
          </a:xfrm>
          <a:prstGeom prst="ellipse">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000" dirty="0">
                <a:solidFill>
                  <a:schemeClr val="bg1"/>
                </a:solidFill>
              </a:rPr>
              <a:t>RESEARCH TOPIC </a:t>
            </a:r>
          </a:p>
        </p:txBody>
      </p:sp>
      <p:cxnSp>
        <p:nvCxnSpPr>
          <p:cNvPr id="8" name="Straight Arrow Connector 7"/>
          <p:cNvCxnSpPr/>
          <p:nvPr/>
        </p:nvCxnSpPr>
        <p:spPr>
          <a:xfrm>
            <a:off x="2174719" y="1313645"/>
            <a:ext cx="0" cy="77662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5" name="Rectangle 14"/>
          <p:cNvSpPr/>
          <p:nvPr/>
        </p:nvSpPr>
        <p:spPr>
          <a:xfrm>
            <a:off x="229103" y="2090268"/>
            <a:ext cx="327395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IDENTIFICATION OF RESAERCH PROBLEM</a:t>
            </a:r>
          </a:p>
        </p:txBody>
      </p:sp>
      <p:cxnSp>
        <p:nvCxnSpPr>
          <p:cNvPr id="18" name="Straight Arrow Connector 17"/>
          <p:cNvCxnSpPr/>
          <p:nvPr/>
        </p:nvCxnSpPr>
        <p:spPr>
          <a:xfrm>
            <a:off x="3644721" y="2349006"/>
            <a:ext cx="7340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9" name="Rectangle 18"/>
          <p:cNvSpPr/>
          <p:nvPr/>
        </p:nvSpPr>
        <p:spPr>
          <a:xfrm>
            <a:off x="4476414" y="2117488"/>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REVIEW PROCESS FINDING</a:t>
            </a:r>
          </a:p>
        </p:txBody>
      </p:sp>
      <p:cxnSp>
        <p:nvCxnSpPr>
          <p:cNvPr id="20" name="Straight Arrow Connector 19"/>
          <p:cNvCxnSpPr/>
          <p:nvPr/>
        </p:nvCxnSpPr>
        <p:spPr>
          <a:xfrm>
            <a:off x="7853966" y="2377668"/>
            <a:ext cx="7340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1" name="Rectangle 20"/>
          <p:cNvSpPr/>
          <p:nvPr/>
        </p:nvSpPr>
        <p:spPr>
          <a:xfrm>
            <a:off x="8687805" y="2131244"/>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FORMULATE HYPOTHESIS</a:t>
            </a:r>
          </a:p>
        </p:txBody>
      </p:sp>
      <p:sp>
        <p:nvSpPr>
          <p:cNvPr id="25" name="Rectangle 24"/>
          <p:cNvSpPr/>
          <p:nvPr/>
        </p:nvSpPr>
        <p:spPr>
          <a:xfrm>
            <a:off x="8785403" y="3712539"/>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RESEARCH DEGSIN </a:t>
            </a:r>
          </a:p>
        </p:txBody>
      </p:sp>
      <p:sp>
        <p:nvSpPr>
          <p:cNvPr id="26" name="Oval 25"/>
          <p:cNvSpPr/>
          <p:nvPr/>
        </p:nvSpPr>
        <p:spPr>
          <a:xfrm>
            <a:off x="467948" y="2725395"/>
            <a:ext cx="3441109" cy="71319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COMPUTER AND STATISTICS</a:t>
            </a:r>
          </a:p>
        </p:txBody>
      </p:sp>
      <p:cxnSp>
        <p:nvCxnSpPr>
          <p:cNvPr id="27" name="Straight Arrow Connector 26"/>
          <p:cNvCxnSpPr/>
          <p:nvPr/>
        </p:nvCxnSpPr>
        <p:spPr>
          <a:xfrm>
            <a:off x="3542009" y="4021404"/>
            <a:ext cx="734096"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H="1">
            <a:off x="7772584" y="3944347"/>
            <a:ext cx="91522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p:cNvCxnSpPr/>
          <p:nvPr/>
        </p:nvCxnSpPr>
        <p:spPr>
          <a:xfrm>
            <a:off x="2174719" y="3493370"/>
            <a:ext cx="0" cy="20670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7" name="Rectangle 36"/>
          <p:cNvSpPr/>
          <p:nvPr/>
        </p:nvSpPr>
        <p:spPr>
          <a:xfrm>
            <a:off x="276896" y="3762047"/>
            <a:ext cx="3178364"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DATA ANALYSIS AND INTERPRETATION </a:t>
            </a:r>
          </a:p>
        </p:txBody>
      </p:sp>
      <p:sp>
        <p:nvSpPr>
          <p:cNvPr id="39" name="Oval 38"/>
          <p:cNvSpPr/>
          <p:nvPr/>
        </p:nvSpPr>
        <p:spPr>
          <a:xfrm>
            <a:off x="4373702" y="3413155"/>
            <a:ext cx="3301284" cy="1062385"/>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DATA COLLECTION</a:t>
            </a:r>
          </a:p>
        </p:txBody>
      </p:sp>
      <p:cxnSp>
        <p:nvCxnSpPr>
          <p:cNvPr id="44" name="Straight Arrow Connector 43"/>
          <p:cNvCxnSpPr/>
          <p:nvPr/>
        </p:nvCxnSpPr>
        <p:spPr>
          <a:xfrm flipH="1">
            <a:off x="10277341" y="2724256"/>
            <a:ext cx="1575" cy="881829"/>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flipV="1">
            <a:off x="10306820" y="4300770"/>
            <a:ext cx="0" cy="75895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7" name="Rectangle 46"/>
          <p:cNvSpPr/>
          <p:nvPr/>
        </p:nvSpPr>
        <p:spPr>
          <a:xfrm>
            <a:off x="8617273" y="5126038"/>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SAMPLE DEGSIN </a:t>
            </a:r>
          </a:p>
        </p:txBody>
      </p:sp>
      <p:cxnSp>
        <p:nvCxnSpPr>
          <p:cNvPr id="48" name="Straight Arrow Connector 47"/>
          <p:cNvCxnSpPr/>
          <p:nvPr/>
        </p:nvCxnSpPr>
        <p:spPr>
          <a:xfrm flipV="1">
            <a:off x="6024148" y="4644052"/>
            <a:ext cx="196" cy="67401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49" name="Rectangle 48"/>
          <p:cNvSpPr/>
          <p:nvPr/>
        </p:nvSpPr>
        <p:spPr>
          <a:xfrm>
            <a:off x="4615935" y="5374722"/>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METHODS AND TOOLS OF DATA COLLECTION </a:t>
            </a:r>
          </a:p>
        </p:txBody>
      </p:sp>
      <p:cxnSp>
        <p:nvCxnSpPr>
          <p:cNvPr id="50" name="Straight Arrow Connector 49"/>
          <p:cNvCxnSpPr/>
          <p:nvPr/>
        </p:nvCxnSpPr>
        <p:spPr>
          <a:xfrm>
            <a:off x="2170762" y="4307027"/>
            <a:ext cx="3957" cy="3370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3" name="Rectangle 52"/>
          <p:cNvSpPr/>
          <p:nvPr/>
        </p:nvSpPr>
        <p:spPr>
          <a:xfrm>
            <a:off x="302583" y="4685683"/>
            <a:ext cx="3178364"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FINAL REPORT AND PRESENTATION</a:t>
            </a:r>
          </a:p>
        </p:txBody>
      </p:sp>
      <p:cxnSp>
        <p:nvCxnSpPr>
          <p:cNvPr id="55" name="Straight Arrow Connector 54"/>
          <p:cNvCxnSpPr/>
          <p:nvPr/>
        </p:nvCxnSpPr>
        <p:spPr>
          <a:xfrm flipV="1">
            <a:off x="2188502" y="5295362"/>
            <a:ext cx="0" cy="42032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59" name="Rectangle 58"/>
          <p:cNvSpPr/>
          <p:nvPr/>
        </p:nvSpPr>
        <p:spPr>
          <a:xfrm>
            <a:off x="406690" y="5739129"/>
            <a:ext cx="3238031" cy="52803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SCIENTIFIC WRITING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46</a:t>
            </a:fld>
            <a:endParaRPr lang="en-IN"/>
          </a:p>
        </p:txBody>
      </p:sp>
    </p:spTree>
    <p:extLst>
      <p:ext uri="{BB962C8B-B14F-4D97-AF65-F5344CB8AC3E}">
        <p14:creationId xmlns:p14="http://schemas.microsoft.com/office/powerpoint/2010/main" val="55200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73487"/>
            <a:ext cx="10967166" cy="329320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Research process consists of series of actions or steps necessary to effectively carry out research and the desired sequencing of these steps. The chart shown in Figure well illustrates a research process. The chart indicates that the research process consists of a number of closely related activities.</a:t>
            </a:r>
          </a:p>
          <a:p>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STEP  – 1 - Identify and defining the Research Problem </a:t>
            </a:r>
            <a:r>
              <a:rPr lang="en-US" sz="1600" dirty="0">
                <a:latin typeface="Times New Roman" panose="02020603050405020304" pitchFamily="18" charset="0"/>
                <a:cs typeface="Times New Roman" panose="02020603050405020304" pitchFamily="18" charset="0"/>
              </a:rPr>
              <a:t>The first step in the process is to identify a problem or develop a research question. The research problem may be something the agency identifies as a problem, some knowledge or information that is needed by the agency or the desire to identify a recreation trend nationally. However, the research problem comes up with the ongoing phenomenon or issues. Formulate Your Question :  Your research may start as a general idea or a specific question, statement or thesis.  Know what you want to focus on before you begin. A research problem is a statement about an area of concern, a condition to be improved, a difficulty to be eliminated, or a troubling question that exists in scholarly literature, in theory, or in practice that points to the need for meaningful understanding and deliberate investigation. In some social science disciplines the research problem is typically posed in the form of a question. A research problem does not state how to do something, offer a vague or broad proposition, or present a value question</a:t>
            </a:r>
          </a:p>
        </p:txBody>
      </p:sp>
      <p:pic>
        <p:nvPicPr>
          <p:cNvPr id="7" name="Picture 6"/>
          <p:cNvPicPr>
            <a:picLocks noChangeAspect="1"/>
          </p:cNvPicPr>
          <p:nvPr/>
        </p:nvPicPr>
        <p:blipFill rotWithShape="1">
          <a:blip r:embed="rId2"/>
          <a:srcRect l="40392" t="49529"/>
          <a:stretch/>
        </p:blipFill>
        <p:spPr>
          <a:xfrm>
            <a:off x="5267459" y="3503053"/>
            <a:ext cx="5756857" cy="274282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47</a:t>
            </a:fld>
            <a:endParaRPr lang="en-IN"/>
          </a:p>
        </p:txBody>
      </p:sp>
    </p:spTree>
    <p:extLst>
      <p:ext uri="{BB962C8B-B14F-4D97-AF65-F5344CB8AC3E}">
        <p14:creationId xmlns:p14="http://schemas.microsoft.com/office/powerpoint/2010/main" val="1335564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12124"/>
            <a:ext cx="10954288" cy="5262979"/>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Intuitively, researchable problems are those who have a possibility of thorough verification investigation, which can be effected through the analysis and collection of data, while the non-research problems do not need to go through these processes.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Researcher need to identify both;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Non-research Problem, and</a:t>
            </a:r>
          </a:p>
          <a:p>
            <a:r>
              <a:rPr lang="en-US" sz="1600" dirty="0">
                <a:latin typeface="Times New Roman" panose="02020603050405020304" pitchFamily="18" charset="0"/>
                <a:cs typeface="Times New Roman" panose="02020603050405020304" pitchFamily="18" charset="0"/>
              </a:rPr>
              <a:t>Research Problem.</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 non-research problem </a:t>
            </a:r>
            <a:r>
              <a:rPr lang="en-US" sz="1600" dirty="0">
                <a:latin typeface="Times New Roman" panose="02020603050405020304" pitchFamily="18" charset="0"/>
                <a:cs typeface="Times New Roman" panose="02020603050405020304" pitchFamily="18" charset="0"/>
              </a:rPr>
              <a:t>is one that does not require any research to arrive at a solution. Intuitively, a non-researchable problem consists of vague details and cannot be resolved through research. </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Example :-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hospital treated a large number of cholera cases with penicillin, but the treatment with penicillin was not found to be effective. Do we need research to know the reason?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Here again, there is one single reason that Vibrio cholera is not sensitive to penicillin, and therefore, this is not the drug of choice for this disease.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this case, too, as the reasons are known, it is unwise to undertake any study to find out why penicillin does not improve the condition of cholera patients. This is also a non-research problem</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48</a:t>
            </a:fld>
            <a:endParaRPr lang="en-IN"/>
          </a:p>
        </p:txBody>
      </p:sp>
    </p:spTree>
    <p:extLst>
      <p:ext uri="{BB962C8B-B14F-4D97-AF65-F5344CB8AC3E}">
        <p14:creationId xmlns:p14="http://schemas.microsoft.com/office/powerpoint/2010/main" val="235590325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575845"/>
            <a:ext cx="10928530" cy="575542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A research problem </a:t>
            </a:r>
            <a:r>
              <a:rPr lang="en-US" sz="1600" dirty="0">
                <a:latin typeface="Times New Roman" panose="02020603050405020304" pitchFamily="18" charset="0"/>
                <a:cs typeface="Times New Roman" panose="02020603050405020304" pitchFamily="18" charset="0"/>
              </a:rPr>
              <a:t>is a perceived difficulty, a feeling of discomfort, or a discrepancy between the common belief and reality.</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problem will qualify as a potential research problem when the following three conditions exist:</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There should be a perceived discrepancy between “what it is” and “what it should have been.” This implies that there should be a difference between “what exists” and the “ideal or planned situation”;</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question about “why” the discrepancy exists. This implies that the reason(s) for this discrepancy is unclear to the researcher (so that it makes sense to develop a research question).</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Other Issues of Problem Identification</a:t>
            </a:r>
          </a:p>
          <a:p>
            <a:r>
              <a:rPr lang="en-US" sz="1600" dirty="0">
                <a:latin typeface="Times New Roman" panose="02020603050405020304" pitchFamily="18" charset="0"/>
                <a:cs typeface="Times New Roman" panose="02020603050405020304" pitchFamily="18" charset="0"/>
              </a:rPr>
              <a:t>To identifying, defining, and analyzing a problem, there are several ways of obtaining insights and getting a clearer idea about these issues.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Exploratory research is one of the ways of accomplishing this. The purpose of the exploratory research process is to progressively narrow the scope of the topic and to transform the undefined problems into defined ones, incorporating specific research objectives.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exploratory study entails a few basic strategies in gaining insights into the problem. It is accomplished through such efforts as:</a:t>
            </a:r>
          </a:p>
          <a:p>
            <a:endParaRPr lang="en-US" sz="16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Pilot survey</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Case studies</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Focus group interview and</a:t>
            </a:r>
          </a:p>
          <a:p>
            <a:pPr marL="285750" indent="-2857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Experience survey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49</a:t>
            </a:fld>
            <a:endParaRPr lang="en-IN"/>
          </a:p>
        </p:txBody>
      </p:sp>
    </p:spTree>
    <p:extLst>
      <p:ext uri="{BB962C8B-B14F-4D97-AF65-F5344CB8AC3E}">
        <p14:creationId xmlns:p14="http://schemas.microsoft.com/office/powerpoint/2010/main" val="886992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a:t>
            </a:fld>
            <a:endParaRPr lang="en-IN"/>
          </a:p>
        </p:txBody>
      </p:sp>
      <p:sp>
        <p:nvSpPr>
          <p:cNvPr id="7" name="TextBox 6"/>
          <p:cNvSpPr txBox="1"/>
          <p:nvPr/>
        </p:nvSpPr>
        <p:spPr>
          <a:xfrm>
            <a:off x="1094704" y="360609"/>
            <a:ext cx="10934163" cy="6247864"/>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research opportunities include lab-based pharmaceutical sciences and basic science research in drug discovery and development; clinical and translational research that applies new discoveries in clinical and community settings; and research that advances the practice of pharmacy and improves education to make meaningful health care interventions to enhance patient care.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Most hospital pharmacists need to work on and design new projects, Doing research has helps  develop and become more competent in project design, data collection, and projecting outcomes. These are skills that can really further my career as a pharmacist</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“Once you’re involved in research and in generating new knowledge, you get a knack for asking the right questions, Student  also get familiar with primary literature and methods. A Pharm D student might end up running clinical trials or collaborating with researchers to oversee applications of new drugs.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Working on pharmaceutical sciences research, while introducing students to a possible career path, also helps Pharm D students understand the connection between drug development and delivery and their role as pharmacists. As the field is becoming increasingly complex, it’s important for today’s pharmacists to have that scientific context. But pharmaceutical sciences is just one piece of the research pie.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One  can know so many things, but knowing how to communicate them is different. It’s good for pharmacists to understand and have an appreciation for how difficult it is to find and isolate products that hold potential for drug development, but that research also involved learning how to communicate the results and methods</a:t>
            </a: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7712654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12124"/>
            <a:ext cx="11031561"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2 - Reviewing of Literature</a:t>
            </a:r>
          </a:p>
          <a:p>
            <a:r>
              <a:rPr lang="en-US" sz="1600" dirty="0">
                <a:latin typeface="Times New Roman" panose="02020603050405020304" pitchFamily="18" charset="0"/>
                <a:cs typeface="Times New Roman" panose="02020603050405020304" pitchFamily="18" charset="0"/>
              </a:rPr>
              <a:t>A review of relevant literature is an integral part of the research process. It enables the researcher to formulate his problem in terms of the specific aspects of the general area of his interest that has not been so far researched.</a:t>
            </a:r>
          </a:p>
          <a:p>
            <a:r>
              <a:rPr lang="en-US" sz="1600" dirty="0">
                <a:latin typeface="Times New Roman" panose="02020603050405020304" pitchFamily="18" charset="0"/>
                <a:cs typeface="Times New Roman" panose="02020603050405020304" pitchFamily="18" charset="0"/>
              </a:rPr>
              <a:t>Such a review, not only provides him exposure to a larger body of knowledge but also equips him with enhanced knowledge to efficiently follow the research process. Through a proper review of the literature, the researcher may develop the coherence between the results of his study and those of the others.</a:t>
            </a:r>
          </a:p>
        </p:txBody>
      </p:sp>
      <p:pic>
        <p:nvPicPr>
          <p:cNvPr id="5" name="Picture 4"/>
          <p:cNvPicPr>
            <a:picLocks noChangeAspect="1"/>
          </p:cNvPicPr>
          <p:nvPr/>
        </p:nvPicPr>
        <p:blipFill>
          <a:blip r:embed="rId2"/>
          <a:stretch>
            <a:fillRect/>
          </a:stretch>
        </p:blipFill>
        <p:spPr>
          <a:xfrm>
            <a:off x="475682" y="2782321"/>
            <a:ext cx="5111303" cy="3833477"/>
          </a:xfrm>
          <a:prstGeom prst="rect">
            <a:avLst/>
          </a:prstGeom>
        </p:spPr>
      </p:pic>
      <p:sp>
        <p:nvSpPr>
          <p:cNvPr id="6" name="TextBox 5"/>
          <p:cNvSpPr txBox="1"/>
          <p:nvPr/>
        </p:nvSpPr>
        <p:spPr>
          <a:xfrm>
            <a:off x="5672473" y="1803043"/>
            <a:ext cx="6172670" cy="452431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Get Background Information.</a:t>
            </a:r>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Read about your topic using websites or encyclopedias.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 It introduces you to the topic, helps you to focus on its key elements and can help you decide to broaden or narrow your focus.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These sources often include bibliographies that you can “piggyback” to find more sources on your topic.</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In the obesity study, the review of literature enables the programmer to discover horrifying statistics related to the long-term effects of childhood obesity in terms of health issues, death rates, and projected medical costs. In addition, the programmer finds several articles and information from the Centers for Disease Control and Prevention that describe the benefits of walking 10,000 steps a day.</a:t>
            </a:r>
          </a:p>
          <a:p>
            <a:pPr marL="285750" indent="-285750">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information discovered during this step helps the programmer fully understand the magnitude of the problem, recognize the future consequences of obesity, and identify a strategy to combat obesity (i.e., walking).</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50</a:t>
            </a:fld>
            <a:endParaRPr lang="en-IN"/>
          </a:p>
        </p:txBody>
      </p:sp>
    </p:spTree>
    <p:extLst>
      <p:ext uri="{BB962C8B-B14F-4D97-AF65-F5344CB8AC3E}">
        <p14:creationId xmlns:p14="http://schemas.microsoft.com/office/powerpoint/2010/main" val="30167961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94704" y="399245"/>
            <a:ext cx="10908406" cy="4031873"/>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3: Formulating a Hypothesis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this step, the researcher makes the problem precise.</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research work is topic focused and refined.</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Then the researcher steps forward to how the problem would be approached? The nature of the research problem can decide to formulate a definite hypothesis.</a:t>
            </a: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hypothesis is tested. Effective research work formulates a hypothesis in such a way that collected factual data will provide evidence that either supports or disproves them. Formulation of Hypothesis in Research will make you more expert.</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In the end, the hypothesis turns into a practical theory. In order to develop working hypotheses researcher should adopt the following approach,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a:t>
            </a:r>
            <a:r>
              <a:rPr lang="en-US" sz="1600" u="sng" dirty="0">
                <a:latin typeface="Times New Roman" panose="02020603050405020304" pitchFamily="18" charset="0"/>
                <a:cs typeface="Times New Roman" panose="02020603050405020304" pitchFamily="18" charset="0"/>
              </a:rPr>
              <a:t>Discussions</a:t>
            </a:r>
            <a:r>
              <a:rPr lang="en-US" sz="1600" dirty="0">
                <a:latin typeface="Times New Roman" panose="02020603050405020304" pitchFamily="18" charset="0"/>
                <a:cs typeface="Times New Roman" panose="02020603050405020304" pitchFamily="18" charset="0"/>
              </a:rPr>
              <a:t> with colleagues and experts about the problem, its origin and the objectives in seeking a solution;</a:t>
            </a:r>
          </a:p>
          <a:p>
            <a:r>
              <a:rPr lang="en-US" sz="1600" dirty="0">
                <a:latin typeface="Times New Roman" panose="02020603050405020304" pitchFamily="18" charset="0"/>
                <a:cs typeface="Times New Roman" panose="02020603050405020304" pitchFamily="18" charset="0"/>
              </a:rPr>
              <a:t>b. </a:t>
            </a:r>
            <a:r>
              <a:rPr lang="en-US" sz="1600" u="sng" dirty="0">
                <a:latin typeface="Times New Roman" panose="02020603050405020304" pitchFamily="18" charset="0"/>
                <a:cs typeface="Times New Roman" panose="02020603050405020304" pitchFamily="18" charset="0"/>
              </a:rPr>
              <a:t>Examination </a:t>
            </a:r>
            <a:r>
              <a:rPr lang="en-US" sz="1600" dirty="0">
                <a:latin typeface="Times New Roman" panose="02020603050405020304" pitchFamily="18" charset="0"/>
                <a:cs typeface="Times New Roman" panose="02020603050405020304" pitchFamily="18" charset="0"/>
              </a:rPr>
              <a:t>of data and records, if available, concerning the problem for possible trends, peculiarities and other clues;</a:t>
            </a:r>
          </a:p>
          <a:p>
            <a:r>
              <a:rPr lang="en-US" sz="1600" dirty="0">
                <a:latin typeface="Times New Roman" panose="02020603050405020304" pitchFamily="18" charset="0"/>
                <a:cs typeface="Times New Roman" panose="02020603050405020304" pitchFamily="18" charset="0"/>
              </a:rPr>
              <a:t>c. </a:t>
            </a:r>
            <a:r>
              <a:rPr lang="en-US" sz="1600" u="sng" dirty="0">
                <a:latin typeface="Times New Roman" panose="02020603050405020304" pitchFamily="18" charset="0"/>
                <a:cs typeface="Times New Roman" panose="02020603050405020304" pitchFamily="18" charset="0"/>
              </a:rPr>
              <a:t>Review </a:t>
            </a:r>
            <a:r>
              <a:rPr lang="en-US" sz="1600" dirty="0">
                <a:latin typeface="Times New Roman" panose="02020603050405020304" pitchFamily="18" charset="0"/>
                <a:cs typeface="Times New Roman" panose="02020603050405020304" pitchFamily="18" charset="0"/>
              </a:rPr>
              <a:t>of similar studies in the area or of the studies on similar problems; and</a:t>
            </a:r>
          </a:p>
          <a:p>
            <a:r>
              <a:rPr lang="en-US" sz="1600" dirty="0">
                <a:latin typeface="Times New Roman" panose="02020603050405020304" pitchFamily="18" charset="0"/>
                <a:cs typeface="Times New Roman" panose="02020603050405020304" pitchFamily="18" charset="0"/>
              </a:rPr>
              <a:t>d. </a:t>
            </a:r>
            <a:r>
              <a:rPr lang="en-US" sz="1600" u="sng" dirty="0">
                <a:latin typeface="Times New Roman" panose="02020603050405020304" pitchFamily="18" charset="0"/>
                <a:cs typeface="Times New Roman" panose="02020603050405020304" pitchFamily="18" charset="0"/>
              </a:rPr>
              <a:t>Exploratory personal investigation </a:t>
            </a:r>
            <a:r>
              <a:rPr lang="en-US" sz="1600" dirty="0">
                <a:latin typeface="Times New Roman" panose="02020603050405020304" pitchFamily="18" charset="0"/>
                <a:cs typeface="Times New Roman" panose="02020603050405020304" pitchFamily="18" charset="0"/>
              </a:rPr>
              <a:t>which involves original field interviews on a limited scale with interested parties and individuals with a view to secure greater insight into the practical aspects of the problem.</a:t>
            </a:r>
          </a:p>
        </p:txBody>
      </p:sp>
      <p:pic>
        <p:nvPicPr>
          <p:cNvPr id="5" name="Picture 4"/>
          <p:cNvPicPr>
            <a:picLocks noChangeAspect="1"/>
          </p:cNvPicPr>
          <p:nvPr/>
        </p:nvPicPr>
        <p:blipFill>
          <a:blip r:embed="rId2"/>
          <a:stretch>
            <a:fillRect/>
          </a:stretch>
        </p:blipFill>
        <p:spPr>
          <a:xfrm>
            <a:off x="4072205" y="4391429"/>
            <a:ext cx="4514313" cy="2411933"/>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51</a:t>
            </a:fld>
            <a:endParaRPr lang="en-IN"/>
          </a:p>
        </p:txBody>
      </p:sp>
    </p:spTree>
    <p:extLst>
      <p:ext uri="{BB962C8B-B14F-4D97-AF65-F5344CB8AC3E}">
        <p14:creationId xmlns:p14="http://schemas.microsoft.com/office/powerpoint/2010/main" val="213871002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25003"/>
            <a:ext cx="5823129" cy="550920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-4: Choosing the study design</a:t>
            </a: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research design is the blueprint or framework for fulfilling objectives and answering research questions.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is a master plan specifying the methods and procedures for collecting, processing, and analyzing the collected data. There are four basic research designs that a researcher can use to conduct his or her study;</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survey,</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experiment,</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secondary data study, and</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observational study.</a:t>
            </a:r>
          </a:p>
          <a:p>
            <a:pPr marL="285750" indent="-285750" algn="just">
              <a:buFont typeface="Wingdings" panose="05000000000000000000" pitchFamily="2" charset="2"/>
              <a:buChar char="ü"/>
            </a:pPr>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type of research design to be chosen from among the above four designs depends primarily on four factors:</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type of problem</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objectives of the study,</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existing state of knowledge about the problem that is being studied, and</a:t>
            </a:r>
          </a:p>
          <a:p>
            <a:pPr marL="285750" indent="-285750" algn="just">
              <a:buFont typeface="Wingdings" panose="05000000000000000000" pitchFamily="2" charset="2"/>
              <a:buChar char="ü"/>
            </a:pPr>
            <a:r>
              <a:rPr lang="en-US" sz="1600" dirty="0">
                <a:latin typeface="Times New Roman" panose="02020603050405020304" pitchFamily="18" charset="0"/>
                <a:cs typeface="Times New Roman" panose="02020603050405020304" pitchFamily="18" charset="0"/>
              </a:rPr>
              <a:t>The resources are available for the study.</a:t>
            </a:r>
          </a:p>
        </p:txBody>
      </p:sp>
      <p:pic>
        <p:nvPicPr>
          <p:cNvPr id="5" name="Picture 4"/>
          <p:cNvPicPr>
            <a:picLocks noChangeAspect="1"/>
          </p:cNvPicPr>
          <p:nvPr/>
        </p:nvPicPr>
        <p:blipFill rotWithShape="1">
          <a:blip r:embed="rId2"/>
          <a:srcRect l="23119" r="21289"/>
          <a:stretch/>
        </p:blipFill>
        <p:spPr>
          <a:xfrm>
            <a:off x="7206064" y="1698925"/>
            <a:ext cx="4069724" cy="3831196"/>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52</a:t>
            </a:fld>
            <a:endParaRPr lang="en-IN"/>
          </a:p>
        </p:txBody>
      </p:sp>
    </p:spTree>
    <p:extLst>
      <p:ext uri="{BB962C8B-B14F-4D97-AF65-F5344CB8AC3E}">
        <p14:creationId xmlns:p14="http://schemas.microsoft.com/office/powerpoint/2010/main" val="35946996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37882"/>
            <a:ext cx="10941409" cy="353943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5 :- Deciding on the sample design</a:t>
            </a:r>
          </a:p>
          <a:p>
            <a:r>
              <a:rPr lang="en-US" sz="1600" dirty="0">
                <a:latin typeface="Times New Roman" panose="02020603050405020304" pitchFamily="18" charset="0"/>
                <a:cs typeface="Times New Roman" panose="02020603050405020304" pitchFamily="18" charset="0"/>
              </a:rPr>
              <a:t>Sampling is an important and separate step in the research process. The basic idea of sampling is that it involves any procedure that uses a relatively small number of items or portions (called a sample) of a universe (called population) to conclude the whole population.</a:t>
            </a:r>
          </a:p>
          <a:p>
            <a:r>
              <a:rPr lang="en-US" sz="1600" dirty="0">
                <a:latin typeface="Times New Roman" panose="02020603050405020304" pitchFamily="18" charset="0"/>
                <a:cs typeface="Times New Roman" panose="02020603050405020304" pitchFamily="18" charset="0"/>
              </a:rPr>
              <a:t>It contrasts with the process of complete enumeration, in which every member of the population is included.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Sample design refers to the methods to be followed in selecting a sample from the population and the estimating technique, </a:t>
            </a:r>
            <a:r>
              <a:rPr lang="en-US" sz="1600" dirty="0" err="1">
                <a:latin typeface="Times New Roman" panose="02020603050405020304" pitchFamily="18" charset="0"/>
                <a:cs typeface="Times New Roman" panose="02020603050405020304" pitchFamily="18" charset="0"/>
              </a:rPr>
              <a:t>vis</a:t>
            </a:r>
            <a:r>
              <a:rPr lang="en-US" sz="1600" dirty="0">
                <a:latin typeface="Times New Roman" panose="02020603050405020304" pitchFamily="18" charset="0"/>
                <a:cs typeface="Times New Roman" panose="02020603050405020304" pitchFamily="18" charset="0"/>
              </a:rPr>
              <a:t>-a-</a:t>
            </a:r>
            <a:r>
              <a:rPr lang="en-US" sz="1600" dirty="0" err="1">
                <a:latin typeface="Times New Roman" panose="02020603050405020304" pitchFamily="18" charset="0"/>
                <a:cs typeface="Times New Roman" panose="02020603050405020304" pitchFamily="18" charset="0"/>
              </a:rPr>
              <a:t>vis</a:t>
            </a:r>
            <a:r>
              <a:rPr lang="en-US" sz="1600" dirty="0">
                <a:latin typeface="Times New Roman" panose="02020603050405020304" pitchFamily="18" charset="0"/>
                <a:cs typeface="Times New Roman" panose="02020603050405020304" pitchFamily="18" charset="0"/>
              </a:rPr>
              <a:t> formula for computing the sample statistics.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These methods are basically of two types: probability sampling and non-probability sampling. Probability sampling ensures every unit a known nonzero probability of selection within the target population.</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most widely used probability sampling methods are </a:t>
            </a:r>
            <a:r>
              <a:rPr lang="en-US" sz="1600" b="1" i="1" dirty="0">
                <a:latin typeface="Times New Roman" panose="02020603050405020304" pitchFamily="18" charset="0"/>
                <a:cs typeface="Times New Roman" panose="02020603050405020304" pitchFamily="18" charset="0"/>
              </a:rPr>
              <a:t>simple random sampling, stratified random sampling, cluster sampling, and systematic sampling</a:t>
            </a:r>
            <a:r>
              <a:rPr lang="en-US" sz="1600" dirty="0">
                <a:latin typeface="Times New Roman" panose="02020603050405020304" pitchFamily="18" charset="0"/>
                <a:cs typeface="Times New Roman" panose="02020603050405020304" pitchFamily="18" charset="0"/>
              </a:rPr>
              <a:t>. They have been classified by their representation basis and unit selection techniques.</a:t>
            </a:r>
          </a:p>
        </p:txBody>
      </p:sp>
      <p:pic>
        <p:nvPicPr>
          <p:cNvPr id="5" name="Picture 4"/>
          <p:cNvPicPr>
            <a:picLocks noChangeAspect="1"/>
          </p:cNvPicPr>
          <p:nvPr/>
        </p:nvPicPr>
        <p:blipFill>
          <a:blip r:embed="rId2"/>
          <a:stretch>
            <a:fillRect/>
          </a:stretch>
        </p:blipFill>
        <p:spPr>
          <a:xfrm>
            <a:off x="4727013" y="3976364"/>
            <a:ext cx="2840596" cy="2511087"/>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53</a:t>
            </a:fld>
            <a:endParaRPr lang="en-IN"/>
          </a:p>
        </p:txBody>
      </p:sp>
    </p:spTree>
    <p:extLst>
      <p:ext uri="{BB962C8B-B14F-4D97-AF65-F5344CB8AC3E}">
        <p14:creationId xmlns:p14="http://schemas.microsoft.com/office/powerpoint/2010/main" val="35299976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094705" y="463639"/>
            <a:ext cx="5486400" cy="624786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 – 6: Collecting data</a:t>
            </a:r>
          </a:p>
          <a:p>
            <a:endParaRPr lang="en-US" sz="16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gathering of data may range from simple observation to a large-scale survey in any defined population. There are many ways to collect data.</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approach selected depends on the objectives of the study, the research design, and the availability of time, money, and personnel.</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With the variation in the type of data (qualitative or quantitative) to be collected, the method of data collection also varies.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most common means for collecting quantitative data is the structured interview.</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Studies that obtain data by interviewing respondents are called surveys. Data can also be collected by using self-administered questionnaires. Telephone interviewing is another way in which data may be collected.</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Other means of data collection include the use of secondary sources, such as the census, vital registration records, official documents, previous surveys, etc.</a:t>
            </a:r>
          </a:p>
        </p:txBody>
      </p:sp>
      <p:pic>
        <p:nvPicPr>
          <p:cNvPr id="5" name="Picture 4"/>
          <p:cNvPicPr>
            <a:picLocks noChangeAspect="1"/>
          </p:cNvPicPr>
          <p:nvPr/>
        </p:nvPicPr>
        <p:blipFill rotWithShape="1">
          <a:blip r:embed="rId2"/>
          <a:srcRect r="2174" b="26359"/>
          <a:stretch/>
        </p:blipFill>
        <p:spPr>
          <a:xfrm>
            <a:off x="6704260" y="1928374"/>
            <a:ext cx="5398249" cy="305094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54</a:t>
            </a:fld>
            <a:endParaRPr lang="en-IN"/>
          </a:p>
        </p:txBody>
      </p:sp>
    </p:spTree>
    <p:extLst>
      <p:ext uri="{BB962C8B-B14F-4D97-AF65-F5344CB8AC3E}">
        <p14:creationId xmlns:p14="http://schemas.microsoft.com/office/powerpoint/2010/main" val="13673135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21972"/>
            <a:ext cx="6137589" cy="6247864"/>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Step-7: Processing and Analyzing Data</a:t>
            </a:r>
          </a:p>
          <a:p>
            <a:endParaRPr lang="en-US" sz="16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Data processing generally begins with the editing and coding of data. Data are edited to ensure consistency across respondents and to locate omissions, if any.</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survey data, editing reduces errors in the recording, improves legibility, and clarifies unclear and inappropriate responses. In addition to editing, the data also need coding.</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Because it is impractical to place raw data into a report, alphanumeric codes are used to reduce the responses to a more manageable form for storage and future processing.</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This coding process facilitates processing the data. The personal computer offers an excellent opportunity in data editing and coding processes.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Data analysis usually involves reducing accumulated data to a manageable size, developing summaries, searching for patterns, and applying statistical techniques for understanding and interpreting the findings in the light of the research questions.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Further, the researcher, based on his analysis, determines if his findings are consistent with the formulated hypotheses and theories.</a:t>
            </a:r>
          </a:p>
        </p:txBody>
      </p:sp>
      <p:pic>
        <p:nvPicPr>
          <p:cNvPr id="5" name="Picture 4"/>
          <p:cNvPicPr>
            <a:picLocks noChangeAspect="1"/>
          </p:cNvPicPr>
          <p:nvPr/>
        </p:nvPicPr>
        <p:blipFill>
          <a:blip r:embed="rId2"/>
          <a:stretch>
            <a:fillRect/>
          </a:stretch>
        </p:blipFill>
        <p:spPr>
          <a:xfrm>
            <a:off x="7260492" y="3294575"/>
            <a:ext cx="4921983" cy="3076239"/>
          </a:xfrm>
          <a:prstGeom prst="rect">
            <a:avLst/>
          </a:prstGeom>
        </p:spPr>
      </p:pic>
      <p:sp>
        <p:nvSpPr>
          <p:cNvPr id="6" name="TextBox 5"/>
          <p:cNvSpPr txBox="1"/>
          <p:nvPr/>
        </p:nvSpPr>
        <p:spPr>
          <a:xfrm>
            <a:off x="7428608" y="950325"/>
            <a:ext cx="4585750" cy="2308324"/>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techniques to be used in analyzing data may range from simple graphical technique to very complex multivariate analysis depending on the objectives of the study, research design employed, and the nature of data collected.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As in the case of methods of data collection, an analytical technique appropriate in one situation may not be appropriate for another.</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55</a:t>
            </a:fld>
            <a:endParaRPr lang="en-IN"/>
          </a:p>
        </p:txBody>
      </p:sp>
    </p:spTree>
    <p:extLst>
      <p:ext uri="{BB962C8B-B14F-4D97-AF65-F5344CB8AC3E}">
        <p14:creationId xmlns:p14="http://schemas.microsoft.com/office/powerpoint/2010/main" val="2508416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12124"/>
            <a:ext cx="5017127" cy="6247864"/>
          </a:xfrm>
          <a:prstGeom prst="rect">
            <a:avLst/>
          </a:prstGeom>
          <a:noFill/>
        </p:spPr>
        <p:txBody>
          <a:bodyPr wrap="square" rtlCol="0">
            <a:spAutoFit/>
          </a:bodyPr>
          <a:lstStyle/>
          <a:p>
            <a:pPr marL="285750" indent="-285750">
              <a:buFont typeface="Wingdings" panose="05000000000000000000" pitchFamily="2" charset="2"/>
              <a:buChar char="§"/>
            </a:pPr>
            <a:r>
              <a:rPr lang="en-US" sz="1600" b="1" dirty="0">
                <a:latin typeface="Times New Roman" panose="02020603050405020304" pitchFamily="18" charset="0"/>
                <a:cs typeface="Times New Roman" panose="02020603050405020304" pitchFamily="18" charset="0"/>
              </a:rPr>
              <a:t>Step-8: Writing the report </a:t>
            </a:r>
            <a:r>
              <a:rPr lang="en-US" sz="1600" dirty="0">
                <a:latin typeface="Times New Roman" panose="02020603050405020304" pitchFamily="18" charset="0"/>
                <a:cs typeface="Times New Roman" panose="02020603050405020304" pitchFamily="18" charset="0"/>
              </a:rPr>
              <a:t>– </a:t>
            </a:r>
            <a:r>
              <a:rPr lang="en-US" sz="1600" b="1" dirty="0">
                <a:latin typeface="Times New Roman" panose="02020603050405020304" pitchFamily="18" charset="0"/>
                <a:cs typeface="Times New Roman" panose="02020603050405020304" pitchFamily="18" charset="0"/>
              </a:rPr>
              <a:t>Developing Research Proposal, Writing Report, Disseminating and Utilizing Results</a:t>
            </a:r>
          </a:p>
          <a:p>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entire task of a research study is accumulated in a document called a proposal.</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research proposal is a work plan, prospectus, outline, an offer, a statement of intent or commitment from an individual researcher or an organization to produce a product or render a service to a potential client or sponsor.</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proposal will be prepared to keep in view the sequence presented in the research process. The proposal tells us what, how, where, and to whom it will be done.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must also show the benefit of doing it. It always includes an explanation of the purpose of the study (the research objectives) or a definition of the problem.</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systematically outlines the particular research methodology and details the procedures that will be utilized at each stage of the research process</a:t>
            </a:r>
          </a:p>
        </p:txBody>
      </p:sp>
      <p:pic>
        <p:nvPicPr>
          <p:cNvPr id="5" name="Picture 4"/>
          <p:cNvPicPr>
            <a:picLocks noChangeAspect="1"/>
          </p:cNvPicPr>
          <p:nvPr/>
        </p:nvPicPr>
        <p:blipFill>
          <a:blip r:embed="rId2"/>
          <a:stretch>
            <a:fillRect/>
          </a:stretch>
        </p:blipFill>
        <p:spPr>
          <a:xfrm>
            <a:off x="6461379" y="1694394"/>
            <a:ext cx="5478208" cy="3280298"/>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56</a:t>
            </a:fld>
            <a:endParaRPr lang="en-IN"/>
          </a:p>
        </p:txBody>
      </p:sp>
    </p:spTree>
    <p:extLst>
      <p:ext uri="{BB962C8B-B14F-4D97-AF65-F5344CB8AC3E}">
        <p14:creationId xmlns:p14="http://schemas.microsoft.com/office/powerpoint/2010/main" val="239705179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40159" y="515155"/>
            <a:ext cx="11088710" cy="6124754"/>
          </a:xfrm>
          <a:prstGeom prst="rect">
            <a:avLst/>
          </a:prstGeom>
          <a:noFill/>
        </p:spPr>
        <p:txBody>
          <a:bodyPr wrap="square" rtlCol="0">
            <a:spAutoFit/>
          </a:bodyPr>
          <a:lstStyle/>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The end goal of a scientific study is to interpret the results and draw conclusions.</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To this end, it is necessary to prepare a report and transmit the findings and recommendations to administrators, policymakers, and program managers for the intended purpose of making a decision.</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There are various forms of research reports: term papers, dissertations, journal articles, papers for presentation at professional conferences and seminars, books, and so on. The results of a research investigation prepared in any form are of little utility if they are not communicated to others.</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The primary purpose of a dissemination strategy is to identify the most effective media channels to reach different audience groups with study findings most relevant to their needs.</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The dissemination may be made through a conference, a seminar, a report, or an oral or poster presentation.</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The style and organization of the report will differ according to the target audience, the occasion, and the purpose of the research. Reports should be developed from the client’s perspectives.</a:t>
            </a:r>
          </a:p>
          <a:p>
            <a:pPr marL="285750" indent="-285750">
              <a:buFont typeface="Wingdings" panose="05000000000000000000" pitchFamily="2" charset="2"/>
              <a:buChar char="§"/>
            </a:pPr>
            <a:endParaRPr lang="en-US" sz="1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400" dirty="0">
                <a:latin typeface="Times New Roman" panose="02020603050405020304" pitchFamily="18" charset="0"/>
                <a:cs typeface="Times New Roman" panose="02020603050405020304" pitchFamily="18" charset="0"/>
              </a:rPr>
              <a:t>A report is an excellent means that helps to establish the researcher’s credibility. At a bare minimum, a research report should contain sections on:</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An executive summary;</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Background of the problem;</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Literature review;</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Methodology;</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Findings;</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Discussion;</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Conclusions and</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Recommendations.</a:t>
            </a:r>
          </a:p>
          <a:p>
            <a:pPr marL="285750" indent="-285750">
              <a:buFont typeface="Wingdings" panose="05000000000000000000" pitchFamily="2" charset="2"/>
              <a:buChar char="ü"/>
            </a:pPr>
            <a:r>
              <a:rPr lang="en-US" sz="1400" dirty="0">
                <a:latin typeface="Times New Roman" panose="02020603050405020304" pitchFamily="18" charset="0"/>
                <a:cs typeface="Times New Roman" panose="02020603050405020304" pitchFamily="18" charset="0"/>
              </a:rPr>
              <a:t>The results of the study can also be disseminated through peer-reviewed journals published by academic institutions and reputed publishers both at home and abroad</a:t>
            </a:r>
            <a:r>
              <a:rPr lang="en-US" sz="1400" dirty="0" smtClean="0">
                <a:latin typeface="Times New Roman" panose="02020603050405020304" pitchFamily="18" charset="0"/>
                <a:cs typeface="Times New Roman" panose="02020603050405020304" pitchFamily="18" charset="0"/>
              </a:rPr>
              <a:t>.</a:t>
            </a:r>
            <a:endParaRPr lang="en-US" sz="14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57</a:t>
            </a:fld>
            <a:endParaRPr lang="en-IN"/>
          </a:p>
        </p:txBody>
      </p:sp>
    </p:spTree>
    <p:extLst>
      <p:ext uri="{BB962C8B-B14F-4D97-AF65-F5344CB8AC3E}">
        <p14:creationId xmlns:p14="http://schemas.microsoft.com/office/powerpoint/2010/main" val="331169932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TextBox 4"/>
          <p:cNvSpPr txBox="1"/>
          <p:nvPr/>
        </p:nvSpPr>
        <p:spPr>
          <a:xfrm>
            <a:off x="765489" y="214734"/>
            <a:ext cx="10207312" cy="464742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SAMPLE SIZE DETERMINATION AND POWER OF A STUDY</a:t>
            </a:r>
          </a:p>
          <a:p>
            <a:endParaRPr lang="en-US" sz="2000" b="1"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power of a statistical test is the probability that a test will reject the null hypothesis when the null hypothesis is false. That is, power reflects the probability of not committing a type II error. The two major factors affecting the power of a study are the sample size and the effect size.</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sample is a set of data collected or selected from statistical population by a defined procedure. The elements of sample known as sample points, sampling units or observation.</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highlight>
                  <a:srgbClr val="00FF00"/>
                </a:highlight>
                <a:latin typeface="Times New Roman" panose="02020603050405020304" pitchFamily="18" charset="0"/>
                <a:cs typeface="Times New Roman" panose="02020603050405020304" pitchFamily="18" charset="0"/>
              </a:rPr>
              <a:t>The determination of sample in critical in planning clinical research because that is most important factor for determining  and funding to do experiment. Sample size calculations must take into account available for all available data funding, support facilities and ethics of subjecting patients to research</a:t>
            </a:r>
            <a:r>
              <a:rPr lang="en-US" sz="1600" dirty="0">
                <a:latin typeface="Times New Roman" panose="02020603050405020304" pitchFamily="18" charset="0"/>
                <a:cs typeface="Times New Roman" panose="02020603050405020304" pitchFamily="18" charset="0"/>
              </a:rPr>
              <a:t>.</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highlight>
                  <a:srgbClr val="00FF00"/>
                </a:highlight>
                <a:latin typeface="Times New Roman" panose="02020603050405020304" pitchFamily="18" charset="0"/>
                <a:cs typeface="Times New Roman" panose="02020603050405020304" pitchFamily="18" charset="0"/>
              </a:rPr>
              <a:t>The larger the sample size is the smaller the effect size that can be detected. </a:t>
            </a:r>
            <a:r>
              <a:rPr lang="en-US" sz="1600" dirty="0">
                <a:latin typeface="Times New Roman" panose="02020603050405020304" pitchFamily="18" charset="0"/>
                <a:cs typeface="Times New Roman" panose="02020603050405020304" pitchFamily="18" charset="0"/>
              </a:rPr>
              <a:t>The reverse is also true; small sample sizes can detect large effect sizes. While researchers generally have a strong idea of the effect size in their planned study it is in determining an appropriate sample size that often leads to an underpowered study. This poses both scientific and ethical issues for researchers.</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4128674" y="4314424"/>
            <a:ext cx="4188861" cy="2259413"/>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58</a:t>
            </a:fld>
            <a:endParaRPr lang="en-IN"/>
          </a:p>
        </p:txBody>
      </p:sp>
    </p:spTree>
    <p:extLst>
      <p:ext uri="{BB962C8B-B14F-4D97-AF65-F5344CB8AC3E}">
        <p14:creationId xmlns:p14="http://schemas.microsoft.com/office/powerpoint/2010/main" val="32897386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068946" y="489397"/>
            <a:ext cx="10856891" cy="2308324"/>
          </a:xfrm>
          <a:prstGeom prst="rect">
            <a:avLst/>
          </a:prstGeom>
          <a:noFill/>
        </p:spPr>
        <p:txBody>
          <a:bodyPr wrap="square" rtlCol="0">
            <a:spAutoFit/>
          </a:bodyPr>
          <a:lstStyle/>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Sample size estimation is a critical aspect of clinical research and influences every aspect that follows, including study execution, data analysis and the overall results and conclusions as you will see in this blog. Most importantly, sample size influences the most important thing we rely on in drawing inferences i.e. P – value. It is important to calculate sample size before you start the study and not midway through it or at completion. Remember that it is impossible to </a:t>
            </a:r>
            <a:r>
              <a:rPr lang="en-US" sz="1600" dirty="0" err="1">
                <a:latin typeface="Times New Roman" panose="02020603050405020304" pitchFamily="18" charset="0"/>
                <a:cs typeface="Times New Roman" panose="02020603050405020304" pitchFamily="18" charset="0"/>
              </a:rPr>
              <a:t>enrol</a:t>
            </a:r>
            <a:r>
              <a:rPr lang="en-US" sz="1600" dirty="0">
                <a:latin typeface="Times New Roman" panose="02020603050405020304" pitchFamily="18" charset="0"/>
                <a:cs typeface="Times New Roman" panose="02020603050405020304" pitchFamily="18" charset="0"/>
              </a:rPr>
              <a:t> the entire population of patients with disease and hence we choose an appropriate sample, in characteristics and numbers, to represent the patient population. The key word here is appropriate.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It is a misconception that sample size estimation is essential only for randomized clinical trials, since outcomes of every study, including a retrospective one is influenced by the sample size enrolled</a:t>
            </a:r>
          </a:p>
        </p:txBody>
      </p:sp>
      <p:pic>
        <p:nvPicPr>
          <p:cNvPr id="6" name="Picture 5"/>
          <p:cNvPicPr>
            <a:picLocks noChangeAspect="1"/>
          </p:cNvPicPr>
          <p:nvPr/>
        </p:nvPicPr>
        <p:blipFill>
          <a:blip r:embed="rId2"/>
          <a:stretch>
            <a:fillRect/>
          </a:stretch>
        </p:blipFill>
        <p:spPr>
          <a:xfrm>
            <a:off x="1228441" y="3040421"/>
            <a:ext cx="10458733" cy="3378834"/>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59</a:t>
            </a:fld>
            <a:endParaRPr lang="en-IN"/>
          </a:p>
        </p:txBody>
      </p:sp>
    </p:spTree>
    <p:extLst>
      <p:ext uri="{BB962C8B-B14F-4D97-AF65-F5344CB8AC3E}">
        <p14:creationId xmlns:p14="http://schemas.microsoft.com/office/powerpoint/2010/main" val="23787577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a:t>
            </a:fld>
            <a:endParaRPr lang="en-IN"/>
          </a:p>
        </p:txBody>
      </p:sp>
      <p:pic>
        <p:nvPicPr>
          <p:cNvPr id="7" name="Picture 6"/>
          <p:cNvPicPr>
            <a:picLocks noChangeAspect="1"/>
          </p:cNvPicPr>
          <p:nvPr/>
        </p:nvPicPr>
        <p:blipFill rotWithShape="1">
          <a:blip r:embed="rId2"/>
          <a:srcRect l="26298" t="25440" r="6491" b="7130"/>
          <a:stretch/>
        </p:blipFill>
        <p:spPr>
          <a:xfrm>
            <a:off x="1066799" y="399245"/>
            <a:ext cx="10099184" cy="5696596"/>
          </a:xfrm>
          <a:prstGeom prst="rect">
            <a:avLst/>
          </a:prstGeom>
        </p:spPr>
      </p:pic>
    </p:spTree>
    <p:extLst>
      <p:ext uri="{BB962C8B-B14F-4D97-AF65-F5344CB8AC3E}">
        <p14:creationId xmlns:p14="http://schemas.microsoft.com/office/powerpoint/2010/main" val="12444554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839A79AB-D512-4BBE-9721-6A2FBA2EB4E9}" type="slidenum">
              <a:rPr lang="en-US" smtClean="0"/>
              <a:t>60</a:t>
            </a:fld>
            <a:endParaRPr lang="en-US" dirty="0"/>
          </a:p>
        </p:txBody>
      </p:sp>
      <p:sp>
        <p:nvSpPr>
          <p:cNvPr id="6" name="TextBox 5"/>
          <p:cNvSpPr txBox="1"/>
          <p:nvPr/>
        </p:nvSpPr>
        <p:spPr>
          <a:xfrm>
            <a:off x="858591" y="363915"/>
            <a:ext cx="11333409" cy="6494085"/>
          </a:xfrm>
          <a:prstGeom prst="rect">
            <a:avLst/>
          </a:prstGeom>
          <a:noFill/>
        </p:spPr>
        <p:txBody>
          <a:bodyPr wrap="square" rtlCol="0">
            <a:spAutoFit/>
          </a:bodyPr>
          <a:lstStyle/>
          <a:p>
            <a:pPr algn="just"/>
            <a:r>
              <a:rPr lang="en-US" sz="1600" dirty="0">
                <a:latin typeface="Times New Roman" panose="02020603050405020304" pitchFamily="18" charset="0"/>
                <a:cs typeface="Times New Roman" panose="02020603050405020304" pitchFamily="18" charset="0"/>
              </a:rPr>
              <a:t>A study that has a sample size which is too small may produce inconclusive results and could also be considered unethical, because exposing human subjects or lab animals to the possible risks associated with research is only justifiable if there is a realistic chance that the study will yield useful information.</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Similarly, a study that has a sample size which is too large will waste scarce resources and could expose more participants than necessary to any related risk. Thus an appropriate determination of the sample size used in a study is a crucial step in the design of a study.</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 WHY SAMPLE SIZE IS IMPORTANT:</a:t>
            </a:r>
          </a:p>
          <a:p>
            <a:pPr algn="just"/>
            <a:endParaRPr lang="en-US" sz="1600" b="1" dirty="0">
              <a:latin typeface="Times New Roman" panose="02020603050405020304" pitchFamily="18" charset="0"/>
              <a:cs typeface="Times New Roman" panose="02020603050405020304" pitchFamily="18" charset="0"/>
            </a:endParaRPr>
          </a:p>
          <a:p>
            <a:pPr marL="342900" indent="-34290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two major factors affecting the power of a study are the sample size and the effect size</a:t>
            </a:r>
          </a:p>
          <a:p>
            <a:pPr marL="342900" indent="-34290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study should only be undertaken once there is a realistic chance that the study will yield useful information</a:t>
            </a:r>
          </a:p>
          <a:p>
            <a:pPr marL="342900" indent="-34290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study that has a sample size which is too small may produce inconclusive results and could also be considered unethical by exposing human subjects or lab animals to needless risk</a:t>
            </a:r>
          </a:p>
          <a:p>
            <a:pPr marL="342900" indent="-34290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A study that is too large will waste scarce resources and could expose more participants than necessary to any related risk</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 Thus an appropriate determination of the sample size used in a study is a crucial step in the design of a study</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purpose of the study may be to obtain enough tissue to analyze, to use a small number of animals for a pilot experiment, or to test a hypothesis. There is a statistical basis for estimating the number of animals (sample size) needed for several classes of hypotheses. The formula to be used depends on whether a dichotomous or continuous variable is observed and on the experimental design. Often, too few animals are used to make it possible to detect a significant effect.</a:t>
            </a: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Most animal experiments involve formal tests of hypotheses. It is possible to estimate the number of animals required for such an experiment if a few items of information are available. </a:t>
            </a:r>
          </a:p>
          <a:p>
            <a:pPr algn="just"/>
            <a:endParaRPr 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1854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971549" y="425003"/>
            <a:ext cx="10928530" cy="6001643"/>
          </a:xfrm>
          <a:prstGeom prst="rect">
            <a:avLst/>
          </a:prstGeom>
          <a:noFill/>
        </p:spPr>
        <p:txBody>
          <a:bodyPr wrap="square" rtlCol="0">
            <a:spAutoFit/>
          </a:bodyPr>
          <a:lstStyle/>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Broadly, three types of variables can be measured: </a:t>
            </a:r>
            <a:r>
              <a:rPr lang="en-US" sz="1600" b="1" dirty="0">
                <a:latin typeface="Times New Roman" panose="02020603050405020304" pitchFamily="18" charset="0"/>
                <a:cs typeface="Times New Roman" panose="02020603050405020304" pitchFamily="18" charset="0"/>
              </a:rPr>
              <a:t>DICHOTOMOUS VARIABLES</a:t>
            </a:r>
            <a:r>
              <a:rPr lang="en-US" sz="1600" dirty="0">
                <a:latin typeface="Times New Roman" panose="02020603050405020304" pitchFamily="18" charset="0"/>
                <a:cs typeface="Times New Roman" panose="02020603050405020304" pitchFamily="18" charset="0"/>
              </a:rPr>
              <a:t>, often expressed as rates or proportions of a yes-no outcome, such as occurrence of a disease or survival at a given time; </a:t>
            </a:r>
            <a:r>
              <a:rPr lang="en-US" sz="1600" b="1" dirty="0">
                <a:latin typeface="Times New Roman" panose="02020603050405020304" pitchFamily="18" charset="0"/>
                <a:cs typeface="Times New Roman" panose="02020603050405020304" pitchFamily="18" charset="0"/>
              </a:rPr>
              <a:t>CONTINUOUS VARIABLES</a:t>
            </a:r>
            <a:r>
              <a:rPr lang="en-US" sz="1600" dirty="0">
                <a:latin typeface="Times New Roman" panose="02020603050405020304" pitchFamily="18" charset="0"/>
                <a:cs typeface="Times New Roman" panose="02020603050405020304" pitchFamily="18" charset="0"/>
              </a:rPr>
              <a:t>, such as the concentration of a substance in a body fluid or a physiologic function, such as blood flow rate or urine output; and time to occurrence of an event, such as the appearance of a disease or death.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Many statistical models have been developed to test the significance of differences among means of these types of data. </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Most animal experiments involve formal tests of hypotheses. In contrast to pilot experiments and the other types of experiments described above, it is possible to estimate the number of animals required for these experiments if a few items of information are available. Broadly, there are three types of variables that an investigator may measure</a:t>
            </a:r>
            <a:r>
              <a:rPr lang="en-US" sz="1600" b="1" i="1" dirty="0">
                <a:latin typeface="Times New Roman" panose="02020603050405020304" pitchFamily="18" charset="0"/>
                <a:cs typeface="Times New Roman" panose="02020603050405020304" pitchFamily="18" charset="0"/>
              </a:rPr>
              <a:t>: (1) dichotomous variable</a:t>
            </a:r>
            <a:r>
              <a:rPr lang="en-US" sz="1600" dirty="0">
                <a:latin typeface="Times New Roman" panose="02020603050405020304" pitchFamily="18" charset="0"/>
                <a:cs typeface="Times New Roman" panose="02020603050405020304" pitchFamily="18" charset="0"/>
              </a:rPr>
              <a:t>, often expressed as a rate or proportion of a yes/no outcome, such as occurrence of disease or survival at a given time; </a:t>
            </a:r>
            <a:r>
              <a:rPr lang="en-US" sz="1600" b="1" dirty="0">
                <a:latin typeface="Times New Roman" panose="02020603050405020304" pitchFamily="18" charset="0"/>
                <a:cs typeface="Times New Roman" panose="02020603050405020304" pitchFamily="18" charset="0"/>
              </a:rPr>
              <a:t>(</a:t>
            </a:r>
            <a:r>
              <a:rPr lang="en-US" sz="1600" b="1" i="1" dirty="0">
                <a:latin typeface="Times New Roman" panose="02020603050405020304" pitchFamily="18" charset="0"/>
                <a:cs typeface="Times New Roman" panose="02020603050405020304" pitchFamily="18" charset="0"/>
              </a:rPr>
              <a:t>2) continuous variable</a:t>
            </a:r>
            <a:r>
              <a:rPr lang="en-US" sz="1600" dirty="0">
                <a:latin typeface="Times New Roman" panose="02020603050405020304" pitchFamily="18" charset="0"/>
                <a:cs typeface="Times New Roman" panose="02020603050405020304" pitchFamily="18" charset="0"/>
              </a:rPr>
              <a:t>, such as the concentration of a substance in a body fluid or a physiological function such as blood flow rate or urine output; and </a:t>
            </a:r>
            <a:r>
              <a:rPr lang="en-US" sz="1600" b="1" i="1" dirty="0">
                <a:latin typeface="Times New Roman" panose="02020603050405020304" pitchFamily="18" charset="0"/>
                <a:cs typeface="Times New Roman" panose="02020603050405020304" pitchFamily="18" charset="0"/>
              </a:rPr>
              <a:t>(3) time to occurrence of an event</a:t>
            </a:r>
            <a:r>
              <a:rPr lang="en-US" sz="1600" dirty="0">
                <a:latin typeface="Times New Roman" panose="02020603050405020304" pitchFamily="18" charset="0"/>
                <a:cs typeface="Times New Roman" panose="02020603050405020304" pitchFamily="18" charset="0"/>
              </a:rPr>
              <a:t>, such as the appearance of disease or death. Many  statistical models have been developed to test the significance of differences among means of these types of data.</a:t>
            </a: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In general, several factors must be known or estimated to calculate sample size: the effect size (usually the difference between two groups), the population standard deviation (for continuous data), the desired power of the experiment to detect the postulated effect, and the significance level.</a:t>
            </a:r>
          </a:p>
          <a:p>
            <a:pPr algn="just"/>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The first two are unique to the particular experiment; the last two are generally fixed by convention. The magnitude of the effect that the investigator wishes to detect must be stated quantitatively, and an estimate of the population standard deviation of the variable of interest must be available from a pilot study, from data obtained in a previous experiment in the investigator’s laboratory, or from the scientific literature. </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61</a:t>
            </a:fld>
            <a:endParaRPr lang="en-IN"/>
          </a:p>
        </p:txBody>
      </p:sp>
    </p:spTree>
    <p:extLst>
      <p:ext uri="{BB962C8B-B14F-4D97-AF65-F5344CB8AC3E}">
        <p14:creationId xmlns:p14="http://schemas.microsoft.com/office/powerpoint/2010/main" val="407607144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12124"/>
            <a:ext cx="11005803" cy="433965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POWER OF THE STUDY </a:t>
            </a:r>
          </a:p>
          <a:p>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Power is the probability of detecting a difference between treatment groups and is defined as 1-ß, where ß is the probability of committing a Type II error (concluding that no difference between treatment groups exists, when, in fact, there is a difference). Significance, denoted as a, is the probability of committing a Type I error (concluding that a difference between treatment groups exists, when, in fact, there is no difference).</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dirty="0">
                <a:latin typeface="Times New Roman" panose="02020603050405020304" pitchFamily="18" charset="0"/>
                <a:cs typeface="Times New Roman" panose="02020603050405020304" pitchFamily="18" charset="0"/>
              </a:rPr>
              <a:t>Once values for power and significance level are chosen and the statistical model (such as chi-squared, t-test, analysis of variance, or linear regression) is selected, sample size can be computed by using the size of the effect that the investigator wishes to detect and the estimate of the population standard deviation of the factor to be studied.</a:t>
            </a:r>
          </a:p>
          <a:p>
            <a:pPr marL="285750" indent="-285750">
              <a:buFont typeface="Wingdings" panose="05000000000000000000" pitchFamily="2" charset="2"/>
              <a:buChar char="§"/>
            </a:pPr>
            <a:endParaRPr lang="en-US" sz="16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
            </a:pPr>
            <a:r>
              <a:rPr lang="en-US" sz="1600" u="sng" dirty="0">
                <a:latin typeface="Times New Roman" panose="02020603050405020304" pitchFamily="18" charset="0"/>
                <a:cs typeface="Times New Roman" panose="02020603050405020304" pitchFamily="18" charset="0"/>
              </a:rPr>
              <a:t>Using, for example</a:t>
            </a:r>
            <a:r>
              <a:rPr lang="en-US" sz="1600" dirty="0">
                <a:latin typeface="Times New Roman" panose="02020603050405020304" pitchFamily="18" charset="0"/>
                <a:cs typeface="Times New Roman" panose="02020603050405020304" pitchFamily="18" charset="0"/>
              </a:rPr>
              <a:t>, randomized block, Latin square, or factorial experimental designs and the analysis of variance, it is possible to control for the effect of strain differences on such a factor as survival or response to an intervention and to obtain a more significant result than would be possible with more elementary methods. However, the simplified designs discussed here yield sample sizes close to what would be obtained with more complex analyses and therefore should help the investigator to be self-sufficient in planning experiments.</a:t>
            </a: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7646534" y="4167912"/>
            <a:ext cx="3640795" cy="2319539"/>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62</a:t>
            </a:fld>
            <a:endParaRPr lang="en-IN"/>
          </a:p>
        </p:txBody>
      </p:sp>
    </p:spTree>
    <p:extLst>
      <p:ext uri="{BB962C8B-B14F-4D97-AF65-F5344CB8AC3E}">
        <p14:creationId xmlns:p14="http://schemas.microsoft.com/office/powerpoint/2010/main" val="42327095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RDP</a:t>
            </a:r>
            <a:endParaRPr lang="en-US" dirty="0"/>
          </a:p>
        </p:txBody>
      </p:sp>
      <p:sp>
        <p:nvSpPr>
          <p:cNvPr id="5" name="Slide Number Placeholder 4"/>
          <p:cNvSpPr>
            <a:spLocks noGrp="1"/>
          </p:cNvSpPr>
          <p:nvPr>
            <p:ph type="sldNum" sz="quarter" idx="12"/>
          </p:nvPr>
        </p:nvSpPr>
        <p:spPr/>
        <p:txBody>
          <a:bodyPr/>
          <a:lstStyle/>
          <a:p>
            <a:fld id="{839A79AB-D512-4BBE-9721-6A2FBA2EB4E9}" type="slidenum">
              <a:rPr lang="en-US" smtClean="0"/>
              <a:t>63</a:t>
            </a:fld>
            <a:endParaRPr lang="en-US" dirty="0"/>
          </a:p>
        </p:txBody>
      </p:sp>
      <p:sp>
        <p:nvSpPr>
          <p:cNvPr id="6" name="TextBox 5"/>
          <p:cNvSpPr txBox="1"/>
          <p:nvPr/>
        </p:nvSpPr>
        <p:spPr>
          <a:xfrm>
            <a:off x="819955" y="772524"/>
            <a:ext cx="11372045" cy="6247864"/>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If the aim is to determine whether an event has occurred (for example, whether a pathogen is present in a colony of animals), the number of animals that need to be tested or produced is given by</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where ß is the probability of committing a Type II error (usually 0.10 or 0.05) and p represents the proportion of the animals in the colony that are not infected. Note that the proportion not infected is used in the formula. </a:t>
            </a:r>
            <a:r>
              <a:rPr lang="en-US" sz="2000" b="1" dirty="0">
                <a:latin typeface="Times New Roman" panose="02020603050405020304" pitchFamily="18" charset="0"/>
                <a:cs typeface="Times New Roman" panose="02020603050405020304" pitchFamily="18" charset="0"/>
              </a:rPr>
              <a:t>For example, if 30% of the animals are infected and the investigator wishes to have a 95% chance of detecting that infection, the number, n, of animals that are need is:</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Thus nine animals should be examined to have a 95% chance of detecting an infection </a:t>
            </a:r>
            <a:r>
              <a:rPr lang="en-US" sz="2000" b="1" dirty="0">
                <a:latin typeface="Times New Roman" panose="02020603050405020304" pitchFamily="18" charset="0"/>
                <a:cs typeface="Times New Roman" panose="02020603050405020304" pitchFamily="18" charset="0"/>
              </a:rPr>
              <a:t>that has affected 30% of the animals in the colony.</a:t>
            </a:r>
            <a:r>
              <a:rPr lang="en-US" sz="2000" dirty="0">
                <a:latin typeface="Times New Roman" panose="02020603050405020304" pitchFamily="18" charset="0"/>
                <a:cs typeface="Times New Roman" panose="02020603050405020304" pitchFamily="18" charset="0"/>
              </a:rPr>
              <a:t> If the prevalence of infection is lower—say, 10%—then</a:t>
            </a:r>
          </a:p>
          <a:p>
            <a:r>
              <a:rPr lang="en-US" sz="2000" dirty="0">
                <a:latin typeface="Times New Roman" panose="02020603050405020304" pitchFamily="18" charset="0"/>
                <a:cs typeface="Times New Roman" panose="02020603050405020304" pitchFamily="18" charset="0"/>
              </a:rPr>
              <a:t>7 animals that has been not infected + 2 animals </a:t>
            </a:r>
          </a:p>
          <a:p>
            <a:r>
              <a:rPr lang="en-US" sz="2000" dirty="0">
                <a:latin typeface="Times New Roman" panose="02020603050405020304" pitchFamily="18" charset="0"/>
                <a:cs typeface="Times New Roman" panose="02020603050405020304" pitchFamily="18" charset="0"/>
              </a:rPr>
              <a:t>That has been infected =9</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r>
              <a:rPr lang="en-US" sz="2000" b="1" dirty="0">
                <a:latin typeface="Times New Roman" panose="02020603050405020304" pitchFamily="18" charset="0"/>
                <a:cs typeface="Times New Roman" panose="02020603050405020304" pitchFamily="18" charset="0"/>
              </a:rPr>
              <a:t>and about 30 animals would be needed. More animals are needed if the prevalence of the pathogen is low</a:t>
            </a:r>
          </a:p>
        </p:txBody>
      </p:sp>
      <p:pic>
        <p:nvPicPr>
          <p:cNvPr id="7" name="Picture 6"/>
          <p:cNvPicPr>
            <a:picLocks noChangeAspect="1"/>
          </p:cNvPicPr>
          <p:nvPr/>
        </p:nvPicPr>
        <p:blipFill>
          <a:blip r:embed="rId2"/>
          <a:stretch>
            <a:fillRect/>
          </a:stretch>
        </p:blipFill>
        <p:spPr>
          <a:xfrm>
            <a:off x="4628503" y="1544482"/>
            <a:ext cx="1055838" cy="680031"/>
          </a:xfrm>
          <a:prstGeom prst="rect">
            <a:avLst/>
          </a:prstGeom>
        </p:spPr>
      </p:pic>
      <p:pic>
        <p:nvPicPr>
          <p:cNvPr id="8" name="Picture 7"/>
          <p:cNvPicPr>
            <a:picLocks noChangeAspect="1"/>
          </p:cNvPicPr>
          <p:nvPr/>
        </p:nvPicPr>
        <p:blipFill>
          <a:blip r:embed="rId3"/>
          <a:stretch>
            <a:fillRect/>
          </a:stretch>
        </p:blipFill>
        <p:spPr>
          <a:xfrm>
            <a:off x="4628503" y="3724987"/>
            <a:ext cx="1057275" cy="585116"/>
          </a:xfrm>
          <a:prstGeom prst="rect">
            <a:avLst/>
          </a:prstGeom>
        </p:spPr>
      </p:pic>
      <p:pic>
        <p:nvPicPr>
          <p:cNvPr id="9" name="Picture 8"/>
          <p:cNvPicPr>
            <a:picLocks noChangeAspect="1"/>
          </p:cNvPicPr>
          <p:nvPr/>
        </p:nvPicPr>
        <p:blipFill>
          <a:blip r:embed="rId4"/>
          <a:stretch>
            <a:fillRect/>
          </a:stretch>
        </p:blipFill>
        <p:spPr>
          <a:xfrm>
            <a:off x="6888141" y="5266628"/>
            <a:ext cx="1308883" cy="715004"/>
          </a:xfrm>
          <a:prstGeom prst="rect">
            <a:avLst/>
          </a:prstGeom>
        </p:spPr>
      </p:pic>
      <p:pic>
        <p:nvPicPr>
          <p:cNvPr id="2" name="Picture 1"/>
          <p:cNvPicPr>
            <a:picLocks noChangeAspect="1"/>
          </p:cNvPicPr>
          <p:nvPr/>
        </p:nvPicPr>
        <p:blipFill>
          <a:blip r:embed="rId5"/>
          <a:stretch>
            <a:fillRect/>
          </a:stretch>
        </p:blipFill>
        <p:spPr>
          <a:xfrm>
            <a:off x="1179920" y="201597"/>
            <a:ext cx="7017104" cy="536494"/>
          </a:xfrm>
          <a:prstGeom prst="rect">
            <a:avLst/>
          </a:prstGeom>
        </p:spPr>
      </p:pic>
    </p:spTree>
    <p:extLst>
      <p:ext uri="{BB962C8B-B14F-4D97-AF65-F5344CB8AC3E}">
        <p14:creationId xmlns:p14="http://schemas.microsoft.com/office/powerpoint/2010/main" val="35990604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9139649" y="6459842"/>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3793634"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1600" dirty="0" err="1">
                <a:latin typeface="Times New Roman" panose="02020603050405020304" pitchFamily="18" charset="0"/>
                <a:cs typeface="Times New Roman" panose="02020603050405020304" pitchFamily="18" charset="0"/>
              </a:rPr>
              <a:t>Apha</a:t>
            </a:r>
            <a:r>
              <a:rPr lang="en-IN" sz="1600" dirty="0">
                <a:latin typeface="Times New Roman" panose="02020603050405020304" pitchFamily="18" charset="0"/>
                <a:cs typeface="Times New Roman" panose="02020603050405020304" pitchFamily="18" charset="0"/>
              </a:rPr>
              <a:t> = 95</a:t>
            </a:r>
          </a:p>
          <a:p>
            <a:pPr algn="l"/>
            <a:r>
              <a:rPr lang="en-IN" sz="1600" dirty="0">
                <a:latin typeface="Times New Roman" panose="02020603050405020304" pitchFamily="18" charset="0"/>
                <a:cs typeface="Times New Roman" panose="02020603050405020304" pitchFamily="18" charset="0"/>
              </a:rPr>
              <a:t>Beta square = 92(integer , n)</a:t>
            </a:r>
          </a:p>
          <a:p>
            <a:pPr algn="l"/>
            <a:endParaRPr lang="en-IN"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pPr algn="l"/>
            <a:r>
              <a:rPr lang="en-IN" sz="1600" dirty="0">
                <a:latin typeface="Times New Roman" panose="02020603050405020304" pitchFamily="18" charset="0"/>
                <a:cs typeface="Times New Roman" panose="02020603050405020304" pitchFamily="18" charset="0"/>
              </a:rPr>
              <a:t>Alpha </a:t>
            </a:r>
            <a:r>
              <a:rPr lang="en-IN" sz="1600" dirty="0" err="1">
                <a:latin typeface="Times New Roman" panose="02020603050405020304" pitchFamily="18" charset="0"/>
                <a:cs typeface="Times New Roman" panose="02020603050405020304" pitchFamily="18" charset="0"/>
              </a:rPr>
              <a:t>ls</a:t>
            </a:r>
            <a:r>
              <a:rPr lang="en-IN" sz="1600" dirty="0">
                <a:latin typeface="Times New Roman" panose="02020603050405020304" pitchFamily="18" charset="0"/>
                <a:cs typeface="Times New Roman" panose="02020603050405020304" pitchFamily="18" charset="0"/>
              </a:rPr>
              <a:t> = 95 %</a:t>
            </a:r>
          </a:p>
          <a:p>
            <a:pPr algn="l"/>
            <a:endParaRPr lang="en-IN" sz="1600" dirty="0">
              <a:latin typeface="Times New Roman" panose="02020603050405020304" pitchFamily="18" charset="0"/>
              <a:cs typeface="Times New Roman" panose="02020603050405020304" pitchFamily="18" charset="0"/>
            </a:endParaRPr>
          </a:p>
          <a:p>
            <a:pPr algn="l"/>
            <a:r>
              <a:rPr lang="en-IN" sz="1600" dirty="0">
                <a:latin typeface="Times New Roman" panose="02020603050405020304" pitchFamily="18" charset="0"/>
                <a:cs typeface="Times New Roman" panose="02020603050405020304" pitchFamily="18" charset="0"/>
              </a:rPr>
              <a:t>How many samples (n) I need to make beta square to 95 % or else more than 95%</a:t>
            </a:r>
          </a:p>
          <a:p>
            <a:pPr algn="l"/>
            <a:endParaRPr lang="en-IN" sz="1600" dirty="0">
              <a:latin typeface="Times New Roman" panose="02020603050405020304" pitchFamily="18" charset="0"/>
              <a:cs typeface="Times New Roman" panose="02020603050405020304" pitchFamily="18" charset="0"/>
            </a:endParaRPr>
          </a:p>
          <a:p>
            <a:pPr algn="l"/>
            <a:r>
              <a:rPr lang="en-IN" sz="1600" dirty="0">
                <a:latin typeface="Times New Roman" panose="02020603050405020304" pitchFamily="18" charset="0"/>
                <a:cs typeface="Times New Roman" panose="02020603050405020304" pitchFamily="18" charset="0"/>
              </a:rPr>
              <a:t>How many samples I took (n) in order to increase the value from 92 </a:t>
            </a:r>
            <a:r>
              <a:rPr lang="en-IN" sz="1600" dirty="0" err="1">
                <a:latin typeface="Times New Roman" panose="02020603050405020304" pitchFamily="18" charset="0"/>
                <a:cs typeface="Times New Roman" panose="02020603050405020304" pitchFamily="18" charset="0"/>
              </a:rPr>
              <a:t>tro</a:t>
            </a:r>
            <a:r>
              <a:rPr lang="en-IN" sz="1600" dirty="0">
                <a:latin typeface="Times New Roman" panose="02020603050405020304" pitchFamily="18" charset="0"/>
                <a:cs typeface="Times New Roman" panose="02020603050405020304" pitchFamily="18" charset="0"/>
              </a:rPr>
              <a:t> 95 % , is the specified width /..</a:t>
            </a:r>
          </a:p>
        </p:txBody>
      </p:sp>
      <p:sp>
        <p:nvSpPr>
          <p:cNvPr id="3" name="Rectangle 2"/>
          <p:cNvSpPr/>
          <p:nvPr/>
        </p:nvSpPr>
        <p:spPr>
          <a:xfrm>
            <a:off x="1154805" y="337862"/>
            <a:ext cx="10861183"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DETERMINATION OF SAMPLE SIZE TO OBTAIN A CONFIDENCE INTERVAL OF SPECIFIED</a:t>
            </a:r>
          </a:p>
          <a:p>
            <a:r>
              <a:rPr lang="en-US" b="1" dirty="0">
                <a:latin typeface="Times New Roman" panose="02020603050405020304" pitchFamily="18" charset="0"/>
                <a:cs typeface="Times New Roman" panose="02020603050405020304" pitchFamily="18" charset="0"/>
              </a:rPr>
              <a:t>WIDTH</a:t>
            </a:r>
          </a:p>
        </p:txBody>
      </p:sp>
      <p:pic>
        <p:nvPicPr>
          <p:cNvPr id="5" name="Picture 4"/>
          <p:cNvPicPr>
            <a:picLocks noChangeAspect="1"/>
          </p:cNvPicPr>
          <p:nvPr/>
        </p:nvPicPr>
        <p:blipFill>
          <a:blip r:embed="rId2"/>
          <a:stretch>
            <a:fillRect/>
          </a:stretch>
        </p:blipFill>
        <p:spPr>
          <a:xfrm>
            <a:off x="5523010" y="984193"/>
            <a:ext cx="7047587" cy="593192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64</a:t>
            </a:fld>
            <a:endParaRPr lang="en-IN"/>
          </a:p>
        </p:txBody>
      </p:sp>
    </p:spTree>
    <p:extLst>
      <p:ext uri="{BB962C8B-B14F-4D97-AF65-F5344CB8AC3E}">
        <p14:creationId xmlns:p14="http://schemas.microsoft.com/office/powerpoint/2010/main" val="340794188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rotWithShape="1">
          <a:blip r:embed="rId2"/>
          <a:srcRect b="10880"/>
          <a:stretch/>
        </p:blipFill>
        <p:spPr>
          <a:xfrm>
            <a:off x="3719687" y="422225"/>
            <a:ext cx="4743099" cy="6112367"/>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65</a:t>
            </a:fld>
            <a:endParaRPr lang="en-IN"/>
          </a:p>
        </p:txBody>
      </p:sp>
    </p:spTree>
    <p:extLst>
      <p:ext uri="{BB962C8B-B14F-4D97-AF65-F5344CB8AC3E}">
        <p14:creationId xmlns:p14="http://schemas.microsoft.com/office/powerpoint/2010/main" val="216915398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971549" y="375846"/>
            <a:ext cx="6169189" cy="400110"/>
          </a:xfrm>
          <a:prstGeom prst="rect">
            <a:avLst/>
          </a:prstGeom>
        </p:spPr>
        <p:txBody>
          <a:bodyPr wrap="none">
            <a:spAutoFit/>
          </a:bodyPr>
          <a:lstStyle/>
          <a:p>
            <a:r>
              <a:rPr lang="en-US" sz="2000" b="1" dirty="0">
                <a:latin typeface="Times New Roman" panose="02020603050405020304" pitchFamily="18" charset="0"/>
                <a:cs typeface="Times New Roman" panose="02020603050405020304" pitchFamily="18" charset="0"/>
              </a:rPr>
              <a:t>REPORT WRITING AND PRSENATAION OF DATA</a:t>
            </a:r>
            <a:endParaRPr lang="en-US" sz="2000" dirty="0">
              <a:latin typeface="Times New Roman" panose="02020603050405020304" pitchFamily="18" charset="0"/>
              <a:cs typeface="Times New Roman" panose="02020603050405020304" pitchFamily="18" charset="0"/>
            </a:endParaRPr>
          </a:p>
        </p:txBody>
      </p:sp>
      <p:sp>
        <p:nvSpPr>
          <p:cNvPr id="9" name="Rectangle 8"/>
          <p:cNvSpPr/>
          <p:nvPr/>
        </p:nvSpPr>
        <p:spPr>
          <a:xfrm>
            <a:off x="584596" y="1183749"/>
            <a:ext cx="11013282" cy="3046988"/>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A research report is considered a major component of any research study as the research remains incomplete till the report has been presented or written. No matter how good a research study, and how meticulously the research study has been conducted, the findings of the research are of little value unless they are effectively documented and communicated to others. The research results must</a:t>
            </a:r>
          </a:p>
          <a:p>
            <a:r>
              <a:rPr lang="en-US" sz="1600" dirty="0">
                <a:latin typeface="Times New Roman" panose="02020603050405020304" pitchFamily="18" charset="0"/>
                <a:cs typeface="Times New Roman" panose="02020603050405020304" pitchFamily="18" charset="0"/>
              </a:rPr>
              <a:t>invariably enter the general store of knowledge. Writing a report is the last step in a research study and requires a set of skills somewhat different from those called for in actually conducting a research.</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After reading this unit you will be able to:</a:t>
            </a:r>
          </a:p>
          <a:p>
            <a:endParaRPr lang="en-US" sz="1600" dirty="0">
              <a:latin typeface="Times New Roman" panose="02020603050405020304" pitchFamily="18" charset="0"/>
              <a:cs typeface="Times New Roman" panose="02020603050405020304" pitchFamily="18" charset="0"/>
            </a:endParaRPr>
          </a:p>
          <a:p>
            <a:pPr marL="342900" indent="-342900">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Follow the various steps involved in writing a research report.</a:t>
            </a:r>
          </a:p>
          <a:p>
            <a:pPr marL="342900" indent="-342900">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Explain the various components of a research report</a:t>
            </a:r>
          </a:p>
          <a:p>
            <a:pPr marL="342900" indent="-342900">
              <a:buFont typeface="Wingdings" panose="05000000000000000000" pitchFamily="2" charset="2"/>
              <a:buChar char="Ø"/>
            </a:pPr>
            <a:r>
              <a:rPr lang="en-US" sz="1600" dirty="0">
                <a:latin typeface="Times New Roman" panose="02020603050405020304" pitchFamily="18" charset="0"/>
                <a:cs typeface="Times New Roman" panose="02020603050405020304" pitchFamily="18" charset="0"/>
              </a:rPr>
              <a:t>identify common mistakes committed while writing a research report.</a:t>
            </a:r>
          </a:p>
        </p:txBody>
      </p:sp>
      <p:pic>
        <p:nvPicPr>
          <p:cNvPr id="3" name="Picture 2"/>
          <p:cNvPicPr>
            <a:picLocks noChangeAspect="1"/>
          </p:cNvPicPr>
          <p:nvPr/>
        </p:nvPicPr>
        <p:blipFill>
          <a:blip r:embed="rId2"/>
          <a:stretch>
            <a:fillRect/>
          </a:stretch>
        </p:blipFill>
        <p:spPr>
          <a:xfrm>
            <a:off x="7077290" y="3146967"/>
            <a:ext cx="4862297" cy="3238366"/>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66</a:t>
            </a:fld>
            <a:endParaRPr lang="en-IN"/>
          </a:p>
        </p:txBody>
      </p:sp>
    </p:spTree>
    <p:extLst>
      <p:ext uri="{BB962C8B-B14F-4D97-AF65-F5344CB8AC3E}">
        <p14:creationId xmlns:p14="http://schemas.microsoft.com/office/powerpoint/2010/main" val="6903855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13" name="Rectangle 12"/>
          <p:cNvSpPr/>
          <p:nvPr/>
        </p:nvSpPr>
        <p:spPr>
          <a:xfrm>
            <a:off x="795738" y="634949"/>
            <a:ext cx="11067247" cy="4770537"/>
          </a:xfrm>
          <a:prstGeom prst="rect">
            <a:avLst/>
          </a:prstGeom>
        </p:spPr>
        <p:txBody>
          <a:bodyPr wrap="square">
            <a:spAutoFit/>
          </a:bodyPr>
          <a:lstStyle/>
          <a:p>
            <a:pPr defTabSz="914400"/>
            <a:r>
              <a:rPr lang="en-US" sz="1600" b="1" dirty="0">
                <a:solidFill>
                  <a:prstClr val="black"/>
                </a:solidFill>
                <a:latin typeface="Times New Roman" panose="02020603050405020304" pitchFamily="18" charset="0"/>
                <a:cs typeface="Times New Roman" panose="02020603050405020304" pitchFamily="18" charset="0"/>
              </a:rPr>
              <a:t>TYPES OF REPORT</a:t>
            </a:r>
          </a:p>
          <a:p>
            <a:pPr algn="just" defTabSz="914400"/>
            <a:r>
              <a:rPr lang="en-US" sz="1600" dirty="0">
                <a:solidFill>
                  <a:prstClr val="black"/>
                </a:solidFill>
                <a:latin typeface="Times New Roman" panose="02020603050405020304" pitchFamily="18" charset="0"/>
                <a:cs typeface="Times New Roman" panose="02020603050405020304" pitchFamily="18" charset="0"/>
              </a:rPr>
              <a:t>Research reports vary greatly in length and type depending on the subject. For example banks and other financial institutions prefer short balance sheet type of tabulations for their annual report. The news items found in newspapers are also a form of report writing.. </a:t>
            </a:r>
          </a:p>
          <a:p>
            <a:pPr defTabSz="914400"/>
            <a:endParaRPr lang="en-US" sz="1600" dirty="0">
              <a:solidFill>
                <a:prstClr val="black"/>
              </a:solidFill>
              <a:latin typeface="Times New Roman" panose="02020603050405020304" pitchFamily="18" charset="0"/>
              <a:cs typeface="Times New Roman" panose="02020603050405020304" pitchFamily="18" charset="0"/>
            </a:endParaRPr>
          </a:p>
          <a:p>
            <a:pPr defTabSz="914400"/>
            <a:r>
              <a:rPr lang="en-US" sz="1600" dirty="0">
                <a:solidFill>
                  <a:prstClr val="black"/>
                </a:solidFill>
                <a:latin typeface="Times New Roman" panose="02020603050405020304" pitchFamily="18" charset="0"/>
                <a:cs typeface="Times New Roman" panose="02020603050405020304" pitchFamily="18" charset="0"/>
              </a:rPr>
              <a:t>Any research investigation may be presented in like a technical report, a popular report, an article, a monograph, or, at times, even in the form of an oral presentation. The technical report is prepared for specialists who have interest in understanding the technical procedure and terminology used in the research project. The report will be in technical language. In the technical report, the main emphasis is on: </a:t>
            </a:r>
          </a:p>
          <a:p>
            <a:pPr defTabSz="914400"/>
            <a:endParaRPr lang="en-US" sz="1600" dirty="0">
              <a:solidFill>
                <a:prstClr val="black"/>
              </a:solidFill>
              <a:latin typeface="Times New Roman" panose="02020603050405020304" pitchFamily="18" charset="0"/>
              <a:cs typeface="Times New Roman" panose="02020603050405020304" pitchFamily="18" charset="0"/>
            </a:endParaRPr>
          </a:p>
          <a:p>
            <a:pPr marL="514350" indent="-514350" defTabSz="914400">
              <a:buFontTx/>
              <a:buAutoNum type="romanLcParenBoth"/>
            </a:pPr>
            <a:r>
              <a:rPr lang="en-US" sz="1600" dirty="0">
                <a:solidFill>
                  <a:prstClr val="black"/>
                </a:solidFill>
                <a:latin typeface="Times New Roman" panose="02020603050405020304" pitchFamily="18" charset="0"/>
                <a:cs typeface="Times New Roman" panose="02020603050405020304" pitchFamily="18" charset="0"/>
              </a:rPr>
              <a:t>the methods employed; </a:t>
            </a:r>
          </a:p>
          <a:p>
            <a:pPr marL="514350" indent="-514350" defTabSz="914400">
              <a:buFontTx/>
              <a:buAutoNum type="romanLcParenBoth"/>
            </a:pPr>
            <a:r>
              <a:rPr lang="en-US" sz="1600" dirty="0">
                <a:solidFill>
                  <a:prstClr val="black"/>
                </a:solidFill>
                <a:latin typeface="Times New Roman" panose="02020603050405020304" pitchFamily="18" charset="0"/>
                <a:cs typeface="Times New Roman" panose="02020603050405020304" pitchFamily="18" charset="0"/>
              </a:rPr>
              <a:t>assumptions made in the course of study and; </a:t>
            </a:r>
          </a:p>
          <a:p>
            <a:pPr marL="514350" indent="-514350" defTabSz="914400">
              <a:buFontTx/>
              <a:buAutoNum type="romanLcParenBoth"/>
            </a:pPr>
            <a:r>
              <a:rPr lang="en-US" sz="1600" dirty="0">
                <a:solidFill>
                  <a:prstClr val="black"/>
                </a:solidFill>
                <a:latin typeface="Times New Roman" panose="02020603050405020304" pitchFamily="18" charset="0"/>
                <a:cs typeface="Times New Roman" panose="02020603050405020304" pitchFamily="18" charset="0"/>
              </a:rPr>
              <a:t>the detailed presentation of the findings, including their limitations and supporting data.</a:t>
            </a:r>
          </a:p>
          <a:p>
            <a:pPr defTabSz="914400"/>
            <a:endParaRPr lang="en-US" sz="1600" dirty="0">
              <a:solidFill>
                <a:prstClr val="black"/>
              </a:solidFill>
              <a:latin typeface="Times New Roman" panose="02020603050405020304" pitchFamily="18" charset="0"/>
              <a:cs typeface="Times New Roman" panose="02020603050405020304" pitchFamily="18" charset="0"/>
            </a:endParaRPr>
          </a:p>
          <a:p>
            <a:pPr defTabSz="914400"/>
            <a:endParaRPr lang="en-US" sz="1600" dirty="0">
              <a:solidFill>
                <a:prstClr val="black"/>
              </a:solidFill>
              <a:latin typeface="Times New Roman" panose="02020603050405020304" pitchFamily="18" charset="0"/>
              <a:cs typeface="Times New Roman" panose="02020603050405020304" pitchFamily="18" charset="0"/>
            </a:endParaRPr>
          </a:p>
          <a:p>
            <a:pPr defTabSz="914400"/>
            <a:r>
              <a:rPr lang="en-US" sz="1600" dirty="0">
                <a:solidFill>
                  <a:prstClr val="black"/>
                </a:solidFill>
                <a:latin typeface="Times New Roman" panose="02020603050405020304" pitchFamily="18" charset="0"/>
                <a:cs typeface="Times New Roman" panose="02020603050405020304" pitchFamily="18" charset="0"/>
              </a:rPr>
              <a:t>Popular data is intended for persons who have limited interest in the technical aspects of the research methodology and research findings. The popular report is one which gives emphasis on simplicity and attractiveness. The simplification should be sought through clear writing, minimizing of technical, particularly mathematical details, and liberal use of charts and diagrams. Attractive layouts along with large print and many subheadings is another feature of a popular report. In such a report, emphasis is given on practical aspects and policy implications.</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67</a:t>
            </a:fld>
            <a:endParaRPr lang="en-IN"/>
          </a:p>
        </p:txBody>
      </p:sp>
    </p:spTree>
    <p:extLst>
      <p:ext uri="{BB962C8B-B14F-4D97-AF65-F5344CB8AC3E}">
        <p14:creationId xmlns:p14="http://schemas.microsoft.com/office/powerpoint/2010/main" val="15044009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8" name="Rectangle 7"/>
          <p:cNvSpPr/>
          <p:nvPr/>
        </p:nvSpPr>
        <p:spPr>
          <a:xfrm>
            <a:off x="287157" y="1079400"/>
            <a:ext cx="11608159" cy="4770537"/>
          </a:xfrm>
          <a:prstGeom prst="rect">
            <a:avLst/>
          </a:prstGeom>
        </p:spPr>
        <p:txBody>
          <a:bodyPr wrap="square">
            <a:spAutoFit/>
          </a:bodyPr>
          <a:lstStyle/>
          <a:p>
            <a:pPr algn="just"/>
            <a:r>
              <a:rPr lang="en-US" sz="1600" b="1" dirty="0">
                <a:latin typeface="Times New Roman" panose="02020603050405020304" pitchFamily="18" charset="0"/>
                <a:cs typeface="Times New Roman" panose="02020603050405020304" pitchFamily="18" charset="0"/>
              </a:rPr>
              <a:t>WRITING THE RESEARCH REPORT</a:t>
            </a:r>
          </a:p>
          <a:p>
            <a:pPr algn="just"/>
            <a:endParaRPr lang="en-US" sz="1600" b="1" dirty="0">
              <a:latin typeface="Times-Bold"/>
            </a:endParaRPr>
          </a:p>
          <a:p>
            <a:pPr algn="just"/>
            <a:r>
              <a:rPr lang="en-US" sz="1600" dirty="0">
                <a:latin typeface="Times New Roman" panose="02020603050405020304" pitchFamily="18" charset="0"/>
                <a:cs typeface="Times New Roman" panose="02020603050405020304" pitchFamily="18" charset="0"/>
              </a:rPr>
              <a:t>Once the data collection and analysis work is over, the researcher will start writing</a:t>
            </a:r>
          </a:p>
          <a:p>
            <a:pPr algn="just"/>
            <a:r>
              <a:rPr lang="en-US" sz="1600" dirty="0">
                <a:latin typeface="Times New Roman" panose="02020603050405020304" pitchFamily="18" charset="0"/>
                <a:cs typeface="Times New Roman" panose="02020603050405020304" pitchFamily="18" charset="0"/>
              </a:rPr>
              <a:t>the research report. Social and development research reports need to have a logical, clear structure be to the point use simple language, and have a pleasant layout Just as an architect has to draw a layout plan for a house that is being designed, you first have to make an </a:t>
            </a:r>
            <a:r>
              <a:rPr lang="en-US" sz="1600" b="1" dirty="0">
                <a:latin typeface="Times New Roman" panose="02020603050405020304" pitchFamily="18" charset="0"/>
                <a:cs typeface="Times New Roman" panose="02020603050405020304" pitchFamily="18" charset="0"/>
              </a:rPr>
              <a:t>outline </a:t>
            </a:r>
            <a:r>
              <a:rPr lang="en-US" sz="1600" dirty="0">
                <a:latin typeface="Times New Roman" panose="02020603050405020304" pitchFamily="18" charset="0"/>
                <a:cs typeface="Times New Roman" panose="02020603050405020304" pitchFamily="18" charset="0"/>
              </a:rPr>
              <a:t>for your report. This outline will contain </a:t>
            </a:r>
            <a:r>
              <a:rPr lang="en-US" sz="1600" b="1" dirty="0">
                <a:latin typeface="Times New Roman" panose="02020603050405020304" pitchFamily="18" charset="0"/>
                <a:cs typeface="Times New Roman" panose="02020603050405020304" pitchFamily="18" charset="0"/>
              </a:rPr>
              <a:t>a head, a body, and a tail. </a:t>
            </a:r>
          </a:p>
          <a:p>
            <a:pPr algn="just"/>
            <a:endParaRPr lang="en-US" sz="1600" dirty="0">
              <a:latin typeface="Times New Roman" panose="02020603050405020304" pitchFamily="18" charset="0"/>
              <a:cs typeface="Times New Roman" panose="02020603050405020304" pitchFamily="18" charset="0"/>
            </a:endParaRPr>
          </a:p>
          <a:p>
            <a:pPr algn="just"/>
            <a:r>
              <a:rPr lang="en-US" sz="1600" b="1" dirty="0">
                <a:latin typeface="Times New Roman" panose="02020603050405020304" pitchFamily="18" charset="0"/>
                <a:cs typeface="Times New Roman" panose="02020603050405020304" pitchFamily="18" charset="0"/>
              </a:rPr>
              <a:t>The head </a:t>
            </a:r>
            <a:r>
              <a:rPr lang="en-US" sz="1600" dirty="0">
                <a:latin typeface="Times New Roman" panose="02020603050405020304" pitchFamily="18" charset="0"/>
                <a:cs typeface="Times New Roman" panose="02020603050405020304" pitchFamily="18" charset="0"/>
              </a:rPr>
              <a:t>consists of a description of your problem within its context (the country and research area), the objectives of the study and the methodology followed. This part should not comprise more than one quarter</a:t>
            </a:r>
          </a:p>
          <a:p>
            <a:pPr algn="just"/>
            <a:r>
              <a:rPr lang="en-US" sz="1600" dirty="0">
                <a:latin typeface="Times New Roman" panose="02020603050405020304" pitchFamily="18" charset="0"/>
                <a:cs typeface="Times New Roman" panose="02020603050405020304" pitchFamily="18" charset="0"/>
              </a:rPr>
              <a:t>of the report, otherwise it becomes top-heavy.</a:t>
            </a:r>
          </a:p>
          <a:p>
            <a:pPr algn="just"/>
            <a:r>
              <a:rPr lang="en-US" sz="1600" b="1" dirty="0">
                <a:latin typeface="Times New Roman" panose="02020603050405020304" pitchFamily="18" charset="0"/>
                <a:cs typeface="Times New Roman" panose="02020603050405020304" pitchFamily="18" charset="0"/>
              </a:rPr>
              <a:t>The body </a:t>
            </a:r>
            <a:r>
              <a:rPr lang="en-US" sz="1600" dirty="0">
                <a:latin typeface="Times New Roman" panose="02020603050405020304" pitchFamily="18" charset="0"/>
                <a:cs typeface="Times New Roman" panose="02020603050405020304" pitchFamily="18" charset="0"/>
              </a:rPr>
              <a:t>will form the bigger part of your report: it will contain the research findings. </a:t>
            </a:r>
          </a:p>
          <a:p>
            <a:pPr algn="just"/>
            <a:r>
              <a:rPr lang="en-US" sz="1600" b="1" dirty="0">
                <a:latin typeface="Times New Roman" panose="02020603050405020304" pitchFamily="18" charset="0"/>
                <a:cs typeface="Times New Roman" panose="02020603050405020304" pitchFamily="18" charset="0"/>
              </a:rPr>
              <a:t>The tail</a:t>
            </a:r>
            <a:r>
              <a:rPr lang="en-US" sz="1600" dirty="0">
                <a:latin typeface="Times New Roman" panose="02020603050405020304" pitchFamily="18" charset="0"/>
                <a:cs typeface="Times New Roman" panose="02020603050405020304" pitchFamily="18" charset="0"/>
              </a:rPr>
              <a:t>, finally, consists o f the discussion of your data, conclusions, and recommendations.</a:t>
            </a:r>
          </a:p>
          <a:p>
            <a:pPr algn="just"/>
            <a:endParaRPr lang="en-US" sz="1600" dirty="0">
              <a:latin typeface="Times New Roman" panose="02020603050405020304" pitchFamily="18" charset="0"/>
              <a:cs typeface="Times New Roman" panose="02020603050405020304" pitchFamily="18" charset="0"/>
            </a:endParaRPr>
          </a:p>
          <a:p>
            <a:pPr algn="just"/>
            <a:endParaRPr lang="en-US" sz="1600" dirty="0">
              <a:latin typeface="Times New Roman" panose="02020603050405020304" pitchFamily="18" charset="0"/>
              <a:cs typeface="Times New Roman" panose="02020603050405020304" pitchFamily="18" charset="0"/>
            </a:endParaRPr>
          </a:p>
          <a:p>
            <a:pPr algn="just"/>
            <a:r>
              <a:rPr lang="en-US" sz="1600" dirty="0">
                <a:latin typeface="Times New Roman" panose="02020603050405020304" pitchFamily="18" charset="0"/>
                <a:cs typeface="Times New Roman" panose="02020603050405020304" pitchFamily="18" charset="0"/>
              </a:rPr>
              <a:t>The research report will have, broadly, three parts.</a:t>
            </a:r>
          </a:p>
          <a:p>
            <a:pPr algn="just"/>
            <a:r>
              <a:rPr lang="en-US" sz="1600" dirty="0">
                <a:latin typeface="Times New Roman" panose="02020603050405020304" pitchFamily="18" charset="0"/>
                <a:cs typeface="Times New Roman" panose="02020603050405020304" pitchFamily="18" charset="0"/>
              </a:rPr>
              <a:t>Part I : The Preliminary Pages</a:t>
            </a:r>
          </a:p>
          <a:p>
            <a:pPr algn="just"/>
            <a:r>
              <a:rPr lang="en-US" sz="1600" dirty="0">
                <a:latin typeface="Times New Roman" panose="02020603050405020304" pitchFamily="18" charset="0"/>
                <a:cs typeface="Times New Roman" panose="02020603050405020304" pitchFamily="18" charset="0"/>
              </a:rPr>
              <a:t>Part II : The Main Text of the Research Report</a:t>
            </a:r>
          </a:p>
          <a:p>
            <a:pPr algn="just"/>
            <a:r>
              <a:rPr lang="en-US" sz="1600" dirty="0">
                <a:latin typeface="Times New Roman" panose="02020603050405020304" pitchFamily="18" charset="0"/>
                <a:cs typeface="Times New Roman" panose="02020603050405020304" pitchFamily="18" charset="0"/>
              </a:rPr>
              <a:t>Part III : The End Matter</a:t>
            </a:r>
          </a:p>
          <a:p>
            <a:pPr algn="just"/>
            <a:endParaRPr lang="en-US" sz="16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7583848" y="4174568"/>
            <a:ext cx="3729338" cy="223294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68</a:t>
            </a:fld>
            <a:endParaRPr lang="en-IN"/>
          </a:p>
        </p:txBody>
      </p:sp>
    </p:spTree>
    <p:extLst>
      <p:ext uri="{BB962C8B-B14F-4D97-AF65-F5344CB8AC3E}">
        <p14:creationId xmlns:p14="http://schemas.microsoft.com/office/powerpoint/2010/main" val="20910326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76518"/>
            <a:ext cx="10967166" cy="4955203"/>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THE PRELIMINARY PAGES OF RESEARCH REPORT</a:t>
            </a:r>
          </a:p>
          <a:p>
            <a:endParaRPr lang="en-US" sz="2000" dirty="0">
              <a:latin typeface="Times New Roman" panose="02020603050405020304" pitchFamily="18" charset="0"/>
              <a:cs typeface="Times New Roman" panose="02020603050405020304" pitchFamily="18" charset="0"/>
            </a:endParaRPr>
          </a:p>
          <a:p>
            <a:pPr>
              <a:lnSpc>
                <a:spcPct val="200000"/>
              </a:lnSpc>
            </a:pPr>
            <a:r>
              <a:rPr lang="en-US" sz="1600" dirty="0">
                <a:latin typeface="Times New Roman" panose="02020603050405020304" pitchFamily="18" charset="0"/>
                <a:cs typeface="Times New Roman" panose="02020603050405020304" pitchFamily="18" charset="0"/>
              </a:rPr>
              <a:t>• Title and cover page</a:t>
            </a:r>
          </a:p>
          <a:p>
            <a:pPr>
              <a:lnSpc>
                <a:spcPct val="200000"/>
              </a:lnSpc>
            </a:pPr>
            <a:r>
              <a:rPr lang="en-US" sz="1600" dirty="0">
                <a:latin typeface="Times New Roman" panose="02020603050405020304" pitchFamily="18" charset="0"/>
                <a:cs typeface="Times New Roman" panose="02020603050405020304" pitchFamily="18" charset="0"/>
              </a:rPr>
              <a:t>• A foreword</a:t>
            </a:r>
          </a:p>
          <a:p>
            <a:pPr>
              <a:lnSpc>
                <a:spcPct val="200000"/>
              </a:lnSpc>
            </a:pPr>
            <a:r>
              <a:rPr lang="en-US" sz="1600" dirty="0">
                <a:latin typeface="Times New Roman" panose="02020603050405020304" pitchFamily="18" charset="0"/>
                <a:cs typeface="Times New Roman" panose="02020603050405020304" pitchFamily="18" charset="0"/>
              </a:rPr>
              <a:t>• Preface</a:t>
            </a:r>
          </a:p>
          <a:p>
            <a:pPr>
              <a:lnSpc>
                <a:spcPct val="200000"/>
              </a:lnSpc>
            </a:pPr>
            <a:r>
              <a:rPr lang="en-US" sz="1600" dirty="0">
                <a:latin typeface="Times New Roman" panose="02020603050405020304" pitchFamily="18" charset="0"/>
                <a:cs typeface="Times New Roman" panose="02020603050405020304" pitchFamily="18" charset="0"/>
              </a:rPr>
              <a:t>• Acknowledgements</a:t>
            </a:r>
          </a:p>
          <a:p>
            <a:pPr>
              <a:lnSpc>
                <a:spcPct val="200000"/>
              </a:lnSpc>
            </a:pPr>
            <a:r>
              <a:rPr lang="en-US" sz="1600" dirty="0">
                <a:latin typeface="Times New Roman" panose="02020603050405020304" pitchFamily="18" charset="0"/>
                <a:cs typeface="Times New Roman" panose="02020603050405020304" pitchFamily="18" charset="0"/>
              </a:rPr>
              <a:t>• Table of contents</a:t>
            </a:r>
          </a:p>
          <a:p>
            <a:pPr>
              <a:lnSpc>
                <a:spcPct val="200000"/>
              </a:lnSpc>
            </a:pPr>
            <a:r>
              <a:rPr lang="en-US" sz="1600" dirty="0">
                <a:latin typeface="Times New Roman" panose="02020603050405020304" pitchFamily="18" charset="0"/>
                <a:cs typeface="Times New Roman" panose="02020603050405020304" pitchFamily="18" charset="0"/>
              </a:rPr>
              <a:t>• List of tables</a:t>
            </a:r>
          </a:p>
          <a:p>
            <a:pPr>
              <a:lnSpc>
                <a:spcPct val="200000"/>
              </a:lnSpc>
            </a:pPr>
            <a:r>
              <a:rPr lang="en-US" sz="1600" dirty="0">
                <a:latin typeface="Times New Roman" panose="02020603050405020304" pitchFamily="18" charset="0"/>
                <a:cs typeface="Times New Roman" panose="02020603050405020304" pitchFamily="18" charset="0"/>
              </a:rPr>
              <a:t>• List of figures</a:t>
            </a:r>
          </a:p>
          <a:p>
            <a:pPr>
              <a:lnSpc>
                <a:spcPct val="200000"/>
              </a:lnSpc>
            </a:pPr>
            <a:r>
              <a:rPr lang="en-US" sz="1600" dirty="0">
                <a:latin typeface="Times New Roman" panose="02020603050405020304" pitchFamily="18" charset="0"/>
                <a:cs typeface="Times New Roman" panose="02020603050405020304" pitchFamily="18" charset="0"/>
              </a:rPr>
              <a:t>• List of abbreviations</a:t>
            </a:r>
          </a:p>
          <a:p>
            <a:endParaRPr lang="en-US" sz="20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69</a:t>
            </a:fld>
            <a:endParaRPr lang="en-IN"/>
          </a:p>
        </p:txBody>
      </p:sp>
    </p:spTree>
    <p:extLst>
      <p:ext uri="{BB962C8B-B14F-4D97-AF65-F5344CB8AC3E}">
        <p14:creationId xmlns:p14="http://schemas.microsoft.com/office/powerpoint/2010/main" val="6368400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4038600" y="6343471"/>
            <a:ext cx="4114800" cy="365125"/>
          </a:xfrm>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a:t>
            </a:fld>
            <a:endParaRPr lang="en-IN"/>
          </a:p>
        </p:txBody>
      </p:sp>
      <p:pic>
        <p:nvPicPr>
          <p:cNvPr id="7" name="Picture 6"/>
          <p:cNvPicPr>
            <a:picLocks noChangeAspect="1"/>
          </p:cNvPicPr>
          <p:nvPr/>
        </p:nvPicPr>
        <p:blipFill rotWithShape="1">
          <a:blip r:embed="rId2"/>
          <a:srcRect l="27003" t="25528" r="8460" b="15141"/>
          <a:stretch/>
        </p:blipFill>
        <p:spPr>
          <a:xfrm>
            <a:off x="1098996" y="425002"/>
            <a:ext cx="10714307" cy="5537916"/>
          </a:xfrm>
          <a:prstGeom prst="rect">
            <a:avLst/>
          </a:prstGeom>
        </p:spPr>
      </p:pic>
    </p:spTree>
    <p:extLst>
      <p:ext uri="{BB962C8B-B14F-4D97-AF65-F5344CB8AC3E}">
        <p14:creationId xmlns:p14="http://schemas.microsoft.com/office/powerpoint/2010/main" val="217757039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Rectangle 2"/>
          <p:cNvSpPr/>
          <p:nvPr/>
        </p:nvSpPr>
        <p:spPr>
          <a:xfrm>
            <a:off x="971549" y="471795"/>
            <a:ext cx="11210926" cy="1477328"/>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Title and Cover page</a:t>
            </a:r>
          </a:p>
          <a:p>
            <a:pPr algn="just"/>
            <a:r>
              <a:rPr lang="en-US" dirty="0">
                <a:latin typeface="Times New Roman" panose="02020603050405020304" pitchFamily="18" charset="0"/>
                <a:cs typeface="Times New Roman" panose="02020603050405020304" pitchFamily="18" charset="0"/>
              </a:rPr>
              <a:t>The cover page should contain the title, the names of the authors with their designations, the institution that is publishing the report with its logo, (e.g., Rajiv Gandhi university of health sciences), the month, and the year of publication. The title could consist of a challenging statement or question, followed by an informative subtitle covering the content of the study and indicating the area where the study was implemented</a:t>
            </a:r>
            <a:endParaRPr lang="en-US" dirty="0"/>
          </a:p>
        </p:txBody>
      </p:sp>
      <p:pic>
        <p:nvPicPr>
          <p:cNvPr id="5" name="Picture 4"/>
          <p:cNvPicPr>
            <a:picLocks noChangeAspect="1"/>
          </p:cNvPicPr>
          <p:nvPr/>
        </p:nvPicPr>
        <p:blipFill>
          <a:blip r:embed="rId2"/>
          <a:stretch>
            <a:fillRect/>
          </a:stretch>
        </p:blipFill>
        <p:spPr>
          <a:xfrm>
            <a:off x="3217601" y="1907327"/>
            <a:ext cx="5267401" cy="4627265"/>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70</a:t>
            </a:fld>
            <a:endParaRPr lang="en-IN"/>
          </a:p>
        </p:txBody>
      </p:sp>
    </p:spTree>
    <p:extLst>
      <p:ext uri="{BB962C8B-B14F-4D97-AF65-F5344CB8AC3E}">
        <p14:creationId xmlns:p14="http://schemas.microsoft.com/office/powerpoint/2010/main" val="306540876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971549" y="425003"/>
            <a:ext cx="11031561" cy="501675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Foreword</a:t>
            </a:r>
          </a:p>
          <a:p>
            <a:r>
              <a:rPr lang="en-US" sz="1600" dirty="0">
                <a:latin typeface="Times New Roman" panose="02020603050405020304" pitchFamily="18" charset="0"/>
                <a:cs typeface="Times New Roman" panose="02020603050405020304" pitchFamily="18" charset="0"/>
              </a:rPr>
              <a:t>A foreword is usually a short piece of writing found at the beginning of a book or other piece of literature, before the introduction. This may or may not be written by the primary author of the work.</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Preface </a:t>
            </a:r>
          </a:p>
          <a:p>
            <a:r>
              <a:rPr lang="en-US" sz="1600" dirty="0">
                <a:latin typeface="Times New Roman" panose="02020603050405020304" pitchFamily="18" charset="0"/>
                <a:cs typeface="Times New Roman" panose="02020603050405020304" pitchFamily="18" charset="0"/>
              </a:rPr>
              <a:t>A preface, by contrast, is written by the author of the book. A preface generally covers the story of how the book came into being, or how the idea for the book was developed; this is often followed by thanks and acknowledgments to people who were helpful to the author during the time of writing</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Acknowledgements</a:t>
            </a:r>
          </a:p>
          <a:p>
            <a:r>
              <a:rPr lang="en-US" sz="1600" dirty="0">
                <a:latin typeface="Times New Roman" panose="02020603050405020304" pitchFamily="18" charset="0"/>
                <a:cs typeface="Times New Roman" panose="02020603050405020304" pitchFamily="18" charset="0"/>
              </a:rPr>
              <a:t>It is good practice to thank those who supported you technically or financially in the design and implementation of your study. You should not forget to thank your research guide and your employer, too, who has allowed you to invest time in the study; and, the respondents may be acknowledged</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Table of Contents</a:t>
            </a:r>
          </a:p>
          <a:p>
            <a:r>
              <a:rPr lang="en-US" sz="1600" dirty="0">
                <a:latin typeface="Times New Roman" panose="02020603050405020304" pitchFamily="18" charset="0"/>
                <a:cs typeface="Times New Roman" panose="02020603050405020304" pitchFamily="18" charset="0"/>
              </a:rPr>
              <a:t>A table of contents is essential. It provides the reader a quick overview of the chapters with major sections and sub sections of your report, and page references, so that the reader can go through the report in a different order, or skip certain sections. The sections and sub sections within each chapter may be given numbers that are specific to the chapter. For example, a section in chapter III may be given no as 3.1; and, a sub section as 3.1.1. An example of a table of contents is given below.</a:t>
            </a:r>
          </a:p>
          <a:p>
            <a:endParaRPr lang="en-US" sz="1600"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71</a:t>
            </a:fld>
            <a:endParaRPr lang="en-IN"/>
          </a:p>
        </p:txBody>
      </p:sp>
    </p:spTree>
    <p:extLst>
      <p:ext uri="{BB962C8B-B14F-4D97-AF65-F5344CB8AC3E}">
        <p14:creationId xmlns:p14="http://schemas.microsoft.com/office/powerpoint/2010/main" val="32254270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931902" y="777010"/>
            <a:ext cx="6328196" cy="5303980"/>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72</a:t>
            </a:fld>
            <a:endParaRPr lang="en-IN"/>
          </a:p>
        </p:txBody>
      </p:sp>
    </p:spTree>
    <p:extLst>
      <p:ext uri="{BB962C8B-B14F-4D97-AF65-F5344CB8AC3E}">
        <p14:creationId xmlns:p14="http://schemas.microsoft.com/office/powerpoint/2010/main" val="2531325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12124"/>
            <a:ext cx="11044440" cy="1077218"/>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List of Tables</a:t>
            </a:r>
          </a:p>
          <a:p>
            <a:r>
              <a:rPr lang="en-US" sz="1600" dirty="0">
                <a:latin typeface="Times New Roman" panose="02020603050405020304" pitchFamily="18" charset="0"/>
                <a:cs typeface="Times New Roman" panose="02020603050405020304" pitchFamily="18" charset="0"/>
              </a:rPr>
              <a:t>If you have many tables or figures, it is essential to list these also in a table of contents with formatted with page numbers. The initial letters of the key words in the title are capitalized and no terminal punctuation is used. An</a:t>
            </a:r>
          </a:p>
          <a:p>
            <a:r>
              <a:rPr lang="en-US" sz="1600" dirty="0">
                <a:latin typeface="Times New Roman" panose="02020603050405020304" pitchFamily="18" charset="0"/>
                <a:cs typeface="Times New Roman" panose="02020603050405020304" pitchFamily="18" charset="0"/>
              </a:rPr>
              <a:t>example is given below.</a:t>
            </a:r>
          </a:p>
        </p:txBody>
      </p:sp>
      <p:pic>
        <p:nvPicPr>
          <p:cNvPr id="6" name="Picture 5"/>
          <p:cNvPicPr>
            <a:picLocks noChangeAspect="1"/>
          </p:cNvPicPr>
          <p:nvPr/>
        </p:nvPicPr>
        <p:blipFill>
          <a:blip r:embed="rId2"/>
          <a:stretch>
            <a:fillRect/>
          </a:stretch>
        </p:blipFill>
        <p:spPr>
          <a:xfrm>
            <a:off x="2277441" y="1698632"/>
            <a:ext cx="6297714" cy="1877731"/>
          </a:xfrm>
          <a:prstGeom prst="rect">
            <a:avLst/>
          </a:prstGeom>
        </p:spPr>
      </p:pic>
      <p:sp>
        <p:nvSpPr>
          <p:cNvPr id="8" name="TextBox 7"/>
          <p:cNvSpPr txBox="1"/>
          <p:nvPr/>
        </p:nvSpPr>
        <p:spPr>
          <a:xfrm>
            <a:off x="728662" y="4116221"/>
            <a:ext cx="11530214" cy="1815882"/>
          </a:xfrm>
          <a:prstGeom prst="rect">
            <a:avLst/>
          </a:prstGeom>
          <a:noFill/>
        </p:spPr>
        <p:txBody>
          <a:bodyPr wrap="square" rtlCol="0">
            <a:spAutoFit/>
          </a:bodyPr>
          <a:lstStyle/>
          <a:p>
            <a:r>
              <a:rPr lang="en-US" sz="1600" dirty="0">
                <a:latin typeface="Times New Roman" panose="02020603050405020304" pitchFamily="18" charset="0"/>
                <a:cs typeface="Times New Roman" panose="02020603050405020304" pitchFamily="18" charset="0"/>
              </a:rPr>
              <a:t>List of Figures</a:t>
            </a:r>
          </a:p>
          <a:p>
            <a:r>
              <a:rPr lang="en-US" sz="1600" dirty="0">
                <a:latin typeface="Times New Roman" panose="02020603050405020304" pitchFamily="18" charset="0"/>
                <a:cs typeface="Times New Roman" panose="02020603050405020304" pitchFamily="18" charset="0"/>
              </a:rPr>
              <a:t>The list of figures appears in the same format as the list of tables, titled List of Figures.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List of Abbreviations </a:t>
            </a:r>
          </a:p>
          <a:p>
            <a:r>
              <a:rPr lang="en-US" sz="1600" dirty="0">
                <a:latin typeface="Times New Roman" panose="02020603050405020304" pitchFamily="18" charset="0"/>
                <a:cs typeface="Times New Roman" panose="02020603050405020304" pitchFamily="18" charset="0"/>
              </a:rPr>
              <a:t>If abbreviations or acronyms are used in the report, these should be stated in full in the text the first time that they are mentioned. If there are many, they should be listed in alphabetical order as well. The list can be placed before the first chapter of the report.</a:t>
            </a:r>
          </a:p>
          <a:p>
            <a:endParaRPr lang="en-US" sz="1600"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73</a:t>
            </a:fld>
            <a:endParaRPr lang="en-IN"/>
          </a:p>
        </p:txBody>
      </p:sp>
    </p:spTree>
    <p:extLst>
      <p:ext uri="{BB962C8B-B14F-4D97-AF65-F5344CB8AC3E}">
        <p14:creationId xmlns:p14="http://schemas.microsoft.com/office/powerpoint/2010/main" val="32403897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526482" y="725189"/>
            <a:ext cx="7139035" cy="540762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74</a:t>
            </a:fld>
            <a:endParaRPr lang="en-IN"/>
          </a:p>
        </p:txBody>
      </p:sp>
    </p:spTree>
    <p:extLst>
      <p:ext uri="{BB962C8B-B14F-4D97-AF65-F5344CB8AC3E}">
        <p14:creationId xmlns:p14="http://schemas.microsoft.com/office/powerpoint/2010/main" val="173061263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Rectangle 2"/>
          <p:cNvSpPr/>
          <p:nvPr/>
        </p:nvSpPr>
        <p:spPr>
          <a:xfrm>
            <a:off x="1270715" y="404027"/>
            <a:ext cx="10416460" cy="3908762"/>
          </a:xfrm>
          <a:prstGeom prst="rect">
            <a:avLst/>
          </a:prstGeom>
        </p:spPr>
        <p:txBody>
          <a:bodyPr wrap="square">
            <a:spAutoFit/>
          </a:bodyPr>
          <a:lstStyle/>
          <a:p>
            <a:r>
              <a:rPr lang="en-US" sz="1600" dirty="0">
                <a:latin typeface="Times New Roman" panose="02020603050405020304" pitchFamily="18" charset="0"/>
                <a:cs typeface="Times New Roman" panose="02020603050405020304" pitchFamily="18" charset="0"/>
              </a:rPr>
              <a:t>MAIN COMPONENTS OR CHAPTERING OF RESEARCH REPORT</a:t>
            </a:r>
          </a:p>
          <a:p>
            <a:endParaRPr lang="en-US"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The Main Text includes the following </a:t>
            </a: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dirty="0">
                <a:latin typeface="Times New Roman" panose="02020603050405020304" pitchFamily="18" charset="0"/>
                <a:cs typeface="Times New Roman" panose="02020603050405020304" pitchFamily="18" charset="0"/>
              </a:rPr>
              <a:t>• Introduction</a:t>
            </a:r>
          </a:p>
          <a:p>
            <a:pPr>
              <a:lnSpc>
                <a:spcPct val="150000"/>
              </a:lnSpc>
            </a:pPr>
            <a:r>
              <a:rPr lang="en-US" sz="1600" dirty="0">
                <a:latin typeface="Times New Roman" panose="02020603050405020304" pitchFamily="18" charset="0"/>
                <a:cs typeface="Times New Roman" panose="02020603050405020304" pitchFamily="18" charset="0"/>
              </a:rPr>
              <a:t>• Review of Literature</a:t>
            </a:r>
          </a:p>
          <a:p>
            <a:pPr>
              <a:lnSpc>
                <a:spcPct val="150000"/>
              </a:lnSpc>
            </a:pPr>
            <a:r>
              <a:rPr lang="en-US" sz="1600" dirty="0">
                <a:latin typeface="Times New Roman" panose="02020603050405020304" pitchFamily="18" charset="0"/>
                <a:cs typeface="Times New Roman" panose="02020603050405020304" pitchFamily="18" charset="0"/>
              </a:rPr>
              <a:t>• Methodology</a:t>
            </a:r>
          </a:p>
          <a:p>
            <a:pPr>
              <a:lnSpc>
                <a:spcPct val="150000"/>
              </a:lnSpc>
            </a:pPr>
            <a:r>
              <a:rPr lang="en-US" sz="1600" dirty="0">
                <a:latin typeface="Times New Roman" panose="02020603050405020304" pitchFamily="18" charset="0"/>
                <a:cs typeface="Times New Roman" panose="02020603050405020304" pitchFamily="18" charset="0"/>
              </a:rPr>
              <a:t>• Research Findings</a:t>
            </a:r>
          </a:p>
          <a:p>
            <a:pPr>
              <a:lnSpc>
                <a:spcPct val="150000"/>
              </a:lnSpc>
            </a:pPr>
            <a:r>
              <a:rPr lang="en-US" sz="1600" dirty="0">
                <a:latin typeface="Times New Roman" panose="02020603050405020304" pitchFamily="18" charset="0"/>
                <a:cs typeface="Times New Roman" panose="02020603050405020304" pitchFamily="18" charset="0"/>
              </a:rPr>
              <a:t>• Discussion</a:t>
            </a:r>
          </a:p>
          <a:p>
            <a:pPr>
              <a:lnSpc>
                <a:spcPct val="150000"/>
              </a:lnSpc>
            </a:pPr>
            <a:r>
              <a:rPr lang="en-US" sz="1600" dirty="0">
                <a:latin typeface="Times New Roman" panose="02020603050405020304" pitchFamily="18" charset="0"/>
                <a:cs typeface="Times New Roman" panose="02020603050405020304" pitchFamily="18" charset="0"/>
              </a:rPr>
              <a:t>• Conclusion and Recommendations</a:t>
            </a:r>
          </a:p>
          <a:p>
            <a:pPr>
              <a:lnSpc>
                <a:spcPct val="150000"/>
              </a:lnSpc>
            </a:pPr>
            <a:r>
              <a:rPr lang="en-US" sz="1600" dirty="0">
                <a:latin typeface="Times New Roman" panose="02020603050405020304" pitchFamily="18" charset="0"/>
                <a:cs typeface="Times New Roman" panose="02020603050405020304" pitchFamily="18" charset="0"/>
              </a:rPr>
              <a:t>• Summary</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75</a:t>
            </a:fld>
            <a:endParaRPr lang="en-IN"/>
          </a:p>
        </p:txBody>
      </p:sp>
    </p:spTree>
    <p:extLst>
      <p:ext uri="{BB962C8B-B14F-4D97-AF65-F5344CB8AC3E}">
        <p14:creationId xmlns:p14="http://schemas.microsoft.com/office/powerpoint/2010/main" val="138241725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971550" y="476518"/>
            <a:ext cx="10968037" cy="3108543"/>
          </a:xfrm>
          <a:prstGeom prst="rect">
            <a:avLst/>
          </a:prstGeom>
          <a:noFill/>
        </p:spPr>
        <p:txBody>
          <a:bodyPr wrap="square" rtlCol="0">
            <a:spAutoFit/>
          </a:bodyPr>
          <a:lstStyle/>
          <a:p>
            <a:r>
              <a:rPr lang="en-US" b="1" dirty="0">
                <a:latin typeface="Times New Roman" panose="02020603050405020304" pitchFamily="18" charset="0"/>
                <a:cs typeface="Times New Roman" panose="02020603050405020304" pitchFamily="18" charset="0"/>
              </a:rPr>
              <a:t>INTRODUCTION</a:t>
            </a:r>
          </a:p>
          <a:p>
            <a:endParaRPr lang="en-US"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introduction is a relatively easy part of the report that can best be written after a first draft of the findings has been made. It should certainly contain some relevant background data and information about the topic on which you are carrying out research it should be need to be described. You may make additions to the corresponding section in your research proposal, including additional literature,</a:t>
            </a:r>
          </a:p>
          <a:p>
            <a:r>
              <a:rPr lang="en-US" sz="1600" dirty="0">
                <a:latin typeface="Times New Roman" panose="02020603050405020304" pitchFamily="18" charset="0"/>
                <a:cs typeface="Times New Roman" panose="02020603050405020304" pitchFamily="18" charset="0"/>
              </a:rPr>
              <a:t>and use it for your report.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Then, the statement of the problem should follow, again, revised from your  research proposal with additional comments and relevant literature collected during the implementation of the study. It should contain a paragraph on what you hope/ hoped to achieve from the results of the study. Enough background</a:t>
            </a:r>
          </a:p>
          <a:p>
            <a:r>
              <a:rPr lang="en-US" sz="1600" dirty="0">
                <a:latin typeface="Times New Roman" panose="02020603050405020304" pitchFamily="18" charset="0"/>
                <a:cs typeface="Times New Roman" panose="02020603050405020304" pitchFamily="18" charset="0"/>
              </a:rPr>
              <a:t>should be given to make clear to the reader why the problem was considered  worth investigating.</a:t>
            </a:r>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76</a:t>
            </a:fld>
            <a:endParaRPr lang="en-IN"/>
          </a:p>
        </p:txBody>
      </p:sp>
    </p:spTree>
    <p:extLst>
      <p:ext uri="{BB962C8B-B14F-4D97-AF65-F5344CB8AC3E}">
        <p14:creationId xmlns:p14="http://schemas.microsoft.com/office/powerpoint/2010/main" val="69535338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215559" y="356349"/>
            <a:ext cx="7760881" cy="6145301"/>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77</a:t>
            </a:fld>
            <a:endParaRPr lang="en-IN"/>
          </a:p>
        </p:txBody>
      </p:sp>
    </p:spTree>
    <p:extLst>
      <p:ext uri="{BB962C8B-B14F-4D97-AF65-F5344CB8AC3E}">
        <p14:creationId xmlns:p14="http://schemas.microsoft.com/office/powerpoint/2010/main" val="21390906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76518"/>
            <a:ext cx="11031561" cy="3600986"/>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REVIEW OF LITERATURE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Global literature can be reviewed in the introduction to the statement of them problem if you have selected a problem of global interest. Otherwise, relevant literature from individual countries may follow as a separate literature review after the statement of the problem. A literature review is a body of text that aims to review the critical points of current knowledge and or methodological</a:t>
            </a:r>
          </a:p>
          <a:p>
            <a:r>
              <a:rPr lang="en-US" sz="1600" dirty="0">
                <a:latin typeface="Times New Roman" panose="02020603050405020304" pitchFamily="18" charset="0"/>
                <a:cs typeface="Times New Roman" panose="02020603050405020304" pitchFamily="18" charset="0"/>
              </a:rPr>
              <a:t>approaches on a particular topic.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Literature reviews are secondary sources, and, as such, do not report any new or original experimental work. Its ultimate goal is to bring the reader up to date with current literature on a topic, and forms the</a:t>
            </a:r>
          </a:p>
          <a:p>
            <a:r>
              <a:rPr lang="en-US" sz="1600" dirty="0">
                <a:latin typeface="Times New Roman" panose="02020603050405020304" pitchFamily="18" charset="0"/>
                <a:cs typeface="Times New Roman" panose="02020603050405020304" pitchFamily="18" charset="0"/>
              </a:rPr>
              <a:t>basis for another goal, such as future research that may be needed in the area.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well-structured literature review is characterized by a logical flow of ideas; current and relevant references with consistent, appropriate referencing style; proper use of terminology; and an unbiased and comprehensive view of the previous research on the topic.</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78</a:t>
            </a:fld>
            <a:endParaRPr lang="en-IN"/>
          </a:p>
        </p:txBody>
      </p:sp>
    </p:spTree>
    <p:extLst>
      <p:ext uri="{BB962C8B-B14F-4D97-AF65-F5344CB8AC3E}">
        <p14:creationId xmlns:p14="http://schemas.microsoft.com/office/powerpoint/2010/main" val="357146128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566669"/>
            <a:ext cx="10715626" cy="4211639"/>
          </a:xfrm>
          <a:prstGeom prst="rect">
            <a:avLst/>
          </a:prstGeom>
        </p:spPr>
        <p:txBody>
          <a:bodyPr vert="horz" lIns="91440" tIns="45720" rIns="91440" bIns="45720" rtlCol="0">
            <a:normAutofit fontScale="5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IN" sz="3800" b="1" dirty="0">
                <a:latin typeface="Times New Roman" panose="02020603050405020304" pitchFamily="18" charset="0"/>
                <a:cs typeface="Times New Roman" panose="02020603050405020304" pitchFamily="18" charset="0"/>
              </a:rPr>
              <a:t>METHODOLOGY</a:t>
            </a:r>
          </a:p>
          <a:p>
            <a:pPr algn="l"/>
            <a:endParaRPr lang="en-IN" sz="1600" dirty="0">
              <a:latin typeface="Times New Roman" panose="02020603050405020304" pitchFamily="18" charset="0"/>
              <a:cs typeface="Times New Roman" panose="02020603050405020304" pitchFamily="18" charset="0"/>
            </a:endParaRPr>
          </a:p>
          <a:p>
            <a:pPr algn="l"/>
            <a:r>
              <a:rPr lang="en-US" sz="2900" dirty="0">
                <a:latin typeface="Times New Roman" panose="02020603050405020304" pitchFamily="18" charset="0"/>
                <a:cs typeface="Times New Roman" panose="02020603050405020304" pitchFamily="18" charset="0"/>
              </a:rPr>
              <a:t>The methodology adopted in conducting the study must be fully explained. The scientific reader would like to know about the basic design of the study, the methods of data collection, information regarding the sample used in the study, the statistical analysis adopted and the factors limiting the study .The methodology section should include a description of</a:t>
            </a:r>
          </a:p>
          <a:p>
            <a:pPr algn="l"/>
            <a:endParaRPr lang="en-US" sz="2900" dirty="0">
              <a:latin typeface="Times New Roman" panose="02020603050405020304" pitchFamily="18" charset="0"/>
              <a:cs typeface="Times New Roman" panose="02020603050405020304" pitchFamily="18" charset="0"/>
            </a:endParaRPr>
          </a:p>
          <a:p>
            <a:pPr algn="l"/>
            <a:r>
              <a:rPr lang="en-US" sz="2900" dirty="0">
                <a:latin typeface="Times New Roman" panose="02020603050405020304" pitchFamily="18" charset="0"/>
                <a:cs typeface="Times New Roman" panose="02020603050405020304" pitchFamily="18" charset="0"/>
              </a:rPr>
              <a:t>• the study type</a:t>
            </a:r>
          </a:p>
          <a:p>
            <a:pPr algn="l"/>
            <a:r>
              <a:rPr lang="en-US" sz="2900" dirty="0">
                <a:latin typeface="Times New Roman" panose="02020603050405020304" pitchFamily="18" charset="0"/>
                <a:cs typeface="Times New Roman" panose="02020603050405020304" pitchFamily="18" charset="0"/>
              </a:rPr>
              <a:t>• major study themes or variables (a detailed list of variables on which data was collected may be annexed)</a:t>
            </a:r>
          </a:p>
          <a:p>
            <a:pPr algn="l"/>
            <a:r>
              <a:rPr lang="en-US" sz="2900" dirty="0">
                <a:latin typeface="Times New Roman" panose="02020603050405020304" pitchFamily="18" charset="0"/>
                <a:cs typeface="Times New Roman" panose="02020603050405020304" pitchFamily="18" charset="0"/>
              </a:rPr>
              <a:t>• the study/ target population(s), sampling method(s) and the size of the sample(s)</a:t>
            </a:r>
          </a:p>
          <a:p>
            <a:pPr algn="l"/>
            <a:r>
              <a:rPr lang="en-US" sz="2900" dirty="0">
                <a:latin typeface="Times New Roman" panose="02020603050405020304" pitchFamily="18" charset="0"/>
                <a:cs typeface="Times New Roman" panose="02020603050405020304" pitchFamily="18" charset="0"/>
              </a:rPr>
              <a:t>• data collection techniques used for the different study populations</a:t>
            </a:r>
          </a:p>
          <a:p>
            <a:pPr algn="l"/>
            <a:r>
              <a:rPr lang="en-US" sz="2900" dirty="0">
                <a:latin typeface="Times New Roman" panose="02020603050405020304" pitchFamily="18" charset="0"/>
                <a:cs typeface="Times New Roman" panose="02020603050405020304" pitchFamily="18" charset="0"/>
              </a:rPr>
              <a:t>• duration of data collection</a:t>
            </a:r>
          </a:p>
          <a:p>
            <a:pPr algn="l"/>
            <a:r>
              <a:rPr lang="en-US" sz="2900" dirty="0">
                <a:latin typeface="Times New Roman" panose="02020603050405020304" pitchFamily="18" charset="0"/>
                <a:cs typeface="Times New Roman" panose="02020603050405020304" pitchFamily="18" charset="0"/>
              </a:rPr>
              <a:t>• how the data was collected and by whom</a:t>
            </a:r>
          </a:p>
          <a:p>
            <a:pPr algn="l"/>
            <a:r>
              <a:rPr lang="en-US" sz="2900" dirty="0">
                <a:latin typeface="Times New Roman" panose="02020603050405020304" pitchFamily="18" charset="0"/>
                <a:cs typeface="Times New Roman" panose="02020603050405020304" pitchFamily="18" charset="0"/>
              </a:rPr>
              <a:t>• procedures used for data analysis, including statistical tests (if applicable)</a:t>
            </a:r>
          </a:p>
          <a:p>
            <a:pPr algn="l"/>
            <a:r>
              <a:rPr lang="en-US" sz="2900" dirty="0">
                <a:latin typeface="Times New Roman" panose="02020603050405020304" pitchFamily="18" charset="0"/>
                <a:cs typeface="Times New Roman" panose="02020603050405020304" pitchFamily="18" charset="0"/>
              </a:rPr>
              <a:t>• any constraints and its management</a:t>
            </a:r>
          </a:p>
          <a:p>
            <a:pPr algn="l"/>
            <a:r>
              <a:rPr lang="en-US" sz="2900" dirty="0">
                <a:latin typeface="Times New Roman" panose="02020603050405020304" pitchFamily="18" charset="0"/>
                <a:cs typeface="Times New Roman" panose="02020603050405020304" pitchFamily="18" charset="0"/>
              </a:rPr>
              <a:t>• limitations of the study.</a:t>
            </a:r>
          </a:p>
          <a:p>
            <a:pPr algn="l"/>
            <a:endParaRPr lang="en-IN" sz="1600" dirty="0">
              <a:latin typeface="Times New Roman" panose="02020603050405020304" pitchFamily="18" charset="0"/>
              <a:cs typeface="Times New Roman" panose="02020603050405020304" pitchFamily="18" charset="0"/>
            </a:endParaRPr>
          </a:p>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79</a:t>
            </a:fld>
            <a:endParaRPr lang="en-IN"/>
          </a:p>
        </p:txBody>
      </p:sp>
    </p:spTree>
    <p:extLst>
      <p:ext uri="{BB962C8B-B14F-4D97-AF65-F5344CB8AC3E}">
        <p14:creationId xmlns:p14="http://schemas.microsoft.com/office/powerpoint/2010/main" val="712350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1" name="Footer Placeholder 4">
            <a:extLst>
              <a:ext uri="{FF2B5EF4-FFF2-40B4-BE49-F238E27FC236}">
                <a16:creationId xmlns:a16="http://schemas.microsoft.com/office/drawing/2014/main" xmlns="" id="{A60243DA-EF30-4066-83D9-4BA114AFAD2E}"/>
              </a:ext>
            </a:extLst>
          </p:cNvPr>
          <p:cNvSpPr txBox="1">
            <a:spLocks/>
          </p:cNvSpPr>
          <p:nvPr/>
        </p:nvSpPr>
        <p:spPr>
          <a:xfrm>
            <a:off x="4691270" y="6487451"/>
            <a:ext cx="2876339" cy="315911"/>
          </a:xfrm>
          <a:prstGeom prst="rect">
            <a:avLst/>
          </a:prstGeom>
          <a:solidFill>
            <a:srgbClr val="FF0000"/>
          </a:solidFill>
          <a:ln w="12700">
            <a:solidFill>
              <a:schemeClr val="tx1"/>
            </a:solidFill>
          </a:ln>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r"/>
            <a:r>
              <a:rPr lang="en-IN" dirty="0">
                <a:solidFill>
                  <a:schemeClr val="bg1">
                    <a:lumMod val="95000"/>
                  </a:schemeClr>
                </a:solidFill>
                <a:latin typeface="Georgia" panose="02040502050405020303" pitchFamily="18" charset="0"/>
              </a:rPr>
              <a:t>© R </a:t>
            </a:r>
            <a:r>
              <a:rPr lang="en-IN" dirty="0" err="1">
                <a:solidFill>
                  <a:schemeClr val="bg1">
                    <a:lumMod val="95000"/>
                  </a:schemeClr>
                </a:solidFill>
                <a:latin typeface="Georgia" panose="02040502050405020303" pitchFamily="18" charset="0"/>
              </a:rPr>
              <a:t>R</a:t>
            </a:r>
            <a:r>
              <a:rPr lang="en-IN" dirty="0">
                <a:solidFill>
                  <a:schemeClr val="bg1">
                    <a:lumMod val="95000"/>
                  </a:schemeClr>
                </a:solidFill>
                <a:latin typeface="Georgia" panose="02040502050405020303" pitchFamily="18" charset="0"/>
              </a:rPr>
              <a:t> INSTITUTIONS , BANGALORE</a:t>
            </a: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rotWithShape="1">
          <a:blip r:embed="rId2"/>
          <a:srcRect l="22054" t="15097" r="36967" b="8671"/>
          <a:stretch/>
        </p:blipFill>
        <p:spPr>
          <a:xfrm>
            <a:off x="2668944" y="563122"/>
            <a:ext cx="6078828" cy="6357810"/>
          </a:xfrm>
          <a:prstGeom prst="rect">
            <a:avLst/>
          </a:prstGeom>
        </p:spPr>
      </p:pic>
      <p:sp>
        <p:nvSpPr>
          <p:cNvPr id="8" name="TextBox 7"/>
          <p:cNvSpPr txBox="1"/>
          <p:nvPr/>
        </p:nvSpPr>
        <p:spPr>
          <a:xfrm>
            <a:off x="936736" y="163012"/>
            <a:ext cx="9543245" cy="40011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Types of clinical study designs</a:t>
            </a:r>
            <a:r>
              <a:rPr lang="en-US" sz="1600" dirty="0">
                <a:latin typeface="Times New Roman" panose="02020603050405020304" pitchFamily="18" charset="0"/>
                <a:cs typeface="Times New Roman" panose="02020603050405020304" pitchFamily="18" charset="0"/>
              </a:rPr>
              <a:t>: Case studies, observational studies, interventional studies</a:t>
            </a:r>
            <a:r>
              <a:rPr lang="en-US" sz="1600" dirty="0"/>
              <a:t>.</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t>8</a:t>
            </a:fld>
            <a:endParaRPr lang="en-IN"/>
          </a:p>
        </p:txBody>
      </p:sp>
    </p:spTree>
    <p:extLst>
      <p:ext uri="{BB962C8B-B14F-4D97-AF65-F5344CB8AC3E}">
        <p14:creationId xmlns:p14="http://schemas.microsoft.com/office/powerpoint/2010/main" val="178248003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680060" y="672531"/>
            <a:ext cx="4822354" cy="5023539"/>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80</a:t>
            </a:fld>
            <a:endParaRPr lang="en-IN"/>
          </a:p>
        </p:txBody>
      </p:sp>
    </p:spTree>
    <p:extLst>
      <p:ext uri="{BB962C8B-B14F-4D97-AF65-F5344CB8AC3E}">
        <p14:creationId xmlns:p14="http://schemas.microsoft.com/office/powerpoint/2010/main" val="17922942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50" y="695458"/>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1133341" y="437882"/>
            <a:ext cx="10895527" cy="378565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RESEARCH FINDINGS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 detailed presentation of the findings of the study with supporting data in the form of tables and charts, together with a validation of the results is the next step in writing the main text of the report. The result section of the study should contain the statistical summaries and reductions of data, rather than raw data.</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All the results should be presented in a logical sequence and split into readily identifiable sections. The systematic presentation of your findings in relation to the research objectives is the crucial part of your report. The list of data by objectives will help you to decide how to organize the presentation of data. The decision concerning where to put what can best be made after all data have been fully processed and </a:t>
            </a:r>
            <a:r>
              <a:rPr lang="en-US" sz="1600" dirty="0" err="1">
                <a:latin typeface="Times New Roman" panose="02020603050405020304" pitchFamily="18" charset="0"/>
                <a:cs typeface="Times New Roman" panose="02020603050405020304" pitchFamily="18" charset="0"/>
              </a:rPr>
              <a:t>analysed</a:t>
            </a:r>
            <a:r>
              <a:rPr lang="en-US" sz="1600" dirty="0">
                <a:latin typeface="Times New Roman" panose="02020603050405020304" pitchFamily="18" charset="0"/>
                <a:cs typeface="Times New Roman" panose="02020603050405020304" pitchFamily="18" charset="0"/>
              </a:rPr>
              <a:t>, and before the writing Report Writing starts. When all data have been </a:t>
            </a:r>
            <a:r>
              <a:rPr lang="en-US" sz="1600" dirty="0" err="1">
                <a:latin typeface="Times New Roman" panose="02020603050405020304" pitchFamily="18" charset="0"/>
                <a:cs typeface="Times New Roman" panose="02020603050405020304" pitchFamily="18" charset="0"/>
              </a:rPr>
              <a:t>analysed</a:t>
            </a:r>
            <a:r>
              <a:rPr lang="en-US" sz="1600" dirty="0">
                <a:latin typeface="Times New Roman" panose="02020603050405020304" pitchFamily="18" charset="0"/>
                <a:cs typeface="Times New Roman" panose="02020603050405020304" pitchFamily="18" charset="0"/>
              </a:rPr>
              <a:t>, a detailed outline has to be made for the presentation of the findings. </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will help the decision-making on how to organize  the data, and is an absolute precondition for optimal division of tasks among group members in the writing process. At this stage you might as well prepare an outline for the whole report, taking the main components of a research report as a point of departure.</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81</a:t>
            </a:fld>
            <a:endParaRPr lang="en-IN"/>
          </a:p>
        </p:txBody>
      </p:sp>
    </p:spTree>
    <p:extLst>
      <p:ext uri="{BB962C8B-B14F-4D97-AF65-F5344CB8AC3E}">
        <p14:creationId xmlns:p14="http://schemas.microsoft.com/office/powerpoint/2010/main" val="282381305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1813189" y="261853"/>
            <a:ext cx="8565622" cy="6334293"/>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82</a:t>
            </a:fld>
            <a:endParaRPr lang="en-IN"/>
          </a:p>
        </p:txBody>
      </p:sp>
    </p:spTree>
    <p:extLst>
      <p:ext uri="{BB962C8B-B14F-4D97-AF65-F5344CB8AC3E}">
        <p14:creationId xmlns:p14="http://schemas.microsoft.com/office/powerpoint/2010/main" val="18337877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Rectangle 2"/>
          <p:cNvSpPr/>
          <p:nvPr/>
        </p:nvSpPr>
        <p:spPr>
          <a:xfrm>
            <a:off x="832834" y="287556"/>
            <a:ext cx="11208912" cy="1169551"/>
          </a:xfrm>
          <a:prstGeom prst="rect">
            <a:avLst/>
          </a:prstGeom>
        </p:spPr>
        <p:txBody>
          <a:bodyPr wrap="square">
            <a:spAutoFit/>
          </a:bodyPr>
          <a:lstStyle/>
          <a:p>
            <a:r>
              <a:rPr lang="en-US" sz="2000" b="1" dirty="0">
                <a:latin typeface="Times New Roman" panose="02020603050405020304" pitchFamily="18" charset="0"/>
                <a:cs typeface="Times New Roman" panose="02020603050405020304" pitchFamily="18" charset="0"/>
              </a:rPr>
              <a:t>DISCUSSION</a:t>
            </a:r>
          </a:p>
          <a:p>
            <a:r>
              <a:rPr lang="en-US" sz="1600" dirty="0">
                <a:latin typeface="Times New Roman" panose="02020603050405020304" pitchFamily="18" charset="0"/>
                <a:cs typeface="Times New Roman" panose="02020603050405020304" pitchFamily="18" charset="0"/>
              </a:rPr>
              <a:t>The findings can now be discussed by objective or by cluster of related variables or themes, which should lead to conclusions and possible recommendations. The discussion may also include findings from other related studies that support or contradict your own. For easy understanding, the discussion of the table given in findings is given  below</a:t>
            </a:r>
            <a:r>
              <a:rPr lang="en-US" dirty="0"/>
              <a:t>.</a:t>
            </a:r>
          </a:p>
        </p:txBody>
      </p:sp>
      <p:pic>
        <p:nvPicPr>
          <p:cNvPr id="5" name="Picture 4"/>
          <p:cNvPicPr>
            <a:picLocks noChangeAspect="1"/>
          </p:cNvPicPr>
          <p:nvPr/>
        </p:nvPicPr>
        <p:blipFill>
          <a:blip r:embed="rId2"/>
          <a:stretch>
            <a:fillRect/>
          </a:stretch>
        </p:blipFill>
        <p:spPr>
          <a:xfrm>
            <a:off x="2526941" y="1456972"/>
            <a:ext cx="6887515" cy="5393532"/>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83</a:t>
            </a:fld>
            <a:endParaRPr lang="en-IN"/>
          </a:p>
        </p:txBody>
      </p:sp>
    </p:spTree>
    <p:extLst>
      <p:ext uri="{BB962C8B-B14F-4D97-AF65-F5344CB8AC3E}">
        <p14:creationId xmlns:p14="http://schemas.microsoft.com/office/powerpoint/2010/main" val="212017122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21972"/>
            <a:ext cx="11070197" cy="3785652"/>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CONCLUSIONS AND RECOMMENDATIONS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conclusions and recommendations should follow logically from the discussion of the findings. As the discussion will follow the sequence in which the findings have been presented (which in turn depends on your objectives) the conclusions should logically follow the same order. Sometimes, it is advisable to present conclusion and recommendations in specific sections related to issues of importance/under investigation/objectives of the study for better clarity to different stake holders. The conclusions should be given in bullets so that it can easily catch the attention of the reader.</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Remember that action-oriented groups are most interested in this section. The conclusions should be followed by suggestions or recommendations. While making recommendations, use not only the findings of your study, but also supportive information from other sources.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recommendations should be generated from the findings and conclusions. It should not be generalized; rather it should be specific to particular stake holders in pure, actionable term which is feasible in relation to social context, policy and constitution of country, political acceptability, budget, time, etc.</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84</a:t>
            </a:fld>
            <a:endParaRPr lang="en-IN"/>
          </a:p>
        </p:txBody>
      </p:sp>
    </p:spTree>
    <p:extLst>
      <p:ext uri="{BB962C8B-B14F-4D97-AF65-F5344CB8AC3E}">
        <p14:creationId xmlns:p14="http://schemas.microsoft.com/office/powerpoint/2010/main" val="8026325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3904206" y="257512"/>
            <a:ext cx="4450466" cy="6114818"/>
          </a:xfrm>
          <a:prstGeom prst="rect">
            <a:avLst/>
          </a:prstGeom>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85</a:t>
            </a:fld>
            <a:endParaRPr lang="en-IN"/>
          </a:p>
        </p:txBody>
      </p:sp>
    </p:spTree>
    <p:extLst>
      <p:ext uri="{BB962C8B-B14F-4D97-AF65-F5344CB8AC3E}">
        <p14:creationId xmlns:p14="http://schemas.microsoft.com/office/powerpoint/2010/main" val="220532326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450761"/>
            <a:ext cx="11005803" cy="5386090"/>
          </a:xfrm>
          <a:prstGeom prst="rect">
            <a:avLst/>
          </a:prstGeom>
          <a:noFill/>
        </p:spPr>
        <p:txBody>
          <a:bodyPr wrap="square" rtlCol="0">
            <a:spAutoFit/>
          </a:bodyPr>
          <a:lstStyle/>
          <a:p>
            <a:r>
              <a:rPr lang="en-US" sz="2000" b="1" dirty="0">
                <a:latin typeface="Times New Roman" panose="02020603050405020304" pitchFamily="18" charset="0"/>
                <a:cs typeface="Times New Roman" panose="02020603050405020304" pitchFamily="18" charset="0"/>
              </a:rPr>
              <a:t>PRESENATION OF DATA</a:t>
            </a:r>
          </a:p>
          <a:p>
            <a:endParaRPr lang="en-US" sz="2000" b="1"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objective of classification data is to make data simple, concise, meaningful and interesting for further analysis.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There are two methods of presenting data they are</a:t>
            </a:r>
          </a:p>
          <a:p>
            <a:pPr>
              <a:lnSpc>
                <a:spcPct val="150000"/>
              </a:lnSpc>
            </a:pPr>
            <a:endParaRPr lang="en-US" sz="1600" dirty="0">
              <a:latin typeface="Times New Roman" panose="02020603050405020304" pitchFamily="18" charset="0"/>
              <a:cs typeface="Times New Roman" panose="02020603050405020304" pitchFamily="18" charset="0"/>
            </a:endParaRPr>
          </a:p>
          <a:p>
            <a:pPr>
              <a:lnSpc>
                <a:spcPct val="150000"/>
              </a:lnSpc>
            </a:pPr>
            <a:r>
              <a:rPr lang="en-US" sz="1600" b="1" dirty="0">
                <a:latin typeface="Times New Roman" panose="02020603050405020304" pitchFamily="18" charset="0"/>
                <a:cs typeface="Times New Roman" panose="02020603050405020304" pitchFamily="18" charset="0"/>
              </a:rPr>
              <a:t>TABULATION      </a:t>
            </a:r>
          </a:p>
          <a:p>
            <a:pPr>
              <a:lnSpc>
                <a:spcPct val="150000"/>
              </a:lnSpc>
            </a:pPr>
            <a:r>
              <a:rPr lang="en-US" sz="1600" b="1" dirty="0">
                <a:latin typeface="Times New Roman" panose="02020603050405020304" pitchFamily="18" charset="0"/>
                <a:cs typeface="Times New Roman" panose="02020603050405020304" pitchFamily="18" charset="0"/>
              </a:rPr>
              <a:t>DIAGRAMS</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1. TABULATION </a:t>
            </a:r>
            <a:r>
              <a:rPr lang="en-US" sz="1600" dirty="0">
                <a:latin typeface="Times New Roman" panose="02020603050405020304" pitchFamily="18" charset="0"/>
                <a:cs typeface="Times New Roman" panose="02020603050405020304" pitchFamily="18" charset="0"/>
              </a:rPr>
              <a:t>:- Guidelines for tables</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Statistical tables are a vital part of the report and deserve special attention. We illustrate the guidelines for tables using data from the data.</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a:p>
            <a:endParaRPr lang="en-US" sz="2000" b="1" dirty="0">
              <a:latin typeface="Times New Roman" panose="02020603050405020304" pitchFamily="18" charset="0"/>
              <a:cs typeface="Times New Roman" panose="02020603050405020304" pitchFamily="18" charset="0"/>
            </a:endParaRP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86</a:t>
            </a:fld>
            <a:endParaRPr lang="en-IN"/>
          </a:p>
        </p:txBody>
      </p:sp>
    </p:spTree>
    <p:extLst>
      <p:ext uri="{BB962C8B-B14F-4D97-AF65-F5344CB8AC3E}">
        <p14:creationId xmlns:p14="http://schemas.microsoft.com/office/powerpoint/2010/main" val="18625672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6915955" y="5731100"/>
            <a:ext cx="5125791" cy="4031334"/>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b="1" dirty="0">
                <a:latin typeface="Times New Roman" panose="02020603050405020304" pitchFamily="18" charset="0"/>
                <a:cs typeface="Times New Roman" panose="02020603050405020304" pitchFamily="18" charset="0"/>
              </a:rPr>
              <a:t>Sources of the data</a:t>
            </a:r>
            <a:r>
              <a:rPr lang="en-US" sz="1800" dirty="0">
                <a:latin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cs typeface="Times New Roman" panose="02020603050405020304" pitchFamily="18" charset="0"/>
              </a:rPr>
              <a:t>If the data contained in the table are secondary, the source of data should be cited (6a).</a:t>
            </a:r>
          </a:p>
        </p:txBody>
      </p:sp>
      <p:pic>
        <p:nvPicPr>
          <p:cNvPr id="5" name="Picture 4"/>
          <p:cNvPicPr>
            <a:picLocks noChangeAspect="1"/>
          </p:cNvPicPr>
          <p:nvPr/>
        </p:nvPicPr>
        <p:blipFill>
          <a:blip r:embed="rId2"/>
          <a:stretch>
            <a:fillRect/>
          </a:stretch>
        </p:blipFill>
        <p:spPr>
          <a:xfrm>
            <a:off x="873621" y="301312"/>
            <a:ext cx="6693988" cy="4188315"/>
          </a:xfrm>
          <a:prstGeom prst="rect">
            <a:avLst/>
          </a:prstGeom>
        </p:spPr>
      </p:pic>
      <p:sp>
        <p:nvSpPr>
          <p:cNvPr id="6" name="TextBox 5"/>
          <p:cNvSpPr txBox="1"/>
          <p:nvPr/>
        </p:nvSpPr>
        <p:spPr>
          <a:xfrm>
            <a:off x="7662930" y="450761"/>
            <a:ext cx="4378816" cy="5539978"/>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Title and number</a:t>
            </a:r>
            <a:r>
              <a:rPr lang="en-US" sz="1600" dirty="0">
                <a:latin typeface="Times New Roman" panose="02020603050405020304" pitchFamily="18" charset="0"/>
                <a:cs typeface="Times New Roman" panose="02020603050405020304" pitchFamily="18" charset="0"/>
              </a:rPr>
              <a:t>. Every table should have a number (1a) and title (1b). The title should be brief yet clearly descriptive of the information provided. Arabic numbers are used to identify tables so that they can be referenced in the text.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Arrangement of data items. </a:t>
            </a:r>
            <a:r>
              <a:rPr lang="en-US" sz="1600" dirty="0">
                <a:latin typeface="Times New Roman" panose="02020603050405020304" pitchFamily="18" charset="0"/>
                <a:cs typeface="Times New Roman" panose="02020603050405020304" pitchFamily="18" charset="0"/>
              </a:rPr>
              <a:t>The arrangement of data items in a table should emphasize the most significant aspect of the data. For example, when the data pertain to time, the items should be arranged by appropriate time period. When order of magnitude is most important, the data items should be arranged in that order (2a). If ease of locating items is critical, an alphabetical arrangement is most appropriate.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Leaders, rulings and spaces</a:t>
            </a:r>
            <a:r>
              <a:rPr lang="en-US" sz="1600" dirty="0">
                <a:latin typeface="Times New Roman" panose="02020603050405020304" pitchFamily="18" charset="0"/>
                <a:cs typeface="Times New Roman" panose="02020603050405020304" pitchFamily="18" charset="0"/>
              </a:rPr>
              <a:t>. The reader’s eye should be guided to be able to read across the table clearly. This can be achieved with ruled lines (4a), alternate shaded rows, or white spaces with dotted lines leading from the row headings to the data.</a:t>
            </a:r>
          </a:p>
          <a:p>
            <a:endParaRPr lang="en-US" sz="16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70456" y="4489627"/>
            <a:ext cx="6645499" cy="1569660"/>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Basis of measurement. </a:t>
            </a:r>
            <a:r>
              <a:rPr lang="en-US" sz="1600" dirty="0">
                <a:latin typeface="Times New Roman" panose="02020603050405020304" pitchFamily="18" charset="0"/>
                <a:cs typeface="Times New Roman" panose="02020603050405020304" pitchFamily="18" charset="0"/>
              </a:rPr>
              <a:t>The basis or unit of measurement should be clearly stated (3a). the totals sample size is shown and the sub-sample sizes of the different sourcing strategies. The main body of data is shown in percentages. The % signs would normally be removed, with a note to tell the reader that the main body is based upon column percentages or row percentages, or percentages related to the total sample size.</a:t>
            </a:r>
          </a:p>
        </p:txBody>
      </p:sp>
      <p:sp>
        <p:nvSpPr>
          <p:cNvPr id="3" name="Footer Placeholder 2"/>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87</a:t>
            </a:fld>
            <a:endParaRPr lang="en-IN"/>
          </a:p>
        </p:txBody>
      </p:sp>
    </p:spTree>
    <p:extLst>
      <p:ext uri="{BB962C8B-B14F-4D97-AF65-F5344CB8AC3E}">
        <p14:creationId xmlns:p14="http://schemas.microsoft.com/office/powerpoint/2010/main" val="132836695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399245"/>
            <a:ext cx="10992924" cy="4524315"/>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Explanations and comments</a:t>
            </a:r>
            <a:r>
              <a:rPr lang="en-US" sz="1600" dirty="0"/>
              <a:t>: </a:t>
            </a:r>
            <a:r>
              <a:rPr lang="en-US" sz="1600" dirty="0">
                <a:latin typeface="Times New Roman" panose="02020603050405020304" pitchFamily="18" charset="0"/>
                <a:cs typeface="Times New Roman" panose="02020603050405020304" pitchFamily="18" charset="0"/>
              </a:rPr>
              <a:t>headings, stubs and footnotes. Explanations and comments clarifying the table can be provided in the form of captions, stubs and footnotes. Designations placed over the vertical columns are called headings (5a). Designations placed in the left-hand column are called stubs (5b). Information that cannot be incorporated in the table should be explained by footnotes (5c). Letters or symbols should be used for footnotes rather than numbers. The footnotes that are part of the original source should come after the main table, but before the source note.</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2. DIAGRAMS </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Guidelines for graphs:-  </a:t>
            </a:r>
            <a:r>
              <a:rPr lang="en-US" sz="1600" dirty="0">
                <a:latin typeface="Times New Roman" panose="02020603050405020304" pitchFamily="18" charset="0"/>
                <a:cs typeface="Times New Roman" panose="02020603050405020304" pitchFamily="18" charset="0"/>
              </a:rPr>
              <a:t>As a general rule, graphical aids should be employed whenever practical. Graphical display of information can effectively complement the text and tables to enhance clarity of communication and impact.</a:t>
            </a:r>
          </a:p>
          <a:p>
            <a:endParaRPr lang="en-US" sz="1600" dirty="0">
              <a:latin typeface="Times New Roman" panose="02020603050405020304" pitchFamily="18" charset="0"/>
              <a:cs typeface="Times New Roman" panose="02020603050405020304" pitchFamily="18" charset="0"/>
            </a:endParaRPr>
          </a:p>
          <a:p>
            <a:r>
              <a:rPr lang="en-US" sz="1600" b="1" dirty="0">
                <a:latin typeface="Times New Roman" panose="02020603050405020304" pitchFamily="18" charset="0"/>
                <a:cs typeface="Times New Roman" panose="02020603050405020304" pitchFamily="18" charset="0"/>
              </a:rPr>
              <a:t>Round or pie charts</a:t>
            </a:r>
            <a:r>
              <a:rPr lang="en-US" sz="1600" dirty="0">
                <a:latin typeface="Times New Roman" panose="02020603050405020304" pitchFamily="18" charset="0"/>
                <a:cs typeface="Times New Roman" panose="02020603050405020304" pitchFamily="18" charset="0"/>
              </a:rPr>
              <a:t>. In a pie chart, the area of each section, as a percentage of the total area of the circle, reflects the percentage associated with the value of a specific variable. Pie charts are very useful in presenting simple relative frequencies in numbers or percentages. A pie chart is not useful for displaying relationships over time or relationships among several variables. As a general guideline, a pie chart should not require more than seven sections</a:t>
            </a:r>
          </a:p>
          <a:p>
            <a:endParaRPr lang="en-US" sz="1600" dirty="0">
              <a:latin typeface="Times New Roman" panose="02020603050405020304" pitchFamily="18" charset="0"/>
              <a:cs typeface="Times New Roman" panose="02020603050405020304" pitchFamily="18" charset="0"/>
            </a:endParaRPr>
          </a:p>
          <a:p>
            <a:endParaRPr lang="en-US" sz="1600" b="1"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076334" y="4195022"/>
            <a:ext cx="4029805" cy="2487384"/>
          </a:xfrm>
          <a:prstGeom prst="rect">
            <a:avLst/>
          </a:prstGeom>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88</a:t>
            </a:fld>
            <a:endParaRPr lang="en-IN"/>
          </a:p>
        </p:txBody>
      </p:sp>
    </p:spTree>
    <p:extLst>
      <p:ext uri="{BB962C8B-B14F-4D97-AF65-F5344CB8AC3E}">
        <p14:creationId xmlns:p14="http://schemas.microsoft.com/office/powerpoint/2010/main" val="7322666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sp>
        <p:nvSpPr>
          <p:cNvPr id="3" name="TextBox 2"/>
          <p:cNvSpPr txBox="1"/>
          <p:nvPr/>
        </p:nvSpPr>
        <p:spPr>
          <a:xfrm>
            <a:off x="971549" y="296214"/>
            <a:ext cx="11044440" cy="1569660"/>
          </a:xfrm>
          <a:prstGeom prst="rect">
            <a:avLst/>
          </a:prstGeom>
          <a:noFill/>
        </p:spPr>
        <p:txBody>
          <a:bodyPr wrap="square" rtlCol="0">
            <a:spAutoFit/>
          </a:bodyPr>
          <a:lstStyle/>
          <a:p>
            <a:r>
              <a:rPr lang="en-US" sz="1600" b="1" dirty="0">
                <a:latin typeface="Times New Roman" panose="02020603050405020304" pitchFamily="18" charset="0"/>
                <a:cs typeface="Times New Roman" panose="02020603050405020304" pitchFamily="18" charset="0"/>
              </a:rPr>
              <a:t>Line charts</a:t>
            </a:r>
            <a:r>
              <a:rPr lang="en-US" sz="1600" dirty="0">
                <a:latin typeface="Times New Roman" panose="02020603050405020304" pitchFamily="18" charset="0"/>
                <a:cs typeface="Times New Roman" panose="02020603050405020304" pitchFamily="18" charset="0"/>
              </a:rPr>
              <a:t>. A line chart connects a series of data points using continuous lines. This is an attractive way of illustrating trends and changes over time. Several series can be compared on the same chart, and forecasts, interpolations and extrapolations can be shown. If several series are displayed simultaneously, each line should have a distinctive color or form.</a:t>
            </a:r>
          </a:p>
          <a:p>
            <a:endParaRPr lang="en-US" sz="1600" dirty="0">
              <a:latin typeface="Times New Roman" panose="02020603050405020304" pitchFamily="18" charset="0"/>
              <a:cs typeface="Times New Roman" panose="02020603050405020304" pitchFamily="18" charset="0"/>
            </a:endParaRP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 </a:t>
            </a:r>
          </a:p>
        </p:txBody>
      </p:sp>
      <p:pic>
        <p:nvPicPr>
          <p:cNvPr id="5" name="Picture 4"/>
          <p:cNvPicPr>
            <a:picLocks noChangeAspect="1"/>
          </p:cNvPicPr>
          <p:nvPr/>
        </p:nvPicPr>
        <p:blipFill>
          <a:blip r:embed="rId2"/>
          <a:stretch>
            <a:fillRect/>
          </a:stretch>
        </p:blipFill>
        <p:spPr>
          <a:xfrm>
            <a:off x="3390898" y="1372776"/>
            <a:ext cx="3529890" cy="2847079"/>
          </a:xfrm>
          <a:prstGeom prst="rect">
            <a:avLst/>
          </a:prstGeom>
        </p:spPr>
      </p:pic>
      <p:sp>
        <p:nvSpPr>
          <p:cNvPr id="6" name="TextBox 5"/>
          <p:cNvSpPr txBox="1"/>
          <p:nvPr/>
        </p:nvSpPr>
        <p:spPr>
          <a:xfrm>
            <a:off x="734096" y="4443211"/>
            <a:ext cx="11281893" cy="1815882"/>
          </a:xfrm>
          <a:prstGeom prst="rect">
            <a:avLst/>
          </a:prstGeom>
          <a:noFill/>
        </p:spPr>
        <p:txBody>
          <a:bodyPr wrap="square" rtlCol="0">
            <a:spAutoFit/>
          </a:bodyPr>
          <a:lstStyle/>
          <a:p>
            <a:pPr algn="just"/>
            <a:r>
              <a:rPr lang="en-US" sz="1600" b="1" dirty="0">
                <a:latin typeface="Times New Roman" panose="02020603050405020304" pitchFamily="18" charset="0"/>
                <a:cs typeface="Times New Roman" panose="02020603050405020304" pitchFamily="18" charset="0"/>
              </a:rPr>
              <a:t>Histograms and bar charts</a:t>
            </a:r>
            <a:r>
              <a:rPr lang="en-US" sz="1600" dirty="0">
                <a:latin typeface="Times New Roman" panose="02020603050405020304" pitchFamily="18" charset="0"/>
                <a:cs typeface="Times New Roman" panose="02020603050405020304" pitchFamily="18" charset="0"/>
              </a:rPr>
              <a:t>. A bar chart displays data in various bars that may be positioned horizontally or vertically. Bar charts can be used to present absolute and relative magnitudes, differences and change. A histogram is a vertical bar chart in which the height of the bars represents the relative or cumulative frequency of occurrence of a specific variable Other variations on the basic bar chart include the stacked bar chart  and the cluster bar chart Stacked and cluster bar charts can work well with a few data items presented, to qualitatively represent differences between groups. As noted with pie charts, 3D charts should be used with great caution as they can distort the message and confuse an audience. Most graphics packages have a great array of 3D options; however, there are few circumstances where they can be used to present data in a clear and unbiased manner.</a:t>
            </a:r>
          </a:p>
        </p:txBody>
      </p:sp>
      <p:sp>
        <p:nvSpPr>
          <p:cNvPr id="7" name="Footer Placeholder 6"/>
          <p:cNvSpPr>
            <a:spLocks noGrp="1"/>
          </p:cNvSpPr>
          <p:nvPr>
            <p:ph type="ftr" sz="quarter" idx="11"/>
          </p:nvPr>
        </p:nvSpPr>
        <p:spPr/>
        <p:txBody>
          <a:bodyPr/>
          <a:lstStyle/>
          <a:p>
            <a:r>
              <a:rPr lang="en-IN" smtClean="0"/>
              <a:t>RDP</a:t>
            </a:r>
            <a:endParaRPr lang="en-IN"/>
          </a:p>
        </p:txBody>
      </p:sp>
      <p:sp>
        <p:nvSpPr>
          <p:cNvPr id="8" name="Slide Number Placeholder 7"/>
          <p:cNvSpPr>
            <a:spLocks noGrp="1"/>
          </p:cNvSpPr>
          <p:nvPr>
            <p:ph type="sldNum" sz="quarter" idx="12"/>
          </p:nvPr>
        </p:nvSpPr>
        <p:spPr/>
        <p:txBody>
          <a:bodyPr/>
          <a:lstStyle/>
          <a:p>
            <a:fld id="{28B54A7E-2395-4D35-824E-25842394C6F0}" type="slidenum">
              <a:rPr lang="en-IN" smtClean="0"/>
              <a:t>89</a:t>
            </a:fld>
            <a:endParaRPr lang="en-IN"/>
          </a:p>
        </p:txBody>
      </p:sp>
    </p:spTree>
    <p:extLst>
      <p:ext uri="{BB962C8B-B14F-4D97-AF65-F5344CB8AC3E}">
        <p14:creationId xmlns:p14="http://schemas.microsoft.com/office/powerpoint/2010/main" val="1414972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2"/>
          <a:srcRect r="3076"/>
          <a:stretch/>
        </p:blipFill>
        <p:spPr>
          <a:xfrm>
            <a:off x="3338676" y="95250"/>
            <a:ext cx="3932515" cy="6833380"/>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a:t>
            </a:fld>
            <a:endParaRPr lang="en-IN"/>
          </a:p>
        </p:txBody>
      </p:sp>
    </p:spTree>
    <p:extLst>
      <p:ext uri="{BB962C8B-B14F-4D97-AF65-F5344CB8AC3E}">
        <p14:creationId xmlns:p14="http://schemas.microsoft.com/office/powerpoint/2010/main" val="290118435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343402" y="1456662"/>
            <a:ext cx="5284665" cy="4147373"/>
          </a:xfrm>
          <a:prstGeom prst="rect">
            <a:avLst/>
          </a:prstGeom>
        </p:spPr>
      </p:pic>
      <p:pic>
        <p:nvPicPr>
          <p:cNvPr id="6" name="Picture 5"/>
          <p:cNvPicPr>
            <a:picLocks noChangeAspect="1"/>
          </p:cNvPicPr>
          <p:nvPr/>
        </p:nvPicPr>
        <p:blipFill>
          <a:blip r:embed="rId3"/>
          <a:stretch>
            <a:fillRect/>
          </a:stretch>
        </p:blipFill>
        <p:spPr>
          <a:xfrm>
            <a:off x="5857465" y="1381176"/>
            <a:ext cx="6005602" cy="4130981"/>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t>90</a:t>
            </a:fld>
            <a:endParaRPr lang="en-IN"/>
          </a:p>
        </p:txBody>
      </p:sp>
    </p:spTree>
    <p:extLst>
      <p:ext uri="{BB962C8B-B14F-4D97-AF65-F5344CB8AC3E}">
        <p14:creationId xmlns:p14="http://schemas.microsoft.com/office/powerpoint/2010/main" val="42343783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15-09-2024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971549" y="914399"/>
            <a:ext cx="10715626" cy="421163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en-IN" sz="1600" dirty="0">
              <a:latin typeface="Times New Roman" panose="02020603050405020304" pitchFamily="18" charset="0"/>
              <a:cs typeface="Times New Roman" panose="02020603050405020304" pitchFamily="18" charset="0"/>
            </a:endParaRPr>
          </a:p>
          <a:p>
            <a:endParaRPr lang="en-IN" sz="14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484875" y="310637"/>
            <a:ext cx="6878065" cy="6223955"/>
          </a:xfrm>
          <a:prstGeom prst="rect">
            <a:avLst/>
          </a:prstGeom>
        </p:spPr>
      </p:pic>
      <p:sp>
        <p:nvSpPr>
          <p:cNvPr id="3" name="Footer Placeholder 2"/>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t>91</a:t>
            </a:fld>
            <a:endParaRPr lang="en-IN"/>
          </a:p>
        </p:txBody>
      </p:sp>
    </p:spTree>
    <p:extLst>
      <p:ext uri="{BB962C8B-B14F-4D97-AF65-F5344CB8AC3E}">
        <p14:creationId xmlns:p14="http://schemas.microsoft.com/office/powerpoint/2010/main" val="259078989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2701</TotalTime>
  <Words>10074</Words>
  <Application>Microsoft Office PowerPoint</Application>
  <PresentationFormat>Widescreen</PresentationFormat>
  <Paragraphs>890</Paragraphs>
  <Slides>91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91</vt:i4>
      </vt:variant>
    </vt:vector>
  </HeadingPairs>
  <TitlesOfParts>
    <vt:vector size="99" baseType="lpstr">
      <vt:lpstr>Arial</vt:lpstr>
      <vt:lpstr>Calibri</vt:lpstr>
      <vt:lpstr>Calibri Light</vt:lpstr>
      <vt:lpstr>Georgia</vt:lpstr>
      <vt:lpstr>Times New Roman</vt:lpstr>
      <vt:lpstr>Times-Bold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191</cp:revision>
  <dcterms:created xsi:type="dcterms:W3CDTF">2020-07-13T05:58:17Z</dcterms:created>
  <dcterms:modified xsi:type="dcterms:W3CDTF">2024-09-15T07:51:02Z</dcterms:modified>
</cp:coreProperties>
</file>