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0"/>
  </p:notesMasterIdLst>
  <p:sldIdLst>
    <p:sldId id="263" r:id="rId2"/>
    <p:sldId id="257" r:id="rId3"/>
    <p:sldId id="258" r:id="rId4"/>
    <p:sldId id="264" r:id="rId5"/>
    <p:sldId id="265" r:id="rId6"/>
    <p:sldId id="261" r:id="rId7"/>
    <p:sldId id="262" r:id="rId8"/>
    <p:sldId id="260" r:id="rId9"/>
    <p:sldId id="266" r:id="rId10"/>
    <p:sldId id="285" r:id="rId11"/>
    <p:sldId id="267" r:id="rId12"/>
    <p:sldId id="28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168BF7-F4E1-4220-AEB7-2FE1747B8AF5}" type="datetimeFigureOut">
              <a:rPr lang="en-US" smtClean="0"/>
              <a:t>9/16/2024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9A05F9-E454-4BBB-A09F-BD50BE3D7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902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9A05F9-E454-4BBB-A09F-BD50BE3D7DE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181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51498-07C0-490B-8150-B2B7C92F2C07}" type="datetime1">
              <a:rPr lang="en-IN" smtClean="0"/>
              <a:t>16-09-2024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D99C-D645-4096-A771-6FFE0428110E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95711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8056F-2624-4D84-9181-327B66FC5C98}" type="datetime1">
              <a:rPr lang="en-IN" smtClean="0"/>
              <a:t>16-09-2024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D99C-D645-4096-A771-6FFE0428110E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6359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7CF0D-A15C-4159-AC5D-50B48CCFA3D9}" type="datetime1">
              <a:rPr lang="en-IN" smtClean="0"/>
              <a:t>16-09-2024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D99C-D645-4096-A771-6FFE0428110E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46711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99A17-5E43-4059-A682-61A1AD84651A}" type="datetime1">
              <a:rPr lang="en-IN" smtClean="0"/>
              <a:t>16-09-2024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D99C-D645-4096-A771-6FFE0428110E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62620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884DE-D1F1-4627-8761-7F3BBA9364FB}" type="datetime1">
              <a:rPr lang="en-IN" smtClean="0"/>
              <a:t>16-09-2024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D99C-D645-4096-A771-6FFE0428110E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0748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5319D-DCE7-4C36-A657-987FFE893A69}" type="datetime1">
              <a:rPr lang="en-IN" smtClean="0"/>
              <a:t>16-09-2024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D99C-D645-4096-A771-6FFE0428110E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44915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CCF58-0D01-42BD-A68A-BE939F00D766}" type="datetime1">
              <a:rPr lang="en-IN" smtClean="0"/>
              <a:t>16-09-2024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D99C-D645-4096-A771-6FFE0428110E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3459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F7387-26B2-4847-88DF-73900B072311}" type="datetime1">
              <a:rPr lang="en-IN" smtClean="0"/>
              <a:t>16-09-2024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D99C-D645-4096-A771-6FFE0428110E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9688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55023-BCE6-4B3C-8CF2-BA04FA7F6B37}" type="datetime1">
              <a:rPr lang="en-IN" smtClean="0"/>
              <a:t>16-09-2024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D99C-D645-4096-A771-6FFE0428110E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43884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3AAD6-AD05-4F94-861E-D42BAB7EBEB5}" type="datetime1">
              <a:rPr lang="en-IN" smtClean="0"/>
              <a:t>16-09-2024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D99C-D645-4096-A771-6FFE0428110E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00669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63150-915C-48F3-95EB-E928B8DF0AC4}" type="datetime1">
              <a:rPr lang="en-IN" smtClean="0"/>
              <a:t>16-09-2024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D99C-D645-4096-A771-6FFE0428110E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60945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E9293-A685-4568-AA7D-B226AA9FE96C}" type="datetime1">
              <a:rPr lang="en-IN" smtClean="0"/>
              <a:t>16-09-2024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5DD99C-D645-4096-A771-6FFE0428110E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TextBox 6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155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 RADIOPHARMACEUTICALS…..&#10; 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6" r="1647" b="10815"/>
          <a:stretch/>
        </p:blipFill>
        <p:spPr bwMode="auto">
          <a:xfrm>
            <a:off x="1905000" y="0"/>
            <a:ext cx="8763000" cy="5402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D99C-D645-4096-A771-6FFE0428110E}" type="slidenum">
              <a:rPr lang="en-IN" smtClean="0"/>
              <a:pPr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63685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620688"/>
            <a:ext cx="8964488" cy="6552728"/>
          </a:xfrm>
        </p:spPr>
        <p:txBody>
          <a:bodyPr>
            <a:normAutofit/>
          </a:bodyPr>
          <a:lstStyle/>
          <a:p>
            <a:pPr algn="just"/>
            <a:r>
              <a:rPr lang="en-IN" sz="2800" b="1" dirty="0">
                <a:latin typeface="Times New Roman" pitchFamily="18" charset="0"/>
                <a:cs typeface="Times New Roman" pitchFamily="18" charset="0"/>
              </a:rPr>
              <a:t>Skeletal system : 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Nuclear bone scans are particularly valuable for </a:t>
            </a:r>
            <a:r>
              <a:rPr lang="en-IN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detecting cancer metastases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, which appear as areas of increased radionuclide phosphate uptake. </a:t>
            </a:r>
            <a:r>
              <a:rPr lang="en-IN" sz="2800" b="1" i="1" baseline="30000" dirty="0">
                <a:latin typeface="Times New Roman" pitchFamily="18" charset="0"/>
                <a:cs typeface="Times New Roman" pitchFamily="18" charset="0"/>
              </a:rPr>
              <a:t>99m</a:t>
            </a:r>
            <a:r>
              <a:rPr lang="en-IN" sz="2800" b="1" i="1" dirty="0">
                <a:latin typeface="Times New Roman" pitchFamily="18" charset="0"/>
                <a:cs typeface="Times New Roman" pitchFamily="18" charset="0"/>
              </a:rPr>
              <a:t>Tc methylene </a:t>
            </a:r>
            <a:r>
              <a:rPr lang="en-IN" sz="2800" b="1" i="1" dirty="0" err="1">
                <a:latin typeface="Times New Roman" pitchFamily="18" charset="0"/>
                <a:cs typeface="Times New Roman" pitchFamily="18" charset="0"/>
              </a:rPr>
              <a:t>diphosphonate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 may be used in skeletal system. </a:t>
            </a:r>
          </a:p>
          <a:p>
            <a:pPr algn="just"/>
            <a:r>
              <a:rPr lang="en-IN" sz="2800" b="1" dirty="0" err="1">
                <a:latin typeface="Times New Roman" pitchFamily="18" charset="0"/>
                <a:cs typeface="Times New Roman" pitchFamily="18" charset="0"/>
              </a:rPr>
              <a:t>Hepatobiliary</a:t>
            </a:r>
            <a:r>
              <a:rPr lang="en-IN" sz="2800" b="1" dirty="0">
                <a:latin typeface="Times New Roman" pitchFamily="18" charset="0"/>
                <a:cs typeface="Times New Roman" pitchFamily="18" charset="0"/>
              </a:rPr>
              <a:t> system : 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The introduction of radioactive colloids has made possible both </a:t>
            </a:r>
            <a:r>
              <a:rPr lang="en-IN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liver visualization 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IN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functional evaluation of </a:t>
            </a:r>
            <a:r>
              <a:rPr lang="en-IN" sz="28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reticulo</a:t>
            </a:r>
            <a:r>
              <a:rPr lang="en-IN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-endothelial cells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. The use of radiopharmaceutical reactive dyes permits visualization of the liver and biliary duct and assessment of hepatocyte function. Example: </a:t>
            </a:r>
            <a:r>
              <a:rPr lang="en-IN" sz="2800" b="1" i="1" dirty="0">
                <a:latin typeface="Times New Roman" pitchFamily="18" charset="0"/>
                <a:cs typeface="Times New Roman" pitchFamily="18" charset="0"/>
              </a:rPr>
              <a:t>Iodine 131 (</a:t>
            </a:r>
            <a:r>
              <a:rPr lang="en-IN" sz="2800" b="1" i="1" baseline="30000" dirty="0">
                <a:latin typeface="Times New Roman" pitchFamily="18" charset="0"/>
                <a:cs typeface="Times New Roman" pitchFamily="18" charset="0"/>
              </a:rPr>
              <a:t>131</a:t>
            </a:r>
            <a:r>
              <a:rPr lang="en-IN" sz="2800" b="1" i="1" dirty="0">
                <a:latin typeface="Times New Roman" pitchFamily="18" charset="0"/>
                <a:cs typeface="Times New Roman" pitchFamily="18" charset="0"/>
              </a:rPr>
              <a:t>I) sodium rose </a:t>
            </a:r>
            <a:r>
              <a:rPr lang="en-IN" sz="2800" b="1" i="1" dirty="0" err="1">
                <a:latin typeface="Times New Roman" pitchFamily="18" charset="0"/>
                <a:cs typeface="Times New Roman" pitchFamily="18" charset="0"/>
              </a:rPr>
              <a:t>bengal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en-IN" sz="28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endParaRPr lang="en-IN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D99C-D645-4096-A771-6FFE0428110E}" type="slidenum">
              <a:rPr lang="en-IN" smtClean="0"/>
              <a:pPr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333814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1504" y="548681"/>
            <a:ext cx="8856984" cy="6009531"/>
          </a:xfrm>
        </p:spPr>
        <p:txBody>
          <a:bodyPr>
            <a:normAutofit lnSpcReduction="10000"/>
          </a:bodyPr>
          <a:lstStyle/>
          <a:p>
            <a:pPr lvl="0" algn="just">
              <a:lnSpc>
                <a:spcPct val="150000"/>
              </a:lnSpc>
            </a:pPr>
            <a:r>
              <a:rPr lang="en-IN" sz="2800" b="1" dirty="0">
                <a:latin typeface="Times New Roman" pitchFamily="18" charset="0"/>
                <a:cs typeface="Times New Roman" pitchFamily="18" charset="0"/>
              </a:rPr>
              <a:t>Renal system : 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Radiopharmaceuticals allow both </a:t>
            </a:r>
            <a:r>
              <a:rPr lang="en-IN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static and dynamic evaluation of the kidneys.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just">
              <a:lnSpc>
                <a:spcPct val="150000"/>
              </a:lnSpc>
            </a:pPr>
            <a:r>
              <a:rPr lang="en-IN" sz="2800" b="1" dirty="0">
                <a:latin typeface="Times New Roman" pitchFamily="18" charset="0"/>
                <a:cs typeface="Times New Roman" pitchFamily="18" charset="0"/>
              </a:rPr>
              <a:t>Nervous system : 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Nerve brain scans serve two main purposes: </a:t>
            </a:r>
            <a:r>
              <a:rPr lang="en-IN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To evaluate changes in the blood brain barrier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IN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to assess cerebral blood flow. </a:t>
            </a:r>
          </a:p>
          <a:p>
            <a:pPr algn="just">
              <a:lnSpc>
                <a:spcPct val="150000"/>
              </a:lnSpc>
            </a:pPr>
            <a:r>
              <a:rPr lang="en-IN" sz="2800" b="1" dirty="0">
                <a:latin typeface="Times New Roman" pitchFamily="18" charset="0"/>
                <a:cs typeface="Times New Roman" pitchFamily="18" charset="0"/>
              </a:rPr>
              <a:t>Cardiovascular system : 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Nuclear imaging studies of the heart </a:t>
            </a:r>
            <a:r>
              <a:rPr lang="en-IN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may be static or dynamic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IN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 static scan localizes the site of myocardial infarction and analyses myocardial perfusion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IN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 dynamic study evaluates cardiac function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IN" dirty="0"/>
          </a:p>
          <a:p>
            <a:endParaRPr lang="en-IN" dirty="0"/>
          </a:p>
          <a:p>
            <a:pPr lvl="0"/>
            <a:endParaRPr lang="en-IN" dirty="0"/>
          </a:p>
          <a:p>
            <a:pPr lvl="0"/>
            <a:endParaRPr lang="en-IN" dirty="0"/>
          </a:p>
          <a:p>
            <a:endParaRPr lang="en-IN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D99C-D645-4096-A771-6FFE0428110E}" type="slidenum">
              <a:rPr lang="en-IN" smtClean="0"/>
              <a:pPr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472919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3512" y="476673"/>
            <a:ext cx="8784976" cy="5793507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IN" sz="2800" b="1" dirty="0">
                <a:latin typeface="Times New Roman" pitchFamily="18" charset="0"/>
                <a:cs typeface="Times New Roman" pitchFamily="18" charset="0"/>
              </a:rPr>
              <a:t>Miscellaneous agents: </a:t>
            </a:r>
            <a:endParaRPr lang="en-IN" sz="2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IN" sz="2800" b="1" i="1" dirty="0">
                <a:latin typeface="Times New Roman" pitchFamily="18" charset="0"/>
                <a:cs typeface="Times New Roman" pitchFamily="18" charset="0"/>
              </a:rPr>
              <a:t>Sodium iodide 123 (Na</a:t>
            </a:r>
            <a:r>
              <a:rPr lang="en-IN" sz="2800" b="1" i="1" baseline="30000" dirty="0">
                <a:latin typeface="Times New Roman" pitchFamily="18" charset="0"/>
                <a:cs typeface="Times New Roman" pitchFamily="18" charset="0"/>
              </a:rPr>
              <a:t>123</a:t>
            </a:r>
            <a:r>
              <a:rPr lang="en-IN" sz="2800" b="1" i="1" dirty="0">
                <a:latin typeface="Times New Roman" pitchFamily="18" charset="0"/>
                <a:cs typeface="Times New Roman" pitchFamily="18" charset="0"/>
              </a:rPr>
              <a:t>I): 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This is the preferred radioisotope in thyroid function studies and imaging studies of the thyroid, liver, brain and lung. </a:t>
            </a:r>
          </a:p>
          <a:p>
            <a:pPr algn="just">
              <a:lnSpc>
                <a:spcPct val="150000"/>
              </a:lnSpc>
            </a:pPr>
            <a:r>
              <a:rPr lang="en-IN" sz="2800" b="1" i="1" dirty="0">
                <a:latin typeface="Times New Roman" pitchFamily="18" charset="0"/>
                <a:cs typeface="Times New Roman" pitchFamily="18" charset="0"/>
              </a:rPr>
              <a:t>Gallium citrate 67 (</a:t>
            </a:r>
            <a:r>
              <a:rPr lang="en-IN" sz="2800" b="1" i="1" baseline="30000" dirty="0">
                <a:latin typeface="Times New Roman" pitchFamily="18" charset="0"/>
                <a:cs typeface="Times New Roman" pitchFamily="18" charset="0"/>
              </a:rPr>
              <a:t>67</a:t>
            </a:r>
            <a:r>
              <a:rPr lang="en-IN" sz="2800" b="1" i="1" dirty="0">
                <a:latin typeface="Times New Roman" pitchFamily="18" charset="0"/>
                <a:cs typeface="Times New Roman" pitchFamily="18" charset="0"/>
              </a:rPr>
              <a:t>Ga): 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This agent helps to localize tumours and infections of soft tissues and bone (</a:t>
            </a:r>
            <a:r>
              <a:rPr lang="en-IN" sz="2800" dirty="0" err="1"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, lymphoma, </a:t>
            </a:r>
            <a:r>
              <a:rPr lang="en-IN" sz="2800" dirty="0" err="1">
                <a:latin typeface="Times New Roman" pitchFamily="18" charset="0"/>
                <a:cs typeface="Times New Roman" pitchFamily="18" charset="0"/>
              </a:rPr>
              <a:t>hepatoma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algn="just"/>
            <a:endParaRPr lang="en-IN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D99C-D645-4096-A771-6FFE0428110E}" type="slidenum">
              <a:rPr lang="en-IN" smtClean="0"/>
              <a:pPr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368390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528" y="908720"/>
            <a:ext cx="8229600" cy="1143000"/>
          </a:xfrm>
        </p:spPr>
        <p:txBody>
          <a:bodyPr>
            <a:noAutofit/>
          </a:bodyPr>
          <a:lstStyle/>
          <a:p>
            <a:r>
              <a:rPr lang="en-IN" sz="3200" b="1" u="sng" dirty="0">
                <a:latin typeface="Times New Roman" pitchFamily="18" charset="0"/>
                <a:cs typeface="Times New Roman" pitchFamily="18" charset="0"/>
              </a:rPr>
              <a:t>NUCLEAR PHARMACY </a:t>
            </a:r>
            <a:r>
              <a:rPr lang="en-IN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3200" dirty="0">
                <a:latin typeface="Times New Roman" pitchFamily="18" charset="0"/>
                <a:cs typeface="Times New Roman" pitchFamily="18" charset="0"/>
              </a:rPr>
            </a:br>
            <a:endParaRPr lang="en-IN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5520" y="2492897"/>
            <a:ext cx="8686800" cy="4525963"/>
          </a:xfrm>
        </p:spPr>
        <p:txBody>
          <a:bodyPr/>
          <a:lstStyle/>
          <a:p>
            <a:pPr algn="just"/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It’s a </a:t>
            </a:r>
            <a:r>
              <a:rPr lang="en-IN" sz="2800" b="1" dirty="0">
                <a:latin typeface="Times New Roman" pitchFamily="18" charset="0"/>
                <a:cs typeface="Times New Roman" pitchFamily="18" charset="0"/>
              </a:rPr>
              <a:t>relatively newer branch of pharmacy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 that </a:t>
            </a:r>
            <a:r>
              <a:rPr lang="en-IN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involve the procurement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IN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compounding, dispensing 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IN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quality control of radioactive pharmaceuticals 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intended to be used for investigation or treatment of some diseases in humans or animals.</a:t>
            </a:r>
          </a:p>
          <a:p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D99C-D645-4096-A771-6FFE0428110E}" type="slidenum">
              <a:rPr lang="en-IN" smtClean="0"/>
              <a:pPr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882436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544" y="404664"/>
            <a:ext cx="8229600" cy="1143000"/>
          </a:xfrm>
        </p:spPr>
        <p:txBody>
          <a:bodyPr>
            <a:noAutofit/>
          </a:bodyPr>
          <a:lstStyle/>
          <a:p>
            <a:r>
              <a:rPr lang="en-IN" sz="3600" b="1" u="sng" dirty="0">
                <a:latin typeface="Times New Roman" pitchFamily="18" charset="0"/>
                <a:cs typeface="Times New Roman" pitchFamily="18" charset="0"/>
              </a:rPr>
              <a:t>Role of Radio pharmacist </a:t>
            </a:r>
            <a:r>
              <a:rPr lang="en-IN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3600" dirty="0">
                <a:latin typeface="Times New Roman" pitchFamily="18" charset="0"/>
                <a:cs typeface="Times New Roman" pitchFamily="18" charset="0"/>
              </a:rPr>
            </a:br>
            <a:endParaRPr lang="en-IN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340769"/>
            <a:ext cx="8964488" cy="4785395"/>
          </a:xfrm>
        </p:spPr>
        <p:txBody>
          <a:bodyPr>
            <a:noAutofit/>
          </a:bodyPr>
          <a:lstStyle/>
          <a:p>
            <a:pPr algn="just"/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IN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radio pharmacist’s main responsibility 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is the </a:t>
            </a:r>
            <a:r>
              <a:rPr lang="en-IN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procurement, preparation, quality control and supply of radio-pharmaceuticals. </a:t>
            </a:r>
          </a:p>
          <a:p>
            <a:pPr algn="just"/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Radio pharmacists also have a clinical role to play. E.g. </a:t>
            </a:r>
            <a:r>
              <a:rPr lang="en-IN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providing advice on the use of radiopharmaceuticals 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and having input to patient care in the nuclear medicine department. In addition </a:t>
            </a:r>
            <a:r>
              <a:rPr lang="en-IN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they may provide education and training to their own staff 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as well as other health care professions. There is a scope to get </a:t>
            </a:r>
            <a:r>
              <a:rPr lang="en-IN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involved in the research and development of new radio- pharmaceuticals 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including clinical trials. </a:t>
            </a:r>
            <a:endParaRPr lang="en-IN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D99C-D645-4096-A771-6FFE0428110E}" type="slidenum">
              <a:rPr lang="en-IN" smtClean="0"/>
              <a:pPr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160244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en-IN" sz="3200" b="1" u="sng" dirty="0">
                <a:latin typeface="Times New Roman" pitchFamily="18" charset="0"/>
                <a:cs typeface="Times New Roman" pitchFamily="18" charset="0"/>
              </a:rPr>
              <a:t>Procurement of radiopharmaceuticals</a:t>
            </a:r>
            <a:r>
              <a:rPr lang="en-IN" sz="3200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3200" u="sng" dirty="0">
                <a:latin typeface="Times New Roman" pitchFamily="18" charset="0"/>
                <a:cs typeface="Times New Roman" pitchFamily="18" charset="0"/>
              </a:rPr>
            </a:br>
            <a:endParaRPr lang="en-IN" sz="3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3512" y="1484785"/>
            <a:ext cx="8784976" cy="4785395"/>
          </a:xfrm>
        </p:spPr>
        <p:txBody>
          <a:bodyPr>
            <a:normAutofit/>
          </a:bodyPr>
          <a:lstStyle/>
          <a:p>
            <a:pPr lvl="0" algn="just">
              <a:lnSpc>
                <a:spcPct val="150000"/>
              </a:lnSpc>
            </a:pPr>
            <a:r>
              <a:rPr lang="en-IN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Because of the short life 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of the radiopharmaceuticals the nuclear </a:t>
            </a:r>
            <a:r>
              <a:rPr lang="en-IN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pharmacist will order the drug directly from manufacturer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 usually through overnight delivery. Isotope storage areas should be as per the rules. </a:t>
            </a:r>
          </a:p>
          <a:p>
            <a:pPr lvl="0" algn="just">
              <a:lnSpc>
                <a:spcPct val="150000"/>
              </a:lnSpc>
            </a:pPr>
            <a:r>
              <a:rPr lang="en-IN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There should be a separate lab for the manipulation and preparation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 of radio pharmaceutical dosage and another for calibration of doses.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D99C-D645-4096-A771-6FFE0428110E}" type="slidenum">
              <a:rPr lang="en-IN" smtClean="0"/>
              <a:pPr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379888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544" y="404664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IN" sz="3200" b="1" u="sng" dirty="0">
                <a:latin typeface="Times New Roman" pitchFamily="18" charset="0"/>
                <a:cs typeface="Times New Roman" pitchFamily="18" charset="0"/>
              </a:rPr>
              <a:t>Preparation of the radio pharmaceutical</a:t>
            </a:r>
            <a:r>
              <a:rPr lang="en-IN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3200" dirty="0">
                <a:latin typeface="Times New Roman" pitchFamily="18" charset="0"/>
                <a:cs typeface="Times New Roman" pitchFamily="18" charset="0"/>
              </a:rPr>
            </a:br>
            <a:endParaRPr lang="en-IN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5520" y="1600201"/>
            <a:ext cx="8640960" cy="4525963"/>
          </a:xfrm>
        </p:spPr>
        <p:txBody>
          <a:bodyPr/>
          <a:lstStyle/>
          <a:p>
            <a:pPr lvl="0" algn="just">
              <a:lnSpc>
                <a:spcPct val="150000"/>
              </a:lnSpc>
            </a:pP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Formulation of radio pharmaceuticals is more complex than normal pharmaceuticals. </a:t>
            </a:r>
            <a:r>
              <a:rPr lang="en-IN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Good Radiation Practices (GRPs)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IN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Good Manufacturing Practices (GMPs) 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should be strictly followed during manufacturing and dispensing operations. </a:t>
            </a:r>
          </a:p>
          <a:p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D99C-D645-4096-A771-6FFE0428110E}" type="slidenum">
              <a:rPr lang="en-IN" smtClean="0"/>
              <a:pPr/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533395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544" y="0"/>
            <a:ext cx="8229600" cy="1143000"/>
          </a:xfrm>
        </p:spPr>
        <p:txBody>
          <a:bodyPr>
            <a:noAutofit/>
          </a:bodyPr>
          <a:lstStyle/>
          <a:p>
            <a:pPr lvl="0"/>
            <a:r>
              <a:rPr lang="en-IN" sz="3200" b="1" u="sng" dirty="0">
                <a:latin typeface="Times New Roman" pitchFamily="18" charset="0"/>
                <a:cs typeface="Times New Roman" pitchFamily="18" charset="0"/>
              </a:rPr>
              <a:t>Quality Assurance </a:t>
            </a:r>
            <a:r>
              <a:rPr lang="en-IN" sz="3200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3200" u="sng" dirty="0">
                <a:latin typeface="Times New Roman" pitchFamily="18" charset="0"/>
                <a:cs typeface="Times New Roman" pitchFamily="18" charset="0"/>
              </a:rPr>
            </a:br>
            <a:endParaRPr lang="en-IN" sz="3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0888" y="809328"/>
            <a:ext cx="8820472" cy="6048672"/>
          </a:xfrm>
        </p:spPr>
        <p:txBody>
          <a:bodyPr>
            <a:normAutofit/>
          </a:bodyPr>
          <a:lstStyle/>
          <a:p>
            <a:pPr lvl="0" algn="just">
              <a:lnSpc>
                <a:spcPct val="120000"/>
              </a:lnSpc>
            </a:pPr>
            <a:r>
              <a:rPr lang="en-IN" dirty="0">
                <a:latin typeface="Times New Roman" pitchFamily="18" charset="0"/>
                <a:cs typeface="Times New Roman" pitchFamily="18" charset="0"/>
              </a:rPr>
              <a:t>Radiopharmaceuticals are generally expected to conform to specifications under the following heading: </a:t>
            </a:r>
          </a:p>
          <a:p>
            <a:pPr lvl="0"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en-IN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Radionuclide concentration </a:t>
            </a:r>
          </a:p>
          <a:p>
            <a:pPr lvl="0"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en-IN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Radiochemical purity </a:t>
            </a:r>
          </a:p>
          <a:p>
            <a:pPr lvl="0"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en-IN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Sterility </a:t>
            </a:r>
          </a:p>
          <a:p>
            <a:pPr lvl="0"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en-IN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Apyrogenicity</a:t>
            </a:r>
            <a:r>
              <a:rPr lang="en-IN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en-IN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Absence of foreign particulate matter </a:t>
            </a:r>
          </a:p>
          <a:p>
            <a:pPr lvl="0"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en-IN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Particle size (if appropriate) </a:t>
            </a:r>
          </a:p>
          <a:p>
            <a:pPr lvl="0"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en-IN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pH</a:t>
            </a:r>
          </a:p>
          <a:p>
            <a:endParaRPr lang="en-IN" dirty="0">
              <a:solidFill>
                <a:schemeClr val="accent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D99C-D645-4096-A771-6FFE0428110E}" type="slidenum">
              <a:rPr lang="en-IN" smtClean="0"/>
              <a:pPr/>
              <a:t>17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670516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544" y="260648"/>
            <a:ext cx="8229600" cy="1143000"/>
          </a:xfrm>
        </p:spPr>
        <p:txBody>
          <a:bodyPr>
            <a:noAutofit/>
          </a:bodyPr>
          <a:lstStyle/>
          <a:p>
            <a:pPr lvl="0"/>
            <a:r>
              <a:rPr lang="en-IN" sz="3200" b="1" u="sng" dirty="0">
                <a:latin typeface="Times New Roman" pitchFamily="18" charset="0"/>
                <a:cs typeface="Times New Roman" pitchFamily="18" charset="0"/>
              </a:rPr>
              <a:t>Packaging of radio pharmaceutical</a:t>
            </a:r>
            <a:r>
              <a:rPr lang="en-IN" sz="3200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3200" u="sng" dirty="0">
                <a:latin typeface="Times New Roman" pitchFamily="18" charset="0"/>
                <a:cs typeface="Times New Roman" pitchFamily="18" charset="0"/>
              </a:rPr>
            </a:br>
            <a:endParaRPr lang="en-IN" sz="3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1504" y="1124744"/>
            <a:ext cx="8892480" cy="5184576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The most effective way to reduce the risk associated with transporting radioactive materials is to follow the appropriate packaging standards specified by </a:t>
            </a:r>
            <a:r>
              <a:rPr lang="en-IN" sz="2800" b="1" dirty="0">
                <a:latin typeface="Times New Roman" pitchFamily="18" charset="0"/>
                <a:cs typeface="Times New Roman" pitchFamily="18" charset="0"/>
              </a:rPr>
              <a:t>DOT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 and, when required, </a:t>
            </a:r>
            <a:r>
              <a:rPr lang="en-IN" sz="2800" b="1" dirty="0">
                <a:latin typeface="Times New Roman" pitchFamily="18" charset="0"/>
                <a:cs typeface="Times New Roman" pitchFamily="18" charset="0"/>
              </a:rPr>
              <a:t>NRC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 or </a:t>
            </a:r>
            <a:r>
              <a:rPr lang="en-IN" sz="2800" b="1" dirty="0">
                <a:latin typeface="Times New Roman" pitchFamily="18" charset="0"/>
                <a:cs typeface="Times New Roman" pitchFamily="18" charset="0"/>
              </a:rPr>
              <a:t>DOE regulations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0">
              <a:lnSpc>
                <a:spcPct val="150000"/>
              </a:lnSpc>
            </a:pP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Three types of containers.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Industrial packaging </a:t>
            </a:r>
            <a:endParaRPr lang="en-IN" sz="2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Type A packaging</a:t>
            </a:r>
            <a:endParaRPr lang="en-IN" sz="2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IN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Type B packaging</a:t>
            </a:r>
            <a:endParaRPr lang="en-IN" sz="2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D99C-D645-4096-A771-6FFE0428110E}" type="slidenum">
              <a:rPr lang="en-IN" smtClean="0"/>
              <a:pPr/>
              <a:t>18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36477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1504" y="116633"/>
            <a:ext cx="8579296" cy="6009531"/>
          </a:xfrm>
        </p:spPr>
        <p:txBody>
          <a:bodyPr>
            <a:normAutofit/>
          </a:bodyPr>
          <a:lstStyle/>
          <a:p>
            <a:pPr algn="just"/>
            <a:r>
              <a:rPr lang="en-IN" sz="2800" b="1" dirty="0">
                <a:latin typeface="Times New Roman" pitchFamily="18" charset="0"/>
                <a:cs typeface="Times New Roman" pitchFamily="18" charset="0"/>
              </a:rPr>
              <a:t>Industrial Packaging: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Materials that present little hazard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 from radiation exposure, due to their low level of radioactivity, are shipped in industrial packages. </a:t>
            </a:r>
          </a:p>
          <a:p>
            <a:pPr algn="just"/>
            <a:endParaRPr lang="en-IN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99" t="19410" r="3035" b="9686"/>
          <a:stretch/>
        </p:blipFill>
        <p:spPr bwMode="auto">
          <a:xfrm>
            <a:off x="7073360" y="1700808"/>
            <a:ext cx="3343120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D99C-D645-4096-A771-6FFE0428110E}" type="slidenum">
              <a:rPr lang="en-IN" smtClean="0"/>
              <a:pPr/>
              <a:t>19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83702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9536" y="332656"/>
            <a:ext cx="8229600" cy="1143000"/>
          </a:xfrm>
        </p:spPr>
        <p:txBody>
          <a:bodyPr>
            <a:normAutofit/>
          </a:bodyPr>
          <a:lstStyle/>
          <a:p>
            <a:r>
              <a:rPr lang="en-IN" sz="4000" b="1" i="1" u="sng" dirty="0">
                <a:latin typeface="Times New Roman" pitchFamily="18" charset="0"/>
                <a:cs typeface="Times New Roman" pitchFamily="18" charset="0"/>
              </a:rPr>
              <a:t>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3512" y="1628801"/>
            <a:ext cx="8820472" cy="4941169"/>
          </a:xfrm>
        </p:spPr>
        <p:txBody>
          <a:bodyPr/>
          <a:lstStyle/>
          <a:p>
            <a:pPr marL="0" indent="0" algn="just">
              <a:buNone/>
            </a:pPr>
            <a:r>
              <a:rPr lang="en-IN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Radiopharmaceuticals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 are the </a:t>
            </a:r>
            <a:r>
              <a:rPr lang="en-IN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radioactive substances or radioactive drugs used for diagnostic or therapeutic interventions. </a:t>
            </a:r>
          </a:p>
          <a:p>
            <a:pPr marL="0" indent="0" algn="ctr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or </a:t>
            </a:r>
          </a:p>
          <a:p>
            <a:pPr marL="0" indent="0" algn="just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Radiopharmaceuticals are </a:t>
            </a:r>
            <a:r>
              <a:rPr lang="en-US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medicinal formulations containing radioisotopes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which are safe for administration in humans for diagnosis or for therapy.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D99C-D645-4096-A771-6FFE0428110E}" type="slidenum">
              <a:rPr lang="en-IN" smtClean="0"/>
              <a:pPr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671249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2437" y="460239"/>
            <a:ext cx="8960149" cy="4929411"/>
          </a:xfrm>
        </p:spPr>
        <p:txBody>
          <a:bodyPr>
            <a:normAutofit/>
          </a:bodyPr>
          <a:lstStyle/>
          <a:p>
            <a:pPr algn="just"/>
            <a:r>
              <a:rPr lang="en-IN" sz="2800" b="1" dirty="0">
                <a:latin typeface="Times New Roman" pitchFamily="18" charset="0"/>
                <a:cs typeface="Times New Roman" pitchFamily="18" charset="0"/>
              </a:rPr>
              <a:t>Type A Packages: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 Radioactive </a:t>
            </a:r>
            <a:r>
              <a:rPr lang="en-IN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materials with higher specific activity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 levels are shipped in Type A packages.  Typically, Type A packages are used to transport radiopharmaceuticals (radioactive materials for medical use) and certain regulatory qualified industrial products. </a:t>
            </a:r>
          </a:p>
          <a:p>
            <a:pPr marL="0" indent="0" algn="just">
              <a:buNone/>
            </a:pPr>
            <a:endParaRPr lang="en-IN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51" t="25892" r="4402" b="14549"/>
          <a:stretch/>
        </p:blipFill>
        <p:spPr bwMode="auto">
          <a:xfrm>
            <a:off x="7683428" y="2924944"/>
            <a:ext cx="2980233" cy="3776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D99C-D645-4096-A771-6FFE0428110E}" type="slidenum">
              <a:rPr lang="en-IN" smtClean="0"/>
              <a:pPr/>
              <a:t>20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740984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5520" y="548680"/>
            <a:ext cx="8568952" cy="6120680"/>
          </a:xfrm>
        </p:spPr>
        <p:txBody>
          <a:bodyPr>
            <a:normAutofit/>
          </a:bodyPr>
          <a:lstStyle/>
          <a:p>
            <a:pPr algn="just"/>
            <a:r>
              <a:rPr lang="en-IN" sz="2800" b="1" dirty="0">
                <a:latin typeface="Times New Roman" pitchFamily="18" charset="0"/>
                <a:cs typeface="Times New Roman" pitchFamily="18" charset="0"/>
              </a:rPr>
              <a:t>Type B Packages: </a:t>
            </a:r>
            <a:r>
              <a:rPr lang="en-IN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Radioactive materials that exceed the limit of type A packages requirements must be shipped in type B packages</a:t>
            </a:r>
            <a:r>
              <a:rPr lang="en-IN" sz="28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These packages are used to transport materials with high levels of radioactivity</a:t>
            </a:r>
            <a:r>
              <a:rPr lang="en-I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such as nuclear power plant, spent fuel</a:t>
            </a:r>
            <a:r>
              <a:rPr lang="en-IN" sz="2800" b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IN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99" t="25083" r="5771" b="28324"/>
          <a:stretch/>
        </p:blipFill>
        <p:spPr bwMode="auto">
          <a:xfrm>
            <a:off x="7545787" y="2852936"/>
            <a:ext cx="3109668" cy="3804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D99C-D645-4096-A771-6FFE0428110E}" type="slidenum">
              <a:rPr lang="en-IN" smtClean="0"/>
              <a:pPr/>
              <a:t>21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660745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9536" y="116632"/>
            <a:ext cx="8229600" cy="1143000"/>
          </a:xfrm>
        </p:spPr>
        <p:txBody>
          <a:bodyPr>
            <a:noAutofit/>
          </a:bodyPr>
          <a:lstStyle/>
          <a:p>
            <a:pPr lvl="0"/>
            <a:r>
              <a:rPr lang="en-IN" sz="3200" b="1" u="sng" dirty="0">
                <a:latin typeface="Times New Roman" pitchFamily="18" charset="0"/>
                <a:cs typeface="Times New Roman" pitchFamily="18" charset="0"/>
              </a:rPr>
              <a:t>Labelling of Radioactive Substances </a:t>
            </a:r>
            <a:r>
              <a:rPr lang="en-IN" sz="3200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3200" u="sng" dirty="0">
                <a:latin typeface="Times New Roman" pitchFamily="18" charset="0"/>
                <a:cs typeface="Times New Roman" pitchFamily="18" charset="0"/>
              </a:rPr>
            </a:br>
            <a:endParaRPr lang="en-IN" sz="3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47528" y="1196752"/>
            <a:ext cx="8640960" cy="5400600"/>
          </a:xfrm>
        </p:spPr>
        <p:txBody>
          <a:bodyPr/>
          <a:lstStyle/>
          <a:p>
            <a:pPr algn="just"/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Every radiopharmaceutical preparation must comply with the labelling requirements established under Good Manufacturing Practice. </a:t>
            </a:r>
          </a:p>
          <a:p>
            <a:pPr lvl="0" algn="just">
              <a:buFont typeface="Wingdings" pitchFamily="2" charset="2"/>
              <a:buChar char="ü"/>
            </a:pPr>
            <a:r>
              <a:rPr lang="en-IN" sz="2800" b="1" dirty="0">
                <a:latin typeface="Times New Roman" pitchFamily="18" charset="0"/>
                <a:cs typeface="Times New Roman" pitchFamily="18" charset="0"/>
              </a:rPr>
              <a:t>The label on the primary container should include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lvl="0"/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A statement that the product is radioactive or the international symbol for radioactivity </a:t>
            </a:r>
          </a:p>
          <a:p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The name of the radiopharmaceutical preparation</a:t>
            </a:r>
          </a:p>
          <a:p>
            <a:pPr lvl="0"/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The route of administration;</a:t>
            </a:r>
          </a:p>
          <a:p>
            <a:pPr lvl="0"/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The expiry date and, where necessary, time; </a:t>
            </a:r>
          </a:p>
          <a:p>
            <a:pPr lvl="0"/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The batch (lot) number assigned by the manufacturer; </a:t>
            </a:r>
          </a:p>
          <a:p>
            <a:pPr lvl="0"/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For solutions, the total volume. </a:t>
            </a:r>
          </a:p>
          <a:p>
            <a:endParaRPr lang="en-IN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800" dirty="0">
              <a:latin typeface="Times New Roman" pitchFamily="18" charset="0"/>
              <a:cs typeface="Times New Roman" pitchFamily="18" charset="0"/>
            </a:endParaRPr>
          </a:p>
          <a:p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D99C-D645-4096-A771-6FFE0428110E}" type="slidenum">
              <a:rPr lang="en-IN" smtClean="0"/>
              <a:pPr/>
              <a:t>22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156079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5520" y="188640"/>
            <a:ext cx="8784976" cy="6669360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ü"/>
            </a:pPr>
            <a:r>
              <a:rPr lang="en-IN" sz="2800" b="1" dirty="0">
                <a:latin typeface="Times New Roman" pitchFamily="18" charset="0"/>
                <a:cs typeface="Times New Roman" pitchFamily="18" charset="0"/>
              </a:rPr>
              <a:t>The label on the outer package should include: </a:t>
            </a:r>
          </a:p>
          <a:p>
            <a:pPr lvl="0"/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A statement that the product is radioactive </a:t>
            </a:r>
            <a:r>
              <a:rPr lang="en-IN" sz="2800" i="1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the international symbol for radioactivity </a:t>
            </a:r>
          </a:p>
          <a:p>
            <a:pPr lvl="0"/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The name of the radiopharmaceutical preparation; </a:t>
            </a:r>
          </a:p>
          <a:p>
            <a:pPr lvl="0"/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Where appropriate, that the preparation is for diagnostic or for therapeutic use; </a:t>
            </a:r>
          </a:p>
          <a:p>
            <a:pPr lvl="0"/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The route of administration; </a:t>
            </a:r>
          </a:p>
          <a:p>
            <a:pPr lvl="0"/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The expiry date and, where necessary, time; </a:t>
            </a:r>
          </a:p>
          <a:p>
            <a:pPr lvl="0"/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The batch (lot) number assigned by the manufacturer; </a:t>
            </a:r>
          </a:p>
          <a:p>
            <a:pPr lvl="0"/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For solutions, the total volume; </a:t>
            </a:r>
          </a:p>
          <a:p>
            <a:pPr lvl="0"/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Any special storage requirements with respect to temperature and light; </a:t>
            </a:r>
          </a:p>
          <a:p>
            <a:endParaRPr lang="en-IN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D99C-D645-4096-A771-6FFE0428110E}" type="slidenum">
              <a:rPr lang="en-IN" smtClean="0"/>
              <a:pPr/>
              <a:t>23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29421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7" t="38940" r="4900" b="2519"/>
          <a:stretch>
            <a:fillRect/>
          </a:stretch>
        </p:blipFill>
        <p:spPr bwMode="auto">
          <a:xfrm>
            <a:off x="1840632" y="1412776"/>
            <a:ext cx="8590046" cy="3879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D99C-D645-4096-A771-6FFE0428110E}" type="slidenum">
              <a:rPr lang="en-IN" smtClean="0"/>
              <a:pPr/>
              <a:t>24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070546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en-IN" sz="3200" b="1" u="sng" dirty="0">
                <a:latin typeface="Times New Roman" pitchFamily="18" charset="0"/>
                <a:cs typeface="Times New Roman" pitchFamily="18" charset="0"/>
              </a:rPr>
              <a:t>Storage of Radioactive Substances </a:t>
            </a:r>
            <a:r>
              <a:rPr lang="en-IN" sz="3200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3200" u="sng" dirty="0">
                <a:latin typeface="Times New Roman" pitchFamily="18" charset="0"/>
                <a:cs typeface="Times New Roman" pitchFamily="18" charset="0"/>
              </a:rPr>
            </a:br>
            <a:endParaRPr lang="en-IN" sz="3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IN" dirty="0">
                <a:latin typeface="Times New Roman" pitchFamily="18" charset="0"/>
                <a:cs typeface="Times New Roman" pitchFamily="18" charset="0"/>
              </a:rPr>
              <a:t>Radiopharmaceuticals </a:t>
            </a:r>
            <a:r>
              <a:rPr lang="en-IN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should be kept in well-closed containers 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and stored in an area assigned for the purpose. </a:t>
            </a:r>
          </a:p>
          <a:p>
            <a:pPr lvl="0" algn="just"/>
            <a:r>
              <a:rPr lang="en-IN" dirty="0">
                <a:latin typeface="Times New Roman" pitchFamily="18" charset="0"/>
                <a:cs typeface="Times New Roman" pitchFamily="18" charset="0"/>
              </a:rPr>
              <a:t>Care should be taken to comply with national regulations for protection against ionizing radiation. </a:t>
            </a:r>
          </a:p>
          <a:p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D99C-D645-4096-A771-6FFE0428110E}" type="slidenum">
              <a:rPr lang="en-IN" smtClean="0"/>
              <a:pPr/>
              <a:t>25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061705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en-IN" sz="3200" b="1" u="sng" dirty="0">
                <a:latin typeface="Times New Roman" pitchFamily="18" charset="0"/>
                <a:cs typeface="Times New Roman" pitchFamily="18" charset="0"/>
              </a:rPr>
              <a:t>Dispensing of radiopharmaceuticals</a:t>
            </a:r>
            <a:r>
              <a:rPr lang="en-IN" sz="3200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3200" u="sng" dirty="0">
                <a:latin typeface="Times New Roman" pitchFamily="18" charset="0"/>
                <a:cs typeface="Times New Roman" pitchFamily="18" charset="0"/>
              </a:rPr>
            </a:br>
            <a:endParaRPr lang="en-IN" sz="3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3512" y="1600201"/>
            <a:ext cx="8784976" cy="4525963"/>
          </a:xfrm>
        </p:spPr>
        <p:txBody>
          <a:bodyPr>
            <a:normAutofit/>
          </a:bodyPr>
          <a:lstStyle/>
          <a:p>
            <a:pPr lvl="0" algn="just"/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The dispensing of radio pharmaceuticals should be safe, reliable and straight forward.</a:t>
            </a:r>
          </a:p>
          <a:p>
            <a:pPr lvl="0" algn="just"/>
            <a:r>
              <a:rPr lang="en-IN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Make sure the recommended dose is based on the patient history, weight of the patient, body surface area and other factors</a:t>
            </a:r>
          </a:p>
          <a:p>
            <a:pPr lvl="0" algn="just"/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Develops policies and procedures to ensure that correct drug with correct dosage and dosage form are received by the correct patient at the correct time via route of administration.</a:t>
            </a:r>
          </a:p>
          <a:p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D99C-D645-4096-A771-6FFE0428110E}" type="slidenum">
              <a:rPr lang="en-IN" smtClean="0"/>
              <a:pPr/>
              <a:t>26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375879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7568" y="1988840"/>
            <a:ext cx="8229600" cy="2232248"/>
          </a:xfrm>
        </p:spPr>
        <p:txBody>
          <a:bodyPr>
            <a:noAutofit/>
          </a:bodyPr>
          <a:lstStyle/>
          <a:p>
            <a:r>
              <a:rPr lang="en-IN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Precautions For Handling Radioactive Substances </a:t>
            </a:r>
            <a:endParaRPr lang="en-IN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D99C-D645-4096-A771-6FFE0428110E}" type="slidenum">
              <a:rPr lang="en-IN" smtClean="0"/>
              <a:pPr/>
              <a:t>27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48699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0"/>
            <a:ext cx="9144000" cy="710140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The radioactive substances used should comply with the following characteristics: </a:t>
            </a:r>
          </a:p>
          <a:p>
            <a:pPr lvl="0" algn="just"/>
            <a:r>
              <a:rPr lang="en-IN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Radio toxicity must be as low 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as possible. </a:t>
            </a:r>
          </a:p>
          <a:p>
            <a:pPr algn="just"/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IN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amounts used must be kept to a minimum.</a:t>
            </a:r>
          </a:p>
          <a:p>
            <a:pPr algn="just"/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When handling radioactive materials, </a:t>
            </a:r>
            <a:r>
              <a:rPr lang="en-IN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always wear the appropriate protective clothing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 (wear a lab coat, gloves, shoe covers).</a:t>
            </a:r>
          </a:p>
          <a:p>
            <a:pPr lvl="0" algn="just"/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To avoid internal contamination, </a:t>
            </a:r>
            <a:r>
              <a:rPr lang="en-IN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strict hygiene is essential 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when handling radioactive materials </a:t>
            </a:r>
          </a:p>
          <a:p>
            <a:pPr lvl="0" algn="just"/>
            <a:r>
              <a:rPr lang="en-IN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Wash your hands thoroughly 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when you leave the lab. </a:t>
            </a:r>
          </a:p>
          <a:p>
            <a:pPr algn="just"/>
            <a:r>
              <a:rPr lang="en-IN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Never pipette by mouth. 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Use pipetting devices instead.</a:t>
            </a:r>
          </a:p>
          <a:p>
            <a:pPr lvl="0" algn="just"/>
            <a:r>
              <a:rPr lang="en-IN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Regularly check the radiation level 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of your working area and all objects used, or at least at the end of each working day. </a:t>
            </a:r>
          </a:p>
          <a:p>
            <a:pPr lvl="0" algn="just"/>
            <a:r>
              <a:rPr lang="en-IN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Dispose of all radioactive waste 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in the appropriate containers. </a:t>
            </a:r>
          </a:p>
          <a:p>
            <a:pPr algn="just"/>
            <a:endParaRPr lang="en-IN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D99C-D645-4096-A771-6FFE0428110E}" type="slidenum">
              <a:rPr lang="en-IN" smtClean="0"/>
              <a:pPr/>
              <a:t>28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84852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3600" b="1" i="1" u="sng" dirty="0">
                <a:latin typeface="Times New Roman" pitchFamily="18" charset="0"/>
                <a:cs typeface="Times New Roman" pitchFamily="18" charset="0"/>
              </a:rPr>
              <a:t>Composition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 radioactive isotope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 that can be injected safely into the body, and </a:t>
            </a:r>
          </a:p>
          <a:p>
            <a:pPr algn="just"/>
            <a:r>
              <a:rPr lang="en-US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 carrier molecule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which delivers the isotope to the area to be treated or examined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D99C-D645-4096-A771-6FFE0428110E}" type="slidenum">
              <a:rPr lang="en-IN" smtClean="0"/>
              <a:pPr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99030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9536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IN" sz="4000" b="1" i="1" u="sng" dirty="0">
                <a:latin typeface="Times New Roman" pitchFamily="18" charset="0"/>
                <a:cs typeface="Times New Roman" pitchFamily="18" charset="0"/>
              </a:rPr>
              <a:t>Principle</a:t>
            </a:r>
            <a:r>
              <a:rPr lang="en-IN" dirty="0"/>
              <a:t/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2026" y="1640558"/>
            <a:ext cx="9036496" cy="5217443"/>
          </a:xfrm>
        </p:spPr>
        <p:txBody>
          <a:bodyPr/>
          <a:lstStyle/>
          <a:p>
            <a:pPr algn="just"/>
            <a:r>
              <a:rPr lang="en-I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Unstable or radioactive isotopes 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have a property to </a:t>
            </a:r>
            <a:r>
              <a:rPr lang="en-I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decompose or decay by emission of nuclear particles 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and some of them are used in diagnostic or therapeutic interventions. </a:t>
            </a:r>
          </a:p>
          <a:p>
            <a:pPr algn="just"/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IN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three main types of radiation decay 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lang="en-IN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α particles, β particles, γ photons.</a:t>
            </a:r>
          </a:p>
          <a:p>
            <a:pPr marL="0" indent="0" algn="just">
              <a:buNone/>
            </a:pPr>
            <a:endParaRPr lang="en-IN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D99C-D645-4096-A771-6FFE0428110E}" type="slidenum">
              <a:rPr lang="en-IN" smtClean="0"/>
              <a:pPr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01958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5520" y="692696"/>
            <a:ext cx="8712968" cy="5904656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en-IN" sz="3000" b="1" i="1" dirty="0">
                <a:latin typeface="Times New Roman" pitchFamily="18" charset="0"/>
                <a:cs typeface="Times New Roman" pitchFamily="18" charset="0"/>
              </a:rPr>
              <a:t>α particles</a:t>
            </a:r>
            <a:r>
              <a:rPr lang="en-IN" sz="3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3000" dirty="0">
                <a:latin typeface="Times New Roman" pitchFamily="18" charset="0"/>
                <a:cs typeface="Times New Roman" pitchFamily="18" charset="0"/>
              </a:rPr>
              <a:t>have the </a:t>
            </a:r>
            <a:r>
              <a:rPr lang="en-IN" sz="3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largest mass</a:t>
            </a:r>
            <a:r>
              <a:rPr lang="en-IN" sz="3000" dirty="0">
                <a:latin typeface="Times New Roman" pitchFamily="18" charset="0"/>
                <a:cs typeface="Times New Roman" pitchFamily="18" charset="0"/>
              </a:rPr>
              <a:t>. However, due to large charge, it </a:t>
            </a:r>
            <a:r>
              <a:rPr lang="en-IN" sz="3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does cause a great deal of damage to the immediate area by breaking down DNA</a:t>
            </a:r>
            <a:r>
              <a:rPr lang="en-IN" sz="3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IN" sz="3000" b="1" i="1" dirty="0">
                <a:latin typeface="Times New Roman" pitchFamily="18" charset="0"/>
                <a:cs typeface="Times New Roman" pitchFamily="18" charset="0"/>
              </a:rPr>
              <a:t>β particles </a:t>
            </a:r>
            <a:r>
              <a:rPr lang="en-IN" sz="3000" dirty="0">
                <a:latin typeface="Times New Roman" pitchFamily="18" charset="0"/>
                <a:cs typeface="Times New Roman" pitchFamily="18" charset="0"/>
              </a:rPr>
              <a:t>are electrons. β particles are not as destructive as α particles but can be </a:t>
            </a:r>
            <a:r>
              <a:rPr lang="en-IN" sz="3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used therapeutically</a:t>
            </a:r>
            <a:r>
              <a:rPr lang="en-IN" sz="30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en-IN" sz="3000" b="1" i="1" dirty="0">
                <a:latin typeface="Times New Roman" pitchFamily="18" charset="0"/>
                <a:cs typeface="Times New Roman" pitchFamily="18" charset="0"/>
              </a:rPr>
              <a:t>γ </a:t>
            </a:r>
            <a:r>
              <a:rPr lang="en-IN" sz="3000" b="1" dirty="0">
                <a:latin typeface="Times New Roman" pitchFamily="18" charset="0"/>
                <a:cs typeface="Times New Roman" pitchFamily="18" charset="0"/>
              </a:rPr>
              <a:t>rays</a:t>
            </a:r>
            <a:r>
              <a:rPr lang="en-IN" sz="3000" dirty="0">
                <a:latin typeface="Times New Roman" pitchFamily="18" charset="0"/>
                <a:cs typeface="Times New Roman" pitchFamily="18" charset="0"/>
              </a:rPr>
              <a:t> are electron magnetic vibrations comparable with light but of shorter wavelength. </a:t>
            </a:r>
            <a:r>
              <a:rPr lang="en-IN" sz="3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Because of their shorter wavelength and high energy, they are very penetrating</a:t>
            </a:r>
            <a:r>
              <a:rPr lang="en-IN" sz="30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lnSpc>
                <a:spcPct val="150000"/>
              </a:lnSpc>
            </a:pPr>
            <a:endParaRPr lang="en-IN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D99C-D645-4096-A771-6FFE0428110E}" type="slidenum">
              <a:rPr lang="en-IN" smtClean="0"/>
              <a:pPr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55810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544" y="980728"/>
            <a:ext cx="8229600" cy="1143000"/>
          </a:xfrm>
        </p:spPr>
        <p:txBody>
          <a:bodyPr>
            <a:noAutofit/>
          </a:bodyPr>
          <a:lstStyle/>
          <a:p>
            <a:r>
              <a:rPr lang="en-IN" sz="3200" b="1" u="sng" dirty="0">
                <a:latin typeface="Times New Roman" pitchFamily="18" charset="0"/>
                <a:cs typeface="Times New Roman" pitchFamily="18" charset="0"/>
              </a:rPr>
              <a:t>APPLICATIONS / USES OF RADIOPHARMACEUTICALS</a:t>
            </a:r>
            <a:r>
              <a:rPr lang="en-IN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IN" sz="3200" dirty="0">
                <a:latin typeface="Times New Roman" pitchFamily="18" charset="0"/>
                <a:cs typeface="Times New Roman" pitchFamily="18" charset="0"/>
              </a:rPr>
            </a:br>
            <a:endParaRPr lang="en-IN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1544" y="2492897"/>
            <a:ext cx="8229600" cy="45259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IN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Diagnosing</a:t>
            </a:r>
          </a:p>
          <a:p>
            <a:pPr>
              <a:lnSpc>
                <a:spcPct val="150000"/>
              </a:lnSpc>
            </a:pPr>
            <a:r>
              <a:rPr lang="en-IN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Therapeutic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D99C-D645-4096-A771-6FFE0428110E}" type="slidenum">
              <a:rPr lang="en-IN" smtClean="0"/>
              <a:pPr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06411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544" y="116632"/>
            <a:ext cx="8229600" cy="1143000"/>
          </a:xfrm>
        </p:spPr>
        <p:txBody>
          <a:bodyPr>
            <a:normAutofit/>
          </a:bodyPr>
          <a:lstStyle/>
          <a:p>
            <a:r>
              <a:rPr lang="en-IN" sz="4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Diagnostic uses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3512" y="1124744"/>
            <a:ext cx="8784976" cy="5328592"/>
          </a:xfrm>
        </p:spPr>
        <p:txBody>
          <a:bodyPr>
            <a:normAutofit/>
          </a:bodyPr>
          <a:lstStyle/>
          <a:p>
            <a:pPr lvl="0" algn="just"/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Radiopharmaceuticals are </a:t>
            </a:r>
            <a:r>
              <a:rPr lang="en-IN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used to diagnose the presence of disease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or evaluate the progression of disease 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following a specific therapy intervention. Radiopharmaceuticals can also be </a:t>
            </a:r>
            <a:r>
              <a:rPr lang="en-IN" sz="28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used to evaluate drug induced toxicity 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and to a lesser extent have been used to treat diseased tissue with radiation.</a:t>
            </a:r>
          </a:p>
          <a:p>
            <a:pPr algn="just"/>
            <a:r>
              <a:rPr lang="en-IN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For example, to analyse thyroid function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, a tracer dose of radioactive iodine is administered orally; the agent concentrates in the thyroid gland. The thyroid is then scanned to determine radioiodine concentration and location. </a:t>
            </a:r>
            <a:r>
              <a:rPr lang="en-IN" sz="28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Greater than normal up-take by the thyroid indicates hyperthyroidism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D99C-D645-4096-A771-6FFE0428110E}" type="slidenum">
              <a:rPr lang="en-IN" smtClean="0"/>
              <a:pPr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220993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4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Therapeutic uses</a:t>
            </a:r>
            <a:endParaRPr lang="en-IN" sz="4000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1504" y="1772817"/>
            <a:ext cx="8856984" cy="4641379"/>
          </a:xfrm>
        </p:spPr>
        <p:txBody>
          <a:bodyPr>
            <a:normAutofit/>
          </a:bodyPr>
          <a:lstStyle/>
          <a:p>
            <a:pPr lvl="0" algn="just"/>
            <a:r>
              <a:rPr lang="en-IN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Radioisotopes are used 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as internal or external radiation sources </a:t>
            </a:r>
            <a:r>
              <a:rPr lang="en-IN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to treat disorders such as hyperthyroidism and cancer. </a:t>
            </a:r>
          </a:p>
          <a:p>
            <a:pPr marL="571500" indent="-571500" algn="just">
              <a:buFont typeface="+mj-lt"/>
              <a:buAutoNum type="romanLcPeriod"/>
            </a:pPr>
            <a:r>
              <a:rPr lang="en-IN" i="1" dirty="0">
                <a:latin typeface="Times New Roman" pitchFamily="18" charset="0"/>
                <a:cs typeface="Times New Roman" pitchFamily="18" charset="0"/>
              </a:rPr>
              <a:t>Internal radiation source-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 A radioisotope administered orally or intravenously or implanted in the target tissue or organ will produce radiation that destroys diseased cells and prevents new tissue growth. </a:t>
            </a:r>
          </a:p>
          <a:p>
            <a:pPr marL="571500" indent="-571500" algn="just">
              <a:buFont typeface="+mj-lt"/>
              <a:buAutoNum type="romanLcPeriod"/>
            </a:pPr>
            <a:r>
              <a:rPr lang="en-IN" i="1" dirty="0">
                <a:latin typeface="Times New Roman" pitchFamily="18" charset="0"/>
                <a:cs typeface="Times New Roman" pitchFamily="18" charset="0"/>
              </a:rPr>
              <a:t>External radiation source</a:t>
            </a:r>
            <a:r>
              <a:rPr lang="en-IN" dirty="0">
                <a:latin typeface="Times New Roman" pitchFamily="18" charset="0"/>
                <a:cs typeface="Times New Roman" pitchFamily="18" charset="0"/>
              </a:rPr>
              <a:t>- Radiation may be used for therapy in cancer patients.</a:t>
            </a:r>
          </a:p>
          <a:p>
            <a:pPr marL="571500" indent="-571500" algn="just">
              <a:buFont typeface="+mj-lt"/>
              <a:buAutoNum type="romanLcPeriod"/>
            </a:pPr>
            <a:endParaRPr lang="en-IN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indent="-571500" algn="just">
              <a:buFont typeface="+mj-lt"/>
              <a:buAutoNum type="romanLcPeriod"/>
            </a:pPr>
            <a:endParaRPr lang="en-IN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indent="-571500" algn="just">
              <a:buFont typeface="+mj-lt"/>
              <a:buAutoNum type="romanLcPeriod"/>
            </a:pP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D99C-D645-4096-A771-6FFE0428110E}" type="slidenum">
              <a:rPr lang="en-IN" smtClean="0"/>
              <a:pPr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1248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IN" sz="3100" b="1" i="1" u="sng" dirty="0">
                <a:latin typeface="Times New Roman" pitchFamily="18" charset="0"/>
                <a:cs typeface="Times New Roman" pitchFamily="18" charset="0"/>
              </a:rPr>
              <a:t>USES OF RADIOPHARMACEUTICALS IN DIFFERENT ORGAN SYSTEMS</a:t>
            </a:r>
            <a:r>
              <a:rPr lang="en-IN" dirty="0"/>
              <a:t/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484784"/>
            <a:ext cx="9036496" cy="6192688"/>
          </a:xfrm>
        </p:spPr>
        <p:txBody>
          <a:bodyPr>
            <a:normAutofit/>
          </a:bodyPr>
          <a:lstStyle/>
          <a:p>
            <a:pPr algn="just"/>
            <a:r>
              <a:rPr lang="en-IN" sz="2800" b="1" dirty="0">
                <a:latin typeface="Times New Roman" pitchFamily="18" charset="0"/>
                <a:cs typeface="Times New Roman" pitchFamily="18" charset="0"/>
              </a:rPr>
              <a:t>Pulmonary system : 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Radioisotope are </a:t>
            </a:r>
            <a:r>
              <a:rPr lang="en-IN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commonly used in lung perfusion scans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, which help to detect acute pulmonary embolism, and </a:t>
            </a:r>
            <a:r>
              <a:rPr lang="en-IN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ventilation scans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, which </a:t>
            </a:r>
            <a:r>
              <a:rPr lang="en-IN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helps to differentiate pulmonary embolism from chronic obstructive pulmonary disease 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(COPD).</a:t>
            </a:r>
          </a:p>
          <a:p>
            <a:pPr lvl="0" algn="just">
              <a:buFont typeface="Wingdings" pitchFamily="2" charset="2"/>
              <a:buChar char="ü"/>
            </a:pPr>
            <a:r>
              <a:rPr lang="en-IN" sz="2800" dirty="0" err="1"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IN" sz="2800" b="1" i="1" dirty="0">
                <a:latin typeface="Times New Roman" pitchFamily="18" charset="0"/>
                <a:cs typeface="Times New Roman" pitchFamily="18" charset="0"/>
              </a:rPr>
              <a:t>Xenon 133 (</a:t>
            </a:r>
            <a:r>
              <a:rPr lang="en-IN" sz="2800" b="1" i="1" baseline="30000" dirty="0">
                <a:latin typeface="Times New Roman" pitchFamily="18" charset="0"/>
                <a:cs typeface="Times New Roman" pitchFamily="18" charset="0"/>
              </a:rPr>
              <a:t>133</a:t>
            </a:r>
            <a:r>
              <a:rPr lang="en-IN" sz="2800" b="1" i="1" dirty="0">
                <a:latin typeface="Times New Roman" pitchFamily="18" charset="0"/>
                <a:cs typeface="Times New Roman" pitchFamily="18" charset="0"/>
              </a:rPr>
              <a:t>Xe) gas</a:t>
            </a:r>
            <a:r>
              <a:rPr lang="en-IN" sz="2800" dirty="0">
                <a:latin typeface="Times New Roman" pitchFamily="18" charset="0"/>
                <a:cs typeface="Times New Roman" pitchFamily="18" charset="0"/>
              </a:rPr>
              <a:t>– In a ventilation scan, this gas may be administered via spirometer or a special breathing apparatus to distribute with respiratory air. A decreased uptake of radioisotope during a perfusion scan indicates a problem with blood flow, including occlusion of pulmonary artery. </a:t>
            </a:r>
          </a:p>
          <a:p>
            <a:endParaRPr lang="en-IN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DD99C-D645-4096-A771-6FFE0428110E}" type="slidenum">
              <a:rPr lang="en-IN" smtClean="0"/>
              <a:pPr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319077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675</TotalTime>
  <Words>1527</Words>
  <Application>Microsoft Office PowerPoint</Application>
  <PresentationFormat>Widescreen</PresentationFormat>
  <Paragraphs>162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Definition</vt:lpstr>
      <vt:lpstr>Composition </vt:lpstr>
      <vt:lpstr>Principle </vt:lpstr>
      <vt:lpstr>PowerPoint Presentation</vt:lpstr>
      <vt:lpstr>APPLICATIONS / USES OF RADIOPHARMACEUTICALS </vt:lpstr>
      <vt:lpstr>Diagnostic uses </vt:lpstr>
      <vt:lpstr>Therapeutic uses</vt:lpstr>
      <vt:lpstr>USES OF RADIOPHARMACEUTICALS IN DIFFERENT ORGAN SYSTEMS </vt:lpstr>
      <vt:lpstr>PowerPoint Presentation</vt:lpstr>
      <vt:lpstr>PowerPoint Presentation</vt:lpstr>
      <vt:lpstr>PowerPoint Presentation</vt:lpstr>
      <vt:lpstr>NUCLEAR PHARMACY  </vt:lpstr>
      <vt:lpstr>Role of Radio pharmacist  </vt:lpstr>
      <vt:lpstr>Procurement of radiopharmaceuticals </vt:lpstr>
      <vt:lpstr>Preparation of the radio pharmaceutical </vt:lpstr>
      <vt:lpstr>Quality Assurance  </vt:lpstr>
      <vt:lpstr>Packaging of radio pharmaceutical </vt:lpstr>
      <vt:lpstr>PowerPoint Presentation</vt:lpstr>
      <vt:lpstr>PowerPoint Presentation</vt:lpstr>
      <vt:lpstr>PowerPoint Presentation</vt:lpstr>
      <vt:lpstr>Labelling of Radioactive Substances  </vt:lpstr>
      <vt:lpstr>PowerPoint Presentation</vt:lpstr>
      <vt:lpstr>PowerPoint Presentation</vt:lpstr>
      <vt:lpstr>Storage of Radioactive Substances  </vt:lpstr>
      <vt:lpstr>Dispensing of radiopharmaceuticals </vt:lpstr>
      <vt:lpstr>Precautions For Handling Radioactive Substances 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RADIOPHARMACEUTICALS </dc:title>
  <dc:creator>ju</dc:creator>
  <cp:lastModifiedBy>User</cp:lastModifiedBy>
  <cp:revision>81</cp:revision>
  <dcterms:created xsi:type="dcterms:W3CDTF">2020-05-20T06:45:55Z</dcterms:created>
  <dcterms:modified xsi:type="dcterms:W3CDTF">2024-09-16T04:09:38Z</dcterms:modified>
</cp:coreProperties>
</file>