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72" r:id="rId4"/>
    <p:sldId id="258" r:id="rId5"/>
    <p:sldId id="273" r:id="rId6"/>
    <p:sldId id="259" r:id="rId7"/>
    <p:sldId id="260" r:id="rId8"/>
    <p:sldId id="261" r:id="rId9"/>
    <p:sldId id="271" r:id="rId10"/>
    <p:sldId id="262" r:id="rId11"/>
    <p:sldId id="264" r:id="rId12"/>
    <p:sldId id="265" r:id="rId13"/>
    <p:sldId id="274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D2B56-A154-4CB8-A4D5-3C07E2D85DC2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B9F0E-BE17-4D84-81EC-3D6B8903D0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371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6713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2513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9990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7455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9801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0418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3288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451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8986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447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599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419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0255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315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8577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6995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6340E-85D0-464D-9524-AF6657417256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F05F3AC-8563-40D4-BA5B-0B8230292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5529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74F0C6-DB8C-462E-B708-FC2B2F80FC71}"/>
              </a:ext>
            </a:extLst>
          </p:cNvPr>
          <p:cNvSpPr txBox="1"/>
          <p:nvPr/>
        </p:nvSpPr>
        <p:spPr>
          <a:xfrm>
            <a:off x="3533312" y="0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Urinary Tract Infection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CA102F-5BFF-4AA6-8480-DE123E160F0C}"/>
              </a:ext>
            </a:extLst>
          </p:cNvPr>
          <p:cNvSpPr txBox="1"/>
          <p:nvPr/>
        </p:nvSpPr>
        <p:spPr>
          <a:xfrm>
            <a:off x="671743" y="2024108"/>
            <a:ext cx="542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FF0000"/>
                </a:solidFill>
                <a:latin typeface="Algerian" panose="04020705040A02060702" pitchFamily="82" charset="0"/>
              </a:rPr>
              <a:t>Infection Disease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9E5B4D-0608-464D-AC9D-8DE2A711CF61}"/>
              </a:ext>
            </a:extLst>
          </p:cNvPr>
          <p:cNvSpPr txBox="1"/>
          <p:nvPr/>
        </p:nvSpPr>
        <p:spPr>
          <a:xfrm>
            <a:off x="7543061" y="4980373"/>
            <a:ext cx="4113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002060"/>
                </a:solidFill>
                <a:latin typeface="Bodoni MT Black" panose="02070A03080606020203" pitchFamily="18" charset="0"/>
              </a:rPr>
              <a:t>By Animesh Das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AF7AD8-7AA3-46E3-9E99-9C83B8BAE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6" y="3429000"/>
            <a:ext cx="4327819" cy="31029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C131E2-15BB-4DB2-9D28-D0ED571FC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816" y="1640010"/>
            <a:ext cx="4235632" cy="22839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138F28-42FD-49B1-A1C5-9B21FE0D3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0241" y="949987"/>
            <a:ext cx="1936627" cy="11619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B8FC1-5DE3-4C28-85CF-9A9142BAB577}"/>
              </a:ext>
            </a:extLst>
          </p:cNvPr>
          <p:cNvSpPr txBox="1"/>
          <p:nvPr/>
        </p:nvSpPr>
        <p:spPr>
          <a:xfrm>
            <a:off x="9800948" y="0"/>
            <a:ext cx="2228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anose="02070A03080606020203" pitchFamily="18" charset="0"/>
              </a:rPr>
              <a:t>[ UTIs ]</a:t>
            </a:r>
          </a:p>
        </p:txBody>
      </p:sp>
    </p:spTree>
    <p:extLst>
      <p:ext uri="{BB962C8B-B14F-4D97-AF65-F5344CB8AC3E}">
        <p14:creationId xmlns:p14="http://schemas.microsoft.com/office/powerpoint/2010/main" val="524302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4F407F-8FD2-4FB7-818C-FFDAF5BCC9B3}"/>
              </a:ext>
            </a:extLst>
          </p:cNvPr>
          <p:cNvSpPr txBox="1"/>
          <p:nvPr/>
        </p:nvSpPr>
        <p:spPr>
          <a:xfrm>
            <a:off x="4234648" y="0"/>
            <a:ext cx="4678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4E2F0A-D73B-4C8F-958B-6B1CAD463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949"/>
          <a:stretch/>
        </p:blipFill>
        <p:spPr>
          <a:xfrm>
            <a:off x="3169329" y="782848"/>
            <a:ext cx="7306322" cy="57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77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5B1C54-D709-4634-8ED3-91E638BBCDCE}"/>
              </a:ext>
            </a:extLst>
          </p:cNvPr>
          <p:cNvSpPr txBox="1"/>
          <p:nvPr/>
        </p:nvSpPr>
        <p:spPr>
          <a:xfrm>
            <a:off x="4582357" y="0"/>
            <a:ext cx="336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9F4ED1-45A0-4B21-BEAD-2DF7C9C5A4D3}"/>
              </a:ext>
            </a:extLst>
          </p:cNvPr>
          <p:cNvSpPr txBox="1"/>
          <p:nvPr/>
        </p:nvSpPr>
        <p:spPr>
          <a:xfrm>
            <a:off x="3142694" y="1500326"/>
            <a:ext cx="43411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Diagnosis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pperplate Gothic Bold" panose="020E0705020206020404" pitchFamily="34" charset="0"/>
              </a:rPr>
              <a:t> Treatment </a:t>
            </a:r>
          </a:p>
        </p:txBody>
      </p:sp>
    </p:spTree>
    <p:extLst>
      <p:ext uri="{BB962C8B-B14F-4D97-AF65-F5344CB8AC3E}">
        <p14:creationId xmlns:p14="http://schemas.microsoft.com/office/powerpoint/2010/main" val="3577461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FAB706-2297-48B0-84E9-0A23892C0B6B}"/>
              </a:ext>
            </a:extLst>
          </p:cNvPr>
          <p:cNvSpPr txBox="1"/>
          <p:nvPr/>
        </p:nvSpPr>
        <p:spPr>
          <a:xfrm>
            <a:off x="5220070" y="0"/>
            <a:ext cx="3080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702A81-9F92-4965-A626-A911225DAE61}"/>
              </a:ext>
            </a:extLst>
          </p:cNvPr>
          <p:cNvSpPr txBox="1"/>
          <p:nvPr/>
        </p:nvSpPr>
        <p:spPr>
          <a:xfrm>
            <a:off x="2956264" y="1296140"/>
            <a:ext cx="53443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/>
              <a:t> </a:t>
            </a:r>
            <a:r>
              <a:rPr lang="en-IN" sz="2800" dirty="0">
                <a:latin typeface="Century Schoolbook" panose="02040604050505020304" pitchFamily="18" charset="0"/>
              </a:rPr>
              <a:t>Acute pyelonephritis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entury Schoolbook" panose="02040604050505020304" pitchFamily="18" charset="0"/>
              </a:rPr>
              <a:t> Acute Cystitis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entury Schoolbook" panose="02040604050505020304" pitchFamily="18" charset="0"/>
              </a:rPr>
              <a:t> Urethritis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entury Schoolbook" panose="02040604050505020304" pitchFamily="18" charset="0"/>
              </a:rPr>
              <a:t> Acute prostatitis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entury Schoolbook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entury Schoolbook" panose="02040604050505020304" pitchFamily="18" charset="0"/>
              </a:rPr>
              <a:t> Pelvic inflammatory disease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1E2831-BB64-4EF5-B048-C474F1ADA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189" y="2667562"/>
            <a:ext cx="3028442" cy="23396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865941-D0A5-4AC7-9096-4FCD1B0DC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8981" y="5191078"/>
            <a:ext cx="29146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88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CD7DA3-9409-4D22-9C7F-82DFD4B54C21}"/>
              </a:ext>
            </a:extLst>
          </p:cNvPr>
          <p:cNvSpPr txBox="1"/>
          <p:nvPr/>
        </p:nvSpPr>
        <p:spPr>
          <a:xfrm>
            <a:off x="4971495" y="0"/>
            <a:ext cx="3559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Investigation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920FA7-87A1-4DD7-B862-7A9D6172D56F}"/>
              </a:ext>
            </a:extLst>
          </p:cNvPr>
          <p:cNvSpPr txBox="1"/>
          <p:nvPr/>
        </p:nvSpPr>
        <p:spPr>
          <a:xfrm>
            <a:off x="3346882" y="1553592"/>
            <a:ext cx="49448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Eras Demi ITC" panose="020B0805030504020804" pitchFamily="34" charset="0"/>
              </a:rPr>
              <a:t> Microscopic examination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Eras Demi ITC" panose="020B08050305040208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Eras Demi ITC" panose="020B0805030504020804" pitchFamily="34" charset="0"/>
              </a:rPr>
              <a:t> Urinalysis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Eras Demi ITC" panose="020B08050305040208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Eras Demi ITC" panose="020B0805030504020804" pitchFamily="34" charset="0"/>
              </a:rPr>
              <a:t> Urine culture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Eras Demi ITC" panose="020B08050305040208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Eras Demi ITC" panose="020B0805030504020804" pitchFamily="34" charset="0"/>
              </a:rPr>
              <a:t> CT scan and MRI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EBF9B1-B5EE-49AF-BFDD-3237FCD36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744" y="2963783"/>
            <a:ext cx="3835153" cy="383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98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F08F35-FB37-4C44-8045-93A627E9840A}"/>
              </a:ext>
            </a:extLst>
          </p:cNvPr>
          <p:cNvSpPr txBox="1"/>
          <p:nvPr/>
        </p:nvSpPr>
        <p:spPr>
          <a:xfrm>
            <a:off x="4989250" y="0"/>
            <a:ext cx="3613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FE2A280-8B53-4B0E-B285-4C9406595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297845"/>
              </p:ext>
            </p:extLst>
          </p:nvPr>
        </p:nvGraphicFramePr>
        <p:xfrm>
          <a:off x="1898835" y="826197"/>
          <a:ext cx="9526726" cy="5503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3363">
                  <a:extLst>
                    <a:ext uri="{9D8B030D-6E8A-4147-A177-3AD203B41FA5}">
                      <a16:colId xmlns:a16="http://schemas.microsoft.com/office/drawing/2014/main" val="4079403333"/>
                    </a:ext>
                  </a:extLst>
                </a:gridCol>
                <a:gridCol w="4763363">
                  <a:extLst>
                    <a:ext uri="{9D8B030D-6E8A-4147-A177-3AD203B41FA5}">
                      <a16:colId xmlns:a16="http://schemas.microsoft.com/office/drawing/2014/main" val="1658585325"/>
                    </a:ext>
                  </a:extLst>
                </a:gridCol>
              </a:tblGrid>
              <a:tr h="687948">
                <a:tc>
                  <a:txBody>
                    <a:bodyPr/>
                    <a:lstStyle/>
                    <a:p>
                      <a:r>
                        <a:rPr lang="en-IN" sz="2800" dirty="0">
                          <a:latin typeface="Century Schoolbook" panose="02040604050505020304" pitchFamily="18" charset="0"/>
                        </a:rPr>
                        <a:t>                 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800" dirty="0">
                          <a:latin typeface="Century Schoolbook" panose="02040604050505020304" pitchFamily="18" charset="0"/>
                        </a:rPr>
                        <a:t>           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305335"/>
                  </a:ext>
                </a:extLst>
              </a:tr>
              <a:tr h="687948">
                <a:tc>
                  <a:txBody>
                    <a:bodyPr/>
                    <a:lstStyle/>
                    <a:p>
                      <a:r>
                        <a:rPr lang="en-IN" sz="2400" dirty="0"/>
                        <a:t> Antibiotics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Trimethoprim , Fosfomycin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418612"/>
                  </a:ext>
                </a:extLst>
              </a:tr>
              <a:tr h="687948">
                <a:tc>
                  <a:txBody>
                    <a:bodyPr/>
                    <a:lstStyle/>
                    <a:p>
                      <a:r>
                        <a:rPr lang="en-IN" sz="2400" dirty="0"/>
                        <a:t>cephalosporins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Cephalexin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163766"/>
                  </a:ext>
                </a:extLst>
              </a:tr>
              <a:tr h="687948"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389734"/>
                  </a:ext>
                </a:extLst>
              </a:tr>
              <a:tr h="687948"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339804"/>
                  </a:ext>
                </a:extLst>
              </a:tr>
              <a:tr h="687948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108393"/>
                  </a:ext>
                </a:extLst>
              </a:tr>
              <a:tr h="687948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5204"/>
                  </a:ext>
                </a:extLst>
              </a:tr>
              <a:tr h="687948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556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2456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105A52-4138-4DAD-8009-CCE55519A37C}"/>
              </a:ext>
            </a:extLst>
          </p:cNvPr>
          <p:cNvSpPr txBox="1"/>
          <p:nvPr/>
        </p:nvSpPr>
        <p:spPr>
          <a:xfrm>
            <a:off x="4696286" y="0"/>
            <a:ext cx="6418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3C33B2-72C3-4D30-9FBD-95B7946C6E5E}"/>
              </a:ext>
            </a:extLst>
          </p:cNvPr>
          <p:cNvSpPr txBox="1"/>
          <p:nvPr/>
        </p:nvSpPr>
        <p:spPr>
          <a:xfrm>
            <a:off x="2512380" y="1349406"/>
            <a:ext cx="47140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Lucida Fax" panose="02060602050505020204" pitchFamily="18" charset="0"/>
              </a:rPr>
              <a:t> Recurrent Infection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Lucida Fax" panose="02060602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Lucida Fax" panose="02060602050505020204" pitchFamily="18" charset="0"/>
              </a:rPr>
              <a:t> Permanent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Lucida Fax" panose="02060602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Lucida Fax" panose="02060602050505020204" pitchFamily="18" charset="0"/>
              </a:rPr>
              <a:t> Low birth Weight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Lucida Fax" panose="02060602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Lucida Fax" panose="02060602050505020204" pitchFamily="18" charset="0"/>
              </a:rPr>
              <a:t> Urethral narrowing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Lucida Fax" panose="02060602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Lucida Fax" panose="02060602050505020204" pitchFamily="18" charset="0"/>
              </a:rPr>
              <a:t> Sepsis </a:t>
            </a:r>
          </a:p>
        </p:txBody>
      </p:sp>
    </p:spTree>
    <p:extLst>
      <p:ext uri="{BB962C8B-B14F-4D97-AF65-F5344CB8AC3E}">
        <p14:creationId xmlns:p14="http://schemas.microsoft.com/office/powerpoint/2010/main" val="2468242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621452-A606-4798-9E2F-1A0A53287779}"/>
              </a:ext>
            </a:extLst>
          </p:cNvPr>
          <p:cNvSpPr txBox="1"/>
          <p:nvPr/>
        </p:nvSpPr>
        <p:spPr>
          <a:xfrm>
            <a:off x="5095783" y="0"/>
            <a:ext cx="4048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1ED715-DAF4-4DDE-8FDA-8343DDB1B508}"/>
              </a:ext>
            </a:extLst>
          </p:cNvPr>
          <p:cNvSpPr txBox="1"/>
          <p:nvPr/>
        </p:nvSpPr>
        <p:spPr>
          <a:xfrm>
            <a:off x="2352583" y="905522"/>
            <a:ext cx="893093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ookman Old Style" panose="02050604050505020204" pitchFamily="18" charset="0"/>
              </a:rPr>
              <a:t> </a:t>
            </a:r>
            <a:r>
              <a:rPr lang="en-US" sz="2800" dirty="0">
                <a:latin typeface="Bookman Old Style" panose="02050604050505020204" pitchFamily="18" charset="0"/>
              </a:rPr>
              <a:t>Drink plenty of liquids, especially water.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Bookman Old Style" panose="02050604050505020204" pitchFamily="18" charset="0"/>
              </a:rPr>
              <a:t>Drink cranberry juice.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Bookman Old Style" panose="02050604050505020204" pitchFamily="18" charset="0"/>
              </a:rPr>
              <a:t>Wipe from front to back.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Bookman Old Style" panose="02050604050505020204" pitchFamily="18" charset="0"/>
              </a:rPr>
              <a:t>Empty your bladder soon after intercourse.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Bookman Old Style" panose="02050604050505020204" pitchFamily="18" charset="0"/>
              </a:rPr>
              <a:t>Avoid potentially irritating feminine products.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>
                <a:latin typeface="Bookman Old Style" panose="02050604050505020204" pitchFamily="18" charset="0"/>
              </a:rPr>
              <a:t>Change your birth control method</a:t>
            </a:r>
            <a:endParaRPr lang="en-IN" sz="2800" dirty="0">
              <a:latin typeface="Bookman Old Style" panose="02050604050505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EFFB04-D9B9-40BD-BBAB-02B0C80B1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4802" y="1578746"/>
            <a:ext cx="2724150" cy="167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173C89-C5A6-4EE7-9652-AF9696417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9577" y="4963311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78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E6AE9D-F48B-4608-9B38-6E1FE3652DBB}"/>
              </a:ext>
            </a:extLst>
          </p:cNvPr>
          <p:cNvSpPr txBox="1"/>
          <p:nvPr/>
        </p:nvSpPr>
        <p:spPr>
          <a:xfrm>
            <a:off x="4305668" y="1988598"/>
            <a:ext cx="56728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anose="02070A03080606020203" pitchFamily="18" charset="0"/>
              </a:rPr>
              <a:t>Thank </a:t>
            </a:r>
          </a:p>
          <a:p>
            <a:r>
              <a:rPr lang="en-IN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anose="02070A03080606020203" pitchFamily="18" charset="0"/>
              </a:rPr>
              <a:t>         you </a:t>
            </a:r>
          </a:p>
        </p:txBody>
      </p:sp>
    </p:spTree>
    <p:extLst>
      <p:ext uri="{BB962C8B-B14F-4D97-AF65-F5344CB8AC3E}">
        <p14:creationId xmlns:p14="http://schemas.microsoft.com/office/powerpoint/2010/main" val="3802240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408CB5-2599-4DA0-BDA0-2BCDE891479D}"/>
              </a:ext>
            </a:extLst>
          </p:cNvPr>
          <p:cNvSpPr txBox="1"/>
          <p:nvPr/>
        </p:nvSpPr>
        <p:spPr>
          <a:xfrm>
            <a:off x="4935984" y="62144"/>
            <a:ext cx="4092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DA2443-BB76-4653-86ED-F3698BF7C824}"/>
              </a:ext>
            </a:extLst>
          </p:cNvPr>
          <p:cNvSpPr txBox="1"/>
          <p:nvPr/>
        </p:nvSpPr>
        <p:spPr>
          <a:xfrm>
            <a:off x="535620" y="1500326"/>
            <a:ext cx="116563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It is a infection in any part of the urinary system , kidneys , bladder or urethra .there are more common in women , associated with inflammation of urinary tract 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4C9ED3-AB24-4915-875F-999FEBF68DC7}"/>
              </a:ext>
            </a:extLst>
          </p:cNvPr>
          <p:cNvSpPr txBox="1"/>
          <p:nvPr/>
        </p:nvSpPr>
        <p:spPr>
          <a:xfrm>
            <a:off x="2479829" y="3215508"/>
            <a:ext cx="8155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Causative agent -- Escherichia coli (E. coli)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3E7890-B09F-4E78-A1EB-543CA0DAC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23" y="4247887"/>
            <a:ext cx="3747988" cy="25168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13143A-FCF8-4592-A3E7-2CAABEA4B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242" y="4247887"/>
            <a:ext cx="3185835" cy="21200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74988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5AF4D0-28DA-4499-A05C-03F9FC59856B}"/>
              </a:ext>
            </a:extLst>
          </p:cNvPr>
          <p:cNvSpPr txBox="1"/>
          <p:nvPr/>
        </p:nvSpPr>
        <p:spPr>
          <a:xfrm>
            <a:off x="5078027" y="0"/>
            <a:ext cx="336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Terminology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BFEEAF-DA7B-46F8-B5E1-EAFBCB379A77}"/>
              </a:ext>
            </a:extLst>
          </p:cNvPr>
          <p:cNvSpPr txBox="1"/>
          <p:nvPr/>
        </p:nvSpPr>
        <p:spPr>
          <a:xfrm>
            <a:off x="1516601" y="932156"/>
            <a:ext cx="1048748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/>
              <a:t> </a:t>
            </a:r>
            <a:r>
              <a:rPr lang="en-IN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Uncomplicated</a:t>
            </a:r>
            <a:r>
              <a:rPr lang="en-IN" sz="2400" dirty="0">
                <a:latin typeface="Bookman Old Style" panose="02050604050505020204" pitchFamily="18" charset="0"/>
              </a:rPr>
              <a:t> –</a:t>
            </a:r>
            <a:r>
              <a:rPr lang="en-IN" sz="2400" dirty="0">
                <a:latin typeface="Eras Demi ITC" panose="020B0805030504020804" pitchFamily="34" charset="0"/>
              </a:rPr>
              <a:t> UTI without underlying renal or neurologic diseased.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 Complicated </a:t>
            </a:r>
            <a:r>
              <a:rPr lang="en-IN" sz="2400" dirty="0">
                <a:latin typeface="Bookman Old Style" panose="02050604050505020204" pitchFamily="18" charset="0"/>
              </a:rPr>
              <a:t>– </a:t>
            </a:r>
            <a:r>
              <a:rPr lang="en-IN" sz="2400" dirty="0">
                <a:latin typeface="Eras Demi ITC" panose="020B0805030504020804" pitchFamily="34" charset="0"/>
              </a:rPr>
              <a:t>UTI with underlying structural medical or neurologic disease 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Bookman Old Style" panose="02050604050505020204" pitchFamily="18" charset="0"/>
              </a:rPr>
              <a:t> </a:t>
            </a:r>
            <a:r>
              <a:rPr lang="en-IN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Recurrent</a:t>
            </a:r>
            <a:r>
              <a:rPr lang="en-IN" sz="2400" dirty="0">
                <a:latin typeface="Bookman Old Style" panose="02050604050505020204" pitchFamily="18" charset="0"/>
              </a:rPr>
              <a:t> -- </a:t>
            </a:r>
            <a:r>
              <a:rPr lang="en-IN" sz="2400" dirty="0">
                <a:latin typeface="Eras Demi ITC" panose="020B0805030504020804" pitchFamily="34" charset="0"/>
              </a:rPr>
              <a:t>&gt;3 symptomatic UTIs within 12 months following clinical therapy 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Bookman Old Style" panose="02050604050505020204" pitchFamily="18" charset="0"/>
              </a:rPr>
              <a:t> </a:t>
            </a:r>
            <a:r>
              <a:rPr lang="en-IN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Reinfection</a:t>
            </a:r>
            <a:r>
              <a:rPr lang="en-IN" sz="2400" dirty="0">
                <a:latin typeface="Bookman Old Style" panose="02050604050505020204" pitchFamily="18" charset="0"/>
              </a:rPr>
              <a:t> – </a:t>
            </a:r>
            <a:r>
              <a:rPr lang="en-IN" sz="2400" dirty="0">
                <a:latin typeface="Eras Demi ITC" panose="020B0805030504020804" pitchFamily="34" charset="0"/>
              </a:rPr>
              <a:t>Recurrent UTI caused by different pathogen at any time 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Bookman Old Style" panose="02050604050505020204" pitchFamily="18" charset="0"/>
              </a:rPr>
              <a:t> </a:t>
            </a:r>
            <a:r>
              <a:rPr lang="en-IN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Relapse</a:t>
            </a:r>
            <a:r>
              <a:rPr lang="en-IN" sz="2400" dirty="0">
                <a:latin typeface="Bookman Old Style" panose="02050604050505020204" pitchFamily="18" charset="0"/>
              </a:rPr>
              <a:t> – </a:t>
            </a:r>
            <a:r>
              <a:rPr lang="en-IN" sz="2400" dirty="0">
                <a:latin typeface="Eras Demi ITC" panose="020B0805030504020804" pitchFamily="34" charset="0"/>
              </a:rPr>
              <a:t>Recurrent UTI caused by same species causing original UTI within  weeks after therapy .</a:t>
            </a:r>
            <a:r>
              <a:rPr lang="en-IN" sz="2400" dirty="0">
                <a:latin typeface="Bookman Old Style" panose="02050604050505020204" pitchFamily="18" charset="0"/>
              </a:rPr>
              <a:t> </a:t>
            </a:r>
          </a:p>
          <a:p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794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98C303-7C82-4D00-9A62-CF23B1DD65C5}"/>
              </a:ext>
            </a:extLst>
          </p:cNvPr>
          <p:cNvSpPr txBox="1"/>
          <p:nvPr/>
        </p:nvSpPr>
        <p:spPr>
          <a:xfrm>
            <a:off x="4258322" y="0"/>
            <a:ext cx="5276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84C31C-9965-4D5D-B40F-31D2CB9559EB}"/>
              </a:ext>
            </a:extLst>
          </p:cNvPr>
          <p:cNvSpPr txBox="1"/>
          <p:nvPr/>
        </p:nvSpPr>
        <p:spPr>
          <a:xfrm>
            <a:off x="1518082" y="1265349"/>
            <a:ext cx="5276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Black" panose="020B0A04020102020204" pitchFamily="34" charset="0"/>
              </a:rPr>
              <a:t>There are two type UTIs --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47C529-3B7C-4160-807E-4313714232C9}"/>
              </a:ext>
            </a:extLst>
          </p:cNvPr>
          <p:cNvSpPr txBox="1"/>
          <p:nvPr/>
        </p:nvSpPr>
        <p:spPr>
          <a:xfrm>
            <a:off x="2797945" y="1992089"/>
            <a:ext cx="2716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entury Schoolbook" panose="02040604050505020304" pitchFamily="18" charset="0"/>
              </a:rPr>
              <a:t> Upper UTIs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entury Schoolbook" panose="02040604050505020304" pitchFamily="18" charset="0"/>
              </a:rPr>
              <a:t>Lower UTIs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509F8D-CC20-49BF-8CB5-63155B593D0B}"/>
              </a:ext>
            </a:extLst>
          </p:cNvPr>
          <p:cNvSpPr txBox="1"/>
          <p:nvPr/>
        </p:nvSpPr>
        <p:spPr>
          <a:xfrm>
            <a:off x="1970842" y="3446716"/>
            <a:ext cx="46962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In Upper UTIs – </a:t>
            </a:r>
          </a:p>
          <a:p>
            <a:endParaRPr lang="en-IN" sz="2400" dirty="0">
              <a:solidFill>
                <a:srgbClr val="0070C0"/>
              </a:solidFill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 Acute pyelonephritis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 Chronic pyelonephritis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 Interstitial pyelonephritis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 Renal abscess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 Perirenal abscess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EE9184-AFC1-45F9-8A73-BD1EFB59A82A}"/>
              </a:ext>
            </a:extLst>
          </p:cNvPr>
          <p:cNvSpPr txBox="1"/>
          <p:nvPr/>
        </p:nvSpPr>
        <p:spPr>
          <a:xfrm>
            <a:off x="7519386" y="3446716"/>
            <a:ext cx="44388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In Lower UTIs – </a:t>
            </a:r>
          </a:p>
          <a:p>
            <a:endParaRPr lang="en-IN" sz="2400" dirty="0">
              <a:solidFill>
                <a:srgbClr val="0070C0"/>
              </a:solidFill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 Cystitis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 Prostatitis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>
                <a:solidFill>
                  <a:srgbClr val="0070C0"/>
                </a:solidFill>
                <a:latin typeface="Cooper Black" panose="0208090404030B020404" pitchFamily="18" charset="0"/>
              </a:rPr>
              <a:t> Urethritis </a:t>
            </a:r>
          </a:p>
        </p:txBody>
      </p:sp>
    </p:spTree>
    <p:extLst>
      <p:ext uri="{BB962C8B-B14F-4D97-AF65-F5344CB8AC3E}">
        <p14:creationId xmlns:p14="http://schemas.microsoft.com/office/powerpoint/2010/main" val="3656914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D7A402-F06B-41D5-9BCC-82F896DF9A3C}"/>
              </a:ext>
            </a:extLst>
          </p:cNvPr>
          <p:cNvSpPr txBox="1"/>
          <p:nvPr/>
        </p:nvSpPr>
        <p:spPr>
          <a:xfrm>
            <a:off x="4101483" y="0"/>
            <a:ext cx="7457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Routes of Infection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00F8DC-1FA5-48AC-86AA-47093EB4B68A}"/>
              </a:ext>
            </a:extLst>
          </p:cNvPr>
          <p:cNvSpPr txBox="1"/>
          <p:nvPr/>
        </p:nvSpPr>
        <p:spPr>
          <a:xfrm>
            <a:off x="2707689" y="1136341"/>
            <a:ext cx="642743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 Ascending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 Iatrogenic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Hematogenous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  Lymphogenous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 Extraction from neighing organs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 From a focus in the kidney or prostate </a:t>
            </a:r>
          </a:p>
        </p:txBody>
      </p:sp>
    </p:spTree>
    <p:extLst>
      <p:ext uri="{BB962C8B-B14F-4D97-AF65-F5344CB8AC3E}">
        <p14:creationId xmlns:p14="http://schemas.microsoft.com/office/powerpoint/2010/main" val="1733408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393983-6B4F-4455-B79C-DB26A2EB3B40}"/>
              </a:ext>
            </a:extLst>
          </p:cNvPr>
          <p:cNvSpPr txBox="1"/>
          <p:nvPr/>
        </p:nvSpPr>
        <p:spPr>
          <a:xfrm>
            <a:off x="4785065" y="0"/>
            <a:ext cx="7628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B3EA0D-E77C-4B53-A2F9-DA4FDB88A6D5}"/>
              </a:ext>
            </a:extLst>
          </p:cNvPr>
          <p:cNvSpPr txBox="1"/>
          <p:nvPr/>
        </p:nvSpPr>
        <p:spPr>
          <a:xfrm>
            <a:off x="1198485" y="1455938"/>
            <a:ext cx="104845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Bookman Old Style" panose="02050604050505020204" pitchFamily="18" charset="0"/>
              </a:rPr>
              <a:t> Seen in all ages , 7 million new cases of lower UTI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Bookman Old Style" panose="02050604050505020204" pitchFamily="18" charset="0"/>
              </a:rPr>
              <a:t> Incidence of UTI increase in old age 10 % of     men and 20 % of women 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Bookman Old Style" panose="02050604050505020204" pitchFamily="18" charset="0"/>
              </a:rPr>
              <a:t> UTIs zone – US , Europe , Russia , India , UK 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835187-61C0-44E4-99C0-D87092A0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619" y="4660592"/>
            <a:ext cx="3584467" cy="210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59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2A20A45-7802-46F0-A2F3-3F31A2AF1F66}"/>
              </a:ext>
            </a:extLst>
          </p:cNvPr>
          <p:cNvSpPr txBox="1"/>
          <p:nvPr/>
        </p:nvSpPr>
        <p:spPr>
          <a:xfrm>
            <a:off x="4039340" y="0"/>
            <a:ext cx="5282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C2760C-2A41-4CE7-B43A-5EBB5A89F06C}"/>
              </a:ext>
            </a:extLst>
          </p:cNvPr>
          <p:cNvSpPr txBox="1"/>
          <p:nvPr/>
        </p:nvSpPr>
        <p:spPr>
          <a:xfrm>
            <a:off x="2246051" y="1118586"/>
            <a:ext cx="88687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strong, persistent urge to urinate.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burning sensation when urinating.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Passing frequent, small amounts of urine.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Urine that appears cloudy.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Urine that appears red, bright pink or cola-colored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Strong-smelling urine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2967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3C05D5-BCD8-4A5E-BF0F-EF9D6764D76A}"/>
              </a:ext>
            </a:extLst>
          </p:cNvPr>
          <p:cNvSpPr txBox="1"/>
          <p:nvPr/>
        </p:nvSpPr>
        <p:spPr>
          <a:xfrm>
            <a:off x="4864962" y="7726"/>
            <a:ext cx="6276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62092B-6E22-46DE-8E31-267523A3A713}"/>
              </a:ext>
            </a:extLst>
          </p:cNvPr>
          <p:cNvSpPr txBox="1"/>
          <p:nvPr/>
        </p:nvSpPr>
        <p:spPr>
          <a:xfrm>
            <a:off x="2438400" y="781234"/>
            <a:ext cx="501884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pperplate Gothic Bold" panose="020E0705020206020404" pitchFamily="34" charset="0"/>
              </a:rPr>
              <a:t> Aging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pperplate Gothic Bold" panose="020E0705020206020404" pitchFamily="34" charset="0"/>
              </a:rPr>
              <a:t> Females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pperplate Gothic Bold" panose="020E0705020206020404" pitchFamily="34" charset="0"/>
              </a:rPr>
              <a:t> Males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pperplate Gothic Bold" panose="020E0705020206020404" pitchFamily="34" charset="0"/>
              </a:rPr>
              <a:t> Site of infection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pperplate Gothic Bold" panose="020E0705020206020404" pitchFamily="34" charset="0"/>
              </a:rPr>
              <a:t> Pregnancy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pperplate Gothic Bold" panose="020E0705020206020404" pitchFamily="34" charset="0"/>
              </a:rPr>
              <a:t>  Residual urine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Copperplate Gothic Bold" panose="020E0705020206020404" pitchFamily="34" charset="0"/>
              </a:rPr>
              <a:t> Sexual intercourse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E623E3-011C-45DA-8553-C48B62B24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718" y="3739071"/>
            <a:ext cx="4063188" cy="304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4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54371B-710F-424A-9D96-C2B91AED0EB2}"/>
              </a:ext>
            </a:extLst>
          </p:cNvPr>
          <p:cNvSpPr txBox="1"/>
          <p:nvPr/>
        </p:nvSpPr>
        <p:spPr>
          <a:xfrm>
            <a:off x="4279035" y="0"/>
            <a:ext cx="6915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Mode of Transmission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6D59B-4C7D-4A82-B14B-125B41EBDC00}"/>
              </a:ext>
            </a:extLst>
          </p:cNvPr>
          <p:cNvSpPr txBox="1"/>
          <p:nvPr/>
        </p:nvSpPr>
        <p:spPr>
          <a:xfrm>
            <a:off x="3799643" y="2905780"/>
            <a:ext cx="5619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Century Schoolbook" panose="02040604050505020304" pitchFamily="18" charset="0"/>
              </a:rPr>
              <a:t>travel to the bladder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BA250B-C234-4E84-8ED6-B9AC6D32F6EC}"/>
              </a:ext>
            </a:extLst>
          </p:cNvPr>
          <p:cNvSpPr/>
          <p:nvPr/>
        </p:nvSpPr>
        <p:spPr>
          <a:xfrm>
            <a:off x="2521258" y="1154097"/>
            <a:ext cx="7324077" cy="99429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latin typeface="Cooper Black" panose="0208090404030B020404" pitchFamily="18" charset="0"/>
              </a:rPr>
              <a:t>Incubation Period --Three to eight days </a:t>
            </a:r>
          </a:p>
        </p:txBody>
      </p:sp>
    </p:spTree>
    <p:extLst>
      <p:ext uri="{BB962C8B-B14F-4D97-AF65-F5344CB8AC3E}">
        <p14:creationId xmlns:p14="http://schemas.microsoft.com/office/powerpoint/2010/main" val="183600129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336</TotalTime>
  <Words>422</Words>
  <Application>Microsoft Office PowerPoint</Application>
  <PresentationFormat>Widescreen</PresentationFormat>
  <Paragraphs>135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Algerian</vt:lpstr>
      <vt:lpstr>Arial</vt:lpstr>
      <vt:lpstr>Arial Black</vt:lpstr>
      <vt:lpstr>Arial Rounded MT Bold</vt:lpstr>
      <vt:lpstr>Berlin Sans FB Demi</vt:lpstr>
      <vt:lpstr>Bodoni MT Black</vt:lpstr>
      <vt:lpstr>Bookman Old Style</vt:lpstr>
      <vt:lpstr>Calibri</vt:lpstr>
      <vt:lpstr>Century Gothic</vt:lpstr>
      <vt:lpstr>Century Schoolbook</vt:lpstr>
      <vt:lpstr>Cooper Black</vt:lpstr>
      <vt:lpstr>Copperplate Gothic Bold</vt:lpstr>
      <vt:lpstr>Courier New</vt:lpstr>
      <vt:lpstr>Dubai Medium</vt:lpstr>
      <vt:lpstr>Eras Demi ITC</vt:lpstr>
      <vt:lpstr>Lucida Fax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3</cp:revision>
  <dcterms:created xsi:type="dcterms:W3CDTF">2021-12-06T14:41:58Z</dcterms:created>
  <dcterms:modified xsi:type="dcterms:W3CDTF">2021-12-07T14:38:39Z</dcterms:modified>
</cp:coreProperties>
</file>