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22"/>
  </p:notesMasterIdLst>
  <p:handoutMasterIdLst>
    <p:handoutMasterId r:id="rId23"/>
  </p:handoutMasterIdLst>
  <p:sldIdLst>
    <p:sldId id="263" r:id="rId5"/>
    <p:sldId id="262"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82" r:id="rId20"/>
    <p:sldId id="277"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4" d="100"/>
          <a:sy n="74" d="100"/>
        </p:scale>
        <p:origin x="576" y="54"/>
      </p:cViewPr>
      <p:guideLst>
        <p:guide orient="horz" pos="2160"/>
        <p:guide pos="3840"/>
      </p:guideLst>
    </p:cSldViewPr>
  </p:slideViewPr>
  <p:notesTextViewPr>
    <p:cViewPr>
      <p:scale>
        <a:sx n="1" d="1"/>
        <a:sy n="1" d="1"/>
      </p:scale>
      <p:origin x="0" y="0"/>
    </p:cViewPr>
  </p:notesTextViewPr>
  <p:notesViewPr>
    <p:cSldViewPr snapToGrid="0">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7280BD50-F72A-443A-8A7C-9A6A969C2F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a16="http://schemas.microsoft.com/office/drawing/2014/main" xmlns="" id="{70149BFF-D5FE-41B9-B89E-346E6FC2BE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89FD3E-56F1-4D93-A064-62BE23F429F1}" type="datetimeFigureOut">
              <a:rPr lang="en-IN" smtClean="0"/>
              <a:t>17-09-2024</a:t>
            </a:fld>
            <a:endParaRPr lang="en-IN"/>
          </a:p>
        </p:txBody>
      </p:sp>
      <p:sp>
        <p:nvSpPr>
          <p:cNvPr id="4" name="Footer Placeholder 3">
            <a:extLst>
              <a:ext uri="{FF2B5EF4-FFF2-40B4-BE49-F238E27FC236}">
                <a16:creationId xmlns:a16="http://schemas.microsoft.com/office/drawing/2014/main" xmlns="" id="{3A7AE4AE-8780-4C06-B105-E50A0CB1171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a16="http://schemas.microsoft.com/office/drawing/2014/main" xmlns="" id="{1F349081-626D-42D4-96E8-DBE21E03E4C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AEBE145-7B0B-4BFC-A728-545BF59A6F16}" type="slidenum">
              <a:rPr lang="en-IN" smtClean="0"/>
              <a:t>‹#›</a:t>
            </a:fld>
            <a:endParaRPr lang="en-IN"/>
          </a:p>
        </p:txBody>
      </p:sp>
    </p:spTree>
    <p:extLst>
      <p:ext uri="{BB962C8B-B14F-4D97-AF65-F5344CB8AC3E}">
        <p14:creationId xmlns:p14="http://schemas.microsoft.com/office/powerpoint/2010/main" val="27310479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B86AA5-8483-44CB-A555-9041E2D72D7A}" type="datetimeFigureOut">
              <a:rPr lang="en-IN" smtClean="0"/>
              <a:t>17-09-2024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44A333-46EF-4665-ACD4-6848AE646224}" type="slidenum">
              <a:rPr lang="en-IN" smtClean="0"/>
              <a:t>‹#›</a:t>
            </a:fld>
            <a:endParaRPr lang="en-IN"/>
          </a:p>
        </p:txBody>
      </p:sp>
    </p:spTree>
    <p:extLst>
      <p:ext uri="{BB962C8B-B14F-4D97-AF65-F5344CB8AC3E}">
        <p14:creationId xmlns:p14="http://schemas.microsoft.com/office/powerpoint/2010/main" val="3766717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644A333-46EF-4665-ACD4-6848AE646224}" type="slidenum">
              <a:rPr lang="en-IN" smtClean="0"/>
              <a:t>2</a:t>
            </a:fld>
            <a:endParaRPr lang="en-IN"/>
          </a:p>
        </p:txBody>
      </p:sp>
    </p:spTree>
    <p:extLst>
      <p:ext uri="{BB962C8B-B14F-4D97-AF65-F5344CB8AC3E}">
        <p14:creationId xmlns:p14="http://schemas.microsoft.com/office/powerpoint/2010/main" val="9604082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4B4FAEA-1210-4F4D-876D-074CC582A622}"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850581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87EB27-410B-4F9D-A3A7-ADD4EAC00745}"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860266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E42431-59A7-4C04-96F8-E2C55C8DD870}"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04201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79CBD91-178C-42BA-B07E-70350265D8DB}"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018860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68D03EF-20B5-4BF8-80CB-660E2678AF28}"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249741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C333487-AF5F-4312-A53C-E4A9B064E842}" type="datetime1">
              <a:rPr lang="en-IN" smtClean="0"/>
              <a:t>17-09-2024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610179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D77E188-F51C-4D74-A3E2-5142F5EF6535}" type="datetime1">
              <a:rPr lang="en-IN" smtClean="0"/>
              <a:t>17-09-2024</a:t>
            </a:fld>
            <a:endParaRPr lang="en-IN"/>
          </a:p>
        </p:txBody>
      </p:sp>
      <p:sp>
        <p:nvSpPr>
          <p:cNvPr id="8" name="Footer Placeholder 7"/>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85383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DFFB5C5-B26B-4D88-A52D-E89C4D7F4E2C}" type="datetime1">
              <a:rPr lang="en-IN" smtClean="0"/>
              <a:t>17-09-2024</a:t>
            </a:fld>
            <a:endParaRPr lang="en-IN"/>
          </a:p>
        </p:txBody>
      </p:sp>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995823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CDDDE1-185F-4724-A89B-8E9C840188CC}" type="datetime1">
              <a:rPr lang="en-IN" smtClean="0"/>
              <a:t>17-09-2024</a:t>
            </a:fld>
            <a:endParaRPr lang="en-IN"/>
          </a:p>
        </p:txBody>
      </p:sp>
      <p:sp>
        <p:nvSpPr>
          <p:cNvPr id="3" name="Footer Placeholder 2"/>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777871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C16E19F-34B9-4BCF-B0E5-095B216EBCAB}" type="datetime1">
              <a:rPr lang="en-IN" smtClean="0"/>
              <a:t>17-09-2024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25218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06BB50C-B8A6-417C-BE60-7B4202555CB9}" type="datetime1">
              <a:rPr lang="en-IN" smtClean="0"/>
              <a:t>17-09-2024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182239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233FDF-32D5-4871-AC4E-74444FFF11E2}" type="datetime1">
              <a:rPr lang="en-IN" smtClean="0"/>
              <a:t>17-09-2024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smtClean="0"/>
              <a:t>RDP</a:t>
            </a:r>
            <a:endParaRPr lang="en-IN"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B54A7E-2395-4D35-824E-25842394C6F0}" type="slidenum">
              <a:rPr lang="en-IN" smtClean="0"/>
              <a:t>‹#›</a:t>
            </a:fld>
            <a:endParaRPr lang="en-IN"/>
          </a:p>
        </p:txBody>
      </p:sp>
      <p:pic>
        <p:nvPicPr>
          <p:cNvPr id="8" name="Picture 2" descr="https://dranimeshdas.com/wp-content/uploads/2024/08/drugs.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3398" y="378328"/>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userDrawn="1"/>
        </p:nvSpPr>
        <p:spPr>
          <a:xfrm rot="20006977">
            <a:off x="1190625" y="2929364"/>
            <a:ext cx="9855200" cy="830997"/>
          </a:xfrm>
          <a:prstGeom prst="rect">
            <a:avLst/>
          </a:prstGeom>
          <a:noFill/>
        </p:spPr>
        <p:txBody>
          <a:bodyPr wrap="square" rtlCol="0">
            <a:spAutoFit/>
          </a:bodyPr>
          <a:lstStyle/>
          <a:p>
            <a:pPr algn="ctr"/>
            <a:r>
              <a:rPr lang="en-US" sz="4800" b="1" dirty="0" smtClean="0">
                <a:solidFill>
                  <a:schemeClr val="bg2"/>
                </a:solidFill>
                <a:latin typeface="Times New Roman" panose="02020603050405020304" pitchFamily="18" charset="0"/>
                <a:cs typeface="Times New Roman" panose="02020603050405020304" pitchFamily="18" charset="0"/>
              </a:rPr>
              <a:t>RESEARCH DOCTOR PHARMA </a:t>
            </a:r>
            <a:endParaRPr lang="en-US" sz="4800" b="1" dirty="0">
              <a:solidFill>
                <a:schemeClr val="bg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072706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en.wikipedia.org/wiki/COVID-19"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211016" y="6542088"/>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598079" y="6557962"/>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xmlns="" id="{D8957920-506D-4F31-9CB9-011BD525C6C5}"/>
              </a:ext>
            </a:extLst>
          </p:cNvPr>
          <p:cNvSpPr txBox="1"/>
          <p:nvPr/>
        </p:nvSpPr>
        <p:spPr>
          <a:xfrm>
            <a:off x="2012388" y="957243"/>
            <a:ext cx="7848600" cy="584775"/>
          </a:xfrm>
          <a:prstGeom prst="rect">
            <a:avLst/>
          </a:prstGeom>
          <a:noFill/>
        </p:spPr>
        <p:txBody>
          <a:bodyPr wrap="square" rtlCol="0">
            <a:spAutoFit/>
          </a:bodyPr>
          <a:lstStyle/>
          <a:p>
            <a:pPr algn="ctr"/>
            <a:r>
              <a:rPr lang="en-IN" sz="3200" b="1" u="sng" dirty="0">
                <a:latin typeface="Times New Roman" panose="02020603050405020304" pitchFamily="18" charset="0"/>
                <a:cs typeface="Times New Roman" panose="02020603050405020304" pitchFamily="18" charset="0"/>
              </a:rPr>
              <a:t>PHARMACEUTICAL MICROBIOLOGY</a:t>
            </a:r>
            <a:endParaRPr lang="en-IN" sz="2000" b="1" u="sng" dirty="0">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xmlns="" id="{E5D32C6D-EED6-45D3-B2F4-4A294908127E}"/>
              </a:ext>
            </a:extLst>
          </p:cNvPr>
          <p:cNvSpPr txBox="1"/>
          <p:nvPr/>
        </p:nvSpPr>
        <p:spPr>
          <a:xfrm>
            <a:off x="2166937" y="3368403"/>
            <a:ext cx="7848600" cy="646331"/>
          </a:xfrm>
          <a:prstGeom prst="rect">
            <a:avLst/>
          </a:prstGeom>
          <a:noFill/>
        </p:spPr>
        <p:txBody>
          <a:bodyPr wrap="square" rtlCol="0">
            <a:spAutoFit/>
          </a:bodyPr>
          <a:lstStyle/>
          <a:p>
            <a:pPr algn="ctr"/>
            <a:r>
              <a:rPr lang="en-IN" sz="3600" b="1" u="sng" dirty="0">
                <a:latin typeface="Times New Roman" panose="02020603050405020304" pitchFamily="18" charset="0"/>
                <a:cs typeface="Times New Roman" panose="02020603050405020304" pitchFamily="18" charset="0"/>
              </a:rPr>
              <a:t>3 VIRUS</a:t>
            </a: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a:t>
            </a:fld>
            <a:endParaRPr lang="en-IN"/>
          </a:p>
        </p:txBody>
      </p:sp>
    </p:spTree>
    <p:extLst>
      <p:ext uri="{BB962C8B-B14F-4D97-AF65-F5344CB8AC3E}">
        <p14:creationId xmlns:p14="http://schemas.microsoft.com/office/powerpoint/2010/main" val="4049683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11C2270E-BDE9-4970-B314-8242B863699C}"/>
              </a:ext>
            </a:extLst>
          </p:cNvPr>
          <p:cNvSpPr>
            <a:spLocks noGrp="1"/>
          </p:cNvSpPr>
          <p:nvPr>
            <p:ph type="title"/>
          </p:nvPr>
        </p:nvSpPr>
        <p:spPr>
          <a:xfrm>
            <a:off x="838200" y="365125"/>
            <a:ext cx="10515600" cy="575779"/>
          </a:xfrm>
        </p:spPr>
        <p:txBody>
          <a:bodyPr>
            <a:normAutofit fontScale="90000"/>
          </a:bodyPr>
          <a:lstStyle/>
          <a:p>
            <a:endParaRPr lang="en-IN" dirty="0"/>
          </a:p>
        </p:txBody>
      </p:sp>
      <p:sp>
        <p:nvSpPr>
          <p:cNvPr id="6" name="Content Placeholder 5">
            <a:extLst>
              <a:ext uri="{FF2B5EF4-FFF2-40B4-BE49-F238E27FC236}">
                <a16:creationId xmlns:a16="http://schemas.microsoft.com/office/drawing/2014/main" xmlns="" id="{672E4073-6158-4B20-83A6-6A446EF50531}"/>
              </a:ext>
            </a:extLst>
          </p:cNvPr>
          <p:cNvSpPr>
            <a:spLocks noGrp="1"/>
          </p:cNvSpPr>
          <p:nvPr>
            <p:ph idx="1"/>
          </p:nvPr>
        </p:nvSpPr>
        <p:spPr>
          <a:xfrm>
            <a:off x="838200" y="1174306"/>
            <a:ext cx="10515600" cy="5002657"/>
          </a:xfrm>
        </p:spPr>
        <p:txBody>
          <a:bodyPr>
            <a:normAutofit/>
          </a:bodyPr>
          <a:lstStyle/>
          <a:p>
            <a:r>
              <a:rPr lang="en-IN" sz="1600" b="1" i="0" dirty="0">
                <a:effectLst/>
                <a:latin typeface="Times New Roman" panose="02020603050405020304" pitchFamily="18" charset="0"/>
                <a:cs typeface="Times New Roman" panose="02020603050405020304" pitchFamily="18" charset="0"/>
              </a:rPr>
              <a:t>Enveloped</a:t>
            </a:r>
          </a:p>
          <a:p>
            <a:r>
              <a:rPr lang="en-IN" sz="1600" b="0" i="0" dirty="0">
                <a:effectLst/>
                <a:latin typeface="Times New Roman" panose="02020603050405020304" pitchFamily="18" charset="0"/>
                <a:cs typeface="Times New Roman" panose="02020603050405020304" pitchFamily="18" charset="0"/>
              </a:rPr>
              <a:t>Some species of virus </a:t>
            </a:r>
            <a:r>
              <a:rPr lang="en-IN" sz="1600" dirty="0">
                <a:latin typeface="Times New Roman" panose="02020603050405020304" pitchFamily="18" charset="0"/>
                <a:cs typeface="Times New Roman" panose="02020603050405020304" pitchFamily="18" charset="0"/>
              </a:rPr>
              <a:t>envelop</a:t>
            </a:r>
            <a:r>
              <a:rPr lang="en-IN" sz="1600" b="0" i="0" dirty="0">
                <a:effectLst/>
                <a:latin typeface="Times New Roman" panose="02020603050405020304" pitchFamily="18" charset="0"/>
                <a:cs typeface="Times New Roman" panose="02020603050405020304" pitchFamily="18" charset="0"/>
              </a:rPr>
              <a:t> themselves in a modified form of one of the </a:t>
            </a:r>
            <a:r>
              <a:rPr lang="en-IN" sz="1600" dirty="0">
                <a:latin typeface="Times New Roman" panose="02020603050405020304" pitchFamily="18" charset="0"/>
                <a:cs typeface="Times New Roman" panose="02020603050405020304" pitchFamily="18" charset="0"/>
              </a:rPr>
              <a:t>cell membranes</a:t>
            </a:r>
            <a:r>
              <a:rPr lang="en-IN" sz="1600" b="0" i="0" dirty="0">
                <a:effectLst/>
                <a:latin typeface="Times New Roman" panose="02020603050405020304" pitchFamily="18" charset="0"/>
                <a:cs typeface="Times New Roman" panose="02020603050405020304" pitchFamily="18" charset="0"/>
              </a:rPr>
              <a:t>, either the outer membrane surrounding an infected host cell or internal membranes such as nuclear membrane or </a:t>
            </a:r>
            <a:r>
              <a:rPr lang="en-IN" sz="1600" dirty="0">
                <a:latin typeface="Times New Roman" panose="02020603050405020304" pitchFamily="18" charset="0"/>
                <a:cs typeface="Times New Roman" panose="02020603050405020304" pitchFamily="18" charset="0"/>
              </a:rPr>
              <a:t>endoplasmic reticulum</a:t>
            </a:r>
            <a:r>
              <a:rPr lang="en-IN" sz="1600" b="0" i="0" dirty="0">
                <a:effectLst/>
                <a:latin typeface="Times New Roman" panose="02020603050405020304" pitchFamily="18" charset="0"/>
                <a:cs typeface="Times New Roman" panose="02020603050405020304" pitchFamily="18" charset="0"/>
              </a:rPr>
              <a:t>, thus gaining an outer lipid bilayer known as a </a:t>
            </a:r>
            <a:r>
              <a:rPr lang="en-IN" sz="1600" dirty="0">
                <a:latin typeface="Times New Roman" panose="02020603050405020304" pitchFamily="18" charset="0"/>
                <a:cs typeface="Times New Roman" panose="02020603050405020304" pitchFamily="18" charset="0"/>
              </a:rPr>
              <a:t>viral envelope</a:t>
            </a:r>
            <a:r>
              <a:rPr lang="en-IN" sz="1600" b="0" i="0" dirty="0">
                <a:effectLst/>
                <a:latin typeface="Times New Roman" panose="02020603050405020304" pitchFamily="18" charset="0"/>
                <a:cs typeface="Times New Roman" panose="02020603050405020304" pitchFamily="18" charset="0"/>
              </a:rPr>
              <a:t>.</a:t>
            </a:r>
          </a:p>
          <a:p>
            <a:r>
              <a:rPr lang="en-IN" sz="1600" b="0" i="0" dirty="0">
                <a:effectLst/>
                <a:latin typeface="Times New Roman" panose="02020603050405020304" pitchFamily="18" charset="0"/>
                <a:cs typeface="Times New Roman" panose="02020603050405020304" pitchFamily="18" charset="0"/>
              </a:rPr>
              <a:t> This membrane is studded with proteins coded for by the viral genome and host genome; the lipid membrane itself and any carbohydrates present originate entirely from the host. </a:t>
            </a:r>
            <a:r>
              <a:rPr lang="en-IN" sz="1600" dirty="0">
                <a:latin typeface="Times New Roman" panose="02020603050405020304" pitchFamily="18" charset="0"/>
                <a:cs typeface="Times New Roman" panose="02020603050405020304" pitchFamily="18" charset="0"/>
              </a:rPr>
              <a:t>Influenza virus</a:t>
            </a:r>
            <a:r>
              <a:rPr lang="en-IN" sz="1600" b="0" i="0" dirty="0">
                <a:effectLst/>
                <a:latin typeface="Times New Roman" panose="02020603050405020304" pitchFamily="18" charset="0"/>
                <a:cs typeface="Times New Roman" panose="02020603050405020304" pitchFamily="18" charset="0"/>
              </a:rPr>
              <a:t>, </a:t>
            </a:r>
            <a:r>
              <a:rPr lang="en-IN" sz="1600" dirty="0">
                <a:latin typeface="Times New Roman" panose="02020603050405020304" pitchFamily="18" charset="0"/>
                <a:cs typeface="Times New Roman" panose="02020603050405020304" pitchFamily="18" charset="0"/>
              </a:rPr>
              <a:t>HIV</a:t>
            </a:r>
            <a:r>
              <a:rPr lang="en-IN" sz="1600" b="0" i="0" dirty="0">
                <a:effectLst/>
                <a:latin typeface="Times New Roman" panose="02020603050405020304" pitchFamily="18" charset="0"/>
                <a:cs typeface="Times New Roman" panose="02020603050405020304" pitchFamily="18" charset="0"/>
              </a:rPr>
              <a:t> (which causes </a:t>
            </a:r>
            <a:r>
              <a:rPr lang="en-IN" sz="1600" dirty="0">
                <a:latin typeface="Times New Roman" panose="02020603050405020304" pitchFamily="18" charset="0"/>
                <a:cs typeface="Times New Roman" panose="02020603050405020304" pitchFamily="18" charset="0"/>
              </a:rPr>
              <a:t>AIDS</a:t>
            </a:r>
            <a:r>
              <a:rPr lang="en-IN" sz="1600" b="0" i="0" dirty="0">
                <a:effectLst/>
                <a:latin typeface="Times New Roman" panose="02020603050405020304" pitchFamily="18" charset="0"/>
                <a:cs typeface="Times New Roman" panose="02020603050405020304" pitchFamily="18" charset="0"/>
              </a:rPr>
              <a:t>), and </a:t>
            </a:r>
            <a:r>
              <a:rPr lang="en-IN" sz="1600" dirty="0">
                <a:latin typeface="Times New Roman" panose="02020603050405020304" pitchFamily="18" charset="0"/>
                <a:cs typeface="Times New Roman" panose="02020603050405020304" pitchFamily="18" charset="0"/>
              </a:rPr>
              <a:t>severe acute respiratory syndrome coronavirus 2</a:t>
            </a:r>
            <a:r>
              <a:rPr lang="en-IN" sz="1600" b="0" i="0" dirty="0">
                <a:effectLst/>
                <a:latin typeface="Times New Roman" panose="02020603050405020304" pitchFamily="18" charset="0"/>
                <a:cs typeface="Times New Roman" panose="02020603050405020304" pitchFamily="18" charset="0"/>
              </a:rPr>
              <a:t> (which causes </a:t>
            </a:r>
            <a:r>
              <a:rPr lang="en-IN" sz="1600" b="0" i="0" u="none" strike="noStrike" dirty="0">
                <a:effectLst/>
                <a:latin typeface="Times New Roman" panose="02020603050405020304" pitchFamily="18" charset="0"/>
                <a:cs typeface="Times New Roman" panose="02020603050405020304" pitchFamily="18" charset="0"/>
                <a:hlinkClick r:id="rId2" tooltip="Enterobacteria phage T4">
                  <a:extLst>
                    <a:ext uri="{A12FA001-AC4F-418D-AE19-62706E023703}">
                      <ahyp:hlinkClr xmlns:ahyp="http://schemas.microsoft.com/office/drawing/2018/hyperlinkcolor" xmlns="" val="tx"/>
                    </a:ext>
                  </a:extLst>
                </a:hlinkClick>
              </a:rPr>
              <a:t>COVID-19</a:t>
            </a:r>
            <a:r>
              <a:rPr lang="en-IN" sz="1600" b="0" i="0" dirty="0">
                <a:effectLst/>
                <a:latin typeface="Times New Roman" panose="02020603050405020304" pitchFamily="18" charset="0"/>
                <a:cs typeface="Times New Roman" panose="02020603050405020304" pitchFamily="18" charset="0"/>
              </a:rPr>
              <a:t>)</a:t>
            </a:r>
            <a:r>
              <a:rPr lang="en-IN" sz="1600" baseline="30000" dirty="0">
                <a:latin typeface="Times New Roman" panose="02020603050405020304" pitchFamily="18" charset="0"/>
                <a:cs typeface="Times New Roman" panose="02020603050405020304" pitchFamily="18" charset="0"/>
              </a:rPr>
              <a:t>[</a:t>
            </a:r>
            <a:r>
              <a:rPr lang="en-IN" sz="1600" b="0" i="0" dirty="0">
                <a:effectLst/>
                <a:latin typeface="Times New Roman" panose="02020603050405020304" pitchFamily="18" charset="0"/>
                <a:cs typeface="Times New Roman" panose="02020603050405020304" pitchFamily="18" charset="0"/>
              </a:rPr>
              <a:t>use this strategy. Most enveloped viruses are dependent on the envelope for their infectivity.</a:t>
            </a:r>
            <a:endParaRPr lang="en-IN" sz="1600" dirty="0">
              <a:latin typeface="Times New Roman" panose="02020603050405020304" pitchFamily="18" charset="0"/>
              <a:cs typeface="Times New Roman" panose="02020603050405020304" pitchFamily="18" charset="0"/>
            </a:endParaRPr>
          </a:p>
        </p:txBody>
      </p:sp>
      <p:sp>
        <p:nvSpPr>
          <p:cNvPr id="3" name="Footer Placeholder 2">
            <a:extLst>
              <a:ext uri="{FF2B5EF4-FFF2-40B4-BE49-F238E27FC236}">
                <a16:creationId xmlns:a16="http://schemas.microsoft.com/office/drawing/2014/main" xmlns="" id="{482E148C-1918-49C3-AB8D-B0139B9A3BE7}"/>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D7110397-6423-4E6F-9910-DD270655D027}"/>
              </a:ext>
            </a:extLst>
          </p:cNvPr>
          <p:cNvSpPr>
            <a:spLocks noGrp="1"/>
          </p:cNvSpPr>
          <p:nvPr>
            <p:ph type="sldNum" sz="quarter" idx="12"/>
          </p:nvPr>
        </p:nvSpPr>
        <p:spPr/>
        <p:txBody>
          <a:bodyPr/>
          <a:lstStyle/>
          <a:p>
            <a:fld id="{28B54A7E-2395-4D35-824E-25842394C6F0}" type="slidenum">
              <a:rPr lang="en-IN" smtClean="0"/>
              <a:t>10</a:t>
            </a:fld>
            <a:endParaRPr lang="en-IN"/>
          </a:p>
        </p:txBody>
      </p:sp>
      <p:sp>
        <p:nvSpPr>
          <p:cNvPr id="7" name="TextBox 6">
            <a:extLst>
              <a:ext uri="{FF2B5EF4-FFF2-40B4-BE49-F238E27FC236}">
                <a16:creationId xmlns:a16="http://schemas.microsoft.com/office/drawing/2014/main" xmlns="" id="{658CE435-0DDE-43EA-89EB-9C5D0D292DF0}"/>
              </a:ext>
            </a:extLst>
          </p:cNvPr>
          <p:cNvSpPr txBox="1"/>
          <p:nvPr/>
        </p:nvSpPr>
        <p:spPr>
          <a:xfrm>
            <a:off x="838200" y="835752"/>
            <a:ext cx="10515600" cy="338554"/>
          </a:xfrm>
          <a:prstGeom prst="rect">
            <a:avLst/>
          </a:prstGeom>
          <a:noFill/>
        </p:spPr>
        <p:txBody>
          <a:bodyPr wrap="square">
            <a:spAutoFit/>
          </a:bodyPr>
          <a:lstStyle/>
          <a:p>
            <a:pPr algn="l"/>
            <a:endParaRPr lang="en-IN" sz="1600" b="0" i="0"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32596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11C2270E-BDE9-4970-B314-8242B863699C}"/>
              </a:ext>
            </a:extLst>
          </p:cNvPr>
          <p:cNvSpPr>
            <a:spLocks noGrp="1"/>
          </p:cNvSpPr>
          <p:nvPr>
            <p:ph type="title"/>
          </p:nvPr>
        </p:nvSpPr>
        <p:spPr>
          <a:xfrm>
            <a:off x="838200" y="365125"/>
            <a:ext cx="10515600" cy="575779"/>
          </a:xfrm>
        </p:spPr>
        <p:txBody>
          <a:bodyPr>
            <a:normAutofit fontScale="90000"/>
          </a:bodyPr>
          <a:lstStyle/>
          <a:p>
            <a:endParaRPr lang="en-IN" dirty="0"/>
          </a:p>
        </p:txBody>
      </p:sp>
      <p:sp>
        <p:nvSpPr>
          <p:cNvPr id="6" name="Content Placeholder 5">
            <a:extLst>
              <a:ext uri="{FF2B5EF4-FFF2-40B4-BE49-F238E27FC236}">
                <a16:creationId xmlns:a16="http://schemas.microsoft.com/office/drawing/2014/main" xmlns="" id="{672E4073-6158-4B20-83A6-6A446EF50531}"/>
              </a:ext>
            </a:extLst>
          </p:cNvPr>
          <p:cNvSpPr>
            <a:spLocks noGrp="1"/>
          </p:cNvSpPr>
          <p:nvPr>
            <p:ph idx="1"/>
          </p:nvPr>
        </p:nvSpPr>
        <p:spPr>
          <a:xfrm>
            <a:off x="838200" y="1174306"/>
            <a:ext cx="10515600" cy="5002657"/>
          </a:xfrm>
        </p:spPr>
        <p:txBody>
          <a:bodyPr>
            <a:normAutofit/>
          </a:bodyPr>
          <a:lstStyle/>
          <a:p>
            <a:r>
              <a:rPr lang="en-IN" sz="1600" b="0" i="0" dirty="0">
                <a:effectLst/>
                <a:latin typeface="Times New Roman" panose="02020603050405020304" pitchFamily="18" charset="0"/>
                <a:cs typeface="Times New Roman" panose="02020603050405020304" pitchFamily="18" charset="0"/>
              </a:rPr>
              <a:t>Viral culture</a:t>
            </a:r>
          </a:p>
          <a:p>
            <a:pPr algn="l"/>
            <a:r>
              <a:rPr lang="en-IN" sz="1600" i="0" dirty="0">
                <a:effectLst/>
                <a:latin typeface="Times New Roman" panose="02020603050405020304" pitchFamily="18" charset="0"/>
                <a:cs typeface="Times New Roman" panose="02020603050405020304" pitchFamily="18" charset="0"/>
              </a:rPr>
              <a:t>Viral culture is </a:t>
            </a:r>
            <a:r>
              <a:rPr lang="en-IN" sz="1600" b="0" i="0" dirty="0">
                <a:effectLst/>
                <a:latin typeface="Times New Roman" panose="02020603050405020304" pitchFamily="18" charset="0"/>
                <a:cs typeface="Times New Roman" panose="02020603050405020304" pitchFamily="18" charset="0"/>
              </a:rPr>
              <a:t>a </a:t>
            </a:r>
            <a:r>
              <a:rPr lang="en-IN" sz="1600" dirty="0">
                <a:latin typeface="Times New Roman" panose="02020603050405020304" pitchFamily="18" charset="0"/>
                <a:cs typeface="Times New Roman" panose="02020603050405020304" pitchFamily="18" charset="0"/>
              </a:rPr>
              <a:t>laboratory</a:t>
            </a:r>
            <a:r>
              <a:rPr lang="en-IN" sz="1600" b="0" i="0" dirty="0">
                <a:effectLst/>
                <a:latin typeface="Times New Roman" panose="02020603050405020304" pitchFamily="18" charset="0"/>
                <a:cs typeface="Times New Roman" panose="02020603050405020304" pitchFamily="18" charset="0"/>
              </a:rPr>
              <a:t> technique in which samples of a virus are placed to different </a:t>
            </a:r>
            <a:r>
              <a:rPr lang="en-IN" sz="1600" dirty="0">
                <a:latin typeface="Times New Roman" panose="02020603050405020304" pitchFamily="18" charset="0"/>
                <a:cs typeface="Times New Roman" panose="02020603050405020304" pitchFamily="18" charset="0"/>
              </a:rPr>
              <a:t>cell lines</a:t>
            </a:r>
            <a:r>
              <a:rPr lang="en-IN" sz="1600" b="0" i="0" dirty="0">
                <a:effectLst/>
                <a:latin typeface="Times New Roman" panose="02020603050405020304" pitchFamily="18" charset="0"/>
                <a:cs typeface="Times New Roman" panose="02020603050405020304" pitchFamily="18" charset="0"/>
              </a:rPr>
              <a:t> which the </a:t>
            </a:r>
            <a:r>
              <a:rPr lang="en-IN" sz="1600" dirty="0">
                <a:latin typeface="Times New Roman" panose="02020603050405020304" pitchFamily="18" charset="0"/>
                <a:cs typeface="Times New Roman" panose="02020603050405020304" pitchFamily="18" charset="0"/>
              </a:rPr>
              <a:t>virus</a:t>
            </a:r>
            <a:r>
              <a:rPr lang="en-IN" sz="1600" b="0" i="0" dirty="0">
                <a:effectLst/>
                <a:latin typeface="Times New Roman" panose="02020603050405020304" pitchFamily="18" charset="0"/>
                <a:cs typeface="Times New Roman" panose="02020603050405020304" pitchFamily="18" charset="0"/>
              </a:rPr>
              <a:t> being tested for its able to infect. </a:t>
            </a:r>
          </a:p>
          <a:p>
            <a:pPr algn="l"/>
            <a:r>
              <a:rPr lang="en-IN" sz="1600" b="0" i="0" dirty="0">
                <a:effectLst/>
                <a:latin typeface="Times New Roman" panose="02020603050405020304" pitchFamily="18" charset="0"/>
                <a:cs typeface="Times New Roman" panose="02020603050405020304" pitchFamily="18" charset="0"/>
              </a:rPr>
              <a:t>If the cells show changes, known as </a:t>
            </a:r>
            <a:r>
              <a:rPr lang="en-IN" sz="1600" dirty="0">
                <a:latin typeface="Times New Roman" panose="02020603050405020304" pitchFamily="18" charset="0"/>
                <a:cs typeface="Times New Roman" panose="02020603050405020304" pitchFamily="18" charset="0"/>
              </a:rPr>
              <a:t>cytopathic effects</a:t>
            </a:r>
            <a:r>
              <a:rPr lang="en-IN" sz="1600" b="0" i="0" dirty="0">
                <a:effectLst/>
                <a:latin typeface="Times New Roman" panose="02020603050405020304" pitchFamily="18" charset="0"/>
                <a:cs typeface="Times New Roman" panose="02020603050405020304" pitchFamily="18" charset="0"/>
              </a:rPr>
              <a:t>, then the culture is positive.</a:t>
            </a:r>
          </a:p>
          <a:p>
            <a:pPr algn="l"/>
            <a:r>
              <a:rPr lang="en-IN" sz="1600" b="0" i="0" dirty="0">
                <a:effectLst/>
                <a:latin typeface="Times New Roman" panose="02020603050405020304" pitchFamily="18" charset="0"/>
                <a:cs typeface="Times New Roman" panose="02020603050405020304" pitchFamily="18" charset="0"/>
              </a:rPr>
              <a:t>Traditional viral culture has been generally superseded by shell vial culture, in which the sample is centrifuged onto a single layer of cells and viral growth is measured by </a:t>
            </a:r>
            <a:r>
              <a:rPr lang="en-IN" sz="1600" dirty="0">
                <a:latin typeface="Times New Roman" panose="02020603050405020304" pitchFamily="18" charset="0"/>
                <a:cs typeface="Times New Roman" panose="02020603050405020304" pitchFamily="18" charset="0"/>
              </a:rPr>
              <a:t>antigen detection</a:t>
            </a:r>
            <a:r>
              <a:rPr lang="en-IN" sz="1600" b="0" i="0" dirty="0">
                <a:effectLst/>
                <a:latin typeface="Times New Roman" panose="02020603050405020304" pitchFamily="18" charset="0"/>
                <a:cs typeface="Times New Roman" panose="02020603050405020304" pitchFamily="18" charset="0"/>
              </a:rPr>
              <a:t> methods. </a:t>
            </a:r>
          </a:p>
          <a:p>
            <a:pPr algn="l"/>
            <a:r>
              <a:rPr lang="en-IN" sz="1600" b="0" i="0" dirty="0">
                <a:effectLst/>
                <a:latin typeface="Times New Roman" panose="02020603050405020304" pitchFamily="18" charset="0"/>
                <a:cs typeface="Times New Roman" panose="02020603050405020304" pitchFamily="18" charset="0"/>
              </a:rPr>
              <a:t>This greatly reduces the time to detection for slow growing viruses such as </a:t>
            </a:r>
            <a:r>
              <a:rPr lang="en-IN" sz="1600" dirty="0">
                <a:latin typeface="Times New Roman" panose="02020603050405020304" pitchFamily="18" charset="0"/>
                <a:cs typeface="Times New Roman" panose="02020603050405020304" pitchFamily="18" charset="0"/>
              </a:rPr>
              <a:t>cytomegalovirus</a:t>
            </a:r>
            <a:r>
              <a:rPr lang="en-IN" sz="1600" b="0" i="0" dirty="0">
                <a:effectLst/>
                <a:latin typeface="Times New Roman" panose="02020603050405020304" pitchFamily="18" charset="0"/>
                <a:cs typeface="Times New Roman" panose="02020603050405020304" pitchFamily="18" charset="0"/>
              </a:rPr>
              <a:t>, for which the method was developed. In addition, the centrifugation step in shell vial culture enhances the sensitivity of this method because after centrifugation, the viral particles of the sample are in close proximity to the cells.</a:t>
            </a:r>
          </a:p>
          <a:p>
            <a:pPr algn="l"/>
            <a:r>
              <a:rPr lang="en-IN" sz="1600" b="0" i="0" dirty="0">
                <a:effectLst/>
                <a:latin typeface="Times New Roman" panose="02020603050405020304" pitchFamily="18" charset="0"/>
                <a:cs typeface="Times New Roman" panose="02020603050405020304" pitchFamily="18" charset="0"/>
              </a:rPr>
              <a:t>Human and monkey cells are used in both traditional viral culture and shell vial culture.</a:t>
            </a:r>
          </a:p>
          <a:p>
            <a:endParaRPr lang="en-IN" dirty="0"/>
          </a:p>
        </p:txBody>
      </p:sp>
      <p:sp>
        <p:nvSpPr>
          <p:cNvPr id="3" name="Footer Placeholder 2">
            <a:extLst>
              <a:ext uri="{FF2B5EF4-FFF2-40B4-BE49-F238E27FC236}">
                <a16:creationId xmlns:a16="http://schemas.microsoft.com/office/drawing/2014/main" xmlns="" id="{482E148C-1918-49C3-AB8D-B0139B9A3BE7}"/>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D7110397-6423-4E6F-9910-DD270655D027}"/>
              </a:ext>
            </a:extLst>
          </p:cNvPr>
          <p:cNvSpPr>
            <a:spLocks noGrp="1"/>
          </p:cNvSpPr>
          <p:nvPr>
            <p:ph type="sldNum" sz="quarter" idx="12"/>
          </p:nvPr>
        </p:nvSpPr>
        <p:spPr/>
        <p:txBody>
          <a:bodyPr/>
          <a:lstStyle/>
          <a:p>
            <a:fld id="{28B54A7E-2395-4D35-824E-25842394C6F0}" type="slidenum">
              <a:rPr lang="en-IN" smtClean="0"/>
              <a:t>11</a:t>
            </a:fld>
            <a:endParaRPr lang="en-IN"/>
          </a:p>
        </p:txBody>
      </p:sp>
      <p:sp>
        <p:nvSpPr>
          <p:cNvPr id="7" name="TextBox 6">
            <a:extLst>
              <a:ext uri="{FF2B5EF4-FFF2-40B4-BE49-F238E27FC236}">
                <a16:creationId xmlns:a16="http://schemas.microsoft.com/office/drawing/2014/main" xmlns="" id="{658CE435-0DDE-43EA-89EB-9C5D0D292DF0}"/>
              </a:ext>
            </a:extLst>
          </p:cNvPr>
          <p:cNvSpPr txBox="1"/>
          <p:nvPr/>
        </p:nvSpPr>
        <p:spPr>
          <a:xfrm>
            <a:off x="838200" y="835752"/>
            <a:ext cx="10515600" cy="338554"/>
          </a:xfrm>
          <a:prstGeom prst="rect">
            <a:avLst/>
          </a:prstGeom>
          <a:noFill/>
        </p:spPr>
        <p:txBody>
          <a:bodyPr wrap="square">
            <a:spAutoFit/>
          </a:bodyPr>
          <a:lstStyle/>
          <a:p>
            <a:pPr algn="l"/>
            <a:endParaRPr lang="en-IN" sz="1600" b="0" i="0"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46940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11C2270E-BDE9-4970-B314-8242B863699C}"/>
              </a:ext>
            </a:extLst>
          </p:cNvPr>
          <p:cNvSpPr>
            <a:spLocks noGrp="1"/>
          </p:cNvSpPr>
          <p:nvPr>
            <p:ph type="title"/>
          </p:nvPr>
        </p:nvSpPr>
        <p:spPr>
          <a:xfrm>
            <a:off x="838200" y="365125"/>
            <a:ext cx="10515600" cy="575779"/>
          </a:xfrm>
        </p:spPr>
        <p:txBody>
          <a:bodyPr>
            <a:normAutofit fontScale="90000"/>
          </a:bodyPr>
          <a:lstStyle/>
          <a:p>
            <a:endParaRPr lang="en-IN" dirty="0"/>
          </a:p>
        </p:txBody>
      </p:sp>
      <p:sp>
        <p:nvSpPr>
          <p:cNvPr id="6" name="Content Placeholder 5">
            <a:extLst>
              <a:ext uri="{FF2B5EF4-FFF2-40B4-BE49-F238E27FC236}">
                <a16:creationId xmlns:a16="http://schemas.microsoft.com/office/drawing/2014/main" xmlns="" id="{672E4073-6158-4B20-83A6-6A446EF50531}"/>
              </a:ext>
            </a:extLst>
          </p:cNvPr>
          <p:cNvSpPr>
            <a:spLocks noGrp="1"/>
          </p:cNvSpPr>
          <p:nvPr>
            <p:ph idx="1"/>
          </p:nvPr>
        </p:nvSpPr>
        <p:spPr>
          <a:xfrm>
            <a:off x="838200" y="1174306"/>
            <a:ext cx="10515600" cy="5002657"/>
          </a:xfrm>
        </p:spPr>
        <p:txBody>
          <a:bodyPr/>
          <a:lstStyle/>
          <a:p>
            <a:pPr algn="l"/>
            <a:r>
              <a:rPr lang="en-IN" sz="1600" b="0" dirty="0">
                <a:effectLst/>
                <a:latin typeface="Times New Roman" panose="02020603050405020304" pitchFamily="18" charset="0"/>
                <a:cs typeface="Times New Roman" panose="02020603050405020304" pitchFamily="18" charset="0"/>
              </a:rPr>
              <a:t>Human virus types that can be identified by viral culture include </a:t>
            </a:r>
            <a:r>
              <a:rPr lang="en-IN" sz="1600" dirty="0">
                <a:latin typeface="Times New Roman" panose="02020603050405020304" pitchFamily="18" charset="0"/>
                <a:cs typeface="Times New Roman" panose="02020603050405020304" pitchFamily="18" charset="0"/>
              </a:rPr>
              <a:t>adenovirus</a:t>
            </a:r>
            <a:r>
              <a:rPr lang="en-IN" sz="1600" b="0" dirty="0">
                <a:effectLst/>
                <a:latin typeface="Times New Roman" panose="02020603050405020304" pitchFamily="18" charset="0"/>
                <a:cs typeface="Times New Roman" panose="02020603050405020304" pitchFamily="18" charset="0"/>
              </a:rPr>
              <a:t>, </a:t>
            </a:r>
            <a:r>
              <a:rPr lang="en-IN" sz="1600" dirty="0">
                <a:latin typeface="Times New Roman" panose="02020603050405020304" pitchFamily="18" charset="0"/>
                <a:cs typeface="Times New Roman" panose="02020603050405020304" pitchFamily="18" charset="0"/>
              </a:rPr>
              <a:t>cytomegalovirus</a:t>
            </a:r>
            <a:r>
              <a:rPr lang="en-IN" sz="1600" b="0" dirty="0">
                <a:effectLst/>
                <a:latin typeface="Times New Roman" panose="02020603050405020304" pitchFamily="18" charset="0"/>
                <a:cs typeface="Times New Roman" panose="02020603050405020304" pitchFamily="18" charset="0"/>
              </a:rPr>
              <a:t>, </a:t>
            </a:r>
            <a:r>
              <a:rPr lang="en-IN" sz="1600" dirty="0">
                <a:latin typeface="Times New Roman" panose="02020603050405020304" pitchFamily="18" charset="0"/>
                <a:cs typeface="Times New Roman" panose="02020603050405020304" pitchFamily="18" charset="0"/>
              </a:rPr>
              <a:t>enteroviruses</a:t>
            </a:r>
            <a:r>
              <a:rPr lang="en-IN" sz="1600" b="0" dirty="0">
                <a:effectLst/>
                <a:latin typeface="Times New Roman" panose="02020603050405020304" pitchFamily="18" charset="0"/>
                <a:cs typeface="Times New Roman" panose="02020603050405020304" pitchFamily="18" charset="0"/>
              </a:rPr>
              <a:t>, </a:t>
            </a:r>
            <a:r>
              <a:rPr lang="en-IN" sz="1600" dirty="0">
                <a:latin typeface="Times New Roman" panose="02020603050405020304" pitchFamily="18" charset="0"/>
                <a:cs typeface="Times New Roman" panose="02020603050405020304" pitchFamily="18" charset="0"/>
              </a:rPr>
              <a:t>herpes simplex virus</a:t>
            </a:r>
            <a:r>
              <a:rPr lang="en-IN" sz="1600" b="0" dirty="0">
                <a:effectLst/>
                <a:latin typeface="Times New Roman" panose="02020603050405020304" pitchFamily="18" charset="0"/>
                <a:cs typeface="Times New Roman" panose="02020603050405020304" pitchFamily="18" charset="0"/>
              </a:rPr>
              <a:t>, </a:t>
            </a:r>
            <a:r>
              <a:rPr lang="en-IN" sz="1600" dirty="0">
                <a:latin typeface="Times New Roman" panose="02020603050405020304" pitchFamily="18" charset="0"/>
                <a:cs typeface="Times New Roman" panose="02020603050405020304" pitchFamily="18" charset="0"/>
              </a:rPr>
              <a:t>influenza virus</a:t>
            </a:r>
            <a:r>
              <a:rPr lang="en-IN" sz="1600" b="0" dirty="0">
                <a:effectLst/>
                <a:latin typeface="Times New Roman" panose="02020603050405020304" pitchFamily="18" charset="0"/>
                <a:cs typeface="Times New Roman" panose="02020603050405020304" pitchFamily="18" charset="0"/>
              </a:rPr>
              <a:t>, </a:t>
            </a:r>
            <a:r>
              <a:rPr lang="en-IN" sz="1600" dirty="0">
                <a:latin typeface="Times New Roman" panose="02020603050405020304" pitchFamily="18" charset="0"/>
                <a:cs typeface="Times New Roman" panose="02020603050405020304" pitchFamily="18" charset="0"/>
              </a:rPr>
              <a:t>parainfluenza virus</a:t>
            </a:r>
            <a:r>
              <a:rPr lang="en-IN" sz="1600" b="0" dirty="0">
                <a:effectLst/>
                <a:latin typeface="Times New Roman" panose="02020603050405020304" pitchFamily="18" charset="0"/>
                <a:cs typeface="Times New Roman" panose="02020603050405020304" pitchFamily="18" charset="0"/>
              </a:rPr>
              <a:t>, </a:t>
            </a:r>
            <a:r>
              <a:rPr lang="en-IN" sz="1600" dirty="0">
                <a:latin typeface="Times New Roman" panose="02020603050405020304" pitchFamily="18" charset="0"/>
                <a:cs typeface="Times New Roman" panose="02020603050405020304" pitchFamily="18" charset="0"/>
              </a:rPr>
              <a:t>rhinovirus</a:t>
            </a:r>
            <a:r>
              <a:rPr lang="en-IN" sz="1600" b="0" dirty="0">
                <a:effectLst/>
                <a:latin typeface="Times New Roman" panose="02020603050405020304" pitchFamily="18" charset="0"/>
                <a:cs typeface="Times New Roman" panose="02020603050405020304" pitchFamily="18" charset="0"/>
              </a:rPr>
              <a:t>, </a:t>
            </a:r>
            <a:r>
              <a:rPr lang="en-IN" sz="1600" dirty="0">
                <a:latin typeface="Times New Roman" panose="02020603050405020304" pitchFamily="18" charset="0"/>
                <a:cs typeface="Times New Roman" panose="02020603050405020304" pitchFamily="18" charset="0"/>
              </a:rPr>
              <a:t>respiratory syncytial virus</a:t>
            </a:r>
            <a:r>
              <a:rPr lang="en-IN" sz="1600" b="0" dirty="0">
                <a:effectLst/>
                <a:latin typeface="Times New Roman" panose="02020603050405020304" pitchFamily="18" charset="0"/>
                <a:cs typeface="Times New Roman" panose="02020603050405020304" pitchFamily="18" charset="0"/>
              </a:rPr>
              <a:t>, </a:t>
            </a:r>
            <a:r>
              <a:rPr lang="en-IN" sz="1600" dirty="0">
                <a:latin typeface="Times New Roman" panose="02020603050405020304" pitchFamily="18" charset="0"/>
                <a:cs typeface="Times New Roman" panose="02020603050405020304" pitchFamily="18" charset="0"/>
              </a:rPr>
              <a:t>varicella zoster virus</a:t>
            </a:r>
            <a:r>
              <a:rPr lang="en-IN" sz="1600" b="0" dirty="0">
                <a:effectLst/>
                <a:latin typeface="Times New Roman" panose="02020603050405020304" pitchFamily="18" charset="0"/>
                <a:cs typeface="Times New Roman" panose="02020603050405020304" pitchFamily="18" charset="0"/>
              </a:rPr>
              <a:t>, </a:t>
            </a:r>
            <a:r>
              <a:rPr lang="en-IN" sz="1600" dirty="0">
                <a:latin typeface="Times New Roman" panose="02020603050405020304" pitchFamily="18" charset="0"/>
                <a:cs typeface="Times New Roman" panose="02020603050405020304" pitchFamily="18" charset="0"/>
              </a:rPr>
              <a:t>measles</a:t>
            </a:r>
            <a:r>
              <a:rPr lang="en-IN" sz="1600" b="0" dirty="0">
                <a:effectLst/>
                <a:latin typeface="Times New Roman" panose="02020603050405020304" pitchFamily="18" charset="0"/>
                <a:cs typeface="Times New Roman" panose="02020603050405020304" pitchFamily="18" charset="0"/>
              </a:rPr>
              <a:t> and </a:t>
            </a:r>
            <a:r>
              <a:rPr lang="en-IN" sz="1600" dirty="0">
                <a:latin typeface="Times New Roman" panose="02020603050405020304" pitchFamily="18" charset="0"/>
                <a:cs typeface="Times New Roman" panose="02020603050405020304" pitchFamily="18" charset="0"/>
              </a:rPr>
              <a:t>mumps</a:t>
            </a:r>
            <a:r>
              <a:rPr lang="en-IN" sz="1600" b="0" dirty="0">
                <a:effectLst/>
                <a:latin typeface="Times New Roman" panose="02020603050405020304" pitchFamily="18" charset="0"/>
                <a:cs typeface="Times New Roman" panose="02020603050405020304" pitchFamily="18" charset="0"/>
              </a:rPr>
              <a:t>.</a:t>
            </a:r>
            <a:endParaRPr lang="en-IN" sz="1600" b="0" baseline="30000" dirty="0">
              <a:effectLst/>
              <a:latin typeface="Times New Roman" panose="02020603050405020304" pitchFamily="18" charset="0"/>
              <a:cs typeface="Times New Roman" panose="02020603050405020304" pitchFamily="18" charset="0"/>
            </a:endParaRPr>
          </a:p>
          <a:p>
            <a:pPr algn="l"/>
            <a:r>
              <a:rPr lang="en-IN" sz="1600" b="0" dirty="0">
                <a:effectLst/>
                <a:latin typeface="Times New Roman" panose="02020603050405020304" pitchFamily="18" charset="0"/>
                <a:cs typeface="Times New Roman" panose="02020603050405020304" pitchFamily="18" charset="0"/>
              </a:rPr>
              <a:t> For these, the final identification method is generally by </a:t>
            </a:r>
            <a:r>
              <a:rPr lang="en-IN" sz="1600" dirty="0">
                <a:latin typeface="Times New Roman" panose="02020603050405020304" pitchFamily="18" charset="0"/>
                <a:cs typeface="Times New Roman" panose="02020603050405020304" pitchFamily="18" charset="0"/>
              </a:rPr>
              <a:t>immunofluorescence</a:t>
            </a:r>
            <a:r>
              <a:rPr lang="en-IN" sz="1600" b="0" dirty="0">
                <a:effectLst/>
                <a:latin typeface="Times New Roman" panose="02020603050405020304" pitchFamily="18" charset="0"/>
                <a:cs typeface="Times New Roman" panose="02020603050405020304" pitchFamily="18" charset="0"/>
              </a:rPr>
              <a:t>, with exception of cytomegalovirus and rhinovirus, whose identification in a viral culture are determined by cytopathic effects.</a:t>
            </a:r>
          </a:p>
          <a:p>
            <a:pPr algn="l"/>
            <a:r>
              <a:rPr lang="en-IN" sz="1600" b="0" dirty="0">
                <a:effectLst/>
                <a:latin typeface="Times New Roman" panose="02020603050405020304" pitchFamily="18" charset="0"/>
                <a:cs typeface="Times New Roman" panose="02020603050405020304" pitchFamily="18" charset="0"/>
              </a:rPr>
              <a:t>Preliminary research (i.e. not yet </a:t>
            </a:r>
            <a:r>
              <a:rPr lang="en-IN" sz="1600" dirty="0">
                <a:latin typeface="Times New Roman" panose="02020603050405020304" pitchFamily="18" charset="0"/>
                <a:cs typeface="Times New Roman" panose="02020603050405020304" pitchFamily="18" charset="0"/>
              </a:rPr>
              <a:t>peer reviewed</a:t>
            </a:r>
            <a:r>
              <a:rPr lang="en-IN" sz="1600" b="0" dirty="0">
                <a:effectLst/>
                <a:latin typeface="Times New Roman" panose="02020603050405020304" pitchFamily="18" charset="0"/>
                <a:cs typeface="Times New Roman" panose="02020603050405020304" pitchFamily="18" charset="0"/>
              </a:rPr>
              <a:t> at the time of writing, 29 September 2020) exploring the potential suitability of viral culture testing of </a:t>
            </a:r>
            <a:r>
              <a:rPr lang="en-IN" sz="1600" dirty="0">
                <a:latin typeface="Times New Roman" panose="02020603050405020304" pitchFamily="18" charset="0"/>
                <a:cs typeface="Times New Roman" panose="02020603050405020304" pitchFamily="18" charset="0"/>
              </a:rPr>
              <a:t>SARS-CoV-2</a:t>
            </a:r>
            <a:r>
              <a:rPr lang="en-IN" sz="1600" b="0" dirty="0">
                <a:effectLst/>
                <a:latin typeface="Times New Roman" panose="02020603050405020304" pitchFamily="18" charset="0"/>
                <a:cs typeface="Times New Roman" panose="02020603050405020304" pitchFamily="18" charset="0"/>
              </a:rPr>
              <a:t> has been conducted.</a:t>
            </a:r>
          </a:p>
          <a:p>
            <a:endParaRPr lang="en-IN" dirty="0"/>
          </a:p>
        </p:txBody>
      </p:sp>
      <p:sp>
        <p:nvSpPr>
          <p:cNvPr id="3" name="Footer Placeholder 2">
            <a:extLst>
              <a:ext uri="{FF2B5EF4-FFF2-40B4-BE49-F238E27FC236}">
                <a16:creationId xmlns:a16="http://schemas.microsoft.com/office/drawing/2014/main" xmlns="" id="{482E148C-1918-49C3-AB8D-B0139B9A3BE7}"/>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D7110397-6423-4E6F-9910-DD270655D027}"/>
              </a:ext>
            </a:extLst>
          </p:cNvPr>
          <p:cNvSpPr>
            <a:spLocks noGrp="1"/>
          </p:cNvSpPr>
          <p:nvPr>
            <p:ph type="sldNum" sz="quarter" idx="12"/>
          </p:nvPr>
        </p:nvSpPr>
        <p:spPr/>
        <p:txBody>
          <a:bodyPr/>
          <a:lstStyle/>
          <a:p>
            <a:fld id="{28B54A7E-2395-4D35-824E-25842394C6F0}" type="slidenum">
              <a:rPr lang="en-IN" smtClean="0"/>
              <a:t>12</a:t>
            </a:fld>
            <a:endParaRPr lang="en-IN"/>
          </a:p>
        </p:txBody>
      </p:sp>
      <p:sp>
        <p:nvSpPr>
          <p:cNvPr id="7" name="TextBox 6">
            <a:extLst>
              <a:ext uri="{FF2B5EF4-FFF2-40B4-BE49-F238E27FC236}">
                <a16:creationId xmlns:a16="http://schemas.microsoft.com/office/drawing/2014/main" xmlns="" id="{658CE435-0DDE-43EA-89EB-9C5D0D292DF0}"/>
              </a:ext>
            </a:extLst>
          </p:cNvPr>
          <p:cNvSpPr txBox="1"/>
          <p:nvPr/>
        </p:nvSpPr>
        <p:spPr>
          <a:xfrm>
            <a:off x="838200" y="835752"/>
            <a:ext cx="10515600" cy="338554"/>
          </a:xfrm>
          <a:prstGeom prst="rect">
            <a:avLst/>
          </a:prstGeom>
          <a:noFill/>
        </p:spPr>
        <p:txBody>
          <a:bodyPr wrap="square">
            <a:spAutoFit/>
          </a:bodyPr>
          <a:lstStyle/>
          <a:p>
            <a:pPr algn="l"/>
            <a:endParaRPr lang="en-IN" sz="1600" b="0" i="0"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908965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11C2270E-BDE9-4970-B314-8242B863699C}"/>
              </a:ext>
            </a:extLst>
          </p:cNvPr>
          <p:cNvSpPr>
            <a:spLocks noGrp="1"/>
          </p:cNvSpPr>
          <p:nvPr>
            <p:ph type="title"/>
          </p:nvPr>
        </p:nvSpPr>
        <p:spPr>
          <a:xfrm>
            <a:off x="838200" y="365125"/>
            <a:ext cx="10515600" cy="575779"/>
          </a:xfrm>
        </p:spPr>
        <p:txBody>
          <a:bodyPr>
            <a:normAutofit fontScale="90000"/>
          </a:bodyPr>
          <a:lstStyle/>
          <a:p>
            <a:endParaRPr lang="en-IN" dirty="0"/>
          </a:p>
        </p:txBody>
      </p:sp>
      <p:sp>
        <p:nvSpPr>
          <p:cNvPr id="3" name="Footer Placeholder 2">
            <a:extLst>
              <a:ext uri="{FF2B5EF4-FFF2-40B4-BE49-F238E27FC236}">
                <a16:creationId xmlns:a16="http://schemas.microsoft.com/office/drawing/2014/main" xmlns="" id="{482E148C-1918-49C3-AB8D-B0139B9A3BE7}"/>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D7110397-6423-4E6F-9910-DD270655D027}"/>
              </a:ext>
            </a:extLst>
          </p:cNvPr>
          <p:cNvSpPr>
            <a:spLocks noGrp="1"/>
          </p:cNvSpPr>
          <p:nvPr>
            <p:ph type="sldNum" sz="quarter" idx="12"/>
          </p:nvPr>
        </p:nvSpPr>
        <p:spPr/>
        <p:txBody>
          <a:bodyPr/>
          <a:lstStyle/>
          <a:p>
            <a:fld id="{28B54A7E-2395-4D35-824E-25842394C6F0}" type="slidenum">
              <a:rPr lang="en-IN" smtClean="0"/>
              <a:t>13</a:t>
            </a:fld>
            <a:endParaRPr lang="en-IN"/>
          </a:p>
        </p:txBody>
      </p:sp>
      <p:sp>
        <p:nvSpPr>
          <p:cNvPr id="7" name="TextBox 6">
            <a:extLst>
              <a:ext uri="{FF2B5EF4-FFF2-40B4-BE49-F238E27FC236}">
                <a16:creationId xmlns:a16="http://schemas.microsoft.com/office/drawing/2014/main" xmlns="" id="{658CE435-0DDE-43EA-89EB-9C5D0D292DF0}"/>
              </a:ext>
            </a:extLst>
          </p:cNvPr>
          <p:cNvSpPr txBox="1"/>
          <p:nvPr/>
        </p:nvSpPr>
        <p:spPr>
          <a:xfrm>
            <a:off x="838200" y="835752"/>
            <a:ext cx="10515600" cy="338554"/>
          </a:xfrm>
          <a:prstGeom prst="rect">
            <a:avLst/>
          </a:prstGeom>
          <a:noFill/>
        </p:spPr>
        <p:txBody>
          <a:bodyPr wrap="square">
            <a:spAutoFit/>
          </a:bodyPr>
          <a:lstStyle/>
          <a:p>
            <a:pPr algn="l"/>
            <a:endParaRPr lang="en-IN" sz="1600" b="0" i="0" dirty="0">
              <a:effectLst/>
              <a:latin typeface="Times New Roman" panose="02020603050405020304" pitchFamily="18" charset="0"/>
              <a:cs typeface="Times New Roman" panose="02020603050405020304" pitchFamily="18" charset="0"/>
            </a:endParaRPr>
          </a:p>
        </p:txBody>
      </p:sp>
      <p:pic>
        <p:nvPicPr>
          <p:cNvPr id="5122" name="Picture 2" descr="Cultivation of virus">
            <a:extLst>
              <a:ext uri="{FF2B5EF4-FFF2-40B4-BE49-F238E27FC236}">
                <a16:creationId xmlns:a16="http://schemas.microsoft.com/office/drawing/2014/main" xmlns="" id="{84487D1C-AAEE-49E5-8F4D-B3F8AF72515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25073" y="1399662"/>
            <a:ext cx="7212910" cy="4058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30833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11C2270E-BDE9-4970-B314-8242B863699C}"/>
              </a:ext>
            </a:extLst>
          </p:cNvPr>
          <p:cNvSpPr>
            <a:spLocks noGrp="1"/>
          </p:cNvSpPr>
          <p:nvPr>
            <p:ph type="title"/>
          </p:nvPr>
        </p:nvSpPr>
        <p:spPr>
          <a:xfrm>
            <a:off x="838200" y="365125"/>
            <a:ext cx="10515600" cy="575779"/>
          </a:xfrm>
        </p:spPr>
        <p:txBody>
          <a:bodyPr>
            <a:normAutofit fontScale="90000"/>
          </a:bodyPr>
          <a:lstStyle/>
          <a:p>
            <a:endParaRPr lang="en-IN" dirty="0"/>
          </a:p>
        </p:txBody>
      </p:sp>
      <p:sp>
        <p:nvSpPr>
          <p:cNvPr id="3" name="Footer Placeholder 2">
            <a:extLst>
              <a:ext uri="{FF2B5EF4-FFF2-40B4-BE49-F238E27FC236}">
                <a16:creationId xmlns:a16="http://schemas.microsoft.com/office/drawing/2014/main" xmlns="" id="{482E148C-1918-49C3-AB8D-B0139B9A3BE7}"/>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D7110397-6423-4E6F-9910-DD270655D027}"/>
              </a:ext>
            </a:extLst>
          </p:cNvPr>
          <p:cNvSpPr>
            <a:spLocks noGrp="1"/>
          </p:cNvSpPr>
          <p:nvPr>
            <p:ph type="sldNum" sz="quarter" idx="12"/>
          </p:nvPr>
        </p:nvSpPr>
        <p:spPr/>
        <p:txBody>
          <a:bodyPr/>
          <a:lstStyle/>
          <a:p>
            <a:fld id="{28B54A7E-2395-4D35-824E-25842394C6F0}" type="slidenum">
              <a:rPr lang="en-IN" smtClean="0"/>
              <a:t>14</a:t>
            </a:fld>
            <a:endParaRPr lang="en-IN"/>
          </a:p>
        </p:txBody>
      </p:sp>
      <p:sp>
        <p:nvSpPr>
          <p:cNvPr id="7" name="TextBox 6">
            <a:extLst>
              <a:ext uri="{FF2B5EF4-FFF2-40B4-BE49-F238E27FC236}">
                <a16:creationId xmlns:a16="http://schemas.microsoft.com/office/drawing/2014/main" xmlns="" id="{658CE435-0DDE-43EA-89EB-9C5D0D292DF0}"/>
              </a:ext>
            </a:extLst>
          </p:cNvPr>
          <p:cNvSpPr txBox="1"/>
          <p:nvPr/>
        </p:nvSpPr>
        <p:spPr>
          <a:xfrm>
            <a:off x="838200" y="835752"/>
            <a:ext cx="10515600" cy="338554"/>
          </a:xfrm>
          <a:prstGeom prst="rect">
            <a:avLst/>
          </a:prstGeom>
          <a:noFill/>
        </p:spPr>
        <p:txBody>
          <a:bodyPr wrap="square">
            <a:spAutoFit/>
          </a:bodyPr>
          <a:lstStyle/>
          <a:p>
            <a:pPr algn="l"/>
            <a:endParaRPr lang="en-IN" sz="1600" b="0" i="0" dirty="0">
              <a:effectLst/>
              <a:latin typeface="Times New Roman" panose="02020603050405020304" pitchFamily="18" charset="0"/>
              <a:cs typeface="Times New Roman" panose="02020603050405020304" pitchFamily="18" charset="0"/>
            </a:endParaRPr>
          </a:p>
        </p:txBody>
      </p:sp>
      <p:sp>
        <p:nvSpPr>
          <p:cNvPr id="6" name="Content Placeholder 5">
            <a:extLst>
              <a:ext uri="{FF2B5EF4-FFF2-40B4-BE49-F238E27FC236}">
                <a16:creationId xmlns:a16="http://schemas.microsoft.com/office/drawing/2014/main" xmlns="" id="{D66CEA89-1259-4BEB-9BAB-D037580DD964}"/>
              </a:ext>
            </a:extLst>
          </p:cNvPr>
          <p:cNvSpPr>
            <a:spLocks noGrp="1"/>
          </p:cNvSpPr>
          <p:nvPr>
            <p:ph idx="1"/>
          </p:nvPr>
        </p:nvSpPr>
        <p:spPr>
          <a:xfrm>
            <a:off x="838200" y="1174306"/>
            <a:ext cx="10515600" cy="5002657"/>
          </a:xfrm>
        </p:spPr>
        <p:txBody>
          <a:bodyPr>
            <a:normAutofit/>
          </a:bodyPr>
          <a:lstStyle/>
          <a:p>
            <a:pPr marL="0" indent="0">
              <a:buNone/>
            </a:pPr>
            <a:r>
              <a:rPr lang="en-IN" sz="1600" dirty="0">
                <a:latin typeface="Times New Roman" panose="02020603050405020304" pitchFamily="18" charset="0"/>
                <a:cs typeface="Times New Roman" panose="02020603050405020304" pitchFamily="18" charset="0"/>
              </a:rPr>
              <a:t>There are three methods employed for the cultivation of animal viruses 1. Animal inoculation 2. Embryonated eggs or chick embryo method. 3. Tissue culture or cell culture.</a:t>
            </a:r>
          </a:p>
          <a:p>
            <a:pPr marL="342900" indent="-342900">
              <a:buAutoNum type="arabicPeriod"/>
            </a:pPr>
            <a:r>
              <a:rPr lang="en-IN" sz="1600" b="1" dirty="0">
                <a:latin typeface="Times New Roman" panose="02020603050405020304" pitchFamily="18" charset="0"/>
                <a:cs typeface="Times New Roman" panose="02020603050405020304" pitchFamily="18" charset="0"/>
              </a:rPr>
              <a:t>Animal Inoculation </a:t>
            </a:r>
            <a:r>
              <a:rPr lang="en-IN" sz="1600" dirty="0">
                <a:latin typeface="Times New Roman" panose="02020603050405020304" pitchFamily="18" charset="0"/>
                <a:cs typeface="Times New Roman" panose="02020603050405020304" pitchFamily="18" charset="0"/>
              </a:rPr>
              <a:t>– Susceptible experimental animals like Mice, Monkey, Rabbits, Guinea Pigs etc. are used for the cultivation of viruses. </a:t>
            </a:r>
          </a:p>
          <a:p>
            <a:pPr marL="0" indent="0">
              <a:buNone/>
            </a:pPr>
            <a:r>
              <a:rPr lang="en-IN" sz="1600" dirty="0">
                <a:latin typeface="Times New Roman" panose="02020603050405020304" pitchFamily="18" charset="0"/>
                <a:cs typeface="Times New Roman" panose="02020603050405020304" pitchFamily="18" charset="0"/>
              </a:rPr>
              <a:t>Virus sample to be cultivated should injected into the experimental animal. </a:t>
            </a:r>
          </a:p>
          <a:p>
            <a:pPr marL="0" indent="0">
              <a:buNone/>
            </a:pPr>
            <a:r>
              <a:rPr lang="en-IN" sz="1600" dirty="0">
                <a:latin typeface="Times New Roman" panose="02020603050405020304" pitchFamily="18" charset="0"/>
                <a:cs typeface="Times New Roman" panose="02020603050405020304" pitchFamily="18" charset="0"/>
              </a:rPr>
              <a:t>It is important to select specific host animal for particular viruses. Route of inoculation of viral sample in the host cell also play important role in cultivation of viruses. Other factors such as age and immunity of host animal also affect the growth of viruses in the host.</a:t>
            </a:r>
          </a:p>
          <a:p>
            <a:pPr marL="0" indent="0">
              <a:buNone/>
            </a:pPr>
            <a:r>
              <a:rPr lang="en-IN" sz="1600" dirty="0">
                <a:latin typeface="Times New Roman" panose="02020603050405020304" pitchFamily="18" charset="0"/>
                <a:cs typeface="Times New Roman" panose="02020603050405020304" pitchFamily="18" charset="0"/>
              </a:rPr>
              <a:t> </a:t>
            </a:r>
            <a:r>
              <a:rPr lang="en-IN" sz="1600" dirty="0" err="1">
                <a:latin typeface="Times New Roman" panose="02020603050405020304" pitchFamily="18" charset="0"/>
                <a:cs typeface="Times New Roman" panose="02020603050405020304" pitchFamily="18" charset="0"/>
              </a:rPr>
              <a:t>Eg.</a:t>
            </a:r>
            <a:r>
              <a:rPr lang="en-IN" sz="1600" dirty="0">
                <a:latin typeface="Times New Roman" panose="02020603050405020304" pitchFamily="18" charset="0"/>
                <a:cs typeface="Times New Roman" panose="02020603050405020304" pitchFamily="18" charset="0"/>
              </a:rPr>
              <a:t> Mice are the most widely employed animals in virology. It can be inoculated by routes like intracerebral, subcutaneous, intraperitoneal or intranasal. The growth of the virus in inoculated animals may be indicated by death, disease or visible lesion. Disadvantages of animal inoculation are that immunity may interfere with viral growth</a:t>
            </a:r>
          </a:p>
        </p:txBody>
      </p:sp>
    </p:spTree>
    <p:extLst>
      <p:ext uri="{BB962C8B-B14F-4D97-AF65-F5344CB8AC3E}">
        <p14:creationId xmlns:p14="http://schemas.microsoft.com/office/powerpoint/2010/main" val="36539866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11C2270E-BDE9-4970-B314-8242B863699C}"/>
              </a:ext>
            </a:extLst>
          </p:cNvPr>
          <p:cNvSpPr>
            <a:spLocks noGrp="1"/>
          </p:cNvSpPr>
          <p:nvPr>
            <p:ph type="title"/>
          </p:nvPr>
        </p:nvSpPr>
        <p:spPr>
          <a:xfrm>
            <a:off x="838200" y="365125"/>
            <a:ext cx="10515600" cy="575779"/>
          </a:xfrm>
        </p:spPr>
        <p:txBody>
          <a:bodyPr>
            <a:normAutofit fontScale="90000"/>
          </a:bodyPr>
          <a:lstStyle/>
          <a:p>
            <a:endParaRPr lang="en-IN" dirty="0"/>
          </a:p>
        </p:txBody>
      </p:sp>
      <p:sp>
        <p:nvSpPr>
          <p:cNvPr id="3" name="Footer Placeholder 2">
            <a:extLst>
              <a:ext uri="{FF2B5EF4-FFF2-40B4-BE49-F238E27FC236}">
                <a16:creationId xmlns:a16="http://schemas.microsoft.com/office/drawing/2014/main" xmlns="" id="{482E148C-1918-49C3-AB8D-B0139B9A3BE7}"/>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D7110397-6423-4E6F-9910-DD270655D027}"/>
              </a:ext>
            </a:extLst>
          </p:cNvPr>
          <p:cNvSpPr>
            <a:spLocks noGrp="1"/>
          </p:cNvSpPr>
          <p:nvPr>
            <p:ph type="sldNum" sz="quarter" idx="12"/>
          </p:nvPr>
        </p:nvSpPr>
        <p:spPr/>
        <p:txBody>
          <a:bodyPr/>
          <a:lstStyle/>
          <a:p>
            <a:fld id="{28B54A7E-2395-4D35-824E-25842394C6F0}" type="slidenum">
              <a:rPr lang="en-IN" smtClean="0"/>
              <a:t>15</a:t>
            </a:fld>
            <a:endParaRPr lang="en-IN"/>
          </a:p>
        </p:txBody>
      </p:sp>
      <p:sp>
        <p:nvSpPr>
          <p:cNvPr id="7" name="TextBox 6">
            <a:extLst>
              <a:ext uri="{FF2B5EF4-FFF2-40B4-BE49-F238E27FC236}">
                <a16:creationId xmlns:a16="http://schemas.microsoft.com/office/drawing/2014/main" xmlns="" id="{658CE435-0DDE-43EA-89EB-9C5D0D292DF0}"/>
              </a:ext>
            </a:extLst>
          </p:cNvPr>
          <p:cNvSpPr txBox="1"/>
          <p:nvPr/>
        </p:nvSpPr>
        <p:spPr>
          <a:xfrm>
            <a:off x="838200" y="835752"/>
            <a:ext cx="10515600" cy="338554"/>
          </a:xfrm>
          <a:prstGeom prst="rect">
            <a:avLst/>
          </a:prstGeom>
          <a:noFill/>
        </p:spPr>
        <p:txBody>
          <a:bodyPr wrap="square">
            <a:spAutoFit/>
          </a:bodyPr>
          <a:lstStyle/>
          <a:p>
            <a:pPr algn="l"/>
            <a:endParaRPr lang="en-IN" sz="1600" b="0" i="0" dirty="0">
              <a:effectLst/>
              <a:latin typeface="Times New Roman" panose="02020603050405020304" pitchFamily="18" charset="0"/>
              <a:cs typeface="Times New Roman" panose="02020603050405020304" pitchFamily="18" charset="0"/>
            </a:endParaRPr>
          </a:p>
        </p:txBody>
      </p:sp>
      <p:sp>
        <p:nvSpPr>
          <p:cNvPr id="6" name="Content Placeholder 5">
            <a:extLst>
              <a:ext uri="{FF2B5EF4-FFF2-40B4-BE49-F238E27FC236}">
                <a16:creationId xmlns:a16="http://schemas.microsoft.com/office/drawing/2014/main" xmlns="" id="{D66CEA89-1259-4BEB-9BAB-D037580DD964}"/>
              </a:ext>
            </a:extLst>
          </p:cNvPr>
          <p:cNvSpPr>
            <a:spLocks noGrp="1"/>
          </p:cNvSpPr>
          <p:nvPr>
            <p:ph idx="1"/>
          </p:nvPr>
        </p:nvSpPr>
        <p:spPr>
          <a:xfrm>
            <a:off x="838200" y="1174306"/>
            <a:ext cx="10515600" cy="5002657"/>
          </a:xfrm>
        </p:spPr>
        <p:txBody>
          <a:bodyPr>
            <a:normAutofit/>
          </a:bodyPr>
          <a:lstStyle/>
          <a:p>
            <a:pPr marL="0" indent="0">
              <a:buNone/>
            </a:pPr>
            <a:r>
              <a:rPr lang="en-IN" sz="1600" b="1" dirty="0">
                <a:latin typeface="Times New Roman" panose="02020603050405020304" pitchFamily="18" charset="0"/>
                <a:cs typeface="Times New Roman" panose="02020603050405020304" pitchFamily="18" charset="0"/>
              </a:rPr>
              <a:t>2. Embryonate Eggs or Chick embryo method Good pasture </a:t>
            </a:r>
            <a:r>
              <a:rPr lang="en-IN" sz="1600" dirty="0">
                <a:latin typeface="Times New Roman" panose="02020603050405020304" pitchFamily="18" charset="0"/>
                <a:cs typeface="Times New Roman" panose="02020603050405020304" pitchFamily="18" charset="0"/>
              </a:rPr>
              <a:t>(1931) was the first who used hen’s embryonated egg for the cultivation of viruses. Embryonated egg provides several sites for the cultivation of viruses. Viz 1. </a:t>
            </a:r>
            <a:r>
              <a:rPr lang="en-IN" sz="1600" dirty="0" err="1">
                <a:latin typeface="Times New Roman" panose="02020603050405020304" pitchFamily="18" charset="0"/>
                <a:cs typeface="Times New Roman" panose="02020603050405020304" pitchFamily="18" charset="0"/>
              </a:rPr>
              <a:t>Chorio</a:t>
            </a:r>
            <a:r>
              <a:rPr lang="en-IN" sz="1600" dirty="0">
                <a:latin typeface="Times New Roman" panose="02020603050405020304" pitchFamily="18" charset="0"/>
                <a:cs typeface="Times New Roman" panose="02020603050405020304" pitchFamily="18" charset="0"/>
              </a:rPr>
              <a:t>- </a:t>
            </a:r>
            <a:r>
              <a:rPr lang="en-IN" sz="1600" dirty="0" err="1">
                <a:latin typeface="Times New Roman" panose="02020603050405020304" pitchFamily="18" charset="0"/>
                <a:cs typeface="Times New Roman" panose="02020603050405020304" pitchFamily="18" charset="0"/>
              </a:rPr>
              <a:t>allantoic</a:t>
            </a:r>
            <a:r>
              <a:rPr lang="en-IN" sz="1600" dirty="0">
                <a:latin typeface="Times New Roman" panose="02020603050405020304" pitchFamily="18" charset="0"/>
                <a:cs typeface="Times New Roman" panose="02020603050405020304" pitchFamily="18" charset="0"/>
              </a:rPr>
              <a:t> membrane 2. </a:t>
            </a:r>
            <a:r>
              <a:rPr lang="en-IN" sz="1600" dirty="0" err="1">
                <a:latin typeface="Times New Roman" panose="02020603050405020304" pitchFamily="18" charset="0"/>
                <a:cs typeface="Times New Roman" panose="02020603050405020304" pitchFamily="18" charset="0"/>
              </a:rPr>
              <a:t>Allantoic</a:t>
            </a:r>
            <a:r>
              <a:rPr lang="en-IN" sz="1600" dirty="0">
                <a:latin typeface="Times New Roman" panose="02020603050405020304" pitchFamily="18" charset="0"/>
                <a:cs typeface="Times New Roman" panose="02020603050405020304" pitchFamily="18" charset="0"/>
              </a:rPr>
              <a:t> cavity 3. Amniotic cavity 4. Yolk sac 5. Embryo</a:t>
            </a:r>
          </a:p>
          <a:p>
            <a:r>
              <a:rPr lang="en-IN" sz="1600" dirty="0">
                <a:latin typeface="Times New Roman" panose="02020603050405020304" pitchFamily="18" charset="0"/>
                <a:cs typeface="Times New Roman" panose="02020603050405020304" pitchFamily="18" charset="0"/>
              </a:rPr>
              <a:t>Different site is used for growth of different viruses. </a:t>
            </a:r>
            <a:r>
              <a:rPr lang="en-IN" sz="1600" dirty="0" err="1">
                <a:latin typeface="Times New Roman" panose="02020603050405020304" pitchFamily="18" charset="0"/>
                <a:cs typeface="Times New Roman" panose="02020603050405020304" pitchFamily="18" charset="0"/>
              </a:rPr>
              <a:t>Eg.</a:t>
            </a:r>
            <a:r>
              <a:rPr lang="en-IN" sz="1600" dirty="0">
                <a:latin typeface="Times New Roman" panose="02020603050405020304" pitchFamily="18" charset="0"/>
                <a:cs typeface="Times New Roman" panose="02020603050405020304" pitchFamily="18" charset="0"/>
              </a:rPr>
              <a:t> </a:t>
            </a:r>
            <a:r>
              <a:rPr lang="en-IN" sz="1600" dirty="0" err="1">
                <a:latin typeface="Times New Roman" panose="02020603050405020304" pitchFamily="18" charset="0"/>
                <a:cs typeface="Times New Roman" panose="02020603050405020304" pitchFamily="18" charset="0"/>
              </a:rPr>
              <a:t>Chorio-allantoic</a:t>
            </a:r>
            <a:r>
              <a:rPr lang="en-IN" sz="1600" dirty="0">
                <a:latin typeface="Times New Roman" panose="02020603050405020304" pitchFamily="18" charset="0"/>
                <a:cs typeface="Times New Roman" panose="02020603050405020304" pitchFamily="18" charset="0"/>
              </a:rPr>
              <a:t> </a:t>
            </a:r>
            <a:r>
              <a:rPr lang="en-IN" sz="1600" dirty="0" err="1">
                <a:latin typeface="Times New Roman" panose="02020603050405020304" pitchFamily="18" charset="0"/>
                <a:cs typeface="Times New Roman" panose="02020603050405020304" pitchFamily="18" charset="0"/>
              </a:rPr>
              <a:t>membrance</a:t>
            </a:r>
            <a:r>
              <a:rPr lang="en-IN" sz="1600" dirty="0">
                <a:latin typeface="Times New Roman" panose="02020603050405020304" pitchFamily="18" charset="0"/>
                <a:cs typeface="Times New Roman" panose="02020603050405020304" pitchFamily="18" charset="0"/>
              </a:rPr>
              <a:t> is used for the cultivation of pox virus. </a:t>
            </a:r>
            <a:r>
              <a:rPr lang="en-IN" sz="1600" dirty="0" err="1">
                <a:latin typeface="Times New Roman" panose="02020603050405020304" pitchFamily="18" charset="0"/>
                <a:cs typeface="Times New Roman" panose="02020603050405020304" pitchFamily="18" charset="0"/>
              </a:rPr>
              <a:t>Allantoic</a:t>
            </a:r>
            <a:r>
              <a:rPr lang="en-IN" sz="1600" dirty="0">
                <a:latin typeface="Times New Roman" panose="02020603050405020304" pitchFamily="18" charset="0"/>
                <a:cs typeface="Times New Roman" panose="02020603050405020304" pitchFamily="18" charset="0"/>
              </a:rPr>
              <a:t> cavity is employed for the Influenza virus. There are several advantages, chick embryos are packed in their shells and have natural resistant against bacterial contamination. Chick </a:t>
            </a:r>
            <a:r>
              <a:rPr lang="en-IN" sz="1600" dirty="0" err="1">
                <a:latin typeface="Times New Roman" panose="02020603050405020304" pitchFamily="18" charset="0"/>
                <a:cs typeface="Times New Roman" panose="02020603050405020304" pitchFamily="18" charset="0"/>
              </a:rPr>
              <a:t>embryomethod</a:t>
            </a:r>
            <a:r>
              <a:rPr lang="en-IN" sz="1600" dirty="0">
                <a:latin typeface="Times New Roman" panose="02020603050405020304" pitchFamily="18" charset="0"/>
                <a:cs typeface="Times New Roman" panose="02020603050405020304" pitchFamily="18" charset="0"/>
              </a:rPr>
              <a:t> is cheaper and easy to handle.</a:t>
            </a:r>
          </a:p>
          <a:p>
            <a:pPr fontAlgn="base"/>
            <a:r>
              <a:rPr lang="en-IN" sz="1600" b="1" dirty="0" err="1">
                <a:solidFill>
                  <a:srgbClr val="000000"/>
                </a:solidFill>
                <a:latin typeface="Times New Roman" panose="02020603050405020304" pitchFamily="18" charset="0"/>
                <a:cs typeface="Times New Roman" panose="02020603050405020304" pitchFamily="18" charset="0"/>
              </a:rPr>
              <a:t>Chorioallontoic</a:t>
            </a:r>
            <a:r>
              <a:rPr lang="en-IN" sz="1600" b="1" dirty="0">
                <a:solidFill>
                  <a:srgbClr val="000000"/>
                </a:solidFill>
                <a:latin typeface="Times New Roman" panose="02020603050405020304" pitchFamily="18" charset="0"/>
                <a:cs typeface="Times New Roman" panose="02020603050405020304" pitchFamily="18" charset="0"/>
              </a:rPr>
              <a:t> membrane (CAM):</a:t>
            </a:r>
          </a:p>
          <a:p>
            <a:pPr fontAlgn="base"/>
            <a:r>
              <a:rPr lang="en-IN" sz="1600" dirty="0">
                <a:solidFill>
                  <a:srgbClr val="000000"/>
                </a:solidFill>
                <a:latin typeface="Times New Roman" panose="02020603050405020304" pitchFamily="18" charset="0"/>
                <a:cs typeface="Times New Roman" panose="02020603050405020304" pitchFamily="18" charset="0"/>
              </a:rPr>
              <a:t>Pox virus are cultured in </a:t>
            </a:r>
            <a:r>
              <a:rPr lang="en-IN" sz="1600" dirty="0" err="1">
                <a:solidFill>
                  <a:srgbClr val="000000"/>
                </a:solidFill>
                <a:latin typeface="Times New Roman" panose="02020603050405020304" pitchFamily="18" charset="0"/>
                <a:cs typeface="Times New Roman" panose="02020603050405020304" pitchFamily="18" charset="0"/>
              </a:rPr>
              <a:t>choriallontoic</a:t>
            </a:r>
            <a:r>
              <a:rPr lang="en-IN" sz="1600" dirty="0">
                <a:solidFill>
                  <a:srgbClr val="000000"/>
                </a:solidFill>
                <a:latin typeface="Times New Roman" panose="02020603050405020304" pitchFamily="18" charset="0"/>
                <a:cs typeface="Times New Roman" panose="02020603050405020304" pitchFamily="18" charset="0"/>
              </a:rPr>
              <a:t> membrane.</a:t>
            </a:r>
          </a:p>
          <a:p>
            <a:pPr fontAlgn="base"/>
            <a:r>
              <a:rPr lang="en-IN" sz="1600" dirty="0">
                <a:solidFill>
                  <a:srgbClr val="000000"/>
                </a:solidFill>
                <a:latin typeface="Times New Roman" panose="02020603050405020304" pitchFamily="18" charset="0"/>
                <a:cs typeface="Times New Roman" panose="02020603050405020304" pitchFamily="18" charset="0"/>
              </a:rPr>
              <a:t>The growing virus produce grey-white lesions called Pocks.</a:t>
            </a:r>
          </a:p>
          <a:p>
            <a:pPr fontAlgn="base"/>
            <a:r>
              <a:rPr lang="en-IN" sz="1600" dirty="0">
                <a:solidFill>
                  <a:srgbClr val="000000"/>
                </a:solidFill>
                <a:latin typeface="Times New Roman" panose="02020603050405020304" pitchFamily="18" charset="0"/>
                <a:cs typeface="Times New Roman" panose="02020603050405020304" pitchFamily="18" charset="0"/>
              </a:rPr>
              <a:t>Each Pock is developed by a single virus.</a:t>
            </a:r>
          </a:p>
          <a:p>
            <a:pPr fontAlgn="base"/>
            <a:r>
              <a:rPr lang="en-IN" sz="1600" dirty="0">
                <a:solidFill>
                  <a:srgbClr val="000000"/>
                </a:solidFill>
                <a:latin typeface="Times New Roman" panose="02020603050405020304" pitchFamily="18" charset="0"/>
                <a:cs typeface="Times New Roman" panose="02020603050405020304" pitchFamily="18" charset="0"/>
              </a:rPr>
              <a:t>The number of pocks indicates the number of virus present in inoculated sample.</a:t>
            </a:r>
          </a:p>
          <a:p>
            <a:pPr fontAlgn="base"/>
            <a:r>
              <a:rPr lang="en-IN" sz="1600" dirty="0">
                <a:solidFill>
                  <a:srgbClr val="000000"/>
                </a:solidFill>
                <a:latin typeface="Times New Roman" panose="02020603050405020304" pitchFamily="18" charset="0"/>
                <a:cs typeface="Times New Roman" panose="02020603050405020304" pitchFamily="18" charset="0"/>
              </a:rPr>
              <a:t>such as </a:t>
            </a:r>
            <a:r>
              <a:rPr lang="en-IN" sz="1600" i="1" dirty="0">
                <a:solidFill>
                  <a:srgbClr val="000000"/>
                </a:solidFill>
                <a:latin typeface="Times New Roman" panose="02020603050405020304" pitchFamily="18" charset="0"/>
                <a:cs typeface="Times New Roman" panose="02020603050405020304" pitchFamily="18" charset="0"/>
              </a:rPr>
              <a:t>Chlamydia</a:t>
            </a:r>
            <a:r>
              <a:rPr lang="en-IN" sz="1600" dirty="0">
                <a:solidFill>
                  <a:srgbClr val="000000"/>
                </a:solidFill>
                <a:latin typeface="Times New Roman" panose="02020603050405020304" pitchFamily="18" charset="0"/>
                <a:cs typeface="Times New Roman" panose="02020603050405020304" pitchFamily="18" charset="0"/>
              </a:rPr>
              <a:t> and </a:t>
            </a:r>
            <a:r>
              <a:rPr lang="en-IN" sz="1600" i="1" dirty="0">
                <a:solidFill>
                  <a:srgbClr val="000000"/>
                </a:solidFill>
                <a:latin typeface="Times New Roman" panose="02020603050405020304" pitchFamily="18" charset="0"/>
                <a:cs typeface="Times New Roman" panose="02020603050405020304" pitchFamily="18" charset="0"/>
              </a:rPr>
              <a:t>Rickettsia</a:t>
            </a:r>
            <a:endParaRPr lang="en-IN" sz="1600" dirty="0">
              <a:latin typeface="Times New Roman" panose="02020603050405020304" pitchFamily="18" charset="0"/>
              <a:cs typeface="Times New Roman" panose="02020603050405020304" pitchFamily="18" charset="0"/>
            </a:endParaRPr>
          </a:p>
          <a:p>
            <a:pPr marL="0" indent="0">
              <a:buNone/>
            </a:pPr>
            <a:endParaRPr lang="en-IN"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29287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11C2270E-BDE9-4970-B314-8242B863699C}"/>
              </a:ext>
            </a:extLst>
          </p:cNvPr>
          <p:cNvSpPr>
            <a:spLocks noGrp="1"/>
          </p:cNvSpPr>
          <p:nvPr>
            <p:ph type="title"/>
          </p:nvPr>
        </p:nvSpPr>
        <p:spPr>
          <a:xfrm>
            <a:off x="838200" y="365125"/>
            <a:ext cx="10515600" cy="575779"/>
          </a:xfrm>
        </p:spPr>
        <p:txBody>
          <a:bodyPr>
            <a:normAutofit fontScale="90000"/>
          </a:bodyPr>
          <a:lstStyle/>
          <a:p>
            <a:endParaRPr lang="en-IN" dirty="0"/>
          </a:p>
        </p:txBody>
      </p:sp>
      <p:sp>
        <p:nvSpPr>
          <p:cNvPr id="3" name="Footer Placeholder 2">
            <a:extLst>
              <a:ext uri="{FF2B5EF4-FFF2-40B4-BE49-F238E27FC236}">
                <a16:creationId xmlns:a16="http://schemas.microsoft.com/office/drawing/2014/main" xmlns="" id="{482E148C-1918-49C3-AB8D-B0139B9A3BE7}"/>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D7110397-6423-4E6F-9910-DD270655D027}"/>
              </a:ext>
            </a:extLst>
          </p:cNvPr>
          <p:cNvSpPr>
            <a:spLocks noGrp="1"/>
          </p:cNvSpPr>
          <p:nvPr>
            <p:ph type="sldNum" sz="quarter" idx="12"/>
          </p:nvPr>
        </p:nvSpPr>
        <p:spPr/>
        <p:txBody>
          <a:bodyPr/>
          <a:lstStyle/>
          <a:p>
            <a:fld id="{28B54A7E-2395-4D35-824E-25842394C6F0}" type="slidenum">
              <a:rPr lang="en-IN" smtClean="0"/>
              <a:t>16</a:t>
            </a:fld>
            <a:endParaRPr lang="en-IN"/>
          </a:p>
        </p:txBody>
      </p:sp>
      <p:sp>
        <p:nvSpPr>
          <p:cNvPr id="7" name="TextBox 6">
            <a:extLst>
              <a:ext uri="{FF2B5EF4-FFF2-40B4-BE49-F238E27FC236}">
                <a16:creationId xmlns:a16="http://schemas.microsoft.com/office/drawing/2014/main" xmlns="" id="{658CE435-0DDE-43EA-89EB-9C5D0D292DF0}"/>
              </a:ext>
            </a:extLst>
          </p:cNvPr>
          <p:cNvSpPr txBox="1"/>
          <p:nvPr/>
        </p:nvSpPr>
        <p:spPr>
          <a:xfrm>
            <a:off x="838200" y="835752"/>
            <a:ext cx="10515600" cy="338554"/>
          </a:xfrm>
          <a:prstGeom prst="rect">
            <a:avLst/>
          </a:prstGeom>
          <a:noFill/>
        </p:spPr>
        <p:txBody>
          <a:bodyPr wrap="square">
            <a:spAutoFit/>
          </a:bodyPr>
          <a:lstStyle/>
          <a:p>
            <a:pPr algn="l"/>
            <a:endParaRPr lang="en-IN" sz="1600" b="0" i="0" dirty="0">
              <a:effectLst/>
              <a:latin typeface="Times New Roman" panose="02020603050405020304" pitchFamily="18" charset="0"/>
              <a:cs typeface="Times New Roman" panose="02020603050405020304" pitchFamily="18" charset="0"/>
            </a:endParaRPr>
          </a:p>
        </p:txBody>
      </p:sp>
      <p:sp>
        <p:nvSpPr>
          <p:cNvPr id="6" name="Content Placeholder 5">
            <a:extLst>
              <a:ext uri="{FF2B5EF4-FFF2-40B4-BE49-F238E27FC236}">
                <a16:creationId xmlns:a16="http://schemas.microsoft.com/office/drawing/2014/main" xmlns="" id="{D66CEA89-1259-4BEB-9BAB-D037580DD964}"/>
              </a:ext>
            </a:extLst>
          </p:cNvPr>
          <p:cNvSpPr>
            <a:spLocks noGrp="1"/>
          </p:cNvSpPr>
          <p:nvPr>
            <p:ph idx="1"/>
          </p:nvPr>
        </p:nvSpPr>
        <p:spPr>
          <a:xfrm>
            <a:off x="838200" y="1174306"/>
            <a:ext cx="10515600" cy="4351338"/>
          </a:xfrm>
        </p:spPr>
        <p:txBody>
          <a:bodyPr>
            <a:normAutofit/>
          </a:bodyPr>
          <a:lstStyle/>
          <a:p>
            <a:pPr marL="0" indent="0" fontAlgn="base">
              <a:buNone/>
            </a:pPr>
            <a:r>
              <a:rPr lang="en-IN" sz="1700" b="1" dirty="0">
                <a:solidFill>
                  <a:srgbClr val="000000"/>
                </a:solidFill>
                <a:latin typeface="Times New Roman" panose="02020603050405020304" pitchFamily="18" charset="0"/>
                <a:cs typeface="Times New Roman" panose="02020603050405020304" pitchFamily="18" charset="0"/>
              </a:rPr>
              <a:t>ii. </a:t>
            </a:r>
            <a:r>
              <a:rPr lang="en-IN" sz="1700" b="1" dirty="0" err="1">
                <a:solidFill>
                  <a:srgbClr val="000000"/>
                </a:solidFill>
                <a:latin typeface="Times New Roman" panose="02020603050405020304" pitchFamily="18" charset="0"/>
                <a:cs typeface="Times New Roman" panose="02020603050405020304" pitchFamily="18" charset="0"/>
              </a:rPr>
              <a:t>Allantoic</a:t>
            </a:r>
            <a:r>
              <a:rPr lang="en-IN" sz="1700" b="1" dirty="0">
                <a:solidFill>
                  <a:srgbClr val="000000"/>
                </a:solidFill>
                <a:latin typeface="Times New Roman" panose="02020603050405020304" pitchFamily="18" charset="0"/>
                <a:cs typeface="Times New Roman" panose="02020603050405020304" pitchFamily="18" charset="0"/>
              </a:rPr>
              <a:t> cavity:</a:t>
            </a:r>
          </a:p>
          <a:p>
            <a:pPr marL="0" indent="0" fontAlgn="base">
              <a:buNone/>
            </a:pPr>
            <a:r>
              <a:rPr lang="en-IN" sz="1700" dirty="0">
                <a:solidFill>
                  <a:srgbClr val="000000"/>
                </a:solidFill>
                <a:latin typeface="Times New Roman" panose="02020603050405020304" pitchFamily="18" charset="0"/>
                <a:cs typeface="Times New Roman" panose="02020603050405020304" pitchFamily="18" charset="0"/>
              </a:rPr>
              <a:t>Viruses such as Influenza virus, Mumps virus, Yellow fever virus and Rabies virus are cultivated in </a:t>
            </a:r>
            <a:r>
              <a:rPr lang="en-IN" sz="1700" dirty="0" err="1">
                <a:solidFill>
                  <a:srgbClr val="000000"/>
                </a:solidFill>
                <a:latin typeface="Times New Roman" panose="02020603050405020304" pitchFamily="18" charset="0"/>
                <a:cs typeface="Times New Roman" panose="02020603050405020304" pitchFamily="18" charset="0"/>
              </a:rPr>
              <a:t>allantoic</a:t>
            </a:r>
            <a:r>
              <a:rPr lang="en-IN" sz="1700" dirty="0">
                <a:solidFill>
                  <a:srgbClr val="000000"/>
                </a:solidFill>
                <a:latin typeface="Times New Roman" panose="02020603050405020304" pitchFamily="18" charset="0"/>
                <a:cs typeface="Times New Roman" panose="02020603050405020304" pitchFamily="18" charset="0"/>
              </a:rPr>
              <a:t> cavity.</a:t>
            </a:r>
          </a:p>
          <a:p>
            <a:pPr marL="0" indent="0" fontAlgn="base">
              <a:buNone/>
            </a:pPr>
            <a:r>
              <a:rPr lang="en-IN" sz="1700" dirty="0" err="1">
                <a:solidFill>
                  <a:srgbClr val="000000"/>
                </a:solidFill>
                <a:latin typeface="Times New Roman" panose="02020603050405020304" pitchFamily="18" charset="0"/>
                <a:cs typeface="Times New Roman" panose="02020603050405020304" pitchFamily="18" charset="0"/>
              </a:rPr>
              <a:t>Allantoic</a:t>
            </a:r>
            <a:r>
              <a:rPr lang="en-IN" sz="1700" dirty="0">
                <a:solidFill>
                  <a:srgbClr val="000000"/>
                </a:solidFill>
                <a:latin typeface="Times New Roman" panose="02020603050405020304" pitchFamily="18" charset="0"/>
                <a:cs typeface="Times New Roman" panose="02020603050405020304" pitchFamily="18" charset="0"/>
              </a:rPr>
              <a:t> cavity culture of virus is mainly done for vaccine preparation, to obtain large amount of virus load.</a:t>
            </a:r>
          </a:p>
          <a:p>
            <a:pPr marL="0" indent="0" fontAlgn="base">
              <a:buNone/>
            </a:pPr>
            <a:r>
              <a:rPr lang="en-IN" sz="1700" b="1" dirty="0">
                <a:solidFill>
                  <a:srgbClr val="000000"/>
                </a:solidFill>
                <a:latin typeface="Times New Roman" panose="02020603050405020304" pitchFamily="18" charset="0"/>
                <a:cs typeface="Times New Roman" panose="02020603050405020304" pitchFamily="18" charset="0"/>
              </a:rPr>
              <a:t>iii. Amniotic cavity:</a:t>
            </a:r>
          </a:p>
          <a:p>
            <a:pPr marL="0" indent="0" fontAlgn="base">
              <a:buNone/>
            </a:pPr>
            <a:r>
              <a:rPr lang="en-IN" sz="1700" dirty="0">
                <a:solidFill>
                  <a:srgbClr val="000000"/>
                </a:solidFill>
                <a:latin typeface="Times New Roman" panose="02020603050405020304" pitchFamily="18" charset="0"/>
                <a:cs typeface="Times New Roman" panose="02020603050405020304" pitchFamily="18" charset="0"/>
              </a:rPr>
              <a:t>Influenza virus are cultured in amniotic cavity for isolation of virus from clinical sample.</a:t>
            </a:r>
          </a:p>
          <a:p>
            <a:pPr marL="0" indent="0" fontAlgn="base">
              <a:buNone/>
            </a:pPr>
            <a:r>
              <a:rPr lang="en-IN" sz="1700" b="1" dirty="0">
                <a:solidFill>
                  <a:srgbClr val="000000"/>
                </a:solidFill>
                <a:latin typeface="Times New Roman" panose="02020603050405020304" pitchFamily="18" charset="0"/>
                <a:cs typeface="Times New Roman" panose="02020603050405020304" pitchFamily="18" charset="0"/>
              </a:rPr>
              <a:t>iv. Yolk sac:</a:t>
            </a:r>
          </a:p>
          <a:p>
            <a:pPr marL="0" indent="0" fontAlgn="base">
              <a:buNone/>
            </a:pPr>
            <a:r>
              <a:rPr lang="en-IN" sz="1700" dirty="0">
                <a:solidFill>
                  <a:srgbClr val="000000"/>
                </a:solidFill>
                <a:latin typeface="Times New Roman" panose="02020603050405020304" pitchFamily="18" charset="0"/>
                <a:cs typeface="Times New Roman" panose="02020603050405020304" pitchFamily="18" charset="0"/>
              </a:rPr>
              <a:t>Herpes virus is cultured by inoculating in yolk sac.</a:t>
            </a:r>
          </a:p>
          <a:p>
            <a:pPr marL="0" indent="0" fontAlgn="base">
              <a:buNone/>
            </a:pPr>
            <a:r>
              <a:rPr lang="en-IN" sz="1700" dirty="0">
                <a:solidFill>
                  <a:srgbClr val="000000"/>
                </a:solidFill>
                <a:latin typeface="Times New Roman" panose="02020603050405020304" pitchFamily="18" charset="0"/>
                <a:cs typeface="Times New Roman" panose="02020603050405020304" pitchFamily="18" charset="0"/>
              </a:rPr>
              <a:t>This is also used for cultivation of some bacteria</a:t>
            </a:r>
            <a:endParaRPr lang="en-IN" sz="1700" b="0" i="0" dirty="0">
              <a:solidFill>
                <a:srgbClr val="000000"/>
              </a:solidFill>
              <a:effectLst/>
              <a:latin typeface="Times New Roman" panose="02020603050405020304" pitchFamily="18" charset="0"/>
              <a:cs typeface="Times New Roman" panose="02020603050405020304" pitchFamily="18" charset="0"/>
            </a:endParaRPr>
          </a:p>
          <a:p>
            <a:pPr fontAlgn="base"/>
            <a:endParaRPr lang="en-IN" dirty="0"/>
          </a:p>
        </p:txBody>
      </p:sp>
    </p:spTree>
    <p:extLst>
      <p:ext uri="{BB962C8B-B14F-4D97-AF65-F5344CB8AC3E}">
        <p14:creationId xmlns:p14="http://schemas.microsoft.com/office/powerpoint/2010/main" val="7315167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11C2270E-BDE9-4970-B314-8242B863699C}"/>
              </a:ext>
            </a:extLst>
          </p:cNvPr>
          <p:cNvSpPr>
            <a:spLocks noGrp="1"/>
          </p:cNvSpPr>
          <p:nvPr>
            <p:ph type="title"/>
          </p:nvPr>
        </p:nvSpPr>
        <p:spPr>
          <a:xfrm>
            <a:off x="838200" y="365125"/>
            <a:ext cx="10515600" cy="575779"/>
          </a:xfrm>
        </p:spPr>
        <p:txBody>
          <a:bodyPr>
            <a:normAutofit fontScale="90000"/>
          </a:bodyPr>
          <a:lstStyle/>
          <a:p>
            <a:endParaRPr lang="en-IN" dirty="0"/>
          </a:p>
        </p:txBody>
      </p:sp>
      <p:sp>
        <p:nvSpPr>
          <p:cNvPr id="3" name="Footer Placeholder 2">
            <a:extLst>
              <a:ext uri="{FF2B5EF4-FFF2-40B4-BE49-F238E27FC236}">
                <a16:creationId xmlns:a16="http://schemas.microsoft.com/office/drawing/2014/main" xmlns="" id="{482E148C-1918-49C3-AB8D-B0139B9A3BE7}"/>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D7110397-6423-4E6F-9910-DD270655D027}"/>
              </a:ext>
            </a:extLst>
          </p:cNvPr>
          <p:cNvSpPr>
            <a:spLocks noGrp="1"/>
          </p:cNvSpPr>
          <p:nvPr>
            <p:ph type="sldNum" sz="quarter" idx="12"/>
          </p:nvPr>
        </p:nvSpPr>
        <p:spPr/>
        <p:txBody>
          <a:bodyPr/>
          <a:lstStyle/>
          <a:p>
            <a:fld id="{28B54A7E-2395-4D35-824E-25842394C6F0}" type="slidenum">
              <a:rPr lang="en-IN" smtClean="0"/>
              <a:t>17</a:t>
            </a:fld>
            <a:endParaRPr lang="en-IN"/>
          </a:p>
        </p:txBody>
      </p:sp>
      <p:sp>
        <p:nvSpPr>
          <p:cNvPr id="7" name="TextBox 6">
            <a:extLst>
              <a:ext uri="{FF2B5EF4-FFF2-40B4-BE49-F238E27FC236}">
                <a16:creationId xmlns:a16="http://schemas.microsoft.com/office/drawing/2014/main" xmlns="" id="{658CE435-0DDE-43EA-89EB-9C5D0D292DF0}"/>
              </a:ext>
            </a:extLst>
          </p:cNvPr>
          <p:cNvSpPr txBox="1"/>
          <p:nvPr/>
        </p:nvSpPr>
        <p:spPr>
          <a:xfrm>
            <a:off x="838200" y="835752"/>
            <a:ext cx="10515600" cy="338554"/>
          </a:xfrm>
          <a:prstGeom prst="rect">
            <a:avLst/>
          </a:prstGeom>
          <a:noFill/>
        </p:spPr>
        <p:txBody>
          <a:bodyPr wrap="square">
            <a:spAutoFit/>
          </a:bodyPr>
          <a:lstStyle/>
          <a:p>
            <a:pPr algn="l"/>
            <a:endParaRPr lang="en-IN" sz="1600" b="0" i="0" dirty="0">
              <a:effectLst/>
              <a:latin typeface="Times New Roman" panose="02020603050405020304" pitchFamily="18" charset="0"/>
              <a:cs typeface="Times New Roman" panose="02020603050405020304" pitchFamily="18" charset="0"/>
            </a:endParaRPr>
          </a:p>
        </p:txBody>
      </p:sp>
      <p:sp>
        <p:nvSpPr>
          <p:cNvPr id="6" name="Content Placeholder 5">
            <a:extLst>
              <a:ext uri="{FF2B5EF4-FFF2-40B4-BE49-F238E27FC236}">
                <a16:creationId xmlns:a16="http://schemas.microsoft.com/office/drawing/2014/main" xmlns="" id="{D66CEA89-1259-4BEB-9BAB-D037580DD964}"/>
              </a:ext>
            </a:extLst>
          </p:cNvPr>
          <p:cNvSpPr>
            <a:spLocks noGrp="1"/>
          </p:cNvSpPr>
          <p:nvPr>
            <p:ph idx="1"/>
          </p:nvPr>
        </p:nvSpPr>
        <p:spPr>
          <a:xfrm>
            <a:off x="838200" y="1174306"/>
            <a:ext cx="10515600" cy="5002657"/>
          </a:xfrm>
        </p:spPr>
        <p:txBody>
          <a:bodyPr>
            <a:normAutofit/>
          </a:bodyPr>
          <a:lstStyle/>
          <a:p>
            <a:pPr marL="0" indent="0">
              <a:buNone/>
            </a:pPr>
            <a:r>
              <a:rPr lang="en-IN" sz="1600" b="1" dirty="0">
                <a:latin typeface="Times New Roman" panose="02020603050405020304" pitchFamily="18" charset="0"/>
                <a:cs typeface="Times New Roman" panose="02020603050405020304" pitchFamily="18" charset="0"/>
              </a:rPr>
              <a:t>3.Tissue Culture Steinhardt and colleagues </a:t>
            </a:r>
            <a:r>
              <a:rPr lang="en-IN" sz="1600" dirty="0">
                <a:latin typeface="Times New Roman" panose="02020603050405020304" pitchFamily="18" charset="0"/>
                <a:cs typeface="Times New Roman" panose="02020603050405020304" pitchFamily="18" charset="0"/>
              </a:rPr>
              <a:t>(1913), was the first who used bits of tissue or organ for the cultivation of viruses. Now advance techniques are develop in Tissue culture. Three types of tissue cultures are available. 1. Organ culture:- Small bits of organs are used for the cultivation of virus. 2. Explants culture:- Fragments of minced tissue can be grown as ‘explants’ embedded in plasma clots. 3. Cell culture:- This is most common method for viral cultivation and growth of viruses. Different types of cell cultures are used for different viruses. General method is as follows :- </a:t>
            </a:r>
          </a:p>
          <a:p>
            <a:pPr marL="0" indent="0">
              <a:buNone/>
            </a:pPr>
            <a:r>
              <a:rPr lang="en-IN" sz="1600" dirty="0">
                <a:latin typeface="Times New Roman" panose="02020603050405020304" pitchFamily="18" charset="0"/>
                <a:cs typeface="Times New Roman" panose="02020603050405020304" pitchFamily="18" charset="0"/>
              </a:rPr>
              <a:t>1 )Tissue like Monkey Kidney, Rabbit Kidney is taken and treated with proteolytic enzymes such as Trypsin and by mechanical shaking, tissues are dissociated into the component cells. Trypsin, the </a:t>
            </a:r>
            <a:r>
              <a:rPr lang="en-IN" sz="1600" dirty="0" err="1">
                <a:latin typeface="Times New Roman" panose="02020603050405020304" pitchFamily="18" charset="0"/>
                <a:cs typeface="Times New Roman" panose="02020603050405020304" pitchFamily="18" charset="0"/>
              </a:rPr>
              <a:t>protecolytic</a:t>
            </a:r>
            <a:r>
              <a:rPr lang="en-IN" sz="1600" dirty="0">
                <a:latin typeface="Times New Roman" panose="02020603050405020304" pitchFamily="18" charset="0"/>
                <a:cs typeface="Times New Roman" panose="02020603050405020304" pitchFamily="18" charset="0"/>
              </a:rPr>
              <a:t> enzyme digest the binding material that binds the cells together in a tissue and results into free cells. He La cells (i.e. human cells from cervical cancer region) are also commonly used cell system for the cultivation of viruses3</a:t>
            </a:r>
          </a:p>
          <a:p>
            <a:pPr marL="0" indent="0">
              <a:buNone/>
            </a:pPr>
            <a:r>
              <a:rPr lang="en-IN" sz="1600" dirty="0">
                <a:latin typeface="Times New Roman" panose="02020603050405020304" pitchFamily="18" charset="0"/>
                <a:cs typeface="Times New Roman" panose="02020603050405020304" pitchFamily="18" charset="0"/>
              </a:rPr>
              <a:t>2. After treatment with trypsin, cells are washed, counted and suspended in the growth medium. </a:t>
            </a:r>
          </a:p>
          <a:p>
            <a:pPr marL="0" indent="0">
              <a:buNone/>
            </a:pPr>
            <a:r>
              <a:rPr lang="en-IN" sz="1600" dirty="0">
                <a:latin typeface="Times New Roman" panose="02020603050405020304" pitchFamily="18" charset="0"/>
                <a:cs typeface="Times New Roman" panose="02020603050405020304" pitchFamily="18" charset="0"/>
              </a:rPr>
              <a:t>3. Growth medium constitutes all those essential elements required for the growth of cell viz. essential amino acids, vitamins, salts, glucose, bicarbonates (buffer) with atmosphere containing 5% CO2 and supplemented with 5% calf serum.</a:t>
            </a:r>
          </a:p>
          <a:p>
            <a:pPr marL="0" indent="0">
              <a:buNone/>
            </a:pPr>
            <a:r>
              <a:rPr lang="en-IN" sz="1600" dirty="0">
                <a:latin typeface="Times New Roman" panose="02020603050405020304" pitchFamily="18" charset="0"/>
                <a:cs typeface="Times New Roman" panose="02020603050405020304" pitchFamily="18" charset="0"/>
              </a:rPr>
              <a:t> 4. Antibiotics are added into the growth medium to prevent bacterial contaminants. Some indicators like phenol red, neutral red etc. are added into the growth medium, Change in indicator colour in growth medium, indicates the growth of virus in cell culture.</a:t>
            </a:r>
          </a:p>
        </p:txBody>
      </p:sp>
    </p:spTree>
    <p:extLst>
      <p:ext uri="{BB962C8B-B14F-4D97-AF65-F5344CB8AC3E}">
        <p14:creationId xmlns:p14="http://schemas.microsoft.com/office/powerpoint/2010/main" val="36637702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IN" sz="2000" b="1" u="sng" dirty="0">
                <a:latin typeface="Times New Roman" panose="02020603050405020304" pitchFamily="18" charset="0"/>
                <a:cs typeface="Times New Roman" panose="02020603050405020304" pitchFamily="18" charset="0"/>
              </a:rPr>
              <a:t>VIRUS</a:t>
            </a: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93353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fontAlgn="base">
              <a:buFont typeface="Arial" panose="020B0604020202020204" pitchFamily="34" charset="0"/>
              <a:buChar char="•"/>
            </a:pPr>
            <a:r>
              <a:rPr lang="en-IN" sz="1600" i="0" dirty="0">
                <a:effectLst/>
                <a:latin typeface="Times New Roman" panose="02020603050405020304" pitchFamily="18" charset="0"/>
                <a:cs typeface="Times New Roman" panose="02020603050405020304" pitchFamily="18" charset="0"/>
              </a:rPr>
              <a:t>A virus is a </a:t>
            </a:r>
            <a:r>
              <a:rPr lang="en-IN" sz="1600" dirty="0" err="1">
                <a:latin typeface="Times New Roman" panose="02020603050405020304" pitchFamily="18" charset="0"/>
                <a:cs typeface="Times New Roman" panose="02020603050405020304" pitchFamily="18" charset="0"/>
              </a:rPr>
              <a:t>submicroscopic</a:t>
            </a:r>
            <a:r>
              <a:rPr lang="en-IN" sz="1600" i="0" dirty="0">
                <a:effectLst/>
                <a:latin typeface="Times New Roman" panose="02020603050405020304" pitchFamily="18" charset="0"/>
                <a:cs typeface="Times New Roman" panose="02020603050405020304" pitchFamily="18" charset="0"/>
              </a:rPr>
              <a:t> </a:t>
            </a:r>
            <a:r>
              <a:rPr lang="en-IN" sz="1600" dirty="0">
                <a:latin typeface="Times New Roman" panose="02020603050405020304" pitchFamily="18" charset="0"/>
                <a:cs typeface="Times New Roman" panose="02020603050405020304" pitchFamily="18" charset="0"/>
              </a:rPr>
              <a:t>infectious agent</a:t>
            </a:r>
            <a:r>
              <a:rPr lang="en-IN" sz="1600" i="0" dirty="0">
                <a:effectLst/>
                <a:latin typeface="Times New Roman" panose="02020603050405020304" pitchFamily="18" charset="0"/>
                <a:cs typeface="Times New Roman" panose="02020603050405020304" pitchFamily="18" charset="0"/>
              </a:rPr>
              <a:t> that </a:t>
            </a:r>
            <a:r>
              <a:rPr lang="en-IN" sz="1600" dirty="0">
                <a:latin typeface="Times New Roman" panose="02020603050405020304" pitchFamily="18" charset="0"/>
                <a:cs typeface="Times New Roman" panose="02020603050405020304" pitchFamily="18" charset="0"/>
              </a:rPr>
              <a:t>replicates</a:t>
            </a:r>
            <a:r>
              <a:rPr lang="en-IN" sz="1600" i="0" dirty="0">
                <a:effectLst/>
                <a:latin typeface="Times New Roman" panose="02020603050405020304" pitchFamily="18" charset="0"/>
                <a:cs typeface="Times New Roman" panose="02020603050405020304" pitchFamily="18" charset="0"/>
              </a:rPr>
              <a:t> only inside the living </a:t>
            </a:r>
            <a:r>
              <a:rPr lang="en-IN" sz="1600" dirty="0">
                <a:latin typeface="Times New Roman" panose="02020603050405020304" pitchFamily="18" charset="0"/>
                <a:cs typeface="Times New Roman" panose="02020603050405020304" pitchFamily="18" charset="0"/>
              </a:rPr>
              <a:t>cells</a:t>
            </a:r>
            <a:r>
              <a:rPr lang="en-IN" sz="1600" i="0" dirty="0">
                <a:effectLst/>
                <a:latin typeface="Times New Roman" panose="02020603050405020304" pitchFamily="18" charset="0"/>
                <a:cs typeface="Times New Roman" panose="02020603050405020304" pitchFamily="18" charset="0"/>
              </a:rPr>
              <a:t> of an </a:t>
            </a:r>
            <a:r>
              <a:rPr lang="en-IN" sz="1600" dirty="0">
                <a:latin typeface="Times New Roman" panose="02020603050405020304" pitchFamily="18" charset="0"/>
                <a:cs typeface="Times New Roman" panose="02020603050405020304" pitchFamily="18" charset="0"/>
              </a:rPr>
              <a:t>organism</a:t>
            </a:r>
            <a:r>
              <a:rPr lang="en-IN" sz="1600" i="0" dirty="0">
                <a:effectLst/>
                <a:latin typeface="Times New Roman" panose="02020603050405020304" pitchFamily="18" charset="0"/>
                <a:cs typeface="Times New Roman" panose="02020603050405020304" pitchFamily="18" charset="0"/>
              </a:rPr>
              <a:t>.</a:t>
            </a:r>
            <a:endParaRPr lang="en-IN" sz="1600" i="0" baseline="30000" dirty="0">
              <a:effectLst/>
              <a:latin typeface="Times New Roman" panose="02020603050405020304" pitchFamily="18" charset="0"/>
              <a:cs typeface="Times New Roman" panose="02020603050405020304" pitchFamily="18" charset="0"/>
            </a:endParaRPr>
          </a:p>
          <a:p>
            <a:pPr marL="285750" indent="-285750" algn="l" fontAlgn="base">
              <a:buFont typeface="Arial" panose="020B0604020202020204" pitchFamily="34" charset="0"/>
              <a:buChar char="•"/>
            </a:pPr>
            <a:r>
              <a:rPr lang="en-IN" sz="1600" i="0" dirty="0">
                <a:effectLst/>
                <a:latin typeface="Times New Roman" panose="02020603050405020304" pitchFamily="18" charset="0"/>
                <a:cs typeface="Times New Roman" panose="02020603050405020304" pitchFamily="18" charset="0"/>
              </a:rPr>
              <a:t>Viruses infect all types of </a:t>
            </a:r>
            <a:r>
              <a:rPr lang="en-IN" sz="1600" dirty="0">
                <a:latin typeface="Times New Roman" panose="02020603050405020304" pitchFamily="18" charset="0"/>
                <a:cs typeface="Times New Roman" panose="02020603050405020304" pitchFamily="18" charset="0"/>
              </a:rPr>
              <a:t>life forms</a:t>
            </a:r>
            <a:r>
              <a:rPr lang="en-IN" sz="1600" i="0" dirty="0">
                <a:effectLst/>
                <a:latin typeface="Times New Roman" panose="02020603050405020304" pitchFamily="18" charset="0"/>
                <a:cs typeface="Times New Roman" panose="02020603050405020304" pitchFamily="18" charset="0"/>
              </a:rPr>
              <a:t>, from animals and plants to </a:t>
            </a:r>
            <a:r>
              <a:rPr lang="en-IN" sz="1600" dirty="0">
                <a:latin typeface="Times New Roman" panose="02020603050405020304" pitchFamily="18" charset="0"/>
                <a:cs typeface="Times New Roman" panose="02020603050405020304" pitchFamily="18" charset="0"/>
              </a:rPr>
              <a:t>microorganisms</a:t>
            </a:r>
            <a:r>
              <a:rPr lang="en-IN" sz="1600" i="0" dirty="0">
                <a:effectLst/>
                <a:latin typeface="Times New Roman" panose="02020603050405020304" pitchFamily="18" charset="0"/>
                <a:cs typeface="Times New Roman" panose="02020603050405020304" pitchFamily="18" charset="0"/>
              </a:rPr>
              <a:t>, including </a:t>
            </a:r>
            <a:r>
              <a:rPr lang="en-IN" sz="1600" dirty="0">
                <a:latin typeface="Times New Roman" panose="02020603050405020304" pitchFamily="18" charset="0"/>
                <a:cs typeface="Times New Roman" panose="02020603050405020304" pitchFamily="18" charset="0"/>
              </a:rPr>
              <a:t>bacteria</a:t>
            </a:r>
            <a:r>
              <a:rPr lang="en-IN" sz="1600" i="0" dirty="0">
                <a:effectLst/>
                <a:latin typeface="Times New Roman" panose="02020603050405020304" pitchFamily="18" charset="0"/>
                <a:cs typeface="Times New Roman" panose="02020603050405020304" pitchFamily="18" charset="0"/>
              </a:rPr>
              <a:t> and </a:t>
            </a:r>
            <a:r>
              <a:rPr lang="en-IN" sz="1600" dirty="0">
                <a:latin typeface="Times New Roman" panose="02020603050405020304" pitchFamily="18" charset="0"/>
                <a:cs typeface="Times New Roman" panose="02020603050405020304" pitchFamily="18" charset="0"/>
              </a:rPr>
              <a:t>archaea</a:t>
            </a:r>
            <a:r>
              <a:rPr lang="en-IN" sz="1600" i="0" dirty="0">
                <a:effectLst/>
                <a:latin typeface="Times New Roman" panose="02020603050405020304" pitchFamily="18" charset="0"/>
                <a:cs typeface="Times New Roman" panose="02020603050405020304" pitchFamily="18" charset="0"/>
              </a:rPr>
              <a:t>.</a:t>
            </a:r>
            <a:endParaRPr lang="en-IN" sz="1600" i="0" baseline="30000" dirty="0">
              <a:effectLst/>
              <a:latin typeface="Times New Roman" panose="02020603050405020304" pitchFamily="18" charset="0"/>
              <a:cs typeface="Times New Roman" panose="02020603050405020304" pitchFamily="18" charset="0"/>
            </a:endParaRPr>
          </a:p>
          <a:p>
            <a:pPr marL="285750" indent="-285750" algn="l" fontAlgn="base">
              <a:buFont typeface="Arial" panose="020B0604020202020204" pitchFamily="34" charset="0"/>
              <a:buChar char="•"/>
            </a:pPr>
            <a:r>
              <a:rPr lang="en-IN" sz="1600" i="0" dirty="0">
                <a:effectLst/>
                <a:latin typeface="Times New Roman" panose="02020603050405020304" pitchFamily="18" charset="0"/>
                <a:cs typeface="Times New Roman" panose="02020603050405020304" pitchFamily="18" charset="0"/>
              </a:rPr>
              <a:t> Since </a:t>
            </a:r>
            <a:r>
              <a:rPr lang="en-IN" sz="1600" dirty="0">
                <a:latin typeface="Times New Roman" panose="02020603050405020304" pitchFamily="18" charset="0"/>
                <a:cs typeface="Times New Roman" panose="02020603050405020304" pitchFamily="18" charset="0"/>
              </a:rPr>
              <a:t>Dmitri </a:t>
            </a:r>
            <a:r>
              <a:rPr lang="en-IN" sz="1600" dirty="0" err="1">
                <a:latin typeface="Times New Roman" panose="02020603050405020304" pitchFamily="18" charset="0"/>
                <a:cs typeface="Times New Roman" panose="02020603050405020304" pitchFamily="18" charset="0"/>
              </a:rPr>
              <a:t>Ivanovsky</a:t>
            </a:r>
            <a:r>
              <a:rPr lang="en-IN" sz="1600" i="0" dirty="0" err="1">
                <a:effectLst/>
                <a:latin typeface="Times New Roman" panose="02020603050405020304" pitchFamily="18" charset="0"/>
                <a:cs typeface="Times New Roman" panose="02020603050405020304" pitchFamily="18" charset="0"/>
              </a:rPr>
              <a:t>'s</a:t>
            </a:r>
            <a:r>
              <a:rPr lang="en-IN" sz="1600" i="0" dirty="0">
                <a:effectLst/>
                <a:latin typeface="Times New Roman" panose="02020603050405020304" pitchFamily="18" charset="0"/>
                <a:cs typeface="Times New Roman" panose="02020603050405020304" pitchFamily="18" charset="0"/>
              </a:rPr>
              <a:t> 1892 article describing a non-bacterial </a:t>
            </a:r>
            <a:r>
              <a:rPr lang="en-IN" sz="1600" dirty="0">
                <a:latin typeface="Times New Roman" panose="02020603050405020304" pitchFamily="18" charset="0"/>
                <a:cs typeface="Times New Roman" panose="02020603050405020304" pitchFamily="18" charset="0"/>
              </a:rPr>
              <a:t>pathogen</a:t>
            </a:r>
            <a:r>
              <a:rPr lang="en-IN" sz="1600" i="0" dirty="0">
                <a:effectLst/>
                <a:latin typeface="Times New Roman" panose="02020603050405020304" pitchFamily="18" charset="0"/>
                <a:cs typeface="Times New Roman" panose="02020603050405020304" pitchFamily="18" charset="0"/>
              </a:rPr>
              <a:t> infecting tobacco plants and the discovery of the </a:t>
            </a:r>
            <a:r>
              <a:rPr lang="en-IN" sz="1600" dirty="0">
                <a:latin typeface="Times New Roman" panose="02020603050405020304" pitchFamily="18" charset="0"/>
                <a:cs typeface="Times New Roman" panose="02020603050405020304" pitchFamily="18" charset="0"/>
              </a:rPr>
              <a:t>tobacco mosaic virus</a:t>
            </a:r>
            <a:r>
              <a:rPr lang="en-IN" sz="1600" i="0" dirty="0">
                <a:effectLst/>
                <a:latin typeface="Times New Roman" panose="02020603050405020304" pitchFamily="18" charset="0"/>
                <a:cs typeface="Times New Roman" panose="02020603050405020304" pitchFamily="18" charset="0"/>
              </a:rPr>
              <a:t> by </a:t>
            </a:r>
            <a:r>
              <a:rPr lang="en-IN" sz="1600" dirty="0" err="1">
                <a:latin typeface="Times New Roman" panose="02020603050405020304" pitchFamily="18" charset="0"/>
                <a:cs typeface="Times New Roman" panose="02020603050405020304" pitchFamily="18" charset="0"/>
              </a:rPr>
              <a:t>Martinus</a:t>
            </a:r>
            <a:r>
              <a:rPr lang="en-IN" sz="1600" dirty="0">
                <a:latin typeface="Times New Roman" panose="02020603050405020304" pitchFamily="18" charset="0"/>
                <a:cs typeface="Times New Roman" panose="02020603050405020304" pitchFamily="18" charset="0"/>
              </a:rPr>
              <a:t> </a:t>
            </a:r>
            <a:r>
              <a:rPr lang="en-IN" sz="1600" dirty="0" err="1">
                <a:latin typeface="Times New Roman" panose="02020603050405020304" pitchFamily="18" charset="0"/>
                <a:cs typeface="Times New Roman" panose="02020603050405020304" pitchFamily="18" charset="0"/>
              </a:rPr>
              <a:t>Beijerinck</a:t>
            </a:r>
            <a:r>
              <a:rPr lang="en-IN" sz="1600" i="0" dirty="0">
                <a:effectLst/>
                <a:latin typeface="Times New Roman" panose="02020603050405020304" pitchFamily="18" charset="0"/>
                <a:cs typeface="Times New Roman" panose="02020603050405020304" pitchFamily="18" charset="0"/>
              </a:rPr>
              <a:t> in 1898, more than 9,000 virus species have been described in detail of the millions of types of viruses in the environment.</a:t>
            </a:r>
            <a:endParaRPr lang="en-IN" sz="1600" i="0" baseline="30000" dirty="0">
              <a:effectLst/>
              <a:latin typeface="Times New Roman" panose="02020603050405020304" pitchFamily="18" charset="0"/>
              <a:cs typeface="Times New Roman" panose="02020603050405020304" pitchFamily="18" charset="0"/>
            </a:endParaRPr>
          </a:p>
          <a:p>
            <a:pPr marL="285750" indent="-285750" algn="l" fontAlgn="base">
              <a:buFont typeface="Arial" panose="020B0604020202020204" pitchFamily="34" charset="0"/>
              <a:buChar char="•"/>
            </a:pPr>
            <a:r>
              <a:rPr lang="en-IN" sz="1600" i="0" dirty="0">
                <a:effectLst/>
                <a:latin typeface="Times New Roman" panose="02020603050405020304" pitchFamily="18" charset="0"/>
                <a:cs typeface="Times New Roman" panose="02020603050405020304" pitchFamily="18" charset="0"/>
              </a:rPr>
              <a:t>Viruses are found in almost every </a:t>
            </a:r>
            <a:r>
              <a:rPr lang="en-IN" sz="1600" dirty="0">
                <a:latin typeface="Times New Roman" panose="02020603050405020304" pitchFamily="18" charset="0"/>
                <a:cs typeface="Times New Roman" panose="02020603050405020304" pitchFamily="18" charset="0"/>
              </a:rPr>
              <a:t>ecosystem</a:t>
            </a:r>
            <a:r>
              <a:rPr lang="en-IN" sz="1600" i="0" dirty="0">
                <a:effectLst/>
                <a:latin typeface="Times New Roman" panose="02020603050405020304" pitchFamily="18" charset="0"/>
                <a:cs typeface="Times New Roman" panose="02020603050405020304" pitchFamily="18" charset="0"/>
              </a:rPr>
              <a:t> on Earth and are the most numerous type of biological entity.</a:t>
            </a:r>
            <a:endParaRPr lang="en-IN" sz="1600" i="0" baseline="30000" dirty="0">
              <a:effectLst/>
              <a:latin typeface="Times New Roman" panose="02020603050405020304" pitchFamily="18" charset="0"/>
              <a:cs typeface="Times New Roman" panose="02020603050405020304" pitchFamily="18" charset="0"/>
            </a:endParaRPr>
          </a:p>
          <a:p>
            <a:pPr marL="285750" indent="-285750" algn="l" fontAlgn="base">
              <a:buFont typeface="Arial" panose="020B0604020202020204" pitchFamily="34" charset="0"/>
              <a:buChar char="•"/>
            </a:pPr>
            <a:r>
              <a:rPr lang="en-IN" sz="1600" i="0" dirty="0">
                <a:effectLst/>
                <a:latin typeface="Times New Roman" panose="02020603050405020304" pitchFamily="18" charset="0"/>
                <a:cs typeface="Times New Roman" panose="02020603050405020304" pitchFamily="18" charset="0"/>
              </a:rPr>
              <a:t> The study of viruses is known as </a:t>
            </a:r>
            <a:r>
              <a:rPr lang="en-IN" sz="1600" dirty="0">
                <a:latin typeface="Times New Roman" panose="02020603050405020304" pitchFamily="18" charset="0"/>
                <a:cs typeface="Times New Roman" panose="02020603050405020304" pitchFamily="18" charset="0"/>
              </a:rPr>
              <a:t>virology</a:t>
            </a:r>
            <a:r>
              <a:rPr lang="en-IN" sz="1600" i="0" dirty="0">
                <a:effectLst/>
                <a:latin typeface="Times New Roman" panose="02020603050405020304" pitchFamily="18" charset="0"/>
                <a:cs typeface="Times New Roman" panose="02020603050405020304" pitchFamily="18" charset="0"/>
              </a:rPr>
              <a:t>, a subspeciality of </a:t>
            </a:r>
            <a:r>
              <a:rPr lang="en-IN" sz="1600" dirty="0">
                <a:latin typeface="Times New Roman" panose="02020603050405020304" pitchFamily="18" charset="0"/>
                <a:cs typeface="Times New Roman" panose="02020603050405020304" pitchFamily="18" charset="0"/>
              </a:rPr>
              <a:t>microbiology</a:t>
            </a:r>
            <a:r>
              <a:rPr lang="en-IN" sz="1600" i="0" dirty="0">
                <a:effectLst/>
                <a:latin typeface="Times New Roman" panose="02020603050405020304" pitchFamily="18" charset="0"/>
                <a:cs typeface="Times New Roman" panose="02020603050405020304" pitchFamily="18" charset="0"/>
              </a:rPr>
              <a:t>.</a:t>
            </a:r>
          </a:p>
          <a:p>
            <a:pPr marL="285750" indent="-285750" algn="l" fontAlgn="base">
              <a:buFont typeface="Arial" panose="020B0604020202020204" pitchFamily="34" charset="0"/>
              <a:buChar char="•"/>
            </a:pPr>
            <a:r>
              <a:rPr lang="en-IN" sz="1600" b="0" dirty="0">
                <a:effectLst/>
                <a:latin typeface="Times New Roman" panose="02020603050405020304" pitchFamily="18" charset="0"/>
                <a:cs typeface="Times New Roman" panose="02020603050405020304" pitchFamily="18" charset="0"/>
              </a:rPr>
              <a:t>When infected, a host cell is forced to rapidly produce thousands of copies of the original virus.</a:t>
            </a:r>
          </a:p>
          <a:p>
            <a:pPr marL="285750" indent="-285750" algn="l" fontAlgn="base">
              <a:buFont typeface="Arial" panose="020B0604020202020204" pitchFamily="34" charset="0"/>
              <a:buChar char="•"/>
            </a:pPr>
            <a:r>
              <a:rPr lang="en-IN" sz="1600" b="0" dirty="0">
                <a:effectLst/>
                <a:latin typeface="Times New Roman" panose="02020603050405020304" pitchFamily="18" charset="0"/>
                <a:cs typeface="Times New Roman" panose="02020603050405020304" pitchFamily="18" charset="0"/>
              </a:rPr>
              <a:t> When not inside an infected cell or in the process of infecting a cell, viruses exist in the form of independent particles, or virions, consisting of:</a:t>
            </a:r>
          </a:p>
          <a:p>
            <a:pPr algn="l" fontAlgn="base"/>
            <a:r>
              <a:rPr lang="en-IN" sz="1600" b="0" dirty="0">
                <a:effectLst/>
                <a:latin typeface="Times New Roman" panose="02020603050405020304" pitchFamily="18" charset="0"/>
                <a:cs typeface="Times New Roman" panose="02020603050405020304" pitchFamily="18" charset="0"/>
              </a:rPr>
              <a:t> (</a:t>
            </a:r>
            <a:r>
              <a:rPr lang="en-IN" sz="1600" b="0" dirty="0" err="1">
                <a:effectLst/>
                <a:latin typeface="Times New Roman" panose="02020603050405020304" pitchFamily="18" charset="0"/>
                <a:cs typeface="Times New Roman" panose="02020603050405020304" pitchFamily="18" charset="0"/>
              </a:rPr>
              <a:t>i</a:t>
            </a:r>
            <a:r>
              <a:rPr lang="en-IN" sz="1600" b="0" dirty="0">
                <a:effectLst/>
                <a:latin typeface="Times New Roman" panose="02020603050405020304" pitchFamily="18" charset="0"/>
                <a:cs typeface="Times New Roman" panose="02020603050405020304" pitchFamily="18" charset="0"/>
              </a:rPr>
              <a:t>) the </a:t>
            </a:r>
            <a:r>
              <a:rPr lang="en-IN" sz="1600" dirty="0">
                <a:latin typeface="Times New Roman" panose="02020603050405020304" pitchFamily="18" charset="0"/>
                <a:cs typeface="Times New Roman" panose="02020603050405020304" pitchFamily="18" charset="0"/>
              </a:rPr>
              <a:t>genetic material</a:t>
            </a:r>
            <a:r>
              <a:rPr lang="en-IN" sz="1600" b="0" dirty="0">
                <a:effectLst/>
                <a:latin typeface="Times New Roman" panose="02020603050405020304" pitchFamily="18" charset="0"/>
                <a:cs typeface="Times New Roman" panose="02020603050405020304" pitchFamily="18" charset="0"/>
              </a:rPr>
              <a:t>, i.e., long </a:t>
            </a:r>
            <a:r>
              <a:rPr lang="en-IN" sz="1600" dirty="0">
                <a:latin typeface="Times New Roman" panose="02020603050405020304" pitchFamily="18" charset="0"/>
                <a:cs typeface="Times New Roman" panose="02020603050405020304" pitchFamily="18" charset="0"/>
              </a:rPr>
              <a:t>molecules</a:t>
            </a:r>
            <a:r>
              <a:rPr lang="en-IN" sz="1600" b="0" dirty="0">
                <a:effectLst/>
                <a:latin typeface="Times New Roman" panose="02020603050405020304" pitchFamily="18" charset="0"/>
                <a:cs typeface="Times New Roman" panose="02020603050405020304" pitchFamily="18" charset="0"/>
              </a:rPr>
              <a:t> of </a:t>
            </a:r>
            <a:r>
              <a:rPr lang="en-IN" sz="1600" dirty="0">
                <a:latin typeface="Times New Roman" panose="02020603050405020304" pitchFamily="18" charset="0"/>
                <a:cs typeface="Times New Roman" panose="02020603050405020304" pitchFamily="18" charset="0"/>
              </a:rPr>
              <a:t>DNA</a:t>
            </a:r>
            <a:r>
              <a:rPr lang="en-IN" sz="1600" b="0" dirty="0">
                <a:effectLst/>
                <a:latin typeface="Times New Roman" panose="02020603050405020304" pitchFamily="18" charset="0"/>
                <a:cs typeface="Times New Roman" panose="02020603050405020304" pitchFamily="18" charset="0"/>
              </a:rPr>
              <a:t> or </a:t>
            </a:r>
            <a:r>
              <a:rPr lang="en-IN" sz="1600" dirty="0">
                <a:latin typeface="Times New Roman" panose="02020603050405020304" pitchFamily="18" charset="0"/>
                <a:cs typeface="Times New Roman" panose="02020603050405020304" pitchFamily="18" charset="0"/>
              </a:rPr>
              <a:t>RNA</a:t>
            </a:r>
            <a:r>
              <a:rPr lang="en-IN" sz="1600" b="0" dirty="0">
                <a:effectLst/>
                <a:latin typeface="Times New Roman" panose="02020603050405020304" pitchFamily="18" charset="0"/>
                <a:cs typeface="Times New Roman" panose="02020603050405020304" pitchFamily="18" charset="0"/>
              </a:rPr>
              <a:t> that encode the structure of the proteins by which the virus acts; (ii) a </a:t>
            </a:r>
            <a:r>
              <a:rPr lang="en-IN" sz="1600" dirty="0">
                <a:latin typeface="Times New Roman" panose="02020603050405020304" pitchFamily="18" charset="0"/>
                <a:cs typeface="Times New Roman" panose="02020603050405020304" pitchFamily="18" charset="0"/>
              </a:rPr>
              <a:t>protein</a:t>
            </a:r>
            <a:r>
              <a:rPr lang="en-IN" sz="1600" b="0" dirty="0">
                <a:effectLst/>
                <a:latin typeface="Times New Roman" panose="02020603050405020304" pitchFamily="18" charset="0"/>
                <a:cs typeface="Times New Roman" panose="02020603050405020304" pitchFamily="18" charset="0"/>
              </a:rPr>
              <a:t> coat, the </a:t>
            </a:r>
            <a:r>
              <a:rPr lang="en-IN" sz="1600" dirty="0">
                <a:latin typeface="Times New Roman" panose="02020603050405020304" pitchFamily="18" charset="0"/>
                <a:cs typeface="Times New Roman" panose="02020603050405020304" pitchFamily="18" charset="0"/>
              </a:rPr>
              <a:t>capsid</a:t>
            </a:r>
            <a:r>
              <a:rPr lang="en-IN" sz="1600" b="0" dirty="0">
                <a:effectLst/>
                <a:latin typeface="Times New Roman" panose="02020603050405020304" pitchFamily="18" charset="0"/>
                <a:cs typeface="Times New Roman" panose="02020603050405020304" pitchFamily="18" charset="0"/>
              </a:rPr>
              <a:t>, which surrounds and protects the genetic material; and in some cases </a:t>
            </a:r>
          </a:p>
          <a:p>
            <a:pPr algn="l" fontAlgn="base"/>
            <a:r>
              <a:rPr lang="en-IN" sz="1600" b="0" dirty="0">
                <a:effectLst/>
                <a:latin typeface="Times New Roman" panose="02020603050405020304" pitchFamily="18" charset="0"/>
                <a:cs typeface="Times New Roman" panose="02020603050405020304" pitchFamily="18" charset="0"/>
              </a:rPr>
              <a:t>(iii) an outside </a:t>
            </a:r>
            <a:r>
              <a:rPr lang="en-IN" sz="1600" dirty="0">
                <a:latin typeface="Times New Roman" panose="02020603050405020304" pitchFamily="18" charset="0"/>
                <a:cs typeface="Times New Roman" panose="02020603050405020304" pitchFamily="18" charset="0"/>
              </a:rPr>
              <a:t>envelope</a:t>
            </a:r>
            <a:r>
              <a:rPr lang="en-IN" sz="1600" b="0" dirty="0">
                <a:effectLst/>
                <a:latin typeface="Times New Roman" panose="02020603050405020304" pitchFamily="18" charset="0"/>
                <a:cs typeface="Times New Roman" panose="02020603050405020304" pitchFamily="18" charset="0"/>
              </a:rPr>
              <a:t> of </a:t>
            </a:r>
            <a:r>
              <a:rPr lang="en-IN" sz="1600" dirty="0">
                <a:latin typeface="Times New Roman" panose="02020603050405020304" pitchFamily="18" charset="0"/>
                <a:cs typeface="Times New Roman" panose="02020603050405020304" pitchFamily="18" charset="0"/>
              </a:rPr>
              <a:t>lipids</a:t>
            </a:r>
            <a:r>
              <a:rPr lang="en-IN" sz="1600" b="0" dirty="0">
                <a:effectLst/>
                <a:latin typeface="Times New Roman" panose="02020603050405020304" pitchFamily="18" charset="0"/>
                <a:cs typeface="Times New Roman" panose="02020603050405020304" pitchFamily="18" charset="0"/>
              </a:rPr>
              <a:t>. The shapes of these virus particles range from simple </a:t>
            </a:r>
            <a:r>
              <a:rPr lang="en-IN" sz="1600" dirty="0">
                <a:latin typeface="Times New Roman" panose="02020603050405020304" pitchFamily="18" charset="0"/>
                <a:cs typeface="Times New Roman" panose="02020603050405020304" pitchFamily="18" charset="0"/>
              </a:rPr>
              <a:t>helical</a:t>
            </a:r>
            <a:r>
              <a:rPr lang="en-IN" sz="1600" b="0" dirty="0">
                <a:effectLst/>
                <a:latin typeface="Times New Roman" panose="02020603050405020304" pitchFamily="18" charset="0"/>
                <a:cs typeface="Times New Roman" panose="02020603050405020304" pitchFamily="18" charset="0"/>
              </a:rPr>
              <a:t> and </a:t>
            </a:r>
            <a:r>
              <a:rPr lang="en-IN" sz="1600" dirty="0">
                <a:latin typeface="Times New Roman" panose="02020603050405020304" pitchFamily="18" charset="0"/>
                <a:cs typeface="Times New Roman" panose="02020603050405020304" pitchFamily="18" charset="0"/>
              </a:rPr>
              <a:t>icosahedral</a:t>
            </a:r>
            <a:r>
              <a:rPr lang="en-IN" sz="1600" b="0" dirty="0">
                <a:effectLst/>
                <a:latin typeface="Times New Roman" panose="02020603050405020304" pitchFamily="18" charset="0"/>
                <a:cs typeface="Times New Roman" panose="02020603050405020304" pitchFamily="18" charset="0"/>
              </a:rPr>
              <a:t> forms to more complex structures. Most virus species have virions too small to be seen with an </a:t>
            </a:r>
            <a:r>
              <a:rPr lang="en-IN" sz="1600" dirty="0">
                <a:latin typeface="Times New Roman" panose="02020603050405020304" pitchFamily="18" charset="0"/>
                <a:cs typeface="Times New Roman" panose="02020603050405020304" pitchFamily="18" charset="0"/>
              </a:rPr>
              <a:t>optical microscope</a:t>
            </a:r>
            <a:r>
              <a:rPr lang="en-IN" sz="1600" b="0" dirty="0">
                <a:effectLst/>
                <a:latin typeface="Times New Roman" panose="02020603050405020304" pitchFamily="18" charset="0"/>
                <a:cs typeface="Times New Roman" panose="02020603050405020304" pitchFamily="18" charset="0"/>
              </a:rPr>
              <a:t>, as they are one-hundredth the size of most bacteria.</a:t>
            </a:r>
            <a:endParaRPr lang="en-IN" sz="1600" dirty="0">
              <a:effectLst/>
              <a:latin typeface="Times New Roman" panose="02020603050405020304" pitchFamily="18" charset="0"/>
              <a:cs typeface="Times New Roman" panose="02020603050405020304" pitchFamily="18" charset="0"/>
            </a:endParaRP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2</a:t>
            </a:fld>
            <a:endParaRPr lang="en-IN"/>
          </a:p>
        </p:txBody>
      </p:sp>
    </p:spTree>
    <p:extLst>
      <p:ext uri="{BB962C8B-B14F-4D97-AF65-F5344CB8AC3E}">
        <p14:creationId xmlns:p14="http://schemas.microsoft.com/office/powerpoint/2010/main" val="1523926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42A05D0-D732-4514-A027-3BD8EBF66A78}"/>
              </a:ext>
            </a:extLst>
          </p:cNvPr>
          <p:cNvSpPr>
            <a:spLocks noGrp="1"/>
          </p:cNvSpPr>
          <p:nvPr>
            <p:ph type="title"/>
          </p:nvPr>
        </p:nvSpPr>
        <p:spPr>
          <a:xfrm>
            <a:off x="838200" y="365126"/>
            <a:ext cx="10515600" cy="787814"/>
          </a:xfrm>
        </p:spPr>
        <p:txBody>
          <a:bodyPr/>
          <a:lstStyle/>
          <a:p>
            <a:endParaRPr lang="en-IN" dirty="0"/>
          </a:p>
        </p:txBody>
      </p:sp>
      <p:sp>
        <p:nvSpPr>
          <p:cNvPr id="5" name="Footer Placeholder 4">
            <a:extLst>
              <a:ext uri="{FF2B5EF4-FFF2-40B4-BE49-F238E27FC236}">
                <a16:creationId xmlns:a16="http://schemas.microsoft.com/office/drawing/2014/main" xmlns="" id="{D0630A12-6A80-4F7E-9B0F-F87B91624D00}"/>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634359C6-E852-40BC-95EB-6A7A6B50B1F8}"/>
              </a:ext>
            </a:extLst>
          </p:cNvPr>
          <p:cNvSpPr>
            <a:spLocks noGrp="1"/>
          </p:cNvSpPr>
          <p:nvPr>
            <p:ph type="sldNum" sz="quarter" idx="12"/>
          </p:nvPr>
        </p:nvSpPr>
        <p:spPr/>
        <p:txBody>
          <a:bodyPr/>
          <a:lstStyle/>
          <a:p>
            <a:fld id="{28B54A7E-2395-4D35-824E-25842394C6F0}" type="slidenum">
              <a:rPr lang="en-IN" smtClean="0"/>
              <a:t>3</a:t>
            </a:fld>
            <a:endParaRPr lang="en-IN"/>
          </a:p>
        </p:txBody>
      </p:sp>
      <p:sp>
        <p:nvSpPr>
          <p:cNvPr id="8" name="Content Placeholder 7">
            <a:extLst>
              <a:ext uri="{FF2B5EF4-FFF2-40B4-BE49-F238E27FC236}">
                <a16:creationId xmlns:a16="http://schemas.microsoft.com/office/drawing/2014/main" xmlns="" id="{81F2E850-6DE4-4BA3-A85C-6A4E687CC726}"/>
              </a:ext>
            </a:extLst>
          </p:cNvPr>
          <p:cNvSpPr>
            <a:spLocks noGrp="1"/>
          </p:cNvSpPr>
          <p:nvPr>
            <p:ph idx="1"/>
          </p:nvPr>
        </p:nvSpPr>
        <p:spPr>
          <a:xfrm>
            <a:off x="838200" y="1470991"/>
            <a:ext cx="7957931" cy="4705972"/>
          </a:xfrm>
        </p:spPr>
        <p:txBody>
          <a:bodyPr>
            <a:normAutofit/>
          </a:bodyPr>
          <a:lstStyle/>
          <a:p>
            <a:pPr algn="l"/>
            <a:r>
              <a:rPr lang="en-IN" sz="1700" b="0" i="0" dirty="0">
                <a:effectLst/>
                <a:latin typeface="Times New Roman" panose="02020603050405020304" pitchFamily="18" charset="0"/>
                <a:cs typeface="Times New Roman" panose="02020603050405020304" pitchFamily="18" charset="0"/>
              </a:rPr>
              <a:t>The origins of viruses in the </a:t>
            </a:r>
            <a:r>
              <a:rPr lang="en-IN" sz="1700" dirty="0">
                <a:latin typeface="Times New Roman" panose="02020603050405020304" pitchFamily="18" charset="0"/>
                <a:cs typeface="Times New Roman" panose="02020603050405020304" pitchFamily="18" charset="0"/>
              </a:rPr>
              <a:t>evolutionary history of life</a:t>
            </a:r>
            <a:r>
              <a:rPr lang="en-IN" sz="1700" b="0" i="0" dirty="0">
                <a:effectLst/>
                <a:latin typeface="Times New Roman" panose="02020603050405020304" pitchFamily="18" charset="0"/>
                <a:cs typeface="Times New Roman" panose="02020603050405020304" pitchFamily="18" charset="0"/>
              </a:rPr>
              <a:t> are unclear: some may have </a:t>
            </a:r>
            <a:r>
              <a:rPr lang="en-IN" sz="1700" dirty="0">
                <a:latin typeface="Times New Roman" panose="02020603050405020304" pitchFamily="18" charset="0"/>
                <a:cs typeface="Times New Roman" panose="02020603050405020304" pitchFamily="18" charset="0"/>
              </a:rPr>
              <a:t>evolved</a:t>
            </a:r>
            <a:r>
              <a:rPr lang="en-IN" sz="1700" b="0" i="0" dirty="0">
                <a:effectLst/>
                <a:latin typeface="Times New Roman" panose="02020603050405020304" pitchFamily="18" charset="0"/>
                <a:cs typeface="Times New Roman" panose="02020603050405020304" pitchFamily="18" charset="0"/>
              </a:rPr>
              <a:t> from </a:t>
            </a:r>
            <a:r>
              <a:rPr lang="en-IN" sz="1700" dirty="0">
                <a:latin typeface="Times New Roman" panose="02020603050405020304" pitchFamily="18" charset="0"/>
                <a:cs typeface="Times New Roman" panose="02020603050405020304" pitchFamily="18" charset="0"/>
              </a:rPr>
              <a:t>plasmids</a:t>
            </a:r>
            <a:r>
              <a:rPr lang="en-IN" sz="1700" b="0" i="0" dirty="0">
                <a:effectLst/>
                <a:latin typeface="Times New Roman" panose="02020603050405020304" pitchFamily="18" charset="0"/>
                <a:cs typeface="Times New Roman" panose="02020603050405020304" pitchFamily="18" charset="0"/>
              </a:rPr>
              <a:t>—pieces of DNA that can move between cells—while others may have evolved from bacteria. In evolution, viruses are an important means of </a:t>
            </a:r>
            <a:r>
              <a:rPr lang="en-IN" sz="1700" dirty="0">
                <a:latin typeface="Times New Roman" panose="02020603050405020304" pitchFamily="18" charset="0"/>
                <a:cs typeface="Times New Roman" panose="02020603050405020304" pitchFamily="18" charset="0"/>
              </a:rPr>
              <a:t>horizontal gene transfer</a:t>
            </a:r>
            <a:r>
              <a:rPr lang="en-IN" sz="1700" b="0" i="0" dirty="0">
                <a:effectLst/>
                <a:latin typeface="Times New Roman" panose="02020603050405020304" pitchFamily="18" charset="0"/>
                <a:cs typeface="Times New Roman" panose="02020603050405020304" pitchFamily="18" charset="0"/>
              </a:rPr>
              <a:t>, which increases </a:t>
            </a:r>
            <a:r>
              <a:rPr lang="en-IN" sz="1700" dirty="0">
                <a:latin typeface="Times New Roman" panose="02020603050405020304" pitchFamily="18" charset="0"/>
                <a:cs typeface="Times New Roman" panose="02020603050405020304" pitchFamily="18" charset="0"/>
              </a:rPr>
              <a:t>genetic diversity</a:t>
            </a:r>
            <a:r>
              <a:rPr lang="en-IN" sz="1700" b="0" i="0" dirty="0">
                <a:effectLst/>
                <a:latin typeface="Times New Roman" panose="02020603050405020304" pitchFamily="18" charset="0"/>
                <a:cs typeface="Times New Roman" panose="02020603050405020304" pitchFamily="18" charset="0"/>
              </a:rPr>
              <a:t> in a way analogous to </a:t>
            </a:r>
            <a:r>
              <a:rPr lang="en-IN" sz="1700" dirty="0">
                <a:latin typeface="Times New Roman" panose="02020603050405020304" pitchFamily="18" charset="0"/>
                <a:cs typeface="Times New Roman" panose="02020603050405020304" pitchFamily="18" charset="0"/>
              </a:rPr>
              <a:t>sexual reproduction</a:t>
            </a:r>
            <a:r>
              <a:rPr lang="en-IN" sz="1700" b="0" i="0" dirty="0">
                <a:effectLst/>
                <a:latin typeface="Times New Roman" panose="02020603050405020304" pitchFamily="18" charset="0"/>
                <a:cs typeface="Times New Roman" panose="02020603050405020304" pitchFamily="18" charset="0"/>
              </a:rPr>
              <a:t>.</a:t>
            </a:r>
            <a:endParaRPr lang="en-IN" sz="1700" b="0" i="0" baseline="30000" dirty="0">
              <a:effectLst/>
              <a:latin typeface="Times New Roman" panose="02020603050405020304" pitchFamily="18" charset="0"/>
              <a:cs typeface="Times New Roman" panose="02020603050405020304" pitchFamily="18" charset="0"/>
            </a:endParaRPr>
          </a:p>
          <a:p>
            <a:pPr algn="l"/>
            <a:r>
              <a:rPr lang="en-IN" sz="1700" b="0" i="0" dirty="0">
                <a:effectLst/>
                <a:latin typeface="Times New Roman" panose="02020603050405020304" pitchFamily="18" charset="0"/>
                <a:cs typeface="Times New Roman" panose="02020603050405020304" pitchFamily="18" charset="0"/>
              </a:rPr>
              <a:t>Viruses are considered by some </a:t>
            </a:r>
            <a:r>
              <a:rPr lang="en-IN" sz="1700" dirty="0">
                <a:latin typeface="Times New Roman" panose="02020603050405020304" pitchFamily="18" charset="0"/>
                <a:cs typeface="Times New Roman" panose="02020603050405020304" pitchFamily="18" charset="0"/>
              </a:rPr>
              <a:t>biologists</a:t>
            </a:r>
            <a:r>
              <a:rPr lang="en-IN" sz="1700" b="0" i="0" dirty="0">
                <a:effectLst/>
                <a:latin typeface="Times New Roman" panose="02020603050405020304" pitchFamily="18" charset="0"/>
                <a:cs typeface="Times New Roman" panose="02020603050405020304" pitchFamily="18" charset="0"/>
              </a:rPr>
              <a:t> to be a life form, because they carry genetic material, reproduce, and evolve through </a:t>
            </a:r>
            <a:r>
              <a:rPr lang="en-IN" sz="1700" dirty="0">
                <a:latin typeface="Times New Roman" panose="02020603050405020304" pitchFamily="18" charset="0"/>
                <a:cs typeface="Times New Roman" panose="02020603050405020304" pitchFamily="18" charset="0"/>
              </a:rPr>
              <a:t>natural selection</a:t>
            </a:r>
            <a:r>
              <a:rPr lang="en-IN" sz="1700" b="0" i="0" dirty="0">
                <a:effectLst/>
                <a:latin typeface="Times New Roman" panose="02020603050405020304" pitchFamily="18" charset="0"/>
                <a:cs typeface="Times New Roman" panose="02020603050405020304" pitchFamily="18" charset="0"/>
              </a:rPr>
              <a:t>, although they lack the key characteristics, such as cell structure, that are generally considered necessary criteria for </a:t>
            </a:r>
            <a:r>
              <a:rPr lang="en-IN" sz="1700" dirty="0">
                <a:latin typeface="Times New Roman" panose="02020603050405020304" pitchFamily="18" charset="0"/>
                <a:cs typeface="Times New Roman" panose="02020603050405020304" pitchFamily="18" charset="0"/>
              </a:rPr>
              <a:t>life</a:t>
            </a:r>
            <a:r>
              <a:rPr lang="en-IN" sz="1700" b="0" i="0" dirty="0">
                <a:effectLst/>
                <a:latin typeface="Times New Roman" panose="02020603050405020304" pitchFamily="18" charset="0"/>
                <a:cs typeface="Times New Roman" panose="02020603050405020304" pitchFamily="18" charset="0"/>
              </a:rPr>
              <a:t>. Because they possess some but not all such qualities, viruses have been described as "organisms at the edge of life", and as </a:t>
            </a:r>
            <a:r>
              <a:rPr lang="en-IN" sz="1700" dirty="0">
                <a:latin typeface="Times New Roman" panose="02020603050405020304" pitchFamily="18" charset="0"/>
                <a:cs typeface="Times New Roman" panose="02020603050405020304" pitchFamily="18" charset="0"/>
              </a:rPr>
              <a:t>self-replicators</a:t>
            </a:r>
            <a:r>
              <a:rPr lang="en-IN" sz="1700" b="0" i="0" dirty="0">
                <a:effectLst/>
                <a:latin typeface="Times New Roman" panose="02020603050405020304" pitchFamily="18" charset="0"/>
                <a:cs typeface="Times New Roman" panose="02020603050405020304" pitchFamily="18" charset="0"/>
              </a:rPr>
              <a:t>.</a:t>
            </a:r>
          </a:p>
          <a:p>
            <a:endParaRPr lang="en-IN" dirty="0"/>
          </a:p>
        </p:txBody>
      </p:sp>
      <p:pic>
        <p:nvPicPr>
          <p:cNvPr id="1026" name="Picture 2" descr="&quot;Severe acute respiratory syndrome coronavirus 2&quot;">
            <a:extLst>
              <a:ext uri="{FF2B5EF4-FFF2-40B4-BE49-F238E27FC236}">
                <a16:creationId xmlns:a16="http://schemas.microsoft.com/office/drawing/2014/main" xmlns="" id="{53086519-1D4E-4663-A3D3-7D696FF01D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96131" y="1323975"/>
            <a:ext cx="2637182" cy="22938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18692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957298A-DCA6-46C5-8C8B-E42D5F7041AF}"/>
              </a:ext>
            </a:extLst>
          </p:cNvPr>
          <p:cNvSpPr>
            <a:spLocks noGrp="1"/>
          </p:cNvSpPr>
          <p:nvPr>
            <p:ph type="title"/>
          </p:nvPr>
        </p:nvSpPr>
        <p:spPr>
          <a:xfrm>
            <a:off x="838200" y="365126"/>
            <a:ext cx="10515600" cy="615536"/>
          </a:xfrm>
        </p:spPr>
        <p:txBody>
          <a:bodyPr>
            <a:normAutofit fontScale="90000"/>
          </a:bodyPr>
          <a:lstStyle/>
          <a:p>
            <a:endParaRPr lang="en-IN" dirty="0"/>
          </a:p>
        </p:txBody>
      </p:sp>
      <p:sp>
        <p:nvSpPr>
          <p:cNvPr id="5" name="Footer Placeholder 4">
            <a:extLst>
              <a:ext uri="{FF2B5EF4-FFF2-40B4-BE49-F238E27FC236}">
                <a16:creationId xmlns:a16="http://schemas.microsoft.com/office/drawing/2014/main" xmlns="" id="{6FEC1FB2-B0A5-4085-94BC-E95BB6FE3465}"/>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14D78FDD-2823-4ECB-926A-23F7068EEFD6}"/>
              </a:ext>
            </a:extLst>
          </p:cNvPr>
          <p:cNvSpPr>
            <a:spLocks noGrp="1"/>
          </p:cNvSpPr>
          <p:nvPr>
            <p:ph type="sldNum" sz="quarter" idx="12"/>
          </p:nvPr>
        </p:nvSpPr>
        <p:spPr/>
        <p:txBody>
          <a:bodyPr/>
          <a:lstStyle/>
          <a:p>
            <a:fld id="{28B54A7E-2395-4D35-824E-25842394C6F0}" type="slidenum">
              <a:rPr lang="en-IN" smtClean="0"/>
              <a:t>4</a:t>
            </a:fld>
            <a:endParaRPr lang="en-IN"/>
          </a:p>
        </p:txBody>
      </p:sp>
      <p:sp>
        <p:nvSpPr>
          <p:cNvPr id="3" name="Content Placeholder 2">
            <a:extLst>
              <a:ext uri="{FF2B5EF4-FFF2-40B4-BE49-F238E27FC236}">
                <a16:creationId xmlns:a16="http://schemas.microsoft.com/office/drawing/2014/main" xmlns="" id="{E3BE6A7A-89A2-4D37-ABB7-896C1EB3C913}"/>
              </a:ext>
            </a:extLst>
          </p:cNvPr>
          <p:cNvSpPr>
            <a:spLocks noGrp="1"/>
          </p:cNvSpPr>
          <p:nvPr>
            <p:ph idx="1"/>
          </p:nvPr>
        </p:nvSpPr>
        <p:spPr>
          <a:xfrm>
            <a:off x="838200" y="1086678"/>
            <a:ext cx="10515600" cy="5090285"/>
          </a:xfrm>
        </p:spPr>
        <p:txBody>
          <a:bodyPr>
            <a:normAutofit/>
          </a:bodyPr>
          <a:lstStyle/>
          <a:p>
            <a:r>
              <a:rPr lang="en-IN" sz="1700" b="0" i="0" dirty="0">
                <a:effectLst/>
                <a:latin typeface="Times New Roman" panose="02020603050405020304" pitchFamily="18" charset="0"/>
                <a:cs typeface="Times New Roman" panose="02020603050405020304" pitchFamily="18" charset="0"/>
              </a:rPr>
              <a:t>Viruses spread in many ways. One transmission pathway is through disease-bearing organisms known as </a:t>
            </a:r>
            <a:r>
              <a:rPr lang="en-IN" sz="1700" dirty="0">
                <a:latin typeface="Times New Roman" panose="02020603050405020304" pitchFamily="18" charset="0"/>
                <a:cs typeface="Times New Roman" panose="02020603050405020304" pitchFamily="18" charset="0"/>
              </a:rPr>
              <a:t>vectors</a:t>
            </a:r>
            <a:r>
              <a:rPr lang="en-IN" sz="1700" b="0" i="0" dirty="0">
                <a:effectLst/>
                <a:latin typeface="Times New Roman" panose="02020603050405020304" pitchFamily="18" charset="0"/>
                <a:cs typeface="Times New Roman" panose="02020603050405020304" pitchFamily="18" charset="0"/>
              </a:rPr>
              <a:t>: for example, viruses are often transmitted from plant to plant by insects that feed on </a:t>
            </a:r>
            <a:r>
              <a:rPr lang="en-IN" sz="1700" dirty="0">
                <a:latin typeface="Times New Roman" panose="02020603050405020304" pitchFamily="18" charset="0"/>
                <a:cs typeface="Times New Roman" panose="02020603050405020304" pitchFamily="18" charset="0"/>
              </a:rPr>
              <a:t>plant sap</a:t>
            </a:r>
            <a:r>
              <a:rPr lang="en-IN" sz="1700" b="0" i="0" dirty="0">
                <a:effectLst/>
                <a:latin typeface="Times New Roman" panose="02020603050405020304" pitchFamily="18" charset="0"/>
                <a:cs typeface="Times New Roman" panose="02020603050405020304" pitchFamily="18" charset="0"/>
              </a:rPr>
              <a:t>, such as </a:t>
            </a:r>
            <a:r>
              <a:rPr lang="en-IN" sz="1700" dirty="0">
                <a:latin typeface="Times New Roman" panose="02020603050405020304" pitchFamily="18" charset="0"/>
                <a:cs typeface="Times New Roman" panose="02020603050405020304" pitchFamily="18" charset="0"/>
              </a:rPr>
              <a:t>aphids</a:t>
            </a:r>
            <a:r>
              <a:rPr lang="en-IN" sz="1700" b="0" i="0" dirty="0">
                <a:effectLst/>
                <a:latin typeface="Times New Roman" panose="02020603050405020304" pitchFamily="18" charset="0"/>
                <a:cs typeface="Times New Roman" panose="02020603050405020304" pitchFamily="18" charset="0"/>
              </a:rPr>
              <a:t>; and viruses in animals can be carried by </a:t>
            </a:r>
            <a:r>
              <a:rPr lang="en-IN" sz="1700" dirty="0">
                <a:latin typeface="Times New Roman" panose="02020603050405020304" pitchFamily="18" charset="0"/>
                <a:cs typeface="Times New Roman" panose="02020603050405020304" pitchFamily="18" charset="0"/>
              </a:rPr>
              <a:t>blood-sucking</a:t>
            </a:r>
            <a:r>
              <a:rPr lang="en-IN" sz="1700" b="0" i="0" dirty="0">
                <a:effectLst/>
                <a:latin typeface="Times New Roman" panose="02020603050405020304" pitchFamily="18" charset="0"/>
                <a:cs typeface="Times New Roman" panose="02020603050405020304" pitchFamily="18" charset="0"/>
              </a:rPr>
              <a:t> insects. </a:t>
            </a:r>
          </a:p>
          <a:p>
            <a:r>
              <a:rPr lang="en-IN" sz="1700" dirty="0">
                <a:latin typeface="Times New Roman" panose="02020603050405020304" pitchFamily="18" charset="0"/>
                <a:cs typeface="Times New Roman" panose="02020603050405020304" pitchFamily="18" charset="0"/>
              </a:rPr>
              <a:t>Influenza viruses</a:t>
            </a:r>
            <a:r>
              <a:rPr lang="en-IN" sz="1700" b="0" i="0" dirty="0">
                <a:effectLst/>
                <a:latin typeface="Times New Roman" panose="02020603050405020304" pitchFamily="18" charset="0"/>
                <a:cs typeface="Times New Roman" panose="02020603050405020304" pitchFamily="18" charset="0"/>
              </a:rPr>
              <a:t> are spread by coughing and sneezing. </a:t>
            </a:r>
            <a:r>
              <a:rPr lang="en-IN" sz="1700" dirty="0">
                <a:latin typeface="Times New Roman" panose="02020603050405020304" pitchFamily="18" charset="0"/>
                <a:cs typeface="Times New Roman" panose="02020603050405020304" pitchFamily="18" charset="0"/>
              </a:rPr>
              <a:t>Norovirus</a:t>
            </a:r>
            <a:r>
              <a:rPr lang="en-IN" sz="1700" b="0" i="0" dirty="0">
                <a:effectLst/>
                <a:latin typeface="Times New Roman" panose="02020603050405020304" pitchFamily="18" charset="0"/>
                <a:cs typeface="Times New Roman" panose="02020603050405020304" pitchFamily="18" charset="0"/>
              </a:rPr>
              <a:t> and </a:t>
            </a:r>
            <a:r>
              <a:rPr lang="en-IN" sz="1700" dirty="0">
                <a:latin typeface="Times New Roman" panose="02020603050405020304" pitchFamily="18" charset="0"/>
                <a:cs typeface="Times New Roman" panose="02020603050405020304" pitchFamily="18" charset="0"/>
              </a:rPr>
              <a:t>rotavirus</a:t>
            </a:r>
            <a:r>
              <a:rPr lang="en-IN" sz="1700" b="0" i="0" dirty="0">
                <a:effectLst/>
                <a:latin typeface="Times New Roman" panose="02020603050405020304" pitchFamily="18" charset="0"/>
                <a:cs typeface="Times New Roman" panose="02020603050405020304" pitchFamily="18" charset="0"/>
              </a:rPr>
              <a:t>, common causes of viral </a:t>
            </a:r>
            <a:r>
              <a:rPr lang="en-IN" sz="1700" dirty="0">
                <a:latin typeface="Times New Roman" panose="02020603050405020304" pitchFamily="18" charset="0"/>
                <a:cs typeface="Times New Roman" panose="02020603050405020304" pitchFamily="18" charset="0"/>
              </a:rPr>
              <a:t>gastroenteritis</a:t>
            </a:r>
            <a:r>
              <a:rPr lang="en-IN" sz="1700" b="0" i="0" dirty="0">
                <a:effectLst/>
                <a:latin typeface="Times New Roman" panose="02020603050405020304" pitchFamily="18" charset="0"/>
                <a:cs typeface="Times New Roman" panose="02020603050405020304" pitchFamily="18" charset="0"/>
              </a:rPr>
              <a:t>, are transmitted by the </a:t>
            </a:r>
            <a:r>
              <a:rPr lang="en-IN" sz="1700" dirty="0">
                <a:latin typeface="Times New Roman" panose="02020603050405020304" pitchFamily="18" charset="0"/>
                <a:cs typeface="Times New Roman" panose="02020603050405020304" pitchFamily="18" charset="0"/>
              </a:rPr>
              <a:t>faecal–oral route</a:t>
            </a:r>
            <a:r>
              <a:rPr lang="en-IN" sz="1700" b="0" i="0" dirty="0">
                <a:effectLst/>
                <a:latin typeface="Times New Roman" panose="02020603050405020304" pitchFamily="18" charset="0"/>
                <a:cs typeface="Times New Roman" panose="02020603050405020304" pitchFamily="18" charset="0"/>
              </a:rPr>
              <a:t>, passed by hand-to-mouth contact or in food or water. The </a:t>
            </a:r>
            <a:r>
              <a:rPr lang="en-IN" sz="1700" dirty="0">
                <a:latin typeface="Times New Roman" panose="02020603050405020304" pitchFamily="18" charset="0"/>
                <a:cs typeface="Times New Roman" panose="02020603050405020304" pitchFamily="18" charset="0"/>
              </a:rPr>
              <a:t>infectious dose</a:t>
            </a:r>
            <a:r>
              <a:rPr lang="en-IN" sz="1700" b="0" i="0" dirty="0">
                <a:effectLst/>
                <a:latin typeface="Times New Roman" panose="02020603050405020304" pitchFamily="18" charset="0"/>
                <a:cs typeface="Times New Roman" panose="02020603050405020304" pitchFamily="18" charset="0"/>
              </a:rPr>
              <a:t> of norovirus required to produce infection in humans is less than 100 particles.</a:t>
            </a:r>
            <a:endParaRPr lang="en-IN" sz="1700" b="0" i="0" baseline="30000" dirty="0">
              <a:effectLst/>
              <a:latin typeface="Times New Roman" panose="02020603050405020304" pitchFamily="18" charset="0"/>
              <a:cs typeface="Times New Roman" panose="02020603050405020304" pitchFamily="18" charset="0"/>
            </a:endParaRPr>
          </a:p>
          <a:p>
            <a:r>
              <a:rPr lang="en-IN" sz="1700" dirty="0">
                <a:latin typeface="Times New Roman" panose="02020603050405020304" pitchFamily="18" charset="0"/>
                <a:cs typeface="Times New Roman" panose="02020603050405020304" pitchFamily="18" charset="0"/>
              </a:rPr>
              <a:t>HIV</a:t>
            </a:r>
            <a:r>
              <a:rPr lang="en-IN" sz="1700" b="0" i="0" dirty="0">
                <a:effectLst/>
                <a:latin typeface="Times New Roman" panose="02020603050405020304" pitchFamily="18" charset="0"/>
                <a:cs typeface="Times New Roman" panose="02020603050405020304" pitchFamily="18" charset="0"/>
              </a:rPr>
              <a:t> is one of several viruses transmitted through </a:t>
            </a:r>
            <a:r>
              <a:rPr lang="en-IN" sz="1700" dirty="0">
                <a:latin typeface="Times New Roman" panose="02020603050405020304" pitchFamily="18" charset="0"/>
                <a:cs typeface="Times New Roman" panose="02020603050405020304" pitchFamily="18" charset="0"/>
              </a:rPr>
              <a:t>sexual contact</a:t>
            </a:r>
            <a:r>
              <a:rPr lang="en-IN" sz="1700" b="0" i="0" dirty="0">
                <a:effectLst/>
                <a:latin typeface="Times New Roman" panose="02020603050405020304" pitchFamily="18" charset="0"/>
                <a:cs typeface="Times New Roman" panose="02020603050405020304" pitchFamily="18" charset="0"/>
              </a:rPr>
              <a:t> and by exposure to infected blood. The variety of host cells that a virus can infect is called its "</a:t>
            </a:r>
            <a:r>
              <a:rPr lang="en-IN" sz="1700" dirty="0">
                <a:latin typeface="Times New Roman" panose="02020603050405020304" pitchFamily="18" charset="0"/>
                <a:cs typeface="Times New Roman" panose="02020603050405020304" pitchFamily="18" charset="0"/>
              </a:rPr>
              <a:t>host range</a:t>
            </a:r>
            <a:r>
              <a:rPr lang="en-IN" sz="1700" b="0" i="0" dirty="0">
                <a:effectLst/>
                <a:latin typeface="Times New Roman" panose="02020603050405020304" pitchFamily="18" charset="0"/>
                <a:cs typeface="Times New Roman" panose="02020603050405020304" pitchFamily="18" charset="0"/>
              </a:rPr>
              <a:t>". This can be narrow, meaning a virus is capable of infecting few species, or broad, meaning it is capable of infecting many.</a:t>
            </a:r>
          </a:p>
          <a:p>
            <a:r>
              <a:rPr lang="en-IN" sz="1600" b="0" i="0" dirty="0">
                <a:effectLst/>
                <a:latin typeface="Times New Roman" panose="02020603050405020304" pitchFamily="18" charset="0"/>
                <a:cs typeface="Times New Roman" panose="02020603050405020304" pitchFamily="18" charset="0"/>
              </a:rPr>
              <a:t>Viral infections in animals provoke an </a:t>
            </a:r>
            <a:r>
              <a:rPr lang="en-IN" sz="1600" dirty="0">
                <a:latin typeface="Times New Roman" panose="02020603050405020304" pitchFamily="18" charset="0"/>
                <a:cs typeface="Times New Roman" panose="02020603050405020304" pitchFamily="18" charset="0"/>
              </a:rPr>
              <a:t>immune response</a:t>
            </a:r>
            <a:r>
              <a:rPr lang="en-IN" sz="1600" b="0" i="0" dirty="0">
                <a:effectLst/>
                <a:latin typeface="Times New Roman" panose="02020603050405020304" pitchFamily="18" charset="0"/>
                <a:cs typeface="Times New Roman" panose="02020603050405020304" pitchFamily="18" charset="0"/>
              </a:rPr>
              <a:t> that usually eliminates the infecting virus.</a:t>
            </a:r>
          </a:p>
          <a:p>
            <a:r>
              <a:rPr lang="en-IN" sz="1600" b="0" i="0" dirty="0">
                <a:effectLst/>
                <a:latin typeface="Times New Roman" panose="02020603050405020304" pitchFamily="18" charset="0"/>
                <a:cs typeface="Times New Roman" panose="02020603050405020304" pitchFamily="18" charset="0"/>
              </a:rPr>
              <a:t> Immune responses can also be produced by </a:t>
            </a:r>
            <a:r>
              <a:rPr lang="en-IN" sz="1600" dirty="0">
                <a:latin typeface="Times New Roman" panose="02020603050405020304" pitchFamily="18" charset="0"/>
                <a:cs typeface="Times New Roman" panose="02020603050405020304" pitchFamily="18" charset="0"/>
              </a:rPr>
              <a:t>vaccines</a:t>
            </a:r>
            <a:r>
              <a:rPr lang="en-IN" sz="1600" b="0" i="0" dirty="0">
                <a:effectLst/>
                <a:latin typeface="Times New Roman" panose="02020603050405020304" pitchFamily="18" charset="0"/>
                <a:cs typeface="Times New Roman" panose="02020603050405020304" pitchFamily="18" charset="0"/>
              </a:rPr>
              <a:t>, which confer an </a:t>
            </a:r>
            <a:r>
              <a:rPr lang="en-IN" sz="1600" dirty="0">
                <a:latin typeface="Times New Roman" panose="02020603050405020304" pitchFamily="18" charset="0"/>
                <a:cs typeface="Times New Roman" panose="02020603050405020304" pitchFamily="18" charset="0"/>
              </a:rPr>
              <a:t>artificially acquired immunity</a:t>
            </a:r>
            <a:r>
              <a:rPr lang="en-IN" sz="1600" b="0" i="0" dirty="0">
                <a:effectLst/>
                <a:latin typeface="Times New Roman" panose="02020603050405020304" pitchFamily="18" charset="0"/>
                <a:cs typeface="Times New Roman" panose="02020603050405020304" pitchFamily="18" charset="0"/>
              </a:rPr>
              <a:t> to the specific viral infection. Some viruses, including those that cause AIDS, </a:t>
            </a:r>
            <a:r>
              <a:rPr lang="en-IN" sz="1600" dirty="0">
                <a:latin typeface="Times New Roman" panose="02020603050405020304" pitchFamily="18" charset="0"/>
                <a:cs typeface="Times New Roman" panose="02020603050405020304" pitchFamily="18" charset="0"/>
              </a:rPr>
              <a:t>HPV infection</a:t>
            </a:r>
            <a:r>
              <a:rPr lang="en-IN" sz="1600" b="0" i="0" dirty="0">
                <a:effectLst/>
                <a:latin typeface="Times New Roman" panose="02020603050405020304" pitchFamily="18" charset="0"/>
                <a:cs typeface="Times New Roman" panose="02020603050405020304" pitchFamily="18" charset="0"/>
              </a:rPr>
              <a:t>, and </a:t>
            </a:r>
            <a:r>
              <a:rPr lang="en-IN" sz="1600" dirty="0">
                <a:latin typeface="Times New Roman" panose="02020603050405020304" pitchFamily="18" charset="0"/>
                <a:cs typeface="Times New Roman" panose="02020603050405020304" pitchFamily="18" charset="0"/>
              </a:rPr>
              <a:t>viral hepatitis</a:t>
            </a:r>
            <a:r>
              <a:rPr lang="en-IN" sz="1600" b="0" i="0" dirty="0">
                <a:effectLst/>
                <a:latin typeface="Times New Roman" panose="02020603050405020304" pitchFamily="18" charset="0"/>
                <a:cs typeface="Times New Roman" panose="02020603050405020304" pitchFamily="18" charset="0"/>
              </a:rPr>
              <a:t>, evade these immune responses and result in </a:t>
            </a:r>
            <a:r>
              <a:rPr lang="en-IN" sz="1600" dirty="0">
                <a:latin typeface="Times New Roman" panose="02020603050405020304" pitchFamily="18" charset="0"/>
                <a:cs typeface="Times New Roman" panose="02020603050405020304" pitchFamily="18" charset="0"/>
              </a:rPr>
              <a:t>chronic</a:t>
            </a:r>
            <a:r>
              <a:rPr lang="en-IN" sz="1600" b="0" i="0" dirty="0">
                <a:effectLst/>
                <a:latin typeface="Times New Roman" panose="02020603050405020304" pitchFamily="18" charset="0"/>
                <a:cs typeface="Times New Roman" panose="02020603050405020304" pitchFamily="18" charset="0"/>
              </a:rPr>
              <a:t> infections. Several </a:t>
            </a:r>
            <a:r>
              <a:rPr lang="en-IN" sz="1600" dirty="0">
                <a:latin typeface="Times New Roman" panose="02020603050405020304" pitchFamily="18" charset="0"/>
                <a:cs typeface="Times New Roman" panose="02020603050405020304" pitchFamily="18" charset="0"/>
              </a:rPr>
              <a:t>antiviral drugs</a:t>
            </a:r>
            <a:r>
              <a:rPr lang="en-IN" sz="1600" b="0" i="0" dirty="0">
                <a:effectLst/>
                <a:latin typeface="Times New Roman" panose="02020603050405020304" pitchFamily="18" charset="0"/>
                <a:cs typeface="Times New Roman" panose="02020603050405020304" pitchFamily="18" charset="0"/>
              </a:rPr>
              <a:t> have been developed.</a:t>
            </a:r>
          </a:p>
          <a:p>
            <a:endParaRPr lang="en-IN" dirty="0"/>
          </a:p>
        </p:txBody>
      </p:sp>
    </p:spTree>
    <p:extLst>
      <p:ext uri="{BB962C8B-B14F-4D97-AF65-F5344CB8AC3E}">
        <p14:creationId xmlns:p14="http://schemas.microsoft.com/office/powerpoint/2010/main" val="22127028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xmlns="" id="{482E148C-1918-49C3-AB8D-B0139B9A3BE7}"/>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D7110397-6423-4E6F-9910-DD270655D027}"/>
              </a:ext>
            </a:extLst>
          </p:cNvPr>
          <p:cNvSpPr>
            <a:spLocks noGrp="1"/>
          </p:cNvSpPr>
          <p:nvPr>
            <p:ph type="sldNum" sz="quarter" idx="12"/>
          </p:nvPr>
        </p:nvSpPr>
        <p:spPr/>
        <p:txBody>
          <a:bodyPr/>
          <a:lstStyle/>
          <a:p>
            <a:fld id="{28B54A7E-2395-4D35-824E-25842394C6F0}" type="slidenum">
              <a:rPr lang="en-IN" smtClean="0"/>
              <a:t>5</a:t>
            </a:fld>
            <a:endParaRPr lang="en-IN"/>
          </a:p>
        </p:txBody>
      </p:sp>
      <p:sp>
        <p:nvSpPr>
          <p:cNvPr id="7" name="TextBox 6">
            <a:extLst>
              <a:ext uri="{FF2B5EF4-FFF2-40B4-BE49-F238E27FC236}">
                <a16:creationId xmlns:a16="http://schemas.microsoft.com/office/drawing/2014/main" xmlns="" id="{658CE435-0DDE-43EA-89EB-9C5D0D292DF0}"/>
              </a:ext>
            </a:extLst>
          </p:cNvPr>
          <p:cNvSpPr txBox="1"/>
          <p:nvPr/>
        </p:nvSpPr>
        <p:spPr>
          <a:xfrm>
            <a:off x="838200" y="835752"/>
            <a:ext cx="10515600" cy="338554"/>
          </a:xfrm>
          <a:prstGeom prst="rect">
            <a:avLst/>
          </a:prstGeom>
          <a:noFill/>
        </p:spPr>
        <p:txBody>
          <a:bodyPr wrap="square">
            <a:spAutoFit/>
          </a:bodyPr>
          <a:lstStyle/>
          <a:p>
            <a:pPr algn="l"/>
            <a:endParaRPr lang="en-IN" sz="1600" b="0" i="0" dirty="0">
              <a:effectLst/>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xmlns="" id="{97335E9F-8CFF-4FFB-9F65-D0D48C3A0F3E}"/>
              </a:ext>
            </a:extLst>
          </p:cNvPr>
          <p:cNvSpPr txBox="1"/>
          <p:nvPr/>
        </p:nvSpPr>
        <p:spPr>
          <a:xfrm>
            <a:off x="838201" y="835752"/>
            <a:ext cx="10515599" cy="3354765"/>
          </a:xfrm>
          <a:prstGeom prst="rect">
            <a:avLst/>
          </a:prstGeom>
          <a:noFill/>
        </p:spPr>
        <p:txBody>
          <a:bodyPr wrap="square">
            <a:spAutoFit/>
          </a:bodyPr>
          <a:lstStyle/>
          <a:p>
            <a:pPr algn="l"/>
            <a:r>
              <a:rPr lang="en-IN" sz="2000" b="1" i="0" dirty="0">
                <a:solidFill>
                  <a:srgbClr val="000000"/>
                </a:solidFill>
                <a:effectLst/>
                <a:latin typeface="Times New Roman" panose="02020603050405020304" pitchFamily="18" charset="0"/>
                <a:cs typeface="Times New Roman" panose="02020603050405020304" pitchFamily="18" charset="0"/>
              </a:rPr>
              <a:t>Microbiology</a:t>
            </a:r>
          </a:p>
          <a:p>
            <a:pPr marL="285750" indent="-285750" algn="l">
              <a:buFont typeface="Arial" panose="020B0604020202020204" pitchFamily="34" charset="0"/>
              <a:buChar char="•"/>
            </a:pPr>
            <a:r>
              <a:rPr lang="en-IN" sz="1600" b="1" i="0" dirty="0">
                <a:effectLst/>
                <a:latin typeface="Times New Roman" panose="02020603050405020304" pitchFamily="18" charset="0"/>
                <a:cs typeface="Times New Roman" panose="02020603050405020304" pitchFamily="18" charset="0"/>
              </a:rPr>
              <a:t>Life properties</a:t>
            </a:r>
          </a:p>
          <a:p>
            <a:pPr marL="285750" indent="-285750" algn="l">
              <a:buFont typeface="Arial" panose="020B0604020202020204" pitchFamily="34" charset="0"/>
              <a:buChar char="•"/>
            </a:pPr>
            <a:r>
              <a:rPr lang="en-IN" sz="1600" b="0" i="0" dirty="0">
                <a:effectLst/>
                <a:latin typeface="Times New Roman" panose="02020603050405020304" pitchFamily="18" charset="0"/>
                <a:cs typeface="Times New Roman" panose="02020603050405020304" pitchFamily="18" charset="0"/>
              </a:rPr>
              <a:t>Scientific opinions differ on whether viruses are a form of life or organic structures that interact with living organisms</a:t>
            </a:r>
            <a:endParaRPr lang="en-IN" sz="1600" dirty="0">
              <a:latin typeface="Times New Roman" panose="02020603050405020304" pitchFamily="18" charset="0"/>
              <a:cs typeface="Times New Roman" panose="02020603050405020304" pitchFamily="18" charset="0"/>
            </a:endParaRPr>
          </a:p>
          <a:p>
            <a:pPr marL="285750" indent="-285750" algn="l">
              <a:buFont typeface="Arial" panose="020B0604020202020204" pitchFamily="34" charset="0"/>
              <a:buChar char="•"/>
            </a:pPr>
            <a:r>
              <a:rPr lang="en-IN" sz="1600" b="0" i="0" dirty="0">
                <a:effectLst/>
                <a:latin typeface="Times New Roman" panose="02020603050405020304" pitchFamily="18" charset="0"/>
                <a:cs typeface="Times New Roman" panose="02020603050405020304" pitchFamily="18" charset="0"/>
              </a:rPr>
              <a:t>They have been described as "organisms at the edge of life", since they resemble organisms in that they possess </a:t>
            </a:r>
            <a:r>
              <a:rPr lang="en-IN" sz="1600" dirty="0">
                <a:latin typeface="Times New Roman" panose="02020603050405020304" pitchFamily="18" charset="0"/>
                <a:cs typeface="Times New Roman" panose="02020603050405020304" pitchFamily="18" charset="0"/>
              </a:rPr>
              <a:t>genes</a:t>
            </a:r>
            <a:r>
              <a:rPr lang="en-IN" sz="1600" b="0" i="0" dirty="0">
                <a:effectLst/>
                <a:latin typeface="Times New Roman" panose="02020603050405020304" pitchFamily="18" charset="0"/>
                <a:cs typeface="Times New Roman" panose="02020603050405020304" pitchFamily="18" charset="0"/>
              </a:rPr>
              <a:t>, evolve by </a:t>
            </a:r>
            <a:r>
              <a:rPr lang="en-IN" sz="1600" dirty="0">
                <a:latin typeface="Times New Roman" panose="02020603050405020304" pitchFamily="18" charset="0"/>
                <a:cs typeface="Times New Roman" panose="02020603050405020304" pitchFamily="18" charset="0"/>
              </a:rPr>
              <a:t>natural selection</a:t>
            </a:r>
            <a:r>
              <a:rPr lang="en-IN" sz="1600" b="0" i="0" dirty="0">
                <a:effectLst/>
                <a:latin typeface="Times New Roman" panose="02020603050405020304" pitchFamily="18" charset="0"/>
                <a:cs typeface="Times New Roman" panose="02020603050405020304" pitchFamily="18" charset="0"/>
              </a:rPr>
              <a:t>, and reproduce by creating multiple copies of themselves through self-assembly. </a:t>
            </a:r>
          </a:p>
          <a:p>
            <a:pPr marL="285750" indent="-285750" algn="l">
              <a:buFont typeface="Arial" panose="020B0604020202020204" pitchFamily="34" charset="0"/>
              <a:buChar char="•"/>
            </a:pPr>
            <a:r>
              <a:rPr lang="en-IN" sz="1600" b="0" i="0" dirty="0">
                <a:effectLst/>
                <a:latin typeface="Times New Roman" panose="02020603050405020304" pitchFamily="18" charset="0"/>
                <a:cs typeface="Times New Roman" panose="02020603050405020304" pitchFamily="18" charset="0"/>
              </a:rPr>
              <a:t>Although they have genes, they do not have a cellular structure, which is often seen as the basic unit of life. Viruses do not have their own </a:t>
            </a:r>
            <a:r>
              <a:rPr lang="en-IN" sz="1600" dirty="0">
                <a:latin typeface="Times New Roman" panose="02020603050405020304" pitchFamily="18" charset="0"/>
                <a:cs typeface="Times New Roman" panose="02020603050405020304" pitchFamily="18" charset="0"/>
              </a:rPr>
              <a:t>metabolism</a:t>
            </a:r>
            <a:r>
              <a:rPr lang="en-IN" sz="1600" b="0" i="0" dirty="0">
                <a:effectLst/>
                <a:latin typeface="Times New Roman" panose="02020603050405020304" pitchFamily="18" charset="0"/>
                <a:cs typeface="Times New Roman" panose="02020603050405020304" pitchFamily="18" charset="0"/>
              </a:rPr>
              <a:t> and require a host cell to make new products. </a:t>
            </a:r>
          </a:p>
          <a:p>
            <a:pPr marL="285750" indent="-285750" algn="l">
              <a:buFont typeface="Arial" panose="020B0604020202020204" pitchFamily="34" charset="0"/>
              <a:buChar char="•"/>
            </a:pPr>
            <a:r>
              <a:rPr lang="en-IN" sz="1600" b="0" i="0" dirty="0">
                <a:effectLst/>
                <a:latin typeface="Times New Roman" panose="02020603050405020304" pitchFamily="18" charset="0"/>
                <a:cs typeface="Times New Roman" panose="02020603050405020304" pitchFamily="18" charset="0"/>
              </a:rPr>
              <a:t>They therefore cannot naturally reproduce outside a host cell</a:t>
            </a:r>
            <a:r>
              <a:rPr lang="en-IN" sz="1600" b="0" i="0" baseline="30000" dirty="0">
                <a:effectLst/>
                <a:latin typeface="Times New Roman" panose="02020603050405020304" pitchFamily="18" charset="0"/>
                <a:cs typeface="Times New Roman" panose="02020603050405020304" pitchFamily="18" charset="0"/>
              </a:rPr>
              <a:t> </a:t>
            </a:r>
            <a:r>
              <a:rPr lang="en-IN" sz="1600" b="0" i="0" dirty="0">
                <a:effectLst/>
                <a:latin typeface="Times New Roman" panose="02020603050405020304" pitchFamily="18" charset="0"/>
                <a:cs typeface="Times New Roman" panose="02020603050405020304" pitchFamily="18" charset="0"/>
              </a:rPr>
              <a:t>although some bacteria such as </a:t>
            </a:r>
            <a:r>
              <a:rPr lang="en-IN" sz="1600" dirty="0">
                <a:latin typeface="Times New Roman" panose="02020603050405020304" pitchFamily="18" charset="0"/>
                <a:cs typeface="Times New Roman" panose="02020603050405020304" pitchFamily="18" charset="0"/>
              </a:rPr>
              <a:t>rickettsia</a:t>
            </a:r>
            <a:r>
              <a:rPr lang="en-IN" sz="1600" b="0" i="0" dirty="0">
                <a:effectLst/>
                <a:latin typeface="Times New Roman" panose="02020603050405020304" pitchFamily="18" charset="0"/>
                <a:cs typeface="Times New Roman" panose="02020603050405020304" pitchFamily="18" charset="0"/>
              </a:rPr>
              <a:t> and </a:t>
            </a:r>
            <a:r>
              <a:rPr lang="en-IN" sz="1600" dirty="0">
                <a:latin typeface="Times New Roman" panose="02020603050405020304" pitchFamily="18" charset="0"/>
                <a:cs typeface="Times New Roman" panose="02020603050405020304" pitchFamily="18" charset="0"/>
              </a:rPr>
              <a:t>chlamydia</a:t>
            </a:r>
            <a:r>
              <a:rPr lang="en-IN" sz="1600" b="0" i="0" dirty="0">
                <a:effectLst/>
                <a:latin typeface="Times New Roman" panose="02020603050405020304" pitchFamily="18" charset="0"/>
                <a:cs typeface="Times New Roman" panose="02020603050405020304" pitchFamily="18" charset="0"/>
              </a:rPr>
              <a:t> are considered living organisms despite the same limitation.</a:t>
            </a:r>
            <a:endParaRPr lang="en-IN" sz="1600" b="0" i="0" baseline="30000" dirty="0">
              <a:effectLst/>
              <a:latin typeface="Times New Roman" panose="02020603050405020304" pitchFamily="18" charset="0"/>
              <a:cs typeface="Times New Roman" panose="02020603050405020304" pitchFamily="18" charset="0"/>
            </a:endParaRPr>
          </a:p>
          <a:p>
            <a:pPr marL="285750" indent="-285750" algn="l">
              <a:buFont typeface="Arial" panose="020B0604020202020204" pitchFamily="34" charset="0"/>
              <a:buChar char="•"/>
            </a:pPr>
            <a:r>
              <a:rPr lang="en-IN" sz="1600" b="0" i="0" dirty="0">
                <a:effectLst/>
                <a:latin typeface="Times New Roman" panose="02020603050405020304" pitchFamily="18" charset="0"/>
                <a:cs typeface="Times New Roman" panose="02020603050405020304" pitchFamily="18" charset="0"/>
              </a:rPr>
              <a:t>Accepted forms of life use </a:t>
            </a:r>
            <a:r>
              <a:rPr lang="en-IN" sz="1600" dirty="0">
                <a:latin typeface="Times New Roman" panose="02020603050405020304" pitchFamily="18" charset="0"/>
                <a:cs typeface="Times New Roman" panose="02020603050405020304" pitchFamily="18" charset="0"/>
              </a:rPr>
              <a:t>cell division</a:t>
            </a:r>
            <a:r>
              <a:rPr lang="en-IN" sz="1600" b="0" i="0" dirty="0">
                <a:effectLst/>
                <a:latin typeface="Times New Roman" panose="02020603050405020304" pitchFamily="18" charset="0"/>
                <a:cs typeface="Times New Roman" panose="02020603050405020304" pitchFamily="18" charset="0"/>
              </a:rPr>
              <a:t> to reproduce, whereas viruses spontaneously assemble within cells. </a:t>
            </a:r>
          </a:p>
          <a:p>
            <a:pPr marL="285750" indent="-285750" algn="l">
              <a:buFont typeface="Arial" panose="020B0604020202020204" pitchFamily="34" charset="0"/>
              <a:buChar char="•"/>
            </a:pPr>
            <a:r>
              <a:rPr lang="en-IN" sz="1600" b="0" i="0" dirty="0">
                <a:effectLst/>
                <a:latin typeface="Times New Roman" panose="02020603050405020304" pitchFamily="18" charset="0"/>
                <a:cs typeface="Times New Roman" panose="02020603050405020304" pitchFamily="18" charset="0"/>
              </a:rPr>
              <a:t>They differ from </a:t>
            </a:r>
            <a:r>
              <a:rPr lang="en-IN" sz="1600" dirty="0">
                <a:latin typeface="Times New Roman" panose="02020603050405020304" pitchFamily="18" charset="0"/>
                <a:cs typeface="Times New Roman" panose="02020603050405020304" pitchFamily="18" charset="0"/>
              </a:rPr>
              <a:t>autonomous growth</a:t>
            </a:r>
            <a:r>
              <a:rPr lang="en-IN" sz="1600" b="0" i="0" dirty="0">
                <a:effectLst/>
                <a:latin typeface="Times New Roman" panose="02020603050405020304" pitchFamily="18" charset="0"/>
                <a:cs typeface="Times New Roman" panose="02020603050405020304" pitchFamily="18" charset="0"/>
              </a:rPr>
              <a:t> of </a:t>
            </a:r>
            <a:r>
              <a:rPr lang="en-IN" sz="1600" dirty="0">
                <a:latin typeface="Times New Roman" panose="02020603050405020304" pitchFamily="18" charset="0"/>
                <a:cs typeface="Times New Roman" panose="02020603050405020304" pitchFamily="18" charset="0"/>
              </a:rPr>
              <a:t>crystals</a:t>
            </a:r>
            <a:r>
              <a:rPr lang="en-IN" sz="1600" b="0" i="0" dirty="0">
                <a:effectLst/>
                <a:latin typeface="Times New Roman" panose="02020603050405020304" pitchFamily="18" charset="0"/>
                <a:cs typeface="Times New Roman" panose="02020603050405020304" pitchFamily="18" charset="0"/>
              </a:rPr>
              <a:t> as they inherit genetic mutations while being subject to natural selection. Virus self-assembly within host cells has implications for the study of the </a:t>
            </a:r>
            <a:r>
              <a:rPr lang="en-IN" sz="1600" dirty="0">
                <a:latin typeface="Times New Roman" panose="02020603050405020304" pitchFamily="18" charset="0"/>
                <a:cs typeface="Times New Roman" panose="02020603050405020304" pitchFamily="18" charset="0"/>
              </a:rPr>
              <a:t>origin of life</a:t>
            </a:r>
            <a:r>
              <a:rPr lang="en-IN" sz="1600" b="0" i="0" dirty="0">
                <a:effectLst/>
                <a:latin typeface="Times New Roman" panose="02020603050405020304" pitchFamily="18" charset="0"/>
                <a:cs typeface="Times New Roman" panose="02020603050405020304" pitchFamily="18" charset="0"/>
              </a:rPr>
              <a:t>, as it lends further credence to the hypothesis that life could have started as </a:t>
            </a:r>
            <a:r>
              <a:rPr lang="en-IN" sz="1600" dirty="0">
                <a:latin typeface="Times New Roman" panose="02020603050405020304" pitchFamily="18" charset="0"/>
                <a:cs typeface="Times New Roman" panose="02020603050405020304" pitchFamily="18" charset="0"/>
              </a:rPr>
              <a:t>self-assembling organic molecules</a:t>
            </a:r>
            <a:r>
              <a:rPr lang="en-IN" sz="1600" b="0" i="0" dirty="0">
                <a:effectLst/>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0561002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11C2270E-BDE9-4970-B314-8242B863699C}"/>
              </a:ext>
            </a:extLst>
          </p:cNvPr>
          <p:cNvSpPr>
            <a:spLocks noGrp="1"/>
          </p:cNvSpPr>
          <p:nvPr>
            <p:ph type="title"/>
          </p:nvPr>
        </p:nvSpPr>
        <p:spPr>
          <a:xfrm>
            <a:off x="838200" y="365125"/>
            <a:ext cx="10515600" cy="575779"/>
          </a:xfrm>
        </p:spPr>
        <p:txBody>
          <a:bodyPr>
            <a:normAutofit fontScale="90000"/>
          </a:bodyPr>
          <a:lstStyle/>
          <a:p>
            <a:endParaRPr lang="en-IN" dirty="0"/>
          </a:p>
        </p:txBody>
      </p:sp>
      <p:sp>
        <p:nvSpPr>
          <p:cNvPr id="6" name="Content Placeholder 5">
            <a:extLst>
              <a:ext uri="{FF2B5EF4-FFF2-40B4-BE49-F238E27FC236}">
                <a16:creationId xmlns:a16="http://schemas.microsoft.com/office/drawing/2014/main" xmlns="" id="{672E4073-6158-4B20-83A6-6A446EF50531}"/>
              </a:ext>
            </a:extLst>
          </p:cNvPr>
          <p:cNvSpPr>
            <a:spLocks noGrp="1"/>
          </p:cNvSpPr>
          <p:nvPr>
            <p:ph idx="1"/>
          </p:nvPr>
        </p:nvSpPr>
        <p:spPr>
          <a:xfrm>
            <a:off x="838200" y="1174306"/>
            <a:ext cx="10515600" cy="5002657"/>
          </a:xfrm>
        </p:spPr>
        <p:txBody>
          <a:bodyPr>
            <a:normAutofit/>
          </a:bodyPr>
          <a:lstStyle/>
          <a:p>
            <a:pPr marL="0" indent="0">
              <a:buNone/>
            </a:pPr>
            <a:r>
              <a:rPr lang="en-IN" sz="2000" b="1" i="0" dirty="0">
                <a:effectLst/>
                <a:latin typeface="Times New Roman" panose="02020603050405020304" pitchFamily="18" charset="0"/>
                <a:cs typeface="Times New Roman" panose="02020603050405020304" pitchFamily="18" charset="0"/>
              </a:rPr>
              <a:t>Structure</a:t>
            </a:r>
          </a:p>
          <a:p>
            <a:r>
              <a:rPr lang="en-IN" sz="1600" b="0" i="0" dirty="0">
                <a:effectLst/>
                <a:latin typeface="Times New Roman" panose="02020603050405020304" pitchFamily="18" charset="0"/>
                <a:cs typeface="Times New Roman" panose="02020603050405020304" pitchFamily="18" charset="0"/>
              </a:rPr>
              <a:t>Viruses display a wide diversity of shapes and sizes, called '</a:t>
            </a:r>
            <a:r>
              <a:rPr lang="en-IN" sz="1600" dirty="0">
                <a:latin typeface="Times New Roman" panose="02020603050405020304" pitchFamily="18" charset="0"/>
                <a:cs typeface="Times New Roman" panose="02020603050405020304" pitchFamily="18" charset="0"/>
              </a:rPr>
              <a:t>morphologies</a:t>
            </a:r>
            <a:r>
              <a:rPr lang="en-IN" sz="1600" b="0" i="0" dirty="0">
                <a:effectLst/>
                <a:latin typeface="Times New Roman" panose="02020603050405020304" pitchFamily="18" charset="0"/>
                <a:cs typeface="Times New Roman" panose="02020603050405020304" pitchFamily="18" charset="0"/>
              </a:rPr>
              <a:t>’. </a:t>
            </a:r>
          </a:p>
          <a:p>
            <a:r>
              <a:rPr lang="en-IN" sz="1600" b="0" i="0" dirty="0">
                <a:effectLst/>
                <a:latin typeface="Times New Roman" panose="02020603050405020304" pitchFamily="18" charset="0"/>
                <a:cs typeface="Times New Roman" panose="02020603050405020304" pitchFamily="18" charset="0"/>
              </a:rPr>
              <a:t>In general, viruses are much smaller than bacteria. Most viruses that have been studied have a diameter between 20 and 300 </a:t>
            </a:r>
            <a:r>
              <a:rPr lang="en-IN" sz="1600" dirty="0">
                <a:latin typeface="Times New Roman" panose="02020603050405020304" pitchFamily="18" charset="0"/>
                <a:cs typeface="Times New Roman" panose="02020603050405020304" pitchFamily="18" charset="0"/>
              </a:rPr>
              <a:t>nanometres</a:t>
            </a:r>
            <a:r>
              <a:rPr lang="en-IN" sz="1600" b="0" i="0" dirty="0">
                <a:effectLst/>
                <a:latin typeface="Times New Roman" panose="02020603050405020304" pitchFamily="18" charset="0"/>
                <a:cs typeface="Times New Roman" panose="02020603050405020304" pitchFamily="18" charset="0"/>
              </a:rPr>
              <a:t>. Some </a:t>
            </a:r>
            <a:r>
              <a:rPr lang="en-IN" sz="1600" dirty="0">
                <a:latin typeface="Times New Roman" panose="02020603050405020304" pitchFamily="18" charset="0"/>
                <a:cs typeface="Times New Roman" panose="02020603050405020304" pitchFamily="18" charset="0"/>
              </a:rPr>
              <a:t>filoviruses</a:t>
            </a:r>
            <a:r>
              <a:rPr lang="en-IN" sz="1600" b="0" i="0" dirty="0">
                <a:effectLst/>
                <a:latin typeface="Times New Roman" panose="02020603050405020304" pitchFamily="18" charset="0"/>
                <a:cs typeface="Times New Roman" panose="02020603050405020304" pitchFamily="18" charset="0"/>
              </a:rPr>
              <a:t> have a total length of up to 1400 nm; their diameters are only about 80 nm.</a:t>
            </a:r>
            <a:endParaRPr lang="en-IN" sz="1600" b="0" i="0" baseline="30000" dirty="0">
              <a:effectLst/>
              <a:latin typeface="Times New Roman" panose="02020603050405020304" pitchFamily="18" charset="0"/>
              <a:cs typeface="Times New Roman" panose="02020603050405020304" pitchFamily="18" charset="0"/>
            </a:endParaRPr>
          </a:p>
          <a:p>
            <a:r>
              <a:rPr lang="en-IN" sz="1600" b="0" i="0" dirty="0">
                <a:effectLst/>
                <a:latin typeface="Times New Roman" panose="02020603050405020304" pitchFamily="18" charset="0"/>
                <a:cs typeface="Times New Roman" panose="02020603050405020304" pitchFamily="18" charset="0"/>
              </a:rPr>
              <a:t>Most viruses cannot be seen with an </a:t>
            </a:r>
            <a:r>
              <a:rPr lang="en-IN" sz="1600" dirty="0">
                <a:latin typeface="Times New Roman" panose="02020603050405020304" pitchFamily="18" charset="0"/>
                <a:cs typeface="Times New Roman" panose="02020603050405020304" pitchFamily="18" charset="0"/>
              </a:rPr>
              <a:t>optical microscope</a:t>
            </a:r>
            <a:r>
              <a:rPr lang="en-IN" sz="1600" b="0" i="0" dirty="0">
                <a:effectLst/>
                <a:latin typeface="Times New Roman" panose="02020603050405020304" pitchFamily="18" charset="0"/>
                <a:cs typeface="Times New Roman" panose="02020603050405020304" pitchFamily="18" charset="0"/>
              </a:rPr>
              <a:t>, so scanning and transmission </a:t>
            </a:r>
            <a:r>
              <a:rPr lang="en-IN" sz="1600" dirty="0">
                <a:latin typeface="Times New Roman" panose="02020603050405020304" pitchFamily="18" charset="0"/>
                <a:cs typeface="Times New Roman" panose="02020603050405020304" pitchFamily="18" charset="0"/>
              </a:rPr>
              <a:t>electron microscopes</a:t>
            </a:r>
            <a:r>
              <a:rPr lang="en-IN" sz="1600" b="0" i="0" dirty="0">
                <a:effectLst/>
                <a:latin typeface="Times New Roman" panose="02020603050405020304" pitchFamily="18" charset="0"/>
                <a:cs typeface="Times New Roman" panose="02020603050405020304" pitchFamily="18" charset="0"/>
              </a:rPr>
              <a:t> are used to visualise them.</a:t>
            </a:r>
            <a:endParaRPr lang="en-IN" sz="1600" b="0" i="0" baseline="30000" dirty="0">
              <a:effectLst/>
              <a:latin typeface="Times New Roman" panose="02020603050405020304" pitchFamily="18" charset="0"/>
              <a:cs typeface="Times New Roman" panose="02020603050405020304" pitchFamily="18" charset="0"/>
            </a:endParaRPr>
          </a:p>
          <a:p>
            <a:r>
              <a:rPr lang="en-IN" sz="1600" b="0" i="0" dirty="0">
                <a:effectLst/>
                <a:latin typeface="Times New Roman" panose="02020603050405020304" pitchFamily="18" charset="0"/>
                <a:cs typeface="Times New Roman" panose="02020603050405020304" pitchFamily="18" charset="0"/>
              </a:rPr>
              <a:t> To increase the contrast between viruses and the background, electron-dense "stains" are used. </a:t>
            </a:r>
          </a:p>
          <a:p>
            <a:r>
              <a:rPr lang="en-IN" sz="1600" b="0" i="0" dirty="0">
                <a:effectLst/>
                <a:latin typeface="Times New Roman" panose="02020603050405020304" pitchFamily="18" charset="0"/>
                <a:cs typeface="Times New Roman" panose="02020603050405020304" pitchFamily="18" charset="0"/>
              </a:rPr>
              <a:t>These are solutions of </a:t>
            </a:r>
            <a:r>
              <a:rPr lang="en-IN" sz="1600" dirty="0">
                <a:latin typeface="Times New Roman" panose="02020603050405020304" pitchFamily="18" charset="0"/>
                <a:cs typeface="Times New Roman" panose="02020603050405020304" pitchFamily="18" charset="0"/>
              </a:rPr>
              <a:t>salts</a:t>
            </a:r>
            <a:r>
              <a:rPr lang="en-IN" sz="1600" b="0" i="0" dirty="0">
                <a:effectLst/>
                <a:latin typeface="Times New Roman" panose="02020603050405020304" pitchFamily="18" charset="0"/>
                <a:cs typeface="Times New Roman" panose="02020603050405020304" pitchFamily="18" charset="0"/>
              </a:rPr>
              <a:t> of heavy metals, such as </a:t>
            </a:r>
            <a:r>
              <a:rPr lang="en-IN" sz="1600" dirty="0">
                <a:latin typeface="Times New Roman" panose="02020603050405020304" pitchFamily="18" charset="0"/>
                <a:cs typeface="Times New Roman" panose="02020603050405020304" pitchFamily="18" charset="0"/>
              </a:rPr>
              <a:t>tungsten</a:t>
            </a:r>
            <a:r>
              <a:rPr lang="en-IN" sz="1600" b="0" i="0" dirty="0">
                <a:effectLst/>
                <a:latin typeface="Times New Roman" panose="02020603050405020304" pitchFamily="18" charset="0"/>
                <a:cs typeface="Times New Roman" panose="02020603050405020304" pitchFamily="18" charset="0"/>
              </a:rPr>
              <a:t>, that scatter the electrons from regions covered with the stain. When virions are coated with stain (positive staining), fine detail is obscured. </a:t>
            </a:r>
            <a:r>
              <a:rPr lang="en-IN" sz="1600" dirty="0">
                <a:latin typeface="Times New Roman" panose="02020603050405020304" pitchFamily="18" charset="0"/>
                <a:cs typeface="Times New Roman" panose="02020603050405020304" pitchFamily="18" charset="0"/>
              </a:rPr>
              <a:t>Negative staining</a:t>
            </a:r>
            <a:r>
              <a:rPr lang="en-IN" sz="1600" b="0" i="0" dirty="0">
                <a:effectLst/>
                <a:latin typeface="Times New Roman" panose="02020603050405020304" pitchFamily="18" charset="0"/>
                <a:cs typeface="Times New Roman" panose="02020603050405020304" pitchFamily="18" charset="0"/>
              </a:rPr>
              <a:t> overcomes this problem by staining the background only.</a:t>
            </a:r>
            <a:endParaRPr lang="en-IN" sz="1600" dirty="0">
              <a:latin typeface="Times New Roman" panose="02020603050405020304" pitchFamily="18" charset="0"/>
              <a:cs typeface="Times New Roman" panose="02020603050405020304" pitchFamily="18" charset="0"/>
            </a:endParaRPr>
          </a:p>
        </p:txBody>
      </p:sp>
      <p:sp>
        <p:nvSpPr>
          <p:cNvPr id="3" name="Footer Placeholder 2">
            <a:extLst>
              <a:ext uri="{FF2B5EF4-FFF2-40B4-BE49-F238E27FC236}">
                <a16:creationId xmlns:a16="http://schemas.microsoft.com/office/drawing/2014/main" xmlns="" id="{482E148C-1918-49C3-AB8D-B0139B9A3BE7}"/>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D7110397-6423-4E6F-9910-DD270655D027}"/>
              </a:ext>
            </a:extLst>
          </p:cNvPr>
          <p:cNvSpPr>
            <a:spLocks noGrp="1"/>
          </p:cNvSpPr>
          <p:nvPr>
            <p:ph type="sldNum" sz="quarter" idx="12"/>
          </p:nvPr>
        </p:nvSpPr>
        <p:spPr/>
        <p:txBody>
          <a:bodyPr/>
          <a:lstStyle/>
          <a:p>
            <a:fld id="{28B54A7E-2395-4D35-824E-25842394C6F0}" type="slidenum">
              <a:rPr lang="en-IN" smtClean="0"/>
              <a:t>6</a:t>
            </a:fld>
            <a:endParaRPr lang="en-IN"/>
          </a:p>
        </p:txBody>
      </p:sp>
      <p:sp>
        <p:nvSpPr>
          <p:cNvPr id="7" name="TextBox 6">
            <a:extLst>
              <a:ext uri="{FF2B5EF4-FFF2-40B4-BE49-F238E27FC236}">
                <a16:creationId xmlns:a16="http://schemas.microsoft.com/office/drawing/2014/main" xmlns="" id="{658CE435-0DDE-43EA-89EB-9C5D0D292DF0}"/>
              </a:ext>
            </a:extLst>
          </p:cNvPr>
          <p:cNvSpPr txBox="1"/>
          <p:nvPr/>
        </p:nvSpPr>
        <p:spPr>
          <a:xfrm>
            <a:off x="838200" y="835752"/>
            <a:ext cx="10515600" cy="338554"/>
          </a:xfrm>
          <a:prstGeom prst="rect">
            <a:avLst/>
          </a:prstGeom>
          <a:noFill/>
        </p:spPr>
        <p:txBody>
          <a:bodyPr wrap="square">
            <a:spAutoFit/>
          </a:bodyPr>
          <a:lstStyle/>
          <a:p>
            <a:pPr algn="l"/>
            <a:endParaRPr lang="en-IN" sz="1600" b="0" i="0" dirty="0">
              <a:effectLst/>
              <a:latin typeface="Times New Roman" panose="02020603050405020304" pitchFamily="18" charset="0"/>
              <a:cs typeface="Times New Roman" panose="02020603050405020304" pitchFamily="18" charset="0"/>
            </a:endParaRPr>
          </a:p>
        </p:txBody>
      </p:sp>
      <p:pic>
        <p:nvPicPr>
          <p:cNvPr id="2050" name="Picture 2">
            <a:extLst>
              <a:ext uri="{FF2B5EF4-FFF2-40B4-BE49-F238E27FC236}">
                <a16:creationId xmlns:a16="http://schemas.microsoft.com/office/drawing/2014/main" xmlns="" id="{51789E8B-7761-45C4-AB86-606CE19138C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04271" y="4041361"/>
            <a:ext cx="3506729" cy="231498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xmlns="" id="{436CD701-D80F-4BB0-A630-AFF67EBCFA6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91273" y="4080012"/>
            <a:ext cx="3273284" cy="23303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16881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11C2270E-BDE9-4970-B314-8242B863699C}"/>
              </a:ext>
            </a:extLst>
          </p:cNvPr>
          <p:cNvSpPr>
            <a:spLocks noGrp="1"/>
          </p:cNvSpPr>
          <p:nvPr>
            <p:ph type="title"/>
          </p:nvPr>
        </p:nvSpPr>
        <p:spPr>
          <a:xfrm>
            <a:off x="838200" y="365125"/>
            <a:ext cx="10515600" cy="575779"/>
          </a:xfrm>
        </p:spPr>
        <p:txBody>
          <a:bodyPr>
            <a:normAutofit fontScale="90000"/>
          </a:bodyPr>
          <a:lstStyle/>
          <a:p>
            <a:endParaRPr lang="en-IN" dirty="0"/>
          </a:p>
        </p:txBody>
      </p:sp>
      <p:sp>
        <p:nvSpPr>
          <p:cNvPr id="6" name="Content Placeholder 5">
            <a:extLst>
              <a:ext uri="{FF2B5EF4-FFF2-40B4-BE49-F238E27FC236}">
                <a16:creationId xmlns:a16="http://schemas.microsoft.com/office/drawing/2014/main" xmlns="" id="{672E4073-6158-4B20-83A6-6A446EF50531}"/>
              </a:ext>
            </a:extLst>
          </p:cNvPr>
          <p:cNvSpPr>
            <a:spLocks noGrp="1"/>
          </p:cNvSpPr>
          <p:nvPr>
            <p:ph idx="1"/>
          </p:nvPr>
        </p:nvSpPr>
        <p:spPr>
          <a:xfrm>
            <a:off x="838200" y="1174306"/>
            <a:ext cx="10515600" cy="5002657"/>
          </a:xfrm>
        </p:spPr>
        <p:txBody>
          <a:bodyPr>
            <a:normAutofit/>
          </a:bodyPr>
          <a:lstStyle/>
          <a:p>
            <a:r>
              <a:rPr lang="en-IN" sz="1600" i="0" dirty="0">
                <a:effectLst/>
                <a:latin typeface="Times New Roman" panose="02020603050405020304" pitchFamily="18" charset="0"/>
                <a:cs typeface="Times New Roman" panose="02020603050405020304" pitchFamily="18" charset="0"/>
              </a:rPr>
              <a:t>A complete virus particle, known as a virion, consists of nucleic acid surrounded by a protective coat of protein called a </a:t>
            </a:r>
            <a:r>
              <a:rPr lang="en-IN" sz="1600" dirty="0">
                <a:latin typeface="Times New Roman" panose="02020603050405020304" pitchFamily="18" charset="0"/>
                <a:cs typeface="Times New Roman" panose="02020603050405020304" pitchFamily="18" charset="0"/>
              </a:rPr>
              <a:t>capsid</a:t>
            </a:r>
            <a:r>
              <a:rPr lang="en-IN" sz="1600" i="0" dirty="0">
                <a:effectLst/>
                <a:latin typeface="Times New Roman" panose="02020603050405020304" pitchFamily="18" charset="0"/>
                <a:cs typeface="Times New Roman" panose="02020603050405020304" pitchFamily="18" charset="0"/>
              </a:rPr>
              <a:t>. </a:t>
            </a:r>
          </a:p>
          <a:p>
            <a:r>
              <a:rPr lang="en-IN" sz="1600" i="0" dirty="0">
                <a:effectLst/>
                <a:latin typeface="Times New Roman" panose="02020603050405020304" pitchFamily="18" charset="0"/>
                <a:cs typeface="Times New Roman" panose="02020603050405020304" pitchFamily="18" charset="0"/>
              </a:rPr>
              <a:t>These are formed from protein subunits called </a:t>
            </a:r>
            <a:r>
              <a:rPr lang="en-IN" sz="1600" dirty="0">
                <a:latin typeface="Times New Roman" panose="02020603050405020304" pitchFamily="18" charset="0"/>
                <a:cs typeface="Times New Roman" panose="02020603050405020304" pitchFamily="18" charset="0"/>
              </a:rPr>
              <a:t>capsomeres</a:t>
            </a:r>
            <a:r>
              <a:rPr lang="en-IN" sz="1600" i="0" dirty="0">
                <a:effectLst/>
                <a:latin typeface="Times New Roman" panose="02020603050405020304" pitchFamily="18" charset="0"/>
                <a:cs typeface="Times New Roman" panose="02020603050405020304" pitchFamily="18" charset="0"/>
              </a:rPr>
              <a:t>. Viruses can have a </a:t>
            </a:r>
            <a:r>
              <a:rPr lang="en-IN" sz="1600" dirty="0">
                <a:latin typeface="Times New Roman" panose="02020603050405020304" pitchFamily="18" charset="0"/>
                <a:cs typeface="Times New Roman" panose="02020603050405020304" pitchFamily="18" charset="0"/>
              </a:rPr>
              <a:t>lipid</a:t>
            </a:r>
            <a:r>
              <a:rPr lang="en-IN" sz="1600" i="0" dirty="0">
                <a:effectLst/>
                <a:latin typeface="Times New Roman" panose="02020603050405020304" pitchFamily="18" charset="0"/>
                <a:cs typeface="Times New Roman" panose="02020603050405020304" pitchFamily="18" charset="0"/>
              </a:rPr>
              <a:t> "envelope" derived from the host </a:t>
            </a:r>
            <a:r>
              <a:rPr lang="en-IN" sz="1600" dirty="0">
                <a:latin typeface="Times New Roman" panose="02020603050405020304" pitchFamily="18" charset="0"/>
                <a:cs typeface="Times New Roman" panose="02020603050405020304" pitchFamily="18" charset="0"/>
              </a:rPr>
              <a:t>cell membrane</a:t>
            </a:r>
            <a:r>
              <a:rPr lang="en-IN" sz="1600" i="0" dirty="0">
                <a:effectLst/>
                <a:latin typeface="Times New Roman" panose="02020603050405020304" pitchFamily="18" charset="0"/>
                <a:cs typeface="Times New Roman" panose="02020603050405020304" pitchFamily="18" charset="0"/>
              </a:rPr>
              <a:t>. </a:t>
            </a:r>
          </a:p>
          <a:p>
            <a:r>
              <a:rPr lang="en-IN" sz="1600" i="0" dirty="0">
                <a:effectLst/>
                <a:latin typeface="Times New Roman" panose="02020603050405020304" pitchFamily="18" charset="0"/>
                <a:cs typeface="Times New Roman" panose="02020603050405020304" pitchFamily="18" charset="0"/>
              </a:rPr>
              <a:t>The capsid is made from proteins encoded by the viral </a:t>
            </a:r>
            <a:r>
              <a:rPr lang="en-IN" sz="1600" dirty="0">
                <a:latin typeface="Times New Roman" panose="02020603050405020304" pitchFamily="18" charset="0"/>
                <a:cs typeface="Times New Roman" panose="02020603050405020304" pitchFamily="18" charset="0"/>
              </a:rPr>
              <a:t>genome</a:t>
            </a:r>
            <a:r>
              <a:rPr lang="en-IN" sz="1600" i="0" dirty="0">
                <a:effectLst/>
                <a:latin typeface="Times New Roman" panose="02020603050405020304" pitchFamily="18" charset="0"/>
                <a:cs typeface="Times New Roman" panose="02020603050405020304" pitchFamily="18" charset="0"/>
              </a:rPr>
              <a:t> and its shape serves as the basis for morphological distinction.</a:t>
            </a:r>
            <a:endParaRPr lang="en-IN" sz="1600" i="0" baseline="30000" dirty="0">
              <a:effectLst/>
              <a:latin typeface="Times New Roman" panose="02020603050405020304" pitchFamily="18" charset="0"/>
              <a:cs typeface="Times New Roman" panose="02020603050405020304" pitchFamily="18" charset="0"/>
            </a:endParaRPr>
          </a:p>
          <a:p>
            <a:r>
              <a:rPr lang="en-IN" sz="1600" i="0" dirty="0">
                <a:effectLst/>
                <a:latin typeface="Times New Roman" panose="02020603050405020304" pitchFamily="18" charset="0"/>
                <a:cs typeface="Times New Roman" panose="02020603050405020304" pitchFamily="18" charset="0"/>
              </a:rPr>
              <a:t>Virally-coded protein subunits will self-assemble to form a capsid, in general requiring the presence of the virus genome. Complex viruses code for proteins that assist in the construction of their capsid. </a:t>
            </a:r>
          </a:p>
          <a:p>
            <a:r>
              <a:rPr lang="en-IN" sz="1600" i="0" dirty="0">
                <a:effectLst/>
                <a:latin typeface="Times New Roman" panose="02020603050405020304" pitchFamily="18" charset="0"/>
                <a:cs typeface="Times New Roman" panose="02020603050405020304" pitchFamily="18" charset="0"/>
              </a:rPr>
              <a:t>Proteins associated with nucleic acid are known as </a:t>
            </a:r>
            <a:r>
              <a:rPr lang="en-IN" sz="1600" dirty="0">
                <a:latin typeface="Times New Roman" panose="02020603050405020304" pitchFamily="18" charset="0"/>
                <a:cs typeface="Times New Roman" panose="02020603050405020304" pitchFamily="18" charset="0"/>
              </a:rPr>
              <a:t>nucleoproteins</a:t>
            </a:r>
            <a:r>
              <a:rPr lang="en-IN" sz="1600" i="0" dirty="0">
                <a:effectLst/>
                <a:latin typeface="Times New Roman" panose="02020603050405020304" pitchFamily="18" charset="0"/>
                <a:cs typeface="Times New Roman" panose="02020603050405020304" pitchFamily="18" charset="0"/>
              </a:rPr>
              <a:t>, and the association of viral capsid proteins with viral nucleic acid is called a nucleocapsid. The capsid and entire virus structure can be mechanically (physically) probed through </a:t>
            </a:r>
            <a:r>
              <a:rPr lang="en-IN" sz="1600" dirty="0">
                <a:latin typeface="Times New Roman" panose="02020603050405020304" pitchFamily="18" charset="0"/>
                <a:cs typeface="Times New Roman" panose="02020603050405020304" pitchFamily="18" charset="0"/>
              </a:rPr>
              <a:t>atomic force microscopy</a:t>
            </a:r>
            <a:r>
              <a:rPr lang="en-IN" sz="1600" i="0" dirty="0">
                <a:effectLst/>
                <a:latin typeface="Times New Roman" panose="02020603050405020304" pitchFamily="18" charset="0"/>
                <a:cs typeface="Times New Roman" panose="02020603050405020304" pitchFamily="18" charset="0"/>
              </a:rPr>
              <a:t>. In general, there are five main morphological virus types:</a:t>
            </a:r>
            <a:endParaRPr lang="en-IN" sz="1600" dirty="0">
              <a:latin typeface="Times New Roman" panose="02020603050405020304" pitchFamily="18" charset="0"/>
              <a:cs typeface="Times New Roman" panose="02020603050405020304" pitchFamily="18" charset="0"/>
            </a:endParaRPr>
          </a:p>
        </p:txBody>
      </p:sp>
      <p:sp>
        <p:nvSpPr>
          <p:cNvPr id="3" name="Footer Placeholder 2">
            <a:extLst>
              <a:ext uri="{FF2B5EF4-FFF2-40B4-BE49-F238E27FC236}">
                <a16:creationId xmlns:a16="http://schemas.microsoft.com/office/drawing/2014/main" xmlns="" id="{482E148C-1918-49C3-AB8D-B0139B9A3BE7}"/>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D7110397-6423-4E6F-9910-DD270655D027}"/>
              </a:ext>
            </a:extLst>
          </p:cNvPr>
          <p:cNvSpPr>
            <a:spLocks noGrp="1"/>
          </p:cNvSpPr>
          <p:nvPr>
            <p:ph type="sldNum" sz="quarter" idx="12"/>
          </p:nvPr>
        </p:nvSpPr>
        <p:spPr/>
        <p:txBody>
          <a:bodyPr/>
          <a:lstStyle/>
          <a:p>
            <a:fld id="{28B54A7E-2395-4D35-824E-25842394C6F0}" type="slidenum">
              <a:rPr lang="en-IN" smtClean="0"/>
              <a:t>7</a:t>
            </a:fld>
            <a:endParaRPr lang="en-IN"/>
          </a:p>
        </p:txBody>
      </p:sp>
      <p:sp>
        <p:nvSpPr>
          <p:cNvPr id="7" name="TextBox 6">
            <a:extLst>
              <a:ext uri="{FF2B5EF4-FFF2-40B4-BE49-F238E27FC236}">
                <a16:creationId xmlns:a16="http://schemas.microsoft.com/office/drawing/2014/main" xmlns="" id="{658CE435-0DDE-43EA-89EB-9C5D0D292DF0}"/>
              </a:ext>
            </a:extLst>
          </p:cNvPr>
          <p:cNvSpPr txBox="1"/>
          <p:nvPr/>
        </p:nvSpPr>
        <p:spPr>
          <a:xfrm>
            <a:off x="838200" y="835752"/>
            <a:ext cx="10515600" cy="338554"/>
          </a:xfrm>
          <a:prstGeom prst="rect">
            <a:avLst/>
          </a:prstGeom>
          <a:noFill/>
        </p:spPr>
        <p:txBody>
          <a:bodyPr wrap="square">
            <a:spAutoFit/>
          </a:bodyPr>
          <a:lstStyle/>
          <a:p>
            <a:pPr algn="l"/>
            <a:endParaRPr lang="en-IN" sz="1600" b="0" i="0"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088707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11C2270E-BDE9-4970-B314-8242B863699C}"/>
              </a:ext>
            </a:extLst>
          </p:cNvPr>
          <p:cNvSpPr>
            <a:spLocks noGrp="1"/>
          </p:cNvSpPr>
          <p:nvPr>
            <p:ph type="title"/>
          </p:nvPr>
        </p:nvSpPr>
        <p:spPr>
          <a:xfrm>
            <a:off x="838200" y="365125"/>
            <a:ext cx="10515600" cy="575779"/>
          </a:xfrm>
        </p:spPr>
        <p:txBody>
          <a:bodyPr>
            <a:normAutofit fontScale="90000"/>
          </a:bodyPr>
          <a:lstStyle/>
          <a:p>
            <a:endParaRPr lang="en-IN" dirty="0"/>
          </a:p>
        </p:txBody>
      </p:sp>
      <p:sp>
        <p:nvSpPr>
          <p:cNvPr id="6" name="Content Placeholder 5">
            <a:extLst>
              <a:ext uri="{FF2B5EF4-FFF2-40B4-BE49-F238E27FC236}">
                <a16:creationId xmlns:a16="http://schemas.microsoft.com/office/drawing/2014/main" xmlns="" id="{672E4073-6158-4B20-83A6-6A446EF50531}"/>
              </a:ext>
            </a:extLst>
          </p:cNvPr>
          <p:cNvSpPr>
            <a:spLocks noGrp="1"/>
          </p:cNvSpPr>
          <p:nvPr>
            <p:ph idx="1"/>
          </p:nvPr>
        </p:nvSpPr>
        <p:spPr>
          <a:xfrm>
            <a:off x="838200" y="1174306"/>
            <a:ext cx="10515600" cy="5002657"/>
          </a:xfrm>
        </p:spPr>
        <p:txBody>
          <a:bodyPr>
            <a:normAutofit/>
          </a:bodyPr>
          <a:lstStyle/>
          <a:p>
            <a:pPr marL="0" indent="0">
              <a:buNone/>
            </a:pPr>
            <a:r>
              <a:rPr lang="en-IN" sz="1600" b="1" i="0" dirty="0">
                <a:effectLst/>
                <a:latin typeface="Times New Roman" panose="02020603050405020304" pitchFamily="18" charset="0"/>
                <a:cs typeface="Times New Roman" panose="02020603050405020304" pitchFamily="18" charset="0"/>
              </a:rPr>
              <a:t>1. Helical</a:t>
            </a:r>
          </a:p>
          <a:p>
            <a:r>
              <a:rPr lang="en-IN" sz="1600" b="0" i="0" dirty="0">
                <a:effectLst/>
                <a:latin typeface="Times New Roman" panose="02020603050405020304" pitchFamily="18" charset="0"/>
                <a:cs typeface="Times New Roman" panose="02020603050405020304" pitchFamily="18" charset="0"/>
              </a:rPr>
              <a:t>These viruses are composed of a single type of capsomere stacked around a central axis to form a </a:t>
            </a:r>
            <a:r>
              <a:rPr lang="en-IN" sz="1600" dirty="0">
                <a:latin typeface="Times New Roman" panose="02020603050405020304" pitchFamily="18" charset="0"/>
                <a:cs typeface="Times New Roman" panose="02020603050405020304" pitchFamily="18" charset="0"/>
              </a:rPr>
              <a:t>helical</a:t>
            </a:r>
            <a:r>
              <a:rPr lang="en-IN" sz="1600" b="0" i="0" dirty="0">
                <a:effectLst/>
                <a:latin typeface="Times New Roman" panose="02020603050405020304" pitchFamily="18" charset="0"/>
                <a:cs typeface="Times New Roman" panose="02020603050405020304" pitchFamily="18" charset="0"/>
              </a:rPr>
              <a:t> structure, which may have a central cavity, or tube. </a:t>
            </a:r>
          </a:p>
          <a:p>
            <a:r>
              <a:rPr lang="en-IN" sz="1600" b="0" i="0" dirty="0">
                <a:effectLst/>
                <a:latin typeface="Times New Roman" panose="02020603050405020304" pitchFamily="18" charset="0"/>
                <a:cs typeface="Times New Roman" panose="02020603050405020304" pitchFamily="18" charset="0"/>
              </a:rPr>
              <a:t>This arrangement results in virions which can be short and highly rigid rods, or long and very flexible filaments. The genetic material (typically single-stranded RNA, but single-stranded DNA in some cases) is bound into the protein helix by interactions between the negatively charged nucleic acid and positive charges on the protein.</a:t>
            </a:r>
          </a:p>
          <a:p>
            <a:r>
              <a:rPr lang="en-IN" sz="1600" b="0" i="0" dirty="0">
                <a:effectLst/>
                <a:latin typeface="Times New Roman" panose="02020603050405020304" pitchFamily="18" charset="0"/>
                <a:cs typeface="Times New Roman" panose="02020603050405020304" pitchFamily="18" charset="0"/>
              </a:rPr>
              <a:t> Overall, the length of a helical capsid is related to the length of the nucleic acid contained within it, and the diameter is dependent on the size and arrangement of capsomeres. The well-studied tobacco mosaic virus and </a:t>
            </a:r>
            <a:r>
              <a:rPr lang="en-IN" sz="1600" b="0" i="0" dirty="0" err="1">
                <a:effectLst/>
                <a:latin typeface="Times New Roman" panose="02020603050405020304" pitchFamily="18" charset="0"/>
                <a:cs typeface="Times New Roman" panose="02020603050405020304" pitchFamily="18" charset="0"/>
              </a:rPr>
              <a:t>inovirus</a:t>
            </a:r>
            <a:r>
              <a:rPr lang="en-IN" sz="1600" b="0" i="0" dirty="0">
                <a:effectLst/>
                <a:latin typeface="Times New Roman" panose="02020603050405020304" pitchFamily="18" charset="0"/>
                <a:cs typeface="Times New Roman" panose="02020603050405020304" pitchFamily="18" charset="0"/>
              </a:rPr>
              <a:t>  are examples of helical viruses.</a:t>
            </a:r>
            <a:endParaRPr lang="en-IN" sz="1600" dirty="0">
              <a:latin typeface="Times New Roman" panose="02020603050405020304" pitchFamily="18" charset="0"/>
              <a:cs typeface="Times New Roman" panose="02020603050405020304" pitchFamily="18" charset="0"/>
            </a:endParaRPr>
          </a:p>
        </p:txBody>
      </p:sp>
      <p:sp>
        <p:nvSpPr>
          <p:cNvPr id="3" name="Footer Placeholder 2">
            <a:extLst>
              <a:ext uri="{FF2B5EF4-FFF2-40B4-BE49-F238E27FC236}">
                <a16:creationId xmlns:a16="http://schemas.microsoft.com/office/drawing/2014/main" xmlns="" id="{482E148C-1918-49C3-AB8D-B0139B9A3BE7}"/>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D7110397-6423-4E6F-9910-DD270655D027}"/>
              </a:ext>
            </a:extLst>
          </p:cNvPr>
          <p:cNvSpPr>
            <a:spLocks noGrp="1"/>
          </p:cNvSpPr>
          <p:nvPr>
            <p:ph type="sldNum" sz="quarter" idx="12"/>
          </p:nvPr>
        </p:nvSpPr>
        <p:spPr/>
        <p:txBody>
          <a:bodyPr/>
          <a:lstStyle/>
          <a:p>
            <a:fld id="{28B54A7E-2395-4D35-824E-25842394C6F0}" type="slidenum">
              <a:rPr lang="en-IN" smtClean="0"/>
              <a:t>8</a:t>
            </a:fld>
            <a:endParaRPr lang="en-IN"/>
          </a:p>
        </p:txBody>
      </p:sp>
      <p:sp>
        <p:nvSpPr>
          <p:cNvPr id="7" name="TextBox 6">
            <a:extLst>
              <a:ext uri="{FF2B5EF4-FFF2-40B4-BE49-F238E27FC236}">
                <a16:creationId xmlns:a16="http://schemas.microsoft.com/office/drawing/2014/main" xmlns="" id="{658CE435-0DDE-43EA-89EB-9C5D0D292DF0}"/>
              </a:ext>
            </a:extLst>
          </p:cNvPr>
          <p:cNvSpPr txBox="1"/>
          <p:nvPr/>
        </p:nvSpPr>
        <p:spPr>
          <a:xfrm>
            <a:off x="838200" y="835752"/>
            <a:ext cx="10515600" cy="338554"/>
          </a:xfrm>
          <a:prstGeom prst="rect">
            <a:avLst/>
          </a:prstGeom>
          <a:noFill/>
        </p:spPr>
        <p:txBody>
          <a:bodyPr wrap="square">
            <a:spAutoFit/>
          </a:bodyPr>
          <a:lstStyle/>
          <a:p>
            <a:pPr algn="l"/>
            <a:endParaRPr lang="en-IN" sz="1600" b="0" i="0" dirty="0">
              <a:effectLst/>
              <a:latin typeface="Times New Roman" panose="02020603050405020304" pitchFamily="18" charset="0"/>
              <a:cs typeface="Times New Roman" panose="02020603050405020304" pitchFamily="18" charset="0"/>
            </a:endParaRPr>
          </a:p>
        </p:txBody>
      </p:sp>
      <p:pic>
        <p:nvPicPr>
          <p:cNvPr id="3078" name="Picture 6">
            <a:extLst>
              <a:ext uri="{FF2B5EF4-FFF2-40B4-BE49-F238E27FC236}">
                <a16:creationId xmlns:a16="http://schemas.microsoft.com/office/drawing/2014/main" xmlns="" id="{EB9AE244-BAAF-4FBA-81EC-8B360AD926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5350" y="3518596"/>
            <a:ext cx="7221300" cy="28917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0334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11C2270E-BDE9-4970-B314-8242B863699C}"/>
              </a:ext>
            </a:extLst>
          </p:cNvPr>
          <p:cNvSpPr>
            <a:spLocks noGrp="1"/>
          </p:cNvSpPr>
          <p:nvPr>
            <p:ph type="title"/>
          </p:nvPr>
        </p:nvSpPr>
        <p:spPr>
          <a:xfrm>
            <a:off x="838200" y="365125"/>
            <a:ext cx="10515600" cy="575779"/>
          </a:xfrm>
        </p:spPr>
        <p:txBody>
          <a:bodyPr>
            <a:normAutofit fontScale="90000"/>
          </a:bodyPr>
          <a:lstStyle/>
          <a:p>
            <a:endParaRPr lang="en-IN" dirty="0"/>
          </a:p>
        </p:txBody>
      </p:sp>
      <p:sp>
        <p:nvSpPr>
          <p:cNvPr id="6" name="Content Placeholder 5">
            <a:extLst>
              <a:ext uri="{FF2B5EF4-FFF2-40B4-BE49-F238E27FC236}">
                <a16:creationId xmlns:a16="http://schemas.microsoft.com/office/drawing/2014/main" xmlns="" id="{672E4073-6158-4B20-83A6-6A446EF50531}"/>
              </a:ext>
            </a:extLst>
          </p:cNvPr>
          <p:cNvSpPr>
            <a:spLocks noGrp="1"/>
          </p:cNvSpPr>
          <p:nvPr>
            <p:ph idx="1"/>
          </p:nvPr>
        </p:nvSpPr>
        <p:spPr>
          <a:xfrm>
            <a:off x="838200" y="1174306"/>
            <a:ext cx="10515600" cy="5002657"/>
          </a:xfrm>
        </p:spPr>
        <p:txBody>
          <a:bodyPr>
            <a:normAutofit/>
          </a:bodyPr>
          <a:lstStyle/>
          <a:p>
            <a:pPr marL="0" indent="0">
              <a:buNone/>
            </a:pPr>
            <a:r>
              <a:rPr lang="en-IN" sz="1600" b="1" i="0" dirty="0">
                <a:effectLst/>
                <a:latin typeface="Times New Roman" panose="02020603050405020304" pitchFamily="18" charset="0"/>
                <a:cs typeface="Times New Roman" panose="02020603050405020304" pitchFamily="18" charset="0"/>
              </a:rPr>
              <a:t>2. Icosahedral</a:t>
            </a:r>
          </a:p>
          <a:p>
            <a:r>
              <a:rPr lang="en-IN" sz="1600" b="0" i="0" dirty="0">
                <a:effectLst/>
                <a:latin typeface="Times New Roman" panose="02020603050405020304" pitchFamily="18" charset="0"/>
                <a:cs typeface="Times New Roman" panose="02020603050405020304" pitchFamily="18" charset="0"/>
              </a:rPr>
              <a:t>Most animal viruses are icosahedral or near-spherical with chiral </a:t>
            </a:r>
            <a:r>
              <a:rPr lang="en-IN" sz="1600" dirty="0">
                <a:latin typeface="Times New Roman" panose="02020603050405020304" pitchFamily="18" charset="0"/>
                <a:cs typeface="Times New Roman" panose="02020603050405020304" pitchFamily="18" charset="0"/>
              </a:rPr>
              <a:t>icosahedral symmetry</a:t>
            </a:r>
            <a:r>
              <a:rPr lang="en-IN" sz="1600" b="0" i="0" dirty="0">
                <a:effectLst/>
                <a:latin typeface="Times New Roman" panose="02020603050405020304" pitchFamily="18" charset="0"/>
                <a:cs typeface="Times New Roman" panose="02020603050405020304" pitchFamily="18" charset="0"/>
              </a:rPr>
              <a:t>.</a:t>
            </a:r>
          </a:p>
          <a:p>
            <a:r>
              <a:rPr lang="en-IN" sz="1600" b="0" i="0" dirty="0">
                <a:effectLst/>
                <a:latin typeface="Times New Roman" panose="02020603050405020304" pitchFamily="18" charset="0"/>
                <a:cs typeface="Times New Roman" panose="02020603050405020304" pitchFamily="18" charset="0"/>
              </a:rPr>
              <a:t> A </a:t>
            </a:r>
            <a:r>
              <a:rPr lang="en-IN" sz="1600" dirty="0">
                <a:latin typeface="Times New Roman" panose="02020603050405020304" pitchFamily="18" charset="0"/>
                <a:cs typeface="Times New Roman" panose="02020603050405020304" pitchFamily="18" charset="0"/>
              </a:rPr>
              <a:t>regular icosahedron</a:t>
            </a:r>
            <a:r>
              <a:rPr lang="en-IN" sz="1600" b="0" i="0" dirty="0">
                <a:effectLst/>
                <a:latin typeface="Times New Roman" panose="02020603050405020304" pitchFamily="18" charset="0"/>
                <a:cs typeface="Times New Roman" panose="02020603050405020304" pitchFamily="18" charset="0"/>
              </a:rPr>
              <a:t> is the optimum way of forming a closed shell from identical sub-units. The minimum number of capsomeres required for each triangular face is 3, which gives 60 for the icosahedron. </a:t>
            </a:r>
          </a:p>
          <a:p>
            <a:r>
              <a:rPr lang="en-IN" sz="1600" b="0" i="0" dirty="0">
                <a:effectLst/>
                <a:latin typeface="Times New Roman" panose="02020603050405020304" pitchFamily="18" charset="0"/>
                <a:cs typeface="Times New Roman" panose="02020603050405020304" pitchFamily="18" charset="0"/>
              </a:rPr>
              <a:t>Many viruses, such as rotavirus, have more than 60 capsomers and appear spherical but they retain this symmetry. To achieve this, the capsomeres at the apices are surrounded by five other capsomeres and are called pentons. </a:t>
            </a:r>
          </a:p>
          <a:p>
            <a:r>
              <a:rPr lang="en-IN" sz="1600" b="0" i="0" dirty="0">
                <a:effectLst/>
                <a:latin typeface="Times New Roman" panose="02020603050405020304" pitchFamily="18" charset="0"/>
                <a:cs typeface="Times New Roman" panose="02020603050405020304" pitchFamily="18" charset="0"/>
              </a:rPr>
              <a:t>Capsomeres on the triangular faces are surrounded by six others and are called </a:t>
            </a:r>
            <a:r>
              <a:rPr lang="en-IN" sz="1600" dirty="0" err="1">
                <a:latin typeface="Times New Roman" panose="02020603050405020304" pitchFamily="18" charset="0"/>
                <a:cs typeface="Times New Roman" panose="02020603050405020304" pitchFamily="18" charset="0"/>
              </a:rPr>
              <a:t>hexons</a:t>
            </a:r>
            <a:endParaRPr lang="en-IN" sz="1600" b="0" i="0" u="none" strike="noStrike" dirty="0">
              <a:effectLst/>
              <a:latin typeface="Times New Roman" panose="02020603050405020304" pitchFamily="18" charset="0"/>
              <a:cs typeface="Times New Roman" panose="02020603050405020304" pitchFamily="18" charset="0"/>
            </a:endParaRPr>
          </a:p>
          <a:p>
            <a:r>
              <a:rPr lang="en-IN" sz="1600" b="0" i="0" dirty="0" err="1">
                <a:effectLst/>
                <a:latin typeface="Times New Roman" panose="02020603050405020304" pitchFamily="18" charset="0"/>
                <a:cs typeface="Times New Roman" panose="02020603050405020304" pitchFamily="18" charset="0"/>
              </a:rPr>
              <a:t>Hexons</a:t>
            </a:r>
            <a:r>
              <a:rPr lang="en-IN" sz="1600" b="0" i="0" dirty="0">
                <a:effectLst/>
                <a:latin typeface="Times New Roman" panose="02020603050405020304" pitchFamily="18" charset="0"/>
                <a:cs typeface="Times New Roman" panose="02020603050405020304" pitchFamily="18" charset="0"/>
              </a:rPr>
              <a:t> are in essence flat and pentons, which form the 12 vertices, are curved. The same protein may act as the subunit of both the pentamers and hexamers or they may be composed of different proteins.</a:t>
            </a:r>
          </a:p>
          <a:p>
            <a:pPr marL="0" indent="0">
              <a:buNone/>
            </a:pPr>
            <a:r>
              <a:rPr lang="en-IN" sz="1600" b="1" i="0" dirty="0">
                <a:effectLst/>
                <a:latin typeface="Times New Roman" panose="02020603050405020304" pitchFamily="18" charset="0"/>
                <a:cs typeface="Times New Roman" panose="02020603050405020304" pitchFamily="18" charset="0"/>
              </a:rPr>
              <a:t>3. Prolate</a:t>
            </a:r>
            <a:endParaRPr lang="en-IN" sz="1600" dirty="0">
              <a:latin typeface="Times New Roman" panose="02020603050405020304" pitchFamily="18" charset="0"/>
              <a:cs typeface="Times New Roman" panose="02020603050405020304" pitchFamily="18" charset="0"/>
            </a:endParaRPr>
          </a:p>
          <a:p>
            <a:r>
              <a:rPr lang="en-IN" sz="1600" b="0" i="0" dirty="0">
                <a:effectLst/>
                <a:latin typeface="Times New Roman" panose="02020603050405020304" pitchFamily="18" charset="0"/>
                <a:cs typeface="Times New Roman" panose="02020603050405020304" pitchFamily="18" charset="0"/>
              </a:rPr>
              <a:t>This is an icosahedron elongated along the fivefold axis and is a common arrangement of the heads of bacteriophages. This structure is composed of a cylinder with a cap at either end.</a:t>
            </a:r>
            <a:endParaRPr lang="en-IN" sz="1600" dirty="0">
              <a:latin typeface="Times New Roman" panose="02020603050405020304" pitchFamily="18" charset="0"/>
              <a:cs typeface="Times New Roman" panose="02020603050405020304" pitchFamily="18" charset="0"/>
            </a:endParaRPr>
          </a:p>
        </p:txBody>
      </p:sp>
      <p:sp>
        <p:nvSpPr>
          <p:cNvPr id="3" name="Footer Placeholder 2">
            <a:extLst>
              <a:ext uri="{FF2B5EF4-FFF2-40B4-BE49-F238E27FC236}">
                <a16:creationId xmlns:a16="http://schemas.microsoft.com/office/drawing/2014/main" xmlns="" id="{482E148C-1918-49C3-AB8D-B0139B9A3BE7}"/>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D7110397-6423-4E6F-9910-DD270655D027}"/>
              </a:ext>
            </a:extLst>
          </p:cNvPr>
          <p:cNvSpPr>
            <a:spLocks noGrp="1"/>
          </p:cNvSpPr>
          <p:nvPr>
            <p:ph type="sldNum" sz="quarter" idx="12"/>
          </p:nvPr>
        </p:nvSpPr>
        <p:spPr/>
        <p:txBody>
          <a:bodyPr/>
          <a:lstStyle/>
          <a:p>
            <a:fld id="{28B54A7E-2395-4D35-824E-25842394C6F0}" type="slidenum">
              <a:rPr lang="en-IN" smtClean="0"/>
              <a:t>9</a:t>
            </a:fld>
            <a:endParaRPr lang="en-IN"/>
          </a:p>
        </p:txBody>
      </p:sp>
      <p:sp>
        <p:nvSpPr>
          <p:cNvPr id="7" name="TextBox 6">
            <a:extLst>
              <a:ext uri="{FF2B5EF4-FFF2-40B4-BE49-F238E27FC236}">
                <a16:creationId xmlns:a16="http://schemas.microsoft.com/office/drawing/2014/main" xmlns="" id="{658CE435-0DDE-43EA-89EB-9C5D0D292DF0}"/>
              </a:ext>
            </a:extLst>
          </p:cNvPr>
          <p:cNvSpPr txBox="1"/>
          <p:nvPr/>
        </p:nvSpPr>
        <p:spPr>
          <a:xfrm>
            <a:off x="838200" y="835752"/>
            <a:ext cx="10515600" cy="338554"/>
          </a:xfrm>
          <a:prstGeom prst="rect">
            <a:avLst/>
          </a:prstGeom>
          <a:noFill/>
        </p:spPr>
        <p:txBody>
          <a:bodyPr wrap="square">
            <a:spAutoFit/>
          </a:bodyPr>
          <a:lstStyle/>
          <a:p>
            <a:pPr algn="l"/>
            <a:endParaRPr lang="en-IN" sz="1600" b="0" i="0"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804158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0432652D8BF75408E2A29D99D363D9E" ma:contentTypeVersion="8" ma:contentTypeDescription="Create a new document." ma:contentTypeScope="" ma:versionID="13104c66a9f134da7d79ccca67d315c9">
  <xsd:schema xmlns:xsd="http://www.w3.org/2001/XMLSchema" xmlns:xs="http://www.w3.org/2001/XMLSchema" xmlns:p="http://schemas.microsoft.com/office/2006/metadata/properties" xmlns:ns2="1e863c3e-37bc-489c-8a97-a2b2e8e58ff9" targetNamespace="http://schemas.microsoft.com/office/2006/metadata/properties" ma:root="true" ma:fieldsID="2e2eabde58cd5db6bc74f3f32f78666c" ns2:_="">
    <xsd:import namespace="1e863c3e-37bc-489c-8a97-a2b2e8e58ff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863c3e-37bc-489c-8a97-a2b2e8e58f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BE883BE-C88C-4685-B14D-3F55F2963359}">
  <ds:schemaRefs>
    <ds:schemaRef ds:uri="http://schemas.microsoft.com/sharepoint/v3/contenttype/forms"/>
  </ds:schemaRefs>
</ds:datastoreItem>
</file>

<file path=customXml/itemProps2.xml><?xml version="1.0" encoding="utf-8"?>
<ds:datastoreItem xmlns:ds="http://schemas.openxmlformats.org/officeDocument/2006/customXml" ds:itemID="{758DFFA9-4FFC-49AC-AE2D-824C30FFD022}">
  <ds:schemaRefs>
    <ds:schemaRef ds:uri="http://schemas.microsoft.com/office/2006/metadata/properties"/>
    <ds:schemaRef ds:uri="http://www.w3.org/2000/xmlns/"/>
    <ds:schemaRef ds:uri="http://schemas.microsoft.com/office/infopath/2007/PartnerControls"/>
  </ds:schemaRefs>
</ds:datastoreItem>
</file>

<file path=customXml/itemProps3.xml><?xml version="1.0" encoding="utf-8"?>
<ds:datastoreItem xmlns:ds="http://schemas.openxmlformats.org/officeDocument/2006/customXml" ds:itemID="{B9BD8E1B-E888-4FDE-958A-B3FE40B5BE48}">
  <ds:schemaRefs>
    <ds:schemaRef ds:uri="http://schemas.microsoft.com/office/2006/metadata/contentType"/>
    <ds:schemaRef ds:uri="http://schemas.microsoft.com/office/2006/metadata/properties/metaAttributes"/>
    <ds:schemaRef ds:uri="http://www.w3.org/2000/xmlns/"/>
    <ds:schemaRef ds:uri="http://www.w3.org/2001/XMLSchema"/>
    <ds:schemaRef ds:uri="1e863c3e-37bc-489c-8a97-a2b2e8e58ff9"/>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328</TotalTime>
  <Words>941</Words>
  <Application>Microsoft Office PowerPoint</Application>
  <PresentationFormat>Widescreen</PresentationFormat>
  <Paragraphs>127</Paragraphs>
  <Slides>17</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Siddharth B</dc:creator>
  <cp:lastModifiedBy>User</cp:lastModifiedBy>
  <cp:revision>39</cp:revision>
  <dcterms:created xsi:type="dcterms:W3CDTF">2020-07-13T05:58:17Z</dcterms:created>
  <dcterms:modified xsi:type="dcterms:W3CDTF">2024-09-17T06:23:54Z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0x010100A0432652D8BF75408E2A29D99D363D9E</vt:lpwstr>
  </property>
</Properties>
</file>