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64"/>
  </p:notesMasterIdLst>
  <p:sldIdLst>
    <p:sldId id="256" r:id="rId2"/>
    <p:sldId id="257" r:id="rId3"/>
    <p:sldId id="312" r:id="rId4"/>
    <p:sldId id="313" r:id="rId5"/>
    <p:sldId id="314" r:id="rId6"/>
    <p:sldId id="315" r:id="rId7"/>
    <p:sldId id="316" r:id="rId8"/>
    <p:sldId id="31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</p:sldIdLst>
  <p:sldSz cx="12188825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7" autoAdjust="0"/>
    <p:restoredTop sz="94660"/>
  </p:normalViewPr>
  <p:slideViewPr>
    <p:cSldViewPr>
      <p:cViewPr varScale="1">
        <p:scale>
          <a:sx n="74" d="100"/>
          <a:sy n="74" d="100"/>
        </p:scale>
        <p:origin x="624" y="72"/>
      </p:cViewPr>
      <p:guideLst>
        <p:guide orient="horz" pos="2880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6043-00C4-497D-A081-BB8C66A8BAB0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0E0C1-BEF7-4DD0-8C6D-C560DA92D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68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0E0C1-BEF7-4DD0-8C6D-C560DA92D0E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60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0E0C1-BEF7-4DD0-8C6D-C560DA92D0E7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9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FEB01-FB1E-45F2-973B-99DFC03B281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7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6898-01EE-48D8-B92C-51B8CE4A0E37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71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3D671-4423-451C-ABC2-E5126D142E86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5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E173-FE88-4D82-B277-5246841BF95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0BE1-EE19-4CA2-9F14-E2D8B3675BB3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8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5B5E8-768B-40AC-9FB8-E60A6E48AFBB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3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754E-2377-4ECA-8F89-C6B5A5791D41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2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BEBC-AFC9-4D4D-8F87-0080F0FFBA00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8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3EC8-E74C-4BEF-AA03-9FE378D94836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984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AF2E-A4E9-4B0C-8669-D97CF9BF0993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3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EF7F8-F797-486F-B328-EB61FC0724A2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789C6-F5EB-4A91-BD61-855065EFF596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895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2054567" y="703038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5D32C6D-EED6-45D3-B2F4-4A294908127E}"/>
              </a:ext>
            </a:extLst>
          </p:cNvPr>
          <p:cNvSpPr txBox="1"/>
          <p:nvPr/>
        </p:nvSpPr>
        <p:spPr>
          <a:xfrm>
            <a:off x="2125119" y="30480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itchFamily="18" charset="0"/>
                <a:cs typeface="Times New Roman" pitchFamily="18" charset="0"/>
              </a:rPr>
              <a:t>ANXIETY DISORDER</a:t>
            </a:r>
            <a:endParaRPr lang="en-IN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Date Placeholder 11"/>
          <p:cNvSpPr txBox="1">
            <a:spLocks/>
          </p:cNvSpPr>
          <p:nvPr/>
        </p:nvSpPr>
        <p:spPr>
          <a:xfrm>
            <a:off x="609441" y="6356353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79E90-D262-403D-9840-61C68AFF720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79612" y="1066800"/>
            <a:ext cx="795574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u="sng" dirty="0" smtClean="0"/>
              <a:t>1. </a:t>
            </a:r>
            <a:r>
              <a:rPr lang="en-US" sz="2000" b="1" u="sng" spc="-5" dirty="0" smtClean="0"/>
              <a:t>GENERALIZED </a:t>
            </a:r>
            <a:r>
              <a:rPr lang="en-US" sz="2000" b="1" u="sng" dirty="0" smtClean="0"/>
              <a:t>ANXIETY</a:t>
            </a:r>
            <a:r>
              <a:rPr lang="en-US" sz="2000" b="1" u="sng" spc="-235" dirty="0" smtClean="0"/>
              <a:t> </a:t>
            </a:r>
            <a:r>
              <a:rPr lang="en-US" sz="2000" b="1" u="sng" dirty="0" smtClean="0"/>
              <a:t>DISORDER</a:t>
            </a:r>
            <a:endParaRPr lang="en-US" sz="2000" b="1" u="sng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917550" y="2346967"/>
            <a:ext cx="10349497" cy="7934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95"/>
              </a:spcBef>
              <a:buClr>
                <a:srgbClr val="DC9E1F"/>
              </a:buClr>
              <a:tabLst>
                <a:tab pos="356235" algn="l"/>
              </a:tabLst>
            </a:pPr>
            <a:r>
              <a:rPr lang="en-US" spc="-5" dirty="0" smtClean="0">
                <a:latin typeface="+mj-lt"/>
                <a:cs typeface="Arial"/>
              </a:rPr>
              <a:t>			</a:t>
            </a:r>
            <a:r>
              <a:rPr spc="-5" smtClean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person feels anxious </a:t>
            </a:r>
            <a:r>
              <a:rPr spc="15" dirty="0">
                <a:latin typeface="+mj-lt"/>
                <a:cs typeface="Arial"/>
              </a:rPr>
              <a:t>on most </a:t>
            </a:r>
            <a:r>
              <a:rPr spc="20" dirty="0">
                <a:latin typeface="+mj-lt"/>
                <a:cs typeface="Arial"/>
              </a:rPr>
              <a:t>days,  worrying about lots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different things, over </a:t>
            </a:r>
            <a:r>
              <a:rPr spc="-5" dirty="0">
                <a:latin typeface="+mj-lt"/>
                <a:cs typeface="Arial"/>
              </a:rPr>
              <a:t>a  </a:t>
            </a:r>
            <a:r>
              <a:rPr spc="15" dirty="0">
                <a:latin typeface="+mj-lt"/>
                <a:cs typeface="Arial"/>
              </a:rPr>
              <a:t>period </a:t>
            </a:r>
            <a:r>
              <a:rPr spc="10" dirty="0">
                <a:latin typeface="+mj-lt"/>
                <a:cs typeface="Arial"/>
              </a:rPr>
              <a:t>of six </a:t>
            </a:r>
            <a:r>
              <a:rPr spc="15" dirty="0">
                <a:latin typeface="+mj-lt"/>
                <a:cs typeface="Arial"/>
              </a:rPr>
              <a:t>months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360" dirty="0">
                <a:latin typeface="+mj-lt"/>
                <a:cs typeface="Arial"/>
              </a:rPr>
              <a:t> </a:t>
            </a:r>
            <a:r>
              <a:rPr spc="15" dirty="0">
                <a:latin typeface="+mj-lt"/>
                <a:cs typeface="Arial"/>
              </a:rPr>
              <a:t>more.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13212" y="685800"/>
            <a:ext cx="2930397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/>
              <a:t>SYMPTOMS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49" y="1476122"/>
            <a:ext cx="8068325" cy="3025828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2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Excessive, ongoing worry and</a:t>
            </a:r>
            <a:r>
              <a:rPr spc="10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tension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0" dirty="0">
                <a:latin typeface="+mj-lt"/>
                <a:cs typeface="Arial"/>
              </a:rPr>
              <a:t>An </a:t>
            </a:r>
            <a:r>
              <a:rPr spc="25" dirty="0">
                <a:latin typeface="+mj-lt"/>
                <a:cs typeface="Arial"/>
              </a:rPr>
              <a:t>unrealistic </a:t>
            </a:r>
            <a:r>
              <a:rPr spc="20" dirty="0">
                <a:latin typeface="+mj-lt"/>
                <a:cs typeface="Arial"/>
              </a:rPr>
              <a:t>view </a:t>
            </a:r>
            <a:r>
              <a:rPr spc="15" dirty="0">
                <a:latin typeface="+mj-lt"/>
                <a:cs typeface="Arial"/>
              </a:rPr>
              <a:t>of</a:t>
            </a:r>
            <a:r>
              <a:rPr spc="9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problems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Restlessness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feeling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being</a:t>
            </a:r>
            <a:r>
              <a:rPr spc="20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"edgy"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Irritability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Muscle</a:t>
            </a:r>
            <a:r>
              <a:rPr spc="25" dirty="0">
                <a:latin typeface="+mj-lt"/>
                <a:cs typeface="Arial"/>
              </a:rPr>
              <a:t> tension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Headaches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Sweating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476122"/>
            <a:ext cx="8275704" cy="3945567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12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Difficulty</a:t>
            </a:r>
            <a:r>
              <a:rPr spc="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concentrating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Nausea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need </a:t>
            </a:r>
            <a:r>
              <a:rPr spc="15" dirty="0">
                <a:latin typeface="+mj-lt"/>
                <a:cs typeface="Arial"/>
              </a:rPr>
              <a:t>to go to </a:t>
            </a:r>
            <a:r>
              <a:rPr spc="20" dirty="0">
                <a:latin typeface="+mj-lt"/>
                <a:cs typeface="Arial"/>
              </a:rPr>
              <a:t>the </a:t>
            </a:r>
            <a:r>
              <a:rPr spc="25" dirty="0">
                <a:latin typeface="+mj-lt"/>
                <a:cs typeface="Arial"/>
              </a:rPr>
              <a:t>bathroom</a:t>
            </a:r>
            <a:r>
              <a:rPr spc="16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frequently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Tiredness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0" dirty="0">
                <a:latin typeface="+mj-lt"/>
                <a:cs typeface="Arial"/>
              </a:rPr>
              <a:t>Trouble </a:t>
            </a:r>
            <a:r>
              <a:rPr spc="20" dirty="0">
                <a:latin typeface="+mj-lt"/>
                <a:cs typeface="Arial"/>
              </a:rPr>
              <a:t>falling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staying</a:t>
            </a:r>
            <a:r>
              <a:rPr spc="11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asleep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Trembling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Being easily</a:t>
            </a:r>
            <a:r>
              <a:rPr spc="7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startled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0012" y="1524000"/>
            <a:ext cx="5523061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sz="2000" spc="-5" dirty="0"/>
              <a:t>What Causes</a:t>
            </a:r>
            <a:r>
              <a:rPr sz="2000" spc="-50" dirty="0"/>
              <a:t> </a:t>
            </a:r>
            <a:r>
              <a:rPr sz="2000" spc="-5" dirty="0"/>
              <a:t>GAD?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50" y="2560449"/>
            <a:ext cx="5328379" cy="22651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9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spc="15" dirty="0">
                <a:latin typeface="+mj-lt"/>
                <a:cs typeface="Arial"/>
              </a:rPr>
              <a:t>Genetics</a:t>
            </a:r>
            <a:endParaRPr sz="2000">
              <a:latin typeface="+mj-lt"/>
              <a:cs typeface="Arial"/>
            </a:endParaRPr>
          </a:p>
          <a:p>
            <a:pPr>
              <a:lnSpc>
                <a:spcPct val="150000"/>
              </a:lnSpc>
              <a:spcBef>
                <a:spcPts val="20"/>
              </a:spcBef>
              <a:buClr>
                <a:srgbClr val="DC9E1F"/>
              </a:buClr>
              <a:buFont typeface="Arial"/>
              <a:buChar char="•"/>
            </a:pPr>
            <a:endParaRPr sz="200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spc="15" dirty="0">
                <a:latin typeface="+mj-lt"/>
                <a:cs typeface="Arial"/>
              </a:rPr>
              <a:t>Brain</a:t>
            </a:r>
            <a:r>
              <a:rPr sz="2000" spc="70" dirty="0">
                <a:latin typeface="+mj-lt"/>
                <a:cs typeface="Arial"/>
              </a:rPr>
              <a:t> </a:t>
            </a:r>
            <a:r>
              <a:rPr sz="2000" spc="20" dirty="0">
                <a:latin typeface="+mj-lt"/>
                <a:cs typeface="Arial"/>
              </a:rPr>
              <a:t>Chemistry</a:t>
            </a:r>
            <a:endParaRPr sz="2000">
              <a:latin typeface="+mj-lt"/>
              <a:cs typeface="Arial"/>
            </a:endParaRPr>
          </a:p>
          <a:p>
            <a:pPr>
              <a:lnSpc>
                <a:spcPct val="150000"/>
              </a:lnSpc>
              <a:spcBef>
                <a:spcPts val="20"/>
              </a:spcBef>
              <a:buClr>
                <a:srgbClr val="DC9E1F"/>
              </a:buClr>
              <a:buFont typeface="Arial"/>
              <a:buChar char="•"/>
            </a:pPr>
            <a:endParaRPr sz="200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spc="20" dirty="0">
                <a:latin typeface="+mj-lt"/>
                <a:cs typeface="Arial"/>
              </a:rPr>
              <a:t>Environmental</a:t>
            </a:r>
            <a:r>
              <a:rPr sz="2000" spc="60" dirty="0">
                <a:latin typeface="+mj-lt"/>
                <a:cs typeface="Arial"/>
              </a:rPr>
              <a:t> </a:t>
            </a:r>
            <a:r>
              <a:rPr sz="2000" spc="15" dirty="0">
                <a:latin typeface="+mj-lt"/>
                <a:cs typeface="Arial"/>
              </a:rPr>
              <a:t>Factors</a:t>
            </a:r>
            <a:endParaRPr sz="2000"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9680" y="1012316"/>
            <a:ext cx="6146046" cy="3779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1800" b="1" u="sng" spc="-5" dirty="0" smtClean="0"/>
              <a:t>HOW IS GAD</a:t>
            </a:r>
            <a:r>
              <a:rPr lang="en-US" sz="1800" b="1" u="sng" spc="-114" dirty="0" smtClean="0"/>
              <a:t> </a:t>
            </a:r>
            <a:r>
              <a:rPr lang="en-US" sz="1800" b="1" u="sng" spc="-20" dirty="0" smtClean="0"/>
              <a:t>TREATED?</a:t>
            </a:r>
            <a:endParaRPr lang="en-US" sz="1800" b="1" u="sng" spc="-2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531812" y="1905000"/>
            <a:ext cx="11269584" cy="24560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5600" algn="l"/>
              </a:tabLst>
            </a:pPr>
            <a:r>
              <a:rPr spc="25" dirty="0">
                <a:latin typeface="+mj-lt"/>
                <a:cs typeface="Arial"/>
              </a:rPr>
              <a:t>Medication: </a:t>
            </a:r>
            <a:r>
              <a:rPr spc="20" dirty="0">
                <a:latin typeface="+mj-lt"/>
                <a:cs typeface="Arial"/>
              </a:rPr>
              <a:t>Drugs </a:t>
            </a:r>
            <a:r>
              <a:rPr spc="10" dirty="0">
                <a:latin typeface="+mj-lt"/>
                <a:cs typeface="Arial"/>
              </a:rPr>
              <a:t>are </a:t>
            </a:r>
            <a:r>
              <a:rPr spc="20" dirty="0">
                <a:latin typeface="+mj-lt"/>
                <a:cs typeface="Arial"/>
              </a:rPr>
              <a:t>available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treat </a:t>
            </a:r>
            <a:r>
              <a:rPr spc="10" dirty="0">
                <a:latin typeface="+mj-lt"/>
                <a:cs typeface="Arial"/>
              </a:rPr>
              <a:t>GAD </a:t>
            </a:r>
            <a:r>
              <a:rPr spc="20" dirty="0">
                <a:latin typeface="+mj-lt"/>
                <a:cs typeface="Arial"/>
              </a:rPr>
              <a:t>and </a:t>
            </a:r>
            <a:r>
              <a:rPr spc="15" dirty="0">
                <a:latin typeface="+mj-lt"/>
                <a:cs typeface="Arial"/>
              </a:rPr>
              <a:t>may be  </a:t>
            </a:r>
            <a:r>
              <a:rPr spc="25" dirty="0">
                <a:latin typeface="+mj-lt"/>
                <a:cs typeface="Arial"/>
              </a:rPr>
              <a:t>especially helpful </a:t>
            </a:r>
            <a:r>
              <a:rPr spc="15" dirty="0">
                <a:latin typeface="+mj-lt"/>
                <a:cs typeface="Arial"/>
              </a:rPr>
              <a:t>for </a:t>
            </a:r>
            <a:r>
              <a:rPr spc="20" dirty="0">
                <a:latin typeface="+mj-lt"/>
                <a:cs typeface="Arial"/>
              </a:rPr>
              <a:t>people whose anxiety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20" dirty="0">
                <a:latin typeface="+mj-lt"/>
                <a:cs typeface="Arial"/>
              </a:rPr>
              <a:t>interfering  with daily </a:t>
            </a:r>
            <a:r>
              <a:rPr spc="25" dirty="0">
                <a:latin typeface="+mj-lt"/>
                <a:cs typeface="Arial"/>
              </a:rPr>
              <a:t>functioning. </a:t>
            </a:r>
            <a:r>
              <a:rPr spc="20" dirty="0">
                <a:latin typeface="+mj-lt"/>
                <a:cs typeface="Arial"/>
              </a:rPr>
              <a:t>The </a:t>
            </a:r>
            <a:r>
              <a:rPr spc="15" dirty="0">
                <a:latin typeface="+mj-lt"/>
                <a:cs typeface="Arial"/>
              </a:rPr>
              <a:t>drugs most often used </a:t>
            </a:r>
            <a:r>
              <a:rPr spc="20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treat  </a:t>
            </a:r>
            <a:r>
              <a:rPr spc="20" dirty="0">
                <a:latin typeface="+mj-lt"/>
                <a:cs typeface="Arial"/>
              </a:rPr>
              <a:t>GAD </a:t>
            </a:r>
            <a:r>
              <a:rPr spc="10" dirty="0">
                <a:latin typeface="+mj-lt"/>
                <a:cs typeface="Arial"/>
              </a:rPr>
              <a:t>in the </a:t>
            </a:r>
            <a:r>
              <a:rPr spc="20" dirty="0">
                <a:latin typeface="+mj-lt"/>
                <a:cs typeface="Arial"/>
              </a:rPr>
              <a:t>short-term (since they </a:t>
            </a:r>
            <a:r>
              <a:rPr spc="15" dirty="0">
                <a:latin typeface="+mj-lt"/>
                <a:cs typeface="Arial"/>
              </a:rPr>
              <a:t>can </a:t>
            </a:r>
            <a:r>
              <a:rPr spc="5" dirty="0">
                <a:latin typeface="+mj-lt"/>
                <a:cs typeface="Arial"/>
              </a:rPr>
              <a:t>be </a:t>
            </a:r>
            <a:r>
              <a:rPr spc="20" dirty="0">
                <a:latin typeface="+mj-lt"/>
                <a:cs typeface="Arial"/>
              </a:rPr>
              <a:t>addictive, </a:t>
            </a:r>
            <a:r>
              <a:rPr spc="15" dirty="0">
                <a:latin typeface="+mj-lt"/>
                <a:cs typeface="Arial"/>
              </a:rPr>
              <a:t>are  </a:t>
            </a:r>
            <a:r>
              <a:rPr spc="20" dirty="0">
                <a:latin typeface="+mj-lt"/>
                <a:cs typeface="Arial"/>
              </a:rPr>
              <a:t>sedating, </a:t>
            </a:r>
            <a:r>
              <a:rPr spc="15" dirty="0">
                <a:latin typeface="+mj-lt"/>
                <a:cs typeface="Arial"/>
              </a:rPr>
              <a:t>and can </a:t>
            </a:r>
            <a:r>
              <a:rPr spc="20" dirty="0">
                <a:latin typeface="+mj-lt"/>
                <a:cs typeface="Arial"/>
              </a:rPr>
              <a:t>interfere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20" dirty="0">
                <a:latin typeface="+mj-lt"/>
                <a:cs typeface="Arial"/>
              </a:rPr>
              <a:t>memory </a:t>
            </a:r>
            <a:r>
              <a:rPr spc="15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attention)  are from </a:t>
            </a:r>
            <a:r>
              <a:rPr dirty="0">
                <a:latin typeface="+mj-lt"/>
                <a:cs typeface="Arial"/>
              </a:rPr>
              <a:t>a </a:t>
            </a:r>
            <a:r>
              <a:rPr spc="15" dirty="0">
                <a:latin typeface="+mj-lt"/>
                <a:cs typeface="Arial"/>
              </a:rPr>
              <a:t>class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drugs called </a:t>
            </a:r>
            <a:r>
              <a:rPr spc="25" dirty="0">
                <a:latin typeface="+mj-lt"/>
                <a:cs typeface="Arial"/>
              </a:rPr>
              <a:t>benzodiazepines. </a:t>
            </a:r>
            <a:r>
              <a:rPr spc="20" dirty="0">
                <a:latin typeface="+mj-lt"/>
                <a:cs typeface="Arial"/>
              </a:rPr>
              <a:t>These  medications </a:t>
            </a:r>
            <a:r>
              <a:rPr spc="15" dirty="0">
                <a:latin typeface="+mj-lt"/>
                <a:cs typeface="Arial"/>
              </a:rPr>
              <a:t>are </a:t>
            </a:r>
            <a:r>
              <a:rPr spc="20" dirty="0">
                <a:latin typeface="+mj-lt"/>
                <a:cs typeface="Arial"/>
              </a:rPr>
              <a:t>sometimes </a:t>
            </a:r>
            <a:r>
              <a:rPr spc="15" dirty="0">
                <a:latin typeface="+mj-lt"/>
                <a:cs typeface="Arial"/>
              </a:rPr>
              <a:t>also </a:t>
            </a:r>
            <a:r>
              <a:rPr spc="20" dirty="0">
                <a:latin typeface="+mj-lt"/>
                <a:cs typeface="Arial"/>
              </a:rPr>
              <a:t>referred to </a:t>
            </a:r>
            <a:r>
              <a:rPr spc="15" dirty="0">
                <a:latin typeface="+mj-lt"/>
                <a:cs typeface="Arial"/>
              </a:rPr>
              <a:t>as </a:t>
            </a:r>
            <a:r>
              <a:rPr spc="25" dirty="0">
                <a:latin typeface="+mj-lt"/>
                <a:cs typeface="Arial"/>
              </a:rPr>
              <a:t>sedative-  </a:t>
            </a:r>
            <a:r>
              <a:rPr spc="20" dirty="0">
                <a:latin typeface="+mj-lt"/>
                <a:cs typeface="Arial"/>
              </a:rPr>
              <a:t>hypnotics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"minor </a:t>
            </a:r>
            <a:r>
              <a:rPr spc="25" dirty="0">
                <a:latin typeface="+mj-lt"/>
                <a:cs typeface="Arial"/>
              </a:rPr>
              <a:t>tranquilizers" </a:t>
            </a:r>
            <a:r>
              <a:rPr spc="20" dirty="0">
                <a:latin typeface="+mj-lt"/>
                <a:cs typeface="Arial"/>
              </a:rPr>
              <a:t>because </a:t>
            </a:r>
            <a:r>
              <a:rPr spc="15" dirty="0">
                <a:latin typeface="+mj-lt"/>
                <a:cs typeface="Arial"/>
              </a:rPr>
              <a:t>they can  </a:t>
            </a:r>
            <a:r>
              <a:rPr spc="20" dirty="0">
                <a:latin typeface="+mj-lt"/>
                <a:cs typeface="Arial"/>
              </a:rPr>
              <a:t>remove </a:t>
            </a:r>
            <a:r>
              <a:rPr spc="15" dirty="0">
                <a:latin typeface="+mj-lt"/>
                <a:cs typeface="Arial"/>
              </a:rPr>
              <a:t>intense </a:t>
            </a:r>
            <a:r>
              <a:rPr spc="25" dirty="0">
                <a:latin typeface="+mj-lt"/>
                <a:cs typeface="Arial"/>
              </a:rPr>
              <a:t>feelings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15" dirty="0">
                <a:latin typeface="+mj-lt"/>
                <a:cs typeface="Arial"/>
              </a:rPr>
              <a:t>acute </a:t>
            </a:r>
            <a:r>
              <a:rPr dirty="0">
                <a:latin typeface="+mj-lt"/>
                <a:cs typeface="Arial"/>
              </a:rPr>
              <a:t>anxiety. </a:t>
            </a:r>
            <a:r>
              <a:rPr spc="15" dirty="0">
                <a:latin typeface="+mj-lt"/>
                <a:cs typeface="Arial"/>
              </a:rPr>
              <a:t>They work </a:t>
            </a:r>
            <a:r>
              <a:rPr spc="25" dirty="0">
                <a:latin typeface="+mj-lt"/>
                <a:cs typeface="Arial"/>
              </a:rPr>
              <a:t>by  </a:t>
            </a:r>
            <a:r>
              <a:rPr spc="20" dirty="0">
                <a:latin typeface="+mj-lt"/>
                <a:cs typeface="Arial"/>
              </a:rPr>
              <a:t>decreasing </a:t>
            </a:r>
            <a:r>
              <a:rPr spc="15" dirty="0">
                <a:latin typeface="+mj-lt"/>
                <a:cs typeface="Arial"/>
              </a:rPr>
              <a:t>the </a:t>
            </a:r>
            <a:r>
              <a:rPr spc="25" dirty="0">
                <a:latin typeface="+mj-lt"/>
                <a:cs typeface="Arial"/>
              </a:rPr>
              <a:t>physical </a:t>
            </a:r>
            <a:r>
              <a:rPr spc="20" dirty="0">
                <a:latin typeface="+mj-lt"/>
                <a:cs typeface="Arial"/>
              </a:rPr>
              <a:t>symptoms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-5" dirty="0">
                <a:latin typeface="+mj-lt"/>
                <a:cs typeface="Arial"/>
              </a:rPr>
              <a:t>anxiety, </a:t>
            </a:r>
            <a:r>
              <a:rPr spc="15" dirty="0">
                <a:latin typeface="+mj-lt"/>
                <a:cs typeface="Arial"/>
              </a:rPr>
              <a:t>such </a:t>
            </a:r>
            <a:r>
              <a:rPr spc="30" dirty="0">
                <a:latin typeface="+mj-lt"/>
                <a:cs typeface="Arial"/>
              </a:rPr>
              <a:t>as  </a:t>
            </a:r>
            <a:r>
              <a:rPr spc="20" dirty="0">
                <a:latin typeface="+mj-lt"/>
                <a:cs typeface="Arial"/>
              </a:rPr>
              <a:t>muscle </a:t>
            </a:r>
            <a:r>
              <a:rPr spc="25" dirty="0">
                <a:latin typeface="+mj-lt"/>
                <a:cs typeface="Arial"/>
              </a:rPr>
              <a:t>tension </a:t>
            </a:r>
            <a:r>
              <a:rPr spc="15" dirty="0">
                <a:latin typeface="+mj-lt"/>
                <a:cs typeface="Arial"/>
              </a:rPr>
              <a:t>and</a:t>
            </a:r>
            <a:r>
              <a:rPr spc="114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restlessness.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556466"/>
            <a:ext cx="10352882" cy="12102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Cognitive-Behavioral </a:t>
            </a:r>
            <a:r>
              <a:rPr spc="20" dirty="0">
                <a:latin typeface="+mj-lt"/>
                <a:cs typeface="Arial"/>
              </a:rPr>
              <a:t>Therapy: People </a:t>
            </a:r>
            <a:r>
              <a:rPr spc="15" dirty="0">
                <a:latin typeface="+mj-lt"/>
                <a:cs typeface="Arial"/>
              </a:rPr>
              <a:t>suffering from  </a:t>
            </a:r>
            <a:r>
              <a:rPr spc="20" dirty="0">
                <a:latin typeface="+mj-lt"/>
                <a:cs typeface="Arial"/>
              </a:rPr>
              <a:t>anxiety disorders often participate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15" dirty="0">
                <a:latin typeface="+mj-lt"/>
                <a:cs typeface="Arial"/>
              </a:rPr>
              <a:t>this </a:t>
            </a:r>
            <a:r>
              <a:rPr spc="20" dirty="0">
                <a:latin typeface="+mj-lt"/>
                <a:cs typeface="Arial"/>
              </a:rPr>
              <a:t>type of  </a:t>
            </a:r>
            <a:r>
              <a:rPr spc="-5" dirty="0">
                <a:latin typeface="+mj-lt"/>
                <a:cs typeface="Arial"/>
              </a:rPr>
              <a:t>therapy,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which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0" dirty="0">
                <a:latin typeface="+mj-lt"/>
                <a:cs typeface="Arial"/>
              </a:rPr>
              <a:t>learn </a:t>
            </a:r>
            <a:r>
              <a:rPr spc="15" dirty="0">
                <a:latin typeface="+mj-lt"/>
                <a:cs typeface="Arial"/>
              </a:rPr>
              <a:t>to </a:t>
            </a:r>
            <a:r>
              <a:rPr spc="25" dirty="0">
                <a:latin typeface="+mj-lt"/>
                <a:cs typeface="Arial"/>
              </a:rPr>
              <a:t>recognize </a:t>
            </a:r>
            <a:r>
              <a:rPr spc="10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change  thought patterns and behaviors </a:t>
            </a:r>
            <a:r>
              <a:rPr spc="15" dirty="0">
                <a:latin typeface="+mj-lt"/>
                <a:cs typeface="Arial"/>
              </a:rPr>
              <a:t>that lead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20" dirty="0">
                <a:latin typeface="+mj-lt"/>
                <a:cs typeface="Arial"/>
              </a:rPr>
              <a:t>anxious  </a:t>
            </a:r>
            <a:r>
              <a:rPr spc="25" dirty="0">
                <a:latin typeface="+mj-lt"/>
                <a:cs typeface="Arial"/>
              </a:rPr>
              <a:t>feelings. </a:t>
            </a:r>
            <a:r>
              <a:rPr spc="10" dirty="0">
                <a:latin typeface="+mj-lt"/>
                <a:cs typeface="Arial"/>
              </a:rPr>
              <a:t>This </a:t>
            </a:r>
            <a:r>
              <a:rPr spc="20" dirty="0">
                <a:latin typeface="+mj-lt"/>
                <a:cs typeface="Arial"/>
              </a:rPr>
              <a:t>type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therapy helps </a:t>
            </a:r>
            <a:r>
              <a:rPr spc="15" dirty="0">
                <a:latin typeface="+mj-lt"/>
                <a:cs typeface="Arial"/>
              </a:rPr>
              <a:t>limit </a:t>
            </a:r>
            <a:r>
              <a:rPr spc="20" dirty="0">
                <a:latin typeface="+mj-lt"/>
                <a:cs typeface="Arial"/>
              </a:rPr>
              <a:t>distorted  </a:t>
            </a:r>
            <a:r>
              <a:rPr spc="25" dirty="0">
                <a:latin typeface="+mj-lt"/>
                <a:cs typeface="Arial"/>
              </a:rPr>
              <a:t>thinking </a:t>
            </a:r>
            <a:r>
              <a:rPr spc="10" dirty="0">
                <a:latin typeface="+mj-lt"/>
                <a:cs typeface="Arial"/>
              </a:rPr>
              <a:t>by </a:t>
            </a:r>
            <a:r>
              <a:rPr spc="20" dirty="0">
                <a:latin typeface="+mj-lt"/>
                <a:cs typeface="Arial"/>
              </a:rPr>
              <a:t>looking </a:t>
            </a:r>
            <a:r>
              <a:rPr spc="15" dirty="0">
                <a:latin typeface="+mj-lt"/>
                <a:cs typeface="Arial"/>
              </a:rPr>
              <a:t>at </a:t>
            </a:r>
            <a:r>
              <a:rPr spc="25" dirty="0">
                <a:latin typeface="+mj-lt"/>
                <a:cs typeface="Arial"/>
              </a:rPr>
              <a:t>worries </a:t>
            </a:r>
            <a:r>
              <a:rPr spc="20" dirty="0">
                <a:latin typeface="+mj-lt"/>
                <a:cs typeface="Arial"/>
              </a:rPr>
              <a:t>more</a:t>
            </a:r>
            <a:r>
              <a:rPr spc="235" dirty="0">
                <a:latin typeface="+mj-lt"/>
                <a:cs typeface="Arial"/>
              </a:rPr>
              <a:t> </a:t>
            </a:r>
            <a:r>
              <a:rPr spc="15" dirty="0">
                <a:latin typeface="+mj-lt"/>
                <a:cs typeface="Arial"/>
              </a:rPr>
              <a:t>realistically.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2212" y="1219200"/>
            <a:ext cx="4452307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dirty="0" smtClean="0"/>
              <a:t>2. SOCIAL PHOBIA</a:t>
            </a:r>
            <a:endParaRPr lang="en-US" sz="2000" b="1" u="sng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1293812" y="2209800"/>
            <a:ext cx="9891569" cy="2103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A phobia is a type of anxiety disorder, usually defined as a persistent fear of an object or situation the affected person will go to great lengths to avoid typically, disproportional to the actual danger posed.</a:t>
            </a:r>
          </a:p>
          <a:p>
            <a:pPr marL="12700" marR="5080" algn="just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US" dirty="0" smtClean="0">
                <a:latin typeface="+mj-lt"/>
                <a:cs typeface="Arial"/>
              </a:rPr>
              <a:t>Many people suffer from what is known as social phobia or an irrational fear of social situation. </a:t>
            </a:r>
            <a:r>
              <a:rPr smtClean="0">
                <a:latin typeface="+mj-lt"/>
                <a:cs typeface="Arial"/>
              </a:rPr>
              <a:t>Some </a:t>
            </a:r>
            <a:r>
              <a:rPr dirty="0">
                <a:latin typeface="+mj-lt"/>
                <a:cs typeface="Arial"/>
              </a:rPr>
              <a:t>degree of social phobia is normal. Small  degrees of shyness in public places, or discomfort  while public speaking, are natural in most people,  and do not imply an anxiety problem.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7" y="1556466"/>
            <a:ext cx="10355423" cy="12102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10" dirty="0">
                <a:latin typeface="+mj-lt"/>
                <a:cs typeface="Arial"/>
              </a:rPr>
              <a:t>But </a:t>
            </a:r>
            <a:r>
              <a:rPr spc="15" dirty="0">
                <a:latin typeface="+mj-lt"/>
                <a:cs typeface="Arial"/>
              </a:rPr>
              <a:t>when that fear </a:t>
            </a:r>
            <a:r>
              <a:rPr spc="20" dirty="0">
                <a:latin typeface="+mj-lt"/>
                <a:cs typeface="Arial"/>
              </a:rPr>
              <a:t>disrupts </a:t>
            </a:r>
            <a:r>
              <a:rPr spc="15" dirty="0">
                <a:latin typeface="+mj-lt"/>
                <a:cs typeface="Arial"/>
              </a:rPr>
              <a:t>your life, </a:t>
            </a:r>
            <a:r>
              <a:rPr b="1" i="1" spc="10" dirty="0">
                <a:latin typeface="+mj-lt"/>
                <a:cs typeface="Arial"/>
              </a:rPr>
              <a:t>you </a:t>
            </a:r>
            <a:r>
              <a:rPr b="1" i="1" spc="15" dirty="0">
                <a:latin typeface="+mj-lt"/>
                <a:cs typeface="Arial"/>
              </a:rPr>
              <a:t>may </a:t>
            </a:r>
            <a:r>
              <a:rPr b="1" i="1" spc="30" dirty="0">
                <a:latin typeface="+mj-lt"/>
                <a:cs typeface="Arial"/>
              </a:rPr>
              <a:t>be  </a:t>
            </a:r>
            <a:r>
              <a:rPr b="1" i="1" spc="15" dirty="0">
                <a:latin typeface="+mj-lt"/>
                <a:cs typeface="Arial"/>
              </a:rPr>
              <a:t>suffering </a:t>
            </a:r>
            <a:r>
              <a:rPr b="1" i="1" spc="20" dirty="0">
                <a:latin typeface="+mj-lt"/>
                <a:cs typeface="Arial"/>
              </a:rPr>
              <a:t>from </a:t>
            </a:r>
            <a:r>
              <a:rPr b="1" i="1" spc="15" dirty="0">
                <a:latin typeface="+mj-lt"/>
                <a:cs typeface="Arial"/>
              </a:rPr>
              <a:t>social </a:t>
            </a:r>
            <a:r>
              <a:rPr b="1" i="1" spc="20" dirty="0">
                <a:latin typeface="+mj-lt"/>
                <a:cs typeface="Arial"/>
              </a:rPr>
              <a:t>phobia</a:t>
            </a:r>
            <a:r>
              <a:rPr spc="20" dirty="0">
                <a:latin typeface="+mj-lt"/>
                <a:cs typeface="Arial"/>
              </a:rPr>
              <a:t>. Social phobia </a:t>
            </a:r>
            <a:r>
              <a:rPr spc="25" dirty="0">
                <a:latin typeface="+mj-lt"/>
                <a:cs typeface="Arial"/>
              </a:rPr>
              <a:t>is  </a:t>
            </a:r>
            <a:r>
              <a:rPr spc="20" dirty="0">
                <a:latin typeface="+mj-lt"/>
                <a:cs typeface="Arial"/>
              </a:rPr>
              <a:t>when the shyness </a:t>
            </a:r>
            <a:r>
              <a:rPr spc="10" dirty="0">
                <a:latin typeface="+mj-lt"/>
                <a:cs typeface="Arial"/>
              </a:rPr>
              <a:t>is  </a:t>
            </a:r>
            <a:r>
              <a:rPr spc="15" dirty="0">
                <a:latin typeface="+mj-lt"/>
                <a:cs typeface="Arial"/>
              </a:rPr>
              <a:t>intense and the idea </a:t>
            </a:r>
            <a:r>
              <a:rPr spc="20" dirty="0">
                <a:latin typeface="+mj-lt"/>
                <a:cs typeface="Arial"/>
              </a:rPr>
              <a:t>of  socializing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speaking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10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public, </a:t>
            </a:r>
            <a:r>
              <a:rPr spc="25" dirty="0">
                <a:latin typeface="+mj-lt"/>
                <a:cs typeface="Arial"/>
              </a:rPr>
              <a:t>strangers,  </a:t>
            </a:r>
            <a:r>
              <a:rPr spc="20" dirty="0">
                <a:latin typeface="+mj-lt"/>
                <a:cs typeface="Arial"/>
              </a:rPr>
              <a:t>authority figures,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possibly even </a:t>
            </a:r>
            <a:r>
              <a:rPr spc="15" dirty="0">
                <a:latin typeface="+mj-lt"/>
                <a:cs typeface="Arial"/>
              </a:rPr>
              <a:t>your </a:t>
            </a:r>
            <a:r>
              <a:rPr spc="20" dirty="0">
                <a:latin typeface="+mj-lt"/>
                <a:cs typeface="Arial"/>
              </a:rPr>
              <a:t>friends  causes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5" dirty="0">
                <a:latin typeface="+mj-lt"/>
                <a:cs typeface="Arial"/>
              </a:rPr>
              <a:t>noticeable </a:t>
            </a:r>
            <a:r>
              <a:rPr spc="20" dirty="0">
                <a:latin typeface="+mj-lt"/>
                <a:cs typeface="Arial"/>
              </a:rPr>
              <a:t>anxiety </a:t>
            </a:r>
            <a:r>
              <a:rPr spc="15" dirty="0">
                <a:latin typeface="+mj-lt"/>
                <a:cs typeface="Arial"/>
              </a:rPr>
              <a:t>and</a:t>
            </a:r>
            <a:r>
              <a:rPr spc="210" dirty="0">
                <a:latin typeface="+mj-lt"/>
                <a:cs typeface="Arial"/>
              </a:rPr>
              <a:t> </a:t>
            </a:r>
            <a:r>
              <a:rPr dirty="0">
                <a:latin typeface="+mj-lt"/>
                <a:cs typeface="Arial"/>
              </a:rPr>
              <a:t>fear.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556466"/>
            <a:ext cx="10354576" cy="12102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People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20" dirty="0">
                <a:latin typeface="+mj-lt"/>
                <a:cs typeface="Arial"/>
              </a:rPr>
              <a:t>social phobia view public situations as  being potentially painful </a:t>
            </a:r>
            <a:r>
              <a:rPr spc="15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distressing, living with </a:t>
            </a:r>
            <a:r>
              <a:rPr spc="-5" dirty="0">
                <a:latin typeface="+mj-lt"/>
                <a:cs typeface="Arial"/>
              </a:rPr>
              <a:t>a  </a:t>
            </a:r>
            <a:r>
              <a:rPr spc="20" dirty="0">
                <a:latin typeface="+mj-lt"/>
                <a:cs typeface="Arial"/>
              </a:rPr>
              <a:t>constant </a:t>
            </a:r>
            <a:r>
              <a:rPr spc="15" dirty="0">
                <a:latin typeface="+mj-lt"/>
                <a:cs typeface="Arial"/>
              </a:rPr>
              <a:t>fear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being judged, observed, </a:t>
            </a:r>
            <a:r>
              <a:rPr spc="25" dirty="0">
                <a:latin typeface="+mj-lt"/>
                <a:cs typeface="Arial"/>
              </a:rPr>
              <a:t>remarked  upon,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avoided. Those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20" dirty="0">
                <a:latin typeface="+mj-lt"/>
                <a:cs typeface="Arial"/>
              </a:rPr>
              <a:t>social phobia also </a:t>
            </a:r>
            <a:r>
              <a:rPr spc="15" dirty="0">
                <a:latin typeface="+mj-lt"/>
                <a:cs typeface="Arial"/>
              </a:rPr>
              <a:t>often  </a:t>
            </a:r>
            <a:r>
              <a:rPr spc="20" dirty="0">
                <a:latin typeface="+mj-lt"/>
                <a:cs typeface="Arial"/>
              </a:rPr>
              <a:t>have </a:t>
            </a:r>
            <a:r>
              <a:rPr spc="10" dirty="0">
                <a:latin typeface="+mj-lt"/>
                <a:cs typeface="Arial"/>
              </a:rPr>
              <a:t>an </a:t>
            </a:r>
            <a:r>
              <a:rPr spc="20" dirty="0">
                <a:latin typeface="+mj-lt"/>
                <a:cs typeface="Arial"/>
              </a:rPr>
              <a:t>irrational </a:t>
            </a:r>
            <a:r>
              <a:rPr spc="15" dirty="0">
                <a:latin typeface="+mj-lt"/>
                <a:cs typeface="Arial"/>
              </a:rPr>
              <a:t>fear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15" dirty="0">
                <a:latin typeface="+mj-lt"/>
                <a:cs typeface="Arial"/>
              </a:rPr>
              <a:t>doing </a:t>
            </a:r>
            <a:r>
              <a:rPr spc="20" dirty="0">
                <a:latin typeface="+mj-lt"/>
                <a:cs typeface="Arial"/>
              </a:rPr>
              <a:t>something stupid </a:t>
            </a:r>
            <a:r>
              <a:rPr spc="25" dirty="0">
                <a:latin typeface="+mj-lt"/>
                <a:cs typeface="Arial"/>
              </a:rPr>
              <a:t>or  embarrassing.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5212" y="685800"/>
            <a:ext cx="10353730" cy="45489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 algn="just">
              <a:lnSpc>
                <a:spcPct val="150000"/>
              </a:lnSpc>
              <a:spcBef>
                <a:spcPts val="100"/>
              </a:spcBef>
            </a:pPr>
            <a:r>
              <a:rPr spc="20" dirty="0">
                <a:latin typeface="+mj-lt"/>
                <a:cs typeface="Arial"/>
              </a:rPr>
              <a:t>What makes this more </a:t>
            </a:r>
            <a:r>
              <a:rPr spc="15" dirty="0">
                <a:latin typeface="+mj-lt"/>
                <a:cs typeface="Arial"/>
              </a:rPr>
              <a:t>than just shyness </a:t>
            </a:r>
            <a:r>
              <a:rPr spc="5" dirty="0">
                <a:latin typeface="+mj-lt"/>
                <a:cs typeface="Arial"/>
              </a:rPr>
              <a:t>is </a:t>
            </a:r>
            <a:r>
              <a:rPr spc="10" dirty="0">
                <a:latin typeface="+mj-lt"/>
                <a:cs typeface="Arial"/>
              </a:rPr>
              <a:t>when </a:t>
            </a:r>
            <a:r>
              <a:rPr spc="20" dirty="0">
                <a:latin typeface="+mj-lt"/>
                <a:cs typeface="Arial"/>
              </a:rPr>
              <a:t>those fears cause </a:t>
            </a:r>
            <a:r>
              <a:rPr spc="15" dirty="0">
                <a:latin typeface="+mj-lt"/>
                <a:cs typeface="Arial"/>
              </a:rPr>
              <a:t>you  to avoid healthy </a:t>
            </a:r>
            <a:r>
              <a:rPr spc="20" dirty="0">
                <a:latin typeface="+mj-lt"/>
                <a:cs typeface="Arial"/>
              </a:rPr>
              <a:t>socializing situations </a:t>
            </a:r>
            <a:r>
              <a:rPr spc="10" dirty="0">
                <a:latin typeface="+mj-lt"/>
                <a:cs typeface="Arial"/>
              </a:rPr>
              <a:t>altogether. </a:t>
            </a:r>
            <a:r>
              <a:rPr spc="20" dirty="0">
                <a:latin typeface="+mj-lt"/>
                <a:cs typeface="Arial"/>
              </a:rPr>
              <a:t>Those </a:t>
            </a:r>
            <a:r>
              <a:rPr spc="10" dirty="0">
                <a:latin typeface="+mj-lt"/>
                <a:cs typeface="Arial"/>
              </a:rPr>
              <a:t>with </a:t>
            </a:r>
            <a:r>
              <a:rPr spc="20" dirty="0">
                <a:latin typeface="+mj-lt"/>
                <a:cs typeface="Arial"/>
              </a:rPr>
              <a:t>social </a:t>
            </a:r>
            <a:r>
              <a:rPr spc="15" dirty="0">
                <a:latin typeface="+mj-lt"/>
                <a:cs typeface="Arial"/>
              </a:rPr>
              <a:t>phobia  </a:t>
            </a:r>
            <a:r>
              <a:rPr spc="20" dirty="0">
                <a:latin typeface="+mj-lt"/>
                <a:cs typeface="Arial"/>
              </a:rPr>
              <a:t>often live </a:t>
            </a:r>
            <a:r>
              <a:rPr spc="10" dirty="0">
                <a:latin typeface="+mj-lt"/>
                <a:cs typeface="Arial"/>
              </a:rPr>
              <a:t>with two or </a:t>
            </a:r>
            <a:r>
              <a:rPr spc="20" dirty="0">
                <a:latin typeface="+mj-lt"/>
                <a:cs typeface="Arial"/>
              </a:rPr>
              <a:t>more </a:t>
            </a:r>
            <a:r>
              <a:rPr spc="15" dirty="0">
                <a:latin typeface="+mj-lt"/>
                <a:cs typeface="Arial"/>
              </a:rPr>
              <a:t>of the </a:t>
            </a:r>
            <a:r>
              <a:rPr spc="20" dirty="0">
                <a:latin typeface="+mj-lt"/>
                <a:cs typeface="Arial"/>
              </a:rPr>
              <a:t>following</a:t>
            </a:r>
            <a:r>
              <a:rPr spc="43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issues:</a:t>
            </a:r>
            <a:endParaRPr>
              <a:latin typeface="+mj-lt"/>
              <a:cs typeface="Arial"/>
            </a:endParaRPr>
          </a:p>
          <a:p>
            <a:pPr marL="355600" marR="10160" indent="-343535" algn="just">
              <a:lnSpc>
                <a:spcPct val="150000"/>
              </a:lnSpc>
              <a:spcBef>
                <a:spcPts val="105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Feeling hopeless </a:t>
            </a:r>
            <a:r>
              <a:rPr spc="1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fearful within </a:t>
            </a:r>
            <a:r>
              <a:rPr spc="25" dirty="0">
                <a:latin typeface="+mj-lt"/>
                <a:cs typeface="Arial"/>
              </a:rPr>
              <a:t>unfamiliar people </a:t>
            </a:r>
            <a:r>
              <a:rPr spc="15" dirty="0">
                <a:latin typeface="+mj-lt"/>
                <a:cs typeface="Arial"/>
              </a:rPr>
              <a:t>or in </a:t>
            </a:r>
            <a:r>
              <a:rPr spc="25" dirty="0">
                <a:latin typeface="+mj-lt"/>
                <a:cs typeface="Arial"/>
              </a:rPr>
              <a:t>unfamiliar  </a:t>
            </a:r>
            <a:r>
              <a:rPr spc="20" dirty="0">
                <a:latin typeface="+mj-lt"/>
                <a:cs typeface="Arial"/>
              </a:rPr>
              <a:t>situations.</a:t>
            </a:r>
            <a:endParaRPr>
              <a:latin typeface="+mj-lt"/>
              <a:cs typeface="Arial"/>
            </a:endParaRPr>
          </a:p>
          <a:p>
            <a:pPr marL="355600" indent="-343535" algn="just">
              <a:lnSpc>
                <a:spcPct val="150000"/>
              </a:lnSpc>
              <a:spcBef>
                <a:spcPts val="106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Obsession </a:t>
            </a:r>
            <a:r>
              <a:rPr spc="10" dirty="0">
                <a:latin typeface="+mj-lt"/>
                <a:cs typeface="Arial"/>
              </a:rPr>
              <a:t>over being</a:t>
            </a:r>
            <a:r>
              <a:rPr spc="235" dirty="0">
                <a:latin typeface="+mj-lt"/>
                <a:cs typeface="Arial"/>
              </a:rPr>
              <a:t> </a:t>
            </a:r>
            <a:r>
              <a:rPr spc="15" dirty="0">
                <a:latin typeface="+mj-lt"/>
                <a:cs typeface="Arial"/>
              </a:rPr>
              <a:t>watched, </a:t>
            </a:r>
            <a:r>
              <a:rPr spc="20" dirty="0">
                <a:latin typeface="+mj-lt"/>
                <a:cs typeface="Arial"/>
              </a:rPr>
              <a:t>observed,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15" dirty="0">
                <a:latin typeface="+mj-lt"/>
                <a:cs typeface="Arial"/>
              </a:rPr>
              <a:t>judged </a:t>
            </a:r>
            <a:r>
              <a:rPr spc="10" dirty="0">
                <a:latin typeface="+mj-lt"/>
                <a:cs typeface="Arial"/>
              </a:rPr>
              <a:t>by </a:t>
            </a:r>
            <a:r>
              <a:rPr spc="20" dirty="0">
                <a:latin typeface="+mj-lt"/>
                <a:cs typeface="Arial"/>
              </a:rPr>
              <a:t>strangers.</a:t>
            </a:r>
            <a:endParaRPr>
              <a:latin typeface="+mj-lt"/>
              <a:cs typeface="Arial"/>
            </a:endParaRPr>
          </a:p>
          <a:p>
            <a:pPr marL="355600" marR="8255" indent="-343535" algn="just">
              <a:lnSpc>
                <a:spcPct val="150000"/>
              </a:lnSpc>
              <a:spcBef>
                <a:spcPts val="105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Experiencing overwhelming </a:t>
            </a:r>
            <a:r>
              <a:rPr spc="20" dirty="0">
                <a:latin typeface="+mj-lt"/>
                <a:cs typeface="Arial"/>
              </a:rPr>
              <a:t>anxiety </a:t>
            </a:r>
            <a:r>
              <a:rPr spc="15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any social situation </a:t>
            </a:r>
            <a:r>
              <a:rPr spc="15" dirty="0">
                <a:latin typeface="+mj-lt"/>
                <a:cs typeface="Arial"/>
              </a:rPr>
              <a:t>with  difficulty</a:t>
            </a:r>
            <a:r>
              <a:rPr spc="114" dirty="0">
                <a:latin typeface="+mj-lt"/>
                <a:cs typeface="Arial"/>
              </a:rPr>
              <a:t> </a:t>
            </a:r>
            <a:r>
              <a:rPr spc="15" dirty="0">
                <a:latin typeface="+mj-lt"/>
                <a:cs typeface="Arial"/>
              </a:rPr>
              <a:t>coping.</a:t>
            </a:r>
            <a:endParaRPr>
              <a:latin typeface="+mj-lt"/>
              <a:cs typeface="Arial"/>
            </a:endParaRPr>
          </a:p>
          <a:p>
            <a:pPr marL="355600" indent="-343535" algn="just">
              <a:lnSpc>
                <a:spcPct val="150000"/>
              </a:lnSpc>
              <a:spcBef>
                <a:spcPts val="105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Severe</a:t>
            </a:r>
            <a:r>
              <a:rPr spc="150" dirty="0">
                <a:latin typeface="+mj-lt"/>
                <a:cs typeface="Arial"/>
              </a:rPr>
              <a:t> </a:t>
            </a:r>
            <a:r>
              <a:rPr spc="15" dirty="0">
                <a:latin typeface="+mj-lt"/>
                <a:cs typeface="Arial"/>
              </a:rPr>
              <a:t>fear</a:t>
            </a:r>
            <a:r>
              <a:rPr spc="15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of</a:t>
            </a:r>
            <a:r>
              <a:rPr spc="13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public</a:t>
            </a:r>
            <a:r>
              <a:rPr spc="15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speaking</a:t>
            </a:r>
            <a:r>
              <a:rPr spc="155" dirty="0">
                <a:latin typeface="+mj-lt"/>
                <a:cs typeface="Arial"/>
              </a:rPr>
              <a:t> </a:t>
            </a:r>
            <a:r>
              <a:rPr spc="-5" dirty="0">
                <a:latin typeface="+mj-lt"/>
                <a:cs typeface="Arial"/>
              </a:rPr>
              <a:t>–</a:t>
            </a:r>
            <a:r>
              <a:rPr spc="15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beyond</a:t>
            </a:r>
            <a:r>
              <a:rPr spc="16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what</a:t>
            </a:r>
            <a:r>
              <a:rPr spc="16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one</a:t>
            </a:r>
            <a:r>
              <a:rPr spc="14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would</a:t>
            </a:r>
            <a:r>
              <a:rPr spc="15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consider</a:t>
            </a:r>
            <a:endParaRPr>
              <a:latin typeface="+mj-lt"/>
              <a:cs typeface="Arial"/>
            </a:endParaRPr>
          </a:p>
          <a:p>
            <a:pPr marL="355600">
              <a:lnSpc>
                <a:spcPct val="150000"/>
              </a:lnSpc>
            </a:pPr>
            <a:r>
              <a:rPr spc="15" dirty="0">
                <a:latin typeface="+mj-lt"/>
                <a:cs typeface="Arial"/>
              </a:rPr>
              <a:t>"normal"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50000"/>
              </a:lnSpc>
              <a:spcBef>
                <a:spcPts val="106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Anxiousness </a:t>
            </a:r>
            <a:r>
              <a:rPr spc="20" dirty="0">
                <a:latin typeface="+mj-lt"/>
                <a:cs typeface="Arial"/>
              </a:rPr>
              <a:t>about the idea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social </a:t>
            </a:r>
            <a:r>
              <a:rPr spc="25" dirty="0">
                <a:latin typeface="+mj-lt"/>
                <a:cs typeface="Arial"/>
              </a:rPr>
              <a:t>situations, </a:t>
            </a:r>
            <a:r>
              <a:rPr spc="15" dirty="0">
                <a:latin typeface="+mj-lt"/>
                <a:cs typeface="Arial"/>
              </a:rPr>
              <a:t>even when not </a:t>
            </a:r>
            <a:r>
              <a:rPr spc="30" dirty="0">
                <a:latin typeface="+mj-lt"/>
                <a:cs typeface="Arial"/>
              </a:rPr>
              <a:t>in  </a:t>
            </a:r>
            <a:r>
              <a:rPr spc="15" dirty="0">
                <a:latin typeface="+mj-lt"/>
                <a:cs typeface="Arial"/>
              </a:rPr>
              <a:t>one.</a:t>
            </a:r>
            <a:endParaRPr>
              <a:latin typeface="+mj-lt"/>
              <a:cs typeface="Arial"/>
            </a:endParaRPr>
          </a:p>
          <a:p>
            <a:pPr marL="355600" marR="10160" indent="-343535">
              <a:lnSpc>
                <a:spcPct val="150000"/>
              </a:lnSpc>
              <a:spcBef>
                <a:spcPts val="105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Intense issues meeting new </a:t>
            </a:r>
            <a:r>
              <a:rPr spc="25" dirty="0">
                <a:latin typeface="+mj-lt"/>
                <a:cs typeface="Arial"/>
              </a:rPr>
              <a:t>people </a:t>
            </a:r>
            <a:r>
              <a:rPr spc="15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voicing </a:t>
            </a:r>
            <a:r>
              <a:rPr spc="15" dirty="0">
                <a:latin typeface="+mj-lt"/>
                <a:cs typeface="Arial"/>
              </a:rPr>
              <a:t>up </a:t>
            </a:r>
            <a:r>
              <a:rPr spc="20" dirty="0">
                <a:latin typeface="+mj-lt"/>
                <a:cs typeface="Arial"/>
              </a:rPr>
              <a:t>when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5" dirty="0">
                <a:latin typeface="+mj-lt"/>
                <a:cs typeface="Arial"/>
              </a:rPr>
              <a:t>need  </a:t>
            </a:r>
            <a:r>
              <a:rPr spc="5" dirty="0">
                <a:latin typeface="+mj-lt"/>
                <a:cs typeface="Arial"/>
              </a:rPr>
              <a:t>to</a:t>
            </a:r>
            <a:r>
              <a:rPr spc="65" dirty="0">
                <a:latin typeface="+mj-lt"/>
                <a:cs typeface="Arial"/>
              </a:rPr>
              <a:t> </a:t>
            </a:r>
            <a:r>
              <a:rPr spc="15" dirty="0">
                <a:latin typeface="+mj-lt"/>
                <a:cs typeface="Arial"/>
              </a:rPr>
              <a:t>speak.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550" y="1144270"/>
            <a:ext cx="473755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dirty="0" smtClean="0">
                <a:solidFill>
                  <a:schemeClr val="tx1"/>
                </a:solidFill>
              </a:rPr>
              <a:t>WHAT IS ANXIETY?</a:t>
            </a:r>
            <a:endParaRPr lang="en-US" sz="2000" b="1" u="sng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608012" y="1905000"/>
            <a:ext cx="11277600" cy="125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tabLst>
                <a:tab pos="355600" algn="l"/>
                <a:tab pos="356235" algn="l"/>
                <a:tab pos="1582420" algn="l"/>
                <a:tab pos="1629410" algn="l"/>
                <a:tab pos="2005964" algn="l"/>
                <a:tab pos="2499995" algn="l"/>
                <a:tab pos="2736215" algn="l"/>
                <a:tab pos="3757295" algn="l"/>
                <a:tab pos="4064000" algn="l"/>
                <a:tab pos="4711700" algn="l"/>
                <a:tab pos="5787390" algn="l"/>
                <a:tab pos="5972175" algn="l"/>
                <a:tab pos="6263005" algn="l"/>
                <a:tab pos="7280275" algn="l"/>
                <a:tab pos="7494905" algn="l"/>
              </a:tabLst>
            </a:pPr>
            <a:r>
              <a:rPr lang="en-US" b="1" dirty="0" smtClean="0">
                <a:latin typeface="+mj-lt"/>
                <a:cs typeface="Arial"/>
              </a:rPr>
              <a:t>			</a:t>
            </a:r>
            <a:r>
              <a:rPr b="1" smtClean="0">
                <a:latin typeface="+mj-lt"/>
                <a:cs typeface="Arial"/>
              </a:rPr>
              <a:t>Anxiety</a:t>
            </a:r>
            <a:r>
              <a:rPr lang="en-US" b="1" dirty="0" smtClean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is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an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emotion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characterized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by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feelings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of  tension,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worried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thoughts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and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physical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mtClean="0">
                <a:latin typeface="+mj-lt"/>
                <a:cs typeface="Arial"/>
              </a:rPr>
              <a:t>change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>
                <a:latin typeface="+mj-lt"/>
                <a:cs typeface="Arial"/>
              </a:rPr>
              <a:t>	</a:t>
            </a:r>
            <a:r>
              <a:rPr smtClean="0">
                <a:latin typeface="+mj-lt"/>
                <a:cs typeface="Arial"/>
              </a:rPr>
              <a:t>like</a:t>
            </a:r>
            <a:r>
              <a:rPr lang="en-US" dirty="0" smtClean="0">
                <a:latin typeface="+mj-lt"/>
                <a:cs typeface="Arial"/>
              </a:rPr>
              <a:t> increased blood pressure. People with anxiety disorders usually have recurring intrusive thoughts or concerns certain. They may avoid situations out of worry.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55612" y="1752600"/>
            <a:ext cx="1096994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07060" marR="5080" indent="1905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/>
              <a:t>EMOTIONAL SYMPTOMS OF SOCIAL  ANXIETY DISORDER / SOCIAL</a:t>
            </a:r>
            <a:r>
              <a:rPr lang="en-US" sz="2000" b="1" u="sng" spc="40" dirty="0" smtClean="0"/>
              <a:t> </a:t>
            </a:r>
            <a:r>
              <a:rPr lang="en-US" sz="2000" b="1" u="sng" spc="-5" dirty="0" smtClean="0"/>
              <a:t>PHOBIA</a:t>
            </a:r>
            <a:endParaRPr lang="en-US" sz="2000" b="1" u="sng" spc="-5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3" name="object 13"/>
          <p:cNvSpPr txBox="1"/>
          <p:nvPr/>
        </p:nvSpPr>
        <p:spPr>
          <a:xfrm>
            <a:off x="1141412" y="2514600"/>
            <a:ext cx="10352882" cy="2176237"/>
          </a:xfrm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/>
          <a:p>
            <a:pPr marL="355600">
              <a:spcBef>
                <a:spcPts val="1270"/>
              </a:spcBef>
              <a:buFont typeface="Arial" pitchFamily="34" charset="0"/>
              <a:buChar char="•"/>
            </a:pPr>
            <a:r>
              <a:rPr lang="en-US" dirty="0">
                <a:cs typeface="Arial"/>
              </a:rPr>
              <a:t>Excessive self-consciousness and anxiety in  everyday social situations</a:t>
            </a:r>
          </a:p>
          <a:p>
            <a:pPr marL="355600">
              <a:spcBef>
                <a:spcPts val="1270"/>
              </a:spcBef>
              <a:buFont typeface="Arial" pitchFamily="34" charset="0"/>
              <a:buChar char="•"/>
            </a:pPr>
            <a:r>
              <a:rPr lang="en-US" spc="35" dirty="0" smtClean="0">
                <a:cs typeface="Arial"/>
              </a:rPr>
              <a:t>I</a:t>
            </a:r>
            <a:r>
              <a:rPr lang="en-US" spc="10" dirty="0" smtClean="0">
                <a:cs typeface="Arial"/>
              </a:rPr>
              <a:t>n</a:t>
            </a:r>
            <a:r>
              <a:rPr lang="en-US" spc="25" dirty="0" smtClean="0">
                <a:cs typeface="Arial"/>
              </a:rPr>
              <a:t>ten</a:t>
            </a:r>
            <a:r>
              <a:rPr lang="en-US" spc="30" dirty="0" smtClean="0">
                <a:cs typeface="Arial"/>
              </a:rPr>
              <a:t>s</a:t>
            </a:r>
            <a:r>
              <a:rPr lang="en-US" spc="-5" dirty="0" smtClean="0">
                <a:cs typeface="Arial"/>
              </a:rPr>
              <a:t>e </a:t>
            </a:r>
            <a:r>
              <a:rPr lang="en-US" spc="10" dirty="0">
                <a:cs typeface="Arial"/>
              </a:rPr>
              <a:t>w</a:t>
            </a:r>
            <a:r>
              <a:rPr lang="en-US" spc="25" dirty="0">
                <a:cs typeface="Arial"/>
              </a:rPr>
              <a:t>or</a:t>
            </a:r>
            <a:r>
              <a:rPr lang="en-US" spc="35" dirty="0">
                <a:cs typeface="Arial"/>
              </a:rPr>
              <a:t>r</a:t>
            </a:r>
            <a:r>
              <a:rPr lang="en-US" dirty="0">
                <a:cs typeface="Arial"/>
              </a:rPr>
              <a:t>y </a:t>
            </a:r>
            <a:r>
              <a:rPr lang="en-US" spc="25" dirty="0">
                <a:cs typeface="Arial"/>
              </a:rPr>
              <a:t>f</a:t>
            </a:r>
            <a:r>
              <a:rPr lang="en-US" spc="10" dirty="0">
                <a:cs typeface="Arial"/>
              </a:rPr>
              <a:t>o</a:t>
            </a:r>
            <a:r>
              <a:rPr lang="en-US" dirty="0">
                <a:cs typeface="Arial"/>
              </a:rPr>
              <a:t>r </a:t>
            </a:r>
            <a:r>
              <a:rPr lang="en-US" spc="10" dirty="0">
                <a:cs typeface="Arial"/>
              </a:rPr>
              <a:t>d</a:t>
            </a:r>
            <a:r>
              <a:rPr lang="en-US" spc="25" dirty="0">
                <a:cs typeface="Arial"/>
              </a:rPr>
              <a:t>a</a:t>
            </a:r>
            <a:r>
              <a:rPr lang="en-US" spc="30" dirty="0">
                <a:cs typeface="Arial"/>
              </a:rPr>
              <a:t>y</a:t>
            </a:r>
            <a:r>
              <a:rPr lang="en-US" spc="20" dirty="0">
                <a:cs typeface="Arial"/>
              </a:rPr>
              <a:t>s</a:t>
            </a:r>
            <a:r>
              <a:rPr lang="en-US" dirty="0">
                <a:cs typeface="Arial"/>
              </a:rPr>
              <a:t>,	</a:t>
            </a:r>
            <a:r>
              <a:rPr lang="en-US" spc="25" dirty="0">
                <a:cs typeface="Arial"/>
              </a:rPr>
              <a:t>wee</a:t>
            </a:r>
            <a:r>
              <a:rPr lang="en-US" spc="20" dirty="0">
                <a:cs typeface="Arial"/>
              </a:rPr>
              <a:t>ks</a:t>
            </a:r>
            <a:r>
              <a:rPr lang="en-US" dirty="0">
                <a:cs typeface="Arial"/>
              </a:rPr>
              <a:t>, </a:t>
            </a:r>
            <a:r>
              <a:rPr lang="en-US" spc="25" dirty="0">
                <a:cs typeface="Arial"/>
              </a:rPr>
              <a:t>o</a:t>
            </a:r>
            <a:r>
              <a:rPr lang="en-US" spc="-5" dirty="0">
                <a:cs typeface="Arial"/>
              </a:rPr>
              <a:t>r </a:t>
            </a:r>
            <a:r>
              <a:rPr lang="en-US" spc="10" dirty="0">
                <a:cs typeface="Arial"/>
              </a:rPr>
              <a:t>e</a:t>
            </a:r>
            <a:r>
              <a:rPr lang="en-US" spc="30" dirty="0">
                <a:cs typeface="Arial"/>
              </a:rPr>
              <a:t>v</a:t>
            </a:r>
            <a:r>
              <a:rPr lang="en-US" spc="10" dirty="0">
                <a:cs typeface="Arial"/>
              </a:rPr>
              <a:t>e</a:t>
            </a:r>
            <a:r>
              <a:rPr lang="en-US" spc="-5" dirty="0">
                <a:cs typeface="Arial"/>
              </a:rPr>
              <a:t>n </a:t>
            </a:r>
            <a:r>
              <a:rPr lang="en-US" spc="35" dirty="0" smtClean="0">
                <a:cs typeface="Arial"/>
              </a:rPr>
              <a:t>m</a:t>
            </a:r>
            <a:r>
              <a:rPr lang="en-US" spc="25" dirty="0" smtClean="0">
                <a:cs typeface="Arial"/>
              </a:rPr>
              <a:t>o</a:t>
            </a:r>
            <a:r>
              <a:rPr lang="en-US" spc="10" dirty="0" smtClean="0">
                <a:cs typeface="Arial"/>
              </a:rPr>
              <a:t>n</a:t>
            </a:r>
            <a:r>
              <a:rPr lang="en-US" spc="35" dirty="0" smtClean="0">
                <a:cs typeface="Arial"/>
              </a:rPr>
              <a:t>t</a:t>
            </a:r>
            <a:r>
              <a:rPr lang="en-US" spc="10" dirty="0" smtClean="0">
                <a:cs typeface="Arial"/>
              </a:rPr>
              <a:t>h</a:t>
            </a:r>
            <a:r>
              <a:rPr lang="en-US" dirty="0" smtClean="0">
                <a:cs typeface="Arial"/>
              </a:rPr>
              <a:t>s </a:t>
            </a:r>
            <a:r>
              <a:rPr spc="25" smtClean="0">
                <a:latin typeface="+mj-lt"/>
                <a:cs typeface="Arial"/>
              </a:rPr>
              <a:t>before </a:t>
            </a:r>
            <a:r>
              <a:rPr spc="10" dirty="0">
                <a:latin typeface="+mj-lt"/>
                <a:cs typeface="Arial"/>
              </a:rPr>
              <a:t>an </a:t>
            </a:r>
            <a:r>
              <a:rPr spc="25" dirty="0">
                <a:latin typeface="+mj-lt"/>
                <a:cs typeface="Arial"/>
              </a:rPr>
              <a:t>upcoming </a:t>
            </a:r>
            <a:r>
              <a:rPr spc="20" dirty="0">
                <a:latin typeface="+mj-lt"/>
                <a:cs typeface="Arial"/>
              </a:rPr>
              <a:t>social</a:t>
            </a:r>
            <a:r>
              <a:rPr spc="16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situation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1641475" algn="l"/>
                <a:tab pos="2309495" algn="l"/>
                <a:tab pos="2694940" algn="l"/>
                <a:tab pos="3586479" algn="l"/>
                <a:tab pos="4872990" algn="l"/>
                <a:tab pos="5276850" algn="l"/>
                <a:tab pos="6342380" algn="l"/>
                <a:tab pos="6798309" algn="l"/>
              </a:tabLst>
            </a:pPr>
            <a:r>
              <a:rPr spc="20" smtClean="0">
                <a:latin typeface="+mj-lt"/>
                <a:cs typeface="Arial"/>
              </a:rPr>
              <a:t>Extreme</a:t>
            </a:r>
            <a:r>
              <a:rPr lang="en-US" spc="20" dirty="0" smtClean="0">
                <a:latin typeface="+mj-lt"/>
                <a:cs typeface="Arial"/>
              </a:rPr>
              <a:t> </a:t>
            </a:r>
            <a:r>
              <a:rPr spc="15" smtClean="0">
                <a:latin typeface="+mj-lt"/>
                <a:cs typeface="Arial"/>
              </a:rPr>
              <a:t>fear</a:t>
            </a:r>
            <a:r>
              <a:rPr spc="15">
                <a:latin typeface="+mj-lt"/>
                <a:cs typeface="Arial"/>
              </a:rPr>
              <a:t>	</a:t>
            </a:r>
            <a:r>
              <a:rPr spc="10" smtClean="0">
                <a:latin typeface="+mj-lt"/>
                <a:cs typeface="Arial"/>
              </a:rPr>
              <a:t>of</a:t>
            </a:r>
            <a:r>
              <a:rPr lang="en-US" spc="10" dirty="0" smtClean="0">
                <a:latin typeface="+mj-lt"/>
                <a:cs typeface="Arial"/>
              </a:rPr>
              <a:t> </a:t>
            </a:r>
            <a:r>
              <a:rPr spc="20" smtClean="0">
                <a:latin typeface="+mj-lt"/>
                <a:cs typeface="Arial"/>
              </a:rPr>
              <a:t>being</a:t>
            </a:r>
            <a:r>
              <a:rPr lang="en-US" spc="20" dirty="0">
                <a:latin typeface="+mj-lt"/>
                <a:cs typeface="Arial"/>
              </a:rPr>
              <a:t> </a:t>
            </a:r>
            <a:r>
              <a:rPr spc="20" smtClean="0">
                <a:latin typeface="+mj-lt"/>
                <a:cs typeface="Arial"/>
              </a:rPr>
              <a:t>watched</a:t>
            </a:r>
            <a:r>
              <a:rPr lang="en-US" spc="20" dirty="0">
                <a:latin typeface="+mj-lt"/>
                <a:cs typeface="Arial"/>
              </a:rPr>
              <a:t> </a:t>
            </a:r>
            <a:r>
              <a:rPr spc="15" smtClean="0">
                <a:latin typeface="+mj-lt"/>
                <a:cs typeface="Arial"/>
              </a:rPr>
              <a:t>or</a:t>
            </a:r>
            <a:r>
              <a:rPr spc="15">
                <a:latin typeface="+mj-lt"/>
                <a:cs typeface="Arial"/>
              </a:rPr>
              <a:t>	</a:t>
            </a:r>
            <a:r>
              <a:rPr spc="20" smtClean="0">
                <a:latin typeface="+mj-lt"/>
                <a:cs typeface="Arial"/>
              </a:rPr>
              <a:t>judged</a:t>
            </a:r>
            <a:r>
              <a:rPr lang="en-US" spc="20" dirty="0" smtClean="0">
                <a:latin typeface="+mj-lt"/>
                <a:cs typeface="Arial"/>
              </a:rPr>
              <a:t> </a:t>
            </a:r>
            <a:r>
              <a:rPr spc="15" smtClean="0">
                <a:latin typeface="+mj-lt"/>
                <a:cs typeface="Arial"/>
              </a:rPr>
              <a:t>by</a:t>
            </a:r>
            <a:r>
              <a:rPr lang="en-US" spc="15" dirty="0">
                <a:latin typeface="+mj-lt"/>
                <a:cs typeface="Arial"/>
              </a:rPr>
              <a:t> </a:t>
            </a:r>
            <a:r>
              <a:rPr spc="15" smtClean="0">
                <a:latin typeface="+mj-lt"/>
                <a:cs typeface="Arial"/>
              </a:rPr>
              <a:t>others,</a:t>
            </a:r>
            <a:r>
              <a:rPr lang="en-US" spc="15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especially </a:t>
            </a:r>
            <a:r>
              <a:rPr spc="20" dirty="0">
                <a:latin typeface="+mj-lt"/>
                <a:cs typeface="Arial"/>
              </a:rPr>
              <a:t>people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0" dirty="0">
                <a:latin typeface="+mj-lt"/>
                <a:cs typeface="Arial"/>
              </a:rPr>
              <a:t>don’t</a:t>
            </a:r>
            <a:r>
              <a:rPr spc="19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know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Fear </a:t>
            </a:r>
            <a:r>
              <a:rPr spc="20" dirty="0">
                <a:latin typeface="+mj-lt"/>
                <a:cs typeface="Arial"/>
              </a:rPr>
              <a:t>that you’ll </a:t>
            </a:r>
            <a:r>
              <a:rPr spc="15" dirty="0">
                <a:latin typeface="+mj-lt"/>
                <a:cs typeface="Arial"/>
              </a:rPr>
              <a:t>act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>
                <a:latin typeface="+mj-lt"/>
                <a:cs typeface="Arial"/>
              </a:rPr>
              <a:t>ways </a:t>
            </a:r>
            <a:r>
              <a:rPr spc="15" smtClean="0">
                <a:latin typeface="+mj-lt"/>
                <a:cs typeface="Arial"/>
              </a:rPr>
              <a:t>that </a:t>
            </a:r>
            <a:r>
              <a:rPr spc="20" dirty="0">
                <a:latin typeface="+mj-lt"/>
                <a:cs typeface="Arial"/>
              </a:rPr>
              <a:t>will embarrass </a:t>
            </a:r>
            <a:r>
              <a:rPr spc="15" dirty="0">
                <a:latin typeface="+mj-lt"/>
                <a:cs typeface="Arial"/>
              </a:rPr>
              <a:t>or  </a:t>
            </a:r>
            <a:r>
              <a:rPr spc="25" dirty="0">
                <a:latin typeface="+mj-lt"/>
                <a:cs typeface="Arial"/>
              </a:rPr>
              <a:t>humiliate</a:t>
            </a:r>
            <a:r>
              <a:rPr spc="5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yourself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Fear that </a:t>
            </a:r>
            <a:r>
              <a:rPr spc="25" dirty="0">
                <a:latin typeface="+mj-lt"/>
                <a:cs typeface="Arial"/>
              </a:rPr>
              <a:t>others </a:t>
            </a:r>
            <a:r>
              <a:rPr spc="20" dirty="0">
                <a:latin typeface="+mj-lt"/>
                <a:cs typeface="Arial"/>
              </a:rPr>
              <a:t>will notice that </a:t>
            </a:r>
            <a:r>
              <a:rPr spc="25" dirty="0">
                <a:latin typeface="+mj-lt"/>
                <a:cs typeface="Arial"/>
              </a:rPr>
              <a:t>you’re</a:t>
            </a:r>
            <a:r>
              <a:rPr spc="21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nervous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36612" y="914400"/>
            <a:ext cx="1096994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5410" marR="5080" indent="-1363345">
              <a:lnSpc>
                <a:spcPct val="100000"/>
              </a:lnSpc>
              <a:spcBef>
                <a:spcPts val="95"/>
              </a:spcBef>
            </a:pPr>
            <a:r>
              <a:rPr lang="en-US" sz="2000" b="1" u="sng" dirty="0" smtClean="0"/>
              <a:t>PHYSICAL SYMPTOMS </a:t>
            </a:r>
            <a:r>
              <a:rPr lang="en-US" sz="2000" b="1" u="sng" spc="-5" dirty="0" smtClean="0"/>
              <a:t>OF SOCIAL</a:t>
            </a:r>
            <a:r>
              <a:rPr lang="en-US" sz="2000" b="1" u="sng" spc="-235" dirty="0" smtClean="0"/>
              <a:t> </a:t>
            </a:r>
            <a:r>
              <a:rPr lang="en-US" sz="2000" b="1" u="sng" spc="-5" dirty="0" smtClean="0"/>
              <a:t>ANXIETY  DISORDER / SOCIAL</a:t>
            </a:r>
            <a:r>
              <a:rPr lang="en-US" sz="2000" b="1" u="sng" spc="25" dirty="0" smtClean="0"/>
              <a:t> </a:t>
            </a:r>
            <a:r>
              <a:rPr lang="en-US" sz="2000" b="1" u="sng" spc="-5" dirty="0" smtClean="0"/>
              <a:t>PHOBIA</a:t>
            </a:r>
            <a:endParaRPr lang="en-US" sz="2000" b="1" u="sng" spc="-5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1" name="object 11"/>
          <p:cNvSpPr txBox="1"/>
          <p:nvPr/>
        </p:nvSpPr>
        <p:spPr>
          <a:xfrm>
            <a:off x="917550" y="1628128"/>
            <a:ext cx="8720935" cy="3026470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2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Red </a:t>
            </a:r>
            <a:r>
              <a:rPr spc="20" dirty="0">
                <a:latin typeface="+mj-lt"/>
                <a:cs typeface="Arial"/>
              </a:rPr>
              <a:t>face, </a:t>
            </a:r>
            <a:r>
              <a:rPr spc="15" dirty="0">
                <a:latin typeface="+mj-lt"/>
                <a:cs typeface="Arial"/>
              </a:rPr>
              <a:t>or</a:t>
            </a:r>
            <a:r>
              <a:rPr spc="11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blushing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Shortness </a:t>
            </a:r>
            <a:r>
              <a:rPr spc="15" dirty="0">
                <a:latin typeface="+mj-lt"/>
                <a:cs typeface="Arial"/>
              </a:rPr>
              <a:t>of</a:t>
            </a:r>
            <a:r>
              <a:rPr spc="6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breath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Upset </a:t>
            </a:r>
            <a:r>
              <a:rPr spc="25" dirty="0">
                <a:latin typeface="+mj-lt"/>
                <a:cs typeface="Arial"/>
              </a:rPr>
              <a:t>stomach, </a:t>
            </a:r>
            <a:r>
              <a:rPr spc="20" dirty="0">
                <a:latin typeface="+mj-lt"/>
                <a:cs typeface="Arial"/>
              </a:rPr>
              <a:t>nausea </a:t>
            </a:r>
            <a:r>
              <a:rPr spc="25" dirty="0">
                <a:latin typeface="+mj-lt"/>
                <a:cs typeface="Arial"/>
              </a:rPr>
              <a:t>(i.e.</a:t>
            </a:r>
            <a:r>
              <a:rPr spc="11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butterflies)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Trembling or </a:t>
            </a:r>
            <a:r>
              <a:rPr spc="20" dirty="0">
                <a:latin typeface="+mj-lt"/>
                <a:cs typeface="Arial"/>
              </a:rPr>
              <a:t>shaking (including shaky</a:t>
            </a:r>
            <a:r>
              <a:rPr spc="24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voice)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Racing heart </a:t>
            </a:r>
            <a:r>
              <a:rPr spc="15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tightness </a:t>
            </a:r>
            <a:r>
              <a:rPr spc="10" dirty="0">
                <a:latin typeface="+mj-lt"/>
                <a:cs typeface="Arial"/>
              </a:rPr>
              <a:t>in</a:t>
            </a:r>
            <a:r>
              <a:rPr spc="17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chest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Sweating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hot</a:t>
            </a:r>
            <a:r>
              <a:rPr spc="13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flashes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Feeling dizzy </a:t>
            </a:r>
            <a:r>
              <a:rPr spc="15" dirty="0">
                <a:latin typeface="+mj-lt"/>
                <a:cs typeface="Arial"/>
              </a:rPr>
              <a:t>or</a:t>
            </a:r>
            <a:r>
              <a:rPr spc="13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faint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51012" y="990600"/>
            <a:ext cx="902650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3985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/>
              <a:t>BEHAVIORAL SYMPTOMS OF SOCIAL  ANXIETY DISORDER / SOCIAL</a:t>
            </a:r>
            <a:r>
              <a:rPr lang="en-US" sz="2000" b="1" u="sng" spc="40" dirty="0" smtClean="0"/>
              <a:t> </a:t>
            </a:r>
            <a:r>
              <a:rPr lang="en-US" sz="2000" b="1" u="sng" spc="-5" dirty="0" smtClean="0"/>
              <a:t>PHOBIA</a:t>
            </a:r>
            <a:endParaRPr lang="en-US" sz="2000" b="1" u="sng" spc="-5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1" name="object 11"/>
          <p:cNvSpPr txBox="1"/>
          <p:nvPr/>
        </p:nvSpPr>
        <p:spPr>
          <a:xfrm>
            <a:off x="917548" y="1854149"/>
            <a:ext cx="10357114" cy="1582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Avoiding</a:t>
            </a:r>
            <a:r>
              <a:rPr spc="18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social</a:t>
            </a:r>
            <a:r>
              <a:rPr spc="18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situations</a:t>
            </a:r>
            <a:r>
              <a:rPr spc="18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to</a:t>
            </a:r>
            <a:r>
              <a:rPr spc="155" dirty="0">
                <a:latin typeface="+mj-lt"/>
                <a:cs typeface="Arial"/>
              </a:rPr>
              <a:t> </a:t>
            </a:r>
            <a:r>
              <a:rPr dirty="0">
                <a:latin typeface="+mj-lt"/>
                <a:cs typeface="Arial"/>
              </a:rPr>
              <a:t>a</a:t>
            </a:r>
            <a:r>
              <a:rPr spc="17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degree</a:t>
            </a:r>
            <a:r>
              <a:rPr spc="170" dirty="0">
                <a:latin typeface="+mj-lt"/>
                <a:cs typeface="Arial"/>
              </a:rPr>
              <a:t> </a:t>
            </a:r>
            <a:r>
              <a:rPr spc="15" dirty="0">
                <a:latin typeface="+mj-lt"/>
                <a:cs typeface="Arial"/>
              </a:rPr>
              <a:t>that</a:t>
            </a:r>
            <a:r>
              <a:rPr spc="160" dirty="0">
                <a:latin typeface="+mj-lt"/>
                <a:cs typeface="Arial"/>
              </a:rPr>
              <a:t> </a:t>
            </a:r>
            <a:r>
              <a:rPr spc="25">
                <a:latin typeface="+mj-lt"/>
                <a:cs typeface="Arial"/>
              </a:rPr>
              <a:t>limits</a:t>
            </a:r>
            <a:r>
              <a:rPr spc="160">
                <a:latin typeface="+mj-lt"/>
                <a:cs typeface="Arial"/>
              </a:rPr>
              <a:t> </a:t>
            </a:r>
            <a:r>
              <a:rPr spc="15" smtClean="0">
                <a:latin typeface="+mj-lt"/>
                <a:cs typeface="Arial"/>
              </a:rPr>
              <a:t>your</a:t>
            </a:r>
            <a:r>
              <a:rPr lang="en-US" spc="15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activities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disrupts </a:t>
            </a:r>
            <a:r>
              <a:rPr spc="20" dirty="0">
                <a:latin typeface="+mj-lt"/>
                <a:cs typeface="Arial"/>
              </a:rPr>
              <a:t>your</a:t>
            </a:r>
            <a:r>
              <a:rPr spc="12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life.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Staying </a:t>
            </a:r>
            <a:r>
              <a:rPr spc="15" dirty="0">
                <a:latin typeface="+mj-lt"/>
                <a:cs typeface="Arial"/>
              </a:rPr>
              <a:t>quiet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hiding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the background </a:t>
            </a:r>
            <a:r>
              <a:rPr spc="5" dirty="0">
                <a:latin typeface="+mj-lt"/>
                <a:cs typeface="Arial"/>
              </a:rPr>
              <a:t>in </a:t>
            </a:r>
            <a:r>
              <a:rPr spc="15" dirty="0">
                <a:latin typeface="+mj-lt"/>
                <a:cs typeface="Arial"/>
              </a:rPr>
              <a:t>order </a:t>
            </a:r>
            <a:r>
              <a:rPr spc="40" dirty="0">
                <a:latin typeface="+mj-lt"/>
                <a:cs typeface="Arial"/>
              </a:rPr>
              <a:t>to  </a:t>
            </a:r>
            <a:r>
              <a:rPr spc="20" dirty="0">
                <a:latin typeface="+mj-lt"/>
                <a:cs typeface="Arial"/>
              </a:rPr>
              <a:t>escape notice </a:t>
            </a:r>
            <a:r>
              <a:rPr spc="15" dirty="0">
                <a:latin typeface="+mj-lt"/>
                <a:cs typeface="Arial"/>
              </a:rPr>
              <a:t>and</a:t>
            </a:r>
            <a:r>
              <a:rPr spc="12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embarrassment.</a:t>
            </a:r>
            <a:endParaRPr>
              <a:latin typeface="+mj-lt"/>
              <a:cs typeface="Arial"/>
            </a:endParaRPr>
          </a:p>
          <a:p>
            <a:pPr marL="355600" marR="10795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741045" algn="l"/>
                <a:tab pos="1628139" algn="l"/>
                <a:tab pos="2085339" algn="l"/>
                <a:tab pos="3235960" algn="l"/>
                <a:tab pos="4127500" algn="l"/>
                <a:tab pos="4495165" algn="l"/>
                <a:tab pos="5539105" algn="l"/>
                <a:tab pos="6501130" algn="l"/>
                <a:tab pos="7252334" algn="l"/>
              </a:tabLst>
            </a:pPr>
            <a:r>
              <a:rPr dirty="0">
                <a:latin typeface="+mj-lt"/>
                <a:cs typeface="Arial"/>
              </a:rPr>
              <a:t>A	</a:t>
            </a:r>
            <a:r>
              <a:rPr spc="25" dirty="0">
                <a:latin typeface="+mj-lt"/>
                <a:cs typeface="Arial"/>
              </a:rPr>
              <a:t>nee</a:t>
            </a:r>
            <a:r>
              <a:rPr spc="-5" dirty="0">
                <a:latin typeface="+mj-lt"/>
                <a:cs typeface="Arial"/>
              </a:rPr>
              <a:t>d</a:t>
            </a:r>
            <a:r>
              <a:rPr dirty="0">
                <a:latin typeface="+mj-lt"/>
                <a:cs typeface="Arial"/>
              </a:rPr>
              <a:t>	</a:t>
            </a:r>
            <a:r>
              <a:rPr spc="40" dirty="0">
                <a:latin typeface="+mj-lt"/>
                <a:cs typeface="Arial"/>
              </a:rPr>
              <a:t>t</a:t>
            </a:r>
            <a:r>
              <a:rPr dirty="0">
                <a:latin typeface="+mj-lt"/>
                <a:cs typeface="Arial"/>
              </a:rPr>
              <a:t>o	</a:t>
            </a:r>
            <a:r>
              <a:rPr spc="25" dirty="0">
                <a:latin typeface="+mj-lt"/>
                <a:cs typeface="Arial"/>
              </a:rPr>
              <a:t>a</a:t>
            </a:r>
            <a:r>
              <a:rPr spc="20" dirty="0">
                <a:latin typeface="+mj-lt"/>
                <a:cs typeface="Arial"/>
              </a:rPr>
              <a:t>l</a:t>
            </a:r>
            <a:r>
              <a:rPr spc="25" dirty="0">
                <a:latin typeface="+mj-lt"/>
                <a:cs typeface="Arial"/>
              </a:rPr>
              <a:t>wa</a:t>
            </a:r>
            <a:r>
              <a:rPr spc="30" dirty="0">
                <a:latin typeface="+mj-lt"/>
                <a:cs typeface="Arial"/>
              </a:rPr>
              <a:t>y</a:t>
            </a:r>
            <a:r>
              <a:rPr dirty="0">
                <a:latin typeface="+mj-lt"/>
                <a:cs typeface="Arial"/>
              </a:rPr>
              <a:t>s	</a:t>
            </a:r>
            <a:r>
              <a:rPr spc="10" dirty="0">
                <a:latin typeface="+mj-lt"/>
                <a:cs typeface="Arial"/>
              </a:rPr>
              <a:t>b</a:t>
            </a:r>
            <a:r>
              <a:rPr spc="35" dirty="0">
                <a:latin typeface="+mj-lt"/>
                <a:cs typeface="Arial"/>
              </a:rPr>
              <a:t>r</a:t>
            </a:r>
            <a:r>
              <a:rPr spc="20" dirty="0">
                <a:latin typeface="+mj-lt"/>
                <a:cs typeface="Arial"/>
              </a:rPr>
              <a:t>i</a:t>
            </a:r>
            <a:r>
              <a:rPr spc="25" dirty="0">
                <a:latin typeface="+mj-lt"/>
                <a:cs typeface="Arial"/>
              </a:rPr>
              <a:t>n</a:t>
            </a:r>
            <a:r>
              <a:rPr spc="-5" dirty="0">
                <a:latin typeface="+mj-lt"/>
                <a:cs typeface="Arial"/>
              </a:rPr>
              <a:t>g</a:t>
            </a:r>
            <a:r>
              <a:rPr dirty="0">
                <a:latin typeface="+mj-lt"/>
                <a:cs typeface="Arial"/>
              </a:rPr>
              <a:t>	</a:t>
            </a:r>
            <a:r>
              <a:rPr spc="-5" dirty="0">
                <a:latin typeface="+mj-lt"/>
                <a:cs typeface="Arial"/>
              </a:rPr>
              <a:t>a</a:t>
            </a:r>
            <a:r>
              <a:rPr dirty="0">
                <a:latin typeface="+mj-lt"/>
                <a:cs typeface="Arial"/>
              </a:rPr>
              <a:t>	</a:t>
            </a:r>
            <a:r>
              <a:rPr spc="25" dirty="0">
                <a:latin typeface="+mj-lt"/>
                <a:cs typeface="Arial"/>
              </a:rPr>
              <a:t>b</a:t>
            </a:r>
            <a:r>
              <a:rPr spc="10" dirty="0">
                <a:latin typeface="+mj-lt"/>
                <a:cs typeface="Arial"/>
              </a:rPr>
              <a:t>u</a:t>
            </a:r>
            <a:r>
              <a:rPr spc="25" dirty="0">
                <a:latin typeface="+mj-lt"/>
                <a:cs typeface="Arial"/>
              </a:rPr>
              <a:t>dd</a:t>
            </a:r>
            <a:r>
              <a:rPr dirty="0">
                <a:latin typeface="+mj-lt"/>
                <a:cs typeface="Arial"/>
              </a:rPr>
              <a:t>y	</a:t>
            </a:r>
            <a:r>
              <a:rPr spc="25" dirty="0">
                <a:latin typeface="+mj-lt"/>
                <a:cs typeface="Arial"/>
              </a:rPr>
              <a:t>a</a:t>
            </a:r>
            <a:r>
              <a:rPr spc="20" dirty="0">
                <a:latin typeface="+mj-lt"/>
                <a:cs typeface="Arial"/>
              </a:rPr>
              <a:t>l</a:t>
            </a:r>
            <a:r>
              <a:rPr spc="25" dirty="0">
                <a:latin typeface="+mj-lt"/>
                <a:cs typeface="Arial"/>
              </a:rPr>
              <a:t>on</a:t>
            </a:r>
            <a:r>
              <a:rPr spc="-5" dirty="0">
                <a:latin typeface="+mj-lt"/>
                <a:cs typeface="Arial"/>
              </a:rPr>
              <a:t>g</a:t>
            </a:r>
            <a:r>
              <a:rPr dirty="0">
                <a:latin typeface="+mj-lt"/>
                <a:cs typeface="Arial"/>
              </a:rPr>
              <a:t>	</a:t>
            </a:r>
            <a:r>
              <a:rPr spc="20" dirty="0">
                <a:latin typeface="+mj-lt"/>
                <a:cs typeface="Arial"/>
              </a:rPr>
              <a:t>w</a:t>
            </a:r>
            <a:r>
              <a:rPr spc="10" dirty="0">
                <a:latin typeface="+mj-lt"/>
                <a:cs typeface="Arial"/>
              </a:rPr>
              <a:t>i</a:t>
            </a:r>
            <a:r>
              <a:rPr spc="35" dirty="0">
                <a:latin typeface="+mj-lt"/>
                <a:cs typeface="Arial"/>
              </a:rPr>
              <a:t>t</a:t>
            </a:r>
            <a:r>
              <a:rPr spc="-5" dirty="0">
                <a:latin typeface="+mj-lt"/>
                <a:cs typeface="Arial"/>
              </a:rPr>
              <a:t>h</a:t>
            </a:r>
            <a:r>
              <a:rPr dirty="0">
                <a:latin typeface="+mj-lt"/>
                <a:cs typeface="Arial"/>
              </a:rPr>
              <a:t>	</a:t>
            </a:r>
            <a:r>
              <a:rPr spc="30" dirty="0">
                <a:latin typeface="+mj-lt"/>
                <a:cs typeface="Arial"/>
              </a:rPr>
              <a:t>y</a:t>
            </a:r>
            <a:r>
              <a:rPr spc="10" dirty="0">
                <a:latin typeface="+mj-lt"/>
                <a:cs typeface="Arial"/>
              </a:rPr>
              <a:t>o</a:t>
            </a:r>
            <a:r>
              <a:rPr spc="-5" dirty="0">
                <a:latin typeface="+mj-lt"/>
                <a:cs typeface="Arial"/>
              </a:rPr>
              <a:t>u  </a:t>
            </a:r>
            <a:r>
              <a:rPr spc="25" dirty="0">
                <a:latin typeface="+mj-lt"/>
                <a:cs typeface="Arial"/>
              </a:rPr>
              <a:t>wherever </a:t>
            </a:r>
            <a:r>
              <a:rPr spc="15" dirty="0">
                <a:latin typeface="+mj-lt"/>
                <a:cs typeface="Arial"/>
              </a:rPr>
              <a:t>you</a:t>
            </a:r>
            <a:r>
              <a:rPr spc="8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go.</a:t>
            </a:r>
            <a:endParaRPr>
              <a:latin typeface="+mj-lt"/>
              <a:cs typeface="Arial"/>
            </a:endParaRPr>
          </a:p>
          <a:p>
            <a:pPr marL="355600" marR="127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1658620" algn="l"/>
                <a:tab pos="2696845" algn="l"/>
                <a:tab pos="3649345" algn="l"/>
                <a:tab pos="5127625" algn="l"/>
                <a:tab pos="5522595" algn="l"/>
                <a:tab pos="6403340" algn="l"/>
                <a:tab pos="6815455" algn="l"/>
              </a:tabLst>
            </a:pPr>
            <a:r>
              <a:rPr spc="20" dirty="0">
                <a:latin typeface="+mj-lt"/>
                <a:cs typeface="Arial"/>
              </a:rPr>
              <a:t>D</a:t>
            </a:r>
            <a:r>
              <a:rPr spc="35" dirty="0">
                <a:latin typeface="+mj-lt"/>
                <a:cs typeface="Arial"/>
              </a:rPr>
              <a:t>r</a:t>
            </a:r>
            <a:r>
              <a:rPr spc="20" dirty="0">
                <a:latin typeface="+mj-lt"/>
                <a:cs typeface="Arial"/>
              </a:rPr>
              <a:t>i</a:t>
            </a:r>
            <a:r>
              <a:rPr spc="25" dirty="0">
                <a:latin typeface="+mj-lt"/>
                <a:cs typeface="Arial"/>
              </a:rPr>
              <a:t>n</a:t>
            </a:r>
            <a:r>
              <a:rPr spc="30" dirty="0">
                <a:latin typeface="+mj-lt"/>
                <a:cs typeface="Arial"/>
              </a:rPr>
              <a:t>k</a:t>
            </a:r>
            <a:r>
              <a:rPr spc="20" dirty="0">
                <a:latin typeface="+mj-lt"/>
                <a:cs typeface="Arial"/>
              </a:rPr>
              <a:t>i</a:t>
            </a:r>
            <a:r>
              <a:rPr spc="25" dirty="0">
                <a:latin typeface="+mj-lt"/>
                <a:cs typeface="Arial"/>
              </a:rPr>
              <a:t>n</a:t>
            </a:r>
            <a:r>
              <a:rPr spc="-5" dirty="0">
                <a:latin typeface="+mj-lt"/>
                <a:cs typeface="Arial"/>
              </a:rPr>
              <a:t>g</a:t>
            </a:r>
            <a:r>
              <a:rPr dirty="0">
                <a:latin typeface="+mj-lt"/>
                <a:cs typeface="Arial"/>
              </a:rPr>
              <a:t>	</a:t>
            </a:r>
            <a:r>
              <a:rPr spc="10" dirty="0">
                <a:latin typeface="+mj-lt"/>
                <a:cs typeface="Arial"/>
              </a:rPr>
              <a:t>b</a:t>
            </a:r>
            <a:r>
              <a:rPr spc="25" dirty="0">
                <a:latin typeface="+mj-lt"/>
                <a:cs typeface="Arial"/>
              </a:rPr>
              <a:t>e</a:t>
            </a:r>
            <a:r>
              <a:rPr spc="35" dirty="0">
                <a:latin typeface="+mj-lt"/>
                <a:cs typeface="Arial"/>
              </a:rPr>
              <a:t>f</a:t>
            </a:r>
            <a:r>
              <a:rPr spc="10" dirty="0">
                <a:latin typeface="+mj-lt"/>
                <a:cs typeface="Arial"/>
              </a:rPr>
              <a:t>o</a:t>
            </a:r>
            <a:r>
              <a:rPr spc="35" dirty="0">
                <a:latin typeface="+mj-lt"/>
                <a:cs typeface="Arial"/>
              </a:rPr>
              <a:t>r</a:t>
            </a:r>
            <a:r>
              <a:rPr spc="-5" dirty="0">
                <a:latin typeface="+mj-lt"/>
                <a:cs typeface="Arial"/>
              </a:rPr>
              <a:t>e</a:t>
            </a:r>
            <a:r>
              <a:rPr dirty="0">
                <a:latin typeface="+mj-lt"/>
                <a:cs typeface="Arial"/>
              </a:rPr>
              <a:t>	</a:t>
            </a:r>
            <a:r>
              <a:rPr spc="30" dirty="0">
                <a:latin typeface="+mj-lt"/>
                <a:cs typeface="Arial"/>
              </a:rPr>
              <a:t>s</a:t>
            </a:r>
            <a:r>
              <a:rPr spc="10" dirty="0">
                <a:latin typeface="+mj-lt"/>
                <a:cs typeface="Arial"/>
              </a:rPr>
              <a:t>o</a:t>
            </a:r>
            <a:r>
              <a:rPr spc="30" dirty="0">
                <a:latin typeface="+mj-lt"/>
                <a:cs typeface="Arial"/>
              </a:rPr>
              <a:t>c</a:t>
            </a:r>
            <a:r>
              <a:rPr spc="10" dirty="0">
                <a:latin typeface="+mj-lt"/>
                <a:cs typeface="Arial"/>
              </a:rPr>
              <a:t>i</a:t>
            </a:r>
            <a:r>
              <a:rPr spc="25" dirty="0">
                <a:latin typeface="+mj-lt"/>
                <a:cs typeface="Arial"/>
              </a:rPr>
              <a:t>a</a:t>
            </a:r>
            <a:r>
              <a:rPr spc="-5" dirty="0">
                <a:latin typeface="+mj-lt"/>
                <a:cs typeface="Arial"/>
              </a:rPr>
              <a:t>l</a:t>
            </a:r>
            <a:r>
              <a:rPr dirty="0">
                <a:latin typeface="+mj-lt"/>
                <a:cs typeface="Arial"/>
              </a:rPr>
              <a:t>	</a:t>
            </a:r>
            <a:r>
              <a:rPr spc="30" dirty="0">
                <a:latin typeface="+mj-lt"/>
                <a:cs typeface="Arial"/>
              </a:rPr>
              <a:t>s</a:t>
            </a:r>
            <a:r>
              <a:rPr spc="10" dirty="0">
                <a:latin typeface="+mj-lt"/>
                <a:cs typeface="Arial"/>
              </a:rPr>
              <a:t>i</a:t>
            </a:r>
            <a:r>
              <a:rPr spc="35" dirty="0">
                <a:latin typeface="+mj-lt"/>
                <a:cs typeface="Arial"/>
              </a:rPr>
              <a:t>t</a:t>
            </a:r>
            <a:r>
              <a:rPr spc="25" dirty="0">
                <a:latin typeface="+mj-lt"/>
                <a:cs typeface="Arial"/>
              </a:rPr>
              <a:t>u</a:t>
            </a:r>
            <a:r>
              <a:rPr spc="10" dirty="0">
                <a:latin typeface="+mj-lt"/>
                <a:cs typeface="Arial"/>
              </a:rPr>
              <a:t>a</a:t>
            </a:r>
            <a:r>
              <a:rPr spc="35" dirty="0">
                <a:latin typeface="+mj-lt"/>
                <a:cs typeface="Arial"/>
              </a:rPr>
              <a:t>t</a:t>
            </a:r>
            <a:r>
              <a:rPr spc="20" dirty="0">
                <a:latin typeface="+mj-lt"/>
                <a:cs typeface="Arial"/>
              </a:rPr>
              <a:t>i</a:t>
            </a:r>
            <a:r>
              <a:rPr spc="10" dirty="0">
                <a:latin typeface="+mj-lt"/>
                <a:cs typeface="Arial"/>
              </a:rPr>
              <a:t>o</a:t>
            </a:r>
            <a:r>
              <a:rPr spc="25" dirty="0">
                <a:latin typeface="+mj-lt"/>
                <a:cs typeface="Arial"/>
              </a:rPr>
              <a:t>n</a:t>
            </a:r>
            <a:r>
              <a:rPr dirty="0">
                <a:latin typeface="+mj-lt"/>
                <a:cs typeface="Arial"/>
              </a:rPr>
              <a:t>s	</a:t>
            </a:r>
            <a:r>
              <a:rPr spc="25" dirty="0">
                <a:latin typeface="+mj-lt"/>
                <a:cs typeface="Arial"/>
              </a:rPr>
              <a:t>i</a:t>
            </a:r>
            <a:r>
              <a:rPr spc="-5" dirty="0">
                <a:latin typeface="+mj-lt"/>
                <a:cs typeface="Arial"/>
              </a:rPr>
              <a:t>n</a:t>
            </a:r>
            <a:r>
              <a:rPr dirty="0">
                <a:latin typeface="+mj-lt"/>
                <a:cs typeface="Arial"/>
              </a:rPr>
              <a:t>	</a:t>
            </a:r>
            <a:r>
              <a:rPr spc="25" dirty="0">
                <a:latin typeface="+mj-lt"/>
                <a:cs typeface="Arial"/>
              </a:rPr>
              <a:t>o</a:t>
            </a:r>
            <a:r>
              <a:rPr spc="35" dirty="0">
                <a:latin typeface="+mj-lt"/>
                <a:cs typeface="Arial"/>
              </a:rPr>
              <a:t>r</a:t>
            </a:r>
            <a:r>
              <a:rPr spc="10" dirty="0">
                <a:latin typeface="+mj-lt"/>
                <a:cs typeface="Arial"/>
              </a:rPr>
              <a:t>de</a:t>
            </a:r>
            <a:r>
              <a:rPr dirty="0">
                <a:latin typeface="+mj-lt"/>
                <a:cs typeface="Arial"/>
              </a:rPr>
              <a:t>r	</a:t>
            </a:r>
            <a:r>
              <a:rPr spc="30" dirty="0">
                <a:latin typeface="+mj-lt"/>
                <a:cs typeface="Arial"/>
              </a:rPr>
              <a:t>t</a:t>
            </a:r>
            <a:r>
              <a:rPr dirty="0">
                <a:latin typeface="+mj-lt"/>
                <a:cs typeface="Arial"/>
              </a:rPr>
              <a:t>o	</a:t>
            </a:r>
            <a:r>
              <a:rPr spc="30" dirty="0">
                <a:latin typeface="+mj-lt"/>
                <a:cs typeface="Arial"/>
              </a:rPr>
              <a:t>s</a:t>
            </a:r>
            <a:r>
              <a:rPr spc="25" dirty="0">
                <a:latin typeface="+mj-lt"/>
                <a:cs typeface="Arial"/>
              </a:rPr>
              <a:t>o</a:t>
            </a:r>
            <a:r>
              <a:rPr spc="10" dirty="0">
                <a:latin typeface="+mj-lt"/>
                <a:cs typeface="Arial"/>
              </a:rPr>
              <a:t>o</a:t>
            </a:r>
            <a:r>
              <a:rPr spc="35" dirty="0">
                <a:latin typeface="+mj-lt"/>
                <a:cs typeface="Arial"/>
              </a:rPr>
              <a:t>t</a:t>
            </a:r>
            <a:r>
              <a:rPr spc="10" dirty="0">
                <a:latin typeface="+mj-lt"/>
                <a:cs typeface="Arial"/>
              </a:rPr>
              <a:t>h</a:t>
            </a:r>
            <a:r>
              <a:rPr spc="-5" dirty="0">
                <a:latin typeface="+mj-lt"/>
                <a:cs typeface="Arial"/>
              </a:rPr>
              <a:t>e  </a:t>
            </a:r>
            <a:r>
              <a:rPr spc="20" dirty="0">
                <a:latin typeface="+mj-lt"/>
                <a:cs typeface="Arial"/>
              </a:rPr>
              <a:t>your</a:t>
            </a:r>
            <a:r>
              <a:rPr spc="5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nerves.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9412" y="685800"/>
            <a:ext cx="2789887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155" dirty="0" smtClean="0"/>
              <a:t>T</a:t>
            </a:r>
            <a:r>
              <a:rPr lang="en-US" sz="2000" b="1" u="sng" spc="-5" dirty="0" smtClean="0"/>
              <a:t>REATM</a:t>
            </a:r>
            <a:r>
              <a:rPr lang="en-US" sz="2000" b="1" u="sng" dirty="0" smtClean="0"/>
              <a:t>E</a:t>
            </a:r>
            <a:r>
              <a:rPr lang="en-US" sz="2000" b="1" u="sng" spc="-5" dirty="0" smtClean="0"/>
              <a:t>NT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511253" y="1397255"/>
            <a:ext cx="11168011" cy="24560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Font typeface="Arial"/>
              <a:buChar char="•"/>
              <a:tabLst>
                <a:tab pos="355600" algn="l"/>
              </a:tabLst>
            </a:pPr>
            <a:r>
              <a:rPr b="1" spc="20" dirty="0">
                <a:latin typeface="+mj-lt"/>
                <a:cs typeface="Arial"/>
              </a:rPr>
              <a:t>Exposure Therapy</a:t>
            </a:r>
            <a:r>
              <a:rPr spc="20" dirty="0">
                <a:latin typeface="+mj-lt"/>
                <a:cs typeface="Arial"/>
              </a:rPr>
              <a:t>: In </a:t>
            </a:r>
            <a:r>
              <a:rPr spc="15" dirty="0">
                <a:latin typeface="+mj-lt"/>
                <a:cs typeface="Arial"/>
              </a:rPr>
              <a:t>this </a:t>
            </a:r>
            <a:r>
              <a:rPr spc="20" dirty="0">
                <a:latin typeface="+mj-lt"/>
                <a:cs typeface="Arial"/>
              </a:rPr>
              <a:t>treatment, patients </a:t>
            </a:r>
            <a:r>
              <a:rPr spc="15" dirty="0">
                <a:latin typeface="+mj-lt"/>
                <a:cs typeface="Arial"/>
              </a:rPr>
              <a:t>are  </a:t>
            </a:r>
            <a:r>
              <a:rPr spc="20" dirty="0">
                <a:latin typeface="+mj-lt"/>
                <a:cs typeface="Arial"/>
              </a:rPr>
              <a:t>gradually exposed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20" dirty="0">
                <a:latin typeface="+mj-lt"/>
                <a:cs typeface="Arial"/>
              </a:rPr>
              <a:t>their feared situations </a:t>
            </a:r>
            <a:r>
              <a:rPr spc="5" dirty="0">
                <a:latin typeface="+mj-lt"/>
                <a:cs typeface="Arial"/>
              </a:rPr>
              <a:t>repeatedly,  </a:t>
            </a:r>
            <a:r>
              <a:rPr spc="20" dirty="0">
                <a:latin typeface="+mj-lt"/>
                <a:cs typeface="Arial"/>
              </a:rPr>
              <a:t>until the situation </a:t>
            </a:r>
            <a:r>
              <a:rPr spc="10" dirty="0">
                <a:latin typeface="+mj-lt"/>
                <a:cs typeface="Arial"/>
              </a:rPr>
              <a:t>no </a:t>
            </a:r>
            <a:r>
              <a:rPr spc="20" dirty="0">
                <a:latin typeface="+mj-lt"/>
                <a:cs typeface="Arial"/>
              </a:rPr>
              <a:t>longer triggers </a:t>
            </a:r>
            <a:r>
              <a:rPr spc="15" dirty="0">
                <a:latin typeface="+mj-lt"/>
                <a:cs typeface="Arial"/>
              </a:rPr>
              <a:t>the fear </a:t>
            </a:r>
            <a:r>
              <a:rPr spc="20" dirty="0">
                <a:latin typeface="+mj-lt"/>
                <a:cs typeface="Arial"/>
              </a:rPr>
              <a:t>response.  This </a:t>
            </a:r>
            <a:r>
              <a:rPr spc="15" dirty="0">
                <a:latin typeface="+mj-lt"/>
                <a:cs typeface="Arial"/>
              </a:rPr>
              <a:t>can </a:t>
            </a:r>
            <a:r>
              <a:rPr spc="10" dirty="0">
                <a:latin typeface="+mj-lt"/>
                <a:cs typeface="Arial"/>
              </a:rPr>
              <a:t>be</a:t>
            </a:r>
            <a:r>
              <a:rPr spc="68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done </a:t>
            </a:r>
            <a:r>
              <a:rPr spc="15" dirty="0">
                <a:latin typeface="+mj-lt"/>
                <a:cs typeface="Arial"/>
              </a:rPr>
              <a:t>via </a:t>
            </a:r>
            <a:r>
              <a:rPr spc="25" dirty="0">
                <a:latin typeface="+mj-lt"/>
                <a:cs typeface="Arial"/>
              </a:rPr>
              <a:t>“imaginable </a:t>
            </a:r>
            <a:r>
              <a:rPr spc="20" dirty="0">
                <a:latin typeface="+mj-lt"/>
                <a:cs typeface="Arial"/>
              </a:rPr>
              <a:t>exposure” </a:t>
            </a:r>
            <a:r>
              <a:rPr dirty="0">
                <a:latin typeface="+mj-lt"/>
                <a:cs typeface="Arial"/>
              </a:rPr>
              <a:t>- </a:t>
            </a:r>
            <a:r>
              <a:rPr spc="15" dirty="0">
                <a:latin typeface="+mj-lt"/>
                <a:cs typeface="Arial"/>
              </a:rPr>
              <a:t>i.e.  </a:t>
            </a:r>
            <a:r>
              <a:rPr spc="25" dirty="0">
                <a:latin typeface="+mj-lt"/>
                <a:cs typeface="Arial"/>
              </a:rPr>
              <a:t>imagining </a:t>
            </a:r>
            <a:r>
              <a:rPr spc="20" dirty="0">
                <a:latin typeface="+mj-lt"/>
                <a:cs typeface="Arial"/>
              </a:rPr>
              <a:t>confronting the </a:t>
            </a:r>
            <a:r>
              <a:rPr spc="15" dirty="0">
                <a:latin typeface="+mj-lt"/>
                <a:cs typeface="Arial"/>
              </a:rPr>
              <a:t>feared </a:t>
            </a:r>
            <a:r>
              <a:rPr spc="20" dirty="0">
                <a:latin typeface="+mj-lt"/>
                <a:cs typeface="Arial"/>
              </a:rPr>
              <a:t>situation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15" dirty="0">
                <a:latin typeface="+mj-lt"/>
                <a:cs typeface="Arial"/>
              </a:rPr>
              <a:t>one’s </a:t>
            </a:r>
            <a:r>
              <a:rPr spc="20" dirty="0">
                <a:latin typeface="+mj-lt"/>
                <a:cs typeface="Arial"/>
              </a:rPr>
              <a:t>mind, 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15" dirty="0">
                <a:latin typeface="+mj-lt"/>
                <a:cs typeface="Arial"/>
              </a:rPr>
              <a:t>via </a:t>
            </a:r>
            <a:r>
              <a:rPr spc="20" dirty="0">
                <a:latin typeface="+mj-lt"/>
                <a:cs typeface="Arial"/>
              </a:rPr>
              <a:t>“in </a:t>
            </a:r>
            <a:r>
              <a:rPr spc="15" dirty="0">
                <a:latin typeface="+mj-lt"/>
                <a:cs typeface="Arial"/>
              </a:rPr>
              <a:t>vivo </a:t>
            </a:r>
            <a:r>
              <a:rPr spc="20" dirty="0">
                <a:latin typeface="+mj-lt"/>
                <a:cs typeface="Arial"/>
              </a:rPr>
              <a:t>exposure” </a:t>
            </a:r>
            <a:r>
              <a:rPr dirty="0">
                <a:latin typeface="+mj-lt"/>
                <a:cs typeface="Arial"/>
              </a:rPr>
              <a:t>- </a:t>
            </a:r>
            <a:r>
              <a:rPr spc="20" dirty="0">
                <a:latin typeface="+mj-lt"/>
                <a:cs typeface="Arial"/>
              </a:rPr>
              <a:t>confronting </a:t>
            </a:r>
            <a:r>
              <a:rPr spc="15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feared situation 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real life. Often, treatment plans combine the </a:t>
            </a:r>
            <a:r>
              <a:rPr spc="10" dirty="0">
                <a:latin typeface="+mj-lt"/>
                <a:cs typeface="Arial"/>
              </a:rPr>
              <a:t>two  </a:t>
            </a:r>
            <a:r>
              <a:rPr spc="25" dirty="0">
                <a:latin typeface="+mj-lt"/>
                <a:cs typeface="Arial"/>
              </a:rPr>
              <a:t>techniques. </a:t>
            </a:r>
            <a:r>
              <a:rPr spc="20" dirty="0">
                <a:latin typeface="+mj-lt"/>
                <a:cs typeface="Arial"/>
              </a:rPr>
              <a:t>Exposure </a:t>
            </a:r>
            <a:r>
              <a:rPr spc="5" dirty="0">
                <a:latin typeface="+mj-lt"/>
                <a:cs typeface="Arial"/>
              </a:rPr>
              <a:t>is </a:t>
            </a:r>
            <a:r>
              <a:rPr spc="15" dirty="0">
                <a:latin typeface="+mj-lt"/>
                <a:cs typeface="Arial"/>
              </a:rPr>
              <a:t>most effective </a:t>
            </a:r>
            <a:r>
              <a:rPr spc="10" dirty="0">
                <a:latin typeface="+mj-lt"/>
                <a:cs typeface="Arial"/>
              </a:rPr>
              <a:t>when </a:t>
            </a:r>
            <a:r>
              <a:rPr spc="5" dirty="0">
                <a:latin typeface="+mj-lt"/>
                <a:cs typeface="Arial"/>
              </a:rPr>
              <a:t>it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15" dirty="0">
                <a:latin typeface="+mj-lt"/>
                <a:cs typeface="Arial"/>
              </a:rPr>
              <a:t>done  </a:t>
            </a:r>
            <a:r>
              <a:rPr spc="20" dirty="0">
                <a:latin typeface="+mj-lt"/>
                <a:cs typeface="Arial"/>
              </a:rPr>
              <a:t>frequently </a:t>
            </a:r>
            <a:r>
              <a:rPr spc="15" dirty="0">
                <a:latin typeface="+mj-lt"/>
                <a:cs typeface="Arial"/>
              </a:rPr>
              <a:t>and lasts for </a:t>
            </a:r>
            <a:r>
              <a:rPr spc="20" dirty="0">
                <a:latin typeface="+mj-lt"/>
                <a:cs typeface="Arial"/>
              </a:rPr>
              <a:t>long enough </a:t>
            </a:r>
            <a:r>
              <a:rPr spc="10" dirty="0">
                <a:latin typeface="+mj-lt"/>
                <a:cs typeface="Arial"/>
              </a:rPr>
              <a:t>for </a:t>
            </a:r>
            <a:r>
              <a:rPr spc="15" dirty="0">
                <a:latin typeface="+mj-lt"/>
                <a:cs typeface="Arial"/>
              </a:rPr>
              <a:t>the fear </a:t>
            </a:r>
            <a:r>
              <a:rPr spc="25" dirty="0">
                <a:latin typeface="+mj-lt"/>
                <a:cs typeface="Arial"/>
              </a:rPr>
              <a:t>to  decrease. </a:t>
            </a:r>
            <a:r>
              <a:rPr spc="20" dirty="0">
                <a:latin typeface="+mj-lt"/>
                <a:cs typeface="Arial"/>
              </a:rPr>
              <a:t>In fact,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certain situations, </a:t>
            </a:r>
            <a:r>
              <a:rPr spc="25" dirty="0">
                <a:latin typeface="+mj-lt"/>
                <a:cs typeface="Arial"/>
              </a:rPr>
              <a:t>exposure-based  </a:t>
            </a:r>
            <a:r>
              <a:rPr spc="20" dirty="0">
                <a:latin typeface="+mj-lt"/>
                <a:cs typeface="Arial"/>
              </a:rPr>
              <a:t>treatment has been shown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20" dirty="0">
                <a:latin typeface="+mj-lt"/>
                <a:cs typeface="Arial"/>
              </a:rPr>
              <a:t>work </a:t>
            </a:r>
            <a:r>
              <a:rPr spc="15" dirty="0">
                <a:latin typeface="+mj-lt"/>
                <a:cs typeface="Arial"/>
              </a:rPr>
              <a:t>in </a:t>
            </a:r>
            <a:r>
              <a:rPr spc="10" dirty="0">
                <a:latin typeface="+mj-lt"/>
                <a:cs typeface="Arial"/>
              </a:rPr>
              <a:t>as </a:t>
            </a:r>
            <a:r>
              <a:rPr spc="20" dirty="0">
                <a:latin typeface="+mj-lt"/>
                <a:cs typeface="Arial"/>
              </a:rPr>
              <a:t>little </a:t>
            </a:r>
            <a:r>
              <a:rPr spc="15" dirty="0">
                <a:latin typeface="+mj-lt"/>
                <a:cs typeface="Arial"/>
              </a:rPr>
              <a:t>as one,  </a:t>
            </a:r>
            <a:r>
              <a:rPr spc="20" dirty="0">
                <a:latin typeface="+mj-lt"/>
                <a:cs typeface="Arial"/>
              </a:rPr>
              <a:t>longer</a:t>
            </a:r>
            <a:r>
              <a:rPr spc="6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session.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625856"/>
            <a:ext cx="10353730" cy="2040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Font typeface="Arial"/>
              <a:buChar char="•"/>
              <a:tabLst>
                <a:tab pos="356235" algn="l"/>
              </a:tabLst>
            </a:pPr>
            <a:r>
              <a:rPr b="1" spc="20" dirty="0">
                <a:latin typeface="+mj-lt"/>
                <a:cs typeface="Arial"/>
              </a:rPr>
              <a:t>Cognitive Therapy</a:t>
            </a:r>
            <a:r>
              <a:rPr spc="20" dirty="0">
                <a:latin typeface="+mj-lt"/>
                <a:cs typeface="Arial"/>
              </a:rPr>
              <a:t>: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15" dirty="0">
                <a:latin typeface="+mj-lt"/>
                <a:cs typeface="Arial"/>
              </a:rPr>
              <a:t>this </a:t>
            </a:r>
            <a:r>
              <a:rPr spc="20" dirty="0">
                <a:latin typeface="+mj-lt"/>
                <a:cs typeface="Arial"/>
              </a:rPr>
              <a:t>kind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treatment, people  learn to identify their anxious thoughts </a:t>
            </a:r>
            <a:r>
              <a:rPr spc="10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replace  </a:t>
            </a:r>
            <a:r>
              <a:rPr spc="15" dirty="0">
                <a:latin typeface="+mj-lt"/>
                <a:cs typeface="Arial"/>
              </a:rPr>
              <a:t>them with </a:t>
            </a:r>
            <a:r>
              <a:rPr spc="20" dirty="0">
                <a:latin typeface="+mj-lt"/>
                <a:cs typeface="Arial"/>
              </a:rPr>
              <a:t>more realistic thoughts. </a:t>
            </a:r>
            <a:r>
              <a:rPr spc="15" dirty="0">
                <a:latin typeface="+mj-lt"/>
                <a:cs typeface="Arial"/>
              </a:rPr>
              <a:t>For example,  </a:t>
            </a:r>
            <a:r>
              <a:rPr spc="20" dirty="0">
                <a:latin typeface="+mj-lt"/>
                <a:cs typeface="Arial"/>
              </a:rPr>
              <a:t>someone with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15" dirty="0">
                <a:latin typeface="+mj-lt"/>
                <a:cs typeface="Arial"/>
              </a:rPr>
              <a:t>fear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driving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20" dirty="0">
                <a:latin typeface="+mj-lt"/>
                <a:cs typeface="Arial"/>
              </a:rPr>
              <a:t>shown evidence  that driving </a:t>
            </a:r>
            <a:r>
              <a:rPr spc="10" dirty="0">
                <a:latin typeface="+mj-lt"/>
                <a:cs typeface="Arial"/>
              </a:rPr>
              <a:t>is,  </a:t>
            </a:r>
            <a:r>
              <a:rPr spc="20" dirty="0">
                <a:latin typeface="+mj-lt"/>
                <a:cs typeface="Arial"/>
              </a:rPr>
              <a:t>indeed, usually </a:t>
            </a:r>
            <a:r>
              <a:rPr spc="10" dirty="0">
                <a:latin typeface="+mj-lt"/>
                <a:cs typeface="Arial"/>
              </a:rPr>
              <a:t>not  </a:t>
            </a:r>
            <a:r>
              <a:rPr spc="25" dirty="0">
                <a:latin typeface="+mj-lt"/>
                <a:cs typeface="Arial"/>
              </a:rPr>
              <a:t>dangerous.  </a:t>
            </a:r>
            <a:r>
              <a:rPr spc="5" dirty="0">
                <a:latin typeface="+mj-lt"/>
                <a:cs typeface="Arial"/>
              </a:rPr>
              <a:t>However, </a:t>
            </a:r>
            <a:r>
              <a:rPr spc="20" dirty="0">
                <a:latin typeface="+mj-lt"/>
                <a:cs typeface="Arial"/>
              </a:rPr>
              <a:t>cognitive therapy alone </a:t>
            </a:r>
            <a:r>
              <a:rPr spc="15" dirty="0">
                <a:latin typeface="+mj-lt"/>
                <a:cs typeface="Arial"/>
              </a:rPr>
              <a:t>is </a:t>
            </a:r>
            <a:r>
              <a:rPr spc="20" dirty="0">
                <a:latin typeface="+mj-lt"/>
                <a:cs typeface="Arial"/>
              </a:rPr>
              <a:t>usually </a:t>
            </a:r>
            <a:r>
              <a:rPr spc="10" dirty="0">
                <a:latin typeface="+mj-lt"/>
                <a:cs typeface="Arial"/>
              </a:rPr>
              <a:t>not </a:t>
            </a:r>
            <a:r>
              <a:rPr spc="20" dirty="0">
                <a:latin typeface="+mj-lt"/>
                <a:cs typeface="Arial"/>
              </a:rPr>
              <a:t>an  appropriate choice </a:t>
            </a:r>
            <a:r>
              <a:rPr spc="10" dirty="0">
                <a:latin typeface="+mj-lt"/>
                <a:cs typeface="Arial"/>
              </a:rPr>
              <a:t>for </a:t>
            </a:r>
            <a:r>
              <a:rPr spc="20" dirty="0">
                <a:latin typeface="+mj-lt"/>
                <a:cs typeface="Arial"/>
              </a:rPr>
              <a:t>people with specific phobias,  </a:t>
            </a:r>
            <a:r>
              <a:rPr spc="10" dirty="0">
                <a:latin typeface="+mj-lt"/>
                <a:cs typeface="Arial"/>
              </a:rPr>
              <a:t>as </a:t>
            </a:r>
            <a:r>
              <a:rPr spc="20" dirty="0">
                <a:latin typeface="+mj-lt"/>
                <a:cs typeface="Arial"/>
              </a:rPr>
              <a:t>most individuals with phobias recognize </a:t>
            </a:r>
            <a:r>
              <a:rPr spc="15" dirty="0">
                <a:latin typeface="+mj-lt"/>
                <a:cs typeface="Arial"/>
              </a:rPr>
              <a:t>that their  </a:t>
            </a:r>
            <a:r>
              <a:rPr spc="25" dirty="0">
                <a:latin typeface="+mj-lt"/>
                <a:cs typeface="Arial"/>
              </a:rPr>
              <a:t>fears </a:t>
            </a:r>
            <a:r>
              <a:rPr spc="20" dirty="0">
                <a:latin typeface="+mj-lt"/>
                <a:cs typeface="Arial"/>
              </a:rPr>
              <a:t>are</a:t>
            </a:r>
            <a:r>
              <a:rPr spc="6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irrational.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1412" y="1447800"/>
            <a:ext cx="99822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b="1" spc="20">
                <a:latin typeface="+mj-lt"/>
                <a:cs typeface="Arial"/>
              </a:rPr>
              <a:t>Relaxation</a:t>
            </a:r>
            <a:r>
              <a:rPr spc="20" smtClean="0">
                <a:latin typeface="+mj-lt"/>
                <a:cs typeface="Arial"/>
              </a:rPr>
              <a:t>:</a:t>
            </a:r>
            <a:r>
              <a:rPr lang="en-US" spc="20" dirty="0" smtClean="0">
                <a:latin typeface="+mj-lt"/>
                <a:cs typeface="Arial"/>
              </a:rPr>
              <a:t> Relaxation techniques exercise such as breathing retraining and can help individuals cope for effectively with the stresses and physical reactions related to their specific phobias.</a:t>
            </a:r>
            <a:endParaRPr>
              <a:latin typeface="+mj-lt"/>
              <a:cs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2141349"/>
            <a:ext cx="10353730" cy="1209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Font typeface="Arial"/>
              <a:buChar char="•"/>
              <a:tabLst>
                <a:tab pos="356235" algn="l"/>
              </a:tabLst>
            </a:pPr>
            <a:r>
              <a:rPr b="1" spc="20" dirty="0">
                <a:latin typeface="+mj-lt"/>
                <a:cs typeface="Arial"/>
              </a:rPr>
              <a:t>Medication</a:t>
            </a:r>
            <a:r>
              <a:rPr spc="20" dirty="0">
                <a:latin typeface="+mj-lt"/>
                <a:cs typeface="Arial"/>
              </a:rPr>
              <a:t>: There </a:t>
            </a:r>
            <a:r>
              <a:rPr spc="5" dirty="0">
                <a:latin typeface="+mj-lt"/>
                <a:cs typeface="Arial"/>
              </a:rPr>
              <a:t>is </a:t>
            </a:r>
            <a:r>
              <a:rPr spc="20" dirty="0">
                <a:latin typeface="+mj-lt"/>
                <a:cs typeface="Arial"/>
              </a:rPr>
              <a:t>little </a:t>
            </a:r>
            <a:r>
              <a:rPr spc="25" dirty="0">
                <a:latin typeface="+mj-lt"/>
                <a:cs typeface="Arial"/>
              </a:rPr>
              <a:t>research </a:t>
            </a:r>
            <a:r>
              <a:rPr spc="5" dirty="0">
                <a:latin typeface="+mj-lt"/>
                <a:cs typeface="Arial"/>
              </a:rPr>
              <a:t>on </a:t>
            </a:r>
            <a:r>
              <a:rPr spc="10" dirty="0">
                <a:latin typeface="+mj-lt"/>
                <a:cs typeface="Arial"/>
              </a:rPr>
              <a:t>the use </a:t>
            </a:r>
            <a:r>
              <a:rPr spc="20" dirty="0">
                <a:latin typeface="+mj-lt"/>
                <a:cs typeface="Arial"/>
              </a:rPr>
              <a:t>of  </a:t>
            </a:r>
            <a:r>
              <a:rPr spc="25" dirty="0">
                <a:latin typeface="+mj-lt"/>
                <a:cs typeface="Arial"/>
              </a:rPr>
              <a:t>medication </a:t>
            </a:r>
            <a:r>
              <a:rPr spc="15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specific </a:t>
            </a:r>
            <a:r>
              <a:rPr spc="25" dirty="0">
                <a:latin typeface="+mj-lt"/>
                <a:cs typeface="Arial"/>
              </a:rPr>
              <a:t>phobias. </a:t>
            </a:r>
            <a:r>
              <a:rPr spc="5" dirty="0">
                <a:latin typeface="+mj-lt"/>
                <a:cs typeface="Arial"/>
              </a:rPr>
              <a:t>However, </a:t>
            </a:r>
            <a:r>
              <a:rPr spc="15" dirty="0">
                <a:latin typeface="+mj-lt"/>
                <a:cs typeface="Arial"/>
              </a:rPr>
              <a:t>some  </a:t>
            </a:r>
            <a:r>
              <a:rPr spc="20" dirty="0">
                <a:latin typeface="+mj-lt"/>
                <a:cs typeface="Arial"/>
              </a:rPr>
              <a:t>people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25" dirty="0">
                <a:latin typeface="+mj-lt"/>
                <a:cs typeface="Arial"/>
              </a:rPr>
              <a:t>situational-type </a:t>
            </a:r>
            <a:r>
              <a:rPr spc="20" dirty="0">
                <a:latin typeface="+mj-lt"/>
                <a:cs typeface="Arial"/>
              </a:rPr>
              <a:t>phobias (i.e. flying) </a:t>
            </a:r>
            <a:r>
              <a:rPr spc="15" dirty="0">
                <a:latin typeface="+mj-lt"/>
                <a:cs typeface="Arial"/>
              </a:rPr>
              <a:t>do  </a:t>
            </a:r>
            <a:r>
              <a:rPr spc="20" dirty="0">
                <a:latin typeface="+mj-lt"/>
                <a:cs typeface="Arial"/>
              </a:rPr>
              <a:t>note </a:t>
            </a:r>
            <a:r>
              <a:rPr spc="15" dirty="0">
                <a:latin typeface="+mj-lt"/>
                <a:cs typeface="Arial"/>
              </a:rPr>
              <a:t>some </a:t>
            </a:r>
            <a:r>
              <a:rPr spc="20" dirty="0">
                <a:latin typeface="+mj-lt"/>
                <a:cs typeface="Arial"/>
              </a:rPr>
              <a:t>benefit </a:t>
            </a:r>
            <a:r>
              <a:rPr spc="15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taking anti-anxiety medications  (i.e. </a:t>
            </a:r>
            <a:r>
              <a:rPr spc="15" dirty="0">
                <a:latin typeface="+mj-lt"/>
                <a:cs typeface="Arial"/>
              </a:rPr>
              <a:t>Ativan) or </a:t>
            </a:r>
            <a:r>
              <a:rPr spc="20" dirty="0">
                <a:latin typeface="+mj-lt"/>
                <a:cs typeface="Arial"/>
              </a:rPr>
              <a:t>serotonin reuptake inhibiters (i.e.  Paxil) </a:t>
            </a:r>
            <a:r>
              <a:rPr spc="25" dirty="0">
                <a:latin typeface="+mj-lt"/>
                <a:cs typeface="Arial"/>
              </a:rPr>
              <a:t>before confronting </a:t>
            </a:r>
            <a:r>
              <a:rPr spc="20" dirty="0">
                <a:latin typeface="+mj-lt"/>
                <a:cs typeface="Arial"/>
              </a:rPr>
              <a:t>the </a:t>
            </a:r>
            <a:r>
              <a:rPr spc="25" dirty="0">
                <a:latin typeface="+mj-lt"/>
                <a:cs typeface="Arial"/>
              </a:rPr>
              <a:t>feared</a:t>
            </a:r>
            <a:r>
              <a:rPr spc="13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situation.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51212" y="990600"/>
            <a:ext cx="4753642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/>
              <a:t>3. PANIC</a:t>
            </a:r>
            <a:r>
              <a:rPr lang="en-US" sz="2000" b="1" u="sng" spc="-35" dirty="0" smtClean="0"/>
              <a:t> </a:t>
            </a:r>
            <a:r>
              <a:rPr lang="en-US" sz="2000" b="1" u="sng" spc="-5" dirty="0" smtClean="0"/>
              <a:t>DISORDER</a:t>
            </a:r>
            <a:endParaRPr lang="en-US" sz="2000" b="1" u="sng" spc="-5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917547" y="1786257"/>
            <a:ext cx="10355423" cy="1209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Panic disorder </a:t>
            </a:r>
            <a:r>
              <a:rPr spc="5" dirty="0">
                <a:latin typeface="+mj-lt"/>
                <a:cs typeface="Arial"/>
              </a:rPr>
              <a:t>is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debilitating anxiety disorder </a:t>
            </a:r>
            <a:r>
              <a:rPr spc="15" dirty="0">
                <a:latin typeface="+mj-lt"/>
                <a:cs typeface="Arial"/>
              </a:rPr>
              <a:t>that 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15" dirty="0">
                <a:latin typeface="+mj-lt"/>
                <a:cs typeface="Arial"/>
              </a:rPr>
              <a:t>very different from GAD. </a:t>
            </a:r>
            <a:r>
              <a:rPr spc="20" dirty="0">
                <a:latin typeface="+mj-lt"/>
                <a:cs typeface="Arial"/>
              </a:rPr>
              <a:t>Panic disorder </a:t>
            </a:r>
            <a:r>
              <a:rPr spc="10" dirty="0">
                <a:latin typeface="+mj-lt"/>
                <a:cs typeface="Arial"/>
              </a:rPr>
              <a:t>is not  </a:t>
            </a:r>
            <a:r>
              <a:rPr spc="20" dirty="0">
                <a:latin typeface="+mj-lt"/>
                <a:cs typeface="Arial"/>
              </a:rPr>
              <a:t>about </a:t>
            </a:r>
            <a:r>
              <a:rPr spc="25" dirty="0">
                <a:latin typeface="+mj-lt"/>
                <a:cs typeface="Arial"/>
              </a:rPr>
              <a:t>"panicking." </a:t>
            </a:r>
            <a:r>
              <a:rPr spc="15" dirty="0">
                <a:latin typeface="+mj-lt"/>
                <a:cs typeface="Arial"/>
              </a:rPr>
              <a:t>It's </a:t>
            </a:r>
            <a:r>
              <a:rPr spc="10" dirty="0">
                <a:latin typeface="+mj-lt"/>
                <a:cs typeface="Arial"/>
              </a:rPr>
              <a:t>not </a:t>
            </a:r>
            <a:r>
              <a:rPr spc="20" dirty="0">
                <a:latin typeface="+mj-lt"/>
                <a:cs typeface="Arial"/>
              </a:rPr>
              <a:t>about getting </a:t>
            </a:r>
            <a:r>
              <a:rPr spc="15" dirty="0">
                <a:latin typeface="+mj-lt"/>
                <a:cs typeface="Arial"/>
              </a:rPr>
              <a:t>very </a:t>
            </a:r>
            <a:r>
              <a:rPr spc="20" dirty="0">
                <a:latin typeface="+mj-lt"/>
                <a:cs typeface="Arial"/>
              </a:rPr>
              <a:t>worried  </a:t>
            </a:r>
            <a:r>
              <a:rPr spc="25" dirty="0">
                <a:latin typeface="+mj-lt"/>
                <a:cs typeface="Arial"/>
              </a:rPr>
              <a:t>because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0" dirty="0">
                <a:latin typeface="+mj-lt"/>
                <a:cs typeface="Arial"/>
              </a:rPr>
              <a:t>might </a:t>
            </a:r>
            <a:r>
              <a:rPr spc="15" dirty="0">
                <a:latin typeface="+mj-lt"/>
                <a:cs typeface="Arial"/>
              </a:rPr>
              <a:t>lose your job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15" dirty="0">
                <a:latin typeface="+mj-lt"/>
                <a:cs typeface="Arial"/>
              </a:rPr>
              <a:t>lion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20" dirty="0">
                <a:latin typeface="+mj-lt"/>
                <a:cs typeface="Arial"/>
              </a:rPr>
              <a:t>about </a:t>
            </a:r>
            <a:r>
              <a:rPr spc="25" dirty="0">
                <a:latin typeface="+mj-lt"/>
                <a:cs typeface="Arial"/>
              </a:rPr>
              <a:t>to  attack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the </a:t>
            </a:r>
            <a:r>
              <a:rPr spc="25" dirty="0">
                <a:latin typeface="+mj-lt"/>
                <a:cs typeface="Arial"/>
              </a:rPr>
              <a:t>jungle. </a:t>
            </a:r>
            <a:r>
              <a:rPr spc="20" dirty="0">
                <a:latin typeface="+mj-lt"/>
                <a:cs typeface="Arial"/>
              </a:rPr>
              <a:t>That type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panic </a:t>
            </a:r>
            <a:r>
              <a:rPr spc="10" dirty="0">
                <a:latin typeface="+mj-lt"/>
                <a:cs typeface="Arial"/>
              </a:rPr>
              <a:t>is</a:t>
            </a:r>
            <a:r>
              <a:rPr spc="29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normal.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625854"/>
            <a:ext cx="10352882" cy="34486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Panic disorder </a:t>
            </a:r>
            <a:r>
              <a:rPr spc="10" dirty="0">
                <a:latin typeface="+mj-lt"/>
                <a:cs typeface="Arial"/>
              </a:rPr>
              <a:t>is  </a:t>
            </a:r>
            <a:r>
              <a:rPr spc="20" dirty="0">
                <a:latin typeface="+mj-lt"/>
                <a:cs typeface="Arial"/>
              </a:rPr>
              <a:t>when you experience severe  </a:t>
            </a:r>
            <a:r>
              <a:rPr spc="25" dirty="0">
                <a:latin typeface="+mj-lt"/>
                <a:cs typeface="Arial"/>
              </a:rPr>
              <a:t>feelings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doom </a:t>
            </a:r>
            <a:r>
              <a:rPr spc="15" dirty="0">
                <a:latin typeface="+mj-lt"/>
                <a:cs typeface="Arial"/>
              </a:rPr>
              <a:t>that </a:t>
            </a:r>
            <a:r>
              <a:rPr spc="20" dirty="0">
                <a:latin typeface="+mj-lt"/>
                <a:cs typeface="Arial"/>
              </a:rPr>
              <a:t>cause both mental </a:t>
            </a:r>
            <a:r>
              <a:rPr spc="10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physical  symptoms that </a:t>
            </a:r>
            <a:r>
              <a:rPr spc="15" dirty="0">
                <a:latin typeface="+mj-lt"/>
                <a:cs typeface="Arial"/>
              </a:rPr>
              <a:t>can </a:t>
            </a:r>
            <a:r>
              <a:rPr spc="5" dirty="0">
                <a:latin typeface="+mj-lt"/>
                <a:cs typeface="Arial"/>
              </a:rPr>
              <a:t>be </a:t>
            </a:r>
            <a:r>
              <a:rPr spc="15" dirty="0">
                <a:latin typeface="+mj-lt"/>
                <a:cs typeface="Arial"/>
              </a:rPr>
              <a:t>so </a:t>
            </a:r>
            <a:r>
              <a:rPr spc="20" dirty="0">
                <a:latin typeface="+mj-lt"/>
                <a:cs typeface="Arial"/>
              </a:rPr>
              <a:t>intense </a:t>
            </a:r>
            <a:r>
              <a:rPr spc="15" dirty="0">
                <a:latin typeface="+mj-lt"/>
                <a:cs typeface="Arial"/>
              </a:rPr>
              <a:t>that some </a:t>
            </a:r>
            <a:r>
              <a:rPr spc="20" dirty="0">
                <a:latin typeface="+mj-lt"/>
                <a:cs typeface="Arial"/>
              </a:rPr>
              <a:t>people  become hospitalized, worried </a:t>
            </a:r>
            <a:r>
              <a:rPr spc="15" dirty="0">
                <a:latin typeface="+mj-lt"/>
                <a:cs typeface="Arial"/>
              </a:rPr>
              <a:t>that </a:t>
            </a:r>
            <a:r>
              <a:rPr spc="20" dirty="0">
                <a:latin typeface="+mj-lt"/>
                <a:cs typeface="Arial"/>
              </a:rPr>
              <a:t>something </a:t>
            </a:r>
            <a:r>
              <a:rPr spc="10" dirty="0">
                <a:latin typeface="+mj-lt"/>
                <a:cs typeface="Arial"/>
              </a:rPr>
              <a:t>is  </a:t>
            </a:r>
            <a:r>
              <a:rPr spc="25" dirty="0">
                <a:latin typeface="+mj-lt"/>
                <a:cs typeface="Arial"/>
              </a:rPr>
              <a:t>dangerously </a:t>
            </a:r>
            <a:r>
              <a:rPr spc="20" dirty="0">
                <a:latin typeface="+mj-lt"/>
                <a:cs typeface="Arial"/>
              </a:rPr>
              <a:t>wrong with their</a:t>
            </a:r>
            <a:r>
              <a:rPr spc="16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health.</a:t>
            </a:r>
            <a:endParaRPr>
              <a:latin typeface="+mj-lt"/>
              <a:cs typeface="Arial"/>
            </a:endParaRPr>
          </a:p>
          <a:p>
            <a:pPr>
              <a:lnSpc>
                <a:spcPct val="150000"/>
              </a:lnSpc>
              <a:buClr>
                <a:srgbClr val="DC9E1F"/>
              </a:buClr>
              <a:buFont typeface="Arial"/>
              <a:buChar char="•"/>
            </a:pPr>
            <a:endParaRPr>
              <a:latin typeface="+mj-lt"/>
              <a:cs typeface="Arial"/>
            </a:endParaRPr>
          </a:p>
          <a:p>
            <a:pPr marL="12700">
              <a:lnSpc>
                <a:spcPct val="150000"/>
              </a:lnSpc>
              <a:spcBef>
                <a:spcPts val="2130"/>
              </a:spcBef>
            </a:pPr>
            <a:r>
              <a:rPr spc="20" dirty="0">
                <a:latin typeface="+mj-lt"/>
                <a:cs typeface="Arial"/>
              </a:rPr>
              <a:t>Panic </a:t>
            </a:r>
            <a:r>
              <a:rPr spc="25" dirty="0">
                <a:latin typeface="+mj-lt"/>
                <a:cs typeface="Arial"/>
              </a:rPr>
              <a:t>disorder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25" dirty="0">
                <a:latin typeface="+mj-lt"/>
                <a:cs typeface="Arial"/>
              </a:rPr>
              <a:t>characterized </a:t>
            </a:r>
            <a:r>
              <a:rPr spc="10" dirty="0">
                <a:latin typeface="+mj-lt"/>
                <a:cs typeface="Arial"/>
              </a:rPr>
              <a:t>by </a:t>
            </a:r>
            <a:r>
              <a:rPr spc="15" dirty="0">
                <a:latin typeface="+mj-lt"/>
                <a:cs typeface="Arial"/>
              </a:rPr>
              <a:t>two</a:t>
            </a:r>
            <a:r>
              <a:rPr spc="24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things: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Panic</a:t>
            </a:r>
            <a:r>
              <a:rPr spc="5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attacks.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Fear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getting </a:t>
            </a:r>
            <a:r>
              <a:rPr spc="20" dirty="0">
                <a:latin typeface="+mj-lt"/>
                <a:cs typeface="Arial"/>
              </a:rPr>
              <a:t>panic</a:t>
            </a:r>
            <a:r>
              <a:rPr spc="13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attacks.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50" y="1625854"/>
            <a:ext cx="9900033" cy="3333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830">
              <a:lnSpc>
                <a:spcPct val="150000"/>
              </a:lnSpc>
              <a:spcBef>
                <a:spcPts val="100"/>
              </a:spcBef>
            </a:pPr>
            <a:r>
              <a:rPr spc="20" dirty="0">
                <a:latin typeface="+mj-lt"/>
                <a:cs typeface="Arial"/>
              </a:rPr>
              <a:t>Panic </a:t>
            </a:r>
            <a:r>
              <a:rPr spc="25" dirty="0">
                <a:latin typeface="+mj-lt"/>
                <a:cs typeface="Arial"/>
              </a:rPr>
              <a:t>attacks </a:t>
            </a:r>
            <a:r>
              <a:rPr spc="15" dirty="0">
                <a:latin typeface="+mj-lt"/>
                <a:cs typeface="Arial"/>
              </a:rPr>
              <a:t>are </a:t>
            </a:r>
            <a:r>
              <a:rPr spc="25" dirty="0">
                <a:latin typeface="+mj-lt"/>
                <a:cs typeface="Arial"/>
              </a:rPr>
              <a:t>intense physical </a:t>
            </a:r>
            <a:r>
              <a:rPr spc="20" dirty="0">
                <a:latin typeface="+mj-lt"/>
                <a:cs typeface="Arial"/>
              </a:rPr>
              <a:t>and </a:t>
            </a:r>
            <a:r>
              <a:rPr spc="25" dirty="0">
                <a:latin typeface="+mj-lt"/>
                <a:cs typeface="Arial"/>
              </a:rPr>
              <a:t>mental  sensations </a:t>
            </a:r>
            <a:r>
              <a:rPr spc="20" dirty="0">
                <a:latin typeface="+mj-lt"/>
                <a:cs typeface="Arial"/>
              </a:rPr>
              <a:t>that </a:t>
            </a:r>
            <a:r>
              <a:rPr spc="15" dirty="0">
                <a:latin typeface="+mj-lt"/>
                <a:cs typeface="Arial"/>
              </a:rPr>
              <a:t>can </a:t>
            </a:r>
            <a:r>
              <a:rPr spc="25" dirty="0">
                <a:latin typeface="+mj-lt"/>
                <a:cs typeface="Arial"/>
              </a:rPr>
              <a:t>triggered </a:t>
            </a:r>
            <a:r>
              <a:rPr spc="5" dirty="0">
                <a:latin typeface="+mj-lt"/>
                <a:cs typeface="Arial"/>
              </a:rPr>
              <a:t>by </a:t>
            </a:r>
            <a:r>
              <a:rPr spc="25" dirty="0">
                <a:latin typeface="+mj-lt"/>
                <a:cs typeface="Arial"/>
              </a:rPr>
              <a:t>stress, </a:t>
            </a:r>
            <a:r>
              <a:rPr dirty="0">
                <a:latin typeface="+mj-lt"/>
                <a:cs typeface="Arial"/>
              </a:rPr>
              <a:t>anxiety,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10" dirty="0">
                <a:latin typeface="+mj-lt"/>
                <a:cs typeface="Arial"/>
              </a:rPr>
              <a:t>by  </a:t>
            </a:r>
            <a:r>
              <a:rPr spc="25" dirty="0">
                <a:latin typeface="+mj-lt"/>
                <a:cs typeface="Arial"/>
              </a:rPr>
              <a:t>nothing </a:t>
            </a:r>
            <a:r>
              <a:rPr spc="15" dirty="0">
                <a:latin typeface="+mj-lt"/>
                <a:cs typeface="Arial"/>
              </a:rPr>
              <a:t>at all. </a:t>
            </a:r>
            <a:r>
              <a:rPr spc="20" dirty="0">
                <a:latin typeface="+mj-lt"/>
                <a:cs typeface="Arial"/>
              </a:rPr>
              <a:t>They </a:t>
            </a:r>
            <a:r>
              <a:rPr spc="25" dirty="0">
                <a:latin typeface="+mj-lt"/>
                <a:cs typeface="Arial"/>
              </a:rPr>
              <a:t>often </a:t>
            </a:r>
            <a:r>
              <a:rPr spc="20" dirty="0">
                <a:latin typeface="+mj-lt"/>
                <a:cs typeface="Arial"/>
              </a:rPr>
              <a:t>involve </a:t>
            </a:r>
            <a:r>
              <a:rPr spc="25" dirty="0">
                <a:latin typeface="+mj-lt"/>
                <a:cs typeface="Arial"/>
              </a:rPr>
              <a:t>mental distress, </a:t>
            </a:r>
            <a:r>
              <a:rPr spc="15" dirty="0">
                <a:latin typeface="+mj-lt"/>
                <a:cs typeface="Arial"/>
              </a:rPr>
              <a:t>but  </a:t>
            </a:r>
            <a:r>
              <a:rPr spc="20" dirty="0">
                <a:latin typeface="+mj-lt"/>
                <a:cs typeface="Arial"/>
              </a:rPr>
              <a:t>are most </a:t>
            </a:r>
            <a:r>
              <a:rPr spc="25" dirty="0">
                <a:latin typeface="+mj-lt"/>
                <a:cs typeface="Arial"/>
              </a:rPr>
              <a:t>well-known </a:t>
            </a:r>
            <a:r>
              <a:rPr spc="10" dirty="0">
                <a:latin typeface="+mj-lt"/>
                <a:cs typeface="Arial"/>
              </a:rPr>
              <a:t>by </a:t>
            </a:r>
            <a:r>
              <a:rPr spc="20" dirty="0">
                <a:latin typeface="+mj-lt"/>
                <a:cs typeface="Arial"/>
              </a:rPr>
              <a:t>their </a:t>
            </a:r>
            <a:r>
              <a:rPr spc="25" dirty="0">
                <a:latin typeface="+mj-lt"/>
                <a:cs typeface="Arial"/>
              </a:rPr>
              <a:t>physical symptoms,  including:</a:t>
            </a:r>
            <a:endParaRPr>
              <a:latin typeface="+mj-lt"/>
              <a:cs typeface="Arial"/>
            </a:endParaRPr>
          </a:p>
          <a:p>
            <a:pPr marL="355600" marR="59055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Rapid </a:t>
            </a:r>
            <a:r>
              <a:rPr spc="25" dirty="0">
                <a:latin typeface="+mj-lt"/>
                <a:cs typeface="Arial"/>
              </a:rPr>
              <a:t>heartbeat (heart palpitations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irregular/fast  </a:t>
            </a:r>
            <a:r>
              <a:rPr spc="20" dirty="0">
                <a:latin typeface="+mj-lt"/>
                <a:cs typeface="Arial"/>
              </a:rPr>
              <a:t>paced heart</a:t>
            </a:r>
            <a:r>
              <a:rPr spc="5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rhythms).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Excessive </a:t>
            </a:r>
            <a:r>
              <a:rPr spc="25" dirty="0">
                <a:latin typeface="+mj-lt"/>
                <a:cs typeface="Arial"/>
              </a:rPr>
              <a:t>sweating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hot/cold</a:t>
            </a:r>
            <a:r>
              <a:rPr spc="8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flashes.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0" dirty="0">
                <a:latin typeface="+mj-lt"/>
                <a:cs typeface="Arial"/>
              </a:rPr>
              <a:t>Tingling </a:t>
            </a:r>
            <a:r>
              <a:rPr spc="25" dirty="0">
                <a:latin typeface="+mj-lt"/>
                <a:cs typeface="Arial"/>
              </a:rPr>
              <a:t>sensations, numbness,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weakness </a:t>
            </a:r>
            <a:r>
              <a:rPr spc="10" dirty="0">
                <a:latin typeface="+mj-lt"/>
                <a:cs typeface="Arial"/>
              </a:rPr>
              <a:t>in</a:t>
            </a:r>
            <a:r>
              <a:rPr spc="12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the</a:t>
            </a:r>
            <a:endParaRPr>
              <a:latin typeface="+mj-lt"/>
              <a:cs typeface="Arial"/>
            </a:endParaRPr>
          </a:p>
          <a:p>
            <a:pPr marL="355600">
              <a:lnSpc>
                <a:spcPct val="150000"/>
              </a:lnSpc>
              <a:spcBef>
                <a:spcPts val="5"/>
              </a:spcBef>
            </a:pPr>
            <a:r>
              <a:rPr spc="-15" dirty="0">
                <a:latin typeface="+mj-lt"/>
                <a:cs typeface="Arial"/>
              </a:rPr>
              <a:t>body.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b="1" dirty="0" smtClean="0"/>
              <a:t>Common disorders that have anxiety symptoms: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1- Neurotic Disorders: Hysterical Disorder, Depression, PTSD.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2- Psychotic Disorders: Major depressive disorder, Schizophrenia.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3- Organic Disorders: </a:t>
            </a:r>
            <a:r>
              <a:rPr lang="en-US" sz="1800" dirty="0" err="1" smtClean="0"/>
              <a:t>Hyperthyrodism</a:t>
            </a:r>
            <a:r>
              <a:rPr lang="en-US" sz="1800" dirty="0" smtClean="0"/>
              <a:t>, </a:t>
            </a:r>
            <a:r>
              <a:rPr lang="en-US" sz="1800" dirty="0" err="1" smtClean="0"/>
              <a:t>Athersoclerosis</a:t>
            </a:r>
            <a:r>
              <a:rPr lang="en-US" sz="1800" dirty="0" smtClean="0"/>
              <a:t>, Hypoglycemia, Post-concussion, Menopause, Pre-menstruation.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9" y="1732231"/>
            <a:ext cx="10347805" cy="2230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9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Depersonalization </a:t>
            </a:r>
            <a:r>
              <a:rPr spc="15" dirty="0">
                <a:latin typeface="+mj-lt"/>
                <a:cs typeface="Arial"/>
              </a:rPr>
              <a:t>(feeling like you're outside</a:t>
            </a:r>
            <a:r>
              <a:rPr spc="484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yourself).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50000"/>
              </a:lnSpc>
              <a:spcBef>
                <a:spcPts val="113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0" dirty="0">
                <a:latin typeface="+mj-lt"/>
                <a:cs typeface="Arial"/>
              </a:rPr>
              <a:t>Trouble </a:t>
            </a:r>
            <a:r>
              <a:rPr spc="20" dirty="0">
                <a:latin typeface="+mj-lt"/>
                <a:cs typeface="Arial"/>
              </a:rPr>
              <a:t>breathing </a:t>
            </a:r>
            <a:r>
              <a:rPr spc="1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feeling </a:t>
            </a:r>
            <a:r>
              <a:rPr spc="10" dirty="0">
                <a:latin typeface="+mj-lt"/>
                <a:cs typeface="Arial"/>
              </a:rPr>
              <a:t>as </a:t>
            </a:r>
            <a:r>
              <a:rPr spc="20" dirty="0">
                <a:latin typeface="+mj-lt"/>
                <a:cs typeface="Arial"/>
              </a:rPr>
              <a:t>though you've </a:t>
            </a:r>
            <a:r>
              <a:rPr spc="15" dirty="0">
                <a:latin typeface="+mj-lt"/>
                <a:cs typeface="Arial"/>
              </a:rPr>
              <a:t>had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15" dirty="0">
                <a:latin typeface="+mj-lt"/>
                <a:cs typeface="Arial"/>
              </a:rPr>
              <a:t>deep  </a:t>
            </a:r>
            <a:r>
              <a:rPr spc="15">
                <a:latin typeface="+mj-lt"/>
                <a:cs typeface="Arial"/>
              </a:rPr>
              <a:t>breath</a:t>
            </a:r>
            <a:r>
              <a:rPr spc="15" smtClean="0">
                <a:latin typeface="+mj-lt"/>
                <a:cs typeface="Arial"/>
              </a:rPr>
              <a:t>.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Lightheadedness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195" dirty="0">
                <a:latin typeface="+mj-lt"/>
                <a:cs typeface="Arial"/>
              </a:rPr>
              <a:t> </a:t>
            </a:r>
            <a:r>
              <a:rPr spc="20">
                <a:latin typeface="+mj-lt"/>
                <a:cs typeface="Arial"/>
              </a:rPr>
              <a:t>dizziness</a:t>
            </a:r>
            <a:r>
              <a:rPr spc="20" smtClean="0">
                <a:latin typeface="+mj-lt"/>
                <a:cs typeface="Arial"/>
              </a:rPr>
              <a:t>.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0" dirty="0">
                <a:latin typeface="+mj-lt"/>
                <a:cs typeface="Arial"/>
              </a:rPr>
              <a:t>Chest pain or </a:t>
            </a:r>
            <a:r>
              <a:rPr spc="15" dirty="0">
                <a:latin typeface="+mj-lt"/>
                <a:cs typeface="Arial"/>
              </a:rPr>
              <a:t>stomach</a:t>
            </a:r>
            <a:r>
              <a:rPr spc="345" dirty="0">
                <a:latin typeface="+mj-lt"/>
                <a:cs typeface="Arial"/>
              </a:rPr>
              <a:t> </a:t>
            </a:r>
            <a:r>
              <a:rPr spc="15">
                <a:latin typeface="+mj-lt"/>
                <a:cs typeface="Arial"/>
              </a:rPr>
              <a:t>pain</a:t>
            </a:r>
            <a:r>
              <a:rPr spc="15" smtClean="0">
                <a:latin typeface="+mj-lt"/>
                <a:cs typeface="Arial"/>
              </a:rPr>
              <a:t>.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Digestive problems and/or</a:t>
            </a:r>
            <a:r>
              <a:rPr spc="32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discomfort.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18012" y="533400"/>
            <a:ext cx="2930397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/>
              <a:t>SYMPTOMS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511255" y="1115316"/>
            <a:ext cx="7564690" cy="4891405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30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Shortness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breath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9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hyperventilation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0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Heart </a:t>
            </a:r>
            <a:r>
              <a:rPr spc="25" dirty="0">
                <a:latin typeface="+mj-lt"/>
                <a:cs typeface="Arial"/>
              </a:rPr>
              <a:t>palpitations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racing</a:t>
            </a:r>
            <a:r>
              <a:rPr spc="13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heart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Chest pain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8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discomfort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15" dirty="0">
                <a:latin typeface="+mj-lt"/>
                <a:cs typeface="Arial"/>
              </a:rPr>
              <a:t>Trembling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4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shaking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0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Choking</a:t>
            </a:r>
            <a:r>
              <a:rPr spc="3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feeling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Feeling unreal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detached from </a:t>
            </a:r>
            <a:r>
              <a:rPr spc="10" dirty="0">
                <a:latin typeface="+mj-lt"/>
                <a:cs typeface="Arial"/>
              </a:rPr>
              <a:t>your</a:t>
            </a:r>
            <a:r>
              <a:rPr spc="22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surroundings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0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Sweating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Nausea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upset</a:t>
            </a:r>
            <a:r>
              <a:rPr spc="9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stomach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0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Feeling </a:t>
            </a:r>
            <a:r>
              <a:rPr spc="-5" dirty="0">
                <a:latin typeface="+mj-lt"/>
                <a:cs typeface="Arial"/>
              </a:rPr>
              <a:t>dizzy, </a:t>
            </a:r>
            <a:r>
              <a:rPr spc="25" dirty="0">
                <a:latin typeface="+mj-lt"/>
                <a:cs typeface="Arial"/>
              </a:rPr>
              <a:t>light-headed,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114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faint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Numbness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tingling</a:t>
            </a:r>
            <a:r>
              <a:rPr spc="8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sensations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5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15" dirty="0">
                <a:latin typeface="+mj-lt"/>
                <a:cs typeface="Arial"/>
              </a:rPr>
              <a:t>Hot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cold</a:t>
            </a:r>
            <a:r>
              <a:rPr spc="114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flashes</a:t>
            </a:r>
            <a:endParaRPr>
              <a:latin typeface="+mj-lt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30"/>
              </a:spcBef>
              <a:buClr>
                <a:srgbClr val="DC9E1F"/>
              </a:buClr>
              <a:buChar char="•"/>
              <a:tabLst>
                <a:tab pos="354965" algn="l"/>
                <a:tab pos="355600" algn="l"/>
              </a:tabLst>
            </a:pPr>
            <a:r>
              <a:rPr spc="20" dirty="0">
                <a:latin typeface="+mj-lt"/>
                <a:cs typeface="Arial"/>
              </a:rPr>
              <a:t>Fear </a:t>
            </a:r>
            <a:r>
              <a:rPr spc="15" dirty="0">
                <a:latin typeface="+mj-lt"/>
                <a:cs typeface="Arial"/>
              </a:rPr>
              <a:t>of dying, </a:t>
            </a:r>
            <a:r>
              <a:rPr spc="20" dirty="0">
                <a:latin typeface="+mj-lt"/>
                <a:cs typeface="Arial"/>
              </a:rPr>
              <a:t>losing control,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going</a:t>
            </a:r>
            <a:r>
              <a:rPr spc="204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crazy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18012" y="914400"/>
            <a:ext cx="2789887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155" dirty="0" smtClean="0"/>
              <a:t>T</a:t>
            </a:r>
            <a:r>
              <a:rPr lang="en-US" sz="2000" b="1" u="sng" spc="-5" dirty="0" smtClean="0"/>
              <a:t>REATM</a:t>
            </a:r>
            <a:r>
              <a:rPr lang="en-US" sz="2000" b="1" u="sng" dirty="0" smtClean="0"/>
              <a:t>E</a:t>
            </a:r>
            <a:r>
              <a:rPr lang="en-US" sz="2000" b="1" u="sng" spc="-5" dirty="0" smtClean="0"/>
              <a:t>NT</a:t>
            </a:r>
            <a:endParaRPr lang="en-US" sz="2000" b="1" u="sng" spc="-5" dirty="0"/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609441" y="1600205"/>
            <a:ext cx="10969943" cy="1209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z="1800" spc="25" dirty="0">
                <a:latin typeface="+mj-lt"/>
              </a:rPr>
              <a:t>Cognitive Behavioral </a:t>
            </a:r>
            <a:r>
              <a:rPr sz="1800" spc="20" dirty="0">
                <a:latin typeface="+mj-lt"/>
              </a:rPr>
              <a:t>Therapy </a:t>
            </a:r>
            <a:r>
              <a:rPr sz="1800" spc="5" dirty="0">
                <a:latin typeface="+mj-lt"/>
              </a:rPr>
              <a:t>is </a:t>
            </a:r>
            <a:r>
              <a:rPr sz="1800" spc="20" dirty="0">
                <a:latin typeface="+mj-lt"/>
              </a:rPr>
              <a:t>generally </a:t>
            </a:r>
            <a:r>
              <a:rPr sz="1800" spc="25" dirty="0">
                <a:latin typeface="+mj-lt"/>
              </a:rPr>
              <a:t>viewed </a:t>
            </a:r>
            <a:r>
              <a:rPr sz="1800" spc="15" dirty="0">
                <a:latin typeface="+mj-lt"/>
              </a:rPr>
              <a:t>as  </a:t>
            </a:r>
            <a:r>
              <a:rPr sz="1800" spc="20" dirty="0">
                <a:latin typeface="+mj-lt"/>
              </a:rPr>
              <a:t>the </a:t>
            </a:r>
            <a:r>
              <a:rPr sz="1800" spc="15" dirty="0">
                <a:latin typeface="+mj-lt"/>
              </a:rPr>
              <a:t>most effective form </a:t>
            </a:r>
            <a:r>
              <a:rPr sz="1800" spc="10" dirty="0">
                <a:latin typeface="+mj-lt"/>
              </a:rPr>
              <a:t>of </a:t>
            </a:r>
            <a:r>
              <a:rPr sz="1800" spc="20" dirty="0">
                <a:latin typeface="+mj-lt"/>
              </a:rPr>
              <a:t>treatment </a:t>
            </a:r>
            <a:r>
              <a:rPr sz="1800" spc="15" dirty="0">
                <a:latin typeface="+mj-lt"/>
              </a:rPr>
              <a:t>for panic attacks,  </a:t>
            </a:r>
            <a:r>
              <a:rPr sz="1800" spc="20" dirty="0">
                <a:latin typeface="+mj-lt"/>
              </a:rPr>
              <a:t>panic </a:t>
            </a:r>
            <a:r>
              <a:rPr sz="1800" spc="5" dirty="0">
                <a:latin typeface="+mj-lt"/>
              </a:rPr>
              <a:t>disorder, </a:t>
            </a:r>
            <a:r>
              <a:rPr sz="1800" spc="15" dirty="0">
                <a:latin typeface="+mj-lt"/>
              </a:rPr>
              <a:t>and </a:t>
            </a:r>
            <a:r>
              <a:rPr sz="1800" spc="25" dirty="0">
                <a:latin typeface="+mj-lt"/>
              </a:rPr>
              <a:t>agoraphobia. </a:t>
            </a:r>
            <a:r>
              <a:rPr sz="1800" spc="20" dirty="0">
                <a:latin typeface="+mj-lt"/>
              </a:rPr>
              <a:t>Cognitive  </a:t>
            </a:r>
            <a:r>
              <a:rPr sz="1800" spc="25" dirty="0">
                <a:latin typeface="+mj-lt"/>
              </a:rPr>
              <a:t>behavioral </a:t>
            </a:r>
            <a:r>
              <a:rPr sz="1800" spc="20" dirty="0">
                <a:latin typeface="+mj-lt"/>
              </a:rPr>
              <a:t>therapy focuses </a:t>
            </a:r>
            <a:r>
              <a:rPr sz="1800" spc="15" dirty="0">
                <a:latin typeface="+mj-lt"/>
              </a:rPr>
              <a:t>on the </a:t>
            </a:r>
            <a:r>
              <a:rPr sz="1800" spc="20" dirty="0">
                <a:latin typeface="+mj-lt"/>
              </a:rPr>
              <a:t>thinking </a:t>
            </a:r>
            <a:r>
              <a:rPr sz="1800" spc="15" dirty="0">
                <a:latin typeface="+mj-lt"/>
              </a:rPr>
              <a:t>patterns  and </a:t>
            </a:r>
            <a:r>
              <a:rPr sz="1800" spc="25" dirty="0">
                <a:latin typeface="+mj-lt"/>
              </a:rPr>
              <a:t>behaviors </a:t>
            </a:r>
            <a:r>
              <a:rPr sz="1800" spc="15" dirty="0">
                <a:latin typeface="+mj-lt"/>
              </a:rPr>
              <a:t>that are </a:t>
            </a:r>
            <a:r>
              <a:rPr sz="1800" spc="20" dirty="0">
                <a:latin typeface="+mj-lt"/>
              </a:rPr>
              <a:t>sustaining </a:t>
            </a:r>
            <a:r>
              <a:rPr sz="1800" spc="5" dirty="0">
                <a:latin typeface="+mj-lt"/>
              </a:rPr>
              <a:t>or </a:t>
            </a:r>
            <a:r>
              <a:rPr sz="1800" spc="20" dirty="0">
                <a:latin typeface="+mj-lt"/>
              </a:rPr>
              <a:t>triggering </a:t>
            </a:r>
            <a:r>
              <a:rPr sz="1800" spc="15" dirty="0">
                <a:latin typeface="+mj-lt"/>
              </a:rPr>
              <a:t>the  </a:t>
            </a:r>
            <a:r>
              <a:rPr sz="1800" spc="20" dirty="0">
                <a:latin typeface="+mj-lt"/>
              </a:rPr>
              <a:t>panic attacks. </a:t>
            </a:r>
            <a:r>
              <a:rPr sz="1800" spc="10" dirty="0">
                <a:latin typeface="+mj-lt"/>
              </a:rPr>
              <a:t>It </a:t>
            </a:r>
            <a:r>
              <a:rPr sz="1800" spc="15" dirty="0">
                <a:latin typeface="+mj-lt"/>
              </a:rPr>
              <a:t>helps you look </a:t>
            </a:r>
            <a:r>
              <a:rPr sz="1800" spc="10" dirty="0">
                <a:latin typeface="+mj-lt"/>
              </a:rPr>
              <a:t>at </a:t>
            </a:r>
            <a:r>
              <a:rPr sz="1800" spc="15" dirty="0">
                <a:latin typeface="+mj-lt"/>
              </a:rPr>
              <a:t>your </a:t>
            </a:r>
            <a:r>
              <a:rPr sz="1800" spc="20" dirty="0">
                <a:latin typeface="+mj-lt"/>
              </a:rPr>
              <a:t>fears </a:t>
            </a:r>
            <a:r>
              <a:rPr sz="1800" spc="15" dirty="0">
                <a:latin typeface="+mj-lt"/>
              </a:rPr>
              <a:t>in </a:t>
            </a:r>
            <a:r>
              <a:rPr sz="1800" dirty="0">
                <a:latin typeface="+mj-lt"/>
              </a:rPr>
              <a:t>a  </a:t>
            </a:r>
            <a:r>
              <a:rPr sz="1800" spc="20" dirty="0">
                <a:latin typeface="+mj-lt"/>
              </a:rPr>
              <a:t>more </a:t>
            </a:r>
            <a:r>
              <a:rPr sz="1800" spc="25" dirty="0">
                <a:latin typeface="+mj-lt"/>
              </a:rPr>
              <a:t>realistic</a:t>
            </a:r>
            <a:r>
              <a:rPr sz="1800" spc="65" dirty="0">
                <a:latin typeface="+mj-lt"/>
              </a:rPr>
              <a:t> </a:t>
            </a:r>
            <a:r>
              <a:rPr sz="1800" spc="25" dirty="0">
                <a:latin typeface="+mj-lt"/>
              </a:rPr>
              <a:t>light.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625855"/>
            <a:ext cx="10353730" cy="2040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In Exposure Therapy </a:t>
            </a:r>
            <a:r>
              <a:rPr spc="15" dirty="0">
                <a:latin typeface="+mj-lt"/>
                <a:cs typeface="Arial"/>
              </a:rPr>
              <a:t>for </a:t>
            </a:r>
            <a:r>
              <a:rPr spc="20" dirty="0">
                <a:latin typeface="+mj-lt"/>
                <a:cs typeface="Arial"/>
              </a:rPr>
              <a:t>panic </a:t>
            </a:r>
            <a:r>
              <a:rPr spc="5" dirty="0">
                <a:latin typeface="+mj-lt"/>
                <a:cs typeface="Arial"/>
              </a:rPr>
              <a:t>disorder, </a:t>
            </a:r>
            <a:r>
              <a:rPr spc="15" dirty="0">
                <a:latin typeface="+mj-lt"/>
                <a:cs typeface="Arial"/>
              </a:rPr>
              <a:t>you are  </a:t>
            </a:r>
            <a:r>
              <a:rPr spc="20" dirty="0">
                <a:latin typeface="+mj-lt"/>
                <a:cs typeface="Arial"/>
              </a:rPr>
              <a:t>exposed to the physical sensations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15" dirty="0">
                <a:latin typeface="+mj-lt"/>
                <a:cs typeface="Arial"/>
              </a:rPr>
              <a:t>panic </a:t>
            </a:r>
            <a:r>
              <a:rPr spc="5" dirty="0">
                <a:latin typeface="+mj-lt"/>
                <a:cs typeface="Arial"/>
              </a:rPr>
              <a:t>in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15" dirty="0">
                <a:latin typeface="+mj-lt"/>
                <a:cs typeface="Arial"/>
              </a:rPr>
              <a:t>safe  and </a:t>
            </a:r>
            <a:r>
              <a:rPr spc="20" dirty="0">
                <a:latin typeface="+mj-lt"/>
                <a:cs typeface="Arial"/>
              </a:rPr>
              <a:t>controlled environment, giving you </a:t>
            </a:r>
            <a:r>
              <a:rPr spc="10" dirty="0">
                <a:latin typeface="+mj-lt"/>
                <a:cs typeface="Arial"/>
              </a:rPr>
              <a:t>the  </a:t>
            </a:r>
            <a:r>
              <a:rPr spc="25" dirty="0">
                <a:latin typeface="+mj-lt"/>
                <a:cs typeface="Arial"/>
              </a:rPr>
              <a:t>opportunity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20" dirty="0">
                <a:latin typeface="+mj-lt"/>
                <a:cs typeface="Arial"/>
              </a:rPr>
              <a:t>learn healthier ways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coping. </a:t>
            </a:r>
            <a:r>
              <a:rPr spc="-55" dirty="0">
                <a:latin typeface="+mj-lt"/>
                <a:cs typeface="Arial"/>
              </a:rPr>
              <a:t>You  </a:t>
            </a:r>
            <a:r>
              <a:rPr spc="20" dirty="0">
                <a:latin typeface="+mj-lt"/>
                <a:cs typeface="Arial"/>
              </a:rPr>
              <a:t>may </a:t>
            </a:r>
            <a:r>
              <a:rPr spc="10" dirty="0">
                <a:latin typeface="+mj-lt"/>
                <a:cs typeface="Arial"/>
              </a:rPr>
              <a:t>be </a:t>
            </a:r>
            <a:r>
              <a:rPr spc="20" dirty="0">
                <a:latin typeface="+mj-lt"/>
                <a:cs typeface="Arial"/>
              </a:rPr>
              <a:t>asked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20" dirty="0">
                <a:latin typeface="+mj-lt"/>
                <a:cs typeface="Arial"/>
              </a:rPr>
              <a:t>hyperventilate, shake your </a:t>
            </a:r>
            <a:r>
              <a:rPr spc="25" dirty="0">
                <a:latin typeface="+mj-lt"/>
                <a:cs typeface="Arial"/>
              </a:rPr>
              <a:t>head  </a:t>
            </a:r>
            <a:r>
              <a:rPr spc="20" dirty="0">
                <a:latin typeface="+mj-lt"/>
                <a:cs typeface="Arial"/>
              </a:rPr>
              <a:t>from side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side,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15" dirty="0">
                <a:latin typeface="+mj-lt"/>
                <a:cs typeface="Arial"/>
              </a:rPr>
              <a:t>hold your </a:t>
            </a:r>
            <a:r>
              <a:rPr spc="20" dirty="0">
                <a:latin typeface="+mj-lt"/>
                <a:cs typeface="Arial"/>
              </a:rPr>
              <a:t>breath. </a:t>
            </a:r>
            <a:r>
              <a:rPr spc="15" dirty="0">
                <a:latin typeface="+mj-lt"/>
                <a:cs typeface="Arial"/>
              </a:rPr>
              <a:t>These different  </a:t>
            </a:r>
            <a:r>
              <a:rPr spc="20" dirty="0">
                <a:latin typeface="+mj-lt"/>
                <a:cs typeface="Arial"/>
              </a:rPr>
              <a:t>exercises cause sensations </a:t>
            </a:r>
            <a:r>
              <a:rPr spc="25" dirty="0">
                <a:latin typeface="+mj-lt"/>
                <a:cs typeface="Arial"/>
              </a:rPr>
              <a:t>similar </a:t>
            </a:r>
            <a:r>
              <a:rPr spc="10" dirty="0">
                <a:latin typeface="+mj-lt"/>
                <a:cs typeface="Arial"/>
              </a:rPr>
              <a:t>to the </a:t>
            </a:r>
            <a:r>
              <a:rPr spc="20" dirty="0">
                <a:latin typeface="+mj-lt"/>
                <a:cs typeface="Arial"/>
              </a:rPr>
              <a:t>symptoms 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panic. With </a:t>
            </a:r>
            <a:r>
              <a:rPr spc="15" dirty="0">
                <a:latin typeface="+mj-lt"/>
                <a:cs typeface="Arial"/>
              </a:rPr>
              <a:t>each </a:t>
            </a:r>
            <a:r>
              <a:rPr spc="20" dirty="0">
                <a:latin typeface="+mj-lt"/>
                <a:cs typeface="Arial"/>
              </a:rPr>
              <a:t>exposure,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0" dirty="0">
                <a:latin typeface="+mj-lt"/>
                <a:cs typeface="Arial"/>
              </a:rPr>
              <a:t>become </a:t>
            </a:r>
            <a:r>
              <a:rPr spc="15" dirty="0">
                <a:latin typeface="+mj-lt"/>
                <a:cs typeface="Arial"/>
              </a:rPr>
              <a:t>less  </a:t>
            </a:r>
            <a:r>
              <a:rPr spc="20" dirty="0">
                <a:latin typeface="+mj-lt"/>
                <a:cs typeface="Arial"/>
              </a:rPr>
              <a:t>afraid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15" dirty="0">
                <a:latin typeface="+mj-lt"/>
                <a:cs typeface="Arial"/>
              </a:rPr>
              <a:t>these </a:t>
            </a:r>
            <a:r>
              <a:rPr spc="20" dirty="0">
                <a:latin typeface="+mj-lt"/>
                <a:cs typeface="Arial"/>
              </a:rPr>
              <a:t>internal bodily sensations </a:t>
            </a:r>
            <a:r>
              <a:rPr spc="10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feel </a:t>
            </a:r>
            <a:r>
              <a:rPr spc="-5" dirty="0">
                <a:latin typeface="+mj-lt"/>
                <a:cs typeface="Arial"/>
              </a:rPr>
              <a:t>a  </a:t>
            </a:r>
            <a:r>
              <a:rPr spc="25" dirty="0">
                <a:latin typeface="+mj-lt"/>
                <a:cs typeface="Arial"/>
              </a:rPr>
              <a:t>greater </a:t>
            </a:r>
            <a:r>
              <a:rPr spc="20" dirty="0">
                <a:latin typeface="+mj-lt"/>
                <a:cs typeface="Arial"/>
              </a:rPr>
              <a:t>sense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control </a:t>
            </a:r>
            <a:r>
              <a:rPr spc="20" dirty="0">
                <a:latin typeface="+mj-lt"/>
                <a:cs typeface="Arial"/>
              </a:rPr>
              <a:t>over your</a:t>
            </a:r>
            <a:r>
              <a:rPr spc="17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panic.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41612" y="609600"/>
            <a:ext cx="6034315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/>
              <a:t>MEDICATION</a:t>
            </a:r>
            <a:r>
              <a:rPr lang="en-US" sz="2000" b="1" u="sng" spc="-95" dirty="0" smtClean="0"/>
              <a:t> </a:t>
            </a:r>
            <a:r>
              <a:rPr lang="en-US" sz="2000" b="1" u="sng" spc="-20" dirty="0" smtClean="0"/>
              <a:t>TREATMENT</a:t>
            </a:r>
            <a:endParaRPr lang="en-US" sz="2000" b="1" u="sng" spc="-2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912812" y="1295400"/>
            <a:ext cx="10348650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algn="just">
              <a:lnSpc>
                <a:spcPct val="150000"/>
              </a:lnSpc>
              <a:spcBef>
                <a:spcPts val="1275"/>
              </a:spcBef>
            </a:pPr>
            <a:r>
              <a:rPr b="1" dirty="0">
                <a:latin typeface="+mj-lt"/>
                <a:cs typeface="Arial"/>
              </a:rPr>
              <a:t>Antidepressants. </a:t>
            </a:r>
            <a:r>
              <a:rPr dirty="0">
                <a:latin typeface="+mj-lt"/>
                <a:cs typeface="Arial"/>
              </a:rPr>
              <a:t>It takes several weeks </a:t>
            </a:r>
            <a:r>
              <a:rPr>
                <a:latin typeface="+mj-lt"/>
                <a:cs typeface="Arial"/>
              </a:rPr>
              <a:t>before </a:t>
            </a:r>
            <a:r>
              <a:rPr smtClean="0">
                <a:latin typeface="+mj-lt"/>
                <a:cs typeface="Arial"/>
              </a:rPr>
              <a:t>they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lang="en-US" dirty="0" smtClean="0">
                <a:cs typeface="Arial"/>
              </a:rPr>
              <a:t>begin to work, so you have to take them </a:t>
            </a:r>
            <a:r>
              <a:rPr lang="en-US" dirty="0"/>
              <a:t>continuously, not just during a panic attack.</a:t>
            </a:r>
          </a:p>
          <a:p>
            <a:pPr marL="355600" marR="5080" indent="-343535" algn="just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Font typeface="Arial"/>
              <a:buChar char="•"/>
              <a:tabLst>
                <a:tab pos="356235" algn="l"/>
              </a:tabLst>
            </a:pPr>
            <a:r>
              <a:rPr lang="en-US" b="1" dirty="0">
                <a:cs typeface="Arial"/>
              </a:rPr>
              <a:t>Benzodiazepines. </a:t>
            </a:r>
            <a:r>
              <a:rPr lang="en-US" dirty="0"/>
              <a:t>These are anti-anxiety drugs that  act very quickly (usually within 30 minutes to an  hour). Taking them during a panic attack provides  rapid relief of symptoms. However, </a:t>
            </a:r>
            <a:r>
              <a:rPr lang="en-US" dirty="0" smtClean="0"/>
              <a:t>benzodiazepines </a:t>
            </a:r>
            <a:r>
              <a:rPr lang="en-US" dirty="0">
                <a:cs typeface="Arial"/>
              </a:rPr>
              <a:t>are	</a:t>
            </a:r>
            <a:r>
              <a:rPr lang="en-US" dirty="0" smtClean="0">
                <a:cs typeface="Arial"/>
              </a:rPr>
              <a:t>highly addictive and have</a:t>
            </a:r>
            <a:r>
              <a:rPr lang="en-US" dirty="0">
                <a:cs typeface="Arial"/>
              </a:rPr>
              <a:t>	</a:t>
            </a:r>
            <a:r>
              <a:rPr lang="en-US" dirty="0" smtClean="0">
                <a:cs typeface="Arial"/>
              </a:rPr>
              <a:t>serious withdrawal  </a:t>
            </a:r>
            <a:r>
              <a:rPr lang="en-US" dirty="0">
                <a:cs typeface="Arial"/>
              </a:rPr>
              <a:t>symptoms, so they should be used with caution</a:t>
            </a:r>
            <a:r>
              <a:rPr lang="en-US" dirty="0" smtClean="0">
                <a:cs typeface="Arial"/>
              </a:rPr>
              <a:t>.</a:t>
            </a:r>
            <a:endParaRPr lang="en-US" dirty="0"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03612" y="838200"/>
            <a:ext cx="4210223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/>
              <a:t>4.</a:t>
            </a:r>
            <a:r>
              <a:rPr lang="en-US" sz="2000" b="1" u="sng" spc="-260" dirty="0" smtClean="0"/>
              <a:t> </a:t>
            </a:r>
            <a:r>
              <a:rPr lang="en-US" sz="2000" b="1" u="sng" spc="-5" dirty="0" smtClean="0"/>
              <a:t>AGORAPHOBIA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47" y="1625856"/>
            <a:ext cx="10355423" cy="162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Agoraphobia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20" dirty="0">
                <a:latin typeface="+mj-lt"/>
                <a:cs typeface="Arial"/>
              </a:rPr>
              <a:t>the </a:t>
            </a:r>
            <a:r>
              <a:rPr spc="15" dirty="0">
                <a:latin typeface="+mj-lt"/>
                <a:cs typeface="Arial"/>
              </a:rPr>
              <a:t>fear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going </a:t>
            </a:r>
            <a:r>
              <a:rPr spc="10" dirty="0">
                <a:latin typeface="+mj-lt"/>
                <a:cs typeface="Arial"/>
              </a:rPr>
              <a:t>out in </a:t>
            </a:r>
            <a:r>
              <a:rPr spc="20" dirty="0">
                <a:latin typeface="+mj-lt"/>
                <a:cs typeface="Arial"/>
              </a:rPr>
              <a:t>public, </a:t>
            </a:r>
            <a:r>
              <a:rPr spc="15" dirty="0">
                <a:latin typeface="+mj-lt"/>
                <a:cs typeface="Arial"/>
              </a:rPr>
              <a:t>either  </a:t>
            </a:r>
            <a:r>
              <a:rPr spc="20" dirty="0">
                <a:latin typeface="+mj-lt"/>
                <a:cs typeface="Arial"/>
              </a:rPr>
              <a:t>the </a:t>
            </a:r>
            <a:r>
              <a:rPr spc="15" dirty="0">
                <a:latin typeface="+mj-lt"/>
                <a:cs typeface="Arial"/>
              </a:rPr>
              <a:t>fear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open spaces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10" dirty="0">
                <a:latin typeface="+mj-lt"/>
                <a:cs typeface="Arial"/>
              </a:rPr>
              <a:t>the </a:t>
            </a:r>
            <a:r>
              <a:rPr spc="15" dirty="0">
                <a:latin typeface="+mj-lt"/>
                <a:cs typeface="Arial"/>
              </a:rPr>
              <a:t>fear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being </a:t>
            </a:r>
            <a:r>
              <a:rPr spc="25" dirty="0">
                <a:latin typeface="+mj-lt"/>
                <a:cs typeface="Arial"/>
              </a:rPr>
              <a:t>in  </a:t>
            </a:r>
            <a:r>
              <a:rPr spc="20" dirty="0">
                <a:latin typeface="+mj-lt"/>
                <a:cs typeface="Arial"/>
              </a:rPr>
              <a:t>unfamiliar places. Many people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25" dirty="0">
                <a:latin typeface="+mj-lt"/>
                <a:cs typeface="Arial"/>
              </a:rPr>
              <a:t>agoraphobia  </a:t>
            </a:r>
            <a:r>
              <a:rPr spc="20" dirty="0">
                <a:latin typeface="+mj-lt"/>
                <a:cs typeface="Arial"/>
              </a:rPr>
              <a:t>either never leave their </a:t>
            </a:r>
            <a:r>
              <a:rPr spc="15" dirty="0">
                <a:latin typeface="+mj-lt"/>
                <a:cs typeface="Arial"/>
              </a:rPr>
              <a:t>home,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10" dirty="0">
                <a:latin typeface="+mj-lt"/>
                <a:cs typeface="Arial"/>
              </a:rPr>
              <a:t>do </a:t>
            </a:r>
            <a:r>
              <a:rPr spc="20" dirty="0">
                <a:latin typeface="+mj-lt"/>
                <a:cs typeface="Arial"/>
              </a:rPr>
              <a:t>anything </a:t>
            </a:r>
            <a:r>
              <a:rPr spc="15" dirty="0">
                <a:latin typeface="+mj-lt"/>
                <a:cs typeface="Arial"/>
              </a:rPr>
              <a:t>they  can </a:t>
            </a:r>
            <a:r>
              <a:rPr spc="20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avoid </a:t>
            </a:r>
            <a:r>
              <a:rPr spc="20" dirty="0">
                <a:latin typeface="+mj-lt"/>
                <a:cs typeface="Arial"/>
              </a:rPr>
              <a:t>travelling anywhere </a:t>
            </a:r>
            <a:r>
              <a:rPr spc="15" dirty="0">
                <a:latin typeface="+mj-lt"/>
                <a:cs typeface="Arial"/>
              </a:rPr>
              <a:t>other </a:t>
            </a:r>
            <a:r>
              <a:rPr spc="20" dirty="0">
                <a:latin typeface="+mj-lt"/>
                <a:cs typeface="Arial"/>
              </a:rPr>
              <a:t>than their  home and </a:t>
            </a:r>
            <a:r>
              <a:rPr spc="15" dirty="0">
                <a:latin typeface="+mj-lt"/>
                <a:cs typeface="Arial"/>
              </a:rPr>
              <a:t>office. </a:t>
            </a:r>
            <a:r>
              <a:rPr spc="20" dirty="0">
                <a:latin typeface="+mj-lt"/>
                <a:cs typeface="Arial"/>
              </a:rPr>
              <a:t>Some people </a:t>
            </a:r>
            <a:r>
              <a:rPr spc="10" dirty="0">
                <a:latin typeface="+mj-lt"/>
                <a:cs typeface="Arial"/>
              </a:rPr>
              <a:t>can </a:t>
            </a:r>
            <a:r>
              <a:rPr spc="15" dirty="0">
                <a:latin typeface="+mj-lt"/>
                <a:cs typeface="Arial"/>
              </a:rPr>
              <a:t>go </a:t>
            </a:r>
            <a:r>
              <a:rPr spc="20" dirty="0">
                <a:latin typeface="+mj-lt"/>
                <a:cs typeface="Arial"/>
              </a:rPr>
              <a:t>to the grocery  store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15" dirty="0">
                <a:latin typeface="+mj-lt"/>
                <a:cs typeface="Arial"/>
              </a:rPr>
              <a:t>other </a:t>
            </a:r>
            <a:r>
              <a:rPr spc="20" dirty="0">
                <a:latin typeface="+mj-lt"/>
                <a:cs typeface="Arial"/>
              </a:rPr>
              <a:t>familiar places, </a:t>
            </a:r>
            <a:r>
              <a:rPr spc="10" dirty="0">
                <a:latin typeface="+mj-lt"/>
                <a:cs typeface="Arial"/>
              </a:rPr>
              <a:t>but </a:t>
            </a:r>
            <a:r>
              <a:rPr spc="25" dirty="0">
                <a:latin typeface="+mj-lt"/>
                <a:cs typeface="Arial"/>
              </a:rPr>
              <a:t>otherwise  experience </a:t>
            </a:r>
            <a:r>
              <a:rPr spc="20" dirty="0">
                <a:latin typeface="+mj-lt"/>
                <a:cs typeface="Arial"/>
              </a:rPr>
              <a:t>intense, nearly </a:t>
            </a:r>
            <a:r>
              <a:rPr spc="25" dirty="0">
                <a:latin typeface="+mj-lt"/>
                <a:cs typeface="Arial"/>
              </a:rPr>
              <a:t>debilitating </a:t>
            </a:r>
            <a:r>
              <a:rPr spc="15" dirty="0">
                <a:latin typeface="+mj-lt"/>
                <a:cs typeface="Arial"/>
              </a:rPr>
              <a:t>fear </a:t>
            </a:r>
            <a:r>
              <a:rPr spc="25" dirty="0">
                <a:latin typeface="+mj-lt"/>
                <a:cs typeface="Arial"/>
              </a:rPr>
              <a:t>anywhere  </a:t>
            </a:r>
            <a:r>
              <a:rPr spc="20" dirty="0">
                <a:latin typeface="+mj-lt"/>
                <a:cs typeface="Arial"/>
              </a:rPr>
              <a:t>else.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917547" y="2357755"/>
            <a:ext cx="10355423" cy="2103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algn="just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US" spc="20" dirty="0" smtClean="0">
                <a:latin typeface="+mj-lt"/>
                <a:cs typeface="Arial"/>
              </a:rPr>
              <a:t> 	Many people (although </a:t>
            </a:r>
            <a:r>
              <a:rPr lang="en-US" spc="10" dirty="0" smtClean="0">
                <a:latin typeface="+mj-lt"/>
                <a:cs typeface="Arial"/>
              </a:rPr>
              <a:t>n</a:t>
            </a:r>
            <a:r>
              <a:rPr lang="en-US" spc="25" dirty="0" smtClean="0">
                <a:latin typeface="+mj-lt"/>
                <a:cs typeface="Arial"/>
              </a:rPr>
              <a:t>o</a:t>
            </a:r>
            <a:r>
              <a:rPr lang="en-US" dirty="0" smtClean="0">
                <a:latin typeface="+mj-lt"/>
                <a:cs typeface="Arial"/>
              </a:rPr>
              <a:t>t </a:t>
            </a:r>
            <a:r>
              <a:rPr lang="en-US" spc="25" dirty="0" smtClean="0">
                <a:latin typeface="+mj-lt"/>
                <a:cs typeface="Arial"/>
              </a:rPr>
              <a:t>a</a:t>
            </a:r>
            <a:r>
              <a:rPr lang="en-US" spc="20" dirty="0" smtClean="0">
                <a:latin typeface="+mj-lt"/>
                <a:cs typeface="Arial"/>
              </a:rPr>
              <a:t>ll</a:t>
            </a:r>
            <a:r>
              <a:rPr lang="en-US" dirty="0" smtClean="0">
                <a:latin typeface="+mj-lt"/>
                <a:cs typeface="Arial"/>
              </a:rPr>
              <a:t>) </a:t>
            </a:r>
            <a:r>
              <a:rPr lang="en-US" spc="25" dirty="0" smtClean="0">
                <a:latin typeface="+mj-lt"/>
                <a:cs typeface="Arial"/>
              </a:rPr>
              <a:t>tha</a:t>
            </a:r>
            <a:r>
              <a:rPr lang="en-US" dirty="0" smtClean="0">
                <a:latin typeface="+mj-lt"/>
                <a:cs typeface="Arial"/>
              </a:rPr>
              <a:t>t </a:t>
            </a:r>
            <a:r>
              <a:rPr lang="en-US" spc="25" dirty="0" smtClean="0">
                <a:latin typeface="+mj-lt"/>
                <a:cs typeface="Arial"/>
              </a:rPr>
              <a:t>ha</a:t>
            </a:r>
            <a:r>
              <a:rPr lang="en-US" spc="30" dirty="0" smtClean="0">
                <a:latin typeface="+mj-lt"/>
                <a:cs typeface="Arial"/>
              </a:rPr>
              <a:t>v</a:t>
            </a:r>
            <a:r>
              <a:rPr lang="en-US" spc="-5" dirty="0" smtClean="0">
                <a:latin typeface="+mj-lt"/>
                <a:cs typeface="Arial"/>
              </a:rPr>
              <a:t>e </a:t>
            </a:r>
            <a:r>
              <a:rPr lang="en-US" spc="25" dirty="0" smtClean="0">
                <a:latin typeface="+mj-lt"/>
                <a:cs typeface="Arial"/>
              </a:rPr>
              <a:t>ago</a:t>
            </a:r>
            <a:r>
              <a:rPr lang="en-US" spc="35" dirty="0" smtClean="0">
                <a:latin typeface="+mj-lt"/>
                <a:cs typeface="Arial"/>
              </a:rPr>
              <a:t>r</a:t>
            </a:r>
            <a:r>
              <a:rPr lang="en-US" spc="25" dirty="0" smtClean="0">
                <a:latin typeface="+mj-lt"/>
                <a:cs typeface="Arial"/>
              </a:rPr>
              <a:t>apho</a:t>
            </a:r>
            <a:r>
              <a:rPr lang="en-US" spc="10" dirty="0" smtClean="0">
                <a:latin typeface="+mj-lt"/>
                <a:cs typeface="Arial"/>
              </a:rPr>
              <a:t>b</a:t>
            </a:r>
            <a:r>
              <a:rPr lang="en-US" spc="20" dirty="0" smtClean="0">
                <a:latin typeface="+mj-lt"/>
                <a:cs typeface="Arial"/>
              </a:rPr>
              <a:t>i</a:t>
            </a:r>
            <a:r>
              <a:rPr lang="en-US" spc="-5" dirty="0" smtClean="0">
                <a:latin typeface="+mj-lt"/>
                <a:cs typeface="Arial"/>
              </a:rPr>
              <a:t>a </a:t>
            </a:r>
            <a:r>
              <a:rPr lang="en-US" b="1" i="1" spc="10" dirty="0" smtClean="0">
                <a:latin typeface="+mj-lt"/>
                <a:cs typeface="Arial"/>
              </a:rPr>
              <a:t>a</a:t>
            </a:r>
            <a:r>
              <a:rPr lang="en-US" b="1" i="1" spc="35" dirty="0" smtClean="0">
                <a:latin typeface="+mj-lt"/>
                <a:cs typeface="Arial"/>
              </a:rPr>
              <a:t>l</a:t>
            </a:r>
            <a:r>
              <a:rPr lang="en-US" b="1" i="1" spc="10" dirty="0" smtClean="0">
                <a:latin typeface="+mj-lt"/>
                <a:cs typeface="Arial"/>
              </a:rPr>
              <a:t>s</a:t>
            </a:r>
            <a:r>
              <a:rPr lang="en-US" b="1" i="1" dirty="0" smtClean="0">
                <a:latin typeface="+mj-lt"/>
                <a:cs typeface="Arial"/>
              </a:rPr>
              <a:t>o </a:t>
            </a:r>
            <a:r>
              <a:rPr lang="en-US" b="1" i="1" spc="25" dirty="0" smtClean="0">
                <a:latin typeface="+mj-lt"/>
                <a:cs typeface="Arial"/>
              </a:rPr>
              <a:t>have </a:t>
            </a:r>
            <a:r>
              <a:rPr lang="en-US" b="1" i="1" spc="30" dirty="0" smtClean="0">
                <a:latin typeface="+mj-lt"/>
                <a:cs typeface="Arial"/>
              </a:rPr>
              <a:t>p</a:t>
            </a:r>
            <a:r>
              <a:rPr lang="en-US" b="1" i="1" spc="10" dirty="0" smtClean="0">
                <a:latin typeface="+mj-lt"/>
                <a:cs typeface="Arial"/>
              </a:rPr>
              <a:t>a</a:t>
            </a:r>
            <a:r>
              <a:rPr lang="en-US" b="1" i="1" spc="15" dirty="0" smtClean="0">
                <a:latin typeface="+mj-lt"/>
                <a:cs typeface="Arial"/>
              </a:rPr>
              <a:t>n</a:t>
            </a:r>
            <a:r>
              <a:rPr lang="en-US" b="1" i="1" spc="35" dirty="0" smtClean="0">
                <a:latin typeface="+mj-lt"/>
                <a:cs typeface="Arial"/>
              </a:rPr>
              <a:t>i</a:t>
            </a:r>
            <a:r>
              <a:rPr lang="en-US" b="1" i="1" spc="-5" dirty="0" smtClean="0">
                <a:latin typeface="+mj-lt"/>
                <a:cs typeface="Arial"/>
              </a:rPr>
              <a:t>c </a:t>
            </a:r>
            <a:r>
              <a:rPr lang="en-US" b="1" i="1" spc="15" dirty="0" smtClean="0">
                <a:latin typeface="+mj-lt"/>
                <a:cs typeface="Arial"/>
              </a:rPr>
              <a:t>d</a:t>
            </a:r>
            <a:r>
              <a:rPr lang="en-US" b="1" i="1" spc="35" dirty="0" smtClean="0">
                <a:latin typeface="+mj-lt"/>
                <a:cs typeface="Arial"/>
              </a:rPr>
              <a:t>i</a:t>
            </a:r>
            <a:r>
              <a:rPr lang="en-US" b="1" i="1" spc="10" dirty="0" smtClean="0">
                <a:latin typeface="+mj-lt"/>
                <a:cs typeface="Arial"/>
              </a:rPr>
              <a:t>s</a:t>
            </a:r>
            <a:r>
              <a:rPr lang="en-US" b="1" i="1" spc="30" dirty="0" smtClean="0">
                <a:latin typeface="+mj-lt"/>
                <a:cs typeface="Arial"/>
              </a:rPr>
              <a:t>o</a:t>
            </a:r>
            <a:r>
              <a:rPr lang="en-US" b="1" i="1" spc="15" dirty="0" smtClean="0">
                <a:latin typeface="+mj-lt"/>
                <a:cs typeface="Arial"/>
              </a:rPr>
              <a:t>rd</a:t>
            </a:r>
            <a:r>
              <a:rPr lang="en-US" b="1" i="1" spc="25" dirty="0" smtClean="0">
                <a:latin typeface="+mj-lt"/>
                <a:cs typeface="Arial"/>
              </a:rPr>
              <a:t>e</a:t>
            </a:r>
            <a:r>
              <a:rPr lang="en-US" b="1" i="1" spc="40" dirty="0" smtClean="0">
                <a:latin typeface="+mj-lt"/>
                <a:cs typeface="Arial"/>
              </a:rPr>
              <a:t>r</a:t>
            </a:r>
            <a:r>
              <a:rPr lang="en-US" dirty="0" smtClean="0">
                <a:latin typeface="+mj-lt"/>
                <a:cs typeface="Arial"/>
              </a:rPr>
              <a:t>.</a:t>
            </a:r>
            <a:r>
              <a:rPr lang="en-US" spc="30" dirty="0">
                <a:latin typeface="+mj-lt"/>
                <a:cs typeface="Arial"/>
              </a:rPr>
              <a:t> </a:t>
            </a:r>
            <a:r>
              <a:rPr lang="en-US" spc="30" dirty="0" smtClean="0">
                <a:latin typeface="+mj-lt"/>
                <a:cs typeface="Arial"/>
              </a:rPr>
              <a:t>T</a:t>
            </a:r>
            <a:r>
              <a:rPr lang="en-US" spc="25" dirty="0" smtClean="0">
                <a:latin typeface="+mj-lt"/>
                <a:cs typeface="Arial"/>
              </a:rPr>
              <a:t>h</a:t>
            </a:r>
            <a:r>
              <a:rPr lang="en-US" spc="10" dirty="0" smtClean="0">
                <a:latin typeface="+mj-lt"/>
                <a:cs typeface="Arial"/>
              </a:rPr>
              <a:t>a</a:t>
            </a:r>
            <a:r>
              <a:rPr lang="en-US" spc="25" dirty="0" smtClean="0">
                <a:latin typeface="+mj-lt"/>
                <a:cs typeface="Arial"/>
              </a:rPr>
              <a:t>t</a:t>
            </a:r>
            <a:r>
              <a:rPr lang="en-US" spc="30" dirty="0" smtClean="0">
                <a:latin typeface="+mj-lt"/>
                <a:cs typeface="Arial"/>
              </a:rPr>
              <a:t>‘</a:t>
            </a:r>
            <a:r>
              <a:rPr lang="en-US" dirty="0" smtClean="0">
                <a:latin typeface="+mj-lt"/>
                <a:cs typeface="Arial"/>
              </a:rPr>
              <a:t>s </a:t>
            </a:r>
            <a:r>
              <a:rPr spc="25" smtClean="0">
                <a:latin typeface="+mj-lt"/>
                <a:cs typeface="Arial"/>
              </a:rPr>
              <a:t>because </a:t>
            </a:r>
            <a:r>
              <a:rPr spc="10" dirty="0">
                <a:latin typeface="+mj-lt"/>
                <a:cs typeface="Arial"/>
              </a:rPr>
              <a:t>for </a:t>
            </a:r>
            <a:r>
              <a:rPr spc="-15" dirty="0">
                <a:latin typeface="+mj-lt"/>
                <a:cs typeface="Arial"/>
              </a:rPr>
              <a:t>many, </a:t>
            </a:r>
            <a:r>
              <a:rPr spc="25" dirty="0">
                <a:latin typeface="+mj-lt"/>
                <a:cs typeface="Arial"/>
              </a:rPr>
              <a:t>agoraphobia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20" dirty="0">
                <a:latin typeface="+mj-lt"/>
                <a:cs typeface="Arial"/>
              </a:rPr>
              <a:t>often caused </a:t>
            </a:r>
            <a:r>
              <a:rPr spc="15" dirty="0">
                <a:latin typeface="+mj-lt"/>
                <a:cs typeface="Arial"/>
              </a:rPr>
              <a:t>by  </a:t>
            </a:r>
            <a:r>
              <a:rPr spc="20" dirty="0">
                <a:latin typeface="+mj-lt"/>
                <a:cs typeface="Arial"/>
              </a:rPr>
              <a:t>panic attacks. People experience panic attacks </a:t>
            </a:r>
            <a:r>
              <a:rPr spc="25" dirty="0">
                <a:latin typeface="+mj-lt"/>
                <a:cs typeface="Arial"/>
              </a:rPr>
              <a:t>in  </a:t>
            </a:r>
            <a:r>
              <a:rPr spc="20" dirty="0">
                <a:latin typeface="+mj-lt"/>
                <a:cs typeface="Arial"/>
              </a:rPr>
              <a:t>public places, </a:t>
            </a:r>
            <a:r>
              <a:rPr spc="15" dirty="0">
                <a:latin typeface="+mj-lt"/>
                <a:cs typeface="Arial"/>
              </a:rPr>
              <a:t>so they start to </a:t>
            </a:r>
            <a:r>
              <a:rPr spc="20" dirty="0">
                <a:latin typeface="+mj-lt"/>
                <a:cs typeface="Arial"/>
              </a:rPr>
              <a:t>avoid </a:t>
            </a:r>
            <a:r>
              <a:rPr spc="15" dirty="0">
                <a:latin typeface="+mj-lt"/>
                <a:cs typeface="Arial"/>
              </a:rPr>
              <a:t>more </a:t>
            </a:r>
            <a:r>
              <a:rPr spc="20" dirty="0">
                <a:latin typeface="+mj-lt"/>
                <a:cs typeface="Arial"/>
              </a:rPr>
              <a:t>and </a:t>
            </a:r>
            <a:r>
              <a:rPr spc="15" dirty="0">
                <a:latin typeface="+mj-lt"/>
                <a:cs typeface="Arial"/>
              </a:rPr>
              <a:t>more  </a:t>
            </a:r>
            <a:r>
              <a:rPr spc="20" dirty="0">
                <a:latin typeface="+mj-lt"/>
                <a:cs typeface="Arial"/>
              </a:rPr>
              <a:t>places </a:t>
            </a:r>
            <a:r>
              <a:rPr spc="15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order to </a:t>
            </a:r>
            <a:r>
              <a:rPr spc="15" dirty="0">
                <a:latin typeface="+mj-lt"/>
                <a:cs typeface="Arial"/>
              </a:rPr>
              <a:t>avoid panic </a:t>
            </a:r>
            <a:r>
              <a:rPr spc="20" dirty="0">
                <a:latin typeface="+mj-lt"/>
                <a:cs typeface="Arial"/>
              </a:rPr>
              <a:t>attacks until </a:t>
            </a:r>
            <a:r>
              <a:rPr spc="15" dirty="0">
                <a:latin typeface="+mj-lt"/>
                <a:cs typeface="Arial"/>
              </a:rPr>
              <a:t>they are  </a:t>
            </a:r>
            <a:r>
              <a:rPr spc="25" dirty="0">
                <a:latin typeface="+mj-lt"/>
                <a:cs typeface="Arial"/>
              </a:rPr>
              <a:t>afraid </a:t>
            </a:r>
            <a:r>
              <a:rPr spc="20" dirty="0">
                <a:latin typeface="+mj-lt"/>
                <a:cs typeface="Arial"/>
              </a:rPr>
              <a:t>to </a:t>
            </a:r>
            <a:r>
              <a:rPr spc="10">
                <a:latin typeface="+mj-lt"/>
                <a:cs typeface="Arial"/>
              </a:rPr>
              <a:t>go</a:t>
            </a:r>
            <a:r>
              <a:rPr spc="95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outside</a:t>
            </a:r>
            <a:r>
              <a:rPr lang="en-US" spc="25" dirty="0" smtClean="0">
                <a:latin typeface="+mj-lt"/>
                <a:cs typeface="Arial"/>
              </a:rPr>
              <a:t>.</a:t>
            </a:r>
          </a:p>
          <a:p>
            <a:pPr marL="355600" marR="5080" algn="just">
              <a:lnSpc>
                <a:spcPct val="150000"/>
              </a:lnSpc>
              <a:spcBef>
                <a:spcPts val="100"/>
              </a:spcBef>
              <a:buFont typeface="Arial" pitchFamily="34" charset="0"/>
              <a:buChar char="•"/>
            </a:pPr>
            <a:r>
              <a:rPr lang="en-US" spc="25" dirty="0">
                <a:latin typeface="+mj-lt"/>
                <a:cs typeface="Arial"/>
              </a:rPr>
              <a:t> </a:t>
            </a:r>
            <a:r>
              <a:rPr lang="en-US" spc="25" dirty="0" smtClean="0">
                <a:latin typeface="+mj-lt"/>
                <a:cs typeface="Arial"/>
              </a:rPr>
              <a:t>  	</a:t>
            </a:r>
            <a:r>
              <a:rPr spc="20" smtClean="0">
                <a:latin typeface="+mj-lt"/>
                <a:cs typeface="Arial"/>
              </a:rPr>
              <a:t>Some </a:t>
            </a:r>
            <a:r>
              <a:rPr spc="20" dirty="0">
                <a:latin typeface="+mj-lt"/>
                <a:cs typeface="Arial"/>
              </a:rPr>
              <a:t>people </a:t>
            </a:r>
            <a:r>
              <a:rPr spc="25" dirty="0">
                <a:latin typeface="+mj-lt"/>
                <a:cs typeface="Arial"/>
              </a:rPr>
              <a:t>experience </a:t>
            </a:r>
            <a:r>
              <a:rPr spc="20" dirty="0">
                <a:latin typeface="+mj-lt"/>
                <a:cs typeface="Arial"/>
              </a:rPr>
              <a:t>agoraphobia </a:t>
            </a:r>
            <a:r>
              <a:rPr spc="15" dirty="0">
                <a:latin typeface="+mj-lt"/>
                <a:cs typeface="Arial"/>
              </a:rPr>
              <a:t>after </a:t>
            </a:r>
            <a:r>
              <a:rPr spc="20" dirty="0">
                <a:latin typeface="+mj-lt"/>
                <a:cs typeface="Arial"/>
              </a:rPr>
              <a:t>traumatic  </a:t>
            </a:r>
            <a:r>
              <a:rPr spc="25" dirty="0">
                <a:latin typeface="+mj-lt"/>
                <a:cs typeface="Arial"/>
              </a:rPr>
              <a:t>events </a:t>
            </a:r>
            <a:r>
              <a:rPr spc="10" dirty="0">
                <a:latin typeface="+mj-lt"/>
                <a:cs typeface="Arial"/>
              </a:rPr>
              <a:t>as</a:t>
            </a:r>
            <a:r>
              <a:rPr spc="6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well.</a:t>
            </a:r>
            <a:endParaRPr>
              <a:latin typeface="+mj-lt"/>
              <a:cs typeface="Arial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50" y="1625853"/>
            <a:ext cx="10349497" cy="1687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pc="25" dirty="0">
                <a:latin typeface="+mj-lt"/>
                <a:cs typeface="Arial"/>
              </a:rPr>
              <a:t>Agoraphobia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20" dirty="0">
                <a:latin typeface="+mj-lt"/>
                <a:cs typeface="Arial"/>
              </a:rPr>
              <a:t>more common </a:t>
            </a:r>
            <a:r>
              <a:rPr spc="15" dirty="0">
                <a:latin typeface="+mj-lt"/>
                <a:cs typeface="Arial"/>
              </a:rPr>
              <a:t>for </a:t>
            </a:r>
            <a:r>
              <a:rPr spc="20" dirty="0">
                <a:latin typeface="+mj-lt"/>
                <a:cs typeface="Arial"/>
              </a:rPr>
              <a:t>adults. Many </a:t>
            </a:r>
            <a:r>
              <a:rPr spc="15" dirty="0">
                <a:latin typeface="+mj-lt"/>
                <a:cs typeface="Arial"/>
              </a:rPr>
              <a:t>also  fear </a:t>
            </a:r>
            <a:r>
              <a:rPr spc="20" dirty="0">
                <a:latin typeface="+mj-lt"/>
                <a:cs typeface="Arial"/>
              </a:rPr>
              <a:t>losing control (both psychologically </a:t>
            </a:r>
            <a:r>
              <a:rPr spc="10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physically),  causing </a:t>
            </a:r>
            <a:r>
              <a:rPr spc="15" dirty="0">
                <a:latin typeface="+mj-lt"/>
                <a:cs typeface="Arial"/>
              </a:rPr>
              <a:t>them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avoid </a:t>
            </a:r>
            <a:r>
              <a:rPr spc="20" dirty="0">
                <a:latin typeface="+mj-lt"/>
                <a:cs typeface="Arial"/>
              </a:rPr>
              <a:t>social </a:t>
            </a:r>
            <a:r>
              <a:rPr spc="25" dirty="0">
                <a:latin typeface="+mj-lt"/>
                <a:cs typeface="Arial"/>
              </a:rPr>
              <a:t>situations. </a:t>
            </a:r>
            <a:r>
              <a:rPr spc="10" dirty="0">
                <a:latin typeface="+mj-lt"/>
                <a:cs typeface="Arial"/>
              </a:rPr>
              <a:t>Not </a:t>
            </a:r>
            <a:r>
              <a:rPr spc="20" dirty="0">
                <a:latin typeface="+mj-lt"/>
                <a:cs typeface="Arial"/>
              </a:rPr>
              <a:t>everyone  living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20" dirty="0">
                <a:latin typeface="+mj-lt"/>
                <a:cs typeface="Arial"/>
              </a:rPr>
              <a:t>agoraphobia spends </a:t>
            </a:r>
            <a:r>
              <a:rPr spc="15" dirty="0">
                <a:latin typeface="+mj-lt"/>
                <a:cs typeface="Arial"/>
              </a:rPr>
              <a:t>all </a:t>
            </a:r>
            <a:r>
              <a:rPr spc="20" dirty="0">
                <a:latin typeface="+mj-lt"/>
                <a:cs typeface="Arial"/>
              </a:rPr>
              <a:t>their time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15" dirty="0">
                <a:latin typeface="+mj-lt"/>
                <a:cs typeface="Arial"/>
              </a:rPr>
              <a:t>their  </a:t>
            </a:r>
            <a:r>
              <a:rPr spc="20" dirty="0">
                <a:latin typeface="+mj-lt"/>
                <a:cs typeface="Arial"/>
              </a:rPr>
              <a:t>home.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15" dirty="0">
                <a:latin typeface="+mj-lt"/>
                <a:cs typeface="Arial"/>
              </a:rPr>
              <a:t>fact, </a:t>
            </a:r>
            <a:r>
              <a:rPr spc="20" dirty="0">
                <a:latin typeface="+mj-lt"/>
                <a:cs typeface="Arial"/>
              </a:rPr>
              <a:t>some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15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more common </a:t>
            </a:r>
            <a:r>
              <a:rPr spc="25">
                <a:latin typeface="+mj-lt"/>
                <a:cs typeface="Arial"/>
              </a:rPr>
              <a:t>symptoms  </a:t>
            </a:r>
            <a:r>
              <a:rPr spc="25" smtClean="0">
                <a:latin typeface="+mj-lt"/>
                <a:cs typeface="Arial"/>
              </a:rPr>
              <a:t>include:</a:t>
            </a:r>
            <a:endParaRPr lang="en-US" spc="25" dirty="0">
              <a:latin typeface="+mj-lt"/>
              <a:cs typeface="Arial"/>
            </a:endParaRPr>
          </a:p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pc="35" smtClean="0">
                <a:latin typeface="+mj-lt"/>
                <a:cs typeface="Arial"/>
              </a:rPr>
              <a:t>O</a:t>
            </a:r>
            <a:r>
              <a:rPr spc="10" smtClean="0">
                <a:latin typeface="+mj-lt"/>
                <a:cs typeface="Arial"/>
              </a:rPr>
              <a:t>b</a:t>
            </a:r>
            <a:r>
              <a:rPr spc="30" smtClean="0">
                <a:latin typeface="+mj-lt"/>
                <a:cs typeface="Arial"/>
              </a:rPr>
              <a:t>s</a:t>
            </a:r>
            <a:r>
              <a:rPr spc="25" smtClean="0">
                <a:latin typeface="+mj-lt"/>
                <a:cs typeface="Arial"/>
              </a:rPr>
              <a:t>e</a:t>
            </a:r>
            <a:r>
              <a:rPr spc="20" smtClean="0">
                <a:latin typeface="+mj-lt"/>
                <a:cs typeface="Arial"/>
              </a:rPr>
              <a:t>s</a:t>
            </a:r>
            <a:r>
              <a:rPr spc="30" smtClean="0">
                <a:latin typeface="+mj-lt"/>
                <a:cs typeface="Arial"/>
              </a:rPr>
              <a:t>s</a:t>
            </a:r>
            <a:r>
              <a:rPr spc="20" smtClean="0">
                <a:latin typeface="+mj-lt"/>
                <a:cs typeface="Arial"/>
              </a:rPr>
              <a:t>i</a:t>
            </a:r>
            <a:r>
              <a:rPr spc="30" smtClean="0">
                <a:latin typeface="+mj-lt"/>
                <a:cs typeface="Arial"/>
              </a:rPr>
              <a:t>v</a:t>
            </a:r>
            <a:r>
              <a:rPr spc="-5" smtClean="0">
                <a:latin typeface="+mj-lt"/>
                <a:cs typeface="Arial"/>
              </a:rPr>
              <a:t>e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fe</a:t>
            </a:r>
            <a:r>
              <a:rPr spc="10" smtClean="0">
                <a:latin typeface="+mj-lt"/>
                <a:cs typeface="Arial"/>
              </a:rPr>
              <a:t>a</a:t>
            </a:r>
            <a:r>
              <a:rPr smtClean="0">
                <a:latin typeface="+mj-lt"/>
                <a:cs typeface="Arial"/>
              </a:rPr>
              <a:t>r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20" smtClean="0">
                <a:latin typeface="+mj-lt"/>
                <a:cs typeface="Arial"/>
              </a:rPr>
              <a:t>o</a:t>
            </a:r>
            <a:r>
              <a:rPr smtClean="0">
                <a:latin typeface="+mj-lt"/>
                <a:cs typeface="Arial"/>
              </a:rPr>
              <a:t>f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30" smtClean="0">
                <a:latin typeface="+mj-lt"/>
                <a:cs typeface="Arial"/>
              </a:rPr>
              <a:t>s</a:t>
            </a:r>
            <a:r>
              <a:rPr spc="10" smtClean="0">
                <a:latin typeface="+mj-lt"/>
                <a:cs typeface="Arial"/>
              </a:rPr>
              <a:t>o</a:t>
            </a:r>
            <a:r>
              <a:rPr spc="30" smtClean="0">
                <a:latin typeface="+mj-lt"/>
                <a:cs typeface="Arial"/>
              </a:rPr>
              <a:t>c</a:t>
            </a:r>
            <a:r>
              <a:rPr spc="20" smtClean="0">
                <a:latin typeface="+mj-lt"/>
                <a:cs typeface="Arial"/>
              </a:rPr>
              <a:t>i</a:t>
            </a:r>
            <a:r>
              <a:rPr spc="25" smtClean="0">
                <a:latin typeface="+mj-lt"/>
                <a:cs typeface="Arial"/>
              </a:rPr>
              <a:t>a</a:t>
            </a:r>
            <a:r>
              <a:rPr spc="20" smtClean="0">
                <a:latin typeface="+mj-lt"/>
                <a:cs typeface="Arial"/>
              </a:rPr>
              <a:t>li</a:t>
            </a:r>
            <a:r>
              <a:rPr spc="30" smtClean="0">
                <a:latin typeface="+mj-lt"/>
                <a:cs typeface="Arial"/>
              </a:rPr>
              <a:t>z</a:t>
            </a:r>
            <a:r>
              <a:rPr spc="20" smtClean="0">
                <a:latin typeface="+mj-lt"/>
                <a:cs typeface="Arial"/>
              </a:rPr>
              <a:t>i</a:t>
            </a:r>
            <a:r>
              <a:rPr spc="25" smtClean="0">
                <a:latin typeface="+mj-lt"/>
                <a:cs typeface="Arial"/>
              </a:rPr>
              <a:t>n</a:t>
            </a:r>
            <a:r>
              <a:rPr spc="-5" smtClean="0">
                <a:latin typeface="+mj-lt"/>
                <a:cs typeface="Arial"/>
              </a:rPr>
              <a:t>g</a:t>
            </a:r>
            <a:r>
              <a:rPr>
                <a:latin typeface="+mj-lt"/>
                <a:cs typeface="Arial"/>
              </a:rPr>
              <a:t>	</a:t>
            </a:r>
            <a:r>
              <a:rPr spc="20" smtClean="0">
                <a:latin typeface="+mj-lt"/>
                <a:cs typeface="Arial"/>
              </a:rPr>
              <a:t>w</a:t>
            </a:r>
            <a:r>
              <a:rPr spc="10" smtClean="0">
                <a:latin typeface="+mj-lt"/>
                <a:cs typeface="Arial"/>
              </a:rPr>
              <a:t>i</a:t>
            </a:r>
            <a:r>
              <a:rPr spc="35" smtClean="0">
                <a:latin typeface="+mj-lt"/>
                <a:cs typeface="Arial"/>
              </a:rPr>
              <a:t>t</a:t>
            </a:r>
            <a:r>
              <a:rPr spc="-5" smtClean="0">
                <a:latin typeface="+mj-lt"/>
                <a:cs typeface="Arial"/>
              </a:rPr>
              <a:t>h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10" smtClean="0">
                <a:latin typeface="+mj-lt"/>
                <a:cs typeface="Arial"/>
              </a:rPr>
              <a:t>g</a:t>
            </a:r>
            <a:r>
              <a:rPr spc="35" smtClean="0">
                <a:latin typeface="+mj-lt"/>
                <a:cs typeface="Arial"/>
              </a:rPr>
              <a:t>r</a:t>
            </a:r>
            <a:r>
              <a:rPr spc="25" smtClean="0">
                <a:latin typeface="+mj-lt"/>
                <a:cs typeface="Arial"/>
              </a:rPr>
              <a:t>oup</a:t>
            </a:r>
            <a:r>
              <a:rPr smtClean="0">
                <a:latin typeface="+mj-lt"/>
                <a:cs typeface="Arial"/>
              </a:rPr>
              <a:t>s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35" smtClean="0">
                <a:latin typeface="+mj-lt"/>
                <a:cs typeface="Arial"/>
              </a:rPr>
              <a:t>o</a:t>
            </a:r>
            <a:r>
              <a:rPr smtClean="0">
                <a:latin typeface="+mj-lt"/>
                <a:cs typeface="Arial"/>
              </a:rPr>
              <a:t>f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peop</a:t>
            </a:r>
            <a:r>
              <a:rPr spc="20" smtClean="0">
                <a:latin typeface="+mj-lt"/>
                <a:cs typeface="Arial"/>
              </a:rPr>
              <a:t>l</a:t>
            </a:r>
            <a:r>
              <a:rPr spc="10" smtClean="0">
                <a:latin typeface="+mj-lt"/>
                <a:cs typeface="Arial"/>
              </a:rPr>
              <a:t>e</a:t>
            </a:r>
            <a:r>
              <a:rPr dirty="0">
                <a:latin typeface="+mj-lt"/>
                <a:cs typeface="Arial"/>
              </a:rPr>
              <a:t>,  </a:t>
            </a:r>
            <a:r>
              <a:rPr spc="25" dirty="0">
                <a:latin typeface="+mj-lt"/>
                <a:cs typeface="Arial"/>
              </a:rPr>
              <a:t>regardless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whether </a:t>
            </a:r>
            <a:r>
              <a:rPr spc="1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not you know</a:t>
            </a:r>
            <a:r>
              <a:rPr spc="229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them.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625856"/>
            <a:ext cx="10353730" cy="37108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Severe stress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anxiety whenever you're </a:t>
            </a:r>
            <a:r>
              <a:rPr spc="10" dirty="0">
                <a:latin typeface="+mj-lt"/>
                <a:cs typeface="Arial"/>
              </a:rPr>
              <a:t>in an </a:t>
            </a:r>
            <a:r>
              <a:rPr spc="25" dirty="0">
                <a:latin typeface="+mj-lt"/>
                <a:cs typeface="Arial"/>
              </a:rPr>
              <a:t>environment  </a:t>
            </a:r>
            <a:r>
              <a:rPr spc="15" dirty="0">
                <a:latin typeface="+mj-lt"/>
                <a:cs typeface="Arial"/>
              </a:rPr>
              <a:t>other than your </a:t>
            </a:r>
            <a:r>
              <a:rPr spc="20" dirty="0">
                <a:latin typeface="+mj-lt"/>
                <a:cs typeface="Arial"/>
              </a:rPr>
              <a:t>home, </a:t>
            </a:r>
            <a:r>
              <a:rPr spc="10" dirty="0">
                <a:latin typeface="+mj-lt"/>
                <a:cs typeface="Arial"/>
              </a:rPr>
              <a:t>or an </a:t>
            </a:r>
            <a:r>
              <a:rPr spc="20" dirty="0">
                <a:latin typeface="+mj-lt"/>
                <a:cs typeface="Arial"/>
              </a:rPr>
              <a:t>environment where you're </a:t>
            </a:r>
            <a:r>
              <a:rPr spc="15" dirty="0">
                <a:latin typeface="+mj-lt"/>
                <a:cs typeface="Arial"/>
              </a:rPr>
              <a:t>not </a:t>
            </a:r>
            <a:r>
              <a:rPr spc="20" dirty="0">
                <a:latin typeface="+mj-lt"/>
                <a:cs typeface="Arial"/>
              </a:rPr>
              <a:t>in  </a:t>
            </a:r>
            <a:r>
              <a:rPr spc="25" dirty="0">
                <a:latin typeface="+mj-lt"/>
                <a:cs typeface="Arial"/>
              </a:rPr>
              <a:t>control.</a:t>
            </a:r>
            <a:endParaRPr>
              <a:latin typeface="+mj-lt"/>
              <a:cs typeface="Arial"/>
            </a:endParaRPr>
          </a:p>
          <a:p>
            <a:pPr marL="355600" marR="8890" indent="-343535" algn="just">
              <a:lnSpc>
                <a:spcPct val="150000"/>
              </a:lnSpc>
              <a:spcBef>
                <a:spcPts val="108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Feelings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tension and stress </a:t>
            </a:r>
            <a:r>
              <a:rPr spc="15" dirty="0">
                <a:latin typeface="+mj-lt"/>
                <a:cs typeface="Arial"/>
              </a:rPr>
              <a:t>even </a:t>
            </a:r>
            <a:r>
              <a:rPr spc="20" dirty="0">
                <a:latin typeface="+mj-lt"/>
                <a:cs typeface="Arial"/>
              </a:rPr>
              <a:t>during regular activities, </a:t>
            </a:r>
            <a:r>
              <a:rPr spc="595" dirty="0">
                <a:latin typeface="+mj-lt"/>
                <a:cs typeface="Arial"/>
              </a:rPr>
              <a:t> </a:t>
            </a:r>
            <a:r>
              <a:rPr spc="15" dirty="0">
                <a:latin typeface="+mj-lt"/>
                <a:cs typeface="Arial"/>
              </a:rPr>
              <a:t>such </a:t>
            </a:r>
            <a:r>
              <a:rPr spc="10" dirty="0">
                <a:latin typeface="+mj-lt"/>
                <a:cs typeface="Arial"/>
              </a:rPr>
              <a:t>as </a:t>
            </a:r>
            <a:r>
              <a:rPr spc="20" dirty="0">
                <a:latin typeface="+mj-lt"/>
                <a:cs typeface="Arial"/>
              </a:rPr>
              <a:t>going </a:t>
            </a:r>
            <a:r>
              <a:rPr spc="5" dirty="0">
                <a:latin typeface="+mj-lt"/>
                <a:cs typeface="Arial"/>
              </a:rPr>
              <a:t>to </a:t>
            </a:r>
            <a:r>
              <a:rPr spc="10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store, talking with strangers,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15" dirty="0">
                <a:latin typeface="+mj-lt"/>
                <a:cs typeface="Arial"/>
              </a:rPr>
              <a:t>even just  </a:t>
            </a:r>
            <a:r>
              <a:rPr spc="25" dirty="0">
                <a:latin typeface="+mj-lt"/>
                <a:cs typeface="Arial"/>
              </a:rPr>
              <a:t>stepping</a:t>
            </a:r>
            <a:r>
              <a:rPr spc="3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outdoors.</a:t>
            </a:r>
            <a:endParaRPr>
              <a:latin typeface="+mj-lt"/>
              <a:cs typeface="Arial"/>
            </a:endParaRPr>
          </a:p>
          <a:p>
            <a:pPr marL="355600" marR="8255" indent="-343535" algn="just">
              <a:lnSpc>
                <a:spcPct val="150000"/>
              </a:lnSpc>
              <a:spcBef>
                <a:spcPts val="108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Preoccupation with </a:t>
            </a:r>
            <a:r>
              <a:rPr spc="15" dirty="0">
                <a:latin typeface="+mj-lt"/>
                <a:cs typeface="Arial"/>
              </a:rPr>
              <a:t>how </a:t>
            </a:r>
            <a:r>
              <a:rPr spc="5" dirty="0">
                <a:latin typeface="+mj-lt"/>
                <a:cs typeface="Arial"/>
              </a:rPr>
              <a:t>to </a:t>
            </a:r>
            <a:r>
              <a:rPr spc="20" dirty="0">
                <a:latin typeface="+mj-lt"/>
                <a:cs typeface="Arial"/>
              </a:rPr>
              <a:t>protect yourself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15" dirty="0">
                <a:latin typeface="+mj-lt"/>
                <a:cs typeface="Arial"/>
              </a:rPr>
              <a:t>find </a:t>
            </a:r>
            <a:r>
              <a:rPr spc="20" dirty="0">
                <a:latin typeface="+mj-lt"/>
                <a:cs typeface="Arial"/>
              </a:rPr>
              <a:t>safety </a:t>
            </a:r>
            <a:r>
              <a:rPr spc="10" dirty="0">
                <a:latin typeface="+mj-lt"/>
                <a:cs typeface="Arial"/>
              </a:rPr>
              <a:t>in the  </a:t>
            </a:r>
            <a:r>
              <a:rPr spc="20" dirty="0">
                <a:latin typeface="+mj-lt"/>
                <a:cs typeface="Arial"/>
              </a:rPr>
              <a:t>event </a:t>
            </a:r>
            <a:r>
              <a:rPr spc="15" dirty="0">
                <a:latin typeface="+mj-lt"/>
                <a:cs typeface="Arial"/>
              </a:rPr>
              <a:t>that some type of </a:t>
            </a:r>
            <a:r>
              <a:rPr spc="20" dirty="0">
                <a:latin typeface="+mj-lt"/>
                <a:cs typeface="Arial"/>
              </a:rPr>
              <a:t>trouble occurs, </a:t>
            </a:r>
            <a:r>
              <a:rPr spc="15" dirty="0">
                <a:latin typeface="+mj-lt"/>
                <a:cs typeface="Arial"/>
              </a:rPr>
              <a:t>even </a:t>
            </a:r>
            <a:r>
              <a:rPr spc="20" dirty="0">
                <a:latin typeface="+mj-lt"/>
                <a:cs typeface="Arial"/>
              </a:rPr>
              <a:t>with little reason  </a:t>
            </a:r>
            <a:r>
              <a:rPr spc="15" dirty="0">
                <a:latin typeface="+mj-lt"/>
                <a:cs typeface="Arial"/>
              </a:rPr>
              <a:t>to </a:t>
            </a:r>
            <a:r>
              <a:rPr spc="25" dirty="0">
                <a:latin typeface="+mj-lt"/>
                <a:cs typeface="Arial"/>
              </a:rPr>
              <a:t>believe trouble will</a:t>
            </a:r>
            <a:r>
              <a:rPr spc="80" dirty="0">
                <a:latin typeface="+mj-lt"/>
                <a:cs typeface="Arial"/>
              </a:rPr>
              <a:t> </a:t>
            </a:r>
            <a:r>
              <a:rPr spc="10" dirty="0">
                <a:latin typeface="+mj-lt"/>
                <a:cs typeface="Arial"/>
              </a:rPr>
              <a:t>occur.</a:t>
            </a:r>
            <a:endParaRPr>
              <a:latin typeface="+mj-lt"/>
              <a:cs typeface="Arial"/>
            </a:endParaRPr>
          </a:p>
          <a:p>
            <a:pPr marL="355600" marR="7620" indent="-343535" algn="just">
              <a:lnSpc>
                <a:spcPct val="150000"/>
              </a:lnSpc>
              <a:spcBef>
                <a:spcPts val="107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Finding </a:t>
            </a:r>
            <a:r>
              <a:rPr spc="15" dirty="0">
                <a:latin typeface="+mj-lt"/>
                <a:cs typeface="Arial"/>
              </a:rPr>
              <a:t>that your </a:t>
            </a:r>
            <a:r>
              <a:rPr spc="20" dirty="0">
                <a:latin typeface="+mj-lt"/>
                <a:cs typeface="Arial"/>
              </a:rPr>
              <a:t>own </a:t>
            </a:r>
            <a:r>
              <a:rPr spc="15" dirty="0">
                <a:latin typeface="+mj-lt"/>
                <a:cs typeface="Arial"/>
              </a:rPr>
              <a:t>fears </a:t>
            </a:r>
            <a:r>
              <a:rPr spc="20" dirty="0">
                <a:latin typeface="+mj-lt"/>
                <a:cs typeface="Arial"/>
              </a:rPr>
              <a:t>are keeping </a:t>
            </a:r>
            <a:r>
              <a:rPr spc="10" dirty="0">
                <a:latin typeface="+mj-lt"/>
                <a:cs typeface="Arial"/>
              </a:rPr>
              <a:t>you  </a:t>
            </a:r>
            <a:r>
              <a:rPr spc="5" dirty="0">
                <a:latin typeface="+mj-lt"/>
                <a:cs typeface="Arial"/>
              </a:rPr>
              <a:t>prisoner,  </a:t>
            </a:r>
            <a:r>
              <a:rPr spc="20" dirty="0">
                <a:latin typeface="+mj-lt"/>
                <a:cs typeface="Arial"/>
              </a:rPr>
              <a:t>preventing </a:t>
            </a:r>
            <a:r>
              <a:rPr spc="10" dirty="0">
                <a:latin typeface="+mj-lt"/>
                <a:cs typeface="Arial"/>
              </a:rPr>
              <a:t>you </a:t>
            </a:r>
            <a:r>
              <a:rPr spc="15" dirty="0">
                <a:latin typeface="+mj-lt"/>
                <a:cs typeface="Arial"/>
              </a:rPr>
              <a:t>from </a:t>
            </a:r>
            <a:r>
              <a:rPr spc="20" dirty="0">
                <a:latin typeface="+mj-lt"/>
                <a:cs typeface="Arial"/>
              </a:rPr>
              <a:t>going </a:t>
            </a:r>
            <a:r>
              <a:rPr spc="15" dirty="0">
                <a:latin typeface="+mj-lt"/>
                <a:cs typeface="Arial"/>
              </a:rPr>
              <a:t>out and </a:t>
            </a:r>
            <a:r>
              <a:rPr spc="20" dirty="0">
                <a:latin typeface="+mj-lt"/>
                <a:cs typeface="Arial"/>
              </a:rPr>
              <a:t>living life because of </a:t>
            </a:r>
            <a:r>
              <a:rPr spc="15" dirty="0">
                <a:latin typeface="+mj-lt"/>
                <a:cs typeface="Arial"/>
              </a:rPr>
              <a:t>that  </a:t>
            </a:r>
            <a:r>
              <a:rPr spc="5" dirty="0">
                <a:latin typeface="+mj-lt"/>
                <a:cs typeface="Arial"/>
              </a:rPr>
              <a:t>fear.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0412" y="838200"/>
            <a:ext cx="2930397" cy="3779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1800" b="1" u="sng" spc="-5" dirty="0" smtClean="0"/>
              <a:t>SYMPTOMS</a:t>
            </a:r>
            <a:endParaRPr lang="en-US" sz="18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48" y="1625854"/>
            <a:ext cx="10352882" cy="32254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1300480" algn="l"/>
                <a:tab pos="1685925" algn="l"/>
                <a:tab pos="2803525" algn="l"/>
                <a:tab pos="3539490" algn="l"/>
                <a:tab pos="4440555" algn="l"/>
                <a:tab pos="4932680" algn="l"/>
                <a:tab pos="6341110" algn="l"/>
              </a:tabLst>
            </a:pPr>
            <a:r>
              <a:rPr spc="20" dirty="0">
                <a:latin typeface="+mj-lt"/>
                <a:cs typeface="Arial"/>
              </a:rPr>
              <a:t>Afraid	</a:t>
            </a:r>
            <a:r>
              <a:rPr spc="10" dirty="0">
                <a:latin typeface="+mj-lt"/>
                <a:cs typeface="Arial"/>
              </a:rPr>
              <a:t>of	</a:t>
            </a:r>
            <a:r>
              <a:rPr spc="20" dirty="0">
                <a:latin typeface="+mj-lt"/>
                <a:cs typeface="Arial"/>
              </a:rPr>
              <a:t>leaving	</a:t>
            </a:r>
            <a:r>
              <a:rPr spc="15" dirty="0">
                <a:latin typeface="+mj-lt"/>
                <a:cs typeface="Arial"/>
              </a:rPr>
              <a:t>their	home	for	</a:t>
            </a:r>
            <a:r>
              <a:rPr spc="20" dirty="0">
                <a:latin typeface="+mj-lt"/>
                <a:cs typeface="Arial"/>
              </a:rPr>
              <a:t>extended	</a:t>
            </a:r>
            <a:r>
              <a:rPr spc="25" dirty="0">
                <a:latin typeface="+mj-lt"/>
                <a:cs typeface="Arial"/>
              </a:rPr>
              <a:t>periods </a:t>
            </a:r>
            <a:r>
              <a:rPr spc="20" dirty="0">
                <a:latin typeface="+mj-lt"/>
                <a:cs typeface="Arial"/>
              </a:rPr>
              <a:t>of  time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Afraid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being alone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the social</a:t>
            </a:r>
            <a:r>
              <a:rPr spc="29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situation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Afraid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losing </a:t>
            </a:r>
            <a:r>
              <a:rPr spc="25" dirty="0">
                <a:latin typeface="+mj-lt"/>
                <a:cs typeface="Arial"/>
              </a:rPr>
              <a:t>control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public</a:t>
            </a:r>
            <a:r>
              <a:rPr spc="29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place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Afraid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15" dirty="0">
                <a:latin typeface="+mj-lt"/>
                <a:cs typeface="Arial"/>
              </a:rPr>
              <a:t>being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places where </a:t>
            </a:r>
            <a:r>
              <a:rPr spc="15" dirty="0">
                <a:latin typeface="+mj-lt"/>
                <a:cs typeface="Arial"/>
              </a:rPr>
              <a:t>it </a:t>
            </a:r>
            <a:r>
              <a:rPr spc="20" dirty="0">
                <a:latin typeface="+mj-lt"/>
                <a:cs typeface="Arial"/>
              </a:rPr>
              <a:t>would </a:t>
            </a:r>
            <a:r>
              <a:rPr spc="10" dirty="0">
                <a:latin typeface="+mj-lt"/>
                <a:cs typeface="Arial"/>
              </a:rPr>
              <a:t>be </a:t>
            </a:r>
            <a:r>
              <a:rPr spc="15" dirty="0">
                <a:latin typeface="+mj-lt"/>
                <a:cs typeface="Arial"/>
              </a:rPr>
              <a:t>difficult </a:t>
            </a:r>
            <a:r>
              <a:rPr spc="25" dirty="0">
                <a:latin typeface="+mj-lt"/>
                <a:cs typeface="Arial"/>
              </a:rPr>
              <a:t>to  escape, </a:t>
            </a:r>
            <a:r>
              <a:rPr spc="20" dirty="0">
                <a:latin typeface="+mj-lt"/>
                <a:cs typeface="Arial"/>
              </a:rPr>
              <a:t>such </a:t>
            </a:r>
            <a:r>
              <a:rPr spc="15" dirty="0">
                <a:latin typeface="+mj-lt"/>
                <a:cs typeface="Arial"/>
              </a:rPr>
              <a:t>as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15" dirty="0">
                <a:latin typeface="+mj-lt"/>
                <a:cs typeface="Arial"/>
              </a:rPr>
              <a:t>car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23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elevator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Detached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estranged from</a:t>
            </a:r>
            <a:r>
              <a:rPr spc="114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others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Anxious </a:t>
            </a:r>
            <a:r>
              <a:rPr spc="15" dirty="0">
                <a:latin typeface="+mj-lt"/>
                <a:cs typeface="Arial"/>
              </a:rPr>
              <a:t>or</a:t>
            </a:r>
            <a:r>
              <a:rPr spc="11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agitated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2" y="609601"/>
            <a:ext cx="10285572" cy="55165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b="1" dirty="0" smtClean="0"/>
              <a:t>Predisposing factors: (2)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1-Hereditary factors: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-Average of anxiety in identical twins: &gt;50%.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2- Age: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-Anxiety increases in Children (Immature nervous system).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-Anxiety increases in Elderly (Atrophic nervous system).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err="1" smtClean="0"/>
              <a:t>Sx</a:t>
            </a:r>
            <a:r>
              <a:rPr lang="en-US" sz="1800" dirty="0" smtClean="0"/>
              <a:t> in pediatric: phobia in night, phobia from strangers, animals, older children, being alone, nightmares, urinal or fecal incontinence, walking during sleeping.</a:t>
            </a:r>
          </a:p>
          <a:p>
            <a:pPr>
              <a:lnSpc>
                <a:spcPct val="150000"/>
              </a:lnSpc>
              <a:buNone/>
            </a:pPr>
            <a:r>
              <a:rPr lang="fr-FR" sz="1800" dirty="0" err="1" smtClean="0"/>
              <a:t>Sx</a:t>
            </a:r>
            <a:r>
              <a:rPr lang="fr-FR" sz="1800" dirty="0" smtClean="0"/>
              <a:t> in adolescent: </a:t>
            </a:r>
            <a:r>
              <a:rPr lang="fr-FR" sz="1800" dirty="0" err="1" smtClean="0"/>
              <a:t>unsuitability</a:t>
            </a:r>
            <a:r>
              <a:rPr lang="fr-FR" sz="1800" dirty="0" smtClean="0"/>
              <a:t>, </a:t>
            </a:r>
            <a:r>
              <a:rPr lang="fr-FR" sz="1800" dirty="0" err="1" smtClean="0"/>
              <a:t>irritability</a:t>
            </a:r>
            <a:r>
              <a:rPr lang="fr-FR" sz="1800" dirty="0" smtClean="0"/>
              <a:t>, social </a:t>
            </a:r>
            <a:r>
              <a:rPr lang="fr-FR" sz="1800" dirty="0" err="1" smtClean="0"/>
              <a:t>embarrassment</a:t>
            </a:r>
            <a:r>
              <a:rPr lang="fr-FR" sz="1800" dirty="0" smtClean="0"/>
              <a:t> esp. </a:t>
            </a:r>
            <a:r>
              <a:rPr lang="en-US" sz="1800" dirty="0" smtClean="0"/>
              <a:t>when facing or meeting the other sex, guilty feeling, anxious about genital area, being very shy, speech stutter.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err="1" smtClean="0"/>
              <a:t>Sx</a:t>
            </a:r>
            <a:r>
              <a:rPr lang="en-US" sz="1800" dirty="0" smtClean="0"/>
              <a:t> in in Adulthood: DECREASE.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err="1" smtClean="0"/>
              <a:t>Sx</a:t>
            </a:r>
            <a:r>
              <a:rPr lang="en-US" sz="1800" dirty="0" smtClean="0"/>
              <a:t> in in elderly: INCREASE (regarding dz., death)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550" y="733172"/>
            <a:ext cx="755622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/>
              <a:t>WHAT CAUSES</a:t>
            </a:r>
            <a:r>
              <a:rPr lang="en-US" sz="2000" b="1" u="sng" spc="-225" dirty="0" smtClean="0"/>
              <a:t> </a:t>
            </a:r>
            <a:r>
              <a:rPr lang="en-US" sz="2000" b="1" u="sng" spc="-5" dirty="0" smtClean="0"/>
              <a:t>AGORAPHOBIA?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48" y="1476123"/>
            <a:ext cx="10346112" cy="3376181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12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Depression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1316990" algn="l"/>
                <a:tab pos="2681605" algn="l"/>
                <a:tab pos="3521075" algn="l"/>
                <a:tab pos="4030345" algn="l"/>
                <a:tab pos="6247765" algn="l"/>
                <a:tab pos="6949440" algn="l"/>
              </a:tabLst>
            </a:pPr>
            <a:r>
              <a:rPr spc="25" dirty="0">
                <a:latin typeface="+mj-lt"/>
                <a:cs typeface="Arial"/>
              </a:rPr>
              <a:t>Oth</a:t>
            </a:r>
            <a:r>
              <a:rPr spc="10" dirty="0">
                <a:latin typeface="+mj-lt"/>
                <a:cs typeface="Arial"/>
              </a:rPr>
              <a:t>e</a:t>
            </a:r>
            <a:r>
              <a:rPr dirty="0">
                <a:latin typeface="+mj-lt"/>
                <a:cs typeface="Arial"/>
              </a:rPr>
              <a:t>r	</a:t>
            </a:r>
            <a:r>
              <a:rPr spc="25" dirty="0">
                <a:latin typeface="+mj-lt"/>
                <a:cs typeface="Arial"/>
              </a:rPr>
              <a:t>ph</a:t>
            </a:r>
            <a:r>
              <a:rPr spc="10" dirty="0">
                <a:latin typeface="+mj-lt"/>
                <a:cs typeface="Arial"/>
              </a:rPr>
              <a:t>o</a:t>
            </a:r>
            <a:r>
              <a:rPr spc="25" dirty="0">
                <a:latin typeface="+mj-lt"/>
                <a:cs typeface="Arial"/>
              </a:rPr>
              <a:t>b</a:t>
            </a:r>
            <a:r>
              <a:rPr spc="20" dirty="0">
                <a:latin typeface="+mj-lt"/>
                <a:cs typeface="Arial"/>
              </a:rPr>
              <a:t>i</a:t>
            </a:r>
            <a:r>
              <a:rPr spc="25" dirty="0">
                <a:latin typeface="+mj-lt"/>
                <a:cs typeface="Arial"/>
              </a:rPr>
              <a:t>a</a:t>
            </a:r>
            <a:r>
              <a:rPr spc="20" dirty="0">
                <a:latin typeface="+mj-lt"/>
                <a:cs typeface="Arial"/>
              </a:rPr>
              <a:t>s</a:t>
            </a:r>
            <a:r>
              <a:rPr dirty="0">
                <a:latin typeface="+mj-lt"/>
                <a:cs typeface="Arial"/>
              </a:rPr>
              <a:t>,	</a:t>
            </a:r>
            <a:r>
              <a:rPr spc="30" dirty="0">
                <a:latin typeface="+mj-lt"/>
                <a:cs typeface="Arial"/>
              </a:rPr>
              <a:t>s</a:t>
            </a:r>
            <a:r>
              <a:rPr spc="10" dirty="0">
                <a:latin typeface="+mj-lt"/>
                <a:cs typeface="Arial"/>
              </a:rPr>
              <a:t>u</a:t>
            </a:r>
            <a:r>
              <a:rPr spc="30" dirty="0">
                <a:latin typeface="+mj-lt"/>
                <a:cs typeface="Arial"/>
              </a:rPr>
              <a:t>c</a:t>
            </a:r>
            <a:r>
              <a:rPr spc="-5" dirty="0">
                <a:latin typeface="+mj-lt"/>
                <a:cs typeface="Arial"/>
              </a:rPr>
              <a:t>h</a:t>
            </a:r>
            <a:r>
              <a:rPr dirty="0">
                <a:latin typeface="+mj-lt"/>
                <a:cs typeface="Arial"/>
              </a:rPr>
              <a:t>	</a:t>
            </a:r>
            <a:r>
              <a:rPr spc="15" dirty="0">
                <a:latin typeface="+mj-lt"/>
                <a:cs typeface="Arial"/>
              </a:rPr>
              <a:t>a</a:t>
            </a:r>
            <a:r>
              <a:rPr spc="-5" dirty="0">
                <a:latin typeface="+mj-lt"/>
                <a:cs typeface="Arial"/>
              </a:rPr>
              <a:t>s</a:t>
            </a:r>
            <a:r>
              <a:rPr dirty="0">
                <a:latin typeface="+mj-lt"/>
                <a:cs typeface="Arial"/>
              </a:rPr>
              <a:t>	</a:t>
            </a:r>
            <a:r>
              <a:rPr spc="30" dirty="0">
                <a:latin typeface="+mj-lt"/>
                <a:cs typeface="Arial"/>
              </a:rPr>
              <a:t>c</a:t>
            </a:r>
            <a:r>
              <a:rPr spc="20" dirty="0">
                <a:latin typeface="+mj-lt"/>
                <a:cs typeface="Arial"/>
              </a:rPr>
              <a:t>l</a:t>
            </a:r>
            <a:r>
              <a:rPr spc="25" dirty="0">
                <a:latin typeface="+mj-lt"/>
                <a:cs typeface="Arial"/>
              </a:rPr>
              <a:t>a</a:t>
            </a:r>
            <a:r>
              <a:rPr spc="10" dirty="0">
                <a:latin typeface="+mj-lt"/>
                <a:cs typeface="Arial"/>
              </a:rPr>
              <a:t>u</a:t>
            </a:r>
            <a:r>
              <a:rPr spc="20" dirty="0">
                <a:latin typeface="+mj-lt"/>
                <a:cs typeface="Arial"/>
              </a:rPr>
              <a:t>s</a:t>
            </a:r>
            <a:r>
              <a:rPr spc="25" dirty="0">
                <a:latin typeface="+mj-lt"/>
                <a:cs typeface="Arial"/>
              </a:rPr>
              <a:t>t</a:t>
            </a:r>
            <a:r>
              <a:rPr spc="35" dirty="0">
                <a:latin typeface="+mj-lt"/>
                <a:cs typeface="Arial"/>
              </a:rPr>
              <a:t>r</a:t>
            </a:r>
            <a:r>
              <a:rPr spc="25" dirty="0">
                <a:latin typeface="+mj-lt"/>
                <a:cs typeface="Arial"/>
              </a:rPr>
              <a:t>ophob</a:t>
            </a:r>
            <a:r>
              <a:rPr spc="20" dirty="0">
                <a:latin typeface="+mj-lt"/>
                <a:cs typeface="Arial"/>
              </a:rPr>
              <a:t>i</a:t>
            </a:r>
            <a:r>
              <a:rPr spc="-5" dirty="0">
                <a:latin typeface="+mj-lt"/>
                <a:cs typeface="Arial"/>
              </a:rPr>
              <a:t>a</a:t>
            </a:r>
            <a:r>
              <a:rPr dirty="0">
                <a:latin typeface="+mj-lt"/>
                <a:cs typeface="Arial"/>
              </a:rPr>
              <a:t>	</a:t>
            </a:r>
            <a:r>
              <a:rPr spc="25" dirty="0">
                <a:latin typeface="+mj-lt"/>
                <a:cs typeface="Arial"/>
              </a:rPr>
              <a:t>an</a:t>
            </a:r>
            <a:r>
              <a:rPr spc="-5" dirty="0">
                <a:latin typeface="+mj-lt"/>
                <a:cs typeface="Arial"/>
              </a:rPr>
              <a:t>d</a:t>
            </a:r>
            <a:r>
              <a:rPr dirty="0">
                <a:latin typeface="+mj-lt"/>
                <a:cs typeface="Arial"/>
              </a:rPr>
              <a:t>	</a:t>
            </a:r>
            <a:r>
              <a:rPr spc="30" dirty="0">
                <a:latin typeface="+mj-lt"/>
                <a:cs typeface="Arial"/>
              </a:rPr>
              <a:t>s</a:t>
            </a:r>
            <a:r>
              <a:rPr spc="25" dirty="0">
                <a:latin typeface="+mj-lt"/>
                <a:cs typeface="Arial"/>
              </a:rPr>
              <a:t>o</a:t>
            </a:r>
            <a:r>
              <a:rPr spc="30" dirty="0">
                <a:latin typeface="+mj-lt"/>
                <a:cs typeface="Arial"/>
              </a:rPr>
              <a:t>c</a:t>
            </a:r>
            <a:r>
              <a:rPr spc="20" dirty="0">
                <a:latin typeface="+mj-lt"/>
                <a:cs typeface="Arial"/>
              </a:rPr>
              <a:t>i</a:t>
            </a:r>
            <a:r>
              <a:rPr spc="25" dirty="0">
                <a:latin typeface="+mj-lt"/>
                <a:cs typeface="Arial"/>
              </a:rPr>
              <a:t>a</a:t>
            </a:r>
            <a:r>
              <a:rPr spc="-5" dirty="0">
                <a:latin typeface="+mj-lt"/>
                <a:cs typeface="Arial"/>
              </a:rPr>
              <a:t>l  </a:t>
            </a:r>
            <a:r>
              <a:rPr spc="20" dirty="0">
                <a:latin typeface="+mj-lt"/>
                <a:cs typeface="Arial"/>
              </a:rPr>
              <a:t>phobia</a:t>
            </a:r>
            <a:endParaRPr>
              <a:latin typeface="+mj-lt"/>
              <a:cs typeface="Arial"/>
            </a:endParaRPr>
          </a:p>
          <a:p>
            <a:pPr marL="355600" marR="5715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Another </a:t>
            </a:r>
            <a:r>
              <a:rPr spc="15" dirty="0">
                <a:latin typeface="+mj-lt"/>
                <a:cs typeface="Arial"/>
              </a:rPr>
              <a:t>type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anxiety </a:t>
            </a:r>
            <a:r>
              <a:rPr spc="5" dirty="0">
                <a:latin typeface="+mj-lt"/>
                <a:cs typeface="Arial"/>
              </a:rPr>
              <a:t>disorder, </a:t>
            </a:r>
            <a:r>
              <a:rPr spc="20" dirty="0">
                <a:latin typeface="+mj-lt"/>
                <a:cs typeface="Arial"/>
              </a:rPr>
              <a:t>such </a:t>
            </a:r>
            <a:r>
              <a:rPr spc="5" dirty="0">
                <a:latin typeface="+mj-lt"/>
                <a:cs typeface="Arial"/>
              </a:rPr>
              <a:t>as </a:t>
            </a:r>
            <a:r>
              <a:rPr spc="25" dirty="0">
                <a:latin typeface="+mj-lt"/>
                <a:cs typeface="Arial"/>
              </a:rPr>
              <a:t>generalized  </a:t>
            </a:r>
            <a:r>
              <a:rPr spc="20" dirty="0">
                <a:latin typeface="+mj-lt"/>
                <a:cs typeface="Arial"/>
              </a:rPr>
              <a:t>anxiety disorder </a:t>
            </a:r>
            <a:r>
              <a:rPr spc="15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obsessive compulsive</a:t>
            </a:r>
            <a:r>
              <a:rPr spc="22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disorder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5" dirty="0">
                <a:latin typeface="+mj-lt"/>
                <a:cs typeface="Arial"/>
              </a:rPr>
              <a:t>history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physical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sexual</a:t>
            </a:r>
            <a:r>
              <a:rPr spc="10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abuse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5" dirty="0">
                <a:latin typeface="+mj-lt"/>
                <a:cs typeface="Arial"/>
              </a:rPr>
              <a:t>substance </a:t>
            </a:r>
            <a:r>
              <a:rPr spc="20" dirty="0">
                <a:latin typeface="+mj-lt"/>
                <a:cs typeface="Arial"/>
              </a:rPr>
              <a:t>abuse</a:t>
            </a:r>
            <a:r>
              <a:rPr spc="-1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problem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5" dirty="0">
                <a:latin typeface="+mj-lt"/>
                <a:cs typeface="Arial"/>
              </a:rPr>
              <a:t>family history </a:t>
            </a:r>
            <a:r>
              <a:rPr spc="15" dirty="0">
                <a:latin typeface="+mj-lt"/>
                <a:cs typeface="Arial"/>
              </a:rPr>
              <a:t>of</a:t>
            </a:r>
            <a:r>
              <a:rPr spc="-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agoraphobia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94212" y="762000"/>
            <a:ext cx="2790733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155" dirty="0" smtClean="0"/>
              <a:t>T</a:t>
            </a:r>
            <a:r>
              <a:rPr lang="en-US" sz="2000" b="1" u="sng" spc="-5" dirty="0" smtClean="0"/>
              <a:t>REATME</a:t>
            </a:r>
            <a:r>
              <a:rPr lang="en-US" sz="2000" b="1" u="sng" spc="5" dirty="0" smtClean="0"/>
              <a:t>N</a:t>
            </a:r>
            <a:r>
              <a:rPr lang="en-US" sz="2000" b="1" u="sng" spc="-5" dirty="0" smtClean="0"/>
              <a:t>T</a:t>
            </a:r>
            <a:endParaRPr lang="en-US" sz="2000" b="1" u="sng" spc="-5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917547" y="1625856"/>
            <a:ext cx="10355423" cy="2040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10" dirty="0">
                <a:latin typeface="+mj-lt"/>
                <a:cs typeface="Arial"/>
              </a:rPr>
              <a:t>Psychotherapy, </a:t>
            </a:r>
            <a:r>
              <a:rPr spc="15" dirty="0">
                <a:latin typeface="+mj-lt"/>
                <a:cs typeface="Arial"/>
              </a:rPr>
              <a:t>also </a:t>
            </a:r>
            <a:r>
              <a:rPr spc="20" dirty="0">
                <a:latin typeface="+mj-lt"/>
                <a:cs typeface="Arial"/>
              </a:rPr>
              <a:t>known </a:t>
            </a:r>
            <a:r>
              <a:rPr spc="5" dirty="0">
                <a:latin typeface="+mj-lt"/>
                <a:cs typeface="Arial"/>
              </a:rPr>
              <a:t>as </a:t>
            </a:r>
            <a:r>
              <a:rPr spc="15" dirty="0">
                <a:latin typeface="+mj-lt"/>
                <a:cs typeface="Arial"/>
              </a:rPr>
              <a:t>talk </a:t>
            </a:r>
            <a:r>
              <a:rPr spc="-5" dirty="0">
                <a:latin typeface="+mj-lt"/>
                <a:cs typeface="Arial"/>
              </a:rPr>
              <a:t>therapy, </a:t>
            </a:r>
            <a:r>
              <a:rPr spc="20" dirty="0">
                <a:latin typeface="+mj-lt"/>
                <a:cs typeface="Arial"/>
              </a:rPr>
              <a:t>involves  meeting with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therapist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15" dirty="0">
                <a:latin typeface="+mj-lt"/>
                <a:cs typeface="Arial"/>
              </a:rPr>
              <a:t>other </a:t>
            </a:r>
            <a:r>
              <a:rPr spc="20" dirty="0">
                <a:latin typeface="+mj-lt"/>
                <a:cs typeface="Arial"/>
              </a:rPr>
              <a:t>mental health  professional </a:t>
            </a:r>
            <a:r>
              <a:rPr spc="10" dirty="0">
                <a:latin typeface="+mj-lt"/>
                <a:cs typeface="Arial"/>
              </a:rPr>
              <a:t>on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regular basis. This gives </a:t>
            </a:r>
            <a:r>
              <a:rPr spc="15" dirty="0">
                <a:latin typeface="+mj-lt"/>
                <a:cs typeface="Arial"/>
              </a:rPr>
              <a:t>you the  </a:t>
            </a:r>
            <a:r>
              <a:rPr spc="25" dirty="0">
                <a:latin typeface="+mj-lt"/>
                <a:cs typeface="Arial"/>
              </a:rPr>
              <a:t>opportunity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talk </a:t>
            </a:r>
            <a:r>
              <a:rPr spc="20" dirty="0">
                <a:latin typeface="+mj-lt"/>
                <a:cs typeface="Arial"/>
              </a:rPr>
              <a:t>about </a:t>
            </a:r>
            <a:r>
              <a:rPr spc="15" dirty="0">
                <a:latin typeface="+mj-lt"/>
                <a:cs typeface="Arial"/>
              </a:rPr>
              <a:t>your </a:t>
            </a:r>
            <a:r>
              <a:rPr spc="20" dirty="0">
                <a:latin typeface="+mj-lt"/>
                <a:cs typeface="Arial"/>
              </a:rPr>
              <a:t>fears </a:t>
            </a:r>
            <a:r>
              <a:rPr spc="15" dirty="0">
                <a:latin typeface="+mj-lt"/>
                <a:cs typeface="Arial"/>
              </a:rPr>
              <a:t>and any </a:t>
            </a:r>
            <a:r>
              <a:rPr spc="20" dirty="0">
                <a:latin typeface="+mj-lt"/>
                <a:cs typeface="Arial"/>
              </a:rPr>
              <a:t>issues  that </a:t>
            </a:r>
            <a:r>
              <a:rPr spc="15" dirty="0">
                <a:latin typeface="+mj-lt"/>
                <a:cs typeface="Arial"/>
              </a:rPr>
              <a:t>may </a:t>
            </a:r>
            <a:r>
              <a:rPr spc="10" dirty="0">
                <a:latin typeface="+mj-lt"/>
                <a:cs typeface="Arial"/>
              </a:rPr>
              <a:t>be </a:t>
            </a:r>
            <a:r>
              <a:rPr spc="20" dirty="0">
                <a:latin typeface="+mj-lt"/>
                <a:cs typeface="Arial"/>
              </a:rPr>
              <a:t>contributing to </a:t>
            </a:r>
            <a:r>
              <a:rPr spc="15" dirty="0">
                <a:latin typeface="+mj-lt"/>
                <a:cs typeface="Arial"/>
              </a:rPr>
              <a:t>your </a:t>
            </a:r>
            <a:r>
              <a:rPr spc="20" dirty="0">
                <a:latin typeface="+mj-lt"/>
                <a:cs typeface="Arial"/>
              </a:rPr>
              <a:t>fears.  Psychotherapy </a:t>
            </a:r>
            <a:r>
              <a:rPr spc="5" dirty="0">
                <a:latin typeface="+mj-lt"/>
                <a:cs typeface="Arial"/>
              </a:rPr>
              <a:t>is </a:t>
            </a:r>
            <a:r>
              <a:rPr spc="15" dirty="0">
                <a:latin typeface="+mj-lt"/>
                <a:cs typeface="Arial"/>
              </a:rPr>
              <a:t>often </a:t>
            </a:r>
            <a:r>
              <a:rPr spc="20" dirty="0">
                <a:latin typeface="+mj-lt"/>
                <a:cs typeface="Arial"/>
              </a:rPr>
              <a:t>combined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20" dirty="0">
                <a:latin typeface="+mj-lt"/>
                <a:cs typeface="Arial"/>
              </a:rPr>
              <a:t>medications  </a:t>
            </a:r>
            <a:r>
              <a:rPr spc="15" dirty="0">
                <a:latin typeface="+mj-lt"/>
                <a:cs typeface="Arial"/>
              </a:rPr>
              <a:t>for </a:t>
            </a:r>
            <a:r>
              <a:rPr spc="20" dirty="0">
                <a:latin typeface="+mj-lt"/>
                <a:cs typeface="Arial"/>
              </a:rPr>
              <a:t>optimum effectiveness. </a:t>
            </a:r>
            <a:r>
              <a:rPr spc="5" dirty="0">
                <a:latin typeface="+mj-lt"/>
                <a:cs typeface="Arial"/>
              </a:rPr>
              <a:t>It’s </a:t>
            </a:r>
            <a:r>
              <a:rPr spc="20" dirty="0">
                <a:latin typeface="+mj-lt"/>
                <a:cs typeface="Arial"/>
              </a:rPr>
              <a:t>generally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short-term  treatment that </a:t>
            </a:r>
            <a:r>
              <a:rPr spc="15" dirty="0">
                <a:latin typeface="+mj-lt"/>
                <a:cs typeface="Arial"/>
              </a:rPr>
              <a:t>can </a:t>
            </a:r>
            <a:r>
              <a:rPr spc="5" dirty="0">
                <a:latin typeface="+mj-lt"/>
                <a:cs typeface="Arial"/>
              </a:rPr>
              <a:t>be </a:t>
            </a:r>
            <a:r>
              <a:rPr spc="20" dirty="0">
                <a:latin typeface="+mj-lt"/>
                <a:cs typeface="Arial"/>
              </a:rPr>
              <a:t>stopped </a:t>
            </a:r>
            <a:r>
              <a:rPr spc="15" dirty="0">
                <a:latin typeface="+mj-lt"/>
                <a:cs typeface="Arial"/>
              </a:rPr>
              <a:t>once </a:t>
            </a:r>
            <a:r>
              <a:rPr spc="20" dirty="0">
                <a:latin typeface="+mj-lt"/>
                <a:cs typeface="Arial"/>
              </a:rPr>
              <a:t>you’re able </a:t>
            </a:r>
            <a:r>
              <a:rPr spc="25" dirty="0">
                <a:latin typeface="+mj-lt"/>
                <a:cs typeface="Arial"/>
              </a:rPr>
              <a:t>to  </a:t>
            </a:r>
            <a:r>
              <a:rPr spc="20" dirty="0">
                <a:latin typeface="+mj-lt"/>
                <a:cs typeface="Arial"/>
              </a:rPr>
              <a:t>cope with your </a:t>
            </a:r>
            <a:r>
              <a:rPr spc="25" dirty="0">
                <a:latin typeface="+mj-lt"/>
                <a:cs typeface="Arial"/>
              </a:rPr>
              <a:t>fears </a:t>
            </a:r>
            <a:r>
              <a:rPr spc="15" dirty="0">
                <a:latin typeface="+mj-lt"/>
                <a:cs typeface="Arial"/>
              </a:rPr>
              <a:t>and</a:t>
            </a:r>
            <a:r>
              <a:rPr spc="170" dirty="0">
                <a:latin typeface="+mj-lt"/>
                <a:cs typeface="Arial"/>
              </a:rPr>
              <a:t> </a:t>
            </a:r>
            <a:r>
              <a:rPr dirty="0">
                <a:latin typeface="+mj-lt"/>
                <a:cs typeface="Arial"/>
              </a:rPr>
              <a:t>anxiety.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7" y="1625856"/>
            <a:ext cx="10355423" cy="162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Cognitive Behavioral </a:t>
            </a:r>
            <a:r>
              <a:rPr spc="20" dirty="0">
                <a:latin typeface="+mj-lt"/>
                <a:cs typeface="Arial"/>
              </a:rPr>
              <a:t>Therapy </a:t>
            </a:r>
            <a:r>
              <a:rPr spc="15" dirty="0">
                <a:latin typeface="+mj-lt"/>
                <a:cs typeface="Arial"/>
              </a:rPr>
              <a:t>(CBT) </a:t>
            </a:r>
            <a:r>
              <a:rPr spc="5" dirty="0">
                <a:latin typeface="+mj-lt"/>
                <a:cs typeface="Arial"/>
              </a:rPr>
              <a:t>is </a:t>
            </a:r>
            <a:r>
              <a:rPr spc="15" dirty="0">
                <a:latin typeface="+mj-lt"/>
                <a:cs typeface="Arial"/>
              </a:rPr>
              <a:t>the most  </a:t>
            </a:r>
            <a:r>
              <a:rPr spc="20" dirty="0">
                <a:latin typeface="+mj-lt"/>
                <a:cs typeface="Arial"/>
              </a:rPr>
              <a:t>common </a:t>
            </a:r>
            <a:r>
              <a:rPr spc="15" dirty="0">
                <a:latin typeface="+mj-lt"/>
                <a:cs typeface="Arial"/>
              </a:rPr>
              <a:t>form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psychotherapy </a:t>
            </a:r>
            <a:r>
              <a:rPr spc="15" dirty="0">
                <a:latin typeface="+mj-lt"/>
                <a:cs typeface="Arial"/>
              </a:rPr>
              <a:t>used </a:t>
            </a:r>
            <a:r>
              <a:rPr spc="20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treat </a:t>
            </a:r>
            <a:r>
              <a:rPr spc="20" dirty="0">
                <a:latin typeface="+mj-lt"/>
                <a:cs typeface="Arial"/>
              </a:rPr>
              <a:t>people  with </a:t>
            </a:r>
            <a:r>
              <a:rPr spc="25" dirty="0">
                <a:latin typeface="+mj-lt"/>
                <a:cs typeface="Arial"/>
              </a:rPr>
              <a:t>agoraphobia. </a:t>
            </a:r>
            <a:r>
              <a:rPr spc="10" dirty="0">
                <a:latin typeface="+mj-lt"/>
                <a:cs typeface="Arial"/>
              </a:rPr>
              <a:t>CBT can </a:t>
            </a:r>
            <a:r>
              <a:rPr spc="15" dirty="0">
                <a:latin typeface="+mj-lt"/>
                <a:cs typeface="Arial"/>
              </a:rPr>
              <a:t>help you </a:t>
            </a:r>
            <a:r>
              <a:rPr spc="20" dirty="0">
                <a:latin typeface="+mj-lt"/>
                <a:cs typeface="Arial"/>
              </a:rPr>
              <a:t>understand </a:t>
            </a:r>
            <a:r>
              <a:rPr spc="10" dirty="0">
                <a:latin typeface="+mj-lt"/>
                <a:cs typeface="Arial"/>
              </a:rPr>
              <a:t>the </a:t>
            </a:r>
            <a:r>
              <a:rPr spc="68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distorted </a:t>
            </a:r>
            <a:r>
              <a:rPr spc="25" dirty="0">
                <a:latin typeface="+mj-lt"/>
                <a:cs typeface="Arial"/>
              </a:rPr>
              <a:t>feelings </a:t>
            </a:r>
            <a:r>
              <a:rPr spc="15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views associated </a:t>
            </a:r>
            <a:r>
              <a:rPr spc="15" dirty="0">
                <a:latin typeface="+mj-lt"/>
                <a:cs typeface="Arial"/>
              </a:rPr>
              <a:t>with  </a:t>
            </a:r>
            <a:r>
              <a:rPr spc="25" dirty="0">
                <a:latin typeface="+mj-lt"/>
                <a:cs typeface="Arial"/>
              </a:rPr>
              <a:t>agoraphobia. </a:t>
            </a:r>
            <a:r>
              <a:rPr spc="10" dirty="0">
                <a:latin typeface="+mj-lt"/>
                <a:cs typeface="Arial"/>
              </a:rPr>
              <a:t>It </a:t>
            </a:r>
            <a:r>
              <a:rPr spc="15" dirty="0">
                <a:latin typeface="+mj-lt"/>
                <a:cs typeface="Arial"/>
              </a:rPr>
              <a:t>can </a:t>
            </a:r>
            <a:r>
              <a:rPr spc="20" dirty="0">
                <a:latin typeface="+mj-lt"/>
                <a:cs typeface="Arial"/>
              </a:rPr>
              <a:t>also </a:t>
            </a:r>
            <a:r>
              <a:rPr spc="15" dirty="0">
                <a:latin typeface="+mj-lt"/>
                <a:cs typeface="Arial"/>
              </a:rPr>
              <a:t>teach you </a:t>
            </a:r>
            <a:r>
              <a:rPr spc="10" dirty="0">
                <a:latin typeface="+mj-lt"/>
                <a:cs typeface="Arial"/>
              </a:rPr>
              <a:t>how to </a:t>
            </a:r>
            <a:r>
              <a:rPr spc="15" dirty="0">
                <a:latin typeface="+mj-lt"/>
                <a:cs typeface="Arial"/>
              </a:rPr>
              <a:t>work  </a:t>
            </a:r>
            <a:r>
              <a:rPr spc="20" dirty="0">
                <a:latin typeface="+mj-lt"/>
                <a:cs typeface="Arial"/>
              </a:rPr>
              <a:t>through stressful situations </a:t>
            </a:r>
            <a:r>
              <a:rPr spc="15" dirty="0">
                <a:latin typeface="+mj-lt"/>
                <a:cs typeface="Arial"/>
              </a:rPr>
              <a:t>by </a:t>
            </a:r>
            <a:r>
              <a:rPr spc="20" dirty="0">
                <a:latin typeface="+mj-lt"/>
                <a:cs typeface="Arial"/>
              </a:rPr>
              <a:t>replacing </a:t>
            </a:r>
            <a:r>
              <a:rPr spc="15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distorted  thoughts with healthy thoughts, allowing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5" dirty="0">
                <a:latin typeface="+mj-lt"/>
                <a:cs typeface="Arial"/>
              </a:rPr>
              <a:t>to  </a:t>
            </a:r>
            <a:r>
              <a:rPr spc="20" dirty="0">
                <a:latin typeface="+mj-lt"/>
                <a:cs typeface="Arial"/>
              </a:rPr>
              <a:t>regain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sense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control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your</a:t>
            </a:r>
            <a:r>
              <a:rPr spc="29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life.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9" y="2141347"/>
            <a:ext cx="10347805" cy="7940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Exposure Therapy </a:t>
            </a:r>
            <a:r>
              <a:rPr spc="15" dirty="0">
                <a:latin typeface="+mj-lt"/>
                <a:cs typeface="Arial"/>
              </a:rPr>
              <a:t>can also help you </a:t>
            </a:r>
            <a:r>
              <a:rPr spc="20" dirty="0">
                <a:latin typeface="+mj-lt"/>
                <a:cs typeface="Arial"/>
              </a:rPr>
              <a:t>overcome </a:t>
            </a:r>
            <a:r>
              <a:rPr spc="15" dirty="0">
                <a:latin typeface="+mj-lt"/>
                <a:cs typeface="Arial"/>
              </a:rPr>
              <a:t>your  </a:t>
            </a:r>
            <a:r>
              <a:rPr spc="20" dirty="0">
                <a:latin typeface="+mj-lt"/>
                <a:cs typeface="Arial"/>
              </a:rPr>
              <a:t>fears.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15" dirty="0">
                <a:latin typeface="+mj-lt"/>
                <a:cs typeface="Arial"/>
              </a:rPr>
              <a:t>this type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dirty="0">
                <a:latin typeface="+mj-lt"/>
                <a:cs typeface="Arial"/>
              </a:rPr>
              <a:t>therapy, </a:t>
            </a:r>
            <a:r>
              <a:rPr spc="20" dirty="0">
                <a:latin typeface="+mj-lt"/>
                <a:cs typeface="Arial"/>
              </a:rPr>
              <a:t>you’re gently </a:t>
            </a:r>
            <a:r>
              <a:rPr spc="15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slowly  exposed </a:t>
            </a:r>
            <a:r>
              <a:rPr spc="5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situations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places </a:t>
            </a:r>
            <a:r>
              <a:rPr spc="10" dirty="0">
                <a:latin typeface="+mj-lt"/>
                <a:cs typeface="Arial"/>
              </a:rPr>
              <a:t>you </a:t>
            </a:r>
            <a:r>
              <a:rPr spc="-10" dirty="0">
                <a:latin typeface="+mj-lt"/>
                <a:cs typeface="Arial"/>
              </a:rPr>
              <a:t>fear. </a:t>
            </a:r>
            <a:r>
              <a:rPr spc="15" dirty="0">
                <a:latin typeface="+mj-lt"/>
                <a:cs typeface="Arial"/>
              </a:rPr>
              <a:t>This  </a:t>
            </a:r>
            <a:r>
              <a:rPr spc="20" dirty="0">
                <a:latin typeface="+mj-lt"/>
                <a:cs typeface="Arial"/>
              </a:rPr>
              <a:t>may make your fear diminish over</a:t>
            </a:r>
            <a:r>
              <a:rPr spc="22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time.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94212" y="762000"/>
            <a:ext cx="3383245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/>
              <a:t>MEDICATIONS</a:t>
            </a:r>
            <a:endParaRPr lang="en-US" sz="2000" b="1" u="sng" spc="-5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1141412" y="1524000"/>
            <a:ext cx="10349497" cy="3284874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55600" algn="just">
              <a:lnSpc>
                <a:spcPct val="150000"/>
              </a:lnSpc>
              <a:spcBef>
                <a:spcPts val="1275"/>
              </a:spcBef>
            </a:pPr>
            <a:r>
              <a:rPr lang="en-US" spc="20" dirty="0" smtClean="0">
                <a:cs typeface="Arial"/>
              </a:rPr>
              <a:t>Selective serotonin </a:t>
            </a:r>
            <a:r>
              <a:rPr lang="en-US" spc="35" dirty="0" smtClean="0">
                <a:cs typeface="Arial"/>
              </a:rPr>
              <a:t>r</a:t>
            </a:r>
            <a:r>
              <a:rPr lang="en-US" spc="25" dirty="0" smtClean="0">
                <a:cs typeface="Arial"/>
              </a:rPr>
              <a:t>eu</a:t>
            </a:r>
            <a:r>
              <a:rPr lang="en-US" spc="10" dirty="0" smtClean="0">
                <a:cs typeface="Arial"/>
              </a:rPr>
              <a:t>p</a:t>
            </a:r>
            <a:r>
              <a:rPr lang="en-US" spc="35" dirty="0" smtClean="0">
                <a:cs typeface="Arial"/>
              </a:rPr>
              <a:t>t</a:t>
            </a:r>
            <a:r>
              <a:rPr lang="en-US" spc="10" dirty="0" smtClean="0">
                <a:cs typeface="Arial"/>
              </a:rPr>
              <a:t>a</a:t>
            </a:r>
            <a:r>
              <a:rPr lang="en-US" spc="30" dirty="0" smtClean="0">
                <a:cs typeface="Arial"/>
              </a:rPr>
              <a:t>k</a:t>
            </a:r>
            <a:r>
              <a:rPr lang="en-US" spc="-5" dirty="0" smtClean="0">
                <a:cs typeface="Arial"/>
              </a:rPr>
              <a:t>e </a:t>
            </a:r>
            <a:r>
              <a:rPr lang="en-US" spc="10" dirty="0" smtClean="0">
                <a:cs typeface="Arial"/>
              </a:rPr>
              <a:t>i</a:t>
            </a:r>
            <a:r>
              <a:rPr lang="en-US" spc="25" dirty="0" smtClean="0">
                <a:cs typeface="Arial"/>
              </a:rPr>
              <a:t>nh</a:t>
            </a:r>
            <a:r>
              <a:rPr lang="en-US" spc="20" dirty="0" smtClean="0">
                <a:cs typeface="Arial"/>
              </a:rPr>
              <a:t>i</a:t>
            </a:r>
            <a:r>
              <a:rPr lang="en-US" spc="25" dirty="0" smtClean="0">
                <a:cs typeface="Arial"/>
              </a:rPr>
              <a:t>b</a:t>
            </a:r>
            <a:r>
              <a:rPr lang="en-US" spc="20" dirty="0" smtClean="0">
                <a:cs typeface="Arial"/>
              </a:rPr>
              <a:t>i</a:t>
            </a:r>
            <a:r>
              <a:rPr lang="en-US" spc="35" dirty="0" smtClean="0">
                <a:cs typeface="Arial"/>
              </a:rPr>
              <a:t>t</a:t>
            </a:r>
            <a:r>
              <a:rPr lang="en-US" spc="10" dirty="0" smtClean="0">
                <a:cs typeface="Arial"/>
              </a:rPr>
              <a:t>o</a:t>
            </a:r>
            <a:r>
              <a:rPr lang="en-US" spc="35" dirty="0" smtClean="0">
                <a:cs typeface="Arial"/>
              </a:rPr>
              <a:t>r</a:t>
            </a:r>
            <a:r>
              <a:rPr lang="en-US" spc="20" dirty="0" smtClean="0">
                <a:cs typeface="Arial"/>
              </a:rPr>
              <a:t>s</a:t>
            </a:r>
            <a:r>
              <a:rPr lang="en-US" dirty="0" smtClean="0">
                <a:cs typeface="Arial"/>
              </a:rPr>
              <a:t>, </a:t>
            </a:r>
            <a:r>
              <a:rPr lang="en-US" spc="30" dirty="0" smtClean="0">
                <a:cs typeface="Arial"/>
              </a:rPr>
              <a:t>s</a:t>
            </a:r>
            <a:r>
              <a:rPr lang="en-US" spc="25" dirty="0" smtClean="0">
                <a:cs typeface="Arial"/>
              </a:rPr>
              <a:t>u</a:t>
            </a:r>
            <a:r>
              <a:rPr lang="en-US" spc="30" dirty="0" smtClean="0">
                <a:cs typeface="Arial"/>
              </a:rPr>
              <a:t>c</a:t>
            </a:r>
            <a:r>
              <a:rPr lang="en-US" spc="-5" dirty="0" smtClean="0">
                <a:cs typeface="Arial"/>
              </a:rPr>
              <a:t>h</a:t>
            </a:r>
            <a:r>
              <a:rPr lang="en-US" dirty="0">
                <a:cs typeface="Arial"/>
              </a:rPr>
              <a:t>	</a:t>
            </a:r>
            <a:r>
              <a:rPr lang="en-US" spc="15" dirty="0" smtClean="0">
                <a:cs typeface="Arial"/>
              </a:rPr>
              <a:t>as </a:t>
            </a:r>
            <a:r>
              <a:rPr spc="25" smtClean="0">
                <a:latin typeface="+mj-lt"/>
                <a:cs typeface="Arial"/>
              </a:rPr>
              <a:t>paroxetine </a:t>
            </a:r>
            <a:r>
              <a:rPr spc="20" dirty="0">
                <a:latin typeface="+mj-lt"/>
                <a:cs typeface="Arial"/>
              </a:rPr>
              <a:t>(Paxil)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fluoxetine</a:t>
            </a:r>
            <a:r>
              <a:rPr spc="18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(Prozac)</a:t>
            </a:r>
            <a:endParaRPr>
              <a:latin typeface="+mj-lt"/>
              <a:cs typeface="Arial"/>
            </a:endParaRPr>
          </a:p>
          <a:p>
            <a:pPr marL="355600" marR="5080" indent="-343535" algn="just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Selective serotonin </a:t>
            </a:r>
            <a:r>
              <a:rPr spc="15" dirty="0">
                <a:latin typeface="+mj-lt"/>
                <a:cs typeface="Arial"/>
              </a:rPr>
              <a:t>and </a:t>
            </a:r>
            <a:r>
              <a:rPr spc="25" dirty="0">
                <a:latin typeface="+mj-lt"/>
                <a:cs typeface="Arial"/>
              </a:rPr>
              <a:t>norepinephrine </a:t>
            </a:r>
            <a:r>
              <a:rPr spc="20" dirty="0">
                <a:latin typeface="+mj-lt"/>
                <a:cs typeface="Arial"/>
              </a:rPr>
              <a:t>reuptake  inhibitors, such </a:t>
            </a:r>
            <a:r>
              <a:rPr spc="5" dirty="0">
                <a:latin typeface="+mj-lt"/>
                <a:cs typeface="Arial"/>
              </a:rPr>
              <a:t>as </a:t>
            </a:r>
            <a:r>
              <a:rPr spc="20" dirty="0">
                <a:latin typeface="+mj-lt"/>
                <a:cs typeface="Arial"/>
              </a:rPr>
              <a:t>venlafaxine </a:t>
            </a:r>
            <a:r>
              <a:rPr spc="15" dirty="0">
                <a:latin typeface="+mj-lt"/>
                <a:cs typeface="Arial"/>
              </a:rPr>
              <a:t>(Effexor)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duloxetine  (Cymbalta)</a:t>
            </a:r>
            <a:endParaRPr>
              <a:latin typeface="+mj-lt"/>
              <a:cs typeface="Arial"/>
            </a:endParaRPr>
          </a:p>
          <a:p>
            <a:pPr marL="355600">
              <a:lnSpc>
                <a:spcPct val="150000"/>
              </a:lnSpc>
              <a:spcBef>
                <a:spcPts val="1275"/>
              </a:spcBef>
            </a:pPr>
            <a:r>
              <a:rPr spc="10" dirty="0">
                <a:latin typeface="+mj-lt"/>
                <a:cs typeface="Arial"/>
              </a:rPr>
              <a:t>Tricyclic </a:t>
            </a:r>
            <a:r>
              <a:rPr spc="20" dirty="0">
                <a:latin typeface="+mj-lt"/>
                <a:cs typeface="Arial"/>
              </a:rPr>
              <a:t>antidepressants, </a:t>
            </a:r>
            <a:r>
              <a:rPr spc="15" dirty="0">
                <a:latin typeface="+mj-lt"/>
                <a:cs typeface="Arial"/>
              </a:rPr>
              <a:t>such </a:t>
            </a:r>
            <a:r>
              <a:rPr spc="5">
                <a:latin typeface="+mj-lt"/>
                <a:cs typeface="Arial"/>
              </a:rPr>
              <a:t>as</a:t>
            </a:r>
            <a:r>
              <a:rPr spc="345">
                <a:latin typeface="+mj-lt"/>
                <a:cs typeface="Arial"/>
              </a:rPr>
              <a:t> </a:t>
            </a:r>
            <a:r>
              <a:rPr spc="20" smtClean="0">
                <a:latin typeface="+mj-lt"/>
                <a:cs typeface="Arial"/>
              </a:rPr>
              <a:t>amitriptyline</a:t>
            </a:r>
            <a:r>
              <a:rPr lang="en-US" spc="20" dirty="0" smtClean="0">
                <a:latin typeface="+mj-lt"/>
                <a:cs typeface="Arial"/>
              </a:rPr>
              <a:t> </a:t>
            </a:r>
            <a:r>
              <a:rPr lang="en-US" spc="20" dirty="0">
                <a:cs typeface="Arial"/>
              </a:rPr>
              <a:t>(</a:t>
            </a:r>
            <a:r>
              <a:rPr lang="en-US" spc="20" dirty="0" err="1">
                <a:cs typeface="Arial"/>
              </a:rPr>
              <a:t>Elavil</a:t>
            </a:r>
            <a:r>
              <a:rPr lang="en-US" spc="20" dirty="0">
                <a:cs typeface="Arial"/>
              </a:rPr>
              <a:t>) </a:t>
            </a:r>
            <a:r>
              <a:rPr lang="en-US" spc="10" dirty="0">
                <a:cs typeface="Arial"/>
              </a:rPr>
              <a:t>or </a:t>
            </a:r>
            <a:r>
              <a:rPr lang="en-US" spc="25" dirty="0" err="1">
                <a:cs typeface="Arial"/>
              </a:rPr>
              <a:t>nortriptyline</a:t>
            </a:r>
            <a:r>
              <a:rPr lang="en-US" spc="155" dirty="0">
                <a:cs typeface="Arial"/>
              </a:rPr>
              <a:t> </a:t>
            </a:r>
            <a:r>
              <a:rPr lang="en-US" spc="25" dirty="0">
                <a:cs typeface="Arial"/>
              </a:rPr>
              <a:t>(</a:t>
            </a:r>
            <a:r>
              <a:rPr lang="en-US" spc="25" dirty="0" err="1">
                <a:cs typeface="Arial"/>
              </a:rPr>
              <a:t>Pamelor</a:t>
            </a:r>
            <a:r>
              <a:rPr lang="en-US" spc="25" dirty="0">
                <a:cs typeface="Arial"/>
              </a:rPr>
              <a:t>)</a:t>
            </a:r>
            <a:endParaRPr lang="en-US" dirty="0">
              <a:cs typeface="Arial"/>
            </a:endParaRPr>
          </a:p>
          <a:p>
            <a:pPr marL="355600" marR="508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2364740" algn="l"/>
                <a:tab pos="4493895" algn="l"/>
                <a:tab pos="5523865" algn="l"/>
                <a:tab pos="6221730" algn="l"/>
              </a:tabLst>
            </a:pPr>
            <a:r>
              <a:rPr lang="en-US" spc="25" dirty="0" smtClean="0">
                <a:cs typeface="Arial"/>
              </a:rPr>
              <a:t>A</a:t>
            </a:r>
            <a:r>
              <a:rPr lang="en-US" spc="10" dirty="0" smtClean="0">
                <a:cs typeface="Arial"/>
              </a:rPr>
              <a:t>n</a:t>
            </a:r>
            <a:r>
              <a:rPr lang="en-US" spc="35" dirty="0" smtClean="0">
                <a:cs typeface="Arial"/>
              </a:rPr>
              <a:t>t</a:t>
            </a:r>
            <a:r>
              <a:rPr lang="en-US" spc="30" dirty="0" smtClean="0">
                <a:cs typeface="Arial"/>
              </a:rPr>
              <a:t>i</a:t>
            </a:r>
            <a:r>
              <a:rPr lang="en-US" spc="40" dirty="0" smtClean="0">
                <a:cs typeface="Arial"/>
              </a:rPr>
              <a:t>-</a:t>
            </a:r>
            <a:r>
              <a:rPr lang="en-US" spc="25" dirty="0" smtClean="0">
                <a:cs typeface="Arial"/>
              </a:rPr>
              <a:t>an</a:t>
            </a:r>
            <a:r>
              <a:rPr lang="en-US" spc="20" dirty="0" smtClean="0">
                <a:cs typeface="Arial"/>
              </a:rPr>
              <a:t>xi</a:t>
            </a:r>
            <a:r>
              <a:rPr lang="en-US" spc="10" dirty="0" smtClean="0">
                <a:cs typeface="Arial"/>
              </a:rPr>
              <a:t>e</a:t>
            </a:r>
            <a:r>
              <a:rPr lang="en-US" spc="25" dirty="0" smtClean="0">
                <a:cs typeface="Arial"/>
              </a:rPr>
              <a:t>t</a:t>
            </a:r>
            <a:r>
              <a:rPr lang="en-US" dirty="0" smtClean="0">
                <a:cs typeface="Arial"/>
              </a:rPr>
              <a:t>y </a:t>
            </a:r>
            <a:r>
              <a:rPr lang="en-US" spc="35" dirty="0" smtClean="0">
                <a:cs typeface="Arial"/>
              </a:rPr>
              <a:t>m</a:t>
            </a:r>
            <a:r>
              <a:rPr lang="en-US" spc="25" dirty="0" smtClean="0">
                <a:cs typeface="Arial"/>
              </a:rPr>
              <a:t>ed</a:t>
            </a:r>
            <a:r>
              <a:rPr lang="en-US" spc="20" dirty="0" smtClean="0">
                <a:cs typeface="Arial"/>
              </a:rPr>
              <a:t>i</a:t>
            </a:r>
            <a:r>
              <a:rPr lang="en-US" spc="30" dirty="0" smtClean="0">
                <a:cs typeface="Arial"/>
              </a:rPr>
              <a:t>c</a:t>
            </a:r>
            <a:r>
              <a:rPr lang="en-US" spc="10" dirty="0" smtClean="0">
                <a:cs typeface="Arial"/>
              </a:rPr>
              <a:t>a</a:t>
            </a:r>
            <a:r>
              <a:rPr lang="en-US" spc="35" dirty="0" smtClean="0">
                <a:cs typeface="Arial"/>
              </a:rPr>
              <a:t>t</a:t>
            </a:r>
            <a:r>
              <a:rPr lang="en-US" spc="20" dirty="0" smtClean="0">
                <a:cs typeface="Arial"/>
              </a:rPr>
              <a:t>i</a:t>
            </a:r>
            <a:r>
              <a:rPr lang="en-US" spc="25" dirty="0" smtClean="0">
                <a:cs typeface="Arial"/>
              </a:rPr>
              <a:t>o</a:t>
            </a:r>
            <a:r>
              <a:rPr lang="en-US" spc="10" dirty="0" smtClean="0">
                <a:cs typeface="Arial"/>
              </a:rPr>
              <a:t>n</a:t>
            </a:r>
            <a:r>
              <a:rPr lang="en-US" spc="20" dirty="0" smtClean="0">
                <a:cs typeface="Arial"/>
              </a:rPr>
              <a:t>s</a:t>
            </a:r>
            <a:r>
              <a:rPr lang="en-US" dirty="0" smtClean="0">
                <a:cs typeface="Arial"/>
              </a:rPr>
              <a:t>, </a:t>
            </a:r>
            <a:r>
              <a:rPr lang="en-US" spc="30" dirty="0" smtClean="0">
                <a:cs typeface="Arial"/>
              </a:rPr>
              <a:t>s</a:t>
            </a:r>
            <a:r>
              <a:rPr lang="en-US" spc="10" dirty="0" smtClean="0">
                <a:cs typeface="Arial"/>
              </a:rPr>
              <a:t>u</a:t>
            </a:r>
            <a:r>
              <a:rPr lang="en-US" spc="30" dirty="0" smtClean="0">
                <a:cs typeface="Arial"/>
              </a:rPr>
              <a:t>c</a:t>
            </a:r>
            <a:r>
              <a:rPr lang="en-US" spc="-5" dirty="0" smtClean="0">
                <a:cs typeface="Arial"/>
              </a:rPr>
              <a:t>h </a:t>
            </a:r>
            <a:r>
              <a:rPr lang="en-US" spc="15" dirty="0" smtClean="0">
                <a:cs typeface="Arial"/>
              </a:rPr>
              <a:t>a</a:t>
            </a:r>
            <a:r>
              <a:rPr lang="en-US" spc="-5" dirty="0" smtClean="0">
                <a:cs typeface="Arial"/>
              </a:rPr>
              <a:t>s </a:t>
            </a:r>
            <a:r>
              <a:rPr lang="en-US" spc="25" dirty="0" err="1" smtClean="0">
                <a:cs typeface="Arial"/>
              </a:rPr>
              <a:t>a</a:t>
            </a:r>
            <a:r>
              <a:rPr lang="en-US" spc="20" dirty="0" err="1" smtClean="0">
                <a:cs typeface="Arial"/>
              </a:rPr>
              <a:t>l</a:t>
            </a:r>
            <a:r>
              <a:rPr lang="en-US" spc="25" dirty="0" err="1" smtClean="0">
                <a:cs typeface="Arial"/>
              </a:rPr>
              <a:t>p</a:t>
            </a:r>
            <a:r>
              <a:rPr lang="en-US" spc="35" dirty="0" err="1" smtClean="0">
                <a:cs typeface="Arial"/>
              </a:rPr>
              <a:t>r</a:t>
            </a:r>
            <a:r>
              <a:rPr lang="en-US" spc="25" dirty="0" err="1" smtClean="0">
                <a:cs typeface="Arial"/>
              </a:rPr>
              <a:t>a</a:t>
            </a:r>
            <a:r>
              <a:rPr lang="en-US" spc="30" dirty="0" err="1" smtClean="0">
                <a:cs typeface="Arial"/>
              </a:rPr>
              <a:t>z</a:t>
            </a:r>
            <a:r>
              <a:rPr lang="en-US" spc="25" dirty="0" err="1" smtClean="0">
                <a:cs typeface="Arial"/>
              </a:rPr>
              <a:t>o</a:t>
            </a:r>
            <a:r>
              <a:rPr lang="en-US" spc="20" dirty="0" err="1" smtClean="0">
                <a:cs typeface="Arial"/>
              </a:rPr>
              <a:t>l</a:t>
            </a:r>
            <a:r>
              <a:rPr lang="en-US" spc="10" dirty="0" err="1" smtClean="0">
                <a:cs typeface="Arial"/>
              </a:rPr>
              <a:t>a</a:t>
            </a:r>
            <a:r>
              <a:rPr lang="en-US" dirty="0" err="1" smtClean="0">
                <a:cs typeface="Arial"/>
              </a:rPr>
              <a:t>m</a:t>
            </a:r>
            <a:r>
              <a:rPr lang="en-US" dirty="0" smtClean="0">
                <a:cs typeface="Arial"/>
              </a:rPr>
              <a:t>  </a:t>
            </a:r>
            <a:r>
              <a:rPr lang="en-US" spc="20" dirty="0">
                <a:cs typeface="Arial"/>
              </a:rPr>
              <a:t>(</a:t>
            </a:r>
            <a:r>
              <a:rPr lang="en-US" spc="20" dirty="0" err="1">
                <a:cs typeface="Arial"/>
              </a:rPr>
              <a:t>Xanax</a:t>
            </a:r>
            <a:r>
              <a:rPr lang="en-US" spc="20" dirty="0">
                <a:cs typeface="Arial"/>
              </a:rPr>
              <a:t>) </a:t>
            </a:r>
            <a:r>
              <a:rPr lang="en-US" spc="15" dirty="0">
                <a:cs typeface="Arial"/>
              </a:rPr>
              <a:t>or </a:t>
            </a:r>
            <a:r>
              <a:rPr lang="en-US" spc="20" dirty="0" err="1">
                <a:cs typeface="Arial"/>
              </a:rPr>
              <a:t>clonazepam</a:t>
            </a:r>
            <a:r>
              <a:rPr lang="en-US" spc="150" dirty="0">
                <a:cs typeface="Arial"/>
              </a:rPr>
              <a:t> </a:t>
            </a:r>
            <a:r>
              <a:rPr lang="en-US" spc="25" dirty="0">
                <a:cs typeface="Arial"/>
              </a:rPr>
              <a:t>(</a:t>
            </a:r>
            <a:r>
              <a:rPr lang="en-US" spc="25" dirty="0" err="1">
                <a:cs typeface="Arial"/>
              </a:rPr>
              <a:t>Klonopin</a:t>
            </a:r>
            <a:r>
              <a:rPr lang="en-US" spc="25" dirty="0">
                <a:cs typeface="Arial"/>
              </a:rPr>
              <a:t>)</a:t>
            </a:r>
            <a:endParaRPr lang="en-US" dirty="0">
              <a:cs typeface="Arial"/>
            </a:endParaRPr>
          </a:p>
          <a:p>
            <a:pPr marL="355600" indent="-343535" algn="just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75012" y="990600"/>
            <a:ext cx="4983029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/>
              <a:t>5. SPECIFIC</a:t>
            </a:r>
            <a:r>
              <a:rPr lang="en-US" sz="2000" b="1" u="sng" spc="-45" dirty="0" smtClean="0"/>
              <a:t> </a:t>
            </a:r>
            <a:r>
              <a:rPr lang="en-US" sz="2000" b="1" u="sng" dirty="0" smtClean="0"/>
              <a:t>PHOBIA</a:t>
            </a:r>
            <a:endParaRPr lang="en-US" sz="2000" b="1" u="sng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917548" y="2141349"/>
            <a:ext cx="10350344" cy="162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specific phobia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15" dirty="0">
                <a:latin typeface="+mj-lt"/>
                <a:cs typeface="Arial"/>
              </a:rPr>
              <a:t>any </a:t>
            </a:r>
            <a:r>
              <a:rPr spc="20" dirty="0">
                <a:latin typeface="+mj-lt"/>
                <a:cs typeface="Arial"/>
              </a:rPr>
              <a:t>kind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anxiety disorder </a:t>
            </a:r>
            <a:r>
              <a:rPr spc="10" dirty="0">
                <a:latin typeface="+mj-lt"/>
                <a:cs typeface="Arial"/>
              </a:rPr>
              <a:t>that </a:t>
            </a:r>
            <a:r>
              <a:rPr spc="68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amounts to </a:t>
            </a:r>
            <a:r>
              <a:rPr spc="10" dirty="0">
                <a:latin typeface="+mj-lt"/>
                <a:cs typeface="Arial"/>
              </a:rPr>
              <a:t>an </a:t>
            </a:r>
            <a:r>
              <a:rPr spc="25" dirty="0">
                <a:latin typeface="+mj-lt"/>
                <a:cs typeface="Arial"/>
              </a:rPr>
              <a:t>unreasonable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irrational </a:t>
            </a:r>
            <a:r>
              <a:rPr spc="15" dirty="0">
                <a:latin typeface="+mj-lt"/>
                <a:cs typeface="Arial"/>
              </a:rPr>
              <a:t>fear </a:t>
            </a:r>
            <a:r>
              <a:rPr spc="20" dirty="0">
                <a:latin typeface="+mj-lt"/>
                <a:cs typeface="Arial"/>
              </a:rPr>
              <a:t>related  to exposure to specific objects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situations. </a:t>
            </a:r>
            <a:r>
              <a:rPr spc="5" dirty="0">
                <a:latin typeface="+mj-lt"/>
                <a:cs typeface="Arial"/>
              </a:rPr>
              <a:t>As </a:t>
            </a:r>
            <a:r>
              <a:rPr spc="-5" dirty="0">
                <a:latin typeface="+mj-lt"/>
                <a:cs typeface="Arial"/>
              </a:rPr>
              <a:t>a  </a:t>
            </a:r>
            <a:r>
              <a:rPr spc="20" dirty="0">
                <a:latin typeface="+mj-lt"/>
                <a:cs typeface="Arial"/>
              </a:rPr>
              <a:t>result, </a:t>
            </a:r>
            <a:r>
              <a:rPr spc="15" dirty="0">
                <a:latin typeface="+mj-lt"/>
                <a:cs typeface="Arial"/>
              </a:rPr>
              <a:t>the affected </a:t>
            </a:r>
            <a:r>
              <a:rPr spc="20" dirty="0">
                <a:latin typeface="+mj-lt"/>
                <a:cs typeface="Arial"/>
              </a:rPr>
              <a:t>person tends to actively avoid  direct contact </a:t>
            </a:r>
            <a:r>
              <a:rPr spc="15" dirty="0">
                <a:latin typeface="+mj-lt"/>
                <a:cs typeface="Arial"/>
              </a:rPr>
              <a:t>with the </a:t>
            </a:r>
            <a:r>
              <a:rPr spc="20" dirty="0">
                <a:latin typeface="+mj-lt"/>
                <a:cs typeface="Arial"/>
              </a:rPr>
              <a:t>objects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situations </a:t>
            </a:r>
            <a:r>
              <a:rPr spc="10" dirty="0">
                <a:latin typeface="+mj-lt"/>
                <a:cs typeface="Arial"/>
              </a:rPr>
              <a:t>and,  in </a:t>
            </a:r>
            <a:r>
              <a:rPr b="1" spc="25" dirty="0">
                <a:latin typeface="+mj-lt"/>
                <a:cs typeface="Arial"/>
              </a:rPr>
              <a:t>severe </a:t>
            </a:r>
            <a:r>
              <a:rPr spc="20" dirty="0">
                <a:latin typeface="+mj-lt"/>
                <a:cs typeface="Arial"/>
              </a:rPr>
              <a:t>cases, </a:t>
            </a:r>
            <a:r>
              <a:rPr spc="15" dirty="0">
                <a:latin typeface="+mj-lt"/>
                <a:cs typeface="Arial"/>
              </a:rPr>
              <a:t>any </a:t>
            </a:r>
            <a:r>
              <a:rPr spc="25" dirty="0">
                <a:latin typeface="+mj-lt"/>
                <a:cs typeface="Arial"/>
              </a:rPr>
              <a:t>mention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depiction </a:t>
            </a:r>
            <a:r>
              <a:rPr spc="15" dirty="0">
                <a:latin typeface="+mj-lt"/>
                <a:cs typeface="Arial"/>
              </a:rPr>
              <a:t>of</a:t>
            </a:r>
            <a:r>
              <a:rPr spc="29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them.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84612" y="609600"/>
            <a:ext cx="2930397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/>
              <a:t>SYMPTOMS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50" y="1476122"/>
            <a:ext cx="8500859" cy="4263155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12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+mj-lt"/>
                <a:cs typeface="Arial"/>
              </a:rPr>
              <a:t>A </a:t>
            </a:r>
            <a:r>
              <a:rPr sz="2000" spc="20" dirty="0">
                <a:latin typeface="+mj-lt"/>
                <a:cs typeface="Arial"/>
              </a:rPr>
              <a:t>feeling </a:t>
            </a:r>
            <a:r>
              <a:rPr sz="2000" spc="15" dirty="0">
                <a:latin typeface="+mj-lt"/>
                <a:cs typeface="Arial"/>
              </a:rPr>
              <a:t>of </a:t>
            </a:r>
            <a:r>
              <a:rPr sz="2000" spc="25" dirty="0">
                <a:latin typeface="+mj-lt"/>
                <a:cs typeface="Arial"/>
              </a:rPr>
              <a:t>imminent </a:t>
            </a:r>
            <a:r>
              <a:rPr sz="2000" spc="20" dirty="0">
                <a:latin typeface="+mj-lt"/>
                <a:cs typeface="Arial"/>
              </a:rPr>
              <a:t>danger </a:t>
            </a:r>
            <a:r>
              <a:rPr sz="2000" spc="10" dirty="0">
                <a:latin typeface="+mj-lt"/>
                <a:cs typeface="Arial"/>
              </a:rPr>
              <a:t>or</a:t>
            </a:r>
            <a:r>
              <a:rPr sz="2000" spc="105" dirty="0">
                <a:latin typeface="+mj-lt"/>
                <a:cs typeface="Arial"/>
              </a:rPr>
              <a:t> </a:t>
            </a:r>
            <a:r>
              <a:rPr sz="2000" spc="25" dirty="0">
                <a:latin typeface="+mj-lt"/>
                <a:cs typeface="Arial"/>
              </a:rPr>
              <a:t>doom</a:t>
            </a:r>
            <a:endParaRPr sz="200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spc="20" dirty="0">
                <a:latin typeface="+mj-lt"/>
                <a:cs typeface="Arial"/>
              </a:rPr>
              <a:t>The need to</a:t>
            </a:r>
            <a:r>
              <a:rPr sz="2000" spc="100" dirty="0">
                <a:latin typeface="+mj-lt"/>
                <a:cs typeface="Arial"/>
              </a:rPr>
              <a:t> </a:t>
            </a:r>
            <a:r>
              <a:rPr sz="2000" spc="20" dirty="0">
                <a:latin typeface="+mj-lt"/>
                <a:cs typeface="Arial"/>
              </a:rPr>
              <a:t>escape</a:t>
            </a:r>
            <a:endParaRPr sz="200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spc="20" dirty="0">
                <a:latin typeface="+mj-lt"/>
                <a:cs typeface="Arial"/>
              </a:rPr>
              <a:t>Heart</a:t>
            </a:r>
            <a:r>
              <a:rPr sz="2000" spc="50" dirty="0">
                <a:latin typeface="+mj-lt"/>
                <a:cs typeface="Arial"/>
              </a:rPr>
              <a:t> </a:t>
            </a:r>
            <a:r>
              <a:rPr sz="2000" spc="25" dirty="0">
                <a:latin typeface="+mj-lt"/>
                <a:cs typeface="Arial"/>
              </a:rPr>
              <a:t>palpitations</a:t>
            </a:r>
            <a:endParaRPr sz="200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spc="20" dirty="0">
                <a:latin typeface="+mj-lt"/>
                <a:cs typeface="Arial"/>
              </a:rPr>
              <a:t>Sweating</a:t>
            </a:r>
            <a:endParaRPr sz="200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spc="15" dirty="0">
                <a:latin typeface="+mj-lt"/>
                <a:cs typeface="Arial"/>
              </a:rPr>
              <a:t>Trembling</a:t>
            </a:r>
            <a:endParaRPr sz="200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spc="25" dirty="0">
                <a:latin typeface="+mj-lt"/>
                <a:cs typeface="Arial"/>
              </a:rPr>
              <a:t>Shortness </a:t>
            </a:r>
            <a:r>
              <a:rPr sz="2000" spc="15" dirty="0">
                <a:latin typeface="+mj-lt"/>
                <a:cs typeface="Arial"/>
              </a:rPr>
              <a:t>of </a:t>
            </a:r>
            <a:r>
              <a:rPr sz="2000" spc="25" dirty="0">
                <a:latin typeface="+mj-lt"/>
                <a:cs typeface="Arial"/>
              </a:rPr>
              <a:t>breath </a:t>
            </a:r>
            <a:r>
              <a:rPr sz="2000" spc="10" dirty="0">
                <a:latin typeface="+mj-lt"/>
                <a:cs typeface="Arial"/>
              </a:rPr>
              <a:t>or </a:t>
            </a:r>
            <a:r>
              <a:rPr sz="2000" spc="-5" dirty="0">
                <a:latin typeface="+mj-lt"/>
                <a:cs typeface="Arial"/>
              </a:rPr>
              <a:t>a </a:t>
            </a:r>
            <a:r>
              <a:rPr sz="2000" spc="25" dirty="0">
                <a:latin typeface="+mj-lt"/>
                <a:cs typeface="Arial"/>
              </a:rPr>
              <a:t>smothering</a:t>
            </a:r>
            <a:r>
              <a:rPr sz="2000" spc="215" dirty="0">
                <a:latin typeface="+mj-lt"/>
                <a:cs typeface="Arial"/>
              </a:rPr>
              <a:t> </a:t>
            </a:r>
            <a:r>
              <a:rPr sz="2000" spc="20" dirty="0">
                <a:latin typeface="+mj-lt"/>
                <a:cs typeface="Arial"/>
              </a:rPr>
              <a:t>feeling</a:t>
            </a:r>
            <a:endParaRPr sz="200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latin typeface="+mj-lt"/>
                <a:cs typeface="Arial"/>
              </a:rPr>
              <a:t>A </a:t>
            </a:r>
            <a:r>
              <a:rPr sz="2000" spc="20" dirty="0">
                <a:latin typeface="+mj-lt"/>
                <a:cs typeface="Arial"/>
              </a:rPr>
              <a:t>feeling </a:t>
            </a:r>
            <a:r>
              <a:rPr sz="2000" spc="15" dirty="0">
                <a:latin typeface="+mj-lt"/>
                <a:cs typeface="Arial"/>
              </a:rPr>
              <a:t>of</a:t>
            </a:r>
            <a:r>
              <a:rPr sz="2000" spc="10" dirty="0">
                <a:latin typeface="+mj-lt"/>
                <a:cs typeface="Arial"/>
              </a:rPr>
              <a:t> </a:t>
            </a:r>
            <a:r>
              <a:rPr sz="2000" spc="20" dirty="0">
                <a:latin typeface="+mj-lt"/>
                <a:cs typeface="Arial"/>
              </a:rPr>
              <a:t>choking</a:t>
            </a:r>
            <a:endParaRPr sz="2000"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50" y="1476120"/>
            <a:ext cx="9597853" cy="4514954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12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Chest pain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13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discomfort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Nausea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abdominal</a:t>
            </a:r>
            <a:r>
              <a:rPr spc="15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discomfort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Feeling </a:t>
            </a:r>
            <a:r>
              <a:rPr spc="25" dirty="0">
                <a:latin typeface="+mj-lt"/>
                <a:cs typeface="Arial"/>
              </a:rPr>
              <a:t>faint, dizzy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12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lightheaded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sense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things being </a:t>
            </a:r>
            <a:r>
              <a:rPr spc="25" dirty="0">
                <a:latin typeface="+mj-lt"/>
                <a:cs typeface="Arial"/>
              </a:rPr>
              <a:t>unreal,</a:t>
            </a:r>
            <a:r>
              <a:rPr spc="13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depersonalization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fear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losing </a:t>
            </a:r>
            <a:r>
              <a:rPr spc="25" dirty="0">
                <a:latin typeface="+mj-lt"/>
                <a:cs typeface="Arial"/>
              </a:rPr>
              <a:t>control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“going</a:t>
            </a:r>
            <a:r>
              <a:rPr spc="13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crazy”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fear </a:t>
            </a:r>
            <a:r>
              <a:rPr spc="15" dirty="0">
                <a:latin typeface="+mj-lt"/>
                <a:cs typeface="Arial"/>
              </a:rPr>
              <a:t>of</a:t>
            </a:r>
            <a:r>
              <a:rPr spc="-1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dying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0" dirty="0">
                <a:latin typeface="+mj-lt"/>
                <a:cs typeface="Arial"/>
              </a:rPr>
              <a:t>Tingling</a:t>
            </a:r>
            <a:r>
              <a:rPr spc="5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sensation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Chills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heat</a:t>
            </a:r>
            <a:r>
              <a:rPr spc="14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flush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9412" y="838200"/>
            <a:ext cx="2789887" cy="3779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1800" b="1" u="sng" spc="-155" dirty="0" smtClean="0"/>
              <a:t>T</a:t>
            </a:r>
            <a:r>
              <a:rPr lang="en-US" sz="1800" b="1" u="sng" spc="-5" dirty="0" smtClean="0"/>
              <a:t>REATM</a:t>
            </a:r>
            <a:r>
              <a:rPr lang="en-US" sz="1800" b="1" u="sng" dirty="0" smtClean="0"/>
              <a:t>E</a:t>
            </a:r>
            <a:r>
              <a:rPr lang="en-US" sz="1800" b="1" u="sng" spc="-5" dirty="0" smtClean="0"/>
              <a:t>NT</a:t>
            </a:r>
            <a:endParaRPr lang="en-US" sz="18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47" y="1625853"/>
            <a:ext cx="10355423" cy="1944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Cognitive-Behavioral </a:t>
            </a:r>
            <a:r>
              <a:rPr spc="20" dirty="0">
                <a:latin typeface="+mj-lt"/>
                <a:cs typeface="Arial"/>
              </a:rPr>
              <a:t>Therapy (CBT) </a:t>
            </a:r>
            <a:r>
              <a:rPr spc="10" dirty="0">
                <a:latin typeface="+mj-lt"/>
                <a:cs typeface="Arial"/>
              </a:rPr>
              <a:t>can </a:t>
            </a:r>
            <a:r>
              <a:rPr spc="15" dirty="0">
                <a:latin typeface="+mj-lt"/>
                <a:cs typeface="Arial"/>
              </a:rPr>
              <a:t>work </a:t>
            </a:r>
            <a:r>
              <a:rPr spc="10" dirty="0">
                <a:latin typeface="+mj-lt"/>
                <a:cs typeface="Arial"/>
              </a:rPr>
              <a:t>for  </a:t>
            </a:r>
            <a:r>
              <a:rPr spc="20" dirty="0">
                <a:latin typeface="+mj-lt"/>
                <a:cs typeface="Arial"/>
              </a:rPr>
              <a:t>those </a:t>
            </a:r>
            <a:r>
              <a:rPr spc="15" dirty="0">
                <a:latin typeface="+mj-lt"/>
                <a:cs typeface="Arial"/>
              </a:rPr>
              <a:t>with </a:t>
            </a:r>
            <a:r>
              <a:rPr spc="20" dirty="0">
                <a:latin typeface="+mj-lt"/>
                <a:cs typeface="Arial"/>
              </a:rPr>
              <a:t>specific </a:t>
            </a:r>
            <a:r>
              <a:rPr spc="25" dirty="0">
                <a:latin typeface="+mj-lt"/>
                <a:cs typeface="Arial"/>
              </a:rPr>
              <a:t>phobia. </a:t>
            </a:r>
            <a:r>
              <a:rPr spc="10" dirty="0">
                <a:latin typeface="+mj-lt"/>
                <a:cs typeface="Arial"/>
              </a:rPr>
              <a:t>Weekly </a:t>
            </a:r>
            <a:r>
              <a:rPr spc="20" dirty="0">
                <a:latin typeface="+mj-lt"/>
                <a:cs typeface="Arial"/>
              </a:rPr>
              <a:t>treatment </a:t>
            </a:r>
            <a:r>
              <a:rPr spc="15" dirty="0">
                <a:latin typeface="+mj-lt"/>
                <a:cs typeface="Arial"/>
              </a:rPr>
              <a:t>with  </a:t>
            </a:r>
            <a:r>
              <a:rPr spc="20" dirty="0">
                <a:latin typeface="+mj-lt"/>
                <a:cs typeface="Arial"/>
              </a:rPr>
              <a:t>homework assignments usually succeeds </a:t>
            </a:r>
            <a:r>
              <a:rPr spc="5" dirty="0">
                <a:latin typeface="+mj-lt"/>
                <a:cs typeface="Arial"/>
              </a:rPr>
              <a:t>in </a:t>
            </a:r>
            <a:r>
              <a:rPr spc="10" dirty="0">
                <a:latin typeface="+mj-lt"/>
                <a:cs typeface="Arial"/>
              </a:rPr>
              <a:t>12 </a:t>
            </a:r>
            <a:r>
              <a:rPr spc="30" dirty="0">
                <a:latin typeface="+mj-lt"/>
                <a:cs typeface="Arial"/>
              </a:rPr>
              <a:t>to16  </a:t>
            </a:r>
            <a:r>
              <a:rPr spc="25" dirty="0">
                <a:latin typeface="+mj-lt"/>
                <a:cs typeface="Arial"/>
              </a:rPr>
              <a:t>sessions. </a:t>
            </a:r>
            <a:r>
              <a:rPr spc="20" dirty="0">
                <a:latin typeface="+mj-lt"/>
                <a:cs typeface="Arial"/>
              </a:rPr>
              <a:t>First </a:t>
            </a:r>
            <a:r>
              <a:rPr spc="10" dirty="0">
                <a:latin typeface="+mj-lt"/>
                <a:cs typeface="Arial"/>
              </a:rPr>
              <a:t>the  </a:t>
            </a:r>
            <a:r>
              <a:rPr spc="20" dirty="0">
                <a:latin typeface="+mj-lt"/>
                <a:cs typeface="Arial"/>
              </a:rPr>
              <a:t>therapist </a:t>
            </a:r>
            <a:r>
              <a:rPr spc="15" dirty="0">
                <a:latin typeface="+mj-lt"/>
                <a:cs typeface="Arial"/>
              </a:rPr>
              <a:t>helps the </a:t>
            </a:r>
            <a:r>
              <a:rPr spc="20" dirty="0">
                <a:latin typeface="+mj-lt"/>
                <a:cs typeface="Arial"/>
              </a:rPr>
              <a:t>patient  understand incorrect assumptions </a:t>
            </a:r>
            <a:r>
              <a:rPr spc="15" dirty="0">
                <a:latin typeface="+mj-lt"/>
                <a:cs typeface="Arial"/>
              </a:rPr>
              <a:t>and then </a:t>
            </a:r>
            <a:r>
              <a:rPr spc="20" dirty="0">
                <a:latin typeface="+mj-lt"/>
                <a:cs typeface="Arial"/>
              </a:rPr>
              <a:t>gradually  exposes </a:t>
            </a:r>
            <a:r>
              <a:rPr spc="15" dirty="0">
                <a:latin typeface="+mj-lt"/>
                <a:cs typeface="Arial"/>
              </a:rPr>
              <a:t>him or </a:t>
            </a:r>
            <a:r>
              <a:rPr spc="20" dirty="0">
                <a:latin typeface="+mj-lt"/>
                <a:cs typeface="Arial"/>
              </a:rPr>
              <a:t>her to the phobia</a:t>
            </a:r>
            <a:r>
              <a:rPr spc="27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source.</a:t>
            </a:r>
            <a:endParaRPr>
              <a:latin typeface="+mj-lt"/>
              <a:cs typeface="Arial"/>
            </a:endParaRPr>
          </a:p>
          <a:p>
            <a:pPr marL="355600" marR="12065" indent="-343535" algn="just">
              <a:lnSpc>
                <a:spcPct val="150000"/>
              </a:lnSpc>
              <a:spcBef>
                <a:spcPts val="213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smtClean="0">
                <a:latin typeface="+mj-lt"/>
                <a:cs typeface="Arial"/>
              </a:rPr>
              <a:t>Secondly </a:t>
            </a:r>
            <a:r>
              <a:rPr spc="20" dirty="0">
                <a:latin typeface="+mj-lt"/>
                <a:cs typeface="Arial"/>
              </a:rPr>
              <a:t>comes exposure, </a:t>
            </a:r>
            <a:r>
              <a:rPr spc="5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confronting </a:t>
            </a:r>
            <a:r>
              <a:rPr spc="10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feared  </a:t>
            </a:r>
            <a:r>
              <a:rPr spc="25" dirty="0">
                <a:latin typeface="+mj-lt"/>
                <a:cs typeface="Arial"/>
              </a:rPr>
              <a:t>situation.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63458" y="795654"/>
            <a:ext cx="10259773" cy="419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sz="2000" b="1" u="sng" dirty="0" smtClean="0"/>
              <a:t>6. </a:t>
            </a:r>
            <a:r>
              <a:rPr lang="en-US" sz="2000" b="1" u="sng" spc="-5" dirty="0" smtClean="0"/>
              <a:t>POST </a:t>
            </a:r>
            <a:r>
              <a:rPr lang="en-US" sz="2000" b="1" u="sng" spc="-20" dirty="0" smtClean="0"/>
              <a:t>TRAUMATIC </a:t>
            </a:r>
            <a:r>
              <a:rPr lang="en-US" sz="2000" b="1" u="sng" spc="-5" dirty="0" smtClean="0"/>
              <a:t>STRESS </a:t>
            </a:r>
            <a:r>
              <a:rPr lang="en-US" sz="2000" b="1" u="sng" dirty="0" smtClean="0"/>
              <a:t>DISORDER</a:t>
            </a:r>
            <a:r>
              <a:rPr lang="en-US" sz="2000" b="1" u="sng" spc="-40" dirty="0" smtClean="0"/>
              <a:t> </a:t>
            </a:r>
            <a:r>
              <a:rPr lang="en-US" sz="2000" b="1" u="sng" dirty="0" smtClean="0"/>
              <a:t>(PTSD)</a:t>
            </a:r>
            <a:endParaRPr lang="en-US" sz="2000" b="1" u="sng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object 6"/>
          <p:cNvSpPr txBox="1"/>
          <p:nvPr/>
        </p:nvSpPr>
        <p:spPr>
          <a:xfrm>
            <a:off x="917547" y="1625856"/>
            <a:ext cx="10355423" cy="162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As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human being, there </a:t>
            </a:r>
            <a:r>
              <a:rPr spc="15" dirty="0">
                <a:latin typeface="+mj-lt"/>
                <a:cs typeface="Arial"/>
              </a:rPr>
              <a:t>are </a:t>
            </a:r>
            <a:r>
              <a:rPr spc="20" dirty="0">
                <a:latin typeface="+mj-lt"/>
                <a:cs typeface="Arial"/>
              </a:rPr>
              <a:t>always risks </a:t>
            </a:r>
            <a:r>
              <a:rPr spc="15" dirty="0">
                <a:latin typeface="+mj-lt"/>
                <a:cs typeface="Arial"/>
              </a:rPr>
              <a:t>that </a:t>
            </a:r>
            <a:r>
              <a:rPr spc="20" dirty="0">
                <a:latin typeface="+mj-lt"/>
                <a:cs typeface="Arial"/>
              </a:rPr>
              <a:t>put  your </a:t>
            </a:r>
            <a:r>
              <a:rPr spc="15" dirty="0">
                <a:latin typeface="+mj-lt"/>
                <a:cs typeface="Arial"/>
              </a:rPr>
              <a:t>life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5" dirty="0">
                <a:latin typeface="+mj-lt"/>
                <a:cs typeface="Arial"/>
              </a:rPr>
              <a:t>danger. </a:t>
            </a:r>
            <a:r>
              <a:rPr spc="15" dirty="0">
                <a:latin typeface="+mj-lt"/>
                <a:cs typeface="Arial"/>
              </a:rPr>
              <a:t>Most </a:t>
            </a:r>
            <a:r>
              <a:rPr spc="20" dirty="0">
                <a:latin typeface="+mj-lt"/>
                <a:cs typeface="Arial"/>
              </a:rPr>
              <a:t>people </a:t>
            </a:r>
            <a:r>
              <a:rPr spc="15" dirty="0">
                <a:latin typeface="+mj-lt"/>
                <a:cs typeface="Arial"/>
              </a:rPr>
              <a:t>are lucky </a:t>
            </a:r>
            <a:r>
              <a:rPr spc="25" dirty="0">
                <a:latin typeface="+mj-lt"/>
                <a:cs typeface="Arial"/>
              </a:rPr>
              <a:t>enough to  </a:t>
            </a:r>
            <a:r>
              <a:rPr spc="20" dirty="0">
                <a:latin typeface="+mj-lt"/>
                <a:cs typeface="Arial"/>
              </a:rPr>
              <a:t>avoid </a:t>
            </a:r>
            <a:r>
              <a:rPr spc="15" dirty="0">
                <a:latin typeface="+mj-lt"/>
                <a:cs typeface="Arial"/>
              </a:rPr>
              <a:t>these </a:t>
            </a:r>
            <a:r>
              <a:rPr spc="20" dirty="0">
                <a:latin typeface="+mj-lt"/>
                <a:cs typeface="Arial"/>
              </a:rPr>
              <a:t>dangers </a:t>
            </a:r>
            <a:r>
              <a:rPr spc="15" dirty="0">
                <a:latin typeface="+mj-lt"/>
                <a:cs typeface="Arial"/>
              </a:rPr>
              <a:t>and live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nice </a:t>
            </a:r>
            <a:r>
              <a:rPr spc="15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safe </a:t>
            </a:r>
            <a:r>
              <a:rPr spc="15" dirty="0">
                <a:latin typeface="+mj-lt"/>
                <a:cs typeface="Arial"/>
              </a:rPr>
              <a:t>life. </a:t>
            </a:r>
            <a:r>
              <a:rPr spc="10" dirty="0">
                <a:latin typeface="+mj-lt"/>
                <a:cs typeface="Arial"/>
              </a:rPr>
              <a:t>But  in </a:t>
            </a:r>
            <a:r>
              <a:rPr spc="15" dirty="0">
                <a:latin typeface="+mj-lt"/>
                <a:cs typeface="Arial"/>
              </a:rPr>
              <a:t>some </a:t>
            </a:r>
            <a:r>
              <a:rPr spc="20" dirty="0">
                <a:latin typeface="+mj-lt"/>
                <a:cs typeface="Arial"/>
              </a:rPr>
              <a:t>cases,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0" dirty="0">
                <a:latin typeface="+mj-lt"/>
                <a:cs typeface="Arial"/>
              </a:rPr>
              <a:t>may experience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15" dirty="0">
                <a:latin typeface="+mj-lt"/>
                <a:cs typeface="Arial"/>
              </a:rPr>
              <a:t>life </a:t>
            </a:r>
            <a:r>
              <a:rPr spc="20" dirty="0">
                <a:latin typeface="+mj-lt"/>
                <a:cs typeface="Arial"/>
              </a:rPr>
              <a:t>trauma </a:t>
            </a:r>
            <a:r>
              <a:rPr dirty="0">
                <a:latin typeface="+mj-lt"/>
                <a:cs typeface="Arial"/>
              </a:rPr>
              <a:t>–  </a:t>
            </a:r>
            <a:r>
              <a:rPr spc="20" dirty="0">
                <a:latin typeface="+mj-lt"/>
                <a:cs typeface="Arial"/>
              </a:rPr>
              <a:t>either physically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emotionally </a:t>
            </a:r>
            <a:r>
              <a:rPr dirty="0">
                <a:latin typeface="+mj-lt"/>
                <a:cs typeface="Arial"/>
              </a:rPr>
              <a:t>– </a:t>
            </a:r>
            <a:r>
              <a:rPr spc="15" dirty="0">
                <a:latin typeface="+mj-lt"/>
                <a:cs typeface="Arial"/>
              </a:rPr>
              <a:t>and this can </a:t>
            </a:r>
            <a:r>
              <a:rPr spc="20" dirty="0">
                <a:latin typeface="+mj-lt"/>
                <a:cs typeface="Arial"/>
              </a:rPr>
              <a:t>cause  </a:t>
            </a:r>
            <a:r>
              <a:rPr spc="15" dirty="0">
                <a:latin typeface="+mj-lt"/>
                <a:cs typeface="Arial"/>
              </a:rPr>
              <a:t>an </a:t>
            </a:r>
            <a:r>
              <a:rPr spc="20" dirty="0">
                <a:latin typeface="+mj-lt"/>
                <a:cs typeface="Arial"/>
              </a:rPr>
              <a:t>anxiety problem known </a:t>
            </a:r>
            <a:r>
              <a:rPr spc="15" dirty="0">
                <a:latin typeface="+mj-lt"/>
                <a:cs typeface="Arial"/>
              </a:rPr>
              <a:t>as </a:t>
            </a:r>
            <a:r>
              <a:rPr spc="20" dirty="0">
                <a:latin typeface="+mj-lt"/>
                <a:cs typeface="Arial"/>
              </a:rPr>
              <a:t>post-traumatic </a:t>
            </a:r>
            <a:r>
              <a:rPr spc="15" dirty="0">
                <a:latin typeface="+mj-lt"/>
                <a:cs typeface="Arial"/>
              </a:rPr>
              <a:t>stress  </a:t>
            </a:r>
            <a:r>
              <a:rPr spc="10" dirty="0">
                <a:latin typeface="+mj-lt"/>
                <a:cs typeface="Arial"/>
              </a:rPr>
              <a:t>disorder.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 smtClean="0"/>
              <a:t>EPIDEMIOLOGY</a:t>
            </a:r>
            <a:endParaRPr lang="en-US" sz="2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/>
              <a:t>In general, anxiety disorders are a group of heterogeneous illnesses that develop before age 30 and are more common in women, individuals with social issues, and those with a family history of anxiety and depression.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United States, the 1-year prevalence rate for anxiety disorders was 13.3% in persons aged 18 to 54 years and 10.6% in those over age 55 years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556466"/>
            <a:ext cx="10352882" cy="12102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5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PTSD </a:t>
            </a:r>
            <a:r>
              <a:rPr spc="10" dirty="0">
                <a:latin typeface="+mj-lt"/>
                <a:cs typeface="Arial"/>
              </a:rPr>
              <a:t>affects  </a:t>
            </a:r>
            <a:r>
              <a:rPr spc="15" dirty="0">
                <a:latin typeface="+mj-lt"/>
                <a:cs typeface="Arial"/>
              </a:rPr>
              <a:t>people both </a:t>
            </a:r>
            <a:r>
              <a:rPr spc="20" dirty="0">
                <a:latin typeface="+mj-lt"/>
                <a:cs typeface="Arial"/>
              </a:rPr>
              <a:t>psychologically </a:t>
            </a:r>
            <a:r>
              <a:rPr spc="10" dirty="0">
                <a:latin typeface="+mj-lt"/>
                <a:cs typeface="Arial"/>
              </a:rPr>
              <a:t>and   physically. </a:t>
            </a:r>
            <a:r>
              <a:rPr spc="20" dirty="0">
                <a:latin typeface="+mj-lt"/>
                <a:cs typeface="Arial"/>
              </a:rPr>
              <a:t>In most cases, </a:t>
            </a:r>
            <a:r>
              <a:rPr spc="15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person </a:t>
            </a:r>
            <a:r>
              <a:rPr spc="15" dirty="0">
                <a:latin typeface="+mj-lt"/>
                <a:cs typeface="Arial"/>
              </a:rPr>
              <a:t>with PTSD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68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the </a:t>
            </a:r>
            <a:r>
              <a:rPr spc="15" dirty="0">
                <a:latin typeface="+mj-lt"/>
                <a:cs typeface="Arial"/>
              </a:rPr>
              <a:t>one that </a:t>
            </a:r>
            <a:r>
              <a:rPr spc="20" dirty="0">
                <a:latin typeface="+mj-lt"/>
                <a:cs typeface="Arial"/>
              </a:rPr>
              <a:t>experienced </a:t>
            </a:r>
            <a:r>
              <a:rPr spc="15" dirty="0">
                <a:latin typeface="+mj-lt"/>
                <a:cs typeface="Arial"/>
              </a:rPr>
              <a:t>the </a:t>
            </a:r>
            <a:r>
              <a:rPr spc="20" dirty="0">
                <a:latin typeface="+mj-lt"/>
                <a:cs typeface="Arial"/>
              </a:rPr>
              <a:t>traumatic event, </a:t>
            </a:r>
            <a:r>
              <a:rPr spc="10" dirty="0">
                <a:latin typeface="+mj-lt"/>
                <a:cs typeface="Arial"/>
              </a:rPr>
              <a:t>but </a:t>
            </a:r>
            <a:r>
              <a:rPr spc="15" dirty="0">
                <a:latin typeface="+mj-lt"/>
                <a:cs typeface="Arial"/>
              </a:rPr>
              <a:t>it's  </a:t>
            </a:r>
            <a:r>
              <a:rPr spc="20" dirty="0">
                <a:latin typeface="+mj-lt"/>
                <a:cs typeface="Arial"/>
              </a:rPr>
              <a:t>possible to </a:t>
            </a:r>
            <a:r>
              <a:rPr spc="10" dirty="0">
                <a:latin typeface="+mj-lt"/>
                <a:cs typeface="Arial"/>
              </a:rPr>
              <a:t>get </a:t>
            </a:r>
            <a:r>
              <a:rPr spc="15" dirty="0">
                <a:latin typeface="+mj-lt"/>
                <a:cs typeface="Arial"/>
              </a:rPr>
              <a:t>PTSD by </a:t>
            </a:r>
            <a:r>
              <a:rPr spc="20" dirty="0">
                <a:latin typeface="+mj-lt"/>
                <a:cs typeface="Arial"/>
              </a:rPr>
              <a:t>simply witnessing </a:t>
            </a:r>
            <a:r>
              <a:rPr spc="15" dirty="0">
                <a:latin typeface="+mj-lt"/>
                <a:cs typeface="Arial"/>
              </a:rPr>
              <a:t>an event 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-5" dirty="0">
                <a:latin typeface="+mj-lt"/>
                <a:cs typeface="Arial"/>
              </a:rPr>
              <a:t>injury,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15" dirty="0">
                <a:latin typeface="+mj-lt"/>
                <a:cs typeface="Arial"/>
              </a:rPr>
              <a:t>even </a:t>
            </a:r>
            <a:r>
              <a:rPr spc="20" dirty="0">
                <a:latin typeface="+mj-lt"/>
                <a:cs typeface="Arial"/>
              </a:rPr>
              <a:t>simply discovering </a:t>
            </a:r>
            <a:r>
              <a:rPr spc="15" dirty="0">
                <a:latin typeface="+mj-lt"/>
                <a:cs typeface="Arial"/>
              </a:rPr>
              <a:t>that </a:t>
            </a:r>
            <a:r>
              <a:rPr spc="20" dirty="0">
                <a:latin typeface="+mj-lt"/>
                <a:cs typeface="Arial"/>
              </a:rPr>
              <a:t>someone  close to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0" dirty="0">
                <a:latin typeface="+mj-lt"/>
                <a:cs typeface="Arial"/>
              </a:rPr>
              <a:t>dealt with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5" dirty="0">
                <a:latin typeface="+mj-lt"/>
                <a:cs typeface="Arial"/>
              </a:rPr>
              <a:t>traumatic</a:t>
            </a:r>
            <a:r>
              <a:rPr spc="28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event.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03612" y="838200"/>
            <a:ext cx="2930397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/>
              <a:t>SYMPTOMS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48" y="1628128"/>
            <a:ext cx="10011765" cy="2807435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280"/>
              </a:spcBef>
            </a:pPr>
            <a:r>
              <a:rPr b="1" spc="25" dirty="0">
                <a:latin typeface="+mj-lt"/>
                <a:cs typeface="Arial"/>
              </a:rPr>
              <a:t>Reliving </a:t>
            </a:r>
            <a:r>
              <a:rPr b="1" spc="20" dirty="0">
                <a:latin typeface="+mj-lt"/>
                <a:cs typeface="Arial"/>
              </a:rPr>
              <a:t>the </a:t>
            </a:r>
            <a:r>
              <a:rPr b="1" spc="10" dirty="0">
                <a:latin typeface="+mj-lt"/>
                <a:cs typeface="Arial"/>
              </a:rPr>
              <a:t>Trauma</a:t>
            </a:r>
            <a:r>
              <a:rPr spc="10" dirty="0">
                <a:latin typeface="+mj-lt"/>
                <a:cs typeface="Arial"/>
              </a:rPr>
              <a:t>, </a:t>
            </a:r>
            <a:r>
              <a:rPr spc="20" dirty="0">
                <a:latin typeface="+mj-lt"/>
                <a:cs typeface="Arial"/>
              </a:rPr>
              <a:t>which </a:t>
            </a:r>
            <a:r>
              <a:rPr spc="25" dirty="0">
                <a:latin typeface="+mj-lt"/>
                <a:cs typeface="Arial"/>
              </a:rPr>
              <a:t>consists</a:t>
            </a:r>
            <a:r>
              <a:rPr spc="5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of:</a:t>
            </a:r>
            <a:endParaRPr>
              <a:latin typeface="+mj-lt"/>
              <a:cs typeface="Arial"/>
            </a:endParaRPr>
          </a:p>
          <a:p>
            <a:pPr marL="355600" marR="1016635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flashbacks,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which </a:t>
            </a:r>
            <a:r>
              <a:rPr spc="10" dirty="0">
                <a:latin typeface="+mj-lt"/>
                <a:cs typeface="Arial"/>
              </a:rPr>
              <a:t>it </a:t>
            </a:r>
            <a:r>
              <a:rPr spc="20" dirty="0">
                <a:latin typeface="+mj-lt"/>
                <a:cs typeface="Arial"/>
              </a:rPr>
              <a:t>feels </a:t>
            </a:r>
            <a:r>
              <a:rPr spc="15" dirty="0">
                <a:latin typeface="+mj-lt"/>
                <a:cs typeface="Arial"/>
              </a:rPr>
              <a:t>as </a:t>
            </a:r>
            <a:r>
              <a:rPr spc="10" dirty="0">
                <a:latin typeface="+mj-lt"/>
                <a:cs typeface="Arial"/>
              </a:rPr>
              <a:t>if </a:t>
            </a:r>
            <a:r>
              <a:rPr spc="20" dirty="0">
                <a:latin typeface="+mj-lt"/>
                <a:cs typeface="Arial"/>
              </a:rPr>
              <a:t>the event </a:t>
            </a:r>
            <a:r>
              <a:rPr spc="10" dirty="0">
                <a:latin typeface="+mj-lt"/>
                <a:cs typeface="Arial"/>
              </a:rPr>
              <a:t>is  </a:t>
            </a:r>
            <a:r>
              <a:rPr spc="25" dirty="0">
                <a:latin typeface="+mj-lt"/>
                <a:cs typeface="Arial"/>
              </a:rPr>
              <a:t>occurring </a:t>
            </a:r>
            <a:r>
              <a:rPr spc="15" dirty="0">
                <a:latin typeface="+mj-lt"/>
                <a:cs typeface="Arial"/>
              </a:rPr>
              <a:t>over </a:t>
            </a:r>
            <a:r>
              <a:rPr spc="20" dirty="0">
                <a:latin typeface="+mj-lt"/>
                <a:cs typeface="Arial"/>
              </a:rPr>
              <a:t>and</a:t>
            </a:r>
            <a:r>
              <a:rPr spc="7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over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intrusive, </a:t>
            </a:r>
            <a:r>
              <a:rPr spc="20" dirty="0">
                <a:latin typeface="+mj-lt"/>
                <a:cs typeface="Arial"/>
              </a:rPr>
              <a:t>vivid </a:t>
            </a:r>
            <a:r>
              <a:rPr spc="25" dirty="0">
                <a:latin typeface="+mj-lt"/>
                <a:cs typeface="Arial"/>
              </a:rPr>
              <a:t>memories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the</a:t>
            </a:r>
            <a:r>
              <a:rPr spc="9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event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frequent nightmares </a:t>
            </a:r>
            <a:r>
              <a:rPr spc="20" dirty="0">
                <a:latin typeface="+mj-lt"/>
                <a:cs typeface="Arial"/>
              </a:rPr>
              <a:t>about the</a:t>
            </a:r>
            <a:r>
              <a:rPr spc="4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event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mental </a:t>
            </a:r>
            <a:r>
              <a:rPr spc="15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physical discomfort </a:t>
            </a:r>
            <a:r>
              <a:rPr spc="15" dirty="0">
                <a:latin typeface="+mj-lt"/>
                <a:cs typeface="Arial"/>
              </a:rPr>
              <a:t>when </a:t>
            </a:r>
            <a:r>
              <a:rPr spc="25" dirty="0">
                <a:latin typeface="+mj-lt"/>
                <a:cs typeface="Arial"/>
              </a:rPr>
              <a:t>reminded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the  event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48" y="1476123"/>
            <a:ext cx="10093024" cy="2594941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b="1" spc="15" dirty="0">
                <a:latin typeface="+mj-lt"/>
                <a:cs typeface="Arial"/>
              </a:rPr>
              <a:t>Avoidance</a:t>
            </a:r>
            <a:r>
              <a:rPr spc="15" dirty="0">
                <a:latin typeface="+mj-lt"/>
                <a:cs typeface="Arial"/>
              </a:rPr>
              <a:t>, </a:t>
            </a:r>
            <a:r>
              <a:rPr spc="20" dirty="0">
                <a:latin typeface="+mj-lt"/>
                <a:cs typeface="Arial"/>
              </a:rPr>
              <a:t>which</a:t>
            </a:r>
            <a:r>
              <a:rPr spc="6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includes: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emotional</a:t>
            </a:r>
            <a:r>
              <a:rPr spc="2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apathy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detachment </a:t>
            </a:r>
            <a:r>
              <a:rPr spc="20" dirty="0">
                <a:latin typeface="+mj-lt"/>
                <a:cs typeface="Arial"/>
              </a:rPr>
              <a:t>from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lack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interest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daily</a:t>
            </a:r>
            <a:r>
              <a:rPr spc="17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activities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amnesia (memory </a:t>
            </a:r>
            <a:r>
              <a:rPr spc="20" dirty="0">
                <a:latin typeface="+mj-lt"/>
                <a:cs typeface="Arial"/>
              </a:rPr>
              <a:t>loss) about the </a:t>
            </a:r>
            <a:r>
              <a:rPr spc="25" dirty="0">
                <a:latin typeface="+mj-lt"/>
                <a:cs typeface="Arial"/>
              </a:rPr>
              <a:t>actual</a:t>
            </a:r>
            <a:r>
              <a:rPr spc="7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event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inability </a:t>
            </a:r>
            <a:r>
              <a:rPr spc="15" dirty="0">
                <a:latin typeface="+mj-lt"/>
                <a:cs typeface="Arial"/>
              </a:rPr>
              <a:t>to </a:t>
            </a:r>
            <a:r>
              <a:rPr spc="25" dirty="0">
                <a:latin typeface="+mj-lt"/>
                <a:cs typeface="Arial"/>
              </a:rPr>
              <a:t>express</a:t>
            </a:r>
            <a:r>
              <a:rPr spc="8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feelings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0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avoidance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people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situations </a:t>
            </a:r>
            <a:r>
              <a:rPr spc="20" dirty="0">
                <a:latin typeface="+mj-lt"/>
                <a:cs typeface="Arial"/>
              </a:rPr>
              <a:t>that </a:t>
            </a:r>
            <a:r>
              <a:rPr spc="15" dirty="0">
                <a:latin typeface="+mj-lt"/>
                <a:cs typeface="Arial"/>
              </a:rPr>
              <a:t>are </a:t>
            </a:r>
            <a:r>
              <a:rPr spc="25" dirty="0">
                <a:latin typeface="+mj-lt"/>
                <a:cs typeface="Arial"/>
              </a:rPr>
              <a:t>reminders 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the</a:t>
            </a:r>
            <a:r>
              <a:rPr spc="6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event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550" y="1476122"/>
            <a:ext cx="8637983" cy="3945567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275"/>
              </a:spcBef>
            </a:pPr>
            <a:r>
              <a:rPr b="1" spc="25" dirty="0">
                <a:latin typeface="+mj-lt"/>
                <a:cs typeface="Arial"/>
              </a:rPr>
              <a:t>Increased Arousal</a:t>
            </a:r>
            <a:r>
              <a:rPr spc="25" dirty="0">
                <a:latin typeface="+mj-lt"/>
                <a:cs typeface="Arial"/>
              </a:rPr>
              <a:t>, </a:t>
            </a:r>
            <a:r>
              <a:rPr spc="20" dirty="0">
                <a:latin typeface="+mj-lt"/>
                <a:cs typeface="Arial"/>
              </a:rPr>
              <a:t>which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25" dirty="0">
                <a:latin typeface="+mj-lt"/>
                <a:cs typeface="Arial"/>
              </a:rPr>
              <a:t>characterized</a:t>
            </a:r>
            <a:r>
              <a:rPr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by: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difficulty</a:t>
            </a:r>
            <a:r>
              <a:rPr spc="1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concentrating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startling </a:t>
            </a:r>
            <a:r>
              <a:rPr spc="20" dirty="0">
                <a:latin typeface="+mj-lt"/>
                <a:cs typeface="Arial"/>
              </a:rPr>
              <a:t>easily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exaggerated response </a:t>
            </a:r>
            <a:r>
              <a:rPr spc="15" dirty="0">
                <a:latin typeface="+mj-lt"/>
                <a:cs typeface="Arial"/>
              </a:rPr>
              <a:t>to </a:t>
            </a:r>
            <a:r>
              <a:rPr spc="25" dirty="0">
                <a:latin typeface="+mj-lt"/>
                <a:cs typeface="Arial"/>
              </a:rPr>
              <a:t>startling</a:t>
            </a:r>
            <a:r>
              <a:rPr spc="5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events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constantly </a:t>
            </a:r>
            <a:r>
              <a:rPr spc="20" dirty="0">
                <a:latin typeface="+mj-lt"/>
                <a:cs typeface="Arial"/>
              </a:rPr>
              <a:t>feeling </a:t>
            </a:r>
            <a:r>
              <a:rPr spc="10" dirty="0">
                <a:latin typeface="+mj-lt"/>
                <a:cs typeface="Arial"/>
              </a:rPr>
              <a:t>on </a:t>
            </a:r>
            <a:r>
              <a:rPr spc="20" dirty="0">
                <a:latin typeface="+mj-lt"/>
                <a:cs typeface="Arial"/>
              </a:rPr>
              <a:t>guard</a:t>
            </a:r>
            <a:r>
              <a:rPr spc="145" dirty="0">
                <a:latin typeface="+mj-lt"/>
                <a:cs typeface="Arial"/>
              </a:rPr>
              <a:t> </a:t>
            </a:r>
            <a:r>
              <a:rPr spc="30" dirty="0">
                <a:latin typeface="+mj-lt"/>
                <a:cs typeface="Arial"/>
              </a:rPr>
              <a:t>(hypervigilance)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irritability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0" dirty="0">
                <a:latin typeface="+mj-lt"/>
                <a:cs typeface="Arial"/>
              </a:rPr>
              <a:t>bouts </a:t>
            </a:r>
            <a:r>
              <a:rPr spc="15" dirty="0">
                <a:latin typeface="+mj-lt"/>
                <a:cs typeface="Arial"/>
              </a:rPr>
              <a:t>of</a:t>
            </a:r>
            <a:r>
              <a:rPr spc="6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anger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difficulty falling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staying</a:t>
            </a:r>
            <a:r>
              <a:rPr spc="9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asleep</a:t>
            </a:r>
            <a:endParaRPr>
              <a:latin typeface="+mj-lt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03612" y="685800"/>
            <a:ext cx="2789887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155" dirty="0" smtClean="0"/>
              <a:t>T</a:t>
            </a:r>
            <a:r>
              <a:rPr lang="en-US" sz="2000" b="1" u="sng" spc="-5" dirty="0" smtClean="0"/>
              <a:t>REATM</a:t>
            </a:r>
            <a:r>
              <a:rPr lang="en-US" sz="2000" b="1" u="sng" dirty="0" smtClean="0"/>
              <a:t>E</a:t>
            </a:r>
            <a:r>
              <a:rPr lang="en-US" sz="2000" b="1" u="sng" spc="-5" dirty="0" smtClean="0"/>
              <a:t>NT</a:t>
            </a:r>
            <a:endParaRPr lang="en-US" sz="2000" b="1" u="sng" spc="-5" dirty="0"/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609441" y="1600205"/>
            <a:ext cx="10969943" cy="162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z="1800" spc="25" dirty="0">
                <a:latin typeface="+mj-lt"/>
              </a:rPr>
              <a:t>Cognitive Behavioral </a:t>
            </a:r>
            <a:r>
              <a:rPr sz="1800" spc="20" dirty="0">
                <a:latin typeface="+mj-lt"/>
              </a:rPr>
              <a:t>(“talk”) Therapy to </a:t>
            </a:r>
            <a:r>
              <a:rPr sz="1800" spc="25" dirty="0">
                <a:latin typeface="+mj-lt"/>
              </a:rPr>
              <a:t>encourage  </a:t>
            </a:r>
            <a:r>
              <a:rPr sz="1800" spc="15" dirty="0">
                <a:latin typeface="+mj-lt"/>
              </a:rPr>
              <a:t>you </a:t>
            </a:r>
            <a:r>
              <a:rPr sz="1800" spc="10" dirty="0">
                <a:latin typeface="+mj-lt"/>
              </a:rPr>
              <a:t>to  </a:t>
            </a:r>
            <a:r>
              <a:rPr sz="1800" spc="20" dirty="0">
                <a:latin typeface="+mj-lt"/>
              </a:rPr>
              <a:t>remember </a:t>
            </a:r>
            <a:r>
              <a:rPr sz="1800" spc="10" dirty="0">
                <a:latin typeface="+mj-lt"/>
              </a:rPr>
              <a:t>the  </a:t>
            </a:r>
            <a:r>
              <a:rPr sz="1800" spc="20" dirty="0">
                <a:latin typeface="+mj-lt"/>
              </a:rPr>
              <a:t>event </a:t>
            </a:r>
            <a:r>
              <a:rPr sz="1800" spc="15" dirty="0">
                <a:latin typeface="+mj-lt"/>
              </a:rPr>
              <a:t>and </a:t>
            </a:r>
            <a:r>
              <a:rPr sz="1800" spc="20" dirty="0">
                <a:latin typeface="+mj-lt"/>
              </a:rPr>
              <a:t>express </a:t>
            </a:r>
            <a:r>
              <a:rPr sz="1800" spc="15" dirty="0">
                <a:latin typeface="+mj-lt"/>
              </a:rPr>
              <a:t>your  </a:t>
            </a:r>
            <a:r>
              <a:rPr sz="1800" spc="25" dirty="0">
                <a:latin typeface="+mj-lt"/>
              </a:rPr>
              <a:t>feelings </a:t>
            </a:r>
            <a:r>
              <a:rPr sz="1800" spc="20" dirty="0">
                <a:latin typeface="+mj-lt"/>
              </a:rPr>
              <a:t>about </a:t>
            </a:r>
            <a:r>
              <a:rPr sz="1800" spc="10" dirty="0">
                <a:latin typeface="+mj-lt"/>
              </a:rPr>
              <a:t>it. </a:t>
            </a:r>
            <a:r>
              <a:rPr sz="1800" spc="15" dirty="0">
                <a:latin typeface="+mj-lt"/>
              </a:rPr>
              <a:t>This can </a:t>
            </a:r>
            <a:r>
              <a:rPr sz="1800" spc="20" dirty="0">
                <a:latin typeface="+mj-lt"/>
              </a:rPr>
              <a:t>help desensitize you </a:t>
            </a:r>
            <a:r>
              <a:rPr sz="1800" spc="10" dirty="0">
                <a:latin typeface="+mj-lt"/>
              </a:rPr>
              <a:t>to </a:t>
            </a:r>
            <a:r>
              <a:rPr sz="1800" spc="15" dirty="0">
                <a:latin typeface="+mj-lt"/>
              </a:rPr>
              <a:t>the  </a:t>
            </a:r>
            <a:r>
              <a:rPr sz="1800" spc="25" dirty="0">
                <a:latin typeface="+mj-lt"/>
              </a:rPr>
              <a:t>trauma </a:t>
            </a:r>
            <a:r>
              <a:rPr sz="1800" spc="15" dirty="0">
                <a:latin typeface="+mj-lt"/>
              </a:rPr>
              <a:t>and </a:t>
            </a:r>
            <a:r>
              <a:rPr sz="1800" spc="25" dirty="0">
                <a:latin typeface="+mj-lt"/>
              </a:rPr>
              <a:t>reduce </a:t>
            </a:r>
            <a:r>
              <a:rPr sz="1800" spc="20">
                <a:latin typeface="+mj-lt"/>
              </a:rPr>
              <a:t>your</a:t>
            </a:r>
            <a:r>
              <a:rPr sz="1800" spc="130">
                <a:latin typeface="+mj-lt"/>
              </a:rPr>
              <a:t> </a:t>
            </a:r>
            <a:r>
              <a:rPr sz="1800" spc="25" smtClean="0">
                <a:latin typeface="+mj-lt"/>
              </a:rPr>
              <a:t>symptoms.</a:t>
            </a:r>
            <a:endParaRPr lang="en-US" sz="1800" spc="25" dirty="0" smtClean="0">
              <a:latin typeface="+mj-lt"/>
            </a:endParaRPr>
          </a:p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z="1800" smtClean="0">
                <a:latin typeface="+mj-lt"/>
              </a:rPr>
              <a:t>A </a:t>
            </a:r>
            <a:r>
              <a:rPr sz="1800" spc="20" dirty="0">
                <a:latin typeface="+mj-lt"/>
              </a:rPr>
              <a:t>support group where </a:t>
            </a:r>
            <a:r>
              <a:rPr sz="1800" spc="15" dirty="0">
                <a:latin typeface="+mj-lt"/>
              </a:rPr>
              <a:t>you can </a:t>
            </a:r>
            <a:r>
              <a:rPr sz="1800" spc="20" dirty="0">
                <a:latin typeface="+mj-lt"/>
              </a:rPr>
              <a:t>discuss </a:t>
            </a:r>
            <a:r>
              <a:rPr sz="1800" spc="15" dirty="0">
                <a:latin typeface="+mj-lt"/>
              </a:rPr>
              <a:t>your </a:t>
            </a:r>
            <a:r>
              <a:rPr sz="1800" spc="20" dirty="0">
                <a:latin typeface="+mj-lt"/>
              </a:rPr>
              <a:t>feelings  with </a:t>
            </a:r>
            <a:r>
              <a:rPr sz="1800" spc="15" dirty="0">
                <a:latin typeface="+mj-lt"/>
              </a:rPr>
              <a:t>other </a:t>
            </a:r>
            <a:r>
              <a:rPr sz="1800" spc="20" dirty="0">
                <a:latin typeface="+mj-lt"/>
              </a:rPr>
              <a:t>PTSD sufferers. This will help </a:t>
            </a:r>
            <a:r>
              <a:rPr sz="1800" spc="15" dirty="0">
                <a:latin typeface="+mj-lt"/>
              </a:rPr>
              <a:t>you </a:t>
            </a:r>
            <a:r>
              <a:rPr sz="1800" spc="20" dirty="0">
                <a:latin typeface="+mj-lt"/>
              </a:rPr>
              <a:t>realize  that </a:t>
            </a:r>
            <a:r>
              <a:rPr sz="1800" spc="15" dirty="0">
                <a:latin typeface="+mj-lt"/>
              </a:rPr>
              <a:t>your </a:t>
            </a:r>
            <a:r>
              <a:rPr sz="1800" spc="20" dirty="0">
                <a:latin typeface="+mj-lt"/>
              </a:rPr>
              <a:t>symptoms </a:t>
            </a:r>
            <a:r>
              <a:rPr sz="1800" spc="15" dirty="0">
                <a:latin typeface="+mj-lt"/>
              </a:rPr>
              <a:t>are </a:t>
            </a:r>
            <a:r>
              <a:rPr sz="1800" spc="10" dirty="0">
                <a:latin typeface="+mj-lt"/>
              </a:rPr>
              <a:t>not </a:t>
            </a:r>
            <a:r>
              <a:rPr sz="1800" spc="20" dirty="0">
                <a:latin typeface="+mj-lt"/>
              </a:rPr>
              <a:t>unusual </a:t>
            </a:r>
            <a:r>
              <a:rPr sz="1800" spc="15" dirty="0">
                <a:latin typeface="+mj-lt"/>
              </a:rPr>
              <a:t>and </a:t>
            </a:r>
            <a:r>
              <a:rPr sz="1800" spc="20" dirty="0">
                <a:latin typeface="+mj-lt"/>
              </a:rPr>
              <a:t>that </a:t>
            </a:r>
            <a:r>
              <a:rPr sz="1800" spc="15" dirty="0">
                <a:latin typeface="+mj-lt"/>
              </a:rPr>
              <a:t>you </a:t>
            </a:r>
            <a:r>
              <a:rPr sz="1800" spc="10" dirty="0">
                <a:latin typeface="+mj-lt"/>
              </a:rPr>
              <a:t>are  </a:t>
            </a:r>
            <a:r>
              <a:rPr sz="1800" spc="20" dirty="0">
                <a:latin typeface="+mj-lt"/>
              </a:rPr>
              <a:t>not</a:t>
            </a:r>
            <a:r>
              <a:rPr sz="1800" spc="35" dirty="0">
                <a:latin typeface="+mj-lt"/>
              </a:rPr>
              <a:t> </a:t>
            </a:r>
            <a:r>
              <a:rPr sz="1800" spc="20" dirty="0">
                <a:latin typeface="+mj-lt"/>
              </a:rPr>
              <a:t>alone.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79812" y="1371600"/>
            <a:ext cx="3643104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>
                <a:cs typeface="Arial"/>
              </a:rPr>
              <a:t>MEDICATIONS</a:t>
            </a:r>
            <a:endParaRPr lang="en-US" sz="2000" b="1" u="sng" spc="-5" dirty="0"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49" y="2438528"/>
            <a:ext cx="10332569" cy="18287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smtClean="0">
                <a:latin typeface="+mj-lt"/>
                <a:cs typeface="Arial"/>
              </a:rPr>
              <a:t>Antidepressants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Anti-anxiety </a:t>
            </a:r>
            <a:r>
              <a:rPr spc="20" dirty="0">
                <a:latin typeface="+mj-lt"/>
                <a:cs typeface="Arial"/>
              </a:rPr>
              <a:t>drugs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Sleep aids </a:t>
            </a:r>
            <a:r>
              <a:rPr spc="15" dirty="0">
                <a:latin typeface="+mj-lt"/>
                <a:cs typeface="Arial"/>
              </a:rPr>
              <a:t>to </a:t>
            </a:r>
            <a:r>
              <a:rPr spc="25" dirty="0">
                <a:latin typeface="+mj-lt"/>
                <a:cs typeface="Arial"/>
              </a:rPr>
              <a:t>decrease </a:t>
            </a:r>
            <a:r>
              <a:rPr spc="15" dirty="0">
                <a:latin typeface="+mj-lt"/>
                <a:cs typeface="Arial"/>
              </a:rPr>
              <a:t>the </a:t>
            </a:r>
            <a:r>
              <a:rPr spc="25" dirty="0">
                <a:latin typeface="+mj-lt"/>
                <a:cs typeface="Arial"/>
              </a:rPr>
              <a:t>frequency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intrusive </a:t>
            </a:r>
            <a:r>
              <a:rPr spc="15" dirty="0">
                <a:latin typeface="+mj-lt"/>
                <a:cs typeface="Arial"/>
              </a:rPr>
              <a:t>and  </a:t>
            </a:r>
            <a:r>
              <a:rPr spc="25" dirty="0">
                <a:latin typeface="+mj-lt"/>
                <a:cs typeface="Arial"/>
              </a:rPr>
              <a:t>frightening thoughts </a:t>
            </a:r>
            <a:r>
              <a:rPr spc="15" dirty="0">
                <a:latin typeface="+mj-lt"/>
                <a:cs typeface="Arial"/>
              </a:rPr>
              <a:t>and </a:t>
            </a:r>
            <a:r>
              <a:rPr spc="20" dirty="0">
                <a:latin typeface="+mj-lt"/>
                <a:cs typeface="Arial"/>
              </a:rPr>
              <a:t>allow </a:t>
            </a:r>
            <a:r>
              <a:rPr spc="15" dirty="0">
                <a:latin typeface="+mj-lt"/>
                <a:cs typeface="Arial"/>
              </a:rPr>
              <a:t>you to get </a:t>
            </a:r>
            <a:r>
              <a:rPr spc="20" dirty="0">
                <a:latin typeface="+mj-lt"/>
                <a:cs typeface="Arial"/>
              </a:rPr>
              <a:t>some</a:t>
            </a:r>
            <a:r>
              <a:rPr spc="22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rest.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7549" y="795654"/>
            <a:ext cx="10345265" cy="37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en-US" sz="1800" b="1" u="sng" dirty="0" smtClean="0"/>
              <a:t>7. OBSESSIVE </a:t>
            </a:r>
            <a:r>
              <a:rPr lang="en-US" sz="1800" b="1" u="sng" spc="-5" dirty="0" smtClean="0"/>
              <a:t>COMPULSIVE </a:t>
            </a:r>
            <a:r>
              <a:rPr lang="en-US" sz="1800" b="1" u="sng" dirty="0" smtClean="0"/>
              <a:t>DISORDER</a:t>
            </a:r>
            <a:r>
              <a:rPr lang="en-US" sz="1800" b="1" u="sng" spc="-20" dirty="0" smtClean="0"/>
              <a:t> </a:t>
            </a:r>
            <a:r>
              <a:rPr lang="en-US" sz="1800" b="1" u="sng" spc="-5" dirty="0" smtClean="0"/>
              <a:t>(OCD)</a:t>
            </a:r>
            <a:endParaRPr lang="en-US" sz="1800" b="1" u="sng" dirty="0"/>
          </a:p>
        </p:txBody>
      </p:sp>
      <p:sp>
        <p:nvSpPr>
          <p:cNvPr id="6" name="object 6"/>
          <p:cNvSpPr txBox="1">
            <a:spLocks noGrp="1"/>
          </p:cNvSpPr>
          <p:nvPr>
            <p:ph idx="1"/>
          </p:nvPr>
        </p:nvSpPr>
        <p:spPr>
          <a:xfrm>
            <a:off x="609441" y="1600205"/>
            <a:ext cx="10969943" cy="1517030"/>
          </a:xfrm>
          <a:prstGeom prst="rect">
            <a:avLst/>
          </a:prstGeom>
        </p:spPr>
        <p:txBody>
          <a:bodyPr vert="horz" wrap="square" lIns="0" tIns="317195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z="1800" spc="20" dirty="0">
                <a:latin typeface="+mj-lt"/>
              </a:rPr>
              <a:t>Obsessive compulsive </a:t>
            </a:r>
            <a:r>
              <a:rPr sz="1800" spc="5" dirty="0">
                <a:latin typeface="+mj-lt"/>
              </a:rPr>
              <a:t>disorder, </a:t>
            </a:r>
            <a:r>
              <a:rPr sz="1800" spc="10" dirty="0">
                <a:latin typeface="+mj-lt"/>
              </a:rPr>
              <a:t>or </a:t>
            </a:r>
            <a:r>
              <a:rPr sz="1800" spc="15" dirty="0">
                <a:latin typeface="+mj-lt"/>
              </a:rPr>
              <a:t>OCD, </a:t>
            </a:r>
            <a:r>
              <a:rPr sz="1800" spc="20" dirty="0">
                <a:latin typeface="+mj-lt"/>
              </a:rPr>
              <a:t>can </a:t>
            </a:r>
            <a:r>
              <a:rPr sz="1800" spc="15" dirty="0">
                <a:latin typeface="+mj-lt"/>
              </a:rPr>
              <a:t>be </a:t>
            </a:r>
            <a:r>
              <a:rPr sz="1800" dirty="0">
                <a:latin typeface="+mj-lt"/>
              </a:rPr>
              <a:t>a  </a:t>
            </a:r>
            <a:r>
              <a:rPr sz="1800" spc="20" dirty="0">
                <a:latin typeface="+mj-lt"/>
              </a:rPr>
              <a:t>very destructive anxiety </a:t>
            </a:r>
            <a:r>
              <a:rPr sz="1800" spc="10" dirty="0">
                <a:latin typeface="+mj-lt"/>
              </a:rPr>
              <a:t>disorder. </a:t>
            </a:r>
            <a:r>
              <a:rPr sz="1800" spc="20" dirty="0">
                <a:latin typeface="+mj-lt"/>
              </a:rPr>
              <a:t>Those with </a:t>
            </a:r>
            <a:r>
              <a:rPr sz="1800" spc="15" dirty="0">
                <a:latin typeface="+mj-lt"/>
              </a:rPr>
              <a:t>OCD  </a:t>
            </a:r>
            <a:r>
              <a:rPr sz="1800" spc="20" dirty="0">
                <a:latin typeface="+mj-lt"/>
              </a:rPr>
              <a:t>often exhibit </a:t>
            </a:r>
            <a:r>
              <a:rPr sz="1800" spc="25" dirty="0">
                <a:latin typeface="+mj-lt"/>
              </a:rPr>
              <a:t>behaviors </a:t>
            </a:r>
            <a:r>
              <a:rPr sz="1800" spc="15" dirty="0">
                <a:latin typeface="+mj-lt"/>
              </a:rPr>
              <a:t>and </a:t>
            </a:r>
            <a:r>
              <a:rPr sz="1800" spc="20" dirty="0">
                <a:latin typeface="+mj-lt"/>
              </a:rPr>
              <a:t>fears </a:t>
            </a:r>
            <a:r>
              <a:rPr sz="1800" spc="15" dirty="0">
                <a:latin typeface="+mj-lt"/>
              </a:rPr>
              <a:t>that are </a:t>
            </a:r>
            <a:r>
              <a:rPr sz="1800" spc="10" dirty="0">
                <a:latin typeface="+mj-lt"/>
              </a:rPr>
              <a:t>not </a:t>
            </a:r>
            <a:r>
              <a:rPr sz="1800" spc="15" dirty="0">
                <a:latin typeface="+mj-lt"/>
              </a:rPr>
              <a:t>only  </a:t>
            </a:r>
            <a:r>
              <a:rPr sz="1800" spc="20" dirty="0">
                <a:latin typeface="+mj-lt"/>
              </a:rPr>
              <a:t>confusing to those around </a:t>
            </a:r>
            <a:r>
              <a:rPr sz="1800" spc="15" dirty="0">
                <a:latin typeface="+mj-lt"/>
              </a:rPr>
              <a:t>you </a:t>
            </a:r>
            <a:r>
              <a:rPr sz="1800" dirty="0">
                <a:latin typeface="+mj-lt"/>
              </a:rPr>
              <a:t>– </a:t>
            </a:r>
            <a:r>
              <a:rPr sz="1800" spc="15" dirty="0">
                <a:latin typeface="+mj-lt"/>
              </a:rPr>
              <a:t>they may be  </a:t>
            </a:r>
            <a:r>
              <a:rPr sz="1800" spc="25" dirty="0">
                <a:latin typeface="+mj-lt"/>
              </a:rPr>
              <a:t>confusing </a:t>
            </a:r>
            <a:r>
              <a:rPr sz="1800" spc="20" dirty="0">
                <a:latin typeface="+mj-lt"/>
              </a:rPr>
              <a:t>to the person with OCD </a:t>
            </a:r>
            <a:r>
              <a:rPr sz="1800" spc="15" dirty="0">
                <a:latin typeface="+mj-lt"/>
              </a:rPr>
              <a:t>as</a:t>
            </a:r>
            <a:r>
              <a:rPr sz="1800" spc="204" dirty="0">
                <a:latin typeface="+mj-lt"/>
              </a:rPr>
              <a:t> </a:t>
            </a:r>
            <a:r>
              <a:rPr sz="1800" spc="20" dirty="0">
                <a:latin typeface="+mj-lt"/>
              </a:rPr>
              <a:t>well.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7550" y="858141"/>
            <a:ext cx="10295325" cy="419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5"/>
              </a:spcBef>
            </a:pPr>
            <a:r>
              <a:rPr lang="en-US" sz="2000" b="1" u="sng" dirty="0" smtClean="0"/>
              <a:t>WHAT CAUSES OBSESSIVE-COMPULSIVE</a:t>
            </a:r>
            <a:r>
              <a:rPr lang="en-US" sz="2000" b="1" u="sng" spc="-45" dirty="0" smtClean="0"/>
              <a:t> </a:t>
            </a:r>
            <a:r>
              <a:rPr lang="en-US" sz="2000" b="1" u="sng" dirty="0" smtClean="0"/>
              <a:t>DISORDER?</a:t>
            </a:r>
            <a:endParaRPr lang="en-US" sz="2000" b="1" u="sn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7" name="object 7"/>
          <p:cNvSpPr txBox="1"/>
          <p:nvPr/>
        </p:nvSpPr>
        <p:spPr>
          <a:xfrm>
            <a:off x="917549" y="1777949"/>
            <a:ext cx="10352037" cy="2348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62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Biological Causes </a:t>
            </a:r>
            <a:r>
              <a:rPr dirty="0">
                <a:latin typeface="+mj-lt"/>
                <a:cs typeface="Arial"/>
              </a:rPr>
              <a:t>— </a:t>
            </a:r>
            <a:r>
              <a:rPr spc="20" dirty="0">
                <a:latin typeface="+mj-lt"/>
                <a:cs typeface="Arial"/>
              </a:rPr>
              <a:t>OCD </a:t>
            </a:r>
            <a:r>
              <a:rPr spc="15" dirty="0">
                <a:latin typeface="+mj-lt"/>
                <a:cs typeface="Arial"/>
              </a:rPr>
              <a:t>may be </a:t>
            </a:r>
            <a:r>
              <a:rPr spc="20" dirty="0">
                <a:latin typeface="+mj-lt"/>
                <a:cs typeface="Arial"/>
              </a:rPr>
              <a:t>caused </a:t>
            </a:r>
            <a:r>
              <a:rPr spc="15" dirty="0">
                <a:latin typeface="+mj-lt"/>
                <a:cs typeface="Arial"/>
              </a:rPr>
              <a:t>by genetic  </a:t>
            </a:r>
            <a:r>
              <a:rPr spc="25" dirty="0">
                <a:latin typeface="+mj-lt"/>
                <a:cs typeface="Arial"/>
              </a:rPr>
              <a:t>abnormalities. </a:t>
            </a:r>
            <a:r>
              <a:rPr spc="20" dirty="0">
                <a:latin typeface="+mj-lt"/>
                <a:cs typeface="Arial"/>
              </a:rPr>
              <a:t>People </a:t>
            </a:r>
            <a:r>
              <a:rPr spc="15" dirty="0">
                <a:latin typeface="+mj-lt"/>
                <a:cs typeface="Arial"/>
              </a:rPr>
              <a:t>with OCD </a:t>
            </a:r>
            <a:r>
              <a:rPr spc="20" dirty="0">
                <a:latin typeface="+mj-lt"/>
                <a:cs typeface="Arial"/>
              </a:rPr>
              <a:t>often </a:t>
            </a:r>
            <a:r>
              <a:rPr spc="15" dirty="0">
                <a:latin typeface="+mj-lt"/>
                <a:cs typeface="Arial"/>
              </a:rPr>
              <a:t>have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close  </a:t>
            </a:r>
            <a:r>
              <a:rPr spc="25" dirty="0">
                <a:latin typeface="+mj-lt"/>
                <a:cs typeface="Arial"/>
              </a:rPr>
              <a:t>relative </a:t>
            </a:r>
            <a:r>
              <a:rPr spc="20" dirty="0">
                <a:latin typeface="+mj-lt"/>
                <a:cs typeface="Arial"/>
              </a:rPr>
              <a:t>that </a:t>
            </a:r>
            <a:r>
              <a:rPr spc="15" dirty="0">
                <a:latin typeface="+mj-lt"/>
                <a:cs typeface="Arial"/>
              </a:rPr>
              <a:t>has </a:t>
            </a:r>
            <a:r>
              <a:rPr spc="20" dirty="0">
                <a:latin typeface="+mj-lt"/>
                <a:cs typeface="Arial"/>
              </a:rPr>
              <a:t>the</a:t>
            </a:r>
            <a:r>
              <a:rPr spc="125" dirty="0">
                <a:latin typeface="+mj-lt"/>
                <a:cs typeface="Arial"/>
              </a:rPr>
              <a:t> </a:t>
            </a:r>
            <a:r>
              <a:rPr spc="10" dirty="0">
                <a:latin typeface="+mj-lt"/>
                <a:cs typeface="Arial"/>
              </a:rPr>
              <a:t>disorder.</a:t>
            </a:r>
            <a:endParaRPr>
              <a:latin typeface="+mj-lt"/>
              <a:cs typeface="Arial"/>
            </a:endParaRPr>
          </a:p>
          <a:p>
            <a:pPr marL="355600" marR="7620" indent="-343535" algn="just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Environmental </a:t>
            </a:r>
            <a:r>
              <a:rPr spc="20" dirty="0">
                <a:latin typeface="+mj-lt"/>
                <a:cs typeface="Arial"/>
              </a:rPr>
              <a:t>Causes </a:t>
            </a:r>
            <a:r>
              <a:rPr dirty="0">
                <a:latin typeface="+mj-lt"/>
                <a:cs typeface="Arial"/>
              </a:rPr>
              <a:t>— </a:t>
            </a:r>
            <a:r>
              <a:rPr spc="15" dirty="0">
                <a:latin typeface="+mj-lt"/>
                <a:cs typeface="Arial"/>
              </a:rPr>
              <a:t>OCD may </a:t>
            </a:r>
            <a:r>
              <a:rPr spc="20" dirty="0">
                <a:latin typeface="+mj-lt"/>
                <a:cs typeface="Arial"/>
              </a:rPr>
              <a:t>develop </a:t>
            </a:r>
            <a:r>
              <a:rPr spc="5" dirty="0">
                <a:latin typeface="+mj-lt"/>
                <a:cs typeface="Arial"/>
              </a:rPr>
              <a:t>as </a:t>
            </a:r>
            <a:r>
              <a:rPr spc="-5" dirty="0">
                <a:latin typeface="+mj-lt"/>
                <a:cs typeface="Arial"/>
              </a:rPr>
              <a:t>a  </a:t>
            </a:r>
            <a:r>
              <a:rPr spc="20" dirty="0">
                <a:latin typeface="+mj-lt"/>
                <a:cs typeface="Arial"/>
              </a:rPr>
              <a:t>result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behaviors that have been learned over</a:t>
            </a:r>
            <a:r>
              <a:rPr spc="33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time.</a:t>
            </a:r>
            <a:endParaRPr>
              <a:latin typeface="+mj-lt"/>
              <a:cs typeface="Arial"/>
            </a:endParaRPr>
          </a:p>
          <a:p>
            <a:pPr marL="355600" marR="5080" indent="-343535" algn="just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Insufficient </a:t>
            </a:r>
            <a:r>
              <a:rPr spc="20" dirty="0">
                <a:latin typeface="+mj-lt"/>
                <a:cs typeface="Arial"/>
              </a:rPr>
              <a:t>Levels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Serotonin </a:t>
            </a:r>
            <a:r>
              <a:rPr dirty="0">
                <a:latin typeface="+mj-lt"/>
                <a:cs typeface="Arial"/>
              </a:rPr>
              <a:t>— </a:t>
            </a:r>
            <a:r>
              <a:rPr spc="15" dirty="0">
                <a:latin typeface="+mj-lt"/>
                <a:cs typeface="Arial"/>
              </a:rPr>
              <a:t>OCD may occur if  </a:t>
            </a:r>
            <a:r>
              <a:rPr spc="20" dirty="0">
                <a:latin typeface="+mj-lt"/>
                <a:cs typeface="Arial"/>
              </a:rPr>
              <a:t>levels </a:t>
            </a:r>
            <a:r>
              <a:rPr spc="10" dirty="0">
                <a:latin typeface="+mj-lt"/>
                <a:cs typeface="Arial"/>
              </a:rPr>
              <a:t>of </a:t>
            </a:r>
            <a:r>
              <a:rPr spc="20" dirty="0">
                <a:latin typeface="+mj-lt"/>
                <a:cs typeface="Arial"/>
              </a:rPr>
              <a:t>serotonin </a:t>
            </a:r>
            <a:r>
              <a:rPr spc="10" dirty="0">
                <a:latin typeface="+mj-lt"/>
                <a:cs typeface="Arial"/>
              </a:rPr>
              <a:t>in </a:t>
            </a:r>
            <a:r>
              <a:rPr spc="15" dirty="0">
                <a:latin typeface="+mj-lt"/>
                <a:cs typeface="Arial"/>
              </a:rPr>
              <a:t>your </a:t>
            </a:r>
            <a:r>
              <a:rPr spc="20" dirty="0">
                <a:latin typeface="+mj-lt"/>
                <a:cs typeface="Arial"/>
              </a:rPr>
              <a:t>brain decrease. </a:t>
            </a:r>
            <a:r>
              <a:rPr spc="25" dirty="0">
                <a:latin typeface="+mj-lt"/>
                <a:cs typeface="Arial"/>
              </a:rPr>
              <a:t>Serotonin  </a:t>
            </a:r>
            <a:r>
              <a:rPr spc="10" dirty="0">
                <a:latin typeface="+mj-lt"/>
                <a:cs typeface="Arial"/>
              </a:rPr>
              <a:t>is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5" dirty="0">
                <a:latin typeface="+mj-lt"/>
                <a:cs typeface="Arial"/>
              </a:rPr>
              <a:t>chemical that </a:t>
            </a:r>
            <a:r>
              <a:rPr spc="15" dirty="0">
                <a:latin typeface="+mj-lt"/>
                <a:cs typeface="Arial"/>
              </a:rPr>
              <a:t>can </a:t>
            </a:r>
            <a:r>
              <a:rPr spc="20" dirty="0">
                <a:latin typeface="+mj-lt"/>
                <a:cs typeface="Arial"/>
              </a:rPr>
              <a:t>help </a:t>
            </a:r>
            <a:r>
              <a:rPr spc="15" dirty="0">
                <a:latin typeface="+mj-lt"/>
                <a:cs typeface="Arial"/>
              </a:rPr>
              <a:t>you </a:t>
            </a:r>
            <a:r>
              <a:rPr spc="25" dirty="0">
                <a:latin typeface="+mj-lt"/>
                <a:cs typeface="Arial"/>
              </a:rPr>
              <a:t>regulate</a:t>
            </a:r>
            <a:r>
              <a:rPr spc="33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emotions.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7412" y="990600"/>
            <a:ext cx="2930397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-5" dirty="0" smtClean="0"/>
              <a:t>SYMPTOMS</a:t>
            </a:r>
            <a:endParaRPr sz="18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48" y="1476123"/>
            <a:ext cx="10348650" cy="3995325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55600" indent="-343535">
              <a:lnSpc>
                <a:spcPct val="150000"/>
              </a:lnSpc>
              <a:spcBef>
                <a:spcPts val="12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fear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germs, </a:t>
            </a:r>
            <a:r>
              <a:rPr spc="20" dirty="0">
                <a:latin typeface="+mj-lt"/>
                <a:cs typeface="Arial"/>
              </a:rPr>
              <a:t>illness,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9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disease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fear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25" dirty="0">
                <a:latin typeface="+mj-lt"/>
                <a:cs typeface="Arial"/>
              </a:rPr>
              <a:t>hurting </a:t>
            </a:r>
            <a:r>
              <a:rPr spc="20" dirty="0">
                <a:latin typeface="+mj-lt"/>
                <a:cs typeface="Arial"/>
              </a:rPr>
              <a:t>oneself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9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others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15" dirty="0">
                <a:latin typeface="+mj-lt"/>
                <a:cs typeface="Arial"/>
              </a:rPr>
              <a:t>Violent </a:t>
            </a:r>
            <a:r>
              <a:rPr spc="25" dirty="0">
                <a:latin typeface="+mj-lt"/>
                <a:cs typeface="Arial"/>
              </a:rPr>
              <a:t>thoughts </a:t>
            </a:r>
            <a:r>
              <a:rPr spc="15" dirty="0">
                <a:latin typeface="+mj-lt"/>
                <a:cs typeface="Arial"/>
              </a:rPr>
              <a:t>of </a:t>
            </a:r>
            <a:r>
              <a:rPr spc="-5"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sexual</a:t>
            </a:r>
            <a:r>
              <a:rPr spc="22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nature</a:t>
            </a:r>
            <a:endParaRPr>
              <a:latin typeface="+mj-lt"/>
              <a:cs typeface="Arial"/>
            </a:endParaRPr>
          </a:p>
          <a:p>
            <a:pPr marL="355600" marR="508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1335405" algn="l"/>
                <a:tab pos="1983105" algn="l"/>
                <a:tab pos="2613025" algn="l"/>
                <a:tab pos="3176905" algn="l"/>
                <a:tab pos="3874770" algn="l"/>
                <a:tab pos="4836795" algn="l"/>
                <a:tab pos="5484495" algn="l"/>
                <a:tab pos="6061710" algn="l"/>
                <a:tab pos="7491730" algn="l"/>
              </a:tabLst>
            </a:pPr>
            <a:r>
              <a:rPr>
                <a:latin typeface="+mj-lt"/>
                <a:cs typeface="Arial"/>
              </a:rPr>
              <a:t>A</a:t>
            </a:r>
            <a:r>
              <a:rPr spc="200">
                <a:latin typeface="+mj-lt"/>
                <a:cs typeface="Arial"/>
              </a:rPr>
              <a:t> </a:t>
            </a:r>
            <a:r>
              <a:rPr spc="35" smtClean="0">
                <a:latin typeface="+mj-lt"/>
                <a:cs typeface="Arial"/>
              </a:rPr>
              <a:t>f</a:t>
            </a:r>
            <a:r>
              <a:rPr spc="25" smtClean="0">
                <a:latin typeface="+mj-lt"/>
                <a:cs typeface="Arial"/>
              </a:rPr>
              <a:t>e</a:t>
            </a:r>
            <a:r>
              <a:rPr spc="10" smtClean="0">
                <a:latin typeface="+mj-lt"/>
                <a:cs typeface="Arial"/>
              </a:rPr>
              <a:t>a</a:t>
            </a:r>
            <a:r>
              <a:rPr smtClean="0">
                <a:latin typeface="+mj-lt"/>
                <a:cs typeface="Arial"/>
              </a:rPr>
              <a:t>r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th</a:t>
            </a:r>
            <a:r>
              <a:rPr spc="10" smtClean="0">
                <a:latin typeface="+mj-lt"/>
                <a:cs typeface="Arial"/>
              </a:rPr>
              <a:t>a</a:t>
            </a:r>
            <a:r>
              <a:rPr smtClean="0">
                <a:latin typeface="+mj-lt"/>
                <a:cs typeface="Arial"/>
              </a:rPr>
              <a:t>t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30" smtClean="0">
                <a:latin typeface="+mj-lt"/>
                <a:cs typeface="Arial"/>
              </a:rPr>
              <a:t>y</a:t>
            </a:r>
            <a:r>
              <a:rPr spc="25" smtClean="0">
                <a:latin typeface="+mj-lt"/>
                <a:cs typeface="Arial"/>
              </a:rPr>
              <a:t>o</a:t>
            </a:r>
            <a:r>
              <a:rPr spc="-5" smtClean="0">
                <a:latin typeface="+mj-lt"/>
                <a:cs typeface="Arial"/>
              </a:rPr>
              <a:t>u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wil</a:t>
            </a:r>
            <a:r>
              <a:rPr spc="-5" smtClean="0">
                <a:latin typeface="+mj-lt"/>
                <a:cs typeface="Arial"/>
              </a:rPr>
              <a:t>l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10" smtClean="0">
                <a:latin typeface="+mj-lt"/>
                <a:cs typeface="Arial"/>
              </a:rPr>
              <a:t>l</a:t>
            </a:r>
            <a:r>
              <a:rPr spc="25" smtClean="0">
                <a:latin typeface="+mj-lt"/>
                <a:cs typeface="Arial"/>
              </a:rPr>
              <a:t>o</a:t>
            </a:r>
            <a:r>
              <a:rPr spc="30" smtClean="0">
                <a:latin typeface="+mj-lt"/>
                <a:cs typeface="Arial"/>
              </a:rPr>
              <a:t>s</a:t>
            </a:r>
            <a:r>
              <a:rPr spc="-5" smtClean="0">
                <a:latin typeface="+mj-lt"/>
                <a:cs typeface="Arial"/>
              </a:rPr>
              <a:t>e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35" smtClean="0">
                <a:latin typeface="+mj-lt"/>
                <a:cs typeface="Arial"/>
              </a:rPr>
              <a:t>t</a:t>
            </a:r>
            <a:r>
              <a:rPr spc="25" smtClean="0">
                <a:latin typeface="+mj-lt"/>
                <a:cs typeface="Arial"/>
              </a:rPr>
              <a:t>h</a:t>
            </a:r>
            <a:r>
              <a:rPr spc="20" smtClean="0">
                <a:latin typeface="+mj-lt"/>
                <a:cs typeface="Arial"/>
              </a:rPr>
              <a:t>i</a:t>
            </a:r>
            <a:r>
              <a:rPr spc="25" smtClean="0">
                <a:latin typeface="+mj-lt"/>
                <a:cs typeface="Arial"/>
              </a:rPr>
              <a:t>n</a:t>
            </a:r>
            <a:r>
              <a:rPr spc="10" smtClean="0">
                <a:latin typeface="+mj-lt"/>
                <a:cs typeface="Arial"/>
              </a:rPr>
              <a:t>g</a:t>
            </a:r>
            <a:r>
              <a:rPr smtClean="0">
                <a:latin typeface="+mj-lt"/>
                <a:cs typeface="Arial"/>
              </a:rPr>
              <a:t>s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th</a:t>
            </a:r>
            <a:r>
              <a:rPr spc="10" smtClean="0">
                <a:latin typeface="+mj-lt"/>
                <a:cs typeface="Arial"/>
              </a:rPr>
              <a:t>a</a:t>
            </a:r>
            <a:r>
              <a:rPr smtClean="0">
                <a:latin typeface="+mj-lt"/>
                <a:cs typeface="Arial"/>
              </a:rPr>
              <a:t>t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a</a:t>
            </a:r>
            <a:r>
              <a:rPr spc="35" smtClean="0">
                <a:latin typeface="+mj-lt"/>
                <a:cs typeface="Arial"/>
              </a:rPr>
              <a:t>r</a:t>
            </a:r>
            <a:r>
              <a:rPr spc="-5" smtClean="0">
                <a:latin typeface="+mj-lt"/>
                <a:cs typeface="Arial"/>
              </a:rPr>
              <a:t>e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10" smtClean="0">
                <a:latin typeface="+mj-lt"/>
                <a:cs typeface="Arial"/>
              </a:rPr>
              <a:t>i</a:t>
            </a:r>
            <a:r>
              <a:rPr spc="35" smtClean="0">
                <a:latin typeface="+mj-lt"/>
                <a:cs typeface="Arial"/>
              </a:rPr>
              <a:t>m</a:t>
            </a:r>
            <a:r>
              <a:rPr spc="25" smtClean="0">
                <a:latin typeface="+mj-lt"/>
                <a:cs typeface="Arial"/>
              </a:rPr>
              <a:t>p</a:t>
            </a:r>
            <a:r>
              <a:rPr spc="10" smtClean="0">
                <a:latin typeface="+mj-lt"/>
                <a:cs typeface="Arial"/>
              </a:rPr>
              <a:t>o</a:t>
            </a:r>
            <a:r>
              <a:rPr spc="25" smtClean="0">
                <a:latin typeface="+mj-lt"/>
                <a:cs typeface="Arial"/>
              </a:rPr>
              <a:t>r</a:t>
            </a:r>
            <a:r>
              <a:rPr spc="35" smtClean="0">
                <a:latin typeface="+mj-lt"/>
                <a:cs typeface="Arial"/>
              </a:rPr>
              <a:t>t</a:t>
            </a:r>
            <a:r>
              <a:rPr spc="25" smtClean="0">
                <a:latin typeface="+mj-lt"/>
                <a:cs typeface="Arial"/>
              </a:rPr>
              <a:t>a</a:t>
            </a:r>
            <a:r>
              <a:rPr spc="10" smtClean="0">
                <a:latin typeface="+mj-lt"/>
                <a:cs typeface="Arial"/>
              </a:rPr>
              <a:t>n</a:t>
            </a:r>
            <a:r>
              <a:rPr smtClean="0">
                <a:latin typeface="+mj-lt"/>
                <a:cs typeface="Arial"/>
              </a:rPr>
              <a:t>t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15" smtClean="0">
                <a:latin typeface="+mj-lt"/>
                <a:cs typeface="Arial"/>
              </a:rPr>
              <a:t>to  </a:t>
            </a:r>
            <a:r>
              <a:rPr spc="15" dirty="0">
                <a:latin typeface="+mj-lt"/>
                <a:cs typeface="Arial"/>
              </a:rPr>
              <a:t>you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focus </a:t>
            </a:r>
            <a:r>
              <a:rPr spc="10" dirty="0">
                <a:latin typeface="+mj-lt"/>
                <a:cs typeface="Arial"/>
              </a:rPr>
              <a:t>on </a:t>
            </a:r>
            <a:r>
              <a:rPr spc="25" dirty="0">
                <a:latin typeface="+mj-lt"/>
                <a:cs typeface="Arial"/>
              </a:rPr>
              <a:t>preciseness </a:t>
            </a:r>
            <a:r>
              <a:rPr spc="15" dirty="0">
                <a:latin typeface="+mj-lt"/>
                <a:cs typeface="Arial"/>
              </a:rPr>
              <a:t>and</a:t>
            </a:r>
            <a:r>
              <a:rPr spc="7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order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20" dirty="0">
                <a:latin typeface="+mj-lt"/>
                <a:cs typeface="Arial"/>
              </a:rPr>
              <a:t>focus </a:t>
            </a:r>
            <a:r>
              <a:rPr spc="10" dirty="0">
                <a:latin typeface="+mj-lt"/>
                <a:cs typeface="Arial"/>
              </a:rPr>
              <a:t>on</a:t>
            </a:r>
            <a:r>
              <a:rPr spc="-1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superstitions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Strict devotion </a:t>
            </a:r>
            <a:r>
              <a:rPr spc="20" dirty="0">
                <a:latin typeface="+mj-lt"/>
                <a:cs typeface="Arial"/>
              </a:rPr>
              <a:t>to </a:t>
            </a:r>
            <a:r>
              <a:rPr spc="25" dirty="0">
                <a:latin typeface="+mj-lt"/>
                <a:cs typeface="Arial"/>
              </a:rPr>
              <a:t>religious</a:t>
            </a:r>
            <a:r>
              <a:rPr spc="11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beliefs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6612" y="457200"/>
            <a:ext cx="10891223" cy="1435735"/>
            <a:chOff x="486155" y="150876"/>
            <a:chExt cx="8170545" cy="1435735"/>
          </a:xfrm>
        </p:grpSpPr>
        <p:sp>
          <p:nvSpPr>
            <p:cNvPr id="3" name="object 3"/>
            <p:cNvSpPr/>
            <p:nvPr/>
          </p:nvSpPr>
          <p:spPr>
            <a:xfrm>
              <a:off x="486155" y="150876"/>
              <a:ext cx="2194560" cy="7040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2371344" y="150876"/>
              <a:ext cx="870204" cy="7040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932176" y="150876"/>
              <a:ext cx="1751076" cy="7040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373879" y="150876"/>
              <a:ext cx="938784" cy="7040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003291" y="150876"/>
              <a:ext cx="1123188" cy="7040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817108" y="150876"/>
              <a:ext cx="1600199" cy="7040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7107936" y="150876"/>
              <a:ext cx="851916" cy="70408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7650479" y="150876"/>
              <a:ext cx="1005840" cy="7040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86155" y="516635"/>
              <a:ext cx="786384" cy="70408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022604" y="516635"/>
              <a:ext cx="1089660" cy="70408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862327" y="516635"/>
              <a:ext cx="1360932" cy="70408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973323" y="516635"/>
              <a:ext cx="973836" cy="70408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697223" y="516635"/>
              <a:ext cx="1191768" cy="70408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637532" y="516635"/>
              <a:ext cx="1124712" cy="704088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512308" y="516635"/>
              <a:ext cx="870203" cy="7040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132576" y="516635"/>
              <a:ext cx="1175003" cy="70408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7057644" y="516635"/>
              <a:ext cx="1598676" cy="70408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86155" y="882395"/>
              <a:ext cx="2121408" cy="704088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177795" y="882395"/>
              <a:ext cx="515112" cy="70408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345435" y="882395"/>
              <a:ext cx="1275588" cy="70408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3278123" y="882395"/>
              <a:ext cx="1392936" cy="704088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241291" y="882395"/>
              <a:ext cx="515112" cy="704088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065212" y="1981200"/>
            <a:ext cx="10354576" cy="3631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+mj-lt"/>
                <a:cs typeface="Arial"/>
              </a:rPr>
              <a:t>Compulsions are </a:t>
            </a:r>
            <a:r>
              <a:rPr spc="-5" dirty="0">
                <a:latin typeface="+mj-lt"/>
                <a:cs typeface="Arial"/>
              </a:rPr>
              <a:t>behaviors and while behavior </a:t>
            </a:r>
            <a:r>
              <a:rPr dirty="0">
                <a:latin typeface="+mj-lt"/>
                <a:cs typeface="Arial"/>
              </a:rPr>
              <a:t>will vary  for </a:t>
            </a:r>
            <a:r>
              <a:rPr spc="-5" dirty="0">
                <a:latin typeface="+mj-lt"/>
                <a:cs typeface="Arial"/>
              </a:rPr>
              <a:t>each person with </a:t>
            </a:r>
            <a:r>
              <a:rPr dirty="0">
                <a:latin typeface="+mj-lt"/>
                <a:cs typeface="Arial"/>
              </a:rPr>
              <a:t>OCD, </a:t>
            </a:r>
            <a:r>
              <a:rPr spc="-5" dirty="0">
                <a:latin typeface="+mj-lt"/>
                <a:cs typeface="Arial"/>
              </a:rPr>
              <a:t>there are some common  compulsions. These</a:t>
            </a:r>
            <a:r>
              <a:rPr dirty="0">
                <a:latin typeface="+mj-lt"/>
                <a:cs typeface="Arial"/>
              </a:rPr>
              <a:t> </a:t>
            </a:r>
            <a:r>
              <a:rPr spc="-5" dirty="0">
                <a:latin typeface="+mj-lt"/>
                <a:cs typeface="Arial"/>
              </a:rPr>
              <a:t>include:</a:t>
            </a:r>
            <a:endParaRPr>
              <a:latin typeface="+mj-lt"/>
              <a:cs typeface="Arial"/>
            </a:endParaRPr>
          </a:p>
          <a:p>
            <a:pPr marL="355600" marR="10160" indent="-343535">
              <a:lnSpc>
                <a:spcPts val="2590"/>
              </a:lnSpc>
              <a:spcBef>
                <a:spcPts val="220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1842770" algn="l"/>
                <a:tab pos="2547620" algn="l"/>
                <a:tab pos="4246880" algn="l"/>
                <a:tab pos="5160010" algn="l"/>
                <a:tab pos="5866765" algn="l"/>
                <a:tab pos="6728459" algn="l"/>
              </a:tabLst>
            </a:pPr>
            <a:r>
              <a:rPr spc="20" smtClean="0">
                <a:latin typeface="+mj-lt"/>
                <a:cs typeface="Arial"/>
              </a:rPr>
              <a:t>C</a:t>
            </a:r>
            <a:r>
              <a:rPr spc="25" smtClean="0">
                <a:latin typeface="+mj-lt"/>
                <a:cs typeface="Arial"/>
              </a:rPr>
              <a:t>he</a:t>
            </a:r>
            <a:r>
              <a:rPr spc="30" smtClean="0">
                <a:latin typeface="+mj-lt"/>
                <a:cs typeface="Arial"/>
              </a:rPr>
              <a:t>ck</a:t>
            </a:r>
            <a:r>
              <a:rPr spc="20" smtClean="0">
                <a:latin typeface="+mj-lt"/>
                <a:cs typeface="Arial"/>
              </a:rPr>
              <a:t>i</a:t>
            </a:r>
            <a:r>
              <a:rPr spc="25" smtClean="0">
                <a:latin typeface="+mj-lt"/>
                <a:cs typeface="Arial"/>
              </a:rPr>
              <a:t>n</a:t>
            </a:r>
            <a:r>
              <a:rPr spc="-5" smtClean="0">
                <a:latin typeface="+mj-lt"/>
                <a:cs typeface="Arial"/>
              </a:rPr>
              <a:t>g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an</a:t>
            </a:r>
            <a:r>
              <a:rPr spc="-5" smtClean="0">
                <a:latin typeface="+mj-lt"/>
                <a:cs typeface="Arial"/>
              </a:rPr>
              <a:t>d</a:t>
            </a:r>
            <a:r>
              <a:rPr>
                <a:latin typeface="+mj-lt"/>
                <a:cs typeface="Arial"/>
              </a:rPr>
              <a:t>	</a:t>
            </a:r>
            <a:r>
              <a:rPr spc="35" smtClean="0">
                <a:latin typeface="+mj-lt"/>
                <a:cs typeface="Arial"/>
              </a:rPr>
              <a:t>r</a:t>
            </a:r>
            <a:r>
              <a:rPr spc="25" smtClean="0">
                <a:latin typeface="+mj-lt"/>
                <a:cs typeface="Arial"/>
              </a:rPr>
              <a:t>e</a:t>
            </a:r>
            <a:r>
              <a:rPr spc="30" smtClean="0">
                <a:latin typeface="+mj-lt"/>
                <a:cs typeface="Arial"/>
              </a:rPr>
              <a:t>c</a:t>
            </a:r>
            <a:r>
              <a:rPr spc="25" smtClean="0">
                <a:latin typeface="+mj-lt"/>
                <a:cs typeface="Arial"/>
              </a:rPr>
              <a:t>h</a:t>
            </a:r>
            <a:r>
              <a:rPr spc="10" smtClean="0">
                <a:latin typeface="+mj-lt"/>
                <a:cs typeface="Arial"/>
              </a:rPr>
              <a:t>e</a:t>
            </a:r>
            <a:r>
              <a:rPr spc="30" smtClean="0">
                <a:latin typeface="+mj-lt"/>
                <a:cs typeface="Arial"/>
              </a:rPr>
              <a:t>ck</a:t>
            </a:r>
            <a:r>
              <a:rPr spc="20" smtClean="0">
                <a:latin typeface="+mj-lt"/>
                <a:cs typeface="Arial"/>
              </a:rPr>
              <a:t>i</a:t>
            </a:r>
            <a:r>
              <a:rPr spc="25" smtClean="0">
                <a:latin typeface="+mj-lt"/>
                <a:cs typeface="Arial"/>
              </a:rPr>
              <a:t>n</a:t>
            </a:r>
            <a:r>
              <a:rPr spc="-5" smtClean="0">
                <a:latin typeface="+mj-lt"/>
                <a:cs typeface="Arial"/>
              </a:rPr>
              <a:t>g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ta</a:t>
            </a:r>
            <a:r>
              <a:rPr spc="20" smtClean="0">
                <a:latin typeface="+mj-lt"/>
                <a:cs typeface="Arial"/>
              </a:rPr>
              <a:t>sk</a:t>
            </a:r>
            <a:r>
              <a:rPr smtClean="0">
                <a:latin typeface="+mj-lt"/>
                <a:cs typeface="Arial"/>
              </a:rPr>
              <a:t>s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th</a:t>
            </a:r>
            <a:r>
              <a:rPr spc="10" smtClean="0">
                <a:latin typeface="+mj-lt"/>
                <a:cs typeface="Arial"/>
              </a:rPr>
              <a:t>a</a:t>
            </a:r>
            <a:r>
              <a:rPr smtClean="0">
                <a:latin typeface="+mj-lt"/>
                <a:cs typeface="Arial"/>
              </a:rPr>
              <a:t>t</a:t>
            </a:r>
            <a:r>
              <a:rPr lang="en-US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ha</a:t>
            </a:r>
            <a:r>
              <a:rPr spc="20" smtClean="0">
                <a:latin typeface="+mj-lt"/>
                <a:cs typeface="Arial"/>
              </a:rPr>
              <a:t>v</a:t>
            </a:r>
            <a:r>
              <a:rPr spc="-5" smtClean="0">
                <a:latin typeface="+mj-lt"/>
                <a:cs typeface="Arial"/>
              </a:rPr>
              <a:t>e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a</a:t>
            </a:r>
            <a:r>
              <a:rPr spc="20" smtClean="0">
                <a:latin typeface="+mj-lt"/>
                <a:cs typeface="Arial"/>
              </a:rPr>
              <a:t>l</a:t>
            </a:r>
            <a:r>
              <a:rPr spc="35" smtClean="0">
                <a:latin typeface="+mj-lt"/>
                <a:cs typeface="Arial"/>
              </a:rPr>
              <a:t>r</a:t>
            </a:r>
            <a:r>
              <a:rPr spc="10" smtClean="0">
                <a:latin typeface="+mj-lt"/>
                <a:cs typeface="Arial"/>
              </a:rPr>
              <a:t>e</a:t>
            </a:r>
            <a:r>
              <a:rPr spc="25" smtClean="0">
                <a:latin typeface="+mj-lt"/>
                <a:cs typeface="Arial"/>
              </a:rPr>
              <a:t>a</a:t>
            </a:r>
            <a:r>
              <a:rPr spc="10" smtClean="0">
                <a:latin typeface="+mj-lt"/>
                <a:cs typeface="Arial"/>
              </a:rPr>
              <a:t>d</a:t>
            </a:r>
            <a:r>
              <a:rPr smtClean="0">
                <a:latin typeface="+mj-lt"/>
                <a:cs typeface="Arial"/>
              </a:rPr>
              <a:t>y  </a:t>
            </a:r>
            <a:r>
              <a:rPr spc="20" dirty="0">
                <a:latin typeface="+mj-lt"/>
                <a:cs typeface="Arial"/>
              </a:rPr>
              <a:t>been</a:t>
            </a:r>
            <a:r>
              <a:rPr spc="5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completed</a:t>
            </a:r>
            <a:endParaRPr>
              <a:latin typeface="+mj-lt"/>
              <a:cs typeface="Arial"/>
            </a:endParaRPr>
          </a:p>
          <a:p>
            <a:pPr marL="355600" marR="8890" indent="-343535">
              <a:lnSpc>
                <a:spcPts val="2590"/>
              </a:lnSpc>
              <a:spcBef>
                <a:spcPts val="118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  <a:tab pos="2052955" algn="l"/>
                <a:tab pos="3089910" algn="l"/>
                <a:tab pos="4178300" algn="l"/>
                <a:tab pos="4841240" algn="l"/>
                <a:tab pos="5805805" algn="l"/>
                <a:tab pos="6211570" algn="l"/>
                <a:tab pos="6859270" algn="l"/>
                <a:tab pos="7162800" algn="l"/>
              </a:tabLst>
            </a:pPr>
            <a:r>
              <a:rPr spc="20" smtClean="0">
                <a:latin typeface="+mj-lt"/>
                <a:cs typeface="Arial"/>
              </a:rPr>
              <a:t>C</a:t>
            </a:r>
            <a:r>
              <a:rPr spc="25" smtClean="0">
                <a:latin typeface="+mj-lt"/>
                <a:cs typeface="Arial"/>
              </a:rPr>
              <a:t>on</a:t>
            </a:r>
            <a:r>
              <a:rPr spc="35" smtClean="0">
                <a:latin typeface="+mj-lt"/>
                <a:cs typeface="Arial"/>
              </a:rPr>
              <a:t>t</a:t>
            </a:r>
            <a:r>
              <a:rPr spc="20" smtClean="0">
                <a:latin typeface="+mj-lt"/>
                <a:cs typeface="Arial"/>
              </a:rPr>
              <a:t>i</a:t>
            </a:r>
            <a:r>
              <a:rPr spc="25" smtClean="0">
                <a:latin typeface="+mj-lt"/>
                <a:cs typeface="Arial"/>
              </a:rPr>
              <a:t>nua</a:t>
            </a:r>
            <a:r>
              <a:rPr spc="20" smtClean="0">
                <a:latin typeface="+mj-lt"/>
                <a:cs typeface="Arial"/>
              </a:rPr>
              <a:t>ll</a:t>
            </a:r>
            <a:r>
              <a:rPr smtClean="0">
                <a:latin typeface="+mj-lt"/>
                <a:cs typeface="Arial"/>
              </a:rPr>
              <a:t>y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spc="30" smtClean="0">
                <a:latin typeface="+mj-lt"/>
                <a:cs typeface="Arial"/>
              </a:rPr>
              <a:t>c</a:t>
            </a:r>
            <a:r>
              <a:rPr spc="25" smtClean="0">
                <a:latin typeface="+mj-lt"/>
                <a:cs typeface="Arial"/>
              </a:rPr>
              <a:t>a</a:t>
            </a:r>
            <a:r>
              <a:rPr spc="20" smtClean="0">
                <a:latin typeface="+mj-lt"/>
                <a:cs typeface="Arial"/>
              </a:rPr>
              <a:t>lli</a:t>
            </a:r>
            <a:r>
              <a:rPr spc="25" smtClean="0">
                <a:latin typeface="+mj-lt"/>
                <a:cs typeface="Arial"/>
              </a:rPr>
              <a:t>n</a:t>
            </a:r>
            <a:r>
              <a:rPr spc="-5" smtClean="0">
                <a:latin typeface="+mj-lt"/>
                <a:cs typeface="Arial"/>
              </a:rPr>
              <a:t>g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f</a:t>
            </a:r>
            <a:r>
              <a:rPr spc="35" smtClean="0">
                <a:latin typeface="+mj-lt"/>
                <a:cs typeface="Arial"/>
              </a:rPr>
              <a:t>r</a:t>
            </a:r>
            <a:r>
              <a:rPr spc="10" smtClean="0">
                <a:latin typeface="+mj-lt"/>
                <a:cs typeface="Arial"/>
              </a:rPr>
              <a:t>i</a:t>
            </a:r>
            <a:r>
              <a:rPr spc="25" smtClean="0">
                <a:latin typeface="+mj-lt"/>
                <a:cs typeface="Arial"/>
              </a:rPr>
              <a:t>end</a:t>
            </a:r>
            <a:r>
              <a:rPr smtClean="0">
                <a:latin typeface="+mj-lt"/>
                <a:cs typeface="Arial"/>
              </a:rPr>
              <a:t>s</a:t>
            </a:r>
            <a:r>
              <a:rPr>
                <a:latin typeface="+mj-lt"/>
                <a:cs typeface="Arial"/>
              </a:rPr>
              <a:t>	</a:t>
            </a:r>
            <a:r>
              <a:rPr spc="25" smtClean="0">
                <a:latin typeface="+mj-lt"/>
                <a:cs typeface="Arial"/>
              </a:rPr>
              <a:t>an</a:t>
            </a:r>
            <a:r>
              <a:rPr spc="-5" smtClean="0">
                <a:latin typeface="+mj-lt"/>
                <a:cs typeface="Arial"/>
              </a:rPr>
              <a:t>d</a:t>
            </a:r>
            <a:r>
              <a:rPr lang="en-US" spc="-5" dirty="0">
                <a:latin typeface="+mj-lt"/>
                <a:cs typeface="Arial"/>
              </a:rPr>
              <a:t> </a:t>
            </a:r>
            <a:r>
              <a:rPr spc="35" smtClean="0">
                <a:latin typeface="+mj-lt"/>
                <a:cs typeface="Arial"/>
              </a:rPr>
              <a:t>f</a:t>
            </a:r>
            <a:r>
              <a:rPr spc="10" smtClean="0">
                <a:latin typeface="+mj-lt"/>
                <a:cs typeface="Arial"/>
              </a:rPr>
              <a:t>a</a:t>
            </a:r>
            <a:r>
              <a:rPr spc="35" smtClean="0">
                <a:latin typeface="+mj-lt"/>
                <a:cs typeface="Arial"/>
              </a:rPr>
              <a:t>m</a:t>
            </a:r>
            <a:r>
              <a:rPr spc="20" smtClean="0">
                <a:latin typeface="+mj-lt"/>
                <a:cs typeface="Arial"/>
              </a:rPr>
              <a:t>il</a:t>
            </a:r>
            <a:r>
              <a:rPr smtClean="0">
                <a:latin typeface="+mj-lt"/>
                <a:cs typeface="Arial"/>
              </a:rPr>
              <a:t>y</a:t>
            </a:r>
            <a:r>
              <a:rPr>
                <a:latin typeface="+mj-lt"/>
                <a:cs typeface="Arial"/>
              </a:rPr>
              <a:t>	</a:t>
            </a:r>
            <a:r>
              <a:rPr spc="25" smtClean="0">
                <a:latin typeface="+mj-lt"/>
                <a:cs typeface="Arial"/>
              </a:rPr>
              <a:t>t</a:t>
            </a:r>
            <a:r>
              <a:rPr smtClean="0">
                <a:latin typeface="+mj-lt"/>
                <a:cs typeface="Arial"/>
              </a:rPr>
              <a:t>o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spc="20" smtClean="0">
                <a:latin typeface="+mj-lt"/>
                <a:cs typeface="Arial"/>
              </a:rPr>
              <a:t>s</a:t>
            </a:r>
            <a:r>
              <a:rPr spc="25" smtClean="0">
                <a:latin typeface="+mj-lt"/>
                <a:cs typeface="Arial"/>
              </a:rPr>
              <a:t>e</a:t>
            </a:r>
            <a:r>
              <a:rPr spc="-5" smtClean="0">
                <a:latin typeface="+mj-lt"/>
                <a:cs typeface="Arial"/>
              </a:rPr>
              <a:t>e</a:t>
            </a:r>
            <a:r>
              <a:rPr>
                <a:latin typeface="+mj-lt"/>
                <a:cs typeface="Arial"/>
              </a:rPr>
              <a:t>	</a:t>
            </a:r>
            <a:r>
              <a:rPr spc="15" smtClean="0">
                <a:latin typeface="+mj-lt"/>
                <a:cs typeface="Arial"/>
              </a:rPr>
              <a:t>i</a:t>
            </a:r>
            <a:r>
              <a:rPr smtClean="0">
                <a:latin typeface="+mj-lt"/>
                <a:cs typeface="Arial"/>
              </a:rPr>
              <a:t>f</a:t>
            </a:r>
            <a:r>
              <a:rPr lang="en-US" dirty="0" smtClean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the</a:t>
            </a:r>
            <a:r>
              <a:rPr smtClean="0">
                <a:latin typeface="+mj-lt"/>
                <a:cs typeface="Arial"/>
              </a:rPr>
              <a:t>y  </a:t>
            </a:r>
            <a:r>
              <a:rPr spc="20" dirty="0">
                <a:latin typeface="+mj-lt"/>
                <a:cs typeface="Arial"/>
              </a:rPr>
              <a:t>are</a:t>
            </a:r>
            <a:r>
              <a:rPr spc="5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safe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85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Counting </a:t>
            </a:r>
            <a:r>
              <a:rPr spc="10" dirty="0">
                <a:latin typeface="+mj-lt"/>
                <a:cs typeface="Arial"/>
              </a:rPr>
              <a:t>or </a:t>
            </a:r>
            <a:r>
              <a:rPr spc="25" dirty="0">
                <a:latin typeface="+mj-lt"/>
                <a:cs typeface="Arial"/>
              </a:rPr>
              <a:t>repeating</a:t>
            </a:r>
            <a:r>
              <a:rPr spc="12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words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89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Excessive cleaning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15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washing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89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Ordering</a:t>
            </a:r>
            <a:r>
              <a:rPr spc="3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things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88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dirty="0">
                <a:latin typeface="+mj-lt"/>
                <a:cs typeface="Arial"/>
              </a:rPr>
              <a:t>Excessive</a:t>
            </a:r>
            <a:r>
              <a:rPr spc="5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praying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89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Accumulating trash </a:t>
            </a:r>
            <a:r>
              <a:rPr spc="20" dirty="0">
                <a:latin typeface="+mj-lt"/>
                <a:cs typeface="Arial"/>
              </a:rPr>
              <a:t>that </a:t>
            </a:r>
            <a:r>
              <a:rPr spc="15" dirty="0">
                <a:latin typeface="+mj-lt"/>
                <a:cs typeface="Arial"/>
              </a:rPr>
              <a:t>has no </a:t>
            </a:r>
            <a:r>
              <a:rPr spc="20" dirty="0">
                <a:latin typeface="+mj-lt"/>
                <a:cs typeface="Arial"/>
              </a:rPr>
              <a:t>value </a:t>
            </a:r>
            <a:r>
              <a:rPr spc="10" dirty="0">
                <a:latin typeface="+mj-lt"/>
                <a:cs typeface="Arial"/>
              </a:rPr>
              <a:t>or</a:t>
            </a:r>
            <a:r>
              <a:rPr spc="22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worth</a:t>
            </a:r>
            <a:endParaRPr>
              <a:latin typeface="+mj-lt"/>
              <a:cs typeface="Arial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639762"/>
          </a:xfrm>
        </p:spPr>
        <p:txBody>
          <a:bodyPr>
            <a:normAutofit/>
          </a:bodyPr>
          <a:lstStyle/>
          <a:p>
            <a:r>
              <a:rPr lang="en-US" sz="2000" b="1" u="sng" dirty="0" smtClean="0"/>
              <a:t>PATHOPHYSIOLOGY:</a:t>
            </a:r>
            <a:endParaRPr lang="en-US" sz="2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914400"/>
            <a:ext cx="10969943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b="1" dirty="0" smtClean="0"/>
              <a:t>GABA system: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The role of GABA- benzodiazepine receptor complex in anxiety disorders has not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been fully characterized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However a potential role has been implicating in panic disorders, GAD and PTSD.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In GAD reduced temporal lobe benzodiazepine receptor are observed.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In PTSD, cortical benzodiazepine receptor are reduced.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In PANIC decreased GABA A binding is noted.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</a:t>
            </a:r>
            <a:r>
              <a:rPr lang="en-US" sz="1800" dirty="0" err="1" smtClean="0"/>
              <a:t>Angiogenic</a:t>
            </a:r>
            <a:r>
              <a:rPr lang="en-US" sz="1800" dirty="0" smtClean="0"/>
              <a:t> agents – having the property of altering the binding of benzodiazepines to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the gamma amino butyric acid receptor</a:t>
            </a:r>
          </a:p>
          <a:p>
            <a:pPr algn="ctr">
              <a:buNone/>
            </a:pPr>
            <a:r>
              <a:rPr lang="en-US" sz="1800" dirty="0" smtClean="0"/>
              <a:t>↓ leads to</a:t>
            </a:r>
          </a:p>
          <a:p>
            <a:pPr algn="ctr">
              <a:buNone/>
            </a:pPr>
            <a:r>
              <a:rPr lang="en-US" sz="1800" dirty="0" smtClean="0"/>
              <a:t>nerve cell excitability</a:t>
            </a:r>
          </a:p>
          <a:p>
            <a:pPr algn="ctr">
              <a:buNone/>
            </a:pPr>
            <a:r>
              <a:rPr lang="en-US" sz="1800" dirty="0" smtClean="0"/>
              <a:t>↓</a:t>
            </a:r>
          </a:p>
          <a:p>
            <a:pPr algn="ctr">
              <a:buNone/>
            </a:pPr>
            <a:r>
              <a:rPr lang="en-US" sz="1800" dirty="0" smtClean="0"/>
              <a:t>Anxiety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13212" y="914400"/>
            <a:ext cx="2789887" cy="3779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1800" b="1" u="sng" spc="-155" dirty="0" smtClean="0"/>
              <a:t>T</a:t>
            </a:r>
            <a:r>
              <a:rPr lang="en-US" sz="1800" b="1" u="sng" spc="-5" dirty="0" smtClean="0"/>
              <a:t>REATM</a:t>
            </a:r>
            <a:r>
              <a:rPr lang="en-US" sz="1800" b="1" u="sng" dirty="0" smtClean="0"/>
              <a:t>E</a:t>
            </a:r>
            <a:r>
              <a:rPr lang="en-US" sz="1800" b="1" u="sng" spc="-5" dirty="0" smtClean="0"/>
              <a:t>NT</a:t>
            </a:r>
            <a:endParaRPr lang="en-US" sz="18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917550" y="1624027"/>
            <a:ext cx="4738404" cy="34156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spc="15" dirty="0">
                <a:latin typeface="+mj-lt"/>
                <a:cs typeface="Arial"/>
              </a:rPr>
              <a:t>Drugs </a:t>
            </a:r>
            <a:r>
              <a:rPr spc="15">
                <a:latin typeface="+mj-lt"/>
                <a:cs typeface="Arial"/>
              </a:rPr>
              <a:t>and</a:t>
            </a:r>
            <a:r>
              <a:rPr spc="105">
                <a:latin typeface="+mj-lt"/>
                <a:cs typeface="Arial"/>
              </a:rPr>
              <a:t> </a:t>
            </a:r>
            <a:r>
              <a:rPr spc="20" smtClean="0">
                <a:latin typeface="+mj-lt"/>
                <a:cs typeface="Arial"/>
              </a:rPr>
              <a:t>Medication</a:t>
            </a:r>
            <a:endParaRPr smtClean="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226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smtClean="0">
                <a:latin typeface="+mj-lt"/>
                <a:cs typeface="Arial"/>
              </a:rPr>
              <a:t>Citalopram</a:t>
            </a:r>
            <a:r>
              <a:rPr spc="40" smtClean="0">
                <a:latin typeface="+mj-lt"/>
                <a:cs typeface="Arial"/>
              </a:rPr>
              <a:t> </a:t>
            </a:r>
            <a:r>
              <a:rPr spc="25" smtClean="0">
                <a:latin typeface="+mj-lt"/>
                <a:cs typeface="Arial"/>
              </a:rPr>
              <a:t>(Celexa)</a:t>
            </a:r>
            <a:endParaRPr smtClean="0"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0" smtClean="0">
                <a:latin typeface="+mj-lt"/>
                <a:cs typeface="Arial"/>
              </a:rPr>
              <a:t>Fluoxetine</a:t>
            </a:r>
            <a:r>
              <a:rPr spc="65" smtClean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(Prozac)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Fluvoxamine</a:t>
            </a:r>
            <a:r>
              <a:rPr spc="5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(Luvox)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Paroxetine</a:t>
            </a:r>
            <a:r>
              <a:rPr spc="5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(Paxil)</a:t>
            </a:r>
            <a:endParaRPr>
              <a:latin typeface="+mj-lt"/>
              <a:cs typeface="Arial"/>
            </a:endParaRPr>
          </a:p>
          <a:p>
            <a:pPr marL="355600" indent="-343535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Char char="•"/>
              <a:tabLst>
                <a:tab pos="355600" algn="l"/>
                <a:tab pos="356235" algn="l"/>
              </a:tabLst>
            </a:pPr>
            <a:r>
              <a:rPr spc="25" dirty="0">
                <a:latin typeface="+mj-lt"/>
                <a:cs typeface="Arial"/>
              </a:rPr>
              <a:t>Sertraline</a:t>
            </a:r>
            <a:r>
              <a:rPr spc="3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(Zoloft)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0412" y="1524000"/>
            <a:ext cx="1795312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lang="en-US" sz="2000" b="1" u="sng" spc="5" dirty="0" smtClean="0">
                <a:cs typeface="Arial"/>
              </a:rPr>
              <a:t>T</a:t>
            </a:r>
            <a:r>
              <a:rPr lang="en-US" sz="2000" b="1" u="sng" spc="20" dirty="0" smtClean="0">
                <a:cs typeface="Arial"/>
              </a:rPr>
              <a:t>HERAP</a:t>
            </a:r>
            <a:r>
              <a:rPr lang="en-US" sz="2000" b="1" u="sng" spc="-5" dirty="0" smtClean="0">
                <a:cs typeface="Arial"/>
              </a:rPr>
              <a:t>Y</a:t>
            </a:r>
            <a:endParaRPr sz="1800" b="1" u="sng"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917548" y="2202309"/>
            <a:ext cx="10348650" cy="1209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50000"/>
              </a:lnSpc>
              <a:spcBef>
                <a:spcPts val="100"/>
              </a:spcBef>
              <a:buClr>
                <a:srgbClr val="DC9E1F"/>
              </a:buClr>
              <a:buChar char="•"/>
              <a:tabLst>
                <a:tab pos="356235" algn="l"/>
              </a:tabLst>
            </a:pPr>
            <a:r>
              <a:rPr spc="-35" dirty="0">
                <a:latin typeface="+mj-lt"/>
                <a:cs typeface="Arial"/>
              </a:rPr>
              <a:t>Your </a:t>
            </a:r>
            <a:r>
              <a:rPr spc="15" dirty="0">
                <a:latin typeface="+mj-lt"/>
                <a:cs typeface="Arial"/>
              </a:rPr>
              <a:t>doctor may </a:t>
            </a:r>
            <a:r>
              <a:rPr spc="20" dirty="0">
                <a:latin typeface="+mj-lt"/>
                <a:cs typeface="Arial"/>
              </a:rPr>
              <a:t>also </a:t>
            </a:r>
            <a:r>
              <a:rPr spc="25" dirty="0">
                <a:latin typeface="+mj-lt"/>
                <a:cs typeface="Arial"/>
              </a:rPr>
              <a:t>recommend </a:t>
            </a:r>
            <a:r>
              <a:rPr spc="20" dirty="0">
                <a:latin typeface="+mj-lt"/>
                <a:cs typeface="Arial"/>
              </a:rPr>
              <a:t>therapy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15" dirty="0">
                <a:latin typeface="+mj-lt"/>
                <a:cs typeface="Arial"/>
              </a:rPr>
              <a:t>help  you </a:t>
            </a:r>
            <a:r>
              <a:rPr spc="20" dirty="0">
                <a:latin typeface="+mj-lt"/>
                <a:cs typeface="Arial"/>
              </a:rPr>
              <a:t>learn </a:t>
            </a:r>
            <a:r>
              <a:rPr spc="10" dirty="0">
                <a:latin typeface="+mj-lt"/>
                <a:cs typeface="Arial"/>
              </a:rPr>
              <a:t>to </a:t>
            </a:r>
            <a:r>
              <a:rPr spc="20" dirty="0">
                <a:latin typeface="+mj-lt"/>
                <a:cs typeface="Arial"/>
              </a:rPr>
              <a:t>cope with </a:t>
            </a:r>
            <a:r>
              <a:rPr spc="15" dirty="0">
                <a:latin typeface="+mj-lt"/>
                <a:cs typeface="Arial"/>
              </a:rPr>
              <a:t>your </a:t>
            </a:r>
            <a:r>
              <a:rPr spc="20" dirty="0">
                <a:latin typeface="+mj-lt"/>
                <a:cs typeface="Arial"/>
              </a:rPr>
              <a:t>symptoms. Cognitive  </a:t>
            </a:r>
            <a:r>
              <a:rPr spc="25" dirty="0">
                <a:latin typeface="+mj-lt"/>
                <a:cs typeface="Arial"/>
              </a:rPr>
              <a:t>behavioral </a:t>
            </a:r>
            <a:r>
              <a:rPr spc="20" dirty="0">
                <a:latin typeface="+mj-lt"/>
                <a:cs typeface="Arial"/>
              </a:rPr>
              <a:t>therapy </a:t>
            </a:r>
            <a:r>
              <a:rPr spc="15" dirty="0">
                <a:latin typeface="+mj-lt"/>
                <a:cs typeface="Arial"/>
              </a:rPr>
              <a:t>(CBT) has been </a:t>
            </a:r>
            <a:r>
              <a:rPr spc="20" dirty="0">
                <a:latin typeface="+mj-lt"/>
                <a:cs typeface="Arial"/>
              </a:rPr>
              <a:t>shown to reduce  obsessions and compulsions </a:t>
            </a:r>
            <a:r>
              <a:rPr spc="15" dirty="0">
                <a:latin typeface="+mj-lt"/>
                <a:cs typeface="Arial"/>
              </a:rPr>
              <a:t>in </a:t>
            </a:r>
            <a:r>
              <a:rPr spc="20" dirty="0">
                <a:latin typeface="+mj-lt"/>
                <a:cs typeface="Arial"/>
              </a:rPr>
              <a:t>patients </a:t>
            </a:r>
            <a:r>
              <a:rPr spc="15" dirty="0">
                <a:latin typeface="+mj-lt"/>
                <a:cs typeface="Arial"/>
              </a:rPr>
              <a:t>with OCD.  </a:t>
            </a:r>
            <a:r>
              <a:rPr spc="20" dirty="0">
                <a:latin typeface="+mj-lt"/>
                <a:cs typeface="Arial"/>
              </a:rPr>
              <a:t>When combined with medication, CBT </a:t>
            </a:r>
            <a:r>
              <a:rPr spc="10" dirty="0">
                <a:latin typeface="+mj-lt"/>
                <a:cs typeface="Arial"/>
              </a:rPr>
              <a:t>can </a:t>
            </a:r>
            <a:r>
              <a:rPr spc="20" dirty="0">
                <a:latin typeface="+mj-lt"/>
                <a:cs typeface="Arial"/>
              </a:rPr>
              <a:t>enhance  </a:t>
            </a:r>
            <a:r>
              <a:rPr spc="25" dirty="0">
                <a:latin typeface="+mj-lt"/>
                <a:cs typeface="Arial"/>
              </a:rPr>
              <a:t>treatment</a:t>
            </a:r>
            <a:r>
              <a:rPr spc="3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success.</a:t>
            </a:r>
            <a:endParaRPr>
              <a:latin typeface="+mj-lt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b="1" dirty="0" smtClean="0"/>
              <a:t>SEROTONIN SYSTEM :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5-HT is involved in the pathophysiology of anxiety disorders.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as abnormal regulations of serotonin release and reuptake or abnormal responsiveness to 5- HT signals.</a:t>
            </a:r>
          </a:p>
          <a:p>
            <a:pPr algn="ctr">
              <a:lnSpc>
                <a:spcPct val="150000"/>
              </a:lnSpc>
              <a:buNone/>
            </a:pPr>
            <a:r>
              <a:rPr lang="en-US" sz="1800" dirty="0" err="1" smtClean="0"/>
              <a:t>Amygdala</a:t>
            </a:r>
            <a:endParaRPr lang="en-US" sz="1800" dirty="0" smtClean="0"/>
          </a:p>
          <a:p>
            <a:pPr algn="ctr">
              <a:lnSpc>
                <a:spcPct val="150000"/>
              </a:lnSpc>
              <a:buNone/>
            </a:pPr>
            <a:r>
              <a:rPr lang="en-US" sz="1800" dirty="0" smtClean="0"/>
              <a:t>↓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its role includes detecting, coordinating and maintaining fearful emotions.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• The </a:t>
            </a:r>
            <a:r>
              <a:rPr lang="en-US" sz="1800" dirty="0" err="1" smtClean="0"/>
              <a:t>amygdala</a:t>
            </a:r>
            <a:r>
              <a:rPr lang="en-US" sz="1800" dirty="0" smtClean="0"/>
              <a:t> integrates information from multiple sensory areas to assess for threats with consideration of input regarding the context of presenting stimulus Once a threat has been detected by the </a:t>
            </a:r>
            <a:r>
              <a:rPr lang="en-US" sz="1800" dirty="0" err="1" smtClean="0"/>
              <a:t>amygdala</a:t>
            </a:r>
            <a:r>
              <a:rPr lang="en-US" sz="1800" dirty="0" smtClean="0"/>
              <a:t> a rapid response is coordinated.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914401"/>
            <a:ext cx="10969943" cy="5211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NON- ADRENERGIC SYSTEM :</a:t>
            </a:r>
          </a:p>
          <a:p>
            <a:pPr algn="ctr">
              <a:buNone/>
            </a:pPr>
            <a:r>
              <a:rPr lang="en-US" sz="1800" dirty="0" smtClean="0"/>
              <a:t>Locus </a:t>
            </a:r>
            <a:r>
              <a:rPr lang="en-US" sz="1800" dirty="0" err="1" smtClean="0"/>
              <a:t>coeruleus</a:t>
            </a:r>
            <a:r>
              <a:rPr lang="en-US" sz="1800" dirty="0" smtClean="0"/>
              <a:t> which is located in the brainstem</a:t>
            </a:r>
          </a:p>
          <a:p>
            <a:pPr algn="ctr">
              <a:buNone/>
            </a:pPr>
            <a:r>
              <a:rPr lang="en-US" sz="1800" dirty="0" smtClean="0"/>
              <a:t>↓</a:t>
            </a:r>
          </a:p>
          <a:p>
            <a:pPr algn="ctr">
              <a:buNone/>
            </a:pPr>
            <a:r>
              <a:rPr lang="en-US" sz="1800" dirty="0" smtClean="0"/>
              <a:t>Locus </a:t>
            </a:r>
            <a:r>
              <a:rPr lang="en-US" sz="1800" dirty="0" err="1" smtClean="0"/>
              <a:t>coeruleus</a:t>
            </a:r>
            <a:r>
              <a:rPr lang="en-US" sz="1800" dirty="0" smtClean="0"/>
              <a:t> is the neither primary nor epinephrine</a:t>
            </a:r>
          </a:p>
          <a:p>
            <a:pPr algn="ctr">
              <a:buNone/>
            </a:pPr>
            <a:r>
              <a:rPr lang="en-US" sz="1800" dirty="0" smtClean="0"/>
              <a:t>containing area of the brain</a:t>
            </a:r>
          </a:p>
          <a:p>
            <a:pPr algn="ctr">
              <a:buNone/>
            </a:pPr>
            <a:r>
              <a:rPr lang="en-US" sz="1800" dirty="0" smtClean="0"/>
              <a:t>↓</a:t>
            </a:r>
          </a:p>
          <a:p>
            <a:pPr algn="ctr">
              <a:buNone/>
            </a:pPr>
            <a:r>
              <a:rPr lang="en-US" sz="1800" dirty="0" smtClean="0"/>
              <a:t>According to the noradrenergic theory of anxiety, in the presence of perceived</a:t>
            </a:r>
          </a:p>
          <a:p>
            <a:pPr algn="ctr">
              <a:buNone/>
            </a:pPr>
            <a:r>
              <a:rPr lang="en-US" sz="1800" dirty="0" smtClean="0"/>
              <a:t>threat, the locus </a:t>
            </a:r>
            <a:r>
              <a:rPr lang="en-US" sz="1800" dirty="0" err="1" smtClean="0"/>
              <a:t>coeruleus</a:t>
            </a:r>
            <a:r>
              <a:rPr lang="en-US" sz="1800" dirty="0" smtClean="0"/>
              <a:t> serves as an alarm center release nor epinephrine</a:t>
            </a:r>
          </a:p>
          <a:p>
            <a:pPr algn="ctr">
              <a:buNone/>
            </a:pPr>
            <a:r>
              <a:rPr lang="en-US" sz="1800" dirty="0" smtClean="0"/>
              <a:t>↓</a:t>
            </a:r>
          </a:p>
          <a:p>
            <a:pPr algn="ctr">
              <a:buNone/>
            </a:pPr>
            <a:r>
              <a:rPr lang="en-US" sz="1800" dirty="0" smtClean="0"/>
              <a:t>Leads to anxiety.</a:t>
            </a:r>
          </a:p>
          <a:p>
            <a:pPr algn="ctr">
              <a:buNone/>
            </a:pPr>
            <a:r>
              <a:rPr lang="el-GR" sz="1800" dirty="0" smtClean="0"/>
              <a:t>• α 2 </a:t>
            </a:r>
            <a:r>
              <a:rPr lang="en-US" sz="1800" dirty="0" smtClean="0"/>
              <a:t>adrenergic antagonist </a:t>
            </a:r>
            <a:r>
              <a:rPr lang="en-US" sz="1800" dirty="0" err="1" smtClean="0"/>
              <a:t>yohimbine</a:t>
            </a:r>
            <a:r>
              <a:rPr lang="en-US" sz="1800" dirty="0" smtClean="0"/>
              <a:t>, carbon dioxide inhalation,</a:t>
            </a:r>
          </a:p>
          <a:p>
            <a:pPr algn="ctr">
              <a:buNone/>
            </a:pPr>
            <a:r>
              <a:rPr lang="en-US" sz="1800" dirty="0" err="1" smtClean="0"/>
              <a:t>caffeine,isoproterenol</a:t>
            </a:r>
            <a:r>
              <a:rPr lang="en-US" sz="1800" dirty="0" smtClean="0"/>
              <a:t> each of these stimuli activates a pathway leads to</a:t>
            </a:r>
          </a:p>
          <a:p>
            <a:pPr algn="ctr">
              <a:buNone/>
            </a:pPr>
            <a:r>
              <a:rPr lang="en-US" sz="1800" dirty="0" smtClean="0"/>
              <a:t>anxiety.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60612" y="838200"/>
            <a:ext cx="72252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dirty="0" smtClean="0"/>
              <a:t>TYPES OF ANXIETY DISORDER</a:t>
            </a:r>
            <a:endParaRPr lang="en-US" sz="2000" b="1" u="sng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object 7"/>
          <p:cNvSpPr txBox="1"/>
          <p:nvPr/>
        </p:nvSpPr>
        <p:spPr>
          <a:xfrm>
            <a:off x="1446212" y="1524000"/>
            <a:ext cx="7939665" cy="3945567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469900" indent="-457200">
              <a:lnSpc>
                <a:spcPct val="150000"/>
              </a:lnSpc>
              <a:spcBef>
                <a:spcPts val="1275"/>
              </a:spcBef>
              <a:buClr>
                <a:srgbClr val="DC9E1F"/>
              </a:buClr>
              <a:buAutoNum type="arabicPeriod"/>
              <a:tabLst>
                <a:tab pos="469265" algn="l"/>
                <a:tab pos="469900" algn="l"/>
              </a:tabLst>
            </a:pPr>
            <a:r>
              <a:rPr spc="25" dirty="0">
                <a:latin typeface="+mj-lt"/>
                <a:cs typeface="Arial"/>
              </a:rPr>
              <a:t>Generalized Anxiety Disorder</a:t>
            </a:r>
            <a:r>
              <a:rPr spc="-70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(GAD)</a:t>
            </a:r>
            <a:endParaRPr>
              <a:latin typeface="+mj-lt"/>
              <a:cs typeface="Arial"/>
            </a:endParaRPr>
          </a:p>
          <a:p>
            <a:pPr marL="469900" indent="-457200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AutoNum type="arabicPeriod"/>
              <a:tabLst>
                <a:tab pos="469265" algn="l"/>
                <a:tab pos="469900" algn="l"/>
              </a:tabLst>
            </a:pPr>
            <a:r>
              <a:rPr spc="25" dirty="0">
                <a:latin typeface="+mj-lt"/>
                <a:cs typeface="Arial"/>
              </a:rPr>
              <a:t>Social</a:t>
            </a:r>
            <a:r>
              <a:rPr spc="55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Phobia</a:t>
            </a:r>
            <a:endParaRPr>
              <a:latin typeface="+mj-lt"/>
              <a:cs typeface="Arial"/>
            </a:endParaRPr>
          </a:p>
          <a:p>
            <a:pPr marL="469900" indent="-457200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AutoNum type="arabicPeriod"/>
              <a:tabLst>
                <a:tab pos="469265" algn="l"/>
                <a:tab pos="469900" algn="l"/>
              </a:tabLst>
            </a:pPr>
            <a:r>
              <a:rPr spc="20" dirty="0">
                <a:latin typeface="+mj-lt"/>
                <a:cs typeface="Arial"/>
              </a:rPr>
              <a:t>Panic</a:t>
            </a:r>
            <a:r>
              <a:rPr spc="45" dirty="0">
                <a:latin typeface="+mj-lt"/>
                <a:cs typeface="Arial"/>
              </a:rPr>
              <a:t> </a:t>
            </a:r>
            <a:r>
              <a:rPr spc="25" dirty="0">
                <a:latin typeface="+mj-lt"/>
                <a:cs typeface="Arial"/>
              </a:rPr>
              <a:t>Disorder</a:t>
            </a:r>
            <a:endParaRPr>
              <a:latin typeface="+mj-lt"/>
              <a:cs typeface="Arial"/>
            </a:endParaRPr>
          </a:p>
          <a:p>
            <a:pPr marL="469900" indent="-457200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AutoNum type="arabicPeriod"/>
              <a:tabLst>
                <a:tab pos="469265" algn="l"/>
                <a:tab pos="469900" algn="l"/>
              </a:tabLst>
            </a:pPr>
            <a:r>
              <a:rPr spc="25" dirty="0">
                <a:latin typeface="+mj-lt"/>
                <a:cs typeface="Arial"/>
              </a:rPr>
              <a:t>Agoraphobia</a:t>
            </a:r>
            <a:endParaRPr>
              <a:latin typeface="+mj-lt"/>
              <a:cs typeface="Arial"/>
            </a:endParaRPr>
          </a:p>
          <a:p>
            <a:pPr marL="469900" indent="-457200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AutoNum type="arabicPeriod"/>
              <a:tabLst>
                <a:tab pos="469265" algn="l"/>
                <a:tab pos="469900" algn="l"/>
              </a:tabLst>
            </a:pPr>
            <a:r>
              <a:rPr spc="25" dirty="0">
                <a:latin typeface="+mj-lt"/>
                <a:cs typeface="Arial"/>
              </a:rPr>
              <a:t>Phobias</a:t>
            </a:r>
            <a:endParaRPr>
              <a:latin typeface="+mj-lt"/>
              <a:cs typeface="Arial"/>
            </a:endParaRPr>
          </a:p>
          <a:p>
            <a:pPr marL="469900" indent="-457200">
              <a:lnSpc>
                <a:spcPct val="150000"/>
              </a:lnSpc>
              <a:spcBef>
                <a:spcPts val="1175"/>
              </a:spcBef>
              <a:buClr>
                <a:srgbClr val="DC9E1F"/>
              </a:buClr>
              <a:buAutoNum type="arabicPeriod"/>
              <a:tabLst>
                <a:tab pos="469265" algn="l"/>
                <a:tab pos="469900" algn="l"/>
              </a:tabLst>
            </a:pPr>
            <a:r>
              <a:rPr spc="20" dirty="0">
                <a:latin typeface="+mj-lt"/>
                <a:cs typeface="Arial"/>
              </a:rPr>
              <a:t>Post-Traumatic </a:t>
            </a:r>
            <a:r>
              <a:rPr spc="25" dirty="0">
                <a:latin typeface="+mj-lt"/>
                <a:cs typeface="Arial"/>
              </a:rPr>
              <a:t>Stress </a:t>
            </a:r>
            <a:r>
              <a:rPr spc="20" dirty="0">
                <a:latin typeface="+mj-lt"/>
                <a:cs typeface="Arial"/>
              </a:rPr>
              <a:t>Disorder (PTSD)</a:t>
            </a:r>
            <a:endParaRPr>
              <a:latin typeface="+mj-lt"/>
              <a:cs typeface="Arial"/>
            </a:endParaRPr>
          </a:p>
          <a:p>
            <a:pPr marL="469900" indent="-457200">
              <a:lnSpc>
                <a:spcPct val="150000"/>
              </a:lnSpc>
              <a:spcBef>
                <a:spcPts val="1180"/>
              </a:spcBef>
              <a:buClr>
                <a:srgbClr val="DC9E1F"/>
              </a:buClr>
              <a:buAutoNum type="arabicPeriod"/>
              <a:tabLst>
                <a:tab pos="469265" algn="l"/>
                <a:tab pos="469900" algn="l"/>
              </a:tabLst>
            </a:pPr>
            <a:r>
              <a:rPr spc="25" dirty="0">
                <a:latin typeface="+mj-lt"/>
                <a:cs typeface="Arial"/>
              </a:rPr>
              <a:t>Obsessive-Compulsive </a:t>
            </a:r>
            <a:r>
              <a:rPr spc="20" dirty="0">
                <a:latin typeface="+mj-lt"/>
                <a:cs typeface="Arial"/>
              </a:rPr>
              <a:t>Disorder</a:t>
            </a:r>
            <a:r>
              <a:rPr spc="70" dirty="0">
                <a:latin typeface="+mj-lt"/>
                <a:cs typeface="Arial"/>
              </a:rPr>
              <a:t> </a:t>
            </a:r>
            <a:r>
              <a:rPr spc="20" dirty="0">
                <a:latin typeface="+mj-lt"/>
                <a:cs typeface="Arial"/>
              </a:rPr>
              <a:t>(OCD)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3279</Words>
  <Application>Microsoft Office PowerPoint</Application>
  <PresentationFormat>Custom</PresentationFormat>
  <Paragraphs>403</Paragraphs>
  <Slides>62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WHAT IS ANXIETY?</vt:lpstr>
      <vt:lpstr>PowerPoint Presentation</vt:lpstr>
      <vt:lpstr>PowerPoint Presentation</vt:lpstr>
      <vt:lpstr>EPIDEMIOLOGY</vt:lpstr>
      <vt:lpstr>PATHOPHYSIOLOGY:</vt:lpstr>
      <vt:lpstr>PowerPoint Presentation</vt:lpstr>
      <vt:lpstr>PowerPoint Presentation</vt:lpstr>
      <vt:lpstr>TYPES OF ANXIETY DISORDER</vt:lpstr>
      <vt:lpstr>1. GENERALIZED ANXIETY DISORDER</vt:lpstr>
      <vt:lpstr>SYMPTOMS</vt:lpstr>
      <vt:lpstr>PowerPoint Presentation</vt:lpstr>
      <vt:lpstr>What Causes GAD?</vt:lpstr>
      <vt:lpstr>HOW IS GAD TREATED?</vt:lpstr>
      <vt:lpstr>PowerPoint Presentation</vt:lpstr>
      <vt:lpstr>2. SOCIAL PHOBIA</vt:lpstr>
      <vt:lpstr>PowerPoint Presentation</vt:lpstr>
      <vt:lpstr>PowerPoint Presentation</vt:lpstr>
      <vt:lpstr>PowerPoint Presentation</vt:lpstr>
      <vt:lpstr>EMOTIONAL SYMPTOMS OF SOCIAL  ANXIETY DISORDER / SOCIAL PHOBIA</vt:lpstr>
      <vt:lpstr>PHYSICAL SYMPTOMS OF SOCIAL ANXIETY  DISORDER / SOCIAL PHOBIA</vt:lpstr>
      <vt:lpstr>BEHAVIORAL SYMPTOMS OF SOCIAL  ANXIETY DISORDER / SOCIAL PHOBIA</vt:lpstr>
      <vt:lpstr>TREATMENT</vt:lpstr>
      <vt:lpstr>PowerPoint Presentation</vt:lpstr>
      <vt:lpstr>PowerPoint Presentation</vt:lpstr>
      <vt:lpstr>PowerPoint Presentation</vt:lpstr>
      <vt:lpstr>3. PANIC DISORDER</vt:lpstr>
      <vt:lpstr>PowerPoint Presentation</vt:lpstr>
      <vt:lpstr>PowerPoint Presentation</vt:lpstr>
      <vt:lpstr>PowerPoint Presentation</vt:lpstr>
      <vt:lpstr>SYMPTOMS</vt:lpstr>
      <vt:lpstr>TREATMENT</vt:lpstr>
      <vt:lpstr>PowerPoint Presentation</vt:lpstr>
      <vt:lpstr>MEDICATION TREATMENT</vt:lpstr>
      <vt:lpstr>4. AGORAPHOBIA</vt:lpstr>
      <vt:lpstr>PowerPoint Presentation</vt:lpstr>
      <vt:lpstr>PowerPoint Presentation</vt:lpstr>
      <vt:lpstr>PowerPoint Presentation</vt:lpstr>
      <vt:lpstr>SYMPTOMS</vt:lpstr>
      <vt:lpstr>WHAT CAUSES AGORAPHOBIA?</vt:lpstr>
      <vt:lpstr>TREATMENT</vt:lpstr>
      <vt:lpstr>PowerPoint Presentation</vt:lpstr>
      <vt:lpstr>PowerPoint Presentation</vt:lpstr>
      <vt:lpstr>MEDICATIONS</vt:lpstr>
      <vt:lpstr>5. SPECIFIC PHOBIA</vt:lpstr>
      <vt:lpstr>SYMPTOMS</vt:lpstr>
      <vt:lpstr>PowerPoint Presentation</vt:lpstr>
      <vt:lpstr>TREATMENT</vt:lpstr>
      <vt:lpstr>6. POST TRAUMATIC STRESS DISORDER (PTSD)</vt:lpstr>
      <vt:lpstr>PowerPoint Presentation</vt:lpstr>
      <vt:lpstr>SYMPTOMS</vt:lpstr>
      <vt:lpstr>PowerPoint Presentation</vt:lpstr>
      <vt:lpstr>PowerPoint Presentation</vt:lpstr>
      <vt:lpstr>TREATMENT</vt:lpstr>
      <vt:lpstr>MEDICATIONS</vt:lpstr>
      <vt:lpstr>7. OBSESSIVE COMPULSIVE DISORDER (OCD)</vt:lpstr>
      <vt:lpstr>WHAT CAUSES OBSESSIVE-COMPULSIVE DISORDER?</vt:lpstr>
      <vt:lpstr>SYMPTOMS</vt:lpstr>
      <vt:lpstr>PowerPoint Presentation</vt:lpstr>
      <vt:lpstr>TREATMENT</vt:lpstr>
      <vt:lpstr>THERAPY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Anxiety  Disorder</dc:title>
  <cp:lastModifiedBy>User</cp:lastModifiedBy>
  <cp:revision>12</cp:revision>
  <dcterms:created xsi:type="dcterms:W3CDTF">2020-10-07T04:48:59Z</dcterms:created>
  <dcterms:modified xsi:type="dcterms:W3CDTF">2024-09-16T05:49:22Z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2016-07-03T00:00:00Z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2020-10-07T00:00:00Z</vt:filetime>
  </property>
</Properties>
</file>