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75" r:id="rId1"/>
  </p:sldMasterIdLst>
  <p:notesMasterIdLst>
    <p:notesMasterId r:id="rId51"/>
  </p:notesMasterIdLst>
  <p:sldIdLst>
    <p:sldId id="276" r:id="rId2"/>
    <p:sldId id="296" r:id="rId3"/>
    <p:sldId id="299" r:id="rId4"/>
    <p:sldId id="300" r:id="rId5"/>
    <p:sldId id="301" r:id="rId6"/>
    <p:sldId id="261" r:id="rId7"/>
    <p:sldId id="263" r:id="rId8"/>
    <p:sldId id="262" r:id="rId9"/>
    <p:sldId id="264" r:id="rId10"/>
    <p:sldId id="265" r:id="rId11"/>
    <p:sldId id="306" r:id="rId12"/>
    <p:sldId id="307" r:id="rId13"/>
    <p:sldId id="308" r:id="rId14"/>
    <p:sldId id="309" r:id="rId15"/>
    <p:sldId id="310" r:id="rId16"/>
    <p:sldId id="311" r:id="rId17"/>
    <p:sldId id="266" r:id="rId18"/>
    <p:sldId id="267" r:id="rId19"/>
    <p:sldId id="268" r:id="rId20"/>
    <p:sldId id="269" r:id="rId21"/>
    <p:sldId id="321" r:id="rId22"/>
    <p:sldId id="322" r:id="rId23"/>
    <p:sldId id="323" r:id="rId24"/>
    <p:sldId id="285" r:id="rId25"/>
    <p:sldId id="286" r:id="rId26"/>
    <p:sldId id="287" r:id="rId27"/>
    <p:sldId id="288" r:id="rId28"/>
    <p:sldId id="289" r:id="rId29"/>
    <p:sldId id="290" r:id="rId30"/>
    <p:sldId id="291" r:id="rId31"/>
    <p:sldId id="292" r:id="rId32"/>
    <p:sldId id="293" r:id="rId33"/>
    <p:sldId id="294" r:id="rId34"/>
    <p:sldId id="281" r:id="rId35"/>
    <p:sldId id="282" r:id="rId36"/>
    <p:sldId id="283" r:id="rId37"/>
    <p:sldId id="305" r:id="rId38"/>
    <p:sldId id="302" r:id="rId39"/>
    <p:sldId id="303" r:id="rId40"/>
    <p:sldId id="304" r:id="rId41"/>
    <p:sldId id="312" r:id="rId42"/>
    <p:sldId id="313" r:id="rId43"/>
    <p:sldId id="314" r:id="rId44"/>
    <p:sldId id="315" r:id="rId45"/>
    <p:sldId id="316" r:id="rId46"/>
    <p:sldId id="317" r:id="rId47"/>
    <p:sldId id="318" r:id="rId48"/>
    <p:sldId id="319" r:id="rId49"/>
    <p:sldId id="320" r:id="rId50"/>
  </p:sldIdLst>
  <p:sldSz cx="12192000" cy="6858000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00" autoAdjust="0"/>
    <p:restoredTop sz="90854"/>
  </p:normalViewPr>
  <p:slideViewPr>
    <p:cSldViewPr>
      <p:cViewPr varScale="1">
        <p:scale>
          <a:sx n="68" d="100"/>
          <a:sy n="68" d="100"/>
        </p:scale>
        <p:origin x="612" y="54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  <p:sldLst>
      <p:sld r:id="rId1" collapse="1"/>
    </p:sldLst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75" d="100"/>
        <a:sy n="75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/Relationships>
</file>

<file path=ppt/_rels/viewProps.xml.rels><?xml version="1.0" encoding="UTF-8" standalone="yes"?>
<Relationships xmlns="http://schemas.openxmlformats.org/package/2006/relationships"><Relationship Id="rId1" Type="http://schemas.openxmlformats.org/officeDocument/2006/relationships/slide" Target="slides/slide35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7.e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e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image" Target="../media/image4.emf"/><Relationship Id="rId4" Type="http://schemas.openxmlformats.org/officeDocument/2006/relationships/image" Target="../media/image7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7" Type="http://schemas.openxmlformats.org/officeDocument/2006/relationships/image" Target="../media/image14.emf"/><Relationship Id="rId2" Type="http://schemas.openxmlformats.org/officeDocument/2006/relationships/image" Target="../media/image9.emf"/><Relationship Id="rId1" Type="http://schemas.openxmlformats.org/officeDocument/2006/relationships/image" Target="../media/image8.emf"/><Relationship Id="rId6" Type="http://schemas.openxmlformats.org/officeDocument/2006/relationships/image" Target="../media/image13.emf"/><Relationship Id="rId5" Type="http://schemas.openxmlformats.org/officeDocument/2006/relationships/image" Target="../media/image12.emf"/><Relationship Id="rId4" Type="http://schemas.openxmlformats.org/officeDocument/2006/relationships/image" Target="../media/image11.e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emf"/><Relationship Id="rId1" Type="http://schemas.openxmlformats.org/officeDocument/2006/relationships/image" Target="../media/image4.emf"/><Relationship Id="rId4" Type="http://schemas.openxmlformats.org/officeDocument/2006/relationships/image" Target="../media/image7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24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5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xmlns="" id="{CD74C99B-7510-69AE-B7CF-08303A693F5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F56BBE6A-C3EE-D9A0-BE91-DB2D898A4A20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859CF02F-297F-AD46-A727-80E206B26F22}" type="datetimeFigureOut">
              <a:rPr lang="en-US"/>
              <a:pPr>
                <a:defRPr/>
              </a:pPr>
              <a:t>9/13/2024</a:t>
            </a:fld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xmlns="" id="{BE9A6398-45E0-E851-7A12-B09654794981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xmlns="" id="{FF69B159-39C4-7C18-9C75-3CA687D8178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DEDCF522-2C81-6ECF-896D-44C1B4A50457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69B49D1F-082E-3E7D-C40F-05FC050A21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AD6A4C5D-A18B-304F-9780-2FF409FC2F02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5043324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D6A4C5D-A18B-304F-9780-2FF409FC2F02}" type="slidenum">
              <a:rPr lang="en-US" altLang="en-US" smtClean="0"/>
              <a:pPr/>
              <a:t>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335247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>
            <a:extLst>
              <a:ext uri="{FF2B5EF4-FFF2-40B4-BE49-F238E27FC236}">
                <a16:creationId xmlns:a16="http://schemas.microsoft.com/office/drawing/2014/main" xmlns="" id="{83502A06-4967-4BBB-6484-04AC9739D5D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5CA49A0E-B6B6-D74D-8E99-DF693F2CE158}" type="slidenum">
              <a:rPr lang="en-US" altLang="en-US" sz="1200"/>
              <a:pPr eaLnBrk="1" hangingPunct="1"/>
              <a:t>3</a:t>
            </a:fld>
            <a:endParaRPr lang="en-US" altLang="en-US" sz="1200"/>
          </a:p>
        </p:txBody>
      </p:sp>
      <p:sp>
        <p:nvSpPr>
          <p:cNvPr id="36867" name="Rectangle 2">
            <a:extLst>
              <a:ext uri="{FF2B5EF4-FFF2-40B4-BE49-F238E27FC236}">
                <a16:creationId xmlns:a16="http://schemas.microsoft.com/office/drawing/2014/main" xmlns="" id="{1846FD13-ED0A-97C2-16AA-F211C4C8F76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6868" name="Rectangle 3">
            <a:extLst>
              <a:ext uri="{FF2B5EF4-FFF2-40B4-BE49-F238E27FC236}">
                <a16:creationId xmlns:a16="http://schemas.microsoft.com/office/drawing/2014/main" xmlns="" id="{B608C47A-F055-55F8-6CB0-3E57622705B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847082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7">
            <a:extLst>
              <a:ext uri="{FF2B5EF4-FFF2-40B4-BE49-F238E27FC236}">
                <a16:creationId xmlns:a16="http://schemas.microsoft.com/office/drawing/2014/main" xmlns="" id="{718B5196-D1BB-9917-8F7D-5037791CB3F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F25E3477-9B02-C940-AE40-B0EF7E1E1F91}" type="slidenum">
              <a:rPr lang="en-US" altLang="en-US" sz="1200"/>
              <a:pPr eaLnBrk="1" hangingPunct="1"/>
              <a:t>4</a:t>
            </a:fld>
            <a:endParaRPr lang="en-US" altLang="en-US" sz="1200"/>
          </a:p>
        </p:txBody>
      </p:sp>
      <p:sp>
        <p:nvSpPr>
          <p:cNvPr id="37891" name="Rectangle 2">
            <a:extLst>
              <a:ext uri="{FF2B5EF4-FFF2-40B4-BE49-F238E27FC236}">
                <a16:creationId xmlns:a16="http://schemas.microsoft.com/office/drawing/2014/main" xmlns="" id="{3BC5D9E8-1ECA-52BB-BFB1-757834C935D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7892" name="Rectangle 3">
            <a:extLst>
              <a:ext uri="{FF2B5EF4-FFF2-40B4-BE49-F238E27FC236}">
                <a16:creationId xmlns:a16="http://schemas.microsoft.com/office/drawing/2014/main" xmlns="" id="{D8AA66DC-8149-F27D-45D8-BE58DDBBD66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56187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7">
            <a:extLst>
              <a:ext uri="{FF2B5EF4-FFF2-40B4-BE49-F238E27FC236}">
                <a16:creationId xmlns:a16="http://schemas.microsoft.com/office/drawing/2014/main" xmlns="" id="{8327FE51-C077-6854-9707-8FE3650C307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AA50631B-2010-C145-B318-200AE439858E}" type="slidenum">
              <a:rPr lang="en-US" altLang="en-US" sz="1200"/>
              <a:pPr eaLnBrk="1" hangingPunct="1"/>
              <a:t>5</a:t>
            </a:fld>
            <a:endParaRPr lang="en-US" altLang="en-US" sz="1200"/>
          </a:p>
        </p:txBody>
      </p:sp>
      <p:sp>
        <p:nvSpPr>
          <p:cNvPr id="38915" name="Rectangle 2">
            <a:extLst>
              <a:ext uri="{FF2B5EF4-FFF2-40B4-BE49-F238E27FC236}">
                <a16:creationId xmlns:a16="http://schemas.microsoft.com/office/drawing/2014/main" xmlns="" id="{F0B648D8-BEE9-BA0F-150F-01FF556E00B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8916" name="Rectangle 3">
            <a:extLst>
              <a:ext uri="{FF2B5EF4-FFF2-40B4-BE49-F238E27FC236}">
                <a16:creationId xmlns:a16="http://schemas.microsoft.com/office/drawing/2014/main" xmlns="" id="{BBA44CD6-860A-171B-B8C7-FDF8913044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208876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Slide Image Placeholder 1">
            <a:extLst>
              <a:ext uri="{FF2B5EF4-FFF2-40B4-BE49-F238E27FC236}">
                <a16:creationId xmlns:a16="http://schemas.microsoft.com/office/drawing/2014/main" xmlns="" id="{877CC59E-0224-DD64-E186-4620055F41D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381000" y="685800"/>
            <a:ext cx="6096000" cy="34290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9939" name="Notes Placeholder 2">
            <a:extLst>
              <a:ext uri="{FF2B5EF4-FFF2-40B4-BE49-F238E27FC236}">
                <a16:creationId xmlns:a16="http://schemas.microsoft.com/office/drawing/2014/main" xmlns="" id="{794200CB-DFE1-2A91-CFC1-EE16EA876B9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altLang="en-US"/>
          </a:p>
        </p:txBody>
      </p:sp>
      <p:sp>
        <p:nvSpPr>
          <p:cNvPr id="39940" name="Slide Number Placeholder 3">
            <a:extLst>
              <a:ext uri="{FF2B5EF4-FFF2-40B4-BE49-F238E27FC236}">
                <a16:creationId xmlns:a16="http://schemas.microsoft.com/office/drawing/2014/main" xmlns="" id="{26BF3630-2822-27C2-AF17-B0511DA069F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fld id="{F56F7033-737D-374F-94E3-9D464A9F7C19}" type="slidenum">
              <a:rPr lang="en-US" altLang="en-US" sz="1200"/>
              <a:pPr eaLnBrk="1" hangingPunct="1"/>
              <a:t>39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23785084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EB775C-80D5-EC49-8B82-F4A3CE804C30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763064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8FA6F4-8C3D-E342-9FCA-82A2634631D4}" type="slidenum">
              <a:rPr lang="en-US" altLang="en-US" smtClean="0"/>
              <a:pPr/>
              <a:t>‹#›</a:t>
            </a:fld>
            <a:endParaRPr lang="en-US" altLang="en-US" sz="1400"/>
          </a:p>
        </p:txBody>
      </p:sp>
    </p:spTree>
    <p:extLst>
      <p:ext uri="{BB962C8B-B14F-4D97-AF65-F5344CB8AC3E}">
        <p14:creationId xmlns:p14="http://schemas.microsoft.com/office/powerpoint/2010/main" val="30094608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9479738-D204-F24D-BB34-D48209EDFBDF}" type="slidenum">
              <a:rPr lang="en-US" altLang="en-US" smtClean="0"/>
              <a:pPr/>
              <a:t>‹#›</a:t>
            </a:fld>
            <a:endParaRPr lang="en-US" altLang="en-US" sz="1400"/>
          </a:p>
        </p:txBody>
      </p:sp>
    </p:spTree>
    <p:extLst>
      <p:ext uri="{BB962C8B-B14F-4D97-AF65-F5344CB8AC3E}">
        <p14:creationId xmlns:p14="http://schemas.microsoft.com/office/powerpoint/2010/main" val="7175170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E3789-DE89-3D46-A3C0-8E4B86A18D49}" type="slidenum">
              <a:rPr lang="en-US" altLang="en-US" smtClean="0"/>
              <a:pPr/>
              <a:t>‹#›</a:t>
            </a:fld>
            <a:endParaRPr lang="en-US" altLang="en-US" sz="1400"/>
          </a:p>
        </p:txBody>
      </p:sp>
    </p:spTree>
    <p:extLst>
      <p:ext uri="{BB962C8B-B14F-4D97-AF65-F5344CB8AC3E}">
        <p14:creationId xmlns:p14="http://schemas.microsoft.com/office/powerpoint/2010/main" val="28321642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C2C9A9-877C-584E-ACC7-4BDE4B92366A}" type="slidenum">
              <a:rPr lang="en-US" altLang="en-US" smtClean="0"/>
              <a:pPr/>
              <a:t>‹#›</a:t>
            </a:fld>
            <a:endParaRPr lang="en-US" altLang="en-US" sz="1400"/>
          </a:p>
        </p:txBody>
      </p:sp>
    </p:spTree>
    <p:extLst>
      <p:ext uri="{BB962C8B-B14F-4D97-AF65-F5344CB8AC3E}">
        <p14:creationId xmlns:p14="http://schemas.microsoft.com/office/powerpoint/2010/main" val="13761995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07A66-4303-1141-A64C-37204CA53C74}" type="slidenum">
              <a:rPr lang="en-US" altLang="en-US" smtClean="0"/>
              <a:pPr/>
              <a:t>‹#›</a:t>
            </a:fld>
            <a:endParaRPr lang="en-US" altLang="en-US" sz="1400"/>
          </a:p>
        </p:txBody>
      </p:sp>
    </p:spTree>
    <p:extLst>
      <p:ext uri="{BB962C8B-B14F-4D97-AF65-F5344CB8AC3E}">
        <p14:creationId xmlns:p14="http://schemas.microsoft.com/office/powerpoint/2010/main" val="40282580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65F5DB-29AC-AE4E-A1D3-9F1E4C800F2E}" type="slidenum">
              <a:rPr lang="en-US" altLang="en-US" smtClean="0"/>
              <a:pPr/>
              <a:t>‹#›</a:t>
            </a:fld>
            <a:endParaRPr lang="en-US" altLang="en-US" sz="1400"/>
          </a:p>
        </p:txBody>
      </p:sp>
    </p:spTree>
    <p:extLst>
      <p:ext uri="{BB962C8B-B14F-4D97-AF65-F5344CB8AC3E}">
        <p14:creationId xmlns:p14="http://schemas.microsoft.com/office/powerpoint/2010/main" val="9631793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C26349-4A17-454E-99F6-9F37BD32FEA5}" type="slidenum">
              <a:rPr lang="en-US" altLang="en-US" smtClean="0"/>
              <a:pPr/>
              <a:t>‹#›</a:t>
            </a:fld>
            <a:endParaRPr lang="en-US" altLang="en-US" sz="1400"/>
          </a:p>
        </p:txBody>
      </p:sp>
    </p:spTree>
    <p:extLst>
      <p:ext uri="{BB962C8B-B14F-4D97-AF65-F5344CB8AC3E}">
        <p14:creationId xmlns:p14="http://schemas.microsoft.com/office/powerpoint/2010/main" val="4385823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6005A-DA99-B24A-A183-1B64E5C705BA}" type="slidenum">
              <a:rPr lang="en-US" altLang="en-US" smtClean="0"/>
              <a:pPr/>
              <a:t>‹#›</a:t>
            </a:fld>
            <a:endParaRPr lang="en-US" altLang="en-US" sz="1400"/>
          </a:p>
        </p:txBody>
      </p:sp>
    </p:spTree>
    <p:extLst>
      <p:ext uri="{BB962C8B-B14F-4D97-AF65-F5344CB8AC3E}">
        <p14:creationId xmlns:p14="http://schemas.microsoft.com/office/powerpoint/2010/main" val="5467414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E47F5C-E174-E54D-940C-C8BB536DB995}" type="slidenum">
              <a:rPr lang="en-US" altLang="en-US" smtClean="0"/>
              <a:pPr/>
              <a:t>‹#›</a:t>
            </a:fld>
            <a:endParaRPr lang="en-US" altLang="en-US" sz="1400"/>
          </a:p>
        </p:txBody>
      </p:sp>
    </p:spTree>
    <p:extLst>
      <p:ext uri="{BB962C8B-B14F-4D97-AF65-F5344CB8AC3E}">
        <p14:creationId xmlns:p14="http://schemas.microsoft.com/office/powerpoint/2010/main" val="5459410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F34556D-2A5C-4B46-A992-F378223636EC}" type="slidenum">
              <a:rPr lang="en-US" altLang="en-US" smtClean="0"/>
              <a:pPr/>
              <a:t>‹#›</a:t>
            </a:fld>
            <a:endParaRPr lang="en-US" altLang="en-US" sz="1400"/>
          </a:p>
        </p:txBody>
      </p:sp>
    </p:spTree>
    <p:extLst>
      <p:ext uri="{BB962C8B-B14F-4D97-AF65-F5344CB8AC3E}">
        <p14:creationId xmlns:p14="http://schemas.microsoft.com/office/powerpoint/2010/main" val="20493645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4D3274-5EED-874C-93B0-637B45465B6F}" type="slidenum">
              <a:rPr lang="en-US" altLang="en-US" smtClean="0"/>
              <a:pPr/>
              <a:t>‹#›</a:t>
            </a:fld>
            <a:endParaRPr lang="en-US" altLang="en-US" sz="1400"/>
          </a:p>
        </p:txBody>
      </p:sp>
      <p:sp>
        <p:nvSpPr>
          <p:cNvPr id="7" name="TextBox 6"/>
          <p:cNvSpPr txBox="1"/>
          <p:nvPr userDrawn="1"/>
        </p:nvSpPr>
        <p:spPr>
          <a:xfrm rot="19933534">
            <a:off x="1910148" y="2972063"/>
            <a:ext cx="8534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smtClean="0">
                <a:solidFill>
                  <a:schemeClr val="bg2"/>
                </a:solidFill>
              </a:rPr>
              <a:t>RESEARCH DOCTOR PHARMA</a:t>
            </a:r>
            <a:endParaRPr lang="en-US" sz="4400" b="1" dirty="0">
              <a:solidFill>
                <a:schemeClr val="bg2"/>
              </a:solidFill>
            </a:endParaRPr>
          </a:p>
        </p:txBody>
      </p:sp>
      <p:pic>
        <p:nvPicPr>
          <p:cNvPr id="8" name="Picture 2" descr="https://dranimeshdas.com/wp-content/uploads/2024/08/drugs.png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89" y="382191"/>
            <a:ext cx="784584" cy="784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938353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6" r:id="rId1"/>
    <p:sldLayoutId id="2147483677" r:id="rId2"/>
    <p:sldLayoutId id="2147483678" r:id="rId3"/>
    <p:sldLayoutId id="2147483679" r:id="rId4"/>
    <p:sldLayoutId id="2147483680" r:id="rId5"/>
    <p:sldLayoutId id="2147483681" r:id="rId6"/>
    <p:sldLayoutId id="2147483682" r:id="rId7"/>
    <p:sldLayoutId id="2147483683" r:id="rId8"/>
    <p:sldLayoutId id="2147483684" r:id="rId9"/>
    <p:sldLayoutId id="2147483685" r:id="rId10"/>
    <p:sldLayoutId id="2147483686" r:id="rId11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3.png"/><Relationship Id="rId4" Type="http://schemas.openxmlformats.org/officeDocument/2006/relationships/image" Target="../media/image2.emf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7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22.emf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8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23.e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9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24.e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0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25.emf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9.vml"/><Relationship Id="rId4" Type="http://schemas.openxmlformats.org/officeDocument/2006/relationships/image" Target="../media/image26.emf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0.vml"/><Relationship Id="rId4" Type="http://schemas.openxmlformats.org/officeDocument/2006/relationships/image" Target="../media/image27.emf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4.bin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5.emf"/><Relationship Id="rId12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3.bin"/><Relationship Id="rId11" Type="http://schemas.openxmlformats.org/officeDocument/2006/relationships/image" Target="../media/image7.emf"/><Relationship Id="rId5" Type="http://schemas.openxmlformats.org/officeDocument/2006/relationships/image" Target="../media/image4.emf"/><Relationship Id="rId10" Type="http://schemas.openxmlformats.org/officeDocument/2006/relationships/oleObject" Target="../embeddings/oleObject5.bin"/><Relationship Id="rId4" Type="http://schemas.openxmlformats.org/officeDocument/2006/relationships/oleObject" Target="../embeddings/oleObject2.bin"/><Relationship Id="rId9" Type="http://schemas.openxmlformats.org/officeDocument/2006/relationships/image" Target="../media/image6.em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1.vml"/><Relationship Id="rId4" Type="http://schemas.openxmlformats.org/officeDocument/2006/relationships/image" Target="../media/image28.emf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29.emf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3.vml"/><Relationship Id="rId4" Type="http://schemas.openxmlformats.org/officeDocument/2006/relationships/image" Target="../media/image30.emf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8.bin"/><Relationship Id="rId13" Type="http://schemas.openxmlformats.org/officeDocument/2006/relationships/image" Target="../media/image12.emf"/><Relationship Id="rId18" Type="http://schemas.openxmlformats.org/officeDocument/2006/relationships/image" Target="../media/image3.png"/><Relationship Id="rId3" Type="http://schemas.openxmlformats.org/officeDocument/2006/relationships/notesSlide" Target="../notesSlides/notesSlide3.xml"/><Relationship Id="rId7" Type="http://schemas.openxmlformats.org/officeDocument/2006/relationships/image" Target="../media/image9.emf"/><Relationship Id="rId12" Type="http://schemas.openxmlformats.org/officeDocument/2006/relationships/oleObject" Target="../embeddings/oleObject10.bin"/><Relationship Id="rId17" Type="http://schemas.openxmlformats.org/officeDocument/2006/relationships/image" Target="../media/image14.emf"/><Relationship Id="rId2" Type="http://schemas.openxmlformats.org/officeDocument/2006/relationships/slideLayout" Target="../slideLayouts/slideLayout7.xml"/><Relationship Id="rId16" Type="http://schemas.openxmlformats.org/officeDocument/2006/relationships/oleObject" Target="../embeddings/oleObject12.bin"/><Relationship Id="rId1" Type="http://schemas.openxmlformats.org/officeDocument/2006/relationships/vmlDrawing" Target="../drawings/vmlDrawing3.vml"/><Relationship Id="rId6" Type="http://schemas.openxmlformats.org/officeDocument/2006/relationships/oleObject" Target="../embeddings/oleObject7.bin"/><Relationship Id="rId11" Type="http://schemas.openxmlformats.org/officeDocument/2006/relationships/image" Target="../media/image11.emf"/><Relationship Id="rId5" Type="http://schemas.openxmlformats.org/officeDocument/2006/relationships/image" Target="../media/image8.emf"/><Relationship Id="rId15" Type="http://schemas.openxmlformats.org/officeDocument/2006/relationships/image" Target="../media/image13.emf"/><Relationship Id="rId10" Type="http://schemas.openxmlformats.org/officeDocument/2006/relationships/oleObject" Target="../embeddings/oleObject9.bin"/><Relationship Id="rId4" Type="http://schemas.openxmlformats.org/officeDocument/2006/relationships/oleObject" Target="../embeddings/oleObject6.bin"/><Relationship Id="rId9" Type="http://schemas.openxmlformats.org/officeDocument/2006/relationships/image" Target="../media/image10.emf"/><Relationship Id="rId14" Type="http://schemas.openxmlformats.org/officeDocument/2006/relationships/oleObject" Target="../embeddings/oleObject11.bin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5.bin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5.emf"/><Relationship Id="rId12" Type="http://schemas.openxmlformats.org/officeDocument/2006/relationships/image" Target="../media/image3.pn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6" Type="http://schemas.openxmlformats.org/officeDocument/2006/relationships/oleObject" Target="../embeddings/oleObject14.bin"/><Relationship Id="rId11" Type="http://schemas.openxmlformats.org/officeDocument/2006/relationships/image" Target="../media/image7.emf"/><Relationship Id="rId5" Type="http://schemas.openxmlformats.org/officeDocument/2006/relationships/image" Target="../media/image4.emf"/><Relationship Id="rId10" Type="http://schemas.openxmlformats.org/officeDocument/2006/relationships/oleObject" Target="../embeddings/oleObject16.bin"/><Relationship Id="rId4" Type="http://schemas.openxmlformats.org/officeDocument/2006/relationships/oleObject" Target="../embeddings/oleObject13.bin"/><Relationship Id="rId9" Type="http://schemas.openxmlformats.org/officeDocument/2006/relationships/image" Target="../media/image6.e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4">
            <a:extLst>
              <a:ext uri="{FF2B5EF4-FFF2-40B4-BE49-F238E27FC236}">
                <a16:creationId xmlns:a16="http://schemas.microsoft.com/office/drawing/2014/main" xmlns="" id="{98168F01-E9E4-7375-53D8-40AA984F0ED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114800" y="2667000"/>
            <a:ext cx="5105400" cy="1325563"/>
          </a:xfrm>
        </p:spPr>
        <p:txBody>
          <a:bodyPr/>
          <a:lstStyle/>
          <a:p>
            <a:pPr eaLnBrk="1" hangingPunct="1"/>
            <a:r>
              <a:rPr lang="en-US" altLang="en-US" dirty="0"/>
              <a:t>Breast Cancer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E3789-DE89-3D46-A3C0-8E4B86A18D49}" type="slidenum">
              <a:rPr lang="en-US" altLang="en-US" smtClean="0"/>
              <a:pPr/>
              <a:t>1</a:t>
            </a:fld>
            <a:endParaRPr lang="en-US" altLang="en-US" sz="14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5">
            <a:extLst>
              <a:ext uri="{FF2B5EF4-FFF2-40B4-BE49-F238E27FC236}">
                <a16:creationId xmlns:a16="http://schemas.microsoft.com/office/drawing/2014/main" xmlns="" id="{C24509B5-F011-2101-A9B0-95D59D1A5EA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4000"/>
              <a:t>Breast Cancer Screening Methods For Healthy Women</a:t>
            </a:r>
          </a:p>
        </p:txBody>
      </p:sp>
      <p:sp>
        <p:nvSpPr>
          <p:cNvPr id="21507" name="Rectangle 6">
            <a:extLst>
              <a:ext uri="{FF2B5EF4-FFF2-40B4-BE49-F238E27FC236}">
                <a16:creationId xmlns:a16="http://schemas.microsoft.com/office/drawing/2014/main" xmlns="" id="{F3C61BFE-79E8-A9C5-A954-12E35DAB6C78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altLang="en-US" dirty="0"/>
              <a:t>1.  Breast Self Exam — Status</a:t>
            </a:r>
          </a:p>
          <a:p>
            <a:pPr marL="909638" lvl="1" indent="-338138" eaLnBrk="1" hangingPunct="1"/>
            <a:r>
              <a:rPr lang="en-US" altLang="en-US" sz="3000" dirty="0"/>
              <a:t>Guiding principal “Know your breasts — they are not land mines”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dirty="0"/>
              <a:t>2.  Clinical Breast Exam</a:t>
            </a:r>
          </a:p>
          <a:p>
            <a:pPr marL="909638" lvl="1" indent="-338138" eaLnBrk="1" hangingPunct="1"/>
            <a:r>
              <a:rPr lang="en-US" altLang="en-US" sz="3000" dirty="0"/>
              <a:t>Age 20-39:      every 3 years</a:t>
            </a:r>
          </a:p>
          <a:p>
            <a:pPr marL="909638" lvl="1" indent="-338138" eaLnBrk="1" hangingPunct="1">
              <a:spcBef>
                <a:spcPct val="20000"/>
              </a:spcBef>
            </a:pPr>
            <a:r>
              <a:rPr lang="en-US" altLang="en-US" sz="3000" dirty="0"/>
              <a:t>Age after 40:   every year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 dirty="0"/>
              <a:t>3.  Mammography </a:t>
            </a:r>
          </a:p>
          <a:p>
            <a:pPr marL="909638" lvl="1" indent="-338138" eaLnBrk="1" hangingPunct="1"/>
            <a:r>
              <a:rPr lang="en-US" altLang="en-US" sz="3000" dirty="0"/>
              <a:t>Age after 40:   every year</a:t>
            </a:r>
          </a:p>
          <a:p>
            <a:pPr eaLnBrk="1" hangingPunct="1"/>
            <a:endParaRPr lang="en-US" altLang="en-US" sz="3000" dirty="0"/>
          </a:p>
          <a:p>
            <a:pPr eaLnBrk="1" hangingPunct="1"/>
            <a:endParaRPr lang="en-US" altLang="en-US" dirty="0"/>
          </a:p>
          <a:p>
            <a:pPr eaLnBrk="1" hangingPunct="1"/>
            <a:endParaRPr lang="en-US" altLang="en-US" dirty="0"/>
          </a:p>
          <a:p>
            <a:pPr eaLnBrk="1" hangingPunct="1"/>
            <a:endParaRPr lang="en-US" altLang="en-US" dirty="0"/>
          </a:p>
          <a:p>
            <a:pPr eaLnBrk="1" hangingPunct="1"/>
            <a:endParaRPr lang="en-US" altLang="en-US" dirty="0"/>
          </a:p>
          <a:p>
            <a:pPr eaLnBrk="1" hangingPunct="1"/>
            <a:endParaRPr lang="en-US" altLang="en-US" dirty="0"/>
          </a:p>
          <a:p>
            <a:pPr eaLnBrk="1" hangingPunct="1"/>
            <a:endParaRPr lang="en-US" altLang="en-US" dirty="0"/>
          </a:p>
          <a:p>
            <a:pPr eaLnBrk="1" hangingPunct="1"/>
            <a:endParaRPr lang="en-US" altLang="en-US" dirty="0"/>
          </a:p>
          <a:p>
            <a:pPr eaLnBrk="1" hangingPunct="1"/>
            <a:endParaRPr lang="en-US" altLang="en-US" dirty="0"/>
          </a:p>
          <a:p>
            <a:pPr eaLnBrk="1" hangingPunct="1"/>
            <a:endParaRPr lang="en-US" altLang="en-US" dirty="0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E3789-DE89-3D46-A3C0-8E4B86A18D49}" type="slidenum">
              <a:rPr lang="en-US" altLang="en-US" smtClean="0"/>
              <a:pPr/>
              <a:t>10</a:t>
            </a:fld>
            <a:endParaRPr lang="en-US" altLang="en-US" sz="14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D8991F7-4358-27CE-C43D-90A337CB02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Mammography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0A529B4-0FD1-B87E-78D7-70907F7632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86000" y="2101850"/>
            <a:ext cx="8077200" cy="4679950"/>
          </a:xfrm>
        </p:spPr>
        <p:txBody>
          <a:bodyPr/>
          <a:lstStyle/>
          <a:p>
            <a:pPr eaLnBrk="1" fontAlgn="auto" hangingPunct="1">
              <a:spcAft>
                <a:spcPts val="600"/>
              </a:spcAft>
              <a:defRPr/>
            </a:pPr>
            <a:r>
              <a:rPr lang="en-US" dirty="0"/>
              <a:t>Use a low-dose </a:t>
            </a:r>
            <a:r>
              <a:rPr lang="en-US" dirty="0">
                <a:solidFill>
                  <a:srgbClr val="0E5DD2"/>
                </a:solidFill>
              </a:rPr>
              <a:t>x-ray</a:t>
            </a:r>
            <a:r>
              <a:rPr lang="en-US" dirty="0"/>
              <a:t> system to examine breasts</a:t>
            </a:r>
          </a:p>
          <a:p>
            <a:pPr eaLnBrk="1" fontAlgn="auto" hangingPunct="1">
              <a:spcAft>
                <a:spcPts val="600"/>
              </a:spcAft>
              <a:defRPr/>
            </a:pPr>
            <a:r>
              <a:rPr lang="en-US" dirty="0">
                <a:solidFill>
                  <a:srgbClr val="0E5DD2"/>
                </a:solidFill>
              </a:rPr>
              <a:t>Digital mammography </a:t>
            </a:r>
            <a:r>
              <a:rPr lang="en-US" b="1" dirty="0"/>
              <a:t>replaces x-ray film by solid-state detectors</a:t>
            </a:r>
            <a:r>
              <a:rPr lang="en-US" dirty="0"/>
              <a:t> that convert x-rays into electrical signals. These signals are used to produce images that can be displayed on a computer screen (similar to digital cameras)</a:t>
            </a:r>
          </a:p>
          <a:p>
            <a:pPr eaLnBrk="1" fontAlgn="auto" hangingPunct="1">
              <a:spcAft>
                <a:spcPts val="600"/>
              </a:spcAft>
              <a:defRPr/>
            </a:pPr>
            <a:r>
              <a:rPr lang="en-US" dirty="0"/>
              <a:t>Mammography can show changes in the breast up to two years before a physician can feel them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E3789-DE89-3D46-A3C0-8E4B86A18D49}" type="slidenum">
              <a:rPr lang="en-US" altLang="en-US" smtClean="0"/>
              <a:pPr/>
              <a:t>11</a:t>
            </a:fld>
            <a:endParaRPr lang="en-US" altLang="en-US" sz="1400"/>
          </a:p>
        </p:txBody>
      </p:sp>
    </p:spTree>
    <p:extLst>
      <p:ext uri="{BB962C8B-B14F-4D97-AF65-F5344CB8AC3E}">
        <p14:creationId xmlns:p14="http://schemas.microsoft.com/office/powerpoint/2010/main" val="300252552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C0EA6C0-804B-9255-D616-565A0566A3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Mamogram</a:t>
            </a:r>
            <a:r>
              <a:rPr lang="en-US" dirty="0"/>
              <a:t> equipment</a:t>
            </a:r>
          </a:p>
        </p:txBody>
      </p:sp>
      <p:pic>
        <p:nvPicPr>
          <p:cNvPr id="4" name="Content Placeholder 3" descr="G:\Teaching\COP6731\CAD\Breast Diagrams\si-mammomat[1].jpg">
            <a:extLst>
              <a:ext uri="{FF2B5EF4-FFF2-40B4-BE49-F238E27FC236}">
                <a16:creationId xmlns:a16="http://schemas.microsoft.com/office/drawing/2014/main" xmlns="" id="{BA69A496-24B0-4014-9A68-6F75CA8B3DE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1" y="2286000"/>
            <a:ext cx="3243993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7" descr="http://www.cancer.gov/images/cdr/live/CDR415525-750.jpg">
            <a:extLst>
              <a:ext uri="{FF2B5EF4-FFF2-40B4-BE49-F238E27FC236}">
                <a16:creationId xmlns:a16="http://schemas.microsoft.com/office/drawing/2014/main" xmlns="" id="{3F8DF039-9B5C-33A2-3050-CB395C1AAC9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72200" y="3175000"/>
            <a:ext cx="3581400" cy="238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E3789-DE89-3D46-A3C0-8E4B86A18D49}" type="slidenum">
              <a:rPr lang="en-US" altLang="en-US" smtClean="0"/>
              <a:pPr/>
              <a:t>12</a:t>
            </a:fld>
            <a:endParaRPr lang="en-US" altLang="en-US" sz="1400"/>
          </a:p>
        </p:txBody>
      </p:sp>
    </p:spTree>
    <p:extLst>
      <p:ext uri="{BB962C8B-B14F-4D97-AF65-F5344CB8AC3E}">
        <p14:creationId xmlns:p14="http://schemas.microsoft.com/office/powerpoint/2010/main" val="21391648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247DDFE-118E-212B-C58B-52A2E40D27A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Computer-Aided Diagnosis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50AB963-D1E1-DC32-E89A-0384E9B637B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0800" y="2101850"/>
            <a:ext cx="7924800" cy="4603750"/>
          </a:xfrm>
        </p:spPr>
        <p:txBody>
          <a:bodyPr/>
          <a:lstStyle/>
          <a:p>
            <a:pPr eaLnBrk="1" hangingPunct="1">
              <a:spcAft>
                <a:spcPts val="1200"/>
              </a:spcAft>
            </a:pPr>
            <a:r>
              <a:rPr lang="en-US" altLang="en-US" dirty="0">
                <a:ea typeface="ＭＳ Ｐゴシック" panose="020B0600070205080204" pitchFamily="34" charset="-128"/>
              </a:rPr>
              <a:t>Mammography allows for efficient diagnosis of breast cancers at an earlier stage</a:t>
            </a:r>
          </a:p>
          <a:p>
            <a:pPr eaLnBrk="1" hangingPunct="1">
              <a:spcAft>
                <a:spcPts val="1200"/>
              </a:spcAft>
            </a:pPr>
            <a:r>
              <a:rPr lang="en-US" altLang="en-US" dirty="0">
                <a:ea typeface="ＭＳ Ｐゴシック" panose="020B0600070205080204" pitchFamily="34" charset="-128"/>
              </a:rPr>
              <a:t>Radiologists misdiagnose 10-30% of the malignant cases</a:t>
            </a:r>
          </a:p>
          <a:p>
            <a:pPr eaLnBrk="1" hangingPunct="1">
              <a:spcAft>
                <a:spcPts val="1200"/>
              </a:spcAft>
            </a:pPr>
            <a:r>
              <a:rPr lang="en-US" altLang="en-US" b="1" dirty="0">
                <a:ea typeface="ＭＳ Ｐゴシック" panose="020B0600070205080204" pitchFamily="34" charset="-128"/>
              </a:rPr>
              <a:t>Of the cases sent for surgical biopsy, only 10-20% are actually malignant</a:t>
            </a:r>
          </a:p>
          <a:p>
            <a:pPr eaLnBrk="1" hangingPunct="1">
              <a:spcAft>
                <a:spcPts val="1200"/>
              </a:spcAft>
            </a:pPr>
            <a:r>
              <a:rPr lang="en-US" altLang="en-US" dirty="0">
                <a:ea typeface="ＭＳ Ｐゴシック" panose="020B0600070205080204" pitchFamily="34" charset="-128"/>
              </a:rPr>
              <a:t>CAD systems can assist radiologists to reduce the above problems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E3789-DE89-3D46-A3C0-8E4B86A18D49}" type="slidenum">
              <a:rPr lang="en-US" altLang="en-US" smtClean="0"/>
              <a:pPr/>
              <a:t>13</a:t>
            </a:fld>
            <a:endParaRPr lang="en-US" altLang="en-US" sz="1400"/>
          </a:p>
        </p:txBody>
      </p:sp>
    </p:spTree>
    <p:extLst>
      <p:ext uri="{BB962C8B-B14F-4D97-AF65-F5344CB8AC3E}">
        <p14:creationId xmlns:p14="http://schemas.microsoft.com/office/powerpoint/2010/main" val="9836846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23740EE-E031-484A-4E4B-41EC73F284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What Mammograms Show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B33F47C2-FF3F-153D-5276-563E8E0480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eaLnBrk="1" hangingPunct="1">
              <a:spcAft>
                <a:spcPts val="1200"/>
              </a:spcAft>
              <a:buNone/>
            </a:pPr>
            <a:r>
              <a:rPr lang="en-US" altLang="en-US" sz="2800" b="1" dirty="0">
                <a:solidFill>
                  <a:schemeClr val="tx2"/>
                </a:solidFill>
                <a:ea typeface="ＭＳ Ｐゴシック" panose="020B0600070205080204" pitchFamily="34" charset="-128"/>
              </a:rPr>
              <a:t>Two of the most important mammographic indicators of </a:t>
            </a:r>
            <a:r>
              <a:rPr lang="en-US" altLang="en-US" sz="2800" b="1" dirty="0" err="1">
                <a:solidFill>
                  <a:schemeClr val="tx2"/>
                </a:solidFill>
                <a:ea typeface="ＭＳ Ｐゴシック" panose="020B0600070205080204" pitchFamily="34" charset="-128"/>
              </a:rPr>
              <a:t>breat</a:t>
            </a:r>
            <a:r>
              <a:rPr lang="en-US" altLang="en-US" sz="2800" b="1" dirty="0">
                <a:solidFill>
                  <a:schemeClr val="tx2"/>
                </a:solidFill>
                <a:ea typeface="ＭＳ Ｐゴシック" panose="020B0600070205080204" pitchFamily="34" charset="-128"/>
              </a:rPr>
              <a:t> cancers</a:t>
            </a:r>
          </a:p>
          <a:p>
            <a:pPr lvl="1" eaLnBrk="1" hangingPunct="1">
              <a:spcAft>
                <a:spcPts val="600"/>
              </a:spcAft>
            </a:pPr>
            <a:r>
              <a:rPr lang="en-US" altLang="en-US" sz="2400" b="1" dirty="0">
                <a:solidFill>
                  <a:srgbClr val="7030A0"/>
                </a:solidFill>
                <a:ea typeface="ＭＳ Ｐゴシック" panose="020B0600070205080204" pitchFamily="34" charset="-128"/>
              </a:rPr>
              <a:t>Masses</a:t>
            </a:r>
          </a:p>
          <a:p>
            <a:pPr lvl="1" eaLnBrk="1" hangingPunct="1">
              <a:spcAft>
                <a:spcPts val="1200"/>
              </a:spcAft>
            </a:pPr>
            <a:r>
              <a:rPr lang="en-US" altLang="en-US" sz="2400" b="1" dirty="0">
                <a:solidFill>
                  <a:srgbClr val="7030A0"/>
                </a:solidFill>
                <a:ea typeface="ＭＳ Ｐゴシック" panose="020B0600070205080204" pitchFamily="34" charset="-128"/>
              </a:rPr>
              <a:t>Microcalcifications</a:t>
            </a:r>
            <a:r>
              <a:rPr lang="en-US" altLang="en-US" sz="2400" dirty="0">
                <a:ea typeface="ＭＳ Ｐゴシック" panose="020B0600070205080204" pitchFamily="34" charset="-128"/>
              </a:rPr>
              <a:t>:  Tiny flecks of calcium – like grains of salt – in the soft tissue of the breast that can sometimes indicate an early cancer.</a:t>
            </a:r>
          </a:p>
          <a:p>
            <a:endParaRPr lang="en-US" dirty="0"/>
          </a:p>
        </p:txBody>
      </p:sp>
      <p:pic>
        <p:nvPicPr>
          <p:cNvPr id="4" name="Picture 6">
            <a:extLst>
              <a:ext uri="{FF2B5EF4-FFF2-40B4-BE49-F238E27FC236}">
                <a16:creationId xmlns:a16="http://schemas.microsoft.com/office/drawing/2014/main" xmlns="" id="{4065F7DE-1BC9-C6BD-7B3F-5B8E953923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7200" y="4758319"/>
            <a:ext cx="4560888" cy="2099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E3789-DE89-3D46-A3C0-8E4B86A18D49}" type="slidenum">
              <a:rPr lang="en-US" altLang="en-US" smtClean="0"/>
              <a:pPr/>
              <a:t>14</a:t>
            </a:fld>
            <a:endParaRPr lang="en-US" altLang="en-US" sz="1400"/>
          </a:p>
        </p:txBody>
      </p:sp>
    </p:spTree>
    <p:extLst>
      <p:ext uri="{BB962C8B-B14F-4D97-AF65-F5344CB8AC3E}">
        <p14:creationId xmlns:p14="http://schemas.microsoft.com/office/powerpoint/2010/main" val="9884644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EEA4766D-CDE0-1ED7-BC85-0163088664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Detection of Malignant Masses</a:t>
            </a:r>
            <a:endParaRPr lang="en-US" dirty="0"/>
          </a:p>
        </p:txBody>
      </p:sp>
      <p:pic>
        <p:nvPicPr>
          <p:cNvPr id="4" name="Picture 2" descr="G:\Teaching\COP6731\CAD\Breast Diagrams\Mass.jpg">
            <a:extLst>
              <a:ext uri="{FF2B5EF4-FFF2-40B4-BE49-F238E27FC236}">
                <a16:creationId xmlns:a16="http://schemas.microsoft.com/office/drawing/2014/main" xmlns="" id="{DF1C1F42-137D-A532-60B0-798BB1B76870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5950" y="3035300"/>
            <a:ext cx="4102100" cy="2247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89043802-1ECC-D65E-249F-EFA0E17557F2}"/>
              </a:ext>
            </a:extLst>
          </p:cNvPr>
          <p:cNvSpPr txBox="1"/>
          <p:nvPr/>
        </p:nvSpPr>
        <p:spPr>
          <a:xfrm>
            <a:off x="2590800" y="2022780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1200"/>
              </a:spcAft>
            </a:pPr>
            <a:r>
              <a:rPr lang="en-US" altLang="en-US" dirty="0">
                <a:ea typeface="ＭＳ Ｐゴシック" panose="020B0600070205080204" pitchFamily="34" charset="-128"/>
              </a:rPr>
              <a:t>Malignant masses have a more </a:t>
            </a:r>
            <a:r>
              <a:rPr lang="en-US" altLang="en-US" dirty="0">
                <a:solidFill>
                  <a:srgbClr val="0E5DD2"/>
                </a:solidFill>
                <a:ea typeface="ＭＳ Ｐゴシック" panose="020B0600070205080204" pitchFamily="34" charset="-128"/>
              </a:rPr>
              <a:t>spiculated </a:t>
            </a:r>
            <a:r>
              <a:rPr lang="en-US" altLang="en-US" dirty="0">
                <a:ea typeface="ＭＳ Ｐゴシック" panose="020B0600070205080204" pitchFamily="34" charset="-128"/>
              </a:rPr>
              <a:t>appearance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E3789-DE89-3D46-A3C0-8E4B86A18D49}" type="slidenum">
              <a:rPr lang="en-US" altLang="en-US" smtClean="0"/>
              <a:pPr/>
              <a:t>15</a:t>
            </a:fld>
            <a:endParaRPr lang="en-US" altLang="en-US" sz="1400"/>
          </a:p>
        </p:txBody>
      </p:sp>
    </p:spTree>
    <p:extLst>
      <p:ext uri="{BB962C8B-B14F-4D97-AF65-F5344CB8AC3E}">
        <p14:creationId xmlns:p14="http://schemas.microsoft.com/office/powerpoint/2010/main" val="281259978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424A4D3-3BC3-3852-8588-262F5F47C0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>
                <a:solidFill>
                  <a:srgbClr val="002060"/>
                </a:solidFill>
                <a:ea typeface="ＭＳ Ｐゴシック" panose="020B0600070205080204" pitchFamily="34" charset="-128"/>
              </a:rPr>
              <a:t>Calcification Features</a:t>
            </a:r>
            <a:endParaRPr lang="en-US" dirty="0"/>
          </a:p>
        </p:txBody>
      </p:sp>
      <p:pic>
        <p:nvPicPr>
          <p:cNvPr id="4" name="Picture 2" descr="G:\Teaching\COP6731\CAD\Breast Diagrams\ans7_breastcalcifications[1].jpg">
            <a:extLst>
              <a:ext uri="{FF2B5EF4-FFF2-40B4-BE49-F238E27FC236}">
                <a16:creationId xmlns:a16="http://schemas.microsoft.com/office/drawing/2014/main" xmlns="" id="{CE7F366F-C82B-A90D-F2F6-0E9C46898632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1" y="1981200"/>
            <a:ext cx="2689411" cy="411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BEE08EB7-4F5E-D67F-3B26-82929A63CE6F}"/>
              </a:ext>
            </a:extLst>
          </p:cNvPr>
          <p:cNvSpPr txBox="1"/>
          <p:nvPr/>
        </p:nvSpPr>
        <p:spPr>
          <a:xfrm>
            <a:off x="5105400" y="2176552"/>
            <a:ext cx="4572000" cy="37240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Aft>
                <a:spcPts val="1200"/>
              </a:spcAft>
              <a:defRPr/>
            </a:pPr>
            <a:r>
              <a:rPr lang="en-US" dirty="0"/>
              <a:t>The </a:t>
            </a:r>
            <a:r>
              <a:rPr lang="en-US" b="1" dirty="0">
                <a:solidFill>
                  <a:schemeClr val="accent4">
                    <a:lumMod val="75000"/>
                    <a:lumOff val="25000"/>
                  </a:schemeClr>
                </a:solidFill>
              </a:rPr>
              <a:t>morphology</a:t>
            </a:r>
            <a:r>
              <a:rPr lang="en-US" dirty="0"/>
              <a:t> of individual calcification, e.g., shape, area, and brightness</a:t>
            </a:r>
          </a:p>
          <a:p>
            <a:pPr fontAlgn="auto">
              <a:spcAft>
                <a:spcPts val="1200"/>
              </a:spcAft>
              <a:defRPr/>
            </a:pPr>
            <a:r>
              <a:rPr lang="en-US" dirty="0"/>
              <a:t>The </a:t>
            </a:r>
            <a:r>
              <a:rPr lang="en-US" b="1" dirty="0">
                <a:solidFill>
                  <a:schemeClr val="accent4">
                    <a:lumMod val="75000"/>
                    <a:lumOff val="25000"/>
                  </a:schemeClr>
                </a:solidFill>
              </a:rPr>
              <a:t>heterogeneity</a:t>
            </a:r>
            <a:r>
              <a:rPr lang="en-US" dirty="0"/>
              <a:t> of individual features characterized by the mean, the standard deviation, and the maximum value for each feature.</a:t>
            </a:r>
          </a:p>
          <a:p>
            <a:pPr fontAlgn="auto">
              <a:spcAft>
                <a:spcPts val="1200"/>
              </a:spcAft>
              <a:defRPr/>
            </a:pPr>
            <a:r>
              <a:rPr lang="en-US" b="1" dirty="0">
                <a:solidFill>
                  <a:schemeClr val="accent4">
                    <a:lumMod val="75000"/>
                    <a:lumOff val="25000"/>
                  </a:schemeClr>
                </a:solidFill>
              </a:rPr>
              <a:t>Cluster features </a:t>
            </a:r>
            <a:r>
              <a:rPr lang="en-US" dirty="0">
                <a:solidFill>
                  <a:schemeClr val="tx2"/>
                </a:solidFill>
              </a:rPr>
              <a:t>such as total area, compactness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E3789-DE89-3D46-A3C0-8E4B86A18D49}" type="slidenum">
              <a:rPr lang="en-US" altLang="en-US" smtClean="0"/>
              <a:pPr/>
              <a:t>16</a:t>
            </a:fld>
            <a:endParaRPr lang="en-US" altLang="en-US" sz="1400"/>
          </a:p>
        </p:txBody>
      </p:sp>
    </p:spTree>
    <p:extLst>
      <p:ext uri="{BB962C8B-B14F-4D97-AF65-F5344CB8AC3E}">
        <p14:creationId xmlns:p14="http://schemas.microsoft.com/office/powerpoint/2010/main" val="13442246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4">
            <a:extLst>
              <a:ext uri="{FF2B5EF4-FFF2-40B4-BE49-F238E27FC236}">
                <a16:creationId xmlns:a16="http://schemas.microsoft.com/office/drawing/2014/main" xmlns="" id="{36D9198D-E4AA-22B2-AA1C-7992067EEA5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590800" y="838200"/>
            <a:ext cx="6781800" cy="1143000"/>
          </a:xfrm>
        </p:spPr>
        <p:txBody>
          <a:bodyPr>
            <a:normAutofit fontScale="9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altLang="en-US" sz="4000"/>
              <a:t>Trouble Signs That  Should Not Be Ignored</a:t>
            </a:r>
          </a:p>
        </p:txBody>
      </p:sp>
      <p:sp>
        <p:nvSpPr>
          <p:cNvPr id="22531" name="Rectangle 5">
            <a:extLst>
              <a:ext uri="{FF2B5EF4-FFF2-40B4-BE49-F238E27FC236}">
                <a16:creationId xmlns:a16="http://schemas.microsoft.com/office/drawing/2014/main" xmlns="" id="{6B517995-A03C-C047-3DF5-3B81B8D9D259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455613" indent="-455613" eaLnBrk="1" hangingPunct="1">
              <a:buClr>
                <a:schemeClr val="tx1"/>
              </a:buClr>
              <a:buSzTx/>
              <a:buFont typeface="Wingdings" pitchFamily="2" charset="2"/>
              <a:buAutoNum type="arabicPeriod"/>
            </a:pPr>
            <a:r>
              <a:rPr lang="en-US" altLang="en-US" sz="2800"/>
              <a:t>Finding a lump, hard knot or thickening</a:t>
            </a:r>
          </a:p>
          <a:p>
            <a:pPr marL="455613" indent="-455613" eaLnBrk="1" hangingPunct="1">
              <a:buClr>
                <a:schemeClr val="tx1"/>
              </a:buClr>
              <a:buSzTx/>
              <a:buFont typeface="Wingdings" pitchFamily="2" charset="2"/>
              <a:buAutoNum type="arabicPeriod"/>
            </a:pPr>
            <a:r>
              <a:rPr lang="en-US" altLang="en-US" sz="2800"/>
              <a:t>Unusual swelling, warmth, redness or darkening </a:t>
            </a:r>
          </a:p>
          <a:p>
            <a:pPr marL="455613" indent="-455613" eaLnBrk="1" hangingPunct="1">
              <a:buClr>
                <a:schemeClr val="tx1"/>
              </a:buClr>
              <a:buSzTx/>
              <a:buFont typeface="Wingdings" pitchFamily="2" charset="2"/>
              <a:buAutoNum type="arabicPeriod"/>
            </a:pPr>
            <a:r>
              <a:rPr lang="en-US" altLang="en-US" sz="2800"/>
              <a:t>Change in size or shape of your breast</a:t>
            </a:r>
          </a:p>
          <a:p>
            <a:pPr marL="455613" indent="-455613" eaLnBrk="1" hangingPunct="1">
              <a:buClr>
                <a:schemeClr val="tx1"/>
              </a:buClr>
              <a:buSzTx/>
              <a:buFont typeface="Wingdings" pitchFamily="2" charset="2"/>
              <a:buAutoNum type="arabicPeriod"/>
            </a:pPr>
            <a:r>
              <a:rPr lang="en-US" altLang="en-US" sz="2800"/>
              <a:t>Dimpling or puckering of the skin of your breast</a:t>
            </a:r>
          </a:p>
          <a:p>
            <a:pPr marL="455613" indent="-455613" eaLnBrk="1" hangingPunct="1">
              <a:buClr>
                <a:schemeClr val="tx1"/>
              </a:buClr>
              <a:buSzTx/>
              <a:buFont typeface="Wingdings" pitchFamily="2" charset="2"/>
              <a:buAutoNum type="arabicPeriod"/>
            </a:pPr>
            <a:r>
              <a:rPr lang="en-US" altLang="en-US" sz="2800"/>
              <a:t>Finding an itchy, scaly sore or rash on the nipple</a:t>
            </a:r>
          </a:p>
          <a:p>
            <a:pPr marL="455613" indent="-455613" eaLnBrk="1" hangingPunct="1">
              <a:buClr>
                <a:schemeClr val="tx1"/>
              </a:buClr>
              <a:buSzTx/>
              <a:buFont typeface="Wingdings" pitchFamily="2" charset="2"/>
              <a:buAutoNum type="arabicPeriod"/>
            </a:pPr>
            <a:r>
              <a:rPr lang="en-US" altLang="en-US" sz="2800"/>
              <a:t>Pulling in of the nipple or other parts of the breast</a:t>
            </a:r>
          </a:p>
          <a:p>
            <a:pPr marL="455613" indent="-455613" eaLnBrk="1" hangingPunct="1">
              <a:buClr>
                <a:schemeClr val="tx1"/>
              </a:buClr>
              <a:buSzTx/>
              <a:buFont typeface="Wingdings" pitchFamily="2" charset="2"/>
              <a:buAutoNum type="arabicPeriod"/>
            </a:pPr>
            <a:r>
              <a:rPr lang="en-US" altLang="en-US" sz="2800"/>
              <a:t>Nipple discharge that starts suddenly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E3789-DE89-3D46-A3C0-8E4B86A18D49}" type="slidenum">
              <a:rPr lang="en-US" altLang="en-US" smtClean="0"/>
              <a:pPr/>
              <a:t>17</a:t>
            </a:fld>
            <a:endParaRPr lang="en-US" altLang="en-US" sz="140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4">
            <a:extLst>
              <a:ext uri="{FF2B5EF4-FFF2-40B4-BE49-F238E27FC236}">
                <a16:creationId xmlns:a16="http://schemas.microsoft.com/office/drawing/2014/main" xmlns="" id="{1F757ADA-16BF-988E-684F-90D8A25BF5F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4000"/>
              <a:t>Breast Cancer Screening Methods For Healthy Women</a:t>
            </a:r>
          </a:p>
        </p:txBody>
      </p:sp>
      <p:sp>
        <p:nvSpPr>
          <p:cNvPr id="23555" name="Rectangle 5">
            <a:extLst>
              <a:ext uri="{FF2B5EF4-FFF2-40B4-BE49-F238E27FC236}">
                <a16:creationId xmlns:a16="http://schemas.microsoft.com/office/drawing/2014/main" xmlns="" id="{E8E6A07F-BC51-4190-2898-BF386CC5661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590800" y="2362200"/>
            <a:ext cx="7772400" cy="4114800"/>
          </a:xfrm>
        </p:spPr>
        <p:txBody>
          <a:bodyPr/>
          <a:lstStyle/>
          <a:p>
            <a:pPr eaLnBrk="1" hangingPunct="1"/>
            <a:r>
              <a:rPr lang="en-US" altLang="en-US"/>
              <a:t>How do you do a Breast Self Exam?</a:t>
            </a:r>
          </a:p>
          <a:p>
            <a:pPr eaLnBrk="1" hangingPunct="1">
              <a:spcBef>
                <a:spcPct val="100000"/>
              </a:spcBef>
            </a:pPr>
            <a:r>
              <a:rPr lang="en-US" altLang="en-US"/>
              <a:t>What is a mammogram</a:t>
            </a:r>
            <a:br>
              <a:rPr lang="en-US" altLang="en-US"/>
            </a:br>
            <a:r>
              <a:rPr lang="en-US" altLang="en-US"/>
              <a:t>and is it enough to screen</a:t>
            </a:r>
            <a:br>
              <a:rPr lang="en-US" altLang="en-US"/>
            </a:br>
            <a:r>
              <a:rPr lang="en-US" altLang="en-US"/>
              <a:t>for Breast Cancer?</a:t>
            </a:r>
          </a:p>
        </p:txBody>
      </p:sp>
      <p:pic>
        <p:nvPicPr>
          <p:cNvPr id="23556" name="Picture 6" descr="\\YOSEMITE\Home$\egad\_Share\mammogram pics\mammogram2.gif">
            <a:extLst>
              <a:ext uri="{FF2B5EF4-FFF2-40B4-BE49-F238E27FC236}">
                <a16:creationId xmlns:a16="http://schemas.microsoft.com/office/drawing/2014/main" xmlns="" id="{5C6CF083-682A-16C2-611B-30A2E97135C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3801" y="3200401"/>
            <a:ext cx="1863725" cy="3211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3557" name="Picture 7" descr="\\YOSEMITE\Home$\egad\_Share\mammogram pics\mammogram4.jpg">
            <a:extLst>
              <a:ext uri="{FF2B5EF4-FFF2-40B4-BE49-F238E27FC236}">
                <a16:creationId xmlns:a16="http://schemas.microsoft.com/office/drawing/2014/main" xmlns="" id="{739E51C8-3206-F91A-8341-8D3AB999F9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9601" y="4838700"/>
            <a:ext cx="2486025" cy="2019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E3789-DE89-3D46-A3C0-8E4B86A18D49}" type="slidenum">
              <a:rPr lang="en-US" altLang="en-US" smtClean="0"/>
              <a:pPr/>
              <a:t>18</a:t>
            </a:fld>
            <a:endParaRPr lang="en-US" altLang="en-US" sz="140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5">
            <a:extLst>
              <a:ext uri="{FF2B5EF4-FFF2-40B4-BE49-F238E27FC236}">
                <a16:creationId xmlns:a16="http://schemas.microsoft.com/office/drawing/2014/main" xmlns="" id="{8E70C51B-4D98-8B16-4986-82CB84643B2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4000"/>
              <a:t>When you discover a breast lump</a:t>
            </a:r>
            <a:br>
              <a:rPr lang="en-US" altLang="en-US" sz="4000"/>
            </a:br>
            <a:r>
              <a:rPr lang="en-US" altLang="en-US" sz="4000"/>
              <a:t>What do you do?</a:t>
            </a:r>
          </a:p>
        </p:txBody>
      </p:sp>
      <p:sp>
        <p:nvSpPr>
          <p:cNvPr id="24579" name="Rectangle 6">
            <a:extLst>
              <a:ext uri="{FF2B5EF4-FFF2-40B4-BE49-F238E27FC236}">
                <a16:creationId xmlns:a16="http://schemas.microsoft.com/office/drawing/2014/main" xmlns="" id="{1FBF082C-8280-048A-DB3B-C5F44C85B2DE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altLang="en-US"/>
              <a:t>1.  </a:t>
            </a:r>
            <a:r>
              <a:rPr lang="en-US" altLang="en-US" i="1"/>
              <a:t>Don’t Panic</a:t>
            </a:r>
            <a:r>
              <a:rPr lang="en-US" altLang="en-US"/>
              <a:t> — most breast lumps are </a:t>
            </a:r>
            <a:r>
              <a:rPr lang="en-US" altLang="en-US" i="1" u="sng"/>
              <a:t>not</a:t>
            </a:r>
            <a:r>
              <a:rPr lang="en-US" altLang="en-US"/>
              <a:t> cancer (Benign Breast Changes - Cysts and    Fibroadenomas)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/>
              <a:t>2.  See your primary health care provider for a full assessment and recommendations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/>
              <a:t>3.  You may need a fine needle aspiration procedure and or a diagnostic mammogram or ultrasound</a:t>
            </a:r>
          </a:p>
          <a:p>
            <a:pPr eaLnBrk="1" hangingPunct="1"/>
            <a:endParaRPr lang="en-US" altLang="en-US"/>
          </a:p>
          <a:p>
            <a:pPr eaLnBrk="1" hangingPunct="1"/>
            <a:endParaRPr lang="en-US" altLang="en-US"/>
          </a:p>
          <a:p>
            <a:pPr eaLnBrk="1" hangingPunct="1"/>
            <a:endParaRPr lang="en-US" altLang="en-US"/>
          </a:p>
          <a:p>
            <a:pPr eaLnBrk="1" hangingPunct="1"/>
            <a:endParaRPr lang="en-US" altLang="en-US"/>
          </a:p>
          <a:p>
            <a:pPr eaLnBrk="1" hangingPunct="1"/>
            <a:endParaRPr lang="en-US" altLang="en-US"/>
          </a:p>
          <a:p>
            <a:pPr eaLnBrk="1" hangingPunct="1"/>
            <a:endParaRPr lang="en-US" altLang="en-US"/>
          </a:p>
          <a:p>
            <a:pPr eaLnBrk="1" hangingPunct="1"/>
            <a:endParaRPr lang="en-US" altLang="en-US"/>
          </a:p>
          <a:p>
            <a:pPr eaLnBrk="1" hangingPunct="1"/>
            <a:endParaRPr lang="en-US" altLang="en-US"/>
          </a:p>
          <a:p>
            <a:pPr eaLnBrk="1" hangingPunct="1"/>
            <a:endParaRPr lang="en-US" altLang="en-US"/>
          </a:p>
          <a:p>
            <a:pPr eaLnBrk="1" hangingPunct="1"/>
            <a:endParaRPr lang="en-US" altLang="en-US"/>
          </a:p>
          <a:p>
            <a:pPr eaLnBrk="1" hangingPunct="1"/>
            <a:endParaRPr lang="en-US" alt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E3789-DE89-3D46-A3C0-8E4B86A18D49}" type="slidenum">
              <a:rPr lang="en-US" altLang="en-US" smtClean="0"/>
              <a:pPr/>
              <a:t>19</a:t>
            </a:fld>
            <a:endParaRPr lang="en-US" altLang="en-US" sz="14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>
            <a:extLst>
              <a:ext uri="{FF2B5EF4-FFF2-40B4-BE49-F238E27FC236}">
                <a16:creationId xmlns:a16="http://schemas.microsoft.com/office/drawing/2014/main" xmlns="" id="{84AD04F3-7DE0-4566-DC64-ACD6D7492FF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24000" y="685800"/>
          <a:ext cx="8597900" cy="5130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9" name="CorelDRAW" r:id="rId3" imgW="8623300" imgH="5156200" progId="CorelDraw.Graphic.7">
                  <p:embed/>
                </p:oleObj>
              </mc:Choice>
              <mc:Fallback>
                <p:oleObj name="CorelDRAW" r:id="rId3" imgW="8623300" imgH="5156200" progId="CorelDraw.Graphic.7">
                  <p:embed/>
                  <p:pic>
                    <p:nvPicPr>
                      <p:cNvPr id="1026" name="Object 2">
                        <a:extLst>
                          <a:ext uri="{FF2B5EF4-FFF2-40B4-BE49-F238E27FC236}">
                            <a16:creationId xmlns:a16="http://schemas.microsoft.com/office/drawing/2014/main" xmlns="" id="{84AD04F3-7DE0-4566-DC64-ACD6D7492FF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685800"/>
                        <a:ext cx="8597900" cy="5130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027" name="Group 5">
            <a:extLst>
              <a:ext uri="{FF2B5EF4-FFF2-40B4-BE49-F238E27FC236}">
                <a16:creationId xmlns:a16="http://schemas.microsoft.com/office/drawing/2014/main" xmlns="" id="{67584F71-D69D-30A5-3E27-5D895EDD90CF}"/>
              </a:ext>
            </a:extLst>
          </p:cNvPr>
          <p:cNvGrpSpPr>
            <a:grpSpLocks/>
          </p:cNvGrpSpPr>
          <p:nvPr/>
        </p:nvGrpSpPr>
        <p:grpSpPr bwMode="auto">
          <a:xfrm>
            <a:off x="9601200" y="5867400"/>
            <a:ext cx="838200" cy="615950"/>
            <a:chOff x="2160" y="720"/>
            <a:chExt cx="528" cy="388"/>
          </a:xfrm>
        </p:grpSpPr>
        <p:sp>
          <p:nvSpPr>
            <p:cNvPr id="1028" name="Rectangle 6">
              <a:extLst>
                <a:ext uri="{FF2B5EF4-FFF2-40B4-BE49-F238E27FC236}">
                  <a16:creationId xmlns:a16="http://schemas.microsoft.com/office/drawing/2014/main" xmlns="" id="{B1F9DAA1-3901-AC32-4A4D-1309278E24FC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60" y="720"/>
              <a:ext cx="528" cy="384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rgbClr val="FF33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endParaRPr lang="en-US" altLang="en-US">
                <a:solidFill>
                  <a:srgbClr val="FF3300"/>
                </a:solidFill>
              </a:endParaRPr>
            </a:p>
          </p:txBody>
        </p:sp>
        <p:pic>
          <p:nvPicPr>
            <p:cNvPr id="1029" name="Picture 7" descr="Bcerf">
              <a:extLst>
                <a:ext uri="{FF2B5EF4-FFF2-40B4-BE49-F238E27FC236}">
                  <a16:creationId xmlns:a16="http://schemas.microsoft.com/office/drawing/2014/main" xmlns="" id="{ECFF4B6E-CD24-AD26-8F69-8BACEE48BDC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60" y="720"/>
              <a:ext cx="528" cy="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6005A-DA99-B24A-A183-1B64E5C705BA}" type="slidenum">
              <a:rPr lang="en-US" altLang="en-US" smtClean="0"/>
              <a:pPr/>
              <a:t>2</a:t>
            </a:fld>
            <a:endParaRPr lang="en-US" altLang="en-US" sz="14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4">
            <a:extLst>
              <a:ext uri="{FF2B5EF4-FFF2-40B4-BE49-F238E27FC236}">
                <a16:creationId xmlns:a16="http://schemas.microsoft.com/office/drawing/2014/main" xmlns="" id="{FC08695B-4335-C792-45D7-73282584DCD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4000"/>
              <a:t>When you discover a breast lump</a:t>
            </a:r>
            <a:br>
              <a:rPr lang="en-US" altLang="en-US" sz="4000"/>
            </a:br>
            <a:r>
              <a:rPr lang="en-US" altLang="en-US" sz="4000"/>
              <a:t>What do you do?</a:t>
            </a:r>
          </a:p>
        </p:txBody>
      </p:sp>
      <p:sp>
        <p:nvSpPr>
          <p:cNvPr id="25603" name="Rectangle 5">
            <a:extLst>
              <a:ext uri="{FF2B5EF4-FFF2-40B4-BE49-F238E27FC236}">
                <a16:creationId xmlns:a16="http://schemas.microsoft.com/office/drawing/2014/main" xmlns="" id="{9CA0F243-B65A-CEA9-AAAD-355BAEAC9B38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en-US" altLang="en-US"/>
              <a:t>4.  If the breast lump turns out to be solid, what happens then?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/>
              <a:t>5.  If after a biopsy, the tissue is found to be cancerous, what happens then?</a:t>
            </a:r>
          </a:p>
          <a:p>
            <a:pPr eaLnBrk="1" hangingPunct="1">
              <a:buFont typeface="Wingdings" pitchFamily="2" charset="2"/>
              <a:buNone/>
            </a:pPr>
            <a:r>
              <a:rPr lang="en-US" altLang="en-US"/>
              <a:t>6.  If after a biopsy the tissue is found to </a:t>
            </a:r>
            <a:r>
              <a:rPr lang="en-US" altLang="en-US" i="1" u="sng"/>
              <a:t>not be cancerous</a:t>
            </a:r>
            <a:r>
              <a:rPr lang="en-US" altLang="en-US"/>
              <a:t>, but not entirely normal, what happens then?</a:t>
            </a:r>
          </a:p>
          <a:p>
            <a:pPr eaLnBrk="1" hangingPunct="1">
              <a:buFont typeface="Wingdings" pitchFamily="2" charset="2"/>
              <a:buNone/>
            </a:pPr>
            <a:endParaRPr lang="en-US" altLang="en-US"/>
          </a:p>
          <a:p>
            <a:pPr eaLnBrk="1" hangingPunct="1">
              <a:buFont typeface="Wingdings" pitchFamily="2" charset="2"/>
              <a:buNone/>
            </a:pPr>
            <a:endParaRPr lang="en-US" altLang="en-US"/>
          </a:p>
          <a:p>
            <a:pPr eaLnBrk="1" hangingPunct="1">
              <a:buFont typeface="Wingdings" pitchFamily="2" charset="2"/>
              <a:buNone/>
            </a:pPr>
            <a:endParaRPr lang="en-US" altLang="en-US"/>
          </a:p>
          <a:p>
            <a:pPr eaLnBrk="1" hangingPunct="1">
              <a:buFont typeface="Wingdings" pitchFamily="2" charset="2"/>
              <a:buNone/>
            </a:pPr>
            <a:endParaRPr lang="en-US" altLang="en-US"/>
          </a:p>
          <a:p>
            <a:pPr eaLnBrk="1" hangingPunct="1">
              <a:buFont typeface="Wingdings" pitchFamily="2" charset="2"/>
              <a:buNone/>
            </a:pPr>
            <a:endParaRPr lang="en-US" altLang="en-US"/>
          </a:p>
          <a:p>
            <a:pPr eaLnBrk="1" hangingPunct="1">
              <a:buFont typeface="Wingdings" pitchFamily="2" charset="2"/>
              <a:buNone/>
            </a:pPr>
            <a:endParaRPr lang="en-US" altLang="en-US"/>
          </a:p>
          <a:p>
            <a:pPr eaLnBrk="1" hangingPunct="1">
              <a:buFont typeface="Wingdings" pitchFamily="2" charset="2"/>
              <a:buNone/>
            </a:pPr>
            <a:endParaRPr lang="en-US" altLang="en-US"/>
          </a:p>
          <a:p>
            <a:pPr eaLnBrk="1" hangingPunct="1">
              <a:buFont typeface="Wingdings" pitchFamily="2" charset="2"/>
              <a:buNone/>
            </a:pPr>
            <a:endParaRPr lang="en-US" altLang="en-US"/>
          </a:p>
          <a:p>
            <a:pPr eaLnBrk="1" hangingPunct="1">
              <a:buFont typeface="Wingdings" pitchFamily="2" charset="2"/>
              <a:buNone/>
            </a:pPr>
            <a:endParaRPr lang="en-US" altLang="en-US"/>
          </a:p>
          <a:p>
            <a:pPr eaLnBrk="1" hangingPunct="1">
              <a:buFont typeface="Wingdings" pitchFamily="2" charset="2"/>
              <a:buNone/>
            </a:pPr>
            <a:endParaRPr lang="en-US" altLang="en-US"/>
          </a:p>
          <a:p>
            <a:pPr eaLnBrk="1" hangingPunct="1">
              <a:buFont typeface="Wingdings" pitchFamily="2" charset="2"/>
              <a:buNone/>
            </a:pPr>
            <a:endParaRPr lang="en-US" alt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E3789-DE89-3D46-A3C0-8E4B86A18D49}" type="slidenum">
              <a:rPr lang="en-US" altLang="en-US" smtClean="0"/>
              <a:pPr/>
              <a:t>20</a:t>
            </a:fld>
            <a:endParaRPr lang="en-US" altLang="en-US" sz="140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11AA071-863A-1CBC-2247-C4A68D5DAA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DIAGNOSIS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52E5DAC-B537-C46D-9D58-B3E9A50FD8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  <a:buFont typeface="Arial" panose="020B0604020202020204" pitchFamily="34" charset="0"/>
              <a:buNone/>
            </a:pPr>
            <a:endParaRPr lang="en-US" altLang="en-US" dirty="0">
              <a:ea typeface="ＭＳ Ｐゴシック" panose="020B0600070205080204" pitchFamily="34" charset="-128"/>
            </a:endParaRPr>
          </a:p>
          <a:p>
            <a:pPr eaLnBrk="1" hangingPunct="1">
              <a:lnSpc>
                <a:spcPct val="90000"/>
              </a:lnSpc>
            </a:pPr>
            <a:r>
              <a:rPr lang="en-US" altLang="en-US" dirty="0">
                <a:ea typeface="ＭＳ Ｐゴシック" panose="020B0600070205080204" pitchFamily="34" charset="-128"/>
              </a:rPr>
              <a:t>. Patient feels a breast mass or has an abnormal radiologic screening exam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>
                <a:ea typeface="ＭＳ Ｐゴシック" panose="020B0600070205080204" pitchFamily="34" charset="-128"/>
              </a:rPr>
              <a:t>. Surgical biopsy or aspiration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>
                <a:ea typeface="ＭＳ Ｐゴシック" panose="020B0600070205080204" pitchFamily="34" charset="-128"/>
              </a:rPr>
              <a:t>. Observation (LCIS), lumpectomy or mastectomy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>
                <a:ea typeface="ＭＳ Ｐゴシック" panose="020B0600070205080204" pitchFamily="34" charset="-128"/>
              </a:rPr>
              <a:t>. Staging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dirty="0">
                <a:ea typeface="ＭＳ Ｐゴシック" panose="020B0600070205080204" pitchFamily="34" charset="-128"/>
              </a:rPr>
              <a:t>. Delivery of adjuvant therapies—radiation and/or </a:t>
            </a:r>
            <a:r>
              <a:rPr lang="en-US" altLang="en-US" dirty="0" err="1">
                <a:ea typeface="ＭＳ Ｐゴシック" panose="020B0600070205080204" pitchFamily="34" charset="-128"/>
              </a:rPr>
              <a:t>chemotherapy,hormonal</a:t>
            </a:r>
            <a:r>
              <a:rPr lang="en-US" altLang="en-US" dirty="0">
                <a:ea typeface="ＭＳ Ｐゴシック" panose="020B0600070205080204" pitchFamily="34" charset="-128"/>
              </a:rPr>
              <a:t> therapies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E3789-DE89-3D46-A3C0-8E4B86A18D49}" type="slidenum">
              <a:rPr lang="en-US" altLang="en-US" smtClean="0"/>
              <a:pPr/>
              <a:t>21</a:t>
            </a:fld>
            <a:endParaRPr lang="en-US" altLang="en-US" sz="1400"/>
          </a:p>
        </p:txBody>
      </p:sp>
    </p:spTree>
    <p:extLst>
      <p:ext uri="{BB962C8B-B14F-4D97-AF65-F5344CB8AC3E}">
        <p14:creationId xmlns:p14="http://schemas.microsoft.com/office/powerpoint/2010/main" val="129188013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77D99CF-D014-FE5A-3962-4C3320D682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TUMOR CHARACTERISTICS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7BC8283F-A789-FC0A-67FA-D6824ED3D2B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2400" dirty="0"/>
              <a:t>Invasive vs. Non-invasive .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400" dirty="0"/>
              <a:t>Histologic Type-Ductal (85%) vs. Lobular .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400" dirty="0"/>
              <a:t>Grade (estimate of the aggressiveness under microscope) .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400" dirty="0"/>
              <a:t>Size .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400" dirty="0"/>
              <a:t>Margins .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400" dirty="0"/>
              <a:t> Lymph Nodes .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400" dirty="0"/>
              <a:t>Estrogen/ Progesterone Receptor (2/3 positive) . 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sz="2400" dirty="0"/>
              <a:t>Her-2/ neu 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E3789-DE89-3D46-A3C0-8E4B86A18D49}" type="slidenum">
              <a:rPr lang="en-US" altLang="en-US" smtClean="0"/>
              <a:pPr/>
              <a:t>22</a:t>
            </a:fld>
            <a:endParaRPr lang="en-US" altLang="en-US" sz="1400"/>
          </a:p>
        </p:txBody>
      </p:sp>
    </p:spTree>
    <p:extLst>
      <p:ext uri="{BB962C8B-B14F-4D97-AF65-F5344CB8AC3E}">
        <p14:creationId xmlns:p14="http://schemas.microsoft.com/office/powerpoint/2010/main" val="37438103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85A6AD45-D1BB-1C9F-6C3F-74F3432706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chemeClr val="accent1">
                    <a:lumMod val="75000"/>
                  </a:schemeClr>
                </a:solidFill>
              </a:rPr>
              <a:t>Established Prognostic Markers for Breast Cancer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E8EBCD69-5F60-E2EB-5487-36CBDED460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  <a:defRPr/>
            </a:pPr>
            <a:r>
              <a:rPr lang="en-US" dirty="0">
                <a:latin typeface="+mj-lt"/>
                <a:cs typeface="Times New Roman" pitchFamily="18" charset="0"/>
              </a:rPr>
              <a:t>Axillary lymph nodes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US" dirty="0">
                <a:latin typeface="+mj-lt"/>
                <a:cs typeface="Times New Roman" pitchFamily="18" charset="0"/>
              </a:rPr>
              <a:t>Tumor size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US" dirty="0">
                <a:latin typeface="+mj-lt"/>
                <a:cs typeface="Times New Roman" pitchFamily="18" charset="0"/>
              </a:rPr>
              <a:t>Histological grade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US" dirty="0">
                <a:latin typeface="+mj-lt"/>
                <a:cs typeface="Times New Roman" pitchFamily="18" charset="0"/>
              </a:rPr>
              <a:t>Histological tumor type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US" dirty="0">
                <a:latin typeface="+mj-lt"/>
                <a:cs typeface="Times New Roman" pitchFamily="18" charset="0"/>
              </a:rPr>
              <a:t>Steroid receptor status</a:t>
            </a:r>
          </a:p>
          <a:p>
            <a:pPr>
              <a:buFont typeface="Arial" pitchFamily="34" charset="0"/>
              <a:buChar char="•"/>
              <a:defRPr/>
            </a:pPr>
            <a:r>
              <a:rPr lang="en-US">
                <a:latin typeface="+mj-lt"/>
                <a:cs typeface="Times New Roman" pitchFamily="18" charset="0"/>
              </a:rPr>
              <a:t>Age</a:t>
            </a:r>
          </a:p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E3789-DE89-3D46-A3C0-8E4B86A18D49}" type="slidenum">
              <a:rPr lang="en-US" altLang="en-US" smtClean="0"/>
              <a:pPr/>
              <a:t>23</a:t>
            </a:fld>
            <a:endParaRPr lang="en-US" altLang="en-US" sz="1400"/>
          </a:p>
        </p:txBody>
      </p:sp>
    </p:spTree>
    <p:extLst>
      <p:ext uri="{BB962C8B-B14F-4D97-AF65-F5344CB8AC3E}">
        <p14:creationId xmlns:p14="http://schemas.microsoft.com/office/powerpoint/2010/main" val="19427680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2" name="Object 0">
            <a:extLst>
              <a:ext uri="{FF2B5EF4-FFF2-40B4-BE49-F238E27FC236}">
                <a16:creationId xmlns:a16="http://schemas.microsoft.com/office/drawing/2014/main" xmlns="" id="{B4563D0A-9409-1F5C-2A64-6D26610D9090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2400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5" name="Slide" r:id="rId3" imgW="26327100" imgH="19748500" progId="PowerPoint.Slide.8">
                  <p:embed/>
                </p:oleObj>
              </mc:Choice>
              <mc:Fallback>
                <p:oleObj name="Slide" r:id="rId3" imgW="26327100" imgH="19748500" progId="PowerPoint.Slide.8">
                  <p:embed/>
                  <p:pic>
                    <p:nvPicPr>
                      <p:cNvPr id="5122" name="Object 0">
                        <a:extLst>
                          <a:ext uri="{FF2B5EF4-FFF2-40B4-BE49-F238E27FC236}">
                            <a16:creationId xmlns:a16="http://schemas.microsoft.com/office/drawing/2014/main" xmlns="" id="{B4563D0A-9409-1F5C-2A64-6D26610D9090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0"/>
                        <a:ext cx="9144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6005A-DA99-B24A-A183-1B64E5C705BA}" type="slidenum">
              <a:rPr lang="en-US" altLang="en-US" smtClean="0"/>
              <a:pPr/>
              <a:t>24</a:t>
            </a:fld>
            <a:endParaRPr lang="en-US" altLang="en-US" sz="140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146" name="Object 1024">
            <a:extLst>
              <a:ext uri="{FF2B5EF4-FFF2-40B4-BE49-F238E27FC236}">
                <a16:creationId xmlns:a16="http://schemas.microsoft.com/office/drawing/2014/main" xmlns="" id="{203635AD-04D7-A29F-95DE-C5E916F3EA3B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2400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9" name="Slide" r:id="rId3" imgW="26327100" imgH="19748500" progId="PowerPoint.Slide.8">
                  <p:embed/>
                </p:oleObj>
              </mc:Choice>
              <mc:Fallback>
                <p:oleObj name="Slide" r:id="rId3" imgW="26327100" imgH="19748500" progId="PowerPoint.Slide.8">
                  <p:embed/>
                  <p:pic>
                    <p:nvPicPr>
                      <p:cNvPr id="6146" name="Object 1024">
                        <a:extLst>
                          <a:ext uri="{FF2B5EF4-FFF2-40B4-BE49-F238E27FC236}">
                            <a16:creationId xmlns:a16="http://schemas.microsoft.com/office/drawing/2014/main" xmlns="" id="{203635AD-04D7-A29F-95DE-C5E916F3EA3B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0"/>
                        <a:ext cx="9144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6005A-DA99-B24A-A183-1B64E5C705BA}" type="slidenum">
              <a:rPr lang="en-US" altLang="en-US" smtClean="0"/>
              <a:pPr/>
              <a:t>25</a:t>
            </a:fld>
            <a:endParaRPr lang="en-US" altLang="en-US" sz="140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170" name="Object 1024">
            <a:extLst>
              <a:ext uri="{FF2B5EF4-FFF2-40B4-BE49-F238E27FC236}">
                <a16:creationId xmlns:a16="http://schemas.microsoft.com/office/drawing/2014/main" xmlns="" id="{F88E48CA-FB11-8887-C800-2B472BF156AF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2400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3" name="Slide" r:id="rId3" imgW="26327100" imgH="19748500" progId="PowerPoint.Slide.8">
                  <p:embed/>
                </p:oleObj>
              </mc:Choice>
              <mc:Fallback>
                <p:oleObj name="Slide" r:id="rId3" imgW="26327100" imgH="19748500" progId="PowerPoint.Slide.8">
                  <p:embed/>
                  <p:pic>
                    <p:nvPicPr>
                      <p:cNvPr id="7170" name="Object 1024">
                        <a:extLst>
                          <a:ext uri="{FF2B5EF4-FFF2-40B4-BE49-F238E27FC236}">
                            <a16:creationId xmlns:a16="http://schemas.microsoft.com/office/drawing/2014/main" xmlns="" id="{F88E48CA-FB11-8887-C800-2B472BF156A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0"/>
                        <a:ext cx="9144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6005A-DA99-B24A-A183-1B64E5C705BA}" type="slidenum">
              <a:rPr lang="en-US" altLang="en-US" smtClean="0"/>
              <a:pPr/>
              <a:t>26</a:t>
            </a:fld>
            <a:endParaRPr lang="en-US" altLang="en-US" sz="140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194" name="Object 2048">
            <a:extLst>
              <a:ext uri="{FF2B5EF4-FFF2-40B4-BE49-F238E27FC236}">
                <a16:creationId xmlns:a16="http://schemas.microsoft.com/office/drawing/2014/main" xmlns="" id="{4BB8545D-5314-4FF5-F2D4-6EBAE9D9930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2400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7" name="Slide" r:id="rId3" imgW="26327100" imgH="19748500" progId="PowerPoint.Slide.8">
                  <p:embed/>
                </p:oleObj>
              </mc:Choice>
              <mc:Fallback>
                <p:oleObj name="Slide" r:id="rId3" imgW="26327100" imgH="19748500" progId="PowerPoint.Slide.8">
                  <p:embed/>
                  <p:pic>
                    <p:nvPicPr>
                      <p:cNvPr id="8194" name="Object 2048">
                        <a:extLst>
                          <a:ext uri="{FF2B5EF4-FFF2-40B4-BE49-F238E27FC236}">
                            <a16:creationId xmlns:a16="http://schemas.microsoft.com/office/drawing/2014/main" xmlns="" id="{4BB8545D-5314-4FF5-F2D4-6EBAE9D9930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0"/>
                        <a:ext cx="9144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6005A-DA99-B24A-A183-1B64E5C705BA}" type="slidenum">
              <a:rPr lang="en-US" altLang="en-US" smtClean="0"/>
              <a:pPr/>
              <a:t>27</a:t>
            </a:fld>
            <a:endParaRPr lang="en-US" altLang="en-US" sz="140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218" name="Object 2048">
            <a:extLst>
              <a:ext uri="{FF2B5EF4-FFF2-40B4-BE49-F238E27FC236}">
                <a16:creationId xmlns:a16="http://schemas.microsoft.com/office/drawing/2014/main" xmlns="" id="{4AFA6648-94AC-D3AF-D366-946FA4FE192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2400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1" name="Slide" r:id="rId3" imgW="26327100" imgH="19748500" progId="PowerPoint.Slide.8">
                  <p:embed/>
                </p:oleObj>
              </mc:Choice>
              <mc:Fallback>
                <p:oleObj name="Slide" r:id="rId3" imgW="26327100" imgH="19748500" progId="PowerPoint.Slide.8">
                  <p:embed/>
                  <p:pic>
                    <p:nvPicPr>
                      <p:cNvPr id="9218" name="Object 2048">
                        <a:extLst>
                          <a:ext uri="{FF2B5EF4-FFF2-40B4-BE49-F238E27FC236}">
                            <a16:creationId xmlns:a16="http://schemas.microsoft.com/office/drawing/2014/main" xmlns="" id="{4AFA6648-94AC-D3AF-D366-946FA4FE192A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0"/>
                        <a:ext cx="9144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6005A-DA99-B24A-A183-1B64E5C705BA}" type="slidenum">
              <a:rPr lang="en-US" altLang="en-US" smtClean="0"/>
              <a:pPr/>
              <a:t>28</a:t>
            </a:fld>
            <a:endParaRPr lang="en-US" altLang="en-US" sz="140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42" name="Object 0">
            <a:extLst>
              <a:ext uri="{FF2B5EF4-FFF2-40B4-BE49-F238E27FC236}">
                <a16:creationId xmlns:a16="http://schemas.microsoft.com/office/drawing/2014/main" xmlns="" id="{636B224B-A341-0FB4-7F59-F17FD3678409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2400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5" name="Slide" r:id="rId3" imgW="26327100" imgH="19748500" progId="PowerPoint.Slide.8">
                  <p:embed/>
                </p:oleObj>
              </mc:Choice>
              <mc:Fallback>
                <p:oleObj name="Slide" r:id="rId3" imgW="26327100" imgH="19748500" progId="PowerPoint.Slide.8">
                  <p:embed/>
                  <p:pic>
                    <p:nvPicPr>
                      <p:cNvPr id="10242" name="Object 0">
                        <a:extLst>
                          <a:ext uri="{FF2B5EF4-FFF2-40B4-BE49-F238E27FC236}">
                            <a16:creationId xmlns:a16="http://schemas.microsoft.com/office/drawing/2014/main" xmlns="" id="{636B224B-A341-0FB4-7F59-F17FD3678409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0"/>
                        <a:ext cx="9144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6005A-DA99-B24A-A183-1B64E5C705BA}" type="slidenum">
              <a:rPr lang="en-US" altLang="en-US" smtClean="0"/>
              <a:pPr/>
              <a:t>29</a:t>
            </a:fld>
            <a:endParaRPr lang="en-US" altLang="en-US" sz="140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4" name="Rectangle 14">
            <a:extLst>
              <a:ext uri="{FF2B5EF4-FFF2-40B4-BE49-F238E27FC236}">
                <a16:creationId xmlns:a16="http://schemas.microsoft.com/office/drawing/2014/main" xmlns="" id="{8A04CA5C-7482-E2FD-ECE7-45C23118A7A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3124200"/>
            <a:ext cx="7543800" cy="609600"/>
          </a:xfrm>
          <a:prstGeom prst="rect">
            <a:avLst/>
          </a:prstGeom>
          <a:solidFill>
            <a:schemeClr val="bg1"/>
          </a:soli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24578" name="Object 2">
            <a:extLst>
              <a:ext uri="{FF2B5EF4-FFF2-40B4-BE49-F238E27FC236}">
                <a16:creationId xmlns:a16="http://schemas.microsoft.com/office/drawing/2014/main" xmlns="" id="{94B1F9B3-23F2-ED53-C3BC-B345AFA2252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746500" y="1416050"/>
          <a:ext cx="977900" cy="10223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5" name="CorelDRAW" r:id="rId4" imgW="685800" imgH="711200" progId="CorelDraw.Graphic.7">
                  <p:embed/>
                </p:oleObj>
              </mc:Choice>
              <mc:Fallback>
                <p:oleObj name="CorelDRAW" r:id="rId4" imgW="685800" imgH="711200" progId="CorelDraw.Graphic.7">
                  <p:embed/>
                  <p:pic>
                    <p:nvPicPr>
                      <p:cNvPr id="24578" name="Object 2">
                        <a:extLst>
                          <a:ext uri="{FF2B5EF4-FFF2-40B4-BE49-F238E27FC236}">
                            <a16:creationId xmlns:a16="http://schemas.microsoft.com/office/drawing/2014/main" xmlns="" id="{94B1F9B3-23F2-ED53-C3BC-B345AFA2252A}"/>
                          </a:ext>
                        </a:extLst>
                      </p:cNvPr>
                      <p:cNvPicPr preferRelativeResize="0"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46500" y="1416050"/>
                        <a:ext cx="977900" cy="10223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79" name="Object 3">
            <a:extLst>
              <a:ext uri="{FF2B5EF4-FFF2-40B4-BE49-F238E27FC236}">
                <a16:creationId xmlns:a16="http://schemas.microsoft.com/office/drawing/2014/main" xmlns="" id="{ECC318D4-C366-867B-262D-8A1293EFC3D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486400" y="1258888"/>
          <a:ext cx="1657350" cy="13446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6" name="CorelDRAW" r:id="rId6" imgW="1143000" imgH="939800" progId="CorelDraw.Graphic.7">
                  <p:embed/>
                </p:oleObj>
              </mc:Choice>
              <mc:Fallback>
                <p:oleObj name="CorelDRAW" r:id="rId6" imgW="1143000" imgH="939800" progId="CorelDraw.Graphic.7">
                  <p:embed/>
                  <p:pic>
                    <p:nvPicPr>
                      <p:cNvPr id="24579" name="Object 3">
                        <a:extLst>
                          <a:ext uri="{FF2B5EF4-FFF2-40B4-BE49-F238E27FC236}">
                            <a16:creationId xmlns:a16="http://schemas.microsoft.com/office/drawing/2014/main" xmlns="" id="{ECC318D4-C366-867B-262D-8A1293EFC3D5}"/>
                          </a:ext>
                        </a:extLst>
                      </p:cNvPr>
                      <p:cNvPicPr preferRelativeResize="0"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86400" y="1258888"/>
                        <a:ext cx="1657350" cy="13446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4580" name="Object 4">
            <a:extLst>
              <a:ext uri="{FF2B5EF4-FFF2-40B4-BE49-F238E27FC236}">
                <a16:creationId xmlns:a16="http://schemas.microsoft.com/office/drawing/2014/main" xmlns="" id="{07A0C037-423B-826B-3967-5502B58022BA}"/>
              </a:ext>
            </a:extLst>
          </p:cNvPr>
          <p:cNvGraphicFramePr>
            <a:graphicFrameLocks noChangeAspect="1"/>
          </p:cNvGraphicFramePr>
          <p:nvPr/>
        </p:nvGraphicFramePr>
        <p:xfrm>
          <a:off x="7848600" y="1120776"/>
          <a:ext cx="2336800" cy="17430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7" name="CorelDRAW" r:id="rId8" imgW="1625600" imgH="1206500" progId="CorelDraw.Graphic.7">
                  <p:embed/>
                </p:oleObj>
              </mc:Choice>
              <mc:Fallback>
                <p:oleObj name="CorelDRAW" r:id="rId8" imgW="1625600" imgH="1206500" progId="CorelDraw.Graphic.7">
                  <p:embed/>
                  <p:pic>
                    <p:nvPicPr>
                      <p:cNvPr id="24580" name="Object 4">
                        <a:extLst>
                          <a:ext uri="{FF2B5EF4-FFF2-40B4-BE49-F238E27FC236}">
                            <a16:creationId xmlns:a16="http://schemas.microsoft.com/office/drawing/2014/main" xmlns="" id="{07A0C037-423B-826B-3967-5502B58022BA}"/>
                          </a:ext>
                        </a:extLst>
                      </p:cNvPr>
                      <p:cNvPicPr preferRelativeResize="0"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848600" y="1120776"/>
                        <a:ext cx="2336800" cy="17430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3" name="Object 5">
            <a:extLst>
              <a:ext uri="{FF2B5EF4-FFF2-40B4-BE49-F238E27FC236}">
                <a16:creationId xmlns:a16="http://schemas.microsoft.com/office/drawing/2014/main" xmlns="" id="{0384B54D-E417-4ADC-D9C8-D8E5C0BF35C8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233614" y="1676400"/>
          <a:ext cx="661987" cy="558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8" name="CorelDRAW" r:id="rId10" imgW="457200" imgH="393700" progId="CorelDraw.Graphic.7">
                  <p:embed/>
                </p:oleObj>
              </mc:Choice>
              <mc:Fallback>
                <p:oleObj name="CorelDRAW" r:id="rId10" imgW="457200" imgH="393700" progId="CorelDraw.Graphic.7">
                  <p:embed/>
                  <p:pic>
                    <p:nvPicPr>
                      <p:cNvPr id="2053" name="Object 5">
                        <a:extLst>
                          <a:ext uri="{FF2B5EF4-FFF2-40B4-BE49-F238E27FC236}">
                            <a16:creationId xmlns:a16="http://schemas.microsoft.com/office/drawing/2014/main" xmlns="" id="{0384B54D-E417-4ADC-D9C8-D8E5C0BF35C8}"/>
                          </a:ext>
                        </a:extLst>
                      </p:cNvPr>
                      <p:cNvPicPr preferRelativeResize="0"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33614" y="1676400"/>
                        <a:ext cx="661987" cy="558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2" name="Line 6">
            <a:extLst>
              <a:ext uri="{FF2B5EF4-FFF2-40B4-BE49-F238E27FC236}">
                <a16:creationId xmlns:a16="http://schemas.microsoft.com/office/drawing/2014/main" xmlns="" id="{635169DC-955D-E7C9-FF2C-B9479CD8E841}"/>
              </a:ext>
            </a:extLst>
          </p:cNvPr>
          <p:cNvSpPr>
            <a:spLocks noChangeAspect="1" noChangeShapeType="1"/>
          </p:cNvSpPr>
          <p:nvPr/>
        </p:nvSpPr>
        <p:spPr bwMode="auto">
          <a:xfrm>
            <a:off x="3048000" y="1941514"/>
            <a:ext cx="609600" cy="1587"/>
          </a:xfrm>
          <a:prstGeom prst="line">
            <a:avLst/>
          </a:prstGeom>
          <a:noFill/>
          <a:ln w="57150">
            <a:solidFill>
              <a:srgbClr val="4926F8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56" name="Text Box 7">
            <a:extLst>
              <a:ext uri="{FF2B5EF4-FFF2-40B4-BE49-F238E27FC236}">
                <a16:creationId xmlns:a16="http://schemas.microsoft.com/office/drawing/2014/main" xmlns="" id="{CAE92C6B-DF60-AEC5-EE19-A321874A64D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09800" y="3124200"/>
            <a:ext cx="7772400" cy="579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 i="1">
                <a:solidFill>
                  <a:srgbClr val="EA4524"/>
                </a:solidFill>
                <a:latin typeface="Arial Black" panose="020B0604020202020204" pitchFamily="34" charset="0"/>
              </a:rPr>
              <a:t>Proliferation – Cell Multiplication</a:t>
            </a:r>
          </a:p>
        </p:txBody>
      </p:sp>
      <p:sp>
        <p:nvSpPr>
          <p:cNvPr id="24584" name="Text Box 8">
            <a:extLst>
              <a:ext uri="{FF2B5EF4-FFF2-40B4-BE49-F238E27FC236}">
                <a16:creationId xmlns:a16="http://schemas.microsoft.com/office/drawing/2014/main" xmlns="" id="{5D5A1BF8-5C3B-1F69-C291-E3186C4A2F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3886201"/>
            <a:ext cx="78486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 i="1">
                <a:solidFill>
                  <a:srgbClr val="4926F8"/>
                </a:solidFill>
                <a:latin typeface="Arial Black" panose="020B0604020202020204" pitchFamily="34" charset="0"/>
              </a:rPr>
              <a:t>Essential for normal growth &amp; development of the breast</a:t>
            </a:r>
          </a:p>
        </p:txBody>
      </p:sp>
      <p:sp>
        <p:nvSpPr>
          <p:cNvPr id="24585" name="Text Box 9">
            <a:extLst>
              <a:ext uri="{FF2B5EF4-FFF2-40B4-BE49-F238E27FC236}">
                <a16:creationId xmlns:a16="http://schemas.microsoft.com/office/drawing/2014/main" xmlns="" id="{6321566A-DD1C-403E-ECB4-FDB89F78CE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4724400"/>
            <a:ext cx="7924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 i="1">
                <a:solidFill>
                  <a:srgbClr val="4926F8"/>
                </a:solidFill>
                <a:latin typeface="Arial Black" panose="020B0604020202020204" pitchFamily="34" charset="0"/>
              </a:rPr>
              <a:t>Important factor in breast cancer</a:t>
            </a:r>
          </a:p>
        </p:txBody>
      </p:sp>
      <p:sp>
        <p:nvSpPr>
          <p:cNvPr id="24586" name="Text Box 10">
            <a:extLst>
              <a:ext uri="{FF2B5EF4-FFF2-40B4-BE49-F238E27FC236}">
                <a16:creationId xmlns:a16="http://schemas.microsoft.com/office/drawing/2014/main" xmlns="" id="{2CEF8215-59D5-5D63-DE1D-AF6C481A84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81250" y="5791200"/>
            <a:ext cx="7924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50838" indent="-35083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en-US" altLang="en-US" b="1" i="1" dirty="0">
                <a:solidFill>
                  <a:srgbClr val="4926F8"/>
                </a:solidFill>
                <a:latin typeface="Arial Black" panose="020B0604020202020204" pitchFamily="34" charset="0"/>
              </a:rPr>
              <a:t>Allows less time for mutation repair</a:t>
            </a:r>
          </a:p>
        </p:txBody>
      </p:sp>
      <p:sp>
        <p:nvSpPr>
          <p:cNvPr id="24587" name="Line 11">
            <a:extLst>
              <a:ext uri="{FF2B5EF4-FFF2-40B4-BE49-F238E27FC236}">
                <a16:creationId xmlns:a16="http://schemas.microsoft.com/office/drawing/2014/main" xmlns="" id="{2971AF05-2058-76A4-0341-E84F1762AD62}"/>
              </a:ext>
            </a:extLst>
          </p:cNvPr>
          <p:cNvSpPr>
            <a:spLocks noChangeAspect="1" noChangeShapeType="1"/>
          </p:cNvSpPr>
          <p:nvPr/>
        </p:nvSpPr>
        <p:spPr bwMode="auto">
          <a:xfrm>
            <a:off x="4800600" y="1943100"/>
            <a:ext cx="609600" cy="1588"/>
          </a:xfrm>
          <a:prstGeom prst="line">
            <a:avLst/>
          </a:prstGeom>
          <a:noFill/>
          <a:ln w="57150">
            <a:solidFill>
              <a:srgbClr val="4926F8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88" name="Line 12">
            <a:extLst>
              <a:ext uri="{FF2B5EF4-FFF2-40B4-BE49-F238E27FC236}">
                <a16:creationId xmlns:a16="http://schemas.microsoft.com/office/drawing/2014/main" xmlns="" id="{FBF46B15-C183-7216-CD79-6913F91A0929}"/>
              </a:ext>
            </a:extLst>
          </p:cNvPr>
          <p:cNvSpPr>
            <a:spLocks noChangeAspect="1" noChangeShapeType="1"/>
          </p:cNvSpPr>
          <p:nvPr/>
        </p:nvSpPr>
        <p:spPr bwMode="auto">
          <a:xfrm>
            <a:off x="7162800" y="1941514"/>
            <a:ext cx="609600" cy="1587"/>
          </a:xfrm>
          <a:prstGeom prst="line">
            <a:avLst/>
          </a:prstGeom>
          <a:noFill/>
          <a:ln w="57150">
            <a:solidFill>
              <a:srgbClr val="4926F8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589" name="Text Box 13">
            <a:extLst>
              <a:ext uri="{FF2B5EF4-FFF2-40B4-BE49-F238E27FC236}">
                <a16:creationId xmlns:a16="http://schemas.microsoft.com/office/drawing/2014/main" xmlns="" id="{A5D297B3-1DE8-ECD5-D9A6-D2A3094897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00" y="5181600"/>
            <a:ext cx="76962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en-US" altLang="en-US" b="1" i="1" dirty="0">
                <a:solidFill>
                  <a:srgbClr val="4926F8"/>
                </a:solidFill>
                <a:latin typeface="Arial Black" panose="020B0604020202020204" pitchFamily="34" charset="0"/>
              </a:rPr>
              <a:t> The key event during tumor promotion</a:t>
            </a:r>
            <a:endParaRPr lang="en-US" altLang="en-US" dirty="0"/>
          </a:p>
        </p:txBody>
      </p:sp>
      <p:grpSp>
        <p:nvGrpSpPr>
          <p:cNvPr id="2063" name="Group 15">
            <a:extLst>
              <a:ext uri="{FF2B5EF4-FFF2-40B4-BE49-F238E27FC236}">
                <a16:creationId xmlns:a16="http://schemas.microsoft.com/office/drawing/2014/main" xmlns="" id="{D5CF0EB6-8EEC-B149-A518-87C4F1AF55B2}"/>
              </a:ext>
            </a:extLst>
          </p:cNvPr>
          <p:cNvGrpSpPr>
            <a:grpSpLocks/>
          </p:cNvGrpSpPr>
          <p:nvPr/>
        </p:nvGrpSpPr>
        <p:grpSpPr bwMode="auto">
          <a:xfrm>
            <a:off x="9601200" y="5867400"/>
            <a:ext cx="838200" cy="615950"/>
            <a:chOff x="2160" y="720"/>
            <a:chExt cx="528" cy="388"/>
          </a:xfrm>
        </p:grpSpPr>
        <p:sp>
          <p:nvSpPr>
            <p:cNvPr id="2064" name="Rectangle 16">
              <a:extLst>
                <a:ext uri="{FF2B5EF4-FFF2-40B4-BE49-F238E27FC236}">
                  <a16:creationId xmlns:a16="http://schemas.microsoft.com/office/drawing/2014/main" xmlns="" id="{8BB4D3DA-923D-A6ED-5179-0BBAF73B5828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60" y="720"/>
              <a:ext cx="528" cy="384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rgbClr val="FF33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endParaRPr lang="en-US" altLang="en-US">
                <a:solidFill>
                  <a:srgbClr val="FF3300"/>
                </a:solidFill>
              </a:endParaRPr>
            </a:p>
          </p:txBody>
        </p:sp>
        <p:pic>
          <p:nvPicPr>
            <p:cNvPr id="2065" name="Picture 17" descr="Bcerf">
              <a:extLst>
                <a:ext uri="{FF2B5EF4-FFF2-40B4-BE49-F238E27FC236}">
                  <a16:creationId xmlns:a16="http://schemas.microsoft.com/office/drawing/2014/main" xmlns="" id="{1810EA94-2C16-FC9F-BB52-B5CA5B938E6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60" y="720"/>
              <a:ext cx="528" cy="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6005A-DA99-B24A-A183-1B64E5C705BA}" type="slidenum">
              <a:rPr lang="en-US" altLang="en-US" smtClean="0"/>
              <a:pPr/>
              <a:t>3</a:t>
            </a:fld>
            <a:endParaRPr lang="en-US" altLang="en-US" sz="1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0"/>
                            </p:stCondLst>
                            <p:childTnLst>
                              <p:par>
                                <p:cTn id="8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2000"/>
                                        <p:tgtEl>
                                          <p:spTgt spid="245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20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2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4" dur="20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584" grpId="0"/>
      <p:bldP spid="24585" grpId="0"/>
      <p:bldP spid="24586" grpId="0"/>
      <p:bldP spid="24589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266" name="Object 0">
            <a:extLst>
              <a:ext uri="{FF2B5EF4-FFF2-40B4-BE49-F238E27FC236}">
                <a16:creationId xmlns:a16="http://schemas.microsoft.com/office/drawing/2014/main" xmlns="" id="{00A362F1-F3BE-7B91-978B-42D9ECA5E86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2400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9" name="Slide" r:id="rId3" imgW="26327100" imgH="19748500" progId="PowerPoint.Slide.8">
                  <p:embed/>
                </p:oleObj>
              </mc:Choice>
              <mc:Fallback>
                <p:oleObj name="Slide" r:id="rId3" imgW="26327100" imgH="19748500" progId="PowerPoint.Slide.8">
                  <p:embed/>
                  <p:pic>
                    <p:nvPicPr>
                      <p:cNvPr id="11266" name="Object 0">
                        <a:extLst>
                          <a:ext uri="{FF2B5EF4-FFF2-40B4-BE49-F238E27FC236}">
                            <a16:creationId xmlns:a16="http://schemas.microsoft.com/office/drawing/2014/main" xmlns="" id="{00A362F1-F3BE-7B91-978B-42D9ECA5E86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0"/>
                        <a:ext cx="9144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6005A-DA99-B24A-A183-1B64E5C705BA}" type="slidenum">
              <a:rPr lang="en-US" altLang="en-US" smtClean="0"/>
              <a:pPr/>
              <a:t>30</a:t>
            </a:fld>
            <a:endParaRPr lang="en-US" altLang="en-US" sz="140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290" name="Object 2">
            <a:extLst>
              <a:ext uri="{FF2B5EF4-FFF2-40B4-BE49-F238E27FC236}">
                <a16:creationId xmlns:a16="http://schemas.microsoft.com/office/drawing/2014/main" xmlns="" id="{1885D99A-45DE-F7FB-D2DC-1B1EFC6C75D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2400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3" name="Slide" r:id="rId3" imgW="26327100" imgH="19748500" progId="PowerPoint.Slide.8">
                  <p:embed/>
                </p:oleObj>
              </mc:Choice>
              <mc:Fallback>
                <p:oleObj name="Slide" r:id="rId3" imgW="26327100" imgH="19748500" progId="PowerPoint.Slide.8">
                  <p:embed/>
                  <p:pic>
                    <p:nvPicPr>
                      <p:cNvPr id="12290" name="Object 2">
                        <a:extLst>
                          <a:ext uri="{FF2B5EF4-FFF2-40B4-BE49-F238E27FC236}">
                            <a16:creationId xmlns:a16="http://schemas.microsoft.com/office/drawing/2014/main" xmlns="" id="{1885D99A-45DE-F7FB-D2DC-1B1EFC6C75D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0"/>
                        <a:ext cx="9144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6005A-DA99-B24A-A183-1B64E5C705BA}" type="slidenum">
              <a:rPr lang="en-US" altLang="en-US" smtClean="0"/>
              <a:pPr/>
              <a:t>31</a:t>
            </a:fld>
            <a:endParaRPr lang="en-US" altLang="en-US" sz="140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314" name="Object 2">
            <a:extLst>
              <a:ext uri="{FF2B5EF4-FFF2-40B4-BE49-F238E27FC236}">
                <a16:creationId xmlns:a16="http://schemas.microsoft.com/office/drawing/2014/main" xmlns="" id="{F68D5FDF-7F18-B570-9DBA-8DEB7B646387}"/>
              </a:ext>
            </a:extLst>
          </p:cNvPr>
          <p:cNvGraphicFramePr>
            <a:graphicFrameLocks noChangeAspect="1"/>
          </p:cNvGraphicFramePr>
          <p:nvPr/>
        </p:nvGraphicFramePr>
        <p:xfrm>
          <a:off x="1524000" y="0"/>
          <a:ext cx="9144000" cy="685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7" name="Slide" r:id="rId3" imgW="26327100" imgH="19748500" progId="PowerPoint.Slide.8">
                  <p:embed/>
                </p:oleObj>
              </mc:Choice>
              <mc:Fallback>
                <p:oleObj name="Slide" r:id="rId3" imgW="26327100" imgH="19748500" progId="PowerPoint.Slide.8">
                  <p:embed/>
                  <p:pic>
                    <p:nvPicPr>
                      <p:cNvPr id="13314" name="Object 2">
                        <a:extLst>
                          <a:ext uri="{FF2B5EF4-FFF2-40B4-BE49-F238E27FC236}">
                            <a16:creationId xmlns:a16="http://schemas.microsoft.com/office/drawing/2014/main" xmlns="" id="{F68D5FDF-7F18-B570-9DBA-8DEB7B646387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0"/>
                        <a:ext cx="9144000" cy="6858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6005A-DA99-B24A-A183-1B64E5C705BA}" type="slidenum">
              <a:rPr lang="en-US" altLang="en-US" smtClean="0"/>
              <a:pPr/>
              <a:t>32</a:t>
            </a:fld>
            <a:endParaRPr lang="en-US" altLang="en-US" sz="140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3">
            <a:extLst>
              <a:ext uri="{FF2B5EF4-FFF2-40B4-BE49-F238E27FC236}">
                <a16:creationId xmlns:a16="http://schemas.microsoft.com/office/drawing/2014/main" xmlns="" id="{FD962997-517F-72B4-CE08-5DA4514A0436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Radiation Treatment</a:t>
            </a:r>
          </a:p>
        </p:txBody>
      </p:sp>
      <p:sp>
        <p:nvSpPr>
          <p:cNvPr id="27651" name="Rectangle 4">
            <a:extLst>
              <a:ext uri="{FF2B5EF4-FFF2-40B4-BE49-F238E27FC236}">
                <a16:creationId xmlns:a16="http://schemas.microsoft.com/office/drawing/2014/main" xmlns="" id="{C7C42386-4196-39B0-3226-40C787E1AC8E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Conventional whole breast treatment: mastectomy or radiation therapy</a:t>
            </a:r>
          </a:p>
          <a:p>
            <a:pPr eaLnBrk="1" hangingPunct="1"/>
            <a:r>
              <a:rPr lang="en-US" altLang="en-US"/>
              <a:t>Recent innovations</a:t>
            </a:r>
          </a:p>
          <a:p>
            <a:pPr lvl="1" eaLnBrk="1" hangingPunct="1"/>
            <a:r>
              <a:rPr lang="en-US" altLang="en-US"/>
              <a:t>Revisit the concept of partial breast treatment only</a:t>
            </a:r>
          </a:p>
          <a:p>
            <a:pPr lvl="2" eaLnBrk="1" hangingPunct="1"/>
            <a:r>
              <a:rPr lang="en-US" altLang="en-US" sz="2800"/>
              <a:t>Smaller volumes</a:t>
            </a:r>
          </a:p>
          <a:p>
            <a:pPr lvl="2" eaLnBrk="1" hangingPunct="1">
              <a:spcBef>
                <a:spcPct val="10000"/>
              </a:spcBef>
            </a:pPr>
            <a:r>
              <a:rPr lang="en-US" altLang="en-US" sz="2800"/>
              <a:t>Shorter treatment course</a:t>
            </a:r>
          </a:p>
          <a:p>
            <a:pPr lvl="1" eaLnBrk="1" hangingPunct="1"/>
            <a:r>
              <a:rPr lang="en-US" altLang="en-US"/>
              <a:t>Balloon catheter / multi-catheters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E3789-DE89-3D46-A3C0-8E4B86A18D49}" type="slidenum">
              <a:rPr lang="en-US" altLang="en-US" smtClean="0"/>
              <a:pPr/>
              <a:t>33</a:t>
            </a:fld>
            <a:endParaRPr lang="en-US" altLang="en-US" sz="140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http://www.proximatherapeutics.com/mamm/graphics/cath_callouts.jpg">
            <a:extLst>
              <a:ext uri="{FF2B5EF4-FFF2-40B4-BE49-F238E27FC236}">
                <a16:creationId xmlns:a16="http://schemas.microsoft.com/office/drawing/2014/main" xmlns="" id="{9CDA86BB-4788-4675-AC40-AE3971846D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6005A-DA99-B24A-A183-1B64E5C705BA}" type="slidenum">
              <a:rPr lang="en-US" altLang="en-US" smtClean="0"/>
              <a:pPr/>
              <a:t>34</a:t>
            </a:fld>
            <a:endParaRPr lang="en-US" altLang="en-US" sz="140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98" name="Picture 2" descr="http://www.proximatherapeutics.com/mamm/graphics/breastart.jpg">
            <a:extLst>
              <a:ext uri="{FF2B5EF4-FFF2-40B4-BE49-F238E27FC236}">
                <a16:creationId xmlns:a16="http://schemas.microsoft.com/office/drawing/2014/main" xmlns="" id="{AFBC3453-AE6A-0D54-4AC3-4559629BBB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699" name="Rectangle 3">
            <a:extLst>
              <a:ext uri="{FF2B5EF4-FFF2-40B4-BE49-F238E27FC236}">
                <a16:creationId xmlns:a16="http://schemas.microsoft.com/office/drawing/2014/main" xmlns="" id="{D3746CA8-AC62-63BE-5027-89770802E45E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09800" y="152400"/>
            <a:ext cx="77724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/>
            <a:r>
              <a:rPr lang="en-US" altLang="en-US" sz="3200">
                <a:solidFill>
                  <a:schemeClr val="tx2"/>
                </a:solidFill>
              </a:rPr>
              <a:t>Balloon and lumpectomy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6005A-DA99-B24A-A183-1B64E5C705BA}" type="slidenum">
              <a:rPr lang="en-US" altLang="en-US" smtClean="0"/>
              <a:pPr/>
              <a:t>35</a:t>
            </a:fld>
            <a:endParaRPr lang="en-US" altLang="en-US" sz="140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Picture 2" descr="http://www.proximatherapeutics.com/mamm/graphics/breast_call_outs.jpg">
            <a:extLst>
              <a:ext uri="{FF2B5EF4-FFF2-40B4-BE49-F238E27FC236}">
                <a16:creationId xmlns:a16="http://schemas.microsoft.com/office/drawing/2014/main" xmlns="" id="{2005F75F-589D-0B00-DEB0-EFC6E70FAB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-22225"/>
            <a:ext cx="8763000" cy="688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6005A-DA99-B24A-A183-1B64E5C705BA}" type="slidenum">
              <a:rPr lang="en-US" altLang="en-US" smtClean="0"/>
              <a:pPr/>
              <a:t>36</a:t>
            </a:fld>
            <a:endParaRPr lang="en-US" altLang="en-US" sz="140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>
            <a:extLst>
              <a:ext uri="{FF2B5EF4-FFF2-40B4-BE49-F238E27FC236}">
                <a16:creationId xmlns:a16="http://schemas.microsoft.com/office/drawing/2014/main" xmlns="" id="{1156C306-AFB2-7801-5D1A-8D8A2BFCCA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7400" y="609600"/>
            <a:ext cx="81534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altLang="en-US"/>
              <a:t>WHO Essential Medicine List for Adults 18</a:t>
            </a:r>
            <a:r>
              <a:rPr lang="en-US" altLang="en-US" baseline="30000"/>
              <a:t>th</a:t>
            </a:r>
            <a:r>
              <a:rPr lang="en-US" altLang="en-US"/>
              <a:t> Edition (April 2013)</a:t>
            </a:r>
          </a:p>
        </p:txBody>
      </p:sp>
      <p:sp>
        <p:nvSpPr>
          <p:cNvPr id="31747" name="Content Placeholder 2">
            <a:extLst>
              <a:ext uri="{FF2B5EF4-FFF2-40B4-BE49-F238E27FC236}">
                <a16:creationId xmlns:a16="http://schemas.microsoft.com/office/drawing/2014/main" xmlns="" id="{9AB15670-276E-28D3-8375-32BF6F8E2B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133600" y="1981200"/>
            <a:ext cx="8382000" cy="4114800"/>
          </a:xfrm>
        </p:spPr>
        <p:txBody>
          <a:bodyPr/>
          <a:lstStyle/>
          <a:p>
            <a:pPr eaLnBrk="1" hangingPunct="1"/>
            <a:r>
              <a:rPr lang="en-US" altLang="en-US" sz="2400"/>
              <a:t>Antineoplastics relevant to treatment of breast/cervical cancer</a:t>
            </a:r>
          </a:p>
          <a:p>
            <a:pPr lvl="1" eaLnBrk="1" hangingPunct="1"/>
            <a:r>
              <a:rPr lang="en-US" altLang="en-US" sz="2400"/>
              <a:t>Tamoxifen</a:t>
            </a:r>
          </a:p>
          <a:p>
            <a:pPr lvl="1" eaLnBrk="1" hangingPunct="1"/>
            <a:r>
              <a:rPr lang="en-US" altLang="en-US" sz="2400"/>
              <a:t>Doxorubicin (Adriamycin)</a:t>
            </a:r>
          </a:p>
          <a:p>
            <a:pPr lvl="1" eaLnBrk="1" hangingPunct="1"/>
            <a:r>
              <a:rPr lang="en-US" altLang="en-US" sz="2400"/>
              <a:t>Cyclophosphamide (Cytoxan)</a:t>
            </a:r>
          </a:p>
          <a:p>
            <a:pPr lvl="1" eaLnBrk="1" hangingPunct="1"/>
            <a:r>
              <a:rPr lang="en-US" altLang="en-US" sz="2400"/>
              <a:t>Paclitaxel (Taxol)</a:t>
            </a:r>
          </a:p>
          <a:p>
            <a:pPr lvl="1" eaLnBrk="1" hangingPunct="1"/>
            <a:r>
              <a:rPr lang="en-US" altLang="en-US" sz="2400"/>
              <a:t>Docetaxel (Taxotere)</a:t>
            </a:r>
          </a:p>
          <a:p>
            <a:pPr lvl="1" eaLnBrk="1" hangingPunct="1"/>
            <a:r>
              <a:rPr lang="en-US" altLang="en-US" sz="2400"/>
              <a:t>Fluorouracil (5-FU)</a:t>
            </a:r>
          </a:p>
          <a:p>
            <a:pPr lvl="1" eaLnBrk="1" hangingPunct="1"/>
            <a:r>
              <a:rPr lang="en-US" altLang="en-US" sz="2400"/>
              <a:t>Methotrexate</a:t>
            </a:r>
          </a:p>
          <a:p>
            <a:pPr lvl="1" eaLnBrk="1" hangingPunct="1"/>
            <a:r>
              <a:rPr lang="en-US" altLang="en-US" sz="2400"/>
              <a:t>Carboplatin</a:t>
            </a:r>
          </a:p>
          <a:p>
            <a:pPr lvl="1" eaLnBrk="1" hangingPunct="1"/>
            <a:r>
              <a:rPr lang="en-US" altLang="en-US" sz="2400"/>
              <a:t>??Trastuzumab (Herceptin) – proposed for addition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E3789-DE89-3D46-A3C0-8E4B86A18D49}" type="slidenum">
              <a:rPr lang="en-US" altLang="en-US" smtClean="0"/>
              <a:pPr/>
              <a:t>37</a:t>
            </a:fld>
            <a:endParaRPr lang="en-US" altLang="en-US" sz="140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>
            <a:extLst>
              <a:ext uri="{FF2B5EF4-FFF2-40B4-BE49-F238E27FC236}">
                <a16:creationId xmlns:a16="http://schemas.microsoft.com/office/drawing/2014/main" xmlns="" id="{D3429F11-75AD-1EEF-91EB-BD6DC5DA5767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solidFill>
                  <a:srgbClr val="A50021"/>
                </a:solidFill>
              </a:rPr>
              <a:t>Treatment</a:t>
            </a:r>
          </a:p>
        </p:txBody>
      </p:sp>
      <p:sp>
        <p:nvSpPr>
          <p:cNvPr id="57347" name="Rectangle 3">
            <a:extLst>
              <a:ext uri="{FF2B5EF4-FFF2-40B4-BE49-F238E27FC236}">
                <a16:creationId xmlns:a16="http://schemas.microsoft.com/office/drawing/2014/main" xmlns="" id="{761AD83C-7621-0202-77ED-1EABC346B057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524000" y="2057400"/>
            <a:ext cx="9144000" cy="5638800"/>
          </a:xfrm>
        </p:spPr>
        <p:txBody>
          <a:bodyPr/>
          <a:lstStyle/>
          <a:p>
            <a:pPr lvl="1" eaLnBrk="1" hangingPunct="1"/>
            <a:r>
              <a:rPr lang="en-US" altLang="en-US"/>
              <a:t>No “treatment”</a:t>
            </a:r>
          </a:p>
          <a:p>
            <a:pPr lvl="1" eaLnBrk="1" hangingPunct="1"/>
            <a:r>
              <a:rPr lang="en-US" altLang="en-US"/>
              <a:t>Mastectomy cuts risk by 90%</a:t>
            </a:r>
          </a:p>
          <a:p>
            <a:pPr lvl="1" eaLnBrk="1" hangingPunct="1"/>
            <a:r>
              <a:rPr lang="en-US" altLang="en-US"/>
              <a:t>Tamoxifen</a:t>
            </a:r>
          </a:p>
          <a:p>
            <a:pPr lvl="2" eaLnBrk="1" hangingPunct="1"/>
            <a:r>
              <a:rPr lang="en-US" altLang="en-US"/>
              <a:t>anti-estrogen drug </a:t>
            </a:r>
          </a:p>
          <a:p>
            <a:pPr lvl="2" eaLnBrk="1" hangingPunct="1"/>
            <a:r>
              <a:rPr lang="en-US" altLang="en-US"/>
              <a:t>Lowers risk of diagnosis of benign tumors Influenced by estrogen</a:t>
            </a:r>
          </a:p>
          <a:p>
            <a:pPr lvl="2" eaLnBrk="1" hangingPunct="1"/>
            <a:r>
              <a:rPr lang="en-US" altLang="en-US"/>
              <a:t>Reduces risk about 28%</a:t>
            </a:r>
          </a:p>
          <a:p>
            <a:pPr lvl="2" eaLnBrk="1" hangingPunct="1"/>
            <a:r>
              <a:rPr lang="en-US" altLang="en-US"/>
              <a:t>May reduce need for biopsies in high-risk women</a:t>
            </a:r>
          </a:p>
          <a:p>
            <a:pPr lvl="2" eaLnBrk="1" hangingPunct="1"/>
            <a:r>
              <a:rPr lang="en-US" altLang="en-US"/>
              <a:t>Intervenes before invasive cancer begins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E3789-DE89-3D46-A3C0-8E4B86A18D49}" type="slidenum">
              <a:rPr lang="en-US" altLang="en-US" smtClean="0"/>
              <a:pPr/>
              <a:t>38</a:t>
            </a:fld>
            <a:endParaRPr lang="en-US" altLang="en-US" sz="1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573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73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573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9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500"/>
                                        <p:tgtEl>
                                          <p:spTgt spid="573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23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500"/>
                                        <p:tgtEl>
                                          <p:spTgt spid="573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27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9" dur="500"/>
                                        <p:tgtEl>
                                          <p:spTgt spid="573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31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500"/>
                                        <p:tgtEl>
                                          <p:spTgt spid="573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35" presetID="4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3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7" dur="500"/>
                                        <p:tgtEl>
                                          <p:spTgt spid="5734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7347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>
            <a:extLst>
              <a:ext uri="{FF2B5EF4-FFF2-40B4-BE49-F238E27FC236}">
                <a16:creationId xmlns:a16="http://schemas.microsoft.com/office/drawing/2014/main" xmlns="" id="{FF62D7F3-1A60-90A9-0282-DDB1494A6E6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>
                <a:solidFill>
                  <a:srgbClr val="A50021"/>
                </a:solidFill>
              </a:rPr>
              <a:t>The checklist</a:t>
            </a:r>
          </a:p>
        </p:txBody>
      </p:sp>
      <p:sp>
        <p:nvSpPr>
          <p:cNvPr id="59396" name="Rectangle 4">
            <a:extLst>
              <a:ext uri="{FF2B5EF4-FFF2-40B4-BE49-F238E27FC236}">
                <a16:creationId xmlns:a16="http://schemas.microsoft.com/office/drawing/2014/main" xmlns="" id="{A7EDA9B0-25DD-6BAB-A6A5-5D7B11A0E6E5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pPr eaLnBrk="1" hangingPunct="1"/>
            <a:r>
              <a:rPr lang="en-US" altLang="en-US"/>
              <a:t>Age 20-39</a:t>
            </a:r>
          </a:p>
          <a:p>
            <a:pPr lvl="1" eaLnBrk="1" hangingPunct="1"/>
            <a:r>
              <a:rPr lang="en-US" altLang="en-US"/>
              <a:t>Monthly self breast exam</a:t>
            </a:r>
          </a:p>
          <a:p>
            <a:pPr lvl="1" eaLnBrk="1" hangingPunct="1">
              <a:buFontTx/>
              <a:buNone/>
            </a:pPr>
            <a:endParaRPr lang="en-US" altLang="en-US"/>
          </a:p>
          <a:p>
            <a:pPr lvl="1" eaLnBrk="1" hangingPunct="1"/>
            <a:r>
              <a:rPr lang="en-US" altLang="en-US"/>
              <a:t>Yearly breast exam by doctor</a:t>
            </a:r>
          </a:p>
          <a:p>
            <a:pPr lvl="1" eaLnBrk="1" hangingPunct="1">
              <a:buFontTx/>
              <a:buNone/>
            </a:pPr>
            <a:endParaRPr lang="en-US" altLang="en-US"/>
          </a:p>
          <a:p>
            <a:pPr lvl="1" eaLnBrk="1" hangingPunct="1"/>
            <a:r>
              <a:rPr lang="en-US" altLang="en-US"/>
              <a:t>Mammogram every </a:t>
            </a:r>
          </a:p>
          <a:p>
            <a:pPr lvl="1" eaLnBrk="1" hangingPunct="1">
              <a:buFontTx/>
              <a:buNone/>
            </a:pPr>
            <a:r>
              <a:rPr lang="en-US" altLang="en-US"/>
              <a:t>	2-3 years</a:t>
            </a:r>
          </a:p>
        </p:txBody>
      </p:sp>
      <p:sp>
        <p:nvSpPr>
          <p:cNvPr id="59397" name="Rectangle 5">
            <a:extLst>
              <a:ext uri="{FF2B5EF4-FFF2-40B4-BE49-F238E27FC236}">
                <a16:creationId xmlns:a16="http://schemas.microsoft.com/office/drawing/2014/main" xmlns="" id="{345D747C-76B3-F2CA-17E4-B533D03FCA0C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>
          <a:xfrm>
            <a:off x="6553200" y="1905000"/>
            <a:ext cx="3810000" cy="4114800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en-US" altLang="en-US"/>
              <a:t>Age 40+</a:t>
            </a:r>
          </a:p>
          <a:p>
            <a:pPr lvl="1" eaLnBrk="1" hangingPunct="1"/>
            <a:r>
              <a:rPr lang="en-US" altLang="en-US"/>
              <a:t>Monthly self breast exam</a:t>
            </a:r>
          </a:p>
          <a:p>
            <a:pPr lvl="1" eaLnBrk="1" hangingPunct="1">
              <a:buFontTx/>
              <a:buNone/>
            </a:pPr>
            <a:endParaRPr lang="en-US" altLang="en-US"/>
          </a:p>
          <a:p>
            <a:pPr lvl="1" eaLnBrk="1" hangingPunct="1"/>
            <a:r>
              <a:rPr lang="en-US" altLang="en-US"/>
              <a:t>Breast exam by doctor every 6 month</a:t>
            </a:r>
          </a:p>
          <a:p>
            <a:pPr lvl="1" eaLnBrk="1" hangingPunct="1">
              <a:buFontTx/>
              <a:buNone/>
            </a:pPr>
            <a:endParaRPr lang="en-US" altLang="en-US"/>
          </a:p>
          <a:p>
            <a:pPr lvl="1" eaLnBrk="1" hangingPunct="1"/>
            <a:r>
              <a:rPr lang="en-US" altLang="en-US"/>
              <a:t>Mammogram once a year</a:t>
            </a:r>
          </a:p>
          <a:p>
            <a:pPr lvl="1" eaLnBrk="1" hangingPunct="1">
              <a:buFontTx/>
              <a:buNone/>
            </a:pPr>
            <a:endParaRPr lang="en-US" altLang="en-US"/>
          </a:p>
          <a:p>
            <a:pPr lvl="1" eaLnBrk="1" hangingPunct="1"/>
            <a:r>
              <a:rPr lang="en-US" altLang="en-US"/>
              <a:t>Skin exam yearly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07A66-4303-1141-A64C-37204CA53C74}" type="slidenum">
              <a:rPr lang="en-US" altLang="en-US" smtClean="0"/>
              <a:pPr/>
              <a:t>39</a:t>
            </a:fld>
            <a:endParaRPr lang="en-US" altLang="en-US" sz="1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93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93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939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93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93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939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93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93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939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93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93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939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939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939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939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 nodeType="clickPar">
                      <p:stCondLst>
                        <p:cond delay="indefinite"/>
                      </p:stCondLst>
                      <p:childTnLst>
                        <p:par>
                          <p:cTn id="31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593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593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593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593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593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5939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593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93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5939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5939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5939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5939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5939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5939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5939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6" grpId="0" build="p"/>
      <p:bldP spid="59397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1" name="Rectangle 13">
            <a:extLst>
              <a:ext uri="{FF2B5EF4-FFF2-40B4-BE49-F238E27FC236}">
                <a16:creationId xmlns:a16="http://schemas.microsoft.com/office/drawing/2014/main" xmlns="" id="{8AC2B927-C7A8-6A20-77B4-555E7EF790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133600" y="457200"/>
            <a:ext cx="8153400" cy="762000"/>
          </a:xfrm>
          <a:prstGeom prst="rect">
            <a:avLst/>
          </a:prstGeom>
          <a:solidFill>
            <a:schemeClr val="bg1"/>
          </a:soli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3074" name="Object 2">
            <a:extLst>
              <a:ext uri="{FF2B5EF4-FFF2-40B4-BE49-F238E27FC236}">
                <a16:creationId xmlns:a16="http://schemas.microsoft.com/office/drawing/2014/main" xmlns="" id="{5F38BDA5-E553-A19B-4E43-82B2E09E7893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495800" y="1905000"/>
          <a:ext cx="3398838" cy="674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1" name="CorelDRAW" r:id="rId4" imgW="4025900" imgH="812800" progId="CorelDraw.Graphic.7">
                  <p:embed/>
                </p:oleObj>
              </mc:Choice>
              <mc:Fallback>
                <p:oleObj name="CorelDRAW" r:id="rId4" imgW="4025900" imgH="812800" progId="CorelDraw.Graphic.7">
                  <p:embed/>
                  <p:pic>
                    <p:nvPicPr>
                      <p:cNvPr id="3074" name="Object 2">
                        <a:extLst>
                          <a:ext uri="{FF2B5EF4-FFF2-40B4-BE49-F238E27FC236}">
                            <a16:creationId xmlns:a16="http://schemas.microsoft.com/office/drawing/2014/main" xmlns="" id="{5F38BDA5-E553-A19B-4E43-82B2E09E7893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495800" y="1905000"/>
                        <a:ext cx="3398838" cy="674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3">
            <a:extLst>
              <a:ext uri="{FF2B5EF4-FFF2-40B4-BE49-F238E27FC236}">
                <a16:creationId xmlns:a16="http://schemas.microsoft.com/office/drawing/2014/main" xmlns="" id="{9D405E7D-0487-73FD-0B06-E045DD8B6A76}"/>
              </a:ext>
            </a:extLst>
          </p:cNvPr>
          <p:cNvGrpSpPr>
            <a:grpSpLocks/>
          </p:cNvGrpSpPr>
          <p:nvPr/>
        </p:nvGrpSpPr>
        <p:grpSpPr bwMode="auto">
          <a:xfrm>
            <a:off x="5438776" y="1493839"/>
            <a:ext cx="1281113" cy="706437"/>
            <a:chOff x="2400" y="646"/>
            <a:chExt cx="807" cy="445"/>
          </a:xfrm>
        </p:grpSpPr>
        <p:graphicFrame>
          <p:nvGraphicFramePr>
            <p:cNvPr id="3079" name="Object 7">
              <a:extLst>
                <a:ext uri="{FF2B5EF4-FFF2-40B4-BE49-F238E27FC236}">
                  <a16:creationId xmlns:a16="http://schemas.microsoft.com/office/drawing/2014/main" xmlns="" id="{6B983F85-8CE5-E70B-632E-1A8B05784C75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731" y="912"/>
            <a:ext cx="149" cy="179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02" name="CorelDRAW" r:id="rId6" imgW="292100" imgH="342900" progId="CorelDraw.Graphic.7">
                    <p:embed/>
                  </p:oleObj>
                </mc:Choice>
                <mc:Fallback>
                  <p:oleObj name="CorelDRAW" r:id="rId6" imgW="292100" imgH="342900" progId="CorelDraw.Graphic.7">
                    <p:embed/>
                    <p:pic>
                      <p:nvPicPr>
                        <p:cNvPr id="3079" name="Object 7">
                          <a:extLst>
                            <a:ext uri="{FF2B5EF4-FFF2-40B4-BE49-F238E27FC236}">
                              <a16:creationId xmlns:a16="http://schemas.microsoft.com/office/drawing/2014/main" xmlns="" id="{6B983F85-8CE5-E70B-632E-1A8B05784C75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731" y="912"/>
                          <a:ext cx="149" cy="179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3080" name="Object 8">
              <a:extLst>
                <a:ext uri="{FF2B5EF4-FFF2-40B4-BE49-F238E27FC236}">
                  <a16:creationId xmlns:a16="http://schemas.microsoft.com/office/drawing/2014/main" xmlns="" id="{BEFF4FC2-B2EC-8B23-9F0E-1BCA7B294E6D}"/>
                </a:ext>
              </a:extLst>
            </p:cNvPr>
            <p:cNvGraphicFramePr>
              <a:graphicFrameLocks noChangeAspect="1"/>
            </p:cNvGraphicFramePr>
            <p:nvPr/>
          </p:nvGraphicFramePr>
          <p:xfrm>
            <a:off x="2400" y="646"/>
            <a:ext cx="807" cy="314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3103" name="CorelDRAW" r:id="rId8" imgW="1524000" imgH="596900" progId="CorelDraw.Graphic.7">
                    <p:embed/>
                  </p:oleObj>
                </mc:Choice>
                <mc:Fallback>
                  <p:oleObj name="CorelDRAW" r:id="rId8" imgW="1524000" imgH="596900" progId="CorelDraw.Graphic.7">
                    <p:embed/>
                    <p:pic>
                      <p:nvPicPr>
                        <p:cNvPr id="3080" name="Object 8">
                          <a:extLst>
                            <a:ext uri="{FF2B5EF4-FFF2-40B4-BE49-F238E27FC236}">
                              <a16:creationId xmlns:a16="http://schemas.microsoft.com/office/drawing/2014/main" xmlns="" id="{BEFF4FC2-B2EC-8B23-9F0E-1BCA7B294E6D}"/>
                            </a:ext>
                          </a:extLst>
                        </p:cNvPr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9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400" y="646"/>
                          <a:ext cx="807" cy="314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aphicFrame>
        <p:nvGraphicFramePr>
          <p:cNvPr id="26630" name="Object 3">
            <a:extLst>
              <a:ext uri="{FF2B5EF4-FFF2-40B4-BE49-F238E27FC236}">
                <a16:creationId xmlns:a16="http://schemas.microsoft.com/office/drawing/2014/main" xmlns="" id="{9880D121-F36F-0B65-7B10-19AFE172AD91}"/>
              </a:ext>
            </a:extLst>
          </p:cNvPr>
          <p:cNvGraphicFramePr>
            <a:graphicFrameLocks noChangeAspect="1"/>
          </p:cNvGraphicFramePr>
          <p:nvPr/>
        </p:nvGraphicFramePr>
        <p:xfrm>
          <a:off x="3581400" y="2740026"/>
          <a:ext cx="1633538" cy="917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4" name="CorelDRAW" r:id="rId10" imgW="1930400" imgH="1092200" progId="CorelDraw.Graphic.7">
                  <p:embed/>
                </p:oleObj>
              </mc:Choice>
              <mc:Fallback>
                <p:oleObj name="CorelDRAW" r:id="rId10" imgW="1930400" imgH="1092200" progId="CorelDraw.Graphic.7">
                  <p:embed/>
                  <p:pic>
                    <p:nvPicPr>
                      <p:cNvPr id="26630" name="Object 3">
                        <a:extLst>
                          <a:ext uri="{FF2B5EF4-FFF2-40B4-BE49-F238E27FC236}">
                            <a16:creationId xmlns:a16="http://schemas.microsoft.com/office/drawing/2014/main" xmlns="" id="{9880D121-F36F-0B65-7B10-19AFE172AD91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581400" y="2740026"/>
                        <a:ext cx="1633538" cy="9175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31" name="Object 4">
            <a:extLst>
              <a:ext uri="{FF2B5EF4-FFF2-40B4-BE49-F238E27FC236}">
                <a16:creationId xmlns:a16="http://schemas.microsoft.com/office/drawing/2014/main" xmlns="" id="{8A9182E7-5A3E-B7DC-7133-F54E44B198D5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125664" y="3867150"/>
          <a:ext cx="2979737" cy="1847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5" name="CorelDRAW" r:id="rId12" imgW="3530600" imgH="2197100" progId="CorelDraw.Graphic.7">
                  <p:embed/>
                </p:oleObj>
              </mc:Choice>
              <mc:Fallback>
                <p:oleObj name="CorelDRAW" r:id="rId12" imgW="3530600" imgH="2197100" progId="CorelDraw.Graphic.7">
                  <p:embed/>
                  <p:pic>
                    <p:nvPicPr>
                      <p:cNvPr id="26631" name="Object 4">
                        <a:extLst>
                          <a:ext uri="{FF2B5EF4-FFF2-40B4-BE49-F238E27FC236}">
                            <a16:creationId xmlns:a16="http://schemas.microsoft.com/office/drawing/2014/main" xmlns="" id="{8A9182E7-5A3E-B7DC-7133-F54E44B198D5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3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125664" y="3867150"/>
                        <a:ext cx="2979737" cy="1847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32" name="Object 5">
            <a:extLst>
              <a:ext uri="{FF2B5EF4-FFF2-40B4-BE49-F238E27FC236}">
                <a16:creationId xmlns:a16="http://schemas.microsoft.com/office/drawing/2014/main" xmlns="" id="{AB2AECCE-7425-5C2C-DAEA-50DB3BC217F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824664" y="2806700"/>
          <a:ext cx="1633537" cy="927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6" name="CorelDRAW" r:id="rId14" imgW="1930400" imgH="1104900" progId="CorelDraw.Graphic.7">
                  <p:embed/>
                </p:oleObj>
              </mc:Choice>
              <mc:Fallback>
                <p:oleObj name="CorelDRAW" r:id="rId14" imgW="1930400" imgH="1104900" progId="CorelDraw.Graphic.7">
                  <p:embed/>
                  <p:pic>
                    <p:nvPicPr>
                      <p:cNvPr id="26632" name="Object 5">
                        <a:extLst>
                          <a:ext uri="{FF2B5EF4-FFF2-40B4-BE49-F238E27FC236}">
                            <a16:creationId xmlns:a16="http://schemas.microsoft.com/office/drawing/2014/main" xmlns="" id="{AB2AECCE-7425-5C2C-DAEA-50DB3BC217F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24664" y="2806700"/>
                        <a:ext cx="1633537" cy="9271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33" name="Object 6">
            <a:extLst>
              <a:ext uri="{FF2B5EF4-FFF2-40B4-BE49-F238E27FC236}">
                <a16:creationId xmlns:a16="http://schemas.microsoft.com/office/drawing/2014/main" xmlns="" id="{9D11ACCF-CF5F-C758-B2B3-F6CA36253E4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6516688" y="3903664"/>
          <a:ext cx="3084512" cy="18430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07" name="CorelDRAW" r:id="rId16" imgW="3657600" imgH="2184400" progId="CorelDraw.Graphic.7">
                  <p:embed/>
                </p:oleObj>
              </mc:Choice>
              <mc:Fallback>
                <p:oleObj name="CorelDRAW" r:id="rId16" imgW="3657600" imgH="2184400" progId="CorelDraw.Graphic.7">
                  <p:embed/>
                  <p:pic>
                    <p:nvPicPr>
                      <p:cNvPr id="26633" name="Object 6">
                        <a:extLst>
                          <a:ext uri="{FF2B5EF4-FFF2-40B4-BE49-F238E27FC236}">
                            <a16:creationId xmlns:a16="http://schemas.microsoft.com/office/drawing/2014/main" xmlns="" id="{9D11ACCF-CF5F-C758-B2B3-F6CA36253E4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16688" y="3903664"/>
                        <a:ext cx="3084512" cy="18430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83" name="Text Box 10">
            <a:extLst>
              <a:ext uri="{FF2B5EF4-FFF2-40B4-BE49-F238E27FC236}">
                <a16:creationId xmlns:a16="http://schemas.microsoft.com/office/drawing/2014/main" xmlns="" id="{95378E8F-6129-4B31-B0B9-DD5CCD976E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547688"/>
            <a:ext cx="8610600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800" b="1" i="1">
                <a:solidFill>
                  <a:srgbClr val="EA4524"/>
                </a:solidFill>
                <a:latin typeface="Arial Black" panose="020B0604020202020204" pitchFamily="34" charset="0"/>
              </a:rPr>
              <a:t>Proliferation Decreases Mutation Repair</a:t>
            </a:r>
          </a:p>
        </p:txBody>
      </p:sp>
      <p:sp>
        <p:nvSpPr>
          <p:cNvPr id="26635" name="Text Box 11">
            <a:extLst>
              <a:ext uri="{FF2B5EF4-FFF2-40B4-BE49-F238E27FC236}">
                <a16:creationId xmlns:a16="http://schemas.microsoft.com/office/drawing/2014/main" xmlns="" id="{EFF1C9A8-3340-6E00-21C8-1C41C592A92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600200" y="2438400"/>
            <a:ext cx="2133600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b="1" i="1">
                <a:solidFill>
                  <a:srgbClr val="EA4524"/>
                </a:solidFill>
                <a:latin typeface="Arial Black" panose="020B0604020202020204" pitchFamily="34" charset="0"/>
              </a:rPr>
              <a:t>Time For Repair Before DNA Duplication</a:t>
            </a:r>
          </a:p>
        </p:txBody>
      </p:sp>
      <p:sp>
        <p:nvSpPr>
          <p:cNvPr id="26636" name="Text Box 12">
            <a:extLst>
              <a:ext uri="{FF2B5EF4-FFF2-40B4-BE49-F238E27FC236}">
                <a16:creationId xmlns:a16="http://schemas.microsoft.com/office/drawing/2014/main" xmlns="" id="{DBBAF754-C9F9-A43C-9AFD-019B9A9DCA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610600" y="2438400"/>
            <a:ext cx="1752600" cy="26776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 i="1">
                <a:solidFill>
                  <a:srgbClr val="EA4524"/>
                </a:solidFill>
                <a:latin typeface="Arial Black" panose="020B0604020202020204" pitchFamily="34" charset="0"/>
              </a:rPr>
              <a:t>Little Time For Repair Before DNA Duplication</a:t>
            </a:r>
          </a:p>
        </p:txBody>
      </p:sp>
      <p:grpSp>
        <p:nvGrpSpPr>
          <p:cNvPr id="3086" name="Group 14">
            <a:extLst>
              <a:ext uri="{FF2B5EF4-FFF2-40B4-BE49-F238E27FC236}">
                <a16:creationId xmlns:a16="http://schemas.microsoft.com/office/drawing/2014/main" xmlns="" id="{6F817D8E-EDCE-6724-D54B-64AD523D2B6B}"/>
              </a:ext>
            </a:extLst>
          </p:cNvPr>
          <p:cNvGrpSpPr>
            <a:grpSpLocks/>
          </p:cNvGrpSpPr>
          <p:nvPr/>
        </p:nvGrpSpPr>
        <p:grpSpPr bwMode="auto">
          <a:xfrm>
            <a:off x="9601200" y="5867400"/>
            <a:ext cx="838200" cy="615950"/>
            <a:chOff x="2160" y="720"/>
            <a:chExt cx="528" cy="388"/>
          </a:xfrm>
        </p:grpSpPr>
        <p:sp>
          <p:nvSpPr>
            <p:cNvPr id="3090" name="Rectangle 15">
              <a:extLst>
                <a:ext uri="{FF2B5EF4-FFF2-40B4-BE49-F238E27FC236}">
                  <a16:creationId xmlns:a16="http://schemas.microsoft.com/office/drawing/2014/main" xmlns="" id="{470C9334-B1E9-0371-DBFB-B3DBFA23E0B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60" y="720"/>
              <a:ext cx="528" cy="384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rgbClr val="FF33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endParaRPr lang="en-US" altLang="en-US">
                <a:solidFill>
                  <a:srgbClr val="FF3300"/>
                </a:solidFill>
              </a:endParaRPr>
            </a:p>
          </p:txBody>
        </p:sp>
        <p:pic>
          <p:nvPicPr>
            <p:cNvPr id="3091" name="Picture 16" descr="Bcerf">
              <a:extLst>
                <a:ext uri="{FF2B5EF4-FFF2-40B4-BE49-F238E27FC236}">
                  <a16:creationId xmlns:a16="http://schemas.microsoft.com/office/drawing/2014/main" xmlns="" id="{B7263110-43D8-7B6D-F5C0-04877C90EE7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60" y="720"/>
              <a:ext cx="528" cy="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087" name="Text Box 17">
            <a:extLst>
              <a:ext uri="{FF2B5EF4-FFF2-40B4-BE49-F238E27FC236}">
                <a16:creationId xmlns:a16="http://schemas.microsoft.com/office/drawing/2014/main" xmlns="" id="{5F301E59-42AE-F20F-551A-3B6E329FFE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57800" y="2514600"/>
            <a:ext cx="1676400" cy="33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600" b="1" i="1">
                <a:solidFill>
                  <a:srgbClr val="3333FF"/>
                </a:solidFill>
              </a:rPr>
              <a:t>Within a Cell</a:t>
            </a:r>
          </a:p>
        </p:txBody>
      </p:sp>
      <p:sp>
        <p:nvSpPr>
          <p:cNvPr id="26642" name="Text Box 18">
            <a:extLst>
              <a:ext uri="{FF2B5EF4-FFF2-40B4-BE49-F238E27FC236}">
                <a16:creationId xmlns:a16="http://schemas.microsoft.com/office/drawing/2014/main" xmlns="" id="{773935B8-CA7D-9A12-9CF0-64ED25F1712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81200" y="5715001"/>
            <a:ext cx="32766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 b="1" i="1">
                <a:solidFill>
                  <a:srgbClr val="3333FF"/>
                </a:solidFill>
              </a:rPr>
              <a:t>In Each Daughter Cell</a:t>
            </a:r>
          </a:p>
        </p:txBody>
      </p:sp>
      <p:sp>
        <p:nvSpPr>
          <p:cNvPr id="26643" name="Text Box 19">
            <a:extLst>
              <a:ext uri="{FF2B5EF4-FFF2-40B4-BE49-F238E27FC236}">
                <a16:creationId xmlns:a16="http://schemas.microsoft.com/office/drawing/2014/main" xmlns="" id="{E0FD0DDF-EB82-0367-2153-B7AA3122E9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37325" y="5715001"/>
            <a:ext cx="31242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000" b="1" i="1">
                <a:solidFill>
                  <a:srgbClr val="FF3300"/>
                </a:solidFill>
              </a:rPr>
              <a:t>In Each Daughter Cell</a:t>
            </a:r>
            <a:endParaRPr lang="en-US" altLang="en-US" sz="2000" b="1">
              <a:solidFill>
                <a:srgbClr val="FF3300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6005A-DA99-B24A-A183-1B64E5C705BA}" type="slidenum">
              <a:rPr lang="en-US" altLang="en-US" smtClean="0"/>
              <a:pPr/>
              <a:t>4</a:t>
            </a:fld>
            <a:endParaRPr lang="en-US" altLang="en-US" sz="1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 nodeType="clickPar">
                      <p:stCondLst>
                        <p:cond delay="indefinite"/>
                      </p:stCondLst>
                      <p:childTnLst>
                        <p:par>
                          <p:cTn id="2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36" grpId="0"/>
      <p:bldP spid="26642" grpId="0"/>
      <p:bldP spid="26643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Title 1">
            <a:extLst>
              <a:ext uri="{FF2B5EF4-FFF2-40B4-BE49-F238E27FC236}">
                <a16:creationId xmlns:a16="http://schemas.microsoft.com/office/drawing/2014/main" xmlns="" id="{F1BAC10B-BFEC-AE21-8B09-4E779314D6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33600" y="609600"/>
            <a:ext cx="8039100" cy="1143000"/>
          </a:xfrm>
        </p:spPr>
        <p:txBody>
          <a:bodyPr/>
          <a:lstStyle/>
          <a:p>
            <a:pPr eaLnBrk="1" hangingPunct="1"/>
            <a:r>
              <a:rPr lang="en-US" altLang="en-US" sz="3600"/>
              <a:t>Adjuvant (Early Stage) Targeted Therapy</a:t>
            </a:r>
          </a:p>
        </p:txBody>
      </p:sp>
      <p:sp>
        <p:nvSpPr>
          <p:cNvPr id="34819" name="Content Placeholder 2">
            <a:extLst>
              <a:ext uri="{FF2B5EF4-FFF2-40B4-BE49-F238E27FC236}">
                <a16:creationId xmlns:a16="http://schemas.microsoft.com/office/drawing/2014/main" xmlns="" id="{B1AD0695-DCC8-85BB-5DF9-F29B908DEC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76450" y="2057400"/>
            <a:ext cx="8153400" cy="4114800"/>
          </a:xfrm>
        </p:spPr>
        <p:txBody>
          <a:bodyPr/>
          <a:lstStyle/>
          <a:p>
            <a:pPr eaLnBrk="1" hangingPunct="1"/>
            <a:r>
              <a:rPr lang="en-US" altLang="en-US" sz="2400"/>
              <a:t>Anti-HER2 monoclonal antibody trastuzumab (Herceptin) for 1 year is standard </a:t>
            </a:r>
          </a:p>
          <a:p>
            <a:pPr lvl="1" eaLnBrk="1" hangingPunct="1"/>
            <a:r>
              <a:rPr lang="en-US" altLang="en-US" sz="2400"/>
              <a:t>Reduces recurrence by 1/2 &amp; deaths by 1/3 when added to chemo in early stage breast cancer</a:t>
            </a:r>
          </a:p>
          <a:p>
            <a:pPr lvl="1" eaLnBrk="1" hangingPunct="1"/>
            <a:r>
              <a:rPr lang="en-US" altLang="en-US" sz="2400"/>
              <a:t>Trastuzumab going off patent soon, and prices will drop</a:t>
            </a:r>
          </a:p>
          <a:p>
            <a:pPr eaLnBrk="1" hangingPunct="1"/>
            <a:r>
              <a:rPr lang="en-US" altLang="en-US" sz="2400"/>
              <a:t>All regimens include chemotherapy in addition to HER2 targeting therapy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E3789-DE89-3D46-A3C0-8E4B86A18D49}" type="slidenum">
              <a:rPr lang="en-US" altLang="en-US" smtClean="0"/>
              <a:pPr/>
              <a:t>40</a:t>
            </a:fld>
            <a:endParaRPr lang="en-US" altLang="en-US" sz="140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9FAA526-A732-A7B3-F0FA-2F5885EE4C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D8601F12-1C12-8C8F-6B25-E36DE78058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438400" y="1164392"/>
            <a:ext cx="8077200" cy="5465008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E3789-DE89-3D46-A3C0-8E4B86A18D49}" type="slidenum">
              <a:rPr lang="en-US" altLang="en-US" smtClean="0"/>
              <a:pPr/>
              <a:t>41</a:t>
            </a:fld>
            <a:endParaRPr lang="en-US" altLang="en-US" sz="1400"/>
          </a:p>
        </p:txBody>
      </p:sp>
    </p:spTree>
    <p:extLst>
      <p:ext uri="{BB962C8B-B14F-4D97-AF65-F5344CB8AC3E}">
        <p14:creationId xmlns:p14="http://schemas.microsoft.com/office/powerpoint/2010/main" val="885951946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0A014657-5F41-8496-B8D0-AD2F513B2E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ea typeface="+mj-ea"/>
              </a:rPr>
              <a:t>How is breast cancer treated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98BA9F3-55E2-7BE1-445F-0433341B17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209800" y="2101850"/>
            <a:ext cx="8153400" cy="4527550"/>
          </a:xfrm>
        </p:spPr>
        <p:txBody>
          <a:bodyPr/>
          <a:lstStyle/>
          <a:p>
            <a:pPr eaLnBrk="1" fontAlgn="auto" hangingPunct="1">
              <a:lnSpc>
                <a:spcPct val="80000"/>
              </a:lnSpc>
              <a:spcAft>
                <a:spcPts val="0"/>
              </a:spcAft>
              <a:buNone/>
              <a:defRPr/>
            </a:pPr>
            <a:r>
              <a:rPr lang="en-US" b="1" dirty="0">
                <a:solidFill>
                  <a:srgbClr val="002060"/>
                </a:solidFill>
                <a:latin typeface="+mj-lt"/>
              </a:rPr>
              <a:t>ADJUVANT THERAPY:  </a:t>
            </a:r>
            <a:r>
              <a:rPr lang="en-US" b="1" dirty="0">
                <a:latin typeface="+mj-lt"/>
              </a:rPr>
              <a:t>Medical therapy to decrease the chance of tumor recurrence - to improve the chances for cure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None/>
              <a:defRPr/>
            </a:pPr>
            <a:r>
              <a:rPr lang="en-US" b="1" dirty="0">
                <a:latin typeface="+mj-lt"/>
              </a:rPr>
              <a:t>	Chemotherapy - many different therapies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None/>
              <a:defRPr/>
            </a:pPr>
            <a:r>
              <a:rPr lang="en-US" b="1" dirty="0">
                <a:latin typeface="+mj-lt"/>
              </a:rPr>
              <a:t>	Hormonal therapy - tamoxifen, aromatase inhibitors</a:t>
            </a:r>
          </a:p>
          <a:p>
            <a:pPr eaLnBrk="1" fontAlgn="auto" hangingPunct="1">
              <a:lnSpc>
                <a:spcPct val="80000"/>
              </a:lnSpc>
              <a:spcAft>
                <a:spcPts val="0"/>
              </a:spcAft>
              <a:buNone/>
              <a:defRPr/>
            </a:pPr>
            <a:r>
              <a:rPr lang="en-US" b="1" dirty="0">
                <a:latin typeface="+mj-lt"/>
              </a:rPr>
              <a:t>4</a:t>
            </a:r>
            <a:r>
              <a:rPr lang="en-US" b="1" dirty="0">
                <a:solidFill>
                  <a:srgbClr val="002060"/>
                </a:solidFill>
                <a:latin typeface="+mj-lt"/>
              </a:rPr>
              <a:t>.  RADIATION THERAPY </a:t>
            </a:r>
            <a:r>
              <a:rPr lang="en-US" b="1" dirty="0">
                <a:latin typeface="+mj-lt"/>
              </a:rPr>
              <a:t>- to prevent tumor recurrence in the remaining breast tissue; required for breast preserving therapy</a:t>
            </a: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E3789-DE89-3D46-A3C0-8E4B86A18D49}" type="slidenum">
              <a:rPr lang="en-US" altLang="en-US" smtClean="0"/>
              <a:pPr/>
              <a:t>42</a:t>
            </a:fld>
            <a:endParaRPr lang="en-US" altLang="en-US" sz="1400"/>
          </a:p>
        </p:txBody>
      </p:sp>
    </p:spTree>
    <p:extLst>
      <p:ext uri="{BB962C8B-B14F-4D97-AF65-F5344CB8AC3E}">
        <p14:creationId xmlns:p14="http://schemas.microsoft.com/office/powerpoint/2010/main" val="59075859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972B502-4BE7-3FB6-0300-C25D39BB6D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3163"/>
                </a:solidFill>
                <a:latin typeface="+mn-lt"/>
                <a:ea typeface="Times New Roman"/>
              </a:rPr>
              <a:t>Adjuvant Therapy </a:t>
            </a:r>
            <a:r>
              <a:rPr lang="en-US" sz="1200" b="1" dirty="0">
                <a:latin typeface="+mn-lt"/>
                <a:ea typeface="Times New Roman"/>
              </a:rPr>
              <a:t/>
            </a:r>
            <a:br>
              <a:rPr lang="en-US" sz="1200" b="1" dirty="0">
                <a:latin typeface="+mn-lt"/>
                <a:ea typeface="Times New Roman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5666EBAE-DF86-8E78-8749-3001B6DDA4D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algn="just">
              <a:lnSpc>
                <a:spcPts val="46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000000"/>
                </a:solidFill>
                <a:latin typeface="Arial"/>
                <a:ea typeface="Times New Roman"/>
              </a:rPr>
              <a:t>Radiation Therapy (local) </a:t>
            </a:r>
          </a:p>
          <a:p>
            <a:pPr marL="0" algn="just">
              <a:lnSpc>
                <a:spcPts val="46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000000"/>
                </a:solidFill>
                <a:latin typeface="Arial"/>
                <a:ea typeface="Times New Roman"/>
              </a:rPr>
              <a:t>Chemotherapy (systemic) </a:t>
            </a:r>
          </a:p>
          <a:p>
            <a:pPr marL="0" algn="just">
              <a:lnSpc>
                <a:spcPts val="46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rgbClr val="000000"/>
                </a:solidFill>
                <a:latin typeface="Arial"/>
                <a:ea typeface="Times New Roman"/>
              </a:rPr>
              <a:t>Hormonal agents (systemic) </a:t>
            </a:r>
            <a:endParaRPr lang="en-US" sz="1200" dirty="0">
              <a:latin typeface="Times New Roman"/>
              <a:ea typeface="Times New Roman"/>
            </a:endParaRPr>
          </a:p>
          <a:p>
            <a:r>
              <a:rPr lang="en-US" dirty="0">
                <a:solidFill>
                  <a:srgbClr val="000000"/>
                </a:solidFill>
                <a:latin typeface="Arial"/>
                <a:ea typeface="Times New Roman"/>
              </a:rPr>
              <a:t>Each therapy adds to reduction of recurrent disease</a:t>
            </a:r>
          </a:p>
          <a:p>
            <a:r>
              <a:rPr lang="en-US" dirty="0">
                <a:solidFill>
                  <a:srgbClr val="000000"/>
                </a:solidFill>
                <a:latin typeface="Arial"/>
                <a:ea typeface="Times New Roman"/>
              </a:rPr>
              <a:t>Therapy is individualized, discussion with health care provider. </a:t>
            </a:r>
            <a:endParaRPr lang="en-US" sz="11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E3789-DE89-3D46-A3C0-8E4B86A18D49}" type="slidenum">
              <a:rPr lang="en-US" altLang="en-US" smtClean="0"/>
              <a:pPr/>
              <a:t>43</a:t>
            </a:fld>
            <a:endParaRPr lang="en-US" altLang="en-US" sz="1400"/>
          </a:p>
        </p:txBody>
      </p:sp>
    </p:spTree>
    <p:extLst>
      <p:ext uri="{BB962C8B-B14F-4D97-AF65-F5344CB8AC3E}">
        <p14:creationId xmlns:p14="http://schemas.microsoft.com/office/powerpoint/2010/main" val="186762495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DF2E045-7E66-0FAA-BF49-1FA4E35765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xmlns="" id="{5043523E-6609-8B45-C9C5-E95F9E86FDB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590800" y="1143000"/>
            <a:ext cx="7543800" cy="5073650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E3789-DE89-3D46-A3C0-8E4B86A18D49}" type="slidenum">
              <a:rPr lang="en-US" altLang="en-US" smtClean="0"/>
              <a:pPr/>
              <a:t>44</a:t>
            </a:fld>
            <a:endParaRPr lang="en-US" altLang="en-US" sz="1400"/>
          </a:p>
        </p:txBody>
      </p:sp>
    </p:spTree>
    <p:extLst>
      <p:ext uri="{BB962C8B-B14F-4D97-AF65-F5344CB8AC3E}">
        <p14:creationId xmlns:p14="http://schemas.microsoft.com/office/powerpoint/2010/main" val="136325904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D03D708-46AE-5BB9-B170-B55CEB478A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3163"/>
                </a:solidFill>
                <a:ea typeface="Times New Roman"/>
              </a:rPr>
              <a:t>Chemotherapy Drugs </a:t>
            </a:r>
            <a:r>
              <a:rPr lang="en-US" sz="1400" b="1" dirty="0">
                <a:ea typeface="Times New Roman"/>
              </a:rPr>
              <a:t/>
            </a:r>
            <a:br>
              <a:rPr lang="en-US" sz="1400" b="1" dirty="0">
                <a:ea typeface="Times New Roman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CE469D37-7A6B-FB34-939F-55ED35179B2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rgbClr val="000000"/>
                </a:solidFill>
                <a:latin typeface="Arial"/>
                <a:ea typeface="Times New Roman"/>
              </a:rPr>
              <a:t>Adriamycin, </a:t>
            </a:r>
            <a:r>
              <a:rPr lang="en-US" dirty="0" err="1">
                <a:solidFill>
                  <a:srgbClr val="000000"/>
                </a:solidFill>
                <a:latin typeface="Arial"/>
                <a:ea typeface="Times New Roman"/>
              </a:rPr>
              <a:t>Epirubicin</a:t>
            </a:r>
            <a:r>
              <a:rPr lang="en-US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</a:p>
          <a:p>
            <a:r>
              <a:rPr lang="en-US" sz="2800" dirty="0">
                <a:solidFill>
                  <a:srgbClr val="009ACC"/>
                </a:solidFill>
                <a:latin typeface="Wingdings"/>
                <a:ea typeface="Times New Roman"/>
                <a:cs typeface="Wingdings"/>
              </a:rPr>
              <a:t>. </a:t>
            </a:r>
            <a:r>
              <a:rPr lang="en-US" dirty="0">
                <a:solidFill>
                  <a:srgbClr val="000000"/>
                </a:solidFill>
                <a:latin typeface="Arial"/>
                <a:ea typeface="Times New Roman"/>
              </a:rPr>
              <a:t>Taxol, Taxotere </a:t>
            </a:r>
            <a:endParaRPr lang="en-US" sz="1400" dirty="0">
              <a:latin typeface="Times New Roman"/>
              <a:ea typeface="Times New Roman"/>
            </a:endParaRPr>
          </a:p>
          <a:p>
            <a:r>
              <a:rPr lang="en-US" dirty="0" err="1">
                <a:solidFill>
                  <a:srgbClr val="000000"/>
                </a:solidFill>
                <a:latin typeface="Arial"/>
                <a:ea typeface="Times New Roman"/>
              </a:rPr>
              <a:t>Navelbine</a:t>
            </a:r>
            <a:r>
              <a:rPr lang="en-US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endParaRPr lang="en-US" dirty="0">
              <a:solidFill>
                <a:srgbClr val="000000"/>
              </a:solidFill>
              <a:latin typeface="Arial"/>
              <a:ea typeface="Times New Roman"/>
            </a:endParaRPr>
          </a:p>
          <a:p>
            <a:r>
              <a:rPr lang="en-US" dirty="0">
                <a:solidFill>
                  <a:srgbClr val="000000"/>
                </a:solidFill>
                <a:latin typeface="Arial"/>
                <a:ea typeface="Times New Roman"/>
              </a:rPr>
              <a:t>Cytoxan </a:t>
            </a:r>
          </a:p>
          <a:p>
            <a:r>
              <a:rPr lang="en-US" dirty="0">
                <a:solidFill>
                  <a:srgbClr val="000000"/>
                </a:solidFill>
                <a:latin typeface="Arial"/>
                <a:ea typeface="Times New Roman"/>
              </a:rPr>
              <a:t>Methotrexate, 5-fluorouracil </a:t>
            </a:r>
            <a:endParaRPr lang="en-US" dirty="0">
              <a:solidFill>
                <a:srgbClr val="000000"/>
              </a:solidFill>
              <a:latin typeface="Arial"/>
              <a:ea typeface="Times New Roman"/>
            </a:endParaRPr>
          </a:p>
          <a:p>
            <a:r>
              <a:rPr lang="en-US" dirty="0">
                <a:solidFill>
                  <a:srgbClr val="000000"/>
                </a:solidFill>
                <a:latin typeface="Arial"/>
                <a:ea typeface="Times New Roman"/>
              </a:rPr>
              <a:t>Nausea, hair loss, low blood counts, cardiac toxicity, bladder toxicity, nerve damage </a:t>
            </a:r>
          </a:p>
          <a:p>
            <a:r>
              <a:rPr lang="en-US" dirty="0">
                <a:solidFill>
                  <a:srgbClr val="000000"/>
                </a:solidFill>
                <a:latin typeface="Arial"/>
                <a:ea typeface="Times New Roman"/>
              </a:rPr>
              <a:t>Given for adjuvant or recurrent disease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E3789-DE89-3D46-A3C0-8E4B86A18D49}" type="slidenum">
              <a:rPr lang="en-US" altLang="en-US" smtClean="0"/>
              <a:pPr/>
              <a:t>45</a:t>
            </a:fld>
            <a:endParaRPr lang="en-US" altLang="en-US" sz="1400"/>
          </a:p>
        </p:txBody>
      </p:sp>
    </p:spTree>
    <p:extLst>
      <p:ext uri="{BB962C8B-B14F-4D97-AF65-F5344CB8AC3E}">
        <p14:creationId xmlns:p14="http://schemas.microsoft.com/office/powerpoint/2010/main" val="329632716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A3DE9CEC-295C-B7C2-6FC1-298EE54B09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>
                <a:solidFill>
                  <a:srgbClr val="002060"/>
                </a:solidFill>
                <a:latin typeface="Wingdings"/>
                <a:ea typeface="Times New Roman"/>
                <a:cs typeface="Wingdings"/>
              </a:rPr>
              <a:t> </a:t>
            </a:r>
            <a:r>
              <a:rPr lang="en-US" b="1" dirty="0">
                <a:solidFill>
                  <a:srgbClr val="002060"/>
                </a:solidFill>
                <a:ea typeface="Times New Roman"/>
              </a:rPr>
              <a:t>Tamoxifen*</a:t>
            </a:r>
            <a:r>
              <a:rPr lang="en-US" sz="3200" dirty="0">
                <a:solidFill>
                  <a:srgbClr val="002060"/>
                </a:solidFill>
                <a:ea typeface="Times New Roman"/>
              </a:rPr>
              <a:t> </a:t>
            </a:r>
            <a:r>
              <a:rPr lang="en-US" sz="1400" dirty="0">
                <a:solidFill>
                  <a:srgbClr val="002060"/>
                </a:solidFill>
                <a:ea typeface="Times New Roman"/>
              </a:rPr>
              <a:t/>
            </a:r>
            <a:br>
              <a:rPr lang="en-US" sz="1400" dirty="0">
                <a:solidFill>
                  <a:srgbClr val="002060"/>
                </a:solidFill>
                <a:ea typeface="Times New Roman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16E4AB9-1965-D68E-3B31-A5B772D323B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dirty="0">
                <a:solidFill>
                  <a:srgbClr val="009ACC"/>
                </a:solidFill>
                <a:latin typeface="Wingdings"/>
                <a:ea typeface="Times New Roman"/>
                <a:cs typeface="Wingdings"/>
              </a:rPr>
              <a:t>. </a:t>
            </a:r>
            <a:r>
              <a:rPr lang="en-US" sz="2000" dirty="0">
                <a:solidFill>
                  <a:srgbClr val="000000"/>
                </a:solidFill>
                <a:latin typeface="Arial"/>
                <a:ea typeface="Times New Roman"/>
              </a:rPr>
              <a:t>Works by blocking estrogen receptors in breast cells, inhibiting their growth </a:t>
            </a:r>
            <a:endParaRPr lang="en-US" sz="2000" dirty="0">
              <a:latin typeface="Times New Roman"/>
              <a:ea typeface="Times New Roman"/>
            </a:endParaRPr>
          </a:p>
          <a:p>
            <a:pPr marL="0" indent="0">
              <a:buNone/>
            </a:pPr>
            <a:r>
              <a:rPr lang="en-US" sz="2000" u="sng" dirty="0">
                <a:solidFill>
                  <a:srgbClr val="000000"/>
                </a:solidFill>
                <a:latin typeface="Arial"/>
                <a:ea typeface="Times New Roman"/>
              </a:rPr>
              <a:t>Can be given to pre or post menopausal women </a:t>
            </a:r>
            <a:endParaRPr lang="en-US" sz="2000" u="sng" dirty="0">
              <a:solidFill>
                <a:srgbClr val="002060"/>
              </a:solidFill>
              <a:latin typeface="Wingdings"/>
              <a:ea typeface="Times New Roman"/>
            </a:endParaRPr>
          </a:p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  <a:latin typeface="Arial"/>
                <a:ea typeface="Times New Roman"/>
              </a:rPr>
              <a:t>Side effects include hot flashes, depression, increased risk of uterine cancer and blood clots </a:t>
            </a:r>
            <a:endParaRPr lang="en-US" sz="2000" u="sng" dirty="0">
              <a:solidFill>
                <a:srgbClr val="002060"/>
              </a:solidFill>
              <a:latin typeface="Wingdings"/>
              <a:ea typeface="Times New Roman"/>
            </a:endParaRPr>
          </a:p>
          <a:p>
            <a:pPr marL="0" indent="0">
              <a:buNone/>
            </a:pPr>
            <a:r>
              <a:rPr lang="en-US" sz="2000" dirty="0">
                <a:solidFill>
                  <a:srgbClr val="000000"/>
                </a:solidFill>
                <a:latin typeface="Arial"/>
                <a:ea typeface="Times New Roman"/>
              </a:rPr>
              <a:t>Taken daily by mouth for 5 years </a:t>
            </a:r>
            <a:endParaRPr lang="en-US" sz="2000" dirty="0">
              <a:solidFill>
                <a:srgbClr val="002060"/>
              </a:solidFill>
              <a:latin typeface="+mj-lt"/>
              <a:ea typeface="Times New Roman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E3789-DE89-3D46-A3C0-8E4B86A18D49}" type="slidenum">
              <a:rPr lang="en-US" altLang="en-US" smtClean="0"/>
              <a:pPr/>
              <a:t>46</a:t>
            </a:fld>
            <a:endParaRPr lang="en-US" altLang="en-US" sz="1400"/>
          </a:p>
        </p:txBody>
      </p:sp>
    </p:spTree>
    <p:extLst>
      <p:ext uri="{BB962C8B-B14F-4D97-AF65-F5344CB8AC3E}">
        <p14:creationId xmlns:p14="http://schemas.microsoft.com/office/powerpoint/2010/main" val="146534919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D20F92CE-9C1F-800F-35C2-E9EB845AC4E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419600" y="838200"/>
            <a:ext cx="7772400" cy="1143000"/>
          </a:xfrm>
        </p:spPr>
        <p:txBody>
          <a:bodyPr/>
          <a:lstStyle/>
          <a:p>
            <a:r>
              <a:rPr lang="en-US" b="1" dirty="0">
                <a:solidFill>
                  <a:srgbClr val="003163"/>
                </a:solidFill>
                <a:ea typeface="Times New Roman"/>
              </a:rPr>
              <a:t>Aromatase Inhibitors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A0F3997-B84C-3FA9-C287-352C870EE105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4419600" y="1946275"/>
            <a:ext cx="7772400" cy="4835525"/>
          </a:xfrm>
        </p:spPr>
        <p:txBody>
          <a:bodyPr/>
          <a:lstStyle/>
          <a:p>
            <a:r>
              <a:rPr lang="en-US" sz="2400" dirty="0">
                <a:solidFill>
                  <a:srgbClr val="000000"/>
                </a:solidFill>
                <a:latin typeface="Arial"/>
                <a:ea typeface="Times New Roman"/>
              </a:rPr>
              <a:t>Aromatase is the enzyme that converts androgens to estrogen </a:t>
            </a:r>
            <a:endParaRPr lang="en-US" sz="24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r>
              <a:rPr lang="en-US" sz="2400" u="sng" dirty="0">
                <a:solidFill>
                  <a:srgbClr val="000000"/>
                </a:solidFill>
                <a:latin typeface="Arial"/>
                <a:ea typeface="Times New Roman"/>
              </a:rPr>
              <a:t>AIs are only given to postmenopausal women </a:t>
            </a:r>
            <a:endParaRPr lang="en-US" sz="2400" u="sng" dirty="0">
              <a:latin typeface="Times New Roman"/>
              <a:ea typeface="Times New Roman"/>
            </a:endParaRPr>
          </a:p>
          <a:p>
            <a:r>
              <a:rPr lang="en-US" sz="2400" dirty="0">
                <a:solidFill>
                  <a:srgbClr val="000000"/>
                </a:solidFill>
                <a:latin typeface="Arial"/>
                <a:ea typeface="Times New Roman"/>
              </a:rPr>
              <a:t>Examples: Anastrozole/</a:t>
            </a:r>
            <a:r>
              <a:rPr lang="en-US" sz="2400" dirty="0" err="1">
                <a:solidFill>
                  <a:srgbClr val="000000"/>
                </a:solidFill>
                <a:latin typeface="Arial"/>
                <a:ea typeface="Times New Roman"/>
              </a:rPr>
              <a:t>Arimidex</a:t>
            </a:r>
            <a:r>
              <a:rPr lang="en-US" sz="2400" dirty="0">
                <a:solidFill>
                  <a:srgbClr val="000000"/>
                </a:solidFill>
                <a:latin typeface="Arial"/>
                <a:ea typeface="Times New Roman"/>
              </a:rPr>
              <a:t>, Letrozole/</a:t>
            </a:r>
            <a:r>
              <a:rPr lang="en-US" sz="2400" dirty="0" err="1">
                <a:solidFill>
                  <a:srgbClr val="000000"/>
                </a:solidFill>
                <a:latin typeface="Arial"/>
                <a:ea typeface="Times New Roman"/>
              </a:rPr>
              <a:t>Femara</a:t>
            </a:r>
            <a:r>
              <a:rPr lang="en-US" sz="2400" dirty="0">
                <a:solidFill>
                  <a:srgbClr val="000000"/>
                </a:solidFill>
                <a:latin typeface="Arial"/>
                <a:ea typeface="Times New Roman"/>
              </a:rPr>
              <a:t>, Exemestane/</a:t>
            </a:r>
            <a:r>
              <a:rPr lang="en-US" sz="2400" dirty="0" err="1">
                <a:solidFill>
                  <a:srgbClr val="000000"/>
                </a:solidFill>
                <a:latin typeface="Arial"/>
                <a:ea typeface="Times New Roman"/>
              </a:rPr>
              <a:t>Aromasin</a:t>
            </a:r>
            <a:r>
              <a:rPr lang="en-US" sz="2400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endParaRPr lang="en-US" sz="24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r>
              <a:rPr lang="en-US" altLang="ja-JP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May</a:t>
            </a:r>
            <a:r>
              <a:rPr lang="ja-JP" altLang="en-US" sz="240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”</a:t>
            </a:r>
            <a:r>
              <a:rPr lang="en-US" altLang="ja-JP" sz="2400" dirty="0">
                <a:solidFill>
                  <a:srgbClr val="00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 be more effective than Tamoxifen </a:t>
            </a:r>
          </a:p>
          <a:p>
            <a:r>
              <a:rPr lang="en-US" sz="2400" dirty="0">
                <a:solidFill>
                  <a:srgbClr val="000000"/>
                </a:solidFill>
                <a:latin typeface="Arial"/>
                <a:ea typeface="Times New Roman"/>
              </a:rPr>
              <a:t>Side effects include hot flashes, depression, osteoporosis, joint pains </a:t>
            </a:r>
            <a:endParaRPr lang="en-US" sz="2400" dirty="0">
              <a:solidFill>
                <a:srgbClr val="000000"/>
              </a:solidFill>
              <a:latin typeface="Arial" panose="020B0604020202020204" pitchFamily="34" charset="0"/>
              <a:ea typeface="Times New Roman"/>
            </a:endParaRPr>
          </a:p>
          <a:p>
            <a:r>
              <a:rPr lang="en-US" sz="2400" dirty="0">
                <a:solidFill>
                  <a:srgbClr val="000000"/>
                </a:solidFill>
                <a:latin typeface="Arial"/>
                <a:ea typeface="Times New Roman"/>
              </a:rPr>
              <a:t>Taken daily by mouth for variable periods of time </a:t>
            </a:r>
            <a:endParaRPr lang="en-US" sz="2400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6005A-DA99-B24A-A183-1B64E5C705BA}" type="slidenum">
              <a:rPr lang="en-US" altLang="en-US" smtClean="0"/>
              <a:pPr/>
              <a:t>47</a:t>
            </a:fld>
            <a:endParaRPr lang="en-US" altLang="en-US" sz="1400"/>
          </a:p>
        </p:txBody>
      </p:sp>
    </p:spTree>
    <p:extLst>
      <p:ext uri="{BB962C8B-B14F-4D97-AF65-F5344CB8AC3E}">
        <p14:creationId xmlns:p14="http://schemas.microsoft.com/office/powerpoint/2010/main" val="420664590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41CCF7B-9B06-33BD-54A6-1D6B5FB975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3399"/>
                </a:solidFill>
                <a:ea typeface="+mj-ea"/>
              </a:rPr>
              <a:t>Trastuzumab/Herceptin </a:t>
            </a:r>
            <a:br>
              <a:rPr lang="en-US" b="1" dirty="0">
                <a:solidFill>
                  <a:srgbClr val="003399"/>
                </a:solidFill>
                <a:ea typeface="+mj-ea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18486F01-874F-872E-925B-4B230324AB8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>
                <a:solidFill>
                  <a:srgbClr val="009ACC"/>
                </a:solidFill>
                <a:latin typeface="Wingdings"/>
                <a:ea typeface="Times New Roman"/>
                <a:cs typeface="Wingdings"/>
              </a:rPr>
              <a:t>. </a:t>
            </a:r>
            <a:r>
              <a:rPr lang="en-US" dirty="0">
                <a:solidFill>
                  <a:srgbClr val="000000"/>
                </a:solidFill>
                <a:latin typeface="Arial"/>
                <a:ea typeface="Times New Roman"/>
              </a:rPr>
              <a:t>Given to patients whose cancer cells overexpress Her-2-neu as measured by IHC or FISH (25 to 30% of patients) </a:t>
            </a:r>
            <a:endParaRPr lang="en-US" sz="105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E3789-DE89-3D46-A3C0-8E4B86A18D49}" type="slidenum">
              <a:rPr lang="en-US" altLang="en-US" smtClean="0"/>
              <a:pPr/>
              <a:t>48</a:t>
            </a:fld>
            <a:endParaRPr lang="en-US" altLang="en-US" sz="1400"/>
          </a:p>
        </p:txBody>
      </p:sp>
    </p:spTree>
    <p:extLst>
      <p:ext uri="{BB962C8B-B14F-4D97-AF65-F5344CB8AC3E}">
        <p14:creationId xmlns:p14="http://schemas.microsoft.com/office/powerpoint/2010/main" val="1231311405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B6C12D81-B7BC-4F07-C15E-19F5858A1F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3163"/>
                </a:solidFill>
                <a:ea typeface="Times New Roman"/>
              </a:rPr>
              <a:t>Bisphosphonates </a:t>
            </a:r>
            <a:r>
              <a:rPr lang="en-US" sz="1200" dirty="0">
                <a:ea typeface="Times New Roman"/>
              </a:rPr>
              <a:t/>
            </a:r>
            <a:br>
              <a:rPr lang="en-US" sz="1200" dirty="0">
                <a:ea typeface="Times New Roman"/>
              </a:rPr>
            </a:b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8B78CF8E-4D37-259D-CFD5-046CACFF47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marL="0">
              <a:lnSpc>
                <a:spcPts val="46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Arial"/>
                <a:ea typeface="Times New Roman"/>
              </a:rPr>
              <a:t>Bone strengtheners </a:t>
            </a:r>
            <a:r>
              <a:rPr lang="en-US" sz="2400" dirty="0">
                <a:solidFill>
                  <a:srgbClr val="009ACC"/>
                </a:solidFill>
                <a:latin typeface="Wingdings"/>
                <a:ea typeface="Times New Roman"/>
                <a:cs typeface="Wingdings"/>
              </a:rPr>
              <a:t> </a:t>
            </a:r>
          </a:p>
          <a:p>
            <a:pPr marL="0">
              <a:lnSpc>
                <a:spcPts val="46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sz="2400" dirty="0">
                <a:solidFill>
                  <a:srgbClr val="000000"/>
                </a:solidFill>
                <a:latin typeface="Arial"/>
                <a:ea typeface="Times New Roman"/>
              </a:rPr>
              <a:t>Given for therapy-induced osteoporosis or for cancer that has spread to bone </a:t>
            </a:r>
          </a:p>
          <a:p>
            <a:pPr marL="0">
              <a:lnSpc>
                <a:spcPts val="46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sz="2400" dirty="0" err="1">
                <a:solidFill>
                  <a:srgbClr val="000000"/>
                </a:solidFill>
                <a:latin typeface="Arial"/>
                <a:ea typeface="Times New Roman"/>
              </a:rPr>
              <a:t>Zometa</a:t>
            </a:r>
            <a:r>
              <a:rPr lang="en-US" sz="2400" dirty="0">
                <a:solidFill>
                  <a:srgbClr val="000000"/>
                </a:solidFill>
                <a:latin typeface="Arial"/>
                <a:ea typeface="Times New Roman"/>
              </a:rPr>
              <a:t> (Zoledronic acid) </a:t>
            </a:r>
            <a:r>
              <a:rPr lang="en-US" sz="2400" dirty="0">
                <a:solidFill>
                  <a:srgbClr val="009ACC"/>
                </a:solidFill>
                <a:latin typeface="Wingdings"/>
                <a:ea typeface="Times New Roman"/>
                <a:cs typeface="Wingdings"/>
              </a:rPr>
              <a:t> </a:t>
            </a:r>
          </a:p>
          <a:p>
            <a:pPr marL="0">
              <a:lnSpc>
                <a:spcPts val="4600"/>
              </a:lnSpc>
              <a:spcBef>
                <a:spcPts val="0"/>
              </a:spcBef>
              <a:spcAft>
                <a:spcPts val="0"/>
              </a:spcAft>
              <a:buFont typeface="Arial" pitchFamily="34" charset="0"/>
              <a:buChar char="•"/>
            </a:pPr>
            <a:r>
              <a:rPr lang="en-US" sz="2400" dirty="0" err="1">
                <a:solidFill>
                  <a:srgbClr val="000000"/>
                </a:solidFill>
                <a:latin typeface="Arial"/>
                <a:ea typeface="Times New Roman"/>
              </a:rPr>
              <a:t>Aredia</a:t>
            </a:r>
            <a:r>
              <a:rPr lang="en-US" sz="2400" dirty="0">
                <a:solidFill>
                  <a:srgbClr val="000000"/>
                </a:solidFill>
                <a:latin typeface="Arial"/>
                <a:ea typeface="Times New Roman"/>
              </a:rPr>
              <a:t> (Pamidronate) </a:t>
            </a:r>
          </a:p>
          <a:p>
            <a:pPr marL="0" indent="0" eaLnBrk="1" fontAlgn="auto" hangingPunct="1">
              <a:lnSpc>
                <a:spcPts val="46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defRPr/>
            </a:pPr>
            <a:r>
              <a:rPr lang="en-US" sz="2400" dirty="0">
                <a:solidFill>
                  <a:srgbClr val="009ACC"/>
                </a:solidFill>
                <a:latin typeface="Wingdings"/>
                <a:ea typeface="Times New Roman"/>
                <a:cs typeface="Wingdings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Arial"/>
                <a:ea typeface="Times New Roman"/>
              </a:rPr>
              <a:t>Each lowers calcium and has been </a:t>
            </a:r>
            <a:r>
              <a:rPr lang="en-US" sz="2400" dirty="0">
                <a:latin typeface="Arial" pitchFamily="34" charset="0"/>
                <a:ea typeface="Times New Roman" pitchFamily="18" charset="0"/>
                <a:cs typeface="Arial" pitchFamily="34" charset="0"/>
              </a:rPr>
              <a:t>shown to reduce the risk of fracture in pts with cancers metastatic to bone.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pPr marL="0">
              <a:lnSpc>
                <a:spcPts val="46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dirty="0">
                <a:solidFill>
                  <a:srgbClr val="000000"/>
                </a:solidFill>
                <a:latin typeface="Arial"/>
                <a:ea typeface="Times New Roman"/>
              </a:rPr>
              <a:t> </a:t>
            </a:r>
            <a:endParaRPr lang="en-US" sz="24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E3789-DE89-3D46-A3C0-8E4B86A18D49}" type="slidenum">
              <a:rPr lang="en-US" altLang="en-US" smtClean="0"/>
              <a:pPr/>
              <a:t>49</a:t>
            </a:fld>
            <a:endParaRPr lang="en-US" altLang="en-US" sz="1400"/>
          </a:p>
        </p:txBody>
      </p:sp>
    </p:spTree>
    <p:extLst>
      <p:ext uri="{BB962C8B-B14F-4D97-AF65-F5344CB8AC3E}">
        <p14:creationId xmlns:p14="http://schemas.microsoft.com/office/powerpoint/2010/main" val="15810575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2" name="Rectangle 17">
            <a:extLst>
              <a:ext uri="{FF2B5EF4-FFF2-40B4-BE49-F238E27FC236}">
                <a16:creationId xmlns:a16="http://schemas.microsoft.com/office/drawing/2014/main" xmlns="" id="{01459827-6EC5-B49F-39E0-55A656A3E0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86000" y="1524000"/>
            <a:ext cx="7543800" cy="609600"/>
          </a:xfrm>
          <a:prstGeom prst="rect">
            <a:avLst/>
          </a:prstGeom>
          <a:solidFill>
            <a:schemeClr val="bg1"/>
          </a:solidFill>
          <a:ln w="9525">
            <a:solidFill>
              <a:srgbClr val="FF33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/>
            <a:endParaRPr lang="en-US" altLang="en-US"/>
          </a:p>
        </p:txBody>
      </p:sp>
      <p:graphicFrame>
        <p:nvGraphicFramePr>
          <p:cNvPr id="4098" name="Object 2">
            <a:extLst>
              <a:ext uri="{FF2B5EF4-FFF2-40B4-BE49-F238E27FC236}">
                <a16:creationId xmlns:a16="http://schemas.microsoft.com/office/drawing/2014/main" xmlns="" id="{A1B083CF-4C7A-089A-3B0E-F62BD792EBF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4003676" y="663576"/>
          <a:ext cx="568325" cy="593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3" name="CorelDRAW" r:id="rId4" imgW="685800" imgH="711200" progId="CorelDraw.Graphic.7">
                  <p:embed/>
                </p:oleObj>
              </mc:Choice>
              <mc:Fallback>
                <p:oleObj name="CorelDRAW" r:id="rId4" imgW="685800" imgH="711200" progId="CorelDraw.Graphic.7">
                  <p:embed/>
                  <p:pic>
                    <p:nvPicPr>
                      <p:cNvPr id="4098" name="Object 2">
                        <a:extLst>
                          <a:ext uri="{FF2B5EF4-FFF2-40B4-BE49-F238E27FC236}">
                            <a16:creationId xmlns:a16="http://schemas.microsoft.com/office/drawing/2014/main" xmlns="" id="{A1B083CF-4C7A-089A-3B0E-F62BD792EBF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03676" y="663576"/>
                        <a:ext cx="568325" cy="5937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099" name="Object 3">
            <a:extLst>
              <a:ext uri="{FF2B5EF4-FFF2-40B4-BE49-F238E27FC236}">
                <a16:creationId xmlns:a16="http://schemas.microsoft.com/office/drawing/2014/main" xmlns="" id="{5F78CA7C-E18B-8D24-5F9C-54D1A2BB5D16}"/>
              </a:ext>
            </a:extLst>
          </p:cNvPr>
          <p:cNvGraphicFramePr>
            <a:graphicFrameLocks noChangeAspect="1"/>
          </p:cNvGraphicFramePr>
          <p:nvPr/>
        </p:nvGraphicFramePr>
        <p:xfrm>
          <a:off x="5894388" y="587375"/>
          <a:ext cx="963612" cy="782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4" name="CorelDRAW" r:id="rId6" imgW="1143000" imgH="939800" progId="CorelDraw.Graphic.7">
                  <p:embed/>
                </p:oleObj>
              </mc:Choice>
              <mc:Fallback>
                <p:oleObj name="CorelDRAW" r:id="rId6" imgW="1143000" imgH="939800" progId="CorelDraw.Graphic.7">
                  <p:embed/>
                  <p:pic>
                    <p:nvPicPr>
                      <p:cNvPr id="4099" name="Object 3">
                        <a:extLst>
                          <a:ext uri="{FF2B5EF4-FFF2-40B4-BE49-F238E27FC236}">
                            <a16:creationId xmlns:a16="http://schemas.microsoft.com/office/drawing/2014/main" xmlns="" id="{5F78CA7C-E18B-8D24-5F9C-54D1A2BB5D16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94388" y="587375"/>
                        <a:ext cx="963612" cy="782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100" name="Object 4">
            <a:extLst>
              <a:ext uri="{FF2B5EF4-FFF2-40B4-BE49-F238E27FC236}">
                <a16:creationId xmlns:a16="http://schemas.microsoft.com/office/drawing/2014/main" xmlns="" id="{5CCC9371-4EFE-2E55-3FBF-56F9DEAAF082}"/>
              </a:ext>
            </a:extLst>
          </p:cNvPr>
          <p:cNvGraphicFramePr>
            <a:graphicFrameLocks noChangeAspect="1"/>
          </p:cNvGraphicFramePr>
          <p:nvPr/>
        </p:nvGraphicFramePr>
        <p:xfrm>
          <a:off x="8013700" y="434976"/>
          <a:ext cx="1358900" cy="10128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5" name="CorelDRAW" r:id="rId8" imgW="1625600" imgH="1206500" progId="CorelDraw.Graphic.7">
                  <p:embed/>
                </p:oleObj>
              </mc:Choice>
              <mc:Fallback>
                <p:oleObj name="CorelDRAW" r:id="rId8" imgW="1625600" imgH="1206500" progId="CorelDraw.Graphic.7">
                  <p:embed/>
                  <p:pic>
                    <p:nvPicPr>
                      <p:cNvPr id="4100" name="Object 4">
                        <a:extLst>
                          <a:ext uri="{FF2B5EF4-FFF2-40B4-BE49-F238E27FC236}">
                            <a16:creationId xmlns:a16="http://schemas.microsoft.com/office/drawing/2014/main" xmlns="" id="{5CCC9371-4EFE-2E55-3FBF-56F9DEAAF082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13700" y="434976"/>
                        <a:ext cx="1358900" cy="10128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3" name="Line 5">
            <a:extLst>
              <a:ext uri="{FF2B5EF4-FFF2-40B4-BE49-F238E27FC236}">
                <a16:creationId xmlns:a16="http://schemas.microsoft.com/office/drawing/2014/main" xmlns="" id="{F9C9483B-F91B-C627-5E8F-AF9B02CFA39F}"/>
              </a:ext>
            </a:extLst>
          </p:cNvPr>
          <p:cNvSpPr>
            <a:spLocks noChangeShapeType="1"/>
          </p:cNvSpPr>
          <p:nvPr/>
        </p:nvSpPr>
        <p:spPr bwMode="auto">
          <a:xfrm>
            <a:off x="4953000" y="968375"/>
            <a:ext cx="609600" cy="0"/>
          </a:xfrm>
          <a:prstGeom prst="line">
            <a:avLst/>
          </a:prstGeom>
          <a:noFill/>
          <a:ln w="57150">
            <a:solidFill>
              <a:srgbClr val="4926F8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4" name="Line 6">
            <a:extLst>
              <a:ext uri="{FF2B5EF4-FFF2-40B4-BE49-F238E27FC236}">
                <a16:creationId xmlns:a16="http://schemas.microsoft.com/office/drawing/2014/main" xmlns="" id="{62A82772-4E5D-05B0-D39C-46272AE154CD}"/>
              </a:ext>
            </a:extLst>
          </p:cNvPr>
          <p:cNvSpPr>
            <a:spLocks noChangeShapeType="1"/>
          </p:cNvSpPr>
          <p:nvPr/>
        </p:nvSpPr>
        <p:spPr bwMode="auto">
          <a:xfrm>
            <a:off x="7162800" y="968375"/>
            <a:ext cx="609600" cy="0"/>
          </a:xfrm>
          <a:prstGeom prst="line">
            <a:avLst/>
          </a:prstGeom>
          <a:noFill/>
          <a:ln w="57150">
            <a:solidFill>
              <a:srgbClr val="4926F8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4101" name="Object 5">
            <a:extLst>
              <a:ext uri="{FF2B5EF4-FFF2-40B4-BE49-F238E27FC236}">
                <a16:creationId xmlns:a16="http://schemas.microsoft.com/office/drawing/2014/main" xmlns="" id="{CADCEB06-63FC-3BD3-2CA8-391C92931B14}"/>
              </a:ext>
            </a:extLst>
          </p:cNvPr>
          <p:cNvGraphicFramePr>
            <a:graphicFrameLocks noChangeAspect="1"/>
          </p:cNvGraphicFramePr>
          <p:nvPr/>
        </p:nvGraphicFramePr>
        <p:xfrm>
          <a:off x="2587626" y="795339"/>
          <a:ext cx="384175" cy="325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6" name="CorelDRAW" r:id="rId10" imgW="457200" imgH="393700" progId="CorelDraw.Graphic.7">
                  <p:embed/>
                </p:oleObj>
              </mc:Choice>
              <mc:Fallback>
                <p:oleObj name="CorelDRAW" r:id="rId10" imgW="457200" imgH="393700" progId="CorelDraw.Graphic.7">
                  <p:embed/>
                  <p:pic>
                    <p:nvPicPr>
                      <p:cNvPr id="4101" name="Object 5">
                        <a:extLst>
                          <a:ext uri="{FF2B5EF4-FFF2-40B4-BE49-F238E27FC236}">
                            <a16:creationId xmlns:a16="http://schemas.microsoft.com/office/drawing/2014/main" xmlns="" id="{CADCEB06-63FC-3BD3-2CA8-391C92931B14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87626" y="795339"/>
                        <a:ext cx="384175" cy="3254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5" name="Line 8">
            <a:extLst>
              <a:ext uri="{FF2B5EF4-FFF2-40B4-BE49-F238E27FC236}">
                <a16:creationId xmlns:a16="http://schemas.microsoft.com/office/drawing/2014/main" xmlns="" id="{6B719292-B0A2-178C-5086-8797EDB4D03B}"/>
              </a:ext>
            </a:extLst>
          </p:cNvPr>
          <p:cNvSpPr>
            <a:spLocks noChangeShapeType="1"/>
          </p:cNvSpPr>
          <p:nvPr/>
        </p:nvSpPr>
        <p:spPr bwMode="auto">
          <a:xfrm>
            <a:off x="3200400" y="968375"/>
            <a:ext cx="609600" cy="0"/>
          </a:xfrm>
          <a:prstGeom prst="line">
            <a:avLst/>
          </a:prstGeom>
          <a:noFill/>
          <a:ln w="57150">
            <a:solidFill>
              <a:srgbClr val="4926F8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6" name="Text Box 9">
            <a:extLst>
              <a:ext uri="{FF2B5EF4-FFF2-40B4-BE49-F238E27FC236}">
                <a16:creationId xmlns:a16="http://schemas.microsoft.com/office/drawing/2014/main" xmlns="" id="{0B7166EB-7930-1045-E90A-BE6013D1411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1477964"/>
            <a:ext cx="7772400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 i="1" dirty="0">
                <a:solidFill>
                  <a:srgbClr val="EA4524"/>
                </a:solidFill>
                <a:latin typeface="Arial Black" panose="020B0604020202020204" pitchFamily="34" charset="0"/>
              </a:rPr>
              <a:t>Proliferation – Cell Multiplication</a:t>
            </a:r>
          </a:p>
        </p:txBody>
      </p:sp>
      <p:sp>
        <p:nvSpPr>
          <p:cNvPr id="4107" name="Text Box 10">
            <a:extLst>
              <a:ext uri="{FF2B5EF4-FFF2-40B4-BE49-F238E27FC236}">
                <a16:creationId xmlns:a16="http://schemas.microsoft.com/office/drawing/2014/main" xmlns="" id="{70CB72BA-B0F9-B912-6FE4-C982DB3B0D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00" y="2133601"/>
            <a:ext cx="78486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 i="1" dirty="0">
                <a:solidFill>
                  <a:srgbClr val="4926F8"/>
                </a:solidFill>
                <a:latin typeface="Arial Black" panose="020B0604020202020204" pitchFamily="34" charset="0"/>
              </a:rPr>
              <a:t>Essential for normal growth &amp; development of the breast</a:t>
            </a:r>
          </a:p>
        </p:txBody>
      </p:sp>
      <p:sp>
        <p:nvSpPr>
          <p:cNvPr id="4108" name="Text Box 11">
            <a:extLst>
              <a:ext uri="{FF2B5EF4-FFF2-40B4-BE49-F238E27FC236}">
                <a16:creationId xmlns:a16="http://schemas.microsoft.com/office/drawing/2014/main" xmlns="" id="{D374AB49-05E9-8E28-8104-FA6F4C29FD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62200" y="2971800"/>
            <a:ext cx="7924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b="1" i="1">
                <a:solidFill>
                  <a:srgbClr val="4926F8"/>
                </a:solidFill>
                <a:latin typeface="Arial Black" panose="020B0604020202020204" pitchFamily="34" charset="0"/>
              </a:rPr>
              <a:t>Important factor in breast cancer</a:t>
            </a:r>
          </a:p>
        </p:txBody>
      </p:sp>
      <p:sp>
        <p:nvSpPr>
          <p:cNvPr id="4109" name="Text Box 12">
            <a:extLst>
              <a:ext uri="{FF2B5EF4-FFF2-40B4-BE49-F238E27FC236}">
                <a16:creationId xmlns:a16="http://schemas.microsoft.com/office/drawing/2014/main" xmlns="" id="{3E386FB6-CECE-5B33-4BAC-1D22CAEE23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3352800"/>
            <a:ext cx="7924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50838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en-US" altLang="en-US" b="1" i="1" dirty="0">
                <a:solidFill>
                  <a:srgbClr val="4926F8"/>
                </a:solidFill>
                <a:latin typeface="Arial Black" panose="020B0604020202020204" pitchFamily="34" charset="0"/>
              </a:rPr>
              <a:t>Decreases time for mutation repair</a:t>
            </a:r>
            <a:endParaRPr lang="en-US" altLang="en-US" dirty="0">
              <a:latin typeface="Arial Black" panose="020B0604020202020204" pitchFamily="34" charset="0"/>
            </a:endParaRPr>
          </a:p>
        </p:txBody>
      </p:sp>
      <p:sp>
        <p:nvSpPr>
          <p:cNvPr id="28685" name="Text Box 13">
            <a:extLst>
              <a:ext uri="{FF2B5EF4-FFF2-40B4-BE49-F238E27FC236}">
                <a16:creationId xmlns:a16="http://schemas.microsoft.com/office/drawing/2014/main" xmlns="" id="{A47974E7-87B3-CEB4-345D-BC43251AF4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28800" y="5454650"/>
            <a:ext cx="8686800" cy="946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b="1" i="1">
                <a:solidFill>
                  <a:srgbClr val="4926F8"/>
                </a:solidFill>
                <a:latin typeface="Arial Black" panose="020B0604020202020204" pitchFamily="34" charset="0"/>
              </a:rPr>
              <a:t>Estrogen and other reproductive hormones cause proliferation of breast cells</a:t>
            </a:r>
          </a:p>
        </p:txBody>
      </p:sp>
      <p:sp>
        <p:nvSpPr>
          <p:cNvPr id="4111" name="Text Box 14">
            <a:extLst>
              <a:ext uri="{FF2B5EF4-FFF2-40B4-BE49-F238E27FC236}">
                <a16:creationId xmlns:a16="http://schemas.microsoft.com/office/drawing/2014/main" xmlns="" id="{5109D84A-C384-7CFA-FCEF-45012CEF6CE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86000" y="3810000"/>
            <a:ext cx="8001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8925" indent="-166688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Char char="•"/>
            </a:pPr>
            <a:r>
              <a:rPr lang="en-US" altLang="en-US" b="1" i="1">
                <a:solidFill>
                  <a:srgbClr val="4926F8"/>
                </a:solidFill>
                <a:latin typeface="Arial Black" panose="020B0604020202020204" pitchFamily="34" charset="0"/>
              </a:rPr>
              <a:t>Key event during the tumor promotion </a:t>
            </a:r>
          </a:p>
        </p:txBody>
      </p:sp>
      <p:sp>
        <p:nvSpPr>
          <p:cNvPr id="28687" name="Text Box 15">
            <a:extLst>
              <a:ext uri="{FF2B5EF4-FFF2-40B4-BE49-F238E27FC236}">
                <a16:creationId xmlns:a16="http://schemas.microsoft.com/office/drawing/2014/main" xmlns="" id="{1B595A94-6824-60DB-1141-9EE13C2BB93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24000" y="4267200"/>
            <a:ext cx="8991600" cy="128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288925" indent="-63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itchFamily="2" charset="2"/>
              <a:buNone/>
            </a:pPr>
            <a:r>
              <a:rPr lang="en-US" altLang="en-US" sz="2600" b="1" i="1" dirty="0">
                <a:solidFill>
                  <a:srgbClr val="4926F8"/>
                </a:solidFill>
                <a:latin typeface="Arial Black" panose="020B0604020202020204" pitchFamily="34" charset="0"/>
              </a:rPr>
              <a:t>Proliferating cells at risk to undergo initiation, promotion and progression stages of cancer formation</a:t>
            </a:r>
          </a:p>
        </p:txBody>
      </p:sp>
      <p:grpSp>
        <p:nvGrpSpPr>
          <p:cNvPr id="4113" name="Group 18">
            <a:extLst>
              <a:ext uri="{FF2B5EF4-FFF2-40B4-BE49-F238E27FC236}">
                <a16:creationId xmlns:a16="http://schemas.microsoft.com/office/drawing/2014/main" xmlns="" id="{9C98FFDC-E76D-1216-D34E-0F08C65EEAB2}"/>
              </a:ext>
            </a:extLst>
          </p:cNvPr>
          <p:cNvGrpSpPr>
            <a:grpSpLocks/>
          </p:cNvGrpSpPr>
          <p:nvPr/>
        </p:nvGrpSpPr>
        <p:grpSpPr bwMode="auto">
          <a:xfrm>
            <a:off x="9601200" y="6013450"/>
            <a:ext cx="838200" cy="615950"/>
            <a:chOff x="2160" y="720"/>
            <a:chExt cx="528" cy="388"/>
          </a:xfrm>
        </p:grpSpPr>
        <p:sp>
          <p:nvSpPr>
            <p:cNvPr id="4114" name="Rectangle 19">
              <a:extLst>
                <a:ext uri="{FF2B5EF4-FFF2-40B4-BE49-F238E27FC236}">
                  <a16:creationId xmlns:a16="http://schemas.microsoft.com/office/drawing/2014/main" xmlns="" id="{18336235-943A-203D-3ACB-DF1FAF45FCD0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160" y="720"/>
              <a:ext cx="528" cy="384"/>
            </a:xfrm>
            <a:prstGeom prst="rect">
              <a:avLst/>
            </a:prstGeom>
            <a:solidFill>
              <a:schemeClr val="bg1"/>
            </a:solidFill>
            <a:ln w="57150">
              <a:solidFill>
                <a:srgbClr val="FF33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eaLnBrk="1" hangingPunct="1"/>
              <a:endParaRPr lang="en-US" altLang="en-US">
                <a:solidFill>
                  <a:srgbClr val="FF3300"/>
                </a:solidFill>
              </a:endParaRPr>
            </a:p>
          </p:txBody>
        </p:sp>
        <p:pic>
          <p:nvPicPr>
            <p:cNvPr id="4115" name="Picture 20" descr="Bcerf">
              <a:extLst>
                <a:ext uri="{FF2B5EF4-FFF2-40B4-BE49-F238E27FC236}">
                  <a16:creationId xmlns:a16="http://schemas.microsoft.com/office/drawing/2014/main" xmlns="" id="{48508DDD-5A24-39C9-72D5-5D07F7FF799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60" y="720"/>
              <a:ext cx="528" cy="3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46005A-DA99-B24A-A183-1B64E5C705BA}" type="slidenum">
              <a:rPr lang="en-US" altLang="en-US" smtClean="0"/>
              <a:pPr/>
              <a:t>5</a:t>
            </a:fld>
            <a:endParaRPr lang="en-US" altLang="en-US" sz="14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6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685" grpId="0"/>
      <p:bldP spid="2868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4">
            <a:extLst>
              <a:ext uri="{FF2B5EF4-FFF2-40B4-BE49-F238E27FC236}">
                <a16:creationId xmlns:a16="http://schemas.microsoft.com/office/drawing/2014/main" xmlns="" id="{BD79F88A-159A-AE8C-1B72-9A9F9D95526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Breast Cancer Risk Factors</a:t>
            </a:r>
          </a:p>
        </p:txBody>
      </p:sp>
      <p:sp>
        <p:nvSpPr>
          <p:cNvPr id="17411" name="Rectangle 5">
            <a:extLst>
              <a:ext uri="{FF2B5EF4-FFF2-40B4-BE49-F238E27FC236}">
                <a16:creationId xmlns:a16="http://schemas.microsoft.com/office/drawing/2014/main" xmlns="" id="{36BCBF4A-A52F-25E8-34D3-1EBF95B5FF08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altLang="en-US"/>
              <a:t>Risk Factors do not cause breast cancer but are associated with an increased chance of getting breast cancer </a:t>
            </a:r>
          </a:p>
          <a:p>
            <a:pPr eaLnBrk="1" hangingPunct="1"/>
            <a:r>
              <a:rPr lang="en-US" altLang="en-US"/>
              <a:t>The number one risk factor for breast cancer is being a women</a:t>
            </a:r>
          </a:p>
          <a:p>
            <a:pPr eaLnBrk="1" hangingPunct="1"/>
            <a:r>
              <a:rPr lang="en-US" altLang="en-US"/>
              <a:t>Age is a risk; the chance of getting breast cancer increases with age</a:t>
            </a:r>
          </a:p>
          <a:p>
            <a:pPr eaLnBrk="1" hangingPunct="1"/>
            <a:endParaRPr lang="en-US" altLang="en-US"/>
          </a:p>
          <a:p>
            <a:pPr eaLnBrk="1" hangingPunct="1"/>
            <a:endParaRPr lang="en-US" altLang="en-US"/>
          </a:p>
          <a:p>
            <a:pPr eaLnBrk="1" hangingPunct="1"/>
            <a:endParaRPr lang="en-US" altLang="en-US"/>
          </a:p>
          <a:p>
            <a:pPr eaLnBrk="1" hangingPunct="1"/>
            <a:endParaRPr lang="en-US" altLang="en-US"/>
          </a:p>
          <a:p>
            <a:pPr eaLnBrk="1" hangingPunct="1"/>
            <a:endParaRPr lang="en-US" altLang="en-US"/>
          </a:p>
          <a:p>
            <a:pPr eaLnBrk="1" hangingPunct="1"/>
            <a:endParaRPr lang="en-US" altLang="en-US"/>
          </a:p>
          <a:p>
            <a:pPr eaLnBrk="1" hangingPunct="1"/>
            <a:endParaRPr lang="en-US" altLang="en-US"/>
          </a:p>
          <a:p>
            <a:pPr eaLnBrk="1" hangingPunct="1"/>
            <a:endParaRPr lang="en-US" altLang="en-US"/>
          </a:p>
          <a:p>
            <a:pPr eaLnBrk="1" hangingPunct="1"/>
            <a:endParaRPr lang="en-US" alt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E3789-DE89-3D46-A3C0-8E4B86A18D49}" type="slidenum">
              <a:rPr lang="en-US" altLang="en-US" smtClean="0"/>
              <a:pPr/>
              <a:t>6</a:t>
            </a:fld>
            <a:endParaRPr lang="en-US" altLang="en-US" sz="14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4">
            <a:extLst>
              <a:ext uri="{FF2B5EF4-FFF2-40B4-BE49-F238E27FC236}">
                <a16:creationId xmlns:a16="http://schemas.microsoft.com/office/drawing/2014/main" xmlns="" id="{2A83BD93-FAC2-AE4B-917E-BBA311291BC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590800" y="6096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/>
              <a:t>Age as a Risk Factor</a:t>
            </a:r>
          </a:p>
        </p:txBody>
      </p:sp>
      <p:sp>
        <p:nvSpPr>
          <p:cNvPr id="18435" name="Rectangle 5">
            <a:extLst>
              <a:ext uri="{FF2B5EF4-FFF2-40B4-BE49-F238E27FC236}">
                <a16:creationId xmlns:a16="http://schemas.microsoft.com/office/drawing/2014/main" xmlns="" id="{3EDC75B6-CDB6-36FF-C988-E323A3E750C9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590800" y="1873250"/>
            <a:ext cx="7772400" cy="4114800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buNone/>
              <a:tabLst>
                <a:tab pos="3652838" algn="l"/>
              </a:tabLst>
            </a:pPr>
            <a:r>
              <a:rPr lang="en-US" altLang="en-US" sz="3000"/>
              <a:t>		</a:t>
            </a:r>
            <a:r>
              <a:rPr lang="en-US" altLang="en-US" sz="3000" i="1"/>
              <a:t>RISK</a:t>
            </a:r>
          </a:p>
          <a:p>
            <a:pPr eaLnBrk="1" hangingPunct="1">
              <a:buNone/>
              <a:tabLst>
                <a:tab pos="3652838" algn="l"/>
              </a:tabLst>
            </a:pPr>
            <a:r>
              <a:rPr lang="en-US" altLang="en-US" sz="3000"/>
              <a:t>By age 30	1 out of 2,000</a:t>
            </a:r>
          </a:p>
          <a:p>
            <a:pPr eaLnBrk="1" hangingPunct="1">
              <a:buNone/>
              <a:tabLst>
                <a:tab pos="3652838" algn="l"/>
              </a:tabLst>
            </a:pPr>
            <a:r>
              <a:rPr lang="en-US" altLang="en-US" sz="3000"/>
              <a:t>By age 40	1 out of 233</a:t>
            </a:r>
          </a:p>
          <a:p>
            <a:pPr eaLnBrk="1" hangingPunct="1">
              <a:buNone/>
              <a:tabLst>
                <a:tab pos="3652838" algn="l"/>
              </a:tabLst>
            </a:pPr>
            <a:r>
              <a:rPr lang="en-US" altLang="en-US" sz="3000"/>
              <a:t>By age 50	1 out of 53</a:t>
            </a:r>
          </a:p>
          <a:p>
            <a:pPr eaLnBrk="1" hangingPunct="1">
              <a:buNone/>
              <a:tabLst>
                <a:tab pos="3652838" algn="l"/>
              </a:tabLst>
            </a:pPr>
            <a:r>
              <a:rPr lang="en-US" altLang="en-US" sz="3000"/>
              <a:t>By age 60	1 out of 22</a:t>
            </a:r>
          </a:p>
          <a:p>
            <a:pPr eaLnBrk="1" hangingPunct="1">
              <a:buNone/>
              <a:tabLst>
                <a:tab pos="3652838" algn="l"/>
              </a:tabLst>
            </a:pPr>
            <a:r>
              <a:rPr lang="en-US" altLang="en-US" sz="3000"/>
              <a:t>By age 70	1 out of 13</a:t>
            </a:r>
          </a:p>
          <a:p>
            <a:pPr eaLnBrk="1" hangingPunct="1">
              <a:buNone/>
              <a:tabLst>
                <a:tab pos="3652838" algn="l"/>
              </a:tabLst>
            </a:pPr>
            <a:r>
              <a:rPr lang="en-US" altLang="en-US" sz="3000"/>
              <a:t>By age 80	1 out of 9</a:t>
            </a:r>
          </a:p>
          <a:p>
            <a:pPr eaLnBrk="1" hangingPunct="1">
              <a:buNone/>
              <a:tabLst>
                <a:tab pos="3652838" algn="l"/>
              </a:tabLst>
            </a:pPr>
            <a:r>
              <a:rPr lang="en-US" altLang="en-US" sz="3000"/>
              <a:t>Lifetime risk	1 out of 8</a:t>
            </a:r>
          </a:p>
          <a:p>
            <a:pPr eaLnBrk="1" hangingPunct="1">
              <a:spcBef>
                <a:spcPct val="60000"/>
              </a:spcBef>
              <a:buNone/>
              <a:tabLst>
                <a:tab pos="3652838" algn="l"/>
              </a:tabLst>
            </a:pPr>
            <a:r>
              <a:rPr lang="en-US" altLang="en-US" sz="1800"/>
              <a:t>NCI SEER Program, 1995-1997</a:t>
            </a:r>
          </a:p>
        </p:txBody>
      </p:sp>
      <p:sp>
        <p:nvSpPr>
          <p:cNvPr id="18436" name="Line 6">
            <a:extLst>
              <a:ext uri="{FF2B5EF4-FFF2-40B4-BE49-F238E27FC236}">
                <a16:creationId xmlns:a16="http://schemas.microsoft.com/office/drawing/2014/main" xmlns="" id="{AC1CDCDB-DBDE-DAFB-49E3-F8A1983FAC35}"/>
              </a:ext>
            </a:extLst>
          </p:cNvPr>
          <p:cNvSpPr>
            <a:spLocks noChangeShapeType="1"/>
          </p:cNvSpPr>
          <p:nvPr/>
        </p:nvSpPr>
        <p:spPr bwMode="auto">
          <a:xfrm>
            <a:off x="2667000" y="2362200"/>
            <a:ext cx="5638800" cy="0"/>
          </a:xfrm>
          <a:prstGeom prst="line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/>
          <a:lstStyle/>
          <a:p>
            <a:endParaRPr lang="en-US"/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2E3789-DE89-3D46-A3C0-8E4B86A18D49}" type="slidenum">
              <a:rPr lang="en-US" altLang="en-US" smtClean="0"/>
              <a:pPr/>
              <a:t>7</a:t>
            </a:fld>
            <a:endParaRPr lang="en-US" altLang="en-US" sz="140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5">
            <a:extLst>
              <a:ext uri="{FF2B5EF4-FFF2-40B4-BE49-F238E27FC236}">
                <a16:creationId xmlns:a16="http://schemas.microsoft.com/office/drawing/2014/main" xmlns="" id="{04BA4A71-F090-30C7-E70E-540431B165D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590800" y="60960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/>
              <a:t>Risk Factors</a:t>
            </a:r>
          </a:p>
        </p:txBody>
      </p:sp>
      <p:sp>
        <p:nvSpPr>
          <p:cNvPr id="19459" name="Rectangle 6">
            <a:extLst>
              <a:ext uri="{FF2B5EF4-FFF2-40B4-BE49-F238E27FC236}">
                <a16:creationId xmlns:a16="http://schemas.microsoft.com/office/drawing/2014/main" xmlns="" id="{9C2027D2-3F5D-F182-1394-95944389C370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2590800" y="1873250"/>
            <a:ext cx="3962400" cy="4114800"/>
          </a:xfrm>
        </p:spPr>
        <p:txBody>
          <a:bodyPr>
            <a:normAutofit lnSpcReduction="10000"/>
          </a:bodyPr>
          <a:lstStyle/>
          <a:p>
            <a:pPr eaLnBrk="1" hangingPunct="1">
              <a:buFont typeface="Wingdings" pitchFamily="2" charset="2"/>
              <a:buNone/>
            </a:pPr>
            <a:r>
              <a:rPr lang="en-US" altLang="en-US" i="1"/>
              <a:t>Controllable</a:t>
            </a:r>
          </a:p>
          <a:p>
            <a:pPr eaLnBrk="1" hangingPunct="1"/>
            <a:r>
              <a:rPr lang="en-US" altLang="en-US"/>
              <a:t>Alcohol drinking</a:t>
            </a:r>
          </a:p>
          <a:p>
            <a:pPr eaLnBrk="1" hangingPunct="1"/>
            <a:r>
              <a:rPr lang="en-US" altLang="en-US"/>
              <a:t>Being overweight</a:t>
            </a:r>
          </a:p>
          <a:p>
            <a:pPr eaLnBrk="1" hangingPunct="1"/>
            <a:r>
              <a:rPr lang="en-US" altLang="en-US"/>
              <a:t>Never having children</a:t>
            </a:r>
          </a:p>
          <a:p>
            <a:pPr eaLnBrk="1" hangingPunct="1"/>
            <a:r>
              <a:rPr lang="en-US" altLang="en-US"/>
              <a:t>1st child &gt;30yrs of age</a:t>
            </a:r>
          </a:p>
          <a:p>
            <a:pPr eaLnBrk="1" hangingPunct="1"/>
            <a:r>
              <a:rPr lang="en-US" altLang="en-US"/>
              <a:t>Hormone Replacement</a:t>
            </a:r>
          </a:p>
          <a:p>
            <a:pPr eaLnBrk="1" hangingPunct="1"/>
            <a:r>
              <a:rPr lang="en-US" altLang="en-US"/>
              <a:t>Birth control pills (very slight)</a:t>
            </a:r>
          </a:p>
          <a:p>
            <a:pPr eaLnBrk="1" hangingPunct="1">
              <a:spcBef>
                <a:spcPct val="60000"/>
              </a:spcBef>
              <a:buFont typeface="Wingdings" pitchFamily="2" charset="2"/>
              <a:buNone/>
            </a:pPr>
            <a:r>
              <a:rPr lang="en-US" altLang="en-US" sz="1800"/>
              <a:t>ACS Breast Cancer Facts 2001-02</a:t>
            </a:r>
          </a:p>
          <a:p>
            <a:pPr eaLnBrk="1" hangingPunct="1"/>
            <a:endParaRPr lang="en-US" altLang="en-US" sz="1800"/>
          </a:p>
        </p:txBody>
      </p:sp>
      <p:sp>
        <p:nvSpPr>
          <p:cNvPr id="19460" name="Rectangle 7">
            <a:extLst>
              <a:ext uri="{FF2B5EF4-FFF2-40B4-BE49-F238E27FC236}">
                <a16:creationId xmlns:a16="http://schemas.microsoft.com/office/drawing/2014/main" xmlns="" id="{263F4C15-0656-A063-EE0C-A982E3F91657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>
          <a:xfrm>
            <a:off x="6781800" y="1873250"/>
            <a:ext cx="3581400" cy="4114800"/>
          </a:xfrm>
        </p:spPr>
        <p:txBody>
          <a:bodyPr>
            <a:normAutofit lnSpcReduction="10000"/>
          </a:bodyPr>
          <a:lstStyle/>
          <a:p>
            <a:pPr eaLnBrk="1" hangingPunct="1">
              <a:buFont typeface="Wingdings" pitchFamily="2" charset="2"/>
              <a:buNone/>
            </a:pPr>
            <a:r>
              <a:rPr lang="en-US" altLang="en-US" i="1"/>
              <a:t>Uncontrollable</a:t>
            </a:r>
          </a:p>
          <a:p>
            <a:pPr eaLnBrk="1" hangingPunct="1"/>
            <a:r>
              <a:rPr lang="en-US" altLang="en-US"/>
              <a:t>Getting older</a:t>
            </a:r>
          </a:p>
          <a:p>
            <a:pPr eaLnBrk="1" hangingPunct="1"/>
            <a:r>
              <a:rPr lang="en-US" altLang="en-US"/>
              <a:t>First degree relative with breast cancer</a:t>
            </a:r>
          </a:p>
          <a:p>
            <a:pPr eaLnBrk="1" hangingPunct="1"/>
            <a:r>
              <a:rPr lang="en-US" altLang="en-US"/>
              <a:t>A previous breast biopsy showing atypical changes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07A66-4303-1141-A64C-37204CA53C74}" type="slidenum">
              <a:rPr lang="en-US" altLang="en-US" smtClean="0"/>
              <a:pPr/>
              <a:t>8</a:t>
            </a:fld>
            <a:endParaRPr lang="en-US" altLang="en-US" sz="14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5">
            <a:extLst>
              <a:ext uri="{FF2B5EF4-FFF2-40B4-BE49-F238E27FC236}">
                <a16:creationId xmlns:a16="http://schemas.microsoft.com/office/drawing/2014/main" xmlns="" id="{C5A827E5-E502-05EC-BB04-BBA6C2139FB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590800" y="641350"/>
            <a:ext cx="7772400" cy="1143000"/>
          </a:xfrm>
        </p:spPr>
        <p:txBody>
          <a:bodyPr/>
          <a:lstStyle/>
          <a:p>
            <a:pPr eaLnBrk="1" hangingPunct="1"/>
            <a:r>
              <a:rPr lang="en-US" altLang="en-US"/>
              <a:t>Risk Factors</a:t>
            </a:r>
          </a:p>
        </p:txBody>
      </p:sp>
      <p:sp>
        <p:nvSpPr>
          <p:cNvPr id="20483" name="Rectangle 6">
            <a:extLst>
              <a:ext uri="{FF2B5EF4-FFF2-40B4-BE49-F238E27FC236}">
                <a16:creationId xmlns:a16="http://schemas.microsoft.com/office/drawing/2014/main" xmlns="" id="{C0FBCF29-CCEB-AD65-CE59-B8FD2677B425}"/>
              </a:ext>
            </a:extLst>
          </p:cNvPr>
          <p:cNvSpPr>
            <a:spLocks noGrp="1" noChangeArrowheads="1"/>
          </p:cNvSpPr>
          <p:nvPr>
            <p:ph sz="half" idx="1"/>
          </p:nvPr>
        </p:nvSpPr>
        <p:spPr>
          <a:xfrm>
            <a:off x="2590800" y="1905000"/>
            <a:ext cx="3810000" cy="4114800"/>
          </a:xfrm>
        </p:spPr>
        <p:txBody>
          <a:bodyPr/>
          <a:lstStyle/>
          <a:p>
            <a:pPr eaLnBrk="1" hangingPunct="1"/>
            <a:r>
              <a:rPr lang="en-US" altLang="en-US"/>
              <a:t>Controllable</a:t>
            </a:r>
          </a:p>
          <a:p>
            <a:pPr eaLnBrk="1" hangingPunct="1"/>
            <a:r>
              <a:rPr lang="en-US" altLang="en-US"/>
              <a:t>Being exposed to large amounts of radiation</a:t>
            </a:r>
          </a:p>
          <a:p>
            <a:pPr eaLnBrk="1" hangingPunct="1"/>
            <a:endParaRPr lang="en-US" altLang="en-US"/>
          </a:p>
        </p:txBody>
      </p:sp>
      <p:sp>
        <p:nvSpPr>
          <p:cNvPr id="20484" name="Rectangle 7">
            <a:extLst>
              <a:ext uri="{FF2B5EF4-FFF2-40B4-BE49-F238E27FC236}">
                <a16:creationId xmlns:a16="http://schemas.microsoft.com/office/drawing/2014/main" xmlns="" id="{B66A47F8-F9DB-DAA6-14FC-69C6F6AD64B4}"/>
              </a:ext>
            </a:extLst>
          </p:cNvPr>
          <p:cNvSpPr>
            <a:spLocks noGrp="1" noChangeArrowheads="1"/>
          </p:cNvSpPr>
          <p:nvPr>
            <p:ph sz="half" idx="2"/>
          </p:nvPr>
        </p:nvSpPr>
        <p:spPr>
          <a:xfrm>
            <a:off x="5791200" y="1905000"/>
            <a:ext cx="4724400" cy="4114800"/>
          </a:xfrm>
        </p:spPr>
        <p:txBody>
          <a:bodyPr/>
          <a:lstStyle/>
          <a:p>
            <a:pPr eaLnBrk="1" hangingPunct="1"/>
            <a:r>
              <a:rPr lang="en-US" altLang="en-US"/>
              <a:t>Uncontrollable</a:t>
            </a:r>
          </a:p>
          <a:p>
            <a:pPr eaLnBrk="1" hangingPunct="1"/>
            <a:r>
              <a:rPr lang="en-US" altLang="en-US"/>
              <a:t>Being young (&lt;12) at the time of menses</a:t>
            </a:r>
          </a:p>
          <a:p>
            <a:pPr eaLnBrk="1" hangingPunct="1"/>
            <a:r>
              <a:rPr lang="en-US" altLang="en-US"/>
              <a:t>Starting menopause after age 55</a:t>
            </a:r>
          </a:p>
          <a:p>
            <a:pPr eaLnBrk="1" hangingPunct="1"/>
            <a:r>
              <a:rPr lang="en-US" altLang="en-US"/>
              <a:t>Having an inherited mutation in the breast cancer genes (BRCA 1 or 2)</a:t>
            </a:r>
          </a:p>
          <a:p>
            <a:pPr eaLnBrk="1" hangingPunct="1">
              <a:spcBef>
                <a:spcPct val="60000"/>
              </a:spcBef>
              <a:buFont typeface="Wingdings" pitchFamily="2" charset="2"/>
              <a:buNone/>
            </a:pPr>
            <a:r>
              <a:rPr lang="en-US" altLang="en-US" sz="1800"/>
              <a:t>ACS Breast Cancer Facts 2001-02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 smtClean="0"/>
              <a:t>RDP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AE07A66-4303-1141-A64C-37204CA53C74}" type="slidenum">
              <a:rPr lang="en-US" altLang="en-US" smtClean="0"/>
              <a:pPr/>
              <a:t>9</a:t>
            </a:fld>
            <a:endParaRPr lang="en-US" altLang="en-US" sz="14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662</TotalTime>
  <Words>1421</Words>
  <Application>Microsoft Office PowerPoint</Application>
  <PresentationFormat>Widescreen</PresentationFormat>
  <Paragraphs>349</Paragraphs>
  <Slides>49</Slides>
  <Notes>5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49</vt:i4>
      </vt:variant>
    </vt:vector>
  </HeadingPairs>
  <TitlesOfParts>
    <vt:vector size="59" baseType="lpstr">
      <vt:lpstr>ＭＳ Ｐゴシック</vt:lpstr>
      <vt:lpstr>Arial</vt:lpstr>
      <vt:lpstr>Arial Black</vt:lpstr>
      <vt:lpstr>Calibri</vt:lpstr>
      <vt:lpstr>Calibri Light</vt:lpstr>
      <vt:lpstr>Times New Roman</vt:lpstr>
      <vt:lpstr>Wingdings</vt:lpstr>
      <vt:lpstr>Office Theme</vt:lpstr>
      <vt:lpstr>CorelDRAW</vt:lpstr>
      <vt:lpstr>Slide</vt:lpstr>
      <vt:lpstr>Breast Cancer</vt:lpstr>
      <vt:lpstr>PowerPoint Presentation</vt:lpstr>
      <vt:lpstr>PowerPoint Presentation</vt:lpstr>
      <vt:lpstr>PowerPoint Presentation</vt:lpstr>
      <vt:lpstr>PowerPoint Presentation</vt:lpstr>
      <vt:lpstr>Breast Cancer Risk Factors</vt:lpstr>
      <vt:lpstr>Age as a Risk Factor</vt:lpstr>
      <vt:lpstr>Risk Factors</vt:lpstr>
      <vt:lpstr>Risk Factors</vt:lpstr>
      <vt:lpstr>Breast Cancer Screening Methods For Healthy Women</vt:lpstr>
      <vt:lpstr>Mammography</vt:lpstr>
      <vt:lpstr>Mamogram equipment</vt:lpstr>
      <vt:lpstr>Computer-Aided Diagnosis</vt:lpstr>
      <vt:lpstr>What Mammograms Show</vt:lpstr>
      <vt:lpstr>Detection of Malignant Masses</vt:lpstr>
      <vt:lpstr>Calcification Features</vt:lpstr>
      <vt:lpstr>Trouble Signs That  Should Not Be Ignored</vt:lpstr>
      <vt:lpstr>Breast Cancer Screening Methods For Healthy Women</vt:lpstr>
      <vt:lpstr>When you discover a breast lump What do you do?</vt:lpstr>
      <vt:lpstr>When you discover a breast lump What do you do?</vt:lpstr>
      <vt:lpstr>DIAGNOSIS</vt:lpstr>
      <vt:lpstr>TUMOR CHARACTERISTICS</vt:lpstr>
      <vt:lpstr>Established Prognostic Markers for Breast Cancer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Radiation Treatment</vt:lpstr>
      <vt:lpstr>PowerPoint Presentation</vt:lpstr>
      <vt:lpstr>PowerPoint Presentation</vt:lpstr>
      <vt:lpstr>PowerPoint Presentation</vt:lpstr>
      <vt:lpstr>WHO Essential Medicine List for Adults 18th Edition (April 2013)</vt:lpstr>
      <vt:lpstr>Treatment</vt:lpstr>
      <vt:lpstr>The checklist</vt:lpstr>
      <vt:lpstr>Adjuvant (Early Stage) Targeted Therapy</vt:lpstr>
      <vt:lpstr>PowerPoint Presentation</vt:lpstr>
      <vt:lpstr>How is breast cancer treated</vt:lpstr>
      <vt:lpstr>Adjuvant Therapy  </vt:lpstr>
      <vt:lpstr>PowerPoint Presentation</vt:lpstr>
      <vt:lpstr>Chemotherapy Drugs  </vt:lpstr>
      <vt:lpstr> Tamoxifen*  </vt:lpstr>
      <vt:lpstr>Aromatase Inhibitors</vt:lpstr>
      <vt:lpstr>Trastuzumab/Herceptin  </vt:lpstr>
      <vt:lpstr>Bisphosphonates  </vt:lpstr>
    </vt:vector>
  </TitlesOfParts>
  <Company>UCSF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Breast Cancer</dc:title>
  <dc:creator>Adriana Padilla</dc:creator>
  <cp:lastModifiedBy>User</cp:lastModifiedBy>
  <cp:revision>52</cp:revision>
  <dcterms:created xsi:type="dcterms:W3CDTF">2003-10-01T01:14:34Z</dcterms:created>
  <dcterms:modified xsi:type="dcterms:W3CDTF">2024-09-13T12:27:15Z</dcterms:modified>
</cp:coreProperties>
</file>