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7340263" cy="9753600"/>
  <p:notesSz cx="130048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666" y="4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2FB6B-9BAC-49B8-88C1-EDAFCB08DC3F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5050" y="1219200"/>
            <a:ext cx="5854700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4694238"/>
            <a:ext cx="10404475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1BA7C-FE6D-44C8-AE43-8A02511AF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3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00520" y="3023617"/>
            <a:ext cx="14739224" cy="10233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50" b="0" i="0">
                <a:solidFill>
                  <a:srgbClr val="DB3F1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01040" y="5462016"/>
            <a:ext cx="12138184" cy="623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50" b="0" i="0">
                <a:solidFill>
                  <a:srgbClr val="F9010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84990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0" i="0">
                <a:solidFill>
                  <a:srgbClr val="DB3F1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50" b="0" i="0">
                <a:solidFill>
                  <a:srgbClr val="F9010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84990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0" i="0">
                <a:solidFill>
                  <a:srgbClr val="DB3F1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67013" y="2243328"/>
            <a:ext cx="7543014" cy="623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930236" y="2243328"/>
            <a:ext cx="7543014" cy="623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2484990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9276" y="5689600"/>
            <a:ext cx="10160310" cy="32893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6591" y="3949700"/>
            <a:ext cx="9770832" cy="14478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1299" y="2006600"/>
            <a:ext cx="9889369" cy="16510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35564" y="850900"/>
            <a:ext cx="558817" cy="4318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12917" y="850900"/>
            <a:ext cx="508016" cy="419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50" b="0" i="0">
                <a:solidFill>
                  <a:srgbClr val="DB3F1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2484990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2484990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3556" y="296158"/>
            <a:ext cx="13070559" cy="10233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50" b="0" i="0">
                <a:solidFill>
                  <a:srgbClr val="DB3F13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3100" y="2199217"/>
            <a:ext cx="14101664" cy="623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50" b="0" i="0">
                <a:solidFill>
                  <a:srgbClr val="F9010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95690" y="9070848"/>
            <a:ext cx="55488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7" name="TextBox 6"/>
          <p:cNvSpPr txBox="1"/>
          <p:nvPr userDrawn="1"/>
        </p:nvSpPr>
        <p:spPr>
          <a:xfrm rot="19905672">
            <a:off x="2155031" y="4616868"/>
            <a:ext cx="1303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6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12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0" Type="http://schemas.openxmlformats.org/officeDocument/2006/relationships/image" Target="../media/image28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9.png"/><Relationship Id="rId7" Type="http://schemas.openxmlformats.org/officeDocument/2006/relationships/image" Target="../media/image43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12" Type="http://schemas.openxmlformats.org/officeDocument/2006/relationships/image" Target="../media/image1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13" Type="http://schemas.openxmlformats.org/officeDocument/2006/relationships/image" Target="../media/image65.jpg"/><Relationship Id="rId18" Type="http://schemas.openxmlformats.org/officeDocument/2006/relationships/image" Target="../media/image1.pn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12" Type="http://schemas.openxmlformats.org/officeDocument/2006/relationships/image" Target="../media/image64.jpg"/><Relationship Id="rId17" Type="http://schemas.openxmlformats.org/officeDocument/2006/relationships/image" Target="../media/image69.jpg"/><Relationship Id="rId2" Type="http://schemas.openxmlformats.org/officeDocument/2006/relationships/image" Target="../media/image54.jpg"/><Relationship Id="rId16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g"/><Relationship Id="rId11" Type="http://schemas.openxmlformats.org/officeDocument/2006/relationships/image" Target="../media/image63.jpg"/><Relationship Id="rId5" Type="http://schemas.openxmlformats.org/officeDocument/2006/relationships/image" Target="../media/image57.jpg"/><Relationship Id="rId15" Type="http://schemas.openxmlformats.org/officeDocument/2006/relationships/image" Target="../media/image67.jpg"/><Relationship Id="rId10" Type="http://schemas.openxmlformats.org/officeDocument/2006/relationships/image" Target="../media/image62.jpg"/><Relationship Id="rId4" Type="http://schemas.openxmlformats.org/officeDocument/2006/relationships/image" Target="../media/image56.jpg"/><Relationship Id="rId9" Type="http://schemas.openxmlformats.org/officeDocument/2006/relationships/image" Target="../media/image61.jpg"/><Relationship Id="rId14" Type="http://schemas.openxmlformats.org/officeDocument/2006/relationships/image" Target="../media/image6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jpg"/><Relationship Id="rId7" Type="http://schemas.openxmlformats.org/officeDocument/2006/relationships/image" Target="../media/image81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Relationship Id="rId9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13" Type="http://schemas.openxmlformats.org/officeDocument/2006/relationships/image" Target="../media/image1.png"/><Relationship Id="rId3" Type="http://schemas.openxmlformats.org/officeDocument/2006/relationships/image" Target="../media/image85.jpg"/><Relationship Id="rId7" Type="http://schemas.openxmlformats.org/officeDocument/2006/relationships/image" Target="../media/image89.jpg"/><Relationship Id="rId12" Type="http://schemas.openxmlformats.org/officeDocument/2006/relationships/image" Target="../media/image94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g"/><Relationship Id="rId11" Type="http://schemas.openxmlformats.org/officeDocument/2006/relationships/image" Target="../media/image93.png"/><Relationship Id="rId5" Type="http://schemas.openxmlformats.org/officeDocument/2006/relationships/image" Target="../media/image87.jpg"/><Relationship Id="rId10" Type="http://schemas.openxmlformats.org/officeDocument/2006/relationships/image" Target="../media/image92.jpg"/><Relationship Id="rId4" Type="http://schemas.openxmlformats.org/officeDocument/2006/relationships/image" Target="../media/image86.jpg"/><Relationship Id="rId9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g"/><Relationship Id="rId3" Type="http://schemas.openxmlformats.org/officeDocument/2006/relationships/image" Target="../media/image97.jpg"/><Relationship Id="rId7" Type="http://schemas.openxmlformats.org/officeDocument/2006/relationships/image" Target="../media/image101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jpg"/><Relationship Id="rId5" Type="http://schemas.openxmlformats.org/officeDocument/2006/relationships/image" Target="../media/image99.jpg"/><Relationship Id="rId4" Type="http://schemas.openxmlformats.org/officeDocument/2006/relationships/image" Target="../media/image98.jpg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04.jpg"/><Relationship Id="rId7" Type="http://schemas.openxmlformats.org/officeDocument/2006/relationships/image" Target="../media/image108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g"/><Relationship Id="rId5" Type="http://schemas.openxmlformats.org/officeDocument/2006/relationships/image" Target="../media/image106.png"/><Relationship Id="rId4" Type="http://schemas.openxmlformats.org/officeDocument/2006/relationships/image" Target="../media/image10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.png"/><Relationship Id="rId3" Type="http://schemas.openxmlformats.org/officeDocument/2006/relationships/image" Target="../media/image116.png"/><Relationship Id="rId7" Type="http://schemas.openxmlformats.org/officeDocument/2006/relationships/image" Target="../media/image120.jpg"/><Relationship Id="rId12" Type="http://schemas.openxmlformats.org/officeDocument/2006/relationships/image" Target="../media/image125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g"/><Relationship Id="rId11" Type="http://schemas.openxmlformats.org/officeDocument/2006/relationships/image" Target="../media/image124.jpg"/><Relationship Id="rId5" Type="http://schemas.openxmlformats.org/officeDocument/2006/relationships/image" Target="../media/image118.jpg"/><Relationship Id="rId10" Type="http://schemas.openxmlformats.org/officeDocument/2006/relationships/image" Target="../media/image123.jpg"/><Relationship Id="rId4" Type="http://schemas.openxmlformats.org/officeDocument/2006/relationships/image" Target="../media/image117.jpg"/><Relationship Id="rId9" Type="http://schemas.openxmlformats.org/officeDocument/2006/relationships/image" Target="../media/image1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g"/><Relationship Id="rId13" Type="http://schemas.openxmlformats.org/officeDocument/2006/relationships/image" Target="../media/image138.png"/><Relationship Id="rId3" Type="http://schemas.openxmlformats.org/officeDocument/2006/relationships/image" Target="../media/image128.jpg"/><Relationship Id="rId7" Type="http://schemas.openxmlformats.org/officeDocument/2006/relationships/image" Target="../media/image132.jpg"/><Relationship Id="rId12" Type="http://schemas.openxmlformats.org/officeDocument/2006/relationships/image" Target="../media/image137.pn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jpg"/><Relationship Id="rId11" Type="http://schemas.openxmlformats.org/officeDocument/2006/relationships/image" Target="../media/image136.jpg"/><Relationship Id="rId5" Type="http://schemas.openxmlformats.org/officeDocument/2006/relationships/image" Target="../media/image130.jpg"/><Relationship Id="rId10" Type="http://schemas.openxmlformats.org/officeDocument/2006/relationships/image" Target="../media/image135.jpg"/><Relationship Id="rId4" Type="http://schemas.openxmlformats.org/officeDocument/2006/relationships/image" Target="../media/image129.jpg"/><Relationship Id="rId9" Type="http://schemas.openxmlformats.org/officeDocument/2006/relationships/image" Target="../media/image134.jpg"/><Relationship Id="rId1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14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46.jpg"/><Relationship Id="rId4" Type="http://schemas.openxmlformats.org/officeDocument/2006/relationships/image" Target="../media/image14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g"/><Relationship Id="rId13" Type="http://schemas.openxmlformats.org/officeDocument/2006/relationships/image" Target="../media/image162.jpg"/><Relationship Id="rId3" Type="http://schemas.openxmlformats.org/officeDocument/2006/relationships/image" Target="../media/image152.jpg"/><Relationship Id="rId7" Type="http://schemas.openxmlformats.org/officeDocument/2006/relationships/image" Target="../media/image156.jpg"/><Relationship Id="rId12" Type="http://schemas.openxmlformats.org/officeDocument/2006/relationships/image" Target="../media/image161.jp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jpg"/><Relationship Id="rId11" Type="http://schemas.openxmlformats.org/officeDocument/2006/relationships/image" Target="../media/image160.jpg"/><Relationship Id="rId5" Type="http://schemas.openxmlformats.org/officeDocument/2006/relationships/image" Target="../media/image154.jpg"/><Relationship Id="rId15" Type="http://schemas.openxmlformats.org/officeDocument/2006/relationships/image" Target="../media/image1.png"/><Relationship Id="rId10" Type="http://schemas.openxmlformats.org/officeDocument/2006/relationships/image" Target="../media/image159.jpg"/><Relationship Id="rId4" Type="http://schemas.openxmlformats.org/officeDocument/2006/relationships/image" Target="../media/image153.jpg"/><Relationship Id="rId9" Type="http://schemas.openxmlformats.org/officeDocument/2006/relationships/image" Target="../media/image158.jpg"/><Relationship Id="rId14" Type="http://schemas.openxmlformats.org/officeDocument/2006/relationships/image" Target="../media/image16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68.png"/><Relationship Id="rId4" Type="http://schemas.openxmlformats.org/officeDocument/2006/relationships/image" Target="../media/image167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jpg"/><Relationship Id="rId13" Type="http://schemas.openxmlformats.org/officeDocument/2006/relationships/image" Target="../media/image180.jpg"/><Relationship Id="rId3" Type="http://schemas.openxmlformats.org/officeDocument/2006/relationships/image" Target="../media/image170.jpg"/><Relationship Id="rId7" Type="http://schemas.openxmlformats.org/officeDocument/2006/relationships/image" Target="../media/image174.jpg"/><Relationship Id="rId12" Type="http://schemas.openxmlformats.org/officeDocument/2006/relationships/image" Target="../media/image179.jp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jpg"/><Relationship Id="rId11" Type="http://schemas.openxmlformats.org/officeDocument/2006/relationships/image" Target="../media/image178.png"/><Relationship Id="rId5" Type="http://schemas.openxmlformats.org/officeDocument/2006/relationships/image" Target="../media/image172.jpg"/><Relationship Id="rId10" Type="http://schemas.openxmlformats.org/officeDocument/2006/relationships/image" Target="../media/image177.png"/><Relationship Id="rId4" Type="http://schemas.openxmlformats.org/officeDocument/2006/relationships/image" Target="../media/image171.jpg"/><Relationship Id="rId9" Type="http://schemas.openxmlformats.org/officeDocument/2006/relationships/image" Target="../media/image176.jpg"/><Relationship Id="rId1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g"/><Relationship Id="rId3" Type="http://schemas.openxmlformats.org/officeDocument/2006/relationships/image" Target="../media/image182.jpg"/><Relationship Id="rId7" Type="http://schemas.openxmlformats.org/officeDocument/2006/relationships/image" Target="../media/image186.jpg"/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jpg"/><Relationship Id="rId5" Type="http://schemas.openxmlformats.org/officeDocument/2006/relationships/image" Target="../media/image184.jpg"/><Relationship Id="rId10" Type="http://schemas.openxmlformats.org/officeDocument/2006/relationships/image" Target="../media/image1.png"/><Relationship Id="rId4" Type="http://schemas.openxmlformats.org/officeDocument/2006/relationships/image" Target="../media/image183.jpg"/><Relationship Id="rId9" Type="http://schemas.openxmlformats.org/officeDocument/2006/relationships/image" Target="../media/image18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91.jpg"/><Relationship Id="rId7" Type="http://schemas.openxmlformats.org/officeDocument/2006/relationships/image" Target="../media/image195.png"/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4.jpg"/><Relationship Id="rId5" Type="http://schemas.openxmlformats.org/officeDocument/2006/relationships/image" Target="../media/image193.png"/><Relationship Id="rId10" Type="http://schemas.openxmlformats.org/officeDocument/2006/relationships/image" Target="../media/image1.png"/><Relationship Id="rId4" Type="http://schemas.openxmlformats.org/officeDocument/2006/relationships/image" Target="../media/image192.png"/><Relationship Id="rId9" Type="http://schemas.openxmlformats.org/officeDocument/2006/relationships/image" Target="../media/image19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6431" y="3403600"/>
            <a:ext cx="3263900" cy="622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8131" y="2641600"/>
            <a:ext cx="1562100" cy="508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92531" y="1778000"/>
            <a:ext cx="304800" cy="5080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49194" y="1538288"/>
            <a:ext cx="5716270" cy="1781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54605">
              <a:lnSpc>
                <a:spcPts val="6590"/>
              </a:lnSpc>
              <a:spcBef>
                <a:spcPts val="135"/>
              </a:spcBef>
            </a:pPr>
            <a:r>
              <a:rPr sz="5650" spc="220" dirty="0">
                <a:solidFill>
                  <a:srgbClr val="011F5B"/>
                </a:solidFill>
                <a:latin typeface="Times New Roman"/>
                <a:cs typeface="Times New Roman"/>
              </a:rPr>
              <a:t>Chapter-</a:t>
            </a:r>
            <a:r>
              <a:rPr sz="5650" spc="200" dirty="0">
                <a:solidFill>
                  <a:srgbClr val="011F5B"/>
                </a:solidFill>
                <a:latin typeface="Times New Roman"/>
                <a:cs typeface="Times New Roman"/>
              </a:rPr>
              <a:t>1</a:t>
            </a:r>
            <a:endParaRPr sz="5650" dirty="0">
              <a:latin typeface="Times New Roman"/>
              <a:cs typeface="Times New Roman"/>
            </a:endParaRPr>
          </a:p>
          <a:p>
            <a:pPr marL="12700">
              <a:lnSpc>
                <a:spcPts val="7190"/>
              </a:lnSpc>
            </a:pPr>
            <a:r>
              <a:rPr sz="6150" dirty="0">
                <a:solidFill>
                  <a:srgbClr val="FB0103"/>
                </a:solidFill>
                <a:latin typeface="Times New Roman"/>
                <a:cs typeface="Times New Roman"/>
              </a:rPr>
              <a:t>CELL</a:t>
            </a:r>
            <a:r>
              <a:rPr sz="6150" spc="-75" dirty="0">
                <a:solidFill>
                  <a:srgbClr val="FB0103"/>
                </a:solidFill>
                <a:latin typeface="Times New Roman"/>
                <a:cs typeface="Times New Roman"/>
              </a:rPr>
              <a:t> </a:t>
            </a:r>
            <a:r>
              <a:rPr sz="6150" spc="-300" dirty="0">
                <a:solidFill>
                  <a:srgbClr val="FD0003"/>
                </a:solidFill>
                <a:latin typeface="Times New Roman"/>
                <a:cs typeface="Times New Roman"/>
              </a:rPr>
              <a:t>CŸCLE</a:t>
            </a:r>
            <a:endParaRPr sz="61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16694" y="2352852"/>
            <a:ext cx="1884680" cy="9664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6150" spc="-180" dirty="0">
                <a:solidFill>
                  <a:srgbClr val="F60000"/>
                </a:solidFill>
                <a:latin typeface="Times New Roman"/>
                <a:cs typeface="Times New Roman"/>
              </a:rPr>
              <a:t>CELL</a:t>
            </a:r>
            <a:endParaRPr sz="6150">
              <a:latin typeface="Times New Roman"/>
              <a:cs typeface="Times New Roman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  <p:sp>
        <p:nvSpPr>
          <p:cNvPr id="14" name="Flowchart: Process 13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36993" y="362302"/>
            <a:ext cx="7593965" cy="1107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009775" algn="l"/>
                <a:tab pos="4133215" algn="l"/>
              </a:tabLst>
            </a:pPr>
            <a:r>
              <a:rPr sz="7100" spc="-280" dirty="0">
                <a:solidFill>
                  <a:srgbClr val="690069"/>
                </a:solidFill>
              </a:rPr>
              <a:t>For</a:t>
            </a:r>
            <a:r>
              <a:rPr sz="7100" dirty="0">
                <a:solidFill>
                  <a:srgbClr val="690069"/>
                </a:solidFill>
              </a:rPr>
              <a:t>	</a:t>
            </a:r>
            <a:r>
              <a:rPr sz="7100" spc="-25" dirty="0" err="1" smtClean="0">
                <a:solidFill>
                  <a:srgbClr val="690069"/>
                </a:solidFill>
              </a:rPr>
              <a:t>ati</a:t>
            </a:r>
            <a:r>
              <a:rPr lang="en-US" sz="7100" spc="-25" dirty="0" smtClean="0">
                <a:solidFill>
                  <a:srgbClr val="690069"/>
                </a:solidFill>
              </a:rPr>
              <a:t> </a:t>
            </a:r>
            <a:r>
              <a:rPr sz="7100" dirty="0">
                <a:solidFill>
                  <a:srgbClr val="690069"/>
                </a:solidFill>
              </a:rPr>
              <a:t>	</a:t>
            </a:r>
            <a:r>
              <a:rPr sz="7100" dirty="0">
                <a:solidFill>
                  <a:srgbClr val="69006D"/>
                </a:solidFill>
              </a:rPr>
              <a:t>of</a:t>
            </a:r>
            <a:r>
              <a:rPr sz="7100" spc="-465" dirty="0">
                <a:solidFill>
                  <a:srgbClr val="69006D"/>
                </a:solidFill>
              </a:rPr>
              <a:t> </a:t>
            </a:r>
            <a:r>
              <a:rPr sz="7100" spc="-200" dirty="0">
                <a:solidFill>
                  <a:srgbClr val="620060"/>
                </a:solidFill>
              </a:rPr>
              <a:t>zygote</a:t>
            </a:r>
            <a:endParaRPr sz="71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6031" y="596900"/>
            <a:ext cx="10972800" cy="876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5131" y="2413000"/>
            <a:ext cx="11366500" cy="6896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4431" y="914400"/>
            <a:ext cx="635000" cy="495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66831" y="1028700"/>
            <a:ext cx="381000" cy="368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60931" y="914400"/>
            <a:ext cx="800100" cy="622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302331" y="914400"/>
            <a:ext cx="406400" cy="482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759531" y="1016000"/>
            <a:ext cx="558800" cy="381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867231" y="2120900"/>
            <a:ext cx="2057400" cy="3429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750817" y="360715"/>
            <a:ext cx="213995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dirty="0">
                <a:latin typeface="Arial MT"/>
                <a:cs typeface="Arial MT"/>
              </a:rPr>
              <a:t>Dyer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ShaInDerp’GaIIIano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50218" y="333827"/>
            <a:ext cx="9791065" cy="12096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spcBef>
                <a:spcPts val="320"/>
              </a:spcBef>
              <a:tabLst>
                <a:tab pos="4381500" algn="l"/>
              </a:tabLst>
            </a:pPr>
            <a:r>
              <a:rPr sz="1400" spc="-10" dirty="0">
                <a:solidFill>
                  <a:srgbClr val="111111"/>
                </a:solidFill>
                <a:latin typeface="Arial MT"/>
                <a:cs typeface="Arial MT"/>
              </a:rPr>
              <a:t>LHrr›ene›ons</a:t>
            </a:r>
            <a:r>
              <a:rPr sz="1400" spc="16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525252"/>
                </a:solidFill>
                <a:latin typeface="Arial MT"/>
                <a:cs typeface="Arial MT"/>
              </a:rPr>
              <a:t>W</a:t>
            </a:r>
            <a:r>
              <a:rPr sz="1400" spc="290" dirty="0">
                <a:solidFill>
                  <a:srgbClr val="525252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161616"/>
                </a:solidFill>
                <a:latin typeface="Arial MT"/>
                <a:cs typeface="Arial MT"/>
              </a:rPr>
              <a:t>/-</a:t>
            </a:r>
            <a:r>
              <a:rPr sz="1400" dirty="0">
                <a:solidFill>
                  <a:srgbClr val="161616"/>
                </a:solidFill>
                <a:latin typeface="Arial MT"/>
                <a:cs typeface="Arial MT"/>
              </a:rPr>
              <a:t>lumen</a:t>
            </a:r>
            <a:r>
              <a:rPr sz="1400" spc="105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81818"/>
                </a:solidFill>
                <a:latin typeface="Arial MT"/>
                <a:cs typeface="Arial MT"/>
              </a:rPr>
              <a:t>Sexr/a/rty</a:t>
            </a:r>
            <a:r>
              <a:rPr sz="1400" spc="-2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545454"/>
                </a:solidFill>
                <a:latin typeface="Arial MT"/>
                <a:cs typeface="Arial MT"/>
              </a:rPr>
              <a:t>,</a:t>
            </a:r>
            <a:r>
              <a:rPr sz="1400" spc="45" dirty="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82828"/>
                </a:solidFill>
                <a:latin typeface="Arial MT"/>
                <a:cs typeface="Arial MT"/>
              </a:rPr>
              <a:t>be.</a:t>
            </a:r>
            <a:r>
              <a:rPr sz="1400" spc="25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400" spc="50" dirty="0">
                <a:solidFill>
                  <a:srgbClr val="232323"/>
                </a:solidFill>
                <a:latin typeface="Arial MT"/>
                <a:cs typeface="Arial MT"/>
              </a:rPr>
              <a:t>Copyr</a:t>
            </a:r>
            <a:r>
              <a:rPr sz="1400" spc="-240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IgLn</a:t>
            </a:r>
            <a:r>
              <a:rPr sz="1400" spc="365" dirty="0">
                <a:latin typeface="Arial MT"/>
                <a:cs typeface="Arial MT"/>
              </a:rPr>
              <a:t> </a:t>
            </a:r>
            <a:r>
              <a:rPr sz="1400" spc="-50" dirty="0">
                <a:solidFill>
                  <a:srgbClr val="383838"/>
                </a:solidFill>
                <a:latin typeface="Arial MT"/>
                <a:cs typeface="Arial MT"/>
              </a:rPr>
              <a:t>'</a:t>
            </a:r>
            <a:r>
              <a:rPr sz="1400" dirty="0">
                <a:solidFill>
                  <a:srgbClr val="383838"/>
                </a:solidFill>
                <a:latin typeface="Arial MT"/>
                <a:cs typeface="Arial MT"/>
              </a:rPr>
              <a:t>	</a:t>
            </a:r>
            <a:r>
              <a:rPr sz="1400" spc="-100" dirty="0">
                <a:solidFill>
                  <a:srgbClr val="5E5E5E"/>
                </a:solidFill>
                <a:latin typeface="Arial MT"/>
                <a:cs typeface="Arial MT"/>
              </a:rPr>
              <a:t>\</a:t>
            </a:r>
            <a:r>
              <a:rPr sz="1400" spc="-5" dirty="0">
                <a:solidFill>
                  <a:srgbClr val="5E5E5E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262626"/>
                </a:solidFill>
                <a:latin typeface="Arial MT"/>
                <a:cs typeface="Arial MT"/>
              </a:rPr>
              <a:t>0e9.</a:t>
            </a:r>
            <a:r>
              <a:rPr sz="1400" spc="400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6D6D6D"/>
                </a:solidFill>
                <a:latin typeface="Arial MT"/>
                <a:cs typeface="Arial MT"/>
              </a:rPr>
              <a:t>T</a:t>
            </a:r>
            <a:r>
              <a:rPr sz="1400" dirty="0">
                <a:solidFill>
                  <a:srgbClr val="1C1C1C"/>
                </a:solidFill>
                <a:latin typeface="Arial MT"/>
                <a:cs typeface="Arial MT"/>
              </a:rPr>
              <a:t>I\e</a:t>
            </a:r>
            <a:r>
              <a:rPr sz="1400" spc="114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11111"/>
                </a:solidFill>
                <a:latin typeface="Arial MT"/>
                <a:cs typeface="Arial MT"/>
              </a:rPr>
              <a:t>McGravr-r\III</a:t>
            </a:r>
            <a:r>
              <a:rPr sz="1400" spc="18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525252"/>
                </a:solidFill>
                <a:latin typeface="Arial MT"/>
                <a:cs typeface="Arial MT"/>
              </a:rPr>
              <a:t>C</a:t>
            </a:r>
            <a:r>
              <a:rPr sz="1400" dirty="0">
                <a:solidFill>
                  <a:srgbClr val="0E0E0E"/>
                </a:solidFill>
                <a:latin typeface="Arial MT"/>
                <a:cs typeface="Arial MT"/>
              </a:rPr>
              <a:t>ompaniea.</a:t>
            </a:r>
            <a:r>
              <a:rPr sz="1400" spc="405" dirty="0">
                <a:solidFill>
                  <a:srgbClr val="0E0E0E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1F1F1F"/>
                </a:solidFill>
                <a:latin typeface="Arial MT"/>
                <a:cs typeface="Arial MT"/>
              </a:rPr>
              <a:t>inc.</a:t>
            </a:r>
            <a:r>
              <a:rPr sz="1400" spc="295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sz="1400" spc="-165" dirty="0">
                <a:solidFill>
                  <a:srgbClr val="2F2F2F"/>
                </a:solidFill>
                <a:latin typeface="Arial MT"/>
                <a:cs typeface="Arial MT"/>
              </a:rPr>
              <a:t>A</a:t>
            </a:r>
            <a:r>
              <a:rPr sz="1400" spc="-180" dirty="0">
                <a:solidFill>
                  <a:srgbClr val="2F2F2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F0F0F"/>
                </a:solidFill>
                <a:latin typeface="Arial MT"/>
                <a:cs typeface="Arial MT"/>
              </a:rPr>
              <a:t>II</a:t>
            </a:r>
            <a:r>
              <a:rPr sz="1400" spc="4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400" spc="70" dirty="0">
                <a:solidFill>
                  <a:srgbClr val="464646"/>
                </a:solidFill>
                <a:latin typeface="Arial MT"/>
                <a:cs typeface="Arial MT"/>
              </a:rPr>
              <a:t>H</a:t>
            </a:r>
            <a:r>
              <a:rPr sz="1400" spc="70" dirty="0">
                <a:latin typeface="Arial MT"/>
                <a:cs typeface="Arial MT"/>
              </a:rPr>
              <a:t>iqhle</a:t>
            </a:r>
            <a:r>
              <a:rPr sz="1400" spc="260" dirty="0"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F0F0F"/>
                </a:solidFill>
                <a:latin typeface="Arial MT"/>
                <a:cs typeface="Arial MT"/>
              </a:rPr>
              <a:t>fleaerved.</a:t>
            </a:r>
            <a:endParaRPr sz="1400">
              <a:latin typeface="Arial MT"/>
              <a:cs typeface="Arial MT"/>
            </a:endParaRPr>
          </a:p>
          <a:p>
            <a:pPr marL="746125">
              <a:spcBef>
                <a:spcPts val="819"/>
              </a:spcBef>
              <a:tabLst>
                <a:tab pos="3027680" algn="l"/>
                <a:tab pos="8285480" algn="l"/>
              </a:tabLst>
            </a:pPr>
            <a:r>
              <a:rPr sz="5500" spc="-10" dirty="0">
                <a:latin typeface="Arial MT"/>
                <a:cs typeface="Arial MT"/>
              </a:rPr>
              <a:t>Devel</a:t>
            </a:r>
            <a:r>
              <a:rPr sz="5500" dirty="0">
                <a:latin typeface="Arial MT"/>
                <a:cs typeface="Arial MT"/>
              </a:rPr>
              <a:t>	pment-</a:t>
            </a:r>
            <a:r>
              <a:rPr sz="5500" spc="-25" dirty="0">
                <a:latin typeface="Arial MT"/>
                <a:cs typeface="Arial MT"/>
              </a:rPr>
              <a:t>Ea</a:t>
            </a:r>
            <a:r>
              <a:rPr sz="5500" dirty="0">
                <a:latin typeface="Arial MT"/>
                <a:cs typeface="Arial MT"/>
              </a:rPr>
              <a:t>	</a:t>
            </a:r>
            <a:r>
              <a:rPr sz="5500" spc="215" dirty="0">
                <a:latin typeface="Arial MT"/>
                <a:cs typeface="Arial MT"/>
              </a:rPr>
              <a:t>bryo</a:t>
            </a:r>
            <a:endParaRPr sz="55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91993" y="680332"/>
            <a:ext cx="2262505" cy="18415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5500" spc="45" dirty="0">
                <a:latin typeface="Arial MT"/>
                <a:cs typeface="Arial MT"/>
              </a:rPr>
              <a:t>Stages</a:t>
            </a:r>
            <a:endParaRPr sz="5500">
              <a:latin typeface="Arial MT"/>
              <a:cs typeface="Arial MT"/>
            </a:endParaRPr>
          </a:p>
          <a:p>
            <a:pPr marL="907415">
              <a:spcBef>
                <a:spcPts val="4700"/>
              </a:spcBef>
            </a:pPr>
            <a:r>
              <a:rPr sz="2500" spc="-10" dirty="0">
                <a:latin typeface="Arial MT"/>
                <a:cs typeface="Arial MT"/>
              </a:rPr>
              <a:t>Uterus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24021" y="2059869"/>
            <a:ext cx="180149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942340" algn="l"/>
              </a:tabLst>
            </a:pPr>
            <a:r>
              <a:rPr sz="2400" spc="55" dirty="0">
                <a:latin typeface="Arial MT"/>
                <a:cs typeface="Arial MT"/>
              </a:rPr>
              <a:t>8-</a:t>
            </a:r>
            <a:r>
              <a:rPr sz="1850" spc="-20" dirty="0">
                <a:latin typeface="Arial MT"/>
                <a:cs typeface="Arial MT"/>
              </a:rPr>
              <a:t>C</a:t>
            </a:r>
            <a:r>
              <a:rPr sz="2400" spc="-20" dirty="0">
                <a:latin typeface="Arial MT"/>
                <a:cs typeface="Arial MT"/>
              </a:rPr>
              <a:t>ell</a:t>
            </a:r>
            <a:r>
              <a:rPr sz="2400" dirty="0">
                <a:latin typeface="Arial MT"/>
                <a:cs typeface="Arial MT"/>
              </a:rPr>
              <a:t>	</a:t>
            </a:r>
            <a:r>
              <a:rPr sz="2400" spc="135" dirty="0">
                <a:latin typeface="Arial MT"/>
                <a:cs typeface="Arial MT"/>
              </a:rPr>
              <a:t>stage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44010" y="1894769"/>
            <a:ext cx="179768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400" dirty="0">
                <a:latin typeface="Arial MT"/>
                <a:cs typeface="Arial MT"/>
              </a:rPr>
              <a:t>4-cell)</a:t>
            </a:r>
            <a:r>
              <a:rPr sz="2400" spc="70" dirty="0">
                <a:latin typeface="Arial MT"/>
                <a:cs typeface="Arial MT"/>
              </a:rPr>
              <a:t> </a:t>
            </a:r>
            <a:r>
              <a:rPr sz="2400" spc="125" dirty="0">
                <a:latin typeface="Arial MT"/>
                <a:cs typeface="Arial MT"/>
              </a:rPr>
              <a:t>stage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25823" y="6904390"/>
            <a:ext cx="2010410" cy="10140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6675">
              <a:spcBef>
                <a:spcPts val="135"/>
              </a:spcBef>
            </a:pPr>
            <a:r>
              <a:rPr sz="2250" spc="155" dirty="0">
                <a:latin typeface="Arial MT"/>
                <a:cs typeface="Arial MT"/>
              </a:rPr>
              <a:t>Blastecyst</a:t>
            </a:r>
            <a:endParaRPr sz="2250">
              <a:latin typeface="Arial MT"/>
              <a:cs typeface="Arial MT"/>
            </a:endParaRPr>
          </a:p>
          <a:p>
            <a:pPr marL="12700">
              <a:spcBef>
                <a:spcPts val="2100"/>
              </a:spcBef>
            </a:pPr>
            <a:r>
              <a:rPr sz="2450" spc="80" dirty="0">
                <a:latin typeface="Arial MT"/>
                <a:cs typeface="Arial MT"/>
              </a:rPr>
              <a:t>Endometrium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58891" y="8384823"/>
            <a:ext cx="1861185" cy="410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2500" spc="50" dirty="0">
                <a:latin typeface="Arial MT"/>
                <a:cs typeface="Arial MT"/>
              </a:rPr>
              <a:t>Implantation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72121" y="1742723"/>
            <a:ext cx="1149350" cy="410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2500" spc="60" dirty="0">
                <a:latin typeface="Arial MT"/>
                <a:cs typeface="Arial MT"/>
              </a:rPr>
              <a:t>2-</a:t>
            </a:r>
            <a:r>
              <a:rPr sz="2500" spc="55" dirty="0">
                <a:latin typeface="Arial MT"/>
                <a:cs typeface="Arial MT"/>
              </a:rPr>
              <a:t>stage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77666" y="3969748"/>
            <a:ext cx="3303270" cy="1172210"/>
          </a:xfrm>
          <a:prstGeom prst="rect">
            <a:avLst/>
          </a:prstGeom>
        </p:spPr>
        <p:txBody>
          <a:bodyPr vert="horz" wrap="square" lIns="0" tIns="220979" rIns="0" bIns="0" rtlCol="0">
            <a:spAutoFit/>
          </a:bodyPr>
          <a:lstStyle/>
          <a:p>
            <a:pPr marL="1574165">
              <a:spcBef>
                <a:spcPts val="1739"/>
              </a:spcBef>
            </a:pPr>
            <a:r>
              <a:rPr sz="2350" spc="95" dirty="0">
                <a:latin typeface="Arial MT"/>
                <a:cs typeface="Arial MT"/>
              </a:rPr>
              <a:t>Fertilization</a:t>
            </a:r>
            <a:endParaRPr sz="2350">
              <a:latin typeface="Arial MT"/>
              <a:cs typeface="Arial MT"/>
            </a:endParaRPr>
          </a:p>
          <a:p>
            <a:pPr marL="12700">
              <a:spcBef>
                <a:spcPts val="1680"/>
              </a:spcBef>
            </a:pPr>
            <a:r>
              <a:rPr sz="2400" spc="85" dirty="0">
                <a:latin typeface="Arial MT"/>
                <a:cs typeface="Arial MT"/>
              </a:rPr>
              <a:t>Unfertilized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96211" y="8771996"/>
            <a:ext cx="882015" cy="4032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450" spc="-10" dirty="0">
                <a:latin typeface="Arial MT"/>
                <a:cs typeface="Arial MT"/>
              </a:rPr>
              <a:t>Ovary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379621" y="8625416"/>
            <a:ext cx="1141730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300" spc="135" dirty="0">
                <a:latin typeface="Arial MT"/>
                <a:cs typeface="Arial MT"/>
              </a:rPr>
              <a:t>Fimbria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sp>
        <p:nvSpPr>
          <p:cNvPr id="22" name="Flowchart: Process 21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393700"/>
            <a:ext cx="13004800" cy="9359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25984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0731" y="1016000"/>
            <a:ext cx="495300" cy="596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4931" y="1028700"/>
            <a:ext cx="381000" cy="571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47531" y="1181100"/>
            <a:ext cx="723900" cy="431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47631" y="1181100"/>
            <a:ext cx="60960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55831" y="1181100"/>
            <a:ext cx="609600" cy="4191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41631" y="1181100"/>
            <a:ext cx="393700" cy="431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27431" y="1181100"/>
            <a:ext cx="381000" cy="4191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22731" y="1181100"/>
            <a:ext cx="381000" cy="4318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05331" y="1181100"/>
            <a:ext cx="609600" cy="4191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530931" y="1181100"/>
            <a:ext cx="266700" cy="419100"/>
          </a:xfrm>
          <a:prstGeom prst="rect">
            <a:avLst/>
          </a:prstGeom>
        </p:spPr>
      </p:pic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2904654" y="2972136"/>
          <a:ext cx="11153774" cy="6181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0335"/>
                <a:gridCol w="2204719"/>
                <a:gridCol w="4291330"/>
                <a:gridCol w="1977390"/>
              </a:tblGrid>
              <a:tr h="45910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400" dirty="0">
                          <a:solidFill>
                            <a:srgbClr val="239190"/>
                          </a:solidFill>
                          <a:latin typeface="Arial MT"/>
                          <a:cs typeface="Arial MT"/>
                        </a:rPr>
                        <a:t>Fruit</a:t>
                      </a:r>
                      <a:r>
                        <a:rPr sz="2400" spc="380" dirty="0">
                          <a:solidFill>
                            <a:srgbClr val="23919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2400" spc="-25" dirty="0">
                          <a:solidFill>
                            <a:srgbClr val="2B8580"/>
                          </a:solidFill>
                          <a:latin typeface="Arial MT"/>
                          <a:cs typeface="Arial MT"/>
                        </a:rPr>
                        <a:t>fly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T="31115" marB="0"/>
                </a:tc>
                <a:tc>
                  <a:txBody>
                    <a:bodyPr/>
                    <a:lstStyle/>
                    <a:p>
                      <a:pPr marL="1113790">
                        <a:lnSpc>
                          <a:spcPts val="3204"/>
                        </a:lnSpc>
                      </a:pPr>
                      <a:r>
                        <a:rPr sz="2800" spc="-50" dirty="0">
                          <a:solidFill>
                            <a:srgbClr val="5D3385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endParaRPr sz="28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4040">
                        <a:lnSpc>
                          <a:spcPts val="3204"/>
                        </a:lnSpc>
                      </a:pPr>
                      <a:r>
                        <a:rPr sz="2800" spc="-135" dirty="0">
                          <a:solidFill>
                            <a:srgbClr val="2F747C"/>
                          </a:solidFill>
                          <a:latin typeface="Trebuchet MS"/>
                          <a:cs typeface="Trebuchet MS"/>
                        </a:rPr>
                        <a:t>Guinea</a:t>
                      </a:r>
                      <a:r>
                        <a:rPr sz="2800" spc="-55" dirty="0">
                          <a:solidFill>
                            <a:srgbClr val="2F747C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800" spc="-25" dirty="0">
                          <a:solidFill>
                            <a:srgbClr val="267B77"/>
                          </a:solidFill>
                          <a:latin typeface="Trebuchet MS"/>
                          <a:cs typeface="Trebuchet MS"/>
                        </a:rPr>
                        <a:t>Pip</a:t>
                      </a:r>
                      <a:endParaRPr sz="28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ts val="3204"/>
                        </a:lnSpc>
                      </a:pPr>
                      <a:r>
                        <a:rPr sz="2800" spc="-25" dirty="0">
                          <a:solidFill>
                            <a:srgbClr val="4B1F77"/>
                          </a:solidFill>
                          <a:latin typeface="Trebuchet MS"/>
                          <a:cs typeface="Trebuchet MS"/>
                        </a:rPr>
                        <a:t>16</a:t>
                      </a:r>
                      <a:endParaRPr sz="28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</a:tr>
              <a:tr h="530860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2600" spc="-20" dirty="0">
                          <a:solidFill>
                            <a:srgbClr val="238582"/>
                          </a:solidFill>
                          <a:latin typeface="Arial MT"/>
                          <a:cs typeface="Arial MT"/>
                        </a:rPr>
                        <a:t>Dove</a:t>
                      </a:r>
                      <a:endParaRPr sz="2600">
                        <a:latin typeface="Arial MT"/>
                        <a:cs typeface="Arial MT"/>
                      </a:endParaRPr>
                    </a:p>
                  </a:txBody>
                  <a:tcPr marL="0" marR="0" marT="66675" marB="0"/>
                </a:tc>
                <a:tc>
                  <a:txBody>
                    <a:bodyPr/>
                    <a:lstStyle/>
                    <a:p>
                      <a:pPr marL="11176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950" spc="-25" dirty="0">
                          <a:solidFill>
                            <a:srgbClr val="4B2175"/>
                          </a:solidFill>
                          <a:latin typeface="Trebuchet MS"/>
                          <a:cs typeface="Trebuchet MS"/>
                        </a:rPr>
                        <a:t>16</a:t>
                      </a:r>
                      <a:endParaRPr sz="295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L="5734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950" spc="-10" dirty="0">
                          <a:solidFill>
                            <a:srgbClr val="388E8C"/>
                          </a:solidFill>
                          <a:latin typeface="Trebuchet MS"/>
                          <a:cs typeface="Trebuchet MS"/>
                        </a:rPr>
                        <a:t>Snail</a:t>
                      </a:r>
                      <a:endParaRPr sz="2950">
                        <a:latin typeface="Trebuchet MS"/>
                        <a:cs typeface="Trebuchet MS"/>
                      </a:endParaRPr>
                    </a:p>
                  </a:txBody>
                  <a:tcPr marL="0" marR="0" marT="22225" marB="0"/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2550" spc="-25" dirty="0">
                          <a:solidFill>
                            <a:srgbClr val="5D11AA"/>
                          </a:solidFill>
                          <a:latin typeface="Trebuchet MS"/>
                          <a:cs typeface="Trebuchet MS"/>
                        </a:rPr>
                        <a:t>24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T="73025" marB="0"/>
                </a:tc>
              </a:tr>
              <a:tr h="518795"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2500" spc="-10" dirty="0">
                          <a:solidFill>
                            <a:srgbClr val="2A827E"/>
                          </a:solidFill>
                          <a:latin typeface="Arial MT"/>
                          <a:cs typeface="Arial MT"/>
                        </a:rPr>
                        <a:t>Earthworm</a:t>
                      </a:r>
                      <a:endParaRPr sz="2500">
                        <a:latin typeface="Arial MT"/>
                        <a:cs typeface="Arial MT"/>
                      </a:endParaRPr>
                    </a:p>
                  </a:txBody>
                  <a:tcPr marL="0" marR="0" marT="69215" marB="0"/>
                </a:tc>
                <a:tc>
                  <a:txBody>
                    <a:bodyPr/>
                    <a:lstStyle/>
                    <a:p>
                      <a:pPr marL="11099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800" spc="-25" dirty="0">
                          <a:solidFill>
                            <a:srgbClr val="67368E"/>
                          </a:solidFill>
                          <a:latin typeface="Trebuchet MS"/>
                          <a:cs typeface="Trebuchet MS"/>
                        </a:rPr>
                        <a:t>36</a:t>
                      </a:r>
                      <a:endParaRPr sz="2800">
                        <a:latin typeface="Trebuchet MS"/>
                        <a:cs typeface="Trebuchet MS"/>
                      </a:endParaRPr>
                    </a:p>
                  </a:txBody>
                  <a:tcPr marL="0" marR="0" marT="31114" marB="0"/>
                </a:tc>
                <a:tc>
                  <a:txBody>
                    <a:bodyPr/>
                    <a:lstStyle/>
                    <a:p>
                      <a:pPr marL="57213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800" spc="-220" dirty="0">
                          <a:solidFill>
                            <a:srgbClr val="367E7C"/>
                          </a:solidFill>
                          <a:latin typeface="Trebuchet MS"/>
                          <a:cs typeface="Trebuchet MS"/>
                        </a:rPr>
                        <a:t>Tibetan</a:t>
                      </a:r>
                      <a:r>
                        <a:rPr sz="2800" spc="30" dirty="0">
                          <a:solidFill>
                            <a:srgbClr val="367E7C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800" spc="-405" dirty="0">
                          <a:solidFill>
                            <a:srgbClr val="2D8285"/>
                          </a:solidFill>
                          <a:latin typeface="Trebuchet MS"/>
                          <a:cs typeface="Trebuchet MS"/>
                        </a:rPr>
                        <a:t>box</a:t>
                      </a:r>
                      <a:endParaRPr sz="2800">
                        <a:latin typeface="Trebuchet MS"/>
                        <a:cs typeface="Trebuchet MS"/>
                      </a:endParaRPr>
                    </a:p>
                  </a:txBody>
                  <a:tcPr marL="0" marR="0" marT="31114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2600" spc="-25" dirty="0">
                          <a:solidFill>
                            <a:srgbClr val="703F91"/>
                          </a:solidFill>
                          <a:latin typeface="Trebuchet MS"/>
                          <a:cs typeface="Trebuchet MS"/>
                        </a:rPr>
                        <a:t>36</a:t>
                      </a:r>
                      <a:endParaRPr sz="2600">
                        <a:latin typeface="Trebuchet MS"/>
                        <a:cs typeface="Trebuchet MS"/>
                      </a:endParaRPr>
                    </a:p>
                  </a:txBody>
                  <a:tcPr marL="0" marR="0" marT="56515" marB="0"/>
                </a:tc>
              </a:tr>
              <a:tr h="528320">
                <a:tc>
                  <a:txBody>
                    <a:bodyPr/>
                    <a:lstStyle/>
                    <a:p>
                      <a:pPr marL="4572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2700" spc="-25" dirty="0">
                          <a:solidFill>
                            <a:srgbClr val="3A8583"/>
                          </a:solidFill>
                          <a:latin typeface="Arial MT"/>
                          <a:cs typeface="Arial MT"/>
                        </a:rPr>
                        <a:t>Cat</a:t>
                      </a:r>
                      <a:endParaRPr sz="2700">
                        <a:latin typeface="Arial MT"/>
                        <a:cs typeface="Arial MT"/>
                      </a:endParaRPr>
                    </a:p>
                  </a:txBody>
                  <a:tcPr marL="0" marR="0" marT="57785" marB="0"/>
                </a:tc>
                <a:tc>
                  <a:txBody>
                    <a:bodyPr/>
                    <a:lstStyle/>
                    <a:p>
                      <a:pPr marL="1109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900" spc="-25" dirty="0">
                          <a:solidFill>
                            <a:srgbClr val="5B2F83"/>
                          </a:solidFill>
                          <a:latin typeface="Trebuchet MS"/>
                          <a:cs typeface="Trebuchet MS"/>
                        </a:rPr>
                        <a:t>38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32384" marB="0"/>
                </a:tc>
                <a:tc>
                  <a:txBody>
                    <a:bodyPr/>
                    <a:lstStyle/>
                    <a:p>
                      <a:pPr marL="5613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900" spc="-25" dirty="0">
                          <a:solidFill>
                            <a:srgbClr val="2F7B77"/>
                          </a:solidFill>
                          <a:latin typeface="Trebuchet MS"/>
                          <a:cs typeface="Trebuchet MS"/>
                        </a:rPr>
                        <a:t>Pig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32384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2550" spc="35" dirty="0">
                          <a:solidFill>
                            <a:srgbClr val="593482"/>
                          </a:solidFill>
                          <a:latin typeface="Trebuchet MS"/>
                          <a:cs typeface="Trebuchet MS"/>
                        </a:rPr>
                        <a:t>38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T="76835" marB="0"/>
                </a:tc>
              </a:tr>
              <a:tr h="523240">
                <a:tc>
                  <a:txBody>
                    <a:bodyPr/>
                    <a:lstStyle/>
                    <a:p>
                      <a:pPr marL="3937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2450" spc="-10" dirty="0">
                          <a:solidFill>
                            <a:srgbClr val="1C999A"/>
                          </a:solidFill>
                          <a:latin typeface="Arial MT"/>
                          <a:cs typeface="Arial MT"/>
                        </a:rPr>
                        <a:t>Mouse</a:t>
                      </a:r>
                      <a:endParaRPr sz="2450">
                        <a:latin typeface="Arial MT"/>
                        <a:cs typeface="Arial MT"/>
                      </a:endParaRPr>
                    </a:p>
                  </a:txBody>
                  <a:tcPr marL="0" marR="0" marT="81915" marB="0"/>
                </a:tc>
                <a:tc>
                  <a:txBody>
                    <a:bodyPr/>
                    <a:lstStyle/>
                    <a:p>
                      <a:pPr marL="111188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900" spc="-25" dirty="0">
                          <a:solidFill>
                            <a:srgbClr val="420F7C"/>
                          </a:solidFill>
                          <a:latin typeface="Trebuchet MS"/>
                          <a:cs typeface="Trebuchet MS"/>
                        </a:rPr>
                        <a:t>40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5594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900" spc="-25" dirty="0">
                          <a:solidFill>
                            <a:srgbClr val="418282"/>
                          </a:solidFill>
                          <a:latin typeface="Trebuchet MS"/>
                          <a:cs typeface="Trebuchet MS"/>
                        </a:rPr>
                        <a:t>Rat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2550" spc="35" dirty="0">
                          <a:solidFill>
                            <a:srgbClr val="4B1A85"/>
                          </a:solidFill>
                          <a:latin typeface="Trebuchet MS"/>
                          <a:cs typeface="Trebuchet MS"/>
                        </a:rPr>
                        <a:t>42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T="69215" marB="0"/>
                </a:tc>
              </a:tr>
              <a:tr h="513715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2450" spc="-10" dirty="0">
                          <a:solidFill>
                            <a:srgbClr val="387E80"/>
                          </a:solidFill>
                          <a:latin typeface="Arial MT"/>
                          <a:cs typeface="Arial MT"/>
                        </a:rPr>
                        <a:t>Rabbit</a:t>
                      </a:r>
                      <a:endParaRPr sz="2450">
                        <a:latin typeface="Arial MT"/>
                        <a:cs typeface="Arial MT"/>
                      </a:endParaRPr>
                    </a:p>
                  </a:txBody>
                  <a:tcPr marL="0" marR="0" marT="78740" marB="0"/>
                </a:tc>
                <a:tc>
                  <a:txBody>
                    <a:bodyPr/>
                    <a:lstStyle/>
                    <a:p>
                      <a:pPr marL="111188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850" spc="-25" dirty="0">
                          <a:solidFill>
                            <a:srgbClr val="521A8E"/>
                          </a:solidFill>
                          <a:latin typeface="Trebuchet MS"/>
                          <a:cs typeface="Trebuchet MS"/>
                        </a:rPr>
                        <a:t>44</a:t>
                      </a:r>
                      <a:endParaRPr sz="2850">
                        <a:latin typeface="Trebuchet MS"/>
                        <a:cs typeface="Trebuchet MS"/>
                      </a:endParaRPr>
                    </a:p>
                  </a:txBody>
                  <a:tcPr marL="0" marR="0" marT="27940" marB="0"/>
                </a:tc>
                <a:tc>
                  <a:txBody>
                    <a:bodyPr/>
                    <a:lstStyle/>
                    <a:p>
                      <a:pPr marL="5740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850" spc="-130" dirty="0">
                          <a:solidFill>
                            <a:srgbClr val="3D858C"/>
                          </a:solidFill>
                          <a:latin typeface="Trebuchet MS"/>
                          <a:cs typeface="Trebuchet MS"/>
                        </a:rPr>
                        <a:t>Syrian</a:t>
                      </a:r>
                      <a:r>
                        <a:rPr sz="2850" spc="-75" dirty="0">
                          <a:solidFill>
                            <a:srgbClr val="3D858C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850" spc="-70" dirty="0">
                          <a:solidFill>
                            <a:srgbClr val="3B7E7E"/>
                          </a:solidFill>
                          <a:latin typeface="Trebuchet MS"/>
                          <a:cs typeface="Trebuchet MS"/>
                        </a:rPr>
                        <a:t>hamster</a:t>
                      </a:r>
                      <a:endParaRPr sz="2850">
                        <a:latin typeface="Trebuchet MS"/>
                        <a:cs typeface="Trebuchet MS"/>
                      </a:endParaRPr>
                    </a:p>
                  </a:txBody>
                  <a:tcPr marL="0" marR="0" marT="27940" marB="0"/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550" spc="-25" dirty="0">
                          <a:solidFill>
                            <a:srgbClr val="4F1A89"/>
                          </a:solidFill>
                          <a:latin typeface="Trebuchet MS"/>
                          <a:cs typeface="Trebuchet MS"/>
                        </a:rPr>
                        <a:t>44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T="66040" marB="0"/>
                </a:tc>
              </a:tr>
              <a:tr h="53086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spc="-20" dirty="0">
                          <a:latin typeface="Arial MT"/>
                          <a:cs typeface="Arial MT"/>
                        </a:rPr>
                        <a:t>Hare</a:t>
                      </a:r>
                      <a:endParaRPr sz="2600">
                        <a:latin typeface="Arial MT"/>
                        <a:cs typeface="Arial MT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1188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950" spc="-25" dirty="0">
                          <a:solidFill>
                            <a:srgbClr val="410F7B"/>
                          </a:solidFill>
                          <a:latin typeface="Trebuchet MS"/>
                          <a:cs typeface="Trebuchet MS"/>
                        </a:rPr>
                        <a:t>46</a:t>
                      </a:r>
                      <a:endParaRPr sz="2950">
                        <a:latin typeface="Trebuchet MS"/>
                        <a:cs typeface="Trebuchet MS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 marL="56070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950" spc="-35" dirty="0">
                          <a:latin typeface="Trebuchet MS"/>
                          <a:cs typeface="Trebuchet MS"/>
                        </a:rPr>
                        <a:t>Human</a:t>
                      </a:r>
                      <a:endParaRPr sz="2950">
                        <a:latin typeface="Trebuchet MS"/>
                        <a:cs typeface="Trebuchet MS"/>
                      </a:endParaRPr>
                    </a:p>
                  </a:txBody>
                  <a:tcPr marL="0" marR="0" marT="21590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2550" spc="-25" dirty="0">
                          <a:solidFill>
                            <a:srgbClr val="44167C"/>
                          </a:solidFill>
                          <a:latin typeface="Trebuchet MS"/>
                          <a:cs typeface="Trebuchet MS"/>
                        </a:rPr>
                        <a:t>46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T="72390" marB="0"/>
                </a:tc>
              </a:tr>
              <a:tr h="52578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2750" spc="-10" dirty="0">
                          <a:latin typeface="Arial MT"/>
                          <a:cs typeface="Arial MT"/>
                        </a:rPr>
                        <a:t>Gorilla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T="49530" marB="0"/>
                </a:tc>
                <a:tc>
                  <a:txBody>
                    <a:bodyPr/>
                    <a:lstStyle/>
                    <a:p>
                      <a:pPr marL="11118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900" spc="-25" dirty="0">
                          <a:solidFill>
                            <a:srgbClr val="480C85"/>
                          </a:solidFill>
                          <a:latin typeface="Trebuchet MS"/>
                          <a:cs typeface="Trebuchet MS"/>
                        </a:rPr>
                        <a:t>48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5613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900" spc="-10" dirty="0">
                          <a:latin typeface="Trebuchet MS"/>
                          <a:cs typeface="Trebuchet MS"/>
                        </a:rPr>
                        <a:t>Sheep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500" spc="45" dirty="0">
                          <a:solidFill>
                            <a:srgbClr val="440390"/>
                          </a:solidFill>
                          <a:latin typeface="Trebuchet MS"/>
                          <a:cs typeface="Trebuchet MS"/>
                        </a:rPr>
                        <a:t>54</a:t>
                      </a:r>
                      <a:endParaRPr sz="2500">
                        <a:latin typeface="Trebuchet MS"/>
                        <a:cs typeface="Trebuchet MS"/>
                      </a:endParaRPr>
                    </a:p>
                  </a:txBody>
                  <a:tcPr marL="0" marR="0" marT="81280" marB="0"/>
                </a:tc>
              </a:tr>
              <a:tr h="51752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700" spc="-10" dirty="0">
                          <a:latin typeface="Arial MT"/>
                          <a:cs typeface="Arial MT"/>
                        </a:rPr>
                        <a:t>Elephant</a:t>
                      </a:r>
                      <a:endParaRPr sz="2700">
                        <a:latin typeface="Arial MT"/>
                        <a:cs typeface="Arial MT"/>
                      </a:endParaRPr>
                    </a:p>
                  </a:txBody>
                  <a:tcPr marL="0" marR="0" marT="50165" marB="0"/>
                </a:tc>
                <a:tc>
                  <a:txBody>
                    <a:bodyPr/>
                    <a:lstStyle/>
                    <a:p>
                      <a:pPr marL="11055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900" spc="-25" dirty="0">
                          <a:solidFill>
                            <a:srgbClr val="592D82"/>
                          </a:solidFill>
                          <a:latin typeface="Trebuchet MS"/>
                          <a:cs typeface="Trebuchet MS"/>
                        </a:rPr>
                        <a:t>56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5613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900" spc="-25" dirty="0">
                          <a:latin typeface="Trebuchet MS"/>
                          <a:cs typeface="Trebuchet MS"/>
                        </a:rPr>
                        <a:t>Cow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800" spc="-25" dirty="0">
                          <a:solidFill>
                            <a:srgbClr val="4B1590"/>
                          </a:solidFill>
                          <a:latin typeface="Trebuchet MS"/>
                          <a:cs typeface="Trebuchet MS"/>
                        </a:rPr>
                        <a:t>60</a:t>
                      </a:r>
                      <a:endParaRPr sz="2800">
                        <a:latin typeface="Trebuchet MS"/>
                        <a:cs typeface="Trebuchet MS"/>
                      </a:endParaRPr>
                    </a:p>
                  </a:txBody>
                  <a:tcPr marL="0" marR="0" marT="37465" marB="0"/>
                </a:tc>
              </a:tr>
              <a:tr h="52387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2700" spc="-10" dirty="0">
                          <a:latin typeface="Arial MT"/>
                          <a:cs typeface="Arial MT"/>
                        </a:rPr>
                        <a:t>Donkey</a:t>
                      </a:r>
                      <a:endParaRPr sz="2700">
                        <a:latin typeface="Arial MT"/>
                        <a:cs typeface="Arial MT"/>
                      </a:endParaRPr>
                    </a:p>
                  </a:txBody>
                  <a:tcPr marL="0" marR="0" marT="52705" marB="0"/>
                </a:tc>
                <a:tc>
                  <a:txBody>
                    <a:bodyPr/>
                    <a:lstStyle/>
                    <a:p>
                      <a:pPr marL="11137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950" spc="-25" dirty="0">
                          <a:solidFill>
                            <a:srgbClr val="480583"/>
                          </a:solidFill>
                          <a:latin typeface="Trebuchet MS"/>
                          <a:cs typeface="Trebuchet MS"/>
                        </a:rPr>
                        <a:t>62</a:t>
                      </a:r>
                      <a:endParaRPr sz="2950">
                        <a:latin typeface="Trebuchet MS"/>
                        <a:cs typeface="Trebuchet MS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L="5607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950" spc="-10" dirty="0">
                          <a:latin typeface="Trebuchet MS"/>
                          <a:cs typeface="Trebuchet MS"/>
                        </a:rPr>
                        <a:t>Horse</a:t>
                      </a:r>
                      <a:endParaRPr sz="2950">
                        <a:latin typeface="Trebuchet MS"/>
                        <a:cs typeface="Trebuchet MS"/>
                      </a:endParaRPr>
                    </a:p>
                  </a:txBody>
                  <a:tcPr marL="0" marR="0" marT="20955" marB="0"/>
                </a:tc>
                <a:tc>
                  <a:txBody>
                    <a:bodyPr/>
                    <a:lstStyle/>
                    <a:p>
                      <a:pPr marR="34290" algn="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2550" spc="-25" dirty="0">
                          <a:solidFill>
                            <a:srgbClr val="5B1D9C"/>
                          </a:solidFill>
                          <a:latin typeface="Trebuchet MS"/>
                          <a:cs typeface="Trebuchet MS"/>
                        </a:rPr>
                        <a:t>64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T="71755" marB="0"/>
                </a:tc>
              </a:tr>
              <a:tr h="523240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439"/>
                        </a:spcBef>
                      </a:pPr>
                      <a:r>
                        <a:rPr sz="2650" spc="-25" dirty="0">
                          <a:latin typeface="Arial MT"/>
                          <a:cs typeface="Arial MT"/>
                        </a:rPr>
                        <a:t>Dog</a:t>
                      </a:r>
                      <a:endParaRPr sz="2650">
                        <a:latin typeface="Arial MT"/>
                        <a:cs typeface="Arial MT"/>
                      </a:endParaRPr>
                    </a:p>
                  </a:txBody>
                  <a:tcPr marL="0" marR="0" marT="55879" marB="0"/>
                </a:tc>
                <a:tc>
                  <a:txBody>
                    <a:bodyPr/>
                    <a:lstStyle/>
                    <a:p>
                      <a:pPr marL="11137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900" spc="-25" dirty="0">
                          <a:solidFill>
                            <a:srgbClr val="502889"/>
                          </a:solidFill>
                          <a:latin typeface="Trebuchet MS"/>
                          <a:cs typeface="Trebuchet MS"/>
                        </a:rPr>
                        <a:t>78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L="56134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900" spc="-45" dirty="0">
                          <a:latin typeface="Trebuchet MS"/>
                          <a:cs typeface="Trebuchet MS"/>
                        </a:rPr>
                        <a:t>Chicken</a:t>
                      </a:r>
                      <a:endParaRPr sz="2900">
                        <a:latin typeface="Trebuchet MS"/>
                        <a:cs typeface="Trebuchet MS"/>
                      </a:endParaRPr>
                    </a:p>
                  </a:txBody>
                  <a:tcPr marL="0" marR="0" marT="24130" marB="0"/>
                </a:tc>
                <a:tc>
                  <a:txBody>
                    <a:bodyPr/>
                    <a:lstStyle/>
                    <a:p>
                      <a:pPr marR="27305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550" spc="-25" dirty="0">
                          <a:solidFill>
                            <a:srgbClr val="54218A"/>
                          </a:solidFill>
                          <a:latin typeface="Trebuchet MS"/>
                          <a:cs typeface="Trebuchet MS"/>
                        </a:rPr>
                        <a:t>78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T="68580" marB="0"/>
                </a:tc>
              </a:tr>
              <a:tr h="485775">
                <a:tc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2700" spc="-20" dirty="0">
                          <a:latin typeface="Arial MT"/>
                          <a:cs typeface="Arial MT"/>
                        </a:rPr>
                        <a:t>Carp</a:t>
                      </a:r>
                      <a:endParaRPr sz="2700">
                        <a:latin typeface="Arial MT"/>
                        <a:cs typeface="Arial MT"/>
                      </a:endParaRPr>
                    </a:p>
                  </a:txBody>
                  <a:tcPr marL="0" marR="0" marT="59055" marB="0"/>
                </a:tc>
                <a:tc>
                  <a:txBody>
                    <a:bodyPr/>
                    <a:lstStyle/>
                    <a:p>
                      <a:pPr marL="1117600">
                        <a:lnSpc>
                          <a:spcPts val="3510"/>
                        </a:lnSpc>
                        <a:spcBef>
                          <a:spcPts val="215"/>
                        </a:spcBef>
                      </a:pPr>
                      <a:r>
                        <a:rPr sz="2950" spc="-25" dirty="0">
                          <a:solidFill>
                            <a:srgbClr val="441F6D"/>
                          </a:solidFill>
                          <a:latin typeface="Trebuchet MS"/>
                          <a:cs typeface="Trebuchet MS"/>
                        </a:rPr>
                        <a:t>104</a:t>
                      </a:r>
                      <a:endParaRPr sz="2950">
                        <a:latin typeface="Trebuchet MS"/>
                        <a:cs typeface="Trebuchet MS"/>
                      </a:endParaRPr>
                    </a:p>
                  </a:txBody>
                  <a:tcPr marL="0" marR="0" marT="273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7094205" y="914752"/>
            <a:ext cx="1166495" cy="840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5350" spc="-295" dirty="0">
                <a:solidFill>
                  <a:srgbClr val="6403CC"/>
                </a:solidFill>
                <a:latin typeface="Trebuchet MS"/>
                <a:cs typeface="Trebuchet MS"/>
              </a:rPr>
              <a:t>OSO</a:t>
            </a:r>
            <a:endParaRPr sz="53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33748" y="723372"/>
            <a:ext cx="936625" cy="1069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6850" spc="-170" dirty="0">
                <a:solidFill>
                  <a:srgbClr val="6401C6"/>
                </a:solidFill>
                <a:latin typeface="Trebuchet MS"/>
                <a:cs typeface="Trebuchet MS"/>
              </a:rPr>
              <a:t>be</a:t>
            </a:r>
            <a:endParaRPr sz="6850">
              <a:latin typeface="Trebuchet MS"/>
              <a:cs typeface="Trebuchet MS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  <p:sp>
        <p:nvSpPr>
          <p:cNvPr id="17" name="Flowchart: Process 16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5731" y="406400"/>
            <a:ext cx="11684000" cy="8737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304800"/>
            <a:ext cx="12903200" cy="9448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3131" y="3594100"/>
            <a:ext cx="342900" cy="5207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8631" y="3594100"/>
            <a:ext cx="508000" cy="520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46031" y="3733800"/>
            <a:ext cx="342900" cy="393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01231" y="2540000"/>
            <a:ext cx="215900" cy="520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74431" y="939800"/>
            <a:ext cx="7416800" cy="7493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926433" y="2160902"/>
            <a:ext cx="4907280" cy="2115820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886460" indent="-873125">
              <a:spcBef>
                <a:spcPts val="1085"/>
              </a:spcBef>
              <a:buClr>
                <a:srgbClr val="D13403"/>
              </a:buClr>
              <a:buChar char="•"/>
              <a:tabLst>
                <a:tab pos="886460" algn="l"/>
              </a:tabLst>
            </a:pPr>
            <a:r>
              <a:rPr sz="5950" dirty="0">
                <a:solidFill>
                  <a:srgbClr val="CF3303"/>
                </a:solidFill>
                <a:latin typeface="Arial MT"/>
                <a:cs typeface="Arial MT"/>
              </a:rPr>
              <a:t>.</a:t>
            </a:r>
            <a:r>
              <a:rPr sz="5950" spc="35" dirty="0">
                <a:solidFill>
                  <a:srgbClr val="CF3303"/>
                </a:solidFill>
                <a:latin typeface="Arial MT"/>
                <a:cs typeface="Arial MT"/>
              </a:rPr>
              <a:t> </a:t>
            </a:r>
            <a:r>
              <a:rPr sz="5950" spc="-10" dirty="0">
                <a:solidFill>
                  <a:srgbClr val="C33300"/>
                </a:solidFill>
                <a:latin typeface="Arial MT"/>
                <a:cs typeface="Arial MT"/>
              </a:rPr>
              <a:t>lnterphase</a:t>
            </a:r>
            <a:endParaRPr sz="5950">
              <a:latin typeface="Arial MT"/>
              <a:cs typeface="Arial MT"/>
            </a:endParaRPr>
          </a:p>
          <a:p>
            <a:pPr marL="1906905" indent="-1894205">
              <a:spcBef>
                <a:spcPts val="1010"/>
              </a:spcBef>
              <a:buClr>
                <a:srgbClr val="0301FD"/>
              </a:buClr>
              <a:buChar char="•"/>
              <a:tabLst>
                <a:tab pos="1906905" algn="l"/>
              </a:tabLst>
            </a:pPr>
            <a:r>
              <a:rPr sz="6100" spc="114" dirty="0">
                <a:solidFill>
                  <a:srgbClr val="0100FB"/>
                </a:solidFill>
                <a:latin typeface="Arial MT"/>
                <a:cs typeface="Arial MT"/>
              </a:rPr>
              <a:t>itosi</a:t>
            </a:r>
            <a:endParaRPr sz="6100">
              <a:latin typeface="Arial MT"/>
              <a:cs typeface="Arial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228600"/>
            <a:ext cx="12001500" cy="8712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3431" y="8509000"/>
            <a:ext cx="241300" cy="101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59031" y="8509000"/>
            <a:ext cx="241300" cy="101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10731" y="4610100"/>
            <a:ext cx="7632700" cy="3365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63531" y="2781300"/>
            <a:ext cx="4140200" cy="1701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40831" y="939800"/>
            <a:ext cx="11709400" cy="7493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765468" y="8726805"/>
            <a:ext cx="610870" cy="0"/>
          </a:xfrm>
          <a:custGeom>
            <a:avLst/>
            <a:gdLst/>
            <a:ahLst/>
            <a:cxnLst/>
            <a:rect l="l" t="t" r="r" b="b"/>
            <a:pathLst>
              <a:path w="610870">
                <a:moveTo>
                  <a:pt x="0" y="0"/>
                </a:moveTo>
                <a:lnTo>
                  <a:pt x="610446" y="0"/>
                </a:lnTo>
              </a:path>
            </a:pathLst>
          </a:custGeom>
          <a:ln w="3175">
            <a:solidFill>
              <a:srgbClr val="B874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30131" y="3683000"/>
            <a:ext cx="5943600" cy="7874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255708" y="5114925"/>
            <a:ext cx="2099310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4350" spc="-330" dirty="0">
                <a:latin typeface="Arial MT"/>
                <a:cs typeface="Arial MT"/>
              </a:rPr>
              <a:t>Nucłe0lus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80007" y="6905977"/>
            <a:ext cx="1869439" cy="7073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4450" spc="-470" dirty="0">
                <a:latin typeface="Trebuchet MS"/>
                <a:cs typeface="Trebuchet MS"/>
              </a:rPr>
              <a:t>envelope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593927" y="2353558"/>
            <a:ext cx="3075305" cy="1311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3815">
              <a:lnSpc>
                <a:spcPts val="5110"/>
              </a:lnSpc>
              <a:spcBef>
                <a:spcPts val="114"/>
              </a:spcBef>
            </a:pPr>
            <a:r>
              <a:rPr sz="4600" spc="-450" dirty="0">
                <a:solidFill>
                  <a:srgbClr val="000000"/>
                </a:solidFill>
                <a:latin typeface="Trebuchet MS"/>
                <a:cs typeface="Trebuchet MS"/>
              </a:rPr>
              <a:t>Centr0somes</a:t>
            </a:r>
            <a:endParaRPr sz="4600">
              <a:latin typeface="Trebuchet MS"/>
              <a:cs typeface="Trebuchet MS"/>
            </a:endParaRPr>
          </a:p>
          <a:p>
            <a:pPr marL="12700">
              <a:lnSpc>
                <a:spcPts val="4990"/>
              </a:lnSpc>
            </a:pPr>
            <a:r>
              <a:rPr sz="4500" spc="-190" dirty="0">
                <a:solidFill>
                  <a:srgbClr val="000000"/>
                </a:solidFill>
                <a:latin typeface="Trebuchet MS"/>
                <a:cs typeface="Trebuchet MS"/>
              </a:rPr>
              <a:t>(with</a:t>
            </a:r>
            <a:r>
              <a:rPr sz="4500" spc="-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4500" spc="-480" dirty="0">
                <a:solidFill>
                  <a:srgbClr val="000000"/>
                </a:solidFill>
                <a:latin typeface="Trebuchet MS"/>
                <a:cs typeface="Trebuchet MS"/>
              </a:rPr>
              <a:t>centr1oł</a:t>
            </a:r>
            <a:endParaRPr sz="4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81128" y="5032199"/>
            <a:ext cx="3935095" cy="296227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610235" marR="162560" indent="31750">
              <a:lnSpc>
                <a:spcPct val="90300"/>
              </a:lnSpc>
              <a:spcBef>
                <a:spcPts val="625"/>
              </a:spcBef>
            </a:pPr>
            <a:r>
              <a:rPr sz="4300" spc="-330" dirty="0">
                <a:latin typeface="Trebuchet MS"/>
                <a:cs typeface="Trebuchet MS"/>
              </a:rPr>
              <a:t>Chromatin </a:t>
            </a:r>
            <a:r>
              <a:rPr sz="4450" spc="-145" dirty="0">
                <a:latin typeface="Trebuchet MS"/>
                <a:cs typeface="Trebuchet MS"/>
              </a:rPr>
              <a:t>(¢ìspersed </a:t>
            </a:r>
            <a:r>
              <a:rPr sz="4100" spc="-120" dirty="0">
                <a:latin typeface="Trebuchet MS"/>
                <a:cs typeface="Trebuchet MS"/>
              </a:rPr>
              <a:t>chr0m0s0mes)</a:t>
            </a:r>
            <a:endParaRPr sz="4100">
              <a:latin typeface="Trebuchet MS"/>
              <a:cs typeface="Trebuchet MS"/>
            </a:endParaRPr>
          </a:p>
          <a:p>
            <a:pPr marL="12700">
              <a:spcBef>
                <a:spcPts val="3329"/>
              </a:spcBef>
            </a:pPr>
            <a:r>
              <a:rPr sz="4450" spc="-310" dirty="0">
                <a:latin typeface="Trebuchet MS"/>
                <a:cs typeface="Trebuchet MS"/>
              </a:rPr>
              <a:t>Plasma</a:t>
            </a:r>
            <a:r>
              <a:rPr sz="4450" spc="195" dirty="0">
                <a:latin typeface="Trebuchet MS"/>
                <a:cs typeface="Trebuchet MS"/>
              </a:rPr>
              <a:t> </a:t>
            </a:r>
            <a:r>
              <a:rPr sz="4450" spc="-550" dirty="0">
                <a:latin typeface="Trebuchet MS"/>
                <a:cs typeface="Trebuchet MS"/>
              </a:rPr>
              <a:t>membrane</a:t>
            </a:r>
            <a:endParaRPr sz="4450">
              <a:latin typeface="Trebuchet MS"/>
              <a:cs typeface="Trebuchet M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sp>
        <p:nvSpPr>
          <p:cNvPr id="15" name="Flowchart: Process 1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6531" y="4787900"/>
            <a:ext cx="4191000" cy="4025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0431" y="3860800"/>
            <a:ext cx="5613400" cy="5384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18831" y="2616200"/>
            <a:ext cx="254000" cy="419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71631" y="2514600"/>
            <a:ext cx="50800" cy="38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60631" y="2514600"/>
            <a:ext cx="254000" cy="406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69931" y="876300"/>
            <a:ext cx="533400" cy="5969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60531" y="1041400"/>
            <a:ext cx="406400" cy="5842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43131" y="889000"/>
            <a:ext cx="381000" cy="571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470731" y="5791200"/>
            <a:ext cx="787400" cy="2413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756231" y="8864600"/>
            <a:ext cx="1270000" cy="2921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899047" y="699735"/>
            <a:ext cx="3773804" cy="23425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18639" algn="ctr">
              <a:spcBef>
                <a:spcPts val="90"/>
              </a:spcBef>
            </a:pPr>
            <a:r>
              <a:rPr sz="7350" spc="-1620" dirty="0">
                <a:solidFill>
                  <a:srgbClr val="00005B"/>
                </a:solidFill>
                <a:latin typeface="Arial MT"/>
                <a:cs typeface="Arial MT"/>
              </a:rPr>
              <a:t>›</a:t>
            </a:r>
            <a:endParaRPr sz="7350">
              <a:latin typeface="Arial MT"/>
              <a:cs typeface="Arial MT"/>
            </a:endParaRPr>
          </a:p>
          <a:p>
            <a:pPr marL="12700">
              <a:spcBef>
                <a:spcPts val="4029"/>
              </a:spcBef>
            </a:pPr>
            <a:r>
              <a:rPr sz="4500" dirty="0">
                <a:solidFill>
                  <a:srgbClr val="05C491"/>
                </a:solidFill>
                <a:latin typeface="Arial MT"/>
                <a:cs typeface="Arial MT"/>
              </a:rPr>
              <a:t>rows</a:t>
            </a:r>
            <a:r>
              <a:rPr sz="4500" spc="160" dirty="0">
                <a:solidFill>
                  <a:srgbClr val="05C491"/>
                </a:solidFill>
                <a:latin typeface="Arial MT"/>
                <a:cs typeface="Arial MT"/>
              </a:rPr>
              <a:t> </a:t>
            </a:r>
            <a:r>
              <a:rPr sz="4500" dirty="0">
                <a:solidFill>
                  <a:srgbClr val="0CBC8E"/>
                </a:solidFill>
                <a:latin typeface="Arial MT"/>
                <a:cs typeface="Arial MT"/>
              </a:rPr>
              <a:t>in</a:t>
            </a:r>
            <a:r>
              <a:rPr sz="4500" spc="5" dirty="0">
                <a:solidFill>
                  <a:srgbClr val="0CBC8E"/>
                </a:solidFill>
                <a:latin typeface="Arial MT"/>
                <a:cs typeface="Arial MT"/>
              </a:rPr>
              <a:t> </a:t>
            </a:r>
            <a:r>
              <a:rPr sz="4500" dirty="0">
                <a:solidFill>
                  <a:srgbClr val="0CBC8E"/>
                </a:solidFill>
                <a:latin typeface="Arial MT"/>
                <a:cs typeface="Arial MT"/>
              </a:rPr>
              <a:t>its</a:t>
            </a:r>
            <a:r>
              <a:rPr sz="4500" spc="35" dirty="0">
                <a:solidFill>
                  <a:srgbClr val="0CBC8E"/>
                </a:solidFill>
                <a:latin typeface="Arial MT"/>
                <a:cs typeface="Arial MT"/>
              </a:rPr>
              <a:t> </a:t>
            </a:r>
            <a:r>
              <a:rPr sz="4500" spc="-20" dirty="0">
                <a:solidFill>
                  <a:srgbClr val="11C195"/>
                </a:solidFill>
                <a:latin typeface="Arial MT"/>
                <a:cs typeface="Arial MT"/>
              </a:rPr>
              <a:t>size</a:t>
            </a:r>
            <a:endParaRPr sz="4500">
              <a:latin typeface="Arial MT"/>
              <a:cs typeface="Arial MT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953941" y="521934"/>
            <a:ext cx="1332865" cy="1144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7350" spc="-585" dirty="0">
                <a:solidFill>
                  <a:srgbClr val="010066"/>
                </a:solidFill>
              </a:rPr>
              <a:t>ase</a:t>
            </a:r>
            <a:endParaRPr sz="7350"/>
          </a:p>
        </p:txBody>
      </p:sp>
      <p:sp>
        <p:nvSpPr>
          <p:cNvPr id="14" name="object 14"/>
          <p:cNvSpPr txBox="1"/>
          <p:nvPr/>
        </p:nvSpPr>
        <p:spPr>
          <a:xfrm>
            <a:off x="2937276" y="2327805"/>
            <a:ext cx="1489075" cy="714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96570" indent="-483870">
              <a:spcBef>
                <a:spcPts val="120"/>
              </a:spcBef>
              <a:buClr>
                <a:srgbClr val="03C89A"/>
              </a:buClr>
              <a:buChar char="•"/>
              <a:tabLst>
                <a:tab pos="496570" algn="l"/>
              </a:tabLst>
            </a:pPr>
            <a:r>
              <a:rPr sz="4500" spc="-20" dirty="0">
                <a:solidFill>
                  <a:srgbClr val="0EBF93"/>
                </a:solidFill>
                <a:latin typeface="Arial MT"/>
                <a:cs typeface="Arial MT"/>
              </a:rPr>
              <a:t>Cell</a:t>
            </a:r>
            <a:endParaRPr sz="45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70502" y="1923527"/>
            <a:ext cx="4361180" cy="2012314"/>
          </a:xfrm>
          <a:prstGeom prst="rect">
            <a:avLst/>
          </a:prstGeom>
        </p:spPr>
        <p:txBody>
          <a:bodyPr vert="horz" wrap="square" lIns="0" tIns="419734" rIns="0" bIns="0" rtlCol="0">
            <a:spAutoFit/>
          </a:bodyPr>
          <a:lstStyle/>
          <a:p>
            <a:pPr marL="1019810" algn="ctr">
              <a:spcBef>
                <a:spcPts val="3304"/>
              </a:spcBef>
            </a:pPr>
            <a:r>
              <a:rPr sz="4500" dirty="0">
                <a:solidFill>
                  <a:srgbClr val="1CC6A3"/>
                </a:solidFill>
                <a:latin typeface="Arial MT"/>
                <a:cs typeface="Arial MT"/>
              </a:rPr>
              <a:t>the</a:t>
            </a:r>
            <a:r>
              <a:rPr sz="4500" spc="90" dirty="0">
                <a:solidFill>
                  <a:srgbClr val="1CC6A3"/>
                </a:solidFill>
                <a:latin typeface="Arial MT"/>
                <a:cs typeface="Arial MT"/>
              </a:rPr>
              <a:t> </a:t>
            </a:r>
            <a:r>
              <a:rPr sz="4500" spc="-10" dirty="0">
                <a:solidFill>
                  <a:srgbClr val="1ABC95"/>
                </a:solidFill>
                <a:latin typeface="Arial MT"/>
                <a:cs typeface="Arial MT"/>
              </a:rPr>
              <a:t>synthesis</a:t>
            </a:r>
            <a:endParaRPr sz="4500">
              <a:latin typeface="Arial MT"/>
              <a:cs typeface="Arial MT"/>
            </a:endParaRPr>
          </a:p>
          <a:p>
            <a:pPr marL="12700">
              <a:spcBef>
                <a:spcPts val="2600"/>
              </a:spcBef>
              <a:tabLst>
                <a:tab pos="1971675" algn="l"/>
              </a:tabLst>
            </a:pPr>
            <a:r>
              <a:rPr sz="3525" spc="-15" baseline="1182" dirty="0">
                <a:latin typeface="Arial MT"/>
                <a:cs typeface="Arial MT"/>
              </a:rPr>
              <a:t>V</a:t>
            </a:r>
            <a:r>
              <a:rPr sz="3700" spc="-10" dirty="0">
                <a:latin typeface="Arial MT"/>
                <a:cs typeface="Arial MT"/>
              </a:rPr>
              <a:t>acuole</a:t>
            </a:r>
            <a:r>
              <a:rPr sz="3700" dirty="0">
                <a:latin typeface="Arial MT"/>
                <a:cs typeface="Arial MT"/>
              </a:rPr>
              <a:t>	</a:t>
            </a:r>
            <a:r>
              <a:rPr sz="3700" spc="-1080" dirty="0">
                <a:latin typeface="Arial MT"/>
                <a:cs typeface="Arial MT"/>
              </a:rPr>
              <a:t>CenT‹oIe</a:t>
            </a:r>
            <a:endParaRPr sz="37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67202" y="3118556"/>
            <a:ext cx="2061845" cy="588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700" spc="335" dirty="0">
                <a:solidFill>
                  <a:srgbClr val="0AC39A"/>
                </a:solidFill>
                <a:latin typeface="Arial MT"/>
                <a:cs typeface="Arial MT"/>
              </a:rPr>
              <a:t>proteins</a:t>
            </a:r>
            <a:endParaRPr sz="37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3888" y="3907366"/>
            <a:ext cx="1270000" cy="711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130"/>
              </a:spcBef>
            </a:pPr>
            <a:r>
              <a:rPr sz="2300" spc="-325" dirty="0">
                <a:latin typeface="Arial MT"/>
                <a:cs typeface="Arial MT"/>
              </a:rPr>
              <a:t>ErdOÿldSlflÏC</a:t>
            </a:r>
            <a:endParaRPr sz="2300">
              <a:latin typeface="Arial MT"/>
              <a:cs typeface="Arial MT"/>
            </a:endParaRPr>
          </a:p>
          <a:p>
            <a:pPr marL="147320">
              <a:lnSpc>
                <a:spcPts val="2980"/>
              </a:lnSpc>
            </a:pPr>
            <a:r>
              <a:rPr sz="2800" spc="-555" dirty="0">
                <a:latin typeface="Arial MT"/>
                <a:cs typeface="Arial MT"/>
              </a:rPr>
              <a:t>Réticulum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83578" y="5520443"/>
            <a:ext cx="883919" cy="6997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2785"/>
              </a:lnSpc>
              <a:spcBef>
                <a:spcPts val="130"/>
              </a:spcBef>
            </a:pPr>
            <a:r>
              <a:rPr sz="2350" spc="-325" dirty="0">
                <a:solidFill>
                  <a:srgbClr val="0F0F0F"/>
                </a:solidFill>
                <a:latin typeface="Trebuchet MS"/>
                <a:cs typeface="Trebuchet MS"/>
              </a:rPr>
              <a:t>G0lgÏ</a:t>
            </a:r>
            <a:endParaRPr sz="2350">
              <a:latin typeface="Trebuchet MS"/>
              <a:cs typeface="Trebuchet MS"/>
            </a:endParaRPr>
          </a:p>
          <a:p>
            <a:pPr algn="ctr">
              <a:lnSpc>
                <a:spcPts val="2485"/>
              </a:lnSpc>
            </a:pPr>
            <a:r>
              <a:rPr sz="2100" spc="-200" dirty="0">
                <a:latin typeface="Arial MT"/>
                <a:cs typeface="Arial MT"/>
              </a:rPr>
              <a:t>Û0IîI§l6X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99034" y="7808031"/>
            <a:ext cx="2036445" cy="15132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2800" spc="-570" dirty="0">
                <a:latin typeface="Courier New"/>
                <a:cs typeface="Courier New"/>
              </a:rPr>
              <a:t>ParOWwmO</a:t>
            </a:r>
            <a:endParaRPr sz="2800">
              <a:latin typeface="Courier New"/>
              <a:cs typeface="Courier New"/>
            </a:endParaRPr>
          </a:p>
          <a:p>
            <a:pPr marL="1096645">
              <a:lnSpc>
                <a:spcPts val="2980"/>
              </a:lnSpc>
              <a:spcBef>
                <a:spcPts val="2490"/>
              </a:spcBef>
            </a:pPr>
            <a:r>
              <a:rPr sz="2800" spc="-465" dirty="0">
                <a:latin typeface="Trebuchet MS"/>
                <a:cs typeface="Trebuchet MS"/>
              </a:rPr>
              <a:t>Sec‹etog</a:t>
            </a:r>
            <a:endParaRPr sz="2800">
              <a:latin typeface="Trebuchet MS"/>
              <a:cs typeface="Trebuchet MS"/>
            </a:endParaRPr>
          </a:p>
          <a:p>
            <a:pPr marL="1158875">
              <a:lnSpc>
                <a:spcPts val="2860"/>
              </a:lnSpc>
            </a:pPr>
            <a:r>
              <a:rPr sz="2700" spc="-440" dirty="0">
                <a:latin typeface="Trebuchet MS"/>
                <a:cs typeface="Trebuchet MS"/>
              </a:rPr>
              <a:t>V6sÏcle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163997" y="4505855"/>
            <a:ext cx="1065530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2750" dirty="0">
                <a:latin typeface="Consolas"/>
                <a:cs typeface="Consolas"/>
              </a:rPr>
              <a:t>L</a:t>
            </a:r>
            <a:r>
              <a:rPr sz="2750" spc="-100" dirty="0">
                <a:latin typeface="Consolas"/>
                <a:cs typeface="Consolas"/>
              </a:rPr>
              <a:t> </a:t>
            </a:r>
            <a:r>
              <a:rPr sz="2750" spc="-484" dirty="0">
                <a:latin typeface="Consolas"/>
                <a:cs typeface="Consolas"/>
              </a:rPr>
              <a:t>Osome</a:t>
            </a:r>
            <a:endParaRPr sz="2750">
              <a:latin typeface="Consolas"/>
              <a:cs typeface="Consola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291154" y="6817077"/>
            <a:ext cx="969644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2700" spc="-495" dirty="0">
                <a:latin typeface="Arial MT"/>
                <a:cs typeface="Arial MT"/>
              </a:rPr>
              <a:t>Rucleolvs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sp>
        <p:nvSpPr>
          <p:cNvPr id="24" name="Flowchart: Process 23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6931" y="7734300"/>
            <a:ext cx="457200" cy="469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50831" y="7861300"/>
            <a:ext cx="304800" cy="34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19231" y="7848600"/>
            <a:ext cx="304800" cy="355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52931" y="7848600"/>
            <a:ext cx="330200" cy="469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038931" y="7848600"/>
            <a:ext cx="304800" cy="342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45731" y="2603500"/>
            <a:ext cx="9779000" cy="3924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69631" y="673100"/>
            <a:ext cx="381000" cy="6858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65031" y="850900"/>
            <a:ext cx="342900" cy="508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384131" y="685800"/>
            <a:ext cx="635000" cy="6858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39831" y="850900"/>
            <a:ext cx="330200" cy="5207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62131" y="685800"/>
            <a:ext cx="241300" cy="6858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79631" y="673100"/>
            <a:ext cx="342900" cy="6985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98731" y="850900"/>
            <a:ext cx="381000" cy="5207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559131" y="660400"/>
            <a:ext cx="406400" cy="7112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257631" y="850900"/>
            <a:ext cx="368300" cy="7112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702131" y="673100"/>
            <a:ext cx="342900" cy="685800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5075791" y="346605"/>
            <a:ext cx="2352675" cy="12477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167255" algn="l"/>
              </a:tabLst>
            </a:pPr>
            <a:r>
              <a:rPr sz="8000" spc="-1045" dirty="0">
                <a:solidFill>
                  <a:srgbClr val="A303A8"/>
                </a:solidFill>
              </a:rPr>
              <a:t>ve</a:t>
            </a:r>
            <a:r>
              <a:rPr sz="8000" dirty="0">
                <a:solidFill>
                  <a:srgbClr val="A303A8"/>
                </a:solidFill>
              </a:rPr>
              <a:t>	</a:t>
            </a:r>
            <a:r>
              <a:rPr sz="8000" spc="-480" dirty="0">
                <a:solidFill>
                  <a:srgbClr val="A800AA"/>
                </a:solidFill>
              </a:rPr>
              <a:t>i</a:t>
            </a:r>
            <a:endParaRPr sz="8000"/>
          </a:p>
        </p:txBody>
      </p:sp>
      <p:sp>
        <p:nvSpPr>
          <p:cNvPr id="19" name="object 19"/>
          <p:cNvSpPr txBox="1"/>
          <p:nvPr/>
        </p:nvSpPr>
        <p:spPr>
          <a:xfrm>
            <a:off x="11072886" y="365125"/>
            <a:ext cx="1287145" cy="12255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7850" spc="-25" dirty="0">
                <a:solidFill>
                  <a:srgbClr val="AA03AF"/>
                </a:solidFill>
                <a:latin typeface="Times New Roman"/>
                <a:cs typeface="Times New Roman"/>
              </a:rPr>
              <a:t>ase</a:t>
            </a:r>
            <a:endParaRPr sz="78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65461" y="7536744"/>
            <a:ext cx="2480310" cy="796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5050" spc="140" dirty="0">
                <a:solidFill>
                  <a:srgbClr val="3431C3"/>
                </a:solidFill>
                <a:latin typeface="Arial MT"/>
                <a:cs typeface="Arial MT"/>
              </a:rPr>
              <a:t>•Centrio</a:t>
            </a:r>
            <a:endParaRPr sz="505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76805" y="7536744"/>
            <a:ext cx="5993130" cy="796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168400" algn="l"/>
                <a:tab pos="4109720" algn="l"/>
              </a:tabLst>
            </a:pPr>
            <a:r>
              <a:rPr sz="5050" spc="140" dirty="0">
                <a:solidFill>
                  <a:srgbClr val="3D38D4"/>
                </a:solidFill>
                <a:latin typeface="Arial MT"/>
                <a:cs typeface="Arial MT"/>
              </a:rPr>
              <a:t>nd</a:t>
            </a:r>
            <a:r>
              <a:rPr sz="5050" dirty="0">
                <a:solidFill>
                  <a:srgbClr val="3D38D4"/>
                </a:solidFill>
                <a:latin typeface="Arial MT"/>
                <a:cs typeface="Arial MT"/>
              </a:rPr>
              <a:t>	</a:t>
            </a:r>
            <a:r>
              <a:rPr sz="5050" spc="200" dirty="0">
                <a:solidFill>
                  <a:srgbClr val="3431BF"/>
                </a:solidFill>
                <a:latin typeface="Arial MT"/>
                <a:cs typeface="Arial MT"/>
              </a:rPr>
              <a:t>rgoes</a:t>
            </a:r>
            <a:r>
              <a:rPr sz="5050" spc="220" dirty="0">
                <a:solidFill>
                  <a:srgbClr val="3431BF"/>
                </a:solidFill>
                <a:latin typeface="Arial MT"/>
                <a:cs typeface="Arial MT"/>
              </a:rPr>
              <a:t> </a:t>
            </a:r>
            <a:r>
              <a:rPr sz="5050" spc="150" dirty="0">
                <a:solidFill>
                  <a:srgbClr val="3633C6"/>
                </a:solidFill>
                <a:latin typeface="Arial MT"/>
                <a:cs typeface="Arial MT"/>
              </a:rPr>
              <a:t>re</a:t>
            </a:r>
            <a:r>
              <a:rPr sz="5050" dirty="0">
                <a:solidFill>
                  <a:srgbClr val="3633C6"/>
                </a:solidFill>
                <a:latin typeface="Arial MT"/>
                <a:cs typeface="Arial MT"/>
              </a:rPr>
              <a:t>	</a:t>
            </a:r>
            <a:r>
              <a:rPr sz="5050" spc="120" dirty="0">
                <a:solidFill>
                  <a:srgbClr val="2F2FC1"/>
                </a:solidFill>
                <a:latin typeface="Arial MT"/>
                <a:cs typeface="Arial MT"/>
              </a:rPr>
              <a:t>IIcatIo</a:t>
            </a:r>
            <a:endParaRPr sz="5050">
              <a:latin typeface="Arial MT"/>
              <a:cs typeface="Arial MT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sp>
        <p:nvSpPr>
          <p:cNvPr id="24" name="Flowchart: Process 23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03931" y="7556500"/>
            <a:ext cx="279400" cy="317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3931" y="2070100"/>
            <a:ext cx="4229100" cy="4533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17831" y="2171700"/>
            <a:ext cx="5092700" cy="476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33431" y="939800"/>
            <a:ext cx="457200" cy="596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95431" y="1104900"/>
            <a:ext cx="355600" cy="5207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39931" y="952500"/>
            <a:ext cx="342900" cy="5715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31288" y="296159"/>
            <a:ext cx="13070559" cy="1422861"/>
          </a:xfrm>
          <a:prstGeom prst="rect">
            <a:avLst/>
          </a:prstGeom>
        </p:spPr>
        <p:txBody>
          <a:bodyPr vert="horz" wrap="square" lIns="0" tIns="357540" rIns="0" bIns="0" rtlCol="0">
            <a:spAutoFit/>
          </a:bodyPr>
          <a:lstStyle/>
          <a:p>
            <a:pPr marL="5161915">
              <a:spcBef>
                <a:spcPts val="100"/>
              </a:spcBef>
            </a:pPr>
            <a:r>
              <a:rPr sz="6900" spc="-405" dirty="0">
                <a:solidFill>
                  <a:srgbClr val="3831D4"/>
                </a:solidFill>
              </a:rPr>
              <a:t>ase</a:t>
            </a:r>
            <a:endParaRPr sz="6900"/>
          </a:p>
        </p:txBody>
      </p:sp>
      <p:sp>
        <p:nvSpPr>
          <p:cNvPr id="9" name="object 9"/>
          <p:cNvSpPr txBox="1"/>
          <p:nvPr/>
        </p:nvSpPr>
        <p:spPr>
          <a:xfrm>
            <a:off x="3353112" y="7422974"/>
            <a:ext cx="8900795" cy="108876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4050"/>
              </a:lnSpc>
              <a:spcBef>
                <a:spcPts val="290"/>
              </a:spcBef>
            </a:pPr>
            <a:r>
              <a:rPr sz="3450" spc="130" dirty="0">
                <a:solidFill>
                  <a:srgbClr val="3633CA"/>
                </a:solidFill>
                <a:latin typeface="Arial MT"/>
                <a:cs typeface="Arial MT"/>
              </a:rPr>
              <a:t>During</a:t>
            </a:r>
            <a:r>
              <a:rPr sz="3450" spc="50" dirty="0">
                <a:solidFill>
                  <a:srgbClr val="3633CA"/>
                </a:solidFill>
                <a:latin typeface="Arial MT"/>
                <a:cs typeface="Arial MT"/>
              </a:rPr>
              <a:t> </a:t>
            </a:r>
            <a:r>
              <a:rPr sz="3450" dirty="0">
                <a:solidFill>
                  <a:srgbClr val="2F2DBF"/>
                </a:solidFill>
                <a:latin typeface="Arial MT"/>
                <a:cs typeface="Arial MT"/>
              </a:rPr>
              <a:t>S</a:t>
            </a:r>
            <a:r>
              <a:rPr sz="3450" spc="-45" dirty="0">
                <a:solidFill>
                  <a:srgbClr val="2F2DBF"/>
                </a:solidFill>
                <a:latin typeface="Arial MT"/>
                <a:cs typeface="Arial MT"/>
              </a:rPr>
              <a:t> </a:t>
            </a:r>
            <a:r>
              <a:rPr sz="3450" spc="50" dirty="0">
                <a:solidFill>
                  <a:srgbClr val="3F36CA"/>
                </a:solidFill>
                <a:latin typeface="Arial MT"/>
                <a:cs typeface="Arial MT"/>
              </a:rPr>
              <a:t>phase</a:t>
            </a:r>
            <a:r>
              <a:rPr sz="3450" spc="105" dirty="0">
                <a:solidFill>
                  <a:srgbClr val="3F36CA"/>
                </a:solidFill>
                <a:latin typeface="Arial MT"/>
                <a:cs typeface="Arial MT"/>
              </a:rPr>
              <a:t> </a:t>
            </a:r>
            <a:r>
              <a:rPr sz="3450" dirty="0">
                <a:solidFill>
                  <a:srgbClr val="3334CD"/>
                </a:solidFill>
                <a:latin typeface="Arial MT"/>
                <a:cs typeface="Arial MT"/>
              </a:rPr>
              <a:t>DNA</a:t>
            </a:r>
            <a:r>
              <a:rPr sz="3450" spc="160" dirty="0">
                <a:solidFill>
                  <a:srgbClr val="3334CD"/>
                </a:solidFill>
                <a:latin typeface="Arial MT"/>
                <a:cs typeface="Arial MT"/>
              </a:rPr>
              <a:t> </a:t>
            </a:r>
            <a:r>
              <a:rPr sz="3450" spc="90" dirty="0">
                <a:solidFill>
                  <a:srgbClr val="3131B8"/>
                </a:solidFill>
                <a:latin typeface="Arial MT"/>
                <a:cs typeface="Arial MT"/>
              </a:rPr>
              <a:t>undergoes</a:t>
            </a:r>
            <a:r>
              <a:rPr sz="3450" spc="300" dirty="0">
                <a:solidFill>
                  <a:srgbClr val="3131B8"/>
                </a:solidFill>
                <a:latin typeface="Arial MT"/>
                <a:cs typeface="Arial MT"/>
              </a:rPr>
              <a:t> </a:t>
            </a:r>
            <a:r>
              <a:rPr sz="3450" spc="110" dirty="0">
                <a:solidFill>
                  <a:srgbClr val="312FBA"/>
                </a:solidFill>
                <a:latin typeface="Arial MT"/>
                <a:cs typeface="Arial MT"/>
              </a:rPr>
              <a:t>replication </a:t>
            </a:r>
            <a:r>
              <a:rPr sz="3450" dirty="0">
                <a:solidFill>
                  <a:srgbClr val="3A36C8"/>
                </a:solidFill>
                <a:latin typeface="Arial MT"/>
                <a:cs typeface="Arial MT"/>
              </a:rPr>
              <a:t>DNA</a:t>
            </a:r>
            <a:r>
              <a:rPr sz="3450" spc="190" dirty="0">
                <a:solidFill>
                  <a:srgbClr val="3A36C8"/>
                </a:solidFill>
                <a:latin typeface="Arial MT"/>
                <a:cs typeface="Arial MT"/>
              </a:rPr>
              <a:t> </a:t>
            </a:r>
            <a:r>
              <a:rPr sz="3450" spc="95" dirty="0">
                <a:solidFill>
                  <a:srgbClr val="3438B1"/>
                </a:solidFill>
                <a:latin typeface="Arial MT"/>
                <a:cs typeface="Arial MT"/>
              </a:rPr>
              <a:t>molecule</a:t>
            </a:r>
            <a:r>
              <a:rPr sz="3450" spc="85" dirty="0">
                <a:solidFill>
                  <a:srgbClr val="3438B1"/>
                </a:solidFill>
                <a:latin typeface="Arial MT"/>
                <a:cs typeface="Arial MT"/>
              </a:rPr>
              <a:t> </a:t>
            </a:r>
            <a:r>
              <a:rPr sz="3450" spc="135" dirty="0">
                <a:solidFill>
                  <a:srgbClr val="3431AF"/>
                </a:solidFill>
                <a:latin typeface="Arial MT"/>
                <a:cs typeface="Arial MT"/>
              </a:rPr>
              <a:t>forms</a:t>
            </a:r>
            <a:r>
              <a:rPr sz="3450" spc="180" dirty="0">
                <a:solidFill>
                  <a:srgbClr val="3431AF"/>
                </a:solidFill>
                <a:latin typeface="Arial MT"/>
                <a:cs typeface="Arial MT"/>
              </a:rPr>
              <a:t> </a:t>
            </a:r>
            <a:r>
              <a:rPr sz="3450" spc="175" dirty="0">
                <a:solidFill>
                  <a:srgbClr val="3631C4"/>
                </a:solidFill>
                <a:latin typeface="Arial MT"/>
                <a:cs typeface="Arial MT"/>
              </a:rPr>
              <a:t>two</a:t>
            </a:r>
            <a:r>
              <a:rPr sz="3450" spc="-80" dirty="0">
                <a:solidFill>
                  <a:srgbClr val="3631C4"/>
                </a:solidFill>
                <a:latin typeface="Arial MT"/>
                <a:cs typeface="Arial MT"/>
              </a:rPr>
              <a:t> </a:t>
            </a:r>
            <a:r>
              <a:rPr sz="3450" dirty="0">
                <a:solidFill>
                  <a:srgbClr val="3634BF"/>
                </a:solidFill>
                <a:latin typeface="Arial MT"/>
                <a:cs typeface="Arial MT"/>
              </a:rPr>
              <a:t>DNA</a:t>
            </a:r>
            <a:r>
              <a:rPr sz="3450" spc="260" dirty="0">
                <a:solidFill>
                  <a:srgbClr val="3634BF"/>
                </a:solidFill>
                <a:latin typeface="Arial MT"/>
                <a:cs typeface="Arial MT"/>
              </a:rPr>
              <a:t> </a:t>
            </a:r>
            <a:r>
              <a:rPr sz="3450" spc="75" dirty="0">
                <a:solidFill>
                  <a:srgbClr val="3A33B5"/>
                </a:solidFill>
                <a:latin typeface="Arial MT"/>
                <a:cs typeface="Arial MT"/>
              </a:rPr>
              <a:t>molecules</a:t>
            </a:r>
            <a:endParaRPr sz="34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94277" y="7422975"/>
            <a:ext cx="1004569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450" spc="30" dirty="0">
                <a:solidFill>
                  <a:srgbClr val="2D28BA"/>
                </a:solidFill>
                <a:latin typeface="Arial MT"/>
                <a:cs typeface="Arial MT"/>
              </a:rPr>
              <a:t>each</a:t>
            </a:r>
            <a:endParaRPr sz="3450">
              <a:latin typeface="Arial MT"/>
              <a:cs typeface="Arial MT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2831" y="5537200"/>
            <a:ext cx="279400" cy="317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9231" y="3886200"/>
            <a:ext cx="381000" cy="431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75831" y="3187700"/>
            <a:ext cx="698500" cy="419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82431" y="3187700"/>
            <a:ext cx="33020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84431" y="1104900"/>
            <a:ext cx="381000" cy="431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70231" y="1104900"/>
            <a:ext cx="406400" cy="5715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65531" y="952500"/>
            <a:ext cx="368300" cy="5715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95728" y="640822"/>
            <a:ext cx="6100445" cy="10699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782185" algn="l"/>
              </a:tabLst>
            </a:pPr>
            <a:r>
              <a:rPr sz="6850" spc="-10" dirty="0">
                <a:solidFill>
                  <a:srgbClr val="036707"/>
                </a:solidFill>
              </a:rPr>
              <a:t>Synthe</a:t>
            </a:r>
            <a:r>
              <a:rPr sz="6850" spc="-254" dirty="0">
                <a:solidFill>
                  <a:srgbClr val="036707"/>
                </a:solidFill>
              </a:rPr>
              <a:t> </a:t>
            </a:r>
            <a:r>
              <a:rPr sz="6850" spc="-50" dirty="0">
                <a:solidFill>
                  <a:srgbClr val="036707"/>
                </a:solidFill>
              </a:rPr>
              <a:t>i</a:t>
            </a:r>
            <a:r>
              <a:rPr sz="6850" dirty="0">
                <a:solidFill>
                  <a:srgbClr val="036707"/>
                </a:solidFill>
              </a:rPr>
              <a:t>	</a:t>
            </a:r>
            <a:r>
              <a:rPr sz="6850" spc="-290" dirty="0">
                <a:solidFill>
                  <a:srgbClr val="006000"/>
                </a:solidFill>
              </a:rPr>
              <a:t>ase</a:t>
            </a:r>
            <a:endParaRPr sz="6850"/>
          </a:p>
        </p:txBody>
      </p:sp>
      <p:sp>
        <p:nvSpPr>
          <p:cNvPr id="10" name="object 10"/>
          <p:cNvSpPr txBox="1"/>
          <p:nvPr/>
        </p:nvSpPr>
        <p:spPr>
          <a:xfrm>
            <a:off x="2923918" y="2321808"/>
            <a:ext cx="11311890" cy="44888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4825" indent="-492125">
              <a:lnSpc>
                <a:spcPts val="5485"/>
              </a:lnSpc>
              <a:spcBef>
                <a:spcPts val="114"/>
              </a:spcBef>
              <a:buClr>
                <a:srgbClr val="3B3FC8"/>
              </a:buClr>
              <a:buChar char="•"/>
              <a:tabLst>
                <a:tab pos="504825" algn="l"/>
              </a:tabLst>
            </a:pPr>
            <a:r>
              <a:rPr sz="4600" spc="70" dirty="0">
                <a:solidFill>
                  <a:srgbClr val="3334CC"/>
                </a:solidFill>
                <a:latin typeface="Arial MT"/>
                <a:cs typeface="Arial MT"/>
              </a:rPr>
              <a:t>Each</a:t>
            </a:r>
            <a:r>
              <a:rPr sz="4600" spc="75" dirty="0">
                <a:solidFill>
                  <a:srgbClr val="3334CC"/>
                </a:solidFill>
                <a:latin typeface="Arial MT"/>
                <a:cs typeface="Arial MT"/>
              </a:rPr>
              <a:t> </a:t>
            </a:r>
            <a:r>
              <a:rPr sz="4600" spc="155" dirty="0">
                <a:solidFill>
                  <a:srgbClr val="3B38CD"/>
                </a:solidFill>
                <a:latin typeface="Arial MT"/>
                <a:cs typeface="Arial MT"/>
              </a:rPr>
              <a:t>chromosome</a:t>
            </a:r>
            <a:r>
              <a:rPr sz="4600" spc="320" dirty="0">
                <a:solidFill>
                  <a:srgbClr val="3B38CD"/>
                </a:solidFill>
                <a:latin typeface="Arial MT"/>
                <a:cs typeface="Arial MT"/>
              </a:rPr>
              <a:t> </a:t>
            </a:r>
            <a:r>
              <a:rPr sz="4600" spc="70" dirty="0">
                <a:solidFill>
                  <a:srgbClr val="342FC8"/>
                </a:solidFill>
                <a:latin typeface="Arial MT"/>
                <a:cs typeface="Arial MT"/>
              </a:rPr>
              <a:t>has</a:t>
            </a:r>
            <a:r>
              <a:rPr sz="4600" spc="125" dirty="0">
                <a:solidFill>
                  <a:srgbClr val="342FC8"/>
                </a:solidFill>
                <a:latin typeface="Arial MT"/>
                <a:cs typeface="Arial MT"/>
              </a:rPr>
              <a:t> </a:t>
            </a:r>
            <a:r>
              <a:rPr sz="4600" spc="155" dirty="0">
                <a:solidFill>
                  <a:srgbClr val="3631C8"/>
                </a:solidFill>
                <a:latin typeface="Arial MT"/>
                <a:cs typeface="Arial MT"/>
              </a:rPr>
              <a:t>single</a:t>
            </a:r>
            <a:r>
              <a:rPr sz="4600" spc="90" dirty="0">
                <a:solidFill>
                  <a:srgbClr val="3631C8"/>
                </a:solidFill>
                <a:latin typeface="Arial MT"/>
                <a:cs typeface="Arial MT"/>
              </a:rPr>
              <a:t> </a:t>
            </a:r>
            <a:r>
              <a:rPr sz="4600" spc="-20" dirty="0">
                <a:solidFill>
                  <a:srgbClr val="3131CA"/>
                </a:solidFill>
                <a:latin typeface="Arial MT"/>
                <a:cs typeface="Arial MT"/>
              </a:rPr>
              <a:t>DNA.</a:t>
            </a:r>
            <a:endParaRPr sz="4600">
              <a:latin typeface="Arial MT"/>
              <a:cs typeface="Arial MT"/>
            </a:endParaRPr>
          </a:p>
          <a:p>
            <a:pPr marL="502920" marR="5080" indent="784860">
              <a:lnSpc>
                <a:spcPts val="5500"/>
              </a:lnSpc>
              <a:spcBef>
                <a:spcPts val="114"/>
              </a:spcBef>
              <a:tabLst>
                <a:tab pos="3078480" algn="l"/>
                <a:tab pos="4152265" algn="l"/>
                <a:tab pos="6672580" algn="l"/>
                <a:tab pos="9718040" algn="l"/>
              </a:tabLst>
            </a:pPr>
            <a:r>
              <a:rPr sz="4550" spc="200" dirty="0">
                <a:solidFill>
                  <a:srgbClr val="3134C4"/>
                </a:solidFill>
                <a:latin typeface="Arial MT"/>
                <a:cs typeface="Arial MT"/>
              </a:rPr>
              <a:t>ring</a:t>
            </a:r>
            <a:r>
              <a:rPr sz="4550" dirty="0">
                <a:solidFill>
                  <a:srgbClr val="3134C4"/>
                </a:solidFill>
                <a:latin typeface="Arial MT"/>
                <a:cs typeface="Arial MT"/>
              </a:rPr>
              <a:t>	</a:t>
            </a:r>
            <a:r>
              <a:rPr sz="4550" spc="95" dirty="0">
                <a:solidFill>
                  <a:srgbClr val="2F28BF"/>
                </a:solidFill>
                <a:latin typeface="Arial MT"/>
                <a:cs typeface="Arial MT"/>
              </a:rPr>
              <a:t>phase</a:t>
            </a:r>
            <a:r>
              <a:rPr sz="4550" spc="135" dirty="0">
                <a:solidFill>
                  <a:srgbClr val="2F28BF"/>
                </a:solidFill>
                <a:latin typeface="Arial MT"/>
                <a:cs typeface="Arial MT"/>
              </a:rPr>
              <a:t> </a:t>
            </a:r>
            <a:r>
              <a:rPr sz="4550" spc="-25" dirty="0">
                <a:solidFill>
                  <a:srgbClr val="2D31CA"/>
                </a:solidFill>
                <a:latin typeface="Arial MT"/>
                <a:cs typeface="Arial MT"/>
              </a:rPr>
              <a:t>DNA</a:t>
            </a:r>
            <a:r>
              <a:rPr sz="4550" dirty="0">
                <a:solidFill>
                  <a:srgbClr val="2D31CA"/>
                </a:solidFill>
                <a:latin typeface="Arial MT"/>
                <a:cs typeface="Arial MT"/>
              </a:rPr>
              <a:t>	</a:t>
            </a:r>
            <a:r>
              <a:rPr sz="4550" spc="130" dirty="0">
                <a:solidFill>
                  <a:srgbClr val="3631C4"/>
                </a:solidFill>
                <a:latin typeface="Arial MT"/>
                <a:cs typeface="Arial MT"/>
              </a:rPr>
              <a:t>ndergoes </a:t>
            </a:r>
            <a:r>
              <a:rPr sz="4650" spc="120" dirty="0">
                <a:solidFill>
                  <a:srgbClr val="3433BF"/>
                </a:solidFill>
                <a:latin typeface="Arial MT"/>
                <a:cs typeface="Arial MT"/>
              </a:rPr>
              <a:t>replication</a:t>
            </a:r>
            <a:r>
              <a:rPr sz="4650" dirty="0">
                <a:solidFill>
                  <a:srgbClr val="3433BF"/>
                </a:solidFill>
                <a:latin typeface="Arial MT"/>
                <a:cs typeface="Arial MT"/>
              </a:rPr>
              <a:t>	</a:t>
            </a:r>
            <a:r>
              <a:rPr sz="4650" dirty="0">
                <a:solidFill>
                  <a:srgbClr val="2A2BC3"/>
                </a:solidFill>
                <a:latin typeface="Arial MT"/>
                <a:cs typeface="Arial MT"/>
              </a:rPr>
              <a:t>each</a:t>
            </a:r>
            <a:r>
              <a:rPr sz="4650" spc="85" dirty="0">
                <a:solidFill>
                  <a:srgbClr val="2A2BC3"/>
                </a:solidFill>
                <a:latin typeface="Arial MT"/>
                <a:cs typeface="Arial MT"/>
              </a:rPr>
              <a:t> </a:t>
            </a:r>
            <a:r>
              <a:rPr sz="4650" dirty="0">
                <a:solidFill>
                  <a:srgbClr val="3131C3"/>
                </a:solidFill>
                <a:latin typeface="Arial MT"/>
                <a:cs typeface="Arial MT"/>
              </a:rPr>
              <a:t>DNA</a:t>
            </a:r>
            <a:r>
              <a:rPr sz="4650" spc="200" dirty="0">
                <a:solidFill>
                  <a:srgbClr val="3131C3"/>
                </a:solidFill>
                <a:latin typeface="Arial MT"/>
                <a:cs typeface="Arial MT"/>
              </a:rPr>
              <a:t> </a:t>
            </a:r>
            <a:r>
              <a:rPr sz="4650" spc="85" dirty="0">
                <a:solidFill>
                  <a:srgbClr val="3834C3"/>
                </a:solidFill>
                <a:latin typeface="Arial MT"/>
                <a:cs typeface="Arial MT"/>
              </a:rPr>
              <a:t>molecu</a:t>
            </a:r>
            <a:r>
              <a:rPr sz="4650" dirty="0">
                <a:solidFill>
                  <a:srgbClr val="3834C3"/>
                </a:solidFill>
                <a:latin typeface="Arial MT"/>
                <a:cs typeface="Arial MT"/>
              </a:rPr>
              <a:t>	</a:t>
            </a:r>
            <a:r>
              <a:rPr sz="4650" spc="125" dirty="0">
                <a:solidFill>
                  <a:srgbClr val="3131C3"/>
                </a:solidFill>
                <a:latin typeface="Arial MT"/>
                <a:cs typeface="Arial MT"/>
              </a:rPr>
              <a:t>forms </a:t>
            </a:r>
            <a:r>
              <a:rPr sz="4600" spc="135" dirty="0">
                <a:solidFill>
                  <a:srgbClr val="2B2DBC"/>
                </a:solidFill>
                <a:latin typeface="Arial MT"/>
                <a:cs typeface="Arial MT"/>
              </a:rPr>
              <a:t>two</a:t>
            </a:r>
            <a:r>
              <a:rPr sz="4600" spc="229" dirty="0">
                <a:solidFill>
                  <a:srgbClr val="2B2DBC"/>
                </a:solidFill>
                <a:latin typeface="Arial MT"/>
                <a:cs typeface="Arial MT"/>
              </a:rPr>
              <a:t> </a:t>
            </a:r>
            <a:r>
              <a:rPr sz="4600" dirty="0">
                <a:solidFill>
                  <a:srgbClr val="3633CF"/>
                </a:solidFill>
                <a:latin typeface="Arial MT"/>
                <a:cs typeface="Arial MT"/>
              </a:rPr>
              <a:t>DNA</a:t>
            </a:r>
            <a:r>
              <a:rPr sz="4600" spc="130" dirty="0">
                <a:solidFill>
                  <a:srgbClr val="3633CF"/>
                </a:solidFill>
                <a:latin typeface="Arial MT"/>
                <a:cs typeface="Arial MT"/>
              </a:rPr>
              <a:t> </a:t>
            </a:r>
            <a:r>
              <a:rPr sz="4600" spc="130" dirty="0">
                <a:solidFill>
                  <a:srgbClr val="3334C3"/>
                </a:solidFill>
                <a:latin typeface="Arial MT"/>
                <a:cs typeface="Arial MT"/>
              </a:rPr>
              <a:t>molecu</a:t>
            </a:r>
            <a:endParaRPr sz="4600">
              <a:latin typeface="Arial MT"/>
              <a:cs typeface="Arial MT"/>
            </a:endParaRPr>
          </a:p>
          <a:p>
            <a:pPr marL="509905" indent="-497205">
              <a:spcBef>
                <a:spcPts val="900"/>
              </a:spcBef>
              <a:buClr>
                <a:srgbClr val="2F2FC3"/>
              </a:buClr>
              <a:buChar char="•"/>
              <a:tabLst>
                <a:tab pos="509905" algn="l"/>
                <a:tab pos="3535679" algn="l"/>
              </a:tabLst>
            </a:pPr>
            <a:r>
              <a:rPr sz="4600" spc="85" dirty="0">
                <a:solidFill>
                  <a:srgbClr val="2A2AC3"/>
                </a:solidFill>
                <a:latin typeface="Arial MT"/>
                <a:cs typeface="Arial MT"/>
              </a:rPr>
              <a:t>Centriole</a:t>
            </a:r>
            <a:r>
              <a:rPr sz="4600" dirty="0">
                <a:solidFill>
                  <a:srgbClr val="2A2AC3"/>
                </a:solidFill>
                <a:latin typeface="Arial MT"/>
                <a:cs typeface="Arial MT"/>
              </a:rPr>
              <a:t>	</a:t>
            </a:r>
            <a:r>
              <a:rPr sz="4600" spc="95" dirty="0">
                <a:solidFill>
                  <a:srgbClr val="332FC4"/>
                </a:solidFill>
                <a:latin typeface="Arial MT"/>
                <a:cs typeface="Arial MT"/>
              </a:rPr>
              <a:t>ndergoes</a:t>
            </a:r>
            <a:r>
              <a:rPr sz="4600" spc="400" dirty="0">
                <a:solidFill>
                  <a:srgbClr val="332FC4"/>
                </a:solidFill>
                <a:latin typeface="Arial MT"/>
                <a:cs typeface="Arial MT"/>
              </a:rPr>
              <a:t> </a:t>
            </a:r>
            <a:r>
              <a:rPr sz="4600" spc="135" dirty="0">
                <a:solidFill>
                  <a:srgbClr val="3436C8"/>
                </a:solidFill>
                <a:latin typeface="Arial MT"/>
                <a:cs typeface="Arial MT"/>
              </a:rPr>
              <a:t>replication</a:t>
            </a:r>
            <a:endParaRPr sz="4600">
              <a:latin typeface="Arial MT"/>
              <a:cs typeface="Arial MT"/>
            </a:endParaRPr>
          </a:p>
          <a:p>
            <a:pPr marL="512445" indent="-499745">
              <a:spcBef>
                <a:spcPts val="1080"/>
              </a:spcBef>
              <a:buClr>
                <a:srgbClr val="3D3FCF"/>
              </a:buClr>
              <a:buChar char="•"/>
              <a:tabLst>
                <a:tab pos="512445" algn="l"/>
              </a:tabLst>
            </a:pPr>
            <a:r>
              <a:rPr sz="4600" dirty="0">
                <a:solidFill>
                  <a:srgbClr val="312FCD"/>
                </a:solidFill>
                <a:latin typeface="Arial MT"/>
                <a:cs typeface="Arial MT"/>
              </a:rPr>
              <a:t>There</a:t>
            </a:r>
            <a:r>
              <a:rPr sz="4600" spc="215" dirty="0">
                <a:solidFill>
                  <a:srgbClr val="312FCD"/>
                </a:solidFill>
                <a:latin typeface="Arial MT"/>
                <a:cs typeface="Arial MT"/>
              </a:rPr>
              <a:t> </a:t>
            </a:r>
            <a:r>
              <a:rPr sz="4600" dirty="0">
                <a:solidFill>
                  <a:srgbClr val="2F34BC"/>
                </a:solidFill>
                <a:latin typeface="Arial MT"/>
                <a:cs typeface="Arial MT"/>
              </a:rPr>
              <a:t>are</a:t>
            </a:r>
            <a:r>
              <a:rPr sz="4600" spc="95" dirty="0">
                <a:solidFill>
                  <a:srgbClr val="2F34BC"/>
                </a:solidFill>
                <a:latin typeface="Arial MT"/>
                <a:cs typeface="Arial MT"/>
              </a:rPr>
              <a:t> </a:t>
            </a:r>
            <a:r>
              <a:rPr sz="4600" spc="100" dirty="0">
                <a:solidFill>
                  <a:srgbClr val="3134C6"/>
                </a:solidFill>
                <a:latin typeface="Arial MT"/>
                <a:cs typeface="Arial MT"/>
              </a:rPr>
              <a:t>the</a:t>
            </a:r>
            <a:r>
              <a:rPr sz="4600" spc="114" dirty="0">
                <a:solidFill>
                  <a:srgbClr val="3134C6"/>
                </a:solidFill>
                <a:latin typeface="Arial MT"/>
                <a:cs typeface="Arial MT"/>
              </a:rPr>
              <a:t> </a:t>
            </a:r>
            <a:r>
              <a:rPr sz="4600" spc="95" dirty="0">
                <a:solidFill>
                  <a:srgbClr val="3631CC"/>
                </a:solidFill>
                <a:latin typeface="Arial MT"/>
                <a:cs typeface="Arial MT"/>
              </a:rPr>
              <a:t>changes</a:t>
            </a:r>
            <a:r>
              <a:rPr sz="4600" spc="370" dirty="0">
                <a:solidFill>
                  <a:srgbClr val="3631CC"/>
                </a:solidFill>
                <a:latin typeface="Arial MT"/>
                <a:cs typeface="Arial MT"/>
              </a:rPr>
              <a:t> </a:t>
            </a:r>
            <a:r>
              <a:rPr sz="4600" spc="65" dirty="0">
                <a:solidFill>
                  <a:srgbClr val="3131C6"/>
                </a:solidFill>
                <a:latin typeface="Arial MT"/>
                <a:cs typeface="Arial MT"/>
              </a:rPr>
              <a:t>in</a:t>
            </a:r>
            <a:r>
              <a:rPr sz="4600" spc="360" dirty="0">
                <a:solidFill>
                  <a:srgbClr val="3131C6"/>
                </a:solidFill>
                <a:latin typeface="Arial MT"/>
                <a:cs typeface="Arial MT"/>
              </a:rPr>
              <a:t> </a:t>
            </a:r>
            <a:r>
              <a:rPr sz="4600" spc="85" dirty="0">
                <a:solidFill>
                  <a:srgbClr val="3838CD"/>
                </a:solidFill>
                <a:latin typeface="Arial MT"/>
                <a:cs typeface="Arial MT"/>
              </a:rPr>
              <a:t>animal</a:t>
            </a:r>
            <a:r>
              <a:rPr sz="4600" spc="300" dirty="0">
                <a:solidFill>
                  <a:srgbClr val="3838CD"/>
                </a:solidFill>
                <a:latin typeface="Arial MT"/>
                <a:cs typeface="Arial MT"/>
              </a:rPr>
              <a:t> </a:t>
            </a:r>
            <a:r>
              <a:rPr sz="4600" spc="65" dirty="0">
                <a:solidFill>
                  <a:srgbClr val="3434C6"/>
                </a:solidFill>
                <a:latin typeface="Arial MT"/>
                <a:cs typeface="Arial MT"/>
              </a:rPr>
              <a:t>cel</a:t>
            </a:r>
            <a:endParaRPr sz="4600">
              <a:latin typeface="Arial MT"/>
              <a:cs typeface="Arial MT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800100"/>
            <a:ext cx="11391900" cy="7327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8131" y="3048000"/>
            <a:ext cx="10680700" cy="5067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99331" y="7556500"/>
            <a:ext cx="355600" cy="368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18431" y="7556500"/>
            <a:ext cx="330200" cy="368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54131" y="2489200"/>
            <a:ext cx="317500" cy="469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54331" y="2603500"/>
            <a:ext cx="317500" cy="368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48031" y="2603500"/>
            <a:ext cx="355600" cy="381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79831" y="2603500"/>
            <a:ext cx="330200" cy="381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58731" y="1016000"/>
            <a:ext cx="482600" cy="508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30231" y="1041400"/>
            <a:ext cx="444500" cy="4826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19331" y="1041400"/>
            <a:ext cx="520700" cy="4826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359231" y="1028700"/>
            <a:ext cx="457200" cy="5080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259764" y="4076524"/>
            <a:ext cx="155765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200" spc="330" dirty="0">
                <a:solidFill>
                  <a:srgbClr val="0C9131"/>
                </a:solidFill>
                <a:latin typeface="Arial MT"/>
                <a:cs typeface="Arial MT"/>
              </a:rPr>
              <a:t>DNA</a:t>
            </a:r>
            <a:endParaRPr sz="5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421491" y="807333"/>
            <a:ext cx="2892425" cy="862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1795145" algn="l"/>
              </a:tabLst>
            </a:pPr>
            <a:r>
              <a:rPr sz="5500" spc="175" dirty="0">
                <a:solidFill>
                  <a:srgbClr val="000000"/>
                </a:solidFill>
              </a:rPr>
              <a:t>RO</a:t>
            </a:r>
            <a:r>
              <a:rPr sz="5500" dirty="0">
                <a:solidFill>
                  <a:srgbClr val="000000"/>
                </a:solidFill>
              </a:rPr>
              <a:t>	</a:t>
            </a:r>
            <a:r>
              <a:rPr sz="5500" spc="-25" dirty="0">
                <a:solidFill>
                  <a:srgbClr val="000000"/>
                </a:solidFill>
              </a:rPr>
              <a:t>ATI</a:t>
            </a:r>
            <a:endParaRPr sz="5500"/>
          </a:p>
        </p:txBody>
      </p:sp>
      <p:sp>
        <p:nvSpPr>
          <p:cNvPr id="15" name="object 15"/>
          <p:cNvSpPr txBox="1"/>
          <p:nvPr/>
        </p:nvSpPr>
        <p:spPr>
          <a:xfrm>
            <a:off x="8212523" y="2415823"/>
            <a:ext cx="969644" cy="6775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4250" spc="-25" dirty="0">
                <a:solidFill>
                  <a:srgbClr val="183F87"/>
                </a:solidFill>
                <a:latin typeface="Arial MT"/>
                <a:cs typeface="Arial MT"/>
              </a:rPr>
              <a:t>StO</a:t>
            </a:r>
            <a:endParaRPr sz="42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83450" y="7214305"/>
            <a:ext cx="3472179" cy="8553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8175" spc="112" baseline="1529" dirty="0">
                <a:solidFill>
                  <a:srgbClr val="C60A1A"/>
                </a:solidFill>
                <a:latin typeface="Arial MT"/>
                <a:cs typeface="Arial MT"/>
              </a:rPr>
              <a:t>n</a:t>
            </a:r>
            <a:r>
              <a:rPr sz="5450" spc="75" dirty="0">
                <a:solidFill>
                  <a:srgbClr val="C60A1A"/>
                </a:solidFill>
                <a:latin typeface="Arial MT"/>
                <a:cs typeface="Arial MT"/>
              </a:rPr>
              <a:t>uc</a:t>
            </a:r>
            <a:r>
              <a:rPr sz="8175" spc="112" baseline="1529" dirty="0">
                <a:solidFill>
                  <a:srgbClr val="C60A1A"/>
                </a:solidFill>
                <a:latin typeface="Arial MT"/>
                <a:cs typeface="Arial MT"/>
              </a:rPr>
              <a:t>l</a:t>
            </a:r>
            <a:r>
              <a:rPr sz="5450" spc="75" dirty="0">
                <a:solidFill>
                  <a:srgbClr val="C60A1A"/>
                </a:solidFill>
                <a:latin typeface="Arial MT"/>
                <a:cs typeface="Arial MT"/>
              </a:rPr>
              <a:t>eosom</a:t>
            </a:r>
            <a:endParaRPr sz="5450">
              <a:latin typeface="Arial MT"/>
              <a:cs typeface="Arial MT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  <p:sp>
        <p:nvSpPr>
          <p:cNvPr id="19" name="Flowchart: Process 1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800100"/>
            <a:ext cx="11188700" cy="2425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7531" y="3302000"/>
            <a:ext cx="495300" cy="469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95431" y="3429000"/>
            <a:ext cx="444500" cy="34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71831" y="3429000"/>
            <a:ext cx="266700" cy="3429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18031" y="2654300"/>
            <a:ext cx="279400" cy="342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68331" y="914400"/>
            <a:ext cx="736600" cy="698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71631" y="914400"/>
            <a:ext cx="393700" cy="5207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78231" y="914400"/>
            <a:ext cx="393700" cy="5207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931691" y="681567"/>
            <a:ext cx="7958455" cy="32492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981710" algn="r">
              <a:spcBef>
                <a:spcPts val="130"/>
              </a:spcBef>
            </a:pPr>
            <a:r>
              <a:rPr sz="5800" spc="-25" dirty="0">
                <a:solidFill>
                  <a:srgbClr val="6201C8"/>
                </a:solidFill>
                <a:latin typeface="Arial MT"/>
                <a:cs typeface="Arial MT"/>
              </a:rPr>
              <a:t>HAS</a:t>
            </a:r>
            <a:endParaRPr sz="5800">
              <a:latin typeface="Arial MT"/>
              <a:cs typeface="Arial MT"/>
            </a:endParaRPr>
          </a:p>
          <a:p>
            <a:pPr marL="503555" indent="-490855">
              <a:lnSpc>
                <a:spcPts val="6210"/>
              </a:lnSpc>
              <a:spcBef>
                <a:spcPts val="5790"/>
              </a:spcBef>
              <a:buClr>
                <a:srgbClr val="0F8083"/>
              </a:buClr>
              <a:buChar char="•"/>
              <a:tabLst>
                <a:tab pos="503555" algn="l"/>
              </a:tabLst>
            </a:pPr>
            <a:r>
              <a:rPr sz="5350" spc="-110" dirty="0">
                <a:solidFill>
                  <a:srgbClr val="017770"/>
                </a:solidFill>
                <a:latin typeface="Arial MT"/>
                <a:cs typeface="Arial MT"/>
              </a:rPr>
              <a:t>Proteins</a:t>
            </a:r>
            <a:r>
              <a:rPr sz="5350" spc="-210" dirty="0">
                <a:solidFill>
                  <a:srgbClr val="017770"/>
                </a:solidFill>
                <a:latin typeface="Arial MT"/>
                <a:cs typeface="Arial MT"/>
              </a:rPr>
              <a:t> </a:t>
            </a:r>
            <a:r>
              <a:rPr sz="5350" spc="-55" dirty="0">
                <a:solidFill>
                  <a:srgbClr val="057777"/>
                </a:solidFill>
                <a:latin typeface="Arial MT"/>
                <a:cs typeface="Arial MT"/>
              </a:rPr>
              <a:t>are</a:t>
            </a:r>
            <a:r>
              <a:rPr sz="5350" spc="-245" dirty="0">
                <a:solidFill>
                  <a:srgbClr val="057777"/>
                </a:solidFill>
                <a:latin typeface="Arial MT"/>
                <a:cs typeface="Arial MT"/>
              </a:rPr>
              <a:t> </a:t>
            </a:r>
            <a:r>
              <a:rPr sz="5350" spc="-145" dirty="0">
                <a:solidFill>
                  <a:srgbClr val="0F7C75"/>
                </a:solidFill>
                <a:latin typeface="Arial MT"/>
                <a:cs typeface="Arial MT"/>
              </a:rPr>
              <a:t>synthesized</a:t>
            </a:r>
            <a:r>
              <a:rPr sz="5350" spc="-210" dirty="0">
                <a:solidFill>
                  <a:srgbClr val="0F7C75"/>
                </a:solidFill>
                <a:latin typeface="Arial MT"/>
                <a:cs typeface="Arial MT"/>
              </a:rPr>
              <a:t> </a:t>
            </a:r>
            <a:r>
              <a:rPr sz="5350" spc="-50" dirty="0">
                <a:solidFill>
                  <a:srgbClr val="0F7B7B"/>
                </a:solidFill>
                <a:latin typeface="Arial MT"/>
                <a:cs typeface="Arial MT"/>
              </a:rPr>
              <a:t>i</a:t>
            </a:r>
            <a:endParaRPr sz="5350">
              <a:latin typeface="Arial MT"/>
              <a:cs typeface="Arial MT"/>
            </a:endParaRPr>
          </a:p>
          <a:p>
            <a:pPr marL="497840">
              <a:lnSpc>
                <a:spcPts val="6390"/>
              </a:lnSpc>
              <a:tabLst>
                <a:tab pos="5450205" algn="l"/>
              </a:tabLst>
            </a:pPr>
            <a:r>
              <a:rPr sz="5500" spc="-270" dirty="0">
                <a:solidFill>
                  <a:srgbClr val="168C8C"/>
                </a:solidFill>
                <a:latin typeface="Arial MT"/>
                <a:cs typeface="Arial MT"/>
              </a:rPr>
              <a:t>preparation</a:t>
            </a:r>
            <a:r>
              <a:rPr sz="5500" dirty="0">
                <a:solidFill>
                  <a:srgbClr val="168C8C"/>
                </a:solidFill>
                <a:latin typeface="Arial MT"/>
                <a:cs typeface="Arial MT"/>
              </a:rPr>
              <a:t>	</a:t>
            </a:r>
            <a:r>
              <a:rPr sz="5500" spc="-10" dirty="0">
                <a:solidFill>
                  <a:srgbClr val="117B7B"/>
                </a:solidFill>
                <a:latin typeface="Arial MT"/>
                <a:cs typeface="Arial MT"/>
              </a:rPr>
              <a:t>itosi</a:t>
            </a:r>
            <a:endParaRPr sz="5500">
              <a:latin typeface="Arial MT"/>
              <a:cs typeface="Arial MT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sp>
        <p:nvSpPr>
          <p:cNvPr id="12" name="Flowchart: Process 11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0431" y="5016500"/>
            <a:ext cx="419100" cy="419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47531" y="4178300"/>
            <a:ext cx="292100" cy="419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5831" y="4178300"/>
            <a:ext cx="546100" cy="419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25531" y="3340100"/>
            <a:ext cx="88900" cy="76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7731" y="952500"/>
            <a:ext cx="558800" cy="571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08331" y="1104900"/>
            <a:ext cx="381000" cy="4318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42554" y="906286"/>
            <a:ext cx="1615440" cy="7518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93395" algn="l"/>
              </a:tabLst>
            </a:pPr>
            <a:r>
              <a:rPr sz="4750" spc="-50" dirty="0">
                <a:solidFill>
                  <a:srgbClr val="056203"/>
                </a:solidFill>
              </a:rPr>
              <a:t>i</a:t>
            </a:r>
            <a:r>
              <a:rPr sz="4750" dirty="0">
                <a:solidFill>
                  <a:srgbClr val="056203"/>
                </a:solidFill>
              </a:rPr>
              <a:t>	</a:t>
            </a:r>
            <a:r>
              <a:rPr sz="4750" spc="229" dirty="0">
                <a:solidFill>
                  <a:srgbClr val="056203"/>
                </a:solidFill>
              </a:rPr>
              <a:t>OSi</a:t>
            </a:r>
            <a:endParaRPr sz="4750"/>
          </a:p>
        </p:txBody>
      </p:sp>
      <p:sp>
        <p:nvSpPr>
          <p:cNvPr id="9" name="object 9"/>
          <p:cNvSpPr txBox="1"/>
          <p:nvPr/>
        </p:nvSpPr>
        <p:spPr>
          <a:xfrm>
            <a:off x="2922932" y="2177293"/>
            <a:ext cx="9608820" cy="422910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020444" indent="-1007744">
              <a:spcBef>
                <a:spcPts val="1105"/>
              </a:spcBef>
              <a:buClr>
                <a:srgbClr val="0000C1"/>
              </a:buClr>
              <a:buChar char="•"/>
              <a:tabLst>
                <a:tab pos="1020444" algn="l"/>
              </a:tabLst>
            </a:pPr>
            <a:r>
              <a:rPr sz="4750" dirty="0">
                <a:solidFill>
                  <a:srgbClr val="0000C3"/>
                </a:solidFill>
                <a:latin typeface="Arial MT"/>
                <a:cs typeface="Arial MT"/>
              </a:rPr>
              <a:t>has</a:t>
            </a:r>
            <a:r>
              <a:rPr sz="4750" spc="-10" dirty="0">
                <a:solidFill>
                  <a:srgbClr val="0000C3"/>
                </a:solidFill>
                <a:latin typeface="Arial MT"/>
                <a:cs typeface="Arial MT"/>
              </a:rPr>
              <a:t> </a:t>
            </a:r>
            <a:r>
              <a:rPr sz="4750" spc="165" dirty="0">
                <a:solidFill>
                  <a:srgbClr val="0000CC"/>
                </a:solidFill>
                <a:latin typeface="Arial MT"/>
                <a:cs typeface="Arial MT"/>
              </a:rPr>
              <a:t>two</a:t>
            </a:r>
            <a:r>
              <a:rPr sz="4750" spc="30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sz="4750" spc="55" dirty="0">
                <a:solidFill>
                  <a:srgbClr val="0100CD"/>
                </a:solidFill>
                <a:latin typeface="Arial MT"/>
                <a:cs typeface="Arial MT"/>
              </a:rPr>
              <a:t>steps</a:t>
            </a:r>
            <a:endParaRPr sz="4750">
              <a:latin typeface="Arial MT"/>
              <a:cs typeface="Arial MT"/>
            </a:endParaRPr>
          </a:p>
          <a:p>
            <a:pPr marL="815340" indent="-802640">
              <a:spcBef>
                <a:spcPts val="1000"/>
              </a:spcBef>
              <a:buClr>
                <a:srgbClr val="006000"/>
              </a:buClr>
              <a:buChar char="•"/>
              <a:tabLst>
                <a:tab pos="815340" algn="l"/>
              </a:tabLst>
            </a:pPr>
            <a:r>
              <a:rPr sz="4700" spc="120" dirty="0">
                <a:solidFill>
                  <a:srgbClr val="056903"/>
                </a:solidFill>
                <a:latin typeface="Arial MT"/>
                <a:cs typeface="Arial MT"/>
              </a:rPr>
              <a:t>.Karyokinensis</a:t>
            </a:r>
            <a:endParaRPr sz="4700">
              <a:latin typeface="Arial MT"/>
              <a:cs typeface="Arial MT"/>
            </a:endParaRPr>
          </a:p>
          <a:p>
            <a:pPr marL="1021715" indent="-1007744">
              <a:spcBef>
                <a:spcPts val="1060"/>
              </a:spcBef>
              <a:buClr>
                <a:srgbClr val="5E6090"/>
              </a:buClr>
              <a:buChar char="•"/>
              <a:tabLst>
                <a:tab pos="1021715" algn="l"/>
                <a:tab pos="3684270" algn="l"/>
              </a:tabLst>
            </a:pPr>
            <a:r>
              <a:rPr sz="4550" spc="65" dirty="0">
                <a:solidFill>
                  <a:srgbClr val="666697"/>
                </a:solidFill>
                <a:latin typeface="Arial MT"/>
                <a:cs typeface="Arial MT"/>
              </a:rPr>
              <a:t>is</a:t>
            </a:r>
            <a:r>
              <a:rPr sz="4550" spc="425" dirty="0">
                <a:solidFill>
                  <a:srgbClr val="666697"/>
                </a:solidFill>
                <a:latin typeface="Arial MT"/>
                <a:cs typeface="Arial MT"/>
              </a:rPr>
              <a:t> </a:t>
            </a:r>
            <a:r>
              <a:rPr sz="4550" spc="114" dirty="0">
                <a:solidFill>
                  <a:srgbClr val="6B6995"/>
                </a:solidFill>
                <a:latin typeface="Arial MT"/>
                <a:cs typeface="Arial MT"/>
              </a:rPr>
              <a:t>the</a:t>
            </a:r>
            <a:r>
              <a:rPr sz="4550" dirty="0">
                <a:solidFill>
                  <a:srgbClr val="6B6995"/>
                </a:solidFill>
                <a:latin typeface="Arial MT"/>
                <a:cs typeface="Arial MT"/>
              </a:rPr>
              <a:t>	</a:t>
            </a:r>
            <a:r>
              <a:rPr sz="4550" spc="245" dirty="0">
                <a:solidFill>
                  <a:srgbClr val="626495"/>
                </a:solidFill>
                <a:latin typeface="Arial MT"/>
                <a:cs typeface="Arial MT"/>
              </a:rPr>
              <a:t>sion</a:t>
            </a:r>
            <a:r>
              <a:rPr sz="4550" spc="40" dirty="0">
                <a:solidFill>
                  <a:srgbClr val="626495"/>
                </a:solidFill>
                <a:latin typeface="Arial MT"/>
                <a:cs typeface="Arial MT"/>
              </a:rPr>
              <a:t> </a:t>
            </a:r>
            <a:r>
              <a:rPr sz="4550" spc="220" dirty="0">
                <a:solidFill>
                  <a:srgbClr val="7575A3"/>
                </a:solidFill>
                <a:latin typeface="Arial MT"/>
                <a:cs typeface="Arial MT"/>
              </a:rPr>
              <a:t>of</a:t>
            </a:r>
            <a:r>
              <a:rPr sz="4550" spc="30" dirty="0">
                <a:solidFill>
                  <a:srgbClr val="7575A3"/>
                </a:solidFill>
                <a:latin typeface="Arial MT"/>
                <a:cs typeface="Arial MT"/>
              </a:rPr>
              <a:t> </a:t>
            </a:r>
            <a:r>
              <a:rPr sz="4550" spc="120" dirty="0">
                <a:solidFill>
                  <a:srgbClr val="6B679A"/>
                </a:solidFill>
                <a:latin typeface="Arial MT"/>
                <a:cs typeface="Arial MT"/>
              </a:rPr>
              <a:t>nuc</a:t>
            </a:r>
            <a:endParaRPr sz="4550">
              <a:latin typeface="Arial MT"/>
              <a:cs typeface="Arial MT"/>
            </a:endParaRPr>
          </a:p>
          <a:p>
            <a:pPr marL="993775" indent="-979805">
              <a:spcBef>
                <a:spcPts val="1190"/>
              </a:spcBef>
              <a:buClr>
                <a:srgbClr val="CD3607"/>
              </a:buClr>
              <a:buChar char="•"/>
              <a:tabLst>
                <a:tab pos="993775" algn="l"/>
              </a:tabLst>
            </a:pPr>
            <a:r>
              <a:rPr sz="4550" spc="60" dirty="0">
                <a:solidFill>
                  <a:srgbClr val="CA3101"/>
                </a:solidFill>
                <a:latin typeface="Arial MT"/>
                <a:cs typeface="Arial MT"/>
              </a:rPr>
              <a:t>C@okinensis</a:t>
            </a:r>
            <a:endParaRPr sz="4550">
              <a:latin typeface="Arial MT"/>
              <a:cs typeface="Arial MT"/>
            </a:endParaRPr>
          </a:p>
          <a:p>
            <a:pPr marL="1020444" indent="-1007744">
              <a:spcBef>
                <a:spcPts val="940"/>
              </a:spcBef>
              <a:buClr>
                <a:srgbClr val="6000F4"/>
              </a:buClr>
              <a:buChar char="•"/>
              <a:tabLst>
                <a:tab pos="1020444" algn="l"/>
              </a:tabLst>
            </a:pPr>
            <a:r>
              <a:rPr sz="4700" dirty="0">
                <a:solidFill>
                  <a:srgbClr val="5E00ED"/>
                </a:solidFill>
                <a:latin typeface="Arial MT"/>
                <a:cs typeface="Arial MT"/>
              </a:rPr>
              <a:t>is</a:t>
            </a:r>
            <a:r>
              <a:rPr sz="4700" spc="300" dirty="0">
                <a:solidFill>
                  <a:srgbClr val="5E00ED"/>
                </a:solidFill>
                <a:latin typeface="Arial MT"/>
                <a:cs typeface="Arial MT"/>
              </a:rPr>
              <a:t> </a:t>
            </a:r>
            <a:r>
              <a:rPr sz="4700" spc="105" dirty="0">
                <a:solidFill>
                  <a:srgbClr val="6901F9"/>
                </a:solidFill>
                <a:latin typeface="Arial MT"/>
                <a:cs typeface="Arial MT"/>
              </a:rPr>
              <a:t>the</a:t>
            </a:r>
            <a:r>
              <a:rPr sz="4700" spc="40" dirty="0">
                <a:solidFill>
                  <a:srgbClr val="6901F9"/>
                </a:solidFill>
                <a:latin typeface="Arial MT"/>
                <a:cs typeface="Arial MT"/>
              </a:rPr>
              <a:t> </a:t>
            </a:r>
            <a:r>
              <a:rPr sz="4700" spc="150" dirty="0">
                <a:solidFill>
                  <a:srgbClr val="5D00F2"/>
                </a:solidFill>
                <a:latin typeface="Arial MT"/>
                <a:cs typeface="Arial MT"/>
              </a:rPr>
              <a:t>division</a:t>
            </a:r>
            <a:r>
              <a:rPr sz="4700" spc="135" dirty="0">
                <a:solidFill>
                  <a:srgbClr val="5D00F2"/>
                </a:solidFill>
                <a:latin typeface="Arial MT"/>
                <a:cs typeface="Arial MT"/>
              </a:rPr>
              <a:t> </a:t>
            </a:r>
            <a:r>
              <a:rPr sz="4700" spc="130" dirty="0">
                <a:solidFill>
                  <a:srgbClr val="6E0AFF"/>
                </a:solidFill>
                <a:latin typeface="Arial MT"/>
                <a:cs typeface="Arial MT"/>
              </a:rPr>
              <a:t>of</a:t>
            </a:r>
            <a:r>
              <a:rPr sz="4700" spc="-30" dirty="0">
                <a:solidFill>
                  <a:srgbClr val="6E0AFF"/>
                </a:solidFill>
                <a:latin typeface="Arial MT"/>
                <a:cs typeface="Arial MT"/>
              </a:rPr>
              <a:t> </a:t>
            </a:r>
            <a:r>
              <a:rPr sz="4700" spc="105" dirty="0">
                <a:solidFill>
                  <a:srgbClr val="6B03F9"/>
                </a:solidFill>
                <a:latin typeface="Arial MT"/>
                <a:cs typeface="Arial MT"/>
              </a:rPr>
              <a:t>the</a:t>
            </a:r>
            <a:r>
              <a:rPr sz="4700" spc="-75" dirty="0">
                <a:solidFill>
                  <a:srgbClr val="6B03F9"/>
                </a:solidFill>
                <a:latin typeface="Arial MT"/>
                <a:cs typeface="Arial MT"/>
              </a:rPr>
              <a:t> </a:t>
            </a:r>
            <a:r>
              <a:rPr sz="4700" spc="105" dirty="0">
                <a:solidFill>
                  <a:srgbClr val="7205FF"/>
                </a:solidFill>
                <a:latin typeface="Arial MT"/>
                <a:cs typeface="Arial MT"/>
              </a:rPr>
              <a:t>cytoplasm</a:t>
            </a:r>
            <a:endParaRPr sz="4700">
              <a:latin typeface="Arial MT"/>
              <a:cs typeface="Arial MT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sp>
        <p:nvSpPr>
          <p:cNvPr id="12" name="Flowchart: Process 11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800100"/>
            <a:ext cx="11798300" cy="7950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800100"/>
            <a:ext cx="11785600" cy="876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4131" y="596900"/>
            <a:ext cx="12090400" cy="8547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1288" y="296159"/>
            <a:ext cx="13070559" cy="1412709"/>
          </a:xfrm>
          <a:prstGeom prst="rect">
            <a:avLst/>
          </a:prstGeom>
        </p:spPr>
        <p:txBody>
          <a:bodyPr vert="horz" wrap="square" lIns="0" tIns="370346" rIns="0" bIns="0" rtlCol="0">
            <a:spAutoFit/>
          </a:bodyPr>
          <a:lstStyle/>
          <a:p>
            <a:pPr marL="1417320">
              <a:spcBef>
                <a:spcPts val="105"/>
              </a:spcBef>
            </a:pPr>
            <a:r>
              <a:rPr sz="6750" dirty="0">
                <a:solidFill>
                  <a:srgbClr val="3334BF"/>
                </a:solidFill>
              </a:rPr>
              <a:t>Events</a:t>
            </a:r>
            <a:r>
              <a:rPr sz="6750" spc="35" dirty="0">
                <a:solidFill>
                  <a:srgbClr val="3334BF"/>
                </a:solidFill>
              </a:rPr>
              <a:t> </a:t>
            </a:r>
            <a:r>
              <a:rPr sz="6750" spc="155" dirty="0">
                <a:solidFill>
                  <a:srgbClr val="342FC8"/>
                </a:solidFill>
              </a:rPr>
              <a:t>in</a:t>
            </a:r>
            <a:r>
              <a:rPr sz="6750" spc="-335" dirty="0">
                <a:solidFill>
                  <a:srgbClr val="342FC8"/>
                </a:solidFill>
              </a:rPr>
              <a:t> </a:t>
            </a:r>
            <a:r>
              <a:rPr sz="6750" spc="-60" dirty="0">
                <a:solidFill>
                  <a:srgbClr val="3331CC"/>
                </a:solidFill>
              </a:rPr>
              <a:t>prophase</a:t>
            </a:r>
            <a:endParaRPr sz="675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3180831" y="2199218"/>
            <a:ext cx="14101664" cy="556947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91490" indent="-478790">
              <a:lnSpc>
                <a:spcPts val="4805"/>
              </a:lnSpc>
              <a:spcBef>
                <a:spcPts val="130"/>
              </a:spcBef>
              <a:buClr>
                <a:srgbClr val="FF0808"/>
              </a:buClr>
              <a:buChar char="•"/>
              <a:tabLst>
                <a:tab pos="491490" algn="l"/>
              </a:tabLst>
            </a:pPr>
            <a:r>
              <a:rPr spc="95" dirty="0"/>
              <a:t>1.Condensation</a:t>
            </a:r>
            <a:r>
              <a:rPr spc="-130" dirty="0"/>
              <a:t> </a:t>
            </a:r>
            <a:r>
              <a:rPr spc="95" dirty="0">
                <a:solidFill>
                  <a:srgbClr val="EB0303"/>
                </a:solidFill>
              </a:rPr>
              <a:t>of</a:t>
            </a:r>
            <a:r>
              <a:rPr spc="165" dirty="0">
                <a:solidFill>
                  <a:srgbClr val="EB0303"/>
                </a:solidFill>
              </a:rPr>
              <a:t> </a:t>
            </a:r>
            <a:r>
              <a:rPr spc="110" dirty="0">
                <a:solidFill>
                  <a:srgbClr val="EB080A"/>
                </a:solidFill>
              </a:rPr>
              <a:t>chromatin</a:t>
            </a:r>
            <a:r>
              <a:rPr spc="285" dirty="0">
                <a:solidFill>
                  <a:srgbClr val="EB080A"/>
                </a:solidFill>
              </a:rPr>
              <a:t> </a:t>
            </a:r>
            <a:r>
              <a:rPr spc="105" dirty="0">
                <a:solidFill>
                  <a:srgbClr val="E10501"/>
                </a:solidFill>
              </a:rPr>
              <a:t>into</a:t>
            </a:r>
          </a:p>
          <a:p>
            <a:pPr marL="1003935">
              <a:lnSpc>
                <a:spcPts val="4835"/>
              </a:lnSpc>
            </a:pPr>
            <a:r>
              <a:rPr sz="4150" dirty="0">
                <a:solidFill>
                  <a:srgbClr val="E60000"/>
                </a:solidFill>
              </a:rPr>
              <a:t>Compact</a:t>
            </a:r>
            <a:r>
              <a:rPr sz="4150" spc="409" dirty="0">
                <a:solidFill>
                  <a:srgbClr val="E60000"/>
                </a:solidFill>
              </a:rPr>
              <a:t> </a:t>
            </a:r>
            <a:r>
              <a:rPr sz="4150" dirty="0">
                <a:solidFill>
                  <a:srgbClr val="E60503"/>
                </a:solidFill>
              </a:rPr>
              <a:t>chromosomes</a:t>
            </a:r>
            <a:r>
              <a:rPr sz="4150" spc="610" dirty="0">
                <a:solidFill>
                  <a:srgbClr val="E60503"/>
                </a:solidFill>
              </a:rPr>
              <a:t> </a:t>
            </a:r>
            <a:r>
              <a:rPr sz="4150" spc="-50" dirty="0">
                <a:solidFill>
                  <a:srgbClr val="E90E0F"/>
                </a:solidFill>
              </a:rPr>
              <a:t>.</a:t>
            </a:r>
            <a:endParaRPr sz="4150"/>
          </a:p>
          <a:p>
            <a:pPr marL="1002030">
              <a:lnSpc>
                <a:spcPts val="4795"/>
              </a:lnSpc>
            </a:pPr>
            <a:r>
              <a:rPr sz="4100" dirty="0">
                <a:solidFill>
                  <a:srgbClr val="F90808"/>
                </a:solidFill>
              </a:rPr>
              <a:t>Each</a:t>
            </a:r>
            <a:r>
              <a:rPr sz="4100" spc="50" dirty="0">
                <a:solidFill>
                  <a:srgbClr val="F90808"/>
                </a:solidFill>
              </a:rPr>
              <a:t> </a:t>
            </a:r>
            <a:r>
              <a:rPr sz="4100" spc="65" dirty="0">
                <a:solidFill>
                  <a:srgbClr val="ED0800"/>
                </a:solidFill>
              </a:rPr>
              <a:t>chromosome</a:t>
            </a:r>
            <a:r>
              <a:rPr sz="4100" spc="405" dirty="0">
                <a:solidFill>
                  <a:srgbClr val="ED0800"/>
                </a:solidFill>
              </a:rPr>
              <a:t> </a:t>
            </a:r>
            <a:r>
              <a:rPr sz="4100" dirty="0">
                <a:solidFill>
                  <a:srgbClr val="EB0C0C"/>
                </a:solidFill>
              </a:rPr>
              <a:t>has</a:t>
            </a:r>
            <a:r>
              <a:rPr sz="4100" spc="5" dirty="0">
                <a:solidFill>
                  <a:srgbClr val="EB0C0C"/>
                </a:solidFill>
              </a:rPr>
              <a:t> </a:t>
            </a:r>
            <a:r>
              <a:rPr sz="4100" spc="140" dirty="0">
                <a:solidFill>
                  <a:srgbClr val="E60000"/>
                </a:solidFill>
              </a:rPr>
              <a:t>two</a:t>
            </a:r>
            <a:endParaRPr sz="4100"/>
          </a:p>
          <a:p>
            <a:pPr marL="997585" marR="659765">
              <a:lnSpc>
                <a:spcPts val="4850"/>
              </a:lnSpc>
              <a:spcBef>
                <a:spcPts val="135"/>
              </a:spcBef>
            </a:pPr>
            <a:r>
              <a:rPr spc="150" dirty="0">
                <a:solidFill>
                  <a:srgbClr val="E90100"/>
                </a:solidFill>
              </a:rPr>
              <a:t>chromatids,which</a:t>
            </a:r>
            <a:r>
              <a:rPr spc="-225" dirty="0">
                <a:solidFill>
                  <a:srgbClr val="E90100"/>
                </a:solidFill>
              </a:rPr>
              <a:t> </a:t>
            </a:r>
            <a:r>
              <a:rPr dirty="0">
                <a:solidFill>
                  <a:srgbClr val="E40000"/>
                </a:solidFill>
              </a:rPr>
              <a:t>are</a:t>
            </a:r>
            <a:r>
              <a:rPr spc="20" dirty="0">
                <a:solidFill>
                  <a:srgbClr val="E40000"/>
                </a:solidFill>
              </a:rPr>
              <a:t> </a:t>
            </a:r>
            <a:r>
              <a:rPr spc="50" dirty="0">
                <a:solidFill>
                  <a:srgbClr val="E60000"/>
                </a:solidFill>
              </a:rPr>
              <a:t>attached</a:t>
            </a:r>
            <a:r>
              <a:rPr spc="320" dirty="0">
                <a:solidFill>
                  <a:srgbClr val="E60000"/>
                </a:solidFill>
              </a:rPr>
              <a:t> </a:t>
            </a:r>
            <a:r>
              <a:rPr dirty="0">
                <a:solidFill>
                  <a:srgbClr val="F60E07"/>
                </a:solidFill>
              </a:rPr>
              <a:t>at</a:t>
            </a:r>
            <a:r>
              <a:rPr spc="10" dirty="0">
                <a:solidFill>
                  <a:srgbClr val="F60E07"/>
                </a:solidFill>
              </a:rPr>
              <a:t> </a:t>
            </a:r>
            <a:r>
              <a:rPr spc="100" dirty="0">
                <a:solidFill>
                  <a:srgbClr val="E40003"/>
                </a:solidFill>
              </a:rPr>
              <a:t>the </a:t>
            </a:r>
            <a:r>
              <a:rPr spc="65" dirty="0">
                <a:solidFill>
                  <a:srgbClr val="EB0500"/>
                </a:solidFill>
              </a:rPr>
              <a:t>centromere</a:t>
            </a:r>
          </a:p>
          <a:p>
            <a:pPr marL="507365" indent="-494665">
              <a:lnSpc>
                <a:spcPts val="4590"/>
              </a:lnSpc>
              <a:buClr>
                <a:srgbClr val="6701C6"/>
              </a:buClr>
              <a:buChar char="•"/>
              <a:tabLst>
                <a:tab pos="507365" algn="l"/>
              </a:tabLst>
            </a:pPr>
            <a:r>
              <a:rPr dirty="0">
                <a:solidFill>
                  <a:srgbClr val="5E00BC"/>
                </a:solidFill>
              </a:rPr>
              <a:t>2.CentrioIes</a:t>
            </a:r>
            <a:r>
              <a:rPr spc="400" dirty="0">
                <a:solidFill>
                  <a:srgbClr val="5E00BC"/>
                </a:solidFill>
              </a:rPr>
              <a:t> </a:t>
            </a:r>
            <a:r>
              <a:rPr spc="70" dirty="0">
                <a:solidFill>
                  <a:srgbClr val="6903C3"/>
                </a:solidFill>
              </a:rPr>
              <a:t>move</a:t>
            </a:r>
            <a:r>
              <a:rPr spc="195" dirty="0">
                <a:solidFill>
                  <a:srgbClr val="6903C3"/>
                </a:solidFill>
              </a:rPr>
              <a:t> </a:t>
            </a:r>
            <a:r>
              <a:rPr spc="100" dirty="0">
                <a:solidFill>
                  <a:srgbClr val="5200B6"/>
                </a:solidFill>
              </a:rPr>
              <a:t>towards</a:t>
            </a:r>
            <a:r>
              <a:rPr spc="280" dirty="0">
                <a:solidFill>
                  <a:srgbClr val="5200B6"/>
                </a:solidFill>
              </a:rPr>
              <a:t> </a:t>
            </a:r>
            <a:r>
              <a:rPr spc="125" dirty="0">
                <a:solidFill>
                  <a:srgbClr val="5E00BF"/>
                </a:solidFill>
              </a:rPr>
              <a:t>the</a:t>
            </a:r>
            <a:r>
              <a:rPr spc="30" dirty="0">
                <a:solidFill>
                  <a:srgbClr val="5E00BF"/>
                </a:solidFill>
              </a:rPr>
              <a:t> </a:t>
            </a:r>
            <a:r>
              <a:rPr spc="95" dirty="0">
                <a:solidFill>
                  <a:srgbClr val="6908C3"/>
                </a:solidFill>
              </a:rPr>
              <a:t>opposite</a:t>
            </a:r>
          </a:p>
          <a:p>
            <a:pPr marL="996950">
              <a:spcBef>
                <a:spcPts val="40"/>
              </a:spcBef>
            </a:pPr>
            <a:r>
              <a:rPr sz="3950" spc="170" dirty="0">
                <a:solidFill>
                  <a:srgbClr val="6908C3"/>
                </a:solidFill>
              </a:rPr>
              <a:t>poles</a:t>
            </a:r>
            <a:r>
              <a:rPr sz="3950" spc="110" dirty="0">
                <a:solidFill>
                  <a:srgbClr val="6908C3"/>
                </a:solidFill>
              </a:rPr>
              <a:t> </a:t>
            </a:r>
            <a:r>
              <a:rPr sz="3950" spc="180" dirty="0">
                <a:solidFill>
                  <a:srgbClr val="5D00CA"/>
                </a:solidFill>
              </a:rPr>
              <a:t>&amp;</a:t>
            </a:r>
            <a:r>
              <a:rPr sz="3950" spc="70" dirty="0">
                <a:solidFill>
                  <a:srgbClr val="5D00CA"/>
                </a:solidFill>
              </a:rPr>
              <a:t> </a:t>
            </a:r>
            <a:r>
              <a:rPr sz="3950" spc="165" dirty="0">
                <a:solidFill>
                  <a:srgbClr val="6205C1"/>
                </a:solidFill>
              </a:rPr>
              <a:t>initiation</a:t>
            </a:r>
            <a:r>
              <a:rPr sz="3950" spc="70" dirty="0">
                <a:solidFill>
                  <a:srgbClr val="6205C1"/>
                </a:solidFill>
              </a:rPr>
              <a:t> </a:t>
            </a:r>
            <a:r>
              <a:rPr sz="3950" spc="195" dirty="0">
                <a:solidFill>
                  <a:srgbClr val="6007BA"/>
                </a:solidFill>
              </a:rPr>
              <a:t>of</a:t>
            </a:r>
            <a:r>
              <a:rPr sz="3950" spc="50" dirty="0">
                <a:solidFill>
                  <a:srgbClr val="6007BA"/>
                </a:solidFill>
              </a:rPr>
              <a:t> </a:t>
            </a:r>
            <a:r>
              <a:rPr sz="3950" spc="160" dirty="0">
                <a:solidFill>
                  <a:srgbClr val="5700B3"/>
                </a:solidFill>
              </a:rPr>
              <a:t>the</a:t>
            </a:r>
            <a:r>
              <a:rPr sz="3950" spc="5" dirty="0">
                <a:solidFill>
                  <a:srgbClr val="5700B3"/>
                </a:solidFill>
              </a:rPr>
              <a:t> </a:t>
            </a:r>
            <a:r>
              <a:rPr sz="3950" spc="160" dirty="0">
                <a:solidFill>
                  <a:srgbClr val="5900BF"/>
                </a:solidFill>
              </a:rPr>
              <a:t>formation</a:t>
            </a:r>
            <a:r>
              <a:rPr sz="3950" spc="210" dirty="0">
                <a:solidFill>
                  <a:srgbClr val="5900BF"/>
                </a:solidFill>
              </a:rPr>
              <a:t> </a:t>
            </a:r>
            <a:r>
              <a:rPr sz="3950" spc="145" dirty="0">
                <a:solidFill>
                  <a:srgbClr val="6608C1"/>
                </a:solidFill>
              </a:rPr>
              <a:t>of</a:t>
            </a:r>
            <a:r>
              <a:rPr sz="3950" spc="150" dirty="0">
                <a:solidFill>
                  <a:srgbClr val="6608C1"/>
                </a:solidFill>
              </a:rPr>
              <a:t> </a:t>
            </a:r>
            <a:r>
              <a:rPr sz="3950" spc="95" dirty="0">
                <a:solidFill>
                  <a:srgbClr val="6000BD"/>
                </a:solidFill>
              </a:rPr>
              <a:t>the</a:t>
            </a:r>
            <a:endParaRPr sz="3950"/>
          </a:p>
          <a:p>
            <a:pPr marL="996315">
              <a:spcBef>
                <a:spcPts val="60"/>
              </a:spcBef>
              <a:tabLst>
                <a:tab pos="2945130" algn="l"/>
              </a:tabLst>
            </a:pPr>
            <a:r>
              <a:rPr spc="140" dirty="0">
                <a:solidFill>
                  <a:srgbClr val="6203BF"/>
                </a:solidFill>
              </a:rPr>
              <a:t>mitotic</a:t>
            </a:r>
            <a:r>
              <a:rPr dirty="0">
                <a:solidFill>
                  <a:srgbClr val="6203BF"/>
                </a:solidFill>
              </a:rPr>
              <a:t>	</a:t>
            </a:r>
            <a:r>
              <a:rPr spc="90" dirty="0">
                <a:solidFill>
                  <a:srgbClr val="6905CA"/>
                </a:solidFill>
              </a:rPr>
              <a:t>spindle</a:t>
            </a:r>
          </a:p>
          <a:p>
            <a:pPr marL="870585" marR="567055" indent="-420370">
              <a:lnSpc>
                <a:spcPts val="4800"/>
              </a:lnSpc>
              <a:spcBef>
                <a:spcPts val="30"/>
              </a:spcBef>
              <a:tabLst>
                <a:tab pos="1682114" algn="l"/>
              </a:tabLst>
            </a:pPr>
            <a:r>
              <a:rPr sz="3900" dirty="0">
                <a:solidFill>
                  <a:srgbClr val="01CD9E"/>
                </a:solidFill>
              </a:rPr>
              <a:t>3.</a:t>
            </a:r>
            <a:r>
              <a:rPr sz="3900" spc="-5" dirty="0">
                <a:solidFill>
                  <a:srgbClr val="01CD9E"/>
                </a:solidFill>
              </a:rPr>
              <a:t> </a:t>
            </a:r>
            <a:r>
              <a:rPr sz="3900" spc="-25" dirty="0">
                <a:solidFill>
                  <a:srgbClr val="01D6A3"/>
                </a:solidFill>
              </a:rPr>
              <a:t>At</a:t>
            </a:r>
            <a:r>
              <a:rPr sz="3900" dirty="0">
                <a:solidFill>
                  <a:srgbClr val="01D6A3"/>
                </a:solidFill>
              </a:rPr>
              <a:t>	</a:t>
            </a:r>
            <a:r>
              <a:rPr sz="3900" spc="155" dirty="0">
                <a:solidFill>
                  <a:srgbClr val="0AC393"/>
                </a:solidFill>
              </a:rPr>
              <a:t>the</a:t>
            </a:r>
            <a:r>
              <a:rPr sz="3900" spc="-15" dirty="0">
                <a:solidFill>
                  <a:srgbClr val="0AC393"/>
                </a:solidFill>
              </a:rPr>
              <a:t> </a:t>
            </a:r>
            <a:r>
              <a:rPr sz="3900" spc="145" dirty="0">
                <a:solidFill>
                  <a:srgbClr val="0CD49E"/>
                </a:solidFill>
              </a:rPr>
              <a:t>end</a:t>
            </a:r>
            <a:r>
              <a:rPr sz="3900" spc="110" dirty="0">
                <a:solidFill>
                  <a:srgbClr val="0CD49E"/>
                </a:solidFill>
              </a:rPr>
              <a:t> </a:t>
            </a:r>
            <a:r>
              <a:rPr sz="3900" spc="160" dirty="0">
                <a:solidFill>
                  <a:srgbClr val="0EC69A"/>
                </a:solidFill>
              </a:rPr>
              <a:t>of</a:t>
            </a:r>
            <a:r>
              <a:rPr sz="3900" spc="180" dirty="0">
                <a:solidFill>
                  <a:srgbClr val="0EC69A"/>
                </a:solidFill>
              </a:rPr>
              <a:t> </a:t>
            </a:r>
            <a:r>
              <a:rPr sz="3900" spc="120" dirty="0">
                <a:solidFill>
                  <a:srgbClr val="08C897"/>
                </a:solidFill>
              </a:rPr>
              <a:t>the</a:t>
            </a:r>
            <a:r>
              <a:rPr sz="3900" spc="180" dirty="0">
                <a:solidFill>
                  <a:srgbClr val="08C897"/>
                </a:solidFill>
              </a:rPr>
              <a:t> </a:t>
            </a:r>
            <a:r>
              <a:rPr sz="3900" spc="135" dirty="0">
                <a:solidFill>
                  <a:srgbClr val="08C899"/>
                </a:solidFill>
              </a:rPr>
              <a:t>prophase</a:t>
            </a:r>
            <a:r>
              <a:rPr sz="3900" spc="365" dirty="0">
                <a:solidFill>
                  <a:srgbClr val="08C899"/>
                </a:solidFill>
              </a:rPr>
              <a:t> </a:t>
            </a:r>
            <a:r>
              <a:rPr sz="3900" spc="140" dirty="0">
                <a:solidFill>
                  <a:srgbClr val="0AC89E"/>
                </a:solidFill>
              </a:rPr>
              <a:t>nucleolus, </a:t>
            </a:r>
            <a:r>
              <a:rPr sz="3900" spc="125" dirty="0">
                <a:solidFill>
                  <a:srgbClr val="0FC399"/>
                </a:solidFill>
              </a:rPr>
              <a:t>nuclear</a:t>
            </a:r>
            <a:r>
              <a:rPr sz="3900" spc="415" dirty="0">
                <a:solidFill>
                  <a:srgbClr val="0FC399"/>
                </a:solidFill>
              </a:rPr>
              <a:t> </a:t>
            </a:r>
            <a:r>
              <a:rPr sz="3900" spc="110" dirty="0">
                <a:solidFill>
                  <a:srgbClr val="01C897"/>
                </a:solidFill>
              </a:rPr>
              <a:t>membrane</a:t>
            </a:r>
            <a:r>
              <a:rPr sz="3900" spc="400" dirty="0">
                <a:solidFill>
                  <a:srgbClr val="01C897"/>
                </a:solidFill>
              </a:rPr>
              <a:t> </a:t>
            </a:r>
            <a:r>
              <a:rPr sz="3900" spc="100" dirty="0">
                <a:solidFill>
                  <a:srgbClr val="05C899"/>
                </a:solidFill>
              </a:rPr>
              <a:t>disappear</a:t>
            </a:r>
            <a:endParaRPr sz="39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  <p:sp>
        <p:nvSpPr>
          <p:cNvPr id="6" name="Flowchart: Process 5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596900"/>
            <a:ext cx="12598400" cy="9156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812800"/>
            <a:ext cx="13004800" cy="8534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596900"/>
            <a:ext cx="12598400" cy="9156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5431" y="4089400"/>
            <a:ext cx="11493500" cy="1968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2031" y="3733800"/>
            <a:ext cx="901700" cy="254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73031" y="952500"/>
            <a:ext cx="546100" cy="571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46131" y="1104900"/>
            <a:ext cx="36830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54331" y="952500"/>
            <a:ext cx="368300" cy="571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24231" y="1104900"/>
            <a:ext cx="419100" cy="4318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533231" y="3835400"/>
            <a:ext cx="368300" cy="127000"/>
            <a:chOff x="3365500" y="3835400"/>
            <a:chExt cx="368300" cy="127000"/>
          </a:xfrm>
        </p:grpSpPr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5500" y="3848100"/>
              <a:ext cx="152400" cy="114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5200" y="3835400"/>
              <a:ext cx="228600" cy="12700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82531" y="3835400"/>
            <a:ext cx="647700" cy="12700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3056731" y="7010400"/>
            <a:ext cx="11112500" cy="2247900"/>
            <a:chOff x="889000" y="7010400"/>
            <a:chExt cx="11112500" cy="2247900"/>
          </a:xfrm>
        </p:grpSpPr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89000" y="7010400"/>
              <a:ext cx="11112500" cy="22479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0600" y="7048500"/>
              <a:ext cx="10629900" cy="2184400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548347" y="579084"/>
            <a:ext cx="3355340" cy="1144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602230" algn="l"/>
              </a:tabLst>
            </a:pPr>
            <a:r>
              <a:rPr sz="7350" spc="-535" dirty="0">
                <a:solidFill>
                  <a:srgbClr val="3433CC"/>
                </a:solidFill>
                <a:latin typeface="Trebuchet MS"/>
                <a:cs typeface="Trebuchet MS"/>
              </a:rPr>
              <a:t>etoc</a:t>
            </a:r>
            <a:r>
              <a:rPr sz="7350" dirty="0">
                <a:solidFill>
                  <a:srgbClr val="3433CC"/>
                </a:solidFill>
                <a:latin typeface="Trebuchet MS"/>
                <a:cs typeface="Trebuchet MS"/>
              </a:rPr>
              <a:t>	</a:t>
            </a:r>
            <a:r>
              <a:rPr sz="7350" spc="-580" dirty="0">
                <a:solidFill>
                  <a:srgbClr val="3331CC"/>
                </a:solidFill>
                <a:latin typeface="Trebuchet MS"/>
                <a:cs typeface="Trebuchet MS"/>
              </a:rPr>
              <a:t>re</a:t>
            </a:r>
            <a:endParaRPr sz="73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76237" y="5442480"/>
            <a:ext cx="2343150" cy="581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650" spc="-80" dirty="0">
                <a:latin typeface="Trebuchet MS"/>
                <a:cs typeface="Trebuchet MS"/>
              </a:rPr>
              <a:t>centromere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  <p:sp>
        <p:nvSpPr>
          <p:cNvPr id="19" name="Flowchart: Process 1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800100"/>
            <a:ext cx="11798300" cy="8547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8431" y="3187700"/>
            <a:ext cx="431800" cy="546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8131" y="6413500"/>
            <a:ext cx="355600" cy="482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18131" y="5435600"/>
            <a:ext cx="355600" cy="774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18131" y="4648200"/>
            <a:ext cx="355600" cy="647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80031" y="3619500"/>
            <a:ext cx="355600" cy="952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08531" y="3200400"/>
            <a:ext cx="1600200" cy="177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38231" y="1104900"/>
            <a:ext cx="406400" cy="571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33531" y="952500"/>
            <a:ext cx="368300" cy="571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52831" y="1104900"/>
            <a:ext cx="406400" cy="571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876631" y="3441700"/>
            <a:ext cx="1117600" cy="20574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797631" y="3416300"/>
            <a:ext cx="1143000" cy="28448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902031" y="5511800"/>
            <a:ext cx="812800" cy="3048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558442" y="659518"/>
            <a:ext cx="1818639" cy="1055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6750" spc="-215" dirty="0">
                <a:solidFill>
                  <a:srgbClr val="007C00"/>
                </a:solidFill>
              </a:rPr>
              <a:t>Meta</a:t>
            </a:r>
            <a:endParaRPr sz="6750"/>
          </a:p>
        </p:txBody>
      </p:sp>
      <p:sp>
        <p:nvSpPr>
          <p:cNvPr id="15" name="object 15"/>
          <p:cNvSpPr txBox="1"/>
          <p:nvPr/>
        </p:nvSpPr>
        <p:spPr>
          <a:xfrm>
            <a:off x="8334318" y="659518"/>
            <a:ext cx="3414395" cy="1055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045970" algn="l"/>
              </a:tabLst>
            </a:pPr>
            <a:r>
              <a:rPr sz="6750" spc="-25" dirty="0">
                <a:solidFill>
                  <a:srgbClr val="007C00"/>
                </a:solidFill>
                <a:latin typeface="Arial MT"/>
                <a:cs typeface="Arial MT"/>
              </a:rPr>
              <a:t>ase</a:t>
            </a:r>
            <a:r>
              <a:rPr sz="6750" dirty="0">
                <a:solidFill>
                  <a:srgbClr val="007C00"/>
                </a:solidFill>
                <a:latin typeface="Arial MT"/>
                <a:cs typeface="Arial MT"/>
              </a:rPr>
              <a:t>	</a:t>
            </a:r>
            <a:r>
              <a:rPr sz="6750" spc="-45" dirty="0">
                <a:solidFill>
                  <a:srgbClr val="008203"/>
                </a:solidFill>
                <a:latin typeface="Arial MT"/>
                <a:cs typeface="Arial MT"/>
              </a:rPr>
              <a:t>late</a:t>
            </a:r>
            <a:endParaRPr sz="67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24247" y="2321631"/>
            <a:ext cx="5143500" cy="41992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12445" indent="-499745">
              <a:lnSpc>
                <a:spcPts val="5430"/>
              </a:lnSpc>
              <a:spcBef>
                <a:spcPts val="120"/>
              </a:spcBef>
              <a:buClr>
                <a:srgbClr val="9C08C6"/>
              </a:buClr>
              <a:buChar char="•"/>
              <a:tabLst>
                <a:tab pos="512445" algn="l"/>
              </a:tabLst>
            </a:pPr>
            <a:r>
              <a:rPr sz="4550" dirty="0">
                <a:solidFill>
                  <a:srgbClr val="9E00CA"/>
                </a:solidFill>
                <a:latin typeface="Arial MT"/>
                <a:cs typeface="Arial MT"/>
              </a:rPr>
              <a:t>The</a:t>
            </a:r>
            <a:r>
              <a:rPr sz="4550" spc="150" dirty="0">
                <a:solidFill>
                  <a:srgbClr val="9E00CA"/>
                </a:solidFill>
                <a:latin typeface="Arial MT"/>
                <a:cs typeface="Arial MT"/>
              </a:rPr>
              <a:t> </a:t>
            </a:r>
            <a:r>
              <a:rPr sz="4550" spc="114" dirty="0">
                <a:solidFill>
                  <a:srgbClr val="9C07D4"/>
                </a:solidFill>
                <a:latin typeface="Arial MT"/>
                <a:cs typeface="Arial MT"/>
              </a:rPr>
              <a:t>plane</a:t>
            </a:r>
            <a:endParaRPr sz="4550">
              <a:latin typeface="Arial MT"/>
              <a:cs typeface="Arial MT"/>
            </a:endParaRPr>
          </a:p>
          <a:p>
            <a:pPr marL="511809" marR="5080" indent="991235">
              <a:lnSpc>
                <a:spcPct val="98200"/>
              </a:lnSpc>
              <a:spcBef>
                <a:spcPts val="65"/>
              </a:spcBef>
            </a:pPr>
            <a:r>
              <a:rPr sz="4600" spc="120" dirty="0">
                <a:solidFill>
                  <a:srgbClr val="9701C4"/>
                </a:solidFill>
                <a:latin typeface="Arial MT"/>
                <a:cs typeface="Arial MT"/>
              </a:rPr>
              <a:t>nment</a:t>
            </a:r>
            <a:r>
              <a:rPr sz="4600" spc="220" dirty="0">
                <a:solidFill>
                  <a:srgbClr val="9701C4"/>
                </a:solidFill>
                <a:latin typeface="Arial MT"/>
                <a:cs typeface="Arial MT"/>
              </a:rPr>
              <a:t> </a:t>
            </a:r>
            <a:r>
              <a:rPr sz="4600" spc="170" dirty="0">
                <a:solidFill>
                  <a:srgbClr val="8E01C1"/>
                </a:solidFill>
                <a:latin typeface="Arial MT"/>
                <a:cs typeface="Arial MT"/>
              </a:rPr>
              <a:t>of</a:t>
            </a:r>
            <a:r>
              <a:rPr sz="4600" spc="110" dirty="0">
                <a:solidFill>
                  <a:srgbClr val="8E01C1"/>
                </a:solidFill>
                <a:latin typeface="Arial MT"/>
                <a:cs typeface="Arial MT"/>
              </a:rPr>
              <a:t> </a:t>
            </a:r>
            <a:r>
              <a:rPr sz="4600" spc="75" dirty="0">
                <a:solidFill>
                  <a:srgbClr val="9703CA"/>
                </a:solidFill>
                <a:latin typeface="Arial MT"/>
                <a:cs typeface="Arial MT"/>
              </a:rPr>
              <a:t>the </a:t>
            </a:r>
            <a:r>
              <a:rPr sz="4700" spc="80" dirty="0">
                <a:solidFill>
                  <a:srgbClr val="9C08CD"/>
                </a:solidFill>
                <a:latin typeface="Arial MT"/>
                <a:cs typeface="Arial MT"/>
              </a:rPr>
              <a:t>chromosomes</a:t>
            </a:r>
            <a:r>
              <a:rPr sz="4700" spc="600" dirty="0">
                <a:solidFill>
                  <a:srgbClr val="9C08CD"/>
                </a:solidFill>
                <a:latin typeface="Arial MT"/>
                <a:cs typeface="Arial MT"/>
              </a:rPr>
              <a:t> </a:t>
            </a:r>
            <a:r>
              <a:rPr sz="4700" spc="-25" dirty="0">
                <a:solidFill>
                  <a:srgbClr val="8C03C6"/>
                </a:solidFill>
                <a:latin typeface="Arial MT"/>
                <a:cs typeface="Arial MT"/>
              </a:rPr>
              <a:t>at </a:t>
            </a:r>
            <a:r>
              <a:rPr sz="4600" dirty="0">
                <a:solidFill>
                  <a:srgbClr val="9700CD"/>
                </a:solidFill>
                <a:latin typeface="Arial MT"/>
                <a:cs typeface="Arial MT"/>
              </a:rPr>
              <a:t>metaphase</a:t>
            </a:r>
            <a:r>
              <a:rPr sz="4600" spc="830" dirty="0">
                <a:solidFill>
                  <a:srgbClr val="9700CD"/>
                </a:solidFill>
                <a:latin typeface="Arial MT"/>
                <a:cs typeface="Arial MT"/>
              </a:rPr>
              <a:t> </a:t>
            </a:r>
            <a:r>
              <a:rPr sz="4600" spc="-25" dirty="0">
                <a:solidFill>
                  <a:srgbClr val="9A00CA"/>
                </a:solidFill>
                <a:latin typeface="Arial MT"/>
                <a:cs typeface="Arial MT"/>
              </a:rPr>
              <a:t>is </a:t>
            </a:r>
            <a:r>
              <a:rPr sz="4600" spc="85" dirty="0">
                <a:solidFill>
                  <a:srgbClr val="9000C1"/>
                </a:solidFill>
                <a:latin typeface="Arial MT"/>
                <a:cs typeface="Arial MT"/>
              </a:rPr>
              <a:t>referred </a:t>
            </a:r>
            <a:r>
              <a:rPr sz="4700" dirty="0">
                <a:solidFill>
                  <a:srgbClr val="9903C6"/>
                </a:solidFill>
                <a:latin typeface="Arial MT"/>
                <a:cs typeface="Arial MT"/>
              </a:rPr>
              <a:t>metaphase</a:t>
            </a:r>
            <a:r>
              <a:rPr sz="4700" spc="325" dirty="0">
                <a:solidFill>
                  <a:srgbClr val="9903C6"/>
                </a:solidFill>
                <a:latin typeface="Arial MT"/>
                <a:cs typeface="Arial MT"/>
              </a:rPr>
              <a:t> </a:t>
            </a:r>
            <a:r>
              <a:rPr sz="4700" spc="45" dirty="0">
                <a:solidFill>
                  <a:srgbClr val="9505C8"/>
                </a:solidFill>
                <a:latin typeface="Arial MT"/>
                <a:cs typeface="Arial MT"/>
              </a:rPr>
              <a:t>plate</a:t>
            </a:r>
            <a:endParaRPr sz="47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10563" y="2536296"/>
            <a:ext cx="1458595" cy="4032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2450" spc="-95" dirty="0">
                <a:solidFill>
                  <a:srgbClr val="01033D"/>
                </a:solidFill>
                <a:latin typeface="Arial MT"/>
                <a:cs typeface="Arial MT"/>
              </a:rPr>
              <a:t>Metaphase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54143" y="7622469"/>
            <a:ext cx="27057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557655" algn="l"/>
              </a:tabLst>
            </a:pPr>
            <a:r>
              <a:rPr sz="2400" spc="-30" dirty="0">
                <a:solidFill>
                  <a:srgbClr val="03053D"/>
                </a:solidFill>
                <a:latin typeface="Arial MT"/>
                <a:cs typeface="Arial MT"/>
              </a:rPr>
              <a:t>I'detaghase</a:t>
            </a:r>
            <a:r>
              <a:rPr sz="2400" dirty="0">
                <a:solidFill>
                  <a:srgbClr val="03053D"/>
                </a:solidFill>
                <a:latin typeface="Arial MT"/>
                <a:cs typeface="Arial MT"/>
              </a:rPr>
              <a:t>	</a:t>
            </a:r>
            <a:r>
              <a:rPr sz="2400" spc="375" dirty="0">
                <a:solidFill>
                  <a:srgbClr val="080826"/>
                </a:solidFill>
                <a:latin typeface="Arial MT"/>
                <a:cs typeface="Arial MT"/>
              </a:rPr>
              <a:t>plated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  <p:sp>
        <p:nvSpPr>
          <p:cNvPr id="21" name="Flowchart: Process 20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393700"/>
            <a:ext cx="11277600" cy="89535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12931" y="8559800"/>
            <a:ext cx="520700" cy="406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36831" y="8661400"/>
            <a:ext cx="1676400" cy="419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75831" y="1409700"/>
            <a:ext cx="10655300" cy="4394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139908" y="6976533"/>
            <a:ext cx="9850755" cy="212217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3970">
              <a:lnSpc>
                <a:spcPts val="5540"/>
              </a:lnSpc>
              <a:spcBef>
                <a:spcPts val="114"/>
              </a:spcBef>
            </a:pPr>
            <a:r>
              <a:rPr sz="4650" spc="65" dirty="0">
                <a:solidFill>
                  <a:srgbClr val="3336C1"/>
                </a:solidFill>
                <a:latin typeface="Arial MT"/>
                <a:cs typeface="Arial MT"/>
              </a:rPr>
              <a:t>Centromere</a:t>
            </a:r>
            <a:r>
              <a:rPr sz="4650" spc="254" dirty="0">
                <a:solidFill>
                  <a:srgbClr val="3336C1"/>
                </a:solidFill>
                <a:latin typeface="Arial MT"/>
                <a:cs typeface="Arial MT"/>
              </a:rPr>
              <a:t> </a:t>
            </a:r>
            <a:r>
              <a:rPr sz="4650" spc="175" dirty="0">
                <a:solidFill>
                  <a:srgbClr val="3431C3"/>
                </a:solidFill>
                <a:latin typeface="Arial MT"/>
                <a:cs typeface="Arial MT"/>
              </a:rPr>
              <a:t>split</a:t>
            </a:r>
            <a:r>
              <a:rPr sz="4650" spc="180" dirty="0">
                <a:solidFill>
                  <a:srgbClr val="3431C3"/>
                </a:solidFill>
                <a:latin typeface="Arial MT"/>
                <a:cs typeface="Arial MT"/>
              </a:rPr>
              <a:t> </a:t>
            </a:r>
            <a:r>
              <a:rPr sz="4650" spc="105" dirty="0">
                <a:solidFill>
                  <a:srgbClr val="342FCA"/>
                </a:solidFill>
                <a:latin typeface="Arial MT"/>
                <a:cs typeface="Arial MT"/>
              </a:rPr>
              <a:t>&amp;chromatids</a:t>
            </a:r>
            <a:endParaRPr sz="4650">
              <a:latin typeface="Arial MT"/>
              <a:cs typeface="Arial MT"/>
            </a:endParaRPr>
          </a:p>
          <a:p>
            <a:pPr marL="12700">
              <a:lnSpc>
                <a:spcPts val="5455"/>
              </a:lnSpc>
            </a:pPr>
            <a:r>
              <a:rPr sz="4700" spc="-10" dirty="0">
                <a:solidFill>
                  <a:srgbClr val="3B3DCA"/>
                </a:solidFill>
                <a:latin typeface="Arial MT"/>
                <a:cs typeface="Arial MT"/>
              </a:rPr>
              <a:t>separate</a:t>
            </a:r>
            <a:endParaRPr sz="4700">
              <a:latin typeface="Arial MT"/>
              <a:cs typeface="Arial MT"/>
            </a:endParaRPr>
          </a:p>
          <a:p>
            <a:pPr marL="13970">
              <a:lnSpc>
                <a:spcPts val="5495"/>
              </a:lnSpc>
              <a:tabLst>
                <a:tab pos="7509509" algn="l"/>
              </a:tabLst>
            </a:pPr>
            <a:r>
              <a:rPr sz="4700" spc="95" dirty="0">
                <a:solidFill>
                  <a:srgbClr val="F90060"/>
                </a:solidFill>
                <a:latin typeface="Arial MT"/>
                <a:cs typeface="Arial MT"/>
              </a:rPr>
              <a:t>Chromatids</a:t>
            </a:r>
            <a:r>
              <a:rPr sz="4700" spc="155" dirty="0">
                <a:solidFill>
                  <a:srgbClr val="F90060"/>
                </a:solidFill>
                <a:latin typeface="Arial MT"/>
                <a:cs typeface="Arial MT"/>
              </a:rPr>
              <a:t> </a:t>
            </a:r>
            <a:r>
              <a:rPr sz="4700" spc="30" dirty="0">
                <a:solidFill>
                  <a:srgbClr val="FB0364"/>
                </a:solidFill>
                <a:latin typeface="Arial MT"/>
                <a:cs typeface="Arial MT"/>
              </a:rPr>
              <a:t>move</a:t>
            </a:r>
            <a:r>
              <a:rPr sz="4700" dirty="0">
                <a:solidFill>
                  <a:srgbClr val="FB0364"/>
                </a:solidFill>
                <a:latin typeface="Arial MT"/>
                <a:cs typeface="Arial MT"/>
              </a:rPr>
              <a:t>	</a:t>
            </a:r>
            <a:r>
              <a:rPr sz="4650" spc="110" dirty="0">
                <a:solidFill>
                  <a:srgbClr val="F70366"/>
                </a:solidFill>
                <a:latin typeface="Arial MT"/>
                <a:cs typeface="Arial MT"/>
              </a:rPr>
              <a:t>ite</a:t>
            </a:r>
            <a:r>
              <a:rPr sz="4650" spc="-65" dirty="0">
                <a:solidFill>
                  <a:srgbClr val="F70366"/>
                </a:solidFill>
                <a:latin typeface="Arial MT"/>
                <a:cs typeface="Arial MT"/>
              </a:rPr>
              <a:t> </a:t>
            </a:r>
            <a:r>
              <a:rPr sz="4650" spc="120" dirty="0">
                <a:solidFill>
                  <a:srgbClr val="FB0369"/>
                </a:solidFill>
                <a:latin typeface="Arial MT"/>
                <a:cs typeface="Arial MT"/>
              </a:rPr>
              <a:t>poles</a:t>
            </a:r>
            <a:endParaRPr sz="4650">
              <a:latin typeface="Arial MT"/>
              <a:cs typeface="Arial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33</a:t>
            </a:fld>
            <a:endParaRPr lang="en-US"/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9931" y="2070100"/>
            <a:ext cx="10693400" cy="4216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1131" y="1104900"/>
            <a:ext cx="419100" cy="431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76431" y="1104900"/>
            <a:ext cx="406400" cy="571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59031" y="952500"/>
            <a:ext cx="381000" cy="5715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579484" y="634648"/>
            <a:ext cx="3931920" cy="107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604770" algn="l"/>
              </a:tabLst>
            </a:pPr>
            <a:r>
              <a:rPr sz="6900" spc="-285" dirty="0">
                <a:solidFill>
                  <a:srgbClr val="6600CD"/>
                </a:solidFill>
              </a:rPr>
              <a:t>Tel</a:t>
            </a:r>
            <a:r>
              <a:rPr sz="6900" dirty="0">
                <a:solidFill>
                  <a:srgbClr val="6600CD"/>
                </a:solidFill>
              </a:rPr>
              <a:t>	</a:t>
            </a:r>
            <a:r>
              <a:rPr sz="6900" spc="-290" dirty="0">
                <a:solidFill>
                  <a:srgbClr val="6903CF"/>
                </a:solidFill>
              </a:rPr>
              <a:t>ase</a:t>
            </a:r>
            <a:endParaRPr sz="6900"/>
          </a:p>
        </p:txBody>
      </p:sp>
      <p:sp>
        <p:nvSpPr>
          <p:cNvPr id="7" name="object 7"/>
          <p:cNvSpPr txBox="1"/>
          <p:nvPr/>
        </p:nvSpPr>
        <p:spPr>
          <a:xfrm>
            <a:off x="3352089" y="7416800"/>
            <a:ext cx="10267950" cy="16002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3335" marR="5080" indent="-1270">
              <a:lnSpc>
                <a:spcPts val="4100"/>
              </a:lnSpc>
              <a:spcBef>
                <a:spcPts val="300"/>
              </a:spcBef>
            </a:pPr>
            <a:r>
              <a:rPr sz="3500" spc="50" dirty="0">
                <a:solidFill>
                  <a:srgbClr val="007000"/>
                </a:solidFill>
                <a:latin typeface="Arial MT"/>
                <a:cs typeface="Arial MT"/>
              </a:rPr>
              <a:t>Chromosomal</a:t>
            </a:r>
            <a:r>
              <a:rPr sz="3500" spc="360" dirty="0">
                <a:solidFill>
                  <a:srgbClr val="007000"/>
                </a:solidFill>
                <a:latin typeface="Arial MT"/>
                <a:cs typeface="Arial MT"/>
              </a:rPr>
              <a:t> </a:t>
            </a:r>
            <a:r>
              <a:rPr sz="3500" spc="90" dirty="0">
                <a:solidFill>
                  <a:srgbClr val="0E750C"/>
                </a:solidFill>
                <a:latin typeface="Arial MT"/>
                <a:cs typeface="Arial MT"/>
              </a:rPr>
              <a:t>clusters</a:t>
            </a:r>
            <a:r>
              <a:rPr sz="3500" spc="175" dirty="0">
                <a:solidFill>
                  <a:srgbClr val="0E750C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77E03"/>
                </a:solidFill>
                <a:latin typeface="Arial MT"/>
                <a:cs typeface="Arial MT"/>
              </a:rPr>
              <a:t>are</a:t>
            </a:r>
            <a:r>
              <a:rPr sz="3500" spc="20" dirty="0">
                <a:solidFill>
                  <a:srgbClr val="077E03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37B05"/>
                </a:solidFill>
                <a:latin typeface="Arial MT"/>
                <a:cs typeface="Arial MT"/>
              </a:rPr>
              <a:t>seen </a:t>
            </a:r>
            <a:r>
              <a:rPr sz="3500" dirty="0">
                <a:solidFill>
                  <a:srgbClr val="007C00"/>
                </a:solidFill>
                <a:latin typeface="Arial MT"/>
                <a:cs typeface="Arial MT"/>
              </a:rPr>
              <a:t>at</a:t>
            </a:r>
            <a:r>
              <a:rPr sz="3500" spc="70" dirty="0">
                <a:solidFill>
                  <a:srgbClr val="007C00"/>
                </a:solidFill>
                <a:latin typeface="Arial MT"/>
                <a:cs typeface="Arial MT"/>
              </a:rPr>
              <a:t> </a:t>
            </a:r>
            <a:r>
              <a:rPr sz="3500" spc="75" dirty="0">
                <a:solidFill>
                  <a:srgbClr val="0C7B08"/>
                </a:solidFill>
                <a:latin typeface="Arial MT"/>
                <a:cs typeface="Arial MT"/>
              </a:rPr>
              <a:t>opposite</a:t>
            </a:r>
            <a:r>
              <a:rPr sz="3500" spc="235" dirty="0">
                <a:solidFill>
                  <a:srgbClr val="0C7B08"/>
                </a:solidFill>
                <a:latin typeface="Arial MT"/>
                <a:cs typeface="Arial MT"/>
              </a:rPr>
              <a:t> </a:t>
            </a:r>
            <a:r>
              <a:rPr sz="3500" spc="40" dirty="0">
                <a:solidFill>
                  <a:srgbClr val="038003"/>
                </a:solidFill>
                <a:latin typeface="Arial MT"/>
                <a:cs typeface="Arial MT"/>
              </a:rPr>
              <a:t>poles </a:t>
            </a:r>
            <a:r>
              <a:rPr sz="3500" dirty="0">
                <a:solidFill>
                  <a:srgbClr val="6707CA"/>
                </a:solidFill>
                <a:latin typeface="Arial MT"/>
                <a:cs typeface="Arial MT"/>
              </a:rPr>
              <a:t>Nuclear</a:t>
            </a:r>
            <a:r>
              <a:rPr sz="3500" spc="250" dirty="0">
                <a:solidFill>
                  <a:srgbClr val="6707CA"/>
                </a:solidFill>
                <a:latin typeface="Arial MT"/>
                <a:cs typeface="Arial MT"/>
              </a:rPr>
              <a:t> </a:t>
            </a:r>
            <a:r>
              <a:rPr sz="3500" spc="45" dirty="0">
                <a:solidFill>
                  <a:srgbClr val="6403BA"/>
                </a:solidFill>
                <a:latin typeface="Arial MT"/>
                <a:cs typeface="Arial MT"/>
              </a:rPr>
              <a:t>envelop</a:t>
            </a:r>
            <a:r>
              <a:rPr sz="3500" spc="185" dirty="0">
                <a:solidFill>
                  <a:srgbClr val="6403BA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6E11CA"/>
                </a:solidFill>
                <a:latin typeface="Arial MT"/>
                <a:cs typeface="Arial MT"/>
              </a:rPr>
              <a:t>assembles</a:t>
            </a:r>
            <a:r>
              <a:rPr sz="3500" spc="495" dirty="0">
                <a:solidFill>
                  <a:srgbClr val="6E11CA"/>
                </a:solidFill>
                <a:latin typeface="Arial MT"/>
                <a:cs typeface="Arial MT"/>
              </a:rPr>
              <a:t> </a:t>
            </a:r>
            <a:r>
              <a:rPr sz="3500" spc="65" dirty="0">
                <a:solidFill>
                  <a:srgbClr val="6911C8"/>
                </a:solidFill>
                <a:latin typeface="Arial MT"/>
                <a:cs typeface="Arial MT"/>
              </a:rPr>
              <a:t>around</a:t>
            </a:r>
            <a:r>
              <a:rPr sz="3500" spc="150" dirty="0">
                <a:solidFill>
                  <a:srgbClr val="6911C8"/>
                </a:solidFill>
                <a:latin typeface="Arial MT"/>
                <a:cs typeface="Arial MT"/>
              </a:rPr>
              <a:t> </a:t>
            </a:r>
            <a:r>
              <a:rPr sz="3500" spc="35" dirty="0">
                <a:solidFill>
                  <a:srgbClr val="6205BA"/>
                </a:solidFill>
                <a:latin typeface="Arial MT"/>
                <a:cs typeface="Arial MT"/>
              </a:rPr>
              <a:t>the </a:t>
            </a:r>
            <a:r>
              <a:rPr sz="3500" spc="70" dirty="0">
                <a:solidFill>
                  <a:srgbClr val="5600A8"/>
                </a:solidFill>
                <a:latin typeface="Arial MT"/>
                <a:cs typeface="Arial MT"/>
              </a:rPr>
              <a:t>chromosomal</a:t>
            </a:r>
            <a:r>
              <a:rPr sz="3500" spc="295" dirty="0">
                <a:solidFill>
                  <a:srgbClr val="5600A8"/>
                </a:solidFill>
                <a:latin typeface="Arial MT"/>
                <a:cs typeface="Arial MT"/>
              </a:rPr>
              <a:t> </a:t>
            </a:r>
            <a:r>
              <a:rPr sz="3500" spc="80" dirty="0">
                <a:solidFill>
                  <a:srgbClr val="4D00A5"/>
                </a:solidFill>
                <a:latin typeface="Arial MT"/>
                <a:cs typeface="Arial MT"/>
              </a:rPr>
              <a:t>clusters</a:t>
            </a:r>
            <a:endParaRPr sz="3500">
              <a:latin typeface="Arial MT"/>
              <a:cs typeface="Arial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5331" y="1625600"/>
            <a:ext cx="9347200" cy="7327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4531" y="2641600"/>
            <a:ext cx="7632700" cy="5295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36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37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393700"/>
            <a:ext cx="12395200" cy="9156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38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3631" y="2857500"/>
            <a:ext cx="4279900" cy="4940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1531" y="2882900"/>
            <a:ext cx="4102100" cy="57531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1220715" y="2540845"/>
            <a:ext cx="625475" cy="243204"/>
          </a:xfrm>
          <a:custGeom>
            <a:avLst/>
            <a:gdLst/>
            <a:ahLst/>
            <a:cxnLst/>
            <a:rect l="l" t="t" r="r" b="b"/>
            <a:pathLst>
              <a:path w="625475" h="243205">
                <a:moveTo>
                  <a:pt x="625263" y="242993"/>
                </a:moveTo>
                <a:lnTo>
                  <a:pt x="0" y="242993"/>
                </a:lnTo>
                <a:lnTo>
                  <a:pt x="0" y="0"/>
                </a:lnTo>
                <a:lnTo>
                  <a:pt x="625263" y="0"/>
                </a:lnTo>
                <a:lnTo>
                  <a:pt x="625263" y="242993"/>
                </a:lnTo>
                <a:close/>
              </a:path>
            </a:pathLst>
          </a:custGeom>
          <a:solidFill>
            <a:srgbClr val="E1E1E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3731" y="673100"/>
            <a:ext cx="1498600" cy="889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28531" y="660400"/>
            <a:ext cx="558800" cy="685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6231" y="838200"/>
            <a:ext cx="342900" cy="508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95331" y="838200"/>
            <a:ext cx="381000" cy="5207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52531" y="838200"/>
            <a:ext cx="342900" cy="508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71631" y="838200"/>
            <a:ext cx="330200" cy="5207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581231" y="838200"/>
            <a:ext cx="342900" cy="5207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444831" y="838200"/>
            <a:ext cx="342900" cy="5080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092531" y="838200"/>
            <a:ext cx="355600" cy="7112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727531" y="838200"/>
            <a:ext cx="368300" cy="5207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184731" y="673100"/>
            <a:ext cx="647700" cy="6858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529050" y="2317398"/>
            <a:ext cx="224155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400" spc="200" dirty="0">
                <a:solidFill>
                  <a:srgbClr val="161616"/>
                </a:solidFill>
                <a:latin typeface="Trebuchet MS"/>
                <a:cs typeface="Trebuchet MS"/>
              </a:rPr>
              <a:t>Cell</a:t>
            </a:r>
            <a:r>
              <a:rPr sz="3400" spc="250" dirty="0">
                <a:solidFill>
                  <a:srgbClr val="161616"/>
                </a:solidFill>
                <a:latin typeface="Trebuchet MS"/>
                <a:cs typeface="Trebuchet MS"/>
              </a:rPr>
              <a:t> </a:t>
            </a:r>
            <a:r>
              <a:rPr sz="3400" spc="300" dirty="0">
                <a:solidFill>
                  <a:srgbClr val="111111"/>
                </a:solidFill>
                <a:latin typeface="Trebuchet MS"/>
                <a:cs typeface="Trebuchet MS"/>
              </a:rPr>
              <a:t>Plate</a:t>
            </a:r>
            <a:endParaRPr sz="3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4031288" y="296158"/>
            <a:ext cx="13070559" cy="126124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756785">
              <a:spcBef>
                <a:spcPts val="114"/>
              </a:spcBef>
              <a:tabLst>
                <a:tab pos="5594350" algn="l"/>
                <a:tab pos="6875145" algn="l"/>
                <a:tab pos="8505825" algn="l"/>
              </a:tabLst>
            </a:pPr>
            <a:r>
              <a:rPr sz="8100" spc="310" dirty="0">
                <a:solidFill>
                  <a:srgbClr val="A503A7"/>
                </a:solidFill>
              </a:rPr>
              <a:t>i</a:t>
            </a:r>
            <a:r>
              <a:rPr sz="8100" dirty="0">
                <a:solidFill>
                  <a:srgbClr val="A503A7"/>
                </a:solidFill>
              </a:rPr>
              <a:t>	</a:t>
            </a:r>
            <a:r>
              <a:rPr sz="8100" spc="310" dirty="0">
                <a:solidFill>
                  <a:srgbClr val="A801AC"/>
                </a:solidFill>
              </a:rPr>
              <a:t>i</a:t>
            </a:r>
            <a:r>
              <a:rPr sz="8100" dirty="0">
                <a:solidFill>
                  <a:srgbClr val="A801AC"/>
                </a:solidFill>
              </a:rPr>
              <a:t>	</a:t>
            </a:r>
            <a:r>
              <a:rPr sz="8100" spc="400" dirty="0">
                <a:solidFill>
                  <a:srgbClr val="A803A7"/>
                </a:solidFill>
              </a:rPr>
              <a:t>I</a:t>
            </a:r>
            <a:r>
              <a:rPr sz="8100" dirty="0">
                <a:solidFill>
                  <a:srgbClr val="A803A7"/>
                </a:solidFill>
              </a:rPr>
              <a:t>	</a:t>
            </a:r>
            <a:r>
              <a:rPr sz="8100" spc="-545" dirty="0">
                <a:solidFill>
                  <a:srgbClr val="A508A7"/>
                </a:solidFill>
              </a:rPr>
              <a:t>cell</a:t>
            </a:r>
            <a:endParaRPr sz="8100"/>
          </a:p>
        </p:txBody>
      </p:sp>
      <p:sp>
        <p:nvSpPr>
          <p:cNvPr id="18" name="object 18"/>
          <p:cNvSpPr txBox="1"/>
          <p:nvPr/>
        </p:nvSpPr>
        <p:spPr>
          <a:xfrm>
            <a:off x="10672743" y="2311224"/>
            <a:ext cx="325564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94765" algn="l"/>
              </a:tabLst>
            </a:pPr>
            <a:r>
              <a:rPr sz="3450" spc="-50" dirty="0">
                <a:solidFill>
                  <a:srgbClr val="1A1A1A"/>
                </a:solidFill>
                <a:latin typeface="Trebuchet MS"/>
                <a:cs typeface="Trebuchet MS"/>
              </a:rPr>
              <a:t>N</a:t>
            </a:r>
            <a:r>
              <a:rPr sz="3450" dirty="0">
                <a:solidFill>
                  <a:srgbClr val="1A1A1A"/>
                </a:solidFill>
                <a:latin typeface="Trebuchet MS"/>
                <a:cs typeface="Trebuchet MS"/>
              </a:rPr>
              <a:t>	</a:t>
            </a:r>
            <a:r>
              <a:rPr sz="3450" spc="130" dirty="0">
                <a:solidFill>
                  <a:srgbClr val="181818"/>
                </a:solidFill>
                <a:latin typeface="Trebuchet MS"/>
                <a:cs typeface="Trebuchet MS"/>
              </a:rPr>
              <a:t>Cell</a:t>
            </a:r>
            <a:r>
              <a:rPr sz="3450" spc="254" dirty="0">
                <a:solidFill>
                  <a:srgbClr val="181818"/>
                </a:solidFill>
                <a:latin typeface="Trebuchet MS"/>
                <a:cs typeface="Trebuchet MS"/>
              </a:rPr>
              <a:t> </a:t>
            </a:r>
            <a:r>
              <a:rPr sz="3450" spc="160" dirty="0">
                <a:solidFill>
                  <a:srgbClr val="151515"/>
                </a:solidFill>
                <a:latin typeface="Trebuchet MS"/>
                <a:cs typeface="Trebuchet MS"/>
              </a:rPr>
              <a:t>Wall</a:t>
            </a:r>
            <a:endParaRPr sz="34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56645" y="8452202"/>
            <a:ext cx="198818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39750" algn="l"/>
              </a:tabLst>
            </a:pPr>
            <a:r>
              <a:rPr sz="3600" spc="-50" dirty="0">
                <a:solidFill>
                  <a:srgbClr val="1A1A1A"/>
                </a:solidFill>
                <a:latin typeface="Trebuchet MS"/>
                <a:cs typeface="Trebuchet MS"/>
              </a:rPr>
              <a:t>N</a:t>
            </a:r>
            <a:r>
              <a:rPr sz="3600" dirty="0">
                <a:solidFill>
                  <a:srgbClr val="1A1A1A"/>
                </a:solidFill>
                <a:latin typeface="Trebuchet MS"/>
                <a:cs typeface="Trebuchet MS"/>
              </a:rPr>
              <a:t>	</a:t>
            </a:r>
            <a:r>
              <a:rPr sz="3600" spc="75" dirty="0">
                <a:solidFill>
                  <a:srgbClr val="131313"/>
                </a:solidFill>
                <a:latin typeface="Trebuchet MS"/>
                <a:cs typeface="Trebuchet MS"/>
              </a:rPr>
              <a:t>ucl</a:t>
            </a:r>
            <a:r>
              <a:rPr sz="3600" spc="-565" dirty="0">
                <a:solidFill>
                  <a:srgbClr val="131313"/>
                </a:solidFill>
                <a:latin typeface="Trebuchet MS"/>
                <a:cs typeface="Trebuchet MS"/>
              </a:rPr>
              <a:t> </a:t>
            </a:r>
            <a:r>
              <a:rPr sz="3600" spc="55" dirty="0">
                <a:solidFill>
                  <a:srgbClr val="111111"/>
                </a:solidFill>
                <a:latin typeface="Trebuchet MS"/>
                <a:cs typeface="Trebuchet MS"/>
              </a:rPr>
              <a:t>eus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39</a:t>
            </a:fld>
            <a:endParaRPr lang="en-US"/>
          </a:p>
        </p:txBody>
      </p:sp>
      <p:sp>
        <p:nvSpPr>
          <p:cNvPr id="22" name="Flowchart: Process 21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800100"/>
            <a:ext cx="12090400" cy="8559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40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0531" y="3403600"/>
            <a:ext cx="2984500" cy="3594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9831" y="3949700"/>
            <a:ext cx="2146300" cy="3022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0331" y="4279900"/>
            <a:ext cx="2806700" cy="2451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22931" y="3911600"/>
            <a:ext cx="2578100" cy="3327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31288" y="296158"/>
            <a:ext cx="13070559" cy="1476792"/>
          </a:xfrm>
          <a:prstGeom prst="rect">
            <a:avLst/>
          </a:prstGeom>
        </p:spPr>
        <p:txBody>
          <a:bodyPr vert="horz" wrap="square" lIns="0" tIns="395710" rIns="0" bIns="0" rtlCol="0">
            <a:spAutoFit/>
          </a:bodyPr>
          <a:lstStyle/>
          <a:p>
            <a:pPr marL="12700">
              <a:lnSpc>
                <a:spcPts val="4260"/>
              </a:lnSpc>
              <a:spcBef>
                <a:spcPts val="95"/>
              </a:spcBef>
            </a:pPr>
            <a:r>
              <a:rPr sz="3600" spc="65" dirty="0">
                <a:solidFill>
                  <a:srgbClr val="08CD9E"/>
                </a:solidFill>
              </a:rPr>
              <a:t>Find</a:t>
            </a:r>
            <a:r>
              <a:rPr sz="3600" spc="-55" dirty="0">
                <a:solidFill>
                  <a:srgbClr val="08CD9E"/>
                </a:solidFill>
              </a:rPr>
              <a:t> </a:t>
            </a:r>
            <a:r>
              <a:rPr sz="3600" spc="80" dirty="0">
                <a:solidFill>
                  <a:srgbClr val="0CBF97"/>
                </a:solidFill>
              </a:rPr>
              <a:t>out</a:t>
            </a:r>
            <a:r>
              <a:rPr sz="3600" spc="35" dirty="0">
                <a:solidFill>
                  <a:srgbClr val="0CBF97"/>
                </a:solidFill>
              </a:rPr>
              <a:t> </a:t>
            </a:r>
            <a:r>
              <a:rPr sz="3600" dirty="0">
                <a:solidFill>
                  <a:srgbClr val="01CA95"/>
                </a:solidFill>
              </a:rPr>
              <a:t>the</a:t>
            </a:r>
            <a:r>
              <a:rPr sz="3600" spc="-110" dirty="0">
                <a:solidFill>
                  <a:srgbClr val="01CA95"/>
                </a:solidFill>
              </a:rPr>
              <a:t> </a:t>
            </a:r>
            <a:r>
              <a:rPr sz="3600" dirty="0">
                <a:solidFill>
                  <a:srgbClr val="0CC69A"/>
                </a:solidFill>
              </a:rPr>
              <a:t>correct</a:t>
            </a:r>
            <a:r>
              <a:rPr sz="3600" spc="245" dirty="0">
                <a:solidFill>
                  <a:srgbClr val="0CC69A"/>
                </a:solidFill>
              </a:rPr>
              <a:t> </a:t>
            </a:r>
            <a:r>
              <a:rPr sz="3600" dirty="0">
                <a:solidFill>
                  <a:srgbClr val="00C391"/>
                </a:solidFill>
              </a:rPr>
              <a:t>sequence</a:t>
            </a:r>
            <a:r>
              <a:rPr sz="3600" spc="280" dirty="0">
                <a:solidFill>
                  <a:srgbClr val="00C391"/>
                </a:solidFill>
              </a:rPr>
              <a:t> </a:t>
            </a:r>
            <a:r>
              <a:rPr sz="3600" spc="55" dirty="0">
                <a:solidFill>
                  <a:srgbClr val="16C395"/>
                </a:solidFill>
              </a:rPr>
              <a:t>of</a:t>
            </a:r>
            <a:r>
              <a:rPr sz="3600" spc="100" dirty="0">
                <a:solidFill>
                  <a:srgbClr val="16C395"/>
                </a:solidFill>
              </a:rPr>
              <a:t> </a:t>
            </a:r>
            <a:r>
              <a:rPr sz="3600" spc="40" dirty="0">
                <a:solidFill>
                  <a:srgbClr val="08C399"/>
                </a:solidFill>
              </a:rPr>
              <a:t>diflerent</a:t>
            </a:r>
            <a:endParaRPr sz="3600"/>
          </a:p>
          <a:p>
            <a:pPr marL="23495">
              <a:lnSpc>
                <a:spcPts val="4140"/>
              </a:lnSpc>
            </a:pPr>
            <a:r>
              <a:rPr sz="3500" dirty="0">
                <a:solidFill>
                  <a:srgbClr val="0ABF93"/>
                </a:solidFill>
              </a:rPr>
              <a:t>stages</a:t>
            </a:r>
            <a:r>
              <a:rPr sz="3500" spc="355" dirty="0">
                <a:solidFill>
                  <a:srgbClr val="0ABF93"/>
                </a:solidFill>
              </a:rPr>
              <a:t> </a:t>
            </a:r>
            <a:r>
              <a:rPr sz="3500" spc="85" dirty="0">
                <a:solidFill>
                  <a:srgbClr val="15BF95"/>
                </a:solidFill>
              </a:rPr>
              <a:t>of</a:t>
            </a:r>
            <a:r>
              <a:rPr sz="3500" spc="135" dirty="0">
                <a:solidFill>
                  <a:srgbClr val="15BF95"/>
                </a:solidFill>
              </a:rPr>
              <a:t> </a:t>
            </a:r>
            <a:r>
              <a:rPr sz="3500" spc="95" dirty="0">
                <a:solidFill>
                  <a:srgbClr val="00C493"/>
                </a:solidFill>
              </a:rPr>
              <a:t>mitosis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3294452" y="3937706"/>
            <a:ext cx="529590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950" spc="35" dirty="0">
                <a:solidFill>
                  <a:srgbClr val="212121"/>
                </a:solidFill>
                <a:latin typeface="Arial MT"/>
                <a:cs typeface="Arial MT"/>
              </a:rPr>
              <a:t>ndle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6998" y="6700484"/>
            <a:ext cx="1522730" cy="56007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 marR="5080" indent="340360">
              <a:lnSpc>
                <a:spcPct val="67500"/>
              </a:lnSpc>
              <a:spcBef>
                <a:spcPts val="910"/>
              </a:spcBef>
            </a:pPr>
            <a:r>
              <a:rPr sz="2100" spc="-65" dirty="0">
                <a:solidFill>
                  <a:srgbClr val="2F2F2F"/>
                </a:solidFill>
                <a:latin typeface="Courier New"/>
                <a:cs typeface="Courier New"/>
              </a:rPr>
              <a:t>Copied </a:t>
            </a:r>
            <a:r>
              <a:rPr sz="2100" spc="-95" dirty="0">
                <a:solidFill>
                  <a:srgbClr val="070707"/>
                </a:solidFill>
                <a:latin typeface="Courier New"/>
                <a:cs typeface="Courier New"/>
              </a:rPr>
              <a:t>shrmnosmœe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41</a:t>
            </a:fld>
            <a:endParaRPr lang="en-US"/>
          </a:p>
        </p:txBody>
      </p:sp>
      <p:sp>
        <p:nvSpPr>
          <p:cNvPr id="11" name="Flowchart: Process 10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37631" y="2527300"/>
            <a:ext cx="11684000" cy="5435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5031" y="1104900"/>
            <a:ext cx="381000" cy="431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32231" y="1104900"/>
            <a:ext cx="381000" cy="431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02131" y="1104900"/>
            <a:ext cx="381000" cy="419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17031" y="8851900"/>
            <a:ext cx="1371600" cy="279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66731" y="7797800"/>
            <a:ext cx="1092200" cy="2286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66631" y="8877300"/>
            <a:ext cx="1524000" cy="279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54331" y="8915400"/>
            <a:ext cx="1384300" cy="2667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28431" y="3149600"/>
            <a:ext cx="1104900" cy="2667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20831" y="3162300"/>
            <a:ext cx="635000" cy="2159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391231" y="8915400"/>
            <a:ext cx="1447800" cy="28575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892631" y="2851150"/>
            <a:ext cx="736600" cy="28575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398794" y="3329516"/>
            <a:ext cx="1123950" cy="68580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07975" marR="5080" indent="-295910">
              <a:lnSpc>
                <a:spcPts val="2400"/>
              </a:lnSpc>
              <a:spcBef>
                <a:spcPts val="509"/>
              </a:spcBef>
            </a:pPr>
            <a:r>
              <a:rPr sz="2300" spc="-165" dirty="0">
                <a:solidFill>
                  <a:srgbClr val="161616"/>
                </a:solidFill>
                <a:latin typeface="Arial MT"/>
                <a:cs typeface="Arial MT"/>
              </a:rPr>
              <a:t>îaily</a:t>
            </a:r>
            <a:r>
              <a:rPr sz="2300" spc="-190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2300" spc="-254" dirty="0">
                <a:solidFill>
                  <a:srgbClr val="282828"/>
                </a:solidFill>
                <a:latin typeface="Arial MT"/>
                <a:cs typeface="Arial MT"/>
              </a:rPr>
              <a:t>mitotic </a:t>
            </a:r>
            <a:r>
              <a:rPr sz="2300" spc="-10" dirty="0">
                <a:solidFill>
                  <a:srgbClr val="3F3F3F"/>
                </a:solidFill>
                <a:latin typeface="Arial MT"/>
                <a:cs typeface="Arial MT"/>
              </a:rPr>
              <a:t>pirdlt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92610" y="7463896"/>
            <a:ext cx="1204595" cy="7080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2670"/>
              </a:lnSpc>
              <a:spcBef>
                <a:spcPts val="130"/>
              </a:spcBef>
            </a:pPr>
            <a:r>
              <a:rPr sz="2450" spc="-520" dirty="0">
                <a:solidFill>
                  <a:srgbClr val="727272"/>
                </a:solidFill>
                <a:latin typeface="Courier New"/>
                <a:cs typeface="Courier New"/>
              </a:rPr>
              <a:t>CopzJ</a:t>
            </a:r>
            <a:endParaRPr sz="2450">
              <a:latin typeface="Courier New"/>
              <a:cs typeface="Courier New"/>
            </a:endParaRPr>
          </a:p>
          <a:p>
            <a:pPr algn="ctr">
              <a:lnSpc>
                <a:spcPts val="2670"/>
              </a:lnSpc>
            </a:pPr>
            <a:r>
              <a:rPr sz="2450" spc="-340" dirty="0">
                <a:solidFill>
                  <a:srgbClr val="242424"/>
                </a:solidFill>
                <a:latin typeface="Courier New"/>
                <a:cs typeface="Courier New"/>
              </a:rPr>
              <a:t>‹Womowm+</a:t>
            </a:r>
            <a:endParaRPr sz="245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297526" y="610130"/>
            <a:ext cx="6730365" cy="1114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5826125" algn="l"/>
              </a:tabLst>
            </a:pPr>
            <a:r>
              <a:rPr sz="7150" spc="-170" dirty="0">
                <a:solidFill>
                  <a:srgbClr val="3134CA"/>
                </a:solidFill>
              </a:rPr>
              <a:t>Correct</a:t>
            </a:r>
            <a:r>
              <a:rPr sz="7150" spc="-315" dirty="0">
                <a:solidFill>
                  <a:srgbClr val="3134CA"/>
                </a:solidFill>
              </a:rPr>
              <a:t> </a:t>
            </a:r>
            <a:r>
              <a:rPr sz="7150" spc="-340" dirty="0">
                <a:solidFill>
                  <a:srgbClr val="2826C1"/>
                </a:solidFill>
              </a:rPr>
              <a:t>seq</a:t>
            </a:r>
            <a:r>
              <a:rPr sz="7150" dirty="0">
                <a:solidFill>
                  <a:srgbClr val="2826C1"/>
                </a:solidFill>
              </a:rPr>
              <a:t>	</a:t>
            </a:r>
            <a:r>
              <a:rPr sz="7150" spc="-335" dirty="0">
                <a:solidFill>
                  <a:srgbClr val="3633CA"/>
                </a:solidFill>
              </a:rPr>
              <a:t>ce</a:t>
            </a:r>
            <a:endParaRPr sz="715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42</a:t>
            </a:fld>
            <a:endParaRPr lang="en-US"/>
          </a:p>
        </p:txBody>
      </p:sp>
      <p:sp>
        <p:nvSpPr>
          <p:cNvPr id="19" name="Flowchart: Process 1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7731" y="7594600"/>
            <a:ext cx="406400" cy="304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3231" y="7581900"/>
            <a:ext cx="393700" cy="317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37731" y="5651500"/>
            <a:ext cx="406400" cy="304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63131" y="2349500"/>
            <a:ext cx="469900" cy="342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17531" y="939800"/>
            <a:ext cx="546100" cy="622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552531" y="1104900"/>
            <a:ext cx="330200" cy="431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03531" y="1104900"/>
            <a:ext cx="800100" cy="4318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079831" y="1104900"/>
            <a:ext cx="342900" cy="4318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031288" y="296159"/>
            <a:ext cx="13070559" cy="1416841"/>
          </a:xfrm>
          <a:prstGeom prst="rect">
            <a:avLst/>
          </a:prstGeom>
        </p:spPr>
        <p:txBody>
          <a:bodyPr vert="horz" wrap="square" lIns="0" tIns="389678" rIns="0" bIns="0" rtlCol="0">
            <a:spAutoFit/>
          </a:bodyPr>
          <a:lstStyle/>
          <a:p>
            <a:pPr marL="4362450">
              <a:spcBef>
                <a:spcPts val="110"/>
              </a:spcBef>
            </a:pPr>
            <a:r>
              <a:rPr spc="-20" dirty="0"/>
              <a:t>es</a:t>
            </a:r>
            <a:r>
              <a:rPr spc="-445" dirty="0"/>
              <a:t> </a:t>
            </a:r>
            <a:r>
              <a:rPr spc="-50" dirty="0"/>
              <a:t>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31476" y="2203450"/>
            <a:ext cx="279717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2355" indent="-1049655">
              <a:spcBef>
                <a:spcPts val="100"/>
              </a:spcBef>
              <a:buClr>
                <a:srgbClr val="CD3601"/>
              </a:buClr>
              <a:buChar char="•"/>
              <a:tabLst>
                <a:tab pos="1062355" algn="l"/>
              </a:tabLst>
            </a:pPr>
            <a:r>
              <a:rPr sz="3500" spc="-10" dirty="0">
                <a:solidFill>
                  <a:srgbClr val="B53A13"/>
                </a:solidFill>
                <a:latin typeface="Arial MT"/>
                <a:cs typeface="Arial MT"/>
              </a:rPr>
              <a:t>.General</a:t>
            </a:r>
            <a:endParaRPr sz="35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14368" y="2203450"/>
            <a:ext cx="808037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500" spc="85" dirty="0">
                <a:solidFill>
                  <a:srgbClr val="AC330E"/>
                </a:solidFill>
                <a:latin typeface="Arial MT"/>
                <a:cs typeface="Arial MT"/>
              </a:rPr>
              <a:t>cell</a:t>
            </a:r>
            <a:r>
              <a:rPr sz="3500" spc="130" dirty="0">
                <a:solidFill>
                  <a:srgbClr val="AC330E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CD3103"/>
                </a:solidFill>
                <a:latin typeface="Arial MT"/>
                <a:cs typeface="Arial MT"/>
              </a:rPr>
              <a:t>has</a:t>
            </a:r>
            <a:r>
              <a:rPr sz="3500" spc="215" dirty="0">
                <a:solidFill>
                  <a:srgbClr val="CD3103"/>
                </a:solidFill>
                <a:latin typeface="Arial MT"/>
                <a:cs typeface="Arial MT"/>
              </a:rPr>
              <a:t> </a:t>
            </a:r>
            <a:r>
              <a:rPr sz="3500" spc="85" dirty="0">
                <a:solidFill>
                  <a:srgbClr val="C1380E"/>
                </a:solidFill>
                <a:latin typeface="Arial MT"/>
                <a:cs typeface="Arial MT"/>
              </a:rPr>
              <a:t>single</a:t>
            </a:r>
            <a:r>
              <a:rPr sz="3500" spc="140" dirty="0">
                <a:solidFill>
                  <a:srgbClr val="C1380E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B53B11"/>
                </a:solidFill>
                <a:latin typeface="Arial MT"/>
                <a:cs typeface="Arial MT"/>
              </a:rPr>
              <a:t>nucleus.Why</a:t>
            </a:r>
            <a:r>
              <a:rPr sz="3500" spc="575" dirty="0">
                <a:solidFill>
                  <a:srgbClr val="B53B11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BC380A"/>
                </a:solidFill>
                <a:latin typeface="Arial MT"/>
                <a:cs typeface="Arial MT"/>
              </a:rPr>
              <a:t>some</a:t>
            </a:r>
            <a:r>
              <a:rPr sz="3500" spc="95" dirty="0">
                <a:solidFill>
                  <a:srgbClr val="BC380A"/>
                </a:solidFill>
                <a:latin typeface="Arial MT"/>
                <a:cs typeface="Arial MT"/>
              </a:rPr>
              <a:t> </a:t>
            </a:r>
            <a:r>
              <a:rPr sz="3500" spc="70" dirty="0">
                <a:solidFill>
                  <a:srgbClr val="AA340C"/>
                </a:solidFill>
                <a:latin typeface="Arial MT"/>
                <a:cs typeface="Arial MT"/>
              </a:rPr>
              <a:t>cells</a:t>
            </a:r>
            <a:endParaRPr sz="35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80675" y="2610202"/>
            <a:ext cx="11502390" cy="4870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1815">
              <a:lnSpc>
                <a:spcPts val="4285"/>
              </a:lnSpc>
              <a:spcBef>
                <a:spcPts val="95"/>
              </a:spcBef>
            </a:pPr>
            <a:r>
              <a:rPr sz="3600" dirty="0">
                <a:solidFill>
                  <a:srgbClr val="CA3601"/>
                </a:solidFill>
                <a:latin typeface="Arial MT"/>
                <a:cs typeface="Arial MT"/>
              </a:rPr>
              <a:t>have</a:t>
            </a:r>
            <a:r>
              <a:rPr sz="3600" spc="-155" dirty="0">
                <a:solidFill>
                  <a:srgbClr val="CA3601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BA3B0F"/>
                </a:solidFill>
                <a:latin typeface="Arial MT"/>
                <a:cs typeface="Arial MT"/>
              </a:rPr>
              <a:t>many</a:t>
            </a:r>
            <a:r>
              <a:rPr sz="3600" spc="-50" dirty="0">
                <a:solidFill>
                  <a:srgbClr val="BA3B0F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C43F13"/>
                </a:solidFill>
                <a:latin typeface="Arial MT"/>
                <a:cs typeface="Arial MT"/>
              </a:rPr>
              <a:t>nuclei?</a:t>
            </a:r>
            <a:endParaRPr sz="3600">
              <a:latin typeface="Arial MT"/>
              <a:cs typeface="Arial MT"/>
            </a:endParaRPr>
          </a:p>
          <a:p>
            <a:pPr marL="557530" indent="-494030">
              <a:lnSpc>
                <a:spcPts val="3735"/>
              </a:lnSpc>
              <a:buClr>
                <a:srgbClr val="CA3407"/>
              </a:buClr>
              <a:buChar char="•"/>
              <a:tabLst>
                <a:tab pos="557530" algn="l"/>
                <a:tab pos="8235950" algn="l"/>
              </a:tabLst>
            </a:pPr>
            <a:r>
              <a:rPr sz="3450" spc="50" dirty="0">
                <a:solidFill>
                  <a:srgbClr val="CA3100"/>
                </a:solidFill>
                <a:latin typeface="Arial MT"/>
                <a:cs typeface="Arial MT"/>
              </a:rPr>
              <a:t>A.Nuclear</a:t>
            </a:r>
            <a:r>
              <a:rPr sz="3450" spc="320" dirty="0">
                <a:solidFill>
                  <a:srgbClr val="CA3100"/>
                </a:solidFill>
                <a:latin typeface="Arial MT"/>
                <a:cs typeface="Arial MT"/>
              </a:rPr>
              <a:t> </a:t>
            </a:r>
            <a:r>
              <a:rPr sz="3450" spc="150" dirty="0">
                <a:solidFill>
                  <a:srgbClr val="C13807"/>
                </a:solidFill>
                <a:latin typeface="Arial MT"/>
                <a:cs typeface="Arial MT"/>
              </a:rPr>
              <a:t>division</a:t>
            </a:r>
            <a:r>
              <a:rPr sz="3450" spc="65" dirty="0">
                <a:solidFill>
                  <a:srgbClr val="C13807"/>
                </a:solidFill>
                <a:latin typeface="Arial MT"/>
                <a:cs typeface="Arial MT"/>
              </a:rPr>
              <a:t> </a:t>
            </a:r>
            <a:r>
              <a:rPr sz="3450" spc="135" dirty="0">
                <a:solidFill>
                  <a:srgbClr val="C63F0F"/>
                </a:solidFill>
                <a:latin typeface="Arial MT"/>
                <a:cs typeface="Arial MT"/>
              </a:rPr>
              <a:t>is</a:t>
            </a:r>
            <a:r>
              <a:rPr sz="3450" spc="85" dirty="0">
                <a:solidFill>
                  <a:srgbClr val="C63F0F"/>
                </a:solidFill>
                <a:latin typeface="Arial MT"/>
                <a:cs typeface="Arial MT"/>
              </a:rPr>
              <a:t> </a:t>
            </a:r>
            <a:r>
              <a:rPr sz="3450" spc="155" dirty="0">
                <a:solidFill>
                  <a:srgbClr val="C43611"/>
                </a:solidFill>
                <a:latin typeface="Arial MT"/>
                <a:cs typeface="Arial MT"/>
              </a:rPr>
              <a:t>not</a:t>
            </a:r>
            <a:r>
              <a:rPr sz="3450" spc="-30" dirty="0">
                <a:solidFill>
                  <a:srgbClr val="C43611"/>
                </a:solidFill>
                <a:latin typeface="Arial MT"/>
                <a:cs typeface="Arial MT"/>
              </a:rPr>
              <a:t> </a:t>
            </a:r>
            <a:r>
              <a:rPr sz="3450" spc="125" dirty="0">
                <a:solidFill>
                  <a:srgbClr val="C13807"/>
                </a:solidFill>
                <a:latin typeface="Arial MT"/>
                <a:cs typeface="Arial MT"/>
              </a:rPr>
              <a:t>followed</a:t>
            </a:r>
            <a:r>
              <a:rPr sz="3450" dirty="0">
                <a:solidFill>
                  <a:srgbClr val="C13807"/>
                </a:solidFill>
                <a:latin typeface="Arial MT"/>
                <a:cs typeface="Arial MT"/>
              </a:rPr>
              <a:t>	</a:t>
            </a:r>
            <a:r>
              <a:rPr sz="3450" spc="100" dirty="0">
                <a:solidFill>
                  <a:srgbClr val="C12F0A"/>
                </a:solidFill>
                <a:latin typeface="Arial MT"/>
                <a:cs typeface="Arial MT"/>
              </a:rPr>
              <a:t>cytoplasmic</a:t>
            </a:r>
            <a:endParaRPr sz="3450">
              <a:latin typeface="Arial MT"/>
              <a:cs typeface="Arial MT"/>
            </a:endParaRPr>
          </a:p>
          <a:p>
            <a:pPr marL="820419">
              <a:lnSpc>
                <a:spcPts val="3640"/>
              </a:lnSpc>
            </a:pPr>
            <a:r>
              <a:rPr sz="3350" spc="170" dirty="0">
                <a:solidFill>
                  <a:srgbClr val="B6360F"/>
                </a:solidFill>
                <a:latin typeface="Arial MT"/>
                <a:cs typeface="Arial MT"/>
              </a:rPr>
              <a:t>ivision</a:t>
            </a:r>
            <a:endParaRPr sz="3350">
              <a:latin typeface="Arial MT"/>
              <a:cs typeface="Arial MT"/>
            </a:endParaRPr>
          </a:p>
          <a:p>
            <a:pPr marL="550545" marR="68580" indent="-487680">
              <a:lnSpc>
                <a:spcPct val="77400"/>
              </a:lnSpc>
              <a:spcBef>
                <a:spcPts val="940"/>
              </a:spcBef>
              <a:buClr>
                <a:srgbClr val="6600FD"/>
              </a:buClr>
              <a:buChar char="•"/>
              <a:tabLst>
                <a:tab pos="551815" algn="l"/>
                <a:tab pos="10634980" algn="l"/>
              </a:tabLst>
            </a:pPr>
            <a:r>
              <a:rPr sz="3500" dirty="0">
                <a:solidFill>
                  <a:srgbClr val="6B08FD"/>
                </a:solidFill>
                <a:latin typeface="Arial MT"/>
                <a:cs typeface="Arial MT"/>
              </a:rPr>
              <a:t>Q2.Human</a:t>
            </a:r>
            <a:r>
              <a:rPr sz="3500" spc="95" dirty="0">
                <a:solidFill>
                  <a:srgbClr val="6B08FD"/>
                </a:solidFill>
                <a:latin typeface="Arial MT"/>
                <a:cs typeface="Arial MT"/>
              </a:rPr>
              <a:t> </a:t>
            </a:r>
            <a:r>
              <a:rPr sz="3500" spc="85" dirty="0">
                <a:solidFill>
                  <a:srgbClr val="5600E2"/>
                </a:solidFill>
                <a:latin typeface="Arial MT"/>
                <a:cs typeface="Arial MT"/>
              </a:rPr>
              <a:t>cell</a:t>
            </a:r>
            <a:r>
              <a:rPr sz="3500" spc="10" dirty="0">
                <a:solidFill>
                  <a:srgbClr val="5600E2"/>
                </a:solidFill>
                <a:latin typeface="Arial MT"/>
                <a:cs typeface="Arial MT"/>
              </a:rPr>
              <a:t> </a:t>
            </a:r>
            <a:r>
              <a:rPr sz="3500" spc="120" dirty="0">
                <a:solidFill>
                  <a:srgbClr val="5400E6"/>
                </a:solidFill>
                <a:latin typeface="Arial MT"/>
                <a:cs typeface="Arial MT"/>
              </a:rPr>
              <a:t>which</a:t>
            </a:r>
            <a:r>
              <a:rPr sz="3500" spc="20" dirty="0">
                <a:solidFill>
                  <a:srgbClr val="5400E6"/>
                </a:solidFill>
                <a:latin typeface="Arial MT"/>
                <a:cs typeface="Arial MT"/>
              </a:rPr>
              <a:t> </a:t>
            </a:r>
            <a:r>
              <a:rPr sz="3500" spc="110" dirty="0">
                <a:solidFill>
                  <a:srgbClr val="5900DB"/>
                </a:solidFill>
                <a:latin typeface="Arial MT"/>
                <a:cs typeface="Arial MT"/>
              </a:rPr>
              <a:t>is</a:t>
            </a:r>
            <a:r>
              <a:rPr sz="3500" spc="60" dirty="0">
                <a:solidFill>
                  <a:srgbClr val="5900DB"/>
                </a:solidFill>
                <a:latin typeface="Arial MT"/>
                <a:cs typeface="Arial MT"/>
              </a:rPr>
              <a:t> </a:t>
            </a:r>
            <a:r>
              <a:rPr sz="3500" spc="65" dirty="0">
                <a:solidFill>
                  <a:srgbClr val="6207DD"/>
                </a:solidFill>
                <a:latin typeface="Arial MT"/>
                <a:cs typeface="Arial MT"/>
              </a:rPr>
              <a:t>undergoing</a:t>
            </a:r>
            <a:r>
              <a:rPr sz="3500" spc="300" dirty="0">
                <a:solidFill>
                  <a:srgbClr val="6207DD"/>
                </a:solidFill>
                <a:latin typeface="Arial MT"/>
                <a:cs typeface="Arial MT"/>
              </a:rPr>
              <a:t> </a:t>
            </a:r>
            <a:r>
              <a:rPr sz="3500" spc="105" dirty="0">
                <a:solidFill>
                  <a:srgbClr val="660FE6"/>
                </a:solidFill>
                <a:latin typeface="Arial MT"/>
                <a:cs typeface="Arial MT"/>
              </a:rPr>
              <a:t>mitosis</a:t>
            </a:r>
            <a:r>
              <a:rPr sz="3500" spc="250" dirty="0">
                <a:solidFill>
                  <a:srgbClr val="660FE6"/>
                </a:solidFill>
                <a:latin typeface="Arial MT"/>
                <a:cs typeface="Arial MT"/>
              </a:rPr>
              <a:t> </a:t>
            </a:r>
            <a:r>
              <a:rPr sz="3500" spc="-25" dirty="0">
                <a:solidFill>
                  <a:srgbClr val="6405EF"/>
                </a:solidFill>
                <a:latin typeface="Arial MT"/>
                <a:cs typeface="Arial MT"/>
              </a:rPr>
              <a:t>has</a:t>
            </a:r>
            <a:r>
              <a:rPr sz="3500" dirty="0">
                <a:solidFill>
                  <a:srgbClr val="6405EF"/>
                </a:solidFill>
                <a:latin typeface="Arial MT"/>
                <a:cs typeface="Arial MT"/>
              </a:rPr>
              <a:t>	</a:t>
            </a:r>
            <a:r>
              <a:rPr sz="3500" spc="-25" dirty="0">
                <a:solidFill>
                  <a:srgbClr val="6703F4"/>
                </a:solidFill>
                <a:latin typeface="Arial MT"/>
                <a:cs typeface="Arial MT"/>
              </a:rPr>
              <a:t>46 	</a:t>
            </a:r>
            <a:r>
              <a:rPr sz="3500" spc="50" dirty="0">
                <a:solidFill>
                  <a:srgbClr val="6205E9"/>
                </a:solidFill>
                <a:latin typeface="Arial MT"/>
                <a:cs typeface="Arial MT"/>
              </a:rPr>
              <a:t>chromosomes.</a:t>
            </a:r>
            <a:r>
              <a:rPr sz="3500" spc="380" dirty="0">
                <a:solidFill>
                  <a:srgbClr val="6205E9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5E0AE1"/>
                </a:solidFill>
                <a:latin typeface="Arial MT"/>
                <a:cs typeface="Arial MT"/>
              </a:rPr>
              <a:t>How</a:t>
            </a:r>
            <a:r>
              <a:rPr sz="3500" spc="240" dirty="0">
                <a:solidFill>
                  <a:srgbClr val="5E0AE1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6005DF"/>
                </a:solidFill>
                <a:latin typeface="Arial MT"/>
                <a:cs typeface="Arial MT"/>
              </a:rPr>
              <a:t>many</a:t>
            </a:r>
            <a:r>
              <a:rPr sz="3500" spc="120" dirty="0">
                <a:solidFill>
                  <a:srgbClr val="6005DF"/>
                </a:solidFill>
                <a:latin typeface="Arial MT"/>
                <a:cs typeface="Arial MT"/>
              </a:rPr>
              <a:t> </a:t>
            </a:r>
            <a:r>
              <a:rPr sz="3500" spc="60" dirty="0">
                <a:solidFill>
                  <a:srgbClr val="6403E9"/>
                </a:solidFill>
                <a:latin typeface="Arial MT"/>
                <a:cs typeface="Arial MT"/>
              </a:rPr>
              <a:t>chromosomes</a:t>
            </a:r>
            <a:r>
              <a:rPr sz="3500" spc="434" dirty="0">
                <a:solidFill>
                  <a:srgbClr val="6403E9"/>
                </a:solidFill>
                <a:latin typeface="Arial MT"/>
                <a:cs typeface="Arial MT"/>
              </a:rPr>
              <a:t> </a:t>
            </a:r>
            <a:r>
              <a:rPr sz="3500" spc="150" dirty="0">
                <a:solidFill>
                  <a:srgbClr val="6E08FF"/>
                </a:solidFill>
                <a:latin typeface="Arial MT"/>
                <a:cs typeface="Arial MT"/>
              </a:rPr>
              <a:t>will</a:t>
            </a:r>
            <a:r>
              <a:rPr sz="3500" spc="15" dirty="0">
                <a:solidFill>
                  <a:srgbClr val="6E08FF"/>
                </a:solidFill>
                <a:latin typeface="Arial MT"/>
                <a:cs typeface="Arial MT"/>
              </a:rPr>
              <a:t> </a:t>
            </a:r>
            <a:r>
              <a:rPr sz="3500" spc="110" dirty="0">
                <a:solidFill>
                  <a:srgbClr val="5B05E6"/>
                </a:solidFill>
                <a:latin typeface="Arial MT"/>
                <a:cs typeface="Arial MT"/>
              </a:rPr>
              <a:t>the</a:t>
            </a:r>
            <a:r>
              <a:rPr sz="3500" spc="-80" dirty="0">
                <a:solidFill>
                  <a:srgbClr val="5B05E6"/>
                </a:solidFill>
                <a:latin typeface="Arial MT"/>
                <a:cs typeface="Arial MT"/>
              </a:rPr>
              <a:t> </a:t>
            </a:r>
            <a:r>
              <a:rPr sz="3500" spc="65" dirty="0">
                <a:solidFill>
                  <a:srgbClr val="6205E9"/>
                </a:solidFill>
                <a:latin typeface="Arial MT"/>
                <a:cs typeface="Arial MT"/>
              </a:rPr>
              <a:t>cell 	</a:t>
            </a:r>
            <a:r>
              <a:rPr sz="3500" dirty="0">
                <a:solidFill>
                  <a:srgbClr val="6000F7"/>
                </a:solidFill>
                <a:latin typeface="Arial MT"/>
                <a:cs typeface="Arial MT"/>
              </a:rPr>
              <a:t>have</a:t>
            </a:r>
            <a:r>
              <a:rPr sz="3500" spc="-114" dirty="0">
                <a:solidFill>
                  <a:srgbClr val="6000F7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6203F6"/>
                </a:solidFill>
                <a:latin typeface="Arial MT"/>
                <a:cs typeface="Arial MT"/>
              </a:rPr>
              <a:t>at</a:t>
            </a:r>
            <a:r>
              <a:rPr sz="3500" spc="-140" dirty="0">
                <a:solidFill>
                  <a:srgbClr val="6203F6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5D05DD"/>
                </a:solidFill>
                <a:latin typeface="Arial MT"/>
                <a:cs typeface="Arial MT"/>
              </a:rPr>
              <a:t>G</a:t>
            </a:r>
            <a:r>
              <a:rPr sz="3375" baseline="-18518" dirty="0">
                <a:solidFill>
                  <a:srgbClr val="5D05DD"/>
                </a:solidFill>
                <a:latin typeface="Arial MT"/>
                <a:cs typeface="Arial MT"/>
              </a:rPr>
              <a:t>l</a:t>
            </a:r>
            <a:r>
              <a:rPr sz="3500" dirty="0">
                <a:solidFill>
                  <a:srgbClr val="5D05DD"/>
                </a:solidFill>
                <a:latin typeface="Arial MT"/>
                <a:cs typeface="Arial MT"/>
              </a:rPr>
              <a:t>phase,</a:t>
            </a:r>
            <a:r>
              <a:rPr sz="3500" spc="170" dirty="0">
                <a:solidFill>
                  <a:srgbClr val="5D05DD"/>
                </a:solidFill>
                <a:latin typeface="Arial MT"/>
                <a:cs typeface="Arial MT"/>
              </a:rPr>
              <a:t> </a:t>
            </a:r>
            <a:r>
              <a:rPr sz="3500" spc="55" dirty="0">
                <a:solidFill>
                  <a:srgbClr val="5900E1"/>
                </a:solidFill>
                <a:latin typeface="Arial MT"/>
                <a:cs typeface="Arial MT"/>
              </a:rPr>
              <a:t>after</a:t>
            </a:r>
            <a:r>
              <a:rPr sz="3500" spc="-65" dirty="0">
                <a:solidFill>
                  <a:srgbClr val="5900E1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6913E2"/>
                </a:solidFill>
                <a:latin typeface="Arial MT"/>
                <a:cs typeface="Arial MT"/>
              </a:rPr>
              <a:t>S</a:t>
            </a:r>
            <a:r>
              <a:rPr sz="3500" spc="-140" dirty="0">
                <a:solidFill>
                  <a:srgbClr val="6913E2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6205E9"/>
                </a:solidFill>
                <a:latin typeface="Arial MT"/>
                <a:cs typeface="Arial MT"/>
              </a:rPr>
              <a:t>phase,aRer</a:t>
            </a:r>
            <a:r>
              <a:rPr sz="3500" spc="65" dirty="0">
                <a:solidFill>
                  <a:srgbClr val="6205E9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6205E6"/>
                </a:solidFill>
                <a:latin typeface="Arial MT"/>
                <a:cs typeface="Arial MT"/>
              </a:rPr>
              <a:t>M</a:t>
            </a:r>
            <a:r>
              <a:rPr sz="3500" spc="-110" dirty="0">
                <a:solidFill>
                  <a:srgbClr val="6205E6"/>
                </a:solidFill>
                <a:latin typeface="Arial MT"/>
                <a:cs typeface="Arial MT"/>
              </a:rPr>
              <a:t> </a:t>
            </a:r>
            <a:r>
              <a:rPr sz="3500" spc="-10" dirty="0">
                <a:solidFill>
                  <a:srgbClr val="690AFF"/>
                </a:solidFill>
                <a:latin typeface="Arial MT"/>
                <a:cs typeface="Arial MT"/>
              </a:rPr>
              <a:t>phase</a:t>
            </a:r>
            <a:endParaRPr sz="3500">
              <a:latin typeface="Arial MT"/>
              <a:cs typeface="Arial MT"/>
            </a:endParaRPr>
          </a:p>
          <a:p>
            <a:pPr marL="1099185" indent="-1035685">
              <a:spcBef>
                <a:spcPts val="400"/>
              </a:spcBef>
              <a:buClr>
                <a:srgbClr val="6400FD"/>
              </a:buClr>
              <a:buChar char="•"/>
              <a:tabLst>
                <a:tab pos="1099185" algn="l"/>
              </a:tabLst>
            </a:pPr>
            <a:r>
              <a:rPr sz="3500" spc="110" dirty="0">
                <a:solidFill>
                  <a:srgbClr val="6007DD"/>
                </a:solidFill>
                <a:latin typeface="Arial MT"/>
                <a:cs typeface="Arial MT"/>
              </a:rPr>
              <a:t>In</a:t>
            </a:r>
            <a:r>
              <a:rPr sz="3500" spc="-180" dirty="0">
                <a:solidFill>
                  <a:srgbClr val="6007DD"/>
                </a:solidFill>
                <a:latin typeface="Arial MT"/>
                <a:cs typeface="Arial MT"/>
              </a:rPr>
              <a:t> </a:t>
            </a:r>
            <a:r>
              <a:rPr sz="3500" spc="110" dirty="0">
                <a:solidFill>
                  <a:srgbClr val="6200F4"/>
                </a:solidFill>
                <a:latin typeface="Arial MT"/>
                <a:cs typeface="Arial MT"/>
              </a:rPr>
              <a:t>all</a:t>
            </a:r>
            <a:r>
              <a:rPr sz="3500" spc="-55" dirty="0">
                <a:solidFill>
                  <a:srgbClr val="6200F4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5D00ED"/>
                </a:solidFill>
                <a:latin typeface="Arial MT"/>
                <a:cs typeface="Arial MT"/>
              </a:rPr>
              <a:t>phases</a:t>
            </a:r>
            <a:r>
              <a:rPr sz="3500" spc="280" dirty="0">
                <a:solidFill>
                  <a:srgbClr val="5D00ED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6005F9"/>
                </a:solidFill>
                <a:latin typeface="Arial MT"/>
                <a:cs typeface="Arial MT"/>
              </a:rPr>
              <a:t>46</a:t>
            </a:r>
            <a:r>
              <a:rPr sz="3500" spc="-105" dirty="0">
                <a:solidFill>
                  <a:srgbClr val="6005F9"/>
                </a:solidFill>
                <a:latin typeface="Arial MT"/>
                <a:cs typeface="Arial MT"/>
              </a:rPr>
              <a:t> </a:t>
            </a:r>
            <a:r>
              <a:rPr sz="3500" spc="50" dirty="0">
                <a:solidFill>
                  <a:srgbClr val="5E0ADF"/>
                </a:solidFill>
                <a:latin typeface="Arial MT"/>
                <a:cs typeface="Arial MT"/>
              </a:rPr>
              <a:t>chromosomes</a:t>
            </a:r>
            <a:endParaRPr sz="3500">
              <a:latin typeface="Arial MT"/>
              <a:cs typeface="Arial MT"/>
            </a:endParaRPr>
          </a:p>
          <a:p>
            <a:pPr marL="550545" marR="305435" indent="-487680">
              <a:lnSpc>
                <a:spcPct val="83300"/>
              </a:lnSpc>
              <a:spcBef>
                <a:spcPts val="700"/>
              </a:spcBef>
              <a:buClr>
                <a:srgbClr val="077008"/>
              </a:buClr>
              <a:buChar char="•"/>
              <a:tabLst>
                <a:tab pos="553085" algn="l"/>
              </a:tabLst>
            </a:pPr>
            <a:r>
              <a:rPr sz="3500" dirty="0">
                <a:solidFill>
                  <a:srgbClr val="0F7011"/>
                </a:solidFill>
                <a:latin typeface="Arial MT"/>
                <a:cs typeface="Arial MT"/>
              </a:rPr>
              <a:t>Q3</a:t>
            </a:r>
            <a:r>
              <a:rPr sz="3500" spc="70" dirty="0">
                <a:solidFill>
                  <a:srgbClr val="0F7011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06601"/>
                </a:solidFill>
                <a:latin typeface="Arial MT"/>
                <a:cs typeface="Arial MT"/>
              </a:rPr>
              <a:t>A</a:t>
            </a:r>
            <a:r>
              <a:rPr sz="3500" spc="70" dirty="0">
                <a:solidFill>
                  <a:srgbClr val="006601"/>
                </a:solidFill>
                <a:latin typeface="Arial MT"/>
                <a:cs typeface="Arial MT"/>
              </a:rPr>
              <a:t> </a:t>
            </a:r>
            <a:r>
              <a:rPr sz="3500" spc="85" dirty="0">
                <a:solidFill>
                  <a:srgbClr val="036001"/>
                </a:solidFill>
                <a:latin typeface="Arial MT"/>
                <a:cs typeface="Arial MT"/>
              </a:rPr>
              <a:t>cell</a:t>
            </a:r>
            <a:r>
              <a:rPr sz="3500" spc="140" dirty="0">
                <a:solidFill>
                  <a:srgbClr val="036001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16691C"/>
                </a:solidFill>
                <a:latin typeface="Arial MT"/>
                <a:cs typeface="Arial MT"/>
              </a:rPr>
              <a:t>has</a:t>
            </a:r>
            <a:r>
              <a:rPr sz="3500" spc="55" dirty="0">
                <a:solidFill>
                  <a:srgbClr val="16691C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15E00"/>
                </a:solidFill>
                <a:latin typeface="Arial MT"/>
                <a:cs typeface="Arial MT"/>
              </a:rPr>
              <a:t>14</a:t>
            </a:r>
            <a:r>
              <a:rPr sz="3500" spc="-160" dirty="0">
                <a:solidFill>
                  <a:srgbClr val="015E00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F700F"/>
                </a:solidFill>
                <a:latin typeface="Arial MT"/>
                <a:cs typeface="Arial MT"/>
              </a:rPr>
              <a:t>DNA</a:t>
            </a:r>
            <a:r>
              <a:rPr sz="3500" spc="155" dirty="0">
                <a:solidFill>
                  <a:srgbClr val="0F700F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35B08"/>
                </a:solidFill>
                <a:latin typeface="Arial MT"/>
                <a:cs typeface="Arial MT"/>
              </a:rPr>
              <a:t>molecules.</a:t>
            </a:r>
            <a:r>
              <a:rPr sz="3500" spc="229" dirty="0">
                <a:solidFill>
                  <a:srgbClr val="035B08"/>
                </a:solidFill>
                <a:latin typeface="Arial MT"/>
                <a:cs typeface="Arial MT"/>
              </a:rPr>
              <a:t> </a:t>
            </a:r>
            <a:r>
              <a:rPr sz="3500" spc="65" dirty="0">
                <a:solidFill>
                  <a:srgbClr val="0F5D0C"/>
                </a:solidFill>
                <a:latin typeface="Arial MT"/>
                <a:cs typeface="Arial MT"/>
              </a:rPr>
              <a:t>How</a:t>
            </a:r>
            <a:r>
              <a:rPr sz="3500" spc="90" dirty="0">
                <a:solidFill>
                  <a:srgbClr val="0F5D0C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85D01"/>
                </a:solidFill>
                <a:latin typeface="Arial MT"/>
                <a:cs typeface="Arial MT"/>
              </a:rPr>
              <a:t>many</a:t>
            </a:r>
            <a:r>
              <a:rPr sz="3500" spc="75" dirty="0">
                <a:solidFill>
                  <a:srgbClr val="085D01"/>
                </a:solidFill>
                <a:latin typeface="Arial MT"/>
                <a:cs typeface="Arial MT"/>
              </a:rPr>
              <a:t> </a:t>
            </a:r>
            <a:r>
              <a:rPr sz="3500" spc="-25" dirty="0">
                <a:solidFill>
                  <a:srgbClr val="036203"/>
                </a:solidFill>
                <a:latin typeface="Arial MT"/>
                <a:cs typeface="Arial MT"/>
              </a:rPr>
              <a:t>DNA 	</a:t>
            </a:r>
            <a:r>
              <a:rPr sz="3500" spc="50" dirty="0">
                <a:solidFill>
                  <a:srgbClr val="0E6B13"/>
                </a:solidFill>
                <a:latin typeface="Arial MT"/>
                <a:cs typeface="Arial MT"/>
              </a:rPr>
              <a:t>molecules</a:t>
            </a:r>
            <a:r>
              <a:rPr sz="3500" spc="290" dirty="0">
                <a:solidFill>
                  <a:srgbClr val="0E6B13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006200"/>
                </a:solidFill>
                <a:latin typeface="Arial MT"/>
                <a:cs typeface="Arial MT"/>
              </a:rPr>
              <a:t>does</a:t>
            </a:r>
            <a:r>
              <a:rPr sz="3500" spc="105" dirty="0">
                <a:solidFill>
                  <a:srgbClr val="006200"/>
                </a:solidFill>
                <a:latin typeface="Arial MT"/>
                <a:cs typeface="Arial MT"/>
              </a:rPr>
              <a:t> </a:t>
            </a:r>
            <a:r>
              <a:rPr sz="3500" spc="60" dirty="0">
                <a:solidFill>
                  <a:srgbClr val="005E00"/>
                </a:solidFill>
                <a:latin typeface="Arial MT"/>
                <a:cs typeface="Arial MT"/>
              </a:rPr>
              <a:t>the</a:t>
            </a:r>
            <a:r>
              <a:rPr sz="3500" spc="75" dirty="0">
                <a:solidFill>
                  <a:srgbClr val="005E00"/>
                </a:solidFill>
                <a:latin typeface="Arial MT"/>
                <a:cs typeface="Arial MT"/>
              </a:rPr>
              <a:t> </a:t>
            </a:r>
            <a:r>
              <a:rPr sz="3500" spc="85" dirty="0">
                <a:solidFill>
                  <a:srgbClr val="0F620E"/>
                </a:solidFill>
                <a:latin typeface="Arial MT"/>
                <a:cs typeface="Arial MT"/>
              </a:rPr>
              <a:t>cell</a:t>
            </a:r>
            <a:r>
              <a:rPr sz="3500" spc="45" dirty="0">
                <a:solidFill>
                  <a:srgbClr val="0F620E"/>
                </a:solidFill>
                <a:latin typeface="Arial MT"/>
                <a:cs typeface="Arial MT"/>
              </a:rPr>
              <a:t> </a:t>
            </a:r>
            <a:r>
              <a:rPr sz="3500" spc="100" dirty="0">
                <a:solidFill>
                  <a:srgbClr val="016003"/>
                </a:solidFill>
                <a:latin typeface="Arial MT"/>
                <a:cs typeface="Arial MT"/>
              </a:rPr>
              <a:t>consist</a:t>
            </a:r>
            <a:r>
              <a:rPr sz="3500" spc="229" dirty="0">
                <a:solidFill>
                  <a:srgbClr val="016003"/>
                </a:solidFill>
                <a:latin typeface="Arial MT"/>
                <a:cs typeface="Arial MT"/>
              </a:rPr>
              <a:t> </a:t>
            </a:r>
            <a:r>
              <a:rPr sz="3500" spc="90" dirty="0">
                <a:solidFill>
                  <a:srgbClr val="005D00"/>
                </a:solidFill>
                <a:latin typeface="Arial MT"/>
                <a:cs typeface="Arial MT"/>
              </a:rPr>
              <a:t>in</a:t>
            </a:r>
            <a:r>
              <a:rPr sz="3500" spc="65" dirty="0">
                <a:solidFill>
                  <a:srgbClr val="005D00"/>
                </a:solidFill>
                <a:latin typeface="Arial MT"/>
                <a:cs typeface="Arial MT"/>
              </a:rPr>
              <a:t> </a:t>
            </a:r>
            <a:r>
              <a:rPr sz="3500" spc="-10" dirty="0">
                <a:solidFill>
                  <a:srgbClr val="0A640C"/>
                </a:solidFill>
                <a:latin typeface="Arial MT"/>
                <a:cs typeface="Arial MT"/>
              </a:rPr>
              <a:t>G,phase,G,phase 	</a:t>
            </a:r>
            <a:r>
              <a:rPr sz="3500" spc="50" dirty="0">
                <a:solidFill>
                  <a:srgbClr val="005E00"/>
                </a:solidFill>
                <a:latin typeface="Arial MT"/>
                <a:cs typeface="Arial MT"/>
              </a:rPr>
              <a:t>respectively</a:t>
            </a:r>
            <a:endParaRPr sz="35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2729" y="7435850"/>
            <a:ext cx="202882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763395" algn="l"/>
              </a:tabLst>
            </a:pPr>
            <a:r>
              <a:rPr sz="3500" spc="-10" dirty="0">
                <a:solidFill>
                  <a:srgbClr val="116013"/>
                </a:solidFill>
                <a:latin typeface="Arial MT"/>
                <a:cs typeface="Arial MT"/>
              </a:rPr>
              <a:t>phase-</a:t>
            </a:r>
            <a:r>
              <a:rPr sz="3500" dirty="0">
                <a:solidFill>
                  <a:srgbClr val="116013"/>
                </a:solidFill>
                <a:latin typeface="Arial MT"/>
                <a:cs typeface="Arial MT"/>
              </a:rPr>
              <a:t>	</a:t>
            </a:r>
            <a:r>
              <a:rPr sz="3500" spc="-50" dirty="0">
                <a:solidFill>
                  <a:srgbClr val="036D01"/>
                </a:solidFill>
                <a:latin typeface="Arial MT"/>
                <a:cs typeface="Arial MT"/>
              </a:rPr>
              <a:t>4</a:t>
            </a:r>
            <a:endParaRPr sz="35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31475" y="7435850"/>
            <a:ext cx="3928110" cy="1079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150"/>
              </a:lnSpc>
              <a:spcBef>
                <a:spcPts val="100"/>
              </a:spcBef>
            </a:pPr>
            <a:r>
              <a:rPr sz="3500" spc="-50" dirty="0">
                <a:solidFill>
                  <a:srgbClr val="006200"/>
                </a:solidFill>
                <a:latin typeface="Arial MT"/>
                <a:cs typeface="Arial MT"/>
              </a:rPr>
              <a:t>•</a:t>
            </a:r>
            <a:endParaRPr sz="3500">
              <a:latin typeface="Arial MT"/>
              <a:cs typeface="Arial MT"/>
            </a:endParaRPr>
          </a:p>
          <a:p>
            <a:pPr marL="1218565" indent="-1205865">
              <a:lnSpc>
                <a:spcPts val="4150"/>
              </a:lnSpc>
              <a:buClr>
                <a:srgbClr val="056901"/>
              </a:buClr>
              <a:buChar char="•"/>
              <a:tabLst>
                <a:tab pos="1218565" algn="l"/>
              </a:tabLst>
            </a:pPr>
            <a:r>
              <a:rPr sz="3500" dirty="0">
                <a:solidFill>
                  <a:srgbClr val="0C5E0C"/>
                </a:solidFill>
                <a:latin typeface="Arial MT"/>
                <a:cs typeface="Arial MT"/>
              </a:rPr>
              <a:t>G2</a:t>
            </a:r>
            <a:r>
              <a:rPr sz="3500" spc="20" dirty="0">
                <a:solidFill>
                  <a:srgbClr val="0C5E0C"/>
                </a:solidFill>
                <a:latin typeface="Arial MT"/>
                <a:cs typeface="Arial MT"/>
              </a:rPr>
              <a:t> </a:t>
            </a:r>
            <a:r>
              <a:rPr sz="3500" dirty="0">
                <a:solidFill>
                  <a:srgbClr val="167916"/>
                </a:solidFill>
                <a:latin typeface="Arial MT"/>
                <a:cs typeface="Arial MT"/>
              </a:rPr>
              <a:t>phase</a:t>
            </a:r>
            <a:r>
              <a:rPr sz="3500" spc="140" dirty="0">
                <a:solidFill>
                  <a:srgbClr val="167916"/>
                </a:solidFill>
                <a:latin typeface="Arial MT"/>
                <a:cs typeface="Arial MT"/>
              </a:rPr>
              <a:t> </a:t>
            </a:r>
            <a:r>
              <a:rPr sz="3500" spc="-95" dirty="0">
                <a:solidFill>
                  <a:srgbClr val="056001"/>
                </a:solidFill>
                <a:latin typeface="Arial MT"/>
                <a:cs typeface="Arial MT"/>
              </a:rPr>
              <a:t>-</a:t>
            </a:r>
            <a:r>
              <a:rPr sz="3500" spc="-25" dirty="0">
                <a:solidFill>
                  <a:srgbClr val="056001"/>
                </a:solidFill>
                <a:latin typeface="Arial MT"/>
                <a:cs typeface="Arial MT"/>
              </a:rPr>
              <a:t>28</a:t>
            </a:r>
            <a:endParaRPr sz="3500">
              <a:latin typeface="Arial MT"/>
              <a:cs typeface="Arial MT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43</a:t>
            </a:fld>
            <a:endParaRPr lang="en-US"/>
          </a:p>
        </p:txBody>
      </p:sp>
      <p:sp>
        <p:nvSpPr>
          <p:cNvPr id="18" name="Flowchart: Process 1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0531" y="2222500"/>
            <a:ext cx="11595100" cy="4902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44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02131" y="8877300"/>
            <a:ext cx="647700" cy="5207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2731" y="6794500"/>
            <a:ext cx="1028700" cy="812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03831" y="7569200"/>
            <a:ext cx="2501900" cy="457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78131" y="6477000"/>
            <a:ext cx="127000" cy="177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410031" y="4953000"/>
            <a:ext cx="800100" cy="635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97331" y="2717800"/>
            <a:ext cx="2120900" cy="165100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8375914" y="1463675"/>
            <a:ext cx="3064510" cy="0"/>
          </a:xfrm>
          <a:custGeom>
            <a:avLst/>
            <a:gdLst/>
            <a:ahLst/>
            <a:cxnLst/>
            <a:rect l="l" t="t" r="r" b="b"/>
            <a:pathLst>
              <a:path w="3064509">
                <a:moveTo>
                  <a:pt x="0" y="0"/>
                </a:moveTo>
                <a:lnTo>
                  <a:pt x="3064085" y="0"/>
                </a:lnTo>
              </a:path>
            </a:pathLst>
          </a:custGeom>
          <a:ln w="26669">
            <a:solidFill>
              <a:srgbClr val="6777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7171531" y="4953000"/>
            <a:ext cx="50800" cy="825500"/>
            <a:chOff x="5003800" y="4953000"/>
            <a:chExt cx="50800" cy="82550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3800" y="4953000"/>
              <a:ext cx="50800" cy="8255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03800" y="4953000"/>
              <a:ext cx="38100" cy="812800"/>
            </a:xfrm>
            <a:custGeom>
              <a:avLst/>
              <a:gdLst/>
              <a:ahLst/>
              <a:cxnLst/>
              <a:rect l="l" t="t" r="r" b="b"/>
              <a:pathLst>
                <a:path w="38100" h="812800">
                  <a:moveTo>
                    <a:pt x="38099" y="812799"/>
                  </a:moveTo>
                  <a:lnTo>
                    <a:pt x="0" y="8127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812799"/>
                  </a:lnTo>
                  <a:close/>
                </a:path>
              </a:pathLst>
            </a:custGeom>
            <a:solidFill>
              <a:srgbClr val="CFD4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76031" y="1028700"/>
            <a:ext cx="9169400" cy="6858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475614" y="2027061"/>
            <a:ext cx="93345" cy="6184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3850" spc="-810" dirty="0">
                <a:solidFill>
                  <a:srgbClr val="696969"/>
                </a:solidFill>
                <a:latin typeface="Times New Roman"/>
                <a:cs typeface="Times New Roman"/>
              </a:rPr>
              <a:t>-</a:t>
            </a:r>
            <a:endParaRPr sz="38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38097" y="4274962"/>
            <a:ext cx="3002280" cy="17760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3850" i="1" spc="380" dirty="0">
                <a:solidFill>
                  <a:srgbClr val="111111"/>
                </a:solidFill>
                <a:latin typeface="Cambria"/>
                <a:cs typeface="Cambria"/>
              </a:rPr>
              <a:t>IVłetaphase</a:t>
            </a:r>
            <a:endParaRPr sz="3850">
              <a:latin typeface="Cambria"/>
              <a:cs typeface="Cambria"/>
            </a:endParaRPr>
          </a:p>
          <a:p>
            <a:pPr marL="53340">
              <a:spcBef>
                <a:spcPts val="4079"/>
              </a:spcBef>
            </a:pPr>
            <a:r>
              <a:rPr sz="4200" i="1" spc="345" dirty="0">
                <a:latin typeface="Cambria"/>
                <a:cs typeface="Cambria"/>
              </a:rPr>
              <a:t>lnterpYaxe</a:t>
            </a:r>
            <a:endParaRPr sz="42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19859" y="7582429"/>
            <a:ext cx="5816600" cy="2146300"/>
          </a:xfrm>
          <a:prstGeom prst="rect">
            <a:avLst/>
          </a:prstGeom>
        </p:spPr>
        <p:txBody>
          <a:bodyPr vert="horz" wrap="square" lIns="0" tIns="386715" rIns="0" bIns="0" rtlCol="0">
            <a:spAutoFit/>
          </a:bodyPr>
          <a:lstStyle/>
          <a:p>
            <a:pPr marL="12700">
              <a:spcBef>
                <a:spcPts val="3045"/>
              </a:spcBef>
            </a:pPr>
            <a:r>
              <a:rPr sz="4500" spc="-3875" dirty="0">
                <a:solidFill>
                  <a:srgbClr val="6B6E7C"/>
                </a:solidFill>
                <a:latin typeface="Times New Roman"/>
                <a:cs typeface="Times New Roman"/>
              </a:rPr>
              <a:t>—</a:t>
            </a:r>
            <a:endParaRPr sz="4500">
              <a:latin typeface="Times New Roman"/>
              <a:cs typeface="Times New Roman"/>
            </a:endParaRPr>
          </a:p>
          <a:p>
            <a:pPr marL="3091815">
              <a:spcBef>
                <a:spcPts val="2950"/>
              </a:spcBef>
            </a:pPr>
            <a:r>
              <a:rPr sz="4500" i="1" spc="215" dirty="0">
                <a:latin typeface="Cambria"/>
                <a:cs typeface="Cambria"/>
              </a:rPr>
              <a:t>Tełophase</a:t>
            </a:r>
            <a:endParaRPr sz="4500">
              <a:latin typeface="Cambria"/>
              <a:cs typeface="Cambria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45</a:t>
            </a:fld>
            <a:endParaRPr lang="en-US"/>
          </a:p>
        </p:txBody>
      </p:sp>
      <p:sp>
        <p:nvSpPr>
          <p:cNvPr id="18" name="Flowchart: Process 1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1431" y="190500"/>
            <a:ext cx="12014200" cy="9563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46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390</Words>
  <Application>Microsoft Office PowerPoint</Application>
  <PresentationFormat>Custom</PresentationFormat>
  <Paragraphs>259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 MT</vt:lpstr>
      <vt:lpstr>Calibri</vt:lpstr>
      <vt:lpstr>Cambria</vt:lpstr>
      <vt:lpstr>Consolas</vt:lpstr>
      <vt:lpstr>Courier New</vt:lpstr>
      <vt:lpstr>Times New Roman</vt:lpstr>
      <vt:lpstr>Trebuchet MS</vt:lpstr>
      <vt:lpstr>Office Theme</vt:lpstr>
      <vt:lpstr>Chapter-1 CELL CŸCLE</vt:lpstr>
      <vt:lpstr>For ati  of zygote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Centr0somes (with centr1oł</vt:lpstr>
      <vt:lpstr>ase</vt:lpstr>
      <vt:lpstr>ve i</vt:lpstr>
      <vt:lpstr>ase</vt:lpstr>
      <vt:lpstr>Synthe i ase</vt:lpstr>
      <vt:lpstr>PowerPoint Presentation</vt:lpstr>
      <vt:lpstr>RO ATI</vt:lpstr>
      <vt:lpstr>PowerPoint Presentation</vt:lpstr>
      <vt:lpstr>PowerPoint Presentation</vt:lpstr>
      <vt:lpstr>i OSi</vt:lpstr>
      <vt:lpstr>PowerPoint Presentation</vt:lpstr>
      <vt:lpstr>PowerPoint Presentation</vt:lpstr>
      <vt:lpstr>PowerPoint Presentation</vt:lpstr>
      <vt:lpstr>Events in prophase</vt:lpstr>
      <vt:lpstr>PowerPoint Presentation</vt:lpstr>
      <vt:lpstr>PowerPoint Presentation</vt:lpstr>
      <vt:lpstr>PowerPoint Presentation</vt:lpstr>
      <vt:lpstr>etoc re</vt:lpstr>
      <vt:lpstr>PowerPoint Presentation</vt:lpstr>
      <vt:lpstr>Meta</vt:lpstr>
      <vt:lpstr>PowerPoint Presentation</vt:lpstr>
      <vt:lpstr>PowerPoint Presentation</vt:lpstr>
      <vt:lpstr>Tel ase</vt:lpstr>
      <vt:lpstr>PowerPoint Presentation</vt:lpstr>
      <vt:lpstr>PowerPoint Presentation</vt:lpstr>
      <vt:lpstr>PowerPoint Presentation</vt:lpstr>
      <vt:lpstr>PowerPoint Presentation</vt:lpstr>
      <vt:lpstr>i i I cell</vt:lpstr>
      <vt:lpstr>PowerPoint Presentation</vt:lpstr>
      <vt:lpstr>Find out the correct sequence of diflerent stages of mitosis</vt:lpstr>
      <vt:lpstr>Correct seq ce</vt:lpstr>
      <vt:lpstr>es 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Chapter-1 CELL CŸCLE</dc:title>
  <dc:creator>User</dc:creator>
  <cp:lastModifiedBy>User</cp:lastModifiedBy>
  <cp:revision>3</cp:revision>
  <dcterms:created xsi:type="dcterms:W3CDTF">2024-09-09T15:26:56Z</dcterms:created>
  <dcterms:modified xsi:type="dcterms:W3CDTF">2024-09-09T16:12:56Z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2022-08-30T00:00:00Z</vt:filetime>
  </property>
  <property fmtid="{D5CDD505-2E9C-101B-9397-08002B2CF9AE}" pid="3" name="Producer">
    <vt:lpwstr>FPDF 1.84</vt:lpwstr>
  </property>
  <property fmtid="{D5CDD505-2E9C-101B-9397-08002B2CF9AE}" pid="4" name="LastSaved">
    <vt:filetime>2022-08-30T00:00:00Z</vt:filetime>
  </property>
</Properties>
</file>