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7340263" cy="9753600"/>
  <p:notesSz cx="130048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6" y="4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7ACAB-CCED-4F1E-BB0A-43FBC7F2675D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50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77B11-2459-42E5-B248-AE160AE9D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03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0520" y="3023617"/>
            <a:ext cx="14739224" cy="700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0" i="0">
                <a:solidFill>
                  <a:srgbClr val="6062C8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1040" y="5462016"/>
            <a:ext cx="12138184" cy="5616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874296" y="9146195"/>
            <a:ext cx="626248" cy="256480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‹#›</a:t>
            </a:fld>
            <a:endParaRPr lang="en-US" sz="2050">
              <a:latin typeface="Consolas"/>
              <a:cs typeface="Consola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530" y="576969"/>
            <a:ext cx="15947203" cy="700192"/>
          </a:xfrm>
          <a:prstGeom prst="rect">
            <a:avLst/>
          </a:prstGeom>
        </p:spPr>
        <p:txBody>
          <a:bodyPr lIns="0" tIns="0" rIns="0" bIns="0"/>
          <a:lstStyle>
            <a:lvl1pPr>
              <a:defRPr sz="4550" b="0" i="0">
                <a:solidFill>
                  <a:srgbClr val="6062C8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6855" y="3429529"/>
            <a:ext cx="15026554" cy="561692"/>
          </a:xfrm>
          <a:prstGeom prst="rect">
            <a:avLst/>
          </a:prstGeom>
        </p:spPr>
        <p:txBody>
          <a:bodyPr lIns="0" tIns="0" rIns="0" bIns="0"/>
          <a:lstStyle>
            <a:lvl1pPr>
              <a:defRPr sz="36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874296" y="9146195"/>
            <a:ext cx="626248" cy="256480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‹#›</a:t>
            </a:fld>
            <a:endParaRPr lang="en-US" sz="2050">
              <a:latin typeface="Consolas"/>
              <a:cs typeface="Consola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70" y="3352800"/>
            <a:ext cx="11481151" cy="5003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2965" y="1409700"/>
            <a:ext cx="694288" cy="14986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74646" y="1460500"/>
            <a:ext cx="1032965" cy="5461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74941" y="2311400"/>
            <a:ext cx="7467828" cy="27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7074" y="2387600"/>
            <a:ext cx="355611" cy="2794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30459" y="5753100"/>
            <a:ext cx="2252202" cy="317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530" y="576969"/>
            <a:ext cx="15947203" cy="700192"/>
          </a:xfrm>
          <a:prstGeom prst="rect">
            <a:avLst/>
          </a:prstGeom>
        </p:spPr>
        <p:txBody>
          <a:bodyPr lIns="0" tIns="0" rIns="0" bIns="0"/>
          <a:lstStyle>
            <a:lvl1pPr>
              <a:defRPr sz="4550" b="0" i="0">
                <a:solidFill>
                  <a:srgbClr val="6062C8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013" y="2243328"/>
            <a:ext cx="7543014" cy="5616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30236" y="2243328"/>
            <a:ext cx="7543014" cy="5616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5874296" y="9146195"/>
            <a:ext cx="626248" cy="256480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‹#›</a:t>
            </a:fld>
            <a:endParaRPr lang="en-US" sz="2050">
              <a:latin typeface="Consolas"/>
              <a:cs typeface="Consola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6530" y="576969"/>
            <a:ext cx="15947203" cy="700192"/>
          </a:xfrm>
          <a:prstGeom prst="rect">
            <a:avLst/>
          </a:prstGeom>
        </p:spPr>
        <p:txBody>
          <a:bodyPr lIns="0" tIns="0" rIns="0" bIns="0"/>
          <a:lstStyle>
            <a:lvl1pPr>
              <a:defRPr sz="4550" b="0" i="0">
                <a:solidFill>
                  <a:srgbClr val="6062C8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5874296" y="9146195"/>
            <a:ext cx="626248" cy="256480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‹#›</a:t>
            </a:fld>
            <a:endParaRPr lang="en-US" sz="2050">
              <a:latin typeface="Consolas"/>
              <a:cs typeface="Consola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5874296" y="9146195"/>
            <a:ext cx="626248" cy="256480"/>
          </a:xfrm>
          <a:prstGeom prst="rect">
            <a:avLst/>
          </a:prstGeom>
        </p:spPr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‹#›</a:t>
            </a:fld>
            <a:endParaRPr lang="en-US" sz="2050">
              <a:latin typeface="Consolas"/>
              <a:cs typeface="Consola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5690" y="9070848"/>
            <a:ext cx="55488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7" name="TextBox 6"/>
          <p:cNvSpPr txBox="1"/>
          <p:nvPr userDrawn="1"/>
        </p:nvSpPr>
        <p:spPr>
          <a:xfrm rot="20066755">
            <a:off x="2269332" y="4154675"/>
            <a:ext cx="1280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6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g"/><Relationship Id="rId7" Type="http://schemas.openxmlformats.org/officeDocument/2006/relationships/image" Target="../media/image80.png"/><Relationship Id="rId12" Type="http://schemas.openxmlformats.org/officeDocument/2006/relationships/image" Target="../media/image1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jpg"/><Relationship Id="rId5" Type="http://schemas.openxmlformats.org/officeDocument/2006/relationships/image" Target="../media/image78.png"/><Relationship Id="rId10" Type="http://schemas.openxmlformats.org/officeDocument/2006/relationships/image" Target="../media/image83.jp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.png"/><Relationship Id="rId3" Type="http://schemas.openxmlformats.org/officeDocument/2006/relationships/image" Target="../media/image90.jp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jpg"/><Relationship Id="rId5" Type="http://schemas.openxmlformats.org/officeDocument/2006/relationships/image" Target="../media/image92.jpg"/><Relationship Id="rId10" Type="http://schemas.openxmlformats.org/officeDocument/2006/relationships/image" Target="../media/image97.png"/><Relationship Id="rId4" Type="http://schemas.openxmlformats.org/officeDocument/2006/relationships/image" Target="../media/image91.jpg"/><Relationship Id="rId9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101.jp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3.jpg"/><Relationship Id="rId10" Type="http://schemas.openxmlformats.org/officeDocument/2006/relationships/image" Target="../media/image106.png"/><Relationship Id="rId4" Type="http://schemas.openxmlformats.org/officeDocument/2006/relationships/image" Target="../media/image9.jpg"/><Relationship Id="rId9" Type="http://schemas.openxmlformats.org/officeDocument/2006/relationships/image" Target="../media/image105.png"/><Relationship Id="rId1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.png"/><Relationship Id="rId2" Type="http://schemas.openxmlformats.org/officeDocument/2006/relationships/image" Target="../media/image114.jpg"/><Relationship Id="rId16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jpg"/><Relationship Id="rId15" Type="http://schemas.openxmlformats.org/officeDocument/2006/relationships/image" Target="../media/image127.png"/><Relationship Id="rId10" Type="http://schemas.openxmlformats.org/officeDocument/2006/relationships/image" Target="../media/image122.jpg"/><Relationship Id="rId4" Type="http://schemas.openxmlformats.org/officeDocument/2006/relationships/image" Target="../media/image116.jp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32.png"/><Relationship Id="rId4" Type="http://schemas.openxmlformats.org/officeDocument/2006/relationships/image" Target="../media/image1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3.jpg"/><Relationship Id="rId7" Type="http://schemas.openxmlformats.org/officeDocument/2006/relationships/image" Target="../media/image13.png"/><Relationship Id="rId12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39.jpg"/><Relationship Id="rId4" Type="http://schemas.openxmlformats.org/officeDocument/2006/relationships/image" Target="../media/image1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jp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jpg"/><Relationship Id="rId11" Type="http://schemas.openxmlformats.org/officeDocument/2006/relationships/image" Target="../media/image1.png"/><Relationship Id="rId5" Type="http://schemas.openxmlformats.org/officeDocument/2006/relationships/image" Target="../media/image145.jpg"/><Relationship Id="rId10" Type="http://schemas.openxmlformats.org/officeDocument/2006/relationships/image" Target="../media/image150.jpg"/><Relationship Id="rId4" Type="http://schemas.openxmlformats.org/officeDocument/2006/relationships/image" Target="../media/image144.png"/><Relationship Id="rId9" Type="http://schemas.openxmlformats.org/officeDocument/2006/relationships/image" Target="../media/image14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1.jp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16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7" Type="http://schemas.openxmlformats.org/officeDocument/2006/relationships/image" Target="../media/image1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jpg"/><Relationship Id="rId3" Type="http://schemas.openxmlformats.org/officeDocument/2006/relationships/image" Target="../media/image3.jp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image" Target="../media/image9.jp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Relationship Id="rId14" Type="http://schemas.openxmlformats.org/officeDocument/2006/relationships/image" Target="../media/image2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3.png"/><Relationship Id="rId7" Type="http://schemas.openxmlformats.org/officeDocument/2006/relationships/image" Target="../media/image185.jp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11" Type="http://schemas.openxmlformats.org/officeDocument/2006/relationships/image" Target="../media/image1.png"/><Relationship Id="rId5" Type="http://schemas.openxmlformats.org/officeDocument/2006/relationships/image" Target="../media/image9.jpg"/><Relationship Id="rId10" Type="http://schemas.openxmlformats.org/officeDocument/2006/relationships/image" Target="../media/image188.jpg"/><Relationship Id="rId4" Type="http://schemas.openxmlformats.org/officeDocument/2006/relationships/image" Target="../media/image184.jpg"/><Relationship Id="rId9" Type="http://schemas.openxmlformats.org/officeDocument/2006/relationships/image" Target="../media/image1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.pn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jpg"/><Relationship Id="rId5" Type="http://schemas.openxmlformats.org/officeDocument/2006/relationships/image" Target="../media/image190.jpg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193.jpg"/><Relationship Id="rId7" Type="http://schemas.openxmlformats.org/officeDocument/2006/relationships/image" Target="../media/image9.jpg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11" Type="http://schemas.openxmlformats.org/officeDocument/2006/relationships/image" Target="../media/image1.png"/><Relationship Id="rId5" Type="http://schemas.openxmlformats.org/officeDocument/2006/relationships/image" Target="../media/image195.jpg"/><Relationship Id="rId10" Type="http://schemas.openxmlformats.org/officeDocument/2006/relationships/image" Target="../media/image198.png"/><Relationship Id="rId4" Type="http://schemas.openxmlformats.org/officeDocument/2006/relationships/image" Target="../media/image194.jpg"/><Relationship Id="rId9" Type="http://schemas.openxmlformats.org/officeDocument/2006/relationships/image" Target="../media/image197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jpg"/><Relationship Id="rId3" Type="http://schemas.openxmlformats.org/officeDocument/2006/relationships/image" Target="../media/image200.jpg"/><Relationship Id="rId7" Type="http://schemas.openxmlformats.org/officeDocument/2006/relationships/image" Target="../media/image204.jpg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jpg"/><Relationship Id="rId5" Type="http://schemas.openxmlformats.org/officeDocument/2006/relationships/image" Target="../media/image202.jpg"/><Relationship Id="rId10" Type="http://schemas.openxmlformats.org/officeDocument/2006/relationships/image" Target="../media/image1.png"/><Relationship Id="rId4" Type="http://schemas.openxmlformats.org/officeDocument/2006/relationships/image" Target="../media/image201.jpg"/><Relationship Id="rId9" Type="http://schemas.openxmlformats.org/officeDocument/2006/relationships/image" Target="../media/image20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g"/><Relationship Id="rId3" Type="http://schemas.openxmlformats.org/officeDocument/2006/relationships/image" Target="../media/image203.jpg"/><Relationship Id="rId7" Type="http://schemas.openxmlformats.org/officeDocument/2006/relationships/image" Target="../media/image211.jp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jpg"/><Relationship Id="rId5" Type="http://schemas.openxmlformats.org/officeDocument/2006/relationships/image" Target="../media/image209.jpg"/><Relationship Id="rId10" Type="http://schemas.openxmlformats.org/officeDocument/2006/relationships/image" Target="../media/image1.png"/><Relationship Id="rId4" Type="http://schemas.openxmlformats.org/officeDocument/2006/relationships/image" Target="../media/image208.png"/><Relationship Id="rId9" Type="http://schemas.openxmlformats.org/officeDocument/2006/relationships/image" Target="../media/image213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g"/><Relationship Id="rId3" Type="http://schemas.openxmlformats.org/officeDocument/2006/relationships/image" Target="../media/image9.jpg"/><Relationship Id="rId7" Type="http://schemas.openxmlformats.org/officeDocument/2006/relationships/image" Target="../media/image217.jp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1" Type="http://schemas.openxmlformats.org/officeDocument/2006/relationships/image" Target="../media/image1.png"/><Relationship Id="rId5" Type="http://schemas.openxmlformats.org/officeDocument/2006/relationships/image" Target="../media/image215.jpg"/><Relationship Id="rId10" Type="http://schemas.openxmlformats.org/officeDocument/2006/relationships/image" Target="../media/image219.png"/><Relationship Id="rId4" Type="http://schemas.openxmlformats.org/officeDocument/2006/relationships/image" Target="../media/image3.jpg"/><Relationship Id="rId9" Type="http://schemas.openxmlformats.org/officeDocument/2006/relationships/image" Target="../media/image2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21.jpg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1.png"/><Relationship Id="rId3" Type="http://schemas.openxmlformats.org/officeDocument/2006/relationships/image" Target="../media/image3.jpg"/><Relationship Id="rId7" Type="http://schemas.openxmlformats.org/officeDocument/2006/relationships/image" Target="../media/image33.png"/><Relationship Id="rId12" Type="http://schemas.openxmlformats.org/officeDocument/2006/relationships/image" Target="../media/image3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jpg"/><Relationship Id="rId5" Type="http://schemas.openxmlformats.org/officeDocument/2006/relationships/image" Target="../media/image31.png"/><Relationship Id="rId10" Type="http://schemas.openxmlformats.org/officeDocument/2006/relationships/image" Target="../media/image36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4.png"/><Relationship Id="rId7" Type="http://schemas.openxmlformats.org/officeDocument/2006/relationships/image" Target="../media/image227.png"/><Relationship Id="rId12" Type="http://schemas.openxmlformats.org/officeDocument/2006/relationships/image" Target="../media/image1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231.jpg"/><Relationship Id="rId5" Type="http://schemas.openxmlformats.org/officeDocument/2006/relationships/image" Target="../media/image225.jpg"/><Relationship Id="rId10" Type="http://schemas.openxmlformats.org/officeDocument/2006/relationships/image" Target="../media/image230.png"/><Relationship Id="rId4" Type="http://schemas.openxmlformats.org/officeDocument/2006/relationships/image" Target="../media/image203.jpg"/><Relationship Id="rId9" Type="http://schemas.openxmlformats.org/officeDocument/2006/relationships/image" Target="../media/image2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3" Type="http://schemas.openxmlformats.org/officeDocument/2006/relationships/image" Target="../media/image9.jpg"/><Relationship Id="rId7" Type="http://schemas.openxmlformats.org/officeDocument/2006/relationships/image" Target="../media/image236.jpg"/><Relationship Id="rId2" Type="http://schemas.openxmlformats.org/officeDocument/2006/relationships/image" Target="../media/image2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5.png"/><Relationship Id="rId5" Type="http://schemas.openxmlformats.org/officeDocument/2006/relationships/image" Target="../media/image234.jpg"/><Relationship Id="rId4" Type="http://schemas.openxmlformats.org/officeDocument/2006/relationships/image" Target="../media/image233.jpg"/><Relationship Id="rId9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g"/><Relationship Id="rId13" Type="http://schemas.openxmlformats.org/officeDocument/2006/relationships/image" Target="../media/image248.png"/><Relationship Id="rId18" Type="http://schemas.openxmlformats.org/officeDocument/2006/relationships/image" Target="../media/image252.jpg"/><Relationship Id="rId3" Type="http://schemas.openxmlformats.org/officeDocument/2006/relationships/image" Target="../media/image239.jpg"/><Relationship Id="rId7" Type="http://schemas.openxmlformats.org/officeDocument/2006/relationships/image" Target="../media/image242.png"/><Relationship Id="rId12" Type="http://schemas.openxmlformats.org/officeDocument/2006/relationships/image" Target="../media/image247.jpg"/><Relationship Id="rId17" Type="http://schemas.openxmlformats.org/officeDocument/2006/relationships/image" Target="../media/image251.png"/><Relationship Id="rId2" Type="http://schemas.openxmlformats.org/officeDocument/2006/relationships/image" Target="../media/image238.png"/><Relationship Id="rId16" Type="http://schemas.openxmlformats.org/officeDocument/2006/relationships/image" Target="../media/image2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11" Type="http://schemas.openxmlformats.org/officeDocument/2006/relationships/image" Target="../media/image246.jpg"/><Relationship Id="rId5" Type="http://schemas.openxmlformats.org/officeDocument/2006/relationships/image" Target="../media/image241.jpg"/><Relationship Id="rId15" Type="http://schemas.openxmlformats.org/officeDocument/2006/relationships/image" Target="../media/image249.png"/><Relationship Id="rId10" Type="http://schemas.openxmlformats.org/officeDocument/2006/relationships/image" Target="../media/image245.jpg"/><Relationship Id="rId19" Type="http://schemas.openxmlformats.org/officeDocument/2006/relationships/image" Target="../media/image1.png"/><Relationship Id="rId4" Type="http://schemas.openxmlformats.org/officeDocument/2006/relationships/image" Target="../media/image240.png"/><Relationship Id="rId9" Type="http://schemas.openxmlformats.org/officeDocument/2006/relationships/image" Target="../media/image244.jpg"/><Relationship Id="rId14" Type="http://schemas.openxmlformats.org/officeDocument/2006/relationships/image" Target="../media/image6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jpg"/><Relationship Id="rId7" Type="http://schemas.openxmlformats.org/officeDocument/2006/relationships/hyperlink" Target="http://www.ncbi.mm.nd.gov/pmcfarticIes/PMC151254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authorstream.com/.../shona6685-645587-ppt-cell-9IgnaIIng" TargetMode="External"/><Relationship Id="rId5" Type="http://schemas.openxmlformats.org/officeDocument/2006/relationships/hyperlink" Target="http://fAisers.rcn/" TargetMode="External"/><Relationship Id="rId4" Type="http://schemas.openxmlformats.org/officeDocument/2006/relationships/image" Target="../media/image25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g"/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5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50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12" Type="http://schemas.openxmlformats.org/officeDocument/2006/relationships/image" Target="../media/image49.jpg"/><Relationship Id="rId2" Type="http://schemas.openxmlformats.org/officeDocument/2006/relationships/image" Target="../media/image39.jp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11" Type="http://schemas.openxmlformats.org/officeDocument/2006/relationships/image" Target="../media/image48.jpg"/><Relationship Id="rId5" Type="http://schemas.openxmlformats.org/officeDocument/2006/relationships/image" Target="../media/image42.jpg"/><Relationship Id="rId15" Type="http://schemas.openxmlformats.org/officeDocument/2006/relationships/image" Target="../media/image52.jpg"/><Relationship Id="rId10" Type="http://schemas.openxmlformats.org/officeDocument/2006/relationships/image" Target="../media/image47.jpg"/><Relationship Id="rId4" Type="http://schemas.openxmlformats.org/officeDocument/2006/relationships/image" Target="../media/image41.jpg"/><Relationship Id="rId9" Type="http://schemas.openxmlformats.org/officeDocument/2006/relationships/image" Target="../media/image46.png"/><Relationship Id="rId14" Type="http://schemas.openxmlformats.org/officeDocument/2006/relationships/image" Target="../media/image5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1.png"/><Relationship Id="rId3" Type="http://schemas.openxmlformats.org/officeDocument/2006/relationships/image" Target="../media/image55.jpg"/><Relationship Id="rId7" Type="http://schemas.openxmlformats.org/officeDocument/2006/relationships/image" Target="../media/image59.jpg"/><Relationship Id="rId12" Type="http://schemas.openxmlformats.org/officeDocument/2006/relationships/image" Target="../media/image64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11" Type="http://schemas.openxmlformats.org/officeDocument/2006/relationships/image" Target="../media/image63.png"/><Relationship Id="rId5" Type="http://schemas.openxmlformats.org/officeDocument/2006/relationships/image" Target="../media/image57.jpg"/><Relationship Id="rId10" Type="http://schemas.openxmlformats.org/officeDocument/2006/relationships/image" Target="../media/image62.png"/><Relationship Id="rId4" Type="http://schemas.openxmlformats.org/officeDocument/2006/relationships/image" Target="../media/image56.jp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1.png"/><Relationship Id="rId3" Type="http://schemas.openxmlformats.org/officeDocument/2006/relationships/image" Target="../media/image66.jpg"/><Relationship Id="rId7" Type="http://schemas.openxmlformats.org/officeDocument/2006/relationships/image" Target="../media/image3.jpg"/><Relationship Id="rId12" Type="http://schemas.openxmlformats.org/officeDocument/2006/relationships/image" Target="../media/image73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72.jpg"/><Relationship Id="rId5" Type="http://schemas.openxmlformats.org/officeDocument/2006/relationships/image" Target="../media/image68.jpg"/><Relationship Id="rId10" Type="http://schemas.openxmlformats.org/officeDocument/2006/relationships/image" Target="../media/image71.jpg"/><Relationship Id="rId4" Type="http://schemas.openxmlformats.org/officeDocument/2006/relationships/image" Target="../media/image67.jpg"/><Relationship Id="rId9" Type="http://schemas.openxmlformats.org/officeDocument/2006/relationships/image" Target="../media/image7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4531"/>
          <a:stretch/>
        </p:blipFill>
        <p:spPr>
          <a:xfrm>
            <a:off x="2167731" y="1905000"/>
            <a:ext cx="13004800" cy="5410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1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1409700"/>
            <a:ext cx="12433300" cy="1498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64262" y="576970"/>
            <a:ext cx="15947203" cy="1597231"/>
          </a:xfrm>
          <a:prstGeom prst="rect">
            <a:avLst/>
          </a:prstGeom>
        </p:spPr>
        <p:txBody>
          <a:bodyPr vert="horz" wrap="square" lIns="0" tIns="349884" rIns="0" bIns="0" rtlCol="0">
            <a:spAutoFit/>
          </a:bodyPr>
          <a:lstStyle/>
          <a:p>
            <a:pPr marL="1546225">
              <a:lnSpc>
                <a:spcPts val="4810"/>
              </a:lnSpc>
              <a:spcBef>
                <a:spcPts val="130"/>
              </a:spcBef>
            </a:pPr>
            <a:r>
              <a:rPr sz="4100" spc="210" dirty="0">
                <a:solidFill>
                  <a:srgbClr val="000000"/>
                </a:solidFill>
              </a:rPr>
              <a:t>CLASSIFICATION</a:t>
            </a:r>
            <a:r>
              <a:rPr sz="4100" spc="350" dirty="0">
                <a:solidFill>
                  <a:srgbClr val="000000"/>
                </a:solidFill>
              </a:rPr>
              <a:t> </a:t>
            </a:r>
            <a:r>
              <a:rPr sz="4100" spc="135" dirty="0">
                <a:solidFill>
                  <a:srgbClr val="000000"/>
                </a:solidFill>
              </a:rPr>
              <a:t>OF</a:t>
            </a:r>
            <a:r>
              <a:rPr sz="4100" spc="470" dirty="0">
                <a:solidFill>
                  <a:srgbClr val="000000"/>
                </a:solidFill>
              </a:rPr>
              <a:t> </a:t>
            </a:r>
            <a:r>
              <a:rPr sz="4100" spc="135" dirty="0">
                <a:solidFill>
                  <a:srgbClr val="000000"/>
                </a:solidFill>
              </a:rPr>
              <a:t>INTERCELLULAR</a:t>
            </a:r>
            <a:endParaRPr sz="4100"/>
          </a:p>
          <a:p>
            <a:pPr marL="1546225">
              <a:lnSpc>
                <a:spcPts val="4870"/>
              </a:lnSpc>
            </a:pPr>
            <a:r>
              <a:rPr sz="4150" spc="95" dirty="0">
                <a:solidFill>
                  <a:srgbClr val="000000"/>
                </a:solidFill>
              </a:rPr>
              <a:t>COMMUNICATION</a:t>
            </a:r>
            <a:endParaRPr sz="415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1445"/>
          </a:xfrm>
          <a:prstGeom prst="rect">
            <a:avLst/>
          </a:prstGeom>
        </p:spPr>
        <p:txBody>
          <a:bodyPr vert="horz" wrap="square" lIns="0" tIns="70159" rIns="0" bIns="0" rtlCol="0">
            <a:spAutoFit/>
          </a:bodyPr>
          <a:lstStyle/>
          <a:p>
            <a:pPr marL="40005">
              <a:lnSpc>
                <a:spcPts val="2510"/>
              </a:lnSpc>
            </a:pPr>
            <a:fld id="{81D60167-4931-47E6-BA6A-407CBD079E47}" type="slidenum">
              <a:rPr sz="2150" spc="-25" dirty="0"/>
              <a:pPr marL="40005">
                <a:lnSpc>
                  <a:spcPts val="2510"/>
                </a:lnSpc>
              </a:pPr>
              <a:t>10</a:t>
            </a:fld>
            <a:endParaRPr sz="2150"/>
          </a:p>
        </p:txBody>
      </p:sp>
      <p:sp>
        <p:nvSpPr>
          <p:cNvPr id="4" name="object 4"/>
          <p:cNvSpPr txBox="1"/>
          <p:nvPr/>
        </p:nvSpPr>
        <p:spPr>
          <a:xfrm>
            <a:off x="2918090" y="3177117"/>
            <a:ext cx="11203305" cy="533338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590">
              <a:spcBef>
                <a:spcPts val="130"/>
              </a:spcBef>
            </a:pPr>
            <a:r>
              <a:rPr sz="2300" spc="-10" dirty="0">
                <a:latin typeface="Arial MT"/>
                <a:cs typeface="Arial MT"/>
              </a:rPr>
              <a:t>Intercellular</a:t>
            </a:r>
            <a:r>
              <a:rPr sz="2300" spc="70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signaling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is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subdivided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into</a:t>
            </a:r>
            <a:r>
              <a:rPr sz="2300" spc="-9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1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following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classifications:</a:t>
            </a:r>
            <a:endParaRPr sz="2300">
              <a:latin typeface="Arial MT"/>
              <a:cs typeface="Arial MT"/>
            </a:endParaRPr>
          </a:p>
          <a:p>
            <a:pPr>
              <a:spcBef>
                <a:spcPts val="225"/>
              </a:spcBef>
            </a:pPr>
            <a:endParaRPr sz="2300">
              <a:latin typeface="Arial MT"/>
              <a:cs typeface="Arial MT"/>
            </a:endParaRPr>
          </a:p>
          <a:p>
            <a:pPr marL="17780" marR="478155" indent="252729" algn="just">
              <a:lnSpc>
                <a:spcPct val="98900"/>
              </a:lnSpc>
            </a:pPr>
            <a:r>
              <a:rPr sz="2250" i="1" spc="160" dirty="0">
                <a:latin typeface="Arial"/>
                <a:cs typeface="Arial"/>
              </a:rPr>
              <a:t>Autocrine</a:t>
            </a:r>
            <a:r>
              <a:rPr sz="2250" i="1" spc="114" dirty="0">
                <a:latin typeface="Arial"/>
                <a:cs typeface="Arial"/>
              </a:rPr>
              <a:t> </a:t>
            </a:r>
            <a:r>
              <a:rPr sz="2250" dirty="0">
                <a:latin typeface="Arial MT"/>
                <a:cs typeface="Arial MT"/>
              </a:rPr>
              <a:t>signals</a:t>
            </a:r>
            <a:r>
              <a:rPr sz="2250" spc="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target</a:t>
            </a:r>
            <a:r>
              <a:rPr sz="2250" spc="8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the</a:t>
            </a:r>
            <a:r>
              <a:rPr sz="2250" spc="2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cell</a:t>
            </a:r>
            <a:r>
              <a:rPr sz="2250" spc="-11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itself.</a:t>
            </a:r>
            <a:r>
              <a:rPr sz="2250" spc="7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Sometimes</a:t>
            </a:r>
            <a:r>
              <a:rPr sz="2250" spc="1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autocrine</a:t>
            </a:r>
            <a:r>
              <a:rPr sz="2250" spc="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cells</a:t>
            </a:r>
            <a:r>
              <a:rPr sz="2250" spc="-3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can</a:t>
            </a:r>
            <a:r>
              <a:rPr sz="2250" spc="-8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target</a:t>
            </a:r>
            <a:r>
              <a:rPr sz="2250" spc="175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cells </a:t>
            </a:r>
            <a:r>
              <a:rPr sz="2300" dirty="0">
                <a:latin typeface="Arial MT"/>
                <a:cs typeface="Arial MT"/>
              </a:rPr>
              <a:t>close</a:t>
            </a:r>
            <a:r>
              <a:rPr sz="2300" spc="-1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by</a:t>
            </a:r>
            <a:r>
              <a:rPr sz="2300" spc="-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if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they</a:t>
            </a:r>
            <a:r>
              <a:rPr sz="2300" spc="1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are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same</a:t>
            </a:r>
            <a:r>
              <a:rPr sz="2300" spc="-7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type</a:t>
            </a:r>
            <a:r>
              <a:rPr sz="2300" spc="-1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-11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as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emitting</a:t>
            </a:r>
            <a:r>
              <a:rPr sz="2300" spc="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cell.</a:t>
            </a:r>
            <a:r>
              <a:rPr sz="2300" spc="-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</a:t>
            </a:r>
            <a:r>
              <a:rPr sz="2300" spc="-11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example</a:t>
            </a:r>
            <a:r>
              <a:rPr sz="2300" spc="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1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this</a:t>
            </a:r>
            <a:r>
              <a:rPr sz="2300" spc="-135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are </a:t>
            </a:r>
            <a:r>
              <a:rPr sz="2200" dirty="0">
                <a:latin typeface="Arial MT"/>
                <a:cs typeface="Arial MT"/>
              </a:rPr>
              <a:t>immune</a:t>
            </a:r>
            <a:r>
              <a:rPr sz="2200" spc="245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cells.</a:t>
            </a:r>
            <a:endParaRPr sz="2200">
              <a:latin typeface="Arial MT"/>
              <a:cs typeface="Arial MT"/>
            </a:endParaRPr>
          </a:p>
          <a:p>
            <a:pPr>
              <a:spcBef>
                <a:spcPts val="225"/>
              </a:spcBef>
            </a:pPr>
            <a:endParaRPr sz="2250">
              <a:latin typeface="Arial MT"/>
              <a:cs typeface="Arial MT"/>
            </a:endParaRPr>
          </a:p>
          <a:p>
            <a:pPr marL="265430">
              <a:lnSpc>
                <a:spcPts val="2755"/>
              </a:lnSpc>
            </a:pPr>
            <a:r>
              <a:rPr sz="2300" i="1" spc="200" dirty="0">
                <a:latin typeface="Arial"/>
                <a:cs typeface="Arial"/>
              </a:rPr>
              <a:t>PvrrcrIne</a:t>
            </a:r>
            <a:r>
              <a:rPr sz="2300" i="1" spc="10" dirty="0">
                <a:latin typeface="Arial"/>
                <a:cs typeface="Arial"/>
              </a:rPr>
              <a:t> </a:t>
            </a:r>
            <a:r>
              <a:rPr sz="2300" spc="-10" dirty="0">
                <a:latin typeface="Arial MT"/>
                <a:cs typeface="Arial MT"/>
              </a:rPr>
              <a:t>signals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target</a:t>
            </a:r>
            <a:r>
              <a:rPr sz="2300" spc="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cells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spc="50" dirty="0">
                <a:latin typeface="Arial MT"/>
                <a:cs typeface="Arial MT"/>
              </a:rPr>
              <a:t>in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vicinity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7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8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emitting</a:t>
            </a:r>
            <a:r>
              <a:rPr sz="2300" spc="-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cell.</a:t>
            </a:r>
            <a:r>
              <a:rPr sz="2300" spc="-12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neurotransmitters</a:t>
            </a:r>
            <a:endParaRPr sz="2300">
              <a:latin typeface="Arial MT"/>
              <a:cs typeface="Arial MT"/>
            </a:endParaRPr>
          </a:p>
          <a:p>
            <a:pPr marL="18415">
              <a:lnSpc>
                <a:spcPts val="2635"/>
              </a:lnSpc>
            </a:pPr>
            <a:r>
              <a:rPr sz="2200" dirty="0">
                <a:latin typeface="Arial MT"/>
                <a:cs typeface="Arial MT"/>
              </a:rPr>
              <a:t>represent</a:t>
            </a:r>
            <a:r>
              <a:rPr sz="2200" spc="250" dirty="0">
                <a:latin typeface="Arial MT"/>
                <a:cs typeface="Arial MT"/>
              </a:rPr>
              <a:t> </a:t>
            </a:r>
            <a:r>
              <a:rPr sz="2200" spc="70" dirty="0">
                <a:latin typeface="Arial MT"/>
                <a:cs typeface="Arial MT"/>
              </a:rPr>
              <a:t>an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example.</a:t>
            </a:r>
            <a:endParaRPr sz="2200">
              <a:latin typeface="Arial MT"/>
              <a:cs typeface="Arial MT"/>
            </a:endParaRPr>
          </a:p>
          <a:p>
            <a:pPr>
              <a:spcBef>
                <a:spcPts val="459"/>
              </a:spcBef>
            </a:pPr>
            <a:endParaRPr sz="2200">
              <a:latin typeface="Arial MT"/>
              <a:cs typeface="Arial MT"/>
            </a:endParaRPr>
          </a:p>
          <a:p>
            <a:pPr marL="19050" marR="77470" indent="-1270">
              <a:lnSpc>
                <a:spcPts val="2650"/>
              </a:lnSpc>
            </a:pPr>
            <a:r>
              <a:rPr sz="2300" i="1" spc="260" dirty="0">
                <a:latin typeface="Arial"/>
                <a:cs typeface="Arial"/>
              </a:rPr>
              <a:t>“Endocrine</a:t>
            </a:r>
            <a:r>
              <a:rPr sz="2300" i="1" spc="-50" dirty="0">
                <a:latin typeface="Arial"/>
                <a:cs typeface="Arial"/>
              </a:rPr>
              <a:t> </a:t>
            </a:r>
            <a:r>
              <a:rPr sz="2300" spc="-10" dirty="0">
                <a:latin typeface="Arial MT"/>
                <a:cs typeface="Arial MT"/>
              </a:rPr>
              <a:t>signals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target</a:t>
            </a:r>
            <a:r>
              <a:rPr sz="2300" spc="-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distant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cells.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Endocrine</a:t>
            </a:r>
            <a:r>
              <a:rPr sz="2300" dirty="0">
                <a:latin typeface="Arial MT"/>
                <a:cs typeface="Arial MT"/>
              </a:rPr>
              <a:t> cells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produce</a:t>
            </a:r>
            <a:r>
              <a:rPr sz="2300" spc="-7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hormones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that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travel </a:t>
            </a:r>
            <a:r>
              <a:rPr sz="2300" dirty="0">
                <a:latin typeface="Arial MT"/>
                <a:cs typeface="Arial MT"/>
              </a:rPr>
              <a:t>through</a:t>
            </a:r>
            <a:r>
              <a:rPr sz="2300" spc="-13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the</a:t>
            </a:r>
            <a:r>
              <a:rPr sz="2300" spc="-10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blood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to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reach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all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parts</a:t>
            </a:r>
            <a:r>
              <a:rPr sz="2300" spc="1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10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body.</a:t>
            </a:r>
            <a:endParaRPr sz="2300">
              <a:latin typeface="Arial MT"/>
              <a:cs typeface="Arial MT"/>
            </a:endParaRPr>
          </a:p>
          <a:p>
            <a:pPr marL="25400" marR="5080" indent="-13335">
              <a:lnSpc>
                <a:spcPct val="99600"/>
              </a:lnSpc>
              <a:spcBef>
                <a:spcPts val="2580"/>
              </a:spcBef>
            </a:pPr>
            <a:r>
              <a:rPr sz="2300" b="1" i="1" spc="110" dirty="0">
                <a:latin typeface="Arial"/>
                <a:cs typeface="Arial"/>
              </a:rPr>
              <a:t>“Juxtacrine</a:t>
            </a:r>
            <a:r>
              <a:rPr sz="2300" b="1" i="1" spc="85" dirty="0">
                <a:latin typeface="Arial"/>
                <a:cs typeface="Arial"/>
              </a:rPr>
              <a:t> </a:t>
            </a:r>
            <a:r>
              <a:rPr sz="2300" spc="-10" dirty="0">
                <a:latin typeface="Arial MT"/>
                <a:cs typeface="Arial MT"/>
              </a:rPr>
              <a:t>signals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target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adjacent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(touching)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cells.</a:t>
            </a:r>
            <a:r>
              <a:rPr sz="2300" spc="-1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These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signals</a:t>
            </a:r>
            <a:r>
              <a:rPr sz="2300" spc="-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are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transmitted </a:t>
            </a:r>
            <a:r>
              <a:rPr sz="2300" dirty="0">
                <a:latin typeface="Arial MT"/>
                <a:cs typeface="Arial MT"/>
              </a:rPr>
              <a:t>along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membranes</a:t>
            </a:r>
            <a:r>
              <a:rPr sz="2300" spc="75" dirty="0">
                <a:latin typeface="Arial MT"/>
                <a:cs typeface="Arial MT"/>
              </a:rPr>
              <a:t> </a:t>
            </a:r>
            <a:r>
              <a:rPr sz="2300" spc="-40" dirty="0">
                <a:latin typeface="Arial MT"/>
                <a:cs typeface="Arial MT"/>
              </a:rPr>
              <a:t>via</a:t>
            </a:r>
            <a:r>
              <a:rPr sz="2300" spc="-1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protein</a:t>
            </a:r>
            <a:r>
              <a:rPr sz="2300" spc="-5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or</a:t>
            </a:r>
            <a:r>
              <a:rPr sz="2300" spc="-1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lipid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components </a:t>
            </a:r>
            <a:r>
              <a:rPr sz="2300" dirty="0">
                <a:latin typeface="Arial MT"/>
                <a:cs typeface="Arial MT"/>
              </a:rPr>
              <a:t>integral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to</a:t>
            </a:r>
            <a:r>
              <a:rPr sz="2300" spc="-13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the</a:t>
            </a:r>
            <a:r>
              <a:rPr sz="2300" spc="-15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membrane</a:t>
            </a:r>
            <a:r>
              <a:rPr sz="2300" spc="9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-10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are </a:t>
            </a:r>
            <a:r>
              <a:rPr sz="2300" spc="-10" dirty="0">
                <a:latin typeface="Arial MT"/>
                <a:cs typeface="Arial MT"/>
              </a:rPr>
              <a:t>capable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affecting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either</a:t>
            </a:r>
            <a:r>
              <a:rPr sz="2300" spc="-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emitting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or</a:t>
            </a:r>
            <a:r>
              <a:rPr sz="2300" spc="-9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cells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immediately</a:t>
            </a:r>
            <a:r>
              <a:rPr sz="2300" spc="11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adjacent.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3631" y="5384800"/>
            <a:ext cx="2641600" cy="2095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4131" y="5372100"/>
            <a:ext cx="2844800" cy="2070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13131" y="5245100"/>
            <a:ext cx="279400" cy="444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5531" y="1943100"/>
            <a:ext cx="12636500" cy="304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33531" y="1092200"/>
            <a:ext cx="660400" cy="482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09831" y="1092200"/>
            <a:ext cx="889000" cy="4953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92631" y="1092200"/>
            <a:ext cx="330200" cy="482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273631" y="1092200"/>
            <a:ext cx="355600" cy="482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6431" y="3975100"/>
            <a:ext cx="381000" cy="241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41031" y="3949700"/>
            <a:ext cx="1473200" cy="35560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546873" y="894644"/>
            <a:ext cx="2334260" cy="796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50" spc="-665" dirty="0">
                <a:solidFill>
                  <a:srgbClr val="000000"/>
                </a:solidFill>
              </a:rPr>
              <a:t>AUTOCRI</a:t>
            </a:r>
            <a:endParaRPr sz="505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1445"/>
          </a:xfrm>
          <a:prstGeom prst="rect">
            <a:avLst/>
          </a:prstGeom>
        </p:spPr>
        <p:txBody>
          <a:bodyPr vert="horz" wrap="square" lIns="0" tIns="70159" rIns="0" bIns="0" rtlCol="0">
            <a:spAutoFit/>
          </a:bodyPr>
          <a:lstStyle/>
          <a:p>
            <a:pPr marL="40005">
              <a:lnSpc>
                <a:spcPts val="2510"/>
              </a:lnSpc>
            </a:pPr>
            <a:fld id="{81D60167-4931-47E6-BA6A-407CBD079E47}" type="slidenum">
              <a:rPr sz="2150" spc="-25" dirty="0"/>
              <a:pPr marL="40005">
                <a:lnSpc>
                  <a:spcPts val="2510"/>
                </a:lnSpc>
              </a:pPr>
              <a:t>11</a:t>
            </a:fld>
            <a:endParaRPr sz="2150"/>
          </a:p>
        </p:txBody>
      </p:sp>
      <p:sp>
        <p:nvSpPr>
          <p:cNvPr id="13" name="object 13"/>
          <p:cNvSpPr txBox="1"/>
          <p:nvPr/>
        </p:nvSpPr>
        <p:spPr>
          <a:xfrm>
            <a:off x="9700724" y="894644"/>
            <a:ext cx="1151890" cy="796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50" spc="-615" dirty="0">
                <a:latin typeface="Arial MT"/>
                <a:cs typeface="Arial MT"/>
              </a:rPr>
              <a:t>NALI</a:t>
            </a:r>
            <a:endParaRPr sz="50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23083" y="3555470"/>
            <a:ext cx="10285095" cy="583557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22745" indent="-215900">
              <a:lnSpc>
                <a:spcPts val="3735"/>
              </a:lnSpc>
              <a:spcBef>
                <a:spcPts val="105"/>
              </a:spcBef>
              <a:buClr>
                <a:srgbClr val="A14956"/>
              </a:buClr>
              <a:buChar char="•"/>
              <a:tabLst>
                <a:tab pos="6722745" algn="l"/>
              </a:tabLst>
            </a:pPr>
            <a:r>
              <a:rPr sz="3350" spc="-145" dirty="0">
                <a:latin typeface="Arial MT"/>
                <a:cs typeface="Arial MT"/>
              </a:rPr>
              <a:t>Extracellular</a:t>
            </a:r>
            <a:endParaRPr sz="3350">
              <a:latin typeface="Arial MT"/>
              <a:cs typeface="Arial MT"/>
            </a:endParaRPr>
          </a:p>
          <a:p>
            <a:pPr marL="6745605">
              <a:lnSpc>
                <a:spcPts val="3615"/>
              </a:lnSpc>
            </a:pPr>
            <a:r>
              <a:rPr sz="3250" spc="-10" dirty="0">
                <a:latin typeface="Arial MT"/>
                <a:cs typeface="Arial MT"/>
              </a:rPr>
              <a:t>signal</a:t>
            </a:r>
            <a:endParaRPr sz="3250">
              <a:latin typeface="Arial MT"/>
              <a:cs typeface="Arial MT"/>
            </a:endParaRPr>
          </a:p>
          <a:p>
            <a:pPr>
              <a:spcBef>
                <a:spcPts val="1660"/>
              </a:spcBef>
            </a:pPr>
            <a:endParaRPr sz="3250">
              <a:latin typeface="Arial MT"/>
              <a:cs typeface="Arial MT"/>
            </a:endParaRPr>
          </a:p>
          <a:p>
            <a:pPr marL="6738620"/>
            <a:r>
              <a:rPr sz="3200" spc="-95" dirty="0">
                <a:latin typeface="Arial MT"/>
                <a:cs typeface="Arial MT"/>
              </a:rPr>
              <a:t>Receptor</a:t>
            </a:r>
            <a:endParaRPr sz="3200">
              <a:latin typeface="Arial MT"/>
              <a:cs typeface="Arial MT"/>
            </a:endParaRPr>
          </a:p>
          <a:p>
            <a:pPr>
              <a:spcBef>
                <a:spcPts val="3379"/>
              </a:spcBef>
            </a:pPr>
            <a:endParaRPr sz="3200">
              <a:latin typeface="Arial MT"/>
              <a:cs typeface="Arial MT"/>
            </a:endParaRPr>
          </a:p>
          <a:p>
            <a:pPr marL="6740525">
              <a:lnSpc>
                <a:spcPts val="3595"/>
              </a:lnSpc>
            </a:pPr>
            <a:r>
              <a:rPr sz="3200" spc="-125" dirty="0">
                <a:latin typeface="Arial MT"/>
                <a:cs typeface="Arial MT"/>
              </a:rPr>
              <a:t>Membranæattached</a:t>
            </a:r>
            <a:endParaRPr sz="3200">
              <a:latin typeface="Arial MT"/>
              <a:cs typeface="Arial MT"/>
            </a:endParaRPr>
          </a:p>
          <a:p>
            <a:pPr marL="6745605">
              <a:lnSpc>
                <a:spcPts val="3165"/>
              </a:lnSpc>
            </a:pPr>
            <a:r>
              <a:rPr sz="3100" spc="-10" dirty="0">
                <a:latin typeface="Arial MT"/>
                <a:cs typeface="Arial MT"/>
              </a:rPr>
              <a:t>signal</a:t>
            </a:r>
            <a:endParaRPr sz="3100">
              <a:latin typeface="Arial MT"/>
              <a:cs typeface="Arial MT"/>
            </a:endParaRPr>
          </a:p>
          <a:p>
            <a:pPr marL="1033144">
              <a:lnSpc>
                <a:spcPts val="3770"/>
              </a:lnSpc>
            </a:pPr>
            <a:r>
              <a:rPr sz="3400" spc="-270" dirty="0">
                <a:latin typeface="Arial MT"/>
                <a:cs typeface="Arial MT"/>
              </a:rPr>
              <a:t>Target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229" dirty="0">
                <a:latin typeface="Arial MT"/>
                <a:cs typeface="Arial MT"/>
              </a:rPr>
              <a:t>sites</a:t>
            </a:r>
            <a:r>
              <a:rPr sz="3400" spc="-114" dirty="0">
                <a:latin typeface="Arial MT"/>
                <a:cs typeface="Arial MT"/>
              </a:rPr>
              <a:t> </a:t>
            </a:r>
            <a:r>
              <a:rPr sz="3400" spc="-235" dirty="0">
                <a:latin typeface="Arial MT"/>
                <a:cs typeface="Arial MT"/>
              </a:rPr>
              <a:t>on</a:t>
            </a:r>
            <a:r>
              <a:rPr sz="3400" spc="-254" dirty="0">
                <a:latin typeface="Arial MT"/>
                <a:cs typeface="Arial MT"/>
              </a:rPr>
              <a:t> </a:t>
            </a:r>
            <a:r>
              <a:rPr sz="3400" spc="-380" dirty="0">
                <a:latin typeface="Arial MT"/>
                <a:cs typeface="Arial MT"/>
              </a:rPr>
              <a:t>same</a:t>
            </a:r>
            <a:r>
              <a:rPr sz="3400" spc="-75" dirty="0">
                <a:latin typeface="Arial MT"/>
                <a:cs typeface="Arial MT"/>
              </a:rPr>
              <a:t> </a:t>
            </a:r>
            <a:r>
              <a:rPr sz="3400" spc="-20" dirty="0">
                <a:latin typeface="Arial MT"/>
                <a:cs typeface="Arial MT"/>
              </a:rPr>
              <a:t>cell</a:t>
            </a:r>
            <a:endParaRPr sz="3400">
              <a:latin typeface="Arial MT"/>
              <a:cs typeface="Arial MT"/>
            </a:endParaRPr>
          </a:p>
          <a:p>
            <a:pPr>
              <a:spcBef>
                <a:spcPts val="2010"/>
              </a:spcBef>
            </a:pPr>
            <a:endParaRPr sz="3400">
              <a:latin typeface="Arial MT"/>
              <a:cs typeface="Arial MT"/>
            </a:endParaRPr>
          </a:p>
          <a:p>
            <a:pPr marL="12700"/>
            <a:r>
              <a:rPr sz="3950" spc="-360" dirty="0">
                <a:latin typeface="Arial MT"/>
                <a:cs typeface="Arial MT"/>
              </a:rPr>
              <a:t>Examples•</a:t>
            </a:r>
            <a:r>
              <a:rPr sz="3950" spc="355" dirty="0">
                <a:latin typeface="Arial MT"/>
                <a:cs typeface="Arial MT"/>
              </a:rPr>
              <a:t> </a:t>
            </a:r>
            <a:r>
              <a:rPr sz="3950" spc="-165" dirty="0">
                <a:latin typeface="Arial MT"/>
                <a:cs typeface="Arial MT"/>
              </a:rPr>
              <a:t>cçîokines/immune</a:t>
            </a:r>
            <a:r>
              <a:rPr sz="3950" spc="-110" dirty="0">
                <a:latin typeface="Arial MT"/>
                <a:cs typeface="Arial MT"/>
              </a:rPr>
              <a:t> </a:t>
            </a:r>
            <a:r>
              <a:rPr sz="3950" spc="-220" dirty="0">
                <a:latin typeface="Arial MT"/>
                <a:cs typeface="Arial MT"/>
              </a:rPr>
              <a:t>cells.</a:t>
            </a:r>
            <a:r>
              <a:rPr sz="3950" spc="-55" dirty="0">
                <a:latin typeface="Arial MT"/>
                <a:cs typeface="Arial MT"/>
              </a:rPr>
              <a:t> </a:t>
            </a:r>
            <a:r>
              <a:rPr sz="3950" spc="-25" dirty="0">
                <a:latin typeface="Arial MT"/>
                <a:cs typeface="Arial MT"/>
              </a:rPr>
              <a:t>growth</a:t>
            </a:r>
            <a:r>
              <a:rPr sz="3950" spc="25" dirty="0">
                <a:latin typeface="Arial MT"/>
                <a:cs typeface="Arial MT"/>
              </a:rPr>
              <a:t> </a:t>
            </a:r>
            <a:r>
              <a:rPr sz="3950" spc="-10" dirty="0">
                <a:latin typeface="Arial MT"/>
                <a:cs typeface="Arial MT"/>
              </a:rPr>
              <a:t>factors</a:t>
            </a:r>
            <a:endParaRPr sz="3950">
              <a:latin typeface="Arial MT"/>
              <a:cs typeface="Arial MT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Flowchart: Process 1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42031" y="4381500"/>
            <a:ext cx="317500" cy="571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20831" y="1117600"/>
            <a:ext cx="647700" cy="469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71731" y="1117600"/>
            <a:ext cx="508000" cy="482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89431" y="1117600"/>
            <a:ext cx="876300" cy="4699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46240" y="901348"/>
            <a:ext cx="229171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150" spc="-770" dirty="0">
                <a:solidFill>
                  <a:srgbClr val="000000"/>
                </a:solidFill>
              </a:rPr>
              <a:t>PARACRI</a:t>
            </a:r>
            <a:endParaRPr sz="515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1445"/>
          </a:xfrm>
          <a:prstGeom prst="rect">
            <a:avLst/>
          </a:prstGeom>
        </p:spPr>
        <p:txBody>
          <a:bodyPr vert="horz" wrap="square" lIns="0" tIns="70159" rIns="0" bIns="0" rtlCol="0">
            <a:spAutoFit/>
          </a:bodyPr>
          <a:lstStyle/>
          <a:p>
            <a:pPr marL="40005">
              <a:lnSpc>
                <a:spcPts val="2510"/>
              </a:lnSpc>
            </a:pPr>
            <a:fld id="{81D60167-4931-47E6-BA6A-407CBD079E47}" type="slidenum">
              <a:rPr sz="2150" spc="-25" dirty="0"/>
              <a:pPr marL="40005">
                <a:lnSpc>
                  <a:spcPts val="2510"/>
                </a:lnSpc>
              </a:pPr>
              <a:t>12</a:t>
            </a:fld>
            <a:endParaRPr sz="2150"/>
          </a:p>
        </p:txBody>
      </p:sp>
      <p:sp>
        <p:nvSpPr>
          <p:cNvPr id="7" name="object 7"/>
          <p:cNvSpPr txBox="1"/>
          <p:nvPr/>
        </p:nvSpPr>
        <p:spPr>
          <a:xfrm>
            <a:off x="9305931" y="901348"/>
            <a:ext cx="131889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150" spc="-705" dirty="0">
                <a:latin typeface="Arial MT"/>
                <a:cs typeface="Arial MT"/>
              </a:rPr>
              <a:t>6NAL</a:t>
            </a:r>
            <a:endParaRPr sz="51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26557" y="4400550"/>
            <a:ext cx="1600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500" spc="25" dirty="0">
                <a:solidFill>
                  <a:srgbClr val="A55962"/>
                </a:solidFill>
                <a:latin typeface="Arial MT"/>
                <a:cs typeface="Arial MT"/>
              </a:rPr>
              <a:t>.</a:t>
            </a:r>
            <a:endParaRPr sz="35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8318" y="4293904"/>
            <a:ext cx="2345690" cy="131445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39090">
              <a:spcBef>
                <a:spcPts val="940"/>
              </a:spcBef>
            </a:pPr>
            <a:r>
              <a:rPr sz="3500" spc="75" dirty="0">
                <a:solidFill>
                  <a:srgbClr val="B85459"/>
                </a:solidFill>
                <a:latin typeface="Arial MT"/>
                <a:cs typeface="Arial MT"/>
              </a:rPr>
              <a:t>”“</a:t>
            </a:r>
            <a:endParaRPr sz="3500">
              <a:latin typeface="Arial MT"/>
              <a:cs typeface="Arial MT"/>
            </a:endParaRPr>
          </a:p>
          <a:p>
            <a:pPr>
              <a:spcBef>
                <a:spcPts val="850"/>
              </a:spcBef>
              <a:tabLst>
                <a:tab pos="353060" algn="l"/>
                <a:tab pos="707390" algn="l"/>
                <a:tab pos="1088390" algn="l"/>
                <a:tab pos="1469390" algn="l"/>
                <a:tab pos="2207260" algn="l"/>
              </a:tabLst>
            </a:pPr>
            <a:r>
              <a:rPr sz="3550" spc="25" dirty="0">
                <a:solidFill>
                  <a:srgbClr val="C16472"/>
                </a:solidFill>
                <a:latin typeface="Arial MT"/>
                <a:cs typeface="Arial MT"/>
              </a:rPr>
              <a:t>,</a:t>
            </a:r>
            <a:r>
              <a:rPr sz="3550" dirty="0">
                <a:solidFill>
                  <a:srgbClr val="C16472"/>
                </a:solidFill>
                <a:latin typeface="Arial MT"/>
                <a:cs typeface="Arial MT"/>
              </a:rPr>
              <a:t>	</a:t>
            </a:r>
            <a:r>
              <a:rPr sz="3550" spc="-50" dirty="0">
                <a:solidFill>
                  <a:srgbClr val="A04F56"/>
                </a:solidFill>
                <a:latin typeface="Arial MT"/>
                <a:cs typeface="Arial MT"/>
              </a:rPr>
              <a:t>-</a:t>
            </a:r>
            <a:r>
              <a:rPr sz="3550" dirty="0">
                <a:solidFill>
                  <a:srgbClr val="A04F56"/>
                </a:solidFill>
                <a:latin typeface="Arial MT"/>
                <a:cs typeface="Arial MT"/>
              </a:rPr>
              <a:t>	</a:t>
            </a:r>
            <a:r>
              <a:rPr sz="3550" spc="-50" dirty="0">
                <a:solidFill>
                  <a:srgbClr val="B1505D"/>
                </a:solidFill>
                <a:latin typeface="Arial MT"/>
                <a:cs typeface="Arial MT"/>
              </a:rPr>
              <a:t>.</a:t>
            </a:r>
            <a:r>
              <a:rPr sz="3550" dirty="0">
                <a:solidFill>
                  <a:srgbClr val="B1505D"/>
                </a:solidFill>
                <a:latin typeface="Arial MT"/>
                <a:cs typeface="Arial MT"/>
              </a:rPr>
              <a:t>	</a:t>
            </a:r>
            <a:r>
              <a:rPr sz="3550" spc="-50" dirty="0">
                <a:solidFill>
                  <a:srgbClr val="A04F5B"/>
                </a:solidFill>
                <a:latin typeface="Arial MT"/>
                <a:cs typeface="Arial MT"/>
              </a:rPr>
              <a:t>.</a:t>
            </a:r>
            <a:r>
              <a:rPr sz="3550" dirty="0">
                <a:solidFill>
                  <a:srgbClr val="A04F5B"/>
                </a:solidFill>
                <a:latin typeface="Arial MT"/>
                <a:cs typeface="Arial MT"/>
              </a:rPr>
              <a:t>	</a:t>
            </a:r>
            <a:r>
              <a:rPr sz="3550" spc="-25" dirty="0">
                <a:solidFill>
                  <a:srgbClr val="A14B56"/>
                </a:solidFill>
                <a:latin typeface="Arial MT"/>
                <a:cs typeface="Arial MT"/>
              </a:rPr>
              <a:t>..</a:t>
            </a:r>
            <a:r>
              <a:rPr sz="3550" dirty="0">
                <a:solidFill>
                  <a:srgbClr val="A14B56"/>
                </a:solidFill>
                <a:latin typeface="Arial MT"/>
                <a:cs typeface="Arial MT"/>
              </a:rPr>
              <a:t>	</a:t>
            </a:r>
            <a:r>
              <a:rPr sz="3550" spc="-155" dirty="0">
                <a:solidFill>
                  <a:srgbClr val="A04F56"/>
                </a:solidFill>
                <a:latin typeface="Arial MT"/>
                <a:cs typeface="Arial MT"/>
              </a:rPr>
              <a:t>-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5400" y="5575300"/>
            <a:ext cx="4940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3300" spc="65" dirty="0">
                <a:solidFill>
                  <a:srgbClr val="974F52"/>
                </a:solidFill>
                <a:latin typeface="Arial MT"/>
                <a:cs typeface="Arial MT"/>
              </a:rPr>
              <a:t>.</a:t>
            </a:r>
            <a:r>
              <a:rPr sz="5250" spc="97" baseline="21428" dirty="0">
                <a:solidFill>
                  <a:srgbClr val="A34156"/>
                </a:solidFill>
                <a:latin typeface="Arial MT"/>
                <a:cs typeface="Arial MT"/>
              </a:rPr>
              <a:t>.</a:t>
            </a:r>
            <a:r>
              <a:rPr sz="3300" spc="65" dirty="0">
                <a:solidFill>
                  <a:srgbClr val="A84D56"/>
                </a:solidFill>
                <a:latin typeface="Arial MT"/>
                <a:cs typeface="Arial MT"/>
              </a:rPr>
              <a:t>-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17674" y="5403850"/>
            <a:ext cx="1587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3500" spc="-50" dirty="0">
                <a:solidFill>
                  <a:srgbClr val="934650"/>
                </a:solidFill>
                <a:latin typeface="Arial MT"/>
                <a:cs typeface="Arial MT"/>
              </a:rPr>
              <a:t>•</a:t>
            </a:r>
            <a:endParaRPr sz="35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36214" y="5403850"/>
            <a:ext cx="4000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</a:pPr>
            <a:r>
              <a:rPr sz="3500" spc="-270" dirty="0">
                <a:solidFill>
                  <a:srgbClr val="AE6679"/>
                </a:solidFill>
                <a:latin typeface="Arial MT"/>
                <a:cs typeface="Arial MT"/>
              </a:rPr>
              <a:t>“</a:t>
            </a:r>
            <a:r>
              <a:rPr sz="3500" spc="-335" dirty="0">
                <a:solidFill>
                  <a:srgbClr val="AE6679"/>
                </a:solidFill>
                <a:latin typeface="Arial MT"/>
                <a:cs typeface="Arial MT"/>
              </a:rPr>
              <a:t> </a:t>
            </a:r>
            <a:r>
              <a:rPr sz="4950" spc="89" baseline="-22727" dirty="0">
                <a:solidFill>
                  <a:srgbClr val="A85666"/>
                </a:solidFill>
                <a:latin typeface="Arial MT"/>
                <a:cs typeface="Arial MT"/>
              </a:rPr>
              <a:t>-</a:t>
            </a:r>
            <a:endParaRPr sz="4950" baseline="-22727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05557" y="5721350"/>
            <a:ext cx="1612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500" spc="35" dirty="0">
                <a:solidFill>
                  <a:srgbClr val="A04854"/>
                </a:solidFill>
                <a:latin typeface="Arial MT"/>
                <a:cs typeface="Arial MT"/>
              </a:rPr>
              <a:t>.</a:t>
            </a:r>
            <a:endParaRPr sz="3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49940" y="6775275"/>
            <a:ext cx="130937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450" spc="-270" dirty="0">
                <a:latin typeface="Arial MT"/>
                <a:cs typeface="Arial MT"/>
              </a:rPr>
              <a:t>Secreto</a:t>
            </a:r>
            <a:endParaRPr sz="34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17809" y="6775275"/>
            <a:ext cx="579755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450" spc="-565" dirty="0">
                <a:latin typeface="Arial MT"/>
                <a:cs typeface="Arial MT"/>
              </a:rPr>
              <a:t>cedí</a:t>
            </a:r>
            <a:endParaRPr sz="34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10584" y="6807200"/>
            <a:ext cx="33369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616710" algn="l"/>
                <a:tab pos="2319655" algn="l"/>
              </a:tabLst>
            </a:pPr>
            <a:r>
              <a:rPr sz="3500" spc="-305" dirty="0">
                <a:latin typeface="Arial MT"/>
                <a:cs typeface="Arial MT"/>
              </a:rPr>
              <a:t>Adjacen</a:t>
            </a:r>
            <a:r>
              <a:rPr sz="3500" dirty="0">
                <a:latin typeface="Arial MT"/>
                <a:cs typeface="Arial MT"/>
              </a:rPr>
              <a:t>	</a:t>
            </a:r>
            <a:r>
              <a:rPr sz="3500" spc="-25" dirty="0">
                <a:latin typeface="Arial MT"/>
                <a:cs typeface="Arial MT"/>
              </a:rPr>
              <a:t>tar</a:t>
            </a:r>
            <a:r>
              <a:rPr sz="3500" dirty="0">
                <a:latin typeface="Arial MT"/>
                <a:cs typeface="Arial MT"/>
              </a:rPr>
              <a:t>	</a:t>
            </a:r>
            <a:r>
              <a:rPr sz="3500" spc="-200" dirty="0">
                <a:latin typeface="Arial MT"/>
                <a:cs typeface="Arial MT"/>
              </a:rPr>
              <a:t>et</a:t>
            </a:r>
            <a:r>
              <a:rPr sz="3500" spc="-140" dirty="0">
                <a:latin typeface="Arial MT"/>
                <a:cs typeface="Arial MT"/>
              </a:rPr>
              <a:t> </a:t>
            </a:r>
            <a:r>
              <a:rPr sz="3500" spc="-170" dirty="0">
                <a:latin typeface="Arial MT"/>
                <a:cs typeface="Arial MT"/>
              </a:rPr>
              <a:t>cell</a:t>
            </a:r>
            <a:endParaRPr sz="35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2190" y="8420452"/>
            <a:ext cx="11080750" cy="574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3600" spc="-114" dirty="0">
                <a:latin typeface="Arial MT"/>
                <a:cs typeface="Arial MT"/>
              </a:rPr>
              <a:t>Examples:</a:t>
            </a:r>
            <a:r>
              <a:rPr sz="3600" spc="80" dirty="0">
                <a:latin typeface="Arial MT"/>
                <a:cs typeface="Arial MT"/>
              </a:rPr>
              <a:t> </a:t>
            </a:r>
            <a:r>
              <a:rPr sz="3600" spc="60" dirty="0">
                <a:latin typeface="Arial MT"/>
                <a:cs typeface="Arial MT"/>
              </a:rPr>
              <a:t>nerve-nerve,</a:t>
            </a:r>
            <a:r>
              <a:rPr sz="3600" spc="235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nerve-muscle</a:t>
            </a:r>
            <a:r>
              <a:rPr sz="3600" spc="385" dirty="0">
                <a:latin typeface="Arial MT"/>
                <a:cs typeface="Arial MT"/>
              </a:rPr>
              <a:t> </a:t>
            </a:r>
            <a:r>
              <a:rPr sz="3600" spc="-100" dirty="0">
                <a:latin typeface="Arial MT"/>
                <a:cs typeface="Arial MT"/>
              </a:rPr>
              <a:t>cells.</a:t>
            </a:r>
            <a:r>
              <a:rPr sz="3600" spc="-130" dirty="0">
                <a:latin typeface="Arial MT"/>
                <a:cs typeface="Arial MT"/>
              </a:rPr>
              <a:t> </a:t>
            </a:r>
            <a:r>
              <a:rPr sz="5400" spc="-37" baseline="2314" dirty="0">
                <a:latin typeface="Arial MT"/>
                <a:cs typeface="Arial MT"/>
              </a:rPr>
              <a:t>C</a:t>
            </a:r>
            <a:r>
              <a:rPr sz="5400" spc="-37" baseline="-8487" dirty="0">
                <a:latin typeface="Arial MT"/>
                <a:cs typeface="Arial MT"/>
              </a:rPr>
              <a:t>U!</a:t>
            </a:r>
            <a:r>
              <a:rPr sz="5400" spc="-37" baseline="2314" dirty="0">
                <a:latin typeface="Arial MT"/>
                <a:cs typeface="Arial MT"/>
              </a:rPr>
              <a:t>okines</a:t>
            </a:r>
            <a:endParaRPr sz="5400" baseline="2314">
              <a:latin typeface="Arial MT"/>
              <a:cs typeface="Arial MT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0" name="Flowchart: Process 1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8931" y="5334000"/>
            <a:ext cx="723900" cy="165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3431" y="5588000"/>
            <a:ext cx="901700" cy="152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13331" y="5613400"/>
            <a:ext cx="698500" cy="59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64231" y="5562600"/>
            <a:ext cx="406400" cy="431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58231" y="1892300"/>
            <a:ext cx="12623800" cy="3175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09731" y="1054100"/>
            <a:ext cx="673100" cy="469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86031" y="1054100"/>
            <a:ext cx="508000" cy="482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16431" y="1054100"/>
            <a:ext cx="482600" cy="4699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49831" y="1041400"/>
            <a:ext cx="355600" cy="4826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83131" y="5232400"/>
            <a:ext cx="2159000" cy="15621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651331" y="6953250"/>
            <a:ext cx="2755900" cy="36195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566943" y="794633"/>
            <a:ext cx="2371090" cy="862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500" spc="-1030" dirty="0">
                <a:solidFill>
                  <a:srgbClr val="000000"/>
                </a:solidFill>
              </a:rPr>
              <a:t>ENDOCRI</a:t>
            </a:r>
            <a:endParaRPr sz="550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1445"/>
          </a:xfrm>
          <a:prstGeom prst="rect">
            <a:avLst/>
          </a:prstGeom>
        </p:spPr>
        <p:txBody>
          <a:bodyPr vert="horz" wrap="square" lIns="0" tIns="70159" rIns="0" bIns="0" rtlCol="0">
            <a:spAutoFit/>
          </a:bodyPr>
          <a:lstStyle/>
          <a:p>
            <a:pPr marL="40005">
              <a:lnSpc>
                <a:spcPts val="2510"/>
              </a:lnSpc>
            </a:pPr>
            <a:fld id="{81D60167-4931-47E6-BA6A-407CBD079E47}" type="slidenum">
              <a:rPr sz="2150" spc="-25" dirty="0"/>
              <a:pPr marL="40005">
                <a:lnSpc>
                  <a:spcPts val="2510"/>
                </a:lnSpc>
              </a:pPr>
              <a:t>13</a:t>
            </a:fld>
            <a:endParaRPr sz="2150"/>
          </a:p>
        </p:txBody>
      </p:sp>
      <p:sp>
        <p:nvSpPr>
          <p:cNvPr id="14" name="object 14"/>
          <p:cNvSpPr txBox="1"/>
          <p:nvPr/>
        </p:nvSpPr>
        <p:spPr>
          <a:xfrm>
            <a:off x="9379767" y="794633"/>
            <a:ext cx="1343660" cy="862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500" spc="-1025" dirty="0">
                <a:latin typeface="Arial MT"/>
                <a:cs typeface="Arial MT"/>
              </a:rPr>
              <a:t>I?NAL</a:t>
            </a:r>
            <a:endParaRPr sz="55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55208" y="4500209"/>
            <a:ext cx="27622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45" dirty="0">
                <a:solidFill>
                  <a:srgbClr val="9C5659"/>
                </a:solidFill>
                <a:latin typeface="Arial MT"/>
                <a:cs typeface="Arial MT"/>
              </a:rPr>
              <a:t>I-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10545" y="4500209"/>
            <a:ext cx="190627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-160" dirty="0">
                <a:latin typeface="Arial MT"/>
                <a:cs typeface="Arial MT"/>
              </a:rPr>
              <a:t>Blood</a:t>
            </a:r>
            <a:r>
              <a:rPr sz="2950" spc="-40" dirty="0">
                <a:latin typeface="Arial MT"/>
                <a:cs typeface="Arial MT"/>
              </a:rPr>
              <a:t> </a:t>
            </a:r>
            <a:r>
              <a:rPr sz="2950" spc="-175" dirty="0">
                <a:latin typeface="Arial MT"/>
                <a:cs typeface="Arial MT"/>
              </a:rPr>
              <a:t>vessel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87091" y="6412089"/>
            <a:ext cx="8910320" cy="27943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510"/>
              </a:lnSpc>
              <a:spcBef>
                <a:spcPts val="110"/>
              </a:spcBef>
            </a:pPr>
            <a:r>
              <a:rPr sz="3100" spc="-260" dirty="0">
                <a:latin typeface="Arial MT"/>
                <a:cs typeface="Arial MT"/>
              </a:rPr>
              <a:t>Hormone</a:t>
            </a:r>
            <a:r>
              <a:rPr sz="3100" spc="90" dirty="0">
                <a:latin typeface="Arial MT"/>
                <a:cs typeface="Arial MT"/>
              </a:rPr>
              <a:t> </a:t>
            </a:r>
            <a:r>
              <a:rPr sz="3100" spc="-125" dirty="0">
                <a:latin typeface="Arial MT"/>
                <a:cs typeface="Arial MT"/>
              </a:rPr>
              <a:t>secretion</a:t>
            </a:r>
            <a:endParaRPr sz="3100">
              <a:latin typeface="Arial MT"/>
              <a:cs typeface="Arial MT"/>
            </a:endParaRPr>
          </a:p>
          <a:p>
            <a:pPr marL="15875">
              <a:lnSpc>
                <a:spcPts val="3810"/>
              </a:lnSpc>
            </a:pPr>
            <a:r>
              <a:rPr sz="3350" spc="-210" dirty="0">
                <a:latin typeface="Arial MT"/>
                <a:cs typeface="Arial MT"/>
              </a:rPr>
              <a:t>into</a:t>
            </a:r>
            <a:r>
              <a:rPr sz="3350" spc="-229" dirty="0">
                <a:latin typeface="Arial MT"/>
                <a:cs typeface="Arial MT"/>
              </a:rPr>
              <a:t> </a:t>
            </a:r>
            <a:r>
              <a:rPr sz="3350" spc="-300" dirty="0">
                <a:latin typeface="Arial MT"/>
                <a:cs typeface="Arial MT"/>
              </a:rPr>
              <a:t>blood</a:t>
            </a:r>
            <a:r>
              <a:rPr sz="3350" spc="-150" dirty="0">
                <a:latin typeface="Arial MT"/>
                <a:cs typeface="Arial MT"/>
              </a:rPr>
              <a:t> </a:t>
            </a:r>
            <a:r>
              <a:rPr sz="3350" spc="-355" dirty="0">
                <a:latin typeface="Arial MT"/>
                <a:cs typeface="Arial MT"/>
              </a:rPr>
              <a:t>by</a:t>
            </a:r>
            <a:r>
              <a:rPr sz="3350" spc="-165" dirty="0">
                <a:latin typeface="Arial MT"/>
                <a:cs typeface="Arial MT"/>
              </a:rPr>
              <a:t> </a:t>
            </a:r>
            <a:r>
              <a:rPr sz="3350" spc="-365" dirty="0">
                <a:latin typeface="Arial MT"/>
                <a:cs typeface="Arial MT"/>
              </a:rPr>
              <a:t>endocrine</a:t>
            </a:r>
            <a:r>
              <a:rPr sz="3350" spc="105" dirty="0">
                <a:latin typeface="Arial MT"/>
                <a:cs typeface="Arial MT"/>
              </a:rPr>
              <a:t> </a:t>
            </a:r>
            <a:r>
              <a:rPr sz="3350" spc="-330" dirty="0">
                <a:latin typeface="Arial MT"/>
                <a:cs typeface="Arial MT"/>
              </a:rPr>
              <a:t>gland</a:t>
            </a:r>
            <a:endParaRPr sz="33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3350">
              <a:latin typeface="Arial MT"/>
              <a:cs typeface="Arial MT"/>
            </a:endParaRPr>
          </a:p>
          <a:p>
            <a:pPr>
              <a:spcBef>
                <a:spcPts val="1325"/>
              </a:spcBef>
            </a:pPr>
            <a:endParaRPr sz="3350">
              <a:latin typeface="Arial MT"/>
              <a:cs typeface="Arial MT"/>
            </a:endParaRPr>
          </a:p>
          <a:p>
            <a:pPr marL="572770"/>
            <a:r>
              <a:rPr sz="4200" spc="-445" dirty="0">
                <a:latin typeface="Arial MT"/>
                <a:cs typeface="Arial MT"/>
              </a:rPr>
              <a:t>Examples:</a:t>
            </a:r>
            <a:r>
              <a:rPr sz="4200" spc="150" dirty="0">
                <a:latin typeface="Arial MT"/>
                <a:cs typeface="Arial MT"/>
              </a:rPr>
              <a:t> </a:t>
            </a:r>
            <a:r>
              <a:rPr sz="4200" spc="-265" dirty="0">
                <a:latin typeface="Arial MT"/>
                <a:cs typeface="Arial MT"/>
              </a:rPr>
              <a:t>peptide</a:t>
            </a:r>
            <a:r>
              <a:rPr sz="4200" spc="225" dirty="0">
                <a:latin typeface="Arial MT"/>
                <a:cs typeface="Arial MT"/>
              </a:rPr>
              <a:t> </a:t>
            </a:r>
            <a:r>
              <a:rPr sz="4200" spc="-520" dirty="0">
                <a:latin typeface="Arial MT"/>
                <a:cs typeface="Arial MT"/>
              </a:rPr>
              <a:t>and</a:t>
            </a:r>
            <a:r>
              <a:rPr sz="4200" spc="85" dirty="0">
                <a:latin typeface="Arial MT"/>
                <a:cs typeface="Arial MT"/>
              </a:rPr>
              <a:t> </a:t>
            </a:r>
            <a:r>
              <a:rPr sz="4200" spc="-210" dirty="0">
                <a:latin typeface="Arial MT"/>
                <a:cs typeface="Arial MT"/>
              </a:rPr>
              <a:t>steroid</a:t>
            </a:r>
            <a:r>
              <a:rPr sz="4200" spc="-80" dirty="0">
                <a:latin typeface="Arial MT"/>
                <a:cs typeface="Arial MT"/>
              </a:rPr>
              <a:t> </a:t>
            </a:r>
            <a:r>
              <a:rPr sz="4200" spc="-365" dirty="0">
                <a:latin typeface="Arial MT"/>
                <a:cs typeface="Arial MT"/>
              </a:rPr>
              <a:t>hormones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0" name="Flowchart: Process 1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2531" y="5168900"/>
            <a:ext cx="5435600" cy="2959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22431" y="3797300"/>
            <a:ext cx="1193800" cy="1295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41131" y="1841500"/>
            <a:ext cx="266700" cy="482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93831" y="1841500"/>
            <a:ext cx="431800" cy="482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66931" y="1828800"/>
            <a:ext cx="381000" cy="482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24131" y="1841500"/>
            <a:ext cx="368300" cy="482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508331" y="1828800"/>
            <a:ext cx="393700" cy="495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30631" y="1828800"/>
            <a:ext cx="457200" cy="4953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099131" y="1828800"/>
            <a:ext cx="393700" cy="4953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556331" y="1828800"/>
            <a:ext cx="444500" cy="4953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542863" y="1613430"/>
            <a:ext cx="2891155" cy="84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2694940" algn="l"/>
              </a:tabLst>
            </a:pPr>
            <a:r>
              <a:rPr sz="5400" spc="-310" dirty="0">
                <a:solidFill>
                  <a:srgbClr val="000000"/>
                </a:solidFill>
              </a:rPr>
              <a:t>UXTAC</a:t>
            </a:r>
            <a:r>
              <a:rPr sz="5400" dirty="0">
                <a:solidFill>
                  <a:srgbClr val="000000"/>
                </a:solidFill>
              </a:rPr>
              <a:t>	</a:t>
            </a:r>
            <a:r>
              <a:rPr sz="5400" spc="-50" dirty="0">
                <a:solidFill>
                  <a:srgbClr val="000000"/>
                </a:solidFill>
              </a:rPr>
              <a:t>I</a:t>
            </a:r>
            <a:endParaRPr sz="5400"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1445"/>
          </a:xfrm>
          <a:prstGeom prst="rect">
            <a:avLst/>
          </a:prstGeom>
        </p:spPr>
        <p:txBody>
          <a:bodyPr vert="horz" wrap="square" lIns="0" tIns="70159" rIns="0" bIns="0" rtlCol="0">
            <a:spAutoFit/>
          </a:bodyPr>
          <a:lstStyle/>
          <a:p>
            <a:pPr marL="40005">
              <a:lnSpc>
                <a:spcPts val="2510"/>
              </a:lnSpc>
            </a:pPr>
            <a:fld id="{81D60167-4931-47E6-BA6A-407CBD079E47}" type="slidenum">
              <a:rPr sz="2150" spc="-25" dirty="0"/>
              <a:pPr marL="40005">
                <a:lnSpc>
                  <a:spcPts val="2510"/>
                </a:lnSpc>
              </a:pPr>
              <a:t>14</a:t>
            </a:fld>
            <a:endParaRPr sz="2150"/>
          </a:p>
        </p:txBody>
      </p:sp>
      <p:sp>
        <p:nvSpPr>
          <p:cNvPr id="16" name="object 16"/>
          <p:cNvSpPr txBox="1"/>
          <p:nvPr/>
        </p:nvSpPr>
        <p:spPr>
          <a:xfrm>
            <a:off x="9914319" y="1613430"/>
            <a:ext cx="2125345" cy="84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697230" algn="l"/>
              </a:tabLst>
            </a:pPr>
            <a:r>
              <a:rPr sz="5400" spc="-50" dirty="0">
                <a:latin typeface="Arial MT"/>
                <a:cs typeface="Arial MT"/>
              </a:rPr>
              <a:t>I</a:t>
            </a:r>
            <a:r>
              <a:rPr sz="5400" dirty="0">
                <a:latin typeface="Arial MT"/>
                <a:cs typeface="Arial MT"/>
              </a:rPr>
              <a:t>	</a:t>
            </a:r>
            <a:r>
              <a:rPr sz="5400" spc="-210" dirty="0">
                <a:latin typeface="Arial MT"/>
                <a:cs typeface="Arial MT"/>
              </a:rPr>
              <a:t>NALI</a:t>
            </a:r>
            <a:endParaRPr sz="5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11043" y="1861080"/>
            <a:ext cx="57785" cy="84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400" spc="-1310" dirty="0">
                <a:solidFill>
                  <a:srgbClr val="8385D4"/>
                </a:solidFill>
                <a:latin typeface="Arial MT"/>
                <a:cs typeface="Arial MT"/>
              </a:rPr>
              <a:t>,</a:t>
            </a:r>
            <a:endParaRPr sz="5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35469" y="3392311"/>
            <a:ext cx="3046730" cy="64389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08000" marR="5080" indent="-495934">
              <a:lnSpc>
                <a:spcPts val="2300"/>
              </a:lnSpc>
              <a:spcBef>
                <a:spcPts val="395"/>
              </a:spcBef>
            </a:pPr>
            <a:r>
              <a:rPr sz="2100" spc="-85" dirty="0">
                <a:latin typeface="Arial MT"/>
                <a:cs typeface="Arial MT"/>
              </a:rPr>
              <a:t>MEMBRANE-</a:t>
            </a:r>
            <a:r>
              <a:rPr sz="2100" spc="-55" dirty="0">
                <a:latin typeface="Arial MT"/>
                <a:cs typeface="Arial MT"/>
              </a:rPr>
              <a:t>ANCHORED </a:t>
            </a:r>
            <a:r>
              <a:rPr sz="2100" spc="-10" dirty="0">
                <a:latin typeface="Arial MT"/>
                <a:cs typeface="Arial MT"/>
              </a:rPr>
              <a:t>LIGANDS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70971" y="8388175"/>
            <a:ext cx="1699260" cy="5518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7780" marR="5080" indent="-5715">
              <a:lnSpc>
                <a:spcPct val="102899"/>
              </a:lnSpc>
              <a:spcBef>
                <a:spcPts val="40"/>
              </a:spcBef>
            </a:pPr>
            <a:r>
              <a:rPr sz="1700" spc="-15" dirty="0">
                <a:latin typeface="Arial MT"/>
                <a:cs typeface="Arial MT"/>
              </a:rPr>
              <a:t>NEIGHBOURING </a:t>
            </a:r>
            <a:r>
              <a:rPr sz="1700" spc="-10" dirty="0">
                <a:latin typeface="Arial MT"/>
                <a:cs typeface="Arial MT"/>
              </a:rPr>
              <a:t>CELLS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57977" y="5901266"/>
            <a:ext cx="2725420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dirty="0">
                <a:latin typeface="Arial MT"/>
                <a:cs typeface="Arial MT"/>
              </a:rPr>
              <a:t>e.g.*Notch</a:t>
            </a:r>
            <a:r>
              <a:rPr sz="2300" spc="-15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signalling.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Flowchart: Process 2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7631" y="9309100"/>
            <a:ext cx="12039600" cy="177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7631" y="2806700"/>
            <a:ext cx="12039600" cy="63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37631" y="1955800"/>
            <a:ext cx="12039600" cy="63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68331" y="7613650"/>
            <a:ext cx="596900" cy="412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41464" y="653168"/>
            <a:ext cx="1003427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2959100" algn="l"/>
                <a:tab pos="6896734" algn="l"/>
              </a:tabLst>
            </a:pPr>
            <a:r>
              <a:rPr sz="5000" spc="-315" dirty="0">
                <a:solidFill>
                  <a:srgbClr val="000000"/>
                </a:solidFill>
                <a:latin typeface="Cambria"/>
                <a:cs typeface="Cambria"/>
              </a:rPr>
              <a:t>EXAMPLES</a:t>
            </a:r>
            <a:r>
              <a:rPr sz="5000" dirty="0">
                <a:solidFill>
                  <a:srgbClr val="000000"/>
                </a:solidFill>
                <a:latin typeface="Cambria"/>
                <a:cs typeface="Cambria"/>
              </a:rPr>
              <a:t>	OF</a:t>
            </a:r>
            <a:r>
              <a:rPr sz="5000" spc="15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5000" spc="-315" dirty="0">
                <a:solidFill>
                  <a:srgbClr val="000000"/>
                </a:solidFill>
                <a:latin typeface="Cambria"/>
                <a:cs typeface="Cambria"/>
              </a:rPr>
              <a:t>SIGNALING</a:t>
            </a:r>
            <a:r>
              <a:rPr sz="5000" dirty="0">
                <a:solidFill>
                  <a:srgbClr val="000000"/>
                </a:solidFill>
                <a:latin typeface="Cambria"/>
                <a:cs typeface="Cambria"/>
              </a:rPr>
              <a:t>	</a:t>
            </a:r>
            <a:r>
              <a:rPr sz="5000" spc="-285" dirty="0">
                <a:solidFill>
                  <a:srgbClr val="000000"/>
                </a:solidFill>
                <a:latin typeface="Cambria"/>
                <a:cs typeface="Cambria"/>
              </a:rPr>
              <a:t>MOLECULES</a:t>
            </a:r>
            <a:endParaRPr sz="50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29867" y="2093913"/>
            <a:ext cx="10989945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1332865" algn="l"/>
                <a:tab pos="3129280" algn="l"/>
                <a:tab pos="4063365" algn="l"/>
                <a:tab pos="5949315" algn="l"/>
                <a:tab pos="9576435" algn="l"/>
              </a:tabLst>
            </a:pPr>
            <a:r>
              <a:rPr sz="3050" dirty="0">
                <a:latin typeface="Cambria"/>
                <a:cs typeface="Cambria"/>
              </a:rPr>
              <a:t>rupe</a:t>
            </a:r>
            <a:r>
              <a:rPr sz="3050" spc="20" dirty="0">
                <a:latin typeface="Cambria"/>
                <a:cs typeface="Cambria"/>
              </a:rPr>
              <a:t> </a:t>
            </a:r>
            <a:r>
              <a:rPr sz="3050" spc="-25" dirty="0">
                <a:latin typeface="Cambria"/>
                <a:cs typeface="Cambria"/>
              </a:rPr>
              <a:t>of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10" dirty="0">
                <a:latin typeface="Cambria"/>
                <a:cs typeface="Cambria"/>
              </a:rPr>
              <a:t>molecule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10" dirty="0">
                <a:latin typeface="Cambria"/>
                <a:cs typeface="Cambria"/>
              </a:rPr>
              <a:t>Local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10" dirty="0">
                <a:latin typeface="Cambria"/>
                <a:cs typeface="Cambria"/>
              </a:rPr>
              <a:t>mediafor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10" dirty="0">
                <a:latin typeface="Cambria"/>
                <a:cs typeface="Cambria"/>
              </a:rPr>
              <a:t>Neurofransmilfer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135" dirty="0">
                <a:latin typeface="Cambria"/>
                <a:cs typeface="Cambria"/>
              </a:rPr>
              <a:t>fJormone</a:t>
            </a:r>
            <a:endParaRPr sz="30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81818" y="3014486"/>
            <a:ext cx="3881754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3225165" algn="l"/>
              </a:tabLst>
            </a:pPr>
            <a:r>
              <a:rPr sz="3000" spc="-10" dirty="0">
                <a:latin typeface="Cambria"/>
                <a:cs typeface="Cambria"/>
              </a:rPr>
              <a:t>Peptides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390" dirty="0">
                <a:latin typeface="Cambria"/>
                <a:cs typeface="Cambria"/>
              </a:rPr>
              <a:t>Kinin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02054" y="4329113"/>
            <a:ext cx="1953895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50" spc="-140" dirty="0">
                <a:latin typeface="Cambria"/>
                <a:cs typeface="Cambria"/>
              </a:rPr>
              <a:t>Polgpepfides</a:t>
            </a:r>
            <a:endParaRPr sz="305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07989" y="5630863"/>
            <a:ext cx="2502535" cy="8648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354"/>
              </a:lnSpc>
              <a:spcBef>
                <a:spcPts val="110"/>
              </a:spcBef>
            </a:pPr>
            <a:r>
              <a:rPr sz="3050" spc="-195" dirty="0">
                <a:latin typeface="Cambria"/>
                <a:cs typeface="Cambria"/>
              </a:rPr>
              <a:t>Amino</a:t>
            </a:r>
            <a:r>
              <a:rPr sz="3050" spc="25" dirty="0">
                <a:latin typeface="Cambria"/>
                <a:cs typeface="Cambria"/>
              </a:rPr>
              <a:t> </a:t>
            </a:r>
            <a:r>
              <a:rPr sz="3050" spc="-85" dirty="0">
                <a:latin typeface="Cambria"/>
                <a:cs typeface="Cambria"/>
              </a:rPr>
              <a:t>acids</a:t>
            </a:r>
            <a:r>
              <a:rPr sz="3050" spc="-55" dirty="0">
                <a:latin typeface="Cambria"/>
                <a:cs typeface="Cambria"/>
              </a:rPr>
              <a:t> </a:t>
            </a:r>
            <a:r>
              <a:rPr sz="3050" spc="-190" dirty="0">
                <a:latin typeface="Cambria"/>
                <a:cs typeface="Cambria"/>
              </a:rPr>
              <a:t>and</a:t>
            </a:r>
            <a:endParaRPr sz="3050">
              <a:latin typeface="Cambria"/>
              <a:cs typeface="Cambria"/>
            </a:endParaRPr>
          </a:p>
          <a:p>
            <a:pPr marL="245745">
              <a:lnSpc>
                <a:spcPts val="3235"/>
              </a:lnSpc>
            </a:pPr>
            <a:r>
              <a:rPr sz="2950" spc="-10" dirty="0">
                <a:latin typeface="Cambria"/>
                <a:cs typeface="Cambria"/>
              </a:rPr>
              <a:t>Derivatives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15153" y="5630863"/>
            <a:ext cx="1453515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50" spc="-235" dirty="0">
                <a:latin typeface="Cambria"/>
                <a:cs typeface="Cambria"/>
              </a:rPr>
              <a:t>Histamine</a:t>
            </a:r>
            <a:endParaRPr sz="305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40702" y="6913740"/>
            <a:ext cx="1775460" cy="865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63830">
              <a:lnSpc>
                <a:spcPts val="3360"/>
              </a:lnSpc>
              <a:spcBef>
                <a:spcPts val="110"/>
              </a:spcBef>
            </a:pPr>
            <a:r>
              <a:rPr sz="3100" spc="-110" dirty="0">
                <a:latin typeface="Cambria"/>
                <a:cs typeface="Cambria"/>
              </a:rPr>
              <a:t>Fatfy</a:t>
            </a:r>
            <a:r>
              <a:rPr sz="3100" spc="-35" dirty="0">
                <a:latin typeface="Cambria"/>
                <a:cs typeface="Cambria"/>
              </a:rPr>
              <a:t> </a:t>
            </a:r>
            <a:r>
              <a:rPr sz="3100" spc="-20" dirty="0">
                <a:latin typeface="Cambria"/>
                <a:cs typeface="Cambria"/>
              </a:rPr>
              <a:t>acid</a:t>
            </a:r>
            <a:endParaRPr sz="3100">
              <a:latin typeface="Cambria"/>
              <a:cs typeface="Cambria"/>
            </a:endParaRPr>
          </a:p>
          <a:p>
            <a:pPr marL="12700">
              <a:lnSpc>
                <a:spcPts val="3240"/>
              </a:lnSpc>
            </a:pPr>
            <a:r>
              <a:rPr sz="3000" spc="-80" dirty="0">
                <a:latin typeface="Cambria"/>
                <a:cs typeface="Cambria"/>
              </a:rPr>
              <a:t>Derivatives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53588" y="8246887"/>
            <a:ext cx="1778000" cy="8521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275"/>
              </a:lnSpc>
              <a:spcBef>
                <a:spcPts val="110"/>
              </a:spcBef>
            </a:pPr>
            <a:r>
              <a:rPr sz="3000" dirty="0">
                <a:latin typeface="Cambria"/>
                <a:cs typeface="Cambria"/>
              </a:rPr>
              <a:t>Other</a:t>
            </a:r>
            <a:r>
              <a:rPr sz="3000" spc="90" dirty="0">
                <a:latin typeface="Cambria"/>
                <a:cs typeface="Cambria"/>
              </a:rPr>
              <a:t> </a:t>
            </a:r>
            <a:r>
              <a:rPr sz="3000" spc="-275" dirty="0">
                <a:latin typeface="Cambria"/>
                <a:cs typeface="Cambria"/>
              </a:rPr>
              <a:t>small</a:t>
            </a:r>
            <a:endParaRPr sz="3000">
              <a:latin typeface="Cambria"/>
              <a:cs typeface="Cambria"/>
            </a:endParaRPr>
          </a:p>
          <a:p>
            <a:pPr marL="127635">
              <a:lnSpc>
                <a:spcPts val="3215"/>
              </a:lnSpc>
            </a:pPr>
            <a:r>
              <a:rPr sz="2950" spc="-10" dirty="0">
                <a:latin typeface="Cambria"/>
                <a:cs typeface="Cambria"/>
              </a:rPr>
              <a:t>Molecules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09484" y="6767160"/>
            <a:ext cx="2167255" cy="858519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50800" marR="5080" indent="-38100">
              <a:lnSpc>
                <a:spcPts val="3000"/>
              </a:lnSpc>
              <a:spcBef>
                <a:spcPts val="665"/>
              </a:spcBef>
            </a:pPr>
            <a:r>
              <a:rPr sz="2950" spc="-105" dirty="0">
                <a:latin typeface="Cambria"/>
                <a:cs typeface="Cambria"/>
              </a:rPr>
              <a:t>Prostaglandns </a:t>
            </a:r>
            <a:r>
              <a:rPr sz="2950" spc="-25" dirty="0">
                <a:latin typeface="Cambria"/>
                <a:cs typeface="Cambria"/>
              </a:rPr>
              <a:t>Leukotrienes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27347" y="8253060"/>
            <a:ext cx="1884680" cy="845819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8100" marR="5080" indent="-25400">
              <a:lnSpc>
                <a:spcPts val="2900"/>
              </a:lnSpc>
              <a:spcBef>
                <a:spcPts val="745"/>
              </a:spcBef>
            </a:pPr>
            <a:r>
              <a:rPr sz="2950" spc="-10" dirty="0">
                <a:latin typeface="Cambria"/>
                <a:cs typeface="Cambria"/>
              </a:rPr>
              <a:t>Cytokines </a:t>
            </a:r>
            <a:r>
              <a:rPr sz="2950" spc="-114" dirty="0">
                <a:latin typeface="Cambria"/>
                <a:cs typeface="Cambria"/>
              </a:rPr>
              <a:t>Chemokines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06256" y="3026833"/>
            <a:ext cx="500126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  <a:tabLst>
                <a:tab pos="3156585" algn="l"/>
              </a:tabLst>
            </a:pPr>
            <a:r>
              <a:rPr sz="2900" spc="-10" dirty="0">
                <a:latin typeface="Cambria"/>
                <a:cs typeface="Cambria"/>
              </a:rPr>
              <a:t>heuropeptides</a:t>
            </a:r>
            <a:r>
              <a:rPr sz="2900" dirty="0">
                <a:latin typeface="Cambria"/>
                <a:cs typeface="Cambria"/>
              </a:rPr>
              <a:t>	</a:t>
            </a:r>
            <a:r>
              <a:rPr sz="2900" spc="-65" dirty="0">
                <a:latin typeface="Cambria"/>
                <a:cs typeface="Cambria"/>
              </a:rPr>
              <a:t>Vasopressin</a:t>
            </a:r>
            <a:endParaRPr sz="29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08978" y="5600171"/>
            <a:ext cx="1628775" cy="536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350" spc="-215" dirty="0">
                <a:latin typeface="Cambria"/>
                <a:cs typeface="Cambria"/>
              </a:rPr>
              <a:t>G!olamate</a:t>
            </a:r>
            <a:endParaRPr sz="335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67505" y="8246886"/>
            <a:ext cx="202057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00" spc="-135" dirty="0">
                <a:latin typeface="Cambria"/>
                <a:cs typeface="Cambria"/>
              </a:rPr>
              <a:t>Acefplcholine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838883" y="4341459"/>
            <a:ext cx="887094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-305" dirty="0">
                <a:latin typeface="Cambria"/>
                <a:cs typeface="Cambria"/>
              </a:rPr>
              <a:t>Insulin</a:t>
            </a:r>
            <a:endParaRPr sz="295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547148" y="5649383"/>
            <a:ext cx="1711325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00" spc="-190" dirty="0">
                <a:latin typeface="Cambria"/>
                <a:cs typeface="Cambria"/>
              </a:rPr>
              <a:t>Epinephrine</a:t>
            </a:r>
            <a:endParaRPr sz="29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382549" y="6938433"/>
            <a:ext cx="205740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00" spc="-80" dirty="0">
                <a:latin typeface="Arial MT"/>
                <a:cs typeface="Arial MT"/>
              </a:rPr>
              <a:t>Testosterone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15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3831" y="8534400"/>
            <a:ext cx="990600" cy="711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3131" y="6413500"/>
            <a:ext cx="6972300" cy="2070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77631" y="5029200"/>
            <a:ext cx="419100" cy="698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8031" y="3098800"/>
            <a:ext cx="4648200" cy="2641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46631" y="3911600"/>
            <a:ext cx="177800" cy="533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83231" y="3937000"/>
            <a:ext cx="177800" cy="508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302331" y="3949700"/>
            <a:ext cx="673100" cy="6350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46631" y="3136900"/>
            <a:ext cx="177800" cy="609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400631" y="3136900"/>
            <a:ext cx="660400" cy="6096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20531" y="1143000"/>
            <a:ext cx="482600" cy="4826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09631" y="495300"/>
            <a:ext cx="723900" cy="4826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533731" y="495300"/>
            <a:ext cx="495300" cy="4826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629231" y="495300"/>
            <a:ext cx="723900" cy="4826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569031" y="495300"/>
            <a:ext cx="469900" cy="48260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147363" y="5566410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349673"/>
                </a:moveTo>
                <a:lnTo>
                  <a:pt x="0" y="0"/>
                </a:lnTo>
              </a:path>
            </a:pathLst>
          </a:custGeom>
          <a:ln w="26669">
            <a:solidFill>
              <a:srgbClr val="1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5134028" y="4976707"/>
            <a:ext cx="1322070" cy="2835910"/>
            <a:chOff x="2966297" y="4976707"/>
            <a:chExt cx="1322070" cy="2835910"/>
          </a:xfrm>
        </p:grpSpPr>
        <p:sp>
          <p:nvSpPr>
            <p:cNvPr id="18" name="object 18"/>
            <p:cNvSpPr/>
            <p:nvPr/>
          </p:nvSpPr>
          <p:spPr>
            <a:xfrm>
              <a:off x="4274607" y="4976707"/>
              <a:ext cx="0" cy="939800"/>
            </a:xfrm>
            <a:custGeom>
              <a:avLst/>
              <a:gdLst/>
              <a:ahLst/>
              <a:cxnLst/>
              <a:rect l="l" t="t" r="r" b="b"/>
              <a:pathLst>
                <a:path h="939800">
                  <a:moveTo>
                    <a:pt x="0" y="939376"/>
                  </a:moveTo>
                  <a:lnTo>
                    <a:pt x="0" y="0"/>
                  </a:lnTo>
                </a:path>
              </a:pathLst>
            </a:custGeom>
            <a:ln w="26669">
              <a:solidFill>
                <a:srgbClr val="1C1C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66297" y="4990042"/>
              <a:ext cx="1322070" cy="0"/>
            </a:xfrm>
            <a:custGeom>
              <a:avLst/>
              <a:gdLst/>
              <a:ahLst/>
              <a:cxnLst/>
              <a:rect l="l" t="t" r="r" b="b"/>
              <a:pathLst>
                <a:path w="1322070">
                  <a:moveTo>
                    <a:pt x="0" y="0"/>
                  </a:moveTo>
                  <a:lnTo>
                    <a:pt x="1321646" y="0"/>
                  </a:lnTo>
                </a:path>
              </a:pathLst>
            </a:custGeom>
            <a:ln w="26669">
              <a:solidFill>
                <a:srgbClr val="1C1C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66297" y="5902747"/>
              <a:ext cx="1322070" cy="0"/>
            </a:xfrm>
            <a:custGeom>
              <a:avLst/>
              <a:gdLst/>
              <a:ahLst/>
              <a:cxnLst/>
              <a:rect l="l" t="t" r="r" b="b"/>
              <a:pathLst>
                <a:path w="1322070">
                  <a:moveTo>
                    <a:pt x="0" y="0"/>
                  </a:moveTo>
                  <a:lnTo>
                    <a:pt x="1321646" y="0"/>
                  </a:lnTo>
                </a:path>
              </a:pathLst>
            </a:custGeom>
            <a:ln w="26669">
              <a:solidFill>
                <a:srgbClr val="1C1C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97511" y="5904230"/>
              <a:ext cx="0" cy="1908810"/>
            </a:xfrm>
            <a:custGeom>
              <a:avLst/>
              <a:gdLst/>
              <a:ahLst/>
              <a:cxnLst/>
              <a:rect l="l" t="t" r="r" b="b"/>
              <a:pathLst>
                <a:path h="1908809">
                  <a:moveTo>
                    <a:pt x="0" y="190838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5B5B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11388142" y="2869778"/>
            <a:ext cx="0" cy="1985645"/>
          </a:xfrm>
          <a:custGeom>
            <a:avLst/>
            <a:gdLst/>
            <a:ahLst/>
            <a:cxnLst/>
            <a:rect l="l" t="t" r="r" b="b"/>
            <a:pathLst>
              <a:path h="1985645">
                <a:moveTo>
                  <a:pt x="0" y="1985432"/>
                </a:moveTo>
                <a:lnTo>
                  <a:pt x="0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177995" y="4280323"/>
            <a:ext cx="0" cy="3648075"/>
          </a:xfrm>
          <a:custGeom>
            <a:avLst/>
            <a:gdLst/>
            <a:ahLst/>
            <a:cxnLst/>
            <a:rect l="l" t="t" r="r" b="b"/>
            <a:pathLst>
              <a:path h="3648075">
                <a:moveTo>
                  <a:pt x="0" y="3647862"/>
                </a:moveTo>
                <a:lnTo>
                  <a:pt x="0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07408" y="7025851"/>
            <a:ext cx="2604770" cy="0"/>
          </a:xfrm>
          <a:custGeom>
            <a:avLst/>
            <a:gdLst/>
            <a:ahLst/>
            <a:cxnLst/>
            <a:rect l="l" t="t" r="r" b="b"/>
            <a:pathLst>
              <a:path w="2604770">
                <a:moveTo>
                  <a:pt x="0" y="0"/>
                </a:moveTo>
                <a:lnTo>
                  <a:pt x="2604769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220715" y="4498128"/>
            <a:ext cx="803275" cy="0"/>
          </a:xfrm>
          <a:custGeom>
            <a:avLst/>
            <a:gdLst/>
            <a:ahLst/>
            <a:cxnLst/>
            <a:rect l="l" t="t" r="r" b="b"/>
            <a:pathLst>
              <a:path w="803275">
                <a:moveTo>
                  <a:pt x="0" y="0"/>
                </a:moveTo>
                <a:lnTo>
                  <a:pt x="803063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153914" y="3899534"/>
            <a:ext cx="2468880" cy="0"/>
          </a:xfrm>
          <a:custGeom>
            <a:avLst/>
            <a:gdLst/>
            <a:ahLst/>
            <a:cxnLst/>
            <a:rect l="l" t="t" r="r" b="b"/>
            <a:pathLst>
              <a:path w="2468879">
                <a:moveTo>
                  <a:pt x="0" y="0"/>
                </a:moveTo>
                <a:lnTo>
                  <a:pt x="2468456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153915" y="3849158"/>
            <a:ext cx="2341245" cy="0"/>
          </a:xfrm>
          <a:custGeom>
            <a:avLst/>
            <a:gdLst/>
            <a:ahLst/>
            <a:cxnLst/>
            <a:rect l="l" t="t" r="r" b="b"/>
            <a:pathLst>
              <a:path w="2341245">
                <a:moveTo>
                  <a:pt x="0" y="0"/>
                </a:moveTo>
                <a:lnTo>
                  <a:pt x="2341032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153914" y="3772111"/>
            <a:ext cx="2148840" cy="0"/>
          </a:xfrm>
          <a:custGeom>
            <a:avLst/>
            <a:gdLst/>
            <a:ahLst/>
            <a:cxnLst/>
            <a:rect l="l" t="t" r="r" b="b"/>
            <a:pathLst>
              <a:path w="2148840">
                <a:moveTo>
                  <a:pt x="0" y="0"/>
                </a:moveTo>
                <a:lnTo>
                  <a:pt x="2148416" y="0"/>
                </a:lnTo>
              </a:path>
            </a:pathLst>
          </a:custGeom>
          <a:ln w="31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25331" y="5905500"/>
            <a:ext cx="76200" cy="1092200"/>
          </a:xfrm>
          <a:prstGeom prst="rect">
            <a:avLst/>
          </a:prstGeom>
        </p:spPr>
      </p:pic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4155097" y="272874"/>
            <a:ext cx="743267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3935729" algn="l"/>
                <a:tab pos="5904230" algn="l"/>
              </a:tabLst>
            </a:pPr>
            <a:r>
              <a:rPr sz="5200" spc="-819" dirty="0">
                <a:solidFill>
                  <a:srgbClr val="000000"/>
                </a:solidFill>
              </a:rPr>
              <a:t>OVERVIEW</a:t>
            </a:r>
            <a:r>
              <a:rPr sz="5200" dirty="0">
                <a:solidFill>
                  <a:srgbClr val="000000"/>
                </a:solidFill>
              </a:rPr>
              <a:t>	</a:t>
            </a:r>
            <a:r>
              <a:rPr sz="5200" spc="-905" dirty="0">
                <a:solidFill>
                  <a:srgbClr val="000000"/>
                </a:solidFill>
              </a:rPr>
              <a:t>CELL</a:t>
            </a:r>
            <a:r>
              <a:rPr sz="5200" dirty="0">
                <a:solidFill>
                  <a:srgbClr val="000000"/>
                </a:solidFill>
              </a:rPr>
              <a:t>	</a:t>
            </a:r>
            <a:r>
              <a:rPr sz="5200" spc="-690" dirty="0">
                <a:solidFill>
                  <a:srgbClr val="000000"/>
                </a:solidFill>
              </a:rPr>
              <a:t>CNALI</a:t>
            </a:r>
            <a:endParaRPr sz="5200"/>
          </a:p>
        </p:txBody>
      </p:sp>
      <p:sp>
        <p:nvSpPr>
          <p:cNvPr id="31" name="object 31"/>
          <p:cNvSpPr txBox="1"/>
          <p:nvPr/>
        </p:nvSpPr>
        <p:spPr>
          <a:xfrm>
            <a:off x="6022255" y="938918"/>
            <a:ext cx="558165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00" spc="-705" dirty="0">
                <a:latin typeface="Arial MT"/>
                <a:cs typeface="Arial MT"/>
              </a:rPr>
              <a:t>CNAL</a:t>
            </a:r>
            <a:r>
              <a:rPr sz="5000" spc="390" dirty="0">
                <a:latin typeface="Arial MT"/>
                <a:cs typeface="Arial MT"/>
              </a:rPr>
              <a:t> </a:t>
            </a:r>
            <a:r>
              <a:rPr sz="5000" spc="-715" dirty="0">
                <a:latin typeface="Arial MT"/>
                <a:cs typeface="Arial MT"/>
              </a:rPr>
              <a:t>TRANSDUCTION</a:t>
            </a:r>
            <a:endParaRPr sz="50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107836" y="2030060"/>
            <a:ext cx="1913889" cy="8540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2895"/>
              </a:lnSpc>
              <a:spcBef>
                <a:spcPts val="114"/>
              </a:spcBef>
            </a:pPr>
            <a:r>
              <a:rPr sz="2950" spc="-50" dirty="0">
                <a:latin typeface="Arial MT"/>
                <a:cs typeface="Arial MT"/>
              </a:rPr>
              <a:t>fransmiffers</a:t>
            </a:r>
            <a:endParaRPr sz="2950">
              <a:latin typeface="Arial MT"/>
              <a:cs typeface="Arial MT"/>
            </a:endParaRPr>
          </a:p>
          <a:p>
            <a:pPr marL="157480">
              <a:lnSpc>
                <a:spcPts val="3615"/>
              </a:lnSpc>
            </a:pPr>
            <a:r>
              <a:rPr sz="3550" spc="-545" dirty="0">
                <a:latin typeface="Arial MT"/>
                <a:cs typeface="Arial MT"/>
              </a:rPr>
              <a:t>Hormones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04605" y="2317926"/>
            <a:ext cx="4027170" cy="566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550" spc="-420" dirty="0">
                <a:latin typeface="Arial MT"/>
                <a:cs typeface="Arial MT"/>
              </a:rPr>
              <a:t>”FIRGT</a:t>
            </a:r>
            <a:r>
              <a:rPr sz="3550" spc="250" dirty="0">
                <a:latin typeface="Arial MT"/>
                <a:cs typeface="Arial MT"/>
              </a:rPr>
              <a:t> </a:t>
            </a:r>
            <a:r>
              <a:rPr sz="3550" spc="-425" dirty="0">
                <a:latin typeface="Arial MT"/>
                <a:cs typeface="Arial MT"/>
              </a:rPr>
              <a:t>MEOSENGER/”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00004" y="4899555"/>
            <a:ext cx="1227455" cy="826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900"/>
              </a:lnSpc>
              <a:spcBef>
                <a:spcPts val="120"/>
              </a:spcBef>
            </a:pPr>
            <a:r>
              <a:rPr sz="2750" spc="70" dirty="0">
                <a:latin typeface="Arial MT"/>
                <a:cs typeface="Arial MT"/>
              </a:rPr>
              <a:t>Growth</a:t>
            </a:r>
            <a:endParaRPr sz="2750">
              <a:latin typeface="Arial MT"/>
              <a:cs typeface="Arial MT"/>
            </a:endParaRPr>
          </a:p>
          <a:p>
            <a:pPr marL="17780">
              <a:lnSpc>
                <a:spcPts val="3379"/>
              </a:lnSpc>
            </a:pPr>
            <a:r>
              <a:rPr sz="3150" spc="-30" dirty="0">
                <a:latin typeface="Arial MT"/>
                <a:cs typeface="Arial MT"/>
              </a:rPr>
              <a:t>ractors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789069" y="6354233"/>
            <a:ext cx="1671955" cy="82550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03200" marR="5080" indent="-191135">
              <a:lnSpc>
                <a:spcPts val="2800"/>
              </a:lnSpc>
              <a:spcBef>
                <a:spcPts val="775"/>
              </a:spcBef>
            </a:pPr>
            <a:r>
              <a:rPr sz="2900" spc="-145" dirty="0">
                <a:latin typeface="Arial MT"/>
                <a:cs typeface="Arial MT"/>
              </a:rPr>
              <a:t>Hormones: </a:t>
            </a:r>
            <a:r>
              <a:rPr sz="2900" spc="-10" dirty="0">
                <a:latin typeface="Arial MT"/>
                <a:cs typeface="Arial MT"/>
              </a:rPr>
              <a:t>Steroids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91294" y="7053263"/>
            <a:ext cx="1111250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50" spc="-90" dirty="0">
                <a:latin typeface="Arial MT"/>
                <a:cs typeface="Arial MT"/>
              </a:rPr>
              <a:t>thyroid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89774" y="5032727"/>
            <a:ext cx="1312545" cy="79629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indent="27305">
              <a:lnSpc>
                <a:spcPts val="2800"/>
              </a:lnSpc>
              <a:spcBef>
                <a:spcPts val="580"/>
              </a:spcBef>
            </a:pPr>
            <a:r>
              <a:rPr sz="2700" spc="-65" dirty="0">
                <a:latin typeface="Arial MT"/>
                <a:cs typeface="Arial MT"/>
              </a:rPr>
              <a:t>Tyrosine </a:t>
            </a:r>
            <a:r>
              <a:rPr sz="2700" spc="-10" dirty="0">
                <a:latin typeface="Arial MT"/>
                <a:cs typeface="Arial MT"/>
              </a:rPr>
              <a:t>kinase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275713" y="4436534"/>
            <a:ext cx="1846580" cy="111315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marR="5080" indent="39370" algn="ctr">
              <a:lnSpc>
                <a:spcPct val="77500"/>
              </a:lnSpc>
              <a:spcBef>
                <a:spcPts val="900"/>
              </a:spcBef>
            </a:pPr>
            <a:r>
              <a:rPr sz="2900" spc="-10" dirty="0">
                <a:latin typeface="Arial MT"/>
                <a:cs typeface="Arial MT"/>
              </a:rPr>
              <a:t>Second </a:t>
            </a:r>
            <a:r>
              <a:rPr sz="2750" spc="-65" dirty="0">
                <a:latin typeface="Arial MT"/>
                <a:cs typeface="Arial MT"/>
              </a:rPr>
              <a:t>Messangers </a:t>
            </a:r>
            <a:r>
              <a:rPr sz="2700" spc="-50" dirty="0">
                <a:solidFill>
                  <a:srgbClr val="545454"/>
                </a:solidFill>
                <a:latin typeface="Arial MT"/>
                <a:cs typeface="Arial MT"/>
              </a:rPr>
              <a:t>I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031474" y="5674959"/>
            <a:ext cx="237236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-90" dirty="0">
                <a:latin typeface="Arial MT"/>
                <a:cs typeface="Arial MT"/>
              </a:rPr>
              <a:t>Protein</a:t>
            </a:r>
            <a:r>
              <a:rPr sz="2950" spc="-100" dirty="0">
                <a:latin typeface="Arial MT"/>
                <a:cs typeface="Arial MT"/>
              </a:rPr>
              <a:t> </a:t>
            </a:r>
            <a:r>
              <a:rPr sz="2950" spc="-204" dirty="0">
                <a:latin typeface="Arial MT"/>
                <a:cs typeface="Arial MT"/>
              </a:rPr>
              <a:t>Kinases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41074" y="6672440"/>
            <a:ext cx="2879090" cy="1619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45415" algn="ctr">
              <a:lnSpc>
                <a:spcPts val="3460"/>
              </a:lnSpc>
              <a:spcBef>
                <a:spcPts val="110"/>
              </a:spcBef>
            </a:pPr>
            <a:r>
              <a:rPr sz="3100" spc="-459" dirty="0">
                <a:latin typeface="Arial MT"/>
                <a:cs typeface="Arial MT"/>
              </a:rPr>
              <a:t>mRNA</a:t>
            </a:r>
            <a:endParaRPr sz="3100">
              <a:latin typeface="Arial MT"/>
              <a:cs typeface="Arial MT"/>
            </a:endParaRPr>
          </a:p>
          <a:p>
            <a:pPr marR="111125" algn="ctr">
              <a:lnSpc>
                <a:spcPts val="2980"/>
              </a:lnSpc>
            </a:pPr>
            <a:r>
              <a:rPr sz="2700" spc="-10" dirty="0">
                <a:latin typeface="Arial MT"/>
                <a:cs typeface="Arial MT"/>
              </a:rPr>
              <a:t>Sgnfhesis</a:t>
            </a:r>
            <a:endParaRPr sz="2700">
              <a:latin typeface="Arial MT"/>
              <a:cs typeface="Arial MT"/>
            </a:endParaRPr>
          </a:p>
          <a:p>
            <a:pPr marL="50800">
              <a:spcBef>
                <a:spcPts val="2560"/>
              </a:spcBef>
              <a:tabLst>
                <a:tab pos="1464945" algn="l"/>
              </a:tabLst>
            </a:pPr>
            <a:r>
              <a:rPr sz="2950" spc="-10" dirty="0">
                <a:latin typeface="Arial MT"/>
                <a:cs typeface="Arial MT"/>
              </a:rPr>
              <a:t>Protein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4425" spc="-15" baseline="-7532" dirty="0">
                <a:latin typeface="Arial MT"/>
                <a:cs typeface="Arial MT"/>
              </a:rPr>
              <a:t>u</a:t>
            </a:r>
            <a:r>
              <a:rPr sz="2950" spc="-10" dirty="0">
                <a:latin typeface="Arial MT"/>
                <a:cs typeface="Arial MT"/>
              </a:rPr>
              <a:t>nfhesis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769504" y="2195159"/>
            <a:ext cx="1929764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-120" dirty="0">
                <a:latin typeface="Arial MT"/>
                <a:cs typeface="Arial MT"/>
              </a:rPr>
              <a:t>Transmitters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44012" y="4797955"/>
            <a:ext cx="50482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750" spc="-25" dirty="0">
                <a:latin typeface="Arial MT"/>
                <a:cs typeface="Arial MT"/>
              </a:rPr>
              <a:t>Ion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014188" y="5153908"/>
            <a:ext cx="1364615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850" spc="-190" dirty="0">
                <a:latin typeface="Arial MT"/>
                <a:cs typeface="Arial MT"/>
              </a:rPr>
              <a:t>Channels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580267" y="9208030"/>
            <a:ext cx="1772285" cy="58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650" spc="-680" dirty="0">
                <a:latin typeface="Arial MT"/>
                <a:cs typeface="Arial MT"/>
              </a:rPr>
              <a:t>CELLULAR</a:t>
            </a:r>
            <a:endParaRPr sz="365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100880" y="9190038"/>
            <a:ext cx="300355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50" spc="-100" dirty="0">
                <a:latin typeface="Arial MT"/>
                <a:cs typeface="Arial MT"/>
              </a:rPr>
              <a:t>16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16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48" name="Flowchart: Process 4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04531" y="6794500"/>
            <a:ext cx="457200" cy="444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4531" y="4343400"/>
            <a:ext cx="444500" cy="431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02731" y="2070100"/>
            <a:ext cx="4013200" cy="279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01331" y="1270000"/>
            <a:ext cx="457200" cy="4572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64262" y="576969"/>
            <a:ext cx="15947203" cy="1258856"/>
          </a:xfrm>
          <a:prstGeom prst="rect">
            <a:avLst/>
          </a:prstGeom>
        </p:spPr>
        <p:txBody>
          <a:bodyPr vert="horz" wrap="square" lIns="0" tIns="477061" rIns="0" bIns="0" rtlCol="0">
            <a:spAutoFit/>
          </a:bodyPr>
          <a:lstStyle/>
          <a:p>
            <a:pPr marL="2107565">
              <a:spcBef>
                <a:spcPts val="105"/>
              </a:spcBef>
            </a:pPr>
            <a:r>
              <a:rPr sz="5050" spc="-700" dirty="0">
                <a:solidFill>
                  <a:srgbClr val="000000"/>
                </a:solidFill>
              </a:rPr>
              <a:t>6NAL</a:t>
            </a:r>
            <a:r>
              <a:rPr sz="5050" spc="220" dirty="0">
                <a:solidFill>
                  <a:srgbClr val="000000"/>
                </a:solidFill>
              </a:rPr>
              <a:t> </a:t>
            </a:r>
            <a:r>
              <a:rPr sz="5050" spc="-910" dirty="0">
                <a:solidFill>
                  <a:srgbClr val="000000"/>
                </a:solidFill>
              </a:rPr>
              <a:t>TRANSDUCTION</a:t>
            </a:r>
            <a:r>
              <a:rPr sz="5050" spc="630" dirty="0">
                <a:solidFill>
                  <a:srgbClr val="000000"/>
                </a:solidFill>
              </a:rPr>
              <a:t> </a:t>
            </a:r>
            <a:r>
              <a:rPr sz="5050" spc="-894" dirty="0">
                <a:solidFill>
                  <a:srgbClr val="000000"/>
                </a:solidFill>
              </a:rPr>
              <a:t>PATXWAYS</a:t>
            </a:r>
            <a:endParaRPr sz="505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3815">
              <a:lnSpc>
                <a:spcPts val="2250"/>
              </a:lnSpc>
            </a:pPr>
            <a:fld id="{81D60167-4931-47E6-BA6A-407CBD079E47}" type="slidenum">
              <a:rPr spc="-25" dirty="0"/>
              <a:pPr marL="43815">
                <a:lnSpc>
                  <a:spcPts val="2250"/>
                </a:lnSpc>
              </a:pPr>
              <a:t>17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4408619" y="2802819"/>
            <a:ext cx="9084945" cy="63411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82955" indent="-744855">
              <a:lnSpc>
                <a:spcPts val="4940"/>
              </a:lnSpc>
              <a:spcBef>
                <a:spcPts val="130"/>
              </a:spcBef>
              <a:buClr>
                <a:srgbClr val="790101"/>
              </a:buClr>
              <a:buAutoNum type="arabicPeriod"/>
              <a:tabLst>
                <a:tab pos="782955" algn="l"/>
              </a:tabLst>
            </a:pPr>
            <a:r>
              <a:rPr sz="4150" spc="-780" dirty="0">
                <a:latin typeface="Arial MT"/>
                <a:cs typeface="Arial MT"/>
              </a:rPr>
              <a:t>SIC&gt;NAL</a:t>
            </a:r>
            <a:r>
              <a:rPr sz="4150" spc="130" dirty="0">
                <a:latin typeface="Arial MT"/>
                <a:cs typeface="Arial MT"/>
              </a:rPr>
              <a:t> </a:t>
            </a:r>
            <a:r>
              <a:rPr sz="4150" spc="-830" dirty="0">
                <a:latin typeface="Arial MT"/>
                <a:cs typeface="Arial MT"/>
              </a:rPr>
              <a:t>RECOC&gt;NITION</a:t>
            </a:r>
            <a:endParaRPr sz="4150">
              <a:latin typeface="Arial MT"/>
              <a:cs typeface="Arial MT"/>
            </a:endParaRPr>
          </a:p>
          <a:p>
            <a:pPr marL="1472565" lvl="1" indent="-349885">
              <a:lnSpc>
                <a:spcPts val="4700"/>
              </a:lnSpc>
              <a:buClr>
                <a:srgbClr val="808205"/>
              </a:buClr>
              <a:buChar char="•"/>
              <a:tabLst>
                <a:tab pos="1472565" algn="l"/>
              </a:tabLst>
            </a:pPr>
            <a:r>
              <a:rPr sz="3950" spc="-395" dirty="0">
                <a:latin typeface="Arial MT"/>
                <a:cs typeface="Arial MT"/>
              </a:rPr>
              <a:t>ligand</a:t>
            </a:r>
            <a:r>
              <a:rPr sz="3950" spc="-75" dirty="0">
                <a:latin typeface="Arial MT"/>
                <a:cs typeface="Arial MT"/>
              </a:rPr>
              <a:t> </a:t>
            </a:r>
            <a:r>
              <a:rPr sz="3950" spc="-440" dirty="0">
                <a:latin typeface="Arial MT"/>
                <a:cs typeface="Arial MT"/>
              </a:rPr>
              <a:t>binding:</a:t>
            </a:r>
            <a:r>
              <a:rPr sz="3950" spc="85" dirty="0">
                <a:latin typeface="Arial MT"/>
                <a:cs typeface="Arial MT"/>
              </a:rPr>
              <a:t> </a:t>
            </a:r>
            <a:r>
              <a:rPr sz="3950" spc="-235" dirty="0">
                <a:latin typeface="Arial MT"/>
                <a:cs typeface="Arial MT"/>
              </a:rPr>
              <a:t>cell</a:t>
            </a:r>
            <a:r>
              <a:rPr sz="3950" spc="-160" dirty="0">
                <a:latin typeface="Arial MT"/>
                <a:cs typeface="Arial MT"/>
              </a:rPr>
              <a:t> </a:t>
            </a:r>
            <a:r>
              <a:rPr sz="3950" spc="-70" dirty="0">
                <a:latin typeface="Arial MT"/>
                <a:cs typeface="Arial MT"/>
              </a:rPr>
              <a:t>contact</a:t>
            </a:r>
            <a:endParaRPr sz="3950">
              <a:latin typeface="Arial MT"/>
              <a:cs typeface="Arial MT"/>
            </a:endParaRPr>
          </a:p>
          <a:p>
            <a:pPr marL="783590">
              <a:spcBef>
                <a:spcPts val="1710"/>
              </a:spcBef>
            </a:pPr>
            <a:r>
              <a:rPr sz="4000" spc="-580" dirty="0">
                <a:latin typeface="Arial MT"/>
                <a:cs typeface="Arial MT"/>
              </a:rPr>
              <a:t>SI¢?NAL</a:t>
            </a:r>
            <a:r>
              <a:rPr sz="4000" spc="195" dirty="0">
                <a:latin typeface="Arial MT"/>
                <a:cs typeface="Arial MT"/>
              </a:rPr>
              <a:t> </a:t>
            </a:r>
            <a:r>
              <a:rPr sz="4000" spc="-650" dirty="0">
                <a:latin typeface="Arial MT"/>
                <a:cs typeface="Arial MT"/>
              </a:rPr>
              <a:t>TRANSDUCTION</a:t>
            </a:r>
            <a:endParaRPr sz="4000">
              <a:latin typeface="Arial MT"/>
              <a:cs typeface="Arial MT"/>
            </a:endParaRPr>
          </a:p>
          <a:p>
            <a:pPr marL="1497330" lvl="1" indent="-370840">
              <a:spcBef>
                <a:spcPts val="300"/>
              </a:spcBef>
              <a:buClr>
                <a:srgbClr val="7B7B00"/>
              </a:buClr>
              <a:buChar char="•"/>
              <a:tabLst>
                <a:tab pos="1497330" algn="l"/>
                <a:tab pos="3205480" algn="l"/>
                <a:tab pos="3937000" algn="l"/>
              </a:tabLst>
            </a:pPr>
            <a:r>
              <a:rPr sz="3450" spc="-10" dirty="0">
                <a:latin typeface="Arial MT"/>
                <a:cs typeface="Arial MT"/>
              </a:rPr>
              <a:t>transfer</a:t>
            </a:r>
            <a:r>
              <a:rPr sz="3450" dirty="0">
                <a:latin typeface="Arial MT"/>
                <a:cs typeface="Arial MT"/>
              </a:rPr>
              <a:t>	</a:t>
            </a:r>
            <a:r>
              <a:rPr sz="3450" spc="-25" dirty="0">
                <a:latin typeface="Arial MT"/>
                <a:cs typeface="Arial MT"/>
              </a:rPr>
              <a:t>of</a:t>
            </a:r>
            <a:r>
              <a:rPr sz="3450" dirty="0">
                <a:latin typeface="Arial MT"/>
                <a:cs typeface="Arial MT"/>
              </a:rPr>
              <a:t>	</a:t>
            </a:r>
            <a:r>
              <a:rPr sz="5175" baseline="-5636" dirty="0">
                <a:latin typeface="Arial MT"/>
                <a:cs typeface="Arial MT"/>
              </a:rPr>
              <a:t>'8</a:t>
            </a:r>
            <a:r>
              <a:rPr sz="5175" baseline="4025" dirty="0">
                <a:latin typeface="Arial MT"/>
                <a:cs typeface="Arial MT"/>
              </a:rPr>
              <a:t>naI</a:t>
            </a:r>
            <a:r>
              <a:rPr sz="3450" dirty="0">
                <a:latin typeface="Arial MT"/>
                <a:cs typeface="Arial MT"/>
              </a:rPr>
              <a:t>Ïo</a:t>
            </a:r>
            <a:r>
              <a:rPr sz="3450" spc="250" dirty="0">
                <a:latin typeface="Arial MT"/>
                <a:cs typeface="Arial MT"/>
              </a:rPr>
              <a:t> </a:t>
            </a:r>
            <a:r>
              <a:rPr sz="3450" spc="-45" dirty="0">
                <a:latin typeface="Arial MT"/>
                <a:cs typeface="Arial MT"/>
              </a:rPr>
              <a:t>cell</a:t>
            </a:r>
            <a:r>
              <a:rPr sz="3450" spc="-40" dirty="0">
                <a:latin typeface="Arial MT"/>
                <a:cs typeface="Arial MT"/>
              </a:rPr>
              <a:t> </a:t>
            </a:r>
            <a:r>
              <a:rPr sz="3450" spc="-10" dirty="0">
                <a:latin typeface="Arial MT"/>
                <a:cs typeface="Arial MT"/>
              </a:rPr>
              <a:t>interior</a:t>
            </a:r>
            <a:endParaRPr sz="3450">
              <a:latin typeface="Arial MT"/>
              <a:cs typeface="Arial MT"/>
            </a:endParaRPr>
          </a:p>
          <a:p>
            <a:pPr marL="1471930" lvl="1" indent="-347980">
              <a:lnSpc>
                <a:spcPts val="4155"/>
              </a:lnSpc>
              <a:spcBef>
                <a:spcPts val="310"/>
              </a:spcBef>
              <a:buClr>
                <a:srgbClr val="827E01"/>
              </a:buClr>
              <a:buChar char="•"/>
              <a:tabLst>
                <a:tab pos="1471930" algn="l"/>
              </a:tabLst>
            </a:pPr>
            <a:r>
              <a:rPr sz="3800" spc="-260" dirty="0">
                <a:latin typeface="Arial MT"/>
                <a:cs typeface="Arial MT"/>
              </a:rPr>
              <a:t>modulate</a:t>
            </a:r>
            <a:r>
              <a:rPr sz="3800" spc="110" dirty="0">
                <a:latin typeface="Arial MT"/>
                <a:cs typeface="Arial MT"/>
              </a:rPr>
              <a:t> </a:t>
            </a:r>
            <a:r>
              <a:rPr sz="3800" spc="-160" dirty="0">
                <a:latin typeface="Arial MT"/>
                <a:cs typeface="Arial MT"/>
              </a:rPr>
              <a:t>the</a:t>
            </a:r>
            <a:r>
              <a:rPr sz="3800" spc="-55" dirty="0">
                <a:latin typeface="Arial MT"/>
                <a:cs typeface="Arial MT"/>
              </a:rPr>
              <a:t> </a:t>
            </a:r>
            <a:r>
              <a:rPr sz="3800" spc="-100" dirty="0">
                <a:latin typeface="Arial MT"/>
                <a:cs typeface="Arial MT"/>
              </a:rPr>
              <a:t>activity</a:t>
            </a:r>
            <a:r>
              <a:rPr sz="3800" spc="55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of</a:t>
            </a:r>
            <a:r>
              <a:rPr sz="3800" spc="-55" dirty="0">
                <a:latin typeface="Arial MT"/>
                <a:cs typeface="Arial MT"/>
              </a:rPr>
              <a:t> </a:t>
            </a:r>
            <a:r>
              <a:rPr sz="3800" spc="-145" dirty="0">
                <a:latin typeface="Arial MT"/>
                <a:cs typeface="Arial MT"/>
              </a:rPr>
              <a:t>protein</a:t>
            </a:r>
            <a:r>
              <a:rPr sz="3800" spc="-140" dirty="0">
                <a:latin typeface="Arial MT"/>
                <a:cs typeface="Arial MT"/>
              </a:rPr>
              <a:t> </a:t>
            </a:r>
            <a:r>
              <a:rPr sz="3800" spc="-305" dirty="0">
                <a:latin typeface="Arial MT"/>
                <a:cs typeface="Arial MT"/>
              </a:rPr>
              <a:t>kinases</a:t>
            </a:r>
            <a:endParaRPr sz="3800">
              <a:latin typeface="Arial MT"/>
              <a:cs typeface="Arial MT"/>
            </a:endParaRPr>
          </a:p>
          <a:p>
            <a:pPr marL="1489075">
              <a:lnSpc>
                <a:spcPts val="3915"/>
              </a:lnSpc>
            </a:pPr>
            <a:r>
              <a:rPr sz="3600" spc="-190" dirty="0">
                <a:latin typeface="Arial MT"/>
                <a:cs typeface="Arial MT"/>
              </a:rPr>
              <a:t>and</a:t>
            </a:r>
            <a:r>
              <a:rPr sz="3600" spc="-150" dirty="0">
                <a:latin typeface="Arial MT"/>
                <a:cs typeface="Arial MT"/>
              </a:rPr>
              <a:t> </a:t>
            </a:r>
            <a:r>
              <a:rPr sz="3600" spc="-95" dirty="0">
                <a:latin typeface="Arial MT"/>
                <a:cs typeface="Arial MT"/>
              </a:rPr>
              <a:t>phosphatases</a:t>
            </a:r>
            <a:endParaRPr sz="3600">
              <a:latin typeface="Arial MT"/>
              <a:cs typeface="Arial MT"/>
            </a:endParaRPr>
          </a:p>
          <a:p>
            <a:pPr marL="765810">
              <a:spcBef>
                <a:spcPts val="1630"/>
              </a:spcBef>
            </a:pPr>
            <a:r>
              <a:rPr sz="4050" spc="-835" dirty="0">
                <a:latin typeface="Arial MT"/>
                <a:cs typeface="Arial MT"/>
              </a:rPr>
              <a:t>RESPONSE</a:t>
            </a:r>
            <a:endParaRPr sz="4050">
              <a:latin typeface="Arial MT"/>
              <a:cs typeface="Arial MT"/>
            </a:endParaRPr>
          </a:p>
          <a:p>
            <a:pPr marL="1473200" lvl="1" indent="-349250">
              <a:spcBef>
                <a:spcPts val="90"/>
              </a:spcBef>
              <a:buClr>
                <a:srgbClr val="828003"/>
              </a:buClr>
              <a:buChar char="•"/>
              <a:tabLst>
                <a:tab pos="1473200" algn="l"/>
              </a:tabLst>
            </a:pPr>
            <a:r>
              <a:rPr sz="3800" spc="-210" dirty="0">
                <a:latin typeface="Arial MT"/>
                <a:cs typeface="Arial MT"/>
              </a:rPr>
              <a:t>phosphorylation</a:t>
            </a:r>
            <a:r>
              <a:rPr sz="3800" spc="-310" dirty="0">
                <a:latin typeface="Arial MT"/>
                <a:cs typeface="Arial MT"/>
              </a:rPr>
              <a:t> </a:t>
            </a:r>
            <a:r>
              <a:rPr sz="3800" spc="-60" dirty="0">
                <a:latin typeface="Arial MT"/>
                <a:cs typeface="Arial MT"/>
              </a:rPr>
              <a:t>state</a:t>
            </a:r>
            <a:r>
              <a:rPr sz="3800" spc="-20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of</a:t>
            </a:r>
            <a:r>
              <a:rPr sz="3800" spc="50" dirty="0">
                <a:latin typeface="Arial MT"/>
                <a:cs typeface="Arial MT"/>
              </a:rPr>
              <a:t> </a:t>
            </a:r>
            <a:r>
              <a:rPr sz="3800" spc="-10" dirty="0">
                <a:latin typeface="Arial MT"/>
                <a:cs typeface="Arial MT"/>
              </a:rPr>
              <a:t>targets</a:t>
            </a:r>
            <a:endParaRPr sz="3800">
              <a:latin typeface="Arial MT"/>
              <a:cs typeface="Arial MT"/>
            </a:endParaRPr>
          </a:p>
          <a:p>
            <a:pPr marL="1475740" lvl="1" indent="-349885">
              <a:spcBef>
                <a:spcPts val="540"/>
              </a:spcBef>
              <a:buClr>
                <a:srgbClr val="7C7E00"/>
              </a:buClr>
              <a:buChar char="•"/>
              <a:tabLst>
                <a:tab pos="1475740" algn="l"/>
              </a:tabLst>
            </a:pPr>
            <a:r>
              <a:rPr sz="3500" spc="-85" dirty="0">
                <a:latin typeface="Arial MT"/>
                <a:cs typeface="Arial MT"/>
              </a:rPr>
              <a:t>modulation</a:t>
            </a:r>
            <a:r>
              <a:rPr sz="3500" spc="18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30" dirty="0">
                <a:latin typeface="Arial MT"/>
                <a:cs typeface="Arial MT"/>
              </a:rPr>
              <a:t> </a:t>
            </a:r>
            <a:r>
              <a:rPr sz="3500" spc="100" dirty="0">
                <a:latin typeface="Arial MT"/>
                <a:cs typeface="Arial MT"/>
              </a:rPr>
              <a:t>effector</a:t>
            </a:r>
            <a:r>
              <a:rPr sz="3500" spc="24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activity</a:t>
            </a:r>
            <a:endParaRPr sz="3500">
              <a:latin typeface="Arial MT"/>
              <a:cs typeface="Arial MT"/>
            </a:endParaRPr>
          </a:p>
          <a:p>
            <a:pPr marL="1473200" lvl="1" indent="-348615">
              <a:spcBef>
                <a:spcPts val="350"/>
              </a:spcBef>
              <a:buClr>
                <a:srgbClr val="7E7E03"/>
              </a:buClr>
              <a:buChar char="•"/>
              <a:tabLst>
                <a:tab pos="1473200" algn="l"/>
              </a:tabLst>
            </a:pPr>
            <a:r>
              <a:rPr sz="3750" spc="-120" dirty="0">
                <a:latin typeface="Arial MT"/>
                <a:cs typeface="Arial MT"/>
              </a:rPr>
              <a:t>reversibilitg</a:t>
            </a:r>
            <a:r>
              <a:rPr sz="3750" spc="-50" dirty="0">
                <a:latin typeface="Arial MT"/>
                <a:cs typeface="Arial MT"/>
              </a:rPr>
              <a:t> </a:t>
            </a:r>
            <a:r>
              <a:rPr sz="3750" dirty="0">
                <a:latin typeface="Arial MT"/>
                <a:cs typeface="Arial MT"/>
              </a:rPr>
              <a:t>of</a:t>
            </a:r>
            <a:r>
              <a:rPr sz="3750" spc="-15" dirty="0">
                <a:latin typeface="Arial MT"/>
                <a:cs typeface="Arial MT"/>
              </a:rPr>
              <a:t> </a:t>
            </a:r>
            <a:r>
              <a:rPr sz="3750" spc="-50" dirty="0">
                <a:latin typeface="Arial MT"/>
                <a:cs typeface="Arial MT"/>
              </a:rPr>
              <a:t>response</a:t>
            </a:r>
            <a:endParaRPr sz="3750">
              <a:latin typeface="Arial MT"/>
              <a:cs typeface="Arial MT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3531" y="4978400"/>
            <a:ext cx="4622800" cy="850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64262" y="576969"/>
            <a:ext cx="15947203" cy="1093212"/>
          </a:xfrm>
          <a:prstGeom prst="rect">
            <a:avLst/>
          </a:prstGeom>
        </p:spPr>
        <p:txBody>
          <a:bodyPr vert="horz" wrap="square" lIns="0" tIns="267299" rIns="0" bIns="0" rtlCol="0">
            <a:spAutoFit/>
          </a:bodyPr>
          <a:lstStyle/>
          <a:p>
            <a:pPr marL="2872740">
              <a:spcBef>
                <a:spcPts val="95"/>
              </a:spcBef>
            </a:pPr>
            <a:r>
              <a:rPr sz="5350" spc="-1030" dirty="0">
                <a:solidFill>
                  <a:srgbClr val="000000"/>
                </a:solidFill>
              </a:rPr>
              <a:t>WHAT</a:t>
            </a:r>
            <a:r>
              <a:rPr sz="5350" spc="459" dirty="0">
                <a:solidFill>
                  <a:srgbClr val="000000"/>
                </a:solidFill>
              </a:rPr>
              <a:t> </a:t>
            </a:r>
            <a:r>
              <a:rPr sz="5350" spc="-960" dirty="0">
                <a:solidFill>
                  <a:srgbClr val="000000"/>
                </a:solidFill>
              </a:rPr>
              <a:t>ARE</a:t>
            </a:r>
            <a:r>
              <a:rPr sz="5350" spc="-135" dirty="0">
                <a:solidFill>
                  <a:srgbClr val="000000"/>
                </a:solidFill>
              </a:rPr>
              <a:t> </a:t>
            </a:r>
            <a:r>
              <a:rPr sz="5350" spc="-925" dirty="0">
                <a:solidFill>
                  <a:srgbClr val="000000"/>
                </a:solidFill>
              </a:rPr>
              <a:t>RECEPTORS?</a:t>
            </a:r>
            <a:endParaRPr sz="535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3815">
              <a:lnSpc>
                <a:spcPts val="2250"/>
              </a:lnSpc>
            </a:pPr>
            <a:fld id="{81D60167-4931-47E6-BA6A-407CBD079E47}" type="slidenum">
              <a:rPr spc="-25" dirty="0"/>
              <a:pPr marL="43815">
                <a:lnSpc>
                  <a:spcPts val="2250"/>
                </a:lnSpc>
              </a:pPr>
              <a:t>18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525089" y="3589162"/>
            <a:ext cx="10345420" cy="35928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72135" indent="-558800">
              <a:lnSpc>
                <a:spcPts val="4235"/>
              </a:lnSpc>
              <a:spcBef>
                <a:spcPts val="135"/>
              </a:spcBef>
              <a:buClr>
                <a:srgbClr val="7E8000"/>
              </a:buClr>
              <a:buChar char="•"/>
              <a:tabLst>
                <a:tab pos="572135" algn="l"/>
              </a:tabLst>
            </a:pPr>
            <a:r>
              <a:rPr sz="3850" spc="-10" dirty="0">
                <a:latin typeface="Arial MT"/>
                <a:cs typeface="Arial MT"/>
              </a:rPr>
              <a:t>Receptors</a:t>
            </a:r>
            <a:r>
              <a:rPr sz="3850" spc="-150" dirty="0">
                <a:latin typeface="Arial MT"/>
                <a:cs typeface="Arial MT"/>
              </a:rPr>
              <a:t> </a:t>
            </a:r>
            <a:r>
              <a:rPr sz="3850" dirty="0">
                <a:latin typeface="Arial MT"/>
                <a:cs typeface="Arial MT"/>
              </a:rPr>
              <a:t>are</a:t>
            </a:r>
            <a:r>
              <a:rPr sz="3850" spc="-260" dirty="0">
                <a:latin typeface="Arial MT"/>
                <a:cs typeface="Arial MT"/>
              </a:rPr>
              <a:t> </a:t>
            </a:r>
            <a:r>
              <a:rPr sz="3850" spc="-45" dirty="0">
                <a:latin typeface="Arial MT"/>
                <a:cs typeface="Arial MT"/>
              </a:rPr>
              <a:t>proteins</a:t>
            </a:r>
            <a:r>
              <a:rPr sz="3850" spc="20" dirty="0">
                <a:latin typeface="Arial MT"/>
                <a:cs typeface="Arial MT"/>
              </a:rPr>
              <a:t> </a:t>
            </a:r>
            <a:r>
              <a:rPr sz="3850" spc="-70" dirty="0">
                <a:latin typeface="Arial MT"/>
                <a:cs typeface="Arial MT"/>
              </a:rPr>
              <a:t>associated</a:t>
            </a:r>
            <a:r>
              <a:rPr sz="3850" spc="15" dirty="0">
                <a:latin typeface="Arial MT"/>
                <a:cs typeface="Arial MT"/>
              </a:rPr>
              <a:t> </a:t>
            </a:r>
            <a:r>
              <a:rPr sz="3850" spc="-70" dirty="0">
                <a:latin typeface="Arial MT"/>
                <a:cs typeface="Arial MT"/>
              </a:rPr>
              <a:t>with</a:t>
            </a:r>
            <a:r>
              <a:rPr sz="3850" spc="-200" dirty="0">
                <a:latin typeface="Arial MT"/>
                <a:cs typeface="Arial MT"/>
              </a:rPr>
              <a:t> </a:t>
            </a:r>
            <a:r>
              <a:rPr sz="3850" spc="-20" dirty="0">
                <a:latin typeface="Arial MT"/>
                <a:cs typeface="Arial MT"/>
              </a:rPr>
              <a:t>cell</a:t>
            </a:r>
            <a:endParaRPr sz="3850">
              <a:latin typeface="Arial MT"/>
              <a:cs typeface="Arial MT"/>
            </a:endParaRPr>
          </a:p>
          <a:p>
            <a:pPr marL="577850">
              <a:lnSpc>
                <a:spcPts val="4295"/>
              </a:lnSpc>
            </a:pPr>
            <a:r>
              <a:rPr sz="3900" spc="-160" dirty="0">
                <a:latin typeface="Arial MT"/>
                <a:cs typeface="Arial MT"/>
              </a:rPr>
              <a:t>membranes</a:t>
            </a:r>
            <a:r>
              <a:rPr sz="3900" spc="-114" dirty="0">
                <a:latin typeface="Arial MT"/>
                <a:cs typeface="Arial MT"/>
              </a:rPr>
              <a:t> </a:t>
            </a:r>
            <a:r>
              <a:rPr sz="3900" dirty="0">
                <a:latin typeface="Arial MT"/>
                <a:cs typeface="Arial MT"/>
              </a:rPr>
              <a:t>or</a:t>
            </a:r>
            <a:r>
              <a:rPr sz="3900" spc="-75" dirty="0">
                <a:latin typeface="Arial MT"/>
                <a:cs typeface="Arial MT"/>
              </a:rPr>
              <a:t> </a:t>
            </a:r>
            <a:r>
              <a:rPr sz="3900" spc="-40" dirty="0">
                <a:latin typeface="Arial MT"/>
                <a:cs typeface="Arial MT"/>
              </a:rPr>
              <a:t>located</a:t>
            </a:r>
            <a:r>
              <a:rPr sz="3900" spc="-70" dirty="0">
                <a:latin typeface="Arial MT"/>
                <a:cs typeface="Arial MT"/>
              </a:rPr>
              <a:t> </a:t>
            </a:r>
            <a:r>
              <a:rPr sz="3900" spc="-200" dirty="0">
                <a:latin typeface="Arial MT"/>
                <a:cs typeface="Arial MT"/>
              </a:rPr>
              <a:t>within</a:t>
            </a:r>
            <a:r>
              <a:rPr sz="3900" spc="-70" dirty="0">
                <a:latin typeface="Arial MT"/>
                <a:cs typeface="Arial MT"/>
              </a:rPr>
              <a:t> </a:t>
            </a:r>
            <a:r>
              <a:rPr sz="3900" spc="-45" dirty="0">
                <a:latin typeface="Arial MT"/>
                <a:cs typeface="Arial MT"/>
              </a:rPr>
              <a:t>the</a:t>
            </a:r>
            <a:r>
              <a:rPr sz="3900" spc="-195" dirty="0">
                <a:latin typeface="Arial MT"/>
                <a:cs typeface="Arial MT"/>
              </a:rPr>
              <a:t> </a:t>
            </a:r>
            <a:r>
              <a:rPr sz="3900" spc="-20" dirty="0">
                <a:latin typeface="Arial MT"/>
                <a:cs typeface="Arial MT"/>
              </a:rPr>
              <a:t>cell</a:t>
            </a:r>
            <a:endParaRPr sz="3900">
              <a:latin typeface="Arial MT"/>
              <a:cs typeface="Arial MT"/>
            </a:endParaRPr>
          </a:p>
          <a:p>
            <a:pPr marL="571500" indent="-558800">
              <a:lnSpc>
                <a:spcPts val="4165"/>
              </a:lnSpc>
              <a:spcBef>
                <a:spcPts val="1320"/>
              </a:spcBef>
              <a:buClr>
                <a:srgbClr val="7E8000"/>
              </a:buClr>
              <a:buChar char="•"/>
              <a:tabLst>
                <a:tab pos="571500" algn="l"/>
                <a:tab pos="5358130" algn="l"/>
              </a:tabLst>
            </a:pPr>
            <a:r>
              <a:rPr sz="3900" spc="-55" dirty="0">
                <a:latin typeface="Arial MT"/>
                <a:cs typeface="Arial MT"/>
              </a:rPr>
              <a:t>Receptors</a:t>
            </a:r>
            <a:r>
              <a:rPr sz="3900" spc="-200" dirty="0">
                <a:latin typeface="Arial MT"/>
                <a:cs typeface="Arial MT"/>
              </a:rPr>
              <a:t> </a:t>
            </a:r>
            <a:r>
              <a:rPr sz="3900" spc="-10" dirty="0">
                <a:latin typeface="Arial MT"/>
                <a:cs typeface="Arial MT"/>
              </a:rPr>
              <a:t>"recognize</a:t>
            </a:r>
            <a:r>
              <a:rPr sz="3900" dirty="0">
                <a:latin typeface="Arial MT"/>
                <a:cs typeface="Arial MT"/>
              </a:rPr>
              <a:t>	</a:t>
            </a:r>
            <a:r>
              <a:rPr sz="3900" spc="-350" dirty="0">
                <a:latin typeface="Arial MT"/>
                <a:cs typeface="Arial MT"/>
              </a:rPr>
              <a:t>signaling</a:t>
            </a:r>
            <a:r>
              <a:rPr sz="3900" spc="170" dirty="0">
                <a:latin typeface="Arial MT"/>
                <a:cs typeface="Arial MT"/>
              </a:rPr>
              <a:t> </a:t>
            </a:r>
            <a:r>
              <a:rPr sz="3900" spc="-90" dirty="0">
                <a:latin typeface="Arial MT"/>
                <a:cs typeface="Arial MT"/>
              </a:rPr>
              <a:t>molecules</a:t>
            </a:r>
            <a:endParaRPr sz="3900">
              <a:latin typeface="Arial MT"/>
              <a:cs typeface="Arial MT"/>
            </a:endParaRPr>
          </a:p>
          <a:p>
            <a:pPr marL="578485">
              <a:lnSpc>
                <a:spcPts val="4105"/>
              </a:lnSpc>
            </a:pPr>
            <a:r>
              <a:rPr sz="3850" spc="-270" dirty="0">
                <a:latin typeface="Arial MT"/>
                <a:cs typeface="Arial MT"/>
              </a:rPr>
              <a:t>binding</a:t>
            </a:r>
            <a:r>
              <a:rPr sz="3850" spc="285" dirty="0">
                <a:latin typeface="Arial MT"/>
                <a:cs typeface="Arial MT"/>
              </a:rPr>
              <a:t> </a:t>
            </a:r>
            <a:r>
              <a:rPr sz="3850" spc="60" dirty="0">
                <a:latin typeface="Arial MT"/>
                <a:cs typeface="Arial MT"/>
              </a:rPr>
              <a:t>to</a:t>
            </a:r>
            <a:r>
              <a:rPr sz="3850" spc="-45" dirty="0">
                <a:latin typeface="Arial MT"/>
                <a:cs typeface="Arial MT"/>
              </a:rPr>
              <a:t> </a:t>
            </a:r>
            <a:r>
              <a:rPr sz="3850" spc="-20" dirty="0">
                <a:latin typeface="Arial MT"/>
                <a:cs typeface="Arial MT"/>
              </a:rPr>
              <a:t>them</a:t>
            </a:r>
            <a:endParaRPr sz="3850">
              <a:latin typeface="Arial MT"/>
              <a:cs typeface="Arial MT"/>
            </a:endParaRPr>
          </a:p>
          <a:p>
            <a:pPr marL="573405" marR="5080" indent="-561340">
              <a:lnSpc>
                <a:spcPts val="3900"/>
              </a:lnSpc>
              <a:spcBef>
                <a:spcPts val="2110"/>
              </a:spcBef>
              <a:buClr>
                <a:srgbClr val="7E8000"/>
              </a:buClr>
              <a:buChar char="•"/>
              <a:tabLst>
                <a:tab pos="585470" algn="l"/>
                <a:tab pos="5471795" algn="l"/>
                <a:tab pos="9523095" algn="l"/>
              </a:tabLst>
            </a:pPr>
            <a:r>
              <a:rPr sz="3950" spc="-400" dirty="0">
                <a:latin typeface="Arial MT"/>
                <a:cs typeface="Arial MT"/>
              </a:rPr>
              <a:t>Binding</a:t>
            </a:r>
            <a:r>
              <a:rPr sz="3950" spc="125" dirty="0">
                <a:latin typeface="Arial MT"/>
                <a:cs typeface="Arial MT"/>
              </a:rPr>
              <a:t> </a:t>
            </a:r>
            <a:r>
              <a:rPr sz="3950" dirty="0">
                <a:latin typeface="Arial MT"/>
                <a:cs typeface="Arial MT"/>
              </a:rPr>
              <a:t>of</a:t>
            </a:r>
            <a:r>
              <a:rPr sz="3950" spc="-20" dirty="0">
                <a:latin typeface="Arial MT"/>
                <a:cs typeface="Arial MT"/>
              </a:rPr>
              <a:t> </a:t>
            </a:r>
            <a:r>
              <a:rPr sz="3950" spc="-10" dirty="0">
                <a:latin typeface="Arial MT"/>
                <a:cs typeface="Arial MT"/>
              </a:rPr>
              <a:t>receptors</a:t>
            </a:r>
            <a:r>
              <a:rPr sz="3950" dirty="0">
                <a:latin typeface="Arial MT"/>
                <a:cs typeface="Arial MT"/>
              </a:rPr>
              <a:t>	</a:t>
            </a:r>
            <a:r>
              <a:rPr sz="3950" spc="-370" dirty="0">
                <a:latin typeface="Arial MT"/>
                <a:cs typeface="Arial MT"/>
              </a:rPr>
              <a:t>signaling</a:t>
            </a:r>
            <a:r>
              <a:rPr sz="3950" spc="140" dirty="0">
                <a:latin typeface="Arial MT"/>
                <a:cs typeface="Arial MT"/>
              </a:rPr>
              <a:t> </a:t>
            </a:r>
            <a:r>
              <a:rPr sz="3950" spc="-10" dirty="0">
                <a:latin typeface="Arial MT"/>
                <a:cs typeface="Arial MT"/>
              </a:rPr>
              <a:t>molecules</a:t>
            </a:r>
            <a:r>
              <a:rPr sz="3950" dirty="0">
                <a:latin typeface="Arial MT"/>
                <a:cs typeface="Arial MT"/>
              </a:rPr>
              <a:t>	</a:t>
            </a:r>
            <a:r>
              <a:rPr sz="3950" spc="275" dirty="0">
                <a:latin typeface="Arial MT"/>
                <a:cs typeface="Arial MT"/>
              </a:rPr>
              <a:t>---</a:t>
            </a:r>
            <a:r>
              <a:rPr sz="3950" spc="225" dirty="0">
                <a:latin typeface="Arial MT"/>
                <a:cs typeface="Arial MT"/>
              </a:rPr>
              <a:t>› 	</a:t>
            </a:r>
            <a:r>
              <a:rPr sz="3950" spc="-280" dirty="0">
                <a:latin typeface="Arial MT"/>
                <a:cs typeface="Arial MT"/>
              </a:rPr>
              <a:t>Cell</a:t>
            </a:r>
            <a:r>
              <a:rPr sz="3950" spc="-229" dirty="0">
                <a:latin typeface="Arial MT"/>
                <a:cs typeface="Arial MT"/>
              </a:rPr>
              <a:t> </a:t>
            </a:r>
            <a:r>
              <a:rPr sz="3950" spc="-114" dirty="0">
                <a:latin typeface="Arial MT"/>
                <a:cs typeface="Arial MT"/>
              </a:rPr>
              <a:t>behavior</a:t>
            </a:r>
            <a:r>
              <a:rPr sz="3950" spc="-40" dirty="0">
                <a:latin typeface="Arial MT"/>
                <a:cs typeface="Arial MT"/>
              </a:rPr>
              <a:t> </a:t>
            </a:r>
            <a:r>
              <a:rPr sz="3950" spc="-335" dirty="0">
                <a:latin typeface="Arial MT"/>
                <a:cs typeface="Arial MT"/>
              </a:rPr>
              <a:t>changes</a:t>
            </a:r>
            <a:endParaRPr sz="3950">
              <a:latin typeface="Arial MT"/>
              <a:cs typeface="Arial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3815">
              <a:lnSpc>
                <a:spcPts val="2250"/>
              </a:lnSpc>
            </a:pPr>
            <a:fld id="{81D60167-4931-47E6-BA6A-407CBD079E47}" type="slidenum">
              <a:rPr spc="-25" dirty="0"/>
              <a:pPr marL="43815">
                <a:lnSpc>
                  <a:spcPts val="2250"/>
                </a:lnSpc>
              </a:pPr>
              <a:t>19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5079" y="944740"/>
            <a:ext cx="10386060" cy="766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4109085" algn="l"/>
                <a:tab pos="7111365" algn="l"/>
              </a:tabLst>
            </a:pPr>
            <a:r>
              <a:rPr sz="4850" spc="-455" dirty="0">
                <a:solidFill>
                  <a:srgbClr val="000000"/>
                </a:solidFill>
              </a:rPr>
              <a:t>C£LL-</a:t>
            </a:r>
            <a:r>
              <a:rPr sz="4850" spc="-580" dirty="0">
                <a:solidFill>
                  <a:srgbClr val="000000"/>
                </a:solidFill>
              </a:rPr>
              <a:t>SURFACE</a:t>
            </a:r>
            <a:r>
              <a:rPr sz="4850" dirty="0">
                <a:solidFill>
                  <a:srgbClr val="000000"/>
                </a:solidFill>
              </a:rPr>
              <a:t>	</a:t>
            </a:r>
            <a:r>
              <a:rPr sz="4850" spc="-690" dirty="0">
                <a:solidFill>
                  <a:srgbClr val="000000"/>
                </a:solidFill>
              </a:rPr>
              <a:t>RECEPTOR</a:t>
            </a:r>
            <a:r>
              <a:rPr sz="4850" dirty="0">
                <a:solidFill>
                  <a:srgbClr val="000000"/>
                </a:solidFill>
              </a:rPr>
              <a:t>	</a:t>
            </a:r>
            <a:r>
              <a:rPr sz="4850" spc="-470" dirty="0">
                <a:solidFill>
                  <a:srgbClr val="000000"/>
                </a:solidFill>
              </a:rPr>
              <a:t>CATE6ORI£S</a:t>
            </a:r>
            <a:endParaRPr sz="485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324586" y="3429529"/>
            <a:ext cx="15026554" cy="4724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">
              <a:spcBef>
                <a:spcPts val="95"/>
              </a:spcBef>
              <a:tabLst>
                <a:tab pos="5260340" algn="l"/>
              </a:tabLst>
            </a:pPr>
            <a:r>
              <a:rPr spc="-160" dirty="0"/>
              <a:t>Can</a:t>
            </a:r>
            <a:r>
              <a:rPr dirty="0"/>
              <a:t> be</a:t>
            </a:r>
            <a:r>
              <a:rPr spc="114" dirty="0"/>
              <a:t> </a:t>
            </a:r>
            <a:r>
              <a:rPr dirty="0"/>
              <a:t>separated</a:t>
            </a:r>
            <a:r>
              <a:rPr spc="160" dirty="0"/>
              <a:t> </a:t>
            </a:r>
            <a:r>
              <a:rPr dirty="0"/>
              <a:t>into</a:t>
            </a:r>
            <a:r>
              <a:rPr spc="305" dirty="0"/>
              <a:t> </a:t>
            </a:r>
            <a:r>
              <a:rPr spc="-25" dirty="0"/>
              <a:t>*/</a:t>
            </a:r>
            <a:r>
              <a:rPr dirty="0"/>
              <a:t>	</a:t>
            </a:r>
            <a:r>
              <a:rPr spc="-10" dirty="0"/>
              <a:t>classes:</a:t>
            </a:r>
          </a:p>
          <a:p>
            <a:pPr marL="1226820" indent="-792480">
              <a:spcBef>
                <a:spcPts val="3420"/>
              </a:spcBef>
              <a:buClr>
                <a:srgbClr val="770508"/>
              </a:buClr>
              <a:buAutoNum type="arabicPeriod"/>
              <a:tabLst>
                <a:tab pos="1226820" algn="l"/>
              </a:tabLst>
            </a:pPr>
            <a:r>
              <a:rPr sz="4050" spc="-1195" dirty="0"/>
              <a:t>C&gt;</a:t>
            </a:r>
            <a:r>
              <a:rPr sz="4050" spc="-35" dirty="0"/>
              <a:t> </a:t>
            </a:r>
            <a:r>
              <a:rPr sz="4050" spc="-165" dirty="0"/>
              <a:t>protein-</a:t>
            </a:r>
            <a:r>
              <a:rPr sz="4050" spc="-170" dirty="0"/>
              <a:t>linked</a:t>
            </a:r>
            <a:r>
              <a:rPr sz="4050" spc="-325" dirty="0"/>
              <a:t> </a:t>
            </a:r>
            <a:r>
              <a:rPr sz="4050" spc="-65" dirty="0"/>
              <a:t>receptors</a:t>
            </a:r>
            <a:r>
              <a:rPr sz="4050" spc="-50" dirty="0"/>
              <a:t> </a:t>
            </a:r>
            <a:r>
              <a:rPr sz="4050" spc="-715" dirty="0"/>
              <a:t>!C&gt;PCRs*</a:t>
            </a:r>
            <a:endParaRPr sz="4050"/>
          </a:p>
          <a:p>
            <a:pPr marL="1205865" indent="-717550">
              <a:spcBef>
                <a:spcPts val="2090"/>
              </a:spcBef>
              <a:buClr>
                <a:srgbClr val="850503"/>
              </a:buClr>
              <a:buAutoNum type="arabicPeriod"/>
              <a:tabLst>
                <a:tab pos="1205865" algn="l"/>
              </a:tabLst>
            </a:pPr>
            <a:r>
              <a:rPr sz="3900" spc="-180" dirty="0"/>
              <a:t>Ion-</a:t>
            </a:r>
            <a:r>
              <a:rPr sz="3900" spc="-175" dirty="0"/>
              <a:t>channel</a:t>
            </a:r>
            <a:r>
              <a:rPr sz="3900" spc="-40" dirty="0"/>
              <a:t> </a:t>
            </a:r>
            <a:r>
              <a:rPr sz="3900" spc="-10" dirty="0"/>
              <a:t>receptors</a:t>
            </a:r>
            <a:endParaRPr sz="3900"/>
          </a:p>
          <a:p>
            <a:pPr marL="1216660" marR="532765" indent="-745490">
              <a:lnSpc>
                <a:spcPct val="89300"/>
              </a:lnSpc>
              <a:spcBef>
                <a:spcPts val="2980"/>
              </a:spcBef>
              <a:buClr>
                <a:srgbClr val="7E0101"/>
              </a:buClr>
              <a:buAutoNum type="arabicPeriod"/>
              <a:tabLst>
                <a:tab pos="1236980" algn="l"/>
              </a:tabLst>
            </a:pPr>
            <a:r>
              <a:rPr sz="3600" spc="50" dirty="0"/>
              <a:t>Receptors</a:t>
            </a:r>
            <a:r>
              <a:rPr sz="3600" spc="114" dirty="0"/>
              <a:t> </a:t>
            </a:r>
            <a:r>
              <a:rPr sz="3600" spc="-105" dirty="0"/>
              <a:t>lacking</a:t>
            </a:r>
            <a:r>
              <a:rPr sz="3600" spc="-75" dirty="0"/>
              <a:t> </a:t>
            </a:r>
            <a:r>
              <a:rPr sz="3600" spc="-20" dirty="0"/>
              <a:t>intrinsic</a:t>
            </a:r>
            <a:r>
              <a:rPr sz="3600" spc="190" dirty="0"/>
              <a:t> </a:t>
            </a:r>
            <a:r>
              <a:rPr sz="3600" dirty="0"/>
              <a:t>catal</a:t>
            </a:r>
            <a:r>
              <a:rPr sz="5400" baseline="-8487" dirty="0"/>
              <a:t>U</a:t>
            </a:r>
            <a:r>
              <a:rPr sz="3600" dirty="0"/>
              <a:t>tiCactivity</a:t>
            </a:r>
            <a:r>
              <a:rPr sz="3600" spc="90" dirty="0"/>
              <a:t> </a:t>
            </a:r>
            <a:r>
              <a:rPr sz="3600" spc="-25" dirty="0"/>
              <a:t>but 	</a:t>
            </a:r>
            <a:r>
              <a:rPr dirty="0"/>
              <a:t>directly</a:t>
            </a:r>
            <a:r>
              <a:rPr spc="165" dirty="0"/>
              <a:t> </a:t>
            </a:r>
            <a:r>
              <a:rPr dirty="0"/>
              <a:t>associated</a:t>
            </a:r>
            <a:r>
              <a:rPr spc="175" dirty="0"/>
              <a:t> </a:t>
            </a:r>
            <a:r>
              <a:rPr dirty="0"/>
              <a:t>with</a:t>
            </a:r>
            <a:r>
              <a:rPr spc="-70" dirty="0"/>
              <a:t> </a:t>
            </a:r>
            <a:r>
              <a:rPr spc="-20" dirty="0"/>
              <a:t>cgtosolic</a:t>
            </a:r>
            <a:r>
              <a:rPr spc="5" dirty="0"/>
              <a:t> </a:t>
            </a:r>
            <a:r>
              <a:rPr spc="45" dirty="0"/>
              <a:t>protein 	</a:t>
            </a:r>
            <a:r>
              <a:rPr sz="3750" spc="-25" dirty="0"/>
              <a:t>tyrosine</a:t>
            </a:r>
            <a:r>
              <a:rPr sz="3750" spc="-200" dirty="0"/>
              <a:t> </a:t>
            </a:r>
            <a:r>
              <a:rPr sz="3750" spc="-25" dirty="0"/>
              <a:t>kinases</a:t>
            </a:r>
            <a:endParaRPr sz="3750"/>
          </a:p>
          <a:p>
            <a:pPr marL="488950">
              <a:spcBef>
                <a:spcPts val="2050"/>
              </a:spcBef>
              <a:tabLst>
                <a:tab pos="1216660" algn="l"/>
                <a:tab pos="8386445" algn="l"/>
                <a:tab pos="10007600" algn="l"/>
              </a:tabLst>
            </a:pPr>
            <a:r>
              <a:rPr sz="3600" spc="-25" dirty="0">
                <a:solidFill>
                  <a:srgbClr val="7B0000"/>
                </a:solidFill>
              </a:rPr>
              <a:t>*/.</a:t>
            </a:r>
            <a:r>
              <a:rPr sz="3600" dirty="0">
                <a:solidFill>
                  <a:srgbClr val="7B0000"/>
                </a:solidFill>
              </a:rPr>
              <a:t>	</a:t>
            </a:r>
            <a:r>
              <a:rPr sz="3600" spc="50" dirty="0"/>
              <a:t>Receptors</a:t>
            </a:r>
            <a:r>
              <a:rPr sz="3600" spc="265" dirty="0"/>
              <a:t> </a:t>
            </a:r>
            <a:r>
              <a:rPr sz="3600" dirty="0"/>
              <a:t>with</a:t>
            </a:r>
            <a:r>
              <a:rPr sz="3600" spc="-190" dirty="0"/>
              <a:t> </a:t>
            </a:r>
            <a:r>
              <a:rPr sz="3600" spc="-20" dirty="0"/>
              <a:t>intrinsic</a:t>
            </a:r>
            <a:r>
              <a:rPr sz="3600" spc="250" dirty="0"/>
              <a:t> </a:t>
            </a:r>
            <a:r>
              <a:rPr sz="3600" spc="-10" dirty="0"/>
              <a:t>enzgmatic</a:t>
            </a:r>
            <a:r>
              <a:rPr sz="3600" dirty="0"/>
              <a:t>	</a:t>
            </a:r>
            <a:r>
              <a:rPr sz="3600" spc="-10" dirty="0"/>
              <a:t>activity</a:t>
            </a:r>
            <a:r>
              <a:rPr sz="3600" dirty="0"/>
              <a:t>	</a:t>
            </a:r>
            <a:r>
              <a:rPr sz="3600" spc="-310" dirty="0"/>
              <a:t>tRTKs/</a:t>
            </a:r>
            <a:endParaRPr sz="36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3231" y="1460500"/>
            <a:ext cx="520700" cy="609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38231" y="1460500"/>
            <a:ext cx="571500" cy="609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49431" y="1473200"/>
            <a:ext cx="469900" cy="609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46331" y="1473200"/>
            <a:ext cx="469900" cy="609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343231" y="1473200"/>
            <a:ext cx="444500" cy="609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40131" y="1473200"/>
            <a:ext cx="469900" cy="609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537031" y="1473200"/>
            <a:ext cx="469900" cy="6096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95831" y="1473200"/>
            <a:ext cx="482600" cy="609600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8897461" y="2568997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995321" y="3614558"/>
            <a:ext cx="6222365" cy="318135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>
              <a:spcBef>
                <a:spcPts val="935"/>
              </a:spcBef>
              <a:tabLst>
                <a:tab pos="467995" algn="l"/>
              </a:tabLst>
            </a:pPr>
            <a:r>
              <a:rPr sz="3450" spc="-50" dirty="0">
                <a:solidFill>
                  <a:srgbClr val="B8B8B8"/>
                </a:solidFill>
                <a:latin typeface="Arial MT"/>
                <a:cs typeface="Arial MT"/>
              </a:rPr>
              <a:t>-</a:t>
            </a:r>
            <a:r>
              <a:rPr sz="3450" dirty="0">
                <a:solidFill>
                  <a:srgbClr val="B8B8B8"/>
                </a:solidFill>
                <a:latin typeface="Arial MT"/>
                <a:cs typeface="Arial MT"/>
              </a:rPr>
              <a:t>	</a:t>
            </a:r>
            <a:r>
              <a:rPr sz="3450" spc="-10" dirty="0">
                <a:latin typeface="Arial MT"/>
                <a:cs typeface="Arial MT"/>
              </a:rPr>
              <a:t>Introduction</a:t>
            </a:r>
            <a:endParaRPr sz="3450" dirty="0">
              <a:latin typeface="Arial MT"/>
              <a:cs typeface="Arial MT"/>
            </a:endParaRPr>
          </a:p>
          <a:p>
            <a:pPr marL="463550" marR="5080" indent="-1270">
              <a:lnSpc>
                <a:spcPct val="117000"/>
              </a:lnSpc>
              <a:spcBef>
                <a:spcPts val="140"/>
              </a:spcBef>
            </a:pPr>
            <a:r>
              <a:rPr sz="3550" spc="-70" dirty="0">
                <a:latin typeface="Arial MT"/>
                <a:cs typeface="Arial MT"/>
              </a:rPr>
              <a:t>Modes</a:t>
            </a:r>
            <a:r>
              <a:rPr sz="3550" spc="-105" dirty="0"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of</a:t>
            </a:r>
            <a:r>
              <a:rPr sz="3550" spc="-250" dirty="0">
                <a:latin typeface="Arial MT"/>
                <a:cs typeface="Arial MT"/>
              </a:rPr>
              <a:t> </a:t>
            </a:r>
            <a:r>
              <a:rPr sz="3550" spc="-35" dirty="0">
                <a:latin typeface="Arial MT"/>
                <a:cs typeface="Arial MT"/>
              </a:rPr>
              <a:t>cell</a:t>
            </a:r>
            <a:r>
              <a:rPr sz="3550" spc="-210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signaling </a:t>
            </a:r>
            <a:r>
              <a:rPr sz="3500" spc="-75" dirty="0">
                <a:latin typeface="Arial MT"/>
                <a:cs typeface="Arial MT"/>
              </a:rPr>
              <a:t>Communication</a:t>
            </a:r>
            <a:r>
              <a:rPr sz="3500" spc="-110" dirty="0">
                <a:latin typeface="Arial MT"/>
                <a:cs typeface="Arial MT"/>
              </a:rPr>
              <a:t> </a:t>
            </a:r>
            <a:r>
              <a:rPr sz="3500" spc="-45" dirty="0">
                <a:latin typeface="Arial MT"/>
                <a:cs typeface="Arial MT"/>
              </a:rPr>
              <a:t>between</a:t>
            </a:r>
            <a:r>
              <a:rPr sz="3500" spc="-120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cells </a:t>
            </a:r>
            <a:r>
              <a:rPr sz="3500" spc="-40" dirty="0">
                <a:latin typeface="Arial MT"/>
                <a:cs typeface="Arial MT"/>
              </a:rPr>
              <a:t>Signal</a:t>
            </a:r>
            <a:r>
              <a:rPr sz="3500" spc="-190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transduction</a:t>
            </a:r>
            <a:endParaRPr sz="3500" dirty="0">
              <a:latin typeface="Arial MT"/>
              <a:cs typeface="Arial MT"/>
            </a:endParaRPr>
          </a:p>
          <a:p>
            <a:pPr marL="454025">
              <a:spcBef>
                <a:spcPts val="650"/>
              </a:spcBef>
            </a:pPr>
            <a:r>
              <a:rPr sz="3550" spc="-20" dirty="0">
                <a:latin typeface="Arial MT"/>
                <a:cs typeface="Arial MT"/>
              </a:rPr>
              <a:t>Ion</a:t>
            </a:r>
            <a:r>
              <a:rPr sz="3550" spc="-229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channels</a:t>
            </a:r>
            <a:endParaRPr sz="3550" dirty="0">
              <a:latin typeface="Arial MT"/>
              <a:cs typeface="Arial M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9650"/>
          </a:xfrm>
          <a:prstGeom prst="rect">
            <a:avLst/>
          </a:prstGeom>
        </p:spPr>
        <p:txBody>
          <a:bodyPr vert="horz" wrap="square" lIns="0" tIns="141785" rIns="0" bIns="0" rtlCol="0">
            <a:spAutoFit/>
          </a:bodyPr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sz="2050" spc="-50" dirty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</a:t>
            </a:fld>
            <a:endParaRPr sz="2050">
              <a:latin typeface="Consolas"/>
              <a:cs typeface="Consolas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7031" y="5092700"/>
            <a:ext cx="11607800" cy="1168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7131" y="2019300"/>
            <a:ext cx="12534900" cy="317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690" y="576969"/>
            <a:ext cx="11177270" cy="1315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5550"/>
              </a:lnSpc>
              <a:spcBef>
                <a:spcPts val="105"/>
              </a:spcBef>
              <a:tabLst>
                <a:tab pos="9062720" algn="l"/>
              </a:tabLst>
            </a:pPr>
            <a:r>
              <a:rPr sz="5000" spc="-560" dirty="0">
                <a:solidFill>
                  <a:srgbClr val="000000"/>
                </a:solidFill>
              </a:rPr>
              <a:t>G-</a:t>
            </a:r>
            <a:r>
              <a:rPr sz="5000" spc="-640" dirty="0">
                <a:solidFill>
                  <a:srgbClr val="000000"/>
                </a:solidFill>
              </a:rPr>
              <a:t>PROTEIN</a:t>
            </a:r>
            <a:r>
              <a:rPr sz="5000" spc="585" dirty="0">
                <a:solidFill>
                  <a:srgbClr val="000000"/>
                </a:solidFill>
              </a:rPr>
              <a:t> </a:t>
            </a:r>
            <a:r>
              <a:rPr sz="5000" spc="-640" dirty="0">
                <a:solidFill>
                  <a:srgbClr val="000000"/>
                </a:solidFill>
              </a:rPr>
              <a:t>COüPLED</a:t>
            </a:r>
            <a:r>
              <a:rPr sz="5000" spc="345" dirty="0">
                <a:solidFill>
                  <a:srgbClr val="000000"/>
                </a:solidFill>
              </a:rPr>
              <a:t> </a:t>
            </a:r>
            <a:r>
              <a:rPr sz="5000" spc="-780" dirty="0">
                <a:solidFill>
                  <a:srgbClr val="000000"/>
                </a:solidFill>
              </a:rPr>
              <a:t>RECEPTORS</a:t>
            </a:r>
            <a:r>
              <a:rPr sz="5000" dirty="0">
                <a:solidFill>
                  <a:srgbClr val="000000"/>
                </a:solidFill>
              </a:rPr>
              <a:t>	</a:t>
            </a:r>
            <a:r>
              <a:rPr sz="5000" spc="-565" dirty="0">
                <a:solidFill>
                  <a:srgbClr val="000000"/>
                </a:solidFill>
              </a:rPr>
              <a:t>(CPCR»)</a:t>
            </a:r>
            <a:endParaRPr sz="5000"/>
          </a:p>
          <a:p>
            <a:pPr marL="635" algn="ctr">
              <a:lnSpc>
                <a:spcPts val="4590"/>
              </a:lnSpc>
            </a:pPr>
            <a:r>
              <a:rPr sz="4200" spc="-155" dirty="0">
                <a:solidFill>
                  <a:srgbClr val="000000"/>
                </a:solidFill>
              </a:rPr>
              <a:t>treceptors</a:t>
            </a:r>
            <a:r>
              <a:rPr sz="4200" spc="-140" dirty="0">
                <a:solidFill>
                  <a:srgbClr val="000000"/>
                </a:solidFill>
              </a:rPr>
              <a:t> </a:t>
            </a:r>
            <a:r>
              <a:rPr sz="4200" dirty="0">
                <a:solidFill>
                  <a:srgbClr val="000000"/>
                </a:solidFill>
              </a:rPr>
              <a:t>for</a:t>
            </a:r>
            <a:r>
              <a:rPr sz="4200" spc="-70" dirty="0">
                <a:solidFill>
                  <a:srgbClr val="000000"/>
                </a:solidFill>
              </a:rPr>
              <a:t> </a:t>
            </a:r>
            <a:r>
              <a:rPr sz="4200" spc="-375" dirty="0">
                <a:solidFill>
                  <a:srgbClr val="000000"/>
                </a:solidFill>
              </a:rPr>
              <a:t>epinephrine,</a:t>
            </a:r>
            <a:r>
              <a:rPr sz="4200" spc="85" dirty="0">
                <a:solidFill>
                  <a:srgbClr val="000000"/>
                </a:solidFill>
              </a:rPr>
              <a:t> </a:t>
            </a:r>
            <a:r>
              <a:rPr sz="4200" spc="-450" dirty="0">
                <a:solidFill>
                  <a:srgbClr val="000000"/>
                </a:solidFill>
              </a:rPr>
              <a:t>glucagon,</a:t>
            </a:r>
            <a:r>
              <a:rPr sz="4200" spc="50" dirty="0">
                <a:solidFill>
                  <a:srgbClr val="000000"/>
                </a:solidFill>
              </a:rPr>
              <a:t> </a:t>
            </a:r>
            <a:r>
              <a:rPr sz="4200" spc="-330" dirty="0">
                <a:solidFill>
                  <a:srgbClr val="000000"/>
                </a:solidFill>
              </a:rPr>
              <a:t>serotoninf</a:t>
            </a:r>
            <a:endParaRPr sz="4200"/>
          </a:p>
        </p:txBody>
      </p:sp>
      <p:sp>
        <p:nvSpPr>
          <p:cNvPr id="5" name="object 5"/>
          <p:cNvSpPr txBox="1"/>
          <p:nvPr/>
        </p:nvSpPr>
        <p:spPr>
          <a:xfrm>
            <a:off x="2871096" y="4028723"/>
            <a:ext cx="7110095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  <a:tabLst>
                <a:tab pos="384175" algn="l"/>
                <a:tab pos="5030470" algn="l"/>
              </a:tabLst>
            </a:pPr>
            <a:r>
              <a:rPr sz="2500" spc="-484" dirty="0">
                <a:solidFill>
                  <a:srgbClr val="313131"/>
                </a:solidFill>
                <a:latin typeface="Arial MT"/>
                <a:cs typeface="Arial MT"/>
              </a:rPr>
              <a:t>lay</a:t>
            </a:r>
            <a:r>
              <a:rPr sz="2500" dirty="0">
                <a:solidFill>
                  <a:srgbClr val="313131"/>
                </a:solidFill>
                <a:latin typeface="Arial MT"/>
                <a:cs typeface="Arial MT"/>
              </a:rPr>
              <a:t>	</a:t>
            </a:r>
            <a:r>
              <a:rPr sz="2500" spc="-470" dirty="0">
                <a:solidFill>
                  <a:srgbClr val="111111"/>
                </a:solidFill>
                <a:latin typeface="Arial MT"/>
                <a:cs typeface="Arial MT"/>
              </a:rPr>
              <a:t>G</a:t>
            </a:r>
            <a:r>
              <a:rPr sz="2500" spc="-305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2500" spc="-204" dirty="0">
                <a:latin typeface="Arial MT"/>
                <a:cs typeface="Arial MT"/>
              </a:rPr>
              <a:t>pretelrr-</a:t>
            </a:r>
            <a:r>
              <a:rPr sz="2500" spc="-290" dirty="0">
                <a:latin typeface="Arial MT"/>
                <a:cs typeface="Arial MT"/>
              </a:rPr>
              <a:t>œuplad</a:t>
            </a:r>
            <a:r>
              <a:rPr sz="2500" spc="-300" dirty="0">
                <a:latin typeface="Arial MT"/>
                <a:cs typeface="Arial MT"/>
              </a:rPr>
              <a:t> </a:t>
            </a:r>
            <a:r>
              <a:rPr sz="2500" spc="-315" dirty="0">
                <a:latin typeface="Arial MT"/>
                <a:cs typeface="Arial MT"/>
              </a:rPr>
              <a:t>receptors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125" dirty="0">
                <a:latin typeface="Arial MT"/>
                <a:cs typeface="Arial MT"/>
              </a:rPr>
              <a:t>łepineplvlne,</a:t>
            </a:r>
            <a:r>
              <a:rPr sz="2500" dirty="0">
                <a:latin typeface="Arial MT"/>
                <a:cs typeface="Arial MT"/>
              </a:rPr>
              <a:t>	</a:t>
            </a:r>
            <a:r>
              <a:rPr sz="2500" spc="-250" dirty="0">
                <a:solidFill>
                  <a:srgbClr val="111111"/>
                </a:solidFill>
                <a:latin typeface="Arial MT"/>
                <a:cs typeface="Arial MT"/>
              </a:rPr>
              <a:t>lucagon.</a:t>
            </a:r>
            <a:r>
              <a:rPr sz="2500" spc="10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2500" spc="-285" dirty="0">
                <a:solidFill>
                  <a:srgbClr val="131313"/>
                </a:solidFill>
                <a:latin typeface="Arial MT"/>
                <a:cs typeface="Arial MT"/>
              </a:rPr>
              <a:t>sefotcninï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6599" y="4707643"/>
            <a:ext cx="87884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50" spc="80" dirty="0">
                <a:latin typeface="Arial MT"/>
                <a:cs typeface="Arial MT"/>
              </a:rPr>
              <a:t>Extr›s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77573" y="4593343"/>
            <a:ext cx="926465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50" spc="-165" dirty="0">
                <a:solidFill>
                  <a:srgbClr val="3B3B3B"/>
                </a:solidFill>
                <a:latin typeface="Arial MT"/>
                <a:cs typeface="Arial MT"/>
              </a:rPr>
              <a:t>Ligands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20247" y="6262512"/>
            <a:ext cx="963294" cy="6699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>
              <a:lnSpc>
                <a:spcPts val="2185"/>
              </a:lnSpc>
              <a:spcBef>
                <a:spcPts val="135"/>
              </a:spcBef>
              <a:tabLst>
                <a:tab pos="534670" algn="l"/>
              </a:tabLst>
            </a:pPr>
            <a:r>
              <a:rPr sz="2100" spc="-300" dirty="0">
                <a:latin typeface="Arial MT"/>
                <a:cs typeface="Arial MT"/>
              </a:rPr>
              <a:t>R9¢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20" dirty="0">
                <a:latin typeface="Arial MT"/>
                <a:cs typeface="Arial MT"/>
              </a:rPr>
              <a:t>sl»r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845"/>
              </a:lnSpc>
            </a:pPr>
            <a:r>
              <a:rPr sz="2650" spc="-355" dirty="0">
                <a:latin typeface="Arial MT"/>
                <a:cs typeface="Arial MT"/>
              </a:rPr>
              <a:t>protein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47597" y="6262512"/>
            <a:ext cx="1275715" cy="126428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5875" marR="5080" indent="-3810">
              <a:lnSpc>
                <a:spcPct val="80200"/>
              </a:lnSpc>
              <a:spcBef>
                <a:spcPts val="635"/>
              </a:spcBef>
              <a:tabLst>
                <a:tab pos="718185" algn="l"/>
              </a:tabLst>
            </a:pPr>
            <a:r>
              <a:rPr sz="2100" spc="-10" dirty="0">
                <a:latin typeface="Arial MT"/>
                <a:cs typeface="Arial MT"/>
              </a:rPr>
              <a:t>Ißa¢t</a:t>
            </a:r>
            <a:r>
              <a:rPr sz="2100" dirty="0">
                <a:latin typeface="Arial MT"/>
                <a:cs typeface="Arial MT"/>
              </a:rPr>
              <a:t>	z</a:t>
            </a:r>
            <a:r>
              <a:rPr sz="2100" spc="-85" dirty="0">
                <a:latin typeface="Arial MT"/>
                <a:cs typeface="Arial MT"/>
              </a:rPr>
              <a:t> </a:t>
            </a:r>
            <a:r>
              <a:rPr sz="2100" spc="-50" dirty="0">
                <a:solidFill>
                  <a:srgbClr val="1A1A1A"/>
                </a:solidFill>
                <a:latin typeface="Arial MT"/>
                <a:cs typeface="Arial MT"/>
              </a:rPr>
              <a:t>c </a:t>
            </a:r>
            <a:r>
              <a:rPr sz="2650" spc="-210" dirty="0">
                <a:latin typeface="Arial MT"/>
                <a:cs typeface="Arial MT"/>
              </a:rPr>
              <a:t>si</a:t>
            </a:r>
            <a:r>
              <a:rPr sz="2650" spc="-150" dirty="0">
                <a:latin typeface="Arial MT"/>
                <a:cs typeface="Arial MT"/>
              </a:rPr>
              <a:t> </a:t>
            </a:r>
            <a:r>
              <a:rPr sz="2650" spc="-290" dirty="0">
                <a:latin typeface="Arial MT"/>
                <a:cs typeface="Arial MT"/>
              </a:rPr>
              <a:t>naI </a:t>
            </a:r>
            <a:r>
              <a:rPr sz="2250" spc="-175" dirty="0">
                <a:latin typeface="Arial MT"/>
                <a:cs typeface="Arial MT"/>
              </a:rPr>
              <a:t>transducing </a:t>
            </a:r>
            <a:r>
              <a:rPr sz="2550" spc="-295" dirty="0">
                <a:latin typeface="Arial MT"/>
                <a:cs typeface="Arial MT"/>
              </a:rPr>
              <a:t>protein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2500" y="6262512"/>
            <a:ext cx="1953260" cy="126428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 indent="3175">
              <a:lnSpc>
                <a:spcPct val="80200"/>
              </a:lnSpc>
              <a:spcBef>
                <a:spcPts val="635"/>
              </a:spcBef>
              <a:tabLst>
                <a:tab pos="1045844" algn="l"/>
                <a:tab pos="1301750" algn="l"/>
              </a:tabLst>
            </a:pPr>
            <a:r>
              <a:rPr sz="2100" spc="-30" dirty="0">
                <a:latin typeface="Arial MT"/>
                <a:cs typeface="Arial MT"/>
              </a:rPr>
              <a:t>lßz¢tix‹</a:t>
            </a:r>
            <a:r>
              <a:rPr sz="2100" spc="-100" dirty="0">
                <a:latin typeface="Arial MT"/>
                <a:cs typeface="Arial MT"/>
              </a:rPr>
              <a:t> </a:t>
            </a:r>
            <a:r>
              <a:rPr sz="2100" spc="-25" dirty="0">
                <a:solidFill>
                  <a:srgbClr val="181818"/>
                </a:solidFill>
                <a:latin typeface="Arial MT"/>
                <a:cs typeface="Arial MT"/>
              </a:rPr>
              <a:t>off</a:t>
            </a:r>
            <a:r>
              <a:rPr sz="2100" dirty="0">
                <a:solidFill>
                  <a:srgbClr val="181818"/>
                </a:solidFill>
                <a:latin typeface="Arial MT"/>
                <a:cs typeface="Arial MT"/>
              </a:rPr>
              <a:t>	</a:t>
            </a:r>
            <a:r>
              <a:rPr sz="2100" spc="-280" dirty="0">
                <a:solidFill>
                  <a:srgbClr val="181818"/>
                </a:solidFill>
                <a:latin typeface="Arial MT"/>
                <a:cs typeface="Arial MT"/>
              </a:rPr>
              <a:t>¢tOr </a:t>
            </a:r>
            <a:r>
              <a:rPr sz="2650" spc="-515" dirty="0">
                <a:solidFill>
                  <a:srgbClr val="111111"/>
                </a:solidFill>
                <a:latin typeface="Arial MT"/>
                <a:cs typeface="Arial MT"/>
              </a:rPr>
              <a:t>enzyme</a:t>
            </a:r>
            <a:r>
              <a:rPr sz="2650" spc="-85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2650" spc="-275" dirty="0">
                <a:latin typeface="Arial MT"/>
                <a:cs typeface="Arial MT"/>
              </a:rPr>
              <a:t>ladenyltl </a:t>
            </a:r>
            <a:r>
              <a:rPr sz="2250" spc="-10" dirty="0">
                <a:solidFill>
                  <a:srgbClr val="0F0F0F"/>
                </a:solidFill>
                <a:latin typeface="Arial MT"/>
                <a:cs typeface="Arial MT"/>
              </a:rPr>
              <a:t>cyclase,</a:t>
            </a:r>
            <a:r>
              <a:rPr sz="2250" dirty="0">
                <a:solidFill>
                  <a:srgbClr val="0F0F0F"/>
                </a:solidFill>
                <a:latin typeface="Arial MT"/>
                <a:cs typeface="Arial MT"/>
              </a:rPr>
              <a:t>	</a:t>
            </a:r>
            <a:r>
              <a:rPr sz="2250" spc="-290" dirty="0">
                <a:latin typeface="Arial MT"/>
                <a:cs typeface="Arial MT"/>
              </a:rPr>
              <a:t>hosÇh0- </a:t>
            </a:r>
            <a:r>
              <a:rPr sz="2550" spc="-305" dirty="0">
                <a:solidFill>
                  <a:srgbClr val="3B3B3B"/>
                </a:solidFill>
                <a:latin typeface="Arial MT"/>
                <a:cs typeface="Arial MT"/>
              </a:rPr>
              <a:t>lipase</a:t>
            </a:r>
            <a:r>
              <a:rPr sz="2550" spc="-16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2550" spc="-80" dirty="0">
                <a:latin typeface="Arial MT"/>
                <a:cs typeface="Arial MT"/>
              </a:rPr>
              <a:t>r,</a:t>
            </a:r>
            <a:r>
              <a:rPr sz="2550" spc="-245" dirty="0">
                <a:latin typeface="Arial MT"/>
                <a:cs typeface="Arial MT"/>
              </a:rPr>
              <a:t> </a:t>
            </a:r>
            <a:r>
              <a:rPr sz="2550" spc="-254" dirty="0">
                <a:solidFill>
                  <a:srgbClr val="111111"/>
                </a:solidFill>
                <a:latin typeface="Arial MT"/>
                <a:cs typeface="Arial MT"/>
              </a:rPr>
              <a:t>or</a:t>
            </a:r>
            <a:r>
              <a:rPr sz="2550" spc="-190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2550" spc="-295" dirty="0">
                <a:latin typeface="Arial MT"/>
                <a:cs typeface="Arial MT"/>
              </a:rPr>
              <a:t>atheist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90879" y="6262511"/>
            <a:ext cx="1012825" cy="96520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 indent="277495">
              <a:lnSpc>
                <a:spcPct val="82100"/>
              </a:lnSpc>
              <a:spcBef>
                <a:spcPts val="590"/>
              </a:spcBef>
            </a:pPr>
            <a:r>
              <a:rPr sz="2100" spc="-10" dirty="0">
                <a:solidFill>
                  <a:srgbClr val="0A0A0A"/>
                </a:solidFill>
                <a:latin typeface="Arial MT"/>
                <a:cs typeface="Arial MT"/>
              </a:rPr>
              <a:t>tivavd </a:t>
            </a:r>
            <a:r>
              <a:rPr sz="2650" spc="-350" dirty="0">
                <a:latin typeface="Arial MT"/>
                <a:cs typeface="Arial MT"/>
              </a:rPr>
              <a:t>form</a:t>
            </a:r>
            <a:r>
              <a:rPr sz="2650" spc="-250" dirty="0">
                <a:latin typeface="Arial MT"/>
                <a:cs typeface="Arial MT"/>
              </a:rPr>
              <a:t> </a:t>
            </a:r>
            <a:r>
              <a:rPr sz="2650" spc="-320" dirty="0">
                <a:latin typeface="Arial MT"/>
                <a:cs typeface="Arial MT"/>
              </a:rPr>
              <a:t>of</a:t>
            </a:r>
            <a:r>
              <a:rPr sz="2650" spc="660" dirty="0">
                <a:latin typeface="Arial MT"/>
                <a:cs typeface="Arial MT"/>
              </a:rPr>
              <a:t> </a:t>
            </a:r>
            <a:r>
              <a:rPr sz="2250" spc="-385" dirty="0">
                <a:solidFill>
                  <a:srgbClr val="5D5D5D"/>
                </a:solidFill>
                <a:latin typeface="Arial MT"/>
                <a:cs typeface="Arial MT"/>
              </a:rPr>
              <a:t>G</a:t>
            </a:r>
            <a:r>
              <a:rPr sz="2250" spc="-125" dirty="0">
                <a:solidFill>
                  <a:srgbClr val="5D5D5D"/>
                </a:solidFill>
                <a:latin typeface="Arial MT"/>
                <a:cs typeface="Arial MT"/>
              </a:rPr>
              <a:t> </a:t>
            </a:r>
            <a:r>
              <a:rPr sz="2250" spc="-150" dirty="0">
                <a:latin typeface="Arial MT"/>
                <a:cs typeface="Arial MT"/>
              </a:rPr>
              <a:t>protein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62628" y="6250869"/>
            <a:ext cx="2222500" cy="19126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24130">
              <a:lnSpc>
                <a:spcPct val="90200"/>
              </a:lnSpc>
              <a:spcBef>
                <a:spcPts val="409"/>
              </a:spcBef>
            </a:pPr>
            <a:r>
              <a:rPr sz="2400" spc="-270" dirty="0">
                <a:solidFill>
                  <a:srgbClr val="0F0F0F"/>
                </a:solidFill>
                <a:latin typeface="Arial MT"/>
                <a:cs typeface="Arial MT"/>
              </a:rPr>
              <a:t>Active</a:t>
            </a:r>
            <a:r>
              <a:rPr sz="2400" spc="-65" dirty="0">
                <a:solidFill>
                  <a:srgbClr val="0F0F0F"/>
                </a:solidFill>
                <a:latin typeface="Arial MT"/>
                <a:cs typeface="Arial MT"/>
              </a:rPr>
              <a:t> </a:t>
            </a:r>
            <a:r>
              <a:rPr sz="2400" spc="-120" dirty="0">
                <a:latin typeface="Arial MT"/>
                <a:cs typeface="Arial MT"/>
              </a:rPr>
              <a:t>effector </a:t>
            </a:r>
            <a:r>
              <a:rPr sz="2100" spc="-140" dirty="0">
                <a:solidFill>
                  <a:srgbClr val="080808"/>
                </a:solidFill>
                <a:latin typeface="Arial MT"/>
                <a:cs typeface="Arial MT"/>
              </a:rPr>
              <a:t>generates</a:t>
            </a:r>
            <a:r>
              <a:rPr sz="2100" spc="35" dirty="0">
                <a:solidFill>
                  <a:srgbClr val="080808"/>
                </a:solidFill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’second </a:t>
            </a:r>
            <a:r>
              <a:rPr sz="2150" spc="-150" dirty="0">
                <a:solidFill>
                  <a:srgbClr val="262626"/>
                </a:solidFill>
                <a:latin typeface="Arial MT"/>
                <a:cs typeface="Arial MT"/>
              </a:rPr>
              <a:t>messengers’</a:t>
            </a:r>
            <a:r>
              <a:rPr sz="2150" spc="5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2150" spc="-175" dirty="0">
                <a:solidFill>
                  <a:srgbClr val="232323"/>
                </a:solidFill>
                <a:latin typeface="Arial MT"/>
                <a:cs typeface="Arial MT"/>
              </a:rPr>
              <a:t>(cAMP; </a:t>
            </a:r>
            <a:r>
              <a:rPr sz="2300" spc="-140" dirty="0">
                <a:solidFill>
                  <a:srgbClr val="1A1A1A"/>
                </a:solidFill>
                <a:latin typeface="Arial MT"/>
                <a:cs typeface="Arial MT"/>
              </a:rPr>
              <a:t>inosšcl</a:t>
            </a:r>
            <a:r>
              <a:rPr sz="2300" spc="-35" dirty="0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sz="2300" spc="-75" dirty="0">
                <a:latin typeface="Arial MT"/>
                <a:cs typeface="Arial MT"/>
              </a:rPr>
              <a:t>1,4,îî- </a:t>
            </a:r>
            <a:r>
              <a:rPr sz="2250" spc="-150" dirty="0">
                <a:latin typeface="Arial MT"/>
                <a:cs typeface="Arial MT"/>
              </a:rPr>
              <a:t>Friphoshata;</a:t>
            </a:r>
            <a:endParaRPr sz="2250">
              <a:latin typeface="Arial MT"/>
              <a:cs typeface="Arial MT"/>
            </a:endParaRPr>
          </a:p>
          <a:p>
            <a:pPr marL="25400">
              <a:lnSpc>
                <a:spcPts val="2420"/>
              </a:lnSpc>
            </a:pPr>
            <a:r>
              <a:rPr sz="2600" spc="-330" dirty="0">
                <a:latin typeface="Arial MT"/>
                <a:cs typeface="Arial MT"/>
              </a:rPr>
              <a:t>1,a-</a:t>
            </a:r>
            <a:r>
              <a:rPr sz="2600" spc="-335" dirty="0">
                <a:latin typeface="Arial MT"/>
                <a:cs typeface="Arial MT"/>
              </a:rPr>
              <a:t>die&lt;yIglycsroi¡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109653" y="9171516"/>
            <a:ext cx="292735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spc="-204" dirty="0">
                <a:latin typeface="Arial MT"/>
                <a:cs typeface="Arial MT"/>
              </a:rPr>
              <a:t>20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20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1231" y="4216400"/>
            <a:ext cx="10515600" cy="4813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1731" y="2476500"/>
            <a:ext cx="12534900" cy="381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41431" y="6946900"/>
            <a:ext cx="88900" cy="254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68531" y="7734300"/>
            <a:ext cx="304800" cy="2667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64262" y="576970"/>
            <a:ext cx="15947203" cy="1706521"/>
          </a:xfrm>
          <a:prstGeom prst="rect">
            <a:avLst/>
          </a:prstGeom>
        </p:spPr>
        <p:txBody>
          <a:bodyPr vert="horz" wrap="square" lIns="0" tIns="1080417" rIns="0" bIns="0" rtlCol="0">
            <a:spAutoFit/>
          </a:bodyPr>
          <a:lstStyle/>
          <a:p>
            <a:pPr marL="1729105">
              <a:spcBef>
                <a:spcPts val="135"/>
              </a:spcBef>
            </a:pPr>
            <a:r>
              <a:rPr sz="4000" spc="-65" dirty="0">
                <a:solidFill>
                  <a:srgbClr val="000000"/>
                </a:solidFill>
              </a:rPr>
              <a:t>treceptors</a:t>
            </a:r>
            <a:r>
              <a:rPr sz="4000" spc="85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for</a:t>
            </a:r>
            <a:r>
              <a:rPr sz="4000" spc="90" dirty="0">
                <a:solidFill>
                  <a:srgbClr val="000000"/>
                </a:solidFill>
              </a:rPr>
              <a:t> </a:t>
            </a:r>
            <a:r>
              <a:rPr sz="4000" spc="-145" dirty="0">
                <a:solidFill>
                  <a:srgbClr val="000000"/>
                </a:solidFill>
              </a:rPr>
              <a:t>erythropoietin,</a:t>
            </a:r>
            <a:r>
              <a:rPr sz="4000" spc="-415" dirty="0">
                <a:solidFill>
                  <a:srgbClr val="000000"/>
                </a:solidFill>
              </a:rPr>
              <a:t> </a:t>
            </a:r>
            <a:r>
              <a:rPr sz="4000" spc="-110" dirty="0">
                <a:solidFill>
                  <a:srgbClr val="000000"/>
                </a:solidFill>
              </a:rPr>
              <a:t>interferonsf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4582163" y="3546299"/>
            <a:ext cx="1007744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spc="-10" dirty="0">
                <a:latin typeface="Arial MT"/>
                <a:cs typeface="Arial MT"/>
              </a:rPr>
              <a:t>Ligand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5192" y="8601604"/>
            <a:ext cx="2373630" cy="819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0320">
              <a:lnSpc>
                <a:spcPts val="3200"/>
              </a:lnSpc>
              <a:spcBef>
                <a:spcPts val="120"/>
              </a:spcBef>
            </a:pPr>
            <a:r>
              <a:rPr sz="2750" spc="-75" dirty="0">
                <a:latin typeface="Arial MT"/>
                <a:cs typeface="Arial MT"/>
              </a:rPr>
              <a:t>Protein-</a:t>
            </a:r>
            <a:r>
              <a:rPr sz="2750" spc="-35" dirty="0">
                <a:latin typeface="Arial MT"/>
                <a:cs typeface="Arial MT"/>
              </a:rPr>
              <a:t>tyrosine</a:t>
            </a:r>
            <a:endParaRPr sz="2750">
              <a:latin typeface="Arial MT"/>
              <a:cs typeface="Arial MT"/>
            </a:endParaRPr>
          </a:p>
          <a:p>
            <a:pPr marL="12700">
              <a:lnSpc>
                <a:spcPts val="3020"/>
              </a:lnSpc>
            </a:pPr>
            <a:r>
              <a:rPr sz="2600" spc="-30" dirty="0">
                <a:latin typeface="Arial MT"/>
                <a:cs typeface="Arial MT"/>
              </a:rPr>
              <a:t>kinase</a:t>
            </a:r>
            <a:r>
              <a:rPr sz="2600" spc="-140" dirty="0">
                <a:latin typeface="Arial MT"/>
                <a:cs typeface="Arial MT"/>
              </a:rPr>
              <a:t> </a:t>
            </a:r>
            <a:r>
              <a:rPr sz="2600" spc="-75" dirty="0">
                <a:latin typeface="Arial MT"/>
                <a:cs typeface="Arial MT"/>
              </a:rPr>
              <a:t>(inactiveT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0793" y="6981296"/>
            <a:ext cx="646430" cy="403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50" spc="-45" dirty="0">
                <a:latin typeface="Arial MT"/>
                <a:cs typeface="Arial MT"/>
              </a:rPr>
              <a:t>ADP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11694" y="7197196"/>
            <a:ext cx="612775" cy="403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50" spc="-40" dirty="0">
                <a:latin typeface="Arial MT"/>
                <a:cs typeface="Arial MT"/>
              </a:rPr>
              <a:t>ATP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83393" y="8128883"/>
            <a:ext cx="487680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750" spc="-480" dirty="0">
                <a:solidFill>
                  <a:srgbClr val="131313"/>
                </a:solidFill>
                <a:latin typeface="Courier New"/>
                <a:cs typeface="Courier New"/>
              </a:rPr>
              <a:t>HO</a:t>
            </a:r>
            <a:endParaRPr sz="375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55789" y="6571256"/>
            <a:ext cx="1088390" cy="1397635"/>
          </a:xfrm>
          <a:prstGeom prst="rect">
            <a:avLst/>
          </a:prstGeom>
        </p:spPr>
        <p:txBody>
          <a:bodyPr vert="horz" wrap="square" lIns="0" tIns="241935" rIns="0" bIns="0" rtlCol="0">
            <a:spAutoFit/>
          </a:bodyPr>
          <a:lstStyle/>
          <a:p>
            <a:pPr marL="443865">
              <a:spcBef>
                <a:spcPts val="1905"/>
              </a:spcBef>
            </a:pPr>
            <a:r>
              <a:rPr sz="3100" spc="-25" dirty="0">
                <a:solidFill>
                  <a:srgbClr val="0C0C0C"/>
                </a:solidFill>
                <a:latin typeface="Consolas"/>
                <a:cs typeface="Consolas"/>
              </a:rPr>
              <a:t>ADP</a:t>
            </a:r>
            <a:endParaRPr sz="3100">
              <a:latin typeface="Consolas"/>
              <a:cs typeface="Consolas"/>
            </a:endParaRPr>
          </a:p>
          <a:p>
            <a:pPr marL="12700">
              <a:spcBef>
                <a:spcPts val="1730"/>
              </a:spcBef>
            </a:pPr>
            <a:r>
              <a:rPr sz="2950" spc="-25" dirty="0">
                <a:latin typeface="Consolas"/>
                <a:cs typeface="Consolas"/>
              </a:rPr>
              <a:t>ATP</a:t>
            </a:r>
            <a:endParaRPr sz="2950">
              <a:latin typeface="Consolas"/>
              <a:cs typeface="Consola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01556" y="7463896"/>
            <a:ext cx="2515235" cy="7981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695"/>
              </a:lnSpc>
              <a:spcBef>
                <a:spcPts val="130"/>
              </a:spcBef>
            </a:pPr>
            <a:r>
              <a:rPr sz="2450" spc="-114" dirty="0">
                <a:latin typeface="Arial MT"/>
                <a:cs typeface="Arial MT"/>
              </a:rPr>
              <a:t>PhDsp</a:t>
            </a:r>
            <a:r>
              <a:rPr sz="2450" spc="-240" dirty="0">
                <a:latin typeface="Arial MT"/>
                <a:cs typeface="Arial MT"/>
              </a:rPr>
              <a:t> </a:t>
            </a:r>
            <a:r>
              <a:rPr sz="2450" spc="50" dirty="0">
                <a:latin typeface="Arial MT"/>
                <a:cs typeface="Arial MT"/>
              </a:rPr>
              <a:t>horylated</a:t>
            </a:r>
            <a:endParaRPr sz="2450">
              <a:latin typeface="Arial MT"/>
              <a:cs typeface="Arial MT"/>
            </a:endParaRPr>
          </a:p>
          <a:p>
            <a:pPr marL="12700">
              <a:lnSpc>
                <a:spcPts val="3354"/>
              </a:lnSpc>
            </a:pPr>
            <a:r>
              <a:rPr sz="3000" spc="-200" dirty="0">
                <a:latin typeface="Arial MT"/>
                <a:cs typeface="Arial MT"/>
              </a:rPr>
              <a:t>substrate</a:t>
            </a:r>
            <a:r>
              <a:rPr sz="3000" spc="35" dirty="0">
                <a:latin typeface="Arial MT"/>
                <a:cs typeface="Arial MT"/>
              </a:rPr>
              <a:t> </a:t>
            </a:r>
            <a:r>
              <a:rPr sz="3000" spc="-135" dirty="0">
                <a:latin typeface="Arial MT"/>
                <a:cs typeface="Arial MT"/>
              </a:rPr>
              <a:t>protein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2133" y="9000950"/>
            <a:ext cx="2570480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dirty="0">
                <a:latin typeface="Arial MT"/>
                <a:cs typeface="Arial MT"/>
              </a:rPr>
              <a:t>Substrate</a:t>
            </a:r>
            <a:r>
              <a:rPr sz="2550" spc="180" dirty="0">
                <a:latin typeface="Arial MT"/>
                <a:cs typeface="Arial MT"/>
              </a:rPr>
              <a:t> </a:t>
            </a:r>
            <a:r>
              <a:rPr sz="2550" spc="40" dirty="0">
                <a:latin typeface="Arial MT"/>
                <a:cs typeface="Arial MT"/>
              </a:rPr>
              <a:t>protein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111115" y="9220906"/>
            <a:ext cx="30289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25" dirty="0">
                <a:latin typeface="Arial MT"/>
                <a:cs typeface="Arial MT"/>
              </a:rPr>
              <a:t>21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21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3831" y="4559300"/>
            <a:ext cx="11912600" cy="3086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2631" y="673100"/>
            <a:ext cx="2603500" cy="444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81541" y="486834"/>
            <a:ext cx="11579860" cy="12477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5190"/>
              </a:lnSpc>
              <a:spcBef>
                <a:spcPts val="114"/>
              </a:spcBef>
              <a:tabLst>
                <a:tab pos="9610090" algn="l"/>
              </a:tabLst>
            </a:pPr>
            <a:r>
              <a:rPr sz="4650" spc="-844" dirty="0">
                <a:solidFill>
                  <a:srgbClr val="000000"/>
                </a:solidFill>
              </a:rPr>
              <a:t>RECEPTORS</a:t>
            </a:r>
            <a:r>
              <a:rPr sz="4650" spc="490" dirty="0">
                <a:solidFill>
                  <a:srgbClr val="000000"/>
                </a:solidFill>
              </a:rPr>
              <a:t> </a:t>
            </a:r>
            <a:r>
              <a:rPr sz="6975" spc="-705" baseline="1792" dirty="0">
                <a:solidFill>
                  <a:srgbClr val="000000"/>
                </a:solidFill>
              </a:rPr>
              <a:t>W</a:t>
            </a:r>
            <a:r>
              <a:rPr sz="4650" spc="-470" dirty="0">
                <a:solidFill>
                  <a:srgbClr val="000000"/>
                </a:solidFill>
              </a:rPr>
              <a:t>IT</a:t>
            </a:r>
            <a:r>
              <a:rPr sz="4650" spc="-1200" dirty="0">
                <a:solidFill>
                  <a:srgbClr val="000000"/>
                </a:solidFill>
              </a:rPr>
              <a:t>H</a:t>
            </a:r>
            <a:r>
              <a:rPr sz="4650" spc="-470" dirty="0">
                <a:solidFill>
                  <a:srgbClr val="000000"/>
                </a:solidFill>
              </a:rPr>
              <a:t>INTRINSI</a:t>
            </a:r>
            <a:r>
              <a:rPr sz="4650" spc="-459" dirty="0">
                <a:solidFill>
                  <a:srgbClr val="000000"/>
                </a:solidFill>
              </a:rPr>
              <a:t>C</a:t>
            </a:r>
            <a:r>
              <a:rPr sz="4650" dirty="0">
                <a:solidFill>
                  <a:srgbClr val="000000"/>
                </a:solidFill>
              </a:rPr>
              <a:t>	</a:t>
            </a:r>
            <a:r>
              <a:rPr sz="4650" spc="-725" dirty="0">
                <a:solidFill>
                  <a:srgbClr val="000000"/>
                </a:solidFill>
              </a:rPr>
              <a:t>ACTIVITY</a:t>
            </a:r>
            <a:endParaRPr sz="4650"/>
          </a:p>
          <a:p>
            <a:pPr marL="34925" algn="ctr">
              <a:lnSpc>
                <a:spcPts val="4410"/>
              </a:lnSpc>
            </a:pPr>
            <a:r>
              <a:rPr sz="4000" spc="-120" dirty="0">
                <a:solidFill>
                  <a:srgbClr val="000000"/>
                </a:solidFill>
              </a:rPr>
              <a:t>tReceptor</a:t>
            </a:r>
            <a:r>
              <a:rPr sz="4000" spc="130" dirty="0">
                <a:solidFill>
                  <a:srgbClr val="000000"/>
                </a:solidFill>
              </a:rPr>
              <a:t> </a:t>
            </a:r>
            <a:r>
              <a:rPr sz="4000" spc="-295" dirty="0">
                <a:solidFill>
                  <a:srgbClr val="000000"/>
                </a:solidFill>
              </a:rPr>
              <a:t>Tyrosine</a:t>
            </a:r>
            <a:r>
              <a:rPr sz="4000" spc="15" dirty="0">
                <a:solidFill>
                  <a:srgbClr val="000000"/>
                </a:solidFill>
              </a:rPr>
              <a:t> </a:t>
            </a:r>
            <a:r>
              <a:rPr sz="4000" spc="-275" dirty="0">
                <a:solidFill>
                  <a:srgbClr val="000000"/>
                </a:solidFill>
              </a:rPr>
              <a:t>Kinases-</a:t>
            </a:r>
            <a:r>
              <a:rPr sz="4000" spc="165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for</a:t>
            </a:r>
            <a:r>
              <a:rPr sz="4000" spc="20" dirty="0">
                <a:solidFill>
                  <a:srgbClr val="000000"/>
                </a:solidFill>
              </a:rPr>
              <a:t> </a:t>
            </a:r>
            <a:r>
              <a:rPr sz="4000" spc="-55" dirty="0">
                <a:solidFill>
                  <a:srgbClr val="000000"/>
                </a:solidFill>
              </a:rPr>
              <a:t>growth</a:t>
            </a:r>
            <a:r>
              <a:rPr sz="4000" spc="-70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faclorst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3049081" y="4071938"/>
            <a:ext cx="969644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50" spc="-130" dirty="0">
                <a:latin typeface="Arial MT"/>
                <a:cs typeface="Arial MT"/>
              </a:rPr>
              <a:t>Ligand</a:t>
            </a:r>
            <a:r>
              <a:rPr sz="2150" spc="-160" dirty="0">
                <a:latin typeface="Arial MT"/>
                <a:cs typeface="Arial MT"/>
              </a:rPr>
              <a:t> </a:t>
            </a:r>
            <a:r>
              <a:rPr sz="2150" spc="-50" dirty="0">
                <a:solidFill>
                  <a:srgbClr val="701842"/>
                </a:solidFill>
                <a:latin typeface="Arial MT"/>
                <a:cs typeface="Arial MT"/>
              </a:rPr>
              <a:t>e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9336" y="5919788"/>
            <a:ext cx="4406900" cy="119824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2675255" marR="5080" indent="-305435">
              <a:lnSpc>
                <a:spcPct val="75600"/>
              </a:lnSpc>
              <a:spcBef>
                <a:spcPts val="765"/>
              </a:spcBef>
            </a:pPr>
            <a:r>
              <a:rPr sz="2150" spc="-105" dirty="0">
                <a:solidFill>
                  <a:srgbClr val="696969"/>
                </a:solidFill>
                <a:latin typeface="Arial MT"/>
                <a:cs typeface="Arial MT"/>
              </a:rPr>
              <a:t>-</a:t>
            </a:r>
            <a:r>
              <a:rPr sz="2150" spc="-100" dirty="0">
                <a:solidFill>
                  <a:srgbClr val="696969"/>
                </a:solidFill>
                <a:latin typeface="Arial MT"/>
                <a:cs typeface="Arial MT"/>
              </a:rPr>
              <a:t>r•</a:t>
            </a:r>
            <a:r>
              <a:rPr sz="2150" spc="-135" dirty="0">
                <a:solidFill>
                  <a:srgbClr val="696969"/>
                </a:solidFill>
                <a:latin typeface="Arial MT"/>
                <a:cs typeface="Arial MT"/>
              </a:rPr>
              <a:t> </a:t>
            </a:r>
            <a:r>
              <a:rPr sz="2150" spc="-90" dirty="0">
                <a:solidFill>
                  <a:srgbClr val="181818"/>
                </a:solidFill>
                <a:latin typeface="Arial MT"/>
                <a:cs typeface="Arial MT"/>
              </a:rPr>
              <a:t>3'.5'-</a:t>
            </a:r>
            <a:r>
              <a:rPr sz="2150" spc="-85" dirty="0">
                <a:solidFill>
                  <a:srgbClr val="181818"/>
                </a:solidFill>
                <a:latin typeface="Arial MT"/>
                <a:cs typeface="Arial MT"/>
              </a:rPr>
              <a:t>cyclic</a:t>
            </a:r>
            <a:r>
              <a:rPr sz="2150" spc="5" dirty="0">
                <a:solidFill>
                  <a:srgbClr val="181818"/>
                </a:solidFill>
                <a:latin typeface="Arial MT"/>
                <a:cs typeface="Arial MT"/>
              </a:rPr>
              <a:t> </a:t>
            </a:r>
            <a:r>
              <a:rPr sz="2150" spc="-235" dirty="0">
                <a:latin typeface="Arial MT"/>
                <a:cs typeface="Arial MT"/>
              </a:rPr>
              <a:t>GMP </a:t>
            </a:r>
            <a:r>
              <a:rPr sz="2150" spc="-355" dirty="0">
                <a:solidFill>
                  <a:srgbClr val="262626"/>
                </a:solidFill>
                <a:latin typeface="Arial MT"/>
                <a:cs typeface="Arial MT"/>
              </a:rPr>
              <a:t>PP,</a:t>
            </a:r>
            <a:endParaRPr sz="2150">
              <a:latin typeface="Arial MT"/>
              <a:cs typeface="Arial MT"/>
            </a:endParaRPr>
          </a:p>
          <a:p>
            <a:pPr marL="14604">
              <a:lnSpc>
                <a:spcPts val="2290"/>
              </a:lnSpc>
              <a:spcBef>
                <a:spcPts val="20"/>
              </a:spcBef>
            </a:pPr>
            <a:r>
              <a:rPr sz="2150" spc="-145" dirty="0">
                <a:solidFill>
                  <a:srgbClr val="3B3B3B"/>
                </a:solidFill>
                <a:latin typeface="Arial MT"/>
                <a:cs typeface="Arial MT"/>
              </a:rPr>
              <a:t>G</a:t>
            </a:r>
            <a:r>
              <a:rPr sz="2150" spc="-145" dirty="0">
                <a:latin typeface="Arial MT"/>
                <a:cs typeface="Arial MT"/>
              </a:rPr>
              <a:t>uanylate</a:t>
            </a:r>
            <a:r>
              <a:rPr sz="2150" spc="80" dirty="0">
                <a:latin typeface="Arial MT"/>
                <a:cs typeface="Arial MT"/>
              </a:rPr>
              <a:t> </a:t>
            </a:r>
            <a:r>
              <a:rPr sz="2150" spc="-135" dirty="0">
                <a:solidFill>
                  <a:srgbClr val="0E0E0E"/>
                </a:solidFill>
                <a:latin typeface="Arial MT"/>
                <a:cs typeface="Arial MT"/>
              </a:rPr>
              <a:t>cyclase</a:t>
            </a:r>
            <a:r>
              <a:rPr sz="2150" spc="-114" dirty="0">
                <a:solidFill>
                  <a:srgbClr val="0E0E0E"/>
                </a:solidFill>
                <a:latin typeface="Arial MT"/>
                <a:cs typeface="Arial MT"/>
              </a:rPr>
              <a:t> </a:t>
            </a:r>
            <a:r>
              <a:rPr sz="2150" spc="-10" dirty="0">
                <a:solidFill>
                  <a:srgbClr val="161616"/>
                </a:solidFill>
                <a:latin typeface="Arial MT"/>
                <a:cs typeface="Arial MT"/>
              </a:rPr>
              <a:t>activity</a:t>
            </a:r>
            <a:endParaRPr sz="2150">
              <a:latin typeface="Arial MT"/>
              <a:cs typeface="Arial MT"/>
            </a:endParaRPr>
          </a:p>
          <a:p>
            <a:pPr marL="12700">
              <a:lnSpc>
                <a:spcPts val="2350"/>
              </a:lnSpc>
            </a:pPr>
            <a:r>
              <a:rPr sz="2200" spc="-195" dirty="0">
                <a:latin typeface="Arial MT"/>
                <a:cs typeface="Arial MT"/>
              </a:rPr>
              <a:t>(aerial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95" dirty="0">
                <a:latin typeface="Arial MT"/>
                <a:cs typeface="Arial MT"/>
              </a:rPr>
              <a:t>naturetic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35" dirty="0">
                <a:latin typeface="Arial MT"/>
                <a:cs typeface="Arial MT"/>
              </a:rPr>
              <a:t>factory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4738" y="4026958"/>
            <a:ext cx="77279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50" spc="-40" dirty="0">
                <a:latin typeface="Arial MT"/>
                <a:cs typeface="Arial MT"/>
              </a:rPr>
              <a:t>Ligand</a:t>
            </a:r>
            <a:endParaRPr sz="20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50914" y="6135511"/>
            <a:ext cx="1740535" cy="13322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5080" indent="3175">
              <a:lnSpc>
                <a:spcPct val="74800"/>
              </a:lnSpc>
              <a:spcBef>
                <a:spcPts val="770"/>
              </a:spcBef>
            </a:pPr>
            <a:r>
              <a:rPr sz="2100" spc="-90" dirty="0">
                <a:solidFill>
                  <a:srgbClr val="0C0C0C"/>
                </a:solidFill>
                <a:latin typeface="Arial MT"/>
                <a:cs typeface="Arial MT"/>
              </a:rPr>
              <a:t>Tyrosine</a:t>
            </a:r>
            <a:r>
              <a:rPr sz="2100" spc="5" dirty="0">
                <a:solidFill>
                  <a:srgbClr val="0C0C0C"/>
                </a:solidFill>
                <a:latin typeface="Arial MT"/>
                <a:cs typeface="Arial MT"/>
              </a:rPr>
              <a:t> </a:t>
            </a:r>
            <a:r>
              <a:rPr sz="2100" spc="-95" dirty="0">
                <a:latin typeface="Arial MT"/>
                <a:cs typeface="Arial MT"/>
              </a:rPr>
              <a:t>kinase </a:t>
            </a:r>
            <a:r>
              <a:rPr sz="2100" spc="-50" dirty="0">
                <a:latin typeface="Arial MT"/>
                <a:cs typeface="Arial MT"/>
              </a:rPr>
              <a:t>activity</a:t>
            </a:r>
            <a:r>
              <a:rPr sz="2100" spc="-10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1nerve </a:t>
            </a:r>
            <a:r>
              <a:rPr sz="2250" spc="-110" dirty="0">
                <a:solidFill>
                  <a:srgbClr val="0F0F0F"/>
                </a:solidFill>
                <a:latin typeface="Arial MT"/>
                <a:cs typeface="Arial MT"/>
              </a:rPr>
              <a:t>growth</a:t>
            </a:r>
            <a:r>
              <a:rPr sz="2250" spc="-15" dirty="0">
                <a:solidFill>
                  <a:srgbClr val="0F0F0F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161616"/>
                </a:solidFill>
                <a:latin typeface="Arial MT"/>
                <a:cs typeface="Arial MT"/>
              </a:rPr>
              <a:t>facio‹. </a:t>
            </a:r>
            <a:r>
              <a:rPr sz="2050" spc="-35" dirty="0">
                <a:latin typeface="Arial MT"/>
                <a:cs typeface="Arial MT"/>
              </a:rPr>
              <a:t>platelet</a:t>
            </a:r>
            <a:r>
              <a:rPr sz="2050" spc="-10" dirty="0">
                <a:latin typeface="Arial MT"/>
                <a:cs typeface="Arial MT"/>
              </a:rPr>
              <a:t> </a:t>
            </a:r>
            <a:r>
              <a:rPr sz="2050" spc="-30" dirty="0">
                <a:solidFill>
                  <a:srgbClr val="1A1A1A"/>
                </a:solidFill>
                <a:latin typeface="Arial MT"/>
                <a:cs typeface="Arial MT"/>
              </a:rPr>
              <a:t>derived </a:t>
            </a:r>
            <a:r>
              <a:rPr sz="2200" spc="-80" dirty="0">
                <a:latin typeface="Arial MT"/>
                <a:cs typeface="Arial MT"/>
              </a:rPr>
              <a:t>growth</a:t>
            </a:r>
            <a:r>
              <a:rPr sz="2200" spc="-45" dirty="0"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111111"/>
                </a:solidFill>
                <a:latin typeface="Arial MT"/>
                <a:cs typeface="Arial MT"/>
              </a:rPr>
              <a:t>factorl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13683" y="5836180"/>
            <a:ext cx="330200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spc="-25" dirty="0">
                <a:solidFill>
                  <a:srgbClr val="363636"/>
                </a:solidFill>
                <a:latin typeface="Arial MT"/>
                <a:cs typeface="Arial MT"/>
              </a:rPr>
              <a:t>AT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91109" y="9140650"/>
            <a:ext cx="323850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spc="-385" dirty="0">
                <a:latin typeface="Courier New"/>
                <a:cs typeface="Courier New"/>
              </a:rPr>
              <a:t>22</a:t>
            </a:r>
            <a:endParaRPr sz="2550">
              <a:latin typeface="Courier New"/>
              <a:cs typeface="Courier New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22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0331" y="6807200"/>
            <a:ext cx="749300" cy="444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0631" y="6057900"/>
            <a:ext cx="762000" cy="2095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14931" y="4165600"/>
            <a:ext cx="63500" cy="25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5531" y="2286000"/>
            <a:ext cx="254000" cy="368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13131" y="2603500"/>
            <a:ext cx="1473200" cy="100330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914491" y="2923118"/>
            <a:ext cx="1742439" cy="65405"/>
            <a:chOff x="746759" y="2923117"/>
            <a:chExt cx="1742439" cy="65405"/>
          </a:xfrm>
        </p:grpSpPr>
        <p:sp>
          <p:nvSpPr>
            <p:cNvPr id="8" name="object 8"/>
            <p:cNvSpPr/>
            <p:nvPr/>
          </p:nvSpPr>
          <p:spPr>
            <a:xfrm>
              <a:off x="746759" y="2974975"/>
              <a:ext cx="1742439" cy="0"/>
            </a:xfrm>
            <a:custGeom>
              <a:avLst/>
              <a:gdLst/>
              <a:ahLst/>
              <a:cxnLst/>
              <a:rect l="l" t="t" r="r" b="b"/>
              <a:pathLst>
                <a:path w="1742439">
                  <a:moveTo>
                    <a:pt x="0" y="0"/>
                  </a:moveTo>
                  <a:lnTo>
                    <a:pt x="1742439" y="0"/>
                  </a:lnTo>
                </a:path>
              </a:pathLst>
            </a:custGeom>
            <a:ln w="26669">
              <a:solidFill>
                <a:srgbClr val="647C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6759" y="2936452"/>
              <a:ext cx="1742439" cy="0"/>
            </a:xfrm>
            <a:custGeom>
              <a:avLst/>
              <a:gdLst/>
              <a:ahLst/>
              <a:cxnLst/>
              <a:rect l="l" t="t" r="r" b="b"/>
              <a:pathLst>
                <a:path w="1742439">
                  <a:moveTo>
                    <a:pt x="0" y="0"/>
                  </a:moveTo>
                  <a:lnTo>
                    <a:pt x="1742439" y="0"/>
                  </a:lnTo>
                </a:path>
              </a:pathLst>
            </a:custGeom>
            <a:ln w="26669">
              <a:solidFill>
                <a:srgbClr val="647C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571831" y="2413000"/>
            <a:ext cx="1841500" cy="1905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641931" y="5353050"/>
            <a:ext cx="2133600" cy="5143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386931" y="6102350"/>
            <a:ext cx="7683500" cy="4381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432131" y="4876800"/>
            <a:ext cx="3632200" cy="2032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393505" y="1454856"/>
            <a:ext cx="3646804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708660" algn="l"/>
              </a:tabLst>
            </a:pPr>
            <a:r>
              <a:rPr sz="1950" spc="-25" dirty="0">
                <a:solidFill>
                  <a:srgbClr val="0C0C0C"/>
                </a:solidFill>
                <a:latin typeface="Courier New"/>
                <a:cs typeface="Courier New"/>
              </a:rPr>
              <a:t>fA)</a:t>
            </a:r>
            <a:r>
              <a:rPr sz="1950" dirty="0">
                <a:solidFill>
                  <a:srgbClr val="0C0C0C"/>
                </a:solidFill>
                <a:latin typeface="Courier New"/>
                <a:cs typeface="Courier New"/>
              </a:rPr>
              <a:t>	</a:t>
            </a:r>
            <a:r>
              <a:rPr sz="1950" spc="-95" dirty="0">
                <a:latin typeface="Courier New"/>
                <a:cs typeface="Courier New"/>
              </a:rPr>
              <a:t>CELL—</a:t>
            </a:r>
            <a:r>
              <a:rPr sz="1950" spc="-80" dirty="0">
                <a:latin typeface="Courier New"/>
                <a:cs typeface="Courier New"/>
              </a:rPr>
              <a:t>SURFAC6RECEPT0P5</a:t>
            </a:r>
            <a:endParaRPr sz="195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41505" y="2044876"/>
            <a:ext cx="136525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20" dirty="0">
                <a:latin typeface="Consolas"/>
                <a:cs typeface="Consolas"/>
              </a:rPr>
              <a:t>cell-</a:t>
            </a:r>
            <a:r>
              <a:rPr spc="-105" dirty="0">
                <a:latin typeface="Consolas"/>
                <a:cs typeface="Consolas"/>
              </a:rPr>
              <a:t>surface</a:t>
            </a:r>
            <a:endParaRPr>
              <a:latin typeface="Consolas"/>
              <a:cs typeface="Consola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56604" y="3988152"/>
            <a:ext cx="198564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95"/>
              </a:spcBef>
            </a:pPr>
            <a:r>
              <a:rPr sz="1850" spc="-150" dirty="0">
                <a:latin typeface="Consolas"/>
                <a:cs typeface="Consolas"/>
              </a:rPr>
              <a:t>hqdroph!IlC</a:t>
            </a:r>
            <a:r>
              <a:rPr sz="1850" spc="-195" dirty="0">
                <a:latin typeface="Consolas"/>
                <a:cs typeface="Consolas"/>
              </a:rPr>
              <a:t> </a:t>
            </a:r>
            <a:r>
              <a:rPr sz="1850" spc="-155" dirty="0">
                <a:latin typeface="Consolas"/>
                <a:cs typeface="Consolas"/>
              </a:rPr>
              <a:t>signal</a:t>
            </a:r>
            <a:endParaRPr sz="1850">
              <a:latin typeface="Consolas"/>
              <a:cs typeface="Consolas"/>
            </a:endParaRPr>
          </a:p>
          <a:p>
            <a:pPr marL="19685">
              <a:lnSpc>
                <a:spcPts val="2280"/>
              </a:lnSpc>
            </a:pPr>
            <a:r>
              <a:rPr sz="1950" spc="-10" dirty="0">
                <a:latin typeface="Consolas"/>
                <a:cs typeface="Consolas"/>
              </a:rPr>
              <a:t>molecule</a:t>
            </a:r>
            <a:endParaRPr sz="1950">
              <a:latin typeface="Consolas"/>
              <a:cs typeface="Consola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51233" y="6698898"/>
            <a:ext cx="5978525" cy="145732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565785" marR="5080" indent="-553720">
              <a:lnSpc>
                <a:spcPct val="88800"/>
              </a:lnSpc>
              <a:spcBef>
                <a:spcPts val="560"/>
              </a:spcBef>
              <a:buChar char="•"/>
              <a:tabLst>
                <a:tab pos="565785" algn="l"/>
                <a:tab pos="1429385" algn="l"/>
                <a:tab pos="4590415" algn="l"/>
              </a:tabLst>
            </a:pPr>
            <a:r>
              <a:rPr sz="3400" dirty="0">
                <a:solidFill>
                  <a:srgbClr val="7E7E00"/>
                </a:solidFill>
                <a:latin typeface="Arial MT"/>
                <a:cs typeface="Arial MT"/>
              </a:rPr>
              <a:t>	</a:t>
            </a:r>
            <a:r>
              <a:rPr sz="3400" spc="50" dirty="0">
                <a:latin typeface="Arial MT"/>
                <a:cs typeface="Arial MT"/>
              </a:rPr>
              <a:t>be</a:t>
            </a:r>
            <a:r>
              <a:rPr sz="3400" spc="2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transcription</a:t>
            </a:r>
            <a:r>
              <a:rPr sz="3400" dirty="0">
                <a:latin typeface="Arial MT"/>
                <a:cs typeface="Arial MT"/>
              </a:rPr>
              <a:t>	</a:t>
            </a:r>
            <a:r>
              <a:rPr sz="3400" spc="60" dirty="0">
                <a:latin typeface="Arial MT"/>
                <a:cs typeface="Arial MT"/>
              </a:rPr>
              <a:t>factors </a:t>
            </a:r>
            <a:r>
              <a:rPr sz="3400" spc="-120" dirty="0">
                <a:latin typeface="Arial MT"/>
                <a:cs typeface="Arial MT"/>
              </a:rPr>
              <a:t>enhancing</a:t>
            </a:r>
            <a:r>
              <a:rPr sz="3400" spc="1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or</a:t>
            </a:r>
            <a:r>
              <a:rPr sz="3400" spc="300" dirty="0">
                <a:latin typeface="Arial MT"/>
                <a:cs typeface="Arial MT"/>
              </a:rPr>
              <a:t> </a:t>
            </a:r>
            <a:r>
              <a:rPr sz="3400" spc="-20" dirty="0">
                <a:latin typeface="Arial MT"/>
                <a:cs typeface="Arial MT"/>
              </a:rPr>
              <a:t>suppressing </a:t>
            </a:r>
            <a:r>
              <a:rPr sz="3350" dirty="0">
                <a:latin typeface="Arial MT"/>
                <a:cs typeface="Arial MT"/>
              </a:rPr>
              <a:t>gene</a:t>
            </a:r>
            <a:r>
              <a:rPr sz="3350" spc="-125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expression</a:t>
            </a:r>
            <a:endParaRPr sz="33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716995" y="1891947"/>
            <a:ext cx="1983739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50" dirty="0">
                <a:latin typeface="Arial MT"/>
                <a:cs typeface="Arial MT"/>
              </a:rPr>
              <a:t>pJ</a:t>
            </a:r>
            <a:r>
              <a:rPr sz="1650" dirty="0">
                <a:solidFill>
                  <a:srgbClr val="131313"/>
                </a:solidFill>
                <a:latin typeface="Arial MT"/>
                <a:cs typeface="Arial MT"/>
              </a:rPr>
              <a:t>asm</a:t>
            </a:r>
            <a:r>
              <a:rPr sz="1650" spc="-17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latin typeface="Arial MT"/>
                <a:cs typeface="Arial MT"/>
              </a:rPr>
              <a:t>a</a:t>
            </a:r>
            <a:r>
              <a:rPr sz="1650" spc="170" dirty="0">
                <a:latin typeface="Arial MT"/>
                <a:cs typeface="Arial MT"/>
              </a:rPr>
              <a:t> </a:t>
            </a:r>
            <a:r>
              <a:rPr sz="1650" spc="95" dirty="0">
                <a:solidFill>
                  <a:srgbClr val="3B3B3B"/>
                </a:solidFill>
                <a:latin typeface="Arial MT"/>
                <a:cs typeface="Arial MT"/>
              </a:rPr>
              <a:t>m</a:t>
            </a:r>
            <a:r>
              <a:rPr sz="1650" spc="95" dirty="0">
                <a:solidFill>
                  <a:srgbClr val="383838"/>
                </a:solidFill>
                <a:latin typeface="Arial MT"/>
                <a:cs typeface="Arial MT"/>
              </a:rPr>
              <a:t>e</a:t>
            </a:r>
            <a:r>
              <a:rPr sz="1650" spc="95" dirty="0">
                <a:latin typeface="Arial MT"/>
                <a:cs typeface="Arial MT"/>
              </a:rPr>
              <a:t>mbrsne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003804" y="8185856"/>
            <a:ext cx="17653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55" dirty="0">
                <a:solidFill>
                  <a:srgbClr val="808080"/>
                </a:solidFill>
                <a:latin typeface="Consolas"/>
                <a:cs typeface="Consolas"/>
              </a:rPr>
              <a:t>'</a:t>
            </a:r>
            <a:endParaRPr sz="1950">
              <a:latin typeface="Consolas"/>
              <a:cs typeface="Consola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766798" y="8185856"/>
            <a:ext cx="1415415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820">
              <a:spcBef>
                <a:spcPts val="95"/>
              </a:spcBef>
            </a:pPr>
            <a:r>
              <a:rPr sz="1950" spc="-215" dirty="0">
                <a:latin typeface="Consolas"/>
                <a:cs typeface="Consolas"/>
              </a:rPr>
              <a:t>ntrecelluler</a:t>
            </a:r>
            <a:endParaRPr sz="1950">
              <a:latin typeface="Consolas"/>
              <a:cs typeface="Consolas"/>
            </a:endParaRPr>
          </a:p>
          <a:p>
            <a:pPr marL="12700">
              <a:spcBef>
                <a:spcPts val="60"/>
              </a:spcBef>
            </a:pPr>
            <a:r>
              <a:rPr dirty="0">
                <a:latin typeface="Arial MT"/>
                <a:cs typeface="Arial MT"/>
              </a:rPr>
              <a:t>recep</a:t>
            </a:r>
            <a:r>
              <a:rPr dirty="0">
                <a:solidFill>
                  <a:srgbClr val="131313"/>
                </a:solidFill>
                <a:latin typeface="Arial MT"/>
                <a:cs typeface="Arial MT"/>
              </a:rPr>
              <a:t>I</a:t>
            </a:r>
            <a:r>
              <a:rPr spc="-15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pc="-25" dirty="0">
                <a:solidFill>
                  <a:srgbClr val="0E0E0E"/>
                </a:solidFill>
                <a:latin typeface="Arial MT"/>
                <a:cs typeface="Arial MT"/>
              </a:rPr>
              <a:t>or</a:t>
            </a:r>
            <a:endParaRPr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111114" y="9220906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25" dirty="0">
                <a:latin typeface="Arial MT"/>
                <a:cs typeface="Arial MT"/>
              </a:rPr>
              <a:t>23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23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3631" y="7975600"/>
            <a:ext cx="330200" cy="647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9639" y="543277"/>
            <a:ext cx="12074525" cy="127254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12700" marR="5080" indent="635635">
              <a:lnSpc>
                <a:spcPts val="4450"/>
              </a:lnSpc>
              <a:spcBef>
                <a:spcPts val="1010"/>
              </a:spcBef>
              <a:tabLst>
                <a:tab pos="3642360" algn="l"/>
                <a:tab pos="3808729" algn="l"/>
                <a:tab pos="5274945" algn="l"/>
                <a:tab pos="6109335" algn="l"/>
              </a:tabLst>
            </a:pPr>
            <a:r>
              <a:rPr sz="4450" spc="-675" dirty="0">
                <a:solidFill>
                  <a:srgbClr val="000000"/>
                </a:solidFill>
              </a:rPr>
              <a:t>INTERACTION</a:t>
            </a:r>
            <a:r>
              <a:rPr sz="4450" dirty="0">
                <a:solidFill>
                  <a:srgbClr val="000000"/>
                </a:solidFill>
              </a:rPr>
              <a:t>		</a:t>
            </a:r>
            <a:r>
              <a:rPr sz="4450" spc="-790" dirty="0">
                <a:solidFill>
                  <a:srgbClr val="000000"/>
                </a:solidFill>
              </a:rPr>
              <a:t>BETWEEN</a:t>
            </a:r>
            <a:r>
              <a:rPr sz="4450" spc="480" dirty="0">
                <a:solidFill>
                  <a:srgbClr val="000000"/>
                </a:solidFill>
              </a:rPr>
              <a:t> </a:t>
            </a:r>
            <a:r>
              <a:rPr sz="4450" spc="-605" dirty="0">
                <a:solidFill>
                  <a:srgbClr val="000000"/>
                </a:solidFill>
              </a:rPr>
              <a:t>LICAND</a:t>
            </a:r>
            <a:r>
              <a:rPr sz="4450" spc="409" dirty="0">
                <a:solidFill>
                  <a:srgbClr val="000000"/>
                </a:solidFill>
              </a:rPr>
              <a:t> </a:t>
            </a:r>
            <a:r>
              <a:rPr sz="4450" spc="-755" dirty="0">
                <a:solidFill>
                  <a:srgbClr val="000000"/>
                </a:solidFill>
              </a:rPr>
              <a:t>AND</a:t>
            </a:r>
            <a:r>
              <a:rPr sz="4450" spc="140" dirty="0">
                <a:solidFill>
                  <a:srgbClr val="000000"/>
                </a:solidFill>
              </a:rPr>
              <a:t> </a:t>
            </a:r>
            <a:r>
              <a:rPr sz="4450" spc="-790" dirty="0">
                <a:solidFill>
                  <a:srgbClr val="000000"/>
                </a:solidFill>
              </a:rPr>
              <a:t>RECEPTOR </a:t>
            </a:r>
            <a:r>
              <a:rPr sz="4450" spc="-675" dirty="0">
                <a:solidFill>
                  <a:srgbClr val="000000"/>
                </a:solidFill>
              </a:rPr>
              <a:t>CAUSES</a:t>
            </a:r>
            <a:r>
              <a:rPr sz="4450" spc="345" dirty="0">
                <a:solidFill>
                  <a:srgbClr val="000000"/>
                </a:solidFill>
              </a:rPr>
              <a:t> </a:t>
            </a:r>
            <a:r>
              <a:rPr sz="4450" spc="-800" dirty="0">
                <a:solidFill>
                  <a:srgbClr val="000000"/>
                </a:solidFill>
              </a:rPr>
              <a:t>THE</a:t>
            </a:r>
            <a:r>
              <a:rPr sz="4450" dirty="0">
                <a:solidFill>
                  <a:srgbClr val="000000"/>
                </a:solidFill>
              </a:rPr>
              <a:t>	</a:t>
            </a:r>
            <a:r>
              <a:rPr sz="4450" spc="-675" dirty="0">
                <a:solidFill>
                  <a:srgbClr val="000000"/>
                </a:solidFill>
              </a:rPr>
              <a:t>N</a:t>
            </a:r>
            <a:r>
              <a:rPr sz="4450" dirty="0">
                <a:solidFill>
                  <a:srgbClr val="000000"/>
                </a:solidFill>
              </a:rPr>
              <a:t>	</a:t>
            </a:r>
            <a:r>
              <a:rPr sz="4450" spc="-525" dirty="0">
                <a:solidFill>
                  <a:srgbClr val="000000"/>
                </a:solidFill>
              </a:rPr>
              <a:t>0</a:t>
            </a:r>
            <a:r>
              <a:rPr sz="4450" dirty="0">
                <a:solidFill>
                  <a:srgbClr val="000000"/>
                </a:solidFill>
              </a:rPr>
              <a:t>	</a:t>
            </a:r>
            <a:r>
              <a:rPr sz="4450" spc="-655" dirty="0">
                <a:solidFill>
                  <a:srgbClr val="000000"/>
                </a:solidFill>
              </a:rPr>
              <a:t>OF</a:t>
            </a:r>
            <a:r>
              <a:rPr sz="4450" spc="-25" dirty="0">
                <a:solidFill>
                  <a:srgbClr val="000000"/>
                </a:solidFill>
              </a:rPr>
              <a:t> </a:t>
            </a:r>
            <a:r>
              <a:rPr sz="4450" spc="-735" dirty="0">
                <a:solidFill>
                  <a:srgbClr val="000000"/>
                </a:solidFill>
              </a:rPr>
              <a:t>SECOND</a:t>
            </a:r>
            <a:r>
              <a:rPr sz="4450" spc="210" dirty="0">
                <a:solidFill>
                  <a:srgbClr val="000000"/>
                </a:solidFill>
              </a:rPr>
              <a:t> </a:t>
            </a:r>
            <a:r>
              <a:rPr sz="4450" spc="-710" dirty="0">
                <a:solidFill>
                  <a:srgbClr val="000000"/>
                </a:solidFill>
              </a:rPr>
              <a:t>MESSENGERS</a:t>
            </a:r>
            <a:endParaRPr sz="4450"/>
          </a:p>
        </p:txBody>
      </p:sp>
      <p:sp>
        <p:nvSpPr>
          <p:cNvPr id="4" name="object 4"/>
          <p:cNvSpPr txBox="1"/>
          <p:nvPr/>
        </p:nvSpPr>
        <p:spPr>
          <a:xfrm>
            <a:off x="3198390" y="2377563"/>
            <a:ext cx="8488680" cy="4131310"/>
          </a:xfrm>
          <a:prstGeom prst="rect">
            <a:avLst/>
          </a:prstGeom>
        </p:spPr>
        <p:txBody>
          <a:bodyPr vert="horz" wrap="square" lIns="0" tIns="334010" rIns="0" bIns="0" rtlCol="0">
            <a:spAutoFit/>
          </a:bodyPr>
          <a:lstStyle/>
          <a:p>
            <a:pPr marL="50800">
              <a:spcBef>
                <a:spcPts val="2630"/>
              </a:spcBef>
              <a:tabLst>
                <a:tab pos="2128520" algn="l"/>
                <a:tab pos="6695440" algn="l"/>
              </a:tabLst>
            </a:pPr>
            <a:r>
              <a:rPr sz="3600" spc="-10" dirty="0">
                <a:solidFill>
                  <a:srgbClr val="770F13"/>
                </a:solidFill>
                <a:latin typeface="Arial MT"/>
                <a:cs typeface="Arial MT"/>
              </a:rPr>
              <a:t>Examples</a:t>
            </a:r>
            <a:r>
              <a:rPr sz="3600" dirty="0">
                <a:solidFill>
                  <a:srgbClr val="770F13"/>
                </a:solidFill>
                <a:latin typeface="Arial MT"/>
                <a:cs typeface="Arial MT"/>
              </a:rPr>
              <a:t>	</a:t>
            </a:r>
            <a:r>
              <a:rPr sz="3600" dirty="0">
                <a:solidFill>
                  <a:srgbClr val="6B1A1D"/>
                </a:solidFill>
                <a:latin typeface="Arial MT"/>
                <a:cs typeface="Arial MT"/>
              </a:rPr>
              <a:t>of</a:t>
            </a:r>
            <a:r>
              <a:rPr sz="3600" spc="290" dirty="0">
                <a:solidFill>
                  <a:srgbClr val="6B1A1D"/>
                </a:solidFill>
                <a:latin typeface="Arial MT"/>
                <a:cs typeface="Arial MT"/>
              </a:rPr>
              <a:t> </a:t>
            </a:r>
            <a:r>
              <a:rPr sz="3600" spc="-20" dirty="0">
                <a:solidFill>
                  <a:srgbClr val="6B1C1C"/>
                </a:solidFill>
                <a:latin typeface="Arial MT"/>
                <a:cs typeface="Arial MT"/>
              </a:rPr>
              <a:t>Second</a:t>
            </a:r>
            <a:r>
              <a:rPr sz="3600" spc="-145" dirty="0">
                <a:solidFill>
                  <a:srgbClr val="6B1C1C"/>
                </a:solidFill>
                <a:latin typeface="Arial MT"/>
                <a:cs typeface="Arial MT"/>
              </a:rPr>
              <a:t> </a:t>
            </a:r>
            <a:r>
              <a:rPr sz="3600" spc="-10" dirty="0">
                <a:solidFill>
                  <a:srgbClr val="85131A"/>
                </a:solidFill>
                <a:latin typeface="Arial MT"/>
                <a:cs typeface="Arial MT"/>
              </a:rPr>
              <a:t>Messenger</a:t>
            </a:r>
            <a:r>
              <a:rPr sz="3600" dirty="0">
                <a:solidFill>
                  <a:srgbClr val="85131A"/>
                </a:solidFill>
                <a:latin typeface="Arial MT"/>
                <a:cs typeface="Arial MT"/>
              </a:rPr>
              <a:t>	</a:t>
            </a:r>
            <a:r>
              <a:rPr sz="5400" spc="-127" baseline="1543" dirty="0">
                <a:solidFill>
                  <a:srgbClr val="721A23"/>
                </a:solidFill>
                <a:latin typeface="Arial MT"/>
                <a:cs typeface="Arial MT"/>
              </a:rPr>
              <a:t>S</a:t>
            </a:r>
            <a:r>
              <a:rPr sz="5400" spc="-127" baseline="-7716" dirty="0">
                <a:solidFill>
                  <a:srgbClr val="721A23"/>
                </a:solidFill>
                <a:latin typeface="Arial MT"/>
                <a:cs typeface="Arial MT"/>
              </a:rPr>
              <a:t>U</a:t>
            </a:r>
            <a:r>
              <a:rPr sz="5400" spc="-127" baseline="1543" dirty="0">
                <a:solidFill>
                  <a:srgbClr val="721A23"/>
                </a:solidFill>
                <a:latin typeface="Arial MT"/>
                <a:cs typeface="Arial MT"/>
              </a:rPr>
              <a:t>stems</a:t>
            </a:r>
            <a:endParaRPr sz="5400" baseline="1543">
              <a:latin typeface="Arial MT"/>
              <a:cs typeface="Arial MT"/>
            </a:endParaRPr>
          </a:p>
          <a:p>
            <a:pPr marL="725170" indent="-356870">
              <a:spcBef>
                <a:spcPts val="2430"/>
              </a:spcBef>
              <a:buClr>
                <a:srgbClr val="808000"/>
              </a:buClr>
              <a:buChar char="•"/>
              <a:tabLst>
                <a:tab pos="725170" algn="l"/>
              </a:tabLst>
            </a:pPr>
            <a:r>
              <a:rPr sz="3450" spc="-135" dirty="0">
                <a:latin typeface="Arial MT"/>
                <a:cs typeface="Arial MT"/>
              </a:rPr>
              <a:t>Ca</a:t>
            </a:r>
            <a:r>
              <a:rPr sz="4125" spc="-202" baseline="20202" dirty="0">
                <a:latin typeface="Arial MT"/>
                <a:cs typeface="Arial MT"/>
              </a:rPr>
              <a:t>2</a:t>
            </a:r>
            <a:r>
              <a:rPr sz="4125" spc="-375" baseline="20202" dirty="0">
                <a:latin typeface="Arial MT"/>
                <a:cs typeface="Arial MT"/>
              </a:rPr>
              <a:t> </a:t>
            </a:r>
            <a:r>
              <a:rPr sz="3450" spc="-65" dirty="0">
                <a:latin typeface="Arial MT"/>
                <a:cs typeface="Arial MT"/>
              </a:rPr>
              <a:t>/caImoduIin</a:t>
            </a:r>
            <a:endParaRPr sz="3450">
              <a:latin typeface="Arial MT"/>
              <a:cs typeface="Arial MT"/>
            </a:endParaRPr>
          </a:p>
          <a:p>
            <a:pPr marL="728980" indent="-362585">
              <a:spcBef>
                <a:spcPts val="409"/>
              </a:spcBef>
              <a:buClr>
                <a:srgbClr val="7C7B00"/>
              </a:buClr>
              <a:buChar char="•"/>
              <a:tabLst>
                <a:tab pos="728980" algn="l"/>
              </a:tabLst>
            </a:pPr>
            <a:r>
              <a:rPr sz="3700" spc="-295" dirty="0">
                <a:latin typeface="Arial MT"/>
                <a:cs typeface="Arial MT"/>
              </a:rPr>
              <a:t>adenglate</a:t>
            </a:r>
            <a:r>
              <a:rPr sz="3700" spc="270" dirty="0">
                <a:latin typeface="Arial MT"/>
                <a:cs typeface="Arial MT"/>
              </a:rPr>
              <a:t> </a:t>
            </a:r>
            <a:r>
              <a:rPr sz="3700" spc="-120" dirty="0">
                <a:latin typeface="Arial MT"/>
                <a:cs typeface="Arial MT"/>
              </a:rPr>
              <a:t>cyclase/cAMP</a:t>
            </a:r>
            <a:endParaRPr sz="3700">
              <a:latin typeface="Arial MT"/>
              <a:cs typeface="Arial MT"/>
            </a:endParaRPr>
          </a:p>
          <a:p>
            <a:pPr marL="732155" indent="-364490">
              <a:spcBef>
                <a:spcPts val="309"/>
              </a:spcBef>
              <a:buClr>
                <a:srgbClr val="7E8000"/>
              </a:buClr>
              <a:buChar char="•"/>
              <a:tabLst>
                <a:tab pos="732155" algn="l"/>
              </a:tabLst>
            </a:pPr>
            <a:r>
              <a:rPr sz="3550" spc="-300" dirty="0">
                <a:latin typeface="Arial MT"/>
                <a:cs typeface="Arial MT"/>
              </a:rPr>
              <a:t>guanylyl</a:t>
            </a:r>
            <a:r>
              <a:rPr sz="3550" spc="204" dirty="0">
                <a:latin typeface="Arial MT"/>
                <a:cs typeface="Arial MT"/>
              </a:rPr>
              <a:t> </a:t>
            </a:r>
            <a:r>
              <a:rPr sz="3550" spc="-150" dirty="0">
                <a:latin typeface="Arial MT"/>
                <a:cs typeface="Arial MT"/>
              </a:rPr>
              <a:t>cyclase/c¢?MP</a:t>
            </a:r>
            <a:endParaRPr sz="3550">
              <a:latin typeface="Arial MT"/>
              <a:cs typeface="Arial MT"/>
            </a:endParaRPr>
          </a:p>
          <a:p>
            <a:pPr marL="709930" indent="-343535">
              <a:spcBef>
                <a:spcPts val="290"/>
              </a:spcBef>
              <a:buClr>
                <a:srgbClr val="7E7E00"/>
              </a:buClr>
              <a:buChar char="•"/>
              <a:tabLst>
                <a:tab pos="709930" algn="l"/>
              </a:tabLst>
            </a:pPr>
            <a:r>
              <a:rPr sz="3700" spc="-325" dirty="0">
                <a:latin typeface="Arial MT"/>
                <a:cs typeface="Arial MT"/>
              </a:rPr>
              <a:t>NO/guanglgl</a:t>
            </a:r>
            <a:r>
              <a:rPr sz="3700" spc="380" dirty="0">
                <a:latin typeface="Arial MT"/>
                <a:cs typeface="Arial MT"/>
              </a:rPr>
              <a:t> </a:t>
            </a:r>
            <a:r>
              <a:rPr sz="3700" spc="-265" dirty="0">
                <a:latin typeface="Arial MT"/>
                <a:cs typeface="Arial MT"/>
              </a:rPr>
              <a:t>cyclase</a:t>
            </a:r>
            <a:endParaRPr sz="3700">
              <a:latin typeface="Arial MT"/>
              <a:cs typeface="Arial MT"/>
            </a:endParaRPr>
          </a:p>
          <a:p>
            <a:pPr marL="708025">
              <a:spcBef>
                <a:spcPts val="10"/>
              </a:spcBef>
              <a:tabLst>
                <a:tab pos="2157095" algn="l"/>
              </a:tabLst>
            </a:pPr>
            <a:r>
              <a:rPr sz="3950" spc="-800" dirty="0">
                <a:latin typeface="Arial MT"/>
                <a:cs typeface="Arial MT"/>
              </a:rPr>
              <a:t>PLCS</a:t>
            </a:r>
            <a:r>
              <a:rPr sz="3950" dirty="0">
                <a:latin typeface="Arial MT"/>
                <a:cs typeface="Arial MT"/>
              </a:rPr>
              <a:t>	</a:t>
            </a:r>
            <a:r>
              <a:rPr sz="3950" spc="-830" dirty="0">
                <a:latin typeface="Arial MT"/>
                <a:cs typeface="Arial MT"/>
              </a:rPr>
              <a:t>C</a:t>
            </a:r>
            <a:endParaRPr sz="39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0819" y="6478588"/>
            <a:ext cx="2216785" cy="625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55600" indent="-342900">
              <a:spcBef>
                <a:spcPts val="135"/>
              </a:spcBef>
              <a:buClr>
                <a:srgbClr val="808003"/>
              </a:buClr>
              <a:buChar char="•"/>
              <a:tabLst>
                <a:tab pos="355600" algn="l"/>
              </a:tabLst>
            </a:pPr>
            <a:r>
              <a:rPr sz="3900" spc="-580" dirty="0">
                <a:latin typeface="Arial MT"/>
                <a:cs typeface="Arial MT"/>
              </a:rPr>
              <a:t>PI/IPS/DC&gt;</a:t>
            </a:r>
            <a:endParaRPr sz="39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24534" y="6341534"/>
            <a:ext cx="2245995" cy="20288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36245" algn="ctr">
              <a:lnSpc>
                <a:spcPts val="3240"/>
              </a:lnSpc>
              <a:spcBef>
                <a:spcPts val="114"/>
              </a:spcBef>
            </a:pPr>
            <a:r>
              <a:rPr sz="2900" spc="-200" dirty="0">
                <a:latin typeface="Arial MT"/>
                <a:cs typeface="Arial MT"/>
              </a:rPr>
              <a:t>Cell</a:t>
            </a:r>
            <a:r>
              <a:rPr sz="2900" spc="10" dirty="0">
                <a:latin typeface="Arial MT"/>
                <a:cs typeface="Arial MT"/>
              </a:rPr>
              <a:t> </a:t>
            </a:r>
            <a:r>
              <a:rPr sz="2900" spc="-55" dirty="0">
                <a:latin typeface="Arial MT"/>
                <a:cs typeface="Arial MT"/>
              </a:rPr>
              <a:t>surface</a:t>
            </a:r>
            <a:endParaRPr sz="2900">
              <a:latin typeface="Arial MT"/>
              <a:cs typeface="Arial MT"/>
            </a:endParaRPr>
          </a:p>
          <a:p>
            <a:pPr marL="402590" algn="ctr">
              <a:lnSpc>
                <a:spcPts val="3120"/>
              </a:lnSpc>
            </a:pPr>
            <a:r>
              <a:rPr sz="2800" spc="-10" dirty="0">
                <a:latin typeface="Arial MT"/>
                <a:cs typeface="Arial MT"/>
              </a:rPr>
              <a:t>receptor</a:t>
            </a:r>
            <a:endParaRPr sz="2800">
              <a:latin typeface="Arial MT"/>
              <a:cs typeface="Arial MT"/>
            </a:endParaRPr>
          </a:p>
          <a:p>
            <a:pPr marR="556260" algn="ctr">
              <a:lnSpc>
                <a:spcPts val="4760"/>
              </a:lnSpc>
              <a:spcBef>
                <a:spcPts val="1789"/>
              </a:spcBef>
              <a:tabLst>
                <a:tab pos="532130" algn="l"/>
              </a:tabLst>
            </a:pPr>
            <a:r>
              <a:rPr sz="4350" spc="-50" dirty="0">
                <a:latin typeface="Arial MT"/>
                <a:cs typeface="Arial MT"/>
              </a:rPr>
              <a:t>r</a:t>
            </a:r>
            <a:r>
              <a:rPr sz="4350" dirty="0">
                <a:latin typeface="Arial MT"/>
                <a:cs typeface="Arial MT"/>
              </a:rPr>
              <a:t>	</a:t>
            </a:r>
            <a:r>
              <a:rPr sz="4350" spc="-50" dirty="0">
                <a:latin typeface="Arial MT"/>
                <a:cs typeface="Arial MT"/>
              </a:rPr>
              <a:t>i</a:t>
            </a:r>
            <a:endParaRPr sz="4350">
              <a:latin typeface="Arial MT"/>
              <a:cs typeface="Arial MT"/>
            </a:endParaRPr>
          </a:p>
          <a:p>
            <a:pPr marR="558165" algn="ctr">
              <a:lnSpc>
                <a:spcPts val="2840"/>
              </a:lnSpc>
            </a:pPr>
            <a:r>
              <a:rPr sz="2750" spc="-50" dirty="0">
                <a:latin typeface="Arial MT"/>
                <a:cs typeface="Arial MT"/>
              </a:rPr>
              <a:t>messenger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72913" y="7167386"/>
            <a:ext cx="1768475" cy="8509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3300"/>
              </a:lnSpc>
              <a:spcBef>
                <a:spcPts val="110"/>
              </a:spcBef>
            </a:pPr>
            <a:r>
              <a:rPr sz="3000" spc="-45" dirty="0">
                <a:latin typeface="Arial MT"/>
                <a:cs typeface="Arial MT"/>
              </a:rPr>
              <a:t>Second</a:t>
            </a:r>
            <a:endParaRPr sz="3000">
              <a:latin typeface="Arial MT"/>
              <a:cs typeface="Arial MT"/>
            </a:endParaRPr>
          </a:p>
          <a:p>
            <a:pPr algn="ctr">
              <a:lnSpc>
                <a:spcPts val="3180"/>
              </a:lnSpc>
            </a:pPr>
            <a:r>
              <a:rPr sz="2900" spc="-60" dirty="0">
                <a:latin typeface="Arial MT"/>
                <a:cs typeface="Arial MT"/>
              </a:rPr>
              <a:t>messen</a:t>
            </a:r>
            <a:r>
              <a:rPr sz="4350" spc="-89" baseline="-8620" dirty="0">
                <a:latin typeface="Arial MT"/>
                <a:cs typeface="Arial MT"/>
              </a:rPr>
              <a:t>8</a:t>
            </a:r>
            <a:r>
              <a:rPr sz="2900" spc="-60" dirty="0">
                <a:latin typeface="Arial MT"/>
                <a:cs typeface="Arial MT"/>
              </a:rPr>
              <a:t>er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66875" y="7256286"/>
            <a:ext cx="1146810" cy="825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200"/>
              </a:lnSpc>
              <a:spcBef>
                <a:spcPts val="110"/>
              </a:spcBef>
            </a:pPr>
            <a:r>
              <a:rPr sz="3000" spc="-210" dirty="0">
                <a:latin typeface="Arial MT"/>
                <a:cs typeface="Arial MT"/>
              </a:rPr>
              <a:t>Nuclear</a:t>
            </a:r>
            <a:endParaRPr sz="3000">
              <a:latin typeface="Arial MT"/>
              <a:cs typeface="Arial MT"/>
            </a:endParaRPr>
          </a:p>
          <a:p>
            <a:pPr marL="116839">
              <a:lnSpc>
                <a:spcPts val="3080"/>
              </a:lnSpc>
            </a:pPr>
            <a:r>
              <a:rPr sz="2900" spc="-10" dirty="0">
                <a:solidFill>
                  <a:srgbClr val="0E0E0E"/>
                </a:solidFill>
                <a:latin typeface="Arial MT"/>
                <a:cs typeface="Arial MT"/>
              </a:rPr>
              <a:t>effecf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44232" y="8577086"/>
            <a:ext cx="1766570" cy="835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3300"/>
              </a:lnSpc>
              <a:spcBef>
                <a:spcPts val="110"/>
              </a:spcBef>
            </a:pPr>
            <a:r>
              <a:rPr sz="3000" spc="-130" dirty="0">
                <a:latin typeface="Arial MT"/>
                <a:cs typeface="Arial MT"/>
              </a:rPr>
              <a:t>Intracellular</a:t>
            </a:r>
            <a:endParaRPr sz="3000">
              <a:latin typeface="Arial MT"/>
              <a:cs typeface="Arial MT"/>
            </a:endParaRPr>
          </a:p>
          <a:p>
            <a:pPr marL="52069" algn="ctr">
              <a:lnSpc>
                <a:spcPts val="3060"/>
              </a:lnSpc>
            </a:pPr>
            <a:r>
              <a:rPr sz="2800" spc="60" dirty="0">
                <a:latin typeface="Arial MT"/>
                <a:cs typeface="Arial MT"/>
              </a:rPr>
              <a:t>effect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110931" y="9214733"/>
            <a:ext cx="2933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-40" dirty="0">
                <a:latin typeface="Arial MT"/>
                <a:cs typeface="Arial MT"/>
              </a:rPr>
              <a:t>24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24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45931" y="7747000"/>
            <a:ext cx="8509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9231" y="7950200"/>
            <a:ext cx="152400" cy="38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8631" y="7035800"/>
            <a:ext cx="812800" cy="431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11131" y="7213600"/>
            <a:ext cx="177800" cy="76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175331" y="7035800"/>
            <a:ext cx="254000" cy="355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58631" y="6324600"/>
            <a:ext cx="660400" cy="342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73031" y="5778500"/>
            <a:ext cx="177800" cy="63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45531" y="2286000"/>
            <a:ext cx="355600" cy="3683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77731" y="1422400"/>
            <a:ext cx="660400" cy="44450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2929731" y="2171700"/>
            <a:ext cx="3987800" cy="304800"/>
            <a:chOff x="762000" y="2171700"/>
            <a:chExt cx="3987800" cy="304800"/>
          </a:xfrm>
        </p:grpSpPr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2000" y="2171700"/>
              <a:ext cx="3987800" cy="3048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2000" y="2171700"/>
              <a:ext cx="3975100" cy="292100"/>
            </a:xfrm>
            <a:custGeom>
              <a:avLst/>
              <a:gdLst/>
              <a:ahLst/>
              <a:cxnLst/>
              <a:rect l="l" t="t" r="r" b="b"/>
              <a:pathLst>
                <a:path w="3975100" h="292100">
                  <a:moveTo>
                    <a:pt x="3975099" y="292099"/>
                  </a:moveTo>
                  <a:lnTo>
                    <a:pt x="0" y="292099"/>
                  </a:lnTo>
                  <a:lnTo>
                    <a:pt x="0" y="0"/>
                  </a:lnTo>
                  <a:lnTo>
                    <a:pt x="3975099" y="0"/>
                  </a:lnTo>
                  <a:lnTo>
                    <a:pt x="3975099" y="292099"/>
                  </a:lnTo>
                  <a:close/>
                </a:path>
              </a:pathLst>
            </a:custGeom>
            <a:solidFill>
              <a:srgbClr val="5B6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69" y="1186568"/>
            <a:ext cx="252793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00" spc="-400" dirty="0">
                <a:solidFill>
                  <a:srgbClr val="000000"/>
                </a:solidFill>
              </a:rPr>
              <a:t>FAMILI</a:t>
            </a:r>
            <a:r>
              <a:rPr sz="7500" spc="-600" baseline="-1666" dirty="0">
                <a:solidFill>
                  <a:srgbClr val="000000"/>
                </a:solidFill>
              </a:rPr>
              <a:t>ES</a:t>
            </a:r>
            <a:endParaRPr sz="7500" baseline="-1666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8585"/>
          </a:xfrm>
          <a:prstGeom prst="rect">
            <a:avLst/>
          </a:prstGeom>
        </p:spPr>
        <p:txBody>
          <a:bodyPr vert="horz" wrap="square" lIns="0" tIns="115330" rIns="0" bIns="0" rtlCol="0">
            <a:spAutoFit/>
          </a:bodyPr>
          <a:lstStyle/>
          <a:p>
            <a:pPr marL="38100">
              <a:lnSpc>
                <a:spcPts val="2155"/>
              </a:lnSpc>
            </a:pPr>
            <a:fld id="{81D60167-4931-47E6-BA6A-407CBD079E47}" type="slidenum">
              <a:rPr sz="2150" spc="-25" dirty="0">
                <a:latin typeface="Consolas"/>
                <a:cs typeface="Consolas"/>
              </a:rPr>
              <a:pPr marL="38100">
                <a:lnSpc>
                  <a:spcPts val="2155"/>
                </a:lnSpc>
              </a:pPr>
              <a:t>25</a:t>
            </a:fld>
            <a:endParaRPr sz="2150">
              <a:latin typeface="Consolas"/>
              <a:cs typeface="Consola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94790" y="1192918"/>
            <a:ext cx="294894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00" spc="-730" dirty="0">
                <a:latin typeface="Arial MT"/>
                <a:cs typeface="Arial MT"/>
              </a:rPr>
              <a:t>G-</a:t>
            </a:r>
            <a:r>
              <a:rPr sz="5000" spc="-850" dirty="0">
                <a:latin typeface="Arial MT"/>
                <a:cs typeface="Arial MT"/>
              </a:rPr>
              <a:t>PROTEINS</a:t>
            </a:r>
            <a:endParaRPr sz="50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72503" y="3153408"/>
            <a:ext cx="9310370" cy="217551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522605" indent="-508634">
              <a:spcBef>
                <a:spcPts val="1320"/>
              </a:spcBef>
              <a:buClr>
                <a:srgbClr val="7C8000"/>
              </a:buClr>
              <a:buChar char="•"/>
              <a:tabLst>
                <a:tab pos="522605" algn="l"/>
              </a:tabLst>
            </a:pPr>
            <a:r>
              <a:rPr sz="3600" spc="-310" dirty="0">
                <a:latin typeface="Arial MT"/>
                <a:cs typeface="Arial MT"/>
              </a:rPr>
              <a:t>Unique</a:t>
            </a:r>
            <a:r>
              <a:rPr sz="3600" spc="60" dirty="0">
                <a:latin typeface="Arial MT"/>
                <a:cs typeface="Arial MT"/>
              </a:rPr>
              <a:t> </a:t>
            </a:r>
            <a:r>
              <a:rPr sz="3600" spc="-35" dirty="0">
                <a:latin typeface="Arial MT"/>
                <a:cs typeface="Arial MT"/>
              </a:rPr>
              <a:t>structure</a:t>
            </a:r>
            <a:r>
              <a:rPr sz="3600" spc="-110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of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70" dirty="0">
                <a:latin typeface="Arial MT"/>
                <a:cs typeface="Arial MT"/>
              </a:rPr>
              <a:t>their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200" dirty="0">
                <a:latin typeface="Arial MT"/>
                <a:cs typeface="Arial MT"/>
              </a:rPr>
              <a:t>«-</a:t>
            </a:r>
            <a:r>
              <a:rPr sz="3600" spc="-30" dirty="0">
                <a:latin typeface="Arial MT"/>
                <a:cs typeface="Arial MT"/>
              </a:rPr>
              <a:t>subunits</a:t>
            </a:r>
            <a:endParaRPr sz="3600">
              <a:latin typeface="Arial MT"/>
              <a:cs typeface="Arial MT"/>
            </a:endParaRPr>
          </a:p>
          <a:p>
            <a:pPr marL="552450" indent="-539750">
              <a:spcBef>
                <a:spcPts val="1280"/>
              </a:spcBef>
              <a:buClr>
                <a:srgbClr val="7E7E03"/>
              </a:buClr>
              <a:buChar char="•"/>
              <a:tabLst>
                <a:tab pos="552450" algn="l"/>
              </a:tabLst>
            </a:pPr>
            <a:r>
              <a:rPr sz="3800" dirty="0">
                <a:latin typeface="Arial MT"/>
                <a:cs typeface="Arial MT"/>
              </a:rPr>
              <a:t>§/</a:t>
            </a:r>
            <a:r>
              <a:rPr sz="3800" spc="-265" dirty="0">
                <a:latin typeface="Arial MT"/>
                <a:cs typeface="Arial MT"/>
              </a:rPr>
              <a:t> </a:t>
            </a:r>
            <a:r>
              <a:rPr sz="3800" spc="-355" dirty="0">
                <a:latin typeface="Arial MT"/>
                <a:cs typeface="Arial MT"/>
              </a:rPr>
              <a:t>subunits</a:t>
            </a:r>
            <a:r>
              <a:rPr sz="3800" spc="95" dirty="0">
                <a:latin typeface="Arial MT"/>
                <a:cs typeface="Arial MT"/>
              </a:rPr>
              <a:t> </a:t>
            </a:r>
            <a:r>
              <a:rPr sz="3800" spc="-320" dirty="0">
                <a:latin typeface="Arial MT"/>
                <a:cs typeface="Arial MT"/>
              </a:rPr>
              <a:t>appear</a:t>
            </a:r>
            <a:r>
              <a:rPr sz="3800" spc="405" dirty="0">
                <a:latin typeface="Arial MT"/>
                <a:cs typeface="Arial MT"/>
              </a:rPr>
              <a:t> </a:t>
            </a:r>
            <a:r>
              <a:rPr sz="3800" spc="-85" dirty="0">
                <a:latin typeface="Arial MT"/>
                <a:cs typeface="Arial MT"/>
              </a:rPr>
              <a:t>to</a:t>
            </a:r>
            <a:r>
              <a:rPr sz="3800" spc="-180" dirty="0">
                <a:latin typeface="Arial MT"/>
                <a:cs typeface="Arial MT"/>
              </a:rPr>
              <a:t> </a:t>
            </a:r>
            <a:r>
              <a:rPr sz="3800" spc="-135" dirty="0">
                <a:latin typeface="Arial MT"/>
                <a:cs typeface="Arial MT"/>
              </a:rPr>
              <a:t>be</a:t>
            </a:r>
            <a:r>
              <a:rPr sz="3800" spc="30" dirty="0">
                <a:latin typeface="Arial MT"/>
                <a:cs typeface="Arial MT"/>
              </a:rPr>
              <a:t> </a:t>
            </a:r>
            <a:r>
              <a:rPr sz="3800" spc="-350" dirty="0">
                <a:latin typeface="Arial MT"/>
                <a:cs typeface="Arial MT"/>
              </a:rPr>
              <a:t>similar</a:t>
            </a:r>
            <a:r>
              <a:rPr sz="3800" spc="305" dirty="0">
                <a:latin typeface="Arial MT"/>
                <a:cs typeface="Arial MT"/>
              </a:rPr>
              <a:t> </a:t>
            </a:r>
            <a:r>
              <a:rPr sz="3800" spc="-200" dirty="0">
                <a:latin typeface="Arial MT"/>
                <a:cs typeface="Arial MT"/>
              </a:rPr>
              <a:t>across</a:t>
            </a:r>
            <a:r>
              <a:rPr sz="3800" spc="155" dirty="0">
                <a:latin typeface="Arial MT"/>
                <a:cs typeface="Arial MT"/>
              </a:rPr>
              <a:t> </a:t>
            </a:r>
            <a:r>
              <a:rPr sz="3800" spc="-320" dirty="0">
                <a:latin typeface="Arial MT"/>
                <a:cs typeface="Arial MT"/>
              </a:rPr>
              <a:t>families</a:t>
            </a:r>
            <a:endParaRPr sz="3800">
              <a:latin typeface="Arial MT"/>
              <a:cs typeface="Arial MT"/>
            </a:endParaRPr>
          </a:p>
          <a:p>
            <a:pPr marL="525145" indent="-511175">
              <a:spcBef>
                <a:spcPts val="1290"/>
              </a:spcBef>
              <a:buClr>
                <a:srgbClr val="7E8000"/>
              </a:buClr>
              <a:buChar char="•"/>
              <a:tabLst>
                <a:tab pos="525145" algn="l"/>
              </a:tabLst>
            </a:pPr>
            <a:r>
              <a:rPr sz="3550" spc="-295" dirty="0">
                <a:latin typeface="Arial MT"/>
                <a:cs typeface="Arial MT"/>
              </a:rPr>
              <a:t>Main</a:t>
            </a:r>
            <a:r>
              <a:rPr sz="3550" spc="40" dirty="0">
                <a:latin typeface="Arial MT"/>
                <a:cs typeface="Arial MT"/>
              </a:rPr>
              <a:t> </a:t>
            </a:r>
            <a:r>
              <a:rPr sz="3550" spc="-60" dirty="0">
                <a:latin typeface="Arial MT"/>
                <a:cs typeface="Arial MT"/>
              </a:rPr>
              <a:t>families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77732" y="5461883"/>
            <a:ext cx="1135380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56870">
              <a:spcBef>
                <a:spcPts val="90"/>
              </a:spcBef>
              <a:buClr>
                <a:srgbClr val="7B7B01"/>
              </a:buClr>
              <a:buChar char="•"/>
              <a:tabLst>
                <a:tab pos="356870" algn="l"/>
              </a:tabLst>
            </a:pPr>
            <a:r>
              <a:rPr sz="3750" spc="-785" dirty="0">
                <a:latin typeface="Arial MT"/>
                <a:cs typeface="Arial MT"/>
              </a:rPr>
              <a:t>C&gt;c›s</a:t>
            </a:r>
            <a:endParaRPr sz="37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77732" y="5287363"/>
            <a:ext cx="7202170" cy="291084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597660">
              <a:spcBef>
                <a:spcPts val="1465"/>
              </a:spcBef>
            </a:pPr>
            <a:r>
              <a:rPr sz="3750" spc="-270" dirty="0">
                <a:latin typeface="Arial MT"/>
                <a:cs typeface="Arial MT"/>
              </a:rPr>
              <a:t>stimulation</a:t>
            </a:r>
            <a:r>
              <a:rPr sz="3750" spc="160" dirty="0">
                <a:latin typeface="Arial MT"/>
                <a:cs typeface="Arial MT"/>
              </a:rPr>
              <a:t> </a:t>
            </a:r>
            <a:r>
              <a:rPr sz="3750" dirty="0">
                <a:latin typeface="Arial MT"/>
                <a:cs typeface="Arial MT"/>
              </a:rPr>
              <a:t>of</a:t>
            </a:r>
            <a:r>
              <a:rPr sz="3750" spc="125" dirty="0">
                <a:latin typeface="Arial MT"/>
                <a:cs typeface="Arial MT"/>
              </a:rPr>
              <a:t> </a:t>
            </a:r>
            <a:r>
              <a:rPr sz="3750" spc="-380" dirty="0">
                <a:latin typeface="Arial MT"/>
                <a:cs typeface="Arial MT"/>
              </a:rPr>
              <a:t>adenglgl</a:t>
            </a:r>
            <a:r>
              <a:rPr sz="3750" spc="145" dirty="0">
                <a:latin typeface="Arial MT"/>
                <a:cs typeface="Arial MT"/>
              </a:rPr>
              <a:t> </a:t>
            </a:r>
            <a:r>
              <a:rPr sz="3750" spc="-270" dirty="0">
                <a:latin typeface="Arial MT"/>
                <a:cs typeface="Arial MT"/>
              </a:rPr>
              <a:t>cyclase</a:t>
            </a:r>
            <a:endParaRPr sz="3750">
              <a:latin typeface="Arial MT"/>
              <a:cs typeface="Arial MT"/>
            </a:endParaRPr>
          </a:p>
          <a:p>
            <a:pPr marL="1179195" indent="-1177925">
              <a:spcBef>
                <a:spcPts val="1300"/>
              </a:spcBef>
              <a:buClr>
                <a:srgbClr val="827E01"/>
              </a:buClr>
              <a:buChar char="•"/>
              <a:tabLst>
                <a:tab pos="1179195" algn="l"/>
              </a:tabLst>
            </a:pPr>
            <a:r>
              <a:rPr sz="3550" dirty="0">
                <a:latin typeface="Arial MT"/>
                <a:cs typeface="Arial MT"/>
              </a:rPr>
              <a:t>-</a:t>
            </a:r>
            <a:r>
              <a:rPr sz="3550" spc="85" dirty="0">
                <a:latin typeface="Arial MT"/>
                <a:cs typeface="Arial MT"/>
              </a:rPr>
              <a:t> </a:t>
            </a:r>
            <a:r>
              <a:rPr sz="3550" spc="-195" dirty="0">
                <a:latin typeface="Arial MT"/>
                <a:cs typeface="Arial MT"/>
              </a:rPr>
              <a:t>inhibition</a:t>
            </a:r>
            <a:r>
              <a:rPr sz="3550" spc="65" dirty="0"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of</a:t>
            </a:r>
            <a:r>
              <a:rPr sz="3550" spc="135" dirty="0">
                <a:latin typeface="Arial MT"/>
                <a:cs typeface="Arial MT"/>
              </a:rPr>
              <a:t> </a:t>
            </a:r>
            <a:r>
              <a:rPr sz="3550" spc="-275" dirty="0">
                <a:latin typeface="Arial MT"/>
                <a:cs typeface="Arial MT"/>
              </a:rPr>
              <a:t>adenglgl</a:t>
            </a:r>
            <a:r>
              <a:rPr sz="3550" spc="25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cyclase</a:t>
            </a:r>
            <a:endParaRPr sz="3550">
              <a:latin typeface="Arial MT"/>
              <a:cs typeface="Arial MT"/>
            </a:endParaRPr>
          </a:p>
          <a:p>
            <a:pPr marL="1648460" indent="-1648460">
              <a:spcBef>
                <a:spcPts val="1240"/>
              </a:spcBef>
              <a:buClr>
                <a:srgbClr val="808203"/>
              </a:buClr>
              <a:buChar char="•"/>
              <a:tabLst>
                <a:tab pos="1648460" algn="l"/>
              </a:tabLst>
            </a:pPr>
            <a:r>
              <a:rPr sz="3750" spc="-285" dirty="0">
                <a:latin typeface="Arial MT"/>
                <a:cs typeface="Arial MT"/>
              </a:rPr>
              <a:t>stimulation</a:t>
            </a:r>
            <a:r>
              <a:rPr sz="3750" spc="75" dirty="0">
                <a:latin typeface="Arial MT"/>
                <a:cs typeface="Arial MT"/>
              </a:rPr>
              <a:t> </a:t>
            </a:r>
            <a:r>
              <a:rPr sz="3750" dirty="0">
                <a:latin typeface="Arial MT"/>
                <a:cs typeface="Arial MT"/>
              </a:rPr>
              <a:t>of</a:t>
            </a:r>
            <a:r>
              <a:rPr sz="3750" spc="-40" dirty="0">
                <a:latin typeface="Arial MT"/>
                <a:cs typeface="Arial MT"/>
              </a:rPr>
              <a:t> </a:t>
            </a:r>
            <a:r>
              <a:rPr sz="3750" spc="-335" dirty="0">
                <a:latin typeface="Arial MT"/>
                <a:cs typeface="Arial MT"/>
              </a:rPr>
              <a:t>phospholipase</a:t>
            </a:r>
            <a:endParaRPr sz="3750">
              <a:latin typeface="Arial MT"/>
              <a:cs typeface="Arial MT"/>
            </a:endParaRPr>
          </a:p>
          <a:p>
            <a:pPr marL="1662430" indent="-1661160">
              <a:spcBef>
                <a:spcPts val="1350"/>
              </a:spcBef>
              <a:buClr>
                <a:srgbClr val="878507"/>
              </a:buClr>
              <a:buChar char="•"/>
              <a:tabLst>
                <a:tab pos="1662430" algn="l"/>
              </a:tabLst>
            </a:pPr>
            <a:r>
              <a:rPr sz="3500" spc="-140" dirty="0">
                <a:latin typeface="Arial MT"/>
                <a:cs typeface="Arial MT"/>
              </a:rPr>
              <a:t>stimulation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-20" dirty="0">
                <a:latin typeface="Arial MT"/>
                <a:cs typeface="Arial MT"/>
              </a:rPr>
              <a:t> </a:t>
            </a:r>
            <a:r>
              <a:rPr sz="3500" spc="-90" dirty="0">
                <a:latin typeface="Arial MT"/>
                <a:cs typeface="Arial MT"/>
              </a:rPr>
              <a:t>ion</a:t>
            </a:r>
            <a:r>
              <a:rPr sz="3500" spc="-155" dirty="0">
                <a:latin typeface="Arial MT"/>
                <a:cs typeface="Arial MT"/>
              </a:rPr>
              <a:t> </a:t>
            </a:r>
            <a:r>
              <a:rPr sz="3500" spc="-65" dirty="0">
                <a:latin typeface="Arial MT"/>
                <a:cs typeface="Arial MT"/>
              </a:rPr>
              <a:t>channels</a:t>
            </a:r>
            <a:endParaRPr sz="3500">
              <a:latin typeface="Arial MT"/>
              <a:cs typeface="Arial MT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1" name="Flowchart: Process 20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8431" y="1892300"/>
            <a:ext cx="9359900" cy="6400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14231" y="863600"/>
            <a:ext cx="317500" cy="444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82731" y="850900"/>
            <a:ext cx="685800" cy="457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12631" y="5765800"/>
            <a:ext cx="1219200" cy="762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2790" y="634118"/>
            <a:ext cx="235839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00" spc="-675" dirty="0">
                <a:solidFill>
                  <a:srgbClr val="000000"/>
                </a:solidFill>
              </a:rPr>
              <a:t>G-</a:t>
            </a:r>
            <a:r>
              <a:rPr sz="5000" spc="-760" dirty="0">
                <a:solidFill>
                  <a:srgbClr val="000000"/>
                </a:solidFill>
              </a:rPr>
              <a:t>PROTEI</a:t>
            </a:r>
            <a:endParaRPr sz="50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8585"/>
          </a:xfrm>
          <a:prstGeom prst="rect">
            <a:avLst/>
          </a:prstGeom>
        </p:spPr>
        <p:txBody>
          <a:bodyPr vert="horz" wrap="square" lIns="0" tIns="115330" rIns="0" bIns="0" rtlCol="0">
            <a:spAutoFit/>
          </a:bodyPr>
          <a:lstStyle/>
          <a:p>
            <a:pPr marL="38100">
              <a:lnSpc>
                <a:spcPts val="2155"/>
              </a:lnSpc>
            </a:pPr>
            <a:fld id="{81D60167-4931-47E6-BA6A-407CBD079E47}" type="slidenum">
              <a:rPr sz="2150" spc="-25" dirty="0">
                <a:latin typeface="Consolas"/>
                <a:cs typeface="Consolas"/>
              </a:rPr>
              <a:pPr marL="38100">
                <a:lnSpc>
                  <a:spcPts val="2155"/>
                </a:lnSpc>
              </a:pPr>
              <a:t>26</a:t>
            </a:fld>
            <a:endParaRPr sz="2150">
              <a:latin typeface="Consolas"/>
              <a:cs typeface="Consola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3256" y="634118"/>
            <a:ext cx="1428115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000" spc="-755" dirty="0">
                <a:latin typeface="Arial MT"/>
                <a:cs typeface="Arial MT"/>
              </a:rPr>
              <a:t>CYCLI</a:t>
            </a:r>
            <a:endParaRPr sz="5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04860" y="5927901"/>
            <a:ext cx="62103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650" spc="-395" dirty="0">
                <a:latin typeface="Arial MT"/>
                <a:cs typeface="Arial MT"/>
              </a:rPr>
              <a:t>GDP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91114" y="8507059"/>
            <a:ext cx="4606925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spcBef>
                <a:spcPts val="114"/>
              </a:spcBef>
            </a:pPr>
            <a:r>
              <a:rPr sz="2950" spc="-80" dirty="0">
                <a:latin typeface="Arial MT"/>
                <a:cs typeface="Arial MT"/>
              </a:rPr>
              <a:t>Second</a:t>
            </a:r>
            <a:r>
              <a:rPr sz="2950" spc="-130" dirty="0">
                <a:latin typeface="Arial MT"/>
                <a:cs typeface="Arial MT"/>
              </a:rPr>
              <a:t> </a:t>
            </a:r>
            <a:r>
              <a:rPr sz="2950" spc="-70" dirty="0">
                <a:latin typeface="Arial MT"/>
                <a:cs typeface="Arial MT"/>
              </a:rPr>
              <a:t>Messen</a:t>
            </a:r>
            <a:r>
              <a:rPr sz="4425" spc="-104" baseline="-7532" dirty="0">
                <a:latin typeface="Arial MT"/>
                <a:cs typeface="Arial MT"/>
              </a:rPr>
              <a:t>8</a:t>
            </a:r>
            <a:r>
              <a:rPr sz="2950" spc="-70" dirty="0">
                <a:latin typeface="Arial MT"/>
                <a:cs typeface="Arial MT"/>
              </a:rPr>
              <a:t>er </a:t>
            </a:r>
            <a:r>
              <a:rPr sz="2950" spc="-50" dirty="0">
                <a:latin typeface="Arial MT"/>
                <a:cs typeface="Arial MT"/>
              </a:rPr>
              <a:t>Systems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Flowchart: Process 11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7431" y="2108200"/>
            <a:ext cx="7518400" cy="6705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2286000"/>
            <a:ext cx="381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83731" y="838200"/>
            <a:ext cx="4965700" cy="4699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660793" y="1579386"/>
            <a:ext cx="35814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00" spc="-90" dirty="0">
                <a:latin typeface="Arial MT"/>
                <a:cs typeface="Arial MT"/>
              </a:rPr>
              <a:t>A,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398585"/>
          </a:xfrm>
          <a:prstGeom prst="rect">
            <a:avLst/>
          </a:prstGeom>
        </p:spPr>
        <p:txBody>
          <a:bodyPr vert="horz" wrap="square" lIns="0" tIns="115330" rIns="0" bIns="0" rtlCol="0">
            <a:spAutoFit/>
          </a:bodyPr>
          <a:lstStyle/>
          <a:p>
            <a:pPr marL="38100">
              <a:lnSpc>
                <a:spcPts val="2155"/>
              </a:lnSpc>
            </a:pPr>
            <a:fld id="{81D60167-4931-47E6-BA6A-407CBD079E47}" type="slidenum">
              <a:rPr sz="2150" spc="-25" dirty="0">
                <a:latin typeface="Consolas"/>
                <a:cs typeface="Consolas"/>
              </a:rPr>
              <a:pPr marL="38100">
                <a:lnSpc>
                  <a:spcPts val="2155"/>
                </a:lnSpc>
              </a:pPr>
              <a:t>27</a:t>
            </a:fld>
            <a:endParaRPr sz="2150">
              <a:latin typeface="Consolas"/>
              <a:cs typeface="Consola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85123" y="4525433"/>
            <a:ext cx="71501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00" spc="-325" dirty="0">
                <a:latin typeface="Arial MT"/>
                <a:cs typeface="Arial MT"/>
              </a:rPr>
              <a:t>ODP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1526" y="4169481"/>
            <a:ext cx="634365" cy="455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800" spc="-365" dirty="0">
                <a:latin typeface="Arial MT"/>
                <a:cs typeface="Arial MT"/>
              </a:rPr>
              <a:t>ú•TP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79948" y="2389365"/>
            <a:ext cx="1263015" cy="6623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545"/>
              </a:lnSpc>
              <a:spcBef>
                <a:spcPts val="135"/>
              </a:spcBef>
            </a:pPr>
            <a:r>
              <a:rPr sz="2200" spc="-10" dirty="0">
                <a:latin typeface="Arial MT"/>
                <a:cs typeface="Arial MT"/>
              </a:rPr>
              <a:t>Aden\jlate</a:t>
            </a:r>
            <a:endParaRPr sz="2200">
              <a:latin typeface="Arial MT"/>
              <a:cs typeface="Arial MT"/>
            </a:endParaRPr>
          </a:p>
          <a:p>
            <a:pPr marL="151130">
              <a:lnSpc>
                <a:spcPts val="2425"/>
              </a:lnSpc>
            </a:pPr>
            <a:r>
              <a:rPr sz="2100" spc="-10" dirty="0">
                <a:solidFill>
                  <a:srgbClr val="212100"/>
                </a:solidFill>
                <a:latin typeface="Arial MT"/>
                <a:cs typeface="Arial MT"/>
              </a:rPr>
              <a:t>Cyclase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14511" y="5318655"/>
            <a:ext cx="79375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550" spc="35" dirty="0">
                <a:latin typeface="Arial MT"/>
                <a:cs typeface="Arial MT"/>
              </a:rPr>
              <a:t>A</a:t>
            </a:r>
            <a:r>
              <a:rPr sz="2750" spc="35" dirty="0">
                <a:latin typeface="Arial MT"/>
                <a:cs typeface="Arial MT"/>
              </a:rPr>
              <a:t>MP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61680" y="5547255"/>
            <a:ext cx="59626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750" spc="-430" dirty="0">
                <a:latin typeface="Arial MT"/>
                <a:cs typeface="Arial MT"/>
              </a:rPr>
              <a:t>PDE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70879" y="5351286"/>
            <a:ext cx="115697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00" spc="195" dirty="0">
                <a:latin typeface="Arial MT"/>
                <a:cs typeface="Arial MT"/>
              </a:rPr>
              <a:t>cAMP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47109" y="8296275"/>
            <a:ext cx="2484120" cy="7899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2785"/>
              </a:lnSpc>
              <a:spcBef>
                <a:spcPts val="125"/>
              </a:spcBef>
            </a:pPr>
            <a:r>
              <a:rPr sz="2600" dirty="0">
                <a:latin typeface="Arial MT"/>
                <a:cs typeface="Arial MT"/>
              </a:rPr>
              <a:t>Protein</a:t>
            </a:r>
            <a:r>
              <a:rPr sz="2600" spc="-125" dirty="0">
                <a:latin typeface="Arial MT"/>
                <a:cs typeface="Arial MT"/>
              </a:rPr>
              <a:t> </a:t>
            </a:r>
            <a:r>
              <a:rPr sz="2600" spc="-45" dirty="0">
                <a:latin typeface="Arial MT"/>
                <a:cs typeface="Arial MT"/>
              </a:rPr>
              <a:t>Kinase</a:t>
            </a:r>
            <a:r>
              <a:rPr sz="2600" spc="160" dirty="0">
                <a:latin typeface="Arial MT"/>
                <a:cs typeface="Arial MT"/>
              </a:rPr>
              <a:t> </a:t>
            </a:r>
            <a:r>
              <a:rPr sz="2600" spc="-50" dirty="0">
                <a:solidFill>
                  <a:srgbClr val="080808"/>
                </a:solidFill>
                <a:latin typeface="Arial MT"/>
                <a:cs typeface="Arial MT"/>
              </a:rPr>
              <a:t>A</a:t>
            </a:r>
            <a:endParaRPr sz="2600">
              <a:latin typeface="Arial MT"/>
              <a:cs typeface="Arial MT"/>
            </a:endParaRPr>
          </a:p>
          <a:p>
            <a:pPr marL="13335" algn="ctr">
              <a:lnSpc>
                <a:spcPts val="3204"/>
              </a:lnSpc>
            </a:pPr>
            <a:r>
              <a:rPr sz="2950" spc="-325" dirty="0">
                <a:latin typeface="Arial MT"/>
                <a:cs typeface="Arial MT"/>
              </a:rPr>
              <a:t>‹PKA›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13812" y="1554339"/>
            <a:ext cx="338455" cy="4997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00" spc="-204" dirty="0">
                <a:latin typeface="Arial MT"/>
                <a:cs typeface="Arial MT"/>
              </a:rPr>
              <a:t>A,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70711" y="4060374"/>
            <a:ext cx="1592580" cy="113093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958215">
              <a:spcBef>
                <a:spcPts val="775"/>
              </a:spcBef>
            </a:pPr>
            <a:r>
              <a:rPr sz="3000" spc="-465" dirty="0">
                <a:latin typeface="Arial MT"/>
                <a:cs typeface="Arial MT"/>
              </a:rPr>
              <a:t>OTP</a:t>
            </a:r>
            <a:endParaRPr sz="3000">
              <a:latin typeface="Arial MT"/>
              <a:cs typeface="Arial MT"/>
            </a:endParaRPr>
          </a:p>
          <a:p>
            <a:pPr marL="12700">
              <a:spcBef>
                <a:spcPts val="700"/>
              </a:spcBef>
            </a:pPr>
            <a:r>
              <a:rPr sz="3100" spc="-780" dirty="0">
                <a:latin typeface="Arial MT"/>
                <a:cs typeface="Arial MT"/>
              </a:rPr>
              <a:t>ATP—</a:t>
            </a:r>
            <a:r>
              <a:rPr sz="3100" spc="-765" dirty="0">
                <a:latin typeface="Arial MT"/>
                <a:cs typeface="Arial MT"/>
              </a:rPr>
              <a:t>Mg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12231" y="4500739"/>
            <a:ext cx="704850" cy="4997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00" spc="-25" dirty="0">
                <a:latin typeface="Arial MT"/>
                <a:cs typeface="Arial MT"/>
              </a:rPr>
              <a:t>”DP</a:t>
            </a:r>
            <a:endParaRPr sz="31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22480" y="8341255"/>
            <a:ext cx="65849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750" spc="-165" dirty="0">
                <a:latin typeface="Arial MT"/>
                <a:cs typeface="Arial MT"/>
              </a:rPr>
              <a:t>PKA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870209" y="6848475"/>
            <a:ext cx="1092200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600" spc="-10" dirty="0">
                <a:latin typeface="Arial MT"/>
                <a:cs typeface="Arial MT"/>
              </a:rPr>
              <a:t>Protein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14510" y="8778875"/>
            <a:ext cx="137731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600" spc="-229" dirty="0">
                <a:latin typeface="Arial MT"/>
                <a:cs typeface="Arial MT"/>
              </a:rPr>
              <a:t>Protein—</a:t>
            </a:r>
            <a:r>
              <a:rPr sz="2600" spc="-335" dirty="0">
                <a:latin typeface="Arial MT"/>
                <a:cs typeface="Arial MT"/>
              </a:rPr>
              <a:t>P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1" name="Flowchart: Process 20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2286000"/>
            <a:ext cx="1397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2931" y="2349500"/>
            <a:ext cx="10274300" cy="4914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8231" y="850900"/>
            <a:ext cx="342900" cy="457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231" y="1092200"/>
            <a:ext cx="190500" cy="88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231" y="3187700"/>
            <a:ext cx="736600" cy="2159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85654" y="2230438"/>
            <a:ext cx="833119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50" spc="-195" dirty="0">
                <a:latin typeface="Arial MT"/>
                <a:cs typeface="Arial MT"/>
              </a:rPr>
              <a:t>Emeñer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98850" y="5486400"/>
            <a:ext cx="86550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75"/>
              </a:lnSpc>
              <a:spcBef>
                <a:spcPts val="100"/>
              </a:spcBef>
            </a:pPr>
            <a:r>
              <a:rPr sz="1750" spc="-10" dirty="0">
                <a:solidFill>
                  <a:srgbClr val="232323"/>
                </a:solidFill>
                <a:latin typeface="Arial MT"/>
                <a:cs typeface="Arial MT"/>
              </a:rPr>
              <a:t>coupled</a:t>
            </a:r>
            <a:endParaRPr sz="1750">
              <a:latin typeface="Arial MT"/>
              <a:cs typeface="Arial MT"/>
            </a:endParaRPr>
          </a:p>
          <a:p>
            <a:pPr marL="31115">
              <a:lnSpc>
                <a:spcPts val="2155"/>
              </a:lnSpc>
            </a:pPr>
            <a:r>
              <a:rPr sz="1900" spc="-60" dirty="0">
                <a:latin typeface="Arial MT"/>
                <a:cs typeface="Arial MT"/>
              </a:rPr>
              <a:t>receptor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413685" y="701851"/>
            <a:ext cx="2172335" cy="699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00" spc="-409" dirty="0">
                <a:solidFill>
                  <a:srgbClr val="000000"/>
                </a:solidFill>
              </a:rPr>
              <a:t>PROTEIN</a:t>
            </a:r>
            <a:endParaRPr sz="4400"/>
          </a:p>
        </p:txBody>
      </p:sp>
      <p:sp>
        <p:nvSpPr>
          <p:cNvPr id="10" name="object 10"/>
          <p:cNvSpPr txBox="1"/>
          <p:nvPr/>
        </p:nvSpPr>
        <p:spPr>
          <a:xfrm>
            <a:off x="8190986" y="701851"/>
            <a:ext cx="4018279" cy="699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00" spc="-100" dirty="0">
                <a:latin typeface="Arial MT"/>
                <a:cs typeface="Arial MT"/>
              </a:rPr>
              <a:t>cAMP</a:t>
            </a:r>
            <a:r>
              <a:rPr sz="4400" spc="-195" dirty="0">
                <a:latin typeface="Arial MT"/>
                <a:cs typeface="Arial MT"/>
              </a:rPr>
              <a:t> </a:t>
            </a:r>
            <a:r>
              <a:rPr sz="4400" spc="-385" dirty="0">
                <a:latin typeface="Arial MT"/>
                <a:cs typeface="Arial MT"/>
              </a:rPr>
              <a:t>PATXWAY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26038" y="2267480"/>
            <a:ext cx="788035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spc="-50" dirty="0">
                <a:latin typeface="Arial MT"/>
                <a:cs typeface="Arial MT"/>
              </a:rPr>
              <a:t>Cytesel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38666" y="4159426"/>
            <a:ext cx="44704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0" dirty="0">
                <a:solidFill>
                  <a:srgbClr val="343434"/>
                </a:solidFill>
                <a:latin typeface="Arial MT"/>
                <a:cs typeface="Arial MT"/>
              </a:rPr>
              <a:t>ATP</a:t>
            </a:r>
            <a:endParaRPr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380468" y="3759024"/>
            <a:ext cx="98806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spc="-120" dirty="0">
                <a:solidFill>
                  <a:srgbClr val="414141"/>
                </a:solidFill>
                <a:latin typeface="Arial MT"/>
                <a:cs typeface="Arial MT"/>
              </a:rPr>
              <a:t>C</a:t>
            </a:r>
            <a:r>
              <a:rPr sz="1700" spc="-229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1700" spc="-100" dirty="0">
                <a:solidFill>
                  <a:srgbClr val="232323"/>
                </a:solidFill>
                <a:latin typeface="Arial MT"/>
                <a:cs typeface="Arial MT"/>
              </a:rPr>
              <a:t>BP/P3IX)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85146" y="6007452"/>
            <a:ext cx="189992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70" dirty="0">
                <a:solidFill>
                  <a:srgbClr val="242424"/>
                </a:solidFill>
                <a:latin typeface="Arial MT"/>
                <a:cs typeface="Arial MT"/>
              </a:rPr>
              <a:t>Basal</a:t>
            </a:r>
            <a:r>
              <a:rPr sz="1850" spc="-50" dirty="0">
                <a:solidFill>
                  <a:srgbClr val="242424"/>
                </a:solidFill>
                <a:latin typeface="Arial MT"/>
                <a:cs typeface="Arial MT"/>
              </a:rPr>
              <a:t> </a:t>
            </a:r>
            <a:r>
              <a:rPr sz="1850" spc="-10" dirty="0">
                <a:solidFill>
                  <a:srgbClr val="131313"/>
                </a:solidFill>
                <a:latin typeface="Arial MT"/>
                <a:cs typeface="Arial MT"/>
              </a:rPr>
              <a:t>transcription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06165" y="7667893"/>
            <a:ext cx="9417685" cy="189103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50800">
              <a:spcBef>
                <a:spcPts val="570"/>
              </a:spcBef>
            </a:pPr>
            <a:r>
              <a:rPr sz="2900" spc="-375" dirty="0">
                <a:latin typeface="Arial MT"/>
                <a:cs typeface="Arial MT"/>
              </a:rPr>
              <a:t>CRE</a:t>
            </a:r>
            <a:r>
              <a:rPr sz="2900" spc="30" dirty="0">
                <a:latin typeface="Arial MT"/>
                <a:cs typeface="Arial MT"/>
              </a:rPr>
              <a:t> </a:t>
            </a:r>
            <a:r>
              <a:rPr sz="2900" spc="-375" dirty="0">
                <a:solidFill>
                  <a:srgbClr val="383838"/>
                </a:solidFill>
                <a:latin typeface="Arial MT"/>
                <a:cs typeface="Arial MT"/>
              </a:rPr>
              <a:t>=</a:t>
            </a:r>
            <a:r>
              <a:rPr sz="2900" spc="10" dirty="0">
                <a:solidFill>
                  <a:srgbClr val="383838"/>
                </a:solidFill>
                <a:latin typeface="Arial MT"/>
                <a:cs typeface="Arial MT"/>
              </a:rPr>
              <a:t> </a:t>
            </a:r>
            <a:r>
              <a:rPr sz="2900" spc="-45" dirty="0">
                <a:latin typeface="Arial MT"/>
                <a:cs typeface="Arial MT"/>
              </a:rPr>
              <a:t>cAMP</a:t>
            </a:r>
            <a:r>
              <a:rPr sz="2900" spc="-155" dirty="0">
                <a:latin typeface="Arial MT"/>
                <a:cs typeface="Arial MT"/>
              </a:rPr>
              <a:t> </a:t>
            </a:r>
            <a:r>
              <a:rPr sz="2900" spc="-50" dirty="0">
                <a:latin typeface="Arial MT"/>
                <a:cs typeface="Arial MT"/>
              </a:rPr>
              <a:t>Response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Element</a:t>
            </a:r>
            <a:endParaRPr sz="2900">
              <a:latin typeface="Arial MT"/>
              <a:cs typeface="Arial MT"/>
            </a:endParaRPr>
          </a:p>
          <a:p>
            <a:pPr marL="51435">
              <a:spcBef>
                <a:spcPts val="470"/>
              </a:spcBef>
            </a:pPr>
            <a:r>
              <a:rPr sz="2850" spc="-345" dirty="0">
                <a:latin typeface="Arial MT"/>
                <a:cs typeface="Arial MT"/>
              </a:rPr>
              <a:t>CREB</a:t>
            </a:r>
            <a:r>
              <a:rPr sz="2850" spc="80" dirty="0">
                <a:latin typeface="Arial MT"/>
                <a:cs typeface="Arial MT"/>
              </a:rPr>
              <a:t> </a:t>
            </a:r>
            <a:r>
              <a:rPr sz="2850" spc="-350" dirty="0">
                <a:solidFill>
                  <a:srgbClr val="0A0A0A"/>
                </a:solidFill>
                <a:latin typeface="Arial MT"/>
                <a:cs typeface="Arial MT"/>
              </a:rPr>
              <a:t>=</a:t>
            </a:r>
            <a:r>
              <a:rPr sz="2850" spc="30" dirty="0">
                <a:solidFill>
                  <a:srgbClr val="0A0A0A"/>
                </a:solidFill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cAMP</a:t>
            </a:r>
            <a:r>
              <a:rPr sz="2850" spc="-175" dirty="0">
                <a:latin typeface="Arial MT"/>
                <a:cs typeface="Arial MT"/>
              </a:rPr>
              <a:t> </a:t>
            </a:r>
            <a:r>
              <a:rPr sz="2850" spc="-20" dirty="0">
                <a:latin typeface="Arial MT"/>
                <a:cs typeface="Arial MT"/>
              </a:rPr>
              <a:t>Response</a:t>
            </a:r>
            <a:r>
              <a:rPr sz="2850" spc="-160" dirty="0">
                <a:latin typeface="Arial MT"/>
                <a:cs typeface="Arial MT"/>
              </a:rPr>
              <a:t> </a:t>
            </a:r>
            <a:r>
              <a:rPr sz="2850" spc="-50" dirty="0">
                <a:latin typeface="Arial MT"/>
                <a:cs typeface="Arial MT"/>
              </a:rPr>
              <a:t>Element</a:t>
            </a:r>
            <a:r>
              <a:rPr sz="2850" spc="65" dirty="0">
                <a:latin typeface="Arial MT"/>
                <a:cs typeface="Arial MT"/>
              </a:rPr>
              <a:t> </a:t>
            </a:r>
            <a:r>
              <a:rPr sz="2850" spc="-170" dirty="0">
                <a:latin typeface="Arial MT"/>
                <a:cs typeface="Arial MT"/>
              </a:rPr>
              <a:t>Binding</a:t>
            </a:r>
            <a:r>
              <a:rPr sz="2850" spc="-30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Protein</a:t>
            </a:r>
            <a:endParaRPr sz="2850">
              <a:latin typeface="Arial MT"/>
              <a:cs typeface="Arial MT"/>
            </a:endParaRPr>
          </a:p>
          <a:p>
            <a:pPr marL="50800">
              <a:lnSpc>
                <a:spcPts val="3425"/>
              </a:lnSpc>
              <a:spcBef>
                <a:spcPts val="530"/>
              </a:spcBef>
            </a:pPr>
            <a:r>
              <a:rPr sz="3000" spc="-395" dirty="0">
                <a:latin typeface="Arial MT"/>
                <a:cs typeface="Arial MT"/>
              </a:rPr>
              <a:t>CBP</a:t>
            </a:r>
            <a:r>
              <a:rPr sz="3000" spc="45" dirty="0">
                <a:latin typeface="Arial MT"/>
                <a:cs typeface="Arial MT"/>
              </a:rPr>
              <a:t> </a:t>
            </a:r>
            <a:r>
              <a:rPr sz="3000" spc="-440" dirty="0">
                <a:solidFill>
                  <a:srgbClr val="282828"/>
                </a:solidFill>
                <a:latin typeface="Arial MT"/>
                <a:cs typeface="Arial MT"/>
              </a:rPr>
              <a:t>=</a:t>
            </a:r>
            <a:r>
              <a:rPr sz="3000" spc="-25" dirty="0">
                <a:solidFill>
                  <a:srgbClr val="282828"/>
                </a:solidFill>
                <a:latin typeface="Arial MT"/>
                <a:cs typeface="Arial MT"/>
              </a:rPr>
              <a:t> </a:t>
            </a:r>
            <a:r>
              <a:rPr sz="3000" spc="-405" dirty="0">
                <a:latin typeface="Arial MT"/>
                <a:cs typeface="Arial MT"/>
              </a:rPr>
              <a:t>CREb</a:t>
            </a:r>
            <a:r>
              <a:rPr sz="3000" spc="85" dirty="0">
                <a:latin typeface="Arial MT"/>
                <a:cs typeface="Arial MT"/>
              </a:rPr>
              <a:t> </a:t>
            </a:r>
            <a:r>
              <a:rPr sz="3000" spc="-180" dirty="0">
                <a:latin typeface="Arial MT"/>
                <a:cs typeface="Arial MT"/>
              </a:rPr>
              <a:t>Bindin</a:t>
            </a:r>
            <a:r>
              <a:rPr sz="4500" spc="-270" baseline="-7407" dirty="0">
                <a:latin typeface="Arial MT"/>
                <a:cs typeface="Arial MT"/>
              </a:rPr>
              <a:t>8</a:t>
            </a:r>
            <a:r>
              <a:rPr sz="4500" spc="-600" baseline="-7407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Protein</a:t>
            </a:r>
            <a:endParaRPr sz="3000">
              <a:latin typeface="Arial MT"/>
              <a:cs typeface="Arial MT"/>
            </a:endParaRPr>
          </a:p>
          <a:p>
            <a:pPr marR="17780" algn="r">
              <a:lnSpc>
                <a:spcPts val="2885"/>
              </a:lnSpc>
            </a:pPr>
            <a:r>
              <a:rPr sz="2550" spc="-400" dirty="0">
                <a:latin typeface="Courier New"/>
                <a:cs typeface="Courier New"/>
              </a:rPr>
              <a:t>28</a:t>
            </a:r>
            <a:endParaRPr sz="2550">
              <a:latin typeface="Courier New"/>
              <a:cs typeface="Courier New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28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7631" y="2908300"/>
            <a:ext cx="6146800" cy="59817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8431" y="1828800"/>
            <a:ext cx="120396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56431" y="698500"/>
            <a:ext cx="622300" cy="3937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33649" y="504649"/>
            <a:ext cx="9987915" cy="122491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25400" marR="5080" indent="-13335">
              <a:lnSpc>
                <a:spcPts val="4250"/>
              </a:lnSpc>
              <a:spcBef>
                <a:spcPts val="1025"/>
              </a:spcBef>
              <a:tabLst>
                <a:tab pos="5341620" algn="l"/>
              </a:tabLst>
            </a:pPr>
            <a:r>
              <a:rPr sz="4300" spc="-610" dirty="0">
                <a:solidFill>
                  <a:srgbClr val="000000"/>
                </a:solidFill>
              </a:rPr>
              <a:t>SIGNAL</a:t>
            </a:r>
            <a:r>
              <a:rPr sz="4300" spc="380" dirty="0">
                <a:solidFill>
                  <a:srgbClr val="000000"/>
                </a:solidFill>
              </a:rPr>
              <a:t> </a:t>
            </a:r>
            <a:r>
              <a:rPr sz="4300" spc="-665" dirty="0">
                <a:solidFill>
                  <a:srgbClr val="000000"/>
                </a:solidFill>
              </a:rPr>
              <a:t>7RANSDUCTION</a:t>
            </a:r>
            <a:r>
              <a:rPr sz="4300" dirty="0">
                <a:solidFill>
                  <a:srgbClr val="000000"/>
                </a:solidFill>
              </a:rPr>
              <a:t>	</a:t>
            </a:r>
            <a:r>
              <a:rPr sz="4300" spc="-675" dirty="0">
                <a:solidFill>
                  <a:srgbClr val="000000"/>
                </a:solidFill>
              </a:rPr>
              <a:t>PATHWAY</a:t>
            </a:r>
            <a:r>
              <a:rPr sz="4300" spc="285" dirty="0">
                <a:solidFill>
                  <a:srgbClr val="000000"/>
                </a:solidFill>
              </a:rPr>
              <a:t> </a:t>
            </a:r>
            <a:r>
              <a:rPr sz="4300" spc="-590" dirty="0">
                <a:solidFill>
                  <a:srgbClr val="000000"/>
                </a:solidFill>
              </a:rPr>
              <a:t>INVOLVING </a:t>
            </a:r>
            <a:r>
              <a:rPr sz="4300" spc="-760" dirty="0">
                <a:solidFill>
                  <a:srgbClr val="000000"/>
                </a:solidFill>
              </a:rPr>
              <a:t>AND</a:t>
            </a:r>
            <a:r>
              <a:rPr sz="4300" spc="285" dirty="0">
                <a:solidFill>
                  <a:srgbClr val="000000"/>
                </a:solidFill>
              </a:rPr>
              <a:t> </a:t>
            </a:r>
            <a:r>
              <a:rPr sz="4300" spc="-280" dirty="0">
                <a:solidFill>
                  <a:srgbClr val="000000"/>
                </a:solidFill>
              </a:rPr>
              <a:t>c0MP</a:t>
            </a:r>
            <a:r>
              <a:rPr sz="4300" spc="240" dirty="0">
                <a:solidFill>
                  <a:srgbClr val="000000"/>
                </a:solidFill>
              </a:rPr>
              <a:t> </a:t>
            </a:r>
            <a:r>
              <a:rPr sz="4300" spc="-790" dirty="0">
                <a:solidFill>
                  <a:srgbClr val="000000"/>
                </a:solidFill>
              </a:rPr>
              <a:t>THAT</a:t>
            </a:r>
            <a:r>
              <a:rPr sz="4300" spc="165" dirty="0">
                <a:solidFill>
                  <a:srgbClr val="000000"/>
                </a:solidFill>
              </a:rPr>
              <a:t> </a:t>
            </a:r>
            <a:r>
              <a:rPr sz="4300" spc="-795" dirty="0">
                <a:solidFill>
                  <a:srgbClr val="000000"/>
                </a:solidFill>
              </a:rPr>
              <a:t>LEADO</a:t>
            </a:r>
            <a:r>
              <a:rPr sz="4300" spc="330" dirty="0">
                <a:solidFill>
                  <a:srgbClr val="000000"/>
                </a:solidFill>
              </a:rPr>
              <a:t> </a:t>
            </a:r>
            <a:r>
              <a:rPr sz="4300" spc="-750" dirty="0">
                <a:solidFill>
                  <a:srgbClr val="000000"/>
                </a:solidFill>
              </a:rPr>
              <a:t>TO</a:t>
            </a:r>
            <a:r>
              <a:rPr sz="4300" spc="190" dirty="0">
                <a:solidFill>
                  <a:srgbClr val="000000"/>
                </a:solidFill>
              </a:rPr>
              <a:t> </a:t>
            </a:r>
            <a:r>
              <a:rPr sz="4300" spc="-660" dirty="0">
                <a:solidFill>
                  <a:srgbClr val="000000"/>
                </a:solidFill>
              </a:rPr>
              <a:t>VAOODILATION</a:t>
            </a:r>
            <a:endParaRPr sz="43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87598"/>
          </a:xfrm>
          <a:prstGeom prst="rect">
            <a:avLst/>
          </a:prstGeom>
        </p:spPr>
        <p:txBody>
          <a:bodyPr vert="horz" wrap="square" lIns="0" tIns="86669" rIns="0" bIns="0" rtlCol="0">
            <a:spAutoFit/>
          </a:bodyPr>
          <a:lstStyle/>
          <a:p>
            <a:pPr marL="46990">
              <a:spcBef>
                <a:spcPts val="130"/>
              </a:spcBef>
            </a:pPr>
            <a:fld id="{81D60167-4931-47E6-BA6A-407CBD079E47}" type="slidenum">
              <a:rPr spc="-25" dirty="0"/>
              <a:pPr marL="46990">
                <a:spcBef>
                  <a:spcPts val="130"/>
                </a:spcBef>
              </a:pPr>
              <a:t>29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4006141" y="3566055"/>
            <a:ext cx="3195320" cy="208775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06220">
              <a:lnSpc>
                <a:spcPts val="3050"/>
              </a:lnSpc>
              <a:spcBef>
                <a:spcPts val="120"/>
              </a:spcBef>
            </a:pPr>
            <a:r>
              <a:rPr sz="2750" spc="-135" dirty="0">
                <a:latin typeface="Arial MT"/>
                <a:cs typeface="Arial MT"/>
              </a:rPr>
              <a:t>%Wc</a:t>
            </a:r>
            <a:r>
              <a:rPr sz="2750" spc="-55" dirty="0">
                <a:latin typeface="Arial MT"/>
                <a:cs typeface="Arial MT"/>
              </a:rPr>
              <a:t> </a:t>
            </a:r>
            <a:r>
              <a:rPr sz="2750" spc="90" dirty="0">
                <a:latin typeface="Arial MT"/>
                <a:cs typeface="Arial MT"/>
              </a:rPr>
              <a:t>oxde</a:t>
            </a:r>
            <a:endParaRPr sz="2750">
              <a:latin typeface="Arial MT"/>
              <a:cs typeface="Arial MT"/>
            </a:endParaRPr>
          </a:p>
          <a:p>
            <a:pPr marL="1529715">
              <a:lnSpc>
                <a:spcPts val="2810"/>
              </a:lnSpc>
            </a:pPr>
            <a:r>
              <a:rPr sz="2550" spc="-10" dirty="0">
                <a:latin typeface="Arial MT"/>
                <a:cs typeface="Arial MT"/>
              </a:rPr>
              <a:t>synthase</a:t>
            </a:r>
            <a:endParaRPr sz="2550">
              <a:latin typeface="Arial MT"/>
              <a:cs typeface="Arial MT"/>
            </a:endParaRPr>
          </a:p>
          <a:p>
            <a:pPr>
              <a:spcBef>
                <a:spcPts val="605"/>
              </a:spcBef>
            </a:pPr>
            <a:endParaRPr sz="2550">
              <a:latin typeface="Arial MT"/>
              <a:cs typeface="Arial MT"/>
            </a:endParaRPr>
          </a:p>
          <a:p>
            <a:pPr marL="12700">
              <a:lnSpc>
                <a:spcPts val="3429"/>
              </a:lnSpc>
            </a:pPr>
            <a:r>
              <a:rPr sz="3050" spc="-10" dirty="0">
                <a:latin typeface="Arial MT"/>
                <a:cs typeface="Arial MT"/>
              </a:rPr>
              <a:t>Lumen</a:t>
            </a:r>
            <a:endParaRPr sz="3050">
              <a:latin typeface="Arial MT"/>
              <a:cs typeface="Arial MT"/>
            </a:endParaRPr>
          </a:p>
          <a:p>
            <a:pPr marR="404495" algn="r">
              <a:lnSpc>
                <a:spcPts val="3190"/>
              </a:lnSpc>
            </a:pPr>
            <a:r>
              <a:rPr sz="2850" spc="-25" dirty="0">
                <a:latin typeface="Arial MT"/>
                <a:cs typeface="Arial MT"/>
              </a:rPr>
              <a:t>Arg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79727" y="8291159"/>
            <a:ext cx="1555750" cy="4775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50" spc="-190" dirty="0">
                <a:latin typeface="Arial MT"/>
                <a:cs typeface="Arial MT"/>
              </a:rPr>
              <a:t>Relaxation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07459" y="2479675"/>
            <a:ext cx="214947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600" spc="-75" dirty="0">
                <a:latin typeface="Arial MT"/>
                <a:cs typeface="Arial MT"/>
              </a:rPr>
              <a:t>Endothelial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cell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64421" y="2691166"/>
            <a:ext cx="626745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50" spc="-500" dirty="0">
                <a:latin typeface="Arial MT"/>
                <a:cs typeface="Arial MT"/>
              </a:rPr>
              <a:t>ACh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71451" y="5542138"/>
            <a:ext cx="2388235" cy="891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00" spc="-825" dirty="0">
                <a:latin typeface="Arial MT"/>
                <a:cs typeface="Arial MT"/>
              </a:rPr>
              <a:t>C&gt;TP</a:t>
            </a:r>
            <a:endParaRPr sz="3100">
              <a:latin typeface="Arial MT"/>
              <a:cs typeface="Arial MT"/>
            </a:endParaRPr>
          </a:p>
          <a:p>
            <a:pPr marL="1183640">
              <a:spcBef>
                <a:spcPts val="80"/>
              </a:spcBef>
            </a:pPr>
            <a:r>
              <a:rPr sz="2500" spc="-130" dirty="0">
                <a:latin typeface="Arial MT"/>
                <a:cs typeface="Arial MT"/>
              </a:rPr>
              <a:t>Wuanglgl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71894" y="6530623"/>
            <a:ext cx="1572260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00" spc="-10" dirty="0">
                <a:latin typeface="Arial MT"/>
                <a:cs typeface="Arial MT"/>
              </a:rPr>
              <a:t>Relaxation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17176" y="6441723"/>
            <a:ext cx="916305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650" spc="-20" dirty="0">
                <a:latin typeface="Arial MT"/>
                <a:cs typeface="Arial MT"/>
              </a:rPr>
              <a:t>C</a:t>
            </a:r>
            <a:r>
              <a:rPr sz="2500" spc="-20" dirty="0">
                <a:latin typeface="Arial MT"/>
                <a:cs typeface="Arial MT"/>
              </a:rPr>
              <a:t>OMP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35145" y="6439252"/>
            <a:ext cx="1029969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54965" algn="l"/>
                <a:tab pos="918844" algn="l"/>
              </a:tabLst>
            </a:pPr>
            <a:r>
              <a:rPr sz="1850" spc="-50" dirty="0">
                <a:latin typeface="Arial MT"/>
                <a:cs typeface="Arial MT"/>
              </a:rPr>
              <a:t>C</a:t>
            </a:r>
            <a:r>
              <a:rPr sz="1850" dirty="0">
                <a:latin typeface="Arial MT"/>
                <a:cs typeface="Arial MT"/>
              </a:rPr>
              <a:t>	C</a:t>
            </a:r>
            <a:r>
              <a:rPr sz="1850" spc="-30" dirty="0">
                <a:latin typeface="Arial MT"/>
                <a:cs typeface="Arial MT"/>
              </a:rPr>
              <a:t> </a:t>
            </a:r>
            <a:r>
              <a:rPr sz="1500" spc="-50" dirty="0">
                <a:latin typeface="Arial MT"/>
                <a:cs typeface="Arial MT"/>
              </a:rPr>
              <a:t>a</a:t>
            </a:r>
            <a:r>
              <a:rPr sz="1500" dirty="0">
                <a:latin typeface="Arial MT"/>
                <a:cs typeface="Arial MT"/>
              </a:rPr>
              <a:t>	</a:t>
            </a:r>
            <a:r>
              <a:rPr sz="1500" spc="-50" dirty="0">
                <a:latin typeface="Arial MT"/>
                <a:cs typeface="Arial MT"/>
              </a:rPr>
              <a:t>e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04425" y="7807674"/>
            <a:ext cx="5077460" cy="1325880"/>
          </a:xfrm>
          <a:prstGeom prst="rect">
            <a:avLst/>
          </a:prstGeom>
        </p:spPr>
        <p:txBody>
          <a:bodyPr vert="horz" wrap="square" lIns="0" tIns="243840" rIns="0" bIns="0" rtlCol="0">
            <a:spAutoFit/>
          </a:bodyPr>
          <a:lstStyle/>
          <a:p>
            <a:pPr marL="2077720">
              <a:spcBef>
                <a:spcPts val="1920"/>
              </a:spcBef>
            </a:pPr>
            <a:r>
              <a:rPr sz="2550" dirty="0">
                <a:latin typeface="Arial MT"/>
                <a:cs typeface="Arial MT"/>
              </a:rPr>
              <a:t>Smooth</a:t>
            </a:r>
            <a:r>
              <a:rPr sz="2550" spc="45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muscle</a:t>
            </a:r>
            <a:r>
              <a:rPr sz="2550" spc="225" dirty="0">
                <a:latin typeface="Arial MT"/>
                <a:cs typeface="Arial MT"/>
              </a:rPr>
              <a:t> </a:t>
            </a:r>
            <a:r>
              <a:rPr sz="2550" spc="-20" dirty="0">
                <a:latin typeface="Arial MT"/>
                <a:cs typeface="Arial MT"/>
              </a:rPr>
              <a:t>cells</a:t>
            </a:r>
            <a:endParaRPr sz="2550">
              <a:latin typeface="Arial MT"/>
              <a:cs typeface="Arial MT"/>
            </a:endParaRPr>
          </a:p>
          <a:p>
            <a:pPr marL="12700">
              <a:spcBef>
                <a:spcPts val="1989"/>
              </a:spcBef>
            </a:pPr>
            <a:r>
              <a:rPr sz="2800" dirty="0">
                <a:latin typeface="Arial MT"/>
                <a:cs typeface="Arial MT"/>
              </a:rPr>
              <a:t>luanylgl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cyclase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Flowchart: Process 1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1731" y="1828800"/>
            <a:ext cx="381000" cy="482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44331" y="1828800"/>
            <a:ext cx="381000" cy="482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26931" y="1828800"/>
            <a:ext cx="431800" cy="482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34931" y="1816100"/>
            <a:ext cx="457200" cy="4953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19131" y="1828800"/>
            <a:ext cx="393700" cy="482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39831" y="1828800"/>
            <a:ext cx="381000" cy="482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47831" y="1816100"/>
            <a:ext cx="419100" cy="495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43131" y="1828800"/>
            <a:ext cx="393700" cy="4826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241631" y="1816100"/>
            <a:ext cx="469900" cy="4953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825831" y="1828800"/>
            <a:ext cx="381000" cy="4826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780631" y="1828800"/>
            <a:ext cx="6770370" cy="939800"/>
            <a:chOff x="1612900" y="1828800"/>
            <a:chExt cx="6770370" cy="939800"/>
          </a:xfrm>
        </p:grpSpPr>
        <p:sp>
          <p:nvSpPr>
            <p:cNvPr id="16" name="object 16"/>
            <p:cNvSpPr/>
            <p:nvPr/>
          </p:nvSpPr>
          <p:spPr>
            <a:xfrm>
              <a:off x="2524760" y="2364529"/>
              <a:ext cx="5858510" cy="0"/>
            </a:xfrm>
            <a:custGeom>
              <a:avLst/>
              <a:gdLst/>
              <a:ahLst/>
              <a:cxnLst/>
              <a:rect l="l" t="t" r="r" b="b"/>
              <a:pathLst>
                <a:path w="5858509">
                  <a:moveTo>
                    <a:pt x="0" y="0"/>
                  </a:moveTo>
                  <a:lnTo>
                    <a:pt x="5858508" y="0"/>
                  </a:lnTo>
                </a:path>
              </a:pathLst>
            </a:custGeom>
            <a:ln w="26669">
              <a:solidFill>
                <a:srgbClr val="3434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12900" y="1828800"/>
              <a:ext cx="5092700" cy="939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70700" y="1828800"/>
              <a:ext cx="1409700" cy="482600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611991" y="3616854"/>
            <a:ext cx="11613515" cy="8426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0005">
              <a:lnSpc>
                <a:spcPts val="3175"/>
              </a:lnSpc>
              <a:spcBef>
                <a:spcPts val="120"/>
              </a:spcBef>
            </a:pPr>
            <a:r>
              <a:rPr sz="2750" dirty="0">
                <a:solidFill>
                  <a:srgbClr val="000000"/>
                </a:solidFill>
              </a:rPr>
              <a:t>*Cells</a:t>
            </a:r>
            <a:r>
              <a:rPr sz="2750" spc="-195" dirty="0">
                <a:solidFill>
                  <a:srgbClr val="000000"/>
                </a:solidFill>
              </a:rPr>
              <a:t> </a:t>
            </a:r>
            <a:r>
              <a:rPr sz="2750" spc="-100" dirty="0">
                <a:solidFill>
                  <a:srgbClr val="000000"/>
                </a:solidFill>
              </a:rPr>
              <a:t>must</a:t>
            </a:r>
            <a:r>
              <a:rPr sz="2750" spc="25" dirty="0">
                <a:solidFill>
                  <a:srgbClr val="000000"/>
                </a:solidFill>
              </a:rPr>
              <a:t> </a:t>
            </a:r>
            <a:r>
              <a:rPr sz="2750" spc="-145" dirty="0">
                <a:solidFill>
                  <a:srgbClr val="000000"/>
                </a:solidFill>
              </a:rPr>
              <a:t>be</a:t>
            </a:r>
            <a:r>
              <a:rPr sz="2750" spc="-70" dirty="0">
                <a:solidFill>
                  <a:srgbClr val="000000"/>
                </a:solidFill>
              </a:rPr>
              <a:t> </a:t>
            </a:r>
            <a:r>
              <a:rPr sz="2750" spc="-120" dirty="0">
                <a:solidFill>
                  <a:srgbClr val="000000"/>
                </a:solidFill>
              </a:rPr>
              <a:t>ready</a:t>
            </a:r>
            <a:r>
              <a:rPr sz="2750" spc="-70" dirty="0">
                <a:solidFill>
                  <a:srgbClr val="000000"/>
                </a:solidFill>
              </a:rPr>
              <a:t> </a:t>
            </a:r>
            <a:r>
              <a:rPr sz="2750" spc="-30" dirty="0">
                <a:solidFill>
                  <a:srgbClr val="000000"/>
                </a:solidFill>
              </a:rPr>
              <a:t>to</a:t>
            </a:r>
            <a:r>
              <a:rPr sz="2750" spc="-165" dirty="0">
                <a:solidFill>
                  <a:srgbClr val="000000"/>
                </a:solidFill>
              </a:rPr>
              <a:t> </a:t>
            </a:r>
            <a:r>
              <a:rPr sz="2750" spc="-120" dirty="0">
                <a:solidFill>
                  <a:srgbClr val="000000"/>
                </a:solidFill>
              </a:rPr>
              <a:t>respond</a:t>
            </a:r>
            <a:r>
              <a:rPr sz="2750" spc="45" dirty="0">
                <a:solidFill>
                  <a:srgbClr val="000000"/>
                </a:solidFill>
              </a:rPr>
              <a:t> </a:t>
            </a:r>
            <a:r>
              <a:rPr sz="2750" spc="-50" dirty="0">
                <a:solidFill>
                  <a:srgbClr val="000000"/>
                </a:solidFill>
              </a:rPr>
              <a:t>to</a:t>
            </a:r>
            <a:r>
              <a:rPr sz="2750" spc="-140" dirty="0">
                <a:solidFill>
                  <a:srgbClr val="000000"/>
                </a:solidFill>
              </a:rPr>
              <a:t> </a:t>
            </a:r>
            <a:r>
              <a:rPr sz="2750" spc="-95" dirty="0">
                <a:solidFill>
                  <a:srgbClr val="000000"/>
                </a:solidFill>
              </a:rPr>
              <a:t>essential</a:t>
            </a:r>
            <a:r>
              <a:rPr sz="2750" spc="90" dirty="0">
                <a:solidFill>
                  <a:srgbClr val="000000"/>
                </a:solidFill>
              </a:rPr>
              <a:t> </a:t>
            </a:r>
            <a:r>
              <a:rPr sz="2750" spc="-90" dirty="0">
                <a:solidFill>
                  <a:srgbClr val="000000"/>
                </a:solidFill>
              </a:rPr>
              <a:t>signals</a:t>
            </a:r>
            <a:r>
              <a:rPr sz="2750" spc="-20" dirty="0">
                <a:solidFill>
                  <a:srgbClr val="000000"/>
                </a:solidFill>
              </a:rPr>
              <a:t> </a:t>
            </a:r>
            <a:r>
              <a:rPr sz="2750" spc="-105" dirty="0">
                <a:solidFill>
                  <a:srgbClr val="000000"/>
                </a:solidFill>
              </a:rPr>
              <a:t>in</a:t>
            </a:r>
            <a:r>
              <a:rPr sz="2750" spc="-85" dirty="0">
                <a:solidFill>
                  <a:srgbClr val="000000"/>
                </a:solidFill>
              </a:rPr>
              <a:t> their</a:t>
            </a:r>
            <a:r>
              <a:rPr sz="2750" spc="-105" dirty="0">
                <a:solidFill>
                  <a:srgbClr val="000000"/>
                </a:solidFill>
              </a:rPr>
              <a:t> environment.</a:t>
            </a:r>
            <a:r>
              <a:rPr sz="2750" spc="95" dirty="0">
                <a:solidFill>
                  <a:srgbClr val="000000"/>
                </a:solidFill>
              </a:rPr>
              <a:t> </a:t>
            </a:r>
            <a:r>
              <a:rPr sz="2750" spc="-10" dirty="0">
                <a:solidFill>
                  <a:srgbClr val="000000"/>
                </a:solidFill>
              </a:rPr>
              <a:t>These</a:t>
            </a:r>
            <a:endParaRPr sz="2750"/>
          </a:p>
          <a:p>
            <a:pPr marL="12700">
              <a:lnSpc>
                <a:spcPts val="3235"/>
              </a:lnSpc>
            </a:pPr>
            <a:r>
              <a:rPr sz="2800" spc="-135" dirty="0">
                <a:solidFill>
                  <a:srgbClr val="000000"/>
                </a:solidFill>
              </a:rPr>
              <a:t>are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-125" dirty="0">
                <a:solidFill>
                  <a:srgbClr val="000000"/>
                </a:solidFill>
              </a:rPr>
              <a:t>often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-145" dirty="0">
                <a:solidFill>
                  <a:srgbClr val="000000"/>
                </a:solidFill>
              </a:rPr>
              <a:t>chemicals</a:t>
            </a:r>
            <a:r>
              <a:rPr sz="2800" spc="-50" dirty="0">
                <a:solidFill>
                  <a:srgbClr val="000000"/>
                </a:solidFill>
              </a:rPr>
              <a:t> </a:t>
            </a:r>
            <a:r>
              <a:rPr sz="2800" spc="-90" dirty="0">
                <a:solidFill>
                  <a:srgbClr val="000000"/>
                </a:solidFill>
              </a:rPr>
              <a:t>in</a:t>
            </a:r>
            <a:r>
              <a:rPr sz="2800" spc="-160" dirty="0">
                <a:solidFill>
                  <a:srgbClr val="000000"/>
                </a:solidFill>
              </a:rPr>
              <a:t> </a:t>
            </a:r>
            <a:r>
              <a:rPr sz="2800" spc="-85" dirty="0">
                <a:solidFill>
                  <a:srgbClr val="000000"/>
                </a:solidFill>
              </a:rPr>
              <a:t>the</a:t>
            </a:r>
            <a:r>
              <a:rPr sz="2800" spc="-120" dirty="0">
                <a:solidFill>
                  <a:srgbClr val="000000"/>
                </a:solidFill>
              </a:rPr>
              <a:t> </a:t>
            </a:r>
            <a:r>
              <a:rPr sz="2800" spc="-110" dirty="0">
                <a:solidFill>
                  <a:srgbClr val="000000"/>
                </a:solidFill>
              </a:rPr>
              <a:t>extracellular</a:t>
            </a:r>
            <a:r>
              <a:rPr sz="2800" spc="-30" dirty="0">
                <a:solidFill>
                  <a:srgbClr val="000000"/>
                </a:solidFill>
              </a:rPr>
              <a:t> </a:t>
            </a:r>
            <a:r>
              <a:rPr sz="2800" spc="-105" dirty="0">
                <a:solidFill>
                  <a:srgbClr val="000000"/>
                </a:solidFill>
              </a:rPr>
              <a:t>fluid</a:t>
            </a:r>
            <a:r>
              <a:rPr sz="2800" spc="-90" dirty="0">
                <a:solidFill>
                  <a:srgbClr val="000000"/>
                </a:solidFill>
              </a:rPr>
              <a:t> </a:t>
            </a:r>
            <a:r>
              <a:rPr sz="2800" spc="-145" dirty="0">
                <a:solidFill>
                  <a:srgbClr val="000000"/>
                </a:solidFill>
              </a:rPr>
              <a:t>(ECF)</a:t>
            </a:r>
            <a:r>
              <a:rPr sz="2800" spc="35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from:</a:t>
            </a:r>
            <a:endParaRPr sz="2800"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9650"/>
          </a:xfrm>
          <a:prstGeom prst="rect">
            <a:avLst/>
          </a:prstGeom>
        </p:spPr>
        <p:txBody>
          <a:bodyPr vert="horz" wrap="square" lIns="0" tIns="141785" rIns="0" bIns="0" rtlCol="0">
            <a:spAutoFit/>
          </a:bodyPr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sz="2050" spc="-50" dirty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</a:t>
            </a:fld>
            <a:endParaRPr sz="2050">
              <a:latin typeface="Consolas"/>
              <a:cs typeface="Consola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03490" y="4779081"/>
            <a:ext cx="6263005" cy="455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2959735" algn="l"/>
              </a:tabLst>
            </a:pPr>
            <a:r>
              <a:rPr sz="2800" spc="-105" dirty="0">
                <a:latin typeface="Arial MT"/>
                <a:cs typeface="Arial MT"/>
              </a:rPr>
              <a:t>distant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locations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25" dirty="0">
                <a:latin typeface="Arial MT"/>
                <a:cs typeface="Arial MT"/>
              </a:rPr>
              <a:t>-</a:t>
            </a:r>
            <a:r>
              <a:rPr sz="2800" spc="-50" dirty="0">
                <a:latin typeface="Arial MT"/>
                <a:cs typeface="Arial MT"/>
              </a:rPr>
              <a:t>4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25" dirty="0">
                <a:latin typeface="Arial MT"/>
                <a:cs typeface="Arial MT"/>
              </a:rPr>
              <a:t>signaling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170" dirty="0">
                <a:latin typeface="Arial MT"/>
                <a:cs typeface="Arial MT"/>
              </a:rPr>
              <a:t>by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165" dirty="0">
                <a:latin typeface="Arial MT"/>
                <a:cs typeface="Arial MT"/>
              </a:rPr>
              <a:t>hormones: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04827" y="5063825"/>
            <a:ext cx="3669029" cy="93599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spcBef>
                <a:spcPts val="975"/>
              </a:spcBef>
              <a:tabLst>
                <a:tab pos="2257425" algn="l"/>
              </a:tabLst>
            </a:pPr>
            <a:r>
              <a:rPr sz="2800" spc="-130" dirty="0">
                <a:latin typeface="Arial MT"/>
                <a:cs typeface="Arial MT"/>
              </a:rPr>
              <a:t>nearby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cells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45" dirty="0">
                <a:latin typeface="Arial MT"/>
                <a:cs typeface="Arial MT"/>
              </a:rPr>
              <a:t>cytokines:</a:t>
            </a:r>
            <a:endParaRPr sz="2800">
              <a:latin typeface="Arial MT"/>
              <a:cs typeface="Arial MT"/>
            </a:endParaRPr>
          </a:p>
          <a:p>
            <a:pPr marL="925830">
              <a:spcBef>
                <a:spcPts val="590"/>
              </a:spcBef>
            </a:pPr>
            <a:r>
              <a:rPr sz="1950" spc="-25" dirty="0">
                <a:latin typeface="Arial MT"/>
                <a:cs typeface="Arial MT"/>
              </a:rPr>
              <a:t>OF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67212" y="5972175"/>
            <a:ext cx="11026775" cy="162929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348865">
              <a:spcBef>
                <a:spcPts val="125"/>
              </a:spcBef>
            </a:pPr>
            <a:r>
              <a:rPr sz="2600" dirty="0">
                <a:latin typeface="Arial MT"/>
                <a:cs typeface="Arial MT"/>
              </a:rPr>
              <a:t>even</a:t>
            </a:r>
            <a:r>
              <a:rPr sz="2600" spc="-18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secreted</a:t>
            </a:r>
            <a:r>
              <a:rPr sz="2600" spc="-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by</a:t>
            </a:r>
            <a:r>
              <a:rPr sz="2600" spc="-125" dirty="0">
                <a:latin typeface="Arial MT"/>
                <a:cs typeface="Arial MT"/>
              </a:rPr>
              <a:t> </a:t>
            </a:r>
            <a:r>
              <a:rPr sz="2600" spc="-30" dirty="0">
                <a:latin typeface="Arial MT"/>
                <a:cs typeface="Arial MT"/>
              </a:rPr>
              <a:t>themselves</a:t>
            </a:r>
            <a:r>
              <a:rPr sz="2600" spc="-85" dirty="0">
                <a:latin typeface="Arial MT"/>
                <a:cs typeface="Arial MT"/>
              </a:rPr>
              <a:t> </a:t>
            </a:r>
            <a:r>
              <a:rPr sz="2600" spc="-50" dirty="0">
                <a:latin typeface="Arial MT"/>
                <a:cs typeface="Arial MT"/>
              </a:rPr>
              <a:t>.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600">
              <a:latin typeface="Arial MT"/>
              <a:cs typeface="Arial MT"/>
            </a:endParaRPr>
          </a:p>
          <a:p>
            <a:pPr>
              <a:spcBef>
                <a:spcPts val="100"/>
              </a:spcBef>
            </a:pPr>
            <a:endParaRPr sz="2600">
              <a:latin typeface="Arial MT"/>
              <a:cs typeface="Arial MT"/>
            </a:endParaRPr>
          </a:p>
          <a:p>
            <a:pPr marL="12700">
              <a:tabLst>
                <a:tab pos="7696200" algn="l"/>
              </a:tabLst>
            </a:pPr>
            <a:r>
              <a:rPr sz="2600" spc="-65" dirty="0">
                <a:latin typeface="Arial MT"/>
                <a:cs typeface="Arial MT"/>
              </a:rPr>
              <a:t>Long-</a:t>
            </a:r>
            <a:r>
              <a:rPr sz="2600" dirty="0">
                <a:latin typeface="Arial MT"/>
                <a:cs typeface="Arial MT"/>
              </a:rPr>
              <a:t>range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spc="-30" dirty="0">
                <a:latin typeface="Arial MT"/>
                <a:cs typeface="Arial MT"/>
              </a:rPr>
              <a:t>allostery</a:t>
            </a:r>
            <a:r>
              <a:rPr sz="2600" spc="7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is</a:t>
            </a:r>
            <a:r>
              <a:rPr sz="2600" spc="-14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often</a:t>
            </a:r>
            <a:r>
              <a:rPr sz="2600" spc="-1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35" dirty="0">
                <a:latin typeface="Arial MT"/>
                <a:cs typeface="Arial MT"/>
              </a:rPr>
              <a:t>significant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component</a:t>
            </a:r>
            <a:r>
              <a:rPr sz="2600" dirty="0">
                <a:latin typeface="Arial MT"/>
                <a:cs typeface="Arial MT"/>
              </a:rPr>
              <a:t>	of</a:t>
            </a:r>
            <a:r>
              <a:rPr sz="2600" spc="-1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</a:t>
            </a:r>
            <a:r>
              <a:rPr sz="2600" spc="-17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signaling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events.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5" name="Flowchart: Process 24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6131" y="2908300"/>
            <a:ext cx="8331200" cy="5270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8731" y="1206500"/>
            <a:ext cx="342900" cy="431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55731" y="8166100"/>
            <a:ext cx="76200" cy="1651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87850" y="1007886"/>
            <a:ext cx="4186554" cy="751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4750" spc="-605" dirty="0">
                <a:solidFill>
                  <a:srgbClr val="000000"/>
                </a:solidFill>
              </a:rPr>
              <a:t>PHOSPHOLIPASE</a:t>
            </a:r>
            <a:endParaRPr sz="475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87598"/>
          </a:xfrm>
          <a:prstGeom prst="rect">
            <a:avLst/>
          </a:prstGeom>
        </p:spPr>
        <p:txBody>
          <a:bodyPr vert="horz" wrap="square" lIns="0" tIns="86669" rIns="0" bIns="0" rtlCol="0">
            <a:spAutoFit/>
          </a:bodyPr>
          <a:lstStyle/>
          <a:p>
            <a:pPr marL="46990">
              <a:spcBef>
                <a:spcPts val="130"/>
              </a:spcBef>
            </a:pPr>
            <a:fld id="{81D60167-4931-47E6-BA6A-407CBD079E47}" type="slidenum">
              <a:rPr spc="-25" dirty="0"/>
              <a:pPr marL="46990">
                <a:spcBef>
                  <a:spcPts val="130"/>
                </a:spcBef>
              </a:pPr>
              <a:t>30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8134953" y="1007886"/>
            <a:ext cx="2040889" cy="7518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4750" spc="-630" dirty="0">
                <a:latin typeface="Arial MT"/>
                <a:cs typeface="Arial MT"/>
              </a:rPr>
              <a:t>SYSTEM</a:t>
            </a:r>
            <a:endParaRPr sz="47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17621" y="3694113"/>
            <a:ext cx="608330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50" spc="-490" dirty="0">
                <a:latin typeface="Arial MT"/>
                <a:cs typeface="Arial MT"/>
              </a:rPr>
              <a:t>PLC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23806" y="8231541"/>
            <a:ext cx="54991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4000" spc="-545" dirty="0">
                <a:latin typeface="Arial MT"/>
                <a:cs typeface="Arial MT"/>
              </a:rPr>
              <a:t>Ca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85859" y="4360686"/>
            <a:ext cx="36195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00" spc="-360" dirty="0">
                <a:latin typeface="Consolas"/>
                <a:cs typeface="Consolas"/>
              </a:rPr>
              <a:t>AG</a:t>
            </a:r>
            <a:endParaRPr sz="3000">
              <a:latin typeface="Consolas"/>
              <a:cs typeface="Consola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45631" y="6157559"/>
            <a:ext cx="2626360" cy="91440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spcBef>
                <a:spcPts val="415"/>
              </a:spcBef>
            </a:pPr>
            <a:r>
              <a:rPr sz="2650" spc="-10" dirty="0">
                <a:latin typeface="Arial MT"/>
                <a:cs typeface="Arial MT"/>
              </a:rPr>
              <a:t>Protein</a:t>
            </a:r>
            <a:endParaRPr sz="2650">
              <a:latin typeface="Arial MT"/>
              <a:cs typeface="Arial MT"/>
            </a:endParaRPr>
          </a:p>
          <a:p>
            <a:pPr marL="1257300">
              <a:spcBef>
                <a:spcPts val="320"/>
              </a:spcBef>
            </a:pPr>
            <a:r>
              <a:rPr sz="2650" spc="-60" dirty="0">
                <a:latin typeface="Arial MT"/>
                <a:cs typeface="Arial MT"/>
              </a:rPr>
              <a:t>Protein-</a:t>
            </a:r>
            <a:r>
              <a:rPr sz="2650" spc="-50" dirty="0">
                <a:latin typeface="Arial MT"/>
                <a:cs typeface="Arial MT"/>
              </a:rPr>
              <a:t>P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883106" y="2237141"/>
            <a:ext cx="54991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4000" spc="-545" dirty="0">
                <a:latin typeface="Arial MT"/>
                <a:cs typeface="Arial MT"/>
              </a:rPr>
              <a:t>Ca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30435" y="8092723"/>
            <a:ext cx="3212465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  <a:tabLst>
                <a:tab pos="1871345" algn="l"/>
              </a:tabLst>
            </a:pPr>
            <a:r>
              <a:rPr sz="2500" spc="-10" dirty="0">
                <a:latin typeface="Arial MT"/>
                <a:cs typeface="Arial MT"/>
              </a:rPr>
              <a:t>Endoplasmic</a:t>
            </a:r>
            <a:r>
              <a:rPr sz="2500" dirty="0">
                <a:latin typeface="Arial MT"/>
                <a:cs typeface="Arial MT"/>
              </a:rPr>
              <a:t>	</a:t>
            </a:r>
            <a:r>
              <a:rPr sz="2500" spc="-10" dirty="0">
                <a:latin typeface="Arial MT"/>
                <a:cs typeface="Arial MT"/>
              </a:rPr>
              <a:t>reticulum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Flowchart: Process 14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3467100"/>
            <a:ext cx="965200" cy="1498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8731" y="2717800"/>
            <a:ext cx="1181100" cy="5842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781891" y="4702597"/>
            <a:ext cx="6199505" cy="0"/>
          </a:xfrm>
          <a:custGeom>
            <a:avLst/>
            <a:gdLst/>
            <a:ahLst/>
            <a:cxnLst/>
            <a:rect l="l" t="t" r="r" b="b"/>
            <a:pathLst>
              <a:path w="6199505">
                <a:moveTo>
                  <a:pt x="0" y="0"/>
                </a:moveTo>
                <a:lnTo>
                  <a:pt x="6199291" y="0"/>
                </a:lnTo>
              </a:path>
            </a:pathLst>
          </a:custGeom>
          <a:ln w="26669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11572" y="2393421"/>
            <a:ext cx="3264535" cy="1069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6850" spc="-10" dirty="0">
                <a:solidFill>
                  <a:srgbClr val="000000"/>
                </a:solidFill>
                <a:latin typeface="Times New Roman"/>
                <a:cs typeface="Times New Roman"/>
              </a:rPr>
              <a:t>Channels</a:t>
            </a:r>
            <a:endParaRPr sz="68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6"/>
            <a:ext cx="626248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225">
              <a:lnSpc>
                <a:spcPts val="2225"/>
              </a:lnSpc>
            </a:pPr>
            <a:fld id="{81D60167-4931-47E6-BA6A-407CBD079E47}" type="slidenum">
              <a:rPr spc="50" dirty="0">
                <a:solidFill>
                  <a:srgbClr val="151515"/>
                </a:solidFill>
                <a:latin typeface="Times New Roman"/>
                <a:cs typeface="Times New Roman"/>
              </a:rPr>
              <a:pPr marL="149225">
                <a:lnSpc>
                  <a:spcPts val="2225"/>
                </a:lnSpc>
              </a:pPr>
              <a:t>31</a:t>
            </a:fld>
            <a:endParaRPr spc="50" dirty="0">
              <a:solidFill>
                <a:srgbClr val="151515"/>
              </a:solidFill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1631" y="5524500"/>
            <a:ext cx="101600" cy="50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1631" y="4673600"/>
            <a:ext cx="114300" cy="25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8131" y="3860800"/>
            <a:ext cx="6159500" cy="5207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95331" y="1905000"/>
            <a:ext cx="254000" cy="4191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32231" y="2895600"/>
            <a:ext cx="939800" cy="5334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438231" y="1905000"/>
            <a:ext cx="50800" cy="63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803731" y="1905000"/>
            <a:ext cx="711200" cy="4318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199616" y="1737077"/>
            <a:ext cx="2677160" cy="707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50" spc="-10" dirty="0">
                <a:solidFill>
                  <a:srgbClr val="343182"/>
                </a:solidFill>
              </a:rPr>
              <a:t>Schematic</a:t>
            </a:r>
            <a:endParaRPr sz="4450"/>
          </a:p>
        </p:txBody>
      </p:sp>
      <p:sp>
        <p:nvSpPr>
          <p:cNvPr id="16" name="object 16"/>
          <p:cNvSpPr txBox="1"/>
          <p:nvPr/>
        </p:nvSpPr>
        <p:spPr>
          <a:xfrm>
            <a:off x="14108061" y="9244298"/>
            <a:ext cx="297815" cy="301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50"/>
              </a:lnSpc>
            </a:pPr>
            <a:r>
              <a:rPr sz="1950" spc="-25" dirty="0">
                <a:latin typeface="Arial MT"/>
                <a:cs typeface="Arial MT"/>
              </a:rPr>
              <a:t>32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87815" y="1737077"/>
            <a:ext cx="1761489" cy="707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50" spc="-10" dirty="0">
                <a:solidFill>
                  <a:srgbClr val="8A8A8A"/>
                </a:solidFill>
                <a:latin typeface="Arial MT"/>
                <a:cs typeface="Arial MT"/>
              </a:rPr>
              <a:t>iagram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57704" y="1737077"/>
            <a:ext cx="2983230" cy="707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1750695" algn="l"/>
              </a:tabLst>
            </a:pPr>
            <a:r>
              <a:rPr sz="4450" spc="-25" dirty="0">
                <a:solidFill>
                  <a:srgbClr val="333179"/>
                </a:solidFill>
                <a:latin typeface="Arial MT"/>
                <a:cs typeface="Arial MT"/>
              </a:rPr>
              <a:t>an</a:t>
            </a:r>
            <a:r>
              <a:rPr sz="4450" dirty="0">
                <a:solidFill>
                  <a:srgbClr val="333179"/>
                </a:solidFill>
                <a:latin typeface="Arial MT"/>
                <a:cs typeface="Arial MT"/>
              </a:rPr>
              <a:t>	</a:t>
            </a:r>
            <a:r>
              <a:rPr sz="4450" spc="-20" dirty="0">
                <a:solidFill>
                  <a:srgbClr val="333185"/>
                </a:solidFill>
                <a:latin typeface="Arial MT"/>
                <a:cs typeface="Arial MT"/>
              </a:rPr>
              <a:t>chan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98641" y="3102681"/>
            <a:ext cx="4739005" cy="30460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" marR="382905" indent="-23495">
              <a:lnSpc>
                <a:spcPct val="101200"/>
              </a:lnSpc>
              <a:spcBef>
                <a:spcPts val="80"/>
              </a:spcBef>
              <a:buAutoNum type="arabicPlain"/>
              <a:tabLst>
                <a:tab pos="35560" algn="l"/>
                <a:tab pos="292735" algn="l"/>
              </a:tabLst>
            </a:pPr>
            <a:r>
              <a:rPr sz="2800" spc="-100" dirty="0">
                <a:latin typeface="Arial MT"/>
                <a:cs typeface="Arial MT"/>
              </a:rPr>
              <a:t>	-</a:t>
            </a:r>
            <a:r>
              <a:rPr sz="2800" spc="-175" dirty="0">
                <a:latin typeface="Arial MT"/>
                <a:cs typeface="Arial MT"/>
              </a:rPr>
              <a:t> </a:t>
            </a:r>
            <a:r>
              <a:rPr sz="2800" spc="-165" dirty="0">
                <a:latin typeface="Arial MT"/>
                <a:cs typeface="Arial MT"/>
              </a:rPr>
              <a:t>Channel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75" dirty="0">
                <a:latin typeface="Arial MT"/>
                <a:cs typeface="Arial MT"/>
              </a:rPr>
              <a:t>domains(typically </a:t>
            </a:r>
            <a:r>
              <a:rPr sz="2800" spc="-10" dirty="0">
                <a:latin typeface="Arial MT"/>
                <a:cs typeface="Arial MT"/>
              </a:rPr>
              <a:t>four</a:t>
            </a:r>
            <a:r>
              <a:rPr sz="2800" spc="-145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per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channel),</a:t>
            </a:r>
            <a:endParaRPr sz="2800">
              <a:latin typeface="Arial MT"/>
              <a:cs typeface="Arial MT"/>
            </a:endParaRPr>
          </a:p>
          <a:p>
            <a:pPr marL="292735" indent="-264795">
              <a:spcBef>
                <a:spcPts val="40"/>
              </a:spcBef>
              <a:buAutoNum type="arabicPlain"/>
              <a:tabLst>
                <a:tab pos="292735" algn="l"/>
              </a:tabLst>
            </a:pPr>
            <a:r>
              <a:rPr sz="2800" spc="-100" dirty="0">
                <a:latin typeface="Arial MT"/>
                <a:cs typeface="Arial MT"/>
              </a:rPr>
              <a:t>-</a:t>
            </a:r>
            <a:r>
              <a:rPr sz="2800" spc="-170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Outer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vestibule,</a:t>
            </a:r>
            <a:endParaRPr sz="2800">
              <a:latin typeface="Arial MT"/>
              <a:cs typeface="Arial MT"/>
            </a:endParaRPr>
          </a:p>
          <a:p>
            <a:pPr marL="555625" indent="-532130">
              <a:spcBef>
                <a:spcPts val="40"/>
              </a:spcBef>
              <a:buAutoNum type="arabicPlain"/>
              <a:tabLst>
                <a:tab pos="555625" algn="l"/>
              </a:tabLst>
            </a:pPr>
            <a:r>
              <a:rPr sz="2800" spc="-80" dirty="0">
                <a:latin typeface="Arial MT"/>
                <a:cs typeface="Arial MT"/>
              </a:rPr>
              <a:t>Selectivity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filter,</a:t>
            </a:r>
            <a:endParaRPr sz="2800">
              <a:latin typeface="Arial MT"/>
              <a:cs typeface="Arial MT"/>
            </a:endParaRPr>
          </a:p>
          <a:p>
            <a:pPr marL="369570" indent="-271780">
              <a:spcBef>
                <a:spcPts val="40"/>
              </a:spcBef>
              <a:buAutoNum type="arabicPlain"/>
              <a:tabLst>
                <a:tab pos="369570" algn="l"/>
              </a:tabLst>
            </a:pPr>
            <a:r>
              <a:rPr sz="2800" spc="-100" dirty="0">
                <a:latin typeface="Arial MT"/>
                <a:cs typeface="Arial MT"/>
              </a:rPr>
              <a:t>-</a:t>
            </a:r>
            <a:r>
              <a:rPr sz="2800" spc="-155" dirty="0">
                <a:latin typeface="Arial MT"/>
                <a:cs typeface="Arial MT"/>
              </a:rPr>
              <a:t> </a:t>
            </a:r>
            <a:r>
              <a:rPr sz="2800" spc="-85" dirty="0">
                <a:latin typeface="Arial MT"/>
                <a:cs typeface="Arial MT"/>
              </a:rPr>
              <a:t>Diameter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of</a:t>
            </a:r>
            <a:r>
              <a:rPr sz="2800" spc="-180" dirty="0">
                <a:latin typeface="Arial MT"/>
                <a:cs typeface="Arial MT"/>
              </a:rPr>
              <a:t> </a:t>
            </a:r>
            <a:r>
              <a:rPr sz="2800" spc="-65" dirty="0">
                <a:latin typeface="Arial MT"/>
                <a:cs typeface="Arial MT"/>
              </a:rPr>
              <a:t>selectivity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filter,</a:t>
            </a:r>
            <a:endParaRPr sz="2800">
              <a:latin typeface="Arial MT"/>
              <a:cs typeface="Arial MT"/>
            </a:endParaRPr>
          </a:p>
          <a:p>
            <a:pPr marL="480695" indent="-456565">
              <a:spcBef>
                <a:spcPts val="40"/>
              </a:spcBef>
              <a:buAutoNum type="arabicPlain"/>
              <a:tabLst>
                <a:tab pos="480695" algn="l"/>
              </a:tabLst>
            </a:pPr>
            <a:r>
              <a:rPr sz="2800" spc="-90" dirty="0">
                <a:latin typeface="Arial MT"/>
                <a:cs typeface="Arial MT"/>
              </a:rPr>
              <a:t>Phosphorylation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site,</a:t>
            </a:r>
            <a:endParaRPr sz="2800">
              <a:latin typeface="Arial MT"/>
              <a:cs typeface="Arial MT"/>
            </a:endParaRPr>
          </a:p>
          <a:p>
            <a:pPr marL="292735" indent="-267335">
              <a:spcBef>
                <a:spcPts val="40"/>
              </a:spcBef>
              <a:buAutoNum type="arabicPlain"/>
              <a:tabLst>
                <a:tab pos="292735" algn="l"/>
              </a:tabLst>
            </a:pPr>
            <a:r>
              <a:rPr sz="2800" spc="-100" dirty="0">
                <a:latin typeface="Arial MT"/>
                <a:cs typeface="Arial MT"/>
              </a:rPr>
              <a:t>-</a:t>
            </a:r>
            <a:r>
              <a:rPr sz="2800" spc="-160" dirty="0">
                <a:latin typeface="Arial MT"/>
                <a:cs typeface="Arial MT"/>
              </a:rPr>
              <a:t> </a:t>
            </a:r>
            <a:r>
              <a:rPr sz="2800" spc="-204" dirty="0">
                <a:latin typeface="Arial MT"/>
                <a:cs typeface="Arial MT"/>
              </a:rPr>
              <a:t>Cell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membrane.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32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4131" y="4533900"/>
            <a:ext cx="3657600" cy="3810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18731" y="1905000"/>
            <a:ext cx="939800" cy="9271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92131" y="2362200"/>
            <a:ext cx="8178800" cy="73025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67331" y="1718558"/>
            <a:ext cx="305244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4600" dirty="0">
                <a:solidFill>
                  <a:srgbClr val="2D2B7E"/>
                </a:solidFill>
              </a:rPr>
              <a:t>I</a:t>
            </a:r>
            <a:r>
              <a:rPr sz="4600" spc="-140" dirty="0">
                <a:solidFill>
                  <a:srgbClr val="2D2B7E"/>
                </a:solidFill>
              </a:rPr>
              <a:t> </a:t>
            </a:r>
            <a:r>
              <a:rPr sz="4600" spc="-75" dirty="0">
                <a:solidFill>
                  <a:srgbClr val="343375"/>
                </a:solidFill>
              </a:rPr>
              <a:t>membrane</a:t>
            </a:r>
            <a:endParaRPr sz="4600"/>
          </a:p>
        </p:txBody>
      </p:sp>
      <p:sp>
        <p:nvSpPr>
          <p:cNvPr id="8" name="object 8"/>
          <p:cNvSpPr txBox="1"/>
          <p:nvPr/>
        </p:nvSpPr>
        <p:spPr>
          <a:xfrm>
            <a:off x="7255858" y="2776361"/>
            <a:ext cx="1534795" cy="1981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5450" marR="47625" indent="-88265" algn="r">
              <a:lnSpc>
                <a:spcPct val="139800"/>
              </a:lnSpc>
              <a:spcBef>
                <a:spcPts val="95"/>
              </a:spcBef>
            </a:pPr>
            <a:r>
              <a:rPr sz="1550" spc="-95" dirty="0">
                <a:solidFill>
                  <a:srgbClr val="1C1C1C"/>
                </a:solidFill>
                <a:latin typeface="Arial MT"/>
                <a:cs typeface="Arial MT"/>
              </a:rPr>
              <a:t>C</a:t>
            </a:r>
            <a:r>
              <a:rPr sz="1550" spc="-95" dirty="0">
                <a:latin typeface="Arial MT"/>
                <a:cs typeface="Arial MT"/>
              </a:rPr>
              <a:t>arbohyd</a:t>
            </a:r>
            <a:r>
              <a:rPr sz="1550" spc="-185" dirty="0">
                <a:latin typeface="Arial MT"/>
                <a:cs typeface="Arial MT"/>
              </a:rPr>
              <a:t> </a:t>
            </a:r>
            <a:r>
              <a:rPr sz="1550" spc="-20" dirty="0">
                <a:latin typeface="Arial MT"/>
                <a:cs typeface="Arial MT"/>
              </a:rPr>
              <a:t>rate </a:t>
            </a:r>
            <a:r>
              <a:rPr sz="1550" spc="-45" dirty="0">
                <a:latin typeface="Arial MT"/>
                <a:cs typeface="Arial MT"/>
              </a:rPr>
              <a:t>Glycoprotein</a:t>
            </a:r>
            <a:endParaRPr sz="1550">
              <a:latin typeface="Arial MT"/>
              <a:cs typeface="Arial MT"/>
            </a:endParaRPr>
          </a:p>
          <a:p>
            <a:pPr marR="5080" algn="r">
              <a:spcBef>
                <a:spcPts val="990"/>
              </a:spcBef>
            </a:pPr>
            <a:r>
              <a:rPr sz="1400" spc="-75" dirty="0">
                <a:solidFill>
                  <a:srgbClr val="131313"/>
                </a:solidFill>
                <a:latin typeface="Arial MT"/>
                <a:cs typeface="Arial MT"/>
              </a:rPr>
              <a:t>G</a:t>
            </a:r>
            <a:r>
              <a:rPr sz="1400" spc="-229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latin typeface="Arial MT"/>
                <a:cs typeface="Arial MT"/>
              </a:rPr>
              <a:t>lo</a:t>
            </a:r>
            <a:r>
              <a:rPr sz="1400" spc="-19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bu</a:t>
            </a:r>
            <a:r>
              <a:rPr sz="1400" spc="-25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la</a:t>
            </a:r>
            <a:r>
              <a:rPr sz="1400" spc="-204" dirty="0"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232323"/>
                </a:solidFill>
                <a:latin typeface="Arial MT"/>
                <a:cs typeface="Arial MT"/>
              </a:rPr>
              <a:t>r</a:t>
            </a:r>
            <a:r>
              <a:rPr sz="1400" spc="165" dirty="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sz="1400" spc="50" dirty="0">
                <a:latin typeface="Arial MT"/>
                <a:cs typeface="Arial MT"/>
              </a:rPr>
              <a:t>protein</a:t>
            </a:r>
            <a:endParaRPr sz="1400">
              <a:latin typeface="Arial MT"/>
              <a:cs typeface="Arial MT"/>
            </a:endParaRPr>
          </a:p>
          <a:p>
            <a:pPr marL="12700" marR="15875" indent="142240">
              <a:lnSpc>
                <a:spcPct val="74700"/>
              </a:lnSpc>
              <a:spcBef>
                <a:spcPts val="810"/>
              </a:spcBef>
            </a:pPr>
            <a:r>
              <a:rPr sz="1450" dirty="0">
                <a:latin typeface="Arial MT"/>
                <a:cs typeface="Arial MT"/>
              </a:rPr>
              <a:t>Protein</a:t>
            </a:r>
            <a:r>
              <a:rPr sz="1450" spc="180" dirty="0">
                <a:latin typeface="Arial MT"/>
                <a:cs typeface="Arial MT"/>
              </a:rPr>
              <a:t> </a:t>
            </a:r>
            <a:r>
              <a:rPr sz="1450" spc="-80" dirty="0">
                <a:latin typeface="Arial MT"/>
                <a:cs typeface="Arial MT"/>
              </a:rPr>
              <a:t>Cha</a:t>
            </a:r>
            <a:r>
              <a:rPr sz="1450" spc="-170" dirty="0">
                <a:latin typeface="Arial MT"/>
                <a:cs typeface="Arial MT"/>
              </a:rPr>
              <a:t> </a:t>
            </a:r>
            <a:r>
              <a:rPr sz="1450" spc="-20" dirty="0">
                <a:latin typeface="Arial MT"/>
                <a:cs typeface="Arial MT"/>
              </a:rPr>
              <a:t>nnel </a:t>
            </a:r>
            <a:r>
              <a:rPr sz="1450" spc="-90" dirty="0">
                <a:solidFill>
                  <a:srgbClr val="232323"/>
                </a:solidFill>
                <a:latin typeface="Arial MT"/>
                <a:cs typeface="Arial MT"/>
              </a:rPr>
              <a:t>I</a:t>
            </a:r>
            <a:r>
              <a:rPr sz="1450" spc="-90" dirty="0">
                <a:latin typeface="Arial MT"/>
                <a:cs typeface="Arial MT"/>
              </a:rPr>
              <a:t>Transport</a:t>
            </a:r>
            <a:r>
              <a:rPr sz="1450" spc="60" dirty="0">
                <a:latin typeface="Arial MT"/>
                <a:cs typeface="Arial MT"/>
              </a:rPr>
              <a:t> </a:t>
            </a:r>
            <a:r>
              <a:rPr sz="1450" spc="-50" dirty="0">
                <a:solidFill>
                  <a:srgbClr val="0F0F0F"/>
                </a:solidFill>
                <a:latin typeface="Arial MT"/>
                <a:cs typeface="Arial MT"/>
              </a:rPr>
              <a:t>pi</a:t>
            </a:r>
            <a:r>
              <a:rPr sz="1450" spc="-215" dirty="0">
                <a:solidFill>
                  <a:srgbClr val="0F0F0F"/>
                </a:solidFill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otein}</a:t>
            </a:r>
            <a:endParaRPr sz="1450">
              <a:latin typeface="Arial MT"/>
              <a:cs typeface="Arial MT"/>
            </a:endParaRPr>
          </a:p>
          <a:p>
            <a:pPr>
              <a:spcBef>
                <a:spcPts val="595"/>
              </a:spcBef>
            </a:pPr>
            <a:endParaRPr sz="1450">
              <a:latin typeface="Arial MT"/>
              <a:cs typeface="Arial MT"/>
            </a:endParaRPr>
          </a:p>
          <a:p>
            <a:pPr marR="5715" algn="r"/>
            <a:r>
              <a:rPr sz="1550" spc="-140" dirty="0">
                <a:solidFill>
                  <a:srgbClr val="151515"/>
                </a:solidFill>
                <a:latin typeface="Arial MT"/>
                <a:cs typeface="Arial MT"/>
              </a:rPr>
              <a:t>C</a:t>
            </a:r>
            <a:r>
              <a:rPr sz="1550" spc="-140" dirty="0">
                <a:latin typeface="Arial MT"/>
                <a:cs typeface="Arial MT"/>
              </a:rPr>
              <a:t>ho</a:t>
            </a:r>
            <a:r>
              <a:rPr sz="1550" spc="-210" dirty="0">
                <a:latin typeface="Arial MT"/>
                <a:cs typeface="Arial MT"/>
              </a:rPr>
              <a:t> </a:t>
            </a:r>
            <a:r>
              <a:rPr sz="1550" spc="-100" dirty="0">
                <a:latin typeface="Arial MT"/>
                <a:cs typeface="Arial MT"/>
              </a:rPr>
              <a:t>les</a:t>
            </a:r>
            <a:r>
              <a:rPr sz="1550" spc="-140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tero</a:t>
            </a:r>
            <a:r>
              <a:rPr sz="1550" spc="-254" dirty="0">
                <a:latin typeface="Arial MT"/>
                <a:cs typeface="Arial MT"/>
              </a:rPr>
              <a:t> </a:t>
            </a:r>
            <a:r>
              <a:rPr sz="1550" spc="-50" dirty="0">
                <a:latin typeface="Arial MT"/>
                <a:cs typeface="Arial MT"/>
              </a:rPr>
              <a:t>I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1589" y="5073827"/>
            <a:ext cx="1401445" cy="1149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 marR="5080" indent="467995">
              <a:lnSpc>
                <a:spcPct val="150000"/>
              </a:lnSpc>
              <a:spcBef>
                <a:spcPts val="95"/>
              </a:spcBef>
            </a:pPr>
            <a:r>
              <a:rPr sz="1500" spc="-30" dirty="0">
                <a:solidFill>
                  <a:srgbClr val="3A3A3A"/>
                </a:solidFill>
                <a:latin typeface="Arial MT"/>
                <a:cs typeface="Arial MT"/>
              </a:rPr>
              <a:t>G</a:t>
            </a:r>
            <a:r>
              <a:rPr sz="1500" spc="-30" dirty="0">
                <a:latin typeface="Arial MT"/>
                <a:cs typeface="Arial MT"/>
              </a:rPr>
              <a:t>Jycolipid </a:t>
            </a:r>
            <a:r>
              <a:rPr sz="1500" spc="-200" dirty="0">
                <a:solidFill>
                  <a:srgbClr val="0F0F0F"/>
                </a:solidFill>
                <a:latin typeface="Arial MT"/>
                <a:cs typeface="Arial MT"/>
              </a:rPr>
              <a:t>S</a:t>
            </a:r>
            <a:r>
              <a:rPr sz="1500" spc="-250" dirty="0">
                <a:solidFill>
                  <a:srgbClr val="0F0F0F"/>
                </a:solidFill>
                <a:latin typeface="Arial MT"/>
                <a:cs typeface="Arial MT"/>
              </a:rPr>
              <a:t> </a:t>
            </a:r>
            <a:r>
              <a:rPr sz="1500" spc="-30" dirty="0">
                <a:solidFill>
                  <a:srgbClr val="111111"/>
                </a:solidFill>
                <a:latin typeface="Arial MT"/>
                <a:cs typeface="Arial MT"/>
              </a:rPr>
              <a:t>urfa</a:t>
            </a:r>
            <a:r>
              <a:rPr sz="1500" spc="-200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ce</a:t>
            </a:r>
            <a:r>
              <a:rPr sz="1500" spc="110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prote</a:t>
            </a:r>
            <a:r>
              <a:rPr sz="1500" spc="-220" dirty="0">
                <a:latin typeface="Arial MT"/>
                <a:cs typeface="Arial MT"/>
              </a:rPr>
              <a:t> </a:t>
            </a:r>
            <a:r>
              <a:rPr sz="1500" spc="-25" dirty="0">
                <a:latin typeface="Arial MT"/>
                <a:cs typeface="Arial MT"/>
              </a:rPr>
              <a:t>in</a:t>
            </a:r>
            <a:endParaRPr sz="1500">
              <a:latin typeface="Arial MT"/>
              <a:cs typeface="Arial MT"/>
            </a:endParaRPr>
          </a:p>
          <a:p>
            <a:pPr marL="12700">
              <a:spcBef>
                <a:spcPts val="450"/>
              </a:spcBef>
            </a:pPr>
            <a:r>
              <a:rPr sz="1250" spc="60" dirty="0">
                <a:latin typeface="Arial MT"/>
                <a:cs typeface="Arial MT"/>
              </a:rPr>
              <a:t>Globula</a:t>
            </a:r>
            <a:r>
              <a:rPr sz="1250" spc="-70" dirty="0"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1A1A1A"/>
                </a:solidFill>
                <a:latin typeface="Arial MT"/>
                <a:cs typeface="Arial MT"/>
              </a:rPr>
              <a:t>r</a:t>
            </a:r>
            <a:r>
              <a:rPr sz="1250" spc="30" dirty="0">
                <a:solidFill>
                  <a:srgbClr val="1A1A1A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latin typeface="Arial MT"/>
                <a:cs typeface="Arial MT"/>
              </a:rPr>
              <a:t>protein</a:t>
            </a:r>
            <a:endParaRPr sz="1250">
              <a:latin typeface="Arial MT"/>
              <a:cs typeface="Arial MT"/>
            </a:endParaRPr>
          </a:p>
          <a:p>
            <a:pPr marL="20955"/>
            <a:r>
              <a:rPr sz="1250" spc="-30" dirty="0">
                <a:solidFill>
                  <a:srgbClr val="1A1A1A"/>
                </a:solidFill>
                <a:latin typeface="Arial MT"/>
                <a:cs typeface="Arial MT"/>
              </a:rPr>
              <a:t>\</a:t>
            </a:r>
            <a:r>
              <a:rPr sz="1250" spc="-30" dirty="0">
                <a:latin typeface="Arial MT"/>
                <a:cs typeface="Arial MT"/>
              </a:rPr>
              <a:t>In</a:t>
            </a:r>
            <a:r>
              <a:rPr sz="1250" spc="-200" dirty="0">
                <a:latin typeface="Arial MT"/>
                <a:cs typeface="Arial MT"/>
              </a:rPr>
              <a:t> </a:t>
            </a:r>
            <a:r>
              <a:rPr sz="1250" spc="-10" dirty="0">
                <a:latin typeface="Arial MT"/>
                <a:cs typeface="Arial MT"/>
              </a:rPr>
              <a:t>tegra</a:t>
            </a:r>
            <a:r>
              <a:rPr sz="1250" spc="-10" dirty="0">
                <a:solidFill>
                  <a:srgbClr val="1F1F1F"/>
                </a:solidFill>
                <a:latin typeface="Arial MT"/>
                <a:cs typeface="Arial MT"/>
              </a:rPr>
              <a:t>I}</a:t>
            </a:r>
            <a:endParaRPr sz="12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83817" y="2471738"/>
            <a:ext cx="1301750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  <a:tabLst>
                <a:tab pos="749300" algn="l"/>
              </a:tabLst>
            </a:pPr>
            <a:r>
              <a:rPr sz="2150" spc="-20" dirty="0">
                <a:solidFill>
                  <a:srgbClr val="282828"/>
                </a:solidFill>
                <a:latin typeface="Arial MT"/>
                <a:cs typeface="Arial MT"/>
              </a:rPr>
              <a:t>mern</a:t>
            </a:r>
            <a:r>
              <a:rPr sz="2150" dirty="0">
                <a:solidFill>
                  <a:srgbClr val="282828"/>
                </a:solidFill>
                <a:latin typeface="Arial MT"/>
                <a:cs typeface="Arial MT"/>
              </a:rPr>
              <a:t>	</a:t>
            </a:r>
            <a:r>
              <a:rPr sz="2150" spc="-20" dirty="0">
                <a:solidFill>
                  <a:srgbClr val="383838"/>
                </a:solidFill>
                <a:latin typeface="Arial MT"/>
                <a:cs typeface="Arial MT"/>
              </a:rPr>
              <a:t>rane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85664" y="5804252"/>
            <a:ext cx="1102995" cy="43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 marR="5080" indent="-6985">
              <a:lnSpc>
                <a:spcPct val="106700"/>
              </a:lnSpc>
              <a:spcBef>
                <a:spcPts val="95"/>
              </a:spcBef>
            </a:pPr>
            <a:r>
              <a:rPr sz="1250" spc="80" dirty="0">
                <a:latin typeface="Arial MT"/>
                <a:cs typeface="Arial MT"/>
              </a:rPr>
              <a:t>Filaments</a:t>
            </a:r>
            <a:r>
              <a:rPr sz="1250" spc="459" dirty="0">
                <a:latin typeface="Arial MT"/>
                <a:cs typeface="Arial MT"/>
              </a:rPr>
              <a:t> </a:t>
            </a:r>
            <a:r>
              <a:rPr sz="1250" spc="35" dirty="0">
                <a:latin typeface="Arial MT"/>
                <a:cs typeface="Arial MT"/>
              </a:rPr>
              <a:t>of </a:t>
            </a:r>
            <a:r>
              <a:rPr sz="1250" spc="80" dirty="0">
                <a:latin typeface="Arial MT"/>
                <a:cs typeface="Arial MT"/>
              </a:rPr>
              <a:t>cytos</a:t>
            </a:r>
            <a:r>
              <a:rPr sz="1250" spc="-105" dirty="0">
                <a:latin typeface="Arial MT"/>
                <a:cs typeface="Arial MT"/>
              </a:rPr>
              <a:t> </a:t>
            </a:r>
            <a:r>
              <a:rPr sz="1250" dirty="0">
                <a:latin typeface="Arial MT"/>
                <a:cs typeface="Arial MT"/>
              </a:rPr>
              <a:t>ke</a:t>
            </a:r>
            <a:r>
              <a:rPr sz="1250" spc="-120" dirty="0">
                <a:latin typeface="Arial MT"/>
                <a:cs typeface="Arial MT"/>
              </a:rPr>
              <a:t> </a:t>
            </a:r>
            <a:r>
              <a:rPr sz="1250" spc="85" dirty="0">
                <a:latin typeface="Arial MT"/>
                <a:cs typeface="Arial MT"/>
              </a:rPr>
              <a:t>leton</a:t>
            </a:r>
            <a:endParaRPr sz="12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37324" y="6782858"/>
            <a:ext cx="231140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50" spc="-100" dirty="0">
                <a:solidFill>
                  <a:srgbClr val="2D2D2D"/>
                </a:solidFill>
                <a:latin typeface="Arial MT"/>
                <a:cs typeface="Arial MT"/>
              </a:rPr>
              <a:t>Phos</a:t>
            </a:r>
            <a:r>
              <a:rPr sz="2050" spc="-275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2050" dirty="0">
                <a:solidFill>
                  <a:srgbClr val="1F1F1F"/>
                </a:solidFill>
                <a:latin typeface="Arial MT"/>
                <a:cs typeface="Arial MT"/>
              </a:rPr>
              <a:t>pholipid</a:t>
            </a:r>
            <a:r>
              <a:rPr sz="2050" spc="-15" dirty="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sz="2050" spc="-25" dirty="0">
                <a:solidFill>
                  <a:srgbClr val="232323"/>
                </a:solidFill>
                <a:latin typeface="Arial MT"/>
                <a:cs typeface="Arial MT"/>
              </a:rPr>
              <a:t>bilayer</a:t>
            </a:r>
            <a:endParaRPr sz="20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304041" y="5573536"/>
            <a:ext cx="1588770" cy="6553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4330" marR="5080" indent="-315595">
              <a:lnSpc>
                <a:spcPts val="1400"/>
              </a:lnSpc>
              <a:spcBef>
                <a:spcPts val="240"/>
              </a:spcBef>
            </a:pPr>
            <a:r>
              <a:rPr sz="1250" spc="20" dirty="0">
                <a:latin typeface="Arial MT"/>
                <a:cs typeface="Arial MT"/>
              </a:rPr>
              <a:t>Alpha</a:t>
            </a:r>
            <a:r>
              <a:rPr sz="1250" spc="-145" dirty="0">
                <a:latin typeface="Arial MT"/>
                <a:cs typeface="Arial MT"/>
              </a:rPr>
              <a:t> </a:t>
            </a:r>
            <a:r>
              <a:rPr sz="1250" spc="20" dirty="0">
                <a:latin typeface="Arial MT"/>
                <a:cs typeface="Arial MT"/>
              </a:rPr>
              <a:t>-</a:t>
            </a:r>
            <a:r>
              <a:rPr sz="1250" spc="50" dirty="0">
                <a:latin typeface="Arial MT"/>
                <a:cs typeface="Arial MT"/>
              </a:rPr>
              <a:t>helix</a:t>
            </a:r>
            <a:r>
              <a:rPr sz="1250" spc="350" dirty="0">
                <a:latin typeface="Arial MT"/>
                <a:cs typeface="Arial MT"/>
              </a:rPr>
              <a:t> </a:t>
            </a:r>
            <a:r>
              <a:rPr sz="1250" spc="75" dirty="0">
                <a:latin typeface="Arial MT"/>
                <a:cs typeface="Arial MT"/>
              </a:rPr>
              <a:t>protein </a:t>
            </a:r>
            <a:r>
              <a:rPr sz="1250" dirty="0">
                <a:latin typeface="Arial MT"/>
                <a:cs typeface="Arial MT"/>
              </a:rPr>
              <a:t>Integral</a:t>
            </a:r>
            <a:r>
              <a:rPr sz="1250" spc="480" dirty="0">
                <a:latin typeface="Arial MT"/>
                <a:cs typeface="Arial MT"/>
              </a:rPr>
              <a:t> </a:t>
            </a:r>
            <a:r>
              <a:rPr sz="1250" dirty="0">
                <a:latin typeface="Arial MT"/>
                <a:cs typeface="Arial MT"/>
              </a:rPr>
              <a:t>protein</a:t>
            </a:r>
            <a:r>
              <a:rPr sz="1250" spc="15" dirty="0">
                <a:latin typeface="Arial MT"/>
                <a:cs typeface="Arial MT"/>
              </a:rPr>
              <a:t> </a:t>
            </a:r>
            <a:r>
              <a:rPr sz="1250" spc="-60" dirty="0">
                <a:solidFill>
                  <a:srgbClr val="212121"/>
                </a:solidFill>
                <a:latin typeface="Arial MT"/>
                <a:cs typeface="Arial MT"/>
              </a:rPr>
              <a:t>)</a:t>
            </a:r>
            <a:endParaRPr sz="1250">
              <a:latin typeface="Arial MT"/>
              <a:cs typeface="Arial MT"/>
            </a:endParaRPr>
          </a:p>
          <a:p>
            <a:pPr marL="12700">
              <a:spcBef>
                <a:spcPts val="270"/>
              </a:spcBef>
            </a:pPr>
            <a:r>
              <a:rPr sz="1450" dirty="0">
                <a:latin typeface="Arial MT"/>
                <a:cs typeface="Arial MT"/>
              </a:rPr>
              <a:t>Peripheral</a:t>
            </a:r>
            <a:r>
              <a:rPr sz="1450" spc="31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prote</a:t>
            </a:r>
            <a:r>
              <a:rPr sz="1450" spc="-150" dirty="0">
                <a:latin typeface="Arial MT"/>
                <a:cs typeface="Arial MT"/>
              </a:rPr>
              <a:t> </a:t>
            </a:r>
            <a:r>
              <a:rPr sz="1450" spc="-25" dirty="0">
                <a:latin typeface="Arial MT"/>
                <a:cs typeface="Arial MT"/>
              </a:rPr>
              <a:t>in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995260" y="6726238"/>
            <a:ext cx="1615440" cy="50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8415">
              <a:lnSpc>
                <a:spcPts val="2390"/>
              </a:lnSpc>
              <a:spcBef>
                <a:spcPts val="135"/>
              </a:spcBef>
            </a:pPr>
            <a:r>
              <a:rPr sz="2150" spc="-10" dirty="0">
                <a:solidFill>
                  <a:srgbClr val="0A0A0A"/>
                </a:solidFill>
                <a:latin typeface="Arial MT"/>
                <a:cs typeface="Arial MT"/>
              </a:rPr>
              <a:t>Phospholipi</a:t>
            </a:r>
            <a:endParaRPr sz="2150">
              <a:latin typeface="Arial MT"/>
              <a:cs typeface="Arial MT"/>
            </a:endParaRPr>
          </a:p>
          <a:p>
            <a:pPr marL="12700">
              <a:lnSpc>
                <a:spcPts val="1310"/>
              </a:lnSpc>
            </a:pPr>
            <a:r>
              <a:rPr sz="1250" spc="-35" dirty="0">
                <a:solidFill>
                  <a:srgbClr val="464646"/>
                </a:solidFill>
                <a:latin typeface="Arial MT"/>
                <a:cs typeface="Arial MT"/>
              </a:rPr>
              <a:t>I</a:t>
            </a:r>
            <a:r>
              <a:rPr sz="1250" spc="-13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1250" spc="-90" dirty="0">
                <a:solidFill>
                  <a:srgbClr val="545454"/>
                </a:solidFill>
                <a:latin typeface="Arial MT"/>
                <a:cs typeface="Arial MT"/>
              </a:rPr>
              <a:t>P</a:t>
            </a:r>
            <a:r>
              <a:rPr sz="1250" spc="-90" dirty="0">
                <a:solidFill>
                  <a:srgbClr val="151515"/>
                </a:solidFill>
                <a:latin typeface="Arial MT"/>
                <a:cs typeface="Arial MT"/>
              </a:rPr>
              <a:t>h</a:t>
            </a:r>
            <a:r>
              <a:rPr sz="1250" spc="-90" dirty="0">
                <a:solidFill>
                  <a:srgbClr val="343434"/>
                </a:solidFill>
                <a:latin typeface="Arial MT"/>
                <a:cs typeface="Arial MT"/>
              </a:rPr>
              <a:t>o</a:t>
            </a:r>
            <a:r>
              <a:rPr sz="1250" spc="-185" dirty="0">
                <a:solidFill>
                  <a:srgbClr val="343434"/>
                </a:solidFill>
                <a:latin typeface="Arial MT"/>
                <a:cs typeface="Arial MT"/>
              </a:rPr>
              <a:t> </a:t>
            </a:r>
            <a:r>
              <a:rPr sz="1250" spc="-50" dirty="0">
                <a:solidFill>
                  <a:srgbClr val="1A1A1A"/>
                </a:solidFill>
                <a:latin typeface="Arial MT"/>
                <a:cs typeface="Arial MT"/>
              </a:rPr>
              <a:t>s</a:t>
            </a:r>
            <a:r>
              <a:rPr sz="1250" spc="-50" dirty="0">
                <a:solidFill>
                  <a:srgbClr val="7977A1"/>
                </a:solidFill>
                <a:latin typeface="Arial MT"/>
                <a:cs typeface="Arial MT"/>
              </a:rPr>
              <a:t>p</a:t>
            </a:r>
            <a:r>
              <a:rPr sz="1250" spc="-50" dirty="0">
                <a:solidFill>
                  <a:srgbClr val="7E809A"/>
                </a:solidFill>
                <a:latin typeface="Arial MT"/>
                <a:cs typeface="Arial MT"/>
              </a:rPr>
              <a:t>h</a:t>
            </a:r>
            <a:r>
              <a:rPr sz="1250" spc="-50" dirty="0">
                <a:solidFill>
                  <a:srgbClr val="262626"/>
                </a:solidFill>
                <a:latin typeface="Arial MT"/>
                <a:cs typeface="Arial MT"/>
              </a:rPr>
              <a:t>a</a:t>
            </a:r>
            <a:r>
              <a:rPr sz="1250" spc="-18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250" spc="-75" dirty="0">
                <a:solidFill>
                  <a:srgbClr val="69697B"/>
                </a:solidFill>
                <a:latin typeface="Arial MT"/>
                <a:cs typeface="Arial MT"/>
              </a:rPr>
              <a:t>t</a:t>
            </a:r>
            <a:r>
              <a:rPr sz="1250" spc="-70" dirty="0">
                <a:solidFill>
                  <a:srgbClr val="69697B"/>
                </a:solidFill>
                <a:latin typeface="Arial MT"/>
                <a:cs typeface="Arial MT"/>
              </a:rPr>
              <a:t> </a:t>
            </a:r>
            <a:r>
              <a:rPr sz="1250" spc="-25" dirty="0">
                <a:solidFill>
                  <a:srgbClr val="242424"/>
                </a:solidFill>
                <a:latin typeface="Arial MT"/>
                <a:cs typeface="Arial MT"/>
              </a:rPr>
              <a:t>id</a:t>
            </a:r>
            <a:r>
              <a:rPr sz="1250" spc="-25" dirty="0">
                <a:solidFill>
                  <a:srgbClr val="3F3F3F"/>
                </a:solidFill>
                <a:latin typeface="Arial MT"/>
                <a:cs typeface="Arial MT"/>
              </a:rPr>
              <a:t>yl</a:t>
            </a:r>
            <a:r>
              <a:rPr sz="1250" spc="-140" dirty="0">
                <a:solidFill>
                  <a:srgbClr val="3F3F3F"/>
                </a:solidFill>
                <a:latin typeface="Arial MT"/>
                <a:cs typeface="Arial MT"/>
              </a:rPr>
              <a:t> </a:t>
            </a:r>
            <a:r>
              <a:rPr sz="1250" spc="-200" dirty="0">
                <a:solidFill>
                  <a:srgbClr val="232323"/>
                </a:solidFill>
                <a:latin typeface="Arial MT"/>
                <a:cs typeface="Arial MT"/>
              </a:rPr>
              <a:t>c</a:t>
            </a:r>
            <a:r>
              <a:rPr sz="1250" spc="-95" dirty="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sz="1250" spc="-10" dirty="0">
                <a:solidFill>
                  <a:srgbClr val="111111"/>
                </a:solidFill>
                <a:latin typeface="Arial MT"/>
                <a:cs typeface="Arial MT"/>
              </a:rPr>
              <a:t>h</a:t>
            </a:r>
            <a:r>
              <a:rPr sz="1250" spc="-10" dirty="0">
                <a:solidFill>
                  <a:srgbClr val="242424"/>
                </a:solidFill>
                <a:latin typeface="Arial MT"/>
                <a:cs typeface="Arial MT"/>
              </a:rPr>
              <a:t>o'ine)</a:t>
            </a:r>
            <a:endParaRPr sz="12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909306" y="7485767"/>
            <a:ext cx="145732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500" spc="-45" dirty="0">
                <a:latin typeface="Arial MT"/>
                <a:cs typeface="Arial MT"/>
              </a:rPr>
              <a:t>Hyd</a:t>
            </a:r>
            <a:r>
              <a:rPr sz="1500" spc="-270" dirty="0">
                <a:latin typeface="Arial MT"/>
                <a:cs typeface="Arial MT"/>
              </a:rPr>
              <a:t> </a:t>
            </a:r>
            <a:r>
              <a:rPr sz="1500" spc="-55" dirty="0">
                <a:latin typeface="Arial MT"/>
                <a:cs typeface="Arial MT"/>
              </a:rPr>
              <a:t>roph</a:t>
            </a:r>
            <a:r>
              <a:rPr sz="1500" spc="-254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ilic</a:t>
            </a:r>
            <a:r>
              <a:rPr sz="1500" spc="45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head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09306" y="8730367"/>
            <a:ext cx="142430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500" spc="-45" dirty="0">
                <a:latin typeface="Arial MT"/>
                <a:cs typeface="Arial MT"/>
              </a:rPr>
              <a:t>Hyd</a:t>
            </a:r>
            <a:r>
              <a:rPr sz="1500" spc="-270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ropbobic</a:t>
            </a:r>
            <a:r>
              <a:rPr sz="1500" spc="60" dirty="0">
                <a:latin typeface="Arial MT"/>
                <a:cs typeface="Arial MT"/>
              </a:rPr>
              <a:t> </a:t>
            </a:r>
            <a:r>
              <a:rPr sz="1500" spc="-20" dirty="0">
                <a:latin typeface="Arial MT"/>
                <a:cs typeface="Arial MT"/>
              </a:rPr>
              <a:t>tail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33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9331" y="6807200"/>
            <a:ext cx="1257300" cy="1879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2531" y="6819900"/>
            <a:ext cx="1701800" cy="1866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43231" y="6819900"/>
            <a:ext cx="1701800" cy="186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172031" y="6819900"/>
            <a:ext cx="800100" cy="16637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238831" y="7302500"/>
            <a:ext cx="228600" cy="25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18731" y="2019300"/>
            <a:ext cx="10680700" cy="43180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660144" y="8077834"/>
            <a:ext cx="625475" cy="0"/>
          </a:xfrm>
          <a:custGeom>
            <a:avLst/>
            <a:gdLst/>
            <a:ahLst/>
            <a:cxnLst/>
            <a:rect l="l" t="t" r="r" b="b"/>
            <a:pathLst>
              <a:path w="625475">
                <a:moveTo>
                  <a:pt x="0" y="0"/>
                </a:moveTo>
                <a:lnTo>
                  <a:pt x="625263" y="0"/>
                </a:lnTo>
              </a:path>
            </a:pathLst>
          </a:custGeom>
          <a:ln w="3175">
            <a:solidFill>
              <a:srgbClr val="83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48290" y="7316258"/>
            <a:ext cx="842010" cy="0"/>
          </a:xfrm>
          <a:custGeom>
            <a:avLst/>
            <a:gdLst/>
            <a:ahLst/>
            <a:cxnLst/>
            <a:rect l="l" t="t" r="r" b="b"/>
            <a:pathLst>
              <a:path w="842010">
                <a:moveTo>
                  <a:pt x="0" y="0"/>
                </a:moveTo>
                <a:lnTo>
                  <a:pt x="841586" y="0"/>
                </a:lnTo>
              </a:path>
            </a:pathLst>
          </a:custGeom>
          <a:ln w="3175">
            <a:solidFill>
              <a:srgbClr val="837C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59336" y="8065981"/>
            <a:ext cx="408940" cy="0"/>
          </a:xfrm>
          <a:custGeom>
            <a:avLst/>
            <a:gdLst/>
            <a:ahLst/>
            <a:cxnLst/>
            <a:rect l="l" t="t" r="r" b="b"/>
            <a:pathLst>
              <a:path w="408940">
                <a:moveTo>
                  <a:pt x="0" y="0"/>
                </a:moveTo>
                <a:lnTo>
                  <a:pt x="408939" y="0"/>
                </a:lnTo>
              </a:path>
            </a:pathLst>
          </a:custGeom>
          <a:ln w="3175">
            <a:solidFill>
              <a:srgbClr val="837C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22031" y="4546600"/>
            <a:ext cx="850900" cy="21590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845087" y="1730905"/>
            <a:ext cx="7495540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4627880" algn="l"/>
              </a:tabLst>
            </a:pPr>
            <a:r>
              <a:rPr sz="4500" spc="-20" dirty="0">
                <a:solidFill>
                  <a:srgbClr val="6060D8"/>
                </a:solidFill>
              </a:rPr>
              <a:t>jMembrane</a:t>
            </a:r>
            <a:r>
              <a:rPr sz="4500" spc="-114" dirty="0">
                <a:solidFill>
                  <a:srgbClr val="6060D8"/>
                </a:solidFill>
              </a:rPr>
              <a:t> </a:t>
            </a:r>
            <a:r>
              <a:rPr sz="4500" spc="-10" dirty="0">
                <a:solidFill>
                  <a:srgbClr val="2D2B7C"/>
                </a:solidFill>
              </a:rPr>
              <a:t>trans</a:t>
            </a:r>
            <a:r>
              <a:rPr sz="4500" dirty="0">
                <a:solidFill>
                  <a:srgbClr val="2D2B7C"/>
                </a:solidFill>
              </a:rPr>
              <a:t>	</a:t>
            </a:r>
            <a:r>
              <a:rPr sz="4500" u="heavy" dirty="0">
                <a:solidFill>
                  <a:srgbClr val="343489"/>
                </a:solidFill>
                <a:uFill>
                  <a:solidFill>
                    <a:srgbClr val="131313"/>
                  </a:solidFill>
                </a:uFill>
              </a:rPr>
              <a:t>or</a:t>
            </a:r>
            <a:r>
              <a:rPr sz="4500" dirty="0">
                <a:solidFill>
                  <a:srgbClr val="343489"/>
                </a:solidFill>
              </a:rPr>
              <a:t>t</a:t>
            </a:r>
            <a:r>
              <a:rPr sz="4500" spc="20" dirty="0">
                <a:solidFill>
                  <a:srgbClr val="343489"/>
                </a:solidFill>
              </a:rPr>
              <a:t> </a:t>
            </a:r>
            <a:r>
              <a:rPr sz="4500" spc="-10" dirty="0">
                <a:solidFill>
                  <a:srgbClr val="343395"/>
                </a:solidFill>
              </a:rPr>
              <a:t>proteins</a:t>
            </a:r>
            <a:endParaRPr sz="4500"/>
          </a:p>
        </p:txBody>
      </p:sp>
      <p:sp>
        <p:nvSpPr>
          <p:cNvPr id="15" name="object 15"/>
          <p:cNvSpPr txBox="1"/>
          <p:nvPr/>
        </p:nvSpPr>
        <p:spPr>
          <a:xfrm>
            <a:off x="5732534" y="4471459"/>
            <a:ext cx="2641600" cy="9099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r">
              <a:spcBef>
                <a:spcPts val="90"/>
              </a:spcBef>
            </a:pPr>
            <a:r>
              <a:rPr sz="2050" spc="-10" dirty="0">
                <a:latin typeface="Times New Roman"/>
                <a:cs typeface="Times New Roman"/>
              </a:rPr>
              <a:t>Closed</a:t>
            </a:r>
            <a:endParaRPr sz="2050">
              <a:latin typeface="Times New Roman"/>
              <a:cs typeface="Times New Roman"/>
            </a:endParaRPr>
          </a:p>
          <a:p>
            <a:pPr marL="12700">
              <a:spcBef>
                <a:spcPts val="2290"/>
              </a:spcBef>
              <a:tabLst>
                <a:tab pos="852805" algn="l"/>
              </a:tabLst>
            </a:pPr>
            <a:r>
              <a:rPr sz="1850" spc="50" dirty="0">
                <a:latin typeface="Times New Roman"/>
                <a:cs typeface="Times New Roman"/>
              </a:rPr>
              <a:t>BTP</a:t>
            </a:r>
            <a:r>
              <a:rPr sz="1850" dirty="0">
                <a:latin typeface="Times New Roman"/>
                <a:cs typeface="Times New Roman"/>
              </a:rPr>
              <a:t>	</a:t>
            </a:r>
            <a:r>
              <a:rPr sz="1850" spc="-25" dirty="0">
                <a:solidFill>
                  <a:srgbClr val="232323"/>
                </a:solidFill>
                <a:latin typeface="Times New Roman"/>
                <a:cs typeface="Times New Roman"/>
              </a:rPr>
              <a:t>ADP</a:t>
            </a:r>
            <a:endParaRPr sz="185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763642" y="5571466"/>
          <a:ext cx="7708264" cy="624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5575"/>
                <a:gridCol w="2049779"/>
                <a:gridCol w="889635"/>
                <a:gridCol w="2073275"/>
              </a:tblGrid>
              <a:tr h="280035">
                <a:tc>
                  <a:txBody>
                    <a:bodyPr/>
                    <a:lstStyle/>
                    <a:p>
                      <a:pPr marR="337185" algn="ctr">
                        <a:lnSpc>
                          <a:spcPts val="1880"/>
                        </a:lnSpc>
                      </a:pPr>
                      <a:r>
                        <a:rPr sz="2000" dirty="0">
                          <a:solidFill>
                            <a:srgbClr val="0C0C0C"/>
                          </a:solidFill>
                          <a:latin typeface="Consolas"/>
                          <a:cs typeface="Consolas"/>
                        </a:rPr>
                        <a:t>ATP</a:t>
                      </a:r>
                      <a:r>
                        <a:rPr sz="2000" spc="-75" dirty="0">
                          <a:solidFill>
                            <a:srgbClr val="0C0C0C"/>
                          </a:solidFill>
                          <a:latin typeface="Consolas"/>
                          <a:cs typeface="Consolas"/>
                        </a:rPr>
                        <a:t> </a:t>
                      </a:r>
                      <a:r>
                        <a:rPr sz="2000" spc="-10" dirty="0">
                          <a:latin typeface="Consolas"/>
                          <a:cs typeface="Consolas"/>
                        </a:rPr>
                        <a:t>pooeredpurnp</a:t>
                      </a:r>
                      <a:endParaRPr sz="20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ts val="1880"/>
                        </a:lnSpc>
                      </a:pPr>
                      <a:r>
                        <a:rPr sz="2000" spc="-10" dirty="0">
                          <a:solidFill>
                            <a:srgbClr val="2A2A2A"/>
                          </a:solidFill>
                          <a:latin typeface="Consolas"/>
                          <a:cs typeface="Consolas"/>
                        </a:rPr>
                        <a:t>lonchannel</a:t>
                      </a:r>
                      <a:endParaRPr sz="20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880"/>
                        </a:lnSpc>
                      </a:pPr>
                      <a:r>
                        <a:rPr sz="2000" spc="-10" dirty="0">
                          <a:latin typeface="Consolas"/>
                          <a:cs typeface="Consolas"/>
                        </a:rPr>
                        <a:t>Transposer</a:t>
                      </a:r>
                      <a:endParaRPr sz="20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</a:tr>
              <a:tr h="344170">
                <a:tc>
                  <a:txBody>
                    <a:bodyPr/>
                    <a:lstStyle/>
                    <a:p>
                      <a:pPr marR="294640" algn="ctr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738505" algn="l"/>
                        </a:tabLst>
                      </a:pPr>
                      <a:r>
                        <a:rPr sz="1900" spc="-20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(1</a:t>
                      </a:r>
                      <a:r>
                        <a:rPr sz="2850" spc="-30" baseline="-5847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0</a:t>
                      </a:r>
                      <a:r>
                        <a:rPr sz="2850" spc="-30" baseline="8771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0</a:t>
                      </a:r>
                      <a:r>
                        <a:rPr sz="2850" baseline="8771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	</a:t>
                      </a:r>
                      <a:r>
                        <a:rPr sz="1900" spc="-10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l0</a:t>
                      </a:r>
                      <a:r>
                        <a:rPr sz="2850" spc="-15" baseline="11695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3</a:t>
                      </a:r>
                      <a:r>
                        <a:rPr sz="1900" spc="-10" dirty="0">
                          <a:solidFill>
                            <a:srgbClr val="161616"/>
                          </a:solidFill>
                          <a:latin typeface="Consolas"/>
                          <a:cs typeface="Consolas"/>
                        </a:rPr>
                        <a:t>ionss)</a:t>
                      </a:r>
                      <a:endParaRPr sz="1900">
                        <a:latin typeface="Consolas"/>
                        <a:cs typeface="Consola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41529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dirty="0">
                          <a:latin typeface="Consolas"/>
                          <a:cs typeface="Consolas"/>
                        </a:rPr>
                        <a:t>Î—</a:t>
                      </a:r>
                      <a:r>
                        <a:rPr sz="1900" spc="75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1900" spc="-10" dirty="0">
                          <a:latin typeface="Consolas"/>
                          <a:cs typeface="Consolas"/>
                        </a:rPr>
                        <a:t>10*ions</a:t>
                      </a:r>
                      <a:endParaRPr sz="1900">
                        <a:latin typeface="Consolas"/>
                        <a:cs typeface="Consolas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900" spc="-20" dirty="0">
                          <a:latin typeface="Consolas"/>
                          <a:cs typeface="Consolas"/>
                        </a:rPr>
                        <a:t>11</a:t>
                      </a:r>
                      <a:r>
                        <a:rPr sz="2850" spc="-30" baseline="-5847" dirty="0">
                          <a:latin typeface="Consolas"/>
                          <a:cs typeface="Consolas"/>
                        </a:rPr>
                        <a:t>0</a:t>
                      </a:r>
                      <a:r>
                        <a:rPr sz="2850" spc="-30" baseline="8771" dirty="0">
                          <a:latin typeface="Consolas"/>
                          <a:cs typeface="Consolas"/>
                        </a:rPr>
                        <a:t>2</a:t>
                      </a:r>
                      <a:endParaRPr sz="2850" baseline="8771">
                        <a:latin typeface="Consolas"/>
                        <a:cs typeface="Consola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900" spc="65" dirty="0">
                          <a:latin typeface="Consolas"/>
                          <a:cs typeface="Consolas"/>
                        </a:rPr>
                        <a:t>l0*molecuess)</a:t>
                      </a:r>
                      <a:endParaRPr sz="1900">
                        <a:latin typeface="Consolas"/>
                        <a:cs typeface="Consolas"/>
                      </a:endParaRPr>
                    </a:p>
                  </a:txBody>
                  <a:tcPr marL="0" marR="0" marT="8890" marB="0"/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5278003" y="8782226"/>
            <a:ext cx="109156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135" dirty="0">
                <a:latin typeface="Times New Roman"/>
                <a:cs typeface="Times New Roman"/>
              </a:rPr>
              <a:t>Uniporter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79939" y="8788400"/>
            <a:ext cx="122682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50" spc="210" dirty="0">
                <a:latin typeface="Times New Roman"/>
                <a:cs typeface="Times New Roman"/>
              </a:rPr>
              <a:t>Symporter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509750" y="8769880"/>
            <a:ext cx="1174750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spc="75" dirty="0">
                <a:solidFill>
                  <a:srgbClr val="1F1F1F"/>
                </a:solidFill>
                <a:latin typeface="Times New Roman"/>
                <a:cs typeface="Times New Roman"/>
              </a:rPr>
              <a:t>Antipo</a:t>
            </a:r>
            <a:r>
              <a:rPr sz="1900" spc="-150" dirty="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sz="1900" spc="50" dirty="0">
                <a:latin typeface="Times New Roman"/>
                <a:cs typeface="Times New Roman"/>
              </a:rPr>
              <a:t>rter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08673" y="9227080"/>
            <a:ext cx="295275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00" spc="75" dirty="0">
                <a:latin typeface="Times New Roman"/>
                <a:cs typeface="Times New Roman"/>
              </a:rPr>
              <a:t>34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34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9431" y="5499100"/>
            <a:ext cx="2794000" cy="2108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20831" y="5676900"/>
            <a:ext cx="1320800" cy="1447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54431" y="5930900"/>
            <a:ext cx="1663700" cy="1244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13431" y="4038600"/>
            <a:ext cx="2133600" cy="32131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45531" y="1409700"/>
            <a:ext cx="1117600" cy="1498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80631" y="1905000"/>
            <a:ext cx="927100" cy="9271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794331" y="317500"/>
            <a:ext cx="2959100" cy="200660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836338" y="2554180"/>
            <a:ext cx="8665210" cy="0"/>
          </a:xfrm>
          <a:custGeom>
            <a:avLst/>
            <a:gdLst/>
            <a:ahLst/>
            <a:cxnLst/>
            <a:rect l="l" t="t" r="r" b="b"/>
            <a:pathLst>
              <a:path w="8665210">
                <a:moveTo>
                  <a:pt x="0" y="0"/>
                </a:moveTo>
                <a:lnTo>
                  <a:pt x="8664784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632531" y="7886700"/>
            <a:ext cx="1409700" cy="21590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887781" y="1718733"/>
            <a:ext cx="6175375" cy="736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4650" spc="-30" dirty="0">
                <a:solidFill>
                  <a:srgbClr val="383480"/>
                </a:solidFill>
              </a:rPr>
              <a:t>channels</a:t>
            </a:r>
            <a:r>
              <a:rPr sz="4650" spc="-114" dirty="0">
                <a:solidFill>
                  <a:srgbClr val="383480"/>
                </a:solidFill>
              </a:rPr>
              <a:t> </a:t>
            </a:r>
            <a:r>
              <a:rPr sz="4650" dirty="0">
                <a:solidFill>
                  <a:srgbClr val="443FA3"/>
                </a:solidFill>
              </a:rPr>
              <a:t>are</a:t>
            </a:r>
            <a:r>
              <a:rPr sz="4650" spc="-310" dirty="0">
                <a:solidFill>
                  <a:srgbClr val="443FA3"/>
                </a:solidFill>
              </a:rPr>
              <a:t> </a:t>
            </a:r>
            <a:r>
              <a:rPr sz="4650" dirty="0">
                <a:solidFill>
                  <a:srgbClr val="3B3682"/>
                </a:solidFill>
              </a:rPr>
              <a:t>not</a:t>
            </a:r>
            <a:r>
              <a:rPr sz="4650" spc="-165" dirty="0">
                <a:solidFill>
                  <a:srgbClr val="3B3682"/>
                </a:solidFill>
              </a:rPr>
              <a:t> </a:t>
            </a:r>
            <a:r>
              <a:rPr sz="4650" spc="-75" dirty="0">
                <a:solidFill>
                  <a:srgbClr val="313397"/>
                </a:solidFill>
              </a:rPr>
              <a:t>pumps</a:t>
            </a:r>
            <a:endParaRPr sz="4650"/>
          </a:p>
        </p:txBody>
      </p:sp>
      <p:sp>
        <p:nvSpPr>
          <p:cNvPr id="12" name="object 12"/>
          <p:cNvSpPr txBox="1"/>
          <p:nvPr/>
        </p:nvSpPr>
        <p:spPr>
          <a:xfrm>
            <a:off x="4167632" y="2754666"/>
            <a:ext cx="9270365" cy="936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640"/>
              </a:lnSpc>
              <a:spcBef>
                <a:spcPts val="110"/>
              </a:spcBef>
            </a:pPr>
            <a:r>
              <a:rPr sz="3150" spc="-145" dirty="0">
                <a:latin typeface="Arial MT"/>
                <a:cs typeface="Arial MT"/>
              </a:rPr>
              <a:t>Only</a:t>
            </a:r>
            <a:r>
              <a:rPr sz="3150" spc="-75" dirty="0">
                <a:latin typeface="Arial MT"/>
                <a:cs typeface="Arial MT"/>
              </a:rPr>
              <a:t> </a:t>
            </a:r>
            <a:r>
              <a:rPr sz="3150" spc="-150" dirty="0">
                <a:latin typeface="Arial MT"/>
                <a:cs typeface="Arial MT"/>
              </a:rPr>
              <a:t>ion</a:t>
            </a:r>
            <a:r>
              <a:rPr sz="3150" spc="-65" dirty="0">
                <a:latin typeface="Arial MT"/>
                <a:cs typeface="Arial MT"/>
              </a:rPr>
              <a:t> </a:t>
            </a:r>
            <a:r>
              <a:rPr sz="3150" spc="-160" dirty="0">
                <a:latin typeface="Arial MT"/>
                <a:cs typeface="Arial MT"/>
              </a:rPr>
              <a:t>channels</a:t>
            </a:r>
            <a:r>
              <a:rPr sz="3150" spc="160" dirty="0">
                <a:latin typeface="Arial MT"/>
                <a:cs typeface="Arial MT"/>
              </a:rPr>
              <a:t> </a:t>
            </a:r>
            <a:r>
              <a:rPr sz="3150" spc="-200" dirty="0">
                <a:latin typeface="Arial MT"/>
                <a:cs typeface="Arial MT"/>
              </a:rPr>
              <a:t>have</a:t>
            </a:r>
            <a:r>
              <a:rPr sz="3150" spc="-80" dirty="0">
                <a:latin typeface="Arial MT"/>
                <a:cs typeface="Arial MT"/>
              </a:rPr>
              <a:t> </a:t>
            </a:r>
            <a:r>
              <a:rPr sz="3150" spc="-150" dirty="0">
                <a:latin typeface="Arial MT"/>
                <a:cs typeface="Arial MT"/>
              </a:rPr>
              <a:t>an</a:t>
            </a:r>
            <a:r>
              <a:rPr sz="3150" spc="-110" dirty="0">
                <a:latin typeface="Arial MT"/>
                <a:cs typeface="Arial MT"/>
              </a:rPr>
              <a:t> </a:t>
            </a:r>
            <a:r>
              <a:rPr sz="3150" spc="-180" dirty="0">
                <a:latin typeface="Arial MT"/>
                <a:cs typeface="Arial MT"/>
              </a:rPr>
              <a:t>aqueous</a:t>
            </a:r>
            <a:r>
              <a:rPr sz="3150" spc="-85" dirty="0">
                <a:latin typeface="Arial MT"/>
                <a:cs typeface="Arial MT"/>
              </a:rPr>
              <a:t> </a:t>
            </a:r>
            <a:r>
              <a:rPr sz="3150" spc="-170" dirty="0">
                <a:latin typeface="Arial MT"/>
                <a:cs typeface="Arial MT"/>
              </a:rPr>
              <a:t>pore</a:t>
            </a:r>
            <a:r>
              <a:rPr sz="3150" spc="-114" dirty="0">
                <a:latin typeface="Arial MT"/>
                <a:cs typeface="Arial MT"/>
              </a:rPr>
              <a:t> </a:t>
            </a:r>
            <a:r>
              <a:rPr sz="3150" spc="-130" dirty="0">
                <a:latin typeface="Arial MT"/>
                <a:cs typeface="Arial MT"/>
              </a:rPr>
              <a:t>that</a:t>
            </a:r>
            <a:r>
              <a:rPr sz="3150" spc="-135" dirty="0">
                <a:latin typeface="Arial MT"/>
                <a:cs typeface="Arial MT"/>
              </a:rPr>
              <a:t> </a:t>
            </a:r>
            <a:r>
              <a:rPr sz="3150" spc="-150" dirty="0">
                <a:latin typeface="Arial MT"/>
                <a:cs typeface="Arial MT"/>
              </a:rPr>
              <a:t>crosses</a:t>
            </a:r>
            <a:r>
              <a:rPr sz="3150" spc="-30" dirty="0">
                <a:latin typeface="Arial MT"/>
                <a:cs typeface="Arial MT"/>
              </a:rPr>
              <a:t> </a:t>
            </a:r>
            <a:r>
              <a:rPr sz="3150" spc="-25" dirty="0">
                <a:latin typeface="Arial MT"/>
                <a:cs typeface="Arial MT"/>
              </a:rPr>
              <a:t>the</a:t>
            </a:r>
            <a:endParaRPr sz="3150">
              <a:latin typeface="Arial MT"/>
              <a:cs typeface="Arial MT"/>
            </a:endParaRPr>
          </a:p>
          <a:p>
            <a:pPr marL="19050">
              <a:lnSpc>
                <a:spcPts val="3520"/>
              </a:lnSpc>
            </a:pPr>
            <a:r>
              <a:rPr sz="3050" spc="-35" dirty="0">
                <a:latin typeface="Arial MT"/>
                <a:cs typeface="Arial MT"/>
              </a:rPr>
              <a:t>membrane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73778" y="7703008"/>
            <a:ext cx="1793239" cy="1721624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R="19050" algn="ctr">
              <a:spcBef>
                <a:spcPts val="944"/>
              </a:spcBef>
            </a:pPr>
            <a:r>
              <a:rPr sz="2150" spc="-20" dirty="0">
                <a:latin typeface="Arial MT"/>
                <a:cs typeface="Arial MT"/>
              </a:rPr>
              <a:t>Qltm</a:t>
            </a:r>
            <a:endParaRPr sz="2150">
              <a:latin typeface="Arial MT"/>
              <a:cs typeface="Arial MT"/>
            </a:endParaRPr>
          </a:p>
          <a:p>
            <a:pPr marL="12065" marR="5080" algn="ctr">
              <a:lnSpc>
                <a:spcPts val="2900"/>
              </a:lnSpc>
              <a:spcBef>
                <a:spcPts val="1150"/>
              </a:spcBef>
            </a:pPr>
            <a:r>
              <a:rPr sz="2500" spc="-175" dirty="0">
                <a:latin typeface="Arial MT"/>
                <a:cs typeface="Arial MT"/>
              </a:rPr>
              <a:t>Na-</a:t>
            </a:r>
            <a:r>
              <a:rPr sz="2500" spc="-170" dirty="0">
                <a:latin typeface="Arial MT"/>
                <a:cs typeface="Arial MT"/>
              </a:rPr>
              <a:t>dependent </a:t>
            </a:r>
            <a:r>
              <a:rPr sz="2400" spc="-10" dirty="0">
                <a:latin typeface="Arial MT"/>
                <a:cs typeface="Arial MT"/>
              </a:rPr>
              <a:t>glutamate </a:t>
            </a:r>
            <a:r>
              <a:rPr sz="2500" spc="-20" dirty="0">
                <a:latin typeface="Arial MT"/>
                <a:cs typeface="Arial MT"/>
              </a:rPr>
              <a:t>transporter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44445" y="7718915"/>
            <a:ext cx="1797685" cy="168275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63500" algn="ctr">
              <a:spcBef>
                <a:spcPts val="969"/>
              </a:spcBef>
            </a:pPr>
            <a:r>
              <a:rPr sz="2000" spc="50" dirty="0">
                <a:solidFill>
                  <a:srgbClr val="111111"/>
                </a:solidFill>
                <a:latin typeface="Arial MT"/>
                <a:cs typeface="Arial MT"/>
              </a:rPr>
              <a:t>K”</a:t>
            </a:r>
            <a:r>
              <a:rPr sz="2000" spc="-125" dirty="0">
                <a:solidFill>
                  <a:srgbClr val="111111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F0F0F"/>
                </a:solidFill>
                <a:latin typeface="Arial MT"/>
                <a:cs typeface="Arial MT"/>
              </a:rPr>
              <a:t>Channel</a:t>
            </a:r>
            <a:endParaRPr sz="2000">
              <a:latin typeface="Arial MT"/>
              <a:cs typeface="Arial MT"/>
            </a:endParaRPr>
          </a:p>
          <a:p>
            <a:pPr marL="12700" marR="5080" indent="-14604" algn="ctr">
              <a:lnSpc>
                <a:spcPct val="100499"/>
              </a:lnSpc>
              <a:spcBef>
                <a:spcPts val="1085"/>
              </a:spcBef>
            </a:pPr>
            <a:r>
              <a:rPr sz="2400" spc="-10" dirty="0">
                <a:latin typeface="Arial MT"/>
                <a:cs typeface="Arial MT"/>
              </a:rPr>
              <a:t>Highly </a:t>
            </a:r>
            <a:r>
              <a:rPr sz="2450" spc="-140" dirty="0">
                <a:latin typeface="Arial MT"/>
                <a:cs typeface="Arial MT"/>
              </a:rPr>
              <a:t>selective</a:t>
            </a:r>
            <a:r>
              <a:rPr sz="2450" dirty="0">
                <a:latin typeface="Arial MT"/>
                <a:cs typeface="Arial MT"/>
              </a:rPr>
              <a:t> </a:t>
            </a:r>
            <a:r>
              <a:rPr sz="2450" spc="-560" dirty="0">
                <a:latin typeface="Arial MT"/>
                <a:cs typeface="Arial MT"/>
              </a:rPr>
              <a:t>K</a:t>
            </a:r>
            <a:r>
              <a:rPr sz="2450" spc="40" dirty="0">
                <a:latin typeface="Arial MT"/>
                <a:cs typeface="Arial MT"/>
              </a:rPr>
              <a:t> </a:t>
            </a:r>
            <a:r>
              <a:rPr sz="2450" spc="-45" dirty="0">
                <a:solidFill>
                  <a:srgbClr val="131313"/>
                </a:solidFill>
                <a:latin typeface="Arial MT"/>
                <a:cs typeface="Arial MT"/>
              </a:rPr>
              <a:t>ion </a:t>
            </a:r>
            <a:r>
              <a:rPr sz="2350" spc="-10" dirty="0">
                <a:solidFill>
                  <a:srgbClr val="0E0E0E"/>
                </a:solidFill>
                <a:latin typeface="Arial MT"/>
                <a:cs typeface="Arial MT"/>
              </a:rPr>
              <a:t>channel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57847" y="7695547"/>
            <a:ext cx="1045210" cy="133794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0800" algn="ctr">
              <a:spcBef>
                <a:spcPts val="1005"/>
              </a:spcBef>
            </a:pPr>
            <a:r>
              <a:rPr sz="2150" spc="-25" dirty="0">
                <a:solidFill>
                  <a:srgbClr val="161616"/>
                </a:solidFill>
                <a:latin typeface="Cambria"/>
                <a:cs typeface="Cambria"/>
              </a:rPr>
              <a:t>CIG</a:t>
            </a:r>
            <a:endParaRPr sz="2150">
              <a:latin typeface="Cambria"/>
              <a:cs typeface="Cambria"/>
            </a:endParaRPr>
          </a:p>
          <a:p>
            <a:pPr algn="ctr">
              <a:spcBef>
                <a:spcPts val="1019"/>
              </a:spcBef>
            </a:pPr>
            <a:r>
              <a:rPr sz="2450" spc="-125" dirty="0">
                <a:latin typeface="Arial MT"/>
                <a:cs typeface="Arial MT"/>
              </a:rPr>
              <a:t>Chloride</a:t>
            </a:r>
            <a:endParaRPr sz="2450">
              <a:latin typeface="Arial MT"/>
              <a:cs typeface="Arial MT"/>
            </a:endParaRPr>
          </a:p>
          <a:p>
            <a:pPr marL="2540" algn="ctr">
              <a:spcBef>
                <a:spcPts val="60"/>
              </a:spcBef>
            </a:pPr>
            <a:r>
              <a:rPr sz="2350" spc="-20" dirty="0">
                <a:solidFill>
                  <a:srgbClr val="080808"/>
                </a:solidFill>
                <a:latin typeface="Arial MT"/>
                <a:cs typeface="Arial MT"/>
              </a:rPr>
              <a:t>channel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106245" y="9177691"/>
            <a:ext cx="306705" cy="374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250" spc="-125" dirty="0">
                <a:latin typeface="Arial MT"/>
                <a:cs typeface="Arial MT"/>
              </a:rPr>
              <a:t>35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35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9" name="Flowchart: Process 1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2031" y="4648200"/>
            <a:ext cx="2387600" cy="21844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1409700"/>
            <a:ext cx="1117600" cy="149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0631" y="2184400"/>
            <a:ext cx="203200" cy="647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49231" y="3136900"/>
            <a:ext cx="977900" cy="1092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12931" y="3238500"/>
            <a:ext cx="965200" cy="9652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25831" y="2743200"/>
            <a:ext cx="965200" cy="1524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08331" y="2019300"/>
            <a:ext cx="266700" cy="4191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235531" y="1905000"/>
            <a:ext cx="571500" cy="4318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1182190" y="2554180"/>
            <a:ext cx="3315970" cy="0"/>
          </a:xfrm>
          <a:custGeom>
            <a:avLst/>
            <a:gdLst/>
            <a:ahLst/>
            <a:cxnLst/>
            <a:rect l="l" t="t" r="r" b="b"/>
            <a:pathLst>
              <a:path w="3315970">
                <a:moveTo>
                  <a:pt x="0" y="0"/>
                </a:moveTo>
                <a:lnTo>
                  <a:pt x="3315969" y="0"/>
                </a:lnTo>
              </a:path>
            </a:pathLst>
          </a:custGeom>
          <a:ln w="26669">
            <a:solidFill>
              <a:srgbClr val="3B3B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777353" y="1737255"/>
            <a:ext cx="6653530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6181725" algn="l"/>
              </a:tabLst>
            </a:pPr>
            <a:r>
              <a:rPr sz="4500" spc="-10" dirty="0">
                <a:solidFill>
                  <a:srgbClr val="5E62CA"/>
                </a:solidFill>
              </a:rPr>
              <a:t>{Channels</a:t>
            </a:r>
            <a:r>
              <a:rPr sz="4500" spc="114" dirty="0">
                <a:solidFill>
                  <a:srgbClr val="5E62CA"/>
                </a:solidFill>
              </a:rPr>
              <a:t> </a:t>
            </a:r>
            <a:r>
              <a:rPr sz="4500" dirty="0">
                <a:solidFill>
                  <a:srgbClr val="464285"/>
                </a:solidFill>
              </a:rPr>
              <a:t>are</a:t>
            </a:r>
            <a:r>
              <a:rPr sz="4500" spc="-155" dirty="0">
                <a:solidFill>
                  <a:srgbClr val="464285"/>
                </a:solidFill>
              </a:rPr>
              <a:t> </a:t>
            </a:r>
            <a:r>
              <a:rPr sz="4500" spc="-20" dirty="0">
                <a:solidFill>
                  <a:srgbClr val="262482"/>
                </a:solidFill>
              </a:rPr>
              <a:t>made</a:t>
            </a:r>
            <a:r>
              <a:rPr sz="4500" dirty="0">
                <a:solidFill>
                  <a:srgbClr val="262482"/>
                </a:solidFill>
              </a:rPr>
              <a:t>	</a:t>
            </a:r>
            <a:r>
              <a:rPr sz="4500" spc="-50" dirty="0">
                <a:solidFill>
                  <a:srgbClr val="3B3695"/>
                </a:solidFill>
              </a:rPr>
              <a:t>of</a:t>
            </a:r>
            <a:endParaRPr sz="4500"/>
          </a:p>
        </p:txBody>
      </p:sp>
      <p:sp>
        <p:nvSpPr>
          <p:cNvPr id="12" name="object 12"/>
          <p:cNvSpPr txBox="1"/>
          <p:nvPr/>
        </p:nvSpPr>
        <p:spPr>
          <a:xfrm>
            <a:off x="12162604" y="1737255"/>
            <a:ext cx="582930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500" spc="-30" dirty="0">
                <a:solidFill>
                  <a:srgbClr val="3F3B87"/>
                </a:solidFill>
                <a:latin typeface="Arial MT"/>
                <a:cs typeface="Arial MT"/>
              </a:rPr>
              <a:t>its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3559" y="7306557"/>
            <a:ext cx="11474450" cy="185991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4604" marR="5080" indent="-2540">
              <a:lnSpc>
                <a:spcPct val="100899"/>
              </a:lnSpc>
              <a:spcBef>
                <a:spcPts val="85"/>
              </a:spcBef>
            </a:pPr>
            <a:r>
              <a:rPr sz="2850" dirty="0">
                <a:latin typeface="Arial MT"/>
                <a:cs typeface="Arial MT"/>
              </a:rPr>
              <a:t>Ion</a:t>
            </a:r>
            <a:r>
              <a:rPr sz="2850" spc="-5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channels</a:t>
            </a:r>
            <a:r>
              <a:rPr sz="2850" spc="1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are</a:t>
            </a:r>
            <a:r>
              <a:rPr sz="2850" spc="-4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made</a:t>
            </a:r>
            <a:r>
              <a:rPr sz="2850" spc="-15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from</a:t>
            </a:r>
            <a:r>
              <a:rPr sz="2850" spc="-65" dirty="0">
                <a:latin typeface="Arial MT"/>
                <a:cs typeface="Arial MT"/>
              </a:rPr>
              <a:t> </a:t>
            </a:r>
            <a:r>
              <a:rPr sz="2850" spc="-50" dirty="0">
                <a:latin typeface="Arial MT"/>
                <a:cs typeface="Arial MT"/>
              </a:rPr>
              <a:t>2-</a:t>
            </a:r>
            <a:r>
              <a:rPr sz="2850" dirty="0">
                <a:latin typeface="Arial MT"/>
                <a:cs typeface="Arial MT"/>
              </a:rPr>
              <a:t>6</a:t>
            </a:r>
            <a:r>
              <a:rPr sz="2850" spc="-6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similar</a:t>
            </a:r>
            <a:r>
              <a:rPr sz="2850" spc="-5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proteins</a:t>
            </a:r>
            <a:r>
              <a:rPr sz="2850" spc="13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or</a:t>
            </a:r>
            <a:r>
              <a:rPr sz="2850" spc="-30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homologous </a:t>
            </a:r>
            <a:r>
              <a:rPr sz="2850" dirty="0">
                <a:latin typeface="Arial MT"/>
                <a:cs typeface="Arial MT"/>
              </a:rPr>
              <a:t>structural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units</a:t>
            </a:r>
            <a:r>
              <a:rPr sz="2850" spc="-6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-</a:t>
            </a:r>
            <a:r>
              <a:rPr sz="2850" spc="-200" dirty="0">
                <a:latin typeface="Arial MT"/>
                <a:cs typeface="Arial MT"/>
              </a:rPr>
              <a:t> </a:t>
            </a:r>
            <a:r>
              <a:rPr sz="2850" spc="-50" dirty="0">
                <a:latin typeface="Arial MT"/>
                <a:cs typeface="Arial MT"/>
              </a:rPr>
              <a:t>PORE-</a:t>
            </a:r>
            <a:r>
              <a:rPr sz="2850" dirty="0">
                <a:latin typeface="Arial MT"/>
                <a:cs typeface="Arial MT"/>
              </a:rPr>
              <a:t>FORMING</a:t>
            </a:r>
            <a:r>
              <a:rPr sz="2850" spc="12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SUBUNITS</a:t>
            </a:r>
            <a:r>
              <a:rPr sz="2850" spc="-4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-</a:t>
            </a:r>
            <a:r>
              <a:rPr sz="2850" spc="-17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they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associate</a:t>
            </a:r>
            <a:r>
              <a:rPr sz="2850" spc="2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creating </a:t>
            </a:r>
            <a:r>
              <a:rPr sz="2850" dirty="0">
                <a:latin typeface="Arial MT"/>
                <a:cs typeface="Arial MT"/>
              </a:rPr>
              <a:t>the</a:t>
            </a:r>
            <a:r>
              <a:rPr sz="2850" spc="-13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functional</a:t>
            </a:r>
            <a:r>
              <a:rPr sz="2850" spc="3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ion</a:t>
            </a:r>
            <a:r>
              <a:rPr sz="2850" spc="-9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channel</a:t>
            </a:r>
            <a:endParaRPr sz="2850">
              <a:latin typeface="Arial MT"/>
              <a:cs typeface="Arial MT"/>
            </a:endParaRPr>
          </a:p>
          <a:p>
            <a:pPr marL="12700">
              <a:spcBef>
                <a:spcPts val="680"/>
              </a:spcBef>
            </a:pPr>
            <a:r>
              <a:rPr sz="2850" dirty="0">
                <a:latin typeface="Arial MT"/>
                <a:cs typeface="Arial MT"/>
              </a:rPr>
              <a:t>In</a:t>
            </a:r>
            <a:r>
              <a:rPr sz="2850" spc="-13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addition,</a:t>
            </a:r>
            <a:r>
              <a:rPr sz="2850" spc="-1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many</a:t>
            </a:r>
            <a:r>
              <a:rPr sz="2850" spc="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channels</a:t>
            </a:r>
            <a:r>
              <a:rPr sz="2850" spc="-5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contain</a:t>
            </a:r>
            <a:r>
              <a:rPr sz="2850" spc="-9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the</a:t>
            </a:r>
            <a:r>
              <a:rPr sz="2850" spc="-19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auxiliary</a:t>
            </a:r>
            <a:r>
              <a:rPr sz="2850" spc="-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regulatory</a:t>
            </a:r>
            <a:r>
              <a:rPr sz="2850" spc="1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subunits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36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4631" y="6921500"/>
            <a:ext cx="4356100" cy="165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0631" y="2603500"/>
            <a:ext cx="1549400" cy="1651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80631" y="2184400"/>
            <a:ext cx="12700" cy="3175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85631" y="2590800"/>
            <a:ext cx="7785100" cy="4089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08331" y="2019300"/>
            <a:ext cx="266700" cy="41910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3555821" y="2554180"/>
            <a:ext cx="942340" cy="0"/>
          </a:xfrm>
          <a:custGeom>
            <a:avLst/>
            <a:gdLst/>
            <a:ahLst/>
            <a:cxnLst/>
            <a:rect l="l" t="t" r="r" b="b"/>
            <a:pathLst>
              <a:path w="942340">
                <a:moveTo>
                  <a:pt x="0" y="0"/>
                </a:moveTo>
                <a:lnTo>
                  <a:pt x="942339" y="0"/>
                </a:lnTo>
              </a:path>
            </a:pathLst>
          </a:custGeom>
          <a:ln w="26669">
            <a:solidFill>
              <a:srgbClr val="2828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14131" y="3352800"/>
            <a:ext cx="406400" cy="114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71431" y="5092700"/>
            <a:ext cx="711200" cy="13970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45372" y="1724731"/>
            <a:ext cx="3011805" cy="721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pc="-35" dirty="0">
                <a:solidFill>
                  <a:srgbClr val="7579E4"/>
                </a:solidFill>
              </a:rPr>
              <a:t>jChannels</a:t>
            </a:r>
            <a:r>
              <a:rPr spc="-145" dirty="0">
                <a:solidFill>
                  <a:srgbClr val="7579E4"/>
                </a:solidFill>
              </a:rPr>
              <a:t> </a:t>
            </a:r>
            <a:r>
              <a:rPr spc="-50" dirty="0">
                <a:solidFill>
                  <a:srgbClr val="464285"/>
                </a:solidFill>
              </a:rPr>
              <a:t>a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7625">
              <a:lnSpc>
                <a:spcPts val="2250"/>
              </a:lnSpc>
            </a:pPr>
            <a:fld id="{81D60167-4931-47E6-BA6A-407CBD079E47}" type="slidenum">
              <a:rPr spc="-25" dirty="0"/>
              <a:pPr marL="47625">
                <a:lnSpc>
                  <a:spcPts val="2250"/>
                </a:lnSpc>
              </a:pPr>
              <a:t>37</a:t>
            </a:fld>
            <a:endParaRPr spc="-25" dirty="0"/>
          </a:p>
        </p:txBody>
      </p:sp>
      <p:sp>
        <p:nvSpPr>
          <p:cNvPr id="13" name="object 13"/>
          <p:cNvSpPr txBox="1"/>
          <p:nvPr/>
        </p:nvSpPr>
        <p:spPr>
          <a:xfrm>
            <a:off x="7526974" y="1724731"/>
            <a:ext cx="1447800" cy="7219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550" spc="-35" dirty="0">
                <a:solidFill>
                  <a:srgbClr val="313180"/>
                </a:solidFill>
                <a:latin typeface="Arial MT"/>
                <a:cs typeface="Arial MT"/>
              </a:rPr>
              <a:t>made</a:t>
            </a:r>
            <a:endParaRPr sz="45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7926" y="4284310"/>
            <a:ext cx="462915" cy="1994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1200" spc="-45" dirty="0">
                <a:solidFill>
                  <a:srgbClr val="6D6D6D"/>
                </a:solidFill>
                <a:latin typeface="Arial MT"/>
                <a:cs typeface="Arial MT"/>
              </a:rPr>
              <a:t>L*'uc</a:t>
            </a:r>
            <a:r>
              <a:rPr sz="1200" spc="-140" dirty="0">
                <a:solidFill>
                  <a:srgbClr val="6D6D6D"/>
                </a:solidFill>
                <a:latin typeface="Arial MT"/>
                <a:cs typeface="Arial MT"/>
              </a:rPr>
              <a:t> </a:t>
            </a:r>
            <a:r>
              <a:rPr sz="1200" spc="-25" dirty="0">
                <a:solidFill>
                  <a:srgbClr val="626262"/>
                </a:solidFill>
                <a:latin typeface="Arial MT"/>
                <a:cs typeface="Arial MT"/>
              </a:rPr>
              <a:t>in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87597" y="3617913"/>
            <a:ext cx="448309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1300" spc="-155" dirty="0">
                <a:solidFill>
                  <a:srgbClr val="4D4D4D"/>
                </a:solidFill>
                <a:latin typeface="Consolas"/>
                <a:cs typeface="Consolas"/>
              </a:rPr>
              <a:t>Saline</a:t>
            </a:r>
            <a:endParaRPr sz="1300">
              <a:latin typeface="Consolas"/>
              <a:cs typeface="Consola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85261" y="1730905"/>
            <a:ext cx="1560195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989965" algn="l"/>
              </a:tabLst>
            </a:pPr>
            <a:r>
              <a:rPr sz="4500" spc="-25" dirty="0">
                <a:solidFill>
                  <a:srgbClr val="2D2D90"/>
                </a:solidFill>
                <a:latin typeface="Arial MT"/>
                <a:cs typeface="Arial MT"/>
              </a:rPr>
              <a:t>bu</a:t>
            </a:r>
            <a:r>
              <a:rPr sz="4500" dirty="0">
                <a:solidFill>
                  <a:srgbClr val="2D2D90"/>
                </a:solidFill>
                <a:latin typeface="Arial MT"/>
                <a:cs typeface="Arial MT"/>
              </a:rPr>
              <a:t>	</a:t>
            </a:r>
            <a:r>
              <a:rPr sz="4500" spc="-30" dirty="0">
                <a:solidFill>
                  <a:srgbClr val="3F3B87"/>
                </a:solidFill>
                <a:latin typeface="Arial MT"/>
                <a:cs typeface="Arial MT"/>
              </a:rPr>
              <a:t>its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83103" y="7693731"/>
            <a:ext cx="10960100" cy="133921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4604" marR="5080" indent="-2540">
              <a:lnSpc>
                <a:spcPct val="102699"/>
              </a:lnSpc>
              <a:spcBef>
                <a:spcPts val="25"/>
              </a:spcBef>
              <a:tabLst>
                <a:tab pos="8817610" algn="l"/>
              </a:tabLst>
            </a:pPr>
            <a:r>
              <a:rPr sz="2800" spc="-25" dirty="0">
                <a:latin typeface="Arial MT"/>
                <a:cs typeface="Arial MT"/>
              </a:rPr>
              <a:t>Pore-</a:t>
            </a:r>
            <a:r>
              <a:rPr sz="2800" dirty="0">
                <a:latin typeface="Arial MT"/>
                <a:cs typeface="Arial MT"/>
              </a:rPr>
              <a:t>forming</a:t>
            </a:r>
            <a:r>
              <a:rPr sz="2800" spc="1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subunits</a:t>
            </a:r>
            <a:r>
              <a:rPr sz="2800" spc="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contain</a:t>
            </a:r>
            <a:r>
              <a:rPr sz="2800" spc="1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85" dirty="0">
                <a:latin typeface="Arial MT"/>
                <a:cs typeface="Arial MT"/>
              </a:rPr>
              <a:t>c‹-</a:t>
            </a:r>
            <a:r>
              <a:rPr sz="2800" spc="-20" dirty="0">
                <a:latin typeface="Arial MT"/>
                <a:cs typeface="Arial MT"/>
              </a:rPr>
              <a:t>helix</a:t>
            </a:r>
            <a:r>
              <a:rPr sz="2800" spc="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made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by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-</a:t>
            </a:r>
            <a:r>
              <a:rPr sz="2800" spc="-25" dirty="0">
                <a:latin typeface="Arial MT"/>
                <a:cs typeface="Arial MT"/>
              </a:rPr>
              <a:t>20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0" dirty="0">
                <a:latin typeface="Arial MT"/>
                <a:cs typeface="Arial MT"/>
              </a:rPr>
              <a:t>hydrophobic </a:t>
            </a:r>
            <a:r>
              <a:rPr sz="2800" dirty="0">
                <a:latin typeface="Arial MT"/>
                <a:cs typeface="Arial MT"/>
              </a:rPr>
              <a:t>amino acids</a:t>
            </a:r>
            <a:r>
              <a:rPr sz="2800" spc="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which</a:t>
            </a:r>
            <a:r>
              <a:rPr sz="2800" spc="1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interact</a:t>
            </a:r>
            <a:r>
              <a:rPr sz="2800" spc="1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with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the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annular</a:t>
            </a:r>
            <a:r>
              <a:rPr sz="2800" spc="1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phospholipids</a:t>
            </a:r>
            <a:r>
              <a:rPr sz="2800" spc="2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of</a:t>
            </a:r>
            <a:r>
              <a:rPr sz="2800" spc="-114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the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lipid </a:t>
            </a:r>
            <a:r>
              <a:rPr sz="2850" spc="-10" dirty="0">
                <a:latin typeface="Arial MT"/>
                <a:cs typeface="Arial MT"/>
              </a:rPr>
              <a:t>bilayer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0" name="Flowchart: Process 1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0131" y="3797300"/>
            <a:ext cx="10541000" cy="25527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0631" y="1905000"/>
            <a:ext cx="266700" cy="9271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88744" y="1737077"/>
            <a:ext cx="932180" cy="707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50" spc="-25" dirty="0">
                <a:solidFill>
                  <a:srgbClr val="2D317E"/>
                </a:solidFill>
              </a:rPr>
              <a:t>cha</a:t>
            </a:r>
            <a:endParaRPr sz="445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7625">
              <a:lnSpc>
                <a:spcPts val="2250"/>
              </a:lnSpc>
            </a:pPr>
            <a:fld id="{81D60167-4931-47E6-BA6A-407CBD079E47}" type="slidenum">
              <a:rPr spc="-25" dirty="0"/>
              <a:pPr marL="47625">
                <a:lnSpc>
                  <a:spcPts val="2250"/>
                </a:lnSpc>
              </a:pPr>
              <a:t>38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7072648" y="1737077"/>
            <a:ext cx="4246245" cy="707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450" dirty="0">
                <a:solidFill>
                  <a:srgbClr val="333389"/>
                </a:solidFill>
                <a:latin typeface="Arial MT"/>
                <a:cs typeface="Arial MT"/>
              </a:rPr>
              <a:t>types</a:t>
            </a:r>
            <a:r>
              <a:rPr sz="4450" spc="229" dirty="0">
                <a:solidFill>
                  <a:srgbClr val="333389"/>
                </a:solidFill>
                <a:latin typeface="Arial MT"/>
                <a:cs typeface="Arial MT"/>
              </a:rPr>
              <a:t> </a:t>
            </a:r>
            <a:r>
              <a:rPr sz="4450" dirty="0">
                <a:solidFill>
                  <a:srgbClr val="898989"/>
                </a:solidFill>
                <a:latin typeface="Arial MT"/>
                <a:cs typeface="Arial MT"/>
              </a:rPr>
              <a:t>(by</a:t>
            </a:r>
            <a:r>
              <a:rPr sz="4450" spc="225" dirty="0">
                <a:solidFill>
                  <a:srgbClr val="898989"/>
                </a:solidFill>
                <a:latin typeface="Arial MT"/>
                <a:cs typeface="Arial MT"/>
              </a:rPr>
              <a:t> </a:t>
            </a:r>
            <a:r>
              <a:rPr sz="4450" spc="-20" dirty="0">
                <a:solidFill>
                  <a:srgbClr val="383482"/>
                </a:solidFill>
                <a:latin typeface="Arial MT"/>
                <a:cs typeface="Arial MT"/>
              </a:rPr>
              <a:t>gating)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9486" y="3050469"/>
            <a:ext cx="966469" cy="744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590">
              <a:lnSpc>
                <a:spcPts val="2690"/>
              </a:lnSpc>
              <a:spcBef>
                <a:spcPts val="130"/>
              </a:spcBef>
            </a:pPr>
            <a:r>
              <a:rPr sz="2400" spc="-114" dirty="0">
                <a:latin typeface="Arial MT"/>
                <a:cs typeface="Arial MT"/>
              </a:rPr>
              <a:t>Voltage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930"/>
              </a:lnSpc>
            </a:pPr>
            <a:r>
              <a:rPr sz="2600" spc="-25" dirty="0">
                <a:latin typeface="Arial MT"/>
                <a:cs typeface="Arial MT"/>
              </a:rPr>
              <a:t>gated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85053" y="6833306"/>
            <a:ext cx="1339215" cy="137604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3810">
              <a:lnSpc>
                <a:spcPct val="92200"/>
              </a:lnSpc>
              <a:spcBef>
                <a:spcPts val="275"/>
              </a:spcBef>
            </a:pPr>
            <a:r>
              <a:rPr sz="1950" spc="-160" dirty="0">
                <a:solidFill>
                  <a:srgbClr val="2D2D2D"/>
                </a:solidFill>
                <a:latin typeface="Arial MT"/>
                <a:cs typeface="Arial MT"/>
              </a:rPr>
              <a:t>Opens</a:t>
            </a:r>
            <a:r>
              <a:rPr sz="1950" spc="30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1950" spc="-25" dirty="0">
                <a:solidFill>
                  <a:srgbClr val="232323"/>
                </a:solidFill>
                <a:latin typeface="Arial MT"/>
                <a:cs typeface="Arial MT"/>
              </a:rPr>
              <a:t>in </a:t>
            </a:r>
            <a:r>
              <a:rPr sz="1950" spc="-140" dirty="0">
                <a:solidFill>
                  <a:srgbClr val="262626"/>
                </a:solidFill>
                <a:latin typeface="Arial MT"/>
                <a:cs typeface="Arial MT"/>
              </a:rPr>
              <a:t>response</a:t>
            </a:r>
            <a:r>
              <a:rPr sz="1950" spc="50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950" spc="-25" dirty="0">
                <a:solidFill>
                  <a:srgbClr val="232323"/>
                </a:solidFill>
                <a:latin typeface="Arial MT"/>
                <a:cs typeface="Arial MT"/>
              </a:rPr>
              <a:t>to </a:t>
            </a:r>
            <a:r>
              <a:rPr sz="1700" dirty="0">
                <a:solidFill>
                  <a:srgbClr val="2F2F2F"/>
                </a:solidFill>
                <a:latin typeface="Arial MT"/>
                <a:cs typeface="Arial MT"/>
              </a:rPr>
              <a:t>change</a:t>
            </a:r>
            <a:r>
              <a:rPr sz="1700" spc="65" dirty="0">
                <a:solidFill>
                  <a:srgbClr val="2F2F2F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333333"/>
                </a:solidFill>
                <a:latin typeface="Arial MT"/>
                <a:cs typeface="Arial MT"/>
              </a:rPr>
              <a:t>in</a:t>
            </a:r>
            <a:r>
              <a:rPr sz="1700" spc="2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700" spc="-25" dirty="0">
                <a:solidFill>
                  <a:srgbClr val="1F1F1F"/>
                </a:solidFill>
                <a:latin typeface="Arial MT"/>
                <a:cs typeface="Arial MT"/>
              </a:rPr>
              <a:t>the </a:t>
            </a:r>
            <a:r>
              <a:rPr sz="1900" spc="-25" dirty="0">
                <a:latin typeface="Arial MT"/>
                <a:cs typeface="Arial MT"/>
              </a:rPr>
              <a:t>membrane </a:t>
            </a:r>
            <a:r>
              <a:rPr sz="1950" spc="-10" dirty="0">
                <a:latin typeface="Arial MT"/>
                <a:cs typeface="Arial MT"/>
              </a:rPr>
              <a:t>potential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83980" y="3081338"/>
            <a:ext cx="861694" cy="706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604">
              <a:lnSpc>
                <a:spcPts val="2540"/>
              </a:lnSpc>
              <a:spcBef>
                <a:spcPts val="135"/>
              </a:spcBef>
            </a:pPr>
            <a:r>
              <a:rPr sz="2150" spc="-10" dirty="0">
                <a:latin typeface="Arial MT"/>
                <a:cs typeface="Arial MT"/>
              </a:rPr>
              <a:t>Ligand</a:t>
            </a:r>
            <a:endParaRPr sz="2150">
              <a:latin typeface="Arial MT"/>
              <a:cs typeface="Arial MT"/>
            </a:endParaRPr>
          </a:p>
          <a:p>
            <a:pPr marL="12700">
              <a:lnSpc>
                <a:spcPts val="2780"/>
              </a:lnSpc>
            </a:pPr>
            <a:r>
              <a:rPr sz="2350" spc="-10" dirty="0">
                <a:latin typeface="Arial MT"/>
                <a:cs typeface="Arial MT"/>
              </a:rPr>
              <a:t>gated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90995" y="6827133"/>
            <a:ext cx="1363345" cy="138366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0955" marR="5080" indent="-8890">
              <a:lnSpc>
                <a:spcPts val="2100"/>
              </a:lnSpc>
              <a:spcBef>
                <a:spcPts val="409"/>
              </a:spcBef>
            </a:pPr>
            <a:r>
              <a:rPr sz="2000" spc="-175" dirty="0">
                <a:solidFill>
                  <a:srgbClr val="2A2A2A"/>
                </a:solidFill>
                <a:latin typeface="Arial MT"/>
                <a:cs typeface="Arial MT"/>
              </a:rPr>
              <a:t>Opens</a:t>
            </a:r>
            <a:r>
              <a:rPr sz="2000" spc="45" dirty="0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43434"/>
                </a:solidFill>
                <a:latin typeface="Arial MT"/>
                <a:cs typeface="Arial MT"/>
              </a:rPr>
              <a:t>in </a:t>
            </a:r>
            <a:r>
              <a:rPr sz="2000" spc="-150" dirty="0">
                <a:solidFill>
                  <a:srgbClr val="0C0C0C"/>
                </a:solidFill>
                <a:latin typeface="Arial MT"/>
                <a:cs typeface="Arial MT"/>
              </a:rPr>
              <a:t>response</a:t>
            </a:r>
            <a:r>
              <a:rPr sz="2000" spc="35" dirty="0">
                <a:solidFill>
                  <a:srgbClr val="0C0C0C"/>
                </a:solidFill>
                <a:latin typeface="Arial MT"/>
                <a:cs typeface="Arial MT"/>
              </a:rPr>
              <a:t> </a:t>
            </a:r>
            <a:r>
              <a:rPr sz="2000" spc="-170" dirty="0">
                <a:solidFill>
                  <a:srgbClr val="262626"/>
                </a:solidFill>
                <a:latin typeface="Arial MT"/>
                <a:cs typeface="Arial MT"/>
              </a:rPr>
              <a:t>to</a:t>
            </a:r>
            <a:r>
              <a:rPr sz="2000" spc="-60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2000" spc="-114" dirty="0">
                <a:solidFill>
                  <a:srgbClr val="242424"/>
                </a:solidFill>
                <a:latin typeface="Arial MT"/>
                <a:cs typeface="Arial MT"/>
              </a:rPr>
              <a:t>a</a:t>
            </a:r>
            <a:endParaRPr sz="2000">
              <a:latin typeface="Arial MT"/>
              <a:cs typeface="Arial MT"/>
            </a:endParaRPr>
          </a:p>
          <a:p>
            <a:pPr marL="17145">
              <a:spcBef>
                <a:spcPts val="330"/>
              </a:spcBef>
            </a:pPr>
            <a:r>
              <a:rPr sz="1250" spc="-85" dirty="0">
                <a:solidFill>
                  <a:srgbClr val="282828"/>
                </a:solidFill>
                <a:latin typeface="Arial MT"/>
                <a:cs typeface="Arial MT"/>
              </a:rPr>
              <a:t>S</a:t>
            </a:r>
            <a:r>
              <a:rPr sz="1250" spc="-85" dirty="0">
                <a:solidFill>
                  <a:srgbClr val="131313"/>
                </a:solidFill>
                <a:latin typeface="Arial MT"/>
                <a:cs typeface="Arial MT"/>
              </a:rPr>
              <a:t>pE2C</a:t>
            </a:r>
            <a:r>
              <a:rPr sz="1250" spc="-175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250" spc="-20" dirty="0">
                <a:solidFill>
                  <a:srgbClr val="262626"/>
                </a:solidFill>
                <a:latin typeface="Arial MT"/>
                <a:cs typeface="Arial MT"/>
              </a:rPr>
              <a:t>i</a:t>
            </a:r>
            <a:r>
              <a:rPr sz="1250" spc="-20" dirty="0">
                <a:solidFill>
                  <a:srgbClr val="282828"/>
                </a:solidFill>
                <a:latin typeface="Arial MT"/>
                <a:cs typeface="Arial MT"/>
              </a:rPr>
              <a:t>fiC</a:t>
            </a:r>
            <a:endParaRPr sz="1250">
              <a:latin typeface="Arial MT"/>
              <a:cs typeface="Arial MT"/>
            </a:endParaRPr>
          </a:p>
          <a:p>
            <a:pPr marL="15875">
              <a:lnSpc>
                <a:spcPts val="2090"/>
              </a:lnSpc>
              <a:spcBef>
                <a:spcPts val="50"/>
              </a:spcBef>
            </a:pPr>
            <a:r>
              <a:rPr sz="1900" spc="-25" dirty="0">
                <a:latin typeface="Arial MT"/>
                <a:cs typeface="Arial MT"/>
              </a:rPr>
              <a:t>extracellular</a:t>
            </a:r>
            <a:endParaRPr sz="1900">
              <a:latin typeface="Arial MT"/>
              <a:cs typeface="Arial MT"/>
            </a:endParaRPr>
          </a:p>
          <a:p>
            <a:pPr marL="17145">
              <a:lnSpc>
                <a:spcPts val="2210"/>
              </a:lnSpc>
            </a:pPr>
            <a:r>
              <a:rPr sz="2000" spc="-10" dirty="0">
                <a:solidFill>
                  <a:srgbClr val="232323"/>
                </a:solidFill>
                <a:latin typeface="Arial MT"/>
                <a:cs typeface="Arial MT"/>
              </a:rPr>
              <a:t>signal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40882" y="3038123"/>
            <a:ext cx="801370" cy="75374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 indent="8255">
              <a:lnSpc>
                <a:spcPts val="2700"/>
              </a:lnSpc>
              <a:spcBef>
                <a:spcPts val="465"/>
              </a:spcBef>
            </a:pPr>
            <a:r>
              <a:rPr sz="2500" spc="-160" dirty="0">
                <a:latin typeface="Arial MT"/>
                <a:cs typeface="Arial MT"/>
              </a:rPr>
              <a:t>Signal </a:t>
            </a:r>
            <a:r>
              <a:rPr sz="2500" spc="-45" dirty="0">
                <a:latin typeface="Arial MT"/>
                <a:cs typeface="Arial MT"/>
              </a:rPr>
              <a:t>gated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48792" y="6833306"/>
            <a:ext cx="1365250" cy="164274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4604" marR="5080" indent="-2540">
              <a:lnSpc>
                <a:spcPct val="92200"/>
              </a:lnSpc>
              <a:spcBef>
                <a:spcPts val="275"/>
              </a:spcBef>
            </a:pPr>
            <a:r>
              <a:rPr sz="1950" spc="-145" dirty="0">
                <a:solidFill>
                  <a:srgbClr val="2A2A2A"/>
                </a:solidFill>
                <a:latin typeface="Arial MT"/>
                <a:cs typeface="Arial MT"/>
              </a:rPr>
              <a:t>Opens</a:t>
            </a:r>
            <a:r>
              <a:rPr sz="1950" spc="20" dirty="0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sz="1950" spc="-25" dirty="0">
                <a:solidFill>
                  <a:srgbClr val="3D3D3D"/>
                </a:solidFill>
                <a:latin typeface="Arial MT"/>
                <a:cs typeface="Arial MT"/>
              </a:rPr>
              <a:t>or </a:t>
            </a:r>
            <a:r>
              <a:rPr sz="2000" spc="-140" dirty="0">
                <a:latin typeface="Arial MT"/>
                <a:cs typeface="Arial MT"/>
              </a:rPr>
              <a:t>closes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363636"/>
                </a:solidFill>
                <a:latin typeface="Arial MT"/>
                <a:cs typeface="Arial MT"/>
              </a:rPr>
              <a:t>in </a:t>
            </a:r>
            <a:r>
              <a:rPr sz="1750" spc="-30" dirty="0">
                <a:solidFill>
                  <a:srgbClr val="131313"/>
                </a:solidFill>
                <a:latin typeface="Arial MT"/>
                <a:cs typeface="Arial MT"/>
              </a:rPr>
              <a:t>response</a:t>
            </a:r>
            <a:r>
              <a:rPr sz="1750" spc="9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750" dirty="0">
                <a:solidFill>
                  <a:srgbClr val="2D2D2D"/>
                </a:solidFill>
                <a:latin typeface="Arial MT"/>
                <a:cs typeface="Arial MT"/>
              </a:rPr>
              <a:t>to</a:t>
            </a:r>
            <a:r>
              <a:rPr sz="1750" spc="-65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1750" spc="-50" dirty="0">
                <a:solidFill>
                  <a:srgbClr val="1A1A1A"/>
                </a:solidFill>
                <a:latin typeface="Arial MT"/>
                <a:cs typeface="Arial MT"/>
              </a:rPr>
              <a:t>a </a:t>
            </a:r>
            <a:r>
              <a:rPr sz="1900" spc="-10" dirty="0">
                <a:solidFill>
                  <a:srgbClr val="2D2D2D"/>
                </a:solidFill>
                <a:latin typeface="Arial MT"/>
                <a:cs typeface="Arial MT"/>
              </a:rPr>
              <a:t>specific </a:t>
            </a:r>
            <a:r>
              <a:rPr spc="-10" dirty="0">
                <a:latin typeface="Arial MT"/>
                <a:cs typeface="Arial MT"/>
              </a:rPr>
              <a:t>intracellular </a:t>
            </a:r>
            <a:r>
              <a:rPr sz="1950" spc="-10" dirty="0">
                <a:latin typeface="Arial MT"/>
                <a:cs typeface="Arial MT"/>
              </a:rPr>
              <a:t>molecule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610079" y="3075165"/>
            <a:ext cx="916940" cy="7131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225">
              <a:lnSpc>
                <a:spcPts val="2595"/>
              </a:lnSpc>
              <a:spcBef>
                <a:spcPts val="135"/>
              </a:spcBef>
            </a:pPr>
            <a:r>
              <a:rPr sz="2200" spc="-10" dirty="0">
                <a:latin typeface="Arial MT"/>
                <a:cs typeface="Arial MT"/>
              </a:rPr>
              <a:t>Stretch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ts val="2775"/>
              </a:lnSpc>
            </a:pPr>
            <a:r>
              <a:rPr sz="2350" spc="-10" dirty="0">
                <a:latin typeface="Arial MT"/>
                <a:cs typeface="Arial MT"/>
              </a:rPr>
              <a:t>gated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18695" y="6827133"/>
            <a:ext cx="1184275" cy="137858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6510" marR="5080" indent="-4445">
              <a:lnSpc>
                <a:spcPct val="93000"/>
              </a:lnSpc>
              <a:spcBef>
                <a:spcPts val="260"/>
              </a:spcBef>
            </a:pPr>
            <a:r>
              <a:rPr sz="2000" spc="-175" dirty="0">
                <a:solidFill>
                  <a:srgbClr val="0E0E0E"/>
                </a:solidFill>
                <a:latin typeface="Arial MT"/>
                <a:cs typeface="Arial MT"/>
              </a:rPr>
              <a:t>Opens</a:t>
            </a:r>
            <a:r>
              <a:rPr sz="2000" spc="45" dirty="0">
                <a:solidFill>
                  <a:srgbClr val="0E0E0E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484848"/>
                </a:solidFill>
                <a:latin typeface="Arial MT"/>
                <a:cs typeface="Arial MT"/>
              </a:rPr>
              <a:t>in </a:t>
            </a:r>
            <a:r>
              <a:rPr sz="2000" spc="-170" dirty="0">
                <a:solidFill>
                  <a:srgbClr val="161616"/>
                </a:solidFill>
                <a:latin typeface="Arial MT"/>
                <a:cs typeface="Arial MT"/>
              </a:rPr>
              <a:t>response</a:t>
            </a:r>
            <a:r>
              <a:rPr sz="2000" spc="75" dirty="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sz="2000" spc="-55" dirty="0">
                <a:solidFill>
                  <a:srgbClr val="262626"/>
                </a:solidFill>
                <a:latin typeface="Arial MT"/>
                <a:cs typeface="Arial MT"/>
              </a:rPr>
              <a:t>to </a:t>
            </a:r>
            <a:r>
              <a:rPr sz="1650" spc="-10" dirty="0">
                <a:solidFill>
                  <a:srgbClr val="282828"/>
                </a:solidFill>
                <a:latin typeface="Arial MT"/>
                <a:cs typeface="Arial MT"/>
              </a:rPr>
              <a:t>change </a:t>
            </a:r>
            <a:r>
              <a:rPr sz="1950" spc="-50" dirty="0">
                <a:solidFill>
                  <a:srgbClr val="161616"/>
                </a:solidFill>
                <a:latin typeface="Arial MT"/>
                <a:cs typeface="Arial MT"/>
              </a:rPr>
              <a:t>membrane </a:t>
            </a:r>
            <a:r>
              <a:rPr spc="-10" dirty="0">
                <a:solidFill>
                  <a:srgbClr val="0C0C0C"/>
                </a:solidFill>
                <a:latin typeface="Arial MT"/>
                <a:cs typeface="Arial MT"/>
              </a:rPr>
              <a:t>stretch</a:t>
            </a:r>
            <a:endParaRPr>
              <a:latin typeface="Arial MT"/>
              <a:cs typeface="Arial MT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Flowchart: Process 1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1409700"/>
            <a:ext cx="12153900" cy="1498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64262" y="576970"/>
            <a:ext cx="15947203" cy="1880963"/>
          </a:xfrm>
          <a:prstGeom prst="rect">
            <a:avLst/>
          </a:prstGeom>
        </p:spPr>
        <p:txBody>
          <a:bodyPr vert="horz" wrap="square" lIns="0" tIns="1169352" rIns="0" bIns="0" rtlCol="0">
            <a:spAutoFit/>
          </a:bodyPr>
          <a:lstStyle/>
          <a:p>
            <a:pPr marL="1078230">
              <a:spcBef>
                <a:spcPts val="120"/>
              </a:spcBef>
            </a:pPr>
            <a:r>
              <a:rPr spc="170" dirty="0"/>
              <a:t>ligand-</a:t>
            </a:r>
            <a:r>
              <a:rPr spc="200" dirty="0"/>
              <a:t>gated</a:t>
            </a:r>
            <a:r>
              <a:rPr spc="545" dirty="0"/>
              <a:t> </a:t>
            </a:r>
            <a:r>
              <a:rPr spc="-10" dirty="0">
                <a:solidFill>
                  <a:srgbClr val="3A3B8A"/>
                </a:solidFill>
              </a:rPr>
              <a:t>channels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4014"/>
          </a:xfrm>
          <a:prstGeom prst="rect">
            <a:avLst/>
          </a:prstGeom>
        </p:spPr>
        <p:txBody>
          <a:bodyPr vert="horz" wrap="square" lIns="0" tIns="98103" rIns="0" bIns="0" rtlCol="0">
            <a:spAutoFit/>
          </a:bodyPr>
          <a:lstStyle/>
          <a:p>
            <a:pPr marL="47625">
              <a:lnSpc>
                <a:spcPts val="2250"/>
              </a:lnSpc>
            </a:pPr>
            <a:fld id="{81D60167-4931-47E6-BA6A-407CBD079E47}" type="slidenum">
              <a:rPr spc="-25" dirty="0"/>
              <a:pPr marL="47625">
                <a:lnSpc>
                  <a:spcPts val="2250"/>
                </a:lnSpc>
              </a:pPr>
              <a:t>39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962014" y="3065463"/>
            <a:ext cx="10280650" cy="5339923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3495" marR="561975" indent="-11430">
              <a:lnSpc>
                <a:spcPts val="3400"/>
              </a:lnSpc>
              <a:spcBef>
                <a:spcPts val="440"/>
              </a:spcBef>
            </a:pPr>
            <a:r>
              <a:rPr sz="3050" spc="-80" dirty="0">
                <a:latin typeface="Arial MT"/>
                <a:cs typeface="Arial MT"/>
              </a:rPr>
              <a:t>Typically,</a:t>
            </a:r>
            <a:r>
              <a:rPr sz="3050" spc="-135" dirty="0">
                <a:latin typeface="Arial MT"/>
                <a:cs typeface="Arial MT"/>
              </a:rPr>
              <a:t> </a:t>
            </a:r>
            <a:r>
              <a:rPr sz="3050" spc="-105" dirty="0">
                <a:latin typeface="Arial MT"/>
                <a:cs typeface="Arial MT"/>
              </a:rPr>
              <a:t>these </a:t>
            </a:r>
            <a:r>
              <a:rPr sz="3050" spc="-90" dirty="0">
                <a:latin typeface="Arial MT"/>
                <a:cs typeface="Arial MT"/>
              </a:rPr>
              <a:t>are</a:t>
            </a:r>
            <a:r>
              <a:rPr sz="3050" spc="-125" dirty="0">
                <a:latin typeface="Arial MT"/>
                <a:cs typeface="Arial MT"/>
              </a:rPr>
              <a:t> </a:t>
            </a:r>
            <a:r>
              <a:rPr sz="3050" spc="-80" dirty="0">
                <a:latin typeface="Arial MT"/>
                <a:cs typeface="Arial MT"/>
              </a:rPr>
              <a:t>ion</a:t>
            </a:r>
            <a:r>
              <a:rPr sz="3050" spc="-130" dirty="0">
                <a:latin typeface="Arial MT"/>
                <a:cs typeface="Arial MT"/>
              </a:rPr>
              <a:t> </a:t>
            </a:r>
            <a:r>
              <a:rPr sz="3050" spc="-100" dirty="0">
                <a:latin typeface="Arial MT"/>
                <a:cs typeface="Arial MT"/>
              </a:rPr>
              <a:t>channels</a:t>
            </a:r>
            <a:r>
              <a:rPr sz="3050" spc="-95" dirty="0">
                <a:latin typeface="Arial MT"/>
                <a:cs typeface="Arial MT"/>
              </a:rPr>
              <a:t> </a:t>
            </a:r>
            <a:r>
              <a:rPr sz="3050" spc="-100" dirty="0">
                <a:latin typeface="Arial MT"/>
                <a:cs typeface="Arial MT"/>
              </a:rPr>
              <a:t>located</a:t>
            </a:r>
            <a:r>
              <a:rPr sz="3050" spc="5" dirty="0">
                <a:latin typeface="Arial MT"/>
                <a:cs typeface="Arial MT"/>
              </a:rPr>
              <a:t> </a:t>
            </a:r>
            <a:r>
              <a:rPr sz="3050" spc="-145" dirty="0">
                <a:latin typeface="Arial MT"/>
                <a:cs typeface="Arial MT"/>
              </a:rPr>
              <a:t>on</a:t>
            </a:r>
            <a:r>
              <a:rPr sz="3050" spc="-135" dirty="0">
                <a:latin typeface="Arial MT"/>
                <a:cs typeface="Arial MT"/>
              </a:rPr>
              <a:t> </a:t>
            </a:r>
            <a:r>
              <a:rPr sz="3050" spc="-35" dirty="0">
                <a:latin typeface="Arial MT"/>
                <a:cs typeface="Arial MT"/>
              </a:rPr>
              <a:t>the</a:t>
            </a:r>
            <a:r>
              <a:rPr sz="3050" spc="-130" dirty="0">
                <a:latin typeface="Arial MT"/>
                <a:cs typeface="Arial MT"/>
              </a:rPr>
              <a:t> </a:t>
            </a:r>
            <a:r>
              <a:rPr sz="3050" spc="-114" dirty="0">
                <a:latin typeface="Arial MT"/>
                <a:cs typeface="Arial MT"/>
              </a:rPr>
              <a:t>postsynaptic </a:t>
            </a:r>
            <a:r>
              <a:rPr sz="3050" spc="-95" dirty="0">
                <a:latin typeface="Arial MT"/>
                <a:cs typeface="Arial MT"/>
              </a:rPr>
              <a:t>(receiving)</a:t>
            </a:r>
            <a:r>
              <a:rPr sz="3050" spc="-15" dirty="0">
                <a:latin typeface="Arial MT"/>
                <a:cs typeface="Arial MT"/>
              </a:rPr>
              <a:t> </a:t>
            </a:r>
            <a:r>
              <a:rPr sz="3050" spc="-100" dirty="0">
                <a:latin typeface="Arial MT"/>
                <a:cs typeface="Arial MT"/>
              </a:rPr>
              <a:t>side</a:t>
            </a:r>
            <a:r>
              <a:rPr sz="3050" spc="-114" dirty="0">
                <a:latin typeface="Arial MT"/>
                <a:cs typeface="Arial MT"/>
              </a:rPr>
              <a:t> </a:t>
            </a:r>
            <a:r>
              <a:rPr sz="3050" spc="-50" dirty="0">
                <a:latin typeface="Arial MT"/>
                <a:cs typeface="Arial MT"/>
              </a:rPr>
              <a:t>of</a:t>
            </a:r>
            <a:r>
              <a:rPr sz="3050" spc="-145" dirty="0">
                <a:latin typeface="Arial MT"/>
                <a:cs typeface="Arial MT"/>
              </a:rPr>
              <a:t> </a:t>
            </a:r>
            <a:r>
              <a:rPr sz="3050" spc="-85" dirty="0">
                <a:latin typeface="Arial MT"/>
                <a:cs typeface="Arial MT"/>
              </a:rPr>
              <a:t>the</a:t>
            </a:r>
            <a:r>
              <a:rPr sz="3050" spc="-130" dirty="0">
                <a:latin typeface="Arial MT"/>
                <a:cs typeface="Arial MT"/>
              </a:rPr>
              <a:t> </a:t>
            </a:r>
            <a:r>
              <a:rPr sz="3050" spc="-10" dirty="0">
                <a:latin typeface="Arial MT"/>
                <a:cs typeface="Arial MT"/>
              </a:rPr>
              <a:t>neuron</a:t>
            </a:r>
            <a:endParaRPr sz="3050">
              <a:latin typeface="Arial MT"/>
              <a:cs typeface="Arial MT"/>
            </a:endParaRPr>
          </a:p>
          <a:p>
            <a:pPr marL="22860" marR="67945" indent="-5080">
              <a:lnSpc>
                <a:spcPts val="3350"/>
              </a:lnSpc>
              <a:spcBef>
                <a:spcPts val="1889"/>
              </a:spcBef>
            </a:pPr>
            <a:r>
              <a:rPr sz="2850" dirty="0">
                <a:latin typeface="Arial MT"/>
                <a:cs typeface="Arial MT"/>
              </a:rPr>
              <a:t>Some</a:t>
            </a:r>
            <a:r>
              <a:rPr sz="2850" spc="-13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act</a:t>
            </a:r>
            <a:r>
              <a:rPr sz="2850" spc="-8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in</a:t>
            </a:r>
            <a:r>
              <a:rPr sz="2850" spc="-9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response</a:t>
            </a:r>
            <a:r>
              <a:rPr sz="2850" spc="-8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to</a:t>
            </a:r>
            <a:r>
              <a:rPr sz="2850" spc="-114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a</a:t>
            </a:r>
            <a:r>
              <a:rPr sz="2850" spc="-3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secreted</a:t>
            </a:r>
            <a:r>
              <a:rPr sz="2850" spc="6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(external)</a:t>
            </a:r>
            <a:r>
              <a:rPr sz="2850" spc="5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ligand-</a:t>
            </a:r>
            <a:r>
              <a:rPr sz="2850" spc="-6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typically</a:t>
            </a:r>
            <a:r>
              <a:rPr sz="2850" spc="-20" dirty="0">
                <a:latin typeface="Arial MT"/>
                <a:cs typeface="Arial MT"/>
              </a:rPr>
              <a:t> </a:t>
            </a:r>
            <a:r>
              <a:rPr sz="2850" spc="-50" dirty="0">
                <a:latin typeface="Arial MT"/>
                <a:cs typeface="Arial MT"/>
              </a:rPr>
              <a:t>a </a:t>
            </a:r>
            <a:r>
              <a:rPr sz="2850" dirty="0">
                <a:latin typeface="Arial MT"/>
                <a:cs typeface="Arial MT"/>
              </a:rPr>
              <a:t>neurotransmitter</a:t>
            </a:r>
            <a:r>
              <a:rPr sz="2850" spc="-13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such</a:t>
            </a:r>
            <a:r>
              <a:rPr sz="2850" spc="-120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as</a:t>
            </a:r>
            <a:endParaRPr sz="2850">
              <a:latin typeface="Arial MT"/>
              <a:cs typeface="Arial MT"/>
            </a:endParaRPr>
          </a:p>
          <a:p>
            <a:pPr marL="1000125" indent="-337185">
              <a:lnSpc>
                <a:spcPts val="3290"/>
              </a:lnSpc>
              <a:buChar char="•"/>
              <a:tabLst>
                <a:tab pos="1000125" algn="l"/>
                <a:tab pos="3238500" algn="l"/>
              </a:tabLst>
            </a:pPr>
            <a:r>
              <a:rPr sz="2800" spc="-10" dirty="0">
                <a:latin typeface="Arial MT"/>
                <a:cs typeface="Arial MT"/>
              </a:rPr>
              <a:t>Acetylcholine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0" dirty="0">
                <a:latin typeface="Arial MT"/>
                <a:cs typeface="Arial MT"/>
              </a:rPr>
              <a:t>(ACh)</a:t>
            </a:r>
            <a:endParaRPr sz="2800">
              <a:latin typeface="Arial MT"/>
              <a:cs typeface="Arial MT"/>
            </a:endParaRPr>
          </a:p>
          <a:p>
            <a:pPr marL="993140" indent="-330200">
              <a:spcBef>
                <a:spcPts val="40"/>
              </a:spcBef>
              <a:buChar char="•"/>
              <a:tabLst>
                <a:tab pos="993140" algn="l"/>
              </a:tabLst>
            </a:pPr>
            <a:r>
              <a:rPr sz="2800" spc="-20" dirty="0">
                <a:latin typeface="Arial MT"/>
                <a:cs typeface="Arial MT"/>
              </a:rPr>
              <a:t>GABA</a:t>
            </a:r>
            <a:endParaRPr sz="2800">
              <a:latin typeface="Arial MT"/>
              <a:cs typeface="Arial MT"/>
            </a:endParaRPr>
          </a:p>
          <a:p>
            <a:pPr marL="992505" indent="-330200">
              <a:lnSpc>
                <a:spcPts val="3360"/>
              </a:lnSpc>
              <a:spcBef>
                <a:spcPts val="40"/>
              </a:spcBef>
              <a:buChar char="•"/>
              <a:tabLst>
                <a:tab pos="992505" algn="l"/>
              </a:tabLst>
            </a:pPr>
            <a:r>
              <a:rPr sz="2850" spc="-10" dirty="0">
                <a:latin typeface="Arial MT"/>
                <a:cs typeface="Arial MT"/>
              </a:rPr>
              <a:t>Glycine</a:t>
            </a:r>
            <a:endParaRPr sz="2850">
              <a:latin typeface="Arial MT"/>
              <a:cs typeface="Arial MT"/>
            </a:endParaRPr>
          </a:p>
          <a:p>
            <a:pPr marL="991869" indent="-330200">
              <a:lnSpc>
                <a:spcPts val="3479"/>
              </a:lnSpc>
              <a:buChar char="•"/>
              <a:tabLst>
                <a:tab pos="991869" algn="l"/>
              </a:tabLst>
            </a:pPr>
            <a:r>
              <a:rPr sz="2950" spc="-10" dirty="0">
                <a:latin typeface="Arial MT"/>
                <a:cs typeface="Arial MT"/>
              </a:rPr>
              <a:t>Glutamate</a:t>
            </a:r>
            <a:endParaRPr sz="2950">
              <a:latin typeface="Arial MT"/>
              <a:cs typeface="Arial MT"/>
            </a:endParaRPr>
          </a:p>
          <a:p>
            <a:pPr marL="19685" marR="5080" indent="-2540">
              <a:lnSpc>
                <a:spcPct val="99900"/>
              </a:lnSpc>
              <a:spcBef>
                <a:spcPts val="1664"/>
              </a:spcBef>
            </a:pPr>
            <a:r>
              <a:rPr sz="2900" spc="-10" dirty="0">
                <a:latin typeface="Arial MT"/>
                <a:cs typeface="Arial MT"/>
              </a:rPr>
              <a:t>Some</a:t>
            </a:r>
            <a:r>
              <a:rPr sz="2900" spc="-15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act</a:t>
            </a:r>
            <a:r>
              <a:rPr sz="2900" spc="-1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in</a:t>
            </a:r>
            <a:r>
              <a:rPr sz="2900" spc="-125" dirty="0">
                <a:latin typeface="Arial MT"/>
                <a:cs typeface="Arial MT"/>
              </a:rPr>
              <a:t> </a:t>
            </a:r>
            <a:r>
              <a:rPr sz="2900" spc="-30" dirty="0">
                <a:latin typeface="Arial MT"/>
                <a:cs typeface="Arial MT"/>
              </a:rPr>
              <a:t>response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to</a:t>
            </a:r>
            <a:r>
              <a:rPr sz="2900" spc="-14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internal</a:t>
            </a:r>
            <a:r>
              <a:rPr sz="2900" spc="-85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ligands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such</a:t>
            </a:r>
            <a:r>
              <a:rPr sz="2900" spc="-10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as</a:t>
            </a:r>
            <a:r>
              <a:rPr sz="2900" spc="-90" dirty="0">
                <a:latin typeface="Arial MT"/>
                <a:cs typeface="Arial MT"/>
              </a:rPr>
              <a:t> </a:t>
            </a:r>
            <a:r>
              <a:rPr sz="2900" spc="-60" dirty="0">
                <a:latin typeface="Arial MT"/>
                <a:cs typeface="Arial MT"/>
              </a:rPr>
              <a:t>G-</a:t>
            </a:r>
            <a:r>
              <a:rPr sz="2900" spc="-10" dirty="0">
                <a:latin typeface="Arial MT"/>
                <a:cs typeface="Arial MT"/>
              </a:rPr>
              <a:t>proteins, cGMP</a:t>
            </a:r>
            <a:r>
              <a:rPr sz="2900" spc="-1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and</a:t>
            </a:r>
            <a:r>
              <a:rPr sz="2900" spc="-20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cAMP,</a:t>
            </a:r>
            <a:r>
              <a:rPr sz="2900" spc="-1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and</a:t>
            </a:r>
            <a:r>
              <a:rPr sz="2900" spc="-20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are</a:t>
            </a:r>
            <a:r>
              <a:rPr sz="2900" spc="-15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also</a:t>
            </a:r>
            <a:r>
              <a:rPr sz="2900" spc="-105" dirty="0">
                <a:latin typeface="Arial MT"/>
                <a:cs typeface="Arial MT"/>
              </a:rPr>
              <a:t> </a:t>
            </a:r>
            <a:r>
              <a:rPr sz="2900" spc="-30" dirty="0">
                <a:latin typeface="Arial MT"/>
                <a:cs typeface="Arial MT"/>
              </a:rPr>
              <a:t>regulated</a:t>
            </a:r>
            <a:r>
              <a:rPr sz="2900" spc="-1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by</a:t>
            </a:r>
            <a:r>
              <a:rPr sz="2900" spc="-18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internal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20" dirty="0">
                <a:latin typeface="Arial MT"/>
                <a:cs typeface="Arial MT"/>
              </a:rPr>
              <a:t>metabolites </a:t>
            </a:r>
            <a:r>
              <a:rPr sz="2900" dirty="0">
                <a:latin typeface="Arial MT"/>
                <a:cs typeface="Arial MT"/>
              </a:rPr>
              <a:t>such</a:t>
            </a:r>
            <a:r>
              <a:rPr sz="2900" spc="-20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as</a:t>
            </a:r>
            <a:r>
              <a:rPr sz="2900" spc="-155" dirty="0">
                <a:latin typeface="Arial MT"/>
                <a:cs typeface="Arial MT"/>
              </a:rPr>
              <a:t> </a:t>
            </a:r>
            <a:r>
              <a:rPr sz="2900" spc="-30" dirty="0">
                <a:latin typeface="Arial MT"/>
                <a:cs typeface="Arial MT"/>
              </a:rPr>
              <a:t>phosphoinositides,</a:t>
            </a:r>
            <a:r>
              <a:rPr sz="2900" spc="-170" dirty="0">
                <a:latin typeface="Arial MT"/>
                <a:cs typeface="Arial MT"/>
              </a:rPr>
              <a:t> </a:t>
            </a:r>
            <a:r>
              <a:rPr sz="2900" spc="-25" dirty="0">
                <a:latin typeface="Arial MT"/>
                <a:cs typeface="Arial MT"/>
              </a:rPr>
              <a:t>arachidonic</a:t>
            </a:r>
            <a:r>
              <a:rPr sz="2900" spc="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acid,</a:t>
            </a:r>
            <a:r>
              <a:rPr sz="2900" spc="-11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calcium.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57031" y="1244600"/>
            <a:ext cx="393700" cy="444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39631" y="1244600"/>
            <a:ext cx="330200" cy="431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71431" y="1244600"/>
            <a:ext cx="279400" cy="4318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39731" y="1244600"/>
            <a:ext cx="279400" cy="4318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98531" y="1244600"/>
            <a:ext cx="355600" cy="444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46231" y="1244600"/>
            <a:ext cx="406400" cy="444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66931" y="1244600"/>
            <a:ext cx="342900" cy="4318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40131" y="1244600"/>
            <a:ext cx="342900" cy="4318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384631" y="1244600"/>
            <a:ext cx="406400" cy="4445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700456" y="1064683"/>
            <a:ext cx="2167255" cy="736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  <a:tabLst>
                <a:tab pos="1186180" algn="l"/>
              </a:tabLst>
            </a:pPr>
            <a:r>
              <a:rPr sz="4650" spc="-50" dirty="0">
                <a:solidFill>
                  <a:srgbClr val="342F95"/>
                </a:solidFill>
              </a:rPr>
              <a:t>I</a:t>
            </a:r>
            <a:r>
              <a:rPr sz="4650" dirty="0">
                <a:solidFill>
                  <a:srgbClr val="342F95"/>
                </a:solidFill>
              </a:rPr>
              <a:t>	</a:t>
            </a:r>
            <a:r>
              <a:rPr sz="4650" spc="175" dirty="0">
                <a:solidFill>
                  <a:srgbClr val="3838A0"/>
                </a:solidFill>
              </a:rPr>
              <a:t>ALI</a:t>
            </a:r>
            <a:endParaRPr sz="465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20209759" y="9146195"/>
            <a:ext cx="626248" cy="399650"/>
          </a:xfrm>
          <a:prstGeom prst="rect">
            <a:avLst/>
          </a:prstGeom>
        </p:spPr>
        <p:txBody>
          <a:bodyPr vert="horz" wrap="square" lIns="0" tIns="141785" rIns="0" bIns="0" rtlCol="0">
            <a:spAutoFit/>
          </a:bodyPr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sz="2050" spc="-50" dirty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</a:t>
            </a:fld>
            <a:endParaRPr sz="2050">
              <a:latin typeface="Consolas"/>
              <a:cs typeface="Consola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23040" y="3507493"/>
            <a:ext cx="11202035" cy="21608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5110">
              <a:lnSpc>
                <a:spcPts val="2785"/>
              </a:lnSpc>
              <a:spcBef>
                <a:spcPts val="130"/>
              </a:spcBef>
              <a:tabLst>
                <a:tab pos="4977765" algn="l"/>
              </a:tabLst>
            </a:pPr>
            <a:r>
              <a:rPr sz="2350" spc="114" dirty="0">
                <a:latin typeface="Arial MT"/>
                <a:cs typeface="Arial MT"/>
              </a:rPr>
              <a:t>Cell</a:t>
            </a:r>
            <a:r>
              <a:rPr sz="2350" spc="95" dirty="0">
                <a:latin typeface="Arial MT"/>
                <a:cs typeface="Arial MT"/>
              </a:rPr>
              <a:t> </a:t>
            </a:r>
            <a:r>
              <a:rPr sz="2350" spc="114" dirty="0">
                <a:latin typeface="Arial MT"/>
                <a:cs typeface="Arial MT"/>
              </a:rPr>
              <a:t>signaling</a:t>
            </a:r>
            <a:r>
              <a:rPr sz="2350" spc="140" dirty="0">
                <a:latin typeface="Arial MT"/>
                <a:cs typeface="Arial MT"/>
              </a:rPr>
              <a:t> </a:t>
            </a:r>
            <a:r>
              <a:rPr sz="2350" spc="65" dirty="0">
                <a:latin typeface="Arial MT"/>
                <a:cs typeface="Arial MT"/>
              </a:rPr>
              <a:t>is</a:t>
            </a:r>
            <a:r>
              <a:rPr sz="2350" spc="-19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part</a:t>
            </a:r>
            <a:r>
              <a:rPr sz="2350" spc="5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of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-50" dirty="0">
                <a:latin typeface="Arial MT"/>
                <a:cs typeface="Arial MT"/>
              </a:rPr>
              <a:t>a</a:t>
            </a:r>
            <a:r>
              <a:rPr sz="2350" dirty="0">
                <a:latin typeface="Arial MT"/>
                <a:cs typeface="Arial MT"/>
              </a:rPr>
              <a:t>	</a:t>
            </a:r>
            <a:r>
              <a:rPr sz="2350" b="1" spc="-190" dirty="0">
                <a:latin typeface="Arial"/>
                <a:cs typeface="Arial"/>
              </a:rPr>
              <a:t>system</a:t>
            </a:r>
            <a:r>
              <a:rPr sz="2350" b="1" spc="-20" dirty="0">
                <a:latin typeface="Arial"/>
                <a:cs typeface="Arial"/>
              </a:rPr>
              <a:t> </a:t>
            </a:r>
            <a:r>
              <a:rPr sz="2350" dirty="0">
                <a:latin typeface="Arial MT"/>
                <a:cs typeface="Arial MT"/>
              </a:rPr>
              <a:t>of</a:t>
            </a:r>
            <a:r>
              <a:rPr sz="2350" spc="-110" dirty="0">
                <a:latin typeface="Arial MT"/>
                <a:cs typeface="Arial MT"/>
              </a:rPr>
              <a:t> </a:t>
            </a:r>
            <a:r>
              <a:rPr sz="2350" spc="-50" dirty="0">
                <a:latin typeface="Arial MT"/>
                <a:cs typeface="Arial MT"/>
              </a:rPr>
              <a:t>communication</a:t>
            </a:r>
            <a:r>
              <a:rPr sz="2350" spc="3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that</a:t>
            </a:r>
            <a:r>
              <a:rPr sz="2350" spc="-60" dirty="0">
                <a:latin typeface="Arial MT"/>
                <a:cs typeface="Arial MT"/>
              </a:rPr>
              <a:t> </a:t>
            </a:r>
            <a:r>
              <a:rPr sz="2350" spc="-65" dirty="0">
                <a:latin typeface="Arial MT"/>
                <a:cs typeface="Arial MT"/>
              </a:rPr>
              <a:t>governs</a:t>
            </a:r>
            <a:r>
              <a:rPr sz="2350" spc="-90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basic</a:t>
            </a:r>
            <a:endParaRPr sz="2350" dirty="0">
              <a:latin typeface="Arial MT"/>
              <a:cs typeface="Arial MT"/>
            </a:endParaRPr>
          </a:p>
          <a:p>
            <a:pPr marL="20320">
              <a:lnSpc>
                <a:spcPts val="2725"/>
              </a:lnSpc>
            </a:pPr>
            <a:r>
              <a:rPr sz="2300" dirty="0">
                <a:latin typeface="Arial MT"/>
                <a:cs typeface="Arial MT"/>
              </a:rPr>
              <a:t>cellular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activities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coordinates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-13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actions.</a:t>
            </a:r>
            <a:endParaRPr sz="23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300" dirty="0">
              <a:latin typeface="Arial MT"/>
              <a:cs typeface="Arial MT"/>
            </a:endParaRPr>
          </a:p>
          <a:p>
            <a:pPr>
              <a:spcBef>
                <a:spcPts val="290"/>
              </a:spcBef>
            </a:pPr>
            <a:endParaRPr sz="2300" dirty="0">
              <a:latin typeface="Arial MT"/>
              <a:cs typeface="Arial MT"/>
            </a:endParaRPr>
          </a:p>
          <a:p>
            <a:pPr marL="12700" marR="5080" indent="34925">
              <a:lnSpc>
                <a:spcPts val="2700"/>
              </a:lnSpc>
            </a:pPr>
            <a:r>
              <a:rPr sz="2300" spc="150" dirty="0">
                <a:latin typeface="Arial MT"/>
                <a:cs typeface="Arial MT"/>
              </a:rPr>
              <a:t>*The</a:t>
            </a:r>
            <a:r>
              <a:rPr sz="2300" spc="-1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ability of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cells</a:t>
            </a:r>
            <a:r>
              <a:rPr sz="2300" spc="-1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to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perceive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-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correctly</a:t>
            </a:r>
            <a:r>
              <a:rPr sz="2300" spc="-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respond</a:t>
            </a:r>
            <a:r>
              <a:rPr sz="2300" spc="-8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to</a:t>
            </a:r>
            <a:r>
              <a:rPr sz="2300" spc="-1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their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microenvironment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spc="80" dirty="0">
                <a:latin typeface="Arial MT"/>
                <a:cs typeface="Arial MT"/>
              </a:rPr>
              <a:t>is</a:t>
            </a:r>
            <a:r>
              <a:rPr sz="2300" spc="-165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the </a:t>
            </a:r>
            <a:r>
              <a:rPr sz="2300" dirty="0">
                <a:latin typeface="Arial MT"/>
                <a:cs typeface="Arial MT"/>
              </a:rPr>
              <a:t>basis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development,</a:t>
            </a:r>
            <a:r>
              <a:rPr sz="2300" spc="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tissue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repair,</a:t>
            </a:r>
            <a:r>
              <a:rPr sz="2300" spc="-114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and</a:t>
            </a:r>
            <a:r>
              <a:rPr sz="2300" spc="-1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immunity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as</a:t>
            </a:r>
            <a:r>
              <a:rPr sz="2300" spc="-11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well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as</a:t>
            </a:r>
            <a:r>
              <a:rPr sz="2300" spc="-1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normal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tissue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homeostasis</a:t>
            </a:r>
            <a:endParaRPr sz="2300" dirty="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31577" y="6625166"/>
            <a:ext cx="11568430" cy="107315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26670" algn="just">
              <a:lnSpc>
                <a:spcPct val="98700"/>
              </a:lnSpc>
              <a:spcBef>
                <a:spcPts val="170"/>
              </a:spcBef>
            </a:pPr>
            <a:r>
              <a:rPr sz="2300" spc="80" dirty="0">
                <a:latin typeface="Arial MT"/>
                <a:cs typeface="Arial MT"/>
              </a:rPr>
              <a:t>*Errors</a:t>
            </a:r>
            <a:r>
              <a:rPr sz="2300" spc="125" dirty="0">
                <a:latin typeface="Arial MT"/>
                <a:cs typeface="Arial MT"/>
              </a:rPr>
              <a:t> </a:t>
            </a:r>
            <a:r>
              <a:rPr sz="2300" spc="50" dirty="0">
                <a:latin typeface="Arial MT"/>
                <a:cs typeface="Arial MT"/>
              </a:rPr>
              <a:t>in </a:t>
            </a:r>
            <a:r>
              <a:rPr sz="2300" dirty="0">
                <a:latin typeface="Arial MT"/>
                <a:cs typeface="Arial MT"/>
              </a:rPr>
              <a:t>cellular</a:t>
            </a:r>
            <a:r>
              <a:rPr sz="2300" spc="25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information</a:t>
            </a:r>
            <a:r>
              <a:rPr sz="2300" spc="3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processing</a:t>
            </a:r>
            <a:r>
              <a:rPr sz="2300" spc="28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are</a:t>
            </a:r>
            <a:r>
              <a:rPr sz="2300" spc="1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responsible</a:t>
            </a:r>
            <a:r>
              <a:rPr sz="2300" spc="3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for</a:t>
            </a:r>
            <a:r>
              <a:rPr sz="2300" spc="1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diseases</a:t>
            </a:r>
            <a:r>
              <a:rPr sz="2300" spc="29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such</a:t>
            </a:r>
            <a:r>
              <a:rPr sz="2300" spc="1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as</a:t>
            </a:r>
            <a:r>
              <a:rPr sz="2300" spc="15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cancer, </a:t>
            </a:r>
            <a:r>
              <a:rPr sz="2300" dirty="0">
                <a:latin typeface="Arial MT"/>
                <a:cs typeface="Arial MT"/>
              </a:rPr>
              <a:t>autoimmunity,</a:t>
            </a:r>
            <a:r>
              <a:rPr sz="2300" spc="525" dirty="0">
                <a:latin typeface="Arial MT"/>
                <a:cs typeface="Arial MT"/>
              </a:rPr>
              <a:t> 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1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diabetes.</a:t>
            </a:r>
            <a:r>
              <a:rPr sz="2300" spc="17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By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understanding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signaling,</a:t>
            </a:r>
            <a:r>
              <a:rPr sz="2300" spc="25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diseases</a:t>
            </a:r>
            <a:r>
              <a:rPr sz="2300" spc="20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may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be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treated effectively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and,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theoretically,</a:t>
            </a:r>
            <a:r>
              <a:rPr sz="2300" spc="-15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artificial</a:t>
            </a:r>
            <a:r>
              <a:rPr sz="2300" spc="-1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tissues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may</a:t>
            </a:r>
            <a:r>
              <a:rPr sz="2300" spc="-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be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created.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Flowchart: Process 1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6485" y="2177521"/>
            <a:ext cx="167005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5100" spc="-50" dirty="0">
                <a:solidFill>
                  <a:srgbClr val="6766DB"/>
                </a:solidFill>
                <a:latin typeface="Arial MT"/>
                <a:cs typeface="Arial MT"/>
              </a:rPr>
              <a:t>i</a:t>
            </a:r>
            <a:endParaRPr sz="51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23168" y="1293108"/>
            <a:ext cx="4871720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4600" spc="-70" dirty="0">
                <a:solidFill>
                  <a:srgbClr val="186D57"/>
                </a:solidFill>
              </a:rPr>
              <a:t>nal-</a:t>
            </a:r>
            <a:r>
              <a:rPr sz="4600" dirty="0">
                <a:solidFill>
                  <a:srgbClr val="186D57"/>
                </a:solidFill>
              </a:rPr>
              <a:t>gated</a:t>
            </a:r>
            <a:r>
              <a:rPr sz="4600" spc="-70" dirty="0">
                <a:solidFill>
                  <a:srgbClr val="186D57"/>
                </a:solidFill>
              </a:rPr>
              <a:t> </a:t>
            </a:r>
            <a:r>
              <a:rPr sz="4600" spc="-55" dirty="0">
                <a:solidFill>
                  <a:srgbClr val="136750"/>
                </a:solidFill>
              </a:rPr>
              <a:t>channels</a:t>
            </a:r>
            <a:endParaRPr sz="4600"/>
          </a:p>
        </p:txBody>
      </p:sp>
      <p:sp>
        <p:nvSpPr>
          <p:cNvPr id="4" name="object 4"/>
          <p:cNvSpPr txBox="1"/>
          <p:nvPr/>
        </p:nvSpPr>
        <p:spPr>
          <a:xfrm>
            <a:off x="6941833" y="5500158"/>
            <a:ext cx="151955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spcBef>
                <a:spcPts val="90"/>
              </a:spcBef>
              <a:tabLst>
                <a:tab pos="478790" algn="l"/>
              </a:tabLst>
            </a:pPr>
            <a:r>
              <a:rPr sz="3075" spc="82" baseline="-9485" dirty="0">
                <a:latin typeface="Arial MT"/>
                <a:cs typeface="Arial MT"/>
              </a:rPr>
              <a:t>•A</a:t>
            </a:r>
            <a:r>
              <a:rPr sz="3075" baseline="-9485" dirty="0">
                <a:latin typeface="Arial MT"/>
                <a:cs typeface="Arial MT"/>
              </a:rPr>
              <a:t>	</a:t>
            </a:r>
            <a:r>
              <a:rPr sz="3075" spc="-179" baseline="-9485" dirty="0">
                <a:latin typeface="Arial MT"/>
                <a:cs typeface="Arial MT"/>
              </a:rPr>
              <a:t>h</a:t>
            </a:r>
            <a:r>
              <a:rPr sz="3075" spc="-217" baseline="-9485" dirty="0">
                <a:latin typeface="Arial MT"/>
                <a:cs typeface="Arial MT"/>
              </a:rPr>
              <a:t> </a:t>
            </a:r>
            <a:r>
              <a:rPr sz="2050" spc="-75" dirty="0">
                <a:latin typeface="Arial MT"/>
                <a:cs typeface="Arial MT"/>
              </a:rPr>
              <a:t>channel</a:t>
            </a:r>
            <a:endParaRPr sz="20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95119" y="8066969"/>
            <a:ext cx="318770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00" spc="-95" dirty="0">
                <a:latin typeface="Arial MT"/>
                <a:cs typeface="Arial MT"/>
              </a:rPr>
              <a:t>K*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53673" y="2094441"/>
            <a:ext cx="1042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150" dirty="0">
                <a:solidFill>
                  <a:srgbClr val="003D28"/>
                </a:solidFill>
                <a:latin typeface="Arial MT"/>
                <a:cs typeface="Arial MT"/>
              </a:rPr>
              <a:t>rotein-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0869" y="2094441"/>
            <a:ext cx="6483350" cy="186436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216910" marR="5080" indent="236854">
              <a:lnSpc>
                <a:spcPts val="3500"/>
              </a:lnSpc>
              <a:spcBef>
                <a:spcPts val="505"/>
              </a:spcBef>
              <a:tabLst>
                <a:tab pos="5638800" algn="l"/>
                <a:tab pos="6184265" algn="l"/>
              </a:tabLst>
            </a:pPr>
            <a:r>
              <a:rPr sz="3200" spc="-114" dirty="0">
                <a:solidFill>
                  <a:srgbClr val="13674D"/>
                </a:solidFill>
                <a:latin typeface="Arial MT"/>
                <a:cs typeface="Arial MT"/>
              </a:rPr>
              <a:t>tñal</a:t>
            </a:r>
            <a:r>
              <a:rPr sz="3200" spc="-285" dirty="0">
                <a:solidFill>
                  <a:srgbClr val="13674D"/>
                </a:solidFill>
                <a:latin typeface="Arial MT"/>
                <a:cs typeface="Arial MT"/>
              </a:rPr>
              <a:t> </a:t>
            </a:r>
            <a:r>
              <a:rPr sz="3200" spc="-210" dirty="0">
                <a:solidFill>
                  <a:srgbClr val="24644F"/>
                </a:solidFill>
                <a:latin typeface="Arial MT"/>
                <a:cs typeface="Arial MT"/>
              </a:rPr>
              <a:t>m2</a:t>
            </a:r>
            <a:r>
              <a:rPr sz="3200" spc="-125" dirty="0">
                <a:solidFill>
                  <a:srgbClr val="24644F"/>
                </a:solidFill>
                <a:latin typeface="Arial MT"/>
                <a:cs typeface="Arial MT"/>
              </a:rPr>
              <a:t> </a:t>
            </a:r>
            <a:r>
              <a:rPr sz="3200" spc="-20" dirty="0">
                <a:solidFill>
                  <a:srgbClr val="084636"/>
                </a:solidFill>
                <a:latin typeface="Arial MT"/>
                <a:cs typeface="Arial MT"/>
              </a:rPr>
              <a:t>ixxv</a:t>
            </a:r>
            <a:r>
              <a:rPr sz="3200" dirty="0">
                <a:solidFill>
                  <a:srgbClr val="084636"/>
                </a:solidFill>
                <a:latin typeface="Arial MT"/>
                <a:cs typeface="Arial MT"/>
              </a:rPr>
              <a:t>	</a:t>
            </a:r>
            <a:r>
              <a:rPr sz="3200" spc="-25" dirty="0">
                <a:solidFill>
                  <a:srgbClr val="236654"/>
                </a:solidFill>
                <a:latin typeface="Arial MT"/>
                <a:cs typeface="Arial MT"/>
              </a:rPr>
              <a:t>to</a:t>
            </a:r>
            <a:r>
              <a:rPr sz="3200" dirty="0">
                <a:solidFill>
                  <a:srgbClr val="236654"/>
                </a:solidFill>
                <a:latin typeface="Arial MT"/>
                <a:cs typeface="Arial MT"/>
              </a:rPr>
              <a:t>	</a:t>
            </a:r>
            <a:r>
              <a:rPr sz="3200" spc="-105" dirty="0">
                <a:solidFill>
                  <a:srgbClr val="236654"/>
                </a:solidFill>
                <a:latin typeface="Arial MT"/>
                <a:cs typeface="Arial MT"/>
              </a:rPr>
              <a:t>C </a:t>
            </a:r>
            <a:r>
              <a:rPr sz="3200" spc="90" dirty="0">
                <a:solidFill>
                  <a:srgbClr val="4B796B"/>
                </a:solidFill>
                <a:latin typeface="Arial MT"/>
                <a:cs typeface="Arial MT"/>
              </a:rPr>
              <a:t>copied</a:t>
            </a:r>
            <a:r>
              <a:rPr sz="3200" spc="-220" dirty="0">
                <a:solidFill>
                  <a:srgbClr val="4B796B"/>
                </a:solidFill>
                <a:latin typeface="Arial MT"/>
                <a:cs typeface="Arial MT"/>
              </a:rPr>
              <a:t> </a:t>
            </a:r>
            <a:r>
              <a:rPr sz="3200" spc="80" dirty="0">
                <a:solidFill>
                  <a:srgbClr val="11644D"/>
                </a:solidFill>
                <a:latin typeface="Arial MT"/>
                <a:cs typeface="Arial MT"/>
              </a:rPr>
              <a:t>K’</a:t>
            </a:r>
            <a:r>
              <a:rPr sz="3200" spc="-235" dirty="0">
                <a:solidFill>
                  <a:srgbClr val="11644D"/>
                </a:solidFill>
                <a:latin typeface="Arial MT"/>
                <a:cs typeface="Arial MT"/>
              </a:rPr>
              <a:t> </a:t>
            </a:r>
            <a:r>
              <a:rPr sz="3200" spc="-300" dirty="0">
                <a:solidFill>
                  <a:srgbClr val="1D5B4B"/>
                </a:solidFill>
                <a:latin typeface="Arial MT"/>
                <a:cs typeface="Arial MT"/>
              </a:rPr>
              <a:t>Channels</a:t>
            </a:r>
            <a:endParaRPr sz="3200">
              <a:latin typeface="Arial MT"/>
              <a:cs typeface="Arial MT"/>
            </a:endParaRPr>
          </a:p>
          <a:p>
            <a:pPr marL="12700">
              <a:spcBef>
                <a:spcPts val="1700"/>
              </a:spcBef>
              <a:tabLst>
                <a:tab pos="382905" algn="l"/>
                <a:tab pos="1665605" algn="l"/>
              </a:tabLst>
            </a:pPr>
            <a:r>
              <a:rPr sz="2100" spc="-50" dirty="0">
                <a:latin typeface="Arial MT"/>
                <a:cs typeface="Arial MT"/>
              </a:rPr>
              <a:t>M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10" dirty="0">
                <a:latin typeface="Arial MT"/>
                <a:cs typeface="Arial MT"/>
              </a:rPr>
              <a:t>muecarlnlc</a:t>
            </a:r>
            <a:r>
              <a:rPr sz="2100" dirty="0">
                <a:latin typeface="Arial MT"/>
                <a:cs typeface="Arial MT"/>
              </a:rPr>
              <a:t>	</a:t>
            </a:r>
            <a:r>
              <a:rPr sz="2100" spc="-10" dirty="0">
                <a:latin typeface="Arial MT"/>
                <a:cs typeface="Arial MT"/>
              </a:rPr>
              <a:t>receptor</a:t>
            </a:r>
            <a:endParaRPr sz="2100">
              <a:latin typeface="Arial MT"/>
              <a:cs typeface="Arial MT"/>
            </a:endParaRPr>
          </a:p>
          <a:p>
            <a:pPr marL="553720">
              <a:spcBef>
                <a:spcPts val="330"/>
              </a:spcBef>
              <a:tabLst>
                <a:tab pos="896619" algn="l"/>
                <a:tab pos="1252220" algn="l"/>
              </a:tabLst>
            </a:pPr>
            <a:r>
              <a:rPr sz="2100" spc="-50" dirty="0">
                <a:solidFill>
                  <a:srgbClr val="1C1C1C"/>
                </a:solidFill>
                <a:latin typeface="Arial MT"/>
                <a:cs typeface="Arial MT"/>
              </a:rPr>
              <a:t>I</a:t>
            </a:r>
            <a:r>
              <a:rPr sz="2100" dirty="0">
                <a:solidFill>
                  <a:srgbClr val="1C1C1C"/>
                </a:solidFill>
                <a:latin typeface="Arial MT"/>
                <a:cs typeface="Arial MT"/>
              </a:rPr>
              <a:t>	</a:t>
            </a:r>
            <a:r>
              <a:rPr sz="2100" spc="-50" dirty="0">
                <a:solidFill>
                  <a:srgbClr val="1C1C1C"/>
                </a:solidFill>
                <a:latin typeface="Arial MT"/>
                <a:cs typeface="Arial MT"/>
              </a:rPr>
              <a:t>I</a:t>
            </a:r>
            <a:r>
              <a:rPr sz="2100" dirty="0">
                <a:solidFill>
                  <a:srgbClr val="1C1C1C"/>
                </a:solidFill>
                <a:latin typeface="Arial MT"/>
                <a:cs typeface="Arial MT"/>
              </a:rPr>
              <a:t>	</a:t>
            </a:r>
            <a:r>
              <a:rPr sz="2100" spc="-25" dirty="0">
                <a:solidFill>
                  <a:srgbClr val="0F0F0F"/>
                </a:solidFill>
                <a:latin typeface="Arial MT"/>
                <a:cs typeface="Arial MT"/>
              </a:rPr>
              <a:t>‹•,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10774" y="7070196"/>
            <a:ext cx="652780" cy="403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50" spc="-25" dirty="0">
                <a:latin typeface="Arial MT"/>
                <a:cs typeface="Arial MT"/>
              </a:rPr>
              <a:t>GTP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33360" y="6677201"/>
            <a:ext cx="68707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650" spc="-165" dirty="0">
                <a:latin typeface="Arial MT"/>
                <a:cs typeface="Arial MT"/>
              </a:rPr>
              <a:t>GDP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60774" y="9171869"/>
            <a:ext cx="344170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00" spc="-165" dirty="0">
                <a:latin typeface="Courier New"/>
                <a:cs typeface="Courier New"/>
              </a:rPr>
              <a:t>40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40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1431" y="6667500"/>
            <a:ext cx="1854200" cy="1689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2031" y="6667500"/>
            <a:ext cx="1854200" cy="1689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5531" y="1409700"/>
            <a:ext cx="1117600" cy="14986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780631" y="2540000"/>
            <a:ext cx="11010900" cy="4025900"/>
            <a:chOff x="1612900" y="2540000"/>
            <a:chExt cx="11010900" cy="40259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2900" y="2540000"/>
              <a:ext cx="10718800" cy="40259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400" y="2857500"/>
              <a:ext cx="101600" cy="266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32000" y="4546600"/>
              <a:ext cx="1181100" cy="4762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0900" y="5918200"/>
              <a:ext cx="406400" cy="177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00600" y="2908300"/>
              <a:ext cx="711200" cy="152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48400" y="3238500"/>
              <a:ext cx="774700" cy="254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12100" y="5295900"/>
              <a:ext cx="4711700" cy="81280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549840" y="1700213"/>
            <a:ext cx="7542530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4800" spc="170" dirty="0">
                <a:solidFill>
                  <a:srgbClr val="999AE8"/>
                </a:solidFill>
              </a:rPr>
              <a:t>modifiers</a:t>
            </a:r>
            <a:r>
              <a:rPr sz="4800" spc="40" dirty="0">
                <a:solidFill>
                  <a:srgbClr val="999AE8"/>
                </a:solidFill>
              </a:rPr>
              <a:t> </a:t>
            </a:r>
            <a:r>
              <a:rPr sz="4800" dirty="0">
                <a:solidFill>
                  <a:srgbClr val="383491"/>
                </a:solidFill>
              </a:rPr>
              <a:t>of</a:t>
            </a:r>
            <a:r>
              <a:rPr sz="4800" spc="-220" dirty="0">
                <a:solidFill>
                  <a:srgbClr val="383491"/>
                </a:solidFill>
              </a:rPr>
              <a:t> </a:t>
            </a:r>
            <a:r>
              <a:rPr sz="4800" spc="-130" dirty="0">
                <a:solidFill>
                  <a:srgbClr val="3A3689"/>
                </a:solidFill>
              </a:rPr>
              <a:t>Channel</a:t>
            </a:r>
            <a:r>
              <a:rPr sz="4800" spc="-85" dirty="0">
                <a:solidFill>
                  <a:srgbClr val="3A3689"/>
                </a:solidFill>
              </a:rPr>
              <a:t> </a:t>
            </a:r>
            <a:r>
              <a:rPr sz="4800" spc="-125" dirty="0">
                <a:solidFill>
                  <a:srgbClr val="383689"/>
                </a:solidFill>
              </a:rPr>
              <a:t>Gating</a:t>
            </a:r>
            <a:endParaRPr sz="4800"/>
          </a:p>
        </p:txBody>
      </p:sp>
      <p:sp>
        <p:nvSpPr>
          <p:cNvPr id="14" name="object 14"/>
          <p:cNvSpPr txBox="1"/>
          <p:nvPr/>
        </p:nvSpPr>
        <p:spPr>
          <a:xfrm>
            <a:off x="5357198" y="2656241"/>
            <a:ext cx="1335405" cy="6369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>
              <a:lnSpc>
                <a:spcPts val="2325"/>
              </a:lnSpc>
              <a:spcBef>
                <a:spcPts val="135"/>
              </a:spcBef>
            </a:pPr>
            <a:r>
              <a:rPr sz="2250" spc="-35" dirty="0">
                <a:latin typeface="Arial MT"/>
                <a:cs typeface="Arial MT"/>
              </a:rPr>
              <a:t>Reversible</a:t>
            </a:r>
            <a:endParaRPr sz="2250">
              <a:latin typeface="Arial MT"/>
              <a:cs typeface="Arial MT"/>
            </a:endParaRPr>
          </a:p>
          <a:p>
            <a:pPr marL="12700">
              <a:lnSpc>
                <a:spcPts val="2445"/>
              </a:lnSpc>
            </a:pPr>
            <a:r>
              <a:rPr sz="2350" spc="-60" dirty="0">
                <a:solidFill>
                  <a:srgbClr val="1A1A1A"/>
                </a:solidFill>
                <a:latin typeface="Arial MT"/>
                <a:cs typeface="Arial MT"/>
              </a:rPr>
              <a:t>antagonist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50697" y="3303588"/>
            <a:ext cx="1572260" cy="10128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970">
              <a:lnSpc>
                <a:spcPts val="2265"/>
              </a:lnSpc>
              <a:spcBef>
                <a:spcPts val="135"/>
              </a:spcBef>
            </a:pPr>
            <a:r>
              <a:rPr sz="2150" spc="-10" dirty="0">
                <a:latin typeface="Arial MT"/>
                <a:cs typeface="Arial MT"/>
              </a:rPr>
              <a:t>Endogenous</a:t>
            </a:r>
            <a:endParaRPr sz="2150">
              <a:latin typeface="Arial MT"/>
              <a:cs typeface="Arial MT"/>
            </a:endParaRPr>
          </a:p>
          <a:p>
            <a:pPr marL="12700">
              <a:lnSpc>
                <a:spcPts val="2505"/>
              </a:lnSpc>
            </a:pPr>
            <a:r>
              <a:rPr sz="2350" spc="-10" dirty="0">
                <a:latin typeface="Arial MT"/>
                <a:cs typeface="Arial MT"/>
              </a:rPr>
              <a:t>agonist</a:t>
            </a:r>
            <a:endParaRPr sz="2350">
              <a:latin typeface="Arial MT"/>
              <a:cs typeface="Arial MT"/>
            </a:endParaRPr>
          </a:p>
          <a:p>
            <a:pPr marL="38100">
              <a:spcBef>
                <a:spcPts val="380"/>
              </a:spcBef>
            </a:pPr>
            <a:r>
              <a:rPr sz="2150" i="1" spc="-10" dirty="0">
                <a:latin typeface="Arial"/>
                <a:cs typeface="Arial"/>
              </a:rPr>
              <a:t>(ACh)</a:t>
            </a:r>
            <a:endParaRPr sz="21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64245" y="5575652"/>
            <a:ext cx="120078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75" dirty="0">
                <a:solidFill>
                  <a:srgbClr val="3D3D3D"/>
                </a:solidFill>
                <a:latin typeface="Arial MT"/>
                <a:cs typeface="Arial MT"/>
              </a:rPr>
              <a:t>Cytoplasmic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77769" y="3132491"/>
            <a:ext cx="310324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135"/>
              </a:spcBef>
            </a:pPr>
            <a:r>
              <a:rPr sz="2250" spc="-10" dirty="0">
                <a:latin typeface="Arial MT"/>
                <a:cs typeface="Arial MT"/>
              </a:rPr>
              <a:t>Irreversible</a:t>
            </a:r>
            <a:endParaRPr sz="2250">
              <a:latin typeface="Arial MT"/>
              <a:cs typeface="Arial MT"/>
            </a:endParaRPr>
          </a:p>
          <a:p>
            <a:pPr marL="16510">
              <a:lnSpc>
                <a:spcPts val="2400"/>
              </a:lnSpc>
              <a:tabLst>
                <a:tab pos="2988310" algn="l"/>
              </a:tabLst>
            </a:pPr>
            <a:r>
              <a:rPr sz="2250" spc="-10" dirty="0">
                <a:solidFill>
                  <a:srgbClr val="161616"/>
                </a:solidFill>
                <a:latin typeface="Arial MT"/>
                <a:cs typeface="Arial MT"/>
              </a:rPr>
              <a:t>antagonist</a:t>
            </a:r>
            <a:r>
              <a:rPr sz="2250" dirty="0">
                <a:solidFill>
                  <a:srgbClr val="161616"/>
                </a:solidFill>
                <a:latin typeface="Arial MT"/>
                <a:cs typeface="Arial MT"/>
              </a:rPr>
              <a:t>	</a:t>
            </a:r>
            <a:r>
              <a:rPr sz="2250" i="1" spc="-50" dirty="0">
                <a:latin typeface="Arial"/>
                <a:cs typeface="Arial"/>
              </a:rPr>
              <a:t>)</a:t>
            </a:r>
            <a:endParaRPr sz="22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6566" y="8352719"/>
            <a:ext cx="1323340" cy="6743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415"/>
              </a:lnSpc>
              <a:spcBef>
                <a:spcPts val="130"/>
              </a:spcBef>
            </a:pPr>
            <a:r>
              <a:rPr sz="2400" spc="-114" dirty="0">
                <a:latin typeface="Arial MT"/>
                <a:cs typeface="Arial MT"/>
              </a:rPr>
              <a:t>Reversible</a:t>
            </a:r>
            <a:endParaRPr sz="2400">
              <a:latin typeface="Arial MT"/>
              <a:cs typeface="Arial MT"/>
            </a:endParaRPr>
          </a:p>
          <a:p>
            <a:pPr marL="154940">
              <a:lnSpc>
                <a:spcPts val="2655"/>
              </a:lnSpc>
            </a:pPr>
            <a:r>
              <a:rPr sz="2600" spc="-50" dirty="0">
                <a:latin typeface="Arial MT"/>
                <a:cs typeface="Arial MT"/>
              </a:rPr>
              <a:t>reaction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12641" y="8352719"/>
            <a:ext cx="1430020" cy="6743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2415"/>
              </a:lnSpc>
              <a:spcBef>
                <a:spcPts val="130"/>
              </a:spcBef>
            </a:pPr>
            <a:r>
              <a:rPr sz="2400" spc="-65" dirty="0">
                <a:solidFill>
                  <a:srgbClr val="131313"/>
                </a:solidFill>
                <a:latin typeface="Arial MT"/>
                <a:cs typeface="Arial MT"/>
              </a:rPr>
              <a:t>Irreversible</a:t>
            </a:r>
            <a:endParaRPr sz="2400">
              <a:latin typeface="Arial MT"/>
              <a:cs typeface="Arial MT"/>
            </a:endParaRPr>
          </a:p>
          <a:p>
            <a:pPr marL="10795" algn="ctr">
              <a:lnSpc>
                <a:spcPts val="2655"/>
              </a:lnSpc>
            </a:pPr>
            <a:r>
              <a:rPr sz="2600" spc="-50" dirty="0">
                <a:latin typeface="Arial MT"/>
                <a:cs typeface="Arial MT"/>
              </a:rPr>
              <a:t>reaction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02439" y="9208558"/>
            <a:ext cx="31432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50" spc="-25" dirty="0">
                <a:latin typeface="Arial MT"/>
                <a:cs typeface="Arial MT"/>
              </a:rPr>
              <a:t>41</a:t>
            </a:r>
            <a:endParaRPr sz="2050">
              <a:latin typeface="Arial MT"/>
              <a:cs typeface="Arial MT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41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01731" y="8343900"/>
            <a:ext cx="596900" cy="622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67931" y="3225800"/>
            <a:ext cx="5892800" cy="5041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80631" y="2184400"/>
            <a:ext cx="203200" cy="5461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98931" y="2019300"/>
            <a:ext cx="571500" cy="43180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99731" y="8051800"/>
            <a:ext cx="355600" cy="1651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806031" y="1700213"/>
            <a:ext cx="2432050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4800" spc="-150" dirty="0">
                <a:solidFill>
                  <a:srgbClr val="6466CA"/>
                </a:solidFill>
              </a:rPr>
              <a:t>/vIodifiers</a:t>
            </a:r>
            <a:endParaRPr sz="4800"/>
          </a:p>
        </p:txBody>
      </p:sp>
      <p:sp>
        <p:nvSpPr>
          <p:cNvPr id="11" name="object 11"/>
          <p:cNvSpPr txBox="1"/>
          <p:nvPr/>
        </p:nvSpPr>
        <p:spPr>
          <a:xfrm>
            <a:off x="6263001" y="1700213"/>
            <a:ext cx="1932939" cy="14179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814069">
              <a:spcBef>
                <a:spcPts val="110"/>
              </a:spcBef>
            </a:pPr>
            <a:r>
              <a:rPr sz="4800" spc="-25" dirty="0">
                <a:solidFill>
                  <a:srgbClr val="343390"/>
                </a:solidFill>
                <a:latin typeface="Arial MT"/>
                <a:cs typeface="Arial MT"/>
              </a:rPr>
              <a:t>Cha</a:t>
            </a:r>
            <a:endParaRPr sz="4800">
              <a:latin typeface="Arial MT"/>
              <a:cs typeface="Arial MT"/>
            </a:endParaRPr>
          </a:p>
          <a:p>
            <a:pPr marL="12700">
              <a:spcBef>
                <a:spcPts val="2790"/>
              </a:spcBef>
              <a:tabLst>
                <a:tab pos="1765935" algn="l"/>
              </a:tabLst>
            </a:pPr>
            <a:r>
              <a:rPr sz="2000" spc="-240" dirty="0">
                <a:latin typeface="Arial MT"/>
                <a:cs typeface="Arial MT"/>
              </a:rPr>
              <a:t>Polyamlne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2A2A2A"/>
                </a:solidFill>
                <a:latin typeface="Arial MT"/>
                <a:cs typeface="Arial MT"/>
              </a:rPr>
              <a:t>site</a:t>
            </a:r>
            <a:r>
              <a:rPr sz="2000" dirty="0">
                <a:solidFill>
                  <a:srgbClr val="2A2A2A"/>
                </a:solidFill>
                <a:latin typeface="Arial MT"/>
                <a:cs typeface="Arial MT"/>
              </a:rPr>
              <a:t>	</a:t>
            </a:r>
            <a:r>
              <a:rPr sz="2000" spc="-50" dirty="0">
                <a:latin typeface="Arial MT"/>
                <a:cs typeface="Arial MT"/>
              </a:rPr>
              <a:t>+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74204" y="1700213"/>
            <a:ext cx="1078865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4800" spc="-125" dirty="0">
                <a:solidFill>
                  <a:srgbClr val="383689"/>
                </a:solidFill>
                <a:latin typeface="Arial MT"/>
                <a:cs typeface="Arial MT"/>
              </a:rPr>
              <a:t>Gati</a:t>
            </a:r>
            <a:endParaRPr sz="48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65500" y="3352447"/>
            <a:ext cx="1224280" cy="26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50" spc="-110" dirty="0">
                <a:solidFill>
                  <a:srgbClr val="424242"/>
                </a:solidFill>
                <a:latin typeface="Arial MT"/>
                <a:cs typeface="Arial MT"/>
              </a:rPr>
              <a:t>reœgnitlon</a:t>
            </a:r>
            <a:r>
              <a:rPr sz="1650" spc="-4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1650" spc="-90" dirty="0">
                <a:solidFill>
                  <a:srgbClr val="3B3B3B"/>
                </a:solidFill>
                <a:latin typeface="Arial MT"/>
                <a:cs typeface="Arial MT"/>
              </a:rPr>
              <a:t>sÆ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2460" y="8712552"/>
            <a:ext cx="40386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25" dirty="0">
                <a:solidFill>
                  <a:srgbClr val="0F0F0F"/>
                </a:solidFill>
                <a:latin typeface="Arial MT"/>
                <a:cs typeface="Arial MT"/>
              </a:rPr>
              <a:t>Na”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65172" y="4083933"/>
            <a:ext cx="10560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  <a:tabLst>
                <a:tab pos="445134" algn="l"/>
              </a:tabLst>
            </a:pPr>
            <a:r>
              <a:rPr sz="2000" spc="15" dirty="0">
                <a:latin typeface="Consolas"/>
                <a:cs typeface="Consolas"/>
              </a:rPr>
              <a:t>G</a:t>
            </a:r>
            <a:r>
              <a:rPr sz="2000" dirty="0">
                <a:latin typeface="Consolas"/>
                <a:cs typeface="Consolas"/>
              </a:rPr>
              <a:t>	</a:t>
            </a:r>
            <a:r>
              <a:rPr sz="2000" spc="-155" dirty="0">
                <a:latin typeface="Consolas"/>
                <a:cs typeface="Consolas"/>
              </a:rPr>
              <a:t>ne%te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372283" y="5231166"/>
            <a:ext cx="4538980" cy="181165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48895" marR="17780" indent="-11430">
              <a:lnSpc>
                <a:spcPts val="3450"/>
              </a:lnSpc>
              <a:spcBef>
                <a:spcPts val="500"/>
              </a:spcBef>
            </a:pPr>
            <a:r>
              <a:rPr sz="3150" spc="-114" dirty="0">
                <a:solidFill>
                  <a:srgbClr val="215E4D"/>
                </a:solidFill>
                <a:latin typeface="Arial MT"/>
                <a:cs typeface="Arial MT"/>
              </a:rPr>
              <a:t>Ion</a:t>
            </a:r>
            <a:r>
              <a:rPr sz="3150" spc="-175" dirty="0">
                <a:solidFill>
                  <a:srgbClr val="215E4D"/>
                </a:solidFill>
                <a:latin typeface="Arial MT"/>
                <a:cs typeface="Arial MT"/>
              </a:rPr>
              <a:t> </a:t>
            </a:r>
            <a:r>
              <a:rPr sz="3150" spc="-105" dirty="0">
                <a:solidFill>
                  <a:srgbClr val="072F23"/>
                </a:solidFill>
                <a:latin typeface="Arial MT"/>
                <a:cs typeface="Arial MT"/>
              </a:rPr>
              <a:t>paizneaion</a:t>
            </a:r>
            <a:r>
              <a:rPr sz="3150" spc="10" dirty="0">
                <a:solidFill>
                  <a:srgbClr val="072F23"/>
                </a:solidFill>
                <a:latin typeface="Arial MT"/>
                <a:cs typeface="Arial MT"/>
              </a:rPr>
              <a:t> </a:t>
            </a:r>
            <a:r>
              <a:rPr sz="3150" spc="-240" dirty="0">
                <a:solidFill>
                  <a:srgbClr val="0F5B46"/>
                </a:solidFill>
                <a:latin typeface="Arial MT"/>
                <a:cs typeface="Arial MT"/>
              </a:rPr>
              <a:t>oan</a:t>
            </a:r>
            <a:r>
              <a:rPr sz="3150" spc="-65" dirty="0">
                <a:solidFill>
                  <a:srgbClr val="0F5B46"/>
                </a:solidFill>
                <a:latin typeface="Arial MT"/>
                <a:cs typeface="Arial MT"/>
              </a:rPr>
              <a:t> </a:t>
            </a:r>
            <a:r>
              <a:rPr sz="3150" spc="-25" dirty="0">
                <a:solidFill>
                  <a:srgbClr val="075942"/>
                </a:solidFill>
                <a:latin typeface="Arial MT"/>
                <a:cs typeface="Arial MT"/>
              </a:rPr>
              <a:t>ba </a:t>
            </a:r>
            <a:r>
              <a:rPr sz="3150" spc="-45" dirty="0">
                <a:solidFill>
                  <a:srgbClr val="002A1C"/>
                </a:solidFill>
                <a:latin typeface="Arial MT"/>
                <a:cs typeface="Arial MT"/>
              </a:rPr>
              <a:t>paventod</a:t>
            </a:r>
            <a:r>
              <a:rPr sz="3150" spc="-130" dirty="0">
                <a:solidFill>
                  <a:srgbClr val="002A1C"/>
                </a:solidFill>
                <a:latin typeface="Arial MT"/>
                <a:cs typeface="Arial MT"/>
              </a:rPr>
              <a:t> </a:t>
            </a:r>
            <a:r>
              <a:rPr sz="3150" spc="-90" dirty="0">
                <a:solidFill>
                  <a:srgbClr val="24705B"/>
                </a:solidFill>
                <a:latin typeface="Arial MT"/>
                <a:cs typeface="Arial MT"/>
              </a:rPr>
              <a:t>by</a:t>
            </a:r>
            <a:r>
              <a:rPr sz="3150" spc="-150" dirty="0">
                <a:solidFill>
                  <a:srgbClr val="24705B"/>
                </a:solidFill>
                <a:latin typeface="Arial MT"/>
                <a:cs typeface="Arial MT"/>
              </a:rPr>
              <a:t> </a:t>
            </a:r>
            <a:r>
              <a:rPr sz="3150" spc="170" dirty="0">
                <a:solidFill>
                  <a:srgbClr val="003D2D"/>
                </a:solidFill>
                <a:latin typeface="Arial MT"/>
                <a:cs typeface="Arial MT"/>
              </a:rPr>
              <a:t>pea</a:t>
            </a:r>
            <a:r>
              <a:rPr sz="3150" spc="-275" dirty="0">
                <a:solidFill>
                  <a:srgbClr val="003D2D"/>
                </a:solidFill>
                <a:latin typeface="Arial MT"/>
                <a:cs typeface="Arial MT"/>
              </a:rPr>
              <a:t> </a:t>
            </a:r>
            <a:r>
              <a:rPr sz="3150" spc="-60" dirty="0">
                <a:solidFill>
                  <a:srgbClr val="2D7760"/>
                </a:solidFill>
                <a:latin typeface="Arial MT"/>
                <a:cs typeface="Arial MT"/>
              </a:rPr>
              <a:t>bockem,</a:t>
            </a:r>
            <a:endParaRPr sz="3150">
              <a:latin typeface="Arial MT"/>
              <a:cs typeface="Arial MT"/>
            </a:endParaRPr>
          </a:p>
          <a:p>
            <a:pPr marL="46990">
              <a:lnSpc>
                <a:spcPts val="3320"/>
              </a:lnSpc>
              <a:tabLst>
                <a:tab pos="2841625" algn="l"/>
              </a:tabLst>
            </a:pPr>
            <a:r>
              <a:rPr sz="3350" spc="-190" dirty="0">
                <a:latin typeface="Arial MT"/>
                <a:cs typeface="Arial MT"/>
              </a:rPr>
              <a:t>e.g.</a:t>
            </a:r>
            <a:r>
              <a:rPr sz="3350" spc="-195" dirty="0">
                <a:latin typeface="Arial MT"/>
                <a:cs typeface="Arial MT"/>
              </a:rPr>
              <a:t> </a:t>
            </a:r>
            <a:r>
              <a:rPr sz="3350" spc="-310" dirty="0">
                <a:latin typeface="Arial MT"/>
                <a:cs typeface="Arial MT"/>
              </a:rPr>
              <a:t>voka</a:t>
            </a:r>
            <a:r>
              <a:rPr sz="3350" dirty="0">
                <a:latin typeface="Arial MT"/>
                <a:cs typeface="Arial MT"/>
              </a:rPr>
              <a:t>	</a:t>
            </a:r>
            <a:r>
              <a:rPr sz="3350" spc="-305" dirty="0">
                <a:latin typeface="Arial MT"/>
                <a:cs typeface="Arial MT"/>
              </a:rPr>
              <a:t>nden</a:t>
            </a:r>
            <a:endParaRPr sz="3350">
              <a:latin typeface="Arial MT"/>
              <a:cs typeface="Arial MT"/>
            </a:endParaRPr>
          </a:p>
          <a:p>
            <a:pPr marL="50800">
              <a:lnSpc>
                <a:spcPts val="3440"/>
              </a:lnSpc>
              <a:tabLst>
                <a:tab pos="3009265" algn="l"/>
              </a:tabLst>
            </a:pPr>
            <a:r>
              <a:rPr sz="3000" spc="-70" dirty="0">
                <a:solidFill>
                  <a:srgbClr val="2A6E5B"/>
                </a:solidFill>
                <a:latin typeface="Arial MT"/>
                <a:cs typeface="Arial MT"/>
              </a:rPr>
              <a:t>block</a:t>
            </a:r>
            <a:r>
              <a:rPr sz="3000" spc="-114" dirty="0">
                <a:solidFill>
                  <a:srgbClr val="2A6E5B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629182"/>
                </a:solidFill>
                <a:latin typeface="Arial MT"/>
                <a:cs typeface="Arial MT"/>
              </a:rPr>
              <a:t>of</a:t>
            </a:r>
            <a:r>
              <a:rPr sz="3000" spc="-190" dirty="0">
                <a:solidFill>
                  <a:srgbClr val="629182"/>
                </a:solidFill>
                <a:latin typeface="Arial MT"/>
                <a:cs typeface="Arial MT"/>
              </a:rPr>
              <a:t> </a:t>
            </a:r>
            <a:r>
              <a:rPr sz="3000" spc="-10" dirty="0">
                <a:solidFill>
                  <a:srgbClr val="0F7254"/>
                </a:solidFill>
                <a:latin typeface="Arial MT"/>
                <a:cs typeface="Arial MT"/>
              </a:rPr>
              <a:t>NMDAR</a:t>
            </a:r>
            <a:r>
              <a:rPr sz="3000" dirty="0">
                <a:solidFill>
                  <a:srgbClr val="0F7254"/>
                </a:solidFill>
                <a:latin typeface="Arial MT"/>
                <a:cs typeface="Arial MT"/>
              </a:rPr>
              <a:t>	</a:t>
            </a:r>
            <a:r>
              <a:rPr sz="3000" spc="-45" dirty="0">
                <a:solidFill>
                  <a:srgbClr val="16604B"/>
                </a:solidFill>
                <a:latin typeface="Arial MT"/>
                <a:cs typeface="Arial MT"/>
              </a:rPr>
              <a:t>by</a:t>
            </a:r>
            <a:r>
              <a:rPr sz="3000" spc="-160" dirty="0">
                <a:solidFill>
                  <a:srgbClr val="16604B"/>
                </a:solidFill>
                <a:latin typeface="Arial MT"/>
                <a:cs typeface="Arial MT"/>
              </a:rPr>
              <a:t> </a:t>
            </a:r>
            <a:r>
              <a:rPr sz="3000" spc="-20" dirty="0">
                <a:solidFill>
                  <a:srgbClr val="0F6950"/>
                </a:solidFill>
                <a:latin typeface="Arial MT"/>
                <a:cs typeface="Arial MT"/>
              </a:rPr>
              <a:t>Mg</a:t>
            </a:r>
            <a:r>
              <a:rPr sz="2625" spc="-30" baseline="31746" dirty="0">
                <a:solidFill>
                  <a:srgbClr val="0F6950"/>
                </a:solidFill>
                <a:latin typeface="Arial MT"/>
                <a:cs typeface="Arial MT"/>
              </a:rPr>
              <a:t>2</a:t>
            </a:r>
            <a:r>
              <a:rPr sz="3000" spc="-20" dirty="0">
                <a:solidFill>
                  <a:srgbClr val="0F6950"/>
                </a:solidFill>
                <a:latin typeface="Arial MT"/>
                <a:cs typeface="Arial MT"/>
              </a:rPr>
              <a:t>*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072827" y="9152996"/>
            <a:ext cx="346710" cy="403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50" spc="-185" dirty="0">
                <a:latin typeface="Courier New"/>
                <a:cs typeface="Courier New"/>
              </a:rPr>
              <a:t>42</a:t>
            </a:r>
            <a:endParaRPr sz="2450">
              <a:latin typeface="Courier New"/>
              <a:cs typeface="Courier New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42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0" name="Flowchart: Process 1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0831" y="9309100"/>
            <a:ext cx="114300" cy="177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1031" y="6629400"/>
            <a:ext cx="342900" cy="584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06331" y="6070600"/>
            <a:ext cx="368300" cy="177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01631" y="6248400"/>
            <a:ext cx="381000" cy="355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81531" y="2692400"/>
            <a:ext cx="482600" cy="660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56031" y="2451100"/>
            <a:ext cx="4343400" cy="190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38031" y="6616700"/>
            <a:ext cx="1016000" cy="14351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2631" y="6616700"/>
            <a:ext cx="850900" cy="14351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50631" y="3467100"/>
            <a:ext cx="1308100" cy="14224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39931" y="3467100"/>
            <a:ext cx="1727200" cy="14224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613231" y="3683000"/>
            <a:ext cx="850900" cy="11557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345531" y="2387600"/>
            <a:ext cx="266700" cy="2794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613231" y="7620000"/>
            <a:ext cx="2108200" cy="4318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82231" y="2578100"/>
            <a:ext cx="1524000" cy="6858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629231" y="3213100"/>
            <a:ext cx="571500" cy="2159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425531" y="6616700"/>
            <a:ext cx="5067300" cy="939800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869532" y="1731080"/>
            <a:ext cx="2465705" cy="102679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4980"/>
              </a:lnSpc>
              <a:spcBef>
                <a:spcPts val="120"/>
              </a:spcBef>
            </a:pPr>
            <a:r>
              <a:rPr spc="-45" dirty="0">
                <a:solidFill>
                  <a:srgbClr val="5B5BD3"/>
                </a:solidFill>
              </a:rPr>
              <a:t>/7Iodifiers</a:t>
            </a:r>
          </a:p>
          <a:p>
            <a:pPr marL="1567815">
              <a:lnSpc>
                <a:spcPts val="2880"/>
              </a:lnSpc>
            </a:pPr>
            <a:r>
              <a:rPr sz="2800" spc="-195" dirty="0">
                <a:solidFill>
                  <a:srgbClr val="000000"/>
                </a:solidFill>
              </a:rPr>
              <a:t>GABA</a:t>
            </a:r>
            <a:endParaRPr sz="2800"/>
          </a:p>
        </p:txBody>
      </p:sp>
      <p:sp>
        <p:nvSpPr>
          <p:cNvPr id="20" name="object 20"/>
          <p:cNvSpPr txBox="1"/>
          <p:nvPr/>
        </p:nvSpPr>
        <p:spPr>
          <a:xfrm>
            <a:off x="7066423" y="1731081"/>
            <a:ext cx="4027170" cy="1574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spcBef>
                <a:spcPts val="120"/>
              </a:spcBef>
            </a:pPr>
            <a:r>
              <a:rPr sz="4550" dirty="0">
                <a:solidFill>
                  <a:srgbClr val="343390"/>
                </a:solidFill>
                <a:latin typeface="Arial MT"/>
                <a:cs typeface="Arial MT"/>
              </a:rPr>
              <a:t>Channel</a:t>
            </a:r>
            <a:r>
              <a:rPr sz="4550" spc="-130" dirty="0">
                <a:solidFill>
                  <a:srgbClr val="343390"/>
                </a:solidFill>
                <a:latin typeface="Arial MT"/>
                <a:cs typeface="Arial MT"/>
              </a:rPr>
              <a:t> </a:t>
            </a:r>
            <a:r>
              <a:rPr sz="4550" spc="-10" dirty="0">
                <a:solidFill>
                  <a:srgbClr val="383689"/>
                </a:solidFill>
                <a:latin typeface="Arial MT"/>
                <a:cs typeface="Arial MT"/>
              </a:rPr>
              <a:t>Gating</a:t>
            </a:r>
            <a:endParaRPr sz="4550">
              <a:latin typeface="Arial MT"/>
              <a:cs typeface="Arial MT"/>
            </a:endParaRPr>
          </a:p>
          <a:p>
            <a:pPr marL="48260" algn="ctr">
              <a:spcBef>
                <a:spcPts val="3290"/>
              </a:spcBef>
            </a:pPr>
            <a:r>
              <a:rPr sz="2850" i="1" spc="-175" dirty="0">
                <a:latin typeface="Arial"/>
                <a:cs typeface="Arial"/>
              </a:rPr>
              <a:t>Brief</a:t>
            </a:r>
            <a:r>
              <a:rPr sz="2850" i="1" spc="-70" dirty="0">
                <a:latin typeface="Arial"/>
                <a:cs typeface="Arial"/>
              </a:rPr>
              <a:t> </a:t>
            </a:r>
            <a:r>
              <a:rPr sz="2850" i="1" spc="-80" dirty="0">
                <a:latin typeface="Arial"/>
                <a:cs typeface="Arial"/>
              </a:rPr>
              <a:t>Opening</a:t>
            </a:r>
            <a:endParaRPr sz="28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80509" y="5680075"/>
            <a:ext cx="4751070" cy="7861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860"/>
              </a:lnSpc>
              <a:spcBef>
                <a:spcPts val="125"/>
              </a:spcBef>
            </a:pPr>
            <a:r>
              <a:rPr sz="2600" spc="-10" dirty="0">
                <a:latin typeface="Arial MT"/>
                <a:cs typeface="Arial MT"/>
              </a:rPr>
              <a:t>Pentobarbitol</a:t>
            </a:r>
            <a:endParaRPr sz="2600">
              <a:latin typeface="Arial MT"/>
              <a:cs typeface="Arial MT"/>
            </a:endParaRPr>
          </a:p>
          <a:p>
            <a:pPr marL="2779395">
              <a:lnSpc>
                <a:spcPts val="3100"/>
              </a:lnSpc>
            </a:pPr>
            <a:r>
              <a:rPr sz="2800" i="1" spc="-210" dirty="0">
                <a:latin typeface="Arial"/>
                <a:cs typeface="Arial"/>
              </a:rPr>
              <a:t>Long</a:t>
            </a:r>
            <a:r>
              <a:rPr sz="2800" i="1" spc="30" dirty="0">
                <a:latin typeface="Arial"/>
                <a:cs typeface="Arial"/>
              </a:rPr>
              <a:t> </a:t>
            </a:r>
            <a:r>
              <a:rPr sz="2800" i="1" spc="-200" dirty="0">
                <a:latin typeface="Arial"/>
                <a:cs typeface="Arial"/>
              </a:rPr>
              <a:t>Opening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147321" y="3570817"/>
            <a:ext cx="1477645" cy="12913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619760" algn="l"/>
              </a:tabLst>
            </a:pPr>
            <a:r>
              <a:rPr sz="2300" spc="-50" dirty="0">
                <a:solidFill>
                  <a:srgbClr val="7E7E7E"/>
                </a:solidFill>
                <a:latin typeface="Arial MT"/>
                <a:cs typeface="Arial MT"/>
              </a:rPr>
              <a:t>“</a:t>
            </a:r>
            <a:r>
              <a:rPr sz="23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2300" spc="-20" dirty="0">
                <a:latin typeface="Arial MT"/>
                <a:cs typeface="Arial MT"/>
              </a:rPr>
              <a:t>Opan</a:t>
            </a:r>
            <a:endParaRPr sz="2300">
              <a:latin typeface="Arial MT"/>
              <a:cs typeface="Arial MT"/>
            </a:endParaRPr>
          </a:p>
          <a:p>
            <a:pPr>
              <a:spcBef>
                <a:spcPts val="1895"/>
              </a:spcBef>
            </a:pPr>
            <a:endParaRPr sz="2300">
              <a:latin typeface="Arial MT"/>
              <a:cs typeface="Arial MT"/>
            </a:endParaRPr>
          </a:p>
          <a:p>
            <a:pPr marL="671830"/>
            <a:r>
              <a:rPr sz="2100" spc="-45" dirty="0">
                <a:latin typeface="Arial MT"/>
                <a:cs typeface="Arial MT"/>
              </a:rPr>
              <a:t>Closed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69134" y="8895116"/>
            <a:ext cx="1009650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50" spc="-155" dirty="0">
                <a:solidFill>
                  <a:srgbClr val="18604B"/>
                </a:solidFill>
                <a:latin typeface="Arial MT"/>
                <a:cs typeface="Arial MT"/>
              </a:rPr>
              <a:t>enous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54807" y="8895116"/>
            <a:ext cx="1210310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50" spc="-145" dirty="0">
                <a:solidFill>
                  <a:srgbClr val="135948"/>
                </a:solidFill>
                <a:latin typeface="Arial MT"/>
                <a:cs typeface="Arial MT"/>
              </a:rPr>
              <a:t>odulato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39956" y="8895116"/>
            <a:ext cx="4559935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150" spc="-125" dirty="0">
                <a:solidFill>
                  <a:srgbClr val="1A4F42"/>
                </a:solidFill>
                <a:latin typeface="Arial MT"/>
                <a:cs typeface="Arial MT"/>
              </a:rPr>
              <a:t>can</a:t>
            </a:r>
            <a:r>
              <a:rPr sz="3150" spc="-190" dirty="0">
                <a:solidFill>
                  <a:srgbClr val="1A4F42"/>
                </a:solidFill>
                <a:latin typeface="Arial MT"/>
                <a:cs typeface="Arial MT"/>
              </a:rPr>
              <a:t> </a:t>
            </a:r>
            <a:r>
              <a:rPr sz="3150" spc="390" dirty="0">
                <a:solidFill>
                  <a:srgbClr val="001C11"/>
                </a:solidFill>
                <a:latin typeface="Arial MT"/>
                <a:cs typeface="Arial MT"/>
              </a:rPr>
              <a:t>body</a:t>
            </a:r>
            <a:r>
              <a:rPr sz="3150" spc="-140" dirty="0">
                <a:solidFill>
                  <a:srgbClr val="001C11"/>
                </a:solidFill>
                <a:latin typeface="Arial MT"/>
                <a:cs typeface="Arial MT"/>
              </a:rPr>
              <a:t> </a:t>
            </a:r>
            <a:r>
              <a:rPr sz="3150" spc="-114" dirty="0">
                <a:solidFill>
                  <a:srgbClr val="115946"/>
                </a:solidFill>
                <a:latin typeface="Arial MT"/>
                <a:cs typeface="Arial MT"/>
              </a:rPr>
              <a:t>the</a:t>
            </a:r>
            <a:r>
              <a:rPr sz="3150" spc="-204" dirty="0">
                <a:solidFill>
                  <a:srgbClr val="115946"/>
                </a:solidFill>
                <a:latin typeface="Arial MT"/>
                <a:cs typeface="Arial MT"/>
              </a:rPr>
              <a:t> </a:t>
            </a:r>
            <a:r>
              <a:rPr sz="3150" spc="170" dirty="0">
                <a:solidFill>
                  <a:srgbClr val="054836"/>
                </a:solidFill>
                <a:latin typeface="Arial MT"/>
                <a:cs typeface="Arial MT"/>
              </a:rPr>
              <a:t>aeon</a:t>
            </a:r>
            <a:r>
              <a:rPr sz="3150" spc="-185" dirty="0">
                <a:solidFill>
                  <a:srgbClr val="054836"/>
                </a:solidFill>
                <a:latin typeface="Arial MT"/>
                <a:cs typeface="Arial MT"/>
              </a:rPr>
              <a:t> </a:t>
            </a:r>
            <a:r>
              <a:rPr sz="3150" spc="-50" dirty="0">
                <a:solidFill>
                  <a:srgbClr val="084B3A"/>
                </a:solidFill>
                <a:latin typeface="Arial MT"/>
                <a:cs typeface="Arial MT"/>
              </a:rPr>
              <a:t>of</a:t>
            </a:r>
            <a:r>
              <a:rPr sz="3150" spc="-229" dirty="0">
                <a:solidFill>
                  <a:srgbClr val="084B3A"/>
                </a:solidFill>
                <a:latin typeface="Arial MT"/>
                <a:cs typeface="Arial MT"/>
              </a:rPr>
              <a:t> </a:t>
            </a:r>
            <a:r>
              <a:rPr sz="3150" spc="-90" dirty="0">
                <a:solidFill>
                  <a:srgbClr val="1A6752"/>
                </a:solidFill>
                <a:latin typeface="Arial MT"/>
                <a:cs typeface="Arial MT"/>
              </a:rPr>
              <a:t>end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868534" y="8895115"/>
            <a:ext cx="2402840" cy="6502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115"/>
              </a:lnSpc>
              <a:spcBef>
                <a:spcPts val="110"/>
              </a:spcBef>
              <a:tabLst>
                <a:tab pos="1181735" algn="l"/>
                <a:tab pos="1460500" algn="l"/>
              </a:tabLst>
            </a:pPr>
            <a:r>
              <a:rPr sz="3150" spc="-10" dirty="0">
                <a:solidFill>
                  <a:srgbClr val="1A6752"/>
                </a:solidFill>
                <a:latin typeface="Arial MT"/>
                <a:cs typeface="Arial MT"/>
              </a:rPr>
              <a:t>enous</a:t>
            </a:r>
            <a:r>
              <a:rPr sz="3150" dirty="0">
                <a:solidFill>
                  <a:srgbClr val="1A6752"/>
                </a:solidFill>
                <a:latin typeface="Arial MT"/>
                <a:cs typeface="Arial MT"/>
              </a:rPr>
              <a:t>	</a:t>
            </a:r>
            <a:r>
              <a:rPr sz="3150" spc="-50" dirty="0">
                <a:latin typeface="Arial MT"/>
                <a:cs typeface="Arial MT"/>
              </a:rPr>
              <a:t>i</a:t>
            </a:r>
            <a:r>
              <a:rPr sz="3150" dirty="0">
                <a:latin typeface="Arial MT"/>
                <a:cs typeface="Arial MT"/>
              </a:rPr>
              <a:t>	</a:t>
            </a:r>
            <a:r>
              <a:rPr sz="3150" spc="-20" dirty="0">
                <a:latin typeface="Arial MT"/>
                <a:cs typeface="Arial MT"/>
              </a:rPr>
              <a:t>ands</a:t>
            </a:r>
            <a:endParaRPr sz="3150">
              <a:latin typeface="Arial MT"/>
              <a:cs typeface="Arial MT"/>
            </a:endParaRPr>
          </a:p>
          <a:p>
            <a:pPr marR="5080" algn="r">
              <a:lnSpc>
                <a:spcPts val="1795"/>
              </a:lnSpc>
            </a:pPr>
            <a:r>
              <a:rPr sz="2050" spc="-50" dirty="0">
                <a:latin typeface="Arial MT"/>
                <a:cs typeface="Arial MT"/>
              </a:rPr>
              <a:t>4</a:t>
            </a:r>
            <a:endParaRPr sz="2050">
              <a:latin typeface="Arial MT"/>
              <a:cs typeface="Arial MT"/>
            </a:endParaRPr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43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0631" y="25400"/>
            <a:ext cx="10795000" cy="33147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21152" y="3405717"/>
            <a:ext cx="11596370" cy="52870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22860" algn="just">
              <a:lnSpc>
                <a:spcPct val="98700"/>
              </a:lnSpc>
              <a:spcBef>
                <a:spcPts val="170"/>
              </a:spcBef>
            </a:pPr>
            <a:r>
              <a:rPr sz="2300" spc="130" dirty="0">
                <a:latin typeface="Arial MT"/>
                <a:cs typeface="Arial MT"/>
              </a:rPr>
              <a:t>*’Bu</a:t>
            </a:r>
            <a:r>
              <a:rPr sz="2300" spc="-1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Z,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Callaway</a:t>
            </a:r>
            <a:r>
              <a:rPr sz="2300" spc="114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DJ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(2011).</a:t>
            </a:r>
            <a:r>
              <a:rPr sz="2300" spc="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"Proteins</a:t>
            </a:r>
            <a:r>
              <a:rPr sz="2300" spc="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MOVE!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Protein</a:t>
            </a:r>
            <a:r>
              <a:rPr sz="2300" spc="8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dynamics</a:t>
            </a:r>
            <a:r>
              <a:rPr sz="2300" spc="1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spc="-45" dirty="0">
                <a:latin typeface="Arial MT"/>
                <a:cs typeface="Arial MT"/>
              </a:rPr>
              <a:t>long-</a:t>
            </a:r>
            <a:r>
              <a:rPr sz="2300" dirty="0">
                <a:latin typeface="Arial MT"/>
                <a:cs typeface="Arial MT"/>
              </a:rPr>
              <a:t>range</a:t>
            </a:r>
            <a:r>
              <a:rPr sz="2300" spc="12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allostery </a:t>
            </a:r>
            <a:r>
              <a:rPr sz="2300" spc="50" dirty="0">
                <a:latin typeface="Arial MT"/>
                <a:cs typeface="Arial MT"/>
              </a:rPr>
              <a:t>in</a:t>
            </a:r>
            <a:r>
              <a:rPr sz="2300" spc="3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cell</a:t>
            </a:r>
            <a:r>
              <a:rPr sz="2300" spc="37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signaling".</a:t>
            </a:r>
            <a:r>
              <a:rPr sz="2300" spc="90" dirty="0">
                <a:latin typeface="Arial MT"/>
                <a:cs typeface="Arial MT"/>
              </a:rPr>
              <a:t> </a:t>
            </a:r>
            <a:r>
              <a:rPr sz="2300" i="1" dirty="0">
                <a:latin typeface="Arial"/>
                <a:cs typeface="Arial"/>
              </a:rPr>
              <a:t>Advances</a:t>
            </a:r>
            <a:r>
              <a:rPr sz="2300" i="1" spc="56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in</a:t>
            </a:r>
            <a:r>
              <a:rPr sz="2300" i="1" spc="25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Protein</a:t>
            </a:r>
            <a:r>
              <a:rPr sz="2300" i="1" spc="39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Chemistry</a:t>
            </a:r>
            <a:r>
              <a:rPr sz="2300" i="1" spc="55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and</a:t>
            </a:r>
            <a:r>
              <a:rPr sz="2300" i="1" spc="36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Structural</a:t>
            </a:r>
            <a:r>
              <a:rPr sz="2300" i="1" spc="42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Biology.</a:t>
            </a:r>
            <a:r>
              <a:rPr sz="2300" i="1" spc="409" dirty="0">
                <a:latin typeface="Arial"/>
                <a:cs typeface="Arial"/>
              </a:rPr>
              <a:t> </a:t>
            </a:r>
            <a:r>
              <a:rPr sz="2300" dirty="0">
                <a:latin typeface="Arial MT"/>
                <a:cs typeface="Arial MT"/>
              </a:rPr>
              <a:t>Advances</a:t>
            </a:r>
            <a:r>
              <a:rPr sz="2300" spc="530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in </a:t>
            </a:r>
            <a:r>
              <a:rPr sz="2300" spc="-20" dirty="0">
                <a:latin typeface="Arial MT"/>
                <a:cs typeface="Arial MT"/>
              </a:rPr>
              <a:t>Protein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Chemistry</a:t>
            </a:r>
            <a:r>
              <a:rPr sz="2300" spc="1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and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Structural</a:t>
            </a:r>
            <a:r>
              <a:rPr sz="2300" spc="-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Biology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83:</a:t>
            </a:r>
            <a:r>
              <a:rPr sz="2300" spc="2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16</a:t>
            </a:r>
            <a:r>
              <a:rPr sz="2300" spc="390" dirty="0">
                <a:latin typeface="Arial MT"/>
                <a:cs typeface="Arial MT"/>
              </a:rPr>
              <a:t>  </a:t>
            </a:r>
            <a:r>
              <a:rPr sz="2300" spc="-20" dirty="0">
                <a:latin typeface="Arial MT"/>
                <a:cs typeface="Arial MT"/>
              </a:rPr>
              <a:t>221.</a:t>
            </a:r>
            <a:endParaRPr sz="2300">
              <a:latin typeface="Arial MT"/>
              <a:cs typeface="Arial MT"/>
            </a:endParaRPr>
          </a:p>
          <a:p>
            <a:pPr marL="288925">
              <a:spcBef>
                <a:spcPts val="2640"/>
              </a:spcBef>
            </a:pPr>
            <a:r>
              <a:rPr sz="2250" dirty="0">
                <a:latin typeface="Arial MT"/>
                <a:cs typeface="Arial MT"/>
              </a:rPr>
              <a:t>Rang</a:t>
            </a:r>
            <a:r>
              <a:rPr sz="2250" spc="-3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&amp;</a:t>
            </a:r>
            <a:r>
              <a:rPr sz="2250" spc="7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Dale's</a:t>
            </a:r>
            <a:r>
              <a:rPr sz="2250" spc="-65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Pharmacology</a:t>
            </a:r>
            <a:endParaRPr sz="2250">
              <a:latin typeface="Arial MT"/>
              <a:cs typeface="Arial MT"/>
            </a:endParaRPr>
          </a:p>
          <a:p>
            <a:pPr>
              <a:spcBef>
                <a:spcPts val="260"/>
              </a:spcBef>
            </a:pPr>
            <a:endParaRPr sz="2250">
              <a:latin typeface="Arial MT"/>
              <a:cs typeface="Arial MT"/>
            </a:endParaRPr>
          </a:p>
          <a:p>
            <a:pPr marL="280035">
              <a:tabLst>
                <a:tab pos="1600835" algn="l"/>
                <a:tab pos="2040889" algn="l"/>
                <a:tab pos="2362835" algn="l"/>
                <a:tab pos="2677160" algn="l"/>
                <a:tab pos="3429635" algn="l"/>
                <a:tab pos="4379595" algn="l"/>
                <a:tab pos="4898390" algn="l"/>
              </a:tabLst>
            </a:pPr>
            <a:r>
              <a:rPr sz="2200" spc="-50" dirty="0">
                <a:latin typeface="Arial MT"/>
                <a:cs typeface="Arial MT"/>
              </a:rPr>
              <a:t>h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30" dirty="0">
                <a:latin typeface="Arial MT"/>
                <a:cs typeface="Arial MT"/>
              </a:rPr>
              <a:t>iki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-50" dirty="0">
                <a:latin typeface="Arial MT"/>
                <a:cs typeface="Arial MT"/>
              </a:rPr>
              <a:t>e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-50" dirty="0">
                <a:latin typeface="Arial MT"/>
                <a:cs typeface="Arial MT"/>
              </a:rPr>
              <a:t>i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-25" dirty="0">
                <a:latin typeface="Arial MT"/>
                <a:cs typeface="Arial MT"/>
              </a:rPr>
              <a:t>or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-25" dirty="0">
                <a:latin typeface="Arial MT"/>
                <a:cs typeface="Arial MT"/>
              </a:rPr>
              <a:t>ki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-25" dirty="0">
                <a:latin typeface="Arial MT"/>
                <a:cs typeface="Arial MT"/>
              </a:rPr>
              <a:t>si</a:t>
            </a:r>
            <a:r>
              <a:rPr sz="2200" dirty="0">
                <a:latin typeface="Arial MT"/>
                <a:cs typeface="Arial MT"/>
              </a:rPr>
              <a:t>	a</a:t>
            </a:r>
            <a:r>
              <a:rPr sz="2200" spc="380" dirty="0">
                <a:latin typeface="Arial MT"/>
                <a:cs typeface="Arial MT"/>
              </a:rPr>
              <a:t> </a:t>
            </a:r>
            <a:r>
              <a:rPr sz="2200" spc="-50" dirty="0">
                <a:latin typeface="Arial MT"/>
                <a:cs typeface="Arial MT"/>
              </a:rPr>
              <a:t>n</a:t>
            </a:r>
            <a:endParaRPr sz="2200">
              <a:latin typeface="Arial MT"/>
              <a:cs typeface="Arial MT"/>
            </a:endParaRPr>
          </a:p>
          <a:p>
            <a:pPr>
              <a:spcBef>
                <a:spcPts val="330"/>
              </a:spcBef>
            </a:pPr>
            <a:endParaRPr sz="2200">
              <a:latin typeface="Arial MT"/>
              <a:cs typeface="Arial MT"/>
            </a:endParaRPr>
          </a:p>
          <a:p>
            <a:pPr marL="31115">
              <a:tabLst>
                <a:tab pos="2890520" algn="l"/>
              </a:tabLst>
            </a:pPr>
            <a:r>
              <a:rPr sz="2300" spc="-10" dirty="0">
                <a:latin typeface="Arial MT"/>
                <a:cs typeface="Arial MT"/>
                <a:hlinkClick r:id="rId5"/>
              </a:rPr>
              <a:t>"http:fAisers.rcn.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b="1" spc="-80" dirty="0">
                <a:latin typeface="Arial"/>
                <a:cs typeface="Arial"/>
              </a:rPr>
              <a:t>jkimball.ma.uIbaneVBiologyPages/C/CellSignaIing.html</a:t>
            </a:r>
            <a:endParaRPr sz="2300">
              <a:latin typeface="Arial"/>
              <a:cs typeface="Arial"/>
            </a:endParaRPr>
          </a:p>
          <a:p>
            <a:pPr marL="156210">
              <a:spcBef>
                <a:spcPts val="2640"/>
              </a:spcBef>
            </a:pPr>
            <a:r>
              <a:rPr sz="2250" dirty="0">
                <a:latin typeface="Arial MT"/>
                <a:cs typeface="Arial MT"/>
                <a:hlinkClick r:id="rId6"/>
              </a:rPr>
              <a:t>’www.authorstream.com/.../shona6685-</a:t>
            </a:r>
            <a:r>
              <a:rPr sz="2250" spc="50" dirty="0">
                <a:latin typeface="Arial MT"/>
                <a:cs typeface="Arial MT"/>
                <a:hlinkClick r:id="rId6"/>
              </a:rPr>
              <a:t>645587-</a:t>
            </a:r>
            <a:r>
              <a:rPr sz="2250" dirty="0">
                <a:latin typeface="Arial MT"/>
                <a:cs typeface="Arial MT"/>
                <a:hlinkClick r:id="rId6"/>
              </a:rPr>
              <a:t>ppt-cell-</a:t>
            </a:r>
            <a:r>
              <a:rPr sz="2250" spc="-10" dirty="0">
                <a:latin typeface="Arial MT"/>
                <a:cs typeface="Arial MT"/>
                <a:hlinkClick r:id="rId6"/>
              </a:rPr>
              <a:t>9IgnaIIng</a:t>
            </a:r>
            <a:endParaRPr sz="2250">
              <a:latin typeface="Arial MT"/>
              <a:cs typeface="Arial MT"/>
            </a:endParaRPr>
          </a:p>
          <a:p>
            <a:pPr>
              <a:spcBef>
                <a:spcPts val="210"/>
              </a:spcBef>
            </a:pPr>
            <a:endParaRPr sz="2250">
              <a:latin typeface="Arial MT"/>
              <a:cs typeface="Arial MT"/>
            </a:endParaRPr>
          </a:p>
          <a:p>
            <a:pPr marL="40640">
              <a:spcBef>
                <a:spcPts val="5"/>
              </a:spcBef>
            </a:pPr>
            <a:r>
              <a:rPr sz="2300" b="1" spc="-60" dirty="0">
                <a:latin typeface="Arial"/>
                <a:cs typeface="Arial"/>
                <a:hlinkClick r:id="rId7"/>
              </a:rPr>
              <a:t>*’http://www.ncbi.mm.nd.gov/pmcfarticIes/PMC151254/</a:t>
            </a:r>
            <a:endParaRPr sz="2300">
              <a:latin typeface="Arial"/>
              <a:cs typeface="Arial"/>
            </a:endParaRPr>
          </a:p>
          <a:p>
            <a:pPr marL="360045">
              <a:spcBef>
                <a:spcPts val="2540"/>
              </a:spcBef>
              <a:tabLst>
                <a:tab pos="1864360" algn="l"/>
                <a:tab pos="2423160" algn="l"/>
                <a:tab pos="3766820" algn="l"/>
                <a:tab pos="4179570" algn="l"/>
                <a:tab pos="5332095" algn="l"/>
                <a:tab pos="7060565" algn="l"/>
                <a:tab pos="8162925" algn="l"/>
                <a:tab pos="8652510" algn="l"/>
                <a:tab pos="9738360" algn="l"/>
                <a:tab pos="11249025" algn="l"/>
              </a:tabLst>
            </a:pPr>
            <a:r>
              <a:rPr sz="2300" spc="-10" dirty="0">
                <a:latin typeface="Arial MT"/>
                <a:cs typeface="Arial MT"/>
              </a:rPr>
              <a:t>Congreve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5" dirty="0">
                <a:latin typeface="Arial MT"/>
                <a:cs typeface="Arial MT"/>
              </a:rPr>
              <a:t>M,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10" dirty="0">
                <a:latin typeface="Arial MT"/>
                <a:cs typeface="Arial MT"/>
              </a:rPr>
              <a:t>Marshall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50" dirty="0">
                <a:latin typeface="Arial MT"/>
                <a:cs typeface="Arial MT"/>
              </a:rPr>
              <a:t>F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10" dirty="0">
                <a:latin typeface="Arial MT"/>
                <a:cs typeface="Arial MT"/>
              </a:rPr>
              <a:t>(March</a:t>
            </a:r>
            <a:r>
              <a:rPr sz="2300" dirty="0">
                <a:latin typeface="Arial MT"/>
                <a:cs typeface="Arial MT"/>
              </a:rPr>
              <a:t>	2010).</a:t>
            </a:r>
            <a:r>
              <a:rPr sz="2300" spc="-15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"The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10" dirty="0">
                <a:latin typeface="Arial MT"/>
                <a:cs typeface="Arial MT"/>
              </a:rPr>
              <a:t>impact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5" dirty="0">
                <a:latin typeface="Arial MT"/>
                <a:cs typeface="Arial MT"/>
              </a:rPr>
              <a:t>of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0" dirty="0">
                <a:latin typeface="Arial MT"/>
                <a:cs typeface="Arial MT"/>
              </a:rPr>
              <a:t>GPCR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10" dirty="0">
                <a:latin typeface="Arial MT"/>
                <a:cs typeface="Arial MT"/>
              </a:rPr>
              <a:t>structures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5" dirty="0">
                <a:latin typeface="Arial MT"/>
                <a:cs typeface="Arial MT"/>
              </a:rPr>
              <a:t>on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50450" y="9369775"/>
            <a:ext cx="30226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40"/>
              </a:lnSpc>
            </a:pPr>
            <a:r>
              <a:rPr sz="1850" spc="30" dirty="0">
                <a:latin typeface="Arial MT"/>
                <a:cs typeface="Arial MT"/>
              </a:rPr>
              <a:t>44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21297" y="8587316"/>
            <a:ext cx="10702925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2078355" algn="l"/>
                <a:tab pos="2816860" algn="l"/>
                <a:tab pos="5063490" algn="l"/>
                <a:tab pos="5888990" algn="l"/>
                <a:tab pos="7595234" algn="l"/>
                <a:tab pos="8108950" algn="l"/>
                <a:tab pos="10262870" algn="l"/>
              </a:tabLst>
            </a:pPr>
            <a:r>
              <a:rPr sz="2300" spc="-10" dirty="0">
                <a:latin typeface="Arial MT"/>
                <a:cs typeface="Arial MT"/>
              </a:rPr>
              <a:t>pharmacology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5" dirty="0">
                <a:latin typeface="Arial MT"/>
                <a:cs typeface="Arial MT"/>
              </a:rPr>
              <a:t>and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0" dirty="0">
                <a:latin typeface="Arial MT"/>
                <a:cs typeface="Arial MT"/>
              </a:rPr>
              <a:t>structure-</a:t>
            </a:r>
            <a:r>
              <a:rPr sz="2300" spc="-10" dirty="0">
                <a:latin typeface="Arial MT"/>
                <a:cs typeface="Arial MT"/>
              </a:rPr>
              <a:t>based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0" dirty="0">
                <a:latin typeface="Arial MT"/>
                <a:cs typeface="Arial MT"/>
              </a:rPr>
              <a:t>drug</a:t>
            </a:r>
            <a:r>
              <a:rPr sz="2300" dirty="0">
                <a:latin typeface="Arial MT"/>
                <a:cs typeface="Arial MT"/>
              </a:rPr>
              <a:t>	design".</a:t>
            </a:r>
            <a:r>
              <a:rPr sz="2300" spc="-55" dirty="0">
                <a:latin typeface="Arial MT"/>
                <a:cs typeface="Arial MT"/>
              </a:rPr>
              <a:t> </a:t>
            </a:r>
            <a:r>
              <a:rPr sz="2300" i="1" spc="-25" dirty="0">
                <a:latin typeface="Arial"/>
                <a:cs typeface="Arial"/>
              </a:rPr>
              <a:t>Br.</a:t>
            </a:r>
            <a:r>
              <a:rPr sz="2300" i="1" dirty="0">
                <a:latin typeface="Arial"/>
                <a:cs typeface="Arial"/>
              </a:rPr>
              <a:t>	</a:t>
            </a:r>
            <a:r>
              <a:rPr sz="2300" i="1" spc="55" dirty="0">
                <a:latin typeface="Arial"/>
                <a:cs typeface="Arial"/>
              </a:rPr>
              <a:t>1.</a:t>
            </a:r>
            <a:r>
              <a:rPr sz="2300" i="1" dirty="0">
                <a:latin typeface="Arial"/>
                <a:cs typeface="Arial"/>
              </a:rPr>
              <a:t>	</a:t>
            </a:r>
            <a:r>
              <a:rPr sz="2300" i="1" spc="-30" dirty="0">
                <a:latin typeface="Arial"/>
                <a:cs typeface="Arial"/>
              </a:rPr>
              <a:t>Pharmacol.</a:t>
            </a:r>
            <a:r>
              <a:rPr sz="2300" i="1" spc="-100" dirty="0">
                <a:latin typeface="Arial"/>
                <a:cs typeface="Arial"/>
              </a:rPr>
              <a:t> </a:t>
            </a:r>
            <a:r>
              <a:rPr sz="2300" spc="-25" dirty="0">
                <a:latin typeface="Arial MT"/>
                <a:cs typeface="Arial MT"/>
              </a:rPr>
              <a:t>159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20" dirty="0">
                <a:latin typeface="Arial MT"/>
                <a:cs typeface="Arial MT"/>
              </a:rPr>
              <a:t>(5):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50533" y="8587316"/>
            <a:ext cx="500380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spc="-25" dirty="0">
                <a:latin typeface="Arial MT"/>
                <a:cs typeface="Arial MT"/>
              </a:rPr>
              <a:t>98a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8533" y="8930216"/>
            <a:ext cx="9248140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spc="-25" dirty="0">
                <a:latin typeface="Arial MT"/>
                <a:cs typeface="Arial MT"/>
              </a:rPr>
              <a:t>96.doi:10.1111/j.1476-</a:t>
            </a:r>
            <a:r>
              <a:rPr sz="2300" spc="-20" dirty="0">
                <a:latin typeface="Arial MT"/>
                <a:cs typeface="Arial MT"/>
              </a:rPr>
              <a:t>5381.2009.00476x</a:t>
            </a:r>
            <a:r>
              <a:rPr sz="2300" spc="-1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PMC</a:t>
            </a:r>
            <a:r>
              <a:rPr sz="2300" spc="4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2839258</a:t>
            </a:r>
            <a:r>
              <a:rPr sz="2300" spc="-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PMID19912230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44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531" y="1409700"/>
            <a:ext cx="1117600" cy="1498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0631" y="2171700"/>
            <a:ext cx="203200" cy="6604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6631" y="1968500"/>
            <a:ext cx="3848100" cy="36195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1931914" y="2554180"/>
            <a:ext cx="2569210" cy="0"/>
          </a:xfrm>
          <a:custGeom>
            <a:avLst/>
            <a:gdLst/>
            <a:ahLst/>
            <a:cxnLst/>
            <a:rect l="l" t="t" r="r" b="b"/>
            <a:pathLst>
              <a:path w="2569209">
                <a:moveTo>
                  <a:pt x="0" y="0"/>
                </a:moveTo>
                <a:lnTo>
                  <a:pt x="2569209" y="0"/>
                </a:lnTo>
              </a:path>
            </a:pathLst>
          </a:custGeom>
          <a:ln w="26669">
            <a:solidFill>
              <a:srgbClr val="38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964063" y="5875338"/>
            <a:ext cx="1600200" cy="625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3900" spc="-215" dirty="0">
                <a:solidFill>
                  <a:srgbClr val="979797"/>
                </a:solidFill>
                <a:latin typeface="Cambria"/>
                <a:cs typeface="Cambria"/>
              </a:rPr>
              <a:t>resenter</a:t>
            </a:r>
            <a:endParaRPr sz="39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02515" y="9238709"/>
            <a:ext cx="29845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05"/>
              </a:lnSpc>
            </a:pPr>
            <a:r>
              <a:rPr sz="2000" spc="-25" dirty="0">
                <a:latin typeface="Arial MT"/>
                <a:cs typeface="Arial MT"/>
              </a:rPr>
              <a:t>45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45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46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0131" y="1181100"/>
            <a:ext cx="3670300" cy="279400"/>
            <a:chOff x="1422400" y="1181100"/>
            <a:chExt cx="3670300" cy="279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2400" y="1181100"/>
              <a:ext cx="3670300" cy="279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2400" y="1181100"/>
              <a:ext cx="3657600" cy="266700"/>
            </a:xfrm>
            <a:custGeom>
              <a:avLst/>
              <a:gdLst/>
              <a:ahLst/>
              <a:cxnLst/>
              <a:rect l="l" t="t" r="r" b="b"/>
              <a:pathLst>
                <a:path w="3657600" h="266700">
                  <a:moveTo>
                    <a:pt x="3657599" y="266699"/>
                  </a:moveTo>
                  <a:lnTo>
                    <a:pt x="0" y="266699"/>
                  </a:lnTo>
                  <a:lnTo>
                    <a:pt x="0" y="0"/>
                  </a:lnTo>
                  <a:lnTo>
                    <a:pt x="3657599" y="0"/>
                  </a:lnTo>
                  <a:lnTo>
                    <a:pt x="3657599" y="266699"/>
                  </a:lnTo>
                  <a:close/>
                </a:path>
              </a:pathLst>
            </a:custGeom>
            <a:solidFill>
              <a:srgbClr val="646E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29931" y="5232400"/>
            <a:ext cx="2019300" cy="2146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5931" y="4140200"/>
            <a:ext cx="469900" cy="469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3531" y="3987800"/>
            <a:ext cx="266700" cy="279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8231" y="4660900"/>
            <a:ext cx="1117600" cy="11811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95131" y="4660900"/>
            <a:ext cx="355600" cy="3556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958431" y="3848100"/>
            <a:ext cx="1943100" cy="1092200"/>
            <a:chOff x="1790700" y="3848100"/>
            <a:chExt cx="1943100" cy="109220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0700" y="3848100"/>
              <a:ext cx="1943100" cy="1092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8200" y="4140200"/>
              <a:ext cx="469900" cy="4699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61631" y="7315200"/>
            <a:ext cx="317500" cy="7239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96531" y="7035800"/>
            <a:ext cx="596900" cy="2286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3531" y="3987800"/>
            <a:ext cx="266700" cy="2794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49031" y="5981700"/>
            <a:ext cx="876300" cy="5715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799931" y="4191000"/>
            <a:ext cx="292100" cy="2667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73031" y="3860800"/>
            <a:ext cx="596900" cy="2413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460331" y="4813300"/>
            <a:ext cx="660400" cy="9779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31531" y="7721600"/>
            <a:ext cx="2540000" cy="762000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563991" y="395993"/>
            <a:ext cx="10267950" cy="655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3887470" algn="l"/>
              </a:tabLst>
            </a:pPr>
            <a:r>
              <a:rPr sz="4100" spc="-520" dirty="0">
                <a:solidFill>
                  <a:srgbClr val="000000"/>
                </a:solidFill>
              </a:rPr>
              <a:t>CELL</a:t>
            </a:r>
            <a:r>
              <a:rPr sz="4100" spc="325" dirty="0">
                <a:solidFill>
                  <a:srgbClr val="000000"/>
                </a:solidFill>
              </a:rPr>
              <a:t> </a:t>
            </a:r>
            <a:r>
              <a:rPr sz="4100" spc="-330" dirty="0">
                <a:solidFill>
                  <a:srgbClr val="000000"/>
                </a:solidFill>
              </a:rPr>
              <a:t>SICNALINS</a:t>
            </a:r>
            <a:r>
              <a:rPr sz="4100" dirty="0">
                <a:solidFill>
                  <a:srgbClr val="000000"/>
                </a:solidFill>
              </a:rPr>
              <a:t>	</a:t>
            </a:r>
            <a:r>
              <a:rPr sz="4100" spc="-495" dirty="0">
                <a:solidFill>
                  <a:srgbClr val="000000"/>
                </a:solidFill>
              </a:rPr>
              <a:t>AND</a:t>
            </a:r>
            <a:r>
              <a:rPr sz="4100" spc="225" dirty="0">
                <a:solidFill>
                  <a:srgbClr val="000000"/>
                </a:solidFill>
              </a:rPr>
              <a:t> </a:t>
            </a:r>
            <a:r>
              <a:rPr sz="4100" spc="-375" dirty="0">
                <a:solidFill>
                  <a:srgbClr val="000000"/>
                </a:solidFill>
              </a:rPr>
              <a:t>SICNAL</a:t>
            </a:r>
            <a:r>
              <a:rPr sz="4100" spc="470" dirty="0">
                <a:solidFill>
                  <a:srgbClr val="000000"/>
                </a:solidFill>
              </a:rPr>
              <a:t> </a:t>
            </a:r>
            <a:r>
              <a:rPr sz="4100" spc="-480" dirty="0">
                <a:solidFill>
                  <a:srgbClr val="000000"/>
                </a:solidFill>
              </a:rPr>
              <a:t>TRANSDUCTION</a:t>
            </a:r>
            <a:endParaRPr sz="4100"/>
          </a:p>
        </p:txBody>
      </p:sp>
      <p:sp>
        <p:nvSpPr>
          <p:cNvPr id="22" name="object 22"/>
          <p:cNvSpPr txBox="1"/>
          <p:nvPr/>
        </p:nvSpPr>
        <p:spPr>
          <a:xfrm>
            <a:off x="5559960" y="1658232"/>
            <a:ext cx="880110" cy="58356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1755" marR="5080" indent="-59690">
              <a:lnSpc>
                <a:spcPts val="2000"/>
              </a:lnSpc>
              <a:spcBef>
                <a:spcPts val="490"/>
              </a:spcBef>
            </a:pPr>
            <a:r>
              <a:rPr sz="2000" spc="-130" dirty="0">
                <a:solidFill>
                  <a:srgbClr val="0F0F0F"/>
                </a:solidFill>
                <a:latin typeface="Arial MT"/>
                <a:cs typeface="Arial MT"/>
              </a:rPr>
              <a:t>Stimulus </a:t>
            </a:r>
            <a:r>
              <a:rPr sz="2000" spc="-65" dirty="0">
                <a:solidFill>
                  <a:srgbClr val="0A0A0A"/>
                </a:solidFill>
                <a:latin typeface="Arial MT"/>
                <a:cs typeface="Arial MT"/>
              </a:rPr>
              <a:t>(ligand)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3533" y="1912232"/>
            <a:ext cx="91948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-135" dirty="0">
                <a:solidFill>
                  <a:srgbClr val="212121"/>
                </a:solidFill>
                <a:latin typeface="Arial MT"/>
                <a:cs typeface="Arial MT"/>
              </a:rPr>
              <a:t>Receptor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22606" y="1912232"/>
            <a:ext cx="77597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-120" dirty="0">
                <a:solidFill>
                  <a:srgbClr val="0F0F0F"/>
                </a:solidFill>
                <a:latin typeface="Arial MT"/>
                <a:cs typeface="Arial MT"/>
              </a:rPr>
              <a:t>Effector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49595" y="1880306"/>
            <a:ext cx="909319" cy="56324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79375" marR="5080" indent="-67310">
              <a:lnSpc>
                <a:spcPts val="1900"/>
              </a:lnSpc>
              <a:spcBef>
                <a:spcPts val="525"/>
              </a:spcBef>
            </a:pPr>
            <a:r>
              <a:rPr sz="1950" spc="-90" dirty="0">
                <a:latin typeface="Arial MT"/>
                <a:cs typeface="Arial MT"/>
              </a:rPr>
              <a:t>Ac!vafed </a:t>
            </a:r>
            <a:r>
              <a:rPr sz="1950" spc="-10" dirty="0">
                <a:solidFill>
                  <a:srgbClr val="242424"/>
                </a:solidFill>
                <a:latin typeface="Arial MT"/>
                <a:cs typeface="Arial MT"/>
              </a:rPr>
              <a:t>eñeCo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64046" y="3048706"/>
            <a:ext cx="126111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55" dirty="0">
                <a:solidFill>
                  <a:srgbClr val="7075B5"/>
                </a:solidFill>
                <a:latin typeface="Arial MT"/>
                <a:cs typeface="Arial MT"/>
              </a:rPr>
              <a:t>@</a:t>
            </a:r>
            <a:r>
              <a:rPr sz="1950" spc="-90" dirty="0">
                <a:solidFill>
                  <a:srgbClr val="7075B5"/>
                </a:solidFill>
                <a:latin typeface="Arial MT"/>
                <a:cs typeface="Arial MT"/>
              </a:rPr>
              <a:t> </a:t>
            </a:r>
            <a:r>
              <a:rPr sz="1950" spc="-160" dirty="0">
                <a:solidFill>
                  <a:srgbClr val="2B2B2B"/>
                </a:solidFill>
                <a:latin typeface="Arial MT"/>
                <a:cs typeface="Arial MT"/>
              </a:rPr>
              <a:t>G</a:t>
            </a:r>
            <a:r>
              <a:rPr sz="1950" spc="-40" dirty="0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sz="1950" spc="-85" dirty="0">
                <a:solidFill>
                  <a:srgbClr val="050505"/>
                </a:solidFill>
                <a:latin typeface="Arial MT"/>
                <a:cs typeface="Arial MT"/>
              </a:rPr>
              <a:t>protein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87492" y="8972902"/>
            <a:ext cx="88011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45" dirty="0">
                <a:solidFill>
                  <a:srgbClr val="0A0A0A"/>
                </a:solidFill>
                <a:latin typeface="Arial MT"/>
                <a:cs typeface="Arial MT"/>
              </a:rPr>
              <a:t>Stimulus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30329" y="7373761"/>
            <a:ext cx="91948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00" spc="-180" dirty="0">
                <a:solidFill>
                  <a:srgbClr val="421307"/>
                </a:solidFill>
                <a:latin typeface="Arial MT"/>
                <a:cs typeface="Arial MT"/>
              </a:rPr>
              <a:t>Activated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75343" y="7373761"/>
            <a:ext cx="883285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00" spc="-170" dirty="0">
                <a:solidFill>
                  <a:srgbClr val="481A05"/>
                </a:solidFill>
                <a:latin typeface="Arial MT"/>
                <a:cs typeface="Arial MT"/>
              </a:rPr>
              <a:t>Effectors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04929" y="9043811"/>
            <a:ext cx="91948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00" spc="-180" dirty="0">
                <a:solidFill>
                  <a:srgbClr val="131313"/>
                </a:solidFill>
                <a:latin typeface="Arial MT"/>
                <a:cs typeface="Arial MT"/>
              </a:rPr>
              <a:t>Activated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32008" y="9309806"/>
            <a:ext cx="244284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spcBef>
                <a:spcPts val="95"/>
              </a:spcBef>
            </a:pPr>
            <a:r>
              <a:rPr sz="2775" baseline="27027" dirty="0">
                <a:solidFill>
                  <a:srgbClr val="131313"/>
                </a:solidFill>
                <a:latin typeface="Arial MT"/>
                <a:cs typeface="Arial MT"/>
              </a:rPr>
              <a:t>tligandl</a:t>
            </a:r>
            <a:r>
              <a:rPr sz="2775" spc="202" baseline="27027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950" spc="-95" dirty="0">
                <a:solidFill>
                  <a:srgbClr val="131313"/>
                </a:solidFill>
                <a:latin typeface="Arial MT"/>
                <a:cs typeface="Arial MT"/>
              </a:rPr>
              <a:t>receptor</a:t>
            </a:r>
            <a:r>
              <a:rPr sz="1950" spc="65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1950" spc="-305" dirty="0">
                <a:solidFill>
                  <a:srgbClr val="494949"/>
                </a:solidFill>
                <a:latin typeface="Arial MT"/>
                <a:cs typeface="Arial MT"/>
              </a:rPr>
              <a:t>k</a:t>
            </a:r>
            <a:r>
              <a:rPr sz="1950" spc="3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1F1F1F"/>
                </a:solidFill>
                <a:latin typeface="Arial MT"/>
                <a:cs typeface="Arial MT"/>
              </a:rPr>
              <a:t>case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05577" y="9043811"/>
            <a:ext cx="913130" cy="588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285"/>
              </a:lnSpc>
              <a:spcBef>
                <a:spcPts val="135"/>
              </a:spcBef>
            </a:pPr>
            <a:r>
              <a:rPr sz="2100" spc="-190" dirty="0">
                <a:latin typeface="Arial MT"/>
                <a:cs typeface="Arial MT"/>
              </a:rPr>
              <a:t>Receptor</a:t>
            </a:r>
            <a:endParaRPr sz="2100">
              <a:latin typeface="Arial MT"/>
              <a:cs typeface="Arial MT"/>
            </a:endParaRPr>
          </a:p>
          <a:p>
            <a:pPr marL="19050">
              <a:lnSpc>
                <a:spcPts val="2105"/>
              </a:lnSpc>
            </a:pPr>
            <a:r>
              <a:rPr sz="1950" spc="-100" dirty="0">
                <a:latin typeface="Arial MT"/>
                <a:cs typeface="Arial MT"/>
              </a:rPr>
              <a:t>(inactive)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855485" y="2349677"/>
            <a:ext cx="5328285" cy="2807563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8100" marR="30480" indent="16510">
              <a:lnSpc>
                <a:spcPct val="81500"/>
              </a:lnSpc>
              <a:spcBef>
                <a:spcPts val="885"/>
              </a:spcBef>
              <a:tabLst>
                <a:tab pos="2430780" algn="l"/>
                <a:tab pos="4066540" algn="l"/>
              </a:tabLst>
            </a:pPr>
            <a:r>
              <a:rPr sz="3550" spc="-440" dirty="0">
                <a:solidFill>
                  <a:srgbClr val="620A08"/>
                </a:solidFill>
                <a:latin typeface="Arial MT"/>
                <a:cs typeface="Arial MT"/>
              </a:rPr>
              <a:t>YOU</a:t>
            </a:r>
            <a:r>
              <a:rPr sz="3550" spc="-20" dirty="0">
                <a:solidFill>
                  <a:srgbClr val="620A08"/>
                </a:solidFill>
                <a:latin typeface="Arial MT"/>
                <a:cs typeface="Arial MT"/>
              </a:rPr>
              <a:t> </a:t>
            </a:r>
            <a:r>
              <a:rPr sz="3550" spc="-500" dirty="0">
                <a:solidFill>
                  <a:srgbClr val="672428"/>
                </a:solidFill>
                <a:latin typeface="Arial MT"/>
                <a:cs typeface="Arial MT"/>
              </a:rPr>
              <a:t>SIGNALING</a:t>
            </a:r>
            <a:r>
              <a:rPr sz="3550" spc="175" dirty="0">
                <a:solidFill>
                  <a:srgbClr val="672428"/>
                </a:solidFill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is</a:t>
            </a:r>
            <a:r>
              <a:rPr sz="3550" spc="-229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about </a:t>
            </a:r>
            <a:r>
              <a:rPr sz="3600" spc="-220" dirty="0">
                <a:latin typeface="Arial MT"/>
                <a:cs typeface="Arial MT"/>
              </a:rPr>
              <a:t>communication</a:t>
            </a:r>
            <a:r>
              <a:rPr sz="3600" spc="-30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between </a:t>
            </a:r>
            <a:r>
              <a:rPr sz="3500" dirty="0">
                <a:latin typeface="Arial MT"/>
                <a:cs typeface="Arial MT"/>
              </a:rPr>
              <a:t>different</a:t>
            </a:r>
            <a:r>
              <a:rPr sz="3500" spc="-30" dirty="0">
                <a:latin typeface="Arial MT"/>
                <a:cs typeface="Arial MT"/>
              </a:rPr>
              <a:t> </a:t>
            </a:r>
            <a:r>
              <a:rPr sz="5250" spc="-120" baseline="-6349" dirty="0">
                <a:latin typeface="Arial MT"/>
                <a:cs typeface="Arial MT"/>
              </a:rPr>
              <a:t>8</a:t>
            </a:r>
            <a:r>
              <a:rPr sz="5250" spc="-120" baseline="1587" dirty="0">
                <a:latin typeface="Arial MT"/>
                <a:cs typeface="Arial MT"/>
              </a:rPr>
              <a:t>roups</a:t>
            </a:r>
            <a:r>
              <a:rPr sz="5250" spc="-502" baseline="1587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45" dirty="0">
                <a:latin typeface="Arial MT"/>
                <a:cs typeface="Arial MT"/>
              </a:rPr>
              <a:t> </a:t>
            </a:r>
            <a:r>
              <a:rPr sz="3500" spc="-90" dirty="0">
                <a:latin typeface="Arial MT"/>
                <a:cs typeface="Arial MT"/>
              </a:rPr>
              <a:t>cells</a:t>
            </a:r>
            <a:r>
              <a:rPr sz="3500" spc="-15" dirty="0">
                <a:latin typeface="Arial MT"/>
                <a:cs typeface="Arial MT"/>
              </a:rPr>
              <a:t> </a:t>
            </a:r>
            <a:r>
              <a:rPr sz="3500" spc="-285" dirty="0">
                <a:latin typeface="Arial MT"/>
                <a:cs typeface="Arial MT"/>
              </a:rPr>
              <a:t>and </a:t>
            </a:r>
            <a:r>
              <a:rPr sz="3550" spc="-285" dirty="0">
                <a:latin typeface="Arial MT"/>
                <a:cs typeface="Arial MT"/>
              </a:rPr>
              <a:t>tissues...how</a:t>
            </a:r>
            <a:r>
              <a:rPr sz="3550" dirty="0">
                <a:latin typeface="Arial MT"/>
                <a:cs typeface="Arial MT"/>
              </a:rPr>
              <a:t>	</a:t>
            </a:r>
            <a:r>
              <a:rPr sz="3550" spc="-165" dirty="0">
                <a:latin typeface="Arial MT"/>
                <a:cs typeface="Arial MT"/>
              </a:rPr>
              <a:t>one</a:t>
            </a:r>
            <a:r>
              <a:rPr sz="3550" spc="-80" dirty="0">
                <a:latin typeface="Arial MT"/>
                <a:cs typeface="Arial MT"/>
              </a:rPr>
              <a:t> </a:t>
            </a:r>
            <a:r>
              <a:rPr sz="3550" spc="-135" dirty="0">
                <a:latin typeface="Arial MT"/>
                <a:cs typeface="Arial MT"/>
              </a:rPr>
              <a:t>group</a:t>
            </a:r>
            <a:r>
              <a:rPr sz="3550" spc="-110" dirty="0">
                <a:latin typeface="Arial MT"/>
                <a:cs typeface="Arial MT"/>
              </a:rPr>
              <a:t> </a:t>
            </a:r>
            <a:r>
              <a:rPr sz="3550" spc="-25" dirty="0">
                <a:latin typeface="Arial MT"/>
                <a:cs typeface="Arial MT"/>
              </a:rPr>
              <a:t>of </a:t>
            </a:r>
            <a:r>
              <a:rPr sz="3600" spc="-204" dirty="0">
                <a:latin typeface="Arial MT"/>
                <a:cs typeface="Arial MT"/>
              </a:rPr>
              <a:t>cells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114" dirty="0">
                <a:latin typeface="Arial MT"/>
                <a:cs typeface="Arial MT"/>
              </a:rPr>
              <a:t>informs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another</a:t>
            </a:r>
            <a:r>
              <a:rPr sz="3600" dirty="0">
                <a:latin typeface="Arial MT"/>
                <a:cs typeface="Arial MT"/>
              </a:rPr>
              <a:t>	</a:t>
            </a:r>
            <a:r>
              <a:rPr sz="3600" spc="-25" dirty="0">
                <a:latin typeface="Arial MT"/>
                <a:cs typeface="Arial MT"/>
              </a:rPr>
              <a:t>group </a:t>
            </a:r>
            <a:r>
              <a:rPr sz="3550" dirty="0">
                <a:latin typeface="Arial MT"/>
                <a:cs typeface="Arial MT"/>
              </a:rPr>
              <a:t>of</a:t>
            </a:r>
            <a:r>
              <a:rPr sz="3550" spc="-60" dirty="0">
                <a:latin typeface="Arial MT"/>
                <a:cs typeface="Arial MT"/>
              </a:rPr>
              <a:t> </a:t>
            </a:r>
            <a:r>
              <a:rPr sz="3550" spc="-105" dirty="0">
                <a:latin typeface="Arial MT"/>
                <a:cs typeface="Arial MT"/>
              </a:rPr>
              <a:t>cells</a:t>
            </a:r>
            <a:r>
              <a:rPr sz="3550" spc="5" dirty="0">
                <a:latin typeface="Arial MT"/>
                <a:cs typeface="Arial MT"/>
              </a:rPr>
              <a:t> </a:t>
            </a:r>
            <a:r>
              <a:rPr sz="3550" spc="-70" dirty="0">
                <a:latin typeface="Arial MT"/>
                <a:cs typeface="Arial MT"/>
              </a:rPr>
              <a:t>what</a:t>
            </a:r>
            <a:r>
              <a:rPr sz="3550" spc="40" dirty="0"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to</a:t>
            </a:r>
            <a:r>
              <a:rPr sz="3550" spc="-180" dirty="0">
                <a:latin typeface="Arial MT"/>
                <a:cs typeface="Arial MT"/>
              </a:rPr>
              <a:t> </a:t>
            </a:r>
            <a:r>
              <a:rPr sz="3550" spc="-25" dirty="0">
                <a:latin typeface="Arial MT"/>
                <a:cs typeface="Arial MT"/>
              </a:rPr>
              <a:t>do.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70442" y="5968471"/>
            <a:ext cx="5325110" cy="273367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ct val="86100"/>
              </a:lnSpc>
              <a:spcBef>
                <a:spcPts val="660"/>
              </a:spcBef>
              <a:tabLst>
                <a:tab pos="2262505" algn="l"/>
                <a:tab pos="3543935" algn="l"/>
                <a:tab pos="3881120" algn="l"/>
              </a:tabLst>
            </a:pPr>
            <a:r>
              <a:rPr sz="3350" spc="125" dirty="0">
                <a:latin typeface="Arial MT"/>
                <a:cs typeface="Arial MT"/>
              </a:rPr>
              <a:t>refers</a:t>
            </a:r>
            <a:r>
              <a:rPr sz="3350" spc="135" dirty="0">
                <a:latin typeface="Arial MT"/>
                <a:cs typeface="Arial MT"/>
              </a:rPr>
              <a:t> </a:t>
            </a:r>
            <a:r>
              <a:rPr sz="3350" spc="65" dirty="0">
                <a:latin typeface="Arial MT"/>
                <a:cs typeface="Arial MT"/>
              </a:rPr>
              <a:t>to</a:t>
            </a:r>
            <a:r>
              <a:rPr sz="3350" spc="-6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how</a:t>
            </a:r>
            <a:r>
              <a:rPr sz="3350" spc="33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the</a:t>
            </a:r>
            <a:r>
              <a:rPr sz="3350" spc="55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presence </a:t>
            </a:r>
            <a:r>
              <a:rPr sz="3350" dirty="0">
                <a:latin typeface="Arial MT"/>
                <a:cs typeface="Arial MT"/>
              </a:rPr>
              <a:t>of</a:t>
            </a:r>
            <a:r>
              <a:rPr sz="3350" spc="130" dirty="0">
                <a:latin typeface="Arial MT"/>
                <a:cs typeface="Arial MT"/>
              </a:rPr>
              <a:t> </a:t>
            </a:r>
            <a:r>
              <a:rPr sz="3350" spc="-45" dirty="0">
                <a:latin typeface="Arial MT"/>
                <a:cs typeface="Arial MT"/>
              </a:rPr>
              <a:t>an</a:t>
            </a:r>
            <a:r>
              <a:rPr sz="3350" spc="-50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extracellular</a:t>
            </a:r>
            <a:r>
              <a:rPr sz="3350" dirty="0">
                <a:latin typeface="Arial MT"/>
                <a:cs typeface="Arial MT"/>
              </a:rPr>
              <a:t>	</a:t>
            </a:r>
            <a:r>
              <a:rPr sz="3350" spc="-165" dirty="0">
                <a:latin typeface="Arial MT"/>
                <a:cs typeface="Arial MT"/>
              </a:rPr>
              <a:t>signal</a:t>
            </a:r>
            <a:r>
              <a:rPr sz="3350" spc="-65" dirty="0">
                <a:latin typeface="Arial MT"/>
                <a:cs typeface="Arial MT"/>
              </a:rPr>
              <a:t> </a:t>
            </a:r>
            <a:r>
              <a:rPr sz="3350" spc="-60" dirty="0">
                <a:latin typeface="Arial MT"/>
                <a:cs typeface="Arial MT"/>
              </a:rPr>
              <a:t>can </a:t>
            </a:r>
            <a:r>
              <a:rPr sz="3350" dirty="0">
                <a:latin typeface="Arial MT"/>
                <a:cs typeface="Arial MT"/>
              </a:rPr>
              <a:t>produce</a:t>
            </a:r>
            <a:r>
              <a:rPr sz="3350" spc="7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a</a:t>
            </a:r>
            <a:r>
              <a:rPr sz="3350" spc="-110" dirty="0">
                <a:latin typeface="Arial MT"/>
                <a:cs typeface="Arial MT"/>
              </a:rPr>
              <a:t> </a:t>
            </a:r>
            <a:r>
              <a:rPr sz="3350" spc="-90" dirty="0">
                <a:latin typeface="Arial MT"/>
                <a:cs typeface="Arial MT"/>
              </a:rPr>
              <a:t>change</a:t>
            </a:r>
            <a:r>
              <a:rPr sz="3350" spc="-20" dirty="0">
                <a:latin typeface="Arial MT"/>
                <a:cs typeface="Arial MT"/>
              </a:rPr>
              <a:t> </a:t>
            </a:r>
            <a:r>
              <a:rPr sz="3350" spc="-90" dirty="0">
                <a:latin typeface="Arial MT"/>
                <a:cs typeface="Arial MT"/>
              </a:rPr>
              <a:t>in</a:t>
            </a:r>
            <a:r>
              <a:rPr sz="3350" spc="-70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the </a:t>
            </a:r>
            <a:r>
              <a:rPr sz="3350" spc="-10" dirty="0">
                <a:latin typeface="Arial MT"/>
                <a:cs typeface="Arial MT"/>
              </a:rPr>
              <a:t>intracellular</a:t>
            </a:r>
            <a:r>
              <a:rPr sz="3350" dirty="0">
                <a:latin typeface="Arial MT"/>
                <a:cs typeface="Arial MT"/>
              </a:rPr>
              <a:t>	state</a:t>
            </a:r>
            <a:r>
              <a:rPr sz="3350" spc="260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of</a:t>
            </a:r>
            <a:r>
              <a:rPr sz="3350" dirty="0">
                <a:latin typeface="Arial MT"/>
                <a:cs typeface="Arial MT"/>
              </a:rPr>
              <a:t>	the</a:t>
            </a:r>
            <a:r>
              <a:rPr sz="3350" spc="15" dirty="0">
                <a:latin typeface="Arial MT"/>
                <a:cs typeface="Arial MT"/>
              </a:rPr>
              <a:t> </a:t>
            </a:r>
            <a:r>
              <a:rPr sz="3350" spc="-20" dirty="0">
                <a:latin typeface="Arial MT"/>
                <a:cs typeface="Arial MT"/>
              </a:rPr>
              <a:t>cell </a:t>
            </a:r>
            <a:r>
              <a:rPr sz="3350" dirty="0">
                <a:latin typeface="Arial MT"/>
                <a:cs typeface="Arial MT"/>
              </a:rPr>
              <a:t>without</a:t>
            </a:r>
            <a:r>
              <a:rPr sz="3350" spc="9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the</a:t>
            </a:r>
            <a:r>
              <a:rPr sz="3350" spc="-235" dirty="0">
                <a:latin typeface="Arial MT"/>
                <a:cs typeface="Arial MT"/>
              </a:rPr>
              <a:t> </a:t>
            </a:r>
            <a:r>
              <a:rPr sz="3350" spc="-80" dirty="0">
                <a:latin typeface="Arial MT"/>
                <a:cs typeface="Arial MT"/>
              </a:rPr>
              <a:t>initial</a:t>
            </a:r>
            <a:r>
              <a:rPr sz="3350" spc="-50" dirty="0">
                <a:latin typeface="Arial MT"/>
                <a:cs typeface="Arial MT"/>
              </a:rPr>
              <a:t> </a:t>
            </a:r>
            <a:r>
              <a:rPr sz="3350" spc="-40" dirty="0">
                <a:latin typeface="Arial MT"/>
                <a:cs typeface="Arial MT"/>
              </a:rPr>
              <a:t>signal </a:t>
            </a:r>
            <a:r>
              <a:rPr sz="3350" spc="-35" dirty="0">
                <a:latin typeface="Arial MT"/>
                <a:cs typeface="Arial MT"/>
              </a:rPr>
              <a:t>crossing</a:t>
            </a:r>
            <a:r>
              <a:rPr sz="3350" spc="3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the</a:t>
            </a:r>
            <a:r>
              <a:rPr sz="3350" spc="-204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membrane.</a:t>
            </a:r>
            <a:endParaRPr sz="335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247883" y="9220906"/>
            <a:ext cx="15748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50" dirty="0">
                <a:solidFill>
                  <a:srgbClr val="0C0C0C"/>
                </a:solidFill>
                <a:latin typeface="Arial MT"/>
                <a:cs typeface="Arial MT"/>
              </a:rPr>
              <a:t>5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5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38" name="Flowchart: Process 3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5531" y="1409700"/>
            <a:ext cx="12153900" cy="1498600"/>
            <a:chOff x="177800" y="1409700"/>
            <a:chExt cx="12153900" cy="1498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800" y="1409700"/>
              <a:ext cx="12153900" cy="1498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95477" y="2539364"/>
              <a:ext cx="749935" cy="0"/>
            </a:xfrm>
            <a:custGeom>
              <a:avLst/>
              <a:gdLst/>
              <a:ahLst/>
              <a:cxnLst/>
              <a:rect l="l" t="t" r="r" b="b"/>
              <a:pathLst>
                <a:path w="749935">
                  <a:moveTo>
                    <a:pt x="0" y="0"/>
                  </a:moveTo>
                  <a:lnTo>
                    <a:pt x="74972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07507" y="1183041"/>
            <a:ext cx="6607175" cy="1250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 marR="5080" indent="-1270">
              <a:spcBef>
                <a:spcPts val="135"/>
              </a:spcBef>
            </a:pPr>
            <a:r>
              <a:rPr sz="4000" dirty="0">
                <a:solidFill>
                  <a:srgbClr val="3B388E"/>
                </a:solidFill>
              </a:rPr>
              <a:t>CELL</a:t>
            </a:r>
            <a:r>
              <a:rPr sz="4000" spc="-80" dirty="0">
                <a:solidFill>
                  <a:srgbClr val="3B388E"/>
                </a:solidFill>
              </a:rPr>
              <a:t> </a:t>
            </a:r>
            <a:r>
              <a:rPr sz="4000" spc="-30" dirty="0">
                <a:solidFill>
                  <a:srgbClr val="282870"/>
                </a:solidFill>
              </a:rPr>
              <a:t>SIGNALING</a:t>
            </a:r>
            <a:r>
              <a:rPr sz="4000" spc="-10" dirty="0">
                <a:solidFill>
                  <a:srgbClr val="282870"/>
                </a:solidFill>
              </a:rPr>
              <a:t> </a:t>
            </a:r>
            <a:r>
              <a:rPr sz="4000" dirty="0">
                <a:solidFill>
                  <a:srgbClr val="312F90"/>
                </a:solidFill>
              </a:rPr>
              <a:t>&amp;</a:t>
            </a:r>
            <a:r>
              <a:rPr sz="4000" spc="-110" dirty="0">
                <a:solidFill>
                  <a:srgbClr val="312F90"/>
                </a:solidFill>
              </a:rPr>
              <a:t> </a:t>
            </a:r>
            <a:r>
              <a:rPr sz="4000" spc="-35" dirty="0">
                <a:solidFill>
                  <a:srgbClr val="443D90"/>
                </a:solidFill>
              </a:rPr>
              <a:t>SIGNAL </a:t>
            </a:r>
            <a:r>
              <a:rPr sz="4000" spc="-10" dirty="0">
                <a:solidFill>
                  <a:srgbClr val="7B7CE4"/>
                </a:solidFill>
              </a:rPr>
              <a:t>TRANSDUCTTION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3976285" y="2801584"/>
            <a:ext cx="10384790" cy="370840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spcBef>
                <a:spcPts val="890"/>
              </a:spcBef>
              <a:tabLst>
                <a:tab pos="497205" algn="l"/>
              </a:tabLst>
            </a:pPr>
            <a:r>
              <a:rPr sz="3550" spc="-50" dirty="0">
                <a:solidFill>
                  <a:srgbClr val="3B36AA"/>
                </a:solidFill>
                <a:latin typeface="Arial MT"/>
                <a:cs typeface="Arial MT"/>
              </a:rPr>
              <a:t>›</a:t>
            </a:r>
            <a:r>
              <a:rPr sz="3550" dirty="0">
                <a:solidFill>
                  <a:srgbClr val="3B36AA"/>
                </a:solidFill>
                <a:latin typeface="Arial MT"/>
                <a:cs typeface="Arial MT"/>
              </a:rPr>
              <a:t>	</a:t>
            </a:r>
            <a:r>
              <a:rPr sz="3550" spc="-100" dirty="0">
                <a:latin typeface="Arial MT"/>
                <a:cs typeface="Arial MT"/>
              </a:rPr>
              <a:t>Why</a:t>
            </a:r>
            <a:r>
              <a:rPr sz="3550" spc="-150" dirty="0">
                <a:latin typeface="Arial MT"/>
                <a:cs typeface="Arial MT"/>
              </a:rPr>
              <a:t> </a:t>
            </a:r>
            <a:r>
              <a:rPr sz="3550" spc="-55" dirty="0">
                <a:latin typeface="Arial MT"/>
                <a:cs typeface="Arial MT"/>
              </a:rPr>
              <a:t>do</a:t>
            </a:r>
            <a:r>
              <a:rPr sz="3550" spc="-190" dirty="0">
                <a:latin typeface="Arial MT"/>
                <a:cs typeface="Arial MT"/>
              </a:rPr>
              <a:t> </a:t>
            </a:r>
            <a:r>
              <a:rPr sz="3550" spc="-30" dirty="0">
                <a:latin typeface="Arial MT"/>
                <a:cs typeface="Arial MT"/>
              </a:rPr>
              <a:t>cells</a:t>
            </a:r>
            <a:r>
              <a:rPr sz="3550" spc="-195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communicate</a:t>
            </a:r>
            <a:endParaRPr sz="3550">
              <a:latin typeface="Arial MT"/>
              <a:cs typeface="Arial MT"/>
            </a:endParaRPr>
          </a:p>
          <a:p>
            <a:pPr marL="492125">
              <a:spcBef>
                <a:spcPts val="790"/>
              </a:spcBef>
            </a:pPr>
            <a:r>
              <a:rPr sz="3550" spc="-90" dirty="0">
                <a:latin typeface="Arial MT"/>
                <a:cs typeface="Arial MT"/>
              </a:rPr>
              <a:t>How</a:t>
            </a:r>
            <a:r>
              <a:rPr sz="3550" spc="-160" dirty="0">
                <a:latin typeface="Arial MT"/>
                <a:cs typeface="Arial MT"/>
              </a:rPr>
              <a:t> </a:t>
            </a:r>
            <a:r>
              <a:rPr sz="3550" spc="-65" dirty="0">
                <a:latin typeface="Arial MT"/>
                <a:cs typeface="Arial MT"/>
              </a:rPr>
              <a:t>are</a:t>
            </a:r>
            <a:r>
              <a:rPr sz="3550" spc="-180" dirty="0">
                <a:latin typeface="Arial MT"/>
                <a:cs typeface="Arial MT"/>
              </a:rPr>
              <a:t> </a:t>
            </a:r>
            <a:r>
              <a:rPr sz="3550" spc="-60" dirty="0">
                <a:latin typeface="Arial MT"/>
                <a:cs typeface="Arial MT"/>
              </a:rPr>
              <a:t>signals</a:t>
            </a:r>
            <a:r>
              <a:rPr sz="3550" spc="-150" dirty="0">
                <a:latin typeface="Arial MT"/>
                <a:cs typeface="Arial MT"/>
              </a:rPr>
              <a:t> </a:t>
            </a:r>
            <a:r>
              <a:rPr sz="3550" spc="-85" dirty="0">
                <a:latin typeface="Arial MT"/>
                <a:cs typeface="Arial MT"/>
              </a:rPr>
              <a:t>transmi#ed</a:t>
            </a:r>
            <a:r>
              <a:rPr sz="3550" spc="-95" dirty="0">
                <a:latin typeface="Arial MT"/>
                <a:cs typeface="Arial MT"/>
              </a:rPr>
              <a:t> </a:t>
            </a:r>
            <a:r>
              <a:rPr sz="3550" spc="-80" dirty="0">
                <a:latin typeface="Arial MT"/>
                <a:cs typeface="Arial MT"/>
              </a:rPr>
              <a:t>between</a:t>
            </a:r>
            <a:r>
              <a:rPr sz="3550" spc="-95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cells</a:t>
            </a:r>
            <a:endParaRPr sz="3550">
              <a:latin typeface="Arial MT"/>
              <a:cs typeface="Arial MT"/>
            </a:endParaRPr>
          </a:p>
          <a:p>
            <a:pPr marL="485775" marR="5080" indent="-467359">
              <a:lnSpc>
                <a:spcPts val="4100"/>
              </a:lnSpc>
              <a:spcBef>
                <a:spcPts val="860"/>
              </a:spcBef>
              <a:buChar char="-"/>
              <a:tabLst>
                <a:tab pos="485775" algn="l"/>
                <a:tab pos="492125" algn="l"/>
              </a:tabLst>
            </a:pPr>
            <a:r>
              <a:rPr sz="3500" dirty="0">
                <a:solidFill>
                  <a:srgbClr val="3836A1"/>
                </a:solidFill>
                <a:latin typeface="Arial MT"/>
                <a:cs typeface="Arial MT"/>
              </a:rPr>
              <a:t>	</a:t>
            </a:r>
            <a:r>
              <a:rPr sz="3500" dirty="0">
                <a:latin typeface="Arial MT"/>
                <a:cs typeface="Arial MT"/>
              </a:rPr>
              <a:t>How</a:t>
            </a:r>
            <a:r>
              <a:rPr sz="3500" spc="-200" dirty="0">
                <a:latin typeface="Arial MT"/>
                <a:cs typeface="Arial MT"/>
              </a:rPr>
              <a:t> </a:t>
            </a:r>
            <a:r>
              <a:rPr sz="3500" spc="-20" dirty="0">
                <a:latin typeface="Arial MT"/>
                <a:cs typeface="Arial MT"/>
              </a:rPr>
              <a:t>are</a:t>
            </a:r>
            <a:r>
              <a:rPr sz="3500" spc="-225" dirty="0">
                <a:latin typeface="Arial MT"/>
                <a:cs typeface="Arial MT"/>
              </a:rPr>
              <a:t> </a:t>
            </a:r>
            <a:r>
              <a:rPr sz="3500" spc="-35" dirty="0">
                <a:latin typeface="Arial MT"/>
                <a:cs typeface="Arial MT"/>
              </a:rPr>
              <a:t>signals</a:t>
            </a:r>
            <a:r>
              <a:rPr sz="3500" spc="-150" dirty="0">
                <a:latin typeface="Arial MT"/>
                <a:cs typeface="Arial MT"/>
              </a:rPr>
              <a:t> </a:t>
            </a:r>
            <a:r>
              <a:rPr sz="3500" spc="-55" dirty="0">
                <a:latin typeface="Arial MT"/>
                <a:cs typeface="Arial MT"/>
              </a:rPr>
              <a:t>transmi#ed</a:t>
            </a:r>
            <a:r>
              <a:rPr sz="3500" spc="-45" dirty="0">
                <a:latin typeface="Arial MT"/>
                <a:cs typeface="Arial MT"/>
              </a:rPr>
              <a:t> </a:t>
            </a:r>
            <a:r>
              <a:rPr sz="3500" spc="-35" dirty="0">
                <a:latin typeface="Arial MT"/>
                <a:cs typeface="Arial MT"/>
              </a:rPr>
              <a:t>across</a:t>
            </a:r>
            <a:r>
              <a:rPr sz="3500" spc="-2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cell</a:t>
            </a:r>
            <a:r>
              <a:rPr sz="3500" spc="-240" dirty="0">
                <a:latin typeface="Arial MT"/>
                <a:cs typeface="Arial MT"/>
              </a:rPr>
              <a:t> </a:t>
            </a:r>
            <a:r>
              <a:rPr sz="3500" spc="-40" dirty="0">
                <a:latin typeface="Arial MT"/>
                <a:cs typeface="Arial MT"/>
              </a:rPr>
              <a:t>membranes </a:t>
            </a:r>
            <a:r>
              <a:rPr sz="3500" dirty="0">
                <a:latin typeface="Arial MT"/>
                <a:cs typeface="Arial MT"/>
              </a:rPr>
              <a:t>into</a:t>
            </a:r>
            <a:r>
              <a:rPr sz="3500" spc="-18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cell</a:t>
            </a:r>
            <a:r>
              <a:rPr sz="3500" spc="-24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interior</a:t>
            </a:r>
            <a:endParaRPr sz="3500">
              <a:latin typeface="Arial MT"/>
              <a:cs typeface="Arial MT"/>
            </a:endParaRPr>
          </a:p>
          <a:p>
            <a:pPr marL="491490" indent="-473075">
              <a:spcBef>
                <a:spcPts val="630"/>
              </a:spcBef>
              <a:buClr>
                <a:srgbClr val="3834A1"/>
              </a:buClr>
              <a:buChar char="-"/>
              <a:tabLst>
                <a:tab pos="491490" algn="l"/>
              </a:tabLst>
            </a:pPr>
            <a:r>
              <a:rPr sz="3550" spc="-90" dirty="0">
                <a:latin typeface="Arial MT"/>
                <a:cs typeface="Arial MT"/>
              </a:rPr>
              <a:t>How</a:t>
            </a:r>
            <a:r>
              <a:rPr sz="3550" spc="-160" dirty="0">
                <a:latin typeface="Arial MT"/>
                <a:cs typeface="Arial MT"/>
              </a:rPr>
              <a:t> </a:t>
            </a:r>
            <a:r>
              <a:rPr sz="3550" spc="-65" dirty="0">
                <a:latin typeface="Arial MT"/>
                <a:cs typeface="Arial MT"/>
              </a:rPr>
              <a:t>are</a:t>
            </a:r>
            <a:r>
              <a:rPr sz="3550" spc="-180" dirty="0">
                <a:latin typeface="Arial MT"/>
                <a:cs typeface="Arial MT"/>
              </a:rPr>
              <a:t> </a:t>
            </a:r>
            <a:r>
              <a:rPr sz="3550" spc="-60" dirty="0">
                <a:latin typeface="Arial MT"/>
                <a:cs typeface="Arial MT"/>
              </a:rPr>
              <a:t>signals</a:t>
            </a:r>
            <a:r>
              <a:rPr sz="3550" spc="-190" dirty="0">
                <a:latin typeface="Arial MT"/>
                <a:cs typeface="Arial MT"/>
              </a:rPr>
              <a:t> </a:t>
            </a:r>
            <a:r>
              <a:rPr sz="3550" spc="-75" dirty="0">
                <a:latin typeface="Arial MT"/>
                <a:cs typeface="Arial MT"/>
              </a:rPr>
              <a:t>transmi#ed</a:t>
            </a:r>
            <a:r>
              <a:rPr sz="3550" spc="-155" dirty="0">
                <a:latin typeface="Arial MT"/>
                <a:cs typeface="Arial MT"/>
              </a:rPr>
              <a:t> </a:t>
            </a:r>
            <a:r>
              <a:rPr sz="3550" spc="-50" dirty="0">
                <a:latin typeface="Arial MT"/>
                <a:cs typeface="Arial MT"/>
              </a:rPr>
              <a:t>within</a:t>
            </a:r>
            <a:r>
              <a:rPr sz="3550" spc="-100" dirty="0"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a</a:t>
            </a:r>
            <a:r>
              <a:rPr sz="3550" spc="-245" dirty="0">
                <a:latin typeface="Arial MT"/>
                <a:cs typeface="Arial MT"/>
              </a:rPr>
              <a:t> </a:t>
            </a:r>
            <a:r>
              <a:rPr sz="3550" spc="-20" dirty="0">
                <a:latin typeface="Arial MT"/>
                <a:cs typeface="Arial MT"/>
              </a:rPr>
              <a:t>cell</a:t>
            </a:r>
            <a:endParaRPr sz="3550">
              <a:latin typeface="Arial MT"/>
              <a:cs typeface="Arial MT"/>
            </a:endParaRPr>
          </a:p>
          <a:p>
            <a:pPr marL="491490" indent="-473075">
              <a:spcBef>
                <a:spcPts val="690"/>
              </a:spcBef>
              <a:buClr>
                <a:srgbClr val="3D3BAA"/>
              </a:buClr>
              <a:buChar char="-"/>
              <a:tabLst>
                <a:tab pos="491490" algn="l"/>
              </a:tabLst>
            </a:pPr>
            <a:r>
              <a:rPr sz="3550" spc="-90" dirty="0">
                <a:latin typeface="Arial MT"/>
                <a:cs typeface="Arial MT"/>
              </a:rPr>
              <a:t>How</a:t>
            </a:r>
            <a:r>
              <a:rPr sz="3550" spc="-160" dirty="0">
                <a:latin typeface="Arial MT"/>
                <a:cs typeface="Arial MT"/>
              </a:rPr>
              <a:t> </a:t>
            </a:r>
            <a:r>
              <a:rPr sz="3550" spc="-30" dirty="0">
                <a:latin typeface="Arial MT"/>
                <a:cs typeface="Arial MT"/>
              </a:rPr>
              <a:t>do</a:t>
            </a:r>
            <a:r>
              <a:rPr sz="3550" spc="-215" dirty="0">
                <a:latin typeface="Arial MT"/>
                <a:cs typeface="Arial MT"/>
              </a:rPr>
              <a:t> </a:t>
            </a:r>
            <a:r>
              <a:rPr sz="3550" spc="-60" dirty="0">
                <a:latin typeface="Arial MT"/>
                <a:cs typeface="Arial MT"/>
              </a:rPr>
              <a:t>signals</a:t>
            </a:r>
            <a:r>
              <a:rPr sz="3550" spc="-165" dirty="0">
                <a:latin typeface="Arial MT"/>
                <a:cs typeface="Arial MT"/>
              </a:rPr>
              <a:t> </a:t>
            </a:r>
            <a:r>
              <a:rPr sz="3550" spc="-45" dirty="0">
                <a:latin typeface="Arial MT"/>
                <a:cs typeface="Arial MT"/>
              </a:rPr>
              <a:t>affect</a:t>
            </a:r>
            <a:r>
              <a:rPr sz="3550" spc="-90" dirty="0">
                <a:latin typeface="Arial MT"/>
                <a:cs typeface="Arial MT"/>
              </a:rPr>
              <a:t> </a:t>
            </a:r>
            <a:r>
              <a:rPr sz="3550" dirty="0">
                <a:latin typeface="Arial MT"/>
                <a:cs typeface="Arial MT"/>
              </a:rPr>
              <a:t>a</a:t>
            </a:r>
            <a:r>
              <a:rPr sz="3550" spc="-250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cell</a:t>
            </a:r>
            <a:r>
              <a:rPr sz="3550" spc="-235" dirty="0">
                <a:latin typeface="Arial MT"/>
                <a:cs typeface="Arial MT"/>
              </a:rPr>
              <a:t> </a:t>
            </a:r>
            <a:r>
              <a:rPr sz="3550" spc="-10" dirty="0">
                <a:latin typeface="Arial MT"/>
                <a:cs typeface="Arial MT"/>
              </a:rPr>
              <a:t>function</a:t>
            </a:r>
            <a:endParaRPr sz="3550">
              <a:latin typeface="Arial MT"/>
              <a:cs typeface="Arial M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6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4262" y="576969"/>
            <a:ext cx="15947203" cy="1153592"/>
          </a:xfrm>
          <a:prstGeom prst="rect">
            <a:avLst/>
          </a:prstGeom>
        </p:spPr>
        <p:txBody>
          <a:bodyPr vert="horz" wrap="square" lIns="0" tIns="349955" rIns="0" bIns="0" rtlCol="0">
            <a:spAutoFit/>
          </a:bodyPr>
          <a:lstStyle/>
          <a:p>
            <a:pPr marL="1755139">
              <a:spcBef>
                <a:spcPts val="100"/>
              </a:spcBef>
            </a:pPr>
            <a:r>
              <a:rPr sz="5200" spc="-815" dirty="0">
                <a:solidFill>
                  <a:srgbClr val="000000"/>
                </a:solidFill>
              </a:rPr>
              <a:t>WHY</a:t>
            </a:r>
            <a:r>
              <a:rPr sz="5200" spc="125" dirty="0">
                <a:solidFill>
                  <a:srgbClr val="000000"/>
                </a:solidFill>
              </a:rPr>
              <a:t> </a:t>
            </a:r>
            <a:r>
              <a:rPr sz="5200" spc="-940" dirty="0">
                <a:solidFill>
                  <a:srgbClr val="000000"/>
                </a:solidFill>
              </a:rPr>
              <a:t>DO</a:t>
            </a:r>
            <a:r>
              <a:rPr sz="5200" spc="280" dirty="0">
                <a:solidFill>
                  <a:srgbClr val="000000"/>
                </a:solidFill>
              </a:rPr>
              <a:t> </a:t>
            </a:r>
            <a:r>
              <a:rPr sz="5200" spc="-675" dirty="0">
                <a:solidFill>
                  <a:srgbClr val="000000"/>
                </a:solidFill>
              </a:rPr>
              <a:t>CELL</a:t>
            </a:r>
            <a:r>
              <a:rPr sz="7800" spc="-1012" baseline="-1068" dirty="0">
                <a:solidFill>
                  <a:srgbClr val="000000"/>
                </a:solidFill>
              </a:rPr>
              <a:t>S</a:t>
            </a:r>
            <a:r>
              <a:rPr sz="7800" spc="-1005" baseline="-1068" dirty="0">
                <a:solidFill>
                  <a:srgbClr val="000000"/>
                </a:solidFill>
              </a:rPr>
              <a:t> </a:t>
            </a:r>
            <a:r>
              <a:rPr sz="5200" spc="-755" dirty="0">
                <a:solidFill>
                  <a:srgbClr val="000000"/>
                </a:solidFill>
              </a:rPr>
              <a:t>COMMUNICATE?</a:t>
            </a:r>
            <a:endParaRPr sz="5200"/>
          </a:p>
        </p:txBody>
      </p:sp>
      <p:sp>
        <p:nvSpPr>
          <p:cNvPr id="3" name="object 3"/>
          <p:cNvSpPr txBox="1"/>
          <p:nvPr/>
        </p:nvSpPr>
        <p:spPr>
          <a:xfrm>
            <a:off x="4112275" y="3290887"/>
            <a:ext cx="9176385" cy="554959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115">
              <a:lnSpc>
                <a:spcPts val="4240"/>
              </a:lnSpc>
              <a:spcBef>
                <a:spcPts val="135"/>
              </a:spcBef>
              <a:tabLst>
                <a:tab pos="581660" algn="l"/>
              </a:tabLst>
            </a:pPr>
            <a:r>
              <a:rPr sz="3900" spc="-50" dirty="0">
                <a:solidFill>
                  <a:srgbClr val="807E00"/>
                </a:solidFill>
                <a:latin typeface="Arial MT"/>
                <a:cs typeface="Arial MT"/>
              </a:rPr>
              <a:t>a</a:t>
            </a:r>
            <a:r>
              <a:rPr sz="3900" dirty="0">
                <a:solidFill>
                  <a:srgbClr val="807E00"/>
                </a:solidFill>
                <a:latin typeface="Arial MT"/>
                <a:cs typeface="Arial MT"/>
              </a:rPr>
              <a:t>	</a:t>
            </a:r>
            <a:r>
              <a:rPr sz="3900" spc="-275" dirty="0">
                <a:latin typeface="Arial MT"/>
                <a:cs typeface="Arial MT"/>
              </a:rPr>
              <a:t>During</a:t>
            </a:r>
            <a:r>
              <a:rPr sz="3900" dirty="0">
                <a:latin typeface="Arial MT"/>
                <a:cs typeface="Arial MT"/>
              </a:rPr>
              <a:t> </a:t>
            </a:r>
            <a:r>
              <a:rPr sz="3900" spc="-160" dirty="0">
                <a:latin typeface="Arial MT"/>
                <a:cs typeface="Arial MT"/>
              </a:rPr>
              <a:t>development.</a:t>
            </a:r>
            <a:r>
              <a:rPr sz="3900" spc="-65" dirty="0">
                <a:latin typeface="Arial MT"/>
                <a:cs typeface="Arial MT"/>
              </a:rPr>
              <a:t> </a:t>
            </a:r>
            <a:r>
              <a:rPr sz="3900" spc="-150" dirty="0">
                <a:latin typeface="Arial MT"/>
                <a:cs typeface="Arial MT"/>
              </a:rPr>
              <a:t>cells</a:t>
            </a:r>
            <a:r>
              <a:rPr sz="3900" spc="-85" dirty="0">
                <a:latin typeface="Arial MT"/>
                <a:cs typeface="Arial MT"/>
              </a:rPr>
              <a:t> </a:t>
            </a:r>
            <a:r>
              <a:rPr sz="3900" spc="-40" dirty="0">
                <a:latin typeface="Arial MT"/>
                <a:cs typeface="Arial MT"/>
              </a:rPr>
              <a:t>differentiate</a:t>
            </a:r>
            <a:r>
              <a:rPr sz="3900" spc="35" dirty="0">
                <a:latin typeface="Arial MT"/>
                <a:cs typeface="Arial MT"/>
              </a:rPr>
              <a:t> </a:t>
            </a:r>
            <a:r>
              <a:rPr sz="3900" spc="-25" dirty="0">
                <a:latin typeface="Arial MT"/>
                <a:cs typeface="Arial MT"/>
              </a:rPr>
              <a:t>to</a:t>
            </a:r>
            <a:endParaRPr sz="3900">
              <a:latin typeface="Arial MT"/>
              <a:cs typeface="Arial MT"/>
            </a:endParaRPr>
          </a:p>
          <a:p>
            <a:pPr marL="614680">
              <a:lnSpc>
                <a:spcPts val="4360"/>
              </a:lnSpc>
            </a:pPr>
            <a:r>
              <a:rPr sz="4000" spc="-185" dirty="0">
                <a:latin typeface="Arial MT"/>
                <a:cs typeface="Arial MT"/>
              </a:rPr>
              <a:t>adopt</a:t>
            </a:r>
            <a:r>
              <a:rPr sz="4000" spc="-20" dirty="0">
                <a:latin typeface="Arial MT"/>
                <a:cs typeface="Arial MT"/>
              </a:rPr>
              <a:t> </a:t>
            </a:r>
            <a:r>
              <a:rPr sz="4000" spc="-240" dirty="0">
                <a:latin typeface="Arial MT"/>
                <a:cs typeface="Arial MT"/>
              </a:rPr>
              <a:t>specialized</a:t>
            </a:r>
            <a:r>
              <a:rPr sz="4000" spc="-35" dirty="0">
                <a:latin typeface="Arial MT"/>
                <a:cs typeface="Arial MT"/>
              </a:rPr>
              <a:t> </a:t>
            </a:r>
            <a:r>
              <a:rPr sz="4000" spc="-10" dirty="0">
                <a:latin typeface="Arial MT"/>
                <a:cs typeface="Arial MT"/>
              </a:rPr>
              <a:t>roles.</a:t>
            </a:r>
            <a:endParaRPr sz="4000">
              <a:latin typeface="Arial MT"/>
              <a:cs typeface="Arial MT"/>
            </a:endParaRPr>
          </a:p>
          <a:p>
            <a:pPr marL="594995" marR="5080" indent="-573405">
              <a:lnSpc>
                <a:spcPts val="3900"/>
              </a:lnSpc>
              <a:spcBef>
                <a:spcPts val="2180"/>
              </a:spcBef>
              <a:buClr>
                <a:srgbClr val="7E8001"/>
              </a:buClr>
              <a:buChar char="•"/>
              <a:tabLst>
                <a:tab pos="603250" algn="l"/>
              </a:tabLst>
            </a:pPr>
            <a:r>
              <a:rPr sz="3950" spc="-300" dirty="0">
                <a:latin typeface="Arial MT"/>
                <a:cs typeface="Arial MT"/>
              </a:rPr>
              <a:t>Cells</a:t>
            </a:r>
            <a:r>
              <a:rPr sz="3950" spc="-20" dirty="0">
                <a:latin typeface="Arial MT"/>
                <a:cs typeface="Arial MT"/>
              </a:rPr>
              <a:t> </a:t>
            </a:r>
            <a:r>
              <a:rPr sz="3950" spc="-175" dirty="0">
                <a:latin typeface="Arial MT"/>
                <a:cs typeface="Arial MT"/>
              </a:rPr>
              <a:t>need</a:t>
            </a:r>
            <a:r>
              <a:rPr sz="3950" spc="-100" dirty="0">
                <a:latin typeface="Arial MT"/>
                <a:cs typeface="Arial MT"/>
              </a:rPr>
              <a:t> </a:t>
            </a:r>
            <a:r>
              <a:rPr sz="3950" dirty="0">
                <a:latin typeface="Arial MT"/>
                <a:cs typeface="Arial MT"/>
              </a:rPr>
              <a:t>to</a:t>
            </a:r>
            <a:r>
              <a:rPr sz="3950" spc="-275" dirty="0">
                <a:latin typeface="Arial MT"/>
                <a:cs typeface="Arial MT"/>
              </a:rPr>
              <a:t> </a:t>
            </a:r>
            <a:r>
              <a:rPr sz="3950" spc="-105" dirty="0">
                <a:latin typeface="Arial MT"/>
                <a:cs typeface="Arial MT"/>
              </a:rPr>
              <a:t>know</a:t>
            </a:r>
            <a:r>
              <a:rPr sz="3950" spc="-75" dirty="0">
                <a:latin typeface="Arial MT"/>
                <a:cs typeface="Arial MT"/>
              </a:rPr>
              <a:t> </a:t>
            </a:r>
            <a:r>
              <a:rPr sz="3950" spc="-105" dirty="0">
                <a:latin typeface="Arial MT"/>
                <a:cs typeface="Arial MT"/>
              </a:rPr>
              <a:t>whether</a:t>
            </a:r>
            <a:r>
              <a:rPr sz="3950" spc="200" dirty="0">
                <a:latin typeface="Arial MT"/>
                <a:cs typeface="Arial MT"/>
              </a:rPr>
              <a:t> </a:t>
            </a:r>
            <a:r>
              <a:rPr sz="3950" dirty="0">
                <a:latin typeface="Arial MT"/>
                <a:cs typeface="Arial MT"/>
              </a:rPr>
              <a:t>to</a:t>
            </a:r>
            <a:r>
              <a:rPr sz="3950" spc="-275" dirty="0">
                <a:latin typeface="Arial MT"/>
                <a:cs typeface="Arial MT"/>
              </a:rPr>
              <a:t> </a:t>
            </a:r>
            <a:r>
              <a:rPr sz="3950" spc="-175" dirty="0">
                <a:latin typeface="Arial MT"/>
                <a:cs typeface="Arial MT"/>
              </a:rPr>
              <a:t>live,</a:t>
            </a:r>
            <a:r>
              <a:rPr sz="3950" spc="-100" dirty="0">
                <a:latin typeface="Arial MT"/>
                <a:cs typeface="Arial MT"/>
              </a:rPr>
              <a:t> </a:t>
            </a:r>
            <a:r>
              <a:rPr sz="3950" spc="-260" dirty="0">
                <a:latin typeface="Arial MT"/>
                <a:cs typeface="Arial MT"/>
              </a:rPr>
              <a:t>die,</a:t>
            </a:r>
            <a:r>
              <a:rPr sz="3950" spc="-90" dirty="0">
                <a:latin typeface="Arial MT"/>
                <a:cs typeface="Arial MT"/>
              </a:rPr>
              <a:t> </a:t>
            </a:r>
            <a:r>
              <a:rPr sz="3950" spc="-25" dirty="0">
                <a:latin typeface="Arial MT"/>
                <a:cs typeface="Arial MT"/>
              </a:rPr>
              <a:t>or 	</a:t>
            </a:r>
            <a:r>
              <a:rPr sz="3950" spc="-75" dirty="0">
                <a:latin typeface="Arial MT"/>
                <a:cs typeface="Arial MT"/>
              </a:rPr>
              <a:t>divide.</a:t>
            </a:r>
            <a:endParaRPr sz="3950">
              <a:latin typeface="Arial MT"/>
              <a:cs typeface="Arial MT"/>
            </a:endParaRPr>
          </a:p>
          <a:p>
            <a:pPr marL="30480">
              <a:spcBef>
                <a:spcPts val="1370"/>
              </a:spcBef>
              <a:tabLst>
                <a:tab pos="581660" algn="l"/>
              </a:tabLst>
            </a:pPr>
            <a:r>
              <a:rPr sz="3950" spc="-50" dirty="0">
                <a:solidFill>
                  <a:srgbClr val="7E8000"/>
                </a:solidFill>
                <a:latin typeface="Arial MT"/>
                <a:cs typeface="Arial MT"/>
              </a:rPr>
              <a:t>a</a:t>
            </a:r>
            <a:r>
              <a:rPr sz="3950" dirty="0">
                <a:solidFill>
                  <a:srgbClr val="7E8000"/>
                </a:solidFill>
                <a:latin typeface="Arial MT"/>
                <a:cs typeface="Arial MT"/>
              </a:rPr>
              <a:t>	</a:t>
            </a:r>
            <a:r>
              <a:rPr sz="3950" spc="-155" dirty="0">
                <a:latin typeface="Arial MT"/>
                <a:cs typeface="Arial MT"/>
              </a:rPr>
              <a:t>Neurotransmission.</a:t>
            </a:r>
            <a:endParaRPr sz="3950">
              <a:latin typeface="Arial MT"/>
              <a:cs typeface="Arial MT"/>
            </a:endParaRPr>
          </a:p>
          <a:p>
            <a:pPr marL="30480">
              <a:spcBef>
                <a:spcPts val="1360"/>
              </a:spcBef>
              <a:tabLst>
                <a:tab pos="580390" algn="l"/>
              </a:tabLst>
            </a:pPr>
            <a:r>
              <a:rPr sz="3950" spc="-50" dirty="0">
                <a:solidFill>
                  <a:srgbClr val="807E03"/>
                </a:solidFill>
                <a:latin typeface="Arial MT"/>
                <a:cs typeface="Arial MT"/>
              </a:rPr>
              <a:t>a</a:t>
            </a:r>
            <a:r>
              <a:rPr sz="3950" dirty="0">
                <a:solidFill>
                  <a:srgbClr val="807E03"/>
                </a:solidFill>
                <a:latin typeface="Arial MT"/>
                <a:cs typeface="Arial MT"/>
              </a:rPr>
              <a:t>	</a:t>
            </a:r>
            <a:r>
              <a:rPr sz="3950" spc="-290" dirty="0">
                <a:latin typeface="Arial MT"/>
                <a:cs typeface="Arial MT"/>
              </a:rPr>
              <a:t>Regulation</a:t>
            </a:r>
            <a:r>
              <a:rPr sz="3950" spc="90" dirty="0">
                <a:latin typeface="Arial MT"/>
                <a:cs typeface="Arial MT"/>
              </a:rPr>
              <a:t> </a:t>
            </a:r>
            <a:r>
              <a:rPr sz="3950" dirty="0">
                <a:latin typeface="Arial MT"/>
                <a:cs typeface="Arial MT"/>
              </a:rPr>
              <a:t>of</a:t>
            </a:r>
            <a:r>
              <a:rPr sz="3950" spc="60" dirty="0">
                <a:latin typeface="Arial MT"/>
                <a:cs typeface="Arial MT"/>
              </a:rPr>
              <a:t> </a:t>
            </a:r>
            <a:r>
              <a:rPr sz="3950" spc="-270" dirty="0">
                <a:latin typeface="Arial MT"/>
                <a:cs typeface="Arial MT"/>
              </a:rPr>
              <a:t>metabolism.</a:t>
            </a:r>
            <a:endParaRPr sz="3950">
              <a:latin typeface="Arial MT"/>
              <a:cs typeface="Arial MT"/>
            </a:endParaRPr>
          </a:p>
          <a:p>
            <a:pPr marL="594995" indent="-572770">
              <a:spcBef>
                <a:spcPts val="1360"/>
              </a:spcBef>
              <a:buClr>
                <a:srgbClr val="7E8001"/>
              </a:buClr>
              <a:buChar char="•"/>
              <a:tabLst>
                <a:tab pos="594995" algn="l"/>
              </a:tabLst>
            </a:pPr>
            <a:r>
              <a:rPr sz="3950" spc="-175" dirty="0">
                <a:latin typeface="Arial MT"/>
                <a:cs typeface="Arial MT"/>
              </a:rPr>
              <a:t>Contraction-</a:t>
            </a:r>
            <a:r>
              <a:rPr sz="3950" spc="-60" dirty="0">
                <a:latin typeface="Arial MT"/>
                <a:cs typeface="Arial MT"/>
              </a:rPr>
              <a:t>expansion.</a:t>
            </a:r>
            <a:endParaRPr sz="3950">
              <a:latin typeface="Arial MT"/>
              <a:cs typeface="Arial MT"/>
            </a:endParaRPr>
          </a:p>
          <a:p>
            <a:pPr marL="12700">
              <a:spcBef>
                <a:spcPts val="1460"/>
              </a:spcBef>
              <a:tabLst>
                <a:tab pos="598170" algn="l"/>
              </a:tabLst>
            </a:pPr>
            <a:r>
              <a:rPr sz="3850" spc="-1015" dirty="0">
                <a:solidFill>
                  <a:srgbClr val="7E8001"/>
                </a:solidFill>
                <a:latin typeface="Arial MT"/>
                <a:cs typeface="Arial MT"/>
              </a:rPr>
              <a:t>M</a:t>
            </a:r>
            <a:r>
              <a:rPr sz="3850" dirty="0">
                <a:solidFill>
                  <a:srgbClr val="7E8001"/>
                </a:solidFill>
                <a:latin typeface="Arial MT"/>
                <a:cs typeface="Arial MT"/>
              </a:rPr>
              <a:t>	</a:t>
            </a:r>
            <a:r>
              <a:rPr sz="3850" spc="-125" dirty="0">
                <a:latin typeface="Arial MT"/>
                <a:cs typeface="Arial MT"/>
              </a:rPr>
              <a:t>Secondarg</a:t>
            </a:r>
            <a:r>
              <a:rPr sz="3850" spc="-110" dirty="0">
                <a:latin typeface="Arial MT"/>
                <a:cs typeface="Arial MT"/>
              </a:rPr>
              <a:t> </a:t>
            </a:r>
            <a:r>
              <a:rPr sz="3850" spc="-140" dirty="0">
                <a:latin typeface="Arial MT"/>
                <a:cs typeface="Arial MT"/>
              </a:rPr>
              <a:t>sexual</a:t>
            </a:r>
            <a:r>
              <a:rPr sz="3850" spc="-130" dirty="0">
                <a:latin typeface="Arial MT"/>
                <a:cs typeface="Arial MT"/>
              </a:rPr>
              <a:t> </a:t>
            </a:r>
            <a:r>
              <a:rPr sz="3850" spc="-10" dirty="0">
                <a:latin typeface="Arial MT"/>
                <a:cs typeface="Arial MT"/>
              </a:rPr>
              <a:t>characteristics.</a:t>
            </a:r>
            <a:endParaRPr sz="38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46435" y="9220906"/>
            <a:ext cx="16002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50" dirty="0">
                <a:solidFill>
                  <a:srgbClr val="0C0C0C"/>
                </a:solidFill>
                <a:latin typeface="Arial MT"/>
                <a:cs typeface="Arial MT"/>
              </a:rPr>
              <a:t>7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7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9631" y="7594600"/>
            <a:ext cx="3835400" cy="1651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56431" y="7340600"/>
            <a:ext cx="749300" cy="927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96431" y="4572000"/>
            <a:ext cx="6286500" cy="16891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56431" y="4305300"/>
            <a:ext cx="749300" cy="952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44231" y="1651000"/>
            <a:ext cx="3644900" cy="2438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56431" y="1638300"/>
            <a:ext cx="749300" cy="9271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52231" y="355600"/>
            <a:ext cx="444500" cy="4699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3931" y="355600"/>
            <a:ext cx="723900" cy="4699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73431" y="355600"/>
            <a:ext cx="520700" cy="4826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819731" y="355600"/>
            <a:ext cx="736600" cy="4699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6131" y="4343400"/>
            <a:ext cx="2463800" cy="68580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614999" y="120827"/>
            <a:ext cx="1471295" cy="833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300" spc="-819" dirty="0">
                <a:solidFill>
                  <a:srgbClr val="000000"/>
                </a:solidFill>
              </a:rPr>
              <a:t>OD£S</a:t>
            </a:r>
            <a:endParaRPr sz="5300"/>
          </a:p>
        </p:txBody>
      </p:sp>
      <p:sp>
        <p:nvSpPr>
          <p:cNvPr id="14" name="object 14"/>
          <p:cNvSpPr txBox="1"/>
          <p:nvPr/>
        </p:nvSpPr>
        <p:spPr>
          <a:xfrm>
            <a:off x="8205798" y="120827"/>
            <a:ext cx="1247140" cy="833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300" spc="-1045" dirty="0">
                <a:latin typeface="Arial MT"/>
                <a:cs typeface="Arial MT"/>
              </a:rPr>
              <a:t>OELL</a:t>
            </a:r>
            <a:endParaRPr sz="5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12399" y="120827"/>
            <a:ext cx="1558290" cy="833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300" spc="-815" dirty="0">
                <a:latin typeface="Arial MT"/>
                <a:cs typeface="Arial MT"/>
              </a:rPr>
              <a:t>ONALI</a:t>
            </a:r>
            <a:endParaRPr sz="53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30932" y="6251399"/>
            <a:ext cx="1728470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3825" spc="-209" baseline="1089" dirty="0">
                <a:latin typeface="Arial MT"/>
                <a:cs typeface="Arial MT"/>
              </a:rPr>
              <a:t>Si</a:t>
            </a:r>
            <a:r>
              <a:rPr sz="3825" spc="-209" baseline="-5446" dirty="0">
                <a:latin typeface="Arial MT"/>
                <a:cs typeface="Arial MT"/>
              </a:rPr>
              <a:t>8</a:t>
            </a:r>
            <a:r>
              <a:rPr sz="3825" spc="-209" baseline="1089" dirty="0">
                <a:latin typeface="Arial MT"/>
                <a:cs typeface="Arial MT"/>
              </a:rPr>
              <a:t>nalin</a:t>
            </a:r>
            <a:r>
              <a:rPr sz="3825" spc="-209" baseline="-5446" dirty="0">
                <a:latin typeface="Arial MT"/>
                <a:cs typeface="Arial MT"/>
              </a:rPr>
              <a:t>8 </a:t>
            </a:r>
            <a:r>
              <a:rPr sz="2550" spc="-35" dirty="0">
                <a:solidFill>
                  <a:srgbClr val="131313"/>
                </a:solidFill>
                <a:latin typeface="Arial MT"/>
                <a:cs typeface="Arial MT"/>
              </a:rPr>
              <a:t>cell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60152" y="1571096"/>
            <a:ext cx="1579245" cy="403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50" dirty="0">
                <a:latin typeface="Arial MT"/>
                <a:cs typeface="Arial MT"/>
              </a:rPr>
              <a:t>ap</a:t>
            </a:r>
            <a:r>
              <a:rPr sz="2450" spc="18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junction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08239" y="6232701"/>
            <a:ext cx="133477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2650" spc="-60" dirty="0">
                <a:latin typeface="Arial MT"/>
                <a:cs typeface="Arial MT"/>
              </a:rPr>
              <a:t>Receptor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40632" y="7184849"/>
            <a:ext cx="10284460" cy="19934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spcBef>
                <a:spcPts val="125"/>
              </a:spcBef>
            </a:pPr>
            <a:r>
              <a:rPr sz="3825" spc="-225" baseline="1089" dirty="0">
                <a:latin typeface="Arial MT"/>
                <a:cs typeface="Arial MT"/>
              </a:rPr>
              <a:t>Signalin</a:t>
            </a:r>
            <a:r>
              <a:rPr sz="3825" spc="-225" baseline="-6535" dirty="0">
                <a:latin typeface="Arial MT"/>
                <a:cs typeface="Arial MT"/>
              </a:rPr>
              <a:t>8</a:t>
            </a:r>
            <a:r>
              <a:rPr sz="3825" spc="-337" baseline="-6535" dirty="0">
                <a:latin typeface="Arial MT"/>
                <a:cs typeface="Arial MT"/>
              </a:rPr>
              <a:t> </a:t>
            </a:r>
            <a:r>
              <a:rPr sz="2550" spc="-10" dirty="0">
                <a:latin typeface="Arial MT"/>
                <a:cs typeface="Arial MT"/>
              </a:rPr>
              <a:t>molecule</a:t>
            </a:r>
            <a:endParaRPr sz="2550">
              <a:latin typeface="Arial MT"/>
              <a:cs typeface="Arial MT"/>
            </a:endParaRPr>
          </a:p>
          <a:p>
            <a:pPr>
              <a:spcBef>
                <a:spcPts val="1955"/>
              </a:spcBef>
            </a:pPr>
            <a:endParaRPr sz="2550">
              <a:latin typeface="Arial MT"/>
              <a:cs typeface="Arial MT"/>
            </a:endParaRPr>
          </a:p>
          <a:p>
            <a:pPr marR="17780" algn="r">
              <a:lnSpc>
                <a:spcPts val="3765"/>
              </a:lnSpc>
              <a:spcBef>
                <a:spcPts val="5"/>
              </a:spcBef>
            </a:pPr>
            <a:r>
              <a:rPr sz="3400" spc="-85" dirty="0">
                <a:latin typeface="Arial MT"/>
                <a:cs typeface="Arial MT"/>
              </a:rPr>
              <a:t>Signaling</a:t>
            </a:r>
            <a:r>
              <a:rPr sz="3400" spc="-90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by</a:t>
            </a:r>
            <a:endParaRPr sz="3400">
              <a:latin typeface="Arial MT"/>
              <a:cs typeface="Arial MT"/>
            </a:endParaRPr>
          </a:p>
          <a:p>
            <a:pPr marR="41275" algn="r">
              <a:lnSpc>
                <a:spcPts val="3465"/>
              </a:lnSpc>
            </a:pPr>
            <a:r>
              <a:rPr sz="3150" dirty="0">
                <a:latin typeface="Arial MT"/>
                <a:cs typeface="Arial MT"/>
              </a:rPr>
              <a:t>plasma</a:t>
            </a:r>
            <a:r>
              <a:rPr sz="3150" spc="-170" dirty="0">
                <a:latin typeface="Arial MT"/>
                <a:cs typeface="Arial MT"/>
              </a:rPr>
              <a:t> </a:t>
            </a:r>
            <a:r>
              <a:rPr sz="3150" spc="65" dirty="0">
                <a:latin typeface="Arial MT"/>
                <a:cs typeface="Arial MT"/>
              </a:rPr>
              <a:t>membrane-bound</a:t>
            </a:r>
            <a:r>
              <a:rPr sz="3150" spc="-310" dirty="0">
                <a:latin typeface="Arial MT"/>
                <a:cs typeface="Arial MT"/>
              </a:rPr>
              <a:t> </a:t>
            </a:r>
            <a:r>
              <a:rPr sz="3150" spc="-10" dirty="0">
                <a:latin typeface="Arial MT"/>
                <a:cs typeface="Arial MT"/>
              </a:rPr>
              <a:t>molecules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79963" y="6245049"/>
            <a:ext cx="1480185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spc="-30" dirty="0">
                <a:latin typeface="Arial MT"/>
                <a:cs typeface="Arial MT"/>
              </a:rPr>
              <a:t>Target</a:t>
            </a:r>
            <a:r>
              <a:rPr sz="2550" spc="-55" dirty="0">
                <a:latin typeface="Arial MT"/>
                <a:cs typeface="Arial MT"/>
              </a:rPr>
              <a:t> </a:t>
            </a:r>
            <a:r>
              <a:rPr sz="2550" spc="-45" dirty="0">
                <a:solidFill>
                  <a:srgbClr val="313131"/>
                </a:solidFill>
                <a:latin typeface="Arial MT"/>
                <a:cs typeface="Arial MT"/>
              </a:rPr>
              <a:t>cell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83749" y="2544940"/>
            <a:ext cx="3430904" cy="926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ts val="3360"/>
              </a:lnSpc>
              <a:spcBef>
                <a:spcPts val="110"/>
              </a:spcBef>
            </a:pPr>
            <a:r>
              <a:rPr sz="3100" dirty="0">
                <a:latin typeface="Arial MT"/>
                <a:cs typeface="Arial MT"/>
              </a:rPr>
              <a:t>Signaling</a:t>
            </a:r>
            <a:r>
              <a:rPr sz="3100" spc="430" dirty="0">
                <a:latin typeface="Arial MT"/>
                <a:cs typeface="Arial MT"/>
              </a:rPr>
              <a:t> </a:t>
            </a:r>
            <a:r>
              <a:rPr sz="3100" spc="70" dirty="0">
                <a:latin typeface="Arial MT"/>
                <a:cs typeface="Arial MT"/>
              </a:rPr>
              <a:t>by</a:t>
            </a:r>
            <a:endParaRPr sz="3100">
              <a:latin typeface="Arial MT"/>
              <a:cs typeface="Arial MT"/>
            </a:endParaRPr>
          </a:p>
          <a:p>
            <a:pPr marR="27940" algn="r">
              <a:lnSpc>
                <a:spcPts val="3720"/>
              </a:lnSpc>
            </a:pPr>
            <a:r>
              <a:rPr sz="3400" spc="-114" dirty="0">
                <a:latin typeface="Arial MT"/>
                <a:cs typeface="Arial MT"/>
              </a:rPr>
              <a:t>cytoplasmic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105" dirty="0">
                <a:latin typeface="Arial MT"/>
                <a:cs typeface="Arial MT"/>
              </a:rPr>
              <a:t>briclge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362694" y="5199591"/>
            <a:ext cx="3451860" cy="9461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187450">
              <a:lnSpc>
                <a:spcPts val="3400"/>
              </a:lnSpc>
              <a:spcBef>
                <a:spcPts val="585"/>
              </a:spcBef>
            </a:pPr>
            <a:r>
              <a:rPr sz="3200" dirty="0">
                <a:latin typeface="Arial MT"/>
                <a:cs typeface="Arial MT"/>
              </a:rPr>
              <a:t>Signaling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15" dirty="0">
                <a:latin typeface="Arial MT"/>
                <a:cs typeface="Arial MT"/>
              </a:rPr>
              <a:t>by </a:t>
            </a:r>
            <a:r>
              <a:rPr sz="3200" spc="-55" dirty="0">
                <a:latin typeface="Arial MT"/>
                <a:cs typeface="Arial MT"/>
              </a:rPr>
              <a:t>secreted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molecules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95265" y="9286169"/>
            <a:ext cx="1768475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spcBef>
                <a:spcPts val="130"/>
              </a:spcBef>
            </a:pPr>
            <a:r>
              <a:rPr sz="3600" spc="-15" baseline="1157" dirty="0">
                <a:latin typeface="Arial MT"/>
                <a:cs typeface="Arial MT"/>
              </a:rPr>
              <a:t>Si</a:t>
            </a:r>
            <a:r>
              <a:rPr sz="3600" spc="-15" baseline="-9259" dirty="0">
                <a:latin typeface="Arial MT"/>
                <a:cs typeface="Arial MT"/>
              </a:rPr>
              <a:t>8</a:t>
            </a:r>
            <a:r>
              <a:rPr sz="3600" spc="-15" baseline="1157" dirty="0">
                <a:latin typeface="Arial MT"/>
                <a:cs typeface="Arial MT"/>
              </a:rPr>
              <a:t>naling</a:t>
            </a:r>
            <a:r>
              <a:rPr sz="2400" spc="-10" dirty="0">
                <a:solidFill>
                  <a:srgbClr val="0E0E0E"/>
                </a:solidFill>
                <a:latin typeface="Arial MT"/>
                <a:cs typeface="Arial MT"/>
              </a:rPr>
              <a:t>cell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04166" y="9286169"/>
            <a:ext cx="1328420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400" spc="50" dirty="0">
                <a:latin typeface="Arial MT"/>
                <a:cs typeface="Arial MT"/>
              </a:rPr>
              <a:t>Receptor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61096" y="9286169"/>
            <a:ext cx="1482725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1010919" algn="l"/>
              </a:tabLst>
            </a:pPr>
            <a:r>
              <a:rPr sz="2400" spc="-10" dirty="0">
                <a:latin typeface="Arial MT"/>
                <a:cs typeface="Arial MT"/>
              </a:rPr>
              <a:t>Target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20" dirty="0">
                <a:latin typeface="Arial MT"/>
                <a:cs typeface="Arial MT"/>
              </a:rPr>
              <a:t>cell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248122" y="9220906"/>
            <a:ext cx="15748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50" dirty="0">
                <a:latin typeface="Arial MT"/>
                <a:cs typeface="Arial MT"/>
              </a:rPr>
              <a:t>8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8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9531" y="8229600"/>
            <a:ext cx="571500" cy="546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9531" y="7035800"/>
            <a:ext cx="673100" cy="558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28431" y="4762500"/>
            <a:ext cx="5511800" cy="1524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79531" y="3352800"/>
            <a:ext cx="673100" cy="558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45531" y="2286000"/>
            <a:ext cx="381000" cy="3683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42431" y="1409700"/>
            <a:ext cx="520700" cy="1498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80631" y="2184400"/>
            <a:ext cx="203200" cy="6477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93631" y="1892300"/>
            <a:ext cx="330200" cy="4191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39731" y="1892300"/>
            <a:ext cx="368300" cy="4191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52631" y="1892300"/>
            <a:ext cx="330200" cy="4191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898731" y="1892300"/>
            <a:ext cx="393700" cy="4318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033398" y="8814224"/>
            <a:ext cx="0" cy="758825"/>
          </a:xfrm>
          <a:custGeom>
            <a:avLst/>
            <a:gdLst/>
            <a:ahLst/>
            <a:cxnLst/>
            <a:rect l="l" t="t" r="r" b="b"/>
            <a:pathLst>
              <a:path h="758825">
                <a:moveTo>
                  <a:pt x="0" y="758613"/>
                </a:moveTo>
                <a:lnTo>
                  <a:pt x="0" y="0"/>
                </a:lnTo>
              </a:path>
            </a:pathLst>
          </a:custGeom>
          <a:ln w="8889">
            <a:solidFill>
              <a:srgbClr val="5757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028954" y="8814224"/>
            <a:ext cx="3580129" cy="758825"/>
            <a:chOff x="3861222" y="8814223"/>
            <a:chExt cx="3580129" cy="758825"/>
          </a:xfrm>
        </p:grpSpPr>
        <p:sp>
          <p:nvSpPr>
            <p:cNvPr id="15" name="object 15"/>
            <p:cNvSpPr/>
            <p:nvPr/>
          </p:nvSpPr>
          <p:spPr>
            <a:xfrm>
              <a:off x="7436484" y="8814223"/>
              <a:ext cx="0" cy="758825"/>
            </a:xfrm>
            <a:custGeom>
              <a:avLst/>
              <a:gdLst/>
              <a:ahLst/>
              <a:cxnLst/>
              <a:rect l="l" t="t" r="r" b="b"/>
              <a:pathLst>
                <a:path h="758825">
                  <a:moveTo>
                    <a:pt x="0" y="758613"/>
                  </a:moveTo>
                  <a:lnTo>
                    <a:pt x="0" y="0"/>
                  </a:lnTo>
                </a:path>
              </a:pathLst>
            </a:custGeom>
            <a:ln w="8889">
              <a:solidFill>
                <a:srgbClr val="5757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61222" y="8818668"/>
              <a:ext cx="3580129" cy="0"/>
            </a:xfrm>
            <a:custGeom>
              <a:avLst/>
              <a:gdLst/>
              <a:ahLst/>
              <a:cxnLst/>
              <a:rect l="l" t="t" r="r" b="b"/>
              <a:pathLst>
                <a:path w="3580129">
                  <a:moveTo>
                    <a:pt x="0" y="0"/>
                  </a:moveTo>
                  <a:lnTo>
                    <a:pt x="3579705" y="0"/>
                  </a:lnTo>
                </a:path>
              </a:pathLst>
            </a:custGeom>
            <a:ln w="8889">
              <a:solidFill>
                <a:srgbClr val="5757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61222" y="9568391"/>
              <a:ext cx="3580129" cy="0"/>
            </a:xfrm>
            <a:custGeom>
              <a:avLst/>
              <a:gdLst/>
              <a:ahLst/>
              <a:cxnLst/>
              <a:rect l="l" t="t" r="r" b="b"/>
              <a:pathLst>
                <a:path w="3580129">
                  <a:moveTo>
                    <a:pt x="0" y="0"/>
                  </a:moveTo>
                  <a:lnTo>
                    <a:pt x="3579705" y="0"/>
                  </a:lnTo>
                </a:path>
              </a:pathLst>
            </a:custGeom>
            <a:ln w="8889">
              <a:solidFill>
                <a:srgbClr val="5757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4842138" y="7723716"/>
            <a:ext cx="0" cy="453390"/>
          </a:xfrm>
          <a:custGeom>
            <a:avLst/>
            <a:gdLst/>
            <a:ahLst/>
            <a:cxnLst/>
            <a:rect l="l" t="t" r="r" b="b"/>
            <a:pathLst>
              <a:path h="453390">
                <a:moveTo>
                  <a:pt x="0" y="453389"/>
                </a:moveTo>
                <a:lnTo>
                  <a:pt x="0" y="0"/>
                </a:lnTo>
              </a:path>
            </a:pathLst>
          </a:custGeom>
          <a:ln w="8889">
            <a:solidFill>
              <a:srgbClr val="606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837694" y="7723716"/>
            <a:ext cx="6614159" cy="364490"/>
            <a:chOff x="2669962" y="7723716"/>
            <a:chExt cx="6614159" cy="364490"/>
          </a:xfrm>
        </p:grpSpPr>
        <p:sp>
          <p:nvSpPr>
            <p:cNvPr id="20" name="object 20"/>
            <p:cNvSpPr/>
            <p:nvPr/>
          </p:nvSpPr>
          <p:spPr>
            <a:xfrm>
              <a:off x="9279678" y="7723716"/>
              <a:ext cx="0" cy="364490"/>
            </a:xfrm>
            <a:custGeom>
              <a:avLst/>
              <a:gdLst/>
              <a:ahLst/>
              <a:cxnLst/>
              <a:rect l="l" t="t" r="r" b="b"/>
              <a:pathLst>
                <a:path h="364490">
                  <a:moveTo>
                    <a:pt x="0" y="364489"/>
                  </a:moveTo>
                  <a:lnTo>
                    <a:pt x="0" y="0"/>
                  </a:lnTo>
                </a:path>
              </a:pathLst>
            </a:custGeom>
            <a:ln w="8889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69962" y="7728161"/>
              <a:ext cx="6614159" cy="0"/>
            </a:xfrm>
            <a:custGeom>
              <a:avLst/>
              <a:gdLst/>
              <a:ahLst/>
              <a:cxnLst/>
              <a:rect l="l" t="t" r="r" b="b"/>
              <a:pathLst>
                <a:path w="6614159">
                  <a:moveTo>
                    <a:pt x="0" y="0"/>
                  </a:moveTo>
                  <a:lnTo>
                    <a:pt x="6614158" y="0"/>
                  </a:lnTo>
                </a:path>
              </a:pathLst>
            </a:custGeom>
            <a:ln w="8889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4837694" y="8172662"/>
            <a:ext cx="6614159" cy="0"/>
          </a:xfrm>
          <a:custGeom>
            <a:avLst/>
            <a:gdLst/>
            <a:ahLst/>
            <a:cxnLst/>
            <a:rect l="l" t="t" r="r" b="b"/>
            <a:pathLst>
              <a:path w="6614159">
                <a:moveTo>
                  <a:pt x="0" y="0"/>
                </a:moveTo>
                <a:lnTo>
                  <a:pt x="6614158" y="0"/>
                </a:lnTo>
              </a:path>
            </a:pathLst>
          </a:custGeom>
          <a:ln w="8889">
            <a:solidFill>
              <a:srgbClr val="606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64993" y="6425777"/>
            <a:ext cx="0" cy="557530"/>
          </a:xfrm>
          <a:custGeom>
            <a:avLst/>
            <a:gdLst/>
            <a:ahLst/>
            <a:cxnLst/>
            <a:rect l="l" t="t" r="r" b="b"/>
            <a:pathLst>
              <a:path h="557529">
                <a:moveTo>
                  <a:pt x="0" y="557106"/>
                </a:moveTo>
                <a:lnTo>
                  <a:pt x="0" y="0"/>
                </a:lnTo>
              </a:path>
            </a:pathLst>
          </a:custGeom>
          <a:ln w="8889">
            <a:solidFill>
              <a:srgbClr val="38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3960548" y="6425777"/>
            <a:ext cx="8685530" cy="557530"/>
            <a:chOff x="1792817" y="6425777"/>
            <a:chExt cx="8685530" cy="557530"/>
          </a:xfrm>
        </p:grpSpPr>
        <p:sp>
          <p:nvSpPr>
            <p:cNvPr id="25" name="object 25"/>
            <p:cNvSpPr/>
            <p:nvPr/>
          </p:nvSpPr>
          <p:spPr>
            <a:xfrm>
              <a:off x="10473901" y="6425777"/>
              <a:ext cx="0" cy="557530"/>
            </a:xfrm>
            <a:custGeom>
              <a:avLst/>
              <a:gdLst/>
              <a:ahLst/>
              <a:cxnLst/>
              <a:rect l="l" t="t" r="r" b="b"/>
              <a:pathLst>
                <a:path h="557529">
                  <a:moveTo>
                    <a:pt x="0" y="557106"/>
                  </a:moveTo>
                  <a:lnTo>
                    <a:pt x="0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2817" y="6430222"/>
              <a:ext cx="8685530" cy="0"/>
            </a:xfrm>
            <a:custGeom>
              <a:avLst/>
              <a:gdLst/>
              <a:ahLst/>
              <a:cxnLst/>
              <a:rect l="l" t="t" r="r" b="b"/>
              <a:pathLst>
                <a:path w="8685530">
                  <a:moveTo>
                    <a:pt x="0" y="0"/>
                  </a:moveTo>
                  <a:lnTo>
                    <a:pt x="8685527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92817" y="6978437"/>
              <a:ext cx="8685530" cy="0"/>
            </a:xfrm>
            <a:custGeom>
              <a:avLst/>
              <a:gdLst/>
              <a:ahLst/>
              <a:cxnLst/>
              <a:rect l="l" t="t" r="r" b="b"/>
              <a:pathLst>
                <a:path w="8685530">
                  <a:moveTo>
                    <a:pt x="0" y="0"/>
                  </a:moveTo>
                  <a:lnTo>
                    <a:pt x="8685527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5375538" y="2629746"/>
            <a:ext cx="0" cy="581025"/>
          </a:xfrm>
          <a:custGeom>
            <a:avLst/>
            <a:gdLst/>
            <a:ahLst/>
            <a:cxnLst/>
            <a:rect l="l" t="t" r="r" b="b"/>
            <a:pathLst>
              <a:path h="581025">
                <a:moveTo>
                  <a:pt x="0" y="580813"/>
                </a:moveTo>
                <a:lnTo>
                  <a:pt x="0" y="0"/>
                </a:lnTo>
              </a:path>
            </a:pathLst>
          </a:custGeom>
          <a:ln w="8889">
            <a:solidFill>
              <a:srgbClr val="3838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5371093" y="2629746"/>
            <a:ext cx="5331460" cy="581025"/>
            <a:chOff x="3203362" y="2629745"/>
            <a:chExt cx="5331460" cy="581025"/>
          </a:xfrm>
        </p:grpSpPr>
        <p:sp>
          <p:nvSpPr>
            <p:cNvPr id="30" name="object 30"/>
            <p:cNvSpPr/>
            <p:nvPr/>
          </p:nvSpPr>
          <p:spPr>
            <a:xfrm>
              <a:off x="8529954" y="2629745"/>
              <a:ext cx="0" cy="581025"/>
            </a:xfrm>
            <a:custGeom>
              <a:avLst/>
              <a:gdLst/>
              <a:ahLst/>
              <a:cxnLst/>
              <a:rect l="l" t="t" r="r" b="b"/>
              <a:pathLst>
                <a:path h="581025">
                  <a:moveTo>
                    <a:pt x="0" y="580813"/>
                  </a:moveTo>
                  <a:lnTo>
                    <a:pt x="0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203362" y="2634190"/>
              <a:ext cx="5331460" cy="0"/>
            </a:xfrm>
            <a:custGeom>
              <a:avLst/>
              <a:gdLst/>
              <a:ahLst/>
              <a:cxnLst/>
              <a:rect l="l" t="t" r="r" b="b"/>
              <a:pathLst>
                <a:path w="5331459">
                  <a:moveTo>
                    <a:pt x="0" y="0"/>
                  </a:moveTo>
                  <a:lnTo>
                    <a:pt x="5331035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40580" y="3206115"/>
              <a:ext cx="3893820" cy="0"/>
            </a:xfrm>
            <a:custGeom>
              <a:avLst/>
              <a:gdLst/>
              <a:ahLst/>
              <a:cxnLst/>
              <a:rect l="l" t="t" r="r" b="b"/>
              <a:pathLst>
                <a:path w="3893820">
                  <a:moveTo>
                    <a:pt x="0" y="0"/>
                  </a:moveTo>
                  <a:lnTo>
                    <a:pt x="3893818" y="0"/>
                  </a:lnTo>
                </a:path>
              </a:pathLst>
            </a:custGeom>
            <a:ln w="8889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8897461" y="2554180"/>
            <a:ext cx="5600700" cy="0"/>
          </a:xfrm>
          <a:custGeom>
            <a:avLst/>
            <a:gdLst/>
            <a:ahLst/>
            <a:cxnLst/>
            <a:rect l="l" t="t" r="r" b="b"/>
            <a:pathLst>
              <a:path w="5600700">
                <a:moveTo>
                  <a:pt x="0" y="0"/>
                </a:moveTo>
                <a:lnTo>
                  <a:pt x="5600698" y="0"/>
                </a:lnTo>
              </a:path>
            </a:pathLst>
          </a:custGeom>
          <a:ln w="26669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165768" y="2299335"/>
            <a:ext cx="257810" cy="0"/>
          </a:xfrm>
          <a:custGeom>
            <a:avLst/>
            <a:gdLst/>
            <a:ahLst/>
            <a:cxnLst/>
            <a:rect l="l" t="t" r="r" b="b"/>
            <a:pathLst>
              <a:path w="257809">
                <a:moveTo>
                  <a:pt x="0" y="0"/>
                </a:moveTo>
                <a:lnTo>
                  <a:pt x="257809" y="0"/>
                </a:lnTo>
              </a:path>
            </a:pathLst>
          </a:custGeom>
          <a:ln w="3175">
            <a:solidFill>
              <a:srgbClr val="3438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3845088" y="1718205"/>
            <a:ext cx="5031105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3293110" algn="l"/>
                <a:tab pos="4860290" algn="l"/>
              </a:tabLst>
            </a:pPr>
            <a:r>
              <a:rPr sz="4500" spc="-30" dirty="0">
                <a:solidFill>
                  <a:srgbClr val="7777E4"/>
                </a:solidFill>
              </a:rPr>
              <a:t>jSTEPS</a:t>
            </a:r>
            <a:r>
              <a:rPr sz="4500" spc="-229" dirty="0">
                <a:solidFill>
                  <a:srgbClr val="7777E4"/>
                </a:solidFill>
              </a:rPr>
              <a:t> </a:t>
            </a:r>
            <a:r>
              <a:rPr sz="4500" spc="-50" dirty="0">
                <a:solidFill>
                  <a:srgbClr val="46419A"/>
                </a:solidFill>
              </a:rPr>
              <a:t>I</a:t>
            </a:r>
            <a:r>
              <a:rPr sz="4500" dirty="0">
                <a:solidFill>
                  <a:srgbClr val="46419A"/>
                </a:solidFill>
              </a:rPr>
              <a:t>	</a:t>
            </a:r>
            <a:r>
              <a:rPr sz="4500" spc="-25" dirty="0">
                <a:solidFill>
                  <a:srgbClr val="342D97"/>
                </a:solidFill>
              </a:rPr>
              <a:t>ELL</a:t>
            </a:r>
            <a:r>
              <a:rPr sz="4500" dirty="0">
                <a:solidFill>
                  <a:srgbClr val="342D97"/>
                </a:solidFill>
              </a:rPr>
              <a:t>	</a:t>
            </a:r>
            <a:r>
              <a:rPr sz="4500" spc="-50" dirty="0">
                <a:solidFill>
                  <a:srgbClr val="3B368C"/>
                </a:solidFill>
              </a:rPr>
              <a:t>I</a:t>
            </a:r>
            <a:endParaRPr sz="4500"/>
          </a:p>
        </p:txBody>
      </p:sp>
      <p:sp>
        <p:nvSpPr>
          <p:cNvPr id="36" name="object 36"/>
          <p:cNvSpPr txBox="1"/>
          <p:nvPr/>
        </p:nvSpPr>
        <p:spPr>
          <a:xfrm>
            <a:off x="9312198" y="1718205"/>
            <a:ext cx="2139315" cy="714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4500" spc="-10" dirty="0">
                <a:solidFill>
                  <a:srgbClr val="313495"/>
                </a:solidFill>
                <a:latin typeface="Arial MT"/>
                <a:cs typeface="Arial MT"/>
              </a:rPr>
              <a:t>NALING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00752" y="2636484"/>
            <a:ext cx="3839210" cy="651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9415">
              <a:lnSpc>
                <a:spcPts val="2435"/>
              </a:lnSpc>
              <a:spcBef>
                <a:spcPts val="90"/>
              </a:spcBef>
            </a:pPr>
            <a:r>
              <a:rPr sz="2100" spc="-85" dirty="0">
                <a:latin typeface="Arial MT"/>
                <a:cs typeface="Arial MT"/>
              </a:rPr>
              <a:t>SYNTHESIS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OF</a:t>
            </a:r>
            <a:r>
              <a:rPr sz="2100" spc="-110" dirty="0">
                <a:latin typeface="Arial MT"/>
                <a:cs typeface="Arial MT"/>
              </a:rPr>
              <a:t> </a:t>
            </a:r>
            <a:r>
              <a:rPr sz="2100" spc="-75" dirty="0">
                <a:latin typeface="Arial MT"/>
                <a:cs typeface="Arial MT"/>
              </a:rPr>
              <a:t>SIGNALLING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ts val="2495"/>
              </a:lnSpc>
            </a:pPr>
            <a:r>
              <a:rPr sz="2150" spc="475" dirty="0">
                <a:latin typeface="Arial MT"/>
                <a:cs typeface="Arial MT"/>
              </a:rPr>
              <a:t>bUC—</a:t>
            </a:r>
            <a:r>
              <a:rPr sz="2150" spc="270" dirty="0">
                <a:latin typeface="Arial MT"/>
                <a:cs typeface="Arial MT"/>
              </a:rPr>
              <a:t>the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71823" y="4160308"/>
            <a:ext cx="5527040" cy="364202"/>
          </a:xfrm>
          <a:prstGeom prst="rect">
            <a:avLst/>
          </a:prstGeom>
          <a:ln w="8889">
            <a:solidFill>
              <a:srgbClr val="484848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301625">
              <a:spcBef>
                <a:spcPts val="140"/>
              </a:spcBef>
              <a:tabLst>
                <a:tab pos="4087495" algn="l"/>
              </a:tabLst>
            </a:pPr>
            <a:r>
              <a:rPr sz="2250" dirty="0">
                <a:latin typeface="Arial MT"/>
                <a:cs typeface="Arial MT"/>
              </a:rPr>
              <a:t>RELEASE</a:t>
            </a:r>
            <a:r>
              <a:rPr sz="2250" spc="6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OF</a:t>
            </a:r>
            <a:r>
              <a:rPr sz="2250" spc="-4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SIGNALLING</a:t>
            </a:r>
            <a:r>
              <a:rPr sz="2250" dirty="0">
                <a:latin typeface="Arial MT"/>
                <a:cs typeface="Arial MT"/>
              </a:rPr>
              <a:t>	</a:t>
            </a:r>
            <a:r>
              <a:rPr sz="2250" spc="-10" dirty="0">
                <a:latin typeface="Arial MT"/>
                <a:cs typeface="Arial MT"/>
              </a:rPr>
              <a:t>MOLECUL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780777" y="4161191"/>
            <a:ext cx="342900" cy="374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250" spc="-285" dirty="0">
                <a:latin typeface="Arial MT"/>
                <a:cs typeface="Arial MT"/>
              </a:rPr>
              <a:t>ES</a:t>
            </a:r>
            <a:endParaRPr sz="225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705244" y="5258506"/>
            <a:ext cx="4525645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dirty="0">
                <a:latin typeface="Arial MT"/>
                <a:cs typeface="Arial MT"/>
              </a:rPr>
              <a:t>TRANSPORT</a:t>
            </a:r>
            <a:r>
              <a:rPr sz="1950" spc="27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OF</a:t>
            </a:r>
            <a:r>
              <a:rPr sz="1950" spc="1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SIGNAL</a:t>
            </a:r>
            <a:r>
              <a:rPr sz="1950" spc="7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TO</a:t>
            </a:r>
            <a:r>
              <a:rPr sz="1950" spc="-3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TARGET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341967" y="6542616"/>
            <a:ext cx="1668780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spc="-40" dirty="0">
                <a:latin typeface="Arial MT"/>
                <a:cs typeface="Arial MT"/>
              </a:rPr>
              <a:t>DETECTION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362425" y="6542616"/>
            <a:ext cx="6439535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  <a:tabLst>
                <a:tab pos="4862195" algn="l"/>
              </a:tabLst>
            </a:pPr>
            <a:r>
              <a:rPr sz="2300" spc="-20" dirty="0">
                <a:latin typeface="Arial MT"/>
                <a:cs typeface="Arial MT"/>
              </a:rPr>
              <a:t>BINDING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OF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SIGNAL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BY</a:t>
            </a:r>
            <a:r>
              <a:rPr sz="2300" spc="-1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SPECIFIC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-60" dirty="0">
                <a:latin typeface="Arial MT"/>
                <a:cs typeface="Arial MT"/>
              </a:rPr>
              <a:t>RECEPTOR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85070" y="7736417"/>
            <a:ext cx="6925945" cy="14503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00" spc="-30" dirty="0">
                <a:latin typeface="Arial MT"/>
                <a:cs typeface="Arial MT"/>
              </a:rPr>
              <a:t>CHANGES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DUE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TO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spc="-45" dirty="0">
                <a:latin typeface="Arial MT"/>
                <a:cs typeface="Arial MT"/>
              </a:rPr>
              <a:t>RECEPTOR-</a:t>
            </a:r>
            <a:r>
              <a:rPr sz="2300" spc="-10" dirty="0">
                <a:latin typeface="Arial MT"/>
                <a:cs typeface="Arial MT"/>
              </a:rPr>
              <a:t>SIGNAL</a:t>
            </a:r>
            <a:r>
              <a:rPr sz="2300" spc="-12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COMPI,EX</a:t>
            </a:r>
            <a:endParaRPr sz="23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300">
              <a:latin typeface="Arial MT"/>
              <a:cs typeface="Arial MT"/>
            </a:endParaRPr>
          </a:p>
          <a:p>
            <a:pPr>
              <a:spcBef>
                <a:spcPts val="450"/>
              </a:spcBef>
            </a:pPr>
            <a:endParaRPr sz="2300">
              <a:latin typeface="Arial MT"/>
              <a:cs typeface="Arial MT"/>
            </a:endParaRPr>
          </a:p>
          <a:p>
            <a:pPr marL="1895475"/>
            <a:r>
              <a:rPr sz="2000" dirty="0">
                <a:latin typeface="Arial MT"/>
                <a:cs typeface="Arial MT"/>
              </a:rPr>
              <a:t>SIGNAL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REMOVAL </a:t>
            </a:r>
            <a:r>
              <a:rPr sz="2000" spc="-50" dirty="0">
                <a:latin typeface="Arial MT"/>
                <a:cs typeface="Arial MT"/>
              </a:rPr>
              <a:t>&amp;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16633" y="9125833"/>
            <a:ext cx="3297554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  <a:tabLst>
                <a:tab pos="1550035" algn="l"/>
              </a:tabLst>
            </a:pPr>
            <a:r>
              <a:rPr sz="2000" spc="-55" dirty="0">
                <a:latin typeface="Arial MT"/>
                <a:cs typeface="Arial MT"/>
              </a:rPr>
              <a:t>RESPNOS</a:t>
            </a:r>
            <a:r>
              <a:rPr sz="2000" spc="-240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TERMINATICN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247883" y="9220906"/>
            <a:ext cx="15748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950" spc="-50" dirty="0">
                <a:latin typeface="Arial MT"/>
                <a:cs typeface="Arial MT"/>
              </a:rPr>
              <a:t>9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6370">
              <a:lnSpc>
                <a:spcPts val="2025"/>
              </a:lnSpc>
            </a:pPr>
            <a:fld id="{81D60167-4931-47E6-BA6A-407CBD079E47}" type="slidenum">
              <a:rPr lang="en-US" sz="2050" spc="-50" smtClean="0">
                <a:latin typeface="Consolas"/>
                <a:cs typeface="Consolas"/>
              </a:rPr>
              <a:pPr marL="166370">
                <a:lnSpc>
                  <a:spcPts val="2025"/>
                </a:lnSpc>
              </a:pPr>
              <a:t>9</a:t>
            </a:fld>
            <a:endParaRPr lang="en-US" sz="2050">
              <a:latin typeface="Consolas"/>
              <a:cs typeface="Consolas"/>
            </a:endParaRPr>
          </a:p>
        </p:txBody>
      </p:sp>
      <p:sp>
        <p:nvSpPr>
          <p:cNvPr id="48" name="Flowchart: Process 4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1253</Words>
  <Application>Microsoft Office PowerPoint</Application>
  <PresentationFormat>Custom</PresentationFormat>
  <Paragraphs>576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Arial</vt:lpstr>
      <vt:lpstr>Arial MT</vt:lpstr>
      <vt:lpstr>Calibri</vt:lpstr>
      <vt:lpstr>Cambria</vt:lpstr>
      <vt:lpstr>Consolas</vt:lpstr>
      <vt:lpstr>Courier New</vt:lpstr>
      <vt:lpstr>Times New Roman</vt:lpstr>
      <vt:lpstr>Office Theme</vt:lpstr>
      <vt:lpstr>PowerPoint Presentation</vt:lpstr>
      <vt:lpstr>PowerPoint Presentation</vt:lpstr>
      <vt:lpstr>*Cells must be ready to respond to essential signals in their environment. These are often chemicals in the extracellular fluid (ECF) from:</vt:lpstr>
      <vt:lpstr>I ALI</vt:lpstr>
      <vt:lpstr>CELL SICNALINS AND SICNAL TRANSDUCTION</vt:lpstr>
      <vt:lpstr>CELL SIGNALING &amp; SIGNAL TRANSDUCTTION</vt:lpstr>
      <vt:lpstr>WHY DO CELLS COMMUNICATE?</vt:lpstr>
      <vt:lpstr>OD£S</vt:lpstr>
      <vt:lpstr>jSTEPS I ELL I</vt:lpstr>
      <vt:lpstr>CLASSIFICATION OF INTERCELLULAR COMMUNICATION</vt:lpstr>
      <vt:lpstr>AUTOCRI</vt:lpstr>
      <vt:lpstr>PARACRI</vt:lpstr>
      <vt:lpstr>ENDOCRI</vt:lpstr>
      <vt:lpstr>UXTAC I</vt:lpstr>
      <vt:lpstr>EXAMPLES OF SIGNALING MOLECULES</vt:lpstr>
      <vt:lpstr>OVERVIEW CELL CNALI</vt:lpstr>
      <vt:lpstr>6NAL TRANSDUCTION PATXWAYS</vt:lpstr>
      <vt:lpstr>WHAT ARE RECEPTORS?</vt:lpstr>
      <vt:lpstr>C£LL-SURFACE RECEPTOR CATE6ORI£S</vt:lpstr>
      <vt:lpstr>G-PROTEIN COüPLED RECEPTORS (CPCR») treceptors for epinephrine, glucagon, serotoninf</vt:lpstr>
      <vt:lpstr>treceptors for erythropoietin, interferonsf</vt:lpstr>
      <vt:lpstr>RECEPTORS WITHINTRINSIC ACTIVITY tReceptor Tyrosine Kinases- for growth faclorst</vt:lpstr>
      <vt:lpstr>PowerPoint Presentation</vt:lpstr>
      <vt:lpstr>INTERACTION  BETWEEN LICAND AND RECEPTOR CAUSES THE N 0 OF SECOND MESSENGERS</vt:lpstr>
      <vt:lpstr>FAMILIES</vt:lpstr>
      <vt:lpstr>G-PROTEI</vt:lpstr>
      <vt:lpstr>PowerPoint Presentation</vt:lpstr>
      <vt:lpstr>PROTEIN</vt:lpstr>
      <vt:lpstr>SIGNAL 7RANSDUCTION PATHWAY INVOLVING AND c0MP THAT LEADO TO VAOODILATION</vt:lpstr>
      <vt:lpstr>PHOSPHOLIPASE</vt:lpstr>
      <vt:lpstr>Channels</vt:lpstr>
      <vt:lpstr>Schematic</vt:lpstr>
      <vt:lpstr>I membrane</vt:lpstr>
      <vt:lpstr>jMembrane trans ort proteins</vt:lpstr>
      <vt:lpstr>channels are not pumps</vt:lpstr>
      <vt:lpstr>{Channels are made of</vt:lpstr>
      <vt:lpstr>jChannels a</vt:lpstr>
      <vt:lpstr>cha</vt:lpstr>
      <vt:lpstr>ligand-gated channels</vt:lpstr>
      <vt:lpstr>nal-gated channels</vt:lpstr>
      <vt:lpstr>modifiers of Channel Gating</vt:lpstr>
      <vt:lpstr>/vIodifiers</vt:lpstr>
      <vt:lpstr>/7Iodifiers GABA</vt:lpstr>
      <vt:lpstr>PowerPoint Presentation</vt:lpstr>
      <vt:lpstr>resenter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created xsi:type="dcterms:W3CDTF">2024-09-10T11:22:29Z</dcterms:created>
  <dcterms:modified xsi:type="dcterms:W3CDTF">2024-09-10T11:30:45Z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2022-08-30T00:00:00Z</vt:filetime>
  </property>
  <property fmtid="{D5CDD505-2E9C-101B-9397-08002B2CF9AE}" pid="3" name="Producer">
    <vt:lpwstr>FPDF 1.84</vt:lpwstr>
  </property>
  <property fmtid="{D5CDD505-2E9C-101B-9397-08002B2CF9AE}" pid="4" name="LastSaved">
    <vt:filetime>2022-08-30T00:00:00Z</vt:filetime>
  </property>
</Properties>
</file>