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7"/>
  </p:notesMasterIdLst>
  <p:handoutMasterIdLst>
    <p:handoutMasterId r:id="rId18"/>
  </p:handoutMasterIdLst>
  <p:sldIdLst>
    <p:sldId id="263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08-09-2024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08-09-2024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2653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91F4-59C3-443B-8DE1-4768F4AB6591}" type="datetime1">
              <a:rPr lang="en-IN" smtClean="0"/>
              <a:t>08-09-2024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682-EC39-4180-96C2-0663059016C6}" type="datetime1">
              <a:rPr lang="en-IN" smtClean="0"/>
              <a:t>08-09-2024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02A84-DD6B-45B4-B42D-EC76699A6DFB}" type="datetime1">
              <a:rPr lang="en-IN" smtClean="0"/>
              <a:t>08-09-2024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9B56F-52A4-425F-80A5-0B31D70DA9C1}" type="datetime1">
              <a:rPr lang="en-IN" smtClean="0"/>
              <a:t>08-09-2024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2D6C8-39F5-4F1D-A59B-93A4CAC2FB27}" type="datetime1">
              <a:rPr lang="en-IN" smtClean="0"/>
              <a:t>08-09-2024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1D44E-EC29-4F08-8CF7-CD5D1B41BF75}" type="datetime1">
              <a:rPr lang="en-IN" smtClean="0"/>
              <a:t>08-09-2024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BC48-6C2B-4F7A-B88B-3E74CD8FA1AE}" type="datetime1">
              <a:rPr lang="en-IN" smtClean="0"/>
              <a:t>08-09-2024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AF5B-1BD7-450D-96E7-56D7A5B94FD4}" type="datetime1">
              <a:rPr lang="en-IN" smtClean="0"/>
              <a:t>08-09-2024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D45E-5B6F-40B9-9008-B399D077DB13}" type="datetime1">
              <a:rPr lang="en-IN" smtClean="0"/>
              <a:t>08-09-2024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FBC63-3742-4C4A-BEAC-CB8A0A6EF436}" type="datetime1">
              <a:rPr lang="en-IN" smtClean="0"/>
              <a:t>08-09-2024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17BBA-6843-43C3-8172-DFAF98CBC202}" type="datetime1">
              <a:rPr lang="en-IN" smtClean="0"/>
              <a:t>08-09-2024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B7D3B-8F75-4011-BC28-658F75CFC540}" type="datetime1">
              <a:rPr lang="en-IN" smtClean="0"/>
              <a:t>08-09-2024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835670">
            <a:off x="2152650" y="3314699"/>
            <a:ext cx="788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lowchart: Process 9"/>
          <p:cNvSpPr/>
          <p:nvPr userDrawn="1"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08-09-2024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716174" y="454967"/>
            <a:ext cx="9431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 NAME –PHARMACEUTICAL  MICROBIOLOGY 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507446" y="3345386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NO &amp; NAME 1 STUDY OF BACTERIAL CELL</a:t>
            </a:r>
            <a:endParaRPr lang="en-IN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42D949-667E-4576-A731-20FFBE30F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Capsule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8C7FE10-C080-4CD6-ADB8-8069CC39F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prokaryotic microorganisms synthesize amorphous slime layer or glycocalyx or sugar coat 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term capsule refers to the layer tightly attached to the cell wall while the slime layer is the loose structure that often diffuses into the growth medium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Capsule layer may be thin of a size less than 0.2µm called microcapsule and thick layer of size more than 0.2µm to 10µm called microcapsule 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Capsulated bacteria produced smooth colonies on the surface of agar media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bacteria are usually non-motile as flagella remains unfunctional in the presence of capsule </a:t>
            </a: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capsule is dependent on the existence of favourable environmental conditions such as sugar concentration, blood serum or growth in a living host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4F191BA-8ADA-40F0-81A1-04F0869A0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9F751CD-F3A4-486D-AD51-5D1B617A6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8794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D57C8B9-E398-4D1A-84B3-E0020BACB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856976D-D1C8-4FA1-B857-7328F1B1B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F9EEE56-0707-4839-A535-1CA82C987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704" y="533400"/>
            <a:ext cx="5498592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24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95A81B5-D56D-4666-A48B-8E734FC9A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BFF73E0-4B1A-4536-8CC8-39E136485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B954635-36E1-4E7F-AB05-08DC36EE1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608" y="1238249"/>
            <a:ext cx="6970643" cy="451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39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08-09-2024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 BACTERIAL CELL WALL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223961" y="889343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wall is a rigid structure which gives definite shape to cell, situation between the capsule and cytoplasmic membrane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about 10-20 nm in thickness and constitutes 20-30% of the dry  weight of the cell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cell wall cannot be seen by direct light microscopy and does not stain easily by different staining reagents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can be demonstrated by  plasmolysis, microdissection and electron microscopy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cell wall of bacteria contains diaminopimelic acid (DAP), muramic acid and teichoic acid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substances are joined together to give rise to a complex polymeric structure known as peptidoglycan or murein or mucopeptide   </a:t>
            </a: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235EFD-7D2F-4703-85FA-25D9CB532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A55DFA-A959-41AE-A1AA-0DF850D64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Peptidoglycan consist of three parts :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backbone, composed of alternating N-acetyl glucosamine and N-acetyl muramic acid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set of tetrapeptide side chains attached to N-acetylmuramic acid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set of pentapeptide cross-bridges</a:t>
            </a:r>
          </a:p>
          <a:p>
            <a:pPr marL="342900" indent="-342900">
              <a:buFont typeface="+mj-lt"/>
              <a:buAutoNum type="arabicPeriod"/>
            </a:pP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798FBA-D5D3-4CE0-BE9C-141690D63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0328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94ED916-8C6B-4508-88D4-66886B76F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2794B46-CE79-455E-AB05-0C768D2BE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1DA608F-17DB-432A-A3A5-61936B69F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50" y="330200"/>
            <a:ext cx="7200900" cy="61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30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1E8F78A-14E0-43C7-95F3-706433030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AE32278-F9EC-4368-98DF-7000196AE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475073D-F9ED-4D33-80D3-7676419CCE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774" y="178149"/>
            <a:ext cx="8945218" cy="656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70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7ACA8B6-BEF3-4725-95DD-C4C7FC245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RDP</a:t>
            </a:r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C56C08F-591F-4FBA-98D1-955081BA4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xmlns="" id="{52AADFA8-4AD5-4009-A669-C2F109118B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116155"/>
              </p:ext>
            </p:extLst>
          </p:nvPr>
        </p:nvGraphicFramePr>
        <p:xfrm>
          <a:off x="2032000" y="719665"/>
          <a:ext cx="8127999" cy="334875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207886030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255656294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2093073327"/>
                    </a:ext>
                  </a:extLst>
                </a:gridCol>
              </a:tblGrid>
              <a:tr h="478393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Component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Gram-positive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Gram-negative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13228062"/>
                  </a:ext>
                </a:extLst>
              </a:tr>
              <a:tr h="47839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IN" dirty="0"/>
                        <a:t>Thickness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Thick (20 to 25nm)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Thin (10 to 15 nm)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561231"/>
                  </a:ext>
                </a:extLst>
              </a:tr>
              <a:tr h="47839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IN" dirty="0"/>
                        <a:t>Peptidoglycan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More (50 –90%)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Less (5 to 10%)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510110"/>
                  </a:ext>
                </a:extLst>
              </a:tr>
              <a:tr h="478393">
                <a:tc>
                  <a:txBody>
                    <a:bodyPr/>
                    <a:lstStyle/>
                    <a:p>
                      <a:r>
                        <a:rPr lang="en-IN" dirty="0"/>
                        <a:t>Teichoic acid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Present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Present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1029922"/>
                  </a:ext>
                </a:extLst>
              </a:tr>
              <a:tr h="478393">
                <a:tc>
                  <a:txBody>
                    <a:bodyPr/>
                    <a:lstStyle/>
                    <a:p>
                      <a:r>
                        <a:rPr lang="en-IN" dirty="0"/>
                        <a:t>Polysaccharide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Present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Present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863936"/>
                  </a:ext>
                </a:extLst>
              </a:tr>
              <a:tr h="478393">
                <a:tc>
                  <a:txBody>
                    <a:bodyPr/>
                    <a:lstStyle/>
                    <a:p>
                      <a:r>
                        <a:rPr lang="en-IN" dirty="0"/>
                        <a:t>Lipids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Less or absent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9369126"/>
                  </a:ext>
                </a:extLst>
              </a:tr>
              <a:tr h="478393">
                <a:tc>
                  <a:txBody>
                    <a:bodyPr/>
                    <a:lstStyle/>
                    <a:p>
                      <a:r>
                        <a:rPr lang="en-IN" dirty="0"/>
                        <a:t>Cell wall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Simple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Complex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61984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5113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B827CD8-80DE-4F89-BEC8-D8A4DC35E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RDP</a:t>
            </a:r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6F89DAE-7C89-44DF-B8DE-9F6437405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xmlns="" id="{60AD02BE-ACB2-43D6-A546-45EEAEFE5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57419"/>
              </p:ext>
            </p:extLst>
          </p:nvPr>
        </p:nvGraphicFramePr>
        <p:xfrm>
          <a:off x="2032000" y="719666"/>
          <a:ext cx="8127999" cy="4399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96755550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235982921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15552653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Outer membrane and periplasmic space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Absent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Present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43999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Effect of lysozyme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Easily destroyed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Resistant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2014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Type of amino acids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Few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Several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6862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Susceptibility to streptomycin and tetracycline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Slight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Marked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77349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Susceptibility to penicillin and sulphonamides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Marked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Much less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87619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Examples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Bacillus antracis Clostridium tetani Staphylococcus aureus Corynebacterium diphtheriae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Escherichia coli salmonella typhi vibrio cholerae haemophilus influenzae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93201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9191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405F245-1AC0-467F-AB1B-C1183E5D0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488E117-2A0A-4DB2-ADF8-E8C192544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5BFD705-66CF-4225-9DA4-F12A25472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62" y="1195387"/>
            <a:ext cx="10429875" cy="4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068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B429B2F-7B05-4264-9F91-B85072816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9A563CA-8FAC-4201-94F6-32AB7461D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8EB2AE8-E4CF-4E44-9F04-744A26E14B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783" y="583438"/>
            <a:ext cx="8958469" cy="534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58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8" ma:contentTypeDescription="Create a new document." ma:contentTypeScope="" ma:versionID="13104c66a9f134da7d79ccca67d315c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2e2eabde58cd5db6bc74f3f32f78666c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8637E77-BB04-40B5-A43E-31F57D4E9EA5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2CA056D-6E84-43AF-A898-4DCBE651BD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42594C-6EE8-4E54-973F-D37C2EA557B6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1e863c3e-37bc-489c-8a97-a2b2e8e58ff9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1053</TotalTime>
  <Words>399</Words>
  <Application>Microsoft Office PowerPoint</Application>
  <PresentationFormat>Widescreen</PresentationFormat>
  <Paragraphs>88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Capsule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37</cp:revision>
  <dcterms:created xsi:type="dcterms:W3CDTF">2020-07-13T05:58:17Z</dcterms:created>
  <dcterms:modified xsi:type="dcterms:W3CDTF">2024-09-08T06:08:53Z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