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30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 id="440" r:id="rId185"/>
    <p:sldId id="441" r:id="rId186"/>
    <p:sldId id="442" r:id="rId187"/>
    <p:sldId id="443" r:id="rId188"/>
    <p:sldId id="444" r:id="rId189"/>
    <p:sldId id="445" r:id="rId190"/>
    <p:sldId id="446" r:id="rId191"/>
    <p:sldId id="447" r:id="rId192"/>
    <p:sldId id="448" r:id="rId193"/>
    <p:sldId id="449" r:id="rId194"/>
    <p:sldId id="450" r:id="rId195"/>
    <p:sldId id="451" r:id="rId196"/>
    <p:sldId id="452" r:id="rId197"/>
    <p:sldId id="453" r:id="rId198"/>
    <p:sldId id="454" r:id="rId199"/>
    <p:sldId id="455" r:id="rId200"/>
    <p:sldId id="456" r:id="rId201"/>
    <p:sldId id="457" r:id="rId202"/>
    <p:sldId id="458" r:id="rId203"/>
    <p:sldId id="459" r:id="rId204"/>
    <p:sldId id="460" r:id="rId205"/>
    <p:sldId id="461" r:id="rId206"/>
    <p:sldId id="462" r:id="rId207"/>
    <p:sldId id="463" r:id="rId208"/>
    <p:sldId id="464" r:id="rId209"/>
    <p:sldId id="465" r:id="rId210"/>
    <p:sldId id="466" r:id="rId211"/>
    <p:sldId id="467" r:id="rId212"/>
    <p:sldId id="468" r:id="rId213"/>
    <p:sldId id="469" r:id="rId214"/>
    <p:sldId id="470" r:id="rId215"/>
    <p:sldId id="471" r:id="rId216"/>
    <p:sldId id="472" r:id="rId217"/>
    <p:sldId id="473" r:id="rId218"/>
    <p:sldId id="474" r:id="rId219"/>
    <p:sldId id="475" r:id="rId220"/>
    <p:sldId id="476" r:id="rId221"/>
    <p:sldId id="477" r:id="rId222"/>
    <p:sldId id="478" r:id="rId223"/>
    <p:sldId id="479" r:id="rId224"/>
    <p:sldId id="480" r:id="rId225"/>
    <p:sldId id="481" r:id="rId226"/>
    <p:sldId id="482" r:id="rId227"/>
    <p:sldId id="483" r:id="rId228"/>
    <p:sldId id="484" r:id="rId229"/>
    <p:sldId id="485" r:id="rId230"/>
    <p:sldId id="486" r:id="rId231"/>
    <p:sldId id="487" r:id="rId232"/>
    <p:sldId id="488" r:id="rId233"/>
    <p:sldId id="489" r:id="rId234"/>
    <p:sldId id="490" r:id="rId235"/>
    <p:sldId id="491" r:id="rId236"/>
    <p:sldId id="492" r:id="rId237"/>
    <p:sldId id="493" r:id="rId238"/>
    <p:sldId id="494" r:id="rId239"/>
    <p:sldId id="495" r:id="rId240"/>
    <p:sldId id="496" r:id="rId241"/>
    <p:sldId id="497" r:id="rId242"/>
    <p:sldId id="498" r:id="rId243"/>
    <p:sldId id="499" r:id="rId244"/>
    <p:sldId id="500" r:id="rId245"/>
    <p:sldId id="501" r:id="rId246"/>
    <p:sldId id="502" r:id="rId247"/>
    <p:sldId id="503" r:id="rId248"/>
    <p:sldId id="504" r:id="rId249"/>
    <p:sldId id="505" r:id="rId250"/>
    <p:sldId id="506" r:id="rId251"/>
    <p:sldId id="507" r:id="rId252"/>
    <p:sldId id="508" r:id="rId253"/>
    <p:sldId id="509" r:id="rId254"/>
    <p:sldId id="510" r:id="rId255"/>
    <p:sldId id="511" r:id="rId256"/>
    <p:sldId id="512" r:id="rId257"/>
    <p:sldId id="513" r:id="rId258"/>
    <p:sldId id="514" r:id="rId259"/>
    <p:sldId id="515" r:id="rId260"/>
    <p:sldId id="516" r:id="rId261"/>
    <p:sldId id="517" r:id="rId262"/>
    <p:sldId id="518" r:id="rId263"/>
    <p:sldId id="519" r:id="rId264"/>
    <p:sldId id="520" r:id="rId265"/>
    <p:sldId id="521" r:id="rId266"/>
    <p:sldId id="522" r:id="rId267"/>
    <p:sldId id="523" r:id="rId268"/>
    <p:sldId id="524" r:id="rId269"/>
    <p:sldId id="525" r:id="rId270"/>
    <p:sldId id="526" r:id="rId271"/>
    <p:sldId id="527" r:id="rId272"/>
    <p:sldId id="528" r:id="rId273"/>
    <p:sldId id="529" r:id="rId274"/>
    <p:sldId id="530" r:id="rId275"/>
    <p:sldId id="531" r:id="rId276"/>
    <p:sldId id="532" r:id="rId277"/>
    <p:sldId id="533" r:id="rId278"/>
    <p:sldId id="534" r:id="rId279"/>
    <p:sldId id="535" r:id="rId280"/>
    <p:sldId id="536" r:id="rId281"/>
    <p:sldId id="537" r:id="rId282"/>
    <p:sldId id="538" r:id="rId283"/>
    <p:sldId id="539" r:id="rId284"/>
    <p:sldId id="540" r:id="rId285"/>
    <p:sldId id="541" r:id="rId286"/>
    <p:sldId id="542" r:id="rId287"/>
    <p:sldId id="543" r:id="rId288"/>
    <p:sldId id="544" r:id="rId289"/>
    <p:sldId id="545" r:id="rId290"/>
    <p:sldId id="546" r:id="rId291"/>
    <p:sldId id="547" r:id="rId292"/>
    <p:sldId id="548" r:id="rId293"/>
    <p:sldId id="549" r:id="rId294"/>
    <p:sldId id="550" r:id="rId295"/>
    <p:sldId id="551" r:id="rId296"/>
    <p:sldId id="552" r:id="rId297"/>
    <p:sldId id="553" r:id="rId298"/>
    <p:sldId id="554" r:id="rId299"/>
    <p:sldId id="555" r:id="rId300"/>
    <p:sldId id="556" r:id="rId301"/>
    <p:sldId id="557" r:id="rId302"/>
    <p:sldId id="558" r:id="rId303"/>
    <p:sldId id="559" r:id="rId304"/>
    <p:sldId id="560" r:id="rId305"/>
  </p:sldIdLst>
  <p:sldSz cx="12261850" cy="6897688"/>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0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notesMaster" Target="notesMasters/notesMaster1.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viewProps" Target="view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tableStyles" Target="tableStyles.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471A7E-3CB7-4A8E-8E9B-E1984A3DEC4A}" type="datetimeFigureOut">
              <a:rPr lang="en-US" smtClean="0"/>
              <a:t>9/10/2024</a:t>
            </a:fld>
            <a:endParaRPr lang="en-US"/>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AC1832-4A6E-46BA-939B-D859A270A02B}" type="slidenum">
              <a:rPr lang="en-US" smtClean="0"/>
              <a:t>‹#›</a:t>
            </a:fld>
            <a:endParaRPr lang="en-US"/>
          </a:p>
        </p:txBody>
      </p:sp>
    </p:spTree>
    <p:extLst>
      <p:ext uri="{BB962C8B-B14F-4D97-AF65-F5344CB8AC3E}">
        <p14:creationId xmlns:p14="http://schemas.microsoft.com/office/powerpoint/2010/main" val="420321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AC1832-4A6E-46BA-939B-D859A270A02B}" type="slidenum">
              <a:rPr lang="en-US" smtClean="0"/>
              <a:t>1</a:t>
            </a:fld>
            <a:endParaRPr lang="en-US"/>
          </a:p>
        </p:txBody>
      </p:sp>
    </p:spTree>
    <p:extLst>
      <p:ext uri="{BB962C8B-B14F-4D97-AF65-F5344CB8AC3E}">
        <p14:creationId xmlns:p14="http://schemas.microsoft.com/office/powerpoint/2010/main" val="2427722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9AC1832-4A6E-46BA-939B-D859A270A02B}" type="slidenum">
              <a:rPr lang="en-US" smtClean="0"/>
              <a:t>46</a:t>
            </a:fld>
            <a:endParaRPr lang="en-US"/>
          </a:p>
        </p:txBody>
      </p:sp>
    </p:spTree>
    <p:extLst>
      <p:ext uri="{BB962C8B-B14F-4D97-AF65-F5344CB8AC3E}">
        <p14:creationId xmlns:p14="http://schemas.microsoft.com/office/powerpoint/2010/main" val="1819366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32731" y="1128858"/>
            <a:ext cx="9196388" cy="2401417"/>
          </a:xfrm>
        </p:spPr>
        <p:txBody>
          <a:bodyPr anchor="b"/>
          <a:lstStyle>
            <a:lvl1pPr algn="ctr">
              <a:defRPr sz="6034"/>
            </a:lvl1pPr>
          </a:lstStyle>
          <a:p>
            <a:r>
              <a:rPr lang="en-US" smtClean="0"/>
              <a:t>Click to edit Master title style</a:t>
            </a:r>
            <a:endParaRPr lang="en-US" dirty="0"/>
          </a:p>
        </p:txBody>
      </p:sp>
      <p:sp>
        <p:nvSpPr>
          <p:cNvPr id="3" name="Subtitle 2"/>
          <p:cNvSpPr>
            <a:spLocks noGrp="1"/>
          </p:cNvSpPr>
          <p:nvPr>
            <p:ph type="subTitle" idx="1"/>
          </p:nvPr>
        </p:nvSpPr>
        <p:spPr>
          <a:xfrm>
            <a:off x="1532731" y="3622883"/>
            <a:ext cx="9196388" cy="1665344"/>
          </a:xfrm>
        </p:spPr>
        <p:txBody>
          <a:bodyPr/>
          <a:lstStyle>
            <a:lvl1pPr marL="0" indent="0" algn="ctr">
              <a:buNone/>
              <a:defRPr sz="2414"/>
            </a:lvl1pPr>
            <a:lvl2pPr marL="459806" indent="0" algn="ctr">
              <a:buNone/>
              <a:defRPr sz="2011"/>
            </a:lvl2pPr>
            <a:lvl3pPr marL="919612" indent="0" algn="ctr">
              <a:buNone/>
              <a:defRPr sz="1810"/>
            </a:lvl3pPr>
            <a:lvl4pPr marL="1379418" indent="0" algn="ctr">
              <a:buNone/>
              <a:defRPr sz="1609"/>
            </a:lvl4pPr>
            <a:lvl5pPr marL="1839224" indent="0" algn="ctr">
              <a:buNone/>
              <a:defRPr sz="1609"/>
            </a:lvl5pPr>
            <a:lvl6pPr marL="2299030" indent="0" algn="ctr">
              <a:buNone/>
              <a:defRPr sz="1609"/>
            </a:lvl6pPr>
            <a:lvl7pPr marL="2758836" indent="0" algn="ctr">
              <a:buNone/>
              <a:defRPr sz="1609"/>
            </a:lvl7pPr>
            <a:lvl8pPr marL="3218642" indent="0" algn="ctr">
              <a:buNone/>
              <a:defRPr sz="1609"/>
            </a:lvl8pPr>
            <a:lvl9pPr marL="3678448" indent="0" algn="ctr">
              <a:buNone/>
              <a:defRPr sz="1609"/>
            </a:lvl9pPr>
          </a:lstStyle>
          <a:p>
            <a:r>
              <a:rPr lang="en-US" smtClean="0"/>
              <a:t>Click to edit Master subtitle style</a:t>
            </a:r>
            <a:endParaRPr lang="en-US" dirty="0"/>
          </a:p>
        </p:txBody>
      </p:sp>
      <p:sp>
        <p:nvSpPr>
          <p:cNvPr id="4" name="Date Placeholder 3"/>
          <p:cNvSpPr>
            <a:spLocks noGrp="1"/>
          </p:cNvSpPr>
          <p:nvPr>
            <p:ph type="dt" sz="half" idx="10"/>
          </p:nvPr>
        </p:nvSpPr>
        <p:spPr>
          <a:xfrm>
            <a:off x="843002" y="6393135"/>
            <a:ext cx="2758916" cy="367238"/>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3794109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43002" y="6393135"/>
            <a:ext cx="2758916" cy="367238"/>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4198169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6616" y="1719633"/>
            <a:ext cx="10575846" cy="2869246"/>
          </a:xfrm>
        </p:spPr>
        <p:txBody>
          <a:bodyPr anchor="b"/>
          <a:lstStyle>
            <a:lvl1pPr>
              <a:defRPr sz="6034"/>
            </a:lvl1pPr>
          </a:lstStyle>
          <a:p>
            <a:r>
              <a:rPr lang="en-US" smtClean="0"/>
              <a:t>Click to edit Master title style</a:t>
            </a:r>
            <a:endParaRPr lang="en-US" dirty="0"/>
          </a:p>
        </p:txBody>
      </p:sp>
      <p:sp>
        <p:nvSpPr>
          <p:cNvPr id="3" name="Text Placeholder 2"/>
          <p:cNvSpPr>
            <a:spLocks noGrp="1"/>
          </p:cNvSpPr>
          <p:nvPr>
            <p:ph type="body" idx="1"/>
          </p:nvPr>
        </p:nvSpPr>
        <p:spPr>
          <a:xfrm>
            <a:off x="836616" y="4616023"/>
            <a:ext cx="10575846" cy="1508869"/>
          </a:xfrm>
        </p:spPr>
        <p:txBody>
          <a:bodyPr/>
          <a:lstStyle>
            <a:lvl1pPr marL="0" indent="0">
              <a:buNone/>
              <a:defRPr sz="2414">
                <a:solidFill>
                  <a:schemeClr val="tx1">
                    <a:tint val="75000"/>
                  </a:schemeClr>
                </a:solidFill>
              </a:defRPr>
            </a:lvl1pPr>
            <a:lvl2pPr marL="459806" indent="0">
              <a:buNone/>
              <a:defRPr sz="2011">
                <a:solidFill>
                  <a:schemeClr val="tx1">
                    <a:tint val="75000"/>
                  </a:schemeClr>
                </a:solidFill>
              </a:defRPr>
            </a:lvl2pPr>
            <a:lvl3pPr marL="919612" indent="0">
              <a:buNone/>
              <a:defRPr sz="1810">
                <a:solidFill>
                  <a:schemeClr val="tx1">
                    <a:tint val="75000"/>
                  </a:schemeClr>
                </a:solidFill>
              </a:defRPr>
            </a:lvl3pPr>
            <a:lvl4pPr marL="1379418" indent="0">
              <a:buNone/>
              <a:defRPr sz="1609">
                <a:solidFill>
                  <a:schemeClr val="tx1">
                    <a:tint val="75000"/>
                  </a:schemeClr>
                </a:solidFill>
              </a:defRPr>
            </a:lvl4pPr>
            <a:lvl5pPr marL="1839224" indent="0">
              <a:buNone/>
              <a:defRPr sz="1609">
                <a:solidFill>
                  <a:schemeClr val="tx1">
                    <a:tint val="75000"/>
                  </a:schemeClr>
                </a:solidFill>
              </a:defRPr>
            </a:lvl5pPr>
            <a:lvl6pPr marL="2299030" indent="0">
              <a:buNone/>
              <a:defRPr sz="1609">
                <a:solidFill>
                  <a:schemeClr val="tx1">
                    <a:tint val="75000"/>
                  </a:schemeClr>
                </a:solidFill>
              </a:defRPr>
            </a:lvl6pPr>
            <a:lvl7pPr marL="2758836" indent="0">
              <a:buNone/>
              <a:defRPr sz="1609">
                <a:solidFill>
                  <a:schemeClr val="tx1">
                    <a:tint val="75000"/>
                  </a:schemeClr>
                </a:solidFill>
              </a:defRPr>
            </a:lvl7pPr>
            <a:lvl8pPr marL="3218642" indent="0">
              <a:buNone/>
              <a:defRPr sz="1609">
                <a:solidFill>
                  <a:schemeClr val="tx1">
                    <a:tint val="75000"/>
                  </a:schemeClr>
                </a:solidFill>
              </a:defRPr>
            </a:lvl8pPr>
            <a:lvl9pPr marL="3678448" indent="0">
              <a:buNone/>
              <a:defRPr sz="160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43002" y="6393135"/>
            <a:ext cx="2758916" cy="367238"/>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2439879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3002" y="1836190"/>
            <a:ext cx="5211286" cy="4376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7562" y="1836190"/>
            <a:ext cx="5211286" cy="4376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843002" y="6393135"/>
            <a:ext cx="2758916" cy="367238"/>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283713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4599" y="367239"/>
            <a:ext cx="10575846" cy="133323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44600" y="1690892"/>
            <a:ext cx="5187337" cy="828680"/>
          </a:xfrm>
        </p:spPr>
        <p:txBody>
          <a:bodyPr anchor="b"/>
          <a:lstStyle>
            <a:lvl1pPr marL="0" indent="0">
              <a:buNone/>
              <a:defRPr sz="2414" b="1"/>
            </a:lvl1pPr>
            <a:lvl2pPr marL="459806" indent="0">
              <a:buNone/>
              <a:defRPr sz="2011" b="1"/>
            </a:lvl2pPr>
            <a:lvl3pPr marL="919612" indent="0">
              <a:buNone/>
              <a:defRPr sz="1810" b="1"/>
            </a:lvl3pPr>
            <a:lvl4pPr marL="1379418" indent="0">
              <a:buNone/>
              <a:defRPr sz="1609" b="1"/>
            </a:lvl4pPr>
            <a:lvl5pPr marL="1839224" indent="0">
              <a:buNone/>
              <a:defRPr sz="1609" b="1"/>
            </a:lvl5pPr>
            <a:lvl6pPr marL="2299030" indent="0">
              <a:buNone/>
              <a:defRPr sz="1609" b="1"/>
            </a:lvl6pPr>
            <a:lvl7pPr marL="2758836" indent="0">
              <a:buNone/>
              <a:defRPr sz="1609" b="1"/>
            </a:lvl7pPr>
            <a:lvl8pPr marL="3218642" indent="0">
              <a:buNone/>
              <a:defRPr sz="1609" b="1"/>
            </a:lvl8pPr>
            <a:lvl9pPr marL="3678448" indent="0">
              <a:buNone/>
              <a:defRPr sz="1609" b="1"/>
            </a:lvl9pPr>
          </a:lstStyle>
          <a:p>
            <a:pPr lvl="0"/>
            <a:r>
              <a:rPr lang="en-US" smtClean="0"/>
              <a:t>Click to edit Master text styles</a:t>
            </a:r>
          </a:p>
        </p:txBody>
      </p:sp>
      <p:sp>
        <p:nvSpPr>
          <p:cNvPr id="4" name="Content Placeholder 3"/>
          <p:cNvSpPr>
            <a:spLocks noGrp="1"/>
          </p:cNvSpPr>
          <p:nvPr>
            <p:ph sz="half" idx="2"/>
          </p:nvPr>
        </p:nvSpPr>
        <p:spPr>
          <a:xfrm>
            <a:off x="844600" y="2519572"/>
            <a:ext cx="5187337" cy="37059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7562" y="1690892"/>
            <a:ext cx="5212883" cy="828680"/>
          </a:xfrm>
        </p:spPr>
        <p:txBody>
          <a:bodyPr anchor="b"/>
          <a:lstStyle>
            <a:lvl1pPr marL="0" indent="0">
              <a:buNone/>
              <a:defRPr sz="2414" b="1"/>
            </a:lvl1pPr>
            <a:lvl2pPr marL="459806" indent="0">
              <a:buNone/>
              <a:defRPr sz="2011" b="1"/>
            </a:lvl2pPr>
            <a:lvl3pPr marL="919612" indent="0">
              <a:buNone/>
              <a:defRPr sz="1810" b="1"/>
            </a:lvl3pPr>
            <a:lvl4pPr marL="1379418" indent="0">
              <a:buNone/>
              <a:defRPr sz="1609" b="1"/>
            </a:lvl4pPr>
            <a:lvl5pPr marL="1839224" indent="0">
              <a:buNone/>
              <a:defRPr sz="1609" b="1"/>
            </a:lvl5pPr>
            <a:lvl6pPr marL="2299030" indent="0">
              <a:buNone/>
              <a:defRPr sz="1609" b="1"/>
            </a:lvl6pPr>
            <a:lvl7pPr marL="2758836" indent="0">
              <a:buNone/>
              <a:defRPr sz="1609" b="1"/>
            </a:lvl7pPr>
            <a:lvl8pPr marL="3218642" indent="0">
              <a:buNone/>
              <a:defRPr sz="1609" b="1"/>
            </a:lvl8pPr>
            <a:lvl9pPr marL="3678448" indent="0">
              <a:buNone/>
              <a:defRPr sz="1609" b="1"/>
            </a:lvl9pPr>
          </a:lstStyle>
          <a:p>
            <a:pPr lvl="0"/>
            <a:r>
              <a:rPr lang="en-US" smtClean="0"/>
              <a:t>Click to edit Master text styles</a:t>
            </a:r>
          </a:p>
        </p:txBody>
      </p:sp>
      <p:sp>
        <p:nvSpPr>
          <p:cNvPr id="6" name="Content Placeholder 5"/>
          <p:cNvSpPr>
            <a:spLocks noGrp="1"/>
          </p:cNvSpPr>
          <p:nvPr>
            <p:ph sz="quarter" idx="4"/>
          </p:nvPr>
        </p:nvSpPr>
        <p:spPr>
          <a:xfrm>
            <a:off x="6207562" y="2519572"/>
            <a:ext cx="5212883" cy="37059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843002" y="6393135"/>
            <a:ext cx="2758916" cy="367238"/>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r>
              <a:rPr lang="en-US" smtClean="0"/>
              <a:t>RDP</a:t>
            </a:r>
            <a:endParaRPr lang="en-US"/>
          </a:p>
        </p:txBody>
      </p:sp>
      <p:sp>
        <p:nvSpPr>
          <p:cNvPr id="9" name="Slide Number Placeholder 8"/>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4191635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843002" y="6393135"/>
            <a:ext cx="2758916" cy="367238"/>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smtClean="0"/>
              <a:t>RDP</a:t>
            </a:r>
            <a:endParaRPr lang="en-US"/>
          </a:p>
        </p:txBody>
      </p:sp>
      <p:sp>
        <p:nvSpPr>
          <p:cNvPr id="5" name="Slide Number Placeholder 4"/>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4252021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43002" y="6393135"/>
            <a:ext cx="2758916" cy="367238"/>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3069510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4600" y="459846"/>
            <a:ext cx="3954765" cy="1609461"/>
          </a:xfrm>
        </p:spPr>
        <p:txBody>
          <a:bodyPr anchor="b"/>
          <a:lstStyle>
            <a:lvl1pPr>
              <a:defRPr sz="3218"/>
            </a:lvl1pPr>
          </a:lstStyle>
          <a:p>
            <a:r>
              <a:rPr lang="en-US" smtClean="0"/>
              <a:t>Click to edit Master title style</a:t>
            </a:r>
            <a:endParaRPr lang="en-US" dirty="0"/>
          </a:p>
        </p:txBody>
      </p:sp>
      <p:sp>
        <p:nvSpPr>
          <p:cNvPr id="3" name="Content Placeholder 2"/>
          <p:cNvSpPr>
            <a:spLocks noGrp="1"/>
          </p:cNvSpPr>
          <p:nvPr>
            <p:ph idx="1"/>
          </p:nvPr>
        </p:nvSpPr>
        <p:spPr>
          <a:xfrm>
            <a:off x="5212883" y="993140"/>
            <a:ext cx="6207562" cy="4901829"/>
          </a:xfrm>
        </p:spPr>
        <p:txBody>
          <a:bodyPr/>
          <a:lstStyle>
            <a:lvl1pPr>
              <a:defRPr sz="3218"/>
            </a:lvl1pPr>
            <a:lvl2pPr>
              <a:defRPr sz="2816"/>
            </a:lvl2pPr>
            <a:lvl3pPr>
              <a:defRPr sz="2414"/>
            </a:lvl3pPr>
            <a:lvl4pPr>
              <a:defRPr sz="2011"/>
            </a:lvl4pPr>
            <a:lvl5pPr>
              <a:defRPr sz="2011"/>
            </a:lvl5pPr>
            <a:lvl6pPr>
              <a:defRPr sz="2011"/>
            </a:lvl6pPr>
            <a:lvl7pPr>
              <a:defRPr sz="2011"/>
            </a:lvl7pPr>
            <a:lvl8pPr>
              <a:defRPr sz="2011"/>
            </a:lvl8pPr>
            <a:lvl9pPr>
              <a:defRPr sz="2011"/>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4600" y="2069306"/>
            <a:ext cx="3954765" cy="3833646"/>
          </a:xfrm>
        </p:spPr>
        <p:txBody>
          <a:bodyPr/>
          <a:lstStyle>
            <a:lvl1pPr marL="0" indent="0">
              <a:buNone/>
              <a:defRPr sz="1609"/>
            </a:lvl1pPr>
            <a:lvl2pPr marL="459806" indent="0">
              <a:buNone/>
              <a:defRPr sz="1408"/>
            </a:lvl2pPr>
            <a:lvl3pPr marL="919612" indent="0">
              <a:buNone/>
              <a:defRPr sz="1207"/>
            </a:lvl3pPr>
            <a:lvl4pPr marL="1379418" indent="0">
              <a:buNone/>
              <a:defRPr sz="1006"/>
            </a:lvl4pPr>
            <a:lvl5pPr marL="1839224" indent="0">
              <a:buNone/>
              <a:defRPr sz="1006"/>
            </a:lvl5pPr>
            <a:lvl6pPr marL="2299030" indent="0">
              <a:buNone/>
              <a:defRPr sz="1006"/>
            </a:lvl6pPr>
            <a:lvl7pPr marL="2758836" indent="0">
              <a:buNone/>
              <a:defRPr sz="1006"/>
            </a:lvl7pPr>
            <a:lvl8pPr marL="3218642" indent="0">
              <a:buNone/>
              <a:defRPr sz="1006"/>
            </a:lvl8pPr>
            <a:lvl9pPr marL="3678448" indent="0">
              <a:buNone/>
              <a:defRPr sz="1006"/>
            </a:lvl9pPr>
          </a:lstStyle>
          <a:p>
            <a:pPr lvl="0"/>
            <a:r>
              <a:rPr lang="en-US" smtClean="0"/>
              <a:t>Click to edit Master text styles</a:t>
            </a:r>
          </a:p>
        </p:txBody>
      </p:sp>
      <p:sp>
        <p:nvSpPr>
          <p:cNvPr id="5" name="Date Placeholder 4"/>
          <p:cNvSpPr>
            <a:spLocks noGrp="1"/>
          </p:cNvSpPr>
          <p:nvPr>
            <p:ph type="dt" sz="half" idx="10"/>
          </p:nvPr>
        </p:nvSpPr>
        <p:spPr>
          <a:xfrm>
            <a:off x="843002" y="6393135"/>
            <a:ext cx="2758916" cy="367238"/>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117165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4600" y="459846"/>
            <a:ext cx="3954765" cy="1609461"/>
          </a:xfrm>
        </p:spPr>
        <p:txBody>
          <a:bodyPr anchor="b"/>
          <a:lstStyle>
            <a:lvl1pPr>
              <a:defRPr sz="3218"/>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2883" y="993140"/>
            <a:ext cx="6207562" cy="4901829"/>
          </a:xfrm>
        </p:spPr>
        <p:txBody>
          <a:bodyPr anchor="t"/>
          <a:lstStyle>
            <a:lvl1pPr marL="0" indent="0">
              <a:buNone/>
              <a:defRPr sz="3218"/>
            </a:lvl1pPr>
            <a:lvl2pPr marL="459806" indent="0">
              <a:buNone/>
              <a:defRPr sz="2816"/>
            </a:lvl2pPr>
            <a:lvl3pPr marL="919612" indent="0">
              <a:buNone/>
              <a:defRPr sz="2414"/>
            </a:lvl3pPr>
            <a:lvl4pPr marL="1379418" indent="0">
              <a:buNone/>
              <a:defRPr sz="2011"/>
            </a:lvl4pPr>
            <a:lvl5pPr marL="1839224" indent="0">
              <a:buNone/>
              <a:defRPr sz="2011"/>
            </a:lvl5pPr>
            <a:lvl6pPr marL="2299030" indent="0">
              <a:buNone/>
              <a:defRPr sz="2011"/>
            </a:lvl6pPr>
            <a:lvl7pPr marL="2758836" indent="0">
              <a:buNone/>
              <a:defRPr sz="2011"/>
            </a:lvl7pPr>
            <a:lvl8pPr marL="3218642" indent="0">
              <a:buNone/>
              <a:defRPr sz="2011"/>
            </a:lvl8pPr>
            <a:lvl9pPr marL="3678448" indent="0">
              <a:buNone/>
              <a:defRPr sz="2011"/>
            </a:lvl9pPr>
          </a:lstStyle>
          <a:p>
            <a:r>
              <a:rPr lang="en-US" smtClean="0"/>
              <a:t>Click icon to add picture</a:t>
            </a:r>
            <a:endParaRPr lang="en-US" dirty="0"/>
          </a:p>
        </p:txBody>
      </p:sp>
      <p:sp>
        <p:nvSpPr>
          <p:cNvPr id="4" name="Text Placeholder 3"/>
          <p:cNvSpPr>
            <a:spLocks noGrp="1"/>
          </p:cNvSpPr>
          <p:nvPr>
            <p:ph type="body" sz="half" idx="2"/>
          </p:nvPr>
        </p:nvSpPr>
        <p:spPr>
          <a:xfrm>
            <a:off x="844600" y="2069306"/>
            <a:ext cx="3954765" cy="3833646"/>
          </a:xfrm>
        </p:spPr>
        <p:txBody>
          <a:bodyPr/>
          <a:lstStyle>
            <a:lvl1pPr marL="0" indent="0">
              <a:buNone/>
              <a:defRPr sz="1609"/>
            </a:lvl1pPr>
            <a:lvl2pPr marL="459806" indent="0">
              <a:buNone/>
              <a:defRPr sz="1408"/>
            </a:lvl2pPr>
            <a:lvl3pPr marL="919612" indent="0">
              <a:buNone/>
              <a:defRPr sz="1207"/>
            </a:lvl3pPr>
            <a:lvl4pPr marL="1379418" indent="0">
              <a:buNone/>
              <a:defRPr sz="1006"/>
            </a:lvl4pPr>
            <a:lvl5pPr marL="1839224" indent="0">
              <a:buNone/>
              <a:defRPr sz="1006"/>
            </a:lvl5pPr>
            <a:lvl6pPr marL="2299030" indent="0">
              <a:buNone/>
              <a:defRPr sz="1006"/>
            </a:lvl6pPr>
            <a:lvl7pPr marL="2758836" indent="0">
              <a:buNone/>
              <a:defRPr sz="1006"/>
            </a:lvl7pPr>
            <a:lvl8pPr marL="3218642" indent="0">
              <a:buNone/>
              <a:defRPr sz="1006"/>
            </a:lvl8pPr>
            <a:lvl9pPr marL="3678448" indent="0">
              <a:buNone/>
              <a:defRPr sz="1006"/>
            </a:lvl9pPr>
          </a:lstStyle>
          <a:p>
            <a:pPr lvl="0"/>
            <a:r>
              <a:rPr lang="en-US" smtClean="0"/>
              <a:t>Click to edit Master text styles</a:t>
            </a:r>
          </a:p>
        </p:txBody>
      </p:sp>
      <p:sp>
        <p:nvSpPr>
          <p:cNvPr id="5" name="Date Placeholder 4"/>
          <p:cNvSpPr>
            <a:spLocks noGrp="1"/>
          </p:cNvSpPr>
          <p:nvPr>
            <p:ph type="dt" sz="half" idx="10"/>
          </p:nvPr>
        </p:nvSpPr>
        <p:spPr>
          <a:xfrm>
            <a:off x="843002" y="6393135"/>
            <a:ext cx="2758916" cy="367238"/>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3062185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43002" y="6393135"/>
            <a:ext cx="2758916" cy="367238"/>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2628424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74887" y="367238"/>
            <a:ext cx="2643961" cy="584547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43002" y="367238"/>
            <a:ext cx="7778611" cy="584547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43002" y="6393135"/>
            <a:ext cx="2758916" cy="367238"/>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10C380E7-C85E-4A76-B10B-C0722A1F93B8}" type="slidenum">
              <a:rPr lang="en-US" smtClean="0"/>
              <a:t>‹#›</a:t>
            </a:fld>
            <a:endParaRPr lang="en-US"/>
          </a:p>
        </p:txBody>
      </p:sp>
    </p:spTree>
    <p:extLst>
      <p:ext uri="{BB962C8B-B14F-4D97-AF65-F5344CB8AC3E}">
        <p14:creationId xmlns:p14="http://schemas.microsoft.com/office/powerpoint/2010/main" val="3257947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967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3002" y="367239"/>
            <a:ext cx="10575846" cy="133323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3002" y="1836190"/>
            <a:ext cx="10575846" cy="437652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4061738" y="6393135"/>
            <a:ext cx="4138374" cy="367238"/>
          </a:xfrm>
          <a:prstGeom prst="rect">
            <a:avLst/>
          </a:prstGeom>
        </p:spPr>
        <p:txBody>
          <a:bodyPr vert="horz" lIns="91440" tIns="45720" rIns="91440" bIns="45720" rtlCol="0" anchor="ctr"/>
          <a:lstStyle>
            <a:lvl1pPr algn="ctr">
              <a:defRPr sz="1207">
                <a:solidFill>
                  <a:schemeClr val="tx1">
                    <a:tint val="75000"/>
                  </a:schemeClr>
                </a:solidFill>
              </a:defRPr>
            </a:lvl1pPr>
          </a:lstStyle>
          <a:p>
            <a:r>
              <a:rPr lang="en-US" smtClean="0"/>
              <a:t>RDP</a:t>
            </a:r>
            <a:endParaRPr lang="en-US"/>
          </a:p>
        </p:txBody>
      </p:sp>
      <p:sp>
        <p:nvSpPr>
          <p:cNvPr id="6" name="Slide Number Placeholder 5"/>
          <p:cNvSpPr>
            <a:spLocks noGrp="1"/>
          </p:cNvSpPr>
          <p:nvPr>
            <p:ph type="sldNum" sz="quarter" idx="4"/>
          </p:nvPr>
        </p:nvSpPr>
        <p:spPr>
          <a:xfrm>
            <a:off x="8659932" y="6393135"/>
            <a:ext cx="2758916" cy="367238"/>
          </a:xfrm>
          <a:prstGeom prst="rect">
            <a:avLst/>
          </a:prstGeom>
        </p:spPr>
        <p:txBody>
          <a:bodyPr vert="horz" lIns="91440" tIns="45720" rIns="91440" bIns="45720" rtlCol="0" anchor="ctr"/>
          <a:lstStyle>
            <a:lvl1pPr algn="r">
              <a:defRPr sz="1207">
                <a:solidFill>
                  <a:schemeClr val="tx1">
                    <a:tint val="75000"/>
                  </a:schemeClr>
                </a:solidFill>
              </a:defRPr>
            </a:lvl1pPr>
          </a:lstStyle>
          <a:p>
            <a:fld id="{10C380E7-C85E-4A76-B10B-C0722A1F93B8}" type="slidenum">
              <a:rPr lang="en-US" smtClean="0"/>
              <a:t>‹#›</a:t>
            </a:fld>
            <a:endParaRPr lang="en-US"/>
          </a:p>
        </p:txBody>
      </p:sp>
      <p:sp>
        <p:nvSpPr>
          <p:cNvPr id="7" name="TextBox 6"/>
          <p:cNvSpPr txBox="1"/>
          <p:nvPr userDrawn="1"/>
        </p:nvSpPr>
        <p:spPr>
          <a:xfrm rot="19920692">
            <a:off x="2206625" y="3681152"/>
            <a:ext cx="7848600" cy="707886"/>
          </a:xfrm>
          <a:prstGeom prst="rect">
            <a:avLst/>
          </a:prstGeom>
          <a:noFill/>
        </p:spPr>
        <p:txBody>
          <a:bodyPr wrap="square" rtlCol="0">
            <a:spAutoFit/>
          </a:bodyPr>
          <a:lstStyle/>
          <a:p>
            <a:r>
              <a:rPr lang="en-US" sz="40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000" b="1" dirty="0">
              <a:solidFill>
                <a:schemeClr val="bg2"/>
              </a:solidFill>
              <a:latin typeface="Times New Roman" panose="02020603050405020304" pitchFamily="18" charset="0"/>
              <a:cs typeface="Times New Roman" panose="02020603050405020304" pitchFamily="18" charset="0"/>
            </a:endParaRPr>
          </a:p>
        </p:txBody>
      </p:sp>
      <p:sp>
        <p:nvSpPr>
          <p:cNvPr id="8" name="Flowchart: Process 7"/>
          <p:cNvSpPr/>
          <p:nvPr userDrawn="1"/>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17527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hdr="0" dt="0"/>
  <p:txStyles>
    <p:titleStyle>
      <a:lvl1pPr algn="l" defTabSz="919612" rtl="0" eaLnBrk="1" latinLnBrk="0" hangingPunct="1">
        <a:lnSpc>
          <a:spcPct val="90000"/>
        </a:lnSpc>
        <a:spcBef>
          <a:spcPct val="0"/>
        </a:spcBef>
        <a:buNone/>
        <a:defRPr sz="4425" kern="1200">
          <a:solidFill>
            <a:schemeClr val="tx1"/>
          </a:solidFill>
          <a:latin typeface="+mj-lt"/>
          <a:ea typeface="+mj-ea"/>
          <a:cs typeface="+mj-cs"/>
        </a:defRPr>
      </a:lvl1pPr>
    </p:titleStyle>
    <p:bodyStyle>
      <a:lvl1pPr marL="229903" indent="-229903" algn="l" defTabSz="919612" rtl="0" eaLnBrk="1" latinLnBrk="0" hangingPunct="1">
        <a:lnSpc>
          <a:spcPct val="90000"/>
        </a:lnSpc>
        <a:spcBef>
          <a:spcPts val="1006"/>
        </a:spcBef>
        <a:buFont typeface="Arial" panose="020B0604020202020204" pitchFamily="34" charset="0"/>
        <a:buChar char="•"/>
        <a:defRPr sz="2816" kern="1200">
          <a:solidFill>
            <a:schemeClr val="tx1"/>
          </a:solidFill>
          <a:latin typeface="+mn-lt"/>
          <a:ea typeface="+mn-ea"/>
          <a:cs typeface="+mn-cs"/>
        </a:defRPr>
      </a:lvl1pPr>
      <a:lvl2pPr marL="689709" indent="-229903" algn="l" defTabSz="919612" rtl="0" eaLnBrk="1" latinLnBrk="0" hangingPunct="1">
        <a:lnSpc>
          <a:spcPct val="90000"/>
        </a:lnSpc>
        <a:spcBef>
          <a:spcPts val="503"/>
        </a:spcBef>
        <a:buFont typeface="Arial" panose="020B0604020202020204" pitchFamily="34" charset="0"/>
        <a:buChar char="•"/>
        <a:defRPr sz="2414" kern="1200">
          <a:solidFill>
            <a:schemeClr val="tx1"/>
          </a:solidFill>
          <a:latin typeface="+mn-lt"/>
          <a:ea typeface="+mn-ea"/>
          <a:cs typeface="+mn-cs"/>
        </a:defRPr>
      </a:lvl2pPr>
      <a:lvl3pPr marL="1149515" indent="-229903" algn="l" defTabSz="919612" rtl="0" eaLnBrk="1" latinLnBrk="0" hangingPunct="1">
        <a:lnSpc>
          <a:spcPct val="90000"/>
        </a:lnSpc>
        <a:spcBef>
          <a:spcPts val="503"/>
        </a:spcBef>
        <a:buFont typeface="Arial" panose="020B0604020202020204" pitchFamily="34" charset="0"/>
        <a:buChar char="•"/>
        <a:defRPr sz="2011" kern="1200">
          <a:solidFill>
            <a:schemeClr val="tx1"/>
          </a:solidFill>
          <a:latin typeface="+mn-lt"/>
          <a:ea typeface="+mn-ea"/>
          <a:cs typeface="+mn-cs"/>
        </a:defRPr>
      </a:lvl3pPr>
      <a:lvl4pPr marL="1609321" indent="-229903" algn="l" defTabSz="919612" rtl="0" eaLnBrk="1" latinLnBrk="0" hangingPunct="1">
        <a:lnSpc>
          <a:spcPct val="90000"/>
        </a:lnSpc>
        <a:spcBef>
          <a:spcPts val="503"/>
        </a:spcBef>
        <a:buFont typeface="Arial" panose="020B0604020202020204" pitchFamily="34" charset="0"/>
        <a:buChar char="•"/>
        <a:defRPr sz="1810" kern="1200">
          <a:solidFill>
            <a:schemeClr val="tx1"/>
          </a:solidFill>
          <a:latin typeface="+mn-lt"/>
          <a:ea typeface="+mn-ea"/>
          <a:cs typeface="+mn-cs"/>
        </a:defRPr>
      </a:lvl4pPr>
      <a:lvl5pPr marL="2069127" indent="-229903" algn="l" defTabSz="919612" rtl="0" eaLnBrk="1" latinLnBrk="0" hangingPunct="1">
        <a:lnSpc>
          <a:spcPct val="90000"/>
        </a:lnSpc>
        <a:spcBef>
          <a:spcPts val="503"/>
        </a:spcBef>
        <a:buFont typeface="Arial" panose="020B0604020202020204" pitchFamily="34" charset="0"/>
        <a:buChar char="•"/>
        <a:defRPr sz="1810" kern="1200">
          <a:solidFill>
            <a:schemeClr val="tx1"/>
          </a:solidFill>
          <a:latin typeface="+mn-lt"/>
          <a:ea typeface="+mn-ea"/>
          <a:cs typeface="+mn-cs"/>
        </a:defRPr>
      </a:lvl5pPr>
      <a:lvl6pPr marL="2528933" indent="-229903" algn="l" defTabSz="919612" rtl="0" eaLnBrk="1" latinLnBrk="0" hangingPunct="1">
        <a:lnSpc>
          <a:spcPct val="90000"/>
        </a:lnSpc>
        <a:spcBef>
          <a:spcPts val="503"/>
        </a:spcBef>
        <a:buFont typeface="Arial" panose="020B0604020202020204" pitchFamily="34" charset="0"/>
        <a:buChar char="•"/>
        <a:defRPr sz="1810" kern="1200">
          <a:solidFill>
            <a:schemeClr val="tx1"/>
          </a:solidFill>
          <a:latin typeface="+mn-lt"/>
          <a:ea typeface="+mn-ea"/>
          <a:cs typeface="+mn-cs"/>
        </a:defRPr>
      </a:lvl6pPr>
      <a:lvl7pPr marL="2988739" indent="-229903" algn="l" defTabSz="919612" rtl="0" eaLnBrk="1" latinLnBrk="0" hangingPunct="1">
        <a:lnSpc>
          <a:spcPct val="90000"/>
        </a:lnSpc>
        <a:spcBef>
          <a:spcPts val="503"/>
        </a:spcBef>
        <a:buFont typeface="Arial" panose="020B0604020202020204" pitchFamily="34" charset="0"/>
        <a:buChar char="•"/>
        <a:defRPr sz="1810" kern="1200">
          <a:solidFill>
            <a:schemeClr val="tx1"/>
          </a:solidFill>
          <a:latin typeface="+mn-lt"/>
          <a:ea typeface="+mn-ea"/>
          <a:cs typeface="+mn-cs"/>
        </a:defRPr>
      </a:lvl7pPr>
      <a:lvl8pPr marL="3448545" indent="-229903" algn="l" defTabSz="919612" rtl="0" eaLnBrk="1" latinLnBrk="0" hangingPunct="1">
        <a:lnSpc>
          <a:spcPct val="90000"/>
        </a:lnSpc>
        <a:spcBef>
          <a:spcPts val="503"/>
        </a:spcBef>
        <a:buFont typeface="Arial" panose="020B0604020202020204" pitchFamily="34" charset="0"/>
        <a:buChar char="•"/>
        <a:defRPr sz="1810" kern="1200">
          <a:solidFill>
            <a:schemeClr val="tx1"/>
          </a:solidFill>
          <a:latin typeface="+mn-lt"/>
          <a:ea typeface="+mn-ea"/>
          <a:cs typeface="+mn-cs"/>
        </a:defRPr>
      </a:lvl8pPr>
      <a:lvl9pPr marL="3908351" indent="-229903" algn="l" defTabSz="919612" rtl="0" eaLnBrk="1" latinLnBrk="0" hangingPunct="1">
        <a:lnSpc>
          <a:spcPct val="90000"/>
        </a:lnSpc>
        <a:spcBef>
          <a:spcPts val="503"/>
        </a:spcBef>
        <a:buFont typeface="Arial" panose="020B0604020202020204" pitchFamily="34" charset="0"/>
        <a:buChar char="•"/>
        <a:defRPr sz="1810" kern="1200">
          <a:solidFill>
            <a:schemeClr val="tx1"/>
          </a:solidFill>
          <a:latin typeface="+mn-lt"/>
          <a:ea typeface="+mn-ea"/>
          <a:cs typeface="+mn-cs"/>
        </a:defRPr>
      </a:lvl9pPr>
    </p:bodyStyle>
    <p:otherStyle>
      <a:defPPr>
        <a:defRPr lang="en-US"/>
      </a:defPPr>
      <a:lvl1pPr marL="0" algn="l" defTabSz="919612" rtl="0" eaLnBrk="1" latinLnBrk="0" hangingPunct="1">
        <a:defRPr sz="1810" kern="1200">
          <a:solidFill>
            <a:schemeClr val="tx1"/>
          </a:solidFill>
          <a:latin typeface="+mn-lt"/>
          <a:ea typeface="+mn-ea"/>
          <a:cs typeface="+mn-cs"/>
        </a:defRPr>
      </a:lvl1pPr>
      <a:lvl2pPr marL="459806" algn="l" defTabSz="919612" rtl="0" eaLnBrk="1" latinLnBrk="0" hangingPunct="1">
        <a:defRPr sz="1810" kern="1200">
          <a:solidFill>
            <a:schemeClr val="tx1"/>
          </a:solidFill>
          <a:latin typeface="+mn-lt"/>
          <a:ea typeface="+mn-ea"/>
          <a:cs typeface="+mn-cs"/>
        </a:defRPr>
      </a:lvl2pPr>
      <a:lvl3pPr marL="919612" algn="l" defTabSz="919612" rtl="0" eaLnBrk="1" latinLnBrk="0" hangingPunct="1">
        <a:defRPr sz="1810" kern="1200">
          <a:solidFill>
            <a:schemeClr val="tx1"/>
          </a:solidFill>
          <a:latin typeface="+mn-lt"/>
          <a:ea typeface="+mn-ea"/>
          <a:cs typeface="+mn-cs"/>
        </a:defRPr>
      </a:lvl3pPr>
      <a:lvl4pPr marL="1379418" algn="l" defTabSz="919612" rtl="0" eaLnBrk="1" latinLnBrk="0" hangingPunct="1">
        <a:defRPr sz="1810" kern="1200">
          <a:solidFill>
            <a:schemeClr val="tx1"/>
          </a:solidFill>
          <a:latin typeface="+mn-lt"/>
          <a:ea typeface="+mn-ea"/>
          <a:cs typeface="+mn-cs"/>
        </a:defRPr>
      </a:lvl4pPr>
      <a:lvl5pPr marL="1839224" algn="l" defTabSz="919612" rtl="0" eaLnBrk="1" latinLnBrk="0" hangingPunct="1">
        <a:defRPr sz="1810" kern="1200">
          <a:solidFill>
            <a:schemeClr val="tx1"/>
          </a:solidFill>
          <a:latin typeface="+mn-lt"/>
          <a:ea typeface="+mn-ea"/>
          <a:cs typeface="+mn-cs"/>
        </a:defRPr>
      </a:lvl5pPr>
      <a:lvl6pPr marL="2299030" algn="l" defTabSz="919612" rtl="0" eaLnBrk="1" latinLnBrk="0" hangingPunct="1">
        <a:defRPr sz="1810" kern="1200">
          <a:solidFill>
            <a:schemeClr val="tx1"/>
          </a:solidFill>
          <a:latin typeface="+mn-lt"/>
          <a:ea typeface="+mn-ea"/>
          <a:cs typeface="+mn-cs"/>
        </a:defRPr>
      </a:lvl6pPr>
      <a:lvl7pPr marL="2758836" algn="l" defTabSz="919612" rtl="0" eaLnBrk="1" latinLnBrk="0" hangingPunct="1">
        <a:defRPr sz="1810" kern="1200">
          <a:solidFill>
            <a:schemeClr val="tx1"/>
          </a:solidFill>
          <a:latin typeface="+mn-lt"/>
          <a:ea typeface="+mn-ea"/>
          <a:cs typeface="+mn-cs"/>
        </a:defRPr>
      </a:lvl7pPr>
      <a:lvl8pPr marL="3218642" algn="l" defTabSz="919612" rtl="0" eaLnBrk="1" latinLnBrk="0" hangingPunct="1">
        <a:defRPr sz="1810" kern="1200">
          <a:solidFill>
            <a:schemeClr val="tx1"/>
          </a:solidFill>
          <a:latin typeface="+mn-lt"/>
          <a:ea typeface="+mn-ea"/>
          <a:cs typeface="+mn-cs"/>
        </a:defRPr>
      </a:lvl8pPr>
      <a:lvl9pPr marL="3678448" algn="l" defTabSz="919612" rtl="0" eaLnBrk="1" latinLnBrk="0" hangingPunct="1">
        <a:defRPr sz="18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1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185.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1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68.jpeg"/></Relationships>
</file>

<file path=ppt/slides/_rels/slide186.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jpeg"/><Relationship Id="rId1" Type="http://schemas.openxmlformats.org/officeDocument/2006/relationships/slideLayout" Target="../slideLayouts/slideLayout1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1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2.xml"/></Relationships>
</file>

<file path=ppt/slides/_rels/slide1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2.xml"/></Relationships>
</file>

<file path=ppt/slides/_rels/slide19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2.xml"/></Relationships>
</file>

<file path=ppt/slides/_rels/slide19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2.xml"/></Relationships>
</file>

<file path=ppt/slides/_rels/slide19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12.xml"/></Relationships>
</file>

<file path=ppt/slides/_rels/slide19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1.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2.xml"/></Relationships>
</file>

<file path=ppt/slides/_rels/slide223.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6.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2.xml"/></Relationships>
</file>

<file path=ppt/slides/_rels/slide23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12.xml"/><Relationship Id="rId5" Type="http://schemas.openxmlformats.org/officeDocument/2006/relationships/image" Target="../media/image98.jpeg"/><Relationship Id="rId4" Type="http://schemas.openxmlformats.org/officeDocument/2006/relationships/image" Target="../media/image97.jpe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2.xml"/></Relationships>
</file>

<file path=ppt/slides/_rels/slide24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12.xml"/><Relationship Id="rId5" Type="http://schemas.openxmlformats.org/officeDocument/2006/relationships/image" Target="../media/image104.jpeg"/><Relationship Id="rId4" Type="http://schemas.openxmlformats.org/officeDocument/2006/relationships/image" Target="../media/image103.jpeg"/></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6.xml.rels><?xml version="1.0" encoding="UTF-8" standalone="yes"?>
<Relationships xmlns="http://schemas.openxmlformats.org/package/2006/relationships"><Relationship Id="rId2" Type="http://schemas.openxmlformats.org/officeDocument/2006/relationships/hyperlink" Target="mailto:bbinyunus2002@gmail.com" TargetMode="External"/><Relationship Id="rId1" Type="http://schemas.openxmlformats.org/officeDocument/2006/relationships/slideLayout" Target="../slideLayouts/slideLayout1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4.xml.rels><?xml version="1.0" encoding="UTF-8" standalone="yes"?>
<Relationships xmlns="http://schemas.openxmlformats.org/package/2006/relationships"><Relationship Id="rId3" Type="http://schemas.openxmlformats.org/officeDocument/2006/relationships/hyperlink" Target="http://www.wikepedia/" TargetMode="External"/><Relationship Id="rId2" Type="http://schemas.openxmlformats.org/officeDocument/2006/relationships/hyperlink" Target="http://www.slideshare/" TargetMode="External"/><Relationship Id="rId1" Type="http://schemas.openxmlformats.org/officeDocument/2006/relationships/slideLayout" Target="../slideLayouts/slideLayout1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A43503D-B91D-1053-5A8A-50D5F3225659}"/>
              </a:ext>
            </a:extLst>
          </p:cNvPr>
          <p:cNvSpPr/>
          <p:nvPr/>
        </p:nvSpPr>
        <p:spPr>
          <a:xfrm>
            <a:off x="1627982" y="1762388"/>
            <a:ext cx="8732837" cy="3082569"/>
          </a:xfrm>
          <a:prstGeom prst="rect">
            <a:avLst/>
          </a:prstGeom>
        </p:spPr>
        <p:txBody>
          <a:bodyPr lIns="0" tIns="0" rIns="0" bIns="0"/>
          <a:lstStyle/>
          <a:p>
            <a:pPr marL="127000" algn="ctr" eaLnBrk="1" fontAlgn="auto" hangingPunct="1">
              <a:spcBef>
                <a:spcPts val="0"/>
              </a:spcBef>
              <a:spcAft>
                <a:spcPts val="1260"/>
              </a:spcAft>
              <a:defRPr/>
            </a:pPr>
            <a:r>
              <a:rPr lang="en-US" sz="6200" b="1" spc="-150" dirty="0">
                <a:latin typeface="Calibri"/>
              </a:rPr>
              <a:t>PHARMACOLOGY</a:t>
            </a:r>
          </a:p>
          <a:p>
            <a:pPr marL="127000" algn="ctr" eaLnBrk="1" fontAlgn="auto" hangingPunct="1">
              <a:lnSpc>
                <a:spcPts val="5856"/>
              </a:lnSpc>
              <a:spcBef>
                <a:spcPts val="0"/>
              </a:spcBef>
              <a:spcAft>
                <a:spcPts val="1260"/>
              </a:spcAft>
              <a:defRPr/>
            </a:pPr>
            <a:r>
              <a:rPr lang="en-US" sz="5300" dirty="0">
                <a:latin typeface="Calibri"/>
              </a:rPr>
              <a:t>(Unit - II ) Chemotherapy &amp; Antibiotics – </a:t>
            </a:r>
            <a:r>
              <a:rPr lang="en-US" sz="5300" dirty="0">
                <a:latin typeface="Calibri"/>
              </a:rPr>
              <a:t>Introduction</a:t>
            </a:r>
            <a:endParaRPr lang="en-US" sz="5300" dirty="0">
              <a:latin typeface="Calibri"/>
            </a:endParaRPr>
          </a:p>
        </p:txBody>
      </p:sp>
      <p:sp>
        <p:nvSpPr>
          <p:cNvPr id="1027" name="Rectangle 2">
            <a:extLst>
              <a:ext uri="{FF2B5EF4-FFF2-40B4-BE49-F238E27FC236}">
                <a16:creationId xmlns="" xmlns:a16="http://schemas.microsoft.com/office/drawing/2014/main" id="{276719C4-98D8-C3D2-EADF-FAC7E4C4362D}"/>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028" name="Rectangle 3">
            <a:extLst>
              <a:ext uri="{FF2B5EF4-FFF2-40B4-BE49-F238E27FC236}">
                <a16:creationId xmlns="" xmlns:a16="http://schemas.microsoft.com/office/drawing/2014/main" id="{3217040B-3F9F-AC6B-B2EA-74404D83BDCE}"/>
              </a:ext>
            </a:extLst>
          </p:cNvPr>
          <p:cNvSpPr>
            <a:spLocks noChangeArrowheads="1"/>
          </p:cNvSpPr>
          <p:nvPr/>
        </p:nvSpPr>
        <p:spPr bwMode="auto">
          <a:xfrm>
            <a:off x="11202194" y="6477000"/>
            <a:ext cx="936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3E13226-1907-3E1E-1761-9D98E6A4D4D1}"/>
              </a:ext>
            </a:extLst>
          </p:cNvPr>
          <p:cNvSpPr/>
          <p:nvPr/>
        </p:nvSpPr>
        <p:spPr>
          <a:xfrm>
            <a:off x="829469" y="274639"/>
            <a:ext cx="5270500" cy="6357937"/>
          </a:xfrm>
          <a:prstGeom prst="rect">
            <a:avLst/>
          </a:prstGeom>
        </p:spPr>
        <p:txBody>
          <a:bodyPr lIns="0" tIns="0" rIns="0" bIns="0"/>
          <a:lstStyle/>
          <a:p>
            <a:pPr algn="r" eaLnBrk="1" fontAlgn="auto" hangingPunct="1">
              <a:spcBef>
                <a:spcPts val="0"/>
              </a:spcBef>
              <a:spcAft>
                <a:spcPts val="1050"/>
              </a:spcAft>
              <a:defRPr/>
            </a:pPr>
            <a:r>
              <a:rPr lang="en-US" sz="3900" b="1">
                <a:latin typeface="Times New Roman"/>
              </a:rPr>
              <a:t>Syllabus - (Unit </a:t>
            </a:r>
            <a:r>
              <a:rPr lang="en-US" sz="4100" b="1" spc="-50">
                <a:latin typeface="Calibri"/>
              </a:rPr>
              <a:t>II</a:t>
            </a:r>
          </a:p>
          <a:p>
            <a:pPr algn="just" eaLnBrk="1" fontAlgn="auto" hangingPunct="1">
              <a:lnSpc>
                <a:spcPts val="2856"/>
              </a:lnSpc>
              <a:spcBef>
                <a:spcPts val="0"/>
              </a:spcBef>
              <a:spcAft>
                <a:spcPts val="0"/>
              </a:spcAft>
              <a:defRPr/>
            </a:pPr>
            <a:r>
              <a:rPr lang="en-US" sz="2700">
                <a:latin typeface="Times New Roman"/>
              </a:rPr>
              <a:t>Pharmacology of commonly used:</a:t>
            </a:r>
          </a:p>
          <a:p>
            <a:pPr algn="just" eaLnBrk="1" fontAlgn="auto" hangingPunct="1">
              <a:lnSpc>
                <a:spcPts val="2856"/>
              </a:lnSpc>
              <a:spcBef>
                <a:spcPts val="0"/>
              </a:spcBef>
              <a:spcAft>
                <a:spcPts val="0"/>
              </a:spcAft>
              <a:defRPr/>
            </a:pPr>
            <a:r>
              <a:rPr lang="en-US" sz="2200">
                <a:latin typeface="Times New Roman"/>
              </a:rPr>
              <a:t>•    Penicillin</a:t>
            </a:r>
          </a:p>
          <a:p>
            <a:pPr algn="just" eaLnBrk="1" fontAlgn="auto" hangingPunct="1">
              <a:lnSpc>
                <a:spcPts val="2856"/>
              </a:lnSpc>
              <a:spcBef>
                <a:spcPts val="0"/>
              </a:spcBef>
              <a:spcAft>
                <a:spcPts val="0"/>
              </a:spcAft>
              <a:defRPr/>
            </a:pPr>
            <a:r>
              <a:rPr lang="en-US" sz="2200">
                <a:latin typeface="Times New Roman"/>
              </a:rPr>
              <a:t>•    Cephalosporin’s</a:t>
            </a:r>
          </a:p>
          <a:p>
            <a:pPr algn="just" eaLnBrk="1" fontAlgn="auto" hangingPunct="1">
              <a:lnSpc>
                <a:spcPts val="2856"/>
              </a:lnSpc>
              <a:spcBef>
                <a:spcPts val="0"/>
              </a:spcBef>
              <a:spcAft>
                <a:spcPts val="0"/>
              </a:spcAft>
              <a:defRPr/>
            </a:pPr>
            <a:r>
              <a:rPr lang="en-US" sz="2200">
                <a:latin typeface="Times New Roman"/>
              </a:rPr>
              <a:t>•    Aminoglycocides</a:t>
            </a:r>
          </a:p>
          <a:p>
            <a:pPr algn="just" eaLnBrk="1" fontAlgn="auto" hangingPunct="1">
              <a:lnSpc>
                <a:spcPts val="2856"/>
              </a:lnSpc>
              <a:spcBef>
                <a:spcPts val="0"/>
              </a:spcBef>
              <a:spcAft>
                <a:spcPts val="0"/>
              </a:spcAft>
              <a:defRPr/>
            </a:pPr>
            <a:r>
              <a:rPr lang="en-US" sz="2200">
                <a:latin typeface="Times New Roman"/>
              </a:rPr>
              <a:t>•    Macrolide &amp; Broad Spectrum Antibiotics</a:t>
            </a:r>
          </a:p>
          <a:p>
            <a:pPr algn="just" eaLnBrk="1" fontAlgn="auto" hangingPunct="1">
              <a:lnSpc>
                <a:spcPts val="2856"/>
              </a:lnSpc>
              <a:spcBef>
                <a:spcPts val="0"/>
              </a:spcBef>
              <a:spcAft>
                <a:spcPts val="0"/>
              </a:spcAft>
              <a:defRPr/>
            </a:pPr>
            <a:r>
              <a:rPr lang="en-US" sz="2200">
                <a:latin typeface="Times New Roman"/>
              </a:rPr>
              <a:t>•    Sulphonamides</a:t>
            </a:r>
          </a:p>
          <a:p>
            <a:pPr algn="just" eaLnBrk="1" fontAlgn="auto" hangingPunct="1">
              <a:lnSpc>
                <a:spcPts val="2856"/>
              </a:lnSpc>
              <a:spcBef>
                <a:spcPts val="0"/>
              </a:spcBef>
              <a:spcAft>
                <a:spcPts val="0"/>
              </a:spcAft>
              <a:defRPr/>
            </a:pPr>
            <a:r>
              <a:rPr lang="en-US" sz="2200">
                <a:latin typeface="Times New Roman"/>
              </a:rPr>
              <a:t>•    Quinolones</a:t>
            </a:r>
          </a:p>
          <a:p>
            <a:pPr algn="just" eaLnBrk="1" fontAlgn="auto" hangingPunct="1">
              <a:lnSpc>
                <a:spcPts val="2856"/>
              </a:lnSpc>
              <a:spcBef>
                <a:spcPts val="0"/>
              </a:spcBef>
              <a:spcAft>
                <a:spcPts val="0"/>
              </a:spcAft>
              <a:defRPr/>
            </a:pPr>
            <a:r>
              <a:rPr lang="en-US" sz="2200">
                <a:latin typeface="Times New Roman"/>
              </a:rPr>
              <a:t>•    Ant amoebic</a:t>
            </a:r>
          </a:p>
          <a:p>
            <a:pPr algn="just" eaLnBrk="1" fontAlgn="auto" hangingPunct="1">
              <a:lnSpc>
                <a:spcPts val="2832"/>
              </a:lnSpc>
              <a:spcBef>
                <a:spcPts val="0"/>
              </a:spcBef>
              <a:spcAft>
                <a:spcPts val="0"/>
              </a:spcAft>
              <a:defRPr/>
            </a:pPr>
            <a:r>
              <a:rPr lang="en-US" sz="2200">
                <a:latin typeface="Times New Roman"/>
              </a:rPr>
              <a:t>•    Antimalarial</a:t>
            </a:r>
          </a:p>
          <a:p>
            <a:pPr algn="just" eaLnBrk="1" fontAlgn="auto" hangingPunct="1">
              <a:lnSpc>
                <a:spcPts val="2832"/>
              </a:lnSpc>
              <a:spcBef>
                <a:spcPts val="0"/>
              </a:spcBef>
              <a:spcAft>
                <a:spcPts val="0"/>
              </a:spcAft>
              <a:defRPr/>
            </a:pPr>
            <a:r>
              <a:rPr lang="en-US" sz="2200">
                <a:latin typeface="Times New Roman"/>
              </a:rPr>
              <a:t>•    Antithelmintic</a:t>
            </a:r>
          </a:p>
          <a:p>
            <a:pPr algn="just" eaLnBrk="1" fontAlgn="auto" hangingPunct="1">
              <a:lnSpc>
                <a:spcPts val="2832"/>
              </a:lnSpc>
              <a:spcBef>
                <a:spcPts val="0"/>
              </a:spcBef>
              <a:spcAft>
                <a:spcPts val="0"/>
              </a:spcAft>
              <a:defRPr/>
            </a:pPr>
            <a:r>
              <a:rPr lang="en-US" sz="2200">
                <a:latin typeface="Times New Roman"/>
              </a:rPr>
              <a:t>•    Antiscabies agents</a:t>
            </a:r>
          </a:p>
          <a:p>
            <a:pPr algn="just" eaLnBrk="1" fontAlgn="auto" hangingPunct="1">
              <a:lnSpc>
                <a:spcPts val="2832"/>
              </a:lnSpc>
              <a:spcBef>
                <a:spcPts val="0"/>
              </a:spcBef>
              <a:spcAft>
                <a:spcPts val="0"/>
              </a:spcAft>
              <a:defRPr/>
            </a:pPr>
            <a:r>
              <a:rPr lang="en-US" sz="2200">
                <a:latin typeface="Times New Roman"/>
              </a:rPr>
              <a:t>•    Antiviral &amp; Antifungal agents</a:t>
            </a:r>
          </a:p>
          <a:p>
            <a:pPr algn="just" eaLnBrk="1" fontAlgn="auto" hangingPunct="1">
              <a:lnSpc>
                <a:spcPts val="2832"/>
              </a:lnSpc>
              <a:spcBef>
                <a:spcPts val="0"/>
              </a:spcBef>
              <a:spcAft>
                <a:spcPts val="0"/>
              </a:spcAft>
              <a:defRPr/>
            </a:pPr>
            <a:r>
              <a:rPr lang="en-US" sz="2200">
                <a:latin typeface="Times New Roman"/>
              </a:rPr>
              <a:t>•    Antitubercular drugs</a:t>
            </a:r>
          </a:p>
          <a:p>
            <a:pPr algn="just" eaLnBrk="1" fontAlgn="auto" hangingPunct="1">
              <a:lnSpc>
                <a:spcPts val="2832"/>
              </a:lnSpc>
              <a:spcBef>
                <a:spcPts val="0"/>
              </a:spcBef>
              <a:spcAft>
                <a:spcPts val="0"/>
              </a:spcAft>
              <a:defRPr/>
            </a:pPr>
            <a:r>
              <a:rPr lang="en-US" sz="2200">
                <a:latin typeface="Times New Roman"/>
              </a:rPr>
              <a:t>•    Antileprosy drugs</a:t>
            </a:r>
          </a:p>
          <a:p>
            <a:pPr algn="just" eaLnBrk="1" fontAlgn="auto" hangingPunct="1">
              <a:lnSpc>
                <a:spcPts val="2832"/>
              </a:lnSpc>
              <a:spcBef>
                <a:spcPts val="0"/>
              </a:spcBef>
              <a:spcAft>
                <a:spcPts val="0"/>
              </a:spcAft>
              <a:defRPr/>
            </a:pPr>
            <a:r>
              <a:rPr lang="en-US" sz="2200">
                <a:latin typeface="Times New Roman"/>
              </a:rPr>
              <a:t>•    Anticancer drugs</a:t>
            </a:r>
          </a:p>
          <a:p>
            <a:pPr algn="just" eaLnBrk="1" fontAlgn="auto" hangingPunct="1">
              <a:lnSpc>
                <a:spcPts val="2832"/>
              </a:lnSpc>
              <a:spcBef>
                <a:spcPts val="0"/>
              </a:spcBef>
              <a:spcAft>
                <a:spcPts val="0"/>
              </a:spcAft>
              <a:defRPr/>
            </a:pPr>
            <a:r>
              <a:rPr lang="en-US" sz="2200">
                <a:latin typeface="Times New Roman"/>
              </a:rPr>
              <a:t>•    Immune-suppressants.</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74" name="Picture 1">
            <a:extLst>
              <a:ext uri="{FF2B5EF4-FFF2-40B4-BE49-F238E27FC236}">
                <a16:creationId xmlns="" xmlns:a16="http://schemas.microsoft.com/office/drawing/2014/main" id="{A612CCDD-B685-1616-BBFE-3BEDF210E67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01420" y="1381125"/>
            <a:ext cx="496887"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2">
            <a:extLst>
              <a:ext uri="{FF2B5EF4-FFF2-40B4-BE49-F238E27FC236}">
                <a16:creationId xmlns="" xmlns:a16="http://schemas.microsoft.com/office/drawing/2014/main" id="{8F4EFA03-4409-8956-832A-91AB59D7A899}"/>
              </a:ext>
            </a:extLst>
          </p:cNvPr>
          <p:cNvSpPr>
            <a:spLocks noChangeArrowheads="1"/>
          </p:cNvSpPr>
          <p:nvPr/>
        </p:nvSpPr>
        <p:spPr bwMode="auto">
          <a:xfrm>
            <a:off x="173832" y="274639"/>
            <a:ext cx="3408363"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5250"/>
              </a:spcAft>
            </a:pPr>
            <a:r>
              <a:rPr lang="en-US" altLang="en-US" sz="3900" b="1">
                <a:latin typeface="Times New Roman" panose="02020603050405020304" pitchFamily="18" charset="0"/>
              </a:rPr>
              <a:t>Chemotherapy)</a:t>
            </a:r>
          </a:p>
        </p:txBody>
      </p:sp>
      <p:sp>
        <p:nvSpPr>
          <p:cNvPr id="3076" name="Rectangle 3">
            <a:extLst>
              <a:ext uri="{FF2B5EF4-FFF2-40B4-BE49-F238E27FC236}">
                <a16:creationId xmlns="" xmlns:a16="http://schemas.microsoft.com/office/drawing/2014/main" id="{3C093088-16ED-E723-3178-3E2472E9F9D0}"/>
              </a:ext>
            </a:extLst>
          </p:cNvPr>
          <p:cNvSpPr>
            <a:spLocks noChangeArrowheads="1"/>
          </p:cNvSpPr>
          <p:nvPr/>
        </p:nvSpPr>
        <p:spPr bwMode="auto">
          <a:xfrm>
            <a:off x="2142331" y="1593850"/>
            <a:ext cx="3043238" cy="3822700"/>
          </a:xfrm>
          <a:prstGeom prst="rect">
            <a:avLst/>
          </a:prstGeom>
          <a:solidFill>
            <a:srgbClr val="C9DEF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00013" indent="279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38"/>
              </a:lnSpc>
              <a:spcBef>
                <a:spcPts val="5250"/>
              </a:spcBef>
            </a:pPr>
            <a:r>
              <a:rPr lang="en-US" altLang="en-US" sz="3100" dirty="0">
                <a:solidFill>
                  <a:srgbClr val="BF0000"/>
                </a:solidFill>
                <a:latin typeface="Times New Roman" panose="02020603050405020304" pitchFamily="18" charset="0"/>
              </a:rPr>
              <a:t>Composition, action, dosage, route, indications, contraindications, drug interactions, side effects, adverse, effects, toxicity &amp; role of</a:t>
            </a:r>
          </a:p>
        </p:txBody>
      </p:sp>
      <p:sp>
        <p:nvSpPr>
          <p:cNvPr id="3077" name="Rectangle 4">
            <a:extLst>
              <a:ext uri="{FF2B5EF4-FFF2-40B4-BE49-F238E27FC236}">
                <a16:creationId xmlns="" xmlns:a16="http://schemas.microsoft.com/office/drawing/2014/main" id="{178CC5AD-ECFE-6045-BDBF-C57B9A65ABAD}"/>
              </a:ext>
            </a:extLst>
          </p:cNvPr>
          <p:cNvSpPr>
            <a:spLocks noChangeArrowheads="1"/>
          </p:cNvSpPr>
          <p:nvPr/>
        </p:nvSpPr>
        <p:spPr bwMode="auto">
          <a:xfrm>
            <a:off x="3167857" y="5589589"/>
            <a:ext cx="987425" cy="231775"/>
          </a:xfrm>
          <a:prstGeom prst="rect">
            <a:avLst/>
          </a:prstGeom>
          <a:solidFill>
            <a:srgbClr val="C9DEF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100">
                <a:solidFill>
                  <a:srgbClr val="BF0000"/>
                </a:solidFill>
                <a:latin typeface="Times New Roman" panose="02020603050405020304" pitchFamily="18" charset="0"/>
              </a:rPr>
              <a:t>nurse.</a:t>
            </a: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098" name="Picture 1">
            <a:extLst>
              <a:ext uri="{FF2B5EF4-FFF2-40B4-BE49-F238E27FC236}">
                <a16:creationId xmlns="" xmlns:a16="http://schemas.microsoft.com/office/drawing/2014/main" id="{77E20640-ADA1-4702-6FA1-84B86CF6772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6294" y="311150"/>
            <a:ext cx="1082675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a:extLst>
              <a:ext uri="{FF2B5EF4-FFF2-40B4-BE49-F238E27FC236}">
                <a16:creationId xmlns="" xmlns:a16="http://schemas.microsoft.com/office/drawing/2014/main" id="{80C8C745-EA6F-62C0-D504-AC40A928AF92}"/>
              </a:ext>
            </a:extLst>
          </p:cNvPr>
          <p:cNvSpPr>
            <a:spLocks noChangeArrowheads="1"/>
          </p:cNvSpPr>
          <p:nvPr/>
        </p:nvSpPr>
        <p:spPr bwMode="auto">
          <a:xfrm>
            <a:off x="1012031" y="6540501"/>
            <a:ext cx="3810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solidFill>
                  <a:srgbClr val="878787"/>
                </a:solidFill>
                <a:latin typeface="Tahoma" panose="020B0604030504040204" pitchFamily="34" charset="0"/>
              </a:rPr>
              <a:t>V </a:t>
            </a:r>
            <a:r>
              <a:rPr lang="en-US" altLang="en-US" sz="1300" b="1" baseline="30000">
                <a:solidFill>
                  <a:srgbClr val="878787"/>
                </a:solidFill>
                <a:latin typeface="Tahoma" panose="020B0604030504040204" pitchFamily="34" charset="0"/>
              </a:rPr>
              <a:t>23/ 2</a:t>
            </a: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845ED895-5514-6AC7-1EB0-492735701662}"/>
              </a:ext>
            </a:extLst>
          </p:cNvPr>
          <p:cNvSpPr/>
          <p:nvPr/>
        </p:nvSpPr>
        <p:spPr>
          <a:xfrm>
            <a:off x="959645" y="469901"/>
            <a:ext cx="9120187" cy="4748213"/>
          </a:xfrm>
          <a:prstGeom prst="rect">
            <a:avLst/>
          </a:prstGeom>
        </p:spPr>
        <p:txBody>
          <a:bodyPr lIns="0" tIns="0" rIns="0" bIns="0"/>
          <a:lstStyle/>
          <a:p>
            <a:pPr eaLnBrk="1" fontAlgn="auto" hangingPunct="1">
              <a:spcBef>
                <a:spcPts val="0"/>
              </a:spcBef>
              <a:spcAft>
                <a:spcPts val="840"/>
              </a:spcAft>
              <a:defRPr/>
            </a:pPr>
            <a:r>
              <a:rPr lang="en-US" sz="4100" b="1" spc="-50">
                <a:latin typeface="Calibri"/>
              </a:rPr>
              <a:t>Definition</a:t>
            </a:r>
          </a:p>
          <a:p>
            <a:pPr eaLnBrk="1" fontAlgn="auto" hangingPunct="1">
              <a:spcBef>
                <a:spcPts val="0"/>
              </a:spcBef>
              <a:spcAft>
                <a:spcPts val="840"/>
              </a:spcAft>
              <a:defRPr/>
            </a:pPr>
            <a:r>
              <a:rPr lang="en-US" sz="4100" b="1" spc="-50">
                <a:latin typeface="Calibri"/>
              </a:rPr>
              <a:t>Chemotherapy &amp; Antibiotics:</a:t>
            </a:r>
          </a:p>
          <a:p>
            <a:pPr marL="1389888" indent="-241300" eaLnBrk="1" fontAlgn="auto" hangingPunct="1">
              <a:lnSpc>
                <a:spcPts val="3024"/>
              </a:lnSpc>
              <a:spcBef>
                <a:spcPts val="0"/>
              </a:spcBef>
              <a:spcAft>
                <a:spcPts val="630"/>
              </a:spcAft>
              <a:defRPr/>
            </a:pPr>
            <a:r>
              <a:rPr lang="en-US" sz="2700" b="1">
                <a:latin typeface="Calibri"/>
              </a:rPr>
              <a:t>•    Chemotherapy: </a:t>
            </a:r>
            <a:r>
              <a:rPr lang="en-US" sz="2700">
                <a:latin typeface="Calibri"/>
              </a:rPr>
              <a:t>Chemotherapy is the treatment of infections by substances which </a:t>
            </a:r>
            <a:r>
              <a:rPr lang="en-US" sz="2700" u="sng">
                <a:latin typeface="Calibri"/>
              </a:rPr>
              <a:t>destroy or suppress bacteria and other microorganism</a:t>
            </a:r>
            <a:r>
              <a:rPr lang="en-US" sz="2700">
                <a:latin typeface="Calibri"/>
              </a:rPr>
              <a:t>. The substances / Agents used may natural synthetic or semi - synthetic in nature.</a:t>
            </a:r>
          </a:p>
          <a:p>
            <a:pPr marL="1389888" indent="-241300" eaLnBrk="1" fontAlgn="auto" hangingPunct="1">
              <a:lnSpc>
                <a:spcPts val="3024"/>
              </a:lnSpc>
              <a:spcBef>
                <a:spcPts val="0"/>
              </a:spcBef>
              <a:spcAft>
                <a:spcPts val="0"/>
              </a:spcAft>
              <a:defRPr/>
            </a:pPr>
            <a:r>
              <a:rPr lang="en-US" sz="2700" b="1">
                <a:latin typeface="Calibri"/>
              </a:rPr>
              <a:t>•    Antibiotics: </a:t>
            </a:r>
            <a:r>
              <a:rPr lang="en-US" sz="2700">
                <a:latin typeface="Calibri"/>
              </a:rPr>
              <a:t>An antibiotic is a chemical substance produced by microorganism which </a:t>
            </a:r>
            <a:r>
              <a:rPr lang="en-US" sz="2700" u="sng">
                <a:latin typeface="Calibri"/>
              </a:rPr>
              <a:t>prevents the growth of other microorganism or kills the other microorganism</a:t>
            </a:r>
            <a:r>
              <a:rPr lang="en-US" sz="2700">
                <a:latin typeface="Calibri"/>
              </a:rPr>
              <a:t>. These are natural substances</a:t>
            </a:r>
          </a:p>
        </p:txBody>
      </p:sp>
      <p:sp>
        <p:nvSpPr>
          <p:cNvPr id="5123" name="Rectangle 2">
            <a:extLst>
              <a:ext uri="{FF2B5EF4-FFF2-40B4-BE49-F238E27FC236}">
                <a16:creationId xmlns="" xmlns:a16="http://schemas.microsoft.com/office/drawing/2014/main" id="{39F8D658-2E1A-0F96-F2AD-041093686C96}"/>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124" name="Rectangle 3">
            <a:extLst>
              <a:ext uri="{FF2B5EF4-FFF2-40B4-BE49-F238E27FC236}">
                <a16:creationId xmlns="" xmlns:a16="http://schemas.microsoft.com/office/drawing/2014/main" id="{394E54B1-733C-0A7E-853E-8F2BF1CAAED2}"/>
              </a:ext>
            </a:extLst>
          </p:cNvPr>
          <p:cNvSpPr>
            <a:spLocks noChangeArrowheads="1"/>
          </p:cNvSpPr>
          <p:nvPr/>
        </p:nvSpPr>
        <p:spPr bwMode="auto">
          <a:xfrm>
            <a:off x="11192670" y="6477000"/>
            <a:ext cx="1031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4</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8DBBB5C-327E-C6DD-8013-EE44EB1AE401}"/>
              </a:ext>
            </a:extLst>
          </p:cNvPr>
          <p:cNvSpPr/>
          <p:nvPr/>
        </p:nvSpPr>
        <p:spPr>
          <a:xfrm>
            <a:off x="2115344" y="552450"/>
            <a:ext cx="6526212" cy="5403850"/>
          </a:xfrm>
          <a:prstGeom prst="rect">
            <a:avLst/>
          </a:prstGeom>
        </p:spPr>
        <p:txBody>
          <a:bodyPr lIns="0" tIns="0" rIns="0" bIns="0"/>
          <a:lstStyle/>
          <a:p>
            <a:pPr marL="310896" eaLnBrk="1" fontAlgn="auto" hangingPunct="1">
              <a:spcBef>
                <a:spcPts val="0"/>
              </a:spcBef>
              <a:spcAft>
                <a:spcPts val="4200"/>
              </a:spcAft>
              <a:defRPr/>
            </a:pPr>
            <a:r>
              <a:rPr lang="en-US" sz="4000">
                <a:latin typeface="Calibri"/>
              </a:rPr>
              <a:t>Chemotherapy</a:t>
            </a:r>
          </a:p>
          <a:p>
            <a:pPr eaLnBrk="1" fontAlgn="auto" hangingPunct="1">
              <a:lnSpc>
                <a:spcPts val="5856"/>
              </a:lnSpc>
              <a:spcBef>
                <a:spcPts val="0"/>
              </a:spcBef>
              <a:spcAft>
                <a:spcPts val="0"/>
              </a:spcAft>
              <a:defRPr/>
            </a:pPr>
            <a:r>
              <a:rPr lang="en-US" sz="4900" b="1" spc="-100">
                <a:latin typeface="Times New Roman"/>
              </a:rPr>
              <a:t>It is a method of therapy of infectious disease and cancer with chemical agents -chemotherapeutic medicines</a:t>
            </a:r>
          </a:p>
        </p:txBody>
      </p:sp>
      <p:sp>
        <p:nvSpPr>
          <p:cNvPr id="6147" name="Rectangle 2">
            <a:extLst>
              <a:ext uri="{FF2B5EF4-FFF2-40B4-BE49-F238E27FC236}">
                <a16:creationId xmlns="" xmlns:a16="http://schemas.microsoft.com/office/drawing/2014/main" id="{DC9C572E-6630-75CE-30E4-C008972F3CD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148" name="Rectangle 3">
            <a:extLst>
              <a:ext uri="{FF2B5EF4-FFF2-40B4-BE49-F238E27FC236}">
                <a16:creationId xmlns="" xmlns:a16="http://schemas.microsoft.com/office/drawing/2014/main" id="{640E8158-DEAD-CDCD-C861-ECCCDDA86473}"/>
              </a:ext>
            </a:extLst>
          </p:cNvPr>
          <p:cNvSpPr>
            <a:spLocks noChangeArrowheads="1"/>
          </p:cNvSpPr>
          <p:nvPr/>
        </p:nvSpPr>
        <p:spPr bwMode="auto">
          <a:xfrm>
            <a:off x="11195845" y="6477000"/>
            <a:ext cx="968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5</a:t>
            </a: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170" name="Picture 1">
            <a:extLst>
              <a:ext uri="{FF2B5EF4-FFF2-40B4-BE49-F238E27FC236}">
                <a16:creationId xmlns="" xmlns:a16="http://schemas.microsoft.com/office/drawing/2014/main" id="{5281E22E-D505-8C8F-1707-7588C5CC39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5369" y="401638"/>
            <a:ext cx="5624512" cy="606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F1DC8CF8-6DB7-DE0B-151F-58FAB4BC5D6A}"/>
              </a:ext>
            </a:extLst>
          </p:cNvPr>
          <p:cNvSpPr/>
          <p:nvPr/>
        </p:nvSpPr>
        <p:spPr>
          <a:xfrm>
            <a:off x="378620" y="2682876"/>
            <a:ext cx="2782887" cy="1617663"/>
          </a:xfrm>
          <a:prstGeom prst="rect">
            <a:avLst/>
          </a:prstGeom>
        </p:spPr>
        <p:txBody>
          <a:bodyPr lIns="0" tIns="0" rIns="0" bIns="0"/>
          <a:lstStyle/>
          <a:p>
            <a:pPr algn="just" eaLnBrk="1" fontAlgn="auto" hangingPunct="1">
              <a:spcBef>
                <a:spcPts val="0"/>
              </a:spcBef>
              <a:spcAft>
                <a:spcPts val="840"/>
              </a:spcAft>
              <a:defRPr/>
            </a:pPr>
            <a:r>
              <a:rPr lang="en-US" sz="4100" b="1" spc="-50">
                <a:latin typeface="Calibri"/>
              </a:rPr>
              <a:t>Drug</a:t>
            </a:r>
          </a:p>
          <a:p>
            <a:pPr algn="just" eaLnBrk="1" fontAlgn="auto" hangingPunct="1">
              <a:lnSpc>
                <a:spcPts val="4800"/>
              </a:lnSpc>
              <a:spcBef>
                <a:spcPts val="0"/>
              </a:spcBef>
              <a:spcAft>
                <a:spcPts val="0"/>
              </a:spcAft>
              <a:defRPr/>
            </a:pPr>
            <a:r>
              <a:rPr lang="en-US" sz="4100" b="1" spc="-50">
                <a:latin typeface="Calibri"/>
              </a:rPr>
              <a:t>Mechanisms of Action</a:t>
            </a:r>
          </a:p>
        </p:txBody>
      </p:sp>
      <p:sp>
        <p:nvSpPr>
          <p:cNvPr id="4" name="Rectangle 3">
            <a:extLst>
              <a:ext uri="{FF2B5EF4-FFF2-40B4-BE49-F238E27FC236}">
                <a16:creationId xmlns="" xmlns:a16="http://schemas.microsoft.com/office/drawing/2014/main" id="{E8C8295A-143F-BF7F-37A2-A941A4CFCE21}"/>
              </a:ext>
            </a:extLst>
          </p:cNvPr>
          <p:cNvSpPr/>
          <p:nvPr/>
        </p:nvSpPr>
        <p:spPr>
          <a:xfrm>
            <a:off x="8165307" y="5562601"/>
            <a:ext cx="1831975" cy="646113"/>
          </a:xfrm>
          <a:prstGeom prst="rect">
            <a:avLst/>
          </a:prstGeom>
        </p:spPr>
        <p:txBody>
          <a:bodyPr lIns="0" tIns="0" rIns="0" bIns="0"/>
          <a:lstStyle/>
          <a:p>
            <a:pPr algn="just" eaLnBrk="1" fontAlgn="auto" hangingPunct="1">
              <a:lnSpc>
                <a:spcPts val="1248"/>
              </a:lnSpc>
              <a:spcBef>
                <a:spcPts val="0"/>
              </a:spcBef>
              <a:spcAft>
                <a:spcPts val="0"/>
              </a:spcAft>
              <a:defRPr/>
            </a:pPr>
            <a:r>
              <a:rPr lang="en-US" sz="1100" b="1" spc="-50">
                <a:solidFill>
                  <a:srgbClr val="242121"/>
                </a:solidFill>
                <a:latin typeface="Calibri"/>
              </a:rPr>
              <a:t>Inhibition of general metabolic pathway</a:t>
            </a:r>
          </a:p>
          <a:p>
            <a:pPr algn="just" eaLnBrk="1" fontAlgn="auto" hangingPunct="1">
              <a:lnSpc>
                <a:spcPts val="1248"/>
              </a:lnSpc>
              <a:spcBef>
                <a:spcPts val="0"/>
              </a:spcBef>
              <a:spcAft>
                <a:spcPts val="0"/>
              </a:spcAft>
              <a:defRPr/>
            </a:pPr>
            <a:r>
              <a:rPr lang="en-US" sz="1050" b="1">
                <a:solidFill>
                  <a:srgbClr val="242121"/>
                </a:solidFill>
                <a:latin typeface="Tahoma"/>
              </a:rPr>
              <a:t>Sulfonamides</a:t>
            </a:r>
          </a:p>
          <a:p>
            <a:pPr algn="just" eaLnBrk="1" fontAlgn="auto" hangingPunct="1">
              <a:lnSpc>
                <a:spcPts val="1248"/>
              </a:lnSpc>
              <a:spcBef>
                <a:spcPts val="0"/>
              </a:spcBef>
              <a:spcAft>
                <a:spcPts val="0"/>
              </a:spcAft>
              <a:defRPr/>
            </a:pPr>
            <a:r>
              <a:rPr lang="en-US" sz="1050" b="1">
                <a:solidFill>
                  <a:srgbClr val="242121"/>
                </a:solidFill>
                <a:latin typeface="Tahoma"/>
              </a:rPr>
              <a:t>Trimethoprim</a:t>
            </a:r>
          </a:p>
        </p:txBody>
      </p:sp>
      <p:sp>
        <p:nvSpPr>
          <p:cNvPr id="5" name="Rectangle 4">
            <a:extLst>
              <a:ext uri="{FF2B5EF4-FFF2-40B4-BE49-F238E27FC236}">
                <a16:creationId xmlns="" xmlns:a16="http://schemas.microsoft.com/office/drawing/2014/main" id="{015BD300-7CFD-BD73-D7FB-BC85C9A2FFE5}"/>
              </a:ext>
            </a:extLst>
          </p:cNvPr>
          <p:cNvSpPr/>
          <p:nvPr/>
        </p:nvSpPr>
        <p:spPr>
          <a:xfrm>
            <a:off x="6203157" y="317501"/>
            <a:ext cx="1425575" cy="112713"/>
          </a:xfrm>
          <a:prstGeom prst="rect">
            <a:avLst/>
          </a:prstGeom>
        </p:spPr>
        <p:txBody>
          <a:bodyPr wrap="none" lIns="0" tIns="0" rIns="0" bIns="0"/>
          <a:lstStyle/>
          <a:p>
            <a:pPr eaLnBrk="1" fontAlgn="auto" hangingPunct="1">
              <a:lnSpc>
                <a:spcPts val="1224"/>
              </a:lnSpc>
              <a:spcBef>
                <a:spcPts val="0"/>
              </a:spcBef>
              <a:spcAft>
                <a:spcPts val="0"/>
              </a:spcAft>
              <a:defRPr/>
            </a:pPr>
            <a:r>
              <a:rPr lang="en-US" sz="1100" b="1" spc="-50">
                <a:solidFill>
                  <a:srgbClr val="242121"/>
                </a:solidFill>
                <a:latin typeface="Calibri"/>
              </a:rPr>
              <a:t>Inhibition of cell </a:t>
            </a:r>
          </a:p>
        </p:txBody>
      </p:sp>
      <p:sp>
        <p:nvSpPr>
          <p:cNvPr id="6" name="Rectangle 5">
            <a:extLst>
              <a:ext uri="{FF2B5EF4-FFF2-40B4-BE49-F238E27FC236}">
                <a16:creationId xmlns="" xmlns:a16="http://schemas.microsoft.com/office/drawing/2014/main" id="{D448D567-22C3-72D2-C754-664D0F61681D}"/>
              </a:ext>
            </a:extLst>
          </p:cNvPr>
          <p:cNvSpPr/>
          <p:nvPr/>
        </p:nvSpPr>
        <p:spPr>
          <a:xfrm>
            <a:off x="6196807" y="477838"/>
            <a:ext cx="1228725" cy="265112"/>
          </a:xfrm>
          <a:prstGeom prst="rect">
            <a:avLst/>
          </a:prstGeom>
        </p:spPr>
        <p:txBody>
          <a:bodyPr lIns="0" tIns="0" rIns="0" bIns="0"/>
          <a:lstStyle/>
          <a:p>
            <a:pPr eaLnBrk="1" fontAlgn="auto" hangingPunct="1">
              <a:lnSpc>
                <a:spcPts val="1224"/>
              </a:lnSpc>
              <a:spcBef>
                <a:spcPts val="0"/>
              </a:spcBef>
              <a:spcAft>
                <a:spcPts val="0"/>
              </a:spcAft>
              <a:defRPr/>
            </a:pPr>
            <a:r>
              <a:rPr lang="en-US" sz="1100" b="1" spc="-50">
                <a:solidFill>
                  <a:srgbClr val="242121"/>
                </a:solidFill>
                <a:latin typeface="Calibri"/>
              </a:rPr>
              <a:t>wall synthesis</a:t>
            </a:r>
          </a:p>
          <a:p>
            <a:pPr eaLnBrk="1" fontAlgn="auto" hangingPunct="1">
              <a:lnSpc>
                <a:spcPts val="1224"/>
              </a:lnSpc>
              <a:spcBef>
                <a:spcPts val="0"/>
              </a:spcBef>
              <a:spcAft>
                <a:spcPts val="0"/>
              </a:spcAft>
              <a:defRPr/>
            </a:pPr>
            <a:r>
              <a:rPr lang="en-US" sz="1050" b="1">
                <a:solidFill>
                  <a:srgbClr val="242121"/>
                </a:solidFill>
                <a:latin typeface="Tahoma"/>
              </a:rPr>
              <a:t>Penicillins </a:t>
            </a:r>
          </a:p>
        </p:txBody>
      </p:sp>
      <p:sp>
        <p:nvSpPr>
          <p:cNvPr id="7" name="Rectangle 6">
            <a:extLst>
              <a:ext uri="{FF2B5EF4-FFF2-40B4-BE49-F238E27FC236}">
                <a16:creationId xmlns="" xmlns:a16="http://schemas.microsoft.com/office/drawing/2014/main" id="{EF2FA262-ABF3-8320-616D-3A1A6ACDD9E5}"/>
              </a:ext>
            </a:extLst>
          </p:cNvPr>
          <p:cNvSpPr/>
          <p:nvPr/>
        </p:nvSpPr>
        <p:spPr>
          <a:xfrm>
            <a:off x="6196807" y="792163"/>
            <a:ext cx="1203325" cy="138112"/>
          </a:xfrm>
          <a:prstGeom prst="rect">
            <a:avLst/>
          </a:prstGeom>
        </p:spPr>
        <p:txBody>
          <a:bodyPr wrap="none" lIns="0" tIns="0" rIns="0" bIns="0"/>
          <a:lstStyle/>
          <a:p>
            <a:pPr eaLnBrk="1" fontAlgn="auto" hangingPunct="1">
              <a:lnSpc>
                <a:spcPts val="1224"/>
              </a:lnSpc>
              <a:spcBef>
                <a:spcPts val="0"/>
              </a:spcBef>
              <a:spcAft>
                <a:spcPts val="0"/>
              </a:spcAft>
              <a:defRPr/>
            </a:pPr>
            <a:r>
              <a:rPr lang="en-US" sz="1050" b="1">
                <a:solidFill>
                  <a:srgbClr val="242121"/>
                </a:solidFill>
                <a:latin typeface="Tahoma"/>
              </a:rPr>
              <a:t>Cephalosporins </a:t>
            </a:r>
          </a:p>
        </p:txBody>
      </p:sp>
      <p:sp>
        <p:nvSpPr>
          <p:cNvPr id="8" name="Rectangle 7">
            <a:extLst>
              <a:ext uri="{FF2B5EF4-FFF2-40B4-BE49-F238E27FC236}">
                <a16:creationId xmlns="" xmlns:a16="http://schemas.microsoft.com/office/drawing/2014/main" id="{6CC3CA9B-0F4B-934E-B9E5-D17E35257A88}"/>
              </a:ext>
            </a:extLst>
          </p:cNvPr>
          <p:cNvSpPr/>
          <p:nvPr/>
        </p:nvSpPr>
        <p:spPr>
          <a:xfrm>
            <a:off x="6199982" y="954089"/>
            <a:ext cx="923925" cy="579437"/>
          </a:xfrm>
          <a:prstGeom prst="rect">
            <a:avLst/>
          </a:prstGeom>
        </p:spPr>
        <p:txBody>
          <a:bodyPr lIns="0" tIns="0" rIns="0" bIns="0"/>
          <a:lstStyle/>
          <a:p>
            <a:pPr eaLnBrk="1" fontAlgn="auto" hangingPunct="1">
              <a:lnSpc>
                <a:spcPts val="1224"/>
              </a:lnSpc>
              <a:spcBef>
                <a:spcPts val="0"/>
              </a:spcBef>
              <a:spcAft>
                <a:spcPts val="0"/>
              </a:spcAft>
              <a:defRPr/>
            </a:pPr>
            <a:r>
              <a:rPr lang="en-US" sz="1050" b="1">
                <a:solidFill>
                  <a:srgbClr val="242121"/>
                </a:solidFill>
                <a:latin typeface="Tahoma"/>
              </a:rPr>
              <a:t>Vancomycin Bacitracin Isoniazid Ethambutol</a:t>
            </a:r>
          </a:p>
        </p:txBody>
      </p:sp>
      <p:sp>
        <p:nvSpPr>
          <p:cNvPr id="9" name="Rectangle 8">
            <a:extLst>
              <a:ext uri="{FF2B5EF4-FFF2-40B4-BE49-F238E27FC236}">
                <a16:creationId xmlns="" xmlns:a16="http://schemas.microsoft.com/office/drawing/2014/main" id="{B6EE1ACB-6A93-39E3-B95A-7408440277FC}"/>
              </a:ext>
            </a:extLst>
          </p:cNvPr>
          <p:cNvSpPr/>
          <p:nvPr/>
        </p:nvSpPr>
        <p:spPr>
          <a:xfrm>
            <a:off x="4993482" y="1993900"/>
            <a:ext cx="2098675" cy="139700"/>
          </a:xfrm>
          <a:prstGeom prst="rect">
            <a:avLst/>
          </a:prstGeom>
        </p:spPr>
        <p:txBody>
          <a:bodyPr wrap="none" lIns="0" tIns="0" rIns="0" bIns="0"/>
          <a:lstStyle/>
          <a:p>
            <a:pPr eaLnBrk="1" fontAlgn="auto" hangingPunct="1">
              <a:lnSpc>
                <a:spcPts val="1248"/>
              </a:lnSpc>
              <a:spcBef>
                <a:spcPts val="0"/>
              </a:spcBef>
              <a:spcAft>
                <a:spcPts val="0"/>
              </a:spcAft>
              <a:defRPr/>
            </a:pPr>
            <a:r>
              <a:rPr lang="en-US" sz="1100" b="1" spc="-50">
                <a:solidFill>
                  <a:srgbClr val="242121"/>
                </a:solidFill>
                <a:latin typeface="Calibri"/>
              </a:rPr>
              <a:t>Inhibition of pathogen's </a:t>
            </a:r>
          </a:p>
        </p:txBody>
      </p:sp>
      <p:sp>
        <p:nvSpPr>
          <p:cNvPr id="10" name="Rectangle 9">
            <a:extLst>
              <a:ext uri="{FF2B5EF4-FFF2-40B4-BE49-F238E27FC236}">
                <a16:creationId xmlns="" xmlns:a16="http://schemas.microsoft.com/office/drawing/2014/main" id="{39E9DC9A-6092-7596-23B7-7AADAAAA9FC5}"/>
              </a:ext>
            </a:extLst>
          </p:cNvPr>
          <p:cNvSpPr/>
          <p:nvPr/>
        </p:nvSpPr>
        <p:spPr>
          <a:xfrm>
            <a:off x="4983957" y="2154238"/>
            <a:ext cx="1719263" cy="423862"/>
          </a:xfrm>
          <a:prstGeom prst="rect">
            <a:avLst/>
          </a:prstGeom>
        </p:spPr>
        <p:txBody>
          <a:bodyPr lIns="0" tIns="0" rIns="0" bIns="0"/>
          <a:lstStyle/>
          <a:p>
            <a:pPr eaLnBrk="1" fontAlgn="auto" hangingPunct="1">
              <a:lnSpc>
                <a:spcPts val="1248"/>
              </a:lnSpc>
              <a:spcBef>
                <a:spcPts val="0"/>
              </a:spcBef>
              <a:spcAft>
                <a:spcPts val="0"/>
              </a:spcAft>
              <a:defRPr/>
            </a:pPr>
            <a:r>
              <a:rPr lang="en-US" sz="1100" b="1" spc="-50">
                <a:solidFill>
                  <a:srgbClr val="242121"/>
                </a:solidFill>
                <a:latin typeface="Calibri"/>
              </a:rPr>
              <a:t>attachment to, or recognition of, host </a:t>
            </a:r>
            <a:r>
              <a:rPr lang="en-US" sz="1050" b="1">
                <a:solidFill>
                  <a:srgbClr val="242121"/>
                </a:solidFill>
                <a:latin typeface="Tahoma"/>
              </a:rPr>
              <a:t>Arildone</a:t>
            </a:r>
          </a:p>
        </p:txBody>
      </p:sp>
      <p:sp>
        <p:nvSpPr>
          <p:cNvPr id="11" name="Rectangle 10">
            <a:extLst>
              <a:ext uri="{FF2B5EF4-FFF2-40B4-BE49-F238E27FC236}">
                <a16:creationId xmlns="" xmlns:a16="http://schemas.microsoft.com/office/drawing/2014/main" id="{B3F1F5E7-615E-46F3-AC5A-71C4ACD2C8DB}"/>
              </a:ext>
            </a:extLst>
          </p:cNvPr>
          <p:cNvSpPr/>
          <p:nvPr/>
        </p:nvSpPr>
        <p:spPr>
          <a:xfrm>
            <a:off x="4155281" y="3124201"/>
            <a:ext cx="1862138" cy="454025"/>
          </a:xfrm>
          <a:prstGeom prst="rect">
            <a:avLst/>
          </a:prstGeom>
        </p:spPr>
        <p:txBody>
          <a:bodyPr lIns="0" tIns="0" rIns="0" bIns="0"/>
          <a:lstStyle/>
          <a:p>
            <a:pPr eaLnBrk="1" fontAlgn="auto" hangingPunct="1">
              <a:lnSpc>
                <a:spcPts val="1224"/>
              </a:lnSpc>
              <a:spcBef>
                <a:spcPts val="0"/>
              </a:spcBef>
              <a:spcAft>
                <a:spcPts val="0"/>
              </a:spcAft>
              <a:defRPr/>
            </a:pPr>
            <a:r>
              <a:rPr lang="en-US" sz="1100" b="1" spc="-50">
                <a:solidFill>
                  <a:srgbClr val="242121"/>
                </a:solidFill>
                <a:latin typeface="Calibri"/>
              </a:rPr>
              <a:t>Inhibition of DNA or RNA synthesis</a:t>
            </a:r>
          </a:p>
          <a:p>
            <a:pPr eaLnBrk="1" fontAlgn="auto" hangingPunct="1">
              <a:lnSpc>
                <a:spcPts val="1224"/>
              </a:lnSpc>
              <a:spcBef>
                <a:spcPts val="0"/>
              </a:spcBef>
              <a:spcAft>
                <a:spcPts val="0"/>
              </a:spcAft>
              <a:defRPr/>
            </a:pPr>
            <a:r>
              <a:rPr lang="en-US" sz="1050" b="1">
                <a:solidFill>
                  <a:srgbClr val="242121"/>
                </a:solidFill>
                <a:latin typeface="Tahoma"/>
              </a:rPr>
              <a:t>Actinomycin Nucleotide </a:t>
            </a:r>
          </a:p>
        </p:txBody>
      </p:sp>
      <p:sp>
        <p:nvSpPr>
          <p:cNvPr id="12" name="Rectangle 11">
            <a:extLst>
              <a:ext uri="{FF2B5EF4-FFF2-40B4-BE49-F238E27FC236}">
                <a16:creationId xmlns="" xmlns:a16="http://schemas.microsoft.com/office/drawing/2014/main" id="{4DE24925-E968-2293-4494-19C298B49639}"/>
              </a:ext>
            </a:extLst>
          </p:cNvPr>
          <p:cNvSpPr/>
          <p:nvPr/>
        </p:nvSpPr>
        <p:spPr>
          <a:xfrm>
            <a:off x="4155282" y="3602039"/>
            <a:ext cx="892175" cy="280987"/>
          </a:xfrm>
          <a:prstGeom prst="rect">
            <a:avLst/>
          </a:prstGeom>
        </p:spPr>
        <p:txBody>
          <a:bodyPr lIns="0" tIns="0" rIns="0" bIns="0"/>
          <a:lstStyle/>
          <a:p>
            <a:pPr eaLnBrk="1" fontAlgn="auto" hangingPunct="1">
              <a:lnSpc>
                <a:spcPts val="1224"/>
              </a:lnSpc>
              <a:spcBef>
                <a:spcPts val="0"/>
              </a:spcBef>
              <a:spcAft>
                <a:spcPts val="0"/>
              </a:spcAft>
              <a:defRPr/>
            </a:pPr>
            <a:r>
              <a:rPr lang="en-US" sz="1050" b="1">
                <a:solidFill>
                  <a:srgbClr val="242121"/>
                </a:solidFill>
                <a:latin typeface="Tahoma"/>
              </a:rPr>
              <a:t>analogs Quinolones </a:t>
            </a:r>
          </a:p>
        </p:txBody>
      </p:sp>
      <p:sp>
        <p:nvSpPr>
          <p:cNvPr id="13" name="Rectangle 12">
            <a:extLst>
              <a:ext uri="{FF2B5EF4-FFF2-40B4-BE49-F238E27FC236}">
                <a16:creationId xmlns="" xmlns:a16="http://schemas.microsoft.com/office/drawing/2014/main" id="{F66632EE-924A-6DE9-EF39-696FD84AD6BA}"/>
              </a:ext>
            </a:extLst>
          </p:cNvPr>
          <p:cNvSpPr/>
          <p:nvPr/>
        </p:nvSpPr>
        <p:spPr>
          <a:xfrm>
            <a:off x="4158456" y="3910014"/>
            <a:ext cx="685800" cy="141287"/>
          </a:xfrm>
          <a:prstGeom prst="rect">
            <a:avLst/>
          </a:prstGeom>
        </p:spPr>
        <p:txBody>
          <a:bodyPr wrap="none" lIns="0" tIns="0" rIns="0" bIns="0"/>
          <a:lstStyle/>
          <a:p>
            <a:pPr eaLnBrk="1" fontAlgn="auto" hangingPunct="1">
              <a:lnSpc>
                <a:spcPts val="1224"/>
              </a:lnSpc>
              <a:spcBef>
                <a:spcPts val="0"/>
              </a:spcBef>
              <a:spcAft>
                <a:spcPts val="0"/>
              </a:spcAft>
              <a:defRPr/>
            </a:pPr>
            <a:r>
              <a:rPr lang="en-US" sz="1050" b="1">
                <a:solidFill>
                  <a:srgbClr val="242121"/>
                </a:solidFill>
                <a:latin typeface="Tahoma"/>
              </a:rPr>
              <a:t>Rifampin</a:t>
            </a:r>
          </a:p>
        </p:txBody>
      </p:sp>
      <p:sp>
        <p:nvSpPr>
          <p:cNvPr id="14" name="Rectangle 13">
            <a:extLst>
              <a:ext uri="{FF2B5EF4-FFF2-40B4-BE49-F238E27FC236}">
                <a16:creationId xmlns="" xmlns:a16="http://schemas.microsoft.com/office/drawing/2014/main" id="{D15A7D0C-F5D7-8704-E863-B729DD8A1966}"/>
              </a:ext>
            </a:extLst>
          </p:cNvPr>
          <p:cNvSpPr/>
          <p:nvPr/>
        </p:nvSpPr>
        <p:spPr>
          <a:xfrm>
            <a:off x="10241757" y="981075"/>
            <a:ext cx="868363" cy="450850"/>
          </a:xfrm>
          <a:prstGeom prst="rect">
            <a:avLst/>
          </a:prstGeom>
        </p:spPr>
        <p:txBody>
          <a:bodyPr lIns="0" tIns="0" rIns="0" bIns="0"/>
          <a:lstStyle/>
          <a:p>
            <a:pPr algn="just" eaLnBrk="1" fontAlgn="auto" hangingPunct="1">
              <a:lnSpc>
                <a:spcPts val="1224"/>
              </a:lnSpc>
              <a:spcBef>
                <a:spcPts val="0"/>
              </a:spcBef>
              <a:spcAft>
                <a:spcPts val="0"/>
              </a:spcAft>
              <a:defRPr/>
            </a:pPr>
            <a:r>
              <a:rPr lang="en-US" sz="1100" b="1" spc="-50">
                <a:solidFill>
                  <a:srgbClr val="242121"/>
                </a:solidFill>
                <a:latin typeface="Calibri"/>
              </a:rPr>
              <a:t>Inhibition of protein synthesis</a:t>
            </a:r>
          </a:p>
        </p:txBody>
      </p:sp>
      <p:sp>
        <p:nvSpPr>
          <p:cNvPr id="15" name="Rectangle 14">
            <a:extLst>
              <a:ext uri="{FF2B5EF4-FFF2-40B4-BE49-F238E27FC236}">
                <a16:creationId xmlns="" xmlns:a16="http://schemas.microsoft.com/office/drawing/2014/main" id="{B147ECD9-45C7-919B-701C-0983EB3997E1}"/>
              </a:ext>
            </a:extLst>
          </p:cNvPr>
          <p:cNvSpPr/>
          <p:nvPr/>
        </p:nvSpPr>
        <p:spPr>
          <a:xfrm>
            <a:off x="10244931" y="1454150"/>
            <a:ext cx="1322388" cy="139700"/>
          </a:xfrm>
          <a:prstGeom prst="rect">
            <a:avLst/>
          </a:prstGeom>
        </p:spPr>
        <p:txBody>
          <a:bodyPr wrap="none" lIns="0" tIns="0" rIns="0" bIns="0"/>
          <a:lstStyle/>
          <a:p>
            <a:pPr eaLnBrk="1" fontAlgn="auto" hangingPunct="1">
              <a:lnSpc>
                <a:spcPts val="1224"/>
              </a:lnSpc>
              <a:spcBef>
                <a:spcPts val="0"/>
              </a:spcBef>
              <a:spcAft>
                <a:spcPts val="0"/>
              </a:spcAft>
              <a:defRPr/>
            </a:pPr>
            <a:r>
              <a:rPr lang="en-US" sz="1050" b="1">
                <a:solidFill>
                  <a:srgbClr val="242121"/>
                </a:solidFill>
                <a:latin typeface="Tahoma"/>
              </a:rPr>
              <a:t>Aminoglycosides</a:t>
            </a:r>
          </a:p>
        </p:txBody>
      </p:sp>
      <p:sp>
        <p:nvSpPr>
          <p:cNvPr id="16" name="Rectangle 15">
            <a:extLst>
              <a:ext uri="{FF2B5EF4-FFF2-40B4-BE49-F238E27FC236}">
                <a16:creationId xmlns="" xmlns:a16="http://schemas.microsoft.com/office/drawing/2014/main" id="{E25A516A-ECA0-9D9F-DFFB-5028B852EAC5}"/>
              </a:ext>
            </a:extLst>
          </p:cNvPr>
          <p:cNvSpPr/>
          <p:nvPr/>
        </p:nvSpPr>
        <p:spPr>
          <a:xfrm>
            <a:off x="10241756" y="1609725"/>
            <a:ext cx="990600" cy="139700"/>
          </a:xfrm>
          <a:prstGeom prst="rect">
            <a:avLst/>
          </a:prstGeom>
        </p:spPr>
        <p:txBody>
          <a:bodyPr wrap="none" lIns="0" tIns="0" rIns="0" bIns="0"/>
          <a:lstStyle/>
          <a:p>
            <a:pPr eaLnBrk="1" fontAlgn="auto" hangingPunct="1">
              <a:lnSpc>
                <a:spcPts val="1224"/>
              </a:lnSpc>
              <a:spcBef>
                <a:spcPts val="0"/>
              </a:spcBef>
              <a:spcAft>
                <a:spcPts val="0"/>
              </a:spcAft>
              <a:defRPr/>
            </a:pPr>
            <a:r>
              <a:rPr lang="en-US" sz="1050" b="1">
                <a:solidFill>
                  <a:srgbClr val="242121"/>
                </a:solidFill>
                <a:latin typeface="Tahoma"/>
              </a:rPr>
              <a:t>Tetracyclines</a:t>
            </a:r>
          </a:p>
        </p:txBody>
      </p:sp>
      <p:sp>
        <p:nvSpPr>
          <p:cNvPr id="17" name="Rectangle 16">
            <a:extLst>
              <a:ext uri="{FF2B5EF4-FFF2-40B4-BE49-F238E27FC236}">
                <a16:creationId xmlns="" xmlns:a16="http://schemas.microsoft.com/office/drawing/2014/main" id="{D971DA0E-F2FF-2C22-113E-137192D2762F}"/>
              </a:ext>
            </a:extLst>
          </p:cNvPr>
          <p:cNvSpPr/>
          <p:nvPr/>
        </p:nvSpPr>
        <p:spPr>
          <a:xfrm>
            <a:off x="10244932" y="1771651"/>
            <a:ext cx="1312863" cy="130175"/>
          </a:xfrm>
          <a:prstGeom prst="rect">
            <a:avLst/>
          </a:prstGeom>
        </p:spPr>
        <p:txBody>
          <a:bodyPr wrap="none" lIns="0" tIns="0" rIns="0" bIns="0"/>
          <a:lstStyle/>
          <a:p>
            <a:pPr eaLnBrk="1" fontAlgn="auto" hangingPunct="1">
              <a:lnSpc>
                <a:spcPts val="1224"/>
              </a:lnSpc>
              <a:spcBef>
                <a:spcPts val="0"/>
              </a:spcBef>
              <a:spcAft>
                <a:spcPts val="0"/>
              </a:spcAft>
              <a:defRPr/>
            </a:pPr>
            <a:r>
              <a:rPr lang="en-US" sz="1050" b="1">
                <a:solidFill>
                  <a:srgbClr val="242121"/>
                </a:solidFill>
                <a:latin typeface="Tahoma"/>
              </a:rPr>
              <a:t>Chloramphenicol</a:t>
            </a:r>
          </a:p>
        </p:txBody>
      </p:sp>
      <p:sp>
        <p:nvSpPr>
          <p:cNvPr id="18" name="Rectangle 17">
            <a:extLst>
              <a:ext uri="{FF2B5EF4-FFF2-40B4-BE49-F238E27FC236}">
                <a16:creationId xmlns="" xmlns:a16="http://schemas.microsoft.com/office/drawing/2014/main" id="{1BBEBCD9-CE08-9BEB-E992-A9A0A232576A}"/>
              </a:ext>
            </a:extLst>
          </p:cNvPr>
          <p:cNvSpPr/>
          <p:nvPr/>
        </p:nvSpPr>
        <p:spPr>
          <a:xfrm>
            <a:off x="10254456" y="1925639"/>
            <a:ext cx="831850" cy="111125"/>
          </a:xfrm>
          <a:prstGeom prst="rect">
            <a:avLst/>
          </a:prstGeom>
        </p:spPr>
        <p:txBody>
          <a:bodyPr wrap="none" lIns="0" tIns="0" rIns="0" bIns="0"/>
          <a:lstStyle/>
          <a:p>
            <a:pPr algn="just" eaLnBrk="1" fontAlgn="auto" hangingPunct="1">
              <a:lnSpc>
                <a:spcPts val="1224"/>
              </a:lnSpc>
              <a:spcBef>
                <a:spcPts val="0"/>
              </a:spcBef>
              <a:spcAft>
                <a:spcPts val="0"/>
              </a:spcAft>
              <a:defRPr/>
            </a:pPr>
            <a:r>
              <a:rPr lang="en-US" sz="1050" b="1">
                <a:solidFill>
                  <a:srgbClr val="242121"/>
                </a:solidFill>
                <a:latin typeface="Tahoma"/>
              </a:rPr>
              <a:t>Macrolides</a:t>
            </a:r>
          </a:p>
        </p:txBody>
      </p:sp>
      <p:sp>
        <p:nvSpPr>
          <p:cNvPr id="19" name="Rectangle 18">
            <a:extLst>
              <a:ext uri="{FF2B5EF4-FFF2-40B4-BE49-F238E27FC236}">
                <a16:creationId xmlns="" xmlns:a16="http://schemas.microsoft.com/office/drawing/2014/main" id="{DBBE60E1-0683-9591-7948-6AC42C85BB3E}"/>
              </a:ext>
            </a:extLst>
          </p:cNvPr>
          <p:cNvSpPr/>
          <p:nvPr/>
        </p:nvSpPr>
        <p:spPr>
          <a:xfrm>
            <a:off x="10411620" y="3560764"/>
            <a:ext cx="1158875" cy="422275"/>
          </a:xfrm>
          <a:prstGeom prst="rect">
            <a:avLst/>
          </a:prstGeom>
        </p:spPr>
        <p:txBody>
          <a:bodyPr lIns="0" tIns="0" rIns="0" bIns="0"/>
          <a:lstStyle/>
          <a:p>
            <a:pPr eaLnBrk="1" fontAlgn="auto" hangingPunct="1">
              <a:lnSpc>
                <a:spcPts val="1248"/>
              </a:lnSpc>
              <a:spcBef>
                <a:spcPts val="0"/>
              </a:spcBef>
              <a:spcAft>
                <a:spcPts val="0"/>
              </a:spcAft>
              <a:defRPr/>
            </a:pPr>
            <a:r>
              <a:rPr lang="en-US" sz="1100" b="1" spc="-50">
                <a:solidFill>
                  <a:srgbClr val="242121"/>
                </a:solidFill>
                <a:latin typeface="Calibri"/>
              </a:rPr>
              <a:t>Disruption of cytoplasmic membra ne</a:t>
            </a:r>
          </a:p>
        </p:txBody>
      </p:sp>
      <p:sp>
        <p:nvSpPr>
          <p:cNvPr id="20" name="Rectangle 19">
            <a:extLst>
              <a:ext uri="{FF2B5EF4-FFF2-40B4-BE49-F238E27FC236}">
                <a16:creationId xmlns="" xmlns:a16="http://schemas.microsoft.com/office/drawing/2014/main" id="{E9F3AC4F-379E-43E3-271E-376061F863A2}"/>
              </a:ext>
            </a:extLst>
          </p:cNvPr>
          <p:cNvSpPr/>
          <p:nvPr/>
        </p:nvSpPr>
        <p:spPr>
          <a:xfrm>
            <a:off x="10543381" y="4035425"/>
            <a:ext cx="1036638" cy="450850"/>
          </a:xfrm>
          <a:prstGeom prst="rect">
            <a:avLst/>
          </a:prstGeom>
        </p:spPr>
        <p:txBody>
          <a:bodyPr lIns="0" tIns="0" rIns="0" bIns="0"/>
          <a:lstStyle/>
          <a:p>
            <a:pPr eaLnBrk="1" fontAlgn="auto" hangingPunct="1">
              <a:lnSpc>
                <a:spcPts val="1248"/>
              </a:lnSpc>
              <a:spcBef>
                <a:spcPts val="0"/>
              </a:spcBef>
              <a:spcAft>
                <a:spcPts val="0"/>
              </a:spcAft>
              <a:defRPr/>
            </a:pPr>
            <a:r>
              <a:rPr lang="en-US" sz="1050" b="1">
                <a:solidFill>
                  <a:srgbClr val="242121"/>
                </a:solidFill>
                <a:latin typeface="Tahoma"/>
              </a:rPr>
              <a:t>Polymyxins (Polyenes are antifungal)</a:t>
            </a:r>
          </a:p>
        </p:txBody>
      </p:sp>
      <p:sp>
        <p:nvSpPr>
          <p:cNvPr id="7189" name="Rectangle 20">
            <a:extLst>
              <a:ext uri="{FF2B5EF4-FFF2-40B4-BE49-F238E27FC236}">
                <a16:creationId xmlns="" xmlns:a16="http://schemas.microsoft.com/office/drawing/2014/main" id="{08A72BF6-172D-4754-A5BF-269A09E5D5A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7190" name="Rectangle 21">
            <a:extLst>
              <a:ext uri="{FF2B5EF4-FFF2-40B4-BE49-F238E27FC236}">
                <a16:creationId xmlns="" xmlns:a16="http://schemas.microsoft.com/office/drawing/2014/main" id="{631C5D05-B974-38CD-2095-F4140BDFA400}"/>
              </a:ext>
            </a:extLst>
          </p:cNvPr>
          <p:cNvSpPr>
            <a:spLocks noChangeArrowheads="1"/>
          </p:cNvSpPr>
          <p:nvPr/>
        </p:nvSpPr>
        <p:spPr bwMode="auto">
          <a:xfrm>
            <a:off x="11199019" y="6477000"/>
            <a:ext cx="1000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6</a:t>
            </a:r>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194" name="Picture 1">
            <a:extLst>
              <a:ext uri="{FF2B5EF4-FFF2-40B4-BE49-F238E27FC236}">
                <a16:creationId xmlns="" xmlns:a16="http://schemas.microsoft.com/office/drawing/2014/main" id="{3C7E06DC-D8C8-18DD-86DF-D7ABCCF0AA8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09244" y="173039"/>
            <a:ext cx="5516562"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2">
            <a:extLst>
              <a:ext uri="{FF2B5EF4-FFF2-40B4-BE49-F238E27FC236}">
                <a16:creationId xmlns="" xmlns:a16="http://schemas.microsoft.com/office/drawing/2014/main" id="{C2EC5130-269D-E70A-F40D-760E4B975E22}"/>
              </a:ext>
            </a:extLst>
          </p:cNvPr>
          <p:cNvSpPr>
            <a:spLocks noChangeArrowheads="1"/>
          </p:cNvSpPr>
          <p:nvPr/>
        </p:nvSpPr>
        <p:spPr bwMode="auto">
          <a:xfrm>
            <a:off x="246856" y="238125"/>
            <a:ext cx="11303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a:t>contd</a:t>
            </a:r>
          </a:p>
        </p:txBody>
      </p:sp>
      <p:sp>
        <p:nvSpPr>
          <p:cNvPr id="8196" name="Rectangle 3">
            <a:extLst>
              <a:ext uri="{FF2B5EF4-FFF2-40B4-BE49-F238E27FC236}">
                <a16:creationId xmlns="" xmlns:a16="http://schemas.microsoft.com/office/drawing/2014/main" id="{1B3426AF-02A1-A3CD-ACB1-F59756C858AA}"/>
              </a:ext>
            </a:extLst>
          </p:cNvPr>
          <p:cNvSpPr>
            <a:spLocks noChangeArrowheads="1"/>
          </p:cNvSpPr>
          <p:nvPr/>
        </p:nvSpPr>
        <p:spPr bwMode="auto">
          <a:xfrm>
            <a:off x="9649619" y="1931989"/>
            <a:ext cx="13017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2475"/>
              </a:lnSpc>
            </a:pPr>
            <a:r>
              <a:rPr lang="en-US" altLang="en-US" sz="1900" b="1"/>
              <a:t>Bacterial cell membrane</a:t>
            </a:r>
          </a:p>
        </p:txBody>
      </p:sp>
      <p:sp>
        <p:nvSpPr>
          <p:cNvPr id="8197" name="Rectangle 4">
            <a:extLst>
              <a:ext uri="{FF2B5EF4-FFF2-40B4-BE49-F238E27FC236}">
                <a16:creationId xmlns="" xmlns:a16="http://schemas.microsoft.com/office/drawing/2014/main" id="{18399220-7A4A-5F41-04D0-5C9D0D6C9702}"/>
              </a:ext>
            </a:extLst>
          </p:cNvPr>
          <p:cNvSpPr>
            <a:spLocks noChangeArrowheads="1"/>
          </p:cNvSpPr>
          <p:nvPr/>
        </p:nvSpPr>
        <p:spPr bwMode="auto">
          <a:xfrm>
            <a:off x="1704182" y="3051176"/>
            <a:ext cx="2047875" cy="1414463"/>
          </a:xfrm>
          <a:prstGeom prst="rect">
            <a:avLst/>
          </a:prstGeom>
          <a:solidFill>
            <a:srgbClr val="E8B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1300"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325"/>
              </a:lnSpc>
            </a:pPr>
            <a:r>
              <a:rPr lang="en-US" altLang="en-US" sz="1900" b="1"/>
              <a:t>Examples: rifamycin (transcription), quinolones (DNA replication) metronidazole</a:t>
            </a:r>
          </a:p>
        </p:txBody>
      </p:sp>
      <p:sp>
        <p:nvSpPr>
          <p:cNvPr id="8198" name="Rectangle 5">
            <a:extLst>
              <a:ext uri="{FF2B5EF4-FFF2-40B4-BE49-F238E27FC236}">
                <a16:creationId xmlns="" xmlns:a16="http://schemas.microsoft.com/office/drawing/2014/main" id="{9261DFE1-6838-FF6B-4A0F-BC2471AD9C37}"/>
              </a:ext>
            </a:extLst>
          </p:cNvPr>
          <p:cNvSpPr>
            <a:spLocks noChangeArrowheads="1"/>
          </p:cNvSpPr>
          <p:nvPr/>
        </p:nvSpPr>
        <p:spPr bwMode="auto">
          <a:xfrm>
            <a:off x="9568656" y="2798764"/>
            <a:ext cx="2001838" cy="566737"/>
          </a:xfrm>
          <a:prstGeom prst="rect">
            <a:avLst/>
          </a:prstGeom>
          <a:solidFill>
            <a:srgbClr val="8BB6E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300"/>
              </a:lnSpc>
            </a:pPr>
            <a:r>
              <a:rPr lang="en-US" altLang="en-US" sz="1900" b="1"/>
              <a:t>3. Inhibition of protein synthesis</a:t>
            </a:r>
          </a:p>
        </p:txBody>
      </p:sp>
      <p:sp>
        <p:nvSpPr>
          <p:cNvPr id="7" name="Rectangle 6">
            <a:extLst>
              <a:ext uri="{FF2B5EF4-FFF2-40B4-BE49-F238E27FC236}">
                <a16:creationId xmlns="" xmlns:a16="http://schemas.microsoft.com/office/drawing/2014/main" id="{DF142DEF-D99A-CC61-7E11-FF5623B1BD48}"/>
              </a:ext>
            </a:extLst>
          </p:cNvPr>
          <p:cNvSpPr/>
          <p:nvPr/>
        </p:nvSpPr>
        <p:spPr>
          <a:xfrm>
            <a:off x="9570245" y="3594101"/>
            <a:ext cx="2484437" cy="1292225"/>
          </a:xfrm>
          <a:prstGeom prst="rect">
            <a:avLst/>
          </a:prstGeom>
          <a:solidFill>
            <a:srgbClr val="8BB6E8"/>
          </a:solidFill>
        </p:spPr>
        <p:txBody>
          <a:bodyPr lIns="0" tIns="0" rIns="0" bIns="0"/>
          <a:lstStyle/>
          <a:p>
            <a:pPr marL="241300" indent="-241300" eaLnBrk="1" fontAlgn="auto" hangingPunct="1">
              <a:lnSpc>
                <a:spcPts val="2304"/>
              </a:lnSpc>
              <a:spcBef>
                <a:spcPts val="0"/>
              </a:spcBef>
              <a:spcAft>
                <a:spcPts val="0"/>
              </a:spcAft>
              <a:defRPr/>
            </a:pPr>
            <a:r>
              <a:rPr lang="en-US" sz="1900" b="1">
                <a:latin typeface="Calibri"/>
              </a:rPr>
              <a:t>Examples: tetracycline, erythromycin, streptomycin,</a:t>
            </a:r>
          </a:p>
          <a:p>
            <a:pPr marL="241300" eaLnBrk="1" fontAlgn="auto" hangingPunct="1">
              <a:lnSpc>
                <a:spcPts val="2304"/>
              </a:lnSpc>
              <a:spcBef>
                <a:spcPts val="0"/>
              </a:spcBef>
              <a:spcAft>
                <a:spcPts val="0"/>
              </a:spcAft>
              <a:defRPr/>
            </a:pPr>
            <a:r>
              <a:rPr lang="en-US" sz="1900" b="1">
                <a:latin typeface="Calibri"/>
              </a:rPr>
              <a:t>chloramphenicol</a:t>
            </a:r>
          </a:p>
          <a:p>
            <a:pPr algn="just" eaLnBrk="1" fontAlgn="auto" hangingPunct="1">
              <a:spcBef>
                <a:spcPts val="0"/>
              </a:spcBef>
              <a:spcAft>
                <a:spcPts val="0"/>
              </a:spcAft>
              <a:defRPr/>
            </a:pPr>
            <a:r>
              <a:rPr lang="en-US" sz="1000">
                <a:latin typeface="Tahoma"/>
              </a:rPr>
              <a:t>_</a:t>
            </a:r>
          </a:p>
        </p:txBody>
      </p:sp>
      <p:sp>
        <p:nvSpPr>
          <p:cNvPr id="8200" name="Rectangle 7">
            <a:extLst>
              <a:ext uri="{FF2B5EF4-FFF2-40B4-BE49-F238E27FC236}">
                <a16:creationId xmlns="" xmlns:a16="http://schemas.microsoft.com/office/drawing/2014/main" id="{4E06FDD4-E9F9-8C3D-33C7-B937F739DFF6}"/>
              </a:ext>
            </a:extLst>
          </p:cNvPr>
          <p:cNvSpPr>
            <a:spLocks noChangeArrowheads="1"/>
          </p:cNvSpPr>
          <p:nvPr/>
        </p:nvSpPr>
        <p:spPr bwMode="auto">
          <a:xfrm>
            <a:off x="3169445" y="344489"/>
            <a:ext cx="1908175" cy="566737"/>
          </a:xfrm>
          <a:prstGeom prst="rect">
            <a:avLst/>
          </a:prstGeom>
          <a:solidFill>
            <a:srgbClr val="FBDD6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2300"/>
              </a:lnSpc>
            </a:pPr>
            <a:r>
              <a:rPr lang="en-US" altLang="en-US" sz="1900" b="1"/>
              <a:t>1. Inhibition of cell wall synthesis</a:t>
            </a:r>
          </a:p>
        </p:txBody>
      </p:sp>
      <p:sp>
        <p:nvSpPr>
          <p:cNvPr id="8201" name="Rectangle 8">
            <a:extLst>
              <a:ext uri="{FF2B5EF4-FFF2-40B4-BE49-F238E27FC236}">
                <a16:creationId xmlns="" xmlns:a16="http://schemas.microsoft.com/office/drawing/2014/main" id="{CFA55B2E-AED1-3A0B-E477-3B2360A6468F}"/>
              </a:ext>
            </a:extLst>
          </p:cNvPr>
          <p:cNvSpPr>
            <a:spLocks noChangeArrowheads="1"/>
          </p:cNvSpPr>
          <p:nvPr/>
        </p:nvSpPr>
        <p:spPr bwMode="auto">
          <a:xfrm>
            <a:off x="1691481" y="2255839"/>
            <a:ext cx="2298700" cy="573087"/>
          </a:xfrm>
          <a:prstGeom prst="rect">
            <a:avLst/>
          </a:prstGeom>
          <a:solidFill>
            <a:srgbClr val="E8B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79400" indent="-279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300"/>
              </a:lnSpc>
            </a:pPr>
            <a:r>
              <a:rPr lang="en-US" altLang="en-US" sz="1900" b="1"/>
              <a:t>4. Inhibition of nucleic acid synthesis</a:t>
            </a:r>
          </a:p>
        </p:txBody>
      </p:sp>
      <p:sp>
        <p:nvSpPr>
          <p:cNvPr id="8202" name="Rectangle 9">
            <a:extLst>
              <a:ext uri="{FF2B5EF4-FFF2-40B4-BE49-F238E27FC236}">
                <a16:creationId xmlns="" xmlns:a16="http://schemas.microsoft.com/office/drawing/2014/main" id="{98391FF6-A970-F491-C049-A21D7481D6A0}"/>
              </a:ext>
            </a:extLst>
          </p:cNvPr>
          <p:cNvSpPr>
            <a:spLocks noChangeArrowheads="1"/>
          </p:cNvSpPr>
          <p:nvPr/>
        </p:nvSpPr>
        <p:spPr bwMode="auto">
          <a:xfrm>
            <a:off x="1801019" y="5062538"/>
            <a:ext cx="1884362" cy="520700"/>
          </a:xfrm>
          <a:prstGeom prst="rect">
            <a:avLst/>
          </a:prstGeom>
          <a:solidFill>
            <a:srgbClr val="B0AEB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300"/>
              </a:lnSpc>
            </a:pPr>
            <a:r>
              <a:rPr lang="en-US" altLang="en-US" sz="1900" b="1"/>
              <a:t>5. Action as antimetabolites</a:t>
            </a:r>
          </a:p>
        </p:txBody>
      </p:sp>
      <p:sp>
        <p:nvSpPr>
          <p:cNvPr id="8203" name="Rectangle 10">
            <a:extLst>
              <a:ext uri="{FF2B5EF4-FFF2-40B4-BE49-F238E27FC236}">
                <a16:creationId xmlns="" xmlns:a16="http://schemas.microsoft.com/office/drawing/2014/main" id="{D68AB7FD-780B-8CAD-CD99-885D3638A0D4}"/>
              </a:ext>
            </a:extLst>
          </p:cNvPr>
          <p:cNvSpPr>
            <a:spLocks noChangeArrowheads="1"/>
          </p:cNvSpPr>
          <p:nvPr/>
        </p:nvSpPr>
        <p:spPr bwMode="auto">
          <a:xfrm>
            <a:off x="1797845" y="5846764"/>
            <a:ext cx="2579687" cy="573087"/>
          </a:xfrm>
          <a:prstGeom prst="rect">
            <a:avLst/>
          </a:prstGeom>
          <a:solidFill>
            <a:srgbClr val="B0AEB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1300"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275"/>
              </a:lnSpc>
            </a:pPr>
            <a:r>
              <a:rPr lang="en-US" altLang="en-US" sz="1900" b="1"/>
              <a:t>Examples: sulfonilamide, trimethoprim</a:t>
            </a:r>
          </a:p>
        </p:txBody>
      </p:sp>
      <p:sp>
        <p:nvSpPr>
          <p:cNvPr id="8204" name="Rectangle 11">
            <a:extLst>
              <a:ext uri="{FF2B5EF4-FFF2-40B4-BE49-F238E27FC236}">
                <a16:creationId xmlns="" xmlns:a16="http://schemas.microsoft.com/office/drawing/2014/main" id="{700CDC78-A613-8113-B341-47E951B6D45B}"/>
              </a:ext>
            </a:extLst>
          </p:cNvPr>
          <p:cNvSpPr>
            <a:spLocks noChangeArrowheads="1"/>
          </p:cNvSpPr>
          <p:nvPr/>
        </p:nvSpPr>
        <p:spPr bwMode="auto">
          <a:xfrm>
            <a:off x="7817644" y="381000"/>
            <a:ext cx="2278062" cy="514350"/>
          </a:xfrm>
          <a:prstGeom prst="rect">
            <a:avLst/>
          </a:prstGeom>
          <a:solidFill>
            <a:srgbClr val="84BA8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275"/>
              </a:lnSpc>
            </a:pPr>
            <a:r>
              <a:rPr lang="en-US" altLang="en-US" sz="1900" b="1"/>
              <a:t>2. Disruption of cell membrane function</a:t>
            </a:r>
          </a:p>
        </p:txBody>
      </p:sp>
      <p:sp>
        <p:nvSpPr>
          <p:cNvPr id="8205" name="Rectangle 12">
            <a:extLst>
              <a:ext uri="{FF2B5EF4-FFF2-40B4-BE49-F238E27FC236}">
                <a16:creationId xmlns="" xmlns:a16="http://schemas.microsoft.com/office/drawing/2014/main" id="{324ABCD1-51C6-A882-0DF2-FA6074718EDF}"/>
              </a:ext>
            </a:extLst>
          </p:cNvPr>
          <p:cNvSpPr>
            <a:spLocks noChangeArrowheads="1"/>
          </p:cNvSpPr>
          <p:nvPr/>
        </p:nvSpPr>
        <p:spPr bwMode="auto">
          <a:xfrm>
            <a:off x="3164682" y="1139825"/>
            <a:ext cx="3203575" cy="566738"/>
          </a:xfrm>
          <a:prstGeom prst="rect">
            <a:avLst/>
          </a:prstGeom>
          <a:solidFill>
            <a:srgbClr val="FBDD6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2275"/>
              </a:lnSpc>
            </a:pPr>
            <a:r>
              <a:rPr lang="en-US" altLang="en-US" sz="1900" b="1"/>
              <a:t>Examples: penicillin, bacitracin, cephalosporin, vancomycin</a:t>
            </a:r>
          </a:p>
        </p:txBody>
      </p:sp>
      <p:sp>
        <p:nvSpPr>
          <p:cNvPr id="8206" name="Rectangle 13">
            <a:extLst>
              <a:ext uri="{FF2B5EF4-FFF2-40B4-BE49-F238E27FC236}">
                <a16:creationId xmlns="" xmlns:a16="http://schemas.microsoft.com/office/drawing/2014/main" id="{D92F7621-E104-1436-45B7-5B11FF8AB390}"/>
              </a:ext>
            </a:extLst>
          </p:cNvPr>
          <p:cNvSpPr>
            <a:spLocks noChangeArrowheads="1"/>
          </p:cNvSpPr>
          <p:nvPr/>
        </p:nvSpPr>
        <p:spPr bwMode="auto">
          <a:xfrm>
            <a:off x="6666707" y="1408113"/>
            <a:ext cx="9048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900" b="1"/>
              <a:t>Bacterial</a:t>
            </a:r>
          </a:p>
        </p:txBody>
      </p:sp>
      <p:sp>
        <p:nvSpPr>
          <p:cNvPr id="8207" name="Rectangle 14">
            <a:extLst>
              <a:ext uri="{FF2B5EF4-FFF2-40B4-BE49-F238E27FC236}">
                <a16:creationId xmlns="" xmlns:a16="http://schemas.microsoft.com/office/drawing/2014/main" id="{5B5403F8-0152-F409-4443-4010D62F9BFF}"/>
              </a:ext>
            </a:extLst>
          </p:cNvPr>
          <p:cNvSpPr>
            <a:spLocks noChangeArrowheads="1"/>
          </p:cNvSpPr>
          <p:nvPr/>
        </p:nvSpPr>
        <p:spPr bwMode="auto">
          <a:xfrm>
            <a:off x="7809706" y="1163639"/>
            <a:ext cx="2108200" cy="280987"/>
          </a:xfrm>
          <a:prstGeom prst="rect">
            <a:avLst/>
          </a:prstGeom>
          <a:solidFill>
            <a:srgbClr val="84BA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900" b="1"/>
              <a:t>Example: polymyxin</a:t>
            </a:r>
          </a:p>
        </p:txBody>
      </p:sp>
      <p:sp>
        <p:nvSpPr>
          <p:cNvPr id="8208" name="Rectangle 15">
            <a:extLst>
              <a:ext uri="{FF2B5EF4-FFF2-40B4-BE49-F238E27FC236}">
                <a16:creationId xmlns="" xmlns:a16="http://schemas.microsoft.com/office/drawing/2014/main" id="{736B499C-395E-6F26-86EF-26CAE9715878}"/>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8209" name="Rectangle 16">
            <a:extLst>
              <a:ext uri="{FF2B5EF4-FFF2-40B4-BE49-F238E27FC236}">
                <a16:creationId xmlns="" xmlns:a16="http://schemas.microsoft.com/office/drawing/2014/main" id="{6EFF60F6-DFAB-C673-B30E-F25DECD6B1E1}"/>
              </a:ext>
            </a:extLst>
          </p:cNvPr>
          <p:cNvSpPr>
            <a:spLocks noChangeArrowheads="1"/>
          </p:cNvSpPr>
          <p:nvPr/>
        </p:nvSpPr>
        <p:spPr bwMode="auto">
          <a:xfrm>
            <a:off x="11195844" y="6477000"/>
            <a:ext cx="1000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a:t>
            </a:r>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218" name="Picture 1">
            <a:extLst>
              <a:ext uri="{FF2B5EF4-FFF2-40B4-BE49-F238E27FC236}">
                <a16:creationId xmlns="" xmlns:a16="http://schemas.microsoft.com/office/drawing/2014/main" id="{27769BBD-C9D4-DD3E-0E80-0833CDA432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80570" y="2209800"/>
            <a:ext cx="5811837" cy="42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EAA45285-2BD7-6344-27BE-B61B2ECCE07F}"/>
              </a:ext>
            </a:extLst>
          </p:cNvPr>
          <p:cNvSpPr/>
          <p:nvPr/>
        </p:nvSpPr>
        <p:spPr>
          <a:xfrm>
            <a:off x="2102645" y="1612901"/>
            <a:ext cx="5883275" cy="441325"/>
          </a:xfrm>
          <a:prstGeom prst="rect">
            <a:avLst/>
          </a:prstGeom>
        </p:spPr>
        <p:txBody>
          <a:bodyPr wrap="none" lIns="0" tIns="0" rIns="0" bIns="0"/>
          <a:lstStyle/>
          <a:p>
            <a:pPr eaLnBrk="1" fontAlgn="auto" hangingPunct="1">
              <a:spcBef>
                <a:spcPts val="0"/>
              </a:spcBef>
              <a:spcAft>
                <a:spcPts val="0"/>
              </a:spcAft>
              <a:defRPr/>
            </a:pPr>
            <a:r>
              <a:rPr lang="en-US" sz="4100" b="1" spc="-50">
                <a:latin typeface="Calibri"/>
              </a:rPr>
              <a:t>Classification of Antibiotics</a:t>
            </a:r>
          </a:p>
        </p:txBody>
      </p:sp>
      <p:sp>
        <p:nvSpPr>
          <p:cNvPr id="9220" name="Rectangle 3">
            <a:extLst>
              <a:ext uri="{FF2B5EF4-FFF2-40B4-BE49-F238E27FC236}">
                <a16:creationId xmlns="" xmlns:a16="http://schemas.microsoft.com/office/drawing/2014/main" id="{E9EAEF8A-C414-6373-A315-F4AE5A7016D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9221" name="Rectangle 4">
            <a:extLst>
              <a:ext uri="{FF2B5EF4-FFF2-40B4-BE49-F238E27FC236}">
                <a16:creationId xmlns="" xmlns:a16="http://schemas.microsoft.com/office/drawing/2014/main" id="{F3735ADE-3088-AEE8-0FBE-FC149A9B5E22}"/>
              </a:ext>
            </a:extLst>
          </p:cNvPr>
          <p:cNvSpPr>
            <a:spLocks noChangeArrowheads="1"/>
          </p:cNvSpPr>
          <p:nvPr/>
        </p:nvSpPr>
        <p:spPr bwMode="auto">
          <a:xfrm>
            <a:off x="11195844" y="6477000"/>
            <a:ext cx="1000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1">
            <a:extLst>
              <a:ext uri="{FF2B5EF4-FFF2-40B4-BE49-F238E27FC236}">
                <a16:creationId xmlns="" xmlns:a16="http://schemas.microsoft.com/office/drawing/2014/main" id="{D606EC01-66A1-CABC-AB06-903555A2D02D}"/>
              </a:ext>
            </a:extLst>
          </p:cNvPr>
          <p:cNvSpPr>
            <a:spLocks noChangeArrowheads="1"/>
          </p:cNvSpPr>
          <p:nvPr/>
        </p:nvSpPr>
        <p:spPr bwMode="auto">
          <a:xfrm>
            <a:off x="945357" y="781050"/>
            <a:ext cx="533717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5875"/>
              </a:spcAft>
            </a:pPr>
            <a:r>
              <a:rPr lang="en-US" altLang="en-US" sz="4000"/>
              <a:t>Antibiotics Classified as:</a:t>
            </a:r>
          </a:p>
        </p:txBody>
      </p:sp>
      <p:sp>
        <p:nvSpPr>
          <p:cNvPr id="3" name="Rectangle 2">
            <a:extLst>
              <a:ext uri="{FF2B5EF4-FFF2-40B4-BE49-F238E27FC236}">
                <a16:creationId xmlns="" xmlns:a16="http://schemas.microsoft.com/office/drawing/2014/main" id="{3EBD7F96-0B07-34BD-BF30-D170AC50A5F7}"/>
              </a:ext>
            </a:extLst>
          </p:cNvPr>
          <p:cNvSpPr/>
          <p:nvPr/>
        </p:nvSpPr>
        <p:spPr>
          <a:xfrm>
            <a:off x="2097882" y="2282826"/>
            <a:ext cx="6818313" cy="1749425"/>
          </a:xfrm>
          <a:prstGeom prst="rect">
            <a:avLst/>
          </a:prstGeom>
        </p:spPr>
        <p:txBody>
          <a:bodyPr lIns="0" tIns="0" rIns="0" bIns="0"/>
          <a:lstStyle/>
          <a:p>
            <a:pPr algn="just" eaLnBrk="1" fontAlgn="auto" hangingPunct="1">
              <a:spcBef>
                <a:spcPts val="5880"/>
              </a:spcBef>
              <a:spcAft>
                <a:spcPts val="1260"/>
              </a:spcAft>
              <a:defRPr/>
            </a:pPr>
            <a:r>
              <a:rPr lang="en-US" sz="2700" b="1">
                <a:latin typeface="Calibri"/>
              </a:rPr>
              <a:t>•    According to the mode of action on Bacteria:</a:t>
            </a:r>
          </a:p>
          <a:p>
            <a:pPr algn="just" eaLnBrk="1" fontAlgn="auto" hangingPunct="1">
              <a:spcBef>
                <a:spcPts val="0"/>
              </a:spcBef>
              <a:spcAft>
                <a:spcPts val="1260"/>
              </a:spcAft>
              <a:defRPr/>
            </a:pPr>
            <a:r>
              <a:rPr lang="en-US" sz="2700" b="1">
                <a:latin typeface="Calibri"/>
              </a:rPr>
              <a:t>•    According to the type of Bacteria:</a:t>
            </a:r>
          </a:p>
          <a:p>
            <a:pPr marL="257556" indent="-241300" eaLnBrk="1" fontAlgn="auto" hangingPunct="1">
              <a:lnSpc>
                <a:spcPts val="3024"/>
              </a:lnSpc>
              <a:spcBef>
                <a:spcPts val="0"/>
              </a:spcBef>
              <a:spcAft>
                <a:spcPts val="0"/>
              </a:spcAft>
              <a:defRPr/>
            </a:pPr>
            <a:r>
              <a:rPr lang="en-US" sz="2700" b="1">
                <a:latin typeface="Calibri"/>
              </a:rPr>
              <a:t>•    According to the effectiveness against microorganism:</a:t>
            </a:r>
          </a:p>
        </p:txBody>
      </p:sp>
      <p:sp>
        <p:nvSpPr>
          <p:cNvPr id="10244" name="Rectangle 3">
            <a:extLst>
              <a:ext uri="{FF2B5EF4-FFF2-40B4-BE49-F238E27FC236}">
                <a16:creationId xmlns="" xmlns:a16="http://schemas.microsoft.com/office/drawing/2014/main" id="{1CFF8C9F-169C-8F75-B933-8CE02DDF10AF}"/>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0245" name="Rectangle 4">
            <a:extLst>
              <a:ext uri="{FF2B5EF4-FFF2-40B4-BE49-F238E27FC236}">
                <a16:creationId xmlns="" xmlns:a16="http://schemas.microsoft.com/office/drawing/2014/main" id="{EEFF36BD-FDB4-8020-B2B1-5D0DE922C3C0}"/>
              </a:ext>
            </a:extLst>
          </p:cNvPr>
          <p:cNvSpPr>
            <a:spLocks noChangeArrowheads="1"/>
          </p:cNvSpPr>
          <p:nvPr/>
        </p:nvSpPr>
        <p:spPr bwMode="auto">
          <a:xfrm>
            <a:off x="11195844" y="6477000"/>
            <a:ext cx="1000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9</a:t>
            </a:r>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B862D62-8872-1D75-2766-C830678A4527}"/>
              </a:ext>
            </a:extLst>
          </p:cNvPr>
          <p:cNvSpPr/>
          <p:nvPr/>
        </p:nvSpPr>
        <p:spPr>
          <a:xfrm>
            <a:off x="935831" y="771526"/>
            <a:ext cx="9856788" cy="3910013"/>
          </a:xfrm>
          <a:prstGeom prst="rect">
            <a:avLst/>
          </a:prstGeom>
        </p:spPr>
        <p:txBody>
          <a:bodyPr lIns="0" tIns="0" rIns="0" bIns="0"/>
          <a:lstStyle/>
          <a:p>
            <a:pPr eaLnBrk="1" fontAlgn="auto" hangingPunct="1">
              <a:spcBef>
                <a:spcPts val="0"/>
              </a:spcBef>
              <a:spcAft>
                <a:spcPts val="1680"/>
              </a:spcAft>
              <a:defRPr/>
            </a:pPr>
            <a:r>
              <a:rPr lang="en-US" sz="4100" b="1" spc="-50">
                <a:latin typeface="Calibri"/>
              </a:rPr>
              <a:t>According to the mode of action on Bacteria:</a:t>
            </a:r>
          </a:p>
          <a:p>
            <a:pPr marL="1409700" indent="-228600" eaLnBrk="1" fontAlgn="auto" hangingPunct="1">
              <a:lnSpc>
                <a:spcPts val="3024"/>
              </a:lnSpc>
              <a:spcBef>
                <a:spcPts val="0"/>
              </a:spcBef>
              <a:spcAft>
                <a:spcPts val="0"/>
              </a:spcAft>
              <a:defRPr/>
            </a:pPr>
            <a:r>
              <a:rPr lang="en-US" sz="2700" b="1">
                <a:latin typeface="Calibri"/>
              </a:rPr>
              <a:t>•    Bacteriostatic: </a:t>
            </a:r>
            <a:r>
              <a:rPr lang="en-US" sz="2700">
                <a:latin typeface="Calibri"/>
              </a:rPr>
              <a:t>These antibiotics </a:t>
            </a:r>
            <a:r>
              <a:rPr lang="en-US" sz="2700" u="sng">
                <a:latin typeface="Calibri"/>
              </a:rPr>
              <a:t>inhibit the growth &amp; multiplication of Bacteria</a:t>
            </a:r>
            <a:r>
              <a:rPr lang="en-US" sz="2700">
                <a:latin typeface="Calibri"/>
              </a:rPr>
              <a:t>. Eg. Tetracycline, Chloramphenicol, Sulphonamides, Dapsone,</a:t>
            </a:r>
          </a:p>
          <a:p>
            <a:pPr marL="1409700" eaLnBrk="1" fontAlgn="auto" hangingPunct="1">
              <a:lnSpc>
                <a:spcPts val="3024"/>
              </a:lnSpc>
              <a:spcBef>
                <a:spcPts val="0"/>
              </a:spcBef>
              <a:spcAft>
                <a:spcPts val="630"/>
              </a:spcAft>
              <a:defRPr/>
            </a:pPr>
            <a:r>
              <a:rPr lang="en-US" sz="2700">
                <a:latin typeface="Calibri"/>
              </a:rPr>
              <a:t>Erythromycin, Clindamycin.</a:t>
            </a:r>
          </a:p>
          <a:p>
            <a:pPr marL="1409700" indent="-228600" eaLnBrk="1" fontAlgn="auto" hangingPunct="1">
              <a:lnSpc>
                <a:spcPts val="3024"/>
              </a:lnSpc>
              <a:spcBef>
                <a:spcPts val="0"/>
              </a:spcBef>
              <a:spcAft>
                <a:spcPts val="0"/>
              </a:spcAft>
              <a:defRPr/>
            </a:pPr>
            <a:r>
              <a:rPr lang="en-US" sz="2700" b="1">
                <a:latin typeface="Calibri"/>
              </a:rPr>
              <a:t>•    Bactericidal: </a:t>
            </a:r>
            <a:r>
              <a:rPr lang="en-US" sz="2700">
                <a:latin typeface="Calibri"/>
              </a:rPr>
              <a:t>These antibiotics </a:t>
            </a:r>
            <a:r>
              <a:rPr lang="en-US" sz="2700" u="sng">
                <a:latin typeface="Calibri"/>
              </a:rPr>
              <a:t>destroy or kill all the Bacteria in the process of multiplication</a:t>
            </a:r>
            <a:r>
              <a:rPr lang="en-US" sz="2700">
                <a:latin typeface="Calibri"/>
              </a:rPr>
              <a:t>. Eg. Penicillin, Aminoglycosides, Cephalosporin, Fluoroquinolones, Rifampicin, Metronidazole etc.</a:t>
            </a:r>
          </a:p>
        </p:txBody>
      </p:sp>
      <p:sp>
        <p:nvSpPr>
          <p:cNvPr id="11267" name="Rectangle 2">
            <a:extLst>
              <a:ext uri="{FF2B5EF4-FFF2-40B4-BE49-F238E27FC236}">
                <a16:creationId xmlns="" xmlns:a16="http://schemas.microsoft.com/office/drawing/2014/main" id="{E5979C27-B45A-3986-6FA8-EC25C81B54B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268" name="Rectangle 3">
            <a:extLst>
              <a:ext uri="{FF2B5EF4-FFF2-40B4-BE49-F238E27FC236}">
                <a16:creationId xmlns="" xmlns:a16="http://schemas.microsoft.com/office/drawing/2014/main" id="{86953F7F-A03C-3382-FF9D-1E37CAD3B856}"/>
              </a:ext>
            </a:extLst>
          </p:cNvPr>
          <p:cNvSpPr>
            <a:spLocks noChangeArrowheads="1"/>
          </p:cNvSpPr>
          <p:nvPr/>
        </p:nvSpPr>
        <p:spPr bwMode="auto">
          <a:xfrm>
            <a:off x="11125995" y="6477000"/>
            <a:ext cx="1730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a:t>
            </a:r>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0A34627-04A9-3823-19E0-F2A48F73AA7F}"/>
              </a:ext>
            </a:extLst>
          </p:cNvPr>
          <p:cNvSpPr/>
          <p:nvPr/>
        </p:nvSpPr>
        <p:spPr>
          <a:xfrm>
            <a:off x="935831" y="771526"/>
            <a:ext cx="7378700" cy="536575"/>
          </a:xfrm>
          <a:prstGeom prst="rect">
            <a:avLst/>
          </a:prstGeom>
        </p:spPr>
        <p:txBody>
          <a:bodyPr wrap="none" lIns="0" tIns="0" rIns="0" bIns="0"/>
          <a:lstStyle/>
          <a:p>
            <a:pPr eaLnBrk="1" fontAlgn="auto" hangingPunct="1">
              <a:spcBef>
                <a:spcPts val="0"/>
              </a:spcBef>
              <a:spcAft>
                <a:spcPts val="3360"/>
              </a:spcAft>
              <a:defRPr/>
            </a:pPr>
            <a:r>
              <a:rPr lang="en-US" sz="4100" b="1" spc="-50">
                <a:latin typeface="Calibri"/>
              </a:rPr>
              <a:t>According to the type of Bacteria:</a:t>
            </a:r>
          </a:p>
        </p:txBody>
      </p:sp>
      <p:sp>
        <p:nvSpPr>
          <p:cNvPr id="12291" name="Rectangle 2">
            <a:extLst>
              <a:ext uri="{FF2B5EF4-FFF2-40B4-BE49-F238E27FC236}">
                <a16:creationId xmlns="" xmlns:a16="http://schemas.microsoft.com/office/drawing/2014/main" id="{B018DE30-A516-9F17-3456-629D64B862A9}"/>
              </a:ext>
            </a:extLst>
          </p:cNvPr>
          <p:cNvSpPr>
            <a:spLocks noChangeArrowheads="1"/>
          </p:cNvSpPr>
          <p:nvPr/>
        </p:nvSpPr>
        <p:spPr bwMode="auto">
          <a:xfrm>
            <a:off x="2097882" y="1825626"/>
            <a:ext cx="7954963"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765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50"/>
              </a:lnSpc>
              <a:spcBef>
                <a:spcPts val="3363"/>
              </a:spcBef>
              <a:spcAft>
                <a:spcPts val="425"/>
              </a:spcAft>
            </a:pPr>
            <a:r>
              <a:rPr lang="en-US" altLang="en-US" sz="2700" b="1"/>
              <a:t>•    Gram Positive: </a:t>
            </a:r>
            <a:r>
              <a:rPr lang="en-US" altLang="en-US" sz="2700"/>
              <a:t>Some </a:t>
            </a:r>
            <a:r>
              <a:rPr lang="en-US" altLang="en-US" sz="2700" u="sng"/>
              <a:t>Antibiotics are effective mainly against Gram Positive Bacteria</a:t>
            </a:r>
            <a:r>
              <a:rPr lang="en-US" altLang="en-US" sz="2700"/>
              <a:t> Eg. Penicillin.</a:t>
            </a:r>
          </a:p>
          <a:p>
            <a:pPr eaLnBrk="1" hangingPunct="1">
              <a:lnSpc>
                <a:spcPts val="3025"/>
              </a:lnSpc>
            </a:pPr>
            <a:r>
              <a:rPr lang="en-US" altLang="en-US" sz="2700" b="1"/>
              <a:t>•    Gram Negative: </a:t>
            </a:r>
            <a:r>
              <a:rPr lang="en-US" altLang="en-US" sz="2700"/>
              <a:t>Some </a:t>
            </a:r>
            <a:r>
              <a:rPr lang="en-US" altLang="en-US" sz="2700" u="sng"/>
              <a:t>Antibiotics are effective mainly against Gram Negative Bacteria</a:t>
            </a:r>
            <a:r>
              <a:rPr lang="en-US" altLang="en-US" sz="2700"/>
              <a:t> Eg. Streptomycin.</a:t>
            </a:r>
          </a:p>
        </p:txBody>
      </p:sp>
      <p:sp>
        <p:nvSpPr>
          <p:cNvPr id="12292" name="Rectangle 3">
            <a:extLst>
              <a:ext uri="{FF2B5EF4-FFF2-40B4-BE49-F238E27FC236}">
                <a16:creationId xmlns="" xmlns:a16="http://schemas.microsoft.com/office/drawing/2014/main" id="{8E305E16-E5B8-3CD9-5A7E-87ECB9BAC145}"/>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2293" name="Rectangle 4">
            <a:extLst>
              <a:ext uri="{FF2B5EF4-FFF2-40B4-BE49-F238E27FC236}">
                <a16:creationId xmlns="" xmlns:a16="http://schemas.microsoft.com/office/drawing/2014/main" id="{44307E11-588A-7A48-4EDB-00024DE29A52}"/>
              </a:ext>
            </a:extLst>
          </p:cNvPr>
          <p:cNvSpPr>
            <a:spLocks noChangeArrowheads="1"/>
          </p:cNvSpPr>
          <p:nvPr/>
        </p:nvSpPr>
        <p:spPr bwMode="auto">
          <a:xfrm>
            <a:off x="11125995" y="6477000"/>
            <a:ext cx="1730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a:t>
            </a:r>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1">
            <a:extLst>
              <a:ext uri="{FF2B5EF4-FFF2-40B4-BE49-F238E27FC236}">
                <a16:creationId xmlns="" xmlns:a16="http://schemas.microsoft.com/office/drawing/2014/main" id="{4784A573-D4AD-9285-9ECD-F4B5623C3C74}"/>
              </a:ext>
            </a:extLst>
          </p:cNvPr>
          <p:cNvSpPr>
            <a:spLocks noChangeArrowheads="1"/>
          </p:cNvSpPr>
          <p:nvPr/>
        </p:nvSpPr>
        <p:spPr bwMode="auto">
          <a:xfrm>
            <a:off x="935832" y="469900"/>
            <a:ext cx="8812213" cy="282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800"/>
              </a:lnSpc>
            </a:pPr>
            <a:r>
              <a:rPr lang="en-US" altLang="en-US" sz="4100" b="1"/>
              <a:t>According to the effectiveness against microorganism:</a:t>
            </a:r>
          </a:p>
          <a:p>
            <a:pPr eaLnBrk="1" hangingPunct="1">
              <a:lnSpc>
                <a:spcPts val="3025"/>
              </a:lnSpc>
              <a:spcAft>
                <a:spcPts val="625"/>
              </a:spcAft>
            </a:pPr>
            <a:r>
              <a:rPr lang="en-US" altLang="en-US" sz="2700" b="1"/>
              <a:t>•    Broad Spectrum: </a:t>
            </a:r>
            <a:r>
              <a:rPr lang="en-US" altLang="en-US" sz="2700"/>
              <a:t>The </a:t>
            </a:r>
            <a:r>
              <a:rPr lang="en-US" altLang="en-US" sz="2700" u="sng"/>
              <a:t>Antibiotics which acts against wide range of microorganisms</a:t>
            </a:r>
            <a:r>
              <a:rPr lang="en-US" altLang="en-US" sz="2700"/>
              <a:t>. Eg. Tetracycline.</a:t>
            </a:r>
          </a:p>
          <a:p>
            <a:pPr eaLnBrk="1" hangingPunct="1">
              <a:lnSpc>
                <a:spcPts val="3025"/>
              </a:lnSpc>
            </a:pPr>
            <a:r>
              <a:rPr lang="en-US" altLang="en-US" sz="2700" b="1"/>
              <a:t>•    Narrow Spectrum: </a:t>
            </a:r>
            <a:r>
              <a:rPr lang="en-US" altLang="en-US" sz="2700"/>
              <a:t>These </a:t>
            </a:r>
            <a:r>
              <a:rPr lang="en-US" altLang="en-US" sz="2700" u="sng"/>
              <a:t>Antibiotics are useful against limited microorganisms</a:t>
            </a:r>
            <a:r>
              <a:rPr lang="en-US" altLang="en-US" sz="2700"/>
              <a:t>. Eg. Erythromycin</a:t>
            </a:r>
          </a:p>
        </p:txBody>
      </p:sp>
      <p:sp>
        <p:nvSpPr>
          <p:cNvPr id="13315" name="Rectangle 2">
            <a:extLst>
              <a:ext uri="{FF2B5EF4-FFF2-40B4-BE49-F238E27FC236}">
                <a16:creationId xmlns="" xmlns:a16="http://schemas.microsoft.com/office/drawing/2014/main" id="{10273661-86B6-B979-15C4-9F2A94E5023A}"/>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3316" name="Rectangle 3">
            <a:extLst>
              <a:ext uri="{FF2B5EF4-FFF2-40B4-BE49-F238E27FC236}">
                <a16:creationId xmlns="" xmlns:a16="http://schemas.microsoft.com/office/drawing/2014/main" id="{A8414768-34F3-E618-BF1B-189CCAC36186}"/>
              </a:ext>
            </a:extLst>
          </p:cNvPr>
          <p:cNvSpPr>
            <a:spLocks noChangeArrowheads="1"/>
          </p:cNvSpPr>
          <p:nvPr/>
        </p:nvSpPr>
        <p:spPr bwMode="auto">
          <a:xfrm>
            <a:off x="11125995" y="6477000"/>
            <a:ext cx="1730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12</a:t>
            </a: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338" name="Picture 1">
            <a:extLst>
              <a:ext uri="{FF2B5EF4-FFF2-40B4-BE49-F238E27FC236}">
                <a16:creationId xmlns="" xmlns:a16="http://schemas.microsoft.com/office/drawing/2014/main" id="{9B934BCA-7981-F4CA-E52C-FB1EC3C72E7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8782" y="396876"/>
            <a:ext cx="11433175" cy="542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59B24F42-5F02-78BD-99F9-FD17397BE0FF}"/>
              </a:ext>
            </a:extLst>
          </p:cNvPr>
          <p:cNvSpPr/>
          <p:nvPr/>
        </p:nvSpPr>
        <p:spPr>
          <a:xfrm>
            <a:off x="5315744" y="493713"/>
            <a:ext cx="1490662" cy="374650"/>
          </a:xfrm>
          <a:prstGeom prst="rect">
            <a:avLst/>
          </a:prstGeom>
        </p:spPr>
        <p:txBody>
          <a:bodyPr wrap="none" lIns="0" tIns="0" rIns="0" bIns="0"/>
          <a:lstStyle/>
          <a:p>
            <a:pPr eaLnBrk="1" fontAlgn="auto" hangingPunct="1">
              <a:spcBef>
                <a:spcPts val="0"/>
              </a:spcBef>
              <a:spcAft>
                <a:spcPts val="0"/>
              </a:spcAft>
              <a:defRPr/>
            </a:pPr>
            <a:r>
              <a:rPr lang="en-US" sz="1400" b="1" spc="250">
                <a:latin typeface="Times New Roman"/>
              </a:rPr>
              <a:t>inihtfinri l,</a:t>
            </a:r>
          </a:p>
        </p:txBody>
      </p:sp>
      <p:sp>
        <p:nvSpPr>
          <p:cNvPr id="14340" name="Rectangle 3">
            <a:extLst>
              <a:ext uri="{FF2B5EF4-FFF2-40B4-BE49-F238E27FC236}">
                <a16:creationId xmlns="" xmlns:a16="http://schemas.microsoft.com/office/drawing/2014/main" id="{C07CBA3D-20D7-7399-4088-E093E1C37A6F}"/>
              </a:ext>
            </a:extLst>
          </p:cNvPr>
          <p:cNvSpPr>
            <a:spLocks noChangeArrowheads="1"/>
          </p:cNvSpPr>
          <p:nvPr/>
        </p:nvSpPr>
        <p:spPr bwMode="auto">
          <a:xfrm>
            <a:off x="24606" y="0"/>
            <a:ext cx="0" cy="0"/>
          </a:xfrm>
          <a:prstGeom prst="rect">
            <a:avLst/>
          </a:prstGeom>
          <a:solidFill>
            <a:srgbClr val="C0728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14341" name="Rectangle 4">
            <a:extLst>
              <a:ext uri="{FF2B5EF4-FFF2-40B4-BE49-F238E27FC236}">
                <a16:creationId xmlns="" xmlns:a16="http://schemas.microsoft.com/office/drawing/2014/main" id="{3DDEE86D-817A-0B55-D754-9857196A0492}"/>
              </a:ext>
            </a:extLst>
          </p:cNvPr>
          <p:cNvSpPr>
            <a:spLocks noChangeArrowheads="1"/>
          </p:cNvSpPr>
          <p:nvPr/>
        </p:nvSpPr>
        <p:spPr bwMode="auto">
          <a:xfrm>
            <a:off x="10351294" y="2120900"/>
            <a:ext cx="7429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900" b="1"/>
              <a:t>Others</a:t>
            </a:r>
          </a:p>
        </p:txBody>
      </p:sp>
      <p:sp>
        <p:nvSpPr>
          <p:cNvPr id="6" name="Rectangle 5">
            <a:extLst>
              <a:ext uri="{FF2B5EF4-FFF2-40B4-BE49-F238E27FC236}">
                <a16:creationId xmlns="" xmlns:a16="http://schemas.microsoft.com/office/drawing/2014/main" id="{03D6826A-92EB-D993-9254-57B2EF23EDAA}"/>
              </a:ext>
            </a:extLst>
          </p:cNvPr>
          <p:cNvSpPr/>
          <p:nvPr/>
        </p:nvSpPr>
        <p:spPr>
          <a:xfrm>
            <a:off x="2289970" y="2047875"/>
            <a:ext cx="581025" cy="406400"/>
          </a:xfrm>
          <a:prstGeom prst="rect">
            <a:avLst/>
          </a:prstGeom>
        </p:spPr>
        <p:txBody>
          <a:bodyPr lIns="0" tIns="0" rIns="0" bIns="0"/>
          <a:lstStyle/>
          <a:p>
            <a:pPr eaLnBrk="1" fontAlgn="auto" hangingPunct="1">
              <a:spcBef>
                <a:spcPts val="0"/>
              </a:spcBef>
              <a:spcAft>
                <a:spcPts val="0"/>
              </a:spcAft>
              <a:defRPr/>
            </a:pPr>
            <a:r>
              <a:rPr lang="en-US" sz="2700">
                <a:solidFill>
                  <a:srgbClr val="D48EA5"/>
                </a:solidFill>
                <a:latin typeface="Calibri"/>
              </a:rPr>
              <a:t>■aw</a:t>
            </a:r>
          </a:p>
          <a:p>
            <a:pPr eaLnBrk="1" fontAlgn="auto" hangingPunct="1">
              <a:spcBef>
                <a:spcPts val="0"/>
              </a:spcBef>
              <a:spcAft>
                <a:spcPts val="0"/>
              </a:spcAft>
              <a:defRPr/>
            </a:pPr>
            <a:r>
              <a:rPr lang="en-US" sz="2800" b="1" spc="-350">
                <a:solidFill>
                  <a:srgbClr val="D48EA5"/>
                </a:solidFill>
                <a:latin typeface="CordiaUPC"/>
              </a:rPr>
              <a:t>Hi</a:t>
            </a:r>
          </a:p>
        </p:txBody>
      </p:sp>
      <p:sp>
        <p:nvSpPr>
          <p:cNvPr id="7" name="Rectangle 6">
            <a:extLst>
              <a:ext uri="{FF2B5EF4-FFF2-40B4-BE49-F238E27FC236}">
                <a16:creationId xmlns="" xmlns:a16="http://schemas.microsoft.com/office/drawing/2014/main" id="{8E12F495-0643-399F-1152-C2D38986A22E}"/>
              </a:ext>
            </a:extLst>
          </p:cNvPr>
          <p:cNvSpPr/>
          <p:nvPr/>
        </p:nvSpPr>
        <p:spPr>
          <a:xfrm>
            <a:off x="545306" y="5278438"/>
            <a:ext cx="1555750" cy="290512"/>
          </a:xfrm>
          <a:prstGeom prst="rect">
            <a:avLst/>
          </a:prstGeom>
          <a:solidFill>
            <a:srgbClr val="908F93"/>
          </a:solidFill>
        </p:spPr>
        <p:txBody>
          <a:bodyPr wrap="none" lIns="0" tIns="0" rIns="0" bIns="0"/>
          <a:lstStyle/>
          <a:p>
            <a:pPr eaLnBrk="1" fontAlgn="auto" hangingPunct="1">
              <a:spcBef>
                <a:spcPts val="0"/>
              </a:spcBef>
              <a:spcAft>
                <a:spcPts val="0"/>
              </a:spcAft>
              <a:defRPr/>
            </a:pPr>
            <a:r>
              <a:rPr lang="en-US" sz="1900" i="1" spc="-50">
                <a:latin typeface="Calibri"/>
              </a:rPr>
              <a:t>On page no. 71</a:t>
            </a:r>
          </a:p>
        </p:txBody>
      </p:sp>
      <p:sp>
        <p:nvSpPr>
          <p:cNvPr id="8" name="Rectangle 7">
            <a:extLst>
              <a:ext uri="{FF2B5EF4-FFF2-40B4-BE49-F238E27FC236}">
                <a16:creationId xmlns="" xmlns:a16="http://schemas.microsoft.com/office/drawing/2014/main" id="{D7D0FE79-9ECB-C25A-F0F4-75B63C060080}"/>
              </a:ext>
            </a:extLst>
          </p:cNvPr>
          <p:cNvSpPr/>
          <p:nvPr/>
        </p:nvSpPr>
        <p:spPr>
          <a:xfrm>
            <a:off x="4998244" y="5273676"/>
            <a:ext cx="1420812" cy="974725"/>
          </a:xfrm>
          <a:prstGeom prst="rect">
            <a:avLst/>
          </a:prstGeom>
          <a:solidFill>
            <a:srgbClr val="B0AEB5"/>
          </a:solidFill>
        </p:spPr>
        <p:txBody>
          <a:bodyPr lIns="0" tIns="0" rIns="0" bIns="0"/>
          <a:lstStyle/>
          <a:p>
            <a:pPr eaLnBrk="1" fontAlgn="auto" hangingPunct="1">
              <a:lnSpc>
                <a:spcPts val="2568"/>
              </a:lnSpc>
              <a:spcBef>
                <a:spcPts val="0"/>
              </a:spcBef>
              <a:spcAft>
                <a:spcPts val="0"/>
              </a:spcAft>
              <a:defRPr/>
            </a:pPr>
            <a:r>
              <a:rPr lang="en-US" sz="2800" b="1" spc="-50">
                <a:latin typeface="CordiaUPC"/>
              </a:rPr>
              <a:t>•Imipenem</a:t>
            </a:r>
          </a:p>
          <a:p>
            <a:pPr eaLnBrk="1" fontAlgn="auto" hangingPunct="1">
              <a:lnSpc>
                <a:spcPts val="2568"/>
              </a:lnSpc>
              <a:spcBef>
                <a:spcPts val="0"/>
              </a:spcBef>
              <a:spcAft>
                <a:spcPts val="0"/>
              </a:spcAft>
              <a:defRPr/>
            </a:pPr>
            <a:r>
              <a:rPr lang="en-US" sz="2800" b="1" spc="-50">
                <a:latin typeface="CordiaUPC"/>
              </a:rPr>
              <a:t>•Meropenem</a:t>
            </a:r>
          </a:p>
          <a:p>
            <a:pPr eaLnBrk="1" fontAlgn="auto" hangingPunct="1">
              <a:lnSpc>
                <a:spcPts val="2568"/>
              </a:lnSpc>
              <a:spcBef>
                <a:spcPts val="0"/>
              </a:spcBef>
              <a:spcAft>
                <a:spcPts val="0"/>
              </a:spcAft>
              <a:defRPr/>
            </a:pPr>
            <a:r>
              <a:rPr lang="en-US" sz="2800" b="1" spc="-50">
                <a:latin typeface="CordiaUPC"/>
              </a:rPr>
              <a:t>’Ertopenem</a:t>
            </a:r>
          </a:p>
        </p:txBody>
      </p:sp>
      <p:sp>
        <p:nvSpPr>
          <p:cNvPr id="9" name="Rectangle 8">
            <a:extLst>
              <a:ext uri="{FF2B5EF4-FFF2-40B4-BE49-F238E27FC236}">
                <a16:creationId xmlns="" xmlns:a16="http://schemas.microsoft.com/office/drawing/2014/main" id="{8199FD6F-4650-6AE6-5CC2-5953A6DBE31A}"/>
              </a:ext>
            </a:extLst>
          </p:cNvPr>
          <p:cNvSpPr/>
          <p:nvPr/>
        </p:nvSpPr>
        <p:spPr>
          <a:xfrm>
            <a:off x="7522370" y="5437189"/>
            <a:ext cx="1703387" cy="261937"/>
          </a:xfrm>
          <a:prstGeom prst="rect">
            <a:avLst/>
          </a:prstGeom>
          <a:solidFill>
            <a:srgbClr val="B0AEB5"/>
          </a:solidFill>
        </p:spPr>
        <p:txBody>
          <a:bodyPr wrap="none" lIns="0" tIns="0" rIns="0" bIns="0"/>
          <a:lstStyle/>
          <a:p>
            <a:pPr eaLnBrk="1" fontAlgn="auto" hangingPunct="1">
              <a:spcBef>
                <a:spcPts val="0"/>
              </a:spcBef>
              <a:spcAft>
                <a:spcPts val="0"/>
              </a:spcAft>
              <a:defRPr/>
            </a:pPr>
            <a:r>
              <a:rPr lang="en-US" sz="2800" b="1" spc="-50">
                <a:latin typeface="CordiaUPC"/>
              </a:rPr>
              <a:t>•Aztreonam </a:t>
            </a:r>
            <a:r>
              <a:rPr lang="en-US" sz="2800" b="1" spc="-50">
                <a:solidFill>
                  <a:srgbClr val="242121"/>
                </a:solidFill>
                <a:latin typeface="CordiaUPC"/>
              </a:rPr>
              <a:t>&lt;</a:t>
            </a:r>
          </a:p>
        </p:txBody>
      </p:sp>
      <p:sp>
        <p:nvSpPr>
          <p:cNvPr id="10" name="Rectangle 9">
            <a:extLst>
              <a:ext uri="{FF2B5EF4-FFF2-40B4-BE49-F238E27FC236}">
                <a16:creationId xmlns="" xmlns:a16="http://schemas.microsoft.com/office/drawing/2014/main" id="{8EE9DD41-C748-B856-5B79-FDB6463EC11B}"/>
              </a:ext>
            </a:extLst>
          </p:cNvPr>
          <p:cNvSpPr/>
          <p:nvPr/>
        </p:nvSpPr>
        <p:spPr>
          <a:xfrm>
            <a:off x="10162382" y="2571750"/>
            <a:ext cx="1279525" cy="635000"/>
          </a:xfrm>
          <a:prstGeom prst="rect">
            <a:avLst/>
          </a:prstGeom>
        </p:spPr>
        <p:txBody>
          <a:bodyPr lIns="0" tIns="0" rIns="0" bIns="0"/>
          <a:lstStyle/>
          <a:p>
            <a:pPr eaLnBrk="1" fontAlgn="auto" hangingPunct="1">
              <a:spcBef>
                <a:spcPts val="0"/>
              </a:spcBef>
              <a:spcAft>
                <a:spcPts val="420"/>
              </a:spcAft>
              <a:defRPr/>
            </a:pPr>
            <a:r>
              <a:rPr lang="en-US" sz="2800" b="1" spc="-50">
                <a:latin typeface="CordiaUPC"/>
              </a:rPr>
              <a:t>’Bacitracin</a:t>
            </a:r>
          </a:p>
          <a:p>
            <a:pPr eaLnBrk="1" fontAlgn="auto" hangingPunct="1">
              <a:spcBef>
                <a:spcPts val="0"/>
              </a:spcBef>
              <a:spcAft>
                <a:spcPts val="0"/>
              </a:spcAft>
              <a:defRPr/>
            </a:pPr>
            <a:r>
              <a:rPr lang="en-US" sz="2800" b="1" spc="-50">
                <a:latin typeface="CordiaUPC"/>
              </a:rPr>
              <a:t>'Cycloserine</a:t>
            </a:r>
          </a:p>
        </p:txBody>
      </p:sp>
      <p:sp>
        <p:nvSpPr>
          <p:cNvPr id="11" name="Rectangle 10">
            <a:extLst>
              <a:ext uri="{FF2B5EF4-FFF2-40B4-BE49-F238E27FC236}">
                <a16:creationId xmlns="" xmlns:a16="http://schemas.microsoft.com/office/drawing/2014/main" id="{B4BDC138-6921-D471-8E85-F8D3EED3F073}"/>
              </a:ext>
            </a:extLst>
          </p:cNvPr>
          <p:cNvSpPr/>
          <p:nvPr/>
        </p:nvSpPr>
        <p:spPr>
          <a:xfrm>
            <a:off x="6931820" y="2505076"/>
            <a:ext cx="1462087" cy="639763"/>
          </a:xfrm>
          <a:prstGeom prst="rect">
            <a:avLst/>
          </a:prstGeom>
        </p:spPr>
        <p:txBody>
          <a:bodyPr lIns="0" tIns="0" rIns="0" bIns="0"/>
          <a:lstStyle/>
          <a:p>
            <a:pPr eaLnBrk="1" fontAlgn="auto" hangingPunct="1">
              <a:spcBef>
                <a:spcPts val="0"/>
              </a:spcBef>
              <a:spcAft>
                <a:spcPts val="630"/>
              </a:spcAft>
              <a:defRPr/>
            </a:pPr>
            <a:r>
              <a:rPr lang="en-US" sz="2800" b="1" spc="-50">
                <a:latin typeface="CordiaUPC"/>
              </a:rPr>
              <a:t>’Vancomycin</a:t>
            </a:r>
          </a:p>
          <a:p>
            <a:pPr eaLnBrk="1" fontAlgn="auto" hangingPunct="1">
              <a:spcBef>
                <a:spcPts val="0"/>
              </a:spcBef>
              <a:spcAft>
                <a:spcPts val="0"/>
              </a:spcAft>
              <a:defRPr/>
            </a:pPr>
            <a:r>
              <a:rPr lang="en-US" sz="2800" b="1" spc="-50">
                <a:latin typeface="CordiaUPC"/>
              </a:rPr>
              <a:t>•Teicoplanin</a:t>
            </a:r>
          </a:p>
        </p:txBody>
      </p:sp>
      <p:sp>
        <p:nvSpPr>
          <p:cNvPr id="12" name="Rectangle 11">
            <a:extLst>
              <a:ext uri="{FF2B5EF4-FFF2-40B4-BE49-F238E27FC236}">
                <a16:creationId xmlns="" xmlns:a16="http://schemas.microsoft.com/office/drawing/2014/main" id="{1E80BEAC-21B2-1DC4-B263-E3E016FF8700}"/>
              </a:ext>
            </a:extLst>
          </p:cNvPr>
          <p:cNvSpPr/>
          <p:nvPr/>
        </p:nvSpPr>
        <p:spPr>
          <a:xfrm>
            <a:off x="2707481" y="5346700"/>
            <a:ext cx="1676400" cy="261938"/>
          </a:xfrm>
          <a:prstGeom prst="rect">
            <a:avLst/>
          </a:prstGeom>
          <a:solidFill>
            <a:srgbClr val="908F93"/>
          </a:solidFill>
        </p:spPr>
        <p:txBody>
          <a:bodyPr wrap="none" lIns="0" tIns="0" rIns="0" bIns="0"/>
          <a:lstStyle/>
          <a:p>
            <a:pPr eaLnBrk="1" fontAlgn="auto" hangingPunct="1">
              <a:spcBef>
                <a:spcPts val="0"/>
              </a:spcBef>
              <a:spcAft>
                <a:spcPts val="0"/>
              </a:spcAft>
              <a:defRPr/>
            </a:pPr>
            <a:r>
              <a:rPr lang="en-US" sz="2100" i="1" spc="-100">
                <a:latin typeface="Calibri"/>
              </a:rPr>
              <a:t>On page no. 72</a:t>
            </a:r>
          </a:p>
        </p:txBody>
      </p:sp>
      <p:sp>
        <p:nvSpPr>
          <p:cNvPr id="14349" name="Rectangle 12">
            <a:extLst>
              <a:ext uri="{FF2B5EF4-FFF2-40B4-BE49-F238E27FC236}">
                <a16:creationId xmlns="" xmlns:a16="http://schemas.microsoft.com/office/drawing/2014/main" id="{92DD970C-D9D9-1E88-9901-B9653B849B54}"/>
              </a:ext>
            </a:extLst>
          </p:cNvPr>
          <p:cNvSpPr>
            <a:spLocks noChangeArrowheads="1"/>
          </p:cNvSpPr>
          <p:nvPr/>
        </p:nvSpPr>
        <p:spPr bwMode="auto">
          <a:xfrm>
            <a:off x="11125995" y="6477000"/>
            <a:ext cx="173037" cy="133350"/>
          </a:xfrm>
          <a:prstGeom prst="rect">
            <a:avLst/>
          </a:prstGeom>
          <a:solidFill>
            <a:srgbClr val="B0AEB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13</a:t>
            </a:r>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362" name="Picture 1">
            <a:extLst>
              <a:ext uri="{FF2B5EF4-FFF2-40B4-BE49-F238E27FC236}">
                <a16:creationId xmlns="" xmlns:a16="http://schemas.microsoft.com/office/drawing/2014/main" id="{0894B6A7-34EF-7CB7-BE5D-AEAB5740EA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9557" y="274639"/>
            <a:ext cx="9229725"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2">
            <a:extLst>
              <a:ext uri="{FF2B5EF4-FFF2-40B4-BE49-F238E27FC236}">
                <a16:creationId xmlns="" xmlns:a16="http://schemas.microsoft.com/office/drawing/2014/main" id="{E2961E95-FB6D-612B-02E5-45E171DBB5D7}"/>
              </a:ext>
            </a:extLst>
          </p:cNvPr>
          <p:cNvSpPr>
            <a:spLocks noChangeArrowheads="1"/>
          </p:cNvSpPr>
          <p:nvPr/>
        </p:nvSpPr>
        <p:spPr bwMode="auto">
          <a:xfrm>
            <a:off x="915194" y="6473825"/>
            <a:ext cx="6334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a:t>
            </a:r>
          </a:p>
        </p:txBody>
      </p:sp>
      <p:sp>
        <p:nvSpPr>
          <p:cNvPr id="15364" name="Rectangle 3">
            <a:extLst>
              <a:ext uri="{FF2B5EF4-FFF2-40B4-BE49-F238E27FC236}">
                <a16:creationId xmlns="" xmlns:a16="http://schemas.microsoft.com/office/drawing/2014/main" id="{DAECE06C-5948-B98B-3375-16BADE4AA98F}"/>
              </a:ext>
            </a:extLst>
          </p:cNvPr>
          <p:cNvSpPr>
            <a:spLocks noChangeArrowheads="1"/>
          </p:cNvSpPr>
          <p:nvPr/>
        </p:nvSpPr>
        <p:spPr bwMode="auto">
          <a:xfrm>
            <a:off x="11094245" y="6473825"/>
            <a:ext cx="238125" cy="1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14</a:t>
            </a:r>
          </a:p>
        </p:txBody>
      </p:sp>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386" name="Picture 1">
            <a:extLst>
              <a:ext uri="{FF2B5EF4-FFF2-40B4-BE49-F238E27FC236}">
                <a16:creationId xmlns="" xmlns:a16="http://schemas.microsoft.com/office/drawing/2014/main" id="{AE49DD62-B911-9E7C-38B1-759B362774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3732" y="365126"/>
            <a:ext cx="8626475" cy="619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2">
            <a:extLst>
              <a:ext uri="{FF2B5EF4-FFF2-40B4-BE49-F238E27FC236}">
                <a16:creationId xmlns="" xmlns:a16="http://schemas.microsoft.com/office/drawing/2014/main" id="{B1BA0621-D3D6-AEC5-D1EF-D05365486A96}"/>
              </a:ext>
            </a:extLst>
          </p:cNvPr>
          <p:cNvSpPr>
            <a:spLocks noChangeArrowheads="1"/>
          </p:cNvSpPr>
          <p:nvPr/>
        </p:nvSpPr>
        <p:spPr bwMode="auto">
          <a:xfrm>
            <a:off x="5461795" y="404814"/>
            <a:ext cx="19573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425"/>
              </a:spcAft>
            </a:pPr>
            <a:r>
              <a:rPr lang="en-US" altLang="en-US" sz="1900" b="1"/>
              <a:t>EPHALOSPORINS</a:t>
            </a:r>
          </a:p>
          <a:p>
            <a:pPr algn="just" eaLnBrk="1" hangingPunct="1"/>
            <a:r>
              <a:rPr lang="en-US" altLang="en-US" sz="1000">
                <a:latin typeface="Tahoma" panose="020B0604030504040204" pitchFamily="34" charset="0"/>
              </a:rPr>
              <a:t>_</a:t>
            </a:r>
          </a:p>
        </p:txBody>
      </p:sp>
      <p:sp>
        <p:nvSpPr>
          <p:cNvPr id="4" name="Rectangle 3">
            <a:extLst>
              <a:ext uri="{FF2B5EF4-FFF2-40B4-BE49-F238E27FC236}">
                <a16:creationId xmlns="" xmlns:a16="http://schemas.microsoft.com/office/drawing/2014/main" id="{C70844EC-9EC2-184E-B775-4EB1237A82B6}"/>
              </a:ext>
            </a:extLst>
          </p:cNvPr>
          <p:cNvSpPr/>
          <p:nvPr/>
        </p:nvSpPr>
        <p:spPr>
          <a:xfrm>
            <a:off x="8668544" y="1042989"/>
            <a:ext cx="493712" cy="66675"/>
          </a:xfrm>
          <a:prstGeom prst="rect">
            <a:avLst/>
          </a:prstGeom>
        </p:spPr>
        <p:txBody>
          <a:bodyPr wrap="none" lIns="0" tIns="0" rIns="0" bIns="0"/>
          <a:lstStyle/>
          <a:p>
            <a:pPr algn="just" eaLnBrk="1" fontAlgn="auto" hangingPunct="1">
              <a:spcBef>
                <a:spcPts val="0"/>
              </a:spcBef>
              <a:spcAft>
                <a:spcPts val="0"/>
              </a:spcAft>
              <a:defRPr/>
            </a:pPr>
            <a:r>
              <a:rPr lang="en-US" sz="450">
                <a:solidFill>
                  <a:srgbClr val="878787"/>
                </a:solidFill>
                <a:latin typeface="Times New Roman"/>
              </a:rPr>
              <a:t>WWWIOWWUllil^iMi</a:t>
            </a:r>
          </a:p>
        </p:txBody>
      </p:sp>
      <p:sp>
        <p:nvSpPr>
          <p:cNvPr id="16389" name="Rectangle 4">
            <a:extLst>
              <a:ext uri="{FF2B5EF4-FFF2-40B4-BE49-F238E27FC236}">
                <a16:creationId xmlns="" xmlns:a16="http://schemas.microsoft.com/office/drawing/2014/main" id="{9C3B1840-344D-2648-3C29-12409F983863}"/>
              </a:ext>
            </a:extLst>
          </p:cNvPr>
          <p:cNvSpPr>
            <a:spLocks noChangeArrowheads="1"/>
          </p:cNvSpPr>
          <p:nvPr/>
        </p:nvSpPr>
        <p:spPr bwMode="auto">
          <a:xfrm>
            <a:off x="4645819" y="1347789"/>
            <a:ext cx="438150" cy="10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1300">
                <a:solidFill>
                  <a:srgbClr val="6D3E4C"/>
                </a:solidFill>
                <a:latin typeface="Tahoma" panose="020B0604030504040204" pitchFamily="34" charset="0"/>
              </a:rPr>
              <a:t>"-</a:t>
            </a:r>
          </a:p>
        </p:txBody>
      </p:sp>
      <p:sp>
        <p:nvSpPr>
          <p:cNvPr id="16390" name="Rectangle 5">
            <a:extLst>
              <a:ext uri="{FF2B5EF4-FFF2-40B4-BE49-F238E27FC236}">
                <a16:creationId xmlns="" xmlns:a16="http://schemas.microsoft.com/office/drawing/2014/main" id="{FA0A907F-8925-1418-DF0B-F67A8B38E3E6}"/>
              </a:ext>
            </a:extLst>
          </p:cNvPr>
          <p:cNvSpPr>
            <a:spLocks noChangeArrowheads="1"/>
          </p:cNvSpPr>
          <p:nvPr/>
        </p:nvSpPr>
        <p:spPr bwMode="auto">
          <a:xfrm>
            <a:off x="7711281" y="1414463"/>
            <a:ext cx="1500188" cy="176212"/>
          </a:xfrm>
          <a:prstGeom prst="rect">
            <a:avLst/>
          </a:prstGeom>
          <a:solidFill>
            <a:srgbClr val="C89CA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t>Second Generation</a:t>
            </a:r>
          </a:p>
        </p:txBody>
      </p:sp>
      <p:sp>
        <p:nvSpPr>
          <p:cNvPr id="7" name="Rectangle 6">
            <a:extLst>
              <a:ext uri="{FF2B5EF4-FFF2-40B4-BE49-F238E27FC236}">
                <a16:creationId xmlns="" xmlns:a16="http://schemas.microsoft.com/office/drawing/2014/main" id="{2EECEF6B-14A5-9767-B759-4274FF99DF15}"/>
              </a:ext>
            </a:extLst>
          </p:cNvPr>
          <p:cNvSpPr/>
          <p:nvPr/>
        </p:nvSpPr>
        <p:spPr>
          <a:xfrm>
            <a:off x="4456907" y="2341564"/>
            <a:ext cx="1273175" cy="255587"/>
          </a:xfrm>
          <a:prstGeom prst="rect">
            <a:avLst/>
          </a:prstGeom>
        </p:spPr>
        <p:txBody>
          <a:bodyPr wrap="none" lIns="0" tIns="0" rIns="0" bIns="0"/>
          <a:lstStyle/>
          <a:p>
            <a:pPr algn="ctr" eaLnBrk="1" fontAlgn="auto" hangingPunct="1">
              <a:spcBef>
                <a:spcPts val="0"/>
              </a:spcBef>
              <a:spcAft>
                <a:spcPts val="0"/>
              </a:spcAft>
              <a:defRPr/>
            </a:pPr>
            <a:r>
              <a:rPr lang="en-US" sz="950" b="1">
                <a:latin typeface="Tahoma"/>
              </a:rPr>
              <a:t>Parent Aral</a:t>
            </a:r>
          </a:p>
        </p:txBody>
      </p:sp>
      <p:sp>
        <p:nvSpPr>
          <p:cNvPr id="16392" name="Rectangle 7">
            <a:extLst>
              <a:ext uri="{FF2B5EF4-FFF2-40B4-BE49-F238E27FC236}">
                <a16:creationId xmlns="" xmlns:a16="http://schemas.microsoft.com/office/drawing/2014/main" id="{BC022A37-8FD1-00AE-EF68-834B530F7859}"/>
              </a:ext>
            </a:extLst>
          </p:cNvPr>
          <p:cNvSpPr>
            <a:spLocks noChangeArrowheads="1"/>
          </p:cNvSpPr>
          <p:nvPr/>
        </p:nvSpPr>
        <p:spPr bwMode="auto">
          <a:xfrm>
            <a:off x="9155906" y="2382839"/>
            <a:ext cx="738188" cy="14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t>Parenteral</a:t>
            </a:r>
          </a:p>
        </p:txBody>
      </p:sp>
      <p:sp>
        <p:nvSpPr>
          <p:cNvPr id="16393" name="Rectangle 8">
            <a:extLst>
              <a:ext uri="{FF2B5EF4-FFF2-40B4-BE49-F238E27FC236}">
                <a16:creationId xmlns="" xmlns:a16="http://schemas.microsoft.com/office/drawing/2014/main" id="{C1DC06B4-D396-B6F0-9AF7-4CAC75210875}"/>
              </a:ext>
            </a:extLst>
          </p:cNvPr>
          <p:cNvSpPr>
            <a:spLocks noChangeArrowheads="1"/>
          </p:cNvSpPr>
          <p:nvPr/>
        </p:nvSpPr>
        <p:spPr bwMode="auto">
          <a:xfrm>
            <a:off x="2628106" y="2425700"/>
            <a:ext cx="311150" cy="1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t>Oral</a:t>
            </a:r>
          </a:p>
        </p:txBody>
      </p:sp>
      <p:sp>
        <p:nvSpPr>
          <p:cNvPr id="16394" name="Rectangle 9">
            <a:extLst>
              <a:ext uri="{FF2B5EF4-FFF2-40B4-BE49-F238E27FC236}">
                <a16:creationId xmlns="" xmlns:a16="http://schemas.microsoft.com/office/drawing/2014/main" id="{BA053679-286B-3992-321D-E683060FA151}"/>
              </a:ext>
            </a:extLst>
          </p:cNvPr>
          <p:cNvSpPr>
            <a:spLocks noChangeArrowheads="1"/>
          </p:cNvSpPr>
          <p:nvPr/>
        </p:nvSpPr>
        <p:spPr bwMode="auto">
          <a:xfrm>
            <a:off x="6663531" y="2676526"/>
            <a:ext cx="1481138" cy="384175"/>
          </a:xfrm>
          <a:prstGeom prst="rect">
            <a:avLst/>
          </a:prstGeom>
          <a:solidFill>
            <a:srgbClr val="C7C8C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1850"/>
              </a:lnSpc>
            </a:pPr>
            <a:r>
              <a:rPr lang="en-US" altLang="en-US" sz="1300">
                <a:latin typeface="Tahoma" panose="020B0604030504040204" pitchFamily="34" charset="0"/>
              </a:rPr>
              <a:t>•Cefaclor •Cefuroxime axetil</a:t>
            </a:r>
          </a:p>
        </p:txBody>
      </p:sp>
      <p:sp>
        <p:nvSpPr>
          <p:cNvPr id="16395" name="Rectangle 10">
            <a:extLst>
              <a:ext uri="{FF2B5EF4-FFF2-40B4-BE49-F238E27FC236}">
                <a16:creationId xmlns="" xmlns:a16="http://schemas.microsoft.com/office/drawing/2014/main" id="{DBD048A2-9B1E-C17C-BFAB-8472B9617569}"/>
              </a:ext>
            </a:extLst>
          </p:cNvPr>
          <p:cNvSpPr>
            <a:spLocks noChangeArrowheads="1"/>
          </p:cNvSpPr>
          <p:nvPr/>
        </p:nvSpPr>
        <p:spPr bwMode="auto">
          <a:xfrm>
            <a:off x="9168607" y="2682876"/>
            <a:ext cx="82867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13"/>
              </a:spcAft>
            </a:pPr>
            <a:r>
              <a:rPr lang="en-US" altLang="en-US" sz="1300">
                <a:solidFill>
                  <a:srgbClr val="242121"/>
                </a:solidFill>
                <a:latin typeface="Tahoma" panose="020B0604030504040204" pitchFamily="34" charset="0"/>
              </a:rPr>
              <a:t>Cefoxitin</a:t>
            </a:r>
          </a:p>
          <a:p>
            <a:pPr eaLnBrk="1" hangingPunct="1"/>
            <a:r>
              <a:rPr lang="en-US" altLang="en-US" sz="1300">
                <a:solidFill>
                  <a:srgbClr val="242121"/>
                </a:solidFill>
                <a:latin typeface="Tahoma" panose="020B0604030504040204" pitchFamily="34" charset="0"/>
              </a:rPr>
              <a:t>Cefuroxime</a:t>
            </a:r>
          </a:p>
        </p:txBody>
      </p:sp>
      <p:sp>
        <p:nvSpPr>
          <p:cNvPr id="16396" name="Rectangle 11">
            <a:extLst>
              <a:ext uri="{FF2B5EF4-FFF2-40B4-BE49-F238E27FC236}">
                <a16:creationId xmlns="" xmlns:a16="http://schemas.microsoft.com/office/drawing/2014/main" id="{958501B5-2DEA-959F-2560-C7E02F04393C}"/>
              </a:ext>
            </a:extLst>
          </p:cNvPr>
          <p:cNvSpPr>
            <a:spLocks noChangeArrowheads="1"/>
          </p:cNvSpPr>
          <p:nvPr/>
        </p:nvSpPr>
        <p:spPr bwMode="auto">
          <a:xfrm>
            <a:off x="4517232" y="2700339"/>
            <a:ext cx="96361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425"/>
              </a:spcAft>
            </a:pPr>
            <a:r>
              <a:rPr lang="en-US" altLang="en-US" sz="1300">
                <a:latin typeface="Tahoma" panose="020B0604030504040204" pitchFamily="34" charset="0"/>
              </a:rPr>
              <a:t>Cephalothin</a:t>
            </a:r>
          </a:p>
          <a:p>
            <a:pPr eaLnBrk="1" hangingPunct="1"/>
            <a:r>
              <a:rPr lang="en-US" altLang="en-US" sz="1300">
                <a:latin typeface="Tahoma" panose="020B0604030504040204" pitchFamily="34" charset="0"/>
              </a:rPr>
              <a:t>Cefazolin</a:t>
            </a:r>
          </a:p>
        </p:txBody>
      </p:sp>
      <p:sp>
        <p:nvSpPr>
          <p:cNvPr id="16397" name="Rectangle 12">
            <a:extLst>
              <a:ext uri="{FF2B5EF4-FFF2-40B4-BE49-F238E27FC236}">
                <a16:creationId xmlns="" xmlns:a16="http://schemas.microsoft.com/office/drawing/2014/main" id="{37F5478F-B6C5-5D35-32BD-1163E9143F9B}"/>
              </a:ext>
            </a:extLst>
          </p:cNvPr>
          <p:cNvSpPr>
            <a:spLocks noChangeArrowheads="1"/>
          </p:cNvSpPr>
          <p:nvPr/>
        </p:nvSpPr>
        <p:spPr bwMode="auto">
          <a:xfrm>
            <a:off x="2316956" y="2730500"/>
            <a:ext cx="88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1825"/>
              </a:lnSpc>
            </a:pPr>
            <a:r>
              <a:rPr lang="en-US" altLang="en-US" sz="1300">
                <a:latin typeface="Tahoma" panose="020B0604030504040204" pitchFamily="34" charset="0"/>
              </a:rPr>
              <a:t>Cephalexin</a:t>
            </a:r>
          </a:p>
          <a:p>
            <a:pPr eaLnBrk="1" hangingPunct="1">
              <a:lnSpc>
                <a:spcPts val="1825"/>
              </a:lnSpc>
            </a:pPr>
            <a:r>
              <a:rPr lang="en-US" altLang="en-US" sz="1300">
                <a:latin typeface="Tahoma" panose="020B0604030504040204" pitchFamily="34" charset="0"/>
              </a:rPr>
              <a:t>Cephradine</a:t>
            </a:r>
          </a:p>
          <a:p>
            <a:pPr eaLnBrk="1" hangingPunct="1">
              <a:lnSpc>
                <a:spcPts val="1825"/>
              </a:lnSpc>
            </a:pPr>
            <a:r>
              <a:rPr lang="en-US" altLang="en-US" sz="1300">
                <a:latin typeface="Tahoma" panose="020B0604030504040204" pitchFamily="34" charset="0"/>
              </a:rPr>
              <a:t>Cefadroxil</a:t>
            </a:r>
          </a:p>
        </p:txBody>
      </p:sp>
      <p:sp>
        <p:nvSpPr>
          <p:cNvPr id="16398" name="Rectangle 13">
            <a:extLst>
              <a:ext uri="{FF2B5EF4-FFF2-40B4-BE49-F238E27FC236}">
                <a16:creationId xmlns="" xmlns:a16="http://schemas.microsoft.com/office/drawing/2014/main" id="{59BEEF1B-36FA-43D6-46DB-6F9DCEB7C92C}"/>
              </a:ext>
            </a:extLst>
          </p:cNvPr>
          <p:cNvSpPr>
            <a:spLocks noChangeArrowheads="1"/>
          </p:cNvSpPr>
          <p:nvPr/>
        </p:nvSpPr>
        <p:spPr bwMode="auto">
          <a:xfrm>
            <a:off x="8522494" y="4090989"/>
            <a:ext cx="709612"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t>eneration</a:t>
            </a:r>
          </a:p>
        </p:txBody>
      </p:sp>
      <p:sp>
        <p:nvSpPr>
          <p:cNvPr id="16399" name="Rectangle 14">
            <a:extLst>
              <a:ext uri="{FF2B5EF4-FFF2-40B4-BE49-F238E27FC236}">
                <a16:creationId xmlns="" xmlns:a16="http://schemas.microsoft.com/office/drawing/2014/main" id="{F535FA34-5C36-F0AB-D1E8-4A0BE4FBA61E}"/>
              </a:ext>
            </a:extLst>
          </p:cNvPr>
          <p:cNvSpPr>
            <a:spLocks noChangeArrowheads="1"/>
          </p:cNvSpPr>
          <p:nvPr/>
        </p:nvSpPr>
        <p:spPr bwMode="auto">
          <a:xfrm>
            <a:off x="3821907" y="4133851"/>
            <a:ext cx="8477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t>generation</a:t>
            </a:r>
          </a:p>
        </p:txBody>
      </p:sp>
      <p:sp>
        <p:nvSpPr>
          <p:cNvPr id="16400" name="Rectangle 15">
            <a:extLst>
              <a:ext uri="{FF2B5EF4-FFF2-40B4-BE49-F238E27FC236}">
                <a16:creationId xmlns="" xmlns:a16="http://schemas.microsoft.com/office/drawing/2014/main" id="{3690B95B-EE73-7617-5ADA-2195E1881EBA}"/>
              </a:ext>
            </a:extLst>
          </p:cNvPr>
          <p:cNvSpPr>
            <a:spLocks noChangeArrowheads="1"/>
          </p:cNvSpPr>
          <p:nvPr/>
        </p:nvSpPr>
        <p:spPr bwMode="auto">
          <a:xfrm>
            <a:off x="3944144" y="4237038"/>
            <a:ext cx="1238250"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1300">
                <a:solidFill>
                  <a:srgbClr val="6D3E4C"/>
                </a:solidFill>
                <a:latin typeface="Tahoma" panose="020B0604030504040204" pitchFamily="34" charset="0"/>
              </a:rPr>
              <a:t>—-1——-</a:t>
            </a:r>
          </a:p>
        </p:txBody>
      </p:sp>
      <p:sp>
        <p:nvSpPr>
          <p:cNvPr id="16401" name="Rectangle 16">
            <a:extLst>
              <a:ext uri="{FF2B5EF4-FFF2-40B4-BE49-F238E27FC236}">
                <a16:creationId xmlns="" xmlns:a16="http://schemas.microsoft.com/office/drawing/2014/main" id="{78B3DD45-0EA5-7D03-EDC1-DA7FCC5D7649}"/>
              </a:ext>
            </a:extLst>
          </p:cNvPr>
          <p:cNvSpPr>
            <a:spLocks noChangeArrowheads="1"/>
          </p:cNvSpPr>
          <p:nvPr/>
        </p:nvSpPr>
        <p:spPr bwMode="auto">
          <a:xfrm>
            <a:off x="7827169" y="4413251"/>
            <a:ext cx="933450"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100" i="1">
                <a:latin typeface="CordiaUPC" panose="020B0304020202020204" pitchFamily="34" charset="-34"/>
              </a:rPr>
              <a:t>(Parenteral)</a:t>
            </a:r>
          </a:p>
        </p:txBody>
      </p:sp>
      <p:sp>
        <p:nvSpPr>
          <p:cNvPr id="16402" name="Rectangle 17">
            <a:extLst>
              <a:ext uri="{FF2B5EF4-FFF2-40B4-BE49-F238E27FC236}">
                <a16:creationId xmlns="" xmlns:a16="http://schemas.microsoft.com/office/drawing/2014/main" id="{18DE794C-7E8B-CAC8-7D79-D6857838771A}"/>
              </a:ext>
            </a:extLst>
          </p:cNvPr>
          <p:cNvSpPr>
            <a:spLocks noChangeArrowheads="1"/>
          </p:cNvSpPr>
          <p:nvPr/>
        </p:nvSpPr>
        <p:spPr bwMode="auto">
          <a:xfrm>
            <a:off x="7893844" y="4645026"/>
            <a:ext cx="762000"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Cefepime</a:t>
            </a:r>
          </a:p>
        </p:txBody>
      </p:sp>
      <p:sp>
        <p:nvSpPr>
          <p:cNvPr id="16403" name="Rectangle 18">
            <a:extLst>
              <a:ext uri="{FF2B5EF4-FFF2-40B4-BE49-F238E27FC236}">
                <a16:creationId xmlns="" xmlns:a16="http://schemas.microsoft.com/office/drawing/2014/main" id="{5FB7A53D-6988-85A0-381E-26B88A43FD39}"/>
              </a:ext>
            </a:extLst>
          </p:cNvPr>
          <p:cNvSpPr>
            <a:spLocks noChangeArrowheads="1"/>
          </p:cNvSpPr>
          <p:nvPr/>
        </p:nvSpPr>
        <p:spPr bwMode="auto">
          <a:xfrm>
            <a:off x="7893844" y="4883151"/>
            <a:ext cx="823912"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Cefpirome</a:t>
            </a:r>
          </a:p>
        </p:txBody>
      </p:sp>
      <p:sp>
        <p:nvSpPr>
          <p:cNvPr id="16404" name="Rectangle 19">
            <a:extLst>
              <a:ext uri="{FF2B5EF4-FFF2-40B4-BE49-F238E27FC236}">
                <a16:creationId xmlns="" xmlns:a16="http://schemas.microsoft.com/office/drawing/2014/main" id="{D4901CC7-E85B-B676-CD4E-C57595D96617}"/>
              </a:ext>
            </a:extLst>
          </p:cNvPr>
          <p:cNvSpPr>
            <a:spLocks noChangeArrowheads="1"/>
          </p:cNvSpPr>
          <p:nvPr/>
        </p:nvSpPr>
        <p:spPr bwMode="auto">
          <a:xfrm>
            <a:off x="2316957" y="5121275"/>
            <a:ext cx="65246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Cefixime</a:t>
            </a:r>
          </a:p>
        </p:txBody>
      </p:sp>
      <p:sp>
        <p:nvSpPr>
          <p:cNvPr id="16405" name="Rectangle 20">
            <a:extLst>
              <a:ext uri="{FF2B5EF4-FFF2-40B4-BE49-F238E27FC236}">
                <a16:creationId xmlns="" xmlns:a16="http://schemas.microsoft.com/office/drawing/2014/main" id="{308149DE-747D-A806-5B32-598EB5C5A833}"/>
              </a:ext>
            </a:extLst>
          </p:cNvPr>
          <p:cNvSpPr>
            <a:spLocks noChangeArrowheads="1"/>
          </p:cNvSpPr>
          <p:nvPr/>
        </p:nvSpPr>
        <p:spPr bwMode="auto">
          <a:xfrm>
            <a:off x="4602956" y="5132388"/>
            <a:ext cx="920750"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Cefotaxime</a:t>
            </a:r>
          </a:p>
        </p:txBody>
      </p:sp>
      <p:sp>
        <p:nvSpPr>
          <p:cNvPr id="16406" name="Rectangle 21">
            <a:extLst>
              <a:ext uri="{FF2B5EF4-FFF2-40B4-BE49-F238E27FC236}">
                <a16:creationId xmlns="" xmlns:a16="http://schemas.microsoft.com/office/drawing/2014/main" id="{711AC669-563E-D3CF-779D-D0C437A3B426}"/>
              </a:ext>
            </a:extLst>
          </p:cNvPr>
          <p:cNvSpPr>
            <a:spLocks noChangeArrowheads="1"/>
          </p:cNvSpPr>
          <p:nvPr/>
        </p:nvSpPr>
        <p:spPr bwMode="auto">
          <a:xfrm>
            <a:off x="2316956" y="5353051"/>
            <a:ext cx="1004888"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Cefpodoxime</a:t>
            </a:r>
          </a:p>
        </p:txBody>
      </p:sp>
      <p:sp>
        <p:nvSpPr>
          <p:cNvPr id="16407" name="Rectangle 22">
            <a:extLst>
              <a:ext uri="{FF2B5EF4-FFF2-40B4-BE49-F238E27FC236}">
                <a16:creationId xmlns="" xmlns:a16="http://schemas.microsoft.com/office/drawing/2014/main" id="{2DD33273-7980-661A-5C7A-B5DD0CB603A8}"/>
              </a:ext>
            </a:extLst>
          </p:cNvPr>
          <p:cNvSpPr>
            <a:spLocks noChangeArrowheads="1"/>
          </p:cNvSpPr>
          <p:nvPr/>
        </p:nvSpPr>
        <p:spPr bwMode="auto">
          <a:xfrm>
            <a:off x="4602956" y="5370513"/>
            <a:ext cx="927100"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Ceftriaxone</a:t>
            </a:r>
          </a:p>
        </p:txBody>
      </p:sp>
      <p:sp>
        <p:nvSpPr>
          <p:cNvPr id="16408" name="Rectangle 23">
            <a:extLst>
              <a:ext uri="{FF2B5EF4-FFF2-40B4-BE49-F238E27FC236}">
                <a16:creationId xmlns="" xmlns:a16="http://schemas.microsoft.com/office/drawing/2014/main" id="{8D0A5F3A-9DCC-AB1E-1AE9-FCD96C019C5C}"/>
              </a:ext>
            </a:extLst>
          </p:cNvPr>
          <p:cNvSpPr>
            <a:spLocks noChangeArrowheads="1"/>
          </p:cNvSpPr>
          <p:nvPr/>
        </p:nvSpPr>
        <p:spPr bwMode="auto">
          <a:xfrm>
            <a:off x="2316956" y="5583239"/>
            <a:ext cx="590550" cy="14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Cefdinir</a:t>
            </a:r>
          </a:p>
        </p:txBody>
      </p:sp>
      <p:sp>
        <p:nvSpPr>
          <p:cNvPr id="16409" name="Rectangle 24">
            <a:extLst>
              <a:ext uri="{FF2B5EF4-FFF2-40B4-BE49-F238E27FC236}">
                <a16:creationId xmlns="" xmlns:a16="http://schemas.microsoft.com/office/drawing/2014/main" id="{031055A3-3A25-6E95-B203-BBB0CC45E4AE}"/>
              </a:ext>
            </a:extLst>
          </p:cNvPr>
          <p:cNvSpPr>
            <a:spLocks noChangeArrowheads="1"/>
          </p:cNvSpPr>
          <p:nvPr/>
        </p:nvSpPr>
        <p:spPr bwMode="auto">
          <a:xfrm>
            <a:off x="4590257" y="5614988"/>
            <a:ext cx="969963"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Ceftazidime</a:t>
            </a:r>
          </a:p>
        </p:txBody>
      </p:sp>
      <p:sp>
        <p:nvSpPr>
          <p:cNvPr id="16410" name="Rectangle 25">
            <a:extLst>
              <a:ext uri="{FF2B5EF4-FFF2-40B4-BE49-F238E27FC236}">
                <a16:creationId xmlns="" xmlns:a16="http://schemas.microsoft.com/office/drawing/2014/main" id="{0BE01196-2D1C-0EF6-B892-C44C26A008D6}"/>
              </a:ext>
            </a:extLst>
          </p:cNvPr>
          <p:cNvSpPr>
            <a:spLocks noChangeArrowheads="1"/>
          </p:cNvSpPr>
          <p:nvPr/>
        </p:nvSpPr>
        <p:spPr bwMode="auto">
          <a:xfrm>
            <a:off x="2316956" y="5815013"/>
            <a:ext cx="7747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Ceftibuten</a:t>
            </a:r>
          </a:p>
        </p:txBody>
      </p:sp>
      <p:sp>
        <p:nvSpPr>
          <p:cNvPr id="16411" name="Rectangle 26">
            <a:extLst>
              <a:ext uri="{FF2B5EF4-FFF2-40B4-BE49-F238E27FC236}">
                <a16:creationId xmlns="" xmlns:a16="http://schemas.microsoft.com/office/drawing/2014/main" id="{59F940D1-11EA-7E12-AFBF-963543E85AFF}"/>
              </a:ext>
            </a:extLst>
          </p:cNvPr>
          <p:cNvSpPr>
            <a:spLocks noChangeArrowheads="1"/>
          </p:cNvSpPr>
          <p:nvPr/>
        </p:nvSpPr>
        <p:spPr bwMode="auto">
          <a:xfrm>
            <a:off x="4529931" y="5851525"/>
            <a:ext cx="10175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•Ceftizoxime</a:t>
            </a:r>
          </a:p>
        </p:txBody>
      </p:sp>
      <p:sp>
        <p:nvSpPr>
          <p:cNvPr id="16412" name="Rectangle 27">
            <a:extLst>
              <a:ext uri="{FF2B5EF4-FFF2-40B4-BE49-F238E27FC236}">
                <a16:creationId xmlns="" xmlns:a16="http://schemas.microsoft.com/office/drawing/2014/main" id="{4D715300-619D-5AD3-0EC7-3EAFEFA16C80}"/>
              </a:ext>
            </a:extLst>
          </p:cNvPr>
          <p:cNvSpPr>
            <a:spLocks noChangeArrowheads="1"/>
          </p:cNvSpPr>
          <p:nvPr/>
        </p:nvSpPr>
        <p:spPr bwMode="auto">
          <a:xfrm>
            <a:off x="4596607" y="6089651"/>
            <a:ext cx="1146175"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Cefoperazone</a:t>
            </a:r>
          </a:p>
        </p:txBody>
      </p:sp>
      <p:sp>
        <p:nvSpPr>
          <p:cNvPr id="16413" name="Rectangle 28">
            <a:extLst>
              <a:ext uri="{FF2B5EF4-FFF2-40B4-BE49-F238E27FC236}">
                <a16:creationId xmlns="" xmlns:a16="http://schemas.microsoft.com/office/drawing/2014/main" id="{CCDDAC84-7AA0-0021-BE05-B6CA9A9E9F17}"/>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6414" name="Rectangle 29">
            <a:extLst>
              <a:ext uri="{FF2B5EF4-FFF2-40B4-BE49-F238E27FC236}">
                <a16:creationId xmlns="" xmlns:a16="http://schemas.microsoft.com/office/drawing/2014/main" id="{459DE778-3B43-25B5-704F-BF8494A901E5}"/>
              </a:ext>
            </a:extLst>
          </p:cNvPr>
          <p:cNvSpPr>
            <a:spLocks noChangeArrowheads="1"/>
          </p:cNvSpPr>
          <p:nvPr/>
        </p:nvSpPr>
        <p:spPr bwMode="auto">
          <a:xfrm>
            <a:off x="11125994" y="6477000"/>
            <a:ext cx="1698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15</a:t>
            </a:r>
          </a:p>
        </p:txBody>
      </p:sp>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410" name="Picture 1">
            <a:extLst>
              <a:ext uri="{FF2B5EF4-FFF2-40B4-BE49-F238E27FC236}">
                <a16:creationId xmlns="" xmlns:a16="http://schemas.microsoft.com/office/drawing/2014/main" id="{2B631B40-9B43-7044-9EFB-44F22894CE6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69481" y="165101"/>
            <a:ext cx="7583488" cy="139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2">
            <a:extLst>
              <a:ext uri="{FF2B5EF4-FFF2-40B4-BE49-F238E27FC236}">
                <a16:creationId xmlns="" xmlns:a16="http://schemas.microsoft.com/office/drawing/2014/main" id="{6EAEB4C7-0DC0-7C9B-C3B0-A561E928E5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3556" y="2457451"/>
            <a:ext cx="76200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3">
            <a:extLst>
              <a:ext uri="{FF2B5EF4-FFF2-40B4-BE49-F238E27FC236}">
                <a16:creationId xmlns="" xmlns:a16="http://schemas.microsoft.com/office/drawing/2014/main" id="{EF170427-1BF7-1A6E-2888-961EA8C4504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77619" y="4664075"/>
            <a:ext cx="5846762"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Rectangle 4">
            <a:extLst>
              <a:ext uri="{FF2B5EF4-FFF2-40B4-BE49-F238E27FC236}">
                <a16:creationId xmlns="" xmlns:a16="http://schemas.microsoft.com/office/drawing/2014/main" id="{CDB3AF37-A1CD-E095-7E96-C21099C44A99}"/>
              </a:ext>
            </a:extLst>
          </p:cNvPr>
          <p:cNvSpPr>
            <a:spLocks noChangeArrowheads="1"/>
          </p:cNvSpPr>
          <p:nvPr/>
        </p:nvSpPr>
        <p:spPr bwMode="auto">
          <a:xfrm>
            <a:off x="2250282" y="85726"/>
            <a:ext cx="206375" cy="530225"/>
          </a:xfrm>
          <a:prstGeom prst="rect">
            <a:avLst/>
          </a:prstGeom>
          <a:solidFill>
            <a:srgbClr val="C0728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7600">
                <a:solidFill>
                  <a:srgbClr val="242121"/>
                </a:solidFill>
                <a:latin typeface="CordiaUPC" panose="020B0304020202020204" pitchFamily="34" charset="-34"/>
              </a:rPr>
              <a:t>t</a:t>
            </a:r>
          </a:p>
        </p:txBody>
      </p:sp>
      <p:sp>
        <p:nvSpPr>
          <p:cNvPr id="17414" name="Rectangle 5">
            <a:extLst>
              <a:ext uri="{FF2B5EF4-FFF2-40B4-BE49-F238E27FC236}">
                <a16:creationId xmlns="" xmlns:a16="http://schemas.microsoft.com/office/drawing/2014/main" id="{B27DFC94-604C-92EF-BE91-2688F0ED47E8}"/>
              </a:ext>
            </a:extLst>
          </p:cNvPr>
          <p:cNvSpPr>
            <a:spLocks noChangeArrowheads="1"/>
          </p:cNvSpPr>
          <p:nvPr/>
        </p:nvSpPr>
        <p:spPr bwMode="auto">
          <a:xfrm>
            <a:off x="2316956" y="884238"/>
            <a:ext cx="261938" cy="322262"/>
          </a:xfrm>
          <a:prstGeom prst="rect">
            <a:avLst/>
          </a:prstGeom>
          <a:solidFill>
            <a:srgbClr val="C7C3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i="1">
                <a:solidFill>
                  <a:srgbClr val="6D3E4C"/>
                </a:solidFill>
              </a:rPr>
              <a:t>r</a:t>
            </a:r>
          </a:p>
        </p:txBody>
      </p:sp>
      <p:sp>
        <p:nvSpPr>
          <p:cNvPr id="17415" name="Rectangle 6">
            <a:extLst>
              <a:ext uri="{FF2B5EF4-FFF2-40B4-BE49-F238E27FC236}">
                <a16:creationId xmlns="" xmlns:a16="http://schemas.microsoft.com/office/drawing/2014/main" id="{3B7BF30F-4CCB-D849-FEE8-EE3017C96CED}"/>
              </a:ext>
            </a:extLst>
          </p:cNvPr>
          <p:cNvSpPr>
            <a:spLocks noChangeArrowheads="1"/>
          </p:cNvSpPr>
          <p:nvPr/>
        </p:nvSpPr>
        <p:spPr bwMode="auto">
          <a:xfrm>
            <a:off x="1627981" y="1195389"/>
            <a:ext cx="1841500" cy="384175"/>
          </a:xfrm>
          <a:prstGeom prst="rect">
            <a:avLst/>
          </a:prstGeom>
          <a:solidFill>
            <a:srgbClr val="C0728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latin typeface="Tahoma" panose="020B0604030504040204" pitchFamily="34" charset="0"/>
              </a:rPr>
              <a:t>Sulphonamides</a:t>
            </a:r>
          </a:p>
        </p:txBody>
      </p:sp>
      <p:sp>
        <p:nvSpPr>
          <p:cNvPr id="17416" name="Rectangle 7">
            <a:extLst>
              <a:ext uri="{FF2B5EF4-FFF2-40B4-BE49-F238E27FC236}">
                <a16:creationId xmlns="" xmlns:a16="http://schemas.microsoft.com/office/drawing/2014/main" id="{72A75B6E-AD75-467B-2BC4-907EEA9C8A1B}"/>
              </a:ext>
            </a:extLst>
          </p:cNvPr>
          <p:cNvSpPr>
            <a:spLocks noChangeArrowheads="1"/>
          </p:cNvSpPr>
          <p:nvPr/>
        </p:nvSpPr>
        <p:spPr bwMode="auto">
          <a:xfrm>
            <a:off x="2566195" y="938214"/>
            <a:ext cx="598487" cy="79375"/>
          </a:xfrm>
          <a:prstGeom prst="rect">
            <a:avLst/>
          </a:prstGeom>
          <a:solidFill>
            <a:srgbClr val="B0AEB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500">
                <a:solidFill>
                  <a:srgbClr val="878787"/>
                </a:solidFill>
                <a:latin typeface="Times New Roman" panose="02020603050405020304" pitchFamily="18" charset="0"/>
              </a:rPr>
              <a:t>MMWRMrmMi</a:t>
            </a:r>
          </a:p>
        </p:txBody>
      </p:sp>
      <p:sp>
        <p:nvSpPr>
          <p:cNvPr id="17417" name="Rectangle 8">
            <a:extLst>
              <a:ext uri="{FF2B5EF4-FFF2-40B4-BE49-F238E27FC236}">
                <a16:creationId xmlns="" xmlns:a16="http://schemas.microsoft.com/office/drawing/2014/main" id="{73ACFA9D-7EE0-9E2D-C0C2-45F9E83C3BEE}"/>
              </a:ext>
            </a:extLst>
          </p:cNvPr>
          <p:cNvSpPr>
            <a:spLocks noChangeArrowheads="1"/>
          </p:cNvSpPr>
          <p:nvPr/>
        </p:nvSpPr>
        <p:spPr bwMode="auto">
          <a:xfrm>
            <a:off x="5368131" y="2030414"/>
            <a:ext cx="1828800" cy="166687"/>
          </a:xfrm>
          <a:prstGeom prst="rect">
            <a:avLst/>
          </a:prstGeom>
          <a:solidFill>
            <a:srgbClr val="C0728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13"/>
              </a:spcAft>
            </a:pPr>
            <a:r>
              <a:rPr lang="en-US" altLang="en-US" sz="1900" b="1"/>
              <a:t>SULPHONAMIDES</a:t>
            </a:r>
          </a:p>
        </p:txBody>
      </p:sp>
      <p:sp>
        <p:nvSpPr>
          <p:cNvPr id="17418" name="Rectangle 9">
            <a:extLst>
              <a:ext uri="{FF2B5EF4-FFF2-40B4-BE49-F238E27FC236}">
                <a16:creationId xmlns="" xmlns:a16="http://schemas.microsoft.com/office/drawing/2014/main" id="{2E83D1B7-6227-B7DE-53B4-BB2D325A640B}"/>
              </a:ext>
            </a:extLst>
          </p:cNvPr>
          <p:cNvSpPr>
            <a:spLocks noChangeArrowheads="1"/>
          </p:cNvSpPr>
          <p:nvPr/>
        </p:nvSpPr>
        <p:spPr bwMode="auto">
          <a:xfrm>
            <a:off x="5315745" y="2270125"/>
            <a:ext cx="1438275" cy="254000"/>
          </a:xfrm>
          <a:prstGeom prst="rect">
            <a:avLst/>
          </a:prstGeom>
          <a:solidFill>
            <a:srgbClr val="C0728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6D3E4C"/>
                </a:solidFill>
              </a:rPr>
              <a:t>■■ m</a:t>
            </a:r>
          </a:p>
        </p:txBody>
      </p:sp>
      <p:sp>
        <p:nvSpPr>
          <p:cNvPr id="17419" name="Rectangle 10">
            <a:extLst>
              <a:ext uri="{FF2B5EF4-FFF2-40B4-BE49-F238E27FC236}">
                <a16:creationId xmlns="" xmlns:a16="http://schemas.microsoft.com/office/drawing/2014/main" id="{E377FBCD-F598-229C-03AE-76B36CC95022}"/>
              </a:ext>
            </a:extLst>
          </p:cNvPr>
          <p:cNvSpPr>
            <a:spLocks noChangeArrowheads="1"/>
          </p:cNvSpPr>
          <p:nvPr/>
        </p:nvSpPr>
        <p:spPr bwMode="auto">
          <a:xfrm>
            <a:off x="2350294" y="2792413"/>
            <a:ext cx="1643062" cy="176212"/>
          </a:xfrm>
          <a:prstGeom prst="rect">
            <a:avLst/>
          </a:prstGeom>
          <a:solidFill>
            <a:srgbClr val="C7C3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13"/>
              </a:spcAft>
            </a:pPr>
            <a:r>
              <a:rPr lang="en-US" altLang="en-US" sz="1300" b="1">
                <a:latin typeface="Tahoma" panose="020B0604030504040204" pitchFamily="34" charset="0"/>
              </a:rPr>
              <a:t>Systemically Used</a:t>
            </a:r>
          </a:p>
        </p:txBody>
      </p:sp>
      <p:sp>
        <p:nvSpPr>
          <p:cNvPr id="17420" name="Rectangle 11">
            <a:extLst>
              <a:ext uri="{FF2B5EF4-FFF2-40B4-BE49-F238E27FC236}">
                <a16:creationId xmlns="" xmlns:a16="http://schemas.microsoft.com/office/drawing/2014/main" id="{ECD6E904-1FEE-69D2-A3FF-8D97BE66B17C}"/>
              </a:ext>
            </a:extLst>
          </p:cNvPr>
          <p:cNvSpPr>
            <a:spLocks noChangeArrowheads="1"/>
          </p:cNvSpPr>
          <p:nvPr/>
        </p:nvSpPr>
        <p:spPr bwMode="auto">
          <a:xfrm>
            <a:off x="2301081" y="3008313"/>
            <a:ext cx="1709738" cy="292100"/>
          </a:xfrm>
          <a:prstGeom prst="rect">
            <a:avLst/>
          </a:prstGeom>
          <a:solidFill>
            <a:srgbClr val="C7C3C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6D3E4C"/>
                </a:solidFill>
              </a:rPr>
              <a:t>ZH ■</a:t>
            </a:r>
          </a:p>
        </p:txBody>
      </p:sp>
      <p:graphicFrame>
        <p:nvGraphicFramePr>
          <p:cNvPr id="13" name="Table 12">
            <a:extLst>
              <a:ext uri="{FF2B5EF4-FFF2-40B4-BE49-F238E27FC236}">
                <a16:creationId xmlns="" xmlns:a16="http://schemas.microsoft.com/office/drawing/2014/main" id="{AD9CC332-F4EA-70DD-1D29-44C6A67C6AF6}"/>
              </a:ext>
            </a:extLst>
          </p:cNvPr>
          <p:cNvGraphicFramePr>
            <a:graphicFrameLocks noGrp="1"/>
          </p:cNvGraphicFramePr>
          <p:nvPr/>
        </p:nvGraphicFramePr>
        <p:xfrm>
          <a:off x="1237456" y="3408363"/>
          <a:ext cx="5716588" cy="1365250"/>
        </p:xfrm>
        <a:graphic>
          <a:graphicData uri="http://schemas.openxmlformats.org/drawingml/2006/table">
            <a:tbl>
              <a:tblPr/>
              <a:tblGrid>
                <a:gridCol w="1517650">
                  <a:extLst>
                    <a:ext uri="{9D8B030D-6E8A-4147-A177-3AD203B41FA5}">
                      <a16:colId xmlns="" xmlns:a16="http://schemas.microsoft.com/office/drawing/2014/main" val="20000"/>
                    </a:ext>
                  </a:extLst>
                </a:gridCol>
                <a:gridCol w="209550">
                  <a:extLst>
                    <a:ext uri="{9D8B030D-6E8A-4147-A177-3AD203B41FA5}">
                      <a16:colId xmlns="" xmlns:a16="http://schemas.microsoft.com/office/drawing/2014/main" val="20001"/>
                    </a:ext>
                  </a:extLst>
                </a:gridCol>
                <a:gridCol w="1866900">
                  <a:extLst>
                    <a:ext uri="{9D8B030D-6E8A-4147-A177-3AD203B41FA5}">
                      <a16:colId xmlns="" xmlns:a16="http://schemas.microsoft.com/office/drawing/2014/main" val="20002"/>
                    </a:ext>
                  </a:extLst>
                </a:gridCol>
                <a:gridCol w="209550">
                  <a:extLst>
                    <a:ext uri="{9D8B030D-6E8A-4147-A177-3AD203B41FA5}">
                      <a16:colId xmlns="" xmlns:a16="http://schemas.microsoft.com/office/drawing/2014/main" val="20003"/>
                    </a:ext>
                  </a:extLst>
                </a:gridCol>
                <a:gridCol w="1912938">
                  <a:extLst>
                    <a:ext uri="{9D8B030D-6E8A-4147-A177-3AD203B41FA5}">
                      <a16:colId xmlns="" xmlns:a16="http://schemas.microsoft.com/office/drawing/2014/main" val="20004"/>
                    </a:ext>
                  </a:extLst>
                </a:gridCol>
              </a:tblGrid>
              <a:tr h="284229">
                <a:tc>
                  <a:txBody>
                    <a:bodyPr/>
                    <a:lstStyle>
                      <a:lvl1pPr marL="1397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3970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a:ln>
                            <a:noFill/>
                          </a:ln>
                          <a:solidFill>
                            <a:schemeClr val="tx1"/>
                          </a:solidFill>
                          <a:effectLst/>
                          <a:latin typeface="Tahoma" panose="020B0604030504040204" pitchFamily="34" charset="0"/>
                        </a:rPr>
                        <a:t>Short Acting</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728B"/>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tc>
                  <a:txBody>
                    <a:bodyPr/>
                    <a:lstStyle>
                      <a:lvl1pPr marL="127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2700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a:ln>
                            <a:noFill/>
                          </a:ln>
                          <a:solidFill>
                            <a:schemeClr val="tx1"/>
                          </a:solidFill>
                          <a:effectLst/>
                          <a:latin typeface="Tahoma" panose="020B0604030504040204" pitchFamily="34" charset="0"/>
                        </a:rPr>
                        <a:t>intermediate Acting</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728B"/>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a:ln>
                            <a:noFill/>
                          </a:ln>
                          <a:solidFill>
                            <a:schemeClr val="tx1"/>
                          </a:solidFill>
                          <a:effectLst/>
                          <a:latin typeface="Tahoma" panose="020B0604030504040204" pitchFamily="34" charset="0"/>
                        </a:rPr>
                        <a:t>Long Acting</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728B"/>
                    </a:solidFill>
                  </a:tcPr>
                </a:tc>
                <a:extLst>
                  <a:ext uri="{0D108BD9-81ED-4DB2-BD59-A6C34878D82A}">
                    <a16:rowId xmlns="" xmlns:a16="http://schemas.microsoft.com/office/drawing/2014/main" val="10000"/>
                  </a:ext>
                </a:extLst>
              </a:tr>
              <a:tr h="209599">
                <a:tc>
                  <a:txBody>
                    <a:bodyPr/>
                    <a:lstStyle>
                      <a:lvl1pPr marL="1397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3970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a:ln>
                            <a:noFill/>
                          </a:ln>
                          <a:solidFill>
                            <a:schemeClr val="tx1"/>
                          </a:solidFill>
                          <a:effectLst/>
                          <a:latin typeface="Tahoma" panose="020B0604030504040204" pitchFamily="34" charset="0"/>
                        </a:rPr>
                        <a:t>(4-8 hrs.)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728B"/>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tc>
                  <a:txBody>
                    <a:bodyPr/>
                    <a:lstStyle>
                      <a:lvl1pPr marL="127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2700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a:ln>
                            <a:noFill/>
                          </a:ln>
                          <a:solidFill>
                            <a:schemeClr val="tx1"/>
                          </a:solidFill>
                          <a:effectLst/>
                          <a:latin typeface="Tahoma" panose="020B0604030504040204" pitchFamily="34" charset="0"/>
                        </a:rPr>
                        <a:t>(8 -12 hrs.)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728B"/>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300" b="1" i="0" u="none" strike="noStrike" cap="none" normalizeH="0" baseline="0">
                          <a:ln>
                            <a:noFill/>
                          </a:ln>
                          <a:solidFill>
                            <a:srgbClr val="242121"/>
                          </a:solidFill>
                          <a:effectLst/>
                          <a:latin typeface="Tahoma" panose="020B0604030504040204" pitchFamily="34" charset="0"/>
                        </a:rPr>
                        <a:t>(about 7 days)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728B"/>
                    </a:solidFill>
                  </a:tcPr>
                </a:tc>
                <a:extLst>
                  <a:ext uri="{0D108BD9-81ED-4DB2-BD59-A6C34878D82A}">
                    <a16:rowId xmlns="" xmlns:a16="http://schemas.microsoft.com/office/drawing/2014/main" val="10001"/>
                  </a:ext>
                </a:extLst>
              </a:tr>
              <a:tr h="553849">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ts val="425"/>
                        </a:spcAft>
                        <a:buClrTx/>
                        <a:buSzTx/>
                        <a:buFontTx/>
                        <a:buNone/>
                        <a:tabLst/>
                      </a:pPr>
                      <a:r>
                        <a:rPr kumimoji="0" lang="en-US" altLang="en-US" sz="1000" b="1" i="0" u="none" strike="noStrike" cap="none" normalizeH="0" baseline="0">
                          <a:ln>
                            <a:noFill/>
                          </a:ln>
                          <a:solidFill>
                            <a:srgbClr val="242121"/>
                          </a:solidFill>
                          <a:effectLst/>
                          <a:latin typeface="Tahoma" panose="020B0604030504040204" pitchFamily="34" charset="0"/>
                        </a:rPr>
                        <a:t>- </a:t>
                      </a:r>
                      <a:r>
                        <a:rPr kumimoji="0" lang="en-US" altLang="en-US" sz="1000" b="0" i="0" u="none" strike="noStrike" cap="none" normalizeH="0" baseline="0">
                          <a:ln>
                            <a:noFill/>
                          </a:ln>
                          <a:solidFill>
                            <a:srgbClr val="242121"/>
                          </a:solidFill>
                          <a:effectLst/>
                          <a:latin typeface="Tahoma" panose="020B0604030504040204" pitchFamily="34" charset="0"/>
                        </a:rPr>
                        <a:t>5</a:t>
                      </a:r>
                      <a:r>
                        <a:rPr kumimoji="0" lang="en-US" altLang="en-US" sz="1000" b="1" i="0" u="none" strike="noStrike" cap="none" normalizeH="0" baseline="0">
                          <a:ln>
                            <a:noFill/>
                          </a:ln>
                          <a:solidFill>
                            <a:srgbClr val="242121"/>
                          </a:solidFill>
                          <a:effectLst/>
                          <a:latin typeface="Tahoma" panose="020B0604030504040204" pitchFamily="34" charset="0"/>
                        </a:rPr>
                        <a:t>------—— --------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a:ln>
                            <a:noFill/>
                          </a:ln>
                          <a:solidFill>
                            <a:schemeClr val="tx1"/>
                          </a:solidFill>
                          <a:effectLst/>
                          <a:latin typeface="Tahoma" panose="020B0604030504040204" pitchFamily="34" charset="0"/>
                        </a:rPr>
                        <a:t>•Sulfadiazine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0AEB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7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tc>
                  <a:txBody>
                    <a:bodyPr/>
                    <a:lstStyle>
                      <a:lvl1pPr marL="127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2700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a:ln>
                            <a:noFill/>
                          </a:ln>
                          <a:solidFill>
                            <a:schemeClr val="tx1"/>
                          </a:solidFill>
                          <a:effectLst/>
                          <a:latin typeface="Tahoma" panose="020B0604030504040204" pitchFamily="34" charset="0"/>
                        </a:rPr>
                        <a:t>•Sulfamethoxazole</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7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a:ln>
                            <a:noFill/>
                          </a:ln>
                          <a:solidFill>
                            <a:schemeClr val="tx1"/>
                          </a:solidFill>
                          <a:effectLst/>
                          <a:latin typeface="Tahoma" panose="020B0604030504040204" pitchFamily="34" charset="0"/>
                        </a:rPr>
                        <a:t>•Sulfadoxine</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extLst>
                  <a:ext uri="{0D108BD9-81ED-4DB2-BD59-A6C34878D82A}">
                    <a16:rowId xmlns="" xmlns:a16="http://schemas.microsoft.com/office/drawing/2014/main" val="10002"/>
                  </a:ext>
                </a:extLst>
              </a:tr>
              <a:tr h="317574">
                <a:tc>
                  <a:txBody>
                    <a:bodyPr/>
                    <a:lstStyle>
                      <a:lvl1pPr marL="1397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3970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a:ln>
                            <a:noFill/>
                          </a:ln>
                          <a:solidFill>
                            <a:schemeClr val="tx1"/>
                          </a:solidFill>
                          <a:effectLst/>
                          <a:latin typeface="Tahoma" panose="020B0604030504040204" pitchFamily="34" charset="0"/>
                        </a:rPr>
                        <a:t>•Sulfisoxazole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0AEB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5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tc>
                  <a:txBody>
                    <a:bodyPr/>
                    <a:lstStyle>
                      <a:lvl1pPr marL="127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2700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a:ln>
                            <a:noFill/>
                          </a:ln>
                          <a:solidFill>
                            <a:schemeClr val="tx1"/>
                          </a:solidFill>
                          <a:effectLst/>
                          <a:latin typeface="Tahoma" panose="020B0604030504040204" pitchFamily="34" charset="0"/>
                        </a:rPr>
                        <a:t>•Sulfamoxole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5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300" b="0" i="0" u="none" strike="noStrike" cap="none" normalizeH="0" baseline="0">
                          <a:ln>
                            <a:noFill/>
                          </a:ln>
                          <a:solidFill>
                            <a:schemeClr val="tx1"/>
                          </a:solidFill>
                          <a:effectLst/>
                          <a:latin typeface="Tahoma" panose="020B0604030504040204" pitchFamily="34" charset="0"/>
                        </a:rPr>
                        <a:t>•Suifamethopyrazine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7C3C5"/>
                    </a:solidFill>
                  </a:tcPr>
                </a:tc>
                <a:extLst>
                  <a:ext uri="{0D108BD9-81ED-4DB2-BD59-A6C34878D82A}">
                    <a16:rowId xmlns="" xmlns:a16="http://schemas.microsoft.com/office/drawing/2014/main" val="10003"/>
                  </a:ext>
                </a:extLst>
              </a:tr>
            </a:tbl>
          </a:graphicData>
        </a:graphic>
      </p:graphicFrame>
      <p:sp>
        <p:nvSpPr>
          <p:cNvPr id="17453" name="Rectangle 13">
            <a:extLst>
              <a:ext uri="{FF2B5EF4-FFF2-40B4-BE49-F238E27FC236}">
                <a16:creationId xmlns="" xmlns:a16="http://schemas.microsoft.com/office/drawing/2014/main" id="{5C2FDC3E-EE3B-0058-96DA-312283ADFFDF}"/>
              </a:ext>
            </a:extLst>
          </p:cNvPr>
          <p:cNvSpPr>
            <a:spLocks noChangeArrowheads="1"/>
          </p:cNvSpPr>
          <p:nvPr/>
        </p:nvSpPr>
        <p:spPr bwMode="auto">
          <a:xfrm>
            <a:off x="915195" y="6456363"/>
            <a:ext cx="255587"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8/2</a:t>
            </a:r>
          </a:p>
        </p:txBody>
      </p:sp>
      <p:sp>
        <p:nvSpPr>
          <p:cNvPr id="17454" name="Rectangle 14">
            <a:extLst>
              <a:ext uri="{FF2B5EF4-FFF2-40B4-BE49-F238E27FC236}">
                <a16:creationId xmlns="" xmlns:a16="http://schemas.microsoft.com/office/drawing/2014/main" id="{54CE5BA3-1B9B-7F88-0BAB-5CD47519FBE0}"/>
              </a:ext>
            </a:extLst>
          </p:cNvPr>
          <p:cNvSpPr>
            <a:spLocks noChangeArrowheads="1"/>
          </p:cNvSpPr>
          <p:nvPr/>
        </p:nvSpPr>
        <p:spPr bwMode="auto">
          <a:xfrm>
            <a:off x="4712494" y="5456238"/>
            <a:ext cx="804862" cy="182562"/>
          </a:xfrm>
          <a:prstGeom prst="rect">
            <a:avLst/>
          </a:prstGeom>
          <a:solidFill>
            <a:srgbClr val="C0728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latin typeface="Tahoma" panose="020B0604030504040204" pitchFamily="34" charset="0"/>
              </a:rPr>
              <a:t>For Skin</a:t>
            </a:r>
          </a:p>
        </p:txBody>
      </p:sp>
      <p:sp>
        <p:nvSpPr>
          <p:cNvPr id="17455" name="Rectangle 15">
            <a:extLst>
              <a:ext uri="{FF2B5EF4-FFF2-40B4-BE49-F238E27FC236}">
                <a16:creationId xmlns="" xmlns:a16="http://schemas.microsoft.com/office/drawing/2014/main" id="{076D9BF1-D4AB-38FE-D3A0-258AC0B29CC0}"/>
              </a:ext>
            </a:extLst>
          </p:cNvPr>
          <p:cNvSpPr>
            <a:spLocks noChangeArrowheads="1"/>
          </p:cNvSpPr>
          <p:nvPr/>
        </p:nvSpPr>
        <p:spPr bwMode="auto">
          <a:xfrm>
            <a:off x="4248945" y="5784850"/>
            <a:ext cx="1646237" cy="450850"/>
          </a:xfrm>
          <a:prstGeom prst="rect">
            <a:avLst/>
          </a:prstGeom>
          <a:solidFill>
            <a:srgbClr val="B0AEB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963"/>
              </a:lnSpc>
            </a:pPr>
            <a:r>
              <a:rPr lang="en-US" altLang="en-US" sz="1300">
                <a:latin typeface="Tahoma" panose="020B0604030504040204" pitchFamily="34" charset="0"/>
              </a:rPr>
              <a:t>»Silver sulfadiazine •Mafenide</a:t>
            </a:r>
          </a:p>
        </p:txBody>
      </p:sp>
      <p:sp>
        <p:nvSpPr>
          <p:cNvPr id="17456" name="Rectangle 16">
            <a:extLst>
              <a:ext uri="{FF2B5EF4-FFF2-40B4-BE49-F238E27FC236}">
                <a16:creationId xmlns="" xmlns:a16="http://schemas.microsoft.com/office/drawing/2014/main" id="{2E5792C3-F238-143F-F7ED-4D80BB06DD3F}"/>
              </a:ext>
            </a:extLst>
          </p:cNvPr>
          <p:cNvSpPr>
            <a:spLocks noChangeArrowheads="1"/>
          </p:cNvSpPr>
          <p:nvPr/>
        </p:nvSpPr>
        <p:spPr bwMode="auto">
          <a:xfrm>
            <a:off x="8238331" y="2716214"/>
            <a:ext cx="2808288" cy="212725"/>
          </a:xfrm>
          <a:prstGeom prst="rect">
            <a:avLst/>
          </a:prstGeom>
          <a:solidFill>
            <a:srgbClr val="C0728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u="sng">
                <a:latin typeface="Tahoma" panose="020B0604030504040204" pitchFamily="34" charset="0"/>
              </a:rPr>
              <a:t>mbinations with Trimethoprim </a:t>
            </a:r>
            <a:r>
              <a:rPr lang="en-US" altLang="en-US" sz="1300" b="1" u="sng">
                <a:solidFill>
                  <a:srgbClr val="242121"/>
                </a:solidFill>
                <a:latin typeface="Tahoma" panose="020B0604030504040204" pitchFamily="34" charset="0"/>
              </a:rPr>
              <a:t>|</a:t>
            </a:r>
          </a:p>
        </p:txBody>
      </p:sp>
      <p:sp>
        <p:nvSpPr>
          <p:cNvPr id="17457" name="Rectangle 17">
            <a:extLst>
              <a:ext uri="{FF2B5EF4-FFF2-40B4-BE49-F238E27FC236}">
                <a16:creationId xmlns="" xmlns:a16="http://schemas.microsoft.com/office/drawing/2014/main" id="{1117E183-66EF-9FE3-614D-955141AE09ED}"/>
              </a:ext>
            </a:extLst>
          </p:cNvPr>
          <p:cNvSpPr>
            <a:spLocks noChangeArrowheads="1"/>
          </p:cNvSpPr>
          <p:nvPr/>
        </p:nvSpPr>
        <p:spPr bwMode="auto">
          <a:xfrm>
            <a:off x="7973220" y="3071814"/>
            <a:ext cx="3043237" cy="987425"/>
          </a:xfrm>
          <a:prstGeom prst="rect">
            <a:avLst/>
          </a:prstGeom>
          <a:solidFill>
            <a:srgbClr val="C7C3C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213"/>
              </a:spcAft>
            </a:pPr>
            <a:r>
              <a:rPr lang="en-US" altLang="en-US" sz="1300">
                <a:latin typeface="Tahoma" panose="020B0604030504040204" pitchFamily="34" charset="0"/>
              </a:rPr>
              <a:t>*Co-trimoxazole</a:t>
            </a:r>
          </a:p>
          <a:p>
            <a:pPr algn="just" eaLnBrk="1" hangingPunct="1">
              <a:lnSpc>
                <a:spcPts val="1988"/>
              </a:lnSpc>
            </a:pPr>
            <a:r>
              <a:rPr lang="en-US" altLang="en-US" sz="1300">
                <a:latin typeface="Tahoma" panose="020B0604030504040204" pitchFamily="34" charset="0"/>
              </a:rPr>
              <a:t>‘(Trimethoprim + Sulfamethoxazole •Co-trimazine</a:t>
            </a:r>
          </a:p>
          <a:p>
            <a:pPr algn="just" eaLnBrk="1" hangingPunct="1"/>
            <a:r>
              <a:rPr lang="en-US" altLang="en-US" sz="1300">
                <a:latin typeface="Tahoma" panose="020B0604030504040204" pitchFamily="34" charset="0"/>
              </a:rPr>
              <a:t>‘(Trimethoprim + Sulfadiazine)</a:t>
            </a:r>
          </a:p>
        </p:txBody>
      </p:sp>
      <p:sp>
        <p:nvSpPr>
          <p:cNvPr id="17458" name="Rectangle 18">
            <a:extLst>
              <a:ext uri="{FF2B5EF4-FFF2-40B4-BE49-F238E27FC236}">
                <a16:creationId xmlns="" xmlns:a16="http://schemas.microsoft.com/office/drawing/2014/main" id="{24D9C52C-3060-CE63-9CD2-74CB7375FF88}"/>
              </a:ext>
            </a:extLst>
          </p:cNvPr>
          <p:cNvSpPr>
            <a:spLocks noChangeArrowheads="1"/>
          </p:cNvSpPr>
          <p:nvPr/>
        </p:nvSpPr>
        <p:spPr bwMode="auto">
          <a:xfrm>
            <a:off x="6711157" y="5741988"/>
            <a:ext cx="1787525" cy="201612"/>
          </a:xfrm>
          <a:prstGeom prst="rect">
            <a:avLst/>
          </a:prstGeom>
          <a:solidFill>
            <a:srgbClr val="B0AEB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•Sulfacetamide sod.</a:t>
            </a:r>
          </a:p>
        </p:txBody>
      </p:sp>
      <p:sp>
        <p:nvSpPr>
          <p:cNvPr id="17459" name="Rectangle 19">
            <a:extLst>
              <a:ext uri="{FF2B5EF4-FFF2-40B4-BE49-F238E27FC236}">
                <a16:creationId xmlns="" xmlns:a16="http://schemas.microsoft.com/office/drawing/2014/main" id="{BA5BA205-F476-ACBB-05D2-54E1D808973C}"/>
              </a:ext>
            </a:extLst>
          </p:cNvPr>
          <p:cNvSpPr>
            <a:spLocks noChangeArrowheads="1"/>
          </p:cNvSpPr>
          <p:nvPr/>
        </p:nvSpPr>
        <p:spPr bwMode="auto">
          <a:xfrm>
            <a:off x="9449594" y="5741988"/>
            <a:ext cx="1236662" cy="201612"/>
          </a:xfrm>
          <a:prstGeom prst="rect">
            <a:avLst/>
          </a:prstGeom>
          <a:solidFill>
            <a:srgbClr val="B0AEB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•Sulfasalazine</a:t>
            </a:r>
          </a:p>
        </p:txBody>
      </p:sp>
      <p:sp>
        <p:nvSpPr>
          <p:cNvPr id="21" name="Rectangle 20">
            <a:extLst>
              <a:ext uri="{FF2B5EF4-FFF2-40B4-BE49-F238E27FC236}">
                <a16:creationId xmlns="" xmlns:a16="http://schemas.microsoft.com/office/drawing/2014/main" id="{2A159F45-633E-24EA-60E3-B7CFD317AFC7}"/>
              </a:ext>
            </a:extLst>
          </p:cNvPr>
          <p:cNvSpPr/>
          <p:nvPr/>
        </p:nvSpPr>
        <p:spPr>
          <a:xfrm>
            <a:off x="11100595" y="6473825"/>
            <a:ext cx="231775" cy="134938"/>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B</a:t>
            </a:r>
            <a:r>
              <a:rPr lang="en-US" sz="1200">
                <a:solidFill>
                  <a:srgbClr val="878787"/>
                </a:solidFill>
                <a:latin typeface="Calibri"/>
              </a:rPr>
              <a:t>.6</a:t>
            </a:r>
          </a:p>
        </p:txBody>
      </p:sp>
    </p:spTree>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434" name="Picture 1">
            <a:extLst>
              <a:ext uri="{FF2B5EF4-FFF2-40B4-BE49-F238E27FC236}">
                <a16:creationId xmlns="" xmlns:a16="http://schemas.microsoft.com/office/drawing/2014/main" id="{84DD3207-9708-8A89-80A4-79FE63EB95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7907" y="0"/>
            <a:ext cx="10253663" cy="594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418C41CA-7734-03DC-5A91-AFF8CC7AECB6}"/>
              </a:ext>
            </a:extLst>
          </p:cNvPr>
          <p:cNvSpPr/>
          <p:nvPr/>
        </p:nvSpPr>
        <p:spPr>
          <a:xfrm>
            <a:off x="4798220" y="433388"/>
            <a:ext cx="1876425" cy="271462"/>
          </a:xfrm>
          <a:prstGeom prst="rect">
            <a:avLst/>
          </a:prstGeom>
        </p:spPr>
        <p:txBody>
          <a:bodyPr wrap="none" lIns="0" tIns="0" rIns="0" bIns="0"/>
          <a:lstStyle/>
          <a:p>
            <a:pPr marL="101600" eaLnBrk="1" fontAlgn="auto" hangingPunct="1">
              <a:spcBef>
                <a:spcPts val="0"/>
              </a:spcBef>
              <a:spcAft>
                <a:spcPts val="0"/>
              </a:spcAft>
              <a:defRPr/>
            </a:pPr>
            <a:r>
              <a:rPr lang="en-US" sz="1050" b="1">
                <a:solidFill>
                  <a:srgbClr val="242121"/>
                </a:solidFill>
                <a:latin typeface="Tahoma"/>
              </a:rPr>
              <a:t>. . .. .. „</a:t>
            </a:r>
          </a:p>
        </p:txBody>
      </p:sp>
      <p:sp>
        <p:nvSpPr>
          <p:cNvPr id="18436" name="Rectangle 3">
            <a:extLst>
              <a:ext uri="{FF2B5EF4-FFF2-40B4-BE49-F238E27FC236}">
                <a16:creationId xmlns="" xmlns:a16="http://schemas.microsoft.com/office/drawing/2014/main" id="{248F1936-A2EF-BB7D-385B-F624E624C605}"/>
              </a:ext>
            </a:extLst>
          </p:cNvPr>
          <p:cNvSpPr>
            <a:spLocks noChangeArrowheads="1"/>
          </p:cNvSpPr>
          <p:nvPr/>
        </p:nvSpPr>
        <p:spPr bwMode="auto">
          <a:xfrm>
            <a:off x="6660357" y="606426"/>
            <a:ext cx="24225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900" b="1"/>
              <a:t>rial Protein Synthesis</a:t>
            </a:r>
          </a:p>
        </p:txBody>
      </p:sp>
      <p:sp>
        <p:nvSpPr>
          <p:cNvPr id="18437" name="Rectangle 4">
            <a:extLst>
              <a:ext uri="{FF2B5EF4-FFF2-40B4-BE49-F238E27FC236}">
                <a16:creationId xmlns="" xmlns:a16="http://schemas.microsoft.com/office/drawing/2014/main" id="{44311988-30C4-F027-196D-F270754889B6}"/>
              </a:ext>
            </a:extLst>
          </p:cNvPr>
          <p:cNvSpPr>
            <a:spLocks noChangeArrowheads="1"/>
          </p:cNvSpPr>
          <p:nvPr/>
        </p:nvSpPr>
        <p:spPr bwMode="auto">
          <a:xfrm>
            <a:off x="9708357" y="1779589"/>
            <a:ext cx="612775"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latin typeface="Tahoma" panose="020B0604030504040204" pitchFamily="34" charset="0"/>
              </a:rPr>
              <a:t>Others</a:t>
            </a:r>
          </a:p>
        </p:txBody>
      </p:sp>
      <p:sp>
        <p:nvSpPr>
          <p:cNvPr id="18438" name="Rectangle 5">
            <a:extLst>
              <a:ext uri="{FF2B5EF4-FFF2-40B4-BE49-F238E27FC236}">
                <a16:creationId xmlns="" xmlns:a16="http://schemas.microsoft.com/office/drawing/2014/main" id="{B24B1DC6-AA83-AE82-76A8-8582F2590BE2}"/>
              </a:ext>
            </a:extLst>
          </p:cNvPr>
          <p:cNvSpPr>
            <a:spLocks noChangeArrowheads="1"/>
          </p:cNvSpPr>
          <p:nvPr/>
        </p:nvSpPr>
        <p:spPr bwMode="auto">
          <a:xfrm>
            <a:off x="6169819" y="2481263"/>
            <a:ext cx="6096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1000">
                <a:solidFill>
                  <a:srgbClr val="6D3E4C"/>
                </a:solidFill>
                <a:latin typeface="Tahoma" panose="020B0604030504040204" pitchFamily="34" charset="0"/>
              </a:rPr>
              <a:t>-;--</a:t>
            </a:r>
          </a:p>
        </p:txBody>
      </p:sp>
      <p:sp>
        <p:nvSpPr>
          <p:cNvPr id="18439" name="Rectangle 6">
            <a:extLst>
              <a:ext uri="{FF2B5EF4-FFF2-40B4-BE49-F238E27FC236}">
                <a16:creationId xmlns="" xmlns:a16="http://schemas.microsoft.com/office/drawing/2014/main" id="{5DA36112-2573-270A-48AA-C05FB9EC7D1A}"/>
              </a:ext>
            </a:extLst>
          </p:cNvPr>
          <p:cNvSpPr>
            <a:spLocks noChangeArrowheads="1"/>
          </p:cNvSpPr>
          <p:nvPr/>
        </p:nvSpPr>
        <p:spPr bwMode="auto">
          <a:xfrm>
            <a:off x="2977356" y="4227513"/>
            <a:ext cx="201930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spcAft>
                <a:spcPts val="5875"/>
              </a:spcAft>
            </a:pPr>
            <a:r>
              <a:rPr lang="en-US" altLang="en-US" sz="2100" i="1">
                <a:latin typeface="CordiaUPC" panose="020B0304020202020204" pitchFamily="34" charset="-34"/>
              </a:rPr>
              <a:t>(Suffix </a:t>
            </a:r>
            <a:r>
              <a:rPr lang="en-US" altLang="en-US" sz="2100" i="1" u="sng">
                <a:latin typeface="CordiaUPC" panose="020B0304020202020204" pitchFamily="34" charset="-34"/>
              </a:rPr>
              <a:t>“mvc</a:t>
            </a:r>
            <a:r>
              <a:rPr lang="en-US" altLang="en-US" sz="2100" i="1">
                <a:latin typeface="CordiaUPC" panose="020B0304020202020204" pitchFamily="34" charset="-34"/>
              </a:rPr>
              <a:t>in” usually)</a:t>
            </a:r>
          </a:p>
        </p:txBody>
      </p:sp>
      <p:sp>
        <p:nvSpPr>
          <p:cNvPr id="18440" name="Rectangle 7">
            <a:extLst>
              <a:ext uri="{FF2B5EF4-FFF2-40B4-BE49-F238E27FC236}">
                <a16:creationId xmlns="" xmlns:a16="http://schemas.microsoft.com/office/drawing/2014/main" id="{77C7E341-5F03-E31F-B894-AC4FDE272F3A}"/>
              </a:ext>
            </a:extLst>
          </p:cNvPr>
          <p:cNvSpPr>
            <a:spLocks noChangeArrowheads="1"/>
          </p:cNvSpPr>
          <p:nvPr/>
        </p:nvSpPr>
        <p:spPr bwMode="auto">
          <a:xfrm>
            <a:off x="8065295" y="4632326"/>
            <a:ext cx="1087437"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1988"/>
              </a:lnSpc>
            </a:pPr>
            <a:r>
              <a:rPr lang="en-US" altLang="en-US" sz="1300">
                <a:latin typeface="Tahoma" panose="020B0604030504040204" pitchFamily="34" charset="0"/>
              </a:rPr>
              <a:t>•Gentamicin</a:t>
            </a:r>
          </a:p>
          <a:p>
            <a:pPr eaLnBrk="1" hangingPunct="1">
              <a:lnSpc>
                <a:spcPts val="1988"/>
              </a:lnSpc>
            </a:pPr>
            <a:r>
              <a:rPr lang="en-US" altLang="en-US" sz="1300">
                <a:latin typeface="Tahoma" panose="020B0604030504040204" pitchFamily="34" charset="0"/>
              </a:rPr>
              <a:t>•Sisomicin</a:t>
            </a:r>
          </a:p>
          <a:p>
            <a:pPr eaLnBrk="1" hangingPunct="1">
              <a:lnSpc>
                <a:spcPts val="1988"/>
              </a:lnSpc>
            </a:pPr>
            <a:r>
              <a:rPr lang="en-US" altLang="en-US" sz="1300">
                <a:latin typeface="Tahoma" panose="020B0604030504040204" pitchFamily="34" charset="0"/>
              </a:rPr>
              <a:t>•Netilmicin</a:t>
            </a:r>
          </a:p>
        </p:txBody>
      </p:sp>
      <p:sp>
        <p:nvSpPr>
          <p:cNvPr id="18441" name="Rectangle 8">
            <a:extLst>
              <a:ext uri="{FF2B5EF4-FFF2-40B4-BE49-F238E27FC236}">
                <a16:creationId xmlns="" xmlns:a16="http://schemas.microsoft.com/office/drawing/2014/main" id="{5BD2A1B7-7673-E600-EE51-564B0BF4B314}"/>
              </a:ext>
            </a:extLst>
          </p:cNvPr>
          <p:cNvSpPr>
            <a:spLocks noChangeArrowheads="1"/>
          </p:cNvSpPr>
          <p:nvPr/>
        </p:nvSpPr>
        <p:spPr bwMode="auto">
          <a:xfrm>
            <a:off x="4937920" y="5410201"/>
            <a:ext cx="10001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425"/>
              </a:spcAft>
            </a:pPr>
            <a:r>
              <a:rPr lang="en-US" altLang="en-US" sz="1300">
                <a:latin typeface="Tahoma" panose="020B0604030504040204" pitchFamily="34" charset="0"/>
              </a:rPr>
              <a:t>Neomycin</a:t>
            </a:r>
          </a:p>
          <a:p>
            <a:pPr eaLnBrk="1" hangingPunct="1"/>
            <a:r>
              <a:rPr lang="en-US" altLang="en-US" sz="1300">
                <a:latin typeface="Tahoma" panose="020B0604030504040204" pitchFamily="34" charset="0"/>
              </a:rPr>
              <a:t>Framycetin</a:t>
            </a:r>
          </a:p>
        </p:txBody>
      </p:sp>
      <p:sp>
        <p:nvSpPr>
          <p:cNvPr id="18442" name="Rectangle 9">
            <a:extLst>
              <a:ext uri="{FF2B5EF4-FFF2-40B4-BE49-F238E27FC236}">
                <a16:creationId xmlns="" xmlns:a16="http://schemas.microsoft.com/office/drawing/2014/main" id="{C3EE911E-645C-79A5-BF65-370DF7B9F43A}"/>
              </a:ext>
            </a:extLst>
          </p:cNvPr>
          <p:cNvSpPr>
            <a:spLocks noChangeArrowheads="1"/>
          </p:cNvSpPr>
          <p:nvPr/>
        </p:nvSpPr>
        <p:spPr bwMode="auto">
          <a:xfrm>
            <a:off x="2261394" y="5483226"/>
            <a:ext cx="1325562"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5875"/>
              </a:spcBef>
              <a:spcAft>
                <a:spcPts val="425"/>
              </a:spcAft>
            </a:pPr>
            <a:r>
              <a:rPr lang="en-US" altLang="en-US" sz="1300">
                <a:latin typeface="Tahoma" panose="020B0604030504040204" pitchFamily="34" charset="0"/>
              </a:rPr>
              <a:t>•Streptomycin</a:t>
            </a:r>
          </a:p>
          <a:p>
            <a:pPr eaLnBrk="1" hangingPunct="1">
              <a:spcAft>
                <a:spcPts val="425"/>
              </a:spcAft>
            </a:pPr>
            <a:r>
              <a:rPr lang="en-US" altLang="en-US" sz="1300">
                <a:latin typeface="Tahoma" panose="020B0604030504040204" pitchFamily="34" charset="0"/>
              </a:rPr>
              <a:t>•Kanamycin</a:t>
            </a:r>
          </a:p>
        </p:txBody>
      </p:sp>
      <p:graphicFrame>
        <p:nvGraphicFramePr>
          <p:cNvPr id="11" name="Table 10">
            <a:extLst>
              <a:ext uri="{FF2B5EF4-FFF2-40B4-BE49-F238E27FC236}">
                <a16:creationId xmlns="" xmlns:a16="http://schemas.microsoft.com/office/drawing/2014/main" id="{82C6E8A7-65F5-70C4-7FE5-D9F6ACFB2637}"/>
              </a:ext>
            </a:extLst>
          </p:cNvPr>
          <p:cNvGraphicFramePr>
            <a:graphicFrameLocks noGrp="1"/>
          </p:cNvGraphicFramePr>
          <p:nvPr/>
        </p:nvGraphicFramePr>
        <p:xfrm>
          <a:off x="7150895" y="3767138"/>
          <a:ext cx="3932237" cy="817562"/>
        </p:xfrm>
        <a:graphic>
          <a:graphicData uri="http://schemas.openxmlformats.org/drawingml/2006/table">
            <a:tbl>
              <a:tblPr/>
              <a:tblGrid>
                <a:gridCol w="1969167">
                  <a:extLst>
                    <a:ext uri="{9D8B030D-6E8A-4147-A177-3AD203B41FA5}">
                      <a16:colId xmlns="" xmlns:a16="http://schemas.microsoft.com/office/drawing/2014/main" val="20000"/>
                    </a:ext>
                  </a:extLst>
                </a:gridCol>
                <a:gridCol w="1963070">
                  <a:extLst>
                    <a:ext uri="{9D8B030D-6E8A-4147-A177-3AD203B41FA5}">
                      <a16:colId xmlns="" xmlns:a16="http://schemas.microsoft.com/office/drawing/2014/main" val="20001"/>
                    </a:ext>
                  </a:extLst>
                </a:gridCol>
              </a:tblGrid>
              <a:tr h="335566">
                <a:tc>
                  <a:txBody>
                    <a:bodyPr/>
                    <a:lstStyle/>
                    <a:p>
                      <a:endParaRPr sz="1600"/>
                    </a:p>
                  </a:txBody>
                  <a:tcPr marL="0" marR="0" marT="0" marB="0">
                    <a:solidFill>
                      <a:srgbClr val="C0728B"/>
                    </a:solidFill>
                  </a:tcPr>
                </a:tc>
                <a:tc>
                  <a:txBody>
                    <a:bodyPr/>
                    <a:lstStyle/>
                    <a:p>
                      <a:pPr indent="0"/>
                      <a:r>
                        <a:rPr lang="en-US" sz="1300" b="1">
                          <a:latin typeface="Tahoma"/>
                        </a:rPr>
                        <a:t>►monospora species</a:t>
                      </a:r>
                    </a:p>
                  </a:txBody>
                  <a:tcPr marL="0" marR="0" marT="0" marB="0" anchor="b">
                    <a:solidFill>
                      <a:srgbClr val="C0728B"/>
                    </a:solidFill>
                  </a:tcPr>
                </a:tc>
                <a:extLst>
                  <a:ext uri="{0D108BD9-81ED-4DB2-BD59-A6C34878D82A}">
                    <a16:rowId xmlns="" xmlns:a16="http://schemas.microsoft.com/office/drawing/2014/main" val="10000"/>
                  </a:ext>
                </a:extLst>
              </a:tr>
              <a:tr h="481996">
                <a:tc>
                  <a:txBody>
                    <a:bodyPr/>
                    <a:lstStyle/>
                    <a:p>
                      <a:pPr indent="0" algn="r"/>
                      <a:r>
                        <a:rPr lang="en-US" sz="2100" i="1">
                          <a:solidFill>
                            <a:srgbClr val="242121"/>
                          </a:solidFill>
                          <a:latin typeface="CordiaUPC"/>
                        </a:rPr>
                        <a:t>(Suffix</a:t>
                      </a:r>
                      <a:r>
                        <a:rPr lang="en-US" sz="1300">
                          <a:solidFill>
                            <a:srgbClr val="242121"/>
                          </a:solidFill>
                          <a:latin typeface="Tahoma"/>
                        </a:rPr>
                        <a:t> “-m/'c/n”</a:t>
                      </a:r>
                    </a:p>
                  </a:txBody>
                  <a:tcPr marL="0" marR="0" marT="0" marB="0" anchor="ctr">
                    <a:solidFill>
                      <a:srgbClr val="B0AEB5"/>
                    </a:solidFill>
                  </a:tcPr>
                </a:tc>
                <a:tc>
                  <a:txBody>
                    <a:bodyPr/>
                    <a:lstStyle/>
                    <a:p>
                      <a:pPr indent="0"/>
                      <a:r>
                        <a:rPr lang="en-US" sz="1300">
                          <a:latin typeface="Tahoma"/>
                        </a:rPr>
                        <a:t>| </a:t>
                      </a:r>
                      <a:r>
                        <a:rPr lang="en-US" sz="2100" i="1">
                          <a:latin typeface="CordiaUPC"/>
                        </a:rPr>
                        <a:t>usually)</a:t>
                      </a:r>
                    </a:p>
                  </a:txBody>
                  <a:tcPr marL="0" marR="0" marT="0" marB="0" anchor="ctr">
                    <a:solidFill>
                      <a:srgbClr val="C7C3C5"/>
                    </a:solidFill>
                  </a:tcPr>
                </a:tc>
                <a:extLst>
                  <a:ext uri="{0D108BD9-81ED-4DB2-BD59-A6C34878D82A}">
                    <a16:rowId xmlns="" xmlns:a16="http://schemas.microsoft.com/office/drawing/2014/main" val="10001"/>
                  </a:ext>
                </a:extLst>
              </a:tr>
            </a:tbl>
          </a:graphicData>
        </a:graphic>
      </p:graphicFrame>
      <p:sp>
        <p:nvSpPr>
          <p:cNvPr id="18454" name="Rectangle 11">
            <a:extLst>
              <a:ext uri="{FF2B5EF4-FFF2-40B4-BE49-F238E27FC236}">
                <a16:creationId xmlns="" xmlns:a16="http://schemas.microsoft.com/office/drawing/2014/main" id="{10D5B9D3-C14E-1C9B-5C0A-42BBD5BD5F02}"/>
              </a:ext>
            </a:extLst>
          </p:cNvPr>
          <p:cNvSpPr>
            <a:spLocks noChangeArrowheads="1"/>
          </p:cNvSpPr>
          <p:nvPr/>
        </p:nvSpPr>
        <p:spPr bwMode="auto">
          <a:xfrm>
            <a:off x="2231231" y="5999163"/>
            <a:ext cx="1238250" cy="468312"/>
          </a:xfrm>
          <a:prstGeom prst="rect">
            <a:avLst/>
          </a:prstGeom>
          <a:solidFill>
            <a:srgbClr val="B0AEB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425"/>
              </a:spcBef>
              <a:spcAft>
                <a:spcPts val="425"/>
              </a:spcAft>
            </a:pPr>
            <a:r>
              <a:rPr lang="en-US" altLang="en-US" sz="1300">
                <a:latin typeface="Tahoma" panose="020B0604030504040204" pitchFamily="34" charset="0"/>
              </a:rPr>
              <a:t>•Tobramycin</a:t>
            </a:r>
          </a:p>
          <a:p>
            <a:pPr eaLnBrk="1" hangingPunct="1"/>
            <a:r>
              <a:rPr lang="en-US" altLang="en-US" sz="1300">
                <a:latin typeface="Tahoma" panose="020B0604030504040204" pitchFamily="34" charset="0"/>
              </a:rPr>
              <a:t>•Amikacin</a:t>
            </a:r>
          </a:p>
        </p:txBody>
      </p:sp>
      <p:sp>
        <p:nvSpPr>
          <p:cNvPr id="18455" name="Rectangle 12">
            <a:extLst>
              <a:ext uri="{FF2B5EF4-FFF2-40B4-BE49-F238E27FC236}">
                <a16:creationId xmlns="" xmlns:a16="http://schemas.microsoft.com/office/drawing/2014/main" id="{B5261BD0-8683-953E-D990-B556889E632C}"/>
              </a:ext>
            </a:extLst>
          </p:cNvPr>
          <p:cNvSpPr>
            <a:spLocks noChangeArrowheads="1"/>
          </p:cNvSpPr>
          <p:nvPr/>
        </p:nvSpPr>
        <p:spPr bwMode="auto">
          <a:xfrm>
            <a:off x="11094244" y="6456363"/>
            <a:ext cx="201612" cy="16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a:t>
            </a:r>
          </a:p>
        </p:txBody>
      </p:sp>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458" name="Picture 1">
            <a:extLst>
              <a:ext uri="{FF2B5EF4-FFF2-40B4-BE49-F238E27FC236}">
                <a16:creationId xmlns="" xmlns:a16="http://schemas.microsoft.com/office/drawing/2014/main" id="{51318ED2-B8C1-815B-9892-FB305F300A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75920" y="1600201"/>
            <a:ext cx="38893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EA52BF78-4CE7-65FA-E5C3-04FF2CC259E8}"/>
              </a:ext>
            </a:extLst>
          </p:cNvPr>
          <p:cNvSpPr/>
          <p:nvPr/>
        </p:nvSpPr>
        <p:spPr>
          <a:xfrm>
            <a:off x="939007" y="469900"/>
            <a:ext cx="9402763" cy="1130300"/>
          </a:xfrm>
          <a:prstGeom prst="rect">
            <a:avLst/>
          </a:prstGeom>
        </p:spPr>
        <p:txBody>
          <a:bodyPr lIns="0" tIns="0" rIns="0" bIns="0"/>
          <a:lstStyle/>
          <a:p>
            <a:pPr algn="just" eaLnBrk="1" fontAlgn="auto" hangingPunct="1">
              <a:lnSpc>
                <a:spcPts val="4800"/>
              </a:lnSpc>
              <a:spcBef>
                <a:spcPts val="0"/>
              </a:spcBef>
              <a:spcAft>
                <a:spcPts val="0"/>
              </a:spcAft>
              <a:defRPr/>
            </a:pPr>
            <a:r>
              <a:rPr lang="en-US" sz="4100" b="1" spc="-50">
                <a:latin typeface="Calibri"/>
              </a:rPr>
              <a:t>Common side effects of chemotherapeutic Agents:</a:t>
            </a:r>
          </a:p>
        </p:txBody>
      </p:sp>
      <p:sp>
        <p:nvSpPr>
          <p:cNvPr id="19460" name="Rectangle 3">
            <a:extLst>
              <a:ext uri="{FF2B5EF4-FFF2-40B4-BE49-F238E27FC236}">
                <a16:creationId xmlns="" xmlns:a16="http://schemas.microsoft.com/office/drawing/2014/main" id="{F0048021-5A41-3A18-2F2F-61919BA7D4BD}"/>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9461" name="Rectangle 4">
            <a:extLst>
              <a:ext uri="{FF2B5EF4-FFF2-40B4-BE49-F238E27FC236}">
                <a16:creationId xmlns="" xmlns:a16="http://schemas.microsoft.com/office/drawing/2014/main" id="{A8FF618B-D6BC-397F-E9CB-CA23A50F82A9}"/>
              </a:ext>
            </a:extLst>
          </p:cNvPr>
          <p:cNvSpPr>
            <a:spLocks noChangeArrowheads="1"/>
          </p:cNvSpPr>
          <p:nvPr/>
        </p:nvSpPr>
        <p:spPr bwMode="auto">
          <a:xfrm>
            <a:off x="11125995" y="6477000"/>
            <a:ext cx="1730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18</a:t>
            </a:r>
          </a:p>
        </p:txBody>
      </p:sp>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2358E66-B726-0853-3561-A4961D19808A}"/>
              </a:ext>
            </a:extLst>
          </p:cNvPr>
          <p:cNvSpPr/>
          <p:nvPr/>
        </p:nvSpPr>
        <p:spPr>
          <a:xfrm>
            <a:off x="939006" y="469900"/>
            <a:ext cx="10052050" cy="3949700"/>
          </a:xfrm>
          <a:prstGeom prst="rect">
            <a:avLst/>
          </a:prstGeom>
        </p:spPr>
        <p:txBody>
          <a:bodyPr lIns="0" tIns="0" rIns="0" bIns="0"/>
          <a:lstStyle/>
          <a:p>
            <a:pPr eaLnBrk="1" fontAlgn="auto" hangingPunct="1">
              <a:spcBef>
                <a:spcPts val="0"/>
              </a:spcBef>
              <a:spcAft>
                <a:spcPts val="1050"/>
              </a:spcAft>
              <a:defRPr/>
            </a:pPr>
            <a:r>
              <a:rPr lang="en-US" sz="4100" b="1" spc="-50">
                <a:latin typeface="Calibri"/>
              </a:rPr>
              <a:t>Common side effects of chemotherapeutic</a:t>
            </a:r>
          </a:p>
          <a:p>
            <a:pPr eaLnBrk="1" fontAlgn="auto" hangingPunct="1">
              <a:spcBef>
                <a:spcPts val="0"/>
              </a:spcBef>
              <a:spcAft>
                <a:spcPts val="2100"/>
              </a:spcAft>
              <a:defRPr/>
            </a:pPr>
            <a:r>
              <a:rPr lang="en-US" sz="4100" b="1" spc="-50">
                <a:latin typeface="Calibri"/>
              </a:rPr>
              <a:t>Agents:</a:t>
            </a:r>
          </a:p>
          <a:p>
            <a:pPr marL="266700" indent="-266700" eaLnBrk="1" fontAlgn="auto" hangingPunct="1">
              <a:lnSpc>
                <a:spcPts val="3024"/>
              </a:lnSpc>
              <a:spcBef>
                <a:spcPts val="0"/>
              </a:spcBef>
              <a:spcAft>
                <a:spcPts val="630"/>
              </a:spcAft>
              <a:defRPr/>
            </a:pPr>
            <a:r>
              <a:rPr lang="en-US" sz="2700">
                <a:latin typeface="Calibri"/>
              </a:rPr>
              <a:t>•</a:t>
            </a:r>
            <a:r>
              <a:rPr lang="en-US" sz="2700" b="1">
                <a:latin typeface="Calibri"/>
              </a:rPr>
              <a:t>    Toxic Effects: </a:t>
            </a:r>
            <a:r>
              <a:rPr lang="en-US" sz="2700">
                <a:latin typeface="Calibri"/>
              </a:rPr>
              <a:t>Gastrointestinal irritation, Nausea, Vomiting and diarrhea may occur when given by mouth.</a:t>
            </a:r>
          </a:p>
          <a:p>
            <a:pPr marL="266700" indent="-266700" eaLnBrk="1" fontAlgn="auto" hangingPunct="1">
              <a:lnSpc>
                <a:spcPts val="3024"/>
              </a:lnSpc>
              <a:spcBef>
                <a:spcPts val="0"/>
              </a:spcBef>
              <a:spcAft>
                <a:spcPts val="630"/>
              </a:spcAft>
              <a:defRPr/>
            </a:pPr>
            <a:r>
              <a:rPr lang="en-US" sz="2700">
                <a:latin typeface="Calibri"/>
              </a:rPr>
              <a:t>•    Skin sensitivity may develop with Penicillin or streptomycin causing rashes.</a:t>
            </a:r>
          </a:p>
          <a:p>
            <a:pPr marL="266700" indent="-266700" eaLnBrk="1" fontAlgn="auto" hangingPunct="1">
              <a:lnSpc>
                <a:spcPts val="3024"/>
              </a:lnSpc>
              <a:spcBef>
                <a:spcPts val="0"/>
              </a:spcBef>
              <a:spcAft>
                <a:spcPts val="0"/>
              </a:spcAft>
              <a:defRPr/>
            </a:pPr>
            <a:r>
              <a:rPr lang="en-US" sz="2700">
                <a:latin typeface="Calibri"/>
              </a:rPr>
              <a:t>•    Serious toxic effect may occur due to streptomycin on the vestibular &amp; auditory nerve causing vertigo &amp; deafness</a:t>
            </a:r>
          </a:p>
        </p:txBody>
      </p:sp>
      <p:sp>
        <p:nvSpPr>
          <p:cNvPr id="20483" name="Rectangle 2">
            <a:extLst>
              <a:ext uri="{FF2B5EF4-FFF2-40B4-BE49-F238E27FC236}">
                <a16:creationId xmlns="" xmlns:a16="http://schemas.microsoft.com/office/drawing/2014/main" id="{55013EB5-8826-EEA0-7536-064133F8877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0484" name="Rectangle 3">
            <a:extLst>
              <a:ext uri="{FF2B5EF4-FFF2-40B4-BE49-F238E27FC236}">
                <a16:creationId xmlns="" xmlns:a16="http://schemas.microsoft.com/office/drawing/2014/main" id="{D475144A-323E-014C-6E0E-68620C44D182}"/>
              </a:ext>
            </a:extLst>
          </p:cNvPr>
          <p:cNvSpPr>
            <a:spLocks noChangeArrowheads="1"/>
          </p:cNvSpPr>
          <p:nvPr/>
        </p:nvSpPr>
        <p:spPr bwMode="auto">
          <a:xfrm>
            <a:off x="11125995" y="6477000"/>
            <a:ext cx="1730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19</a:t>
            </a:r>
          </a:p>
        </p:txBody>
      </p:sp>
    </p:spTree>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1">
            <a:extLst>
              <a:ext uri="{FF2B5EF4-FFF2-40B4-BE49-F238E27FC236}">
                <a16:creationId xmlns="" xmlns:a16="http://schemas.microsoft.com/office/drawing/2014/main" id="{92D1DF30-D2F5-4B13-B8A1-74125E71C50A}"/>
              </a:ext>
            </a:extLst>
          </p:cNvPr>
          <p:cNvSpPr>
            <a:spLocks noChangeArrowheads="1"/>
          </p:cNvSpPr>
          <p:nvPr/>
        </p:nvSpPr>
        <p:spPr bwMode="auto">
          <a:xfrm>
            <a:off x="2097881" y="609600"/>
            <a:ext cx="79121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38125"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spcAft>
                <a:spcPts val="625"/>
              </a:spcAft>
            </a:pPr>
            <a:r>
              <a:rPr lang="en-US" altLang="en-US" sz="2700" b="1"/>
              <a:t>•    Drug Resistance: </a:t>
            </a:r>
            <a:r>
              <a:rPr lang="en-US" altLang="en-US" sz="2700" u="sng"/>
              <a:t>Many bacteria soon develops resistance to particular drug after a period of treatment,</a:t>
            </a:r>
            <a:r>
              <a:rPr lang="en-US" altLang="en-US" sz="2700"/>
              <a:t> so that the bacteria will not respond to the same drug for example tubercle bacillus develops resistance to streptomycin quickly.</a:t>
            </a:r>
          </a:p>
          <a:p>
            <a:pPr eaLnBrk="1" hangingPunct="1">
              <a:lnSpc>
                <a:spcPts val="3025"/>
              </a:lnSpc>
            </a:pPr>
            <a:r>
              <a:rPr lang="en-US" altLang="en-US" sz="2700" b="1"/>
              <a:t>•    Super infection: </a:t>
            </a:r>
            <a:r>
              <a:rPr lang="en-US" altLang="en-US" sz="2700"/>
              <a:t>The antibiotics given by mouth kill the normal bacteria inhibiting the alimentary canal and permits the over growth of other insensitive organisms which can cause serious complications. Eg. Fungus cause thrush which may go to the lungs with fatal results.</a:t>
            </a:r>
          </a:p>
        </p:txBody>
      </p:sp>
      <p:sp>
        <p:nvSpPr>
          <p:cNvPr id="21507" name="Rectangle 2">
            <a:extLst>
              <a:ext uri="{FF2B5EF4-FFF2-40B4-BE49-F238E27FC236}">
                <a16:creationId xmlns="" xmlns:a16="http://schemas.microsoft.com/office/drawing/2014/main" id="{D30EEF38-11FC-EECD-31CF-F4D2AD982C5F}"/>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1508" name="Rectangle 3">
            <a:extLst>
              <a:ext uri="{FF2B5EF4-FFF2-40B4-BE49-F238E27FC236}">
                <a16:creationId xmlns="" xmlns:a16="http://schemas.microsoft.com/office/drawing/2014/main" id="{1777CBE7-932D-12EB-EC57-0A42CE9600C7}"/>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20</a:t>
            </a:r>
          </a:p>
        </p:txBody>
      </p:sp>
    </p:spTree>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1">
            <a:extLst>
              <a:ext uri="{FF2B5EF4-FFF2-40B4-BE49-F238E27FC236}">
                <a16:creationId xmlns="" xmlns:a16="http://schemas.microsoft.com/office/drawing/2014/main" id="{A2F380FF-03A3-A0D5-AB52-121FE85E1AB2}"/>
              </a:ext>
            </a:extLst>
          </p:cNvPr>
          <p:cNvSpPr>
            <a:spLocks noChangeArrowheads="1"/>
          </p:cNvSpPr>
          <p:nvPr/>
        </p:nvSpPr>
        <p:spPr bwMode="auto">
          <a:xfrm>
            <a:off x="2097882" y="762000"/>
            <a:ext cx="8031163" cy="482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0825"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spcAft>
                <a:spcPts val="625"/>
              </a:spcAft>
            </a:pPr>
            <a:r>
              <a:rPr lang="en-US" altLang="en-US" sz="2700" b="1"/>
              <a:t>•    Hypersensitivity Reaction: </a:t>
            </a:r>
            <a:r>
              <a:rPr lang="en-US" altLang="en-US" sz="2700"/>
              <a:t>Chemotherapeutic agents can cause Hypersensitivity reactions from mild rashes to serve anaphylactic shock. Eg. Penicillin &amp; Sulphonamides.</a:t>
            </a:r>
          </a:p>
          <a:p>
            <a:pPr eaLnBrk="1" hangingPunct="1">
              <a:lnSpc>
                <a:spcPts val="3025"/>
              </a:lnSpc>
              <a:spcAft>
                <a:spcPts val="625"/>
              </a:spcAft>
            </a:pPr>
            <a:r>
              <a:rPr lang="en-US" altLang="en-US" sz="2700" b="1"/>
              <a:t>•    Vitamin Deficiency: </a:t>
            </a:r>
            <a:r>
              <a:rPr lang="en-US" altLang="en-US" sz="2700"/>
              <a:t>Alteration in vitamin formation and absorption from the bowel take place . So there is deficiency of Vitamin B complex and Vitamin K.</a:t>
            </a:r>
          </a:p>
          <a:p>
            <a:pPr eaLnBrk="1" hangingPunct="1">
              <a:lnSpc>
                <a:spcPts val="3025"/>
              </a:lnSpc>
            </a:pPr>
            <a:r>
              <a:rPr lang="en-US" altLang="en-US" sz="2700" b="1"/>
              <a:t>•    Anemia: </a:t>
            </a:r>
            <a:r>
              <a:rPr lang="en-US" altLang="en-US" sz="2700"/>
              <a:t>In susceptible persons chloramphenicol may produce Aplastic anemia or agranulocytosis. (Action must be taken through proper history about previous drug reaction before administering penicillin sulphonamide and cephalosporin to the patient.</a:t>
            </a:r>
          </a:p>
        </p:txBody>
      </p:sp>
      <p:sp>
        <p:nvSpPr>
          <p:cNvPr id="22531" name="Rectangle 2">
            <a:extLst>
              <a:ext uri="{FF2B5EF4-FFF2-40B4-BE49-F238E27FC236}">
                <a16:creationId xmlns="" xmlns:a16="http://schemas.microsoft.com/office/drawing/2014/main" id="{260FA754-4D6F-2717-E322-2F3EF7DD6CC6}"/>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2532" name="Rectangle 3">
            <a:extLst>
              <a:ext uri="{FF2B5EF4-FFF2-40B4-BE49-F238E27FC236}">
                <a16:creationId xmlns="" xmlns:a16="http://schemas.microsoft.com/office/drawing/2014/main" id="{62C2A45B-E529-24D6-E2C0-9462CC2767FE}"/>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21</a:t>
            </a:r>
          </a:p>
        </p:txBody>
      </p:sp>
    </p:spTree>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
            <a:extLst>
              <a:ext uri="{FF2B5EF4-FFF2-40B4-BE49-F238E27FC236}">
                <a16:creationId xmlns="" xmlns:a16="http://schemas.microsoft.com/office/drawing/2014/main" id="{58F1A2AB-FBFE-FBDB-DC7A-D7D8AB1AF212}"/>
              </a:ext>
            </a:extLst>
          </p:cNvPr>
          <p:cNvSpPr>
            <a:spLocks noChangeArrowheads="1"/>
          </p:cNvSpPr>
          <p:nvPr/>
        </p:nvSpPr>
        <p:spPr bwMode="auto">
          <a:xfrm>
            <a:off x="2085181" y="201613"/>
            <a:ext cx="6946900" cy="566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750"/>
              </a:lnSpc>
            </a:pPr>
            <a:r>
              <a:rPr lang="en-US" altLang="en-US" sz="4000"/>
              <a:t>Selection of Appropriate antimicrobial Agents</a:t>
            </a:r>
          </a:p>
          <a:p>
            <a:pPr eaLnBrk="1" hangingPunct="1">
              <a:lnSpc>
                <a:spcPts val="3025"/>
              </a:lnSpc>
              <a:spcAft>
                <a:spcPts val="625"/>
              </a:spcAft>
            </a:pPr>
            <a:r>
              <a:rPr lang="en-US" altLang="en-US" sz="2700"/>
              <a:t>• The choice of antimicrobial agents depends on following factors: Patient factors</a:t>
            </a:r>
          </a:p>
          <a:p>
            <a:pPr algn="just" eaLnBrk="1" hangingPunct="1">
              <a:lnSpc>
                <a:spcPts val="4225"/>
              </a:lnSpc>
            </a:pPr>
            <a:r>
              <a:rPr lang="en-US" altLang="en-US" sz="2700"/>
              <a:t>1.    Age.</a:t>
            </a:r>
          </a:p>
          <a:p>
            <a:pPr algn="just" eaLnBrk="1" hangingPunct="1">
              <a:lnSpc>
                <a:spcPts val="4225"/>
              </a:lnSpc>
            </a:pPr>
            <a:r>
              <a:rPr lang="en-US" altLang="en-US" sz="2700"/>
              <a:t>2.    History or Allergy.</a:t>
            </a:r>
          </a:p>
          <a:p>
            <a:pPr algn="just" eaLnBrk="1" hangingPunct="1">
              <a:lnSpc>
                <a:spcPts val="4225"/>
              </a:lnSpc>
            </a:pPr>
            <a:r>
              <a:rPr lang="en-US" altLang="en-US" sz="2700"/>
              <a:t>3.    Genetic abnormalities.</a:t>
            </a:r>
          </a:p>
          <a:p>
            <a:pPr algn="just" eaLnBrk="1" hangingPunct="1">
              <a:lnSpc>
                <a:spcPts val="4225"/>
              </a:lnSpc>
            </a:pPr>
            <a:r>
              <a:rPr lang="en-US" altLang="en-US" sz="2700"/>
              <a:t>4.    Pregnancy.</a:t>
            </a:r>
          </a:p>
          <a:p>
            <a:pPr algn="just" eaLnBrk="1" hangingPunct="1">
              <a:lnSpc>
                <a:spcPts val="4225"/>
              </a:lnSpc>
            </a:pPr>
            <a:r>
              <a:rPr lang="en-US" altLang="en-US" sz="2700"/>
              <a:t>5.    Host defence.</a:t>
            </a:r>
          </a:p>
          <a:p>
            <a:pPr algn="just" eaLnBrk="1" hangingPunct="1">
              <a:lnSpc>
                <a:spcPts val="4225"/>
              </a:lnSpc>
            </a:pPr>
            <a:r>
              <a:rPr lang="en-US" altLang="en-US" sz="2700"/>
              <a:t>6.    Hepatic dysfunction.</a:t>
            </a:r>
          </a:p>
          <a:p>
            <a:pPr algn="just" eaLnBrk="1" hangingPunct="1">
              <a:lnSpc>
                <a:spcPts val="4225"/>
              </a:lnSpc>
            </a:pPr>
            <a:r>
              <a:rPr lang="en-US" altLang="en-US" sz="2700"/>
              <a:t>7.    Renal dysfunction.</a:t>
            </a:r>
          </a:p>
        </p:txBody>
      </p:sp>
      <p:sp>
        <p:nvSpPr>
          <p:cNvPr id="23555" name="Rectangle 2">
            <a:extLst>
              <a:ext uri="{FF2B5EF4-FFF2-40B4-BE49-F238E27FC236}">
                <a16:creationId xmlns="" xmlns:a16="http://schemas.microsoft.com/office/drawing/2014/main" id="{88E977B5-7BC3-851B-7105-92D42A3A4090}"/>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3556" name="Rectangle 3">
            <a:extLst>
              <a:ext uri="{FF2B5EF4-FFF2-40B4-BE49-F238E27FC236}">
                <a16:creationId xmlns="" xmlns:a16="http://schemas.microsoft.com/office/drawing/2014/main" id="{2CCED10A-8DF8-BE88-4F57-EFE8CF7AB22A}"/>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22</a:t>
            </a:r>
          </a:p>
        </p:txBody>
      </p:sp>
    </p:spTree>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
            <a:extLst>
              <a:ext uri="{FF2B5EF4-FFF2-40B4-BE49-F238E27FC236}">
                <a16:creationId xmlns="" xmlns:a16="http://schemas.microsoft.com/office/drawing/2014/main" id="{B24B524E-4111-2974-AF80-AA962CEE1B7F}"/>
              </a:ext>
            </a:extLst>
          </p:cNvPr>
          <p:cNvSpPr>
            <a:spLocks noChangeArrowheads="1"/>
          </p:cNvSpPr>
          <p:nvPr/>
        </p:nvSpPr>
        <p:spPr bwMode="auto">
          <a:xfrm>
            <a:off x="988220" y="781050"/>
            <a:ext cx="250507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775"/>
              </a:spcAft>
            </a:pPr>
            <a:r>
              <a:rPr lang="en-US" altLang="en-US" sz="4000"/>
              <a:t>Drug factor</a:t>
            </a:r>
          </a:p>
        </p:txBody>
      </p:sp>
      <p:sp>
        <p:nvSpPr>
          <p:cNvPr id="24579" name="Rectangle 2">
            <a:extLst>
              <a:ext uri="{FF2B5EF4-FFF2-40B4-BE49-F238E27FC236}">
                <a16:creationId xmlns="" xmlns:a16="http://schemas.microsoft.com/office/drawing/2014/main" id="{4C75BB15-59E2-7829-DCAE-91CE8C121C42}"/>
              </a:ext>
            </a:extLst>
          </p:cNvPr>
          <p:cNvSpPr>
            <a:spLocks noChangeArrowheads="1"/>
          </p:cNvSpPr>
          <p:nvPr/>
        </p:nvSpPr>
        <p:spPr bwMode="auto">
          <a:xfrm>
            <a:off x="945356" y="1898650"/>
            <a:ext cx="7513638"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013"/>
              </a:lnSpc>
              <a:spcBef>
                <a:spcPts val="3775"/>
              </a:spcBef>
            </a:pPr>
            <a:r>
              <a:rPr lang="en-US" altLang="en-US" sz="2700"/>
              <a:t>1.    Route of administration.</a:t>
            </a:r>
          </a:p>
          <a:p>
            <a:pPr algn="just" eaLnBrk="1" hangingPunct="1">
              <a:lnSpc>
                <a:spcPts val="4013"/>
              </a:lnSpc>
            </a:pPr>
            <a:r>
              <a:rPr lang="en-US" altLang="en-US" sz="2700"/>
              <a:t>2.    Spectrum of antimicrobial activity.</a:t>
            </a:r>
          </a:p>
          <a:p>
            <a:pPr algn="just" eaLnBrk="1" hangingPunct="1">
              <a:lnSpc>
                <a:spcPts val="4013"/>
              </a:lnSpc>
            </a:pPr>
            <a:r>
              <a:rPr lang="en-US" altLang="en-US" sz="2700"/>
              <a:t>3.    Bactericidal/Bacteriostatic effect.</a:t>
            </a:r>
          </a:p>
          <a:p>
            <a:pPr algn="just" eaLnBrk="1" hangingPunct="1">
              <a:lnSpc>
                <a:spcPts val="4013"/>
              </a:lnSpc>
            </a:pPr>
            <a:r>
              <a:rPr lang="en-US" altLang="en-US" sz="2700"/>
              <a:t>4.    Ability to cross blood brain barrier.</a:t>
            </a:r>
          </a:p>
          <a:p>
            <a:pPr algn="just" eaLnBrk="1" hangingPunct="1">
              <a:lnSpc>
                <a:spcPts val="4013"/>
              </a:lnSpc>
            </a:pPr>
            <a:r>
              <a:rPr lang="en-US" altLang="en-US" sz="2700"/>
              <a:t>5.    Cost of the AMA (American Medical Association)</a:t>
            </a:r>
          </a:p>
        </p:txBody>
      </p:sp>
      <p:sp>
        <p:nvSpPr>
          <p:cNvPr id="24580" name="Rectangle 3">
            <a:extLst>
              <a:ext uri="{FF2B5EF4-FFF2-40B4-BE49-F238E27FC236}">
                <a16:creationId xmlns="" xmlns:a16="http://schemas.microsoft.com/office/drawing/2014/main" id="{B38F5B05-B843-528D-8961-25DFFEF858E0}"/>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4581" name="Rectangle 4">
            <a:extLst>
              <a:ext uri="{FF2B5EF4-FFF2-40B4-BE49-F238E27FC236}">
                <a16:creationId xmlns="" xmlns:a16="http://schemas.microsoft.com/office/drawing/2014/main" id="{DA28C7F3-AB1C-2923-122A-AF90F1BF379F}"/>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23</a:t>
            </a:r>
          </a:p>
        </p:txBody>
      </p:sp>
    </p:spTree>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1">
            <a:extLst>
              <a:ext uri="{FF2B5EF4-FFF2-40B4-BE49-F238E27FC236}">
                <a16:creationId xmlns="" xmlns:a16="http://schemas.microsoft.com/office/drawing/2014/main" id="{774CC0CB-60E5-A821-9780-57AD42504D46}"/>
              </a:ext>
            </a:extLst>
          </p:cNvPr>
          <p:cNvSpPr>
            <a:spLocks noChangeArrowheads="1"/>
          </p:cNvSpPr>
          <p:nvPr/>
        </p:nvSpPr>
        <p:spPr bwMode="auto">
          <a:xfrm>
            <a:off x="965995" y="781050"/>
            <a:ext cx="52911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775"/>
              </a:spcAft>
            </a:pPr>
            <a:r>
              <a:rPr lang="en-US" altLang="en-US" sz="4000"/>
              <a:t>Organism related factor</a:t>
            </a:r>
          </a:p>
        </p:txBody>
      </p:sp>
      <p:sp>
        <p:nvSpPr>
          <p:cNvPr id="25603" name="Rectangle 2">
            <a:extLst>
              <a:ext uri="{FF2B5EF4-FFF2-40B4-BE49-F238E27FC236}">
                <a16:creationId xmlns="" xmlns:a16="http://schemas.microsoft.com/office/drawing/2014/main" id="{FE6749A1-2ECC-5619-B9E9-0E443CF72FD4}"/>
              </a:ext>
            </a:extLst>
          </p:cNvPr>
          <p:cNvSpPr>
            <a:spLocks noChangeArrowheads="1"/>
          </p:cNvSpPr>
          <p:nvPr/>
        </p:nvSpPr>
        <p:spPr bwMode="auto">
          <a:xfrm>
            <a:off x="945356" y="1901826"/>
            <a:ext cx="419100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013"/>
              </a:lnSpc>
              <a:spcBef>
                <a:spcPts val="3775"/>
              </a:spcBef>
            </a:pPr>
            <a:r>
              <a:rPr lang="en-US" altLang="en-US" sz="2700"/>
              <a:t>1.    Clinical Diagnosis.</a:t>
            </a:r>
          </a:p>
          <a:p>
            <a:pPr algn="just" eaLnBrk="1" hangingPunct="1">
              <a:lnSpc>
                <a:spcPts val="4013"/>
              </a:lnSpc>
            </a:pPr>
            <a:r>
              <a:rPr lang="en-US" altLang="en-US" sz="2700"/>
              <a:t>2.    Bacteriological reports.</a:t>
            </a:r>
          </a:p>
          <a:p>
            <a:pPr algn="just" eaLnBrk="1" hangingPunct="1">
              <a:lnSpc>
                <a:spcPts val="4013"/>
              </a:lnSpc>
            </a:pPr>
            <a:r>
              <a:rPr lang="en-US" altLang="en-US" sz="2700"/>
              <a:t>3.    Resistance to AM A drugs.</a:t>
            </a:r>
          </a:p>
          <a:p>
            <a:pPr algn="just" eaLnBrk="1" hangingPunct="1">
              <a:lnSpc>
                <a:spcPts val="4013"/>
              </a:lnSpc>
            </a:pPr>
            <a:r>
              <a:rPr lang="en-US" altLang="en-US" sz="2700"/>
              <a:t>4.    Cross resistance.</a:t>
            </a:r>
          </a:p>
        </p:txBody>
      </p:sp>
      <p:sp>
        <p:nvSpPr>
          <p:cNvPr id="25604" name="Rectangle 3">
            <a:extLst>
              <a:ext uri="{FF2B5EF4-FFF2-40B4-BE49-F238E27FC236}">
                <a16:creationId xmlns="" xmlns:a16="http://schemas.microsoft.com/office/drawing/2014/main" id="{151B6B4A-DAF8-3A51-5D51-F7671B5678FE}"/>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B0583C8-FEA3-1625-C594-3FE470458C7B}"/>
              </a:ext>
            </a:extLst>
          </p:cNvPr>
          <p:cNvSpPr/>
          <p:nvPr/>
        </p:nvSpPr>
        <p:spPr>
          <a:xfrm>
            <a:off x="981869" y="401638"/>
            <a:ext cx="8812212" cy="500062"/>
          </a:xfrm>
          <a:prstGeom prst="rect">
            <a:avLst/>
          </a:prstGeom>
        </p:spPr>
        <p:txBody>
          <a:bodyPr wrap="none" lIns="0" tIns="0" rIns="0" bIns="0"/>
          <a:lstStyle/>
          <a:p>
            <a:pPr eaLnBrk="1" fontAlgn="auto" hangingPunct="1">
              <a:spcBef>
                <a:spcPts val="0"/>
              </a:spcBef>
              <a:spcAft>
                <a:spcPts val="0"/>
              </a:spcAft>
              <a:defRPr/>
            </a:pPr>
            <a:r>
              <a:rPr lang="en-US" sz="4100" b="1" spc="-50">
                <a:latin typeface="Calibri"/>
              </a:rPr>
              <a:t>Pharmacology of commonly used Drugs:</a:t>
            </a:r>
          </a:p>
        </p:txBody>
      </p:sp>
      <p:sp>
        <p:nvSpPr>
          <p:cNvPr id="3" name="Rectangle 2">
            <a:extLst>
              <a:ext uri="{FF2B5EF4-FFF2-40B4-BE49-F238E27FC236}">
                <a16:creationId xmlns="" xmlns:a16="http://schemas.microsoft.com/office/drawing/2014/main" id="{0AB9313C-AEA0-A8B1-117C-5F627FC46139}"/>
              </a:ext>
            </a:extLst>
          </p:cNvPr>
          <p:cNvSpPr/>
          <p:nvPr/>
        </p:nvSpPr>
        <p:spPr>
          <a:xfrm>
            <a:off x="962819" y="1093788"/>
            <a:ext cx="4514850" cy="4989512"/>
          </a:xfrm>
          <a:prstGeom prst="rect">
            <a:avLst/>
          </a:prstGeom>
        </p:spPr>
        <p:txBody>
          <a:bodyPr lIns="0" tIns="0" rIns="0" bIns="0"/>
          <a:lstStyle/>
          <a:p>
            <a:pPr algn="just" eaLnBrk="1" fontAlgn="auto" hangingPunct="1">
              <a:lnSpc>
                <a:spcPts val="5304"/>
              </a:lnSpc>
              <a:spcBef>
                <a:spcPts val="0"/>
              </a:spcBef>
              <a:spcAft>
                <a:spcPts val="0"/>
              </a:spcAft>
              <a:defRPr/>
            </a:pPr>
            <a:r>
              <a:rPr lang="en-US" sz="4000">
                <a:latin typeface="Calibri"/>
              </a:rPr>
              <a:t>•    Penicillin</a:t>
            </a:r>
          </a:p>
          <a:p>
            <a:pPr algn="just" eaLnBrk="1" fontAlgn="auto" hangingPunct="1">
              <a:lnSpc>
                <a:spcPts val="5304"/>
              </a:lnSpc>
              <a:spcBef>
                <a:spcPts val="0"/>
              </a:spcBef>
              <a:spcAft>
                <a:spcPts val="0"/>
              </a:spcAft>
              <a:defRPr/>
            </a:pPr>
            <a:r>
              <a:rPr lang="en-US" sz="4000">
                <a:latin typeface="Calibri"/>
              </a:rPr>
              <a:t>•    Cephalosporin's</a:t>
            </a:r>
          </a:p>
          <a:p>
            <a:pPr algn="just" eaLnBrk="1" fontAlgn="auto" hangingPunct="1">
              <a:lnSpc>
                <a:spcPts val="5304"/>
              </a:lnSpc>
              <a:spcBef>
                <a:spcPts val="0"/>
              </a:spcBef>
              <a:spcAft>
                <a:spcPts val="0"/>
              </a:spcAft>
              <a:defRPr/>
            </a:pPr>
            <a:r>
              <a:rPr lang="en-US" sz="4000">
                <a:latin typeface="Calibri"/>
              </a:rPr>
              <a:t>•    Aminoglycosides</a:t>
            </a:r>
          </a:p>
          <a:p>
            <a:pPr marL="241300" indent="-241300" eaLnBrk="1" fontAlgn="auto" hangingPunct="1">
              <a:lnSpc>
                <a:spcPts val="4320"/>
              </a:lnSpc>
              <a:spcBef>
                <a:spcPts val="0"/>
              </a:spcBef>
              <a:spcAft>
                <a:spcPts val="630"/>
              </a:spcAft>
              <a:defRPr/>
            </a:pPr>
            <a:r>
              <a:rPr lang="en-US" sz="4000">
                <a:latin typeface="Calibri"/>
              </a:rPr>
              <a:t>•    Macrolide &amp; Broad Spectrum Antibiotics</a:t>
            </a:r>
          </a:p>
          <a:p>
            <a:pPr algn="just" eaLnBrk="1" fontAlgn="auto" hangingPunct="1">
              <a:lnSpc>
                <a:spcPts val="5328"/>
              </a:lnSpc>
              <a:spcBef>
                <a:spcPts val="0"/>
              </a:spcBef>
              <a:spcAft>
                <a:spcPts val="0"/>
              </a:spcAft>
              <a:defRPr/>
            </a:pPr>
            <a:r>
              <a:rPr lang="en-US" sz="4000">
                <a:latin typeface="Calibri"/>
              </a:rPr>
              <a:t>•    Sulphonamides</a:t>
            </a:r>
          </a:p>
          <a:p>
            <a:pPr algn="just" eaLnBrk="1" fontAlgn="auto" hangingPunct="1">
              <a:lnSpc>
                <a:spcPts val="5328"/>
              </a:lnSpc>
              <a:spcBef>
                <a:spcPts val="0"/>
              </a:spcBef>
              <a:spcAft>
                <a:spcPts val="0"/>
              </a:spcAft>
              <a:defRPr/>
            </a:pPr>
            <a:r>
              <a:rPr lang="en-US" sz="4000">
                <a:latin typeface="Calibri"/>
              </a:rPr>
              <a:t>•    Quinolones</a:t>
            </a:r>
          </a:p>
          <a:p>
            <a:pPr algn="just" eaLnBrk="1" fontAlgn="auto" hangingPunct="1">
              <a:lnSpc>
                <a:spcPts val="5328"/>
              </a:lnSpc>
              <a:spcBef>
                <a:spcPts val="0"/>
              </a:spcBef>
              <a:spcAft>
                <a:spcPts val="0"/>
              </a:spcAft>
              <a:defRPr/>
            </a:pPr>
            <a:r>
              <a:rPr lang="en-US" sz="4000">
                <a:latin typeface="Calibri"/>
              </a:rPr>
              <a:t>•    Ant amoebic</a:t>
            </a:r>
          </a:p>
        </p:txBody>
      </p:sp>
      <p:sp>
        <p:nvSpPr>
          <p:cNvPr id="4" name="Rectangle 3">
            <a:extLst>
              <a:ext uri="{FF2B5EF4-FFF2-40B4-BE49-F238E27FC236}">
                <a16:creationId xmlns="" xmlns:a16="http://schemas.microsoft.com/office/drawing/2014/main" id="{A2F1710A-BC8D-0BBA-8714-71098EDE5CC9}"/>
              </a:ext>
            </a:extLst>
          </p:cNvPr>
          <p:cNvSpPr/>
          <p:nvPr/>
        </p:nvSpPr>
        <p:spPr>
          <a:xfrm>
            <a:off x="6293645" y="1085850"/>
            <a:ext cx="4346575" cy="5265738"/>
          </a:xfrm>
          <a:prstGeom prst="rect">
            <a:avLst/>
          </a:prstGeom>
        </p:spPr>
        <p:txBody>
          <a:bodyPr lIns="0" tIns="0" rIns="0" bIns="0"/>
          <a:lstStyle/>
          <a:p>
            <a:pPr algn="just" eaLnBrk="1" fontAlgn="auto" hangingPunct="1">
              <a:lnSpc>
                <a:spcPts val="4872"/>
              </a:lnSpc>
              <a:spcBef>
                <a:spcPts val="0"/>
              </a:spcBef>
              <a:spcAft>
                <a:spcPts val="0"/>
              </a:spcAft>
              <a:defRPr/>
            </a:pPr>
            <a:r>
              <a:rPr lang="en-US" sz="3500">
                <a:latin typeface="Calibri"/>
              </a:rPr>
              <a:t>•    Antimalarial</a:t>
            </a:r>
          </a:p>
          <a:p>
            <a:pPr algn="just" eaLnBrk="1" fontAlgn="auto" hangingPunct="1">
              <a:lnSpc>
                <a:spcPts val="4872"/>
              </a:lnSpc>
              <a:spcBef>
                <a:spcPts val="0"/>
              </a:spcBef>
              <a:spcAft>
                <a:spcPts val="0"/>
              </a:spcAft>
              <a:defRPr/>
            </a:pPr>
            <a:r>
              <a:rPr lang="en-US" sz="3500">
                <a:latin typeface="Calibri"/>
              </a:rPr>
              <a:t>•    Antithelmintic</a:t>
            </a:r>
          </a:p>
          <a:p>
            <a:pPr algn="just" eaLnBrk="1" fontAlgn="auto" hangingPunct="1">
              <a:lnSpc>
                <a:spcPts val="4872"/>
              </a:lnSpc>
              <a:spcBef>
                <a:spcPts val="0"/>
              </a:spcBef>
              <a:spcAft>
                <a:spcPts val="0"/>
              </a:spcAft>
              <a:defRPr/>
            </a:pPr>
            <a:r>
              <a:rPr lang="en-US" sz="3500">
                <a:latin typeface="Calibri"/>
              </a:rPr>
              <a:t>•    Antiscabies agents</a:t>
            </a:r>
          </a:p>
          <a:p>
            <a:pPr algn="just" eaLnBrk="1" fontAlgn="auto" hangingPunct="1">
              <a:lnSpc>
                <a:spcPts val="4872"/>
              </a:lnSpc>
              <a:spcBef>
                <a:spcPts val="0"/>
              </a:spcBef>
              <a:spcAft>
                <a:spcPts val="0"/>
              </a:spcAft>
              <a:defRPr/>
            </a:pPr>
            <a:r>
              <a:rPr lang="en-US" sz="3500">
                <a:latin typeface="Calibri"/>
              </a:rPr>
              <a:t>•    Antiviral &amp; Antifungal</a:t>
            </a:r>
          </a:p>
          <a:p>
            <a:pPr marL="241300" eaLnBrk="1" fontAlgn="auto" hangingPunct="1">
              <a:spcBef>
                <a:spcPts val="0"/>
              </a:spcBef>
              <a:spcAft>
                <a:spcPts val="1470"/>
              </a:spcAft>
              <a:defRPr/>
            </a:pPr>
            <a:r>
              <a:rPr lang="en-US" sz="3500">
                <a:latin typeface="Calibri"/>
              </a:rPr>
              <a:t>agents</a:t>
            </a:r>
          </a:p>
          <a:p>
            <a:pPr algn="just" eaLnBrk="1" fontAlgn="auto" hangingPunct="1">
              <a:lnSpc>
                <a:spcPts val="4872"/>
              </a:lnSpc>
              <a:spcBef>
                <a:spcPts val="0"/>
              </a:spcBef>
              <a:spcAft>
                <a:spcPts val="0"/>
              </a:spcAft>
              <a:defRPr/>
            </a:pPr>
            <a:r>
              <a:rPr lang="en-US" sz="3500">
                <a:latin typeface="Calibri"/>
              </a:rPr>
              <a:t>•    Antitubercular drugs</a:t>
            </a:r>
          </a:p>
          <a:p>
            <a:pPr algn="just" eaLnBrk="1" fontAlgn="auto" hangingPunct="1">
              <a:lnSpc>
                <a:spcPts val="4872"/>
              </a:lnSpc>
              <a:spcBef>
                <a:spcPts val="0"/>
              </a:spcBef>
              <a:spcAft>
                <a:spcPts val="0"/>
              </a:spcAft>
              <a:defRPr/>
            </a:pPr>
            <a:r>
              <a:rPr lang="en-US" sz="3500">
                <a:latin typeface="Calibri"/>
              </a:rPr>
              <a:t>•    Antileprosy drugs</a:t>
            </a:r>
          </a:p>
          <a:p>
            <a:pPr algn="just" eaLnBrk="1" fontAlgn="auto" hangingPunct="1">
              <a:lnSpc>
                <a:spcPts val="4872"/>
              </a:lnSpc>
              <a:spcBef>
                <a:spcPts val="0"/>
              </a:spcBef>
              <a:spcAft>
                <a:spcPts val="0"/>
              </a:spcAft>
              <a:defRPr/>
            </a:pPr>
            <a:r>
              <a:rPr lang="en-US" sz="3500">
                <a:latin typeface="Calibri"/>
              </a:rPr>
              <a:t>•    Anticancer drugs</a:t>
            </a:r>
          </a:p>
          <a:p>
            <a:pPr algn="just" eaLnBrk="1" fontAlgn="auto" hangingPunct="1">
              <a:lnSpc>
                <a:spcPts val="4872"/>
              </a:lnSpc>
              <a:spcBef>
                <a:spcPts val="0"/>
              </a:spcBef>
              <a:spcAft>
                <a:spcPts val="0"/>
              </a:spcAft>
              <a:defRPr/>
            </a:pPr>
            <a:r>
              <a:rPr lang="en-US" sz="3500">
                <a:latin typeface="Calibri"/>
              </a:rPr>
              <a:t>•    Immune-suppressants</a:t>
            </a:r>
          </a:p>
        </p:txBody>
      </p:sp>
      <p:sp>
        <p:nvSpPr>
          <p:cNvPr id="27653" name="Rectangle 4">
            <a:extLst>
              <a:ext uri="{FF2B5EF4-FFF2-40B4-BE49-F238E27FC236}">
                <a16:creationId xmlns="" xmlns:a16="http://schemas.microsoft.com/office/drawing/2014/main" id="{C58378DF-71B9-9129-DE02-7CB07E6E618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7654" name="Rectangle 5">
            <a:extLst>
              <a:ext uri="{FF2B5EF4-FFF2-40B4-BE49-F238E27FC236}">
                <a16:creationId xmlns="" xmlns:a16="http://schemas.microsoft.com/office/drawing/2014/main" id="{45368239-5552-3B75-6016-C4428370F068}"/>
              </a:ext>
            </a:extLst>
          </p:cNvPr>
          <p:cNvSpPr>
            <a:spLocks noChangeArrowheads="1"/>
          </p:cNvSpPr>
          <p:nvPr/>
        </p:nvSpPr>
        <p:spPr bwMode="auto">
          <a:xfrm>
            <a:off x="11122820" y="6477000"/>
            <a:ext cx="1730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25</a:t>
            </a:r>
          </a:p>
        </p:txBody>
      </p:sp>
    </p:spTree>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8674" name="Picture 1">
            <a:extLst>
              <a:ext uri="{FF2B5EF4-FFF2-40B4-BE49-F238E27FC236}">
                <a16:creationId xmlns="" xmlns:a16="http://schemas.microsoft.com/office/drawing/2014/main" id="{6281608D-B99B-58DF-86D2-FD5E9807CB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1156" y="271464"/>
            <a:ext cx="5264150" cy="309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2">
            <a:extLst>
              <a:ext uri="{FF2B5EF4-FFF2-40B4-BE49-F238E27FC236}">
                <a16:creationId xmlns="" xmlns:a16="http://schemas.microsoft.com/office/drawing/2014/main" id="{408066E8-7329-6CE3-839A-3907A0E6A2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69706" y="3978276"/>
            <a:ext cx="5392738" cy="269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3">
            <a:extLst>
              <a:ext uri="{FF2B5EF4-FFF2-40B4-BE49-F238E27FC236}">
                <a16:creationId xmlns="" xmlns:a16="http://schemas.microsoft.com/office/drawing/2014/main" id="{1E2A1FBE-D143-E94D-E58B-3C13EED96FD0}"/>
              </a:ext>
            </a:extLst>
          </p:cNvPr>
          <p:cNvSpPr>
            <a:spLocks noChangeArrowheads="1"/>
          </p:cNvSpPr>
          <p:nvPr/>
        </p:nvSpPr>
        <p:spPr bwMode="auto">
          <a:xfrm>
            <a:off x="234157" y="234950"/>
            <a:ext cx="22383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900" b="1">
                <a:latin typeface="Times New Roman" panose="02020603050405020304" pitchFamily="18" charset="0"/>
              </a:rPr>
              <a:t>Penicillin</a:t>
            </a:r>
          </a:p>
        </p:txBody>
      </p:sp>
      <p:sp>
        <p:nvSpPr>
          <p:cNvPr id="28677" name="Rectangle 4">
            <a:extLst>
              <a:ext uri="{FF2B5EF4-FFF2-40B4-BE49-F238E27FC236}">
                <a16:creationId xmlns="" xmlns:a16="http://schemas.microsoft.com/office/drawing/2014/main" id="{1DA10B50-CB6A-E9A4-12C2-27158E42F989}"/>
              </a:ext>
            </a:extLst>
          </p:cNvPr>
          <p:cNvSpPr>
            <a:spLocks noChangeArrowheads="1"/>
          </p:cNvSpPr>
          <p:nvPr/>
        </p:nvSpPr>
        <p:spPr bwMode="auto">
          <a:xfrm>
            <a:off x="734220" y="1358900"/>
            <a:ext cx="498633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86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050"/>
              </a:lnSpc>
              <a:spcAft>
                <a:spcPts val="3363"/>
              </a:spcAft>
            </a:pPr>
            <a:r>
              <a:rPr lang="en-US" altLang="en-US" sz="2700">
                <a:latin typeface="Times New Roman" panose="02020603050405020304" pitchFamily="18" charset="0"/>
              </a:rPr>
              <a:t>&gt; It is an antibiotic, discovered by </a:t>
            </a:r>
            <a:r>
              <a:rPr lang="en-US" altLang="en-US" sz="2700" b="1">
                <a:solidFill>
                  <a:srgbClr val="BF0000"/>
                </a:solidFill>
                <a:latin typeface="Times New Roman" panose="02020603050405020304" pitchFamily="18" charset="0"/>
              </a:rPr>
              <a:t>Alexander Fleming </a:t>
            </a:r>
            <a:r>
              <a:rPr lang="en-US" altLang="en-US" sz="2700">
                <a:latin typeface="Times New Roman" panose="02020603050405020304" pitchFamily="18" charset="0"/>
              </a:rPr>
              <a:t>(1881-1955) in 1928.</a:t>
            </a:r>
          </a:p>
        </p:txBody>
      </p:sp>
      <p:sp>
        <p:nvSpPr>
          <p:cNvPr id="28678" name="Rectangle 5">
            <a:extLst>
              <a:ext uri="{FF2B5EF4-FFF2-40B4-BE49-F238E27FC236}">
                <a16:creationId xmlns="" xmlns:a16="http://schemas.microsoft.com/office/drawing/2014/main" id="{65F2B4FA-3F16-F103-1F1C-0F18636ECE4F}"/>
              </a:ext>
            </a:extLst>
          </p:cNvPr>
          <p:cNvSpPr>
            <a:spLocks noChangeArrowheads="1"/>
          </p:cNvSpPr>
          <p:nvPr/>
        </p:nvSpPr>
        <p:spPr bwMode="auto">
          <a:xfrm>
            <a:off x="734220" y="3157538"/>
            <a:ext cx="3271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286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Bef>
                <a:spcPts val="3363"/>
              </a:spcBef>
              <a:spcAft>
                <a:spcPts val="3988"/>
              </a:spcAft>
            </a:pPr>
            <a:r>
              <a:rPr lang="en-US" altLang="en-US" sz="2700">
                <a:latin typeface="Times New Roman" panose="02020603050405020304" pitchFamily="18" charset="0"/>
              </a:rPr>
              <a:t>&gt; (3-lactam antibiotics</a:t>
            </a:r>
          </a:p>
        </p:txBody>
      </p:sp>
      <p:sp>
        <p:nvSpPr>
          <p:cNvPr id="28679" name="Rectangle 6">
            <a:extLst>
              <a:ext uri="{FF2B5EF4-FFF2-40B4-BE49-F238E27FC236}">
                <a16:creationId xmlns="" xmlns:a16="http://schemas.microsoft.com/office/drawing/2014/main" id="{073A9EB5-25D4-A4C1-9DBF-EB0156E77699}"/>
              </a:ext>
            </a:extLst>
          </p:cNvPr>
          <p:cNvSpPr>
            <a:spLocks noChangeArrowheads="1"/>
          </p:cNvSpPr>
          <p:nvPr/>
        </p:nvSpPr>
        <p:spPr bwMode="auto">
          <a:xfrm>
            <a:off x="734220" y="4181476"/>
            <a:ext cx="4325937"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4013"/>
              </a:lnSpc>
              <a:spcBef>
                <a:spcPts val="3988"/>
              </a:spcBef>
            </a:pPr>
            <a:r>
              <a:rPr lang="en-US" altLang="en-US" sz="2700">
                <a:latin typeface="Times New Roman" panose="02020603050405020304" pitchFamily="18" charset="0"/>
              </a:rPr>
              <a:t>&gt; It was isolated from fungus </a:t>
            </a:r>
            <a:r>
              <a:rPr lang="en-US" altLang="en-US" sz="2700" b="1">
                <a:solidFill>
                  <a:srgbClr val="BF0000"/>
                </a:solidFill>
                <a:latin typeface="Times New Roman" panose="02020603050405020304" pitchFamily="18" charset="0"/>
              </a:rPr>
              <a:t>Penicillium </a:t>
            </a:r>
            <a:r>
              <a:rPr lang="en-US" altLang="en-US" sz="2700" b="1" i="1">
                <a:solidFill>
                  <a:srgbClr val="BF0000"/>
                </a:solidFill>
                <a:latin typeface="Times New Roman" panose="02020603050405020304" pitchFamily="18" charset="0"/>
              </a:rPr>
              <a:t>notatum.</a:t>
            </a:r>
          </a:p>
        </p:txBody>
      </p:sp>
      <p:sp>
        <p:nvSpPr>
          <p:cNvPr id="28680" name="Rectangle 7">
            <a:extLst>
              <a:ext uri="{FF2B5EF4-FFF2-40B4-BE49-F238E27FC236}">
                <a16:creationId xmlns="" xmlns:a16="http://schemas.microsoft.com/office/drawing/2014/main" id="{AA846583-7368-A298-E3BA-AEE4819A529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8681" name="Rectangle 8">
            <a:extLst>
              <a:ext uri="{FF2B5EF4-FFF2-40B4-BE49-F238E27FC236}">
                <a16:creationId xmlns="" xmlns:a16="http://schemas.microsoft.com/office/drawing/2014/main" id="{B38F2542-E426-1A21-E0F6-C82E1822AEFF}"/>
              </a:ext>
            </a:extLst>
          </p:cNvPr>
          <p:cNvSpPr>
            <a:spLocks noChangeArrowheads="1"/>
          </p:cNvSpPr>
          <p:nvPr/>
        </p:nvSpPr>
        <p:spPr bwMode="auto">
          <a:xfrm>
            <a:off x="11122820"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26</a:t>
            </a:r>
          </a:p>
        </p:txBody>
      </p:sp>
    </p:spTree>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1">
            <a:extLst>
              <a:ext uri="{FF2B5EF4-FFF2-40B4-BE49-F238E27FC236}">
                <a16:creationId xmlns="" xmlns:a16="http://schemas.microsoft.com/office/drawing/2014/main" id="{50BF1258-49F4-73A1-7FBD-391E06D7F3C5}"/>
              </a:ext>
            </a:extLst>
          </p:cNvPr>
          <p:cNvSpPr>
            <a:spLocks noChangeArrowheads="1"/>
          </p:cNvSpPr>
          <p:nvPr/>
        </p:nvSpPr>
        <p:spPr bwMode="auto">
          <a:xfrm>
            <a:off x="1124744" y="338138"/>
            <a:ext cx="2233612"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475"/>
              </a:spcAft>
            </a:pPr>
            <a:r>
              <a:rPr lang="en-US" altLang="en-US" sz="3900" b="1">
                <a:latin typeface="Times New Roman" panose="02020603050405020304" pitchFamily="18" charset="0"/>
              </a:rPr>
              <a:t>Penicillin</a:t>
            </a:r>
          </a:p>
        </p:txBody>
      </p:sp>
      <p:sp>
        <p:nvSpPr>
          <p:cNvPr id="29699" name="Rectangle 2">
            <a:extLst>
              <a:ext uri="{FF2B5EF4-FFF2-40B4-BE49-F238E27FC236}">
                <a16:creationId xmlns="" xmlns:a16="http://schemas.microsoft.com/office/drawing/2014/main" id="{AA502633-3C04-7AA2-C213-CCAB5FA2FDC6}"/>
              </a:ext>
            </a:extLst>
          </p:cNvPr>
          <p:cNvSpPr>
            <a:spLocks noChangeArrowheads="1"/>
          </p:cNvSpPr>
          <p:nvPr/>
        </p:nvSpPr>
        <p:spPr bwMode="auto">
          <a:xfrm>
            <a:off x="958056" y="1027113"/>
            <a:ext cx="9469438"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5425"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88"/>
              </a:lnSpc>
              <a:spcBef>
                <a:spcPts val="1475"/>
              </a:spcBef>
              <a:spcAft>
                <a:spcPts val="625"/>
              </a:spcAft>
            </a:pPr>
            <a:r>
              <a:rPr lang="en-US" altLang="en-US" sz="3100" b="1">
                <a:latin typeface="Times New Roman" panose="02020603050405020304" pitchFamily="18" charset="0"/>
              </a:rPr>
              <a:t>• Introduction: </a:t>
            </a:r>
            <a:r>
              <a:rPr lang="en-US" altLang="en-US" sz="3100">
                <a:latin typeface="Times New Roman" panose="02020603050405020304" pitchFamily="18" charset="0"/>
              </a:rPr>
              <a:t>Penicillins were the first antibiotics to be isolated and used clinically in 1941. Penicillins usually are bactericidal, they are most effective against fast growing susceptible bacteria.</a:t>
            </a:r>
          </a:p>
        </p:txBody>
      </p:sp>
      <p:sp>
        <p:nvSpPr>
          <p:cNvPr id="29700" name="Rectangle 3">
            <a:extLst>
              <a:ext uri="{FF2B5EF4-FFF2-40B4-BE49-F238E27FC236}">
                <a16:creationId xmlns="" xmlns:a16="http://schemas.microsoft.com/office/drawing/2014/main" id="{B9EB60F2-02DD-1CF6-8E0C-A1A106619922}"/>
              </a:ext>
            </a:extLst>
          </p:cNvPr>
          <p:cNvSpPr>
            <a:spLocks noChangeArrowheads="1"/>
          </p:cNvSpPr>
          <p:nvPr/>
        </p:nvSpPr>
        <p:spPr bwMode="auto">
          <a:xfrm>
            <a:off x="1140620" y="2859088"/>
            <a:ext cx="909478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13"/>
              </a:lnSpc>
              <a:spcBef>
                <a:spcPts val="625"/>
              </a:spcBef>
              <a:spcAft>
                <a:spcPts val="625"/>
              </a:spcAft>
            </a:pPr>
            <a:r>
              <a:rPr lang="en-US" altLang="en-US" sz="3100" b="1">
                <a:latin typeface="Times New Roman" panose="02020603050405020304" pitchFamily="18" charset="0"/>
              </a:rPr>
              <a:t>Mechanism of Action</a:t>
            </a:r>
            <a:r>
              <a:rPr lang="en-US" altLang="en-US" sz="3100">
                <a:latin typeface="Times New Roman" panose="02020603050405020304" pitchFamily="18" charset="0"/>
              </a:rPr>
              <a:t>: Penicillin inhibit the synthesis of bacterial cell wall and causing rapid cell lysis.</a:t>
            </a:r>
          </a:p>
        </p:txBody>
      </p:sp>
      <p:sp>
        <p:nvSpPr>
          <p:cNvPr id="29701" name="Rectangle 4">
            <a:extLst>
              <a:ext uri="{FF2B5EF4-FFF2-40B4-BE49-F238E27FC236}">
                <a16:creationId xmlns="" xmlns:a16="http://schemas.microsoft.com/office/drawing/2014/main" id="{ABECE993-5B93-4EDA-26AE-E51D9E43E275}"/>
              </a:ext>
            </a:extLst>
          </p:cNvPr>
          <p:cNvSpPr>
            <a:spLocks noChangeArrowheads="1"/>
          </p:cNvSpPr>
          <p:nvPr/>
        </p:nvSpPr>
        <p:spPr bwMode="auto">
          <a:xfrm>
            <a:off x="958057" y="3840163"/>
            <a:ext cx="335756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25425"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625"/>
              </a:spcBef>
              <a:spcAft>
                <a:spcPts val="1475"/>
              </a:spcAft>
            </a:pPr>
            <a:r>
              <a:rPr lang="en-US" altLang="en-US" sz="3100" b="1">
                <a:latin typeface="Times New Roman" panose="02020603050405020304" pitchFamily="18" charset="0"/>
              </a:rPr>
              <a:t>• Indication &amp; Uses:</a:t>
            </a:r>
          </a:p>
        </p:txBody>
      </p:sp>
      <p:sp>
        <p:nvSpPr>
          <p:cNvPr id="29702" name="Rectangle 5">
            <a:extLst>
              <a:ext uri="{FF2B5EF4-FFF2-40B4-BE49-F238E27FC236}">
                <a16:creationId xmlns="" xmlns:a16="http://schemas.microsoft.com/office/drawing/2014/main" id="{FD3CAC16-6F5A-FF11-97F5-6B4F566B43D7}"/>
              </a:ext>
            </a:extLst>
          </p:cNvPr>
          <p:cNvSpPr>
            <a:spLocks noChangeArrowheads="1"/>
          </p:cNvSpPr>
          <p:nvPr/>
        </p:nvSpPr>
        <p:spPr bwMode="auto">
          <a:xfrm>
            <a:off x="942182" y="4386263"/>
            <a:ext cx="9610725"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350"/>
              </a:lnSpc>
              <a:spcBef>
                <a:spcPts val="1475"/>
              </a:spcBef>
            </a:pPr>
            <a:r>
              <a:rPr lang="en-US" altLang="en-US" sz="3100">
                <a:latin typeface="Times New Roman" panose="02020603050405020304" pitchFamily="18" charset="0"/>
              </a:rPr>
              <a:t>1.    Gram positive cocci infections.</a:t>
            </a:r>
          </a:p>
          <a:p>
            <a:pPr algn="just" eaLnBrk="1" hangingPunct="1">
              <a:lnSpc>
                <a:spcPts val="4350"/>
              </a:lnSpc>
            </a:pPr>
            <a:r>
              <a:rPr lang="en-US" altLang="en-US" sz="3100">
                <a:latin typeface="Times New Roman" panose="02020603050405020304" pitchFamily="18" charset="0"/>
              </a:rPr>
              <a:t>2.    Streptococcal, pneumococcal &amp; meningococcal infection.</a:t>
            </a:r>
          </a:p>
          <a:p>
            <a:pPr algn="just" eaLnBrk="1" hangingPunct="1">
              <a:lnSpc>
                <a:spcPts val="4350"/>
              </a:lnSpc>
            </a:pPr>
            <a:r>
              <a:rPr lang="en-US" altLang="en-US" sz="3100">
                <a:latin typeface="Times New Roman" panose="02020603050405020304" pitchFamily="18" charset="0"/>
              </a:rPr>
              <a:t>3.    Venereal disease like gonorrhoea, syphilis.</a:t>
            </a:r>
          </a:p>
          <a:p>
            <a:pPr algn="just" eaLnBrk="1" hangingPunct="1">
              <a:lnSpc>
                <a:spcPts val="4350"/>
              </a:lnSpc>
            </a:pPr>
            <a:r>
              <a:rPr lang="en-US" altLang="en-US" sz="3100">
                <a:latin typeface="Times New Roman" panose="02020603050405020304" pitchFamily="18" charset="0"/>
              </a:rPr>
              <a:t>4.    Diphtheria, tetanus &amp; Gas gangrene.</a:t>
            </a:r>
          </a:p>
          <a:p>
            <a:pPr eaLnBrk="1" hangingPunct="1"/>
            <a:r>
              <a:rPr lang="en-US" altLang="en-US" sz="1100">
                <a:solidFill>
                  <a:srgbClr val="878787"/>
                </a:solidFill>
              </a:rPr>
              <a:t>8/23/2018</a:t>
            </a:r>
          </a:p>
        </p:txBody>
      </p:sp>
      <p:sp>
        <p:nvSpPr>
          <p:cNvPr id="29703" name="Rectangle 6">
            <a:extLst>
              <a:ext uri="{FF2B5EF4-FFF2-40B4-BE49-F238E27FC236}">
                <a16:creationId xmlns="" xmlns:a16="http://schemas.microsoft.com/office/drawing/2014/main" id="{02303DB9-E1AD-18F2-2E85-A9525637DF51}"/>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27</a:t>
            </a:r>
          </a:p>
        </p:txBody>
      </p:sp>
    </p:spTree>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2A428CA-2392-F8F9-D460-C302B7033E9A}"/>
              </a:ext>
            </a:extLst>
          </p:cNvPr>
          <p:cNvSpPr/>
          <p:nvPr/>
        </p:nvSpPr>
        <p:spPr>
          <a:xfrm>
            <a:off x="1615281" y="2084389"/>
            <a:ext cx="1543050" cy="1146175"/>
          </a:xfrm>
          <a:prstGeom prst="rect">
            <a:avLst/>
          </a:prstGeom>
        </p:spPr>
        <p:txBody>
          <a:bodyPr lIns="0" tIns="0" rIns="0" bIns="0"/>
          <a:lstStyle/>
          <a:p>
            <a:pPr marL="114300" eaLnBrk="1" fontAlgn="auto" hangingPunct="1">
              <a:spcBef>
                <a:spcPts val="0"/>
              </a:spcBef>
              <a:spcAft>
                <a:spcPts val="0"/>
              </a:spcAft>
              <a:defRPr/>
            </a:pPr>
            <a:r>
              <a:rPr lang="en-US" sz="1300">
                <a:latin typeface="Tahoma"/>
              </a:rPr>
              <a:t>Y</a:t>
            </a:r>
          </a:p>
          <a:p>
            <a:pPr eaLnBrk="1" fontAlgn="auto" hangingPunct="1">
              <a:spcBef>
                <a:spcPts val="0"/>
              </a:spcBef>
              <a:spcAft>
                <a:spcPts val="2100"/>
              </a:spcAft>
              <a:defRPr/>
            </a:pPr>
            <a:r>
              <a:rPr lang="en-US" sz="1600">
                <a:solidFill>
                  <a:srgbClr val="CC0066"/>
                </a:solidFill>
                <a:latin typeface="Times New Roman"/>
              </a:rPr>
              <a:t>Natural penicillins</a:t>
            </a:r>
          </a:p>
          <a:p>
            <a:pPr marL="190500" eaLnBrk="1" fontAlgn="auto" hangingPunct="1">
              <a:lnSpc>
                <a:spcPts val="2160"/>
              </a:lnSpc>
              <a:spcBef>
                <a:spcPts val="0"/>
              </a:spcBef>
              <a:spcAft>
                <a:spcPts val="0"/>
              </a:spcAft>
              <a:defRPr/>
            </a:pPr>
            <a:r>
              <a:rPr lang="en-US">
                <a:latin typeface="Times New Roman"/>
              </a:rPr>
              <a:t>-Penicillin G -Penicillin V</a:t>
            </a:r>
          </a:p>
        </p:txBody>
      </p:sp>
      <p:sp>
        <p:nvSpPr>
          <p:cNvPr id="30723" name="Rectangle 2">
            <a:extLst>
              <a:ext uri="{FF2B5EF4-FFF2-40B4-BE49-F238E27FC236}">
                <a16:creationId xmlns="" xmlns:a16="http://schemas.microsoft.com/office/drawing/2014/main" id="{9AF037F9-04A5-7766-1EC1-7735D4179607}"/>
              </a:ext>
            </a:extLst>
          </p:cNvPr>
          <p:cNvSpPr>
            <a:spLocks noChangeArrowheads="1"/>
          </p:cNvSpPr>
          <p:nvPr/>
        </p:nvSpPr>
        <p:spPr bwMode="auto">
          <a:xfrm>
            <a:off x="3996531" y="901700"/>
            <a:ext cx="3810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500" b="1">
                <a:solidFill>
                  <a:srgbClr val="7030A0"/>
                </a:solidFill>
                <a:latin typeface="Times New Roman" panose="02020603050405020304" pitchFamily="18" charset="0"/>
              </a:rPr>
              <a:t>Classification of Penicillins</a:t>
            </a:r>
          </a:p>
        </p:txBody>
      </p:sp>
      <p:sp>
        <p:nvSpPr>
          <p:cNvPr id="4" name="Rectangle 3">
            <a:extLst>
              <a:ext uri="{FF2B5EF4-FFF2-40B4-BE49-F238E27FC236}">
                <a16:creationId xmlns="" xmlns:a16="http://schemas.microsoft.com/office/drawing/2014/main" id="{36C4EA02-F6A7-06DD-E123-3F87F8AEDE28}"/>
              </a:ext>
            </a:extLst>
          </p:cNvPr>
          <p:cNvSpPr/>
          <p:nvPr/>
        </p:nvSpPr>
        <p:spPr>
          <a:xfrm>
            <a:off x="3453607" y="1733551"/>
            <a:ext cx="1789113" cy="949325"/>
          </a:xfrm>
          <a:prstGeom prst="rect">
            <a:avLst/>
          </a:prstGeom>
        </p:spPr>
        <p:txBody>
          <a:bodyPr lIns="0" tIns="0" rIns="0" bIns="0"/>
          <a:lstStyle/>
          <a:p>
            <a:pPr marL="190500" eaLnBrk="1" fontAlgn="auto" hangingPunct="1">
              <a:spcBef>
                <a:spcPts val="0"/>
              </a:spcBef>
              <a:spcAft>
                <a:spcPts val="0"/>
              </a:spcAft>
              <a:defRPr/>
            </a:pPr>
            <a:r>
              <a:rPr lang="en-US" sz="4100" b="1" spc="-50">
                <a:latin typeface="Calibri"/>
              </a:rPr>
              <a:t>i</a:t>
            </a:r>
          </a:p>
          <a:p>
            <a:pPr algn="just" eaLnBrk="1" fontAlgn="auto" hangingPunct="1">
              <a:lnSpc>
                <a:spcPts val="1896"/>
              </a:lnSpc>
              <a:spcBef>
                <a:spcPts val="0"/>
              </a:spcBef>
              <a:spcAft>
                <a:spcPts val="0"/>
              </a:spcAft>
              <a:defRPr/>
            </a:pPr>
            <a:r>
              <a:rPr lang="en-US" sz="1600">
                <a:solidFill>
                  <a:srgbClr val="CC0066"/>
                </a:solidFill>
                <a:latin typeface="Times New Roman"/>
              </a:rPr>
              <a:t>P- lactamase resistant penicillins</a:t>
            </a:r>
          </a:p>
        </p:txBody>
      </p:sp>
      <p:sp>
        <p:nvSpPr>
          <p:cNvPr id="5" name="Rectangle 4">
            <a:extLst>
              <a:ext uri="{FF2B5EF4-FFF2-40B4-BE49-F238E27FC236}">
                <a16:creationId xmlns="" xmlns:a16="http://schemas.microsoft.com/office/drawing/2014/main" id="{55918139-E063-C154-F9CF-F6CF4762C183}"/>
              </a:ext>
            </a:extLst>
          </p:cNvPr>
          <p:cNvSpPr/>
          <p:nvPr/>
        </p:nvSpPr>
        <p:spPr>
          <a:xfrm>
            <a:off x="5584031" y="1733551"/>
            <a:ext cx="1447800" cy="1420813"/>
          </a:xfrm>
          <a:prstGeom prst="rect">
            <a:avLst/>
          </a:prstGeom>
        </p:spPr>
        <p:txBody>
          <a:bodyPr lIns="0" tIns="0" rIns="0" bIns="0"/>
          <a:lstStyle/>
          <a:p>
            <a:pPr marL="406400" eaLnBrk="1" fontAlgn="auto" hangingPunct="1">
              <a:spcBef>
                <a:spcPts val="0"/>
              </a:spcBef>
              <a:spcAft>
                <a:spcPts val="0"/>
              </a:spcAft>
              <a:defRPr/>
            </a:pPr>
            <a:r>
              <a:rPr lang="en-US" sz="4100" b="1" spc="-50">
                <a:latin typeface="Calibri"/>
              </a:rPr>
              <a:t>I</a:t>
            </a:r>
          </a:p>
          <a:p>
            <a:pPr eaLnBrk="1" fontAlgn="auto" hangingPunct="1">
              <a:spcBef>
                <a:spcPts val="0"/>
              </a:spcBef>
              <a:spcAft>
                <a:spcPts val="1680"/>
              </a:spcAft>
              <a:defRPr/>
            </a:pPr>
            <a:r>
              <a:rPr lang="en-US" sz="1600">
                <a:solidFill>
                  <a:srgbClr val="CC0066"/>
                </a:solidFill>
                <a:latin typeface="Times New Roman"/>
              </a:rPr>
              <a:t>Aminopenicillins</a:t>
            </a:r>
          </a:p>
          <a:p>
            <a:pPr marL="254000" eaLnBrk="1" fontAlgn="auto" hangingPunct="1">
              <a:spcBef>
                <a:spcPts val="0"/>
              </a:spcBef>
              <a:spcAft>
                <a:spcPts val="420"/>
              </a:spcAft>
              <a:defRPr/>
            </a:pPr>
            <a:r>
              <a:rPr lang="en-US">
                <a:latin typeface="Times New Roman"/>
              </a:rPr>
              <a:t>-Ampicillin</a:t>
            </a:r>
          </a:p>
          <a:p>
            <a:pPr marL="254000" eaLnBrk="1" fontAlgn="auto" hangingPunct="1">
              <a:spcBef>
                <a:spcPts val="0"/>
              </a:spcBef>
              <a:spcAft>
                <a:spcPts val="0"/>
              </a:spcAft>
              <a:defRPr/>
            </a:pPr>
            <a:r>
              <a:rPr lang="en-US">
                <a:latin typeface="Times New Roman"/>
              </a:rPr>
              <a:t>-Amoxicillin</a:t>
            </a:r>
          </a:p>
        </p:txBody>
      </p:sp>
      <p:sp>
        <p:nvSpPr>
          <p:cNvPr id="6" name="Rectangle 5">
            <a:extLst>
              <a:ext uri="{FF2B5EF4-FFF2-40B4-BE49-F238E27FC236}">
                <a16:creationId xmlns="" xmlns:a16="http://schemas.microsoft.com/office/drawing/2014/main" id="{EDE271D3-D087-6606-7CB9-B316BB231002}"/>
              </a:ext>
            </a:extLst>
          </p:cNvPr>
          <p:cNvSpPr/>
          <p:nvPr/>
        </p:nvSpPr>
        <p:spPr>
          <a:xfrm>
            <a:off x="7266782" y="1733551"/>
            <a:ext cx="1566863" cy="1146175"/>
          </a:xfrm>
          <a:prstGeom prst="rect">
            <a:avLst/>
          </a:prstGeom>
        </p:spPr>
        <p:txBody>
          <a:bodyPr lIns="0" tIns="0" rIns="0" bIns="0"/>
          <a:lstStyle/>
          <a:p>
            <a:pPr marL="444500" eaLnBrk="1" fontAlgn="auto" hangingPunct="1">
              <a:spcBef>
                <a:spcPts val="0"/>
              </a:spcBef>
              <a:spcAft>
                <a:spcPts val="420"/>
              </a:spcAft>
              <a:defRPr/>
            </a:pPr>
            <a:r>
              <a:rPr lang="en-US" sz="2700">
                <a:latin typeface="Calibri"/>
              </a:rPr>
              <a:t>i</a:t>
            </a:r>
          </a:p>
          <a:p>
            <a:pPr algn="r" eaLnBrk="1" fontAlgn="auto" hangingPunct="1">
              <a:spcBef>
                <a:spcPts val="0"/>
              </a:spcBef>
              <a:spcAft>
                <a:spcPts val="1680"/>
              </a:spcAft>
              <a:defRPr/>
            </a:pPr>
            <a:r>
              <a:rPr lang="en-US" sz="1600">
                <a:solidFill>
                  <a:srgbClr val="CC0066"/>
                </a:solidFill>
                <a:latin typeface="Times New Roman"/>
              </a:rPr>
              <a:t>Carboxypenicillins</a:t>
            </a:r>
          </a:p>
          <a:p>
            <a:pPr algn="r" eaLnBrk="1" fontAlgn="auto" hangingPunct="1">
              <a:spcBef>
                <a:spcPts val="0"/>
              </a:spcBef>
              <a:spcAft>
                <a:spcPts val="0"/>
              </a:spcAft>
              <a:defRPr/>
            </a:pPr>
            <a:r>
              <a:rPr lang="en-US">
                <a:latin typeface="Times New Roman"/>
              </a:rPr>
              <a:t>-Ticarcillin</a:t>
            </a:r>
          </a:p>
        </p:txBody>
      </p:sp>
      <p:sp>
        <p:nvSpPr>
          <p:cNvPr id="7" name="Rectangle 6">
            <a:extLst>
              <a:ext uri="{FF2B5EF4-FFF2-40B4-BE49-F238E27FC236}">
                <a16:creationId xmlns="" xmlns:a16="http://schemas.microsoft.com/office/drawing/2014/main" id="{EE682BCB-EE8E-87F6-39E9-B71DAB1E8892}"/>
              </a:ext>
            </a:extLst>
          </p:cNvPr>
          <p:cNvSpPr/>
          <p:nvPr/>
        </p:nvSpPr>
        <p:spPr>
          <a:xfrm>
            <a:off x="9092407" y="2008188"/>
            <a:ext cx="1438275" cy="1420812"/>
          </a:xfrm>
          <a:prstGeom prst="rect">
            <a:avLst/>
          </a:prstGeom>
        </p:spPr>
        <p:txBody>
          <a:bodyPr lIns="0" tIns="0" rIns="0" bIns="0"/>
          <a:lstStyle/>
          <a:p>
            <a:pPr marL="304800" eaLnBrk="1" fontAlgn="auto" hangingPunct="1">
              <a:spcBef>
                <a:spcPts val="0"/>
              </a:spcBef>
              <a:spcAft>
                <a:spcPts val="420"/>
              </a:spcAft>
              <a:defRPr/>
            </a:pPr>
            <a:r>
              <a:rPr lang="en-US" sz="1300">
                <a:latin typeface="Tahoma"/>
              </a:rPr>
              <a:t>Y</a:t>
            </a:r>
          </a:p>
          <a:p>
            <a:pPr eaLnBrk="1" fontAlgn="auto" hangingPunct="1">
              <a:spcBef>
                <a:spcPts val="0"/>
              </a:spcBef>
              <a:spcAft>
                <a:spcPts val="1680"/>
              </a:spcAft>
              <a:defRPr/>
            </a:pPr>
            <a:r>
              <a:rPr lang="en-US" sz="1600">
                <a:solidFill>
                  <a:srgbClr val="CC0066"/>
                </a:solidFill>
                <a:latin typeface="Times New Roman"/>
              </a:rPr>
              <a:t>Ureidopenicillins</a:t>
            </a:r>
          </a:p>
          <a:p>
            <a:pPr marL="304800" eaLnBrk="1" fontAlgn="auto" hangingPunct="1">
              <a:lnSpc>
                <a:spcPts val="2136"/>
              </a:lnSpc>
              <a:spcBef>
                <a:spcPts val="0"/>
              </a:spcBef>
              <a:spcAft>
                <a:spcPts val="0"/>
              </a:spcAft>
              <a:defRPr/>
            </a:pPr>
            <a:r>
              <a:rPr lang="en-US">
                <a:latin typeface="Times New Roman"/>
              </a:rPr>
              <a:t>-Piperacillin</a:t>
            </a:r>
          </a:p>
          <a:p>
            <a:pPr marL="304800" eaLnBrk="1" fontAlgn="auto" hangingPunct="1">
              <a:lnSpc>
                <a:spcPts val="2136"/>
              </a:lnSpc>
              <a:spcBef>
                <a:spcPts val="0"/>
              </a:spcBef>
              <a:spcAft>
                <a:spcPts val="0"/>
              </a:spcAft>
              <a:defRPr/>
            </a:pPr>
            <a:r>
              <a:rPr lang="en-US">
                <a:latin typeface="Times New Roman"/>
              </a:rPr>
              <a:t>-Mezlocillin</a:t>
            </a:r>
          </a:p>
          <a:p>
            <a:pPr marL="304800" eaLnBrk="1" fontAlgn="auto" hangingPunct="1">
              <a:lnSpc>
                <a:spcPts val="2136"/>
              </a:lnSpc>
              <a:spcBef>
                <a:spcPts val="0"/>
              </a:spcBef>
              <a:spcAft>
                <a:spcPts val="0"/>
              </a:spcAft>
              <a:defRPr/>
            </a:pPr>
            <a:r>
              <a:rPr lang="en-US">
                <a:latin typeface="Times New Roman"/>
              </a:rPr>
              <a:t>-Azlocillin</a:t>
            </a:r>
          </a:p>
        </p:txBody>
      </p:sp>
      <p:sp>
        <p:nvSpPr>
          <p:cNvPr id="30728" name="Rectangle 7">
            <a:extLst>
              <a:ext uri="{FF2B5EF4-FFF2-40B4-BE49-F238E27FC236}">
                <a16:creationId xmlns="" xmlns:a16="http://schemas.microsoft.com/office/drawing/2014/main" id="{A235C3C7-3992-DED6-F89E-51A6FD3CCD53}"/>
              </a:ext>
            </a:extLst>
          </p:cNvPr>
          <p:cNvSpPr>
            <a:spLocks noChangeArrowheads="1"/>
          </p:cNvSpPr>
          <p:nvPr/>
        </p:nvSpPr>
        <p:spPr bwMode="auto">
          <a:xfrm>
            <a:off x="3459956" y="2835276"/>
            <a:ext cx="2071688"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163"/>
              </a:lnSpc>
            </a:pPr>
            <a:r>
              <a:rPr lang="en-US" altLang="en-US">
                <a:latin typeface="Times New Roman" panose="02020603050405020304" pitchFamily="18" charset="0"/>
              </a:rPr>
              <a:t>-Methicillin</a:t>
            </a:r>
          </a:p>
          <a:p>
            <a:pPr eaLnBrk="1" hangingPunct="1">
              <a:lnSpc>
                <a:spcPts val="2163"/>
              </a:lnSpc>
            </a:pPr>
            <a:r>
              <a:rPr lang="en-US" altLang="en-US">
                <a:latin typeface="Times New Roman" panose="02020603050405020304" pitchFamily="18" charset="0"/>
              </a:rPr>
              <a:t>-Nafacillin</a:t>
            </a:r>
          </a:p>
          <a:p>
            <a:pPr eaLnBrk="1" hangingPunct="1">
              <a:lnSpc>
                <a:spcPts val="2163"/>
              </a:lnSpc>
            </a:pPr>
            <a:r>
              <a:rPr lang="en-US" altLang="en-US">
                <a:latin typeface="Times New Roman" panose="02020603050405020304" pitchFamily="18" charset="0"/>
              </a:rPr>
              <a:t>-Isoxazolyl Penicillins</a:t>
            </a:r>
          </a:p>
        </p:txBody>
      </p:sp>
      <p:sp>
        <p:nvSpPr>
          <p:cNvPr id="30729" name="Rectangle 8">
            <a:extLst>
              <a:ext uri="{FF2B5EF4-FFF2-40B4-BE49-F238E27FC236}">
                <a16:creationId xmlns="" xmlns:a16="http://schemas.microsoft.com/office/drawing/2014/main" id="{9350628C-95C2-6A72-2B0E-B58448E2EF9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30730" name="Rectangle 9">
            <a:extLst>
              <a:ext uri="{FF2B5EF4-FFF2-40B4-BE49-F238E27FC236}">
                <a16:creationId xmlns="" xmlns:a16="http://schemas.microsoft.com/office/drawing/2014/main" id="{922CDC5E-9175-7560-FDE5-AF11D18FD234}"/>
              </a:ext>
            </a:extLst>
          </p:cNvPr>
          <p:cNvSpPr>
            <a:spLocks noChangeArrowheads="1"/>
          </p:cNvSpPr>
          <p:nvPr/>
        </p:nvSpPr>
        <p:spPr bwMode="auto">
          <a:xfrm>
            <a:off x="11119644" y="6477001"/>
            <a:ext cx="176212"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t>28</a:t>
            </a:r>
          </a:p>
        </p:txBody>
      </p:sp>
    </p:spTree>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1">
            <a:extLst>
              <a:ext uri="{FF2B5EF4-FFF2-40B4-BE49-F238E27FC236}">
                <a16:creationId xmlns="" xmlns:a16="http://schemas.microsoft.com/office/drawing/2014/main" id="{DDFD1B9A-151B-2F9A-C363-995F942129A5}"/>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900" b="1">
                <a:latin typeface="Times New Roman" panose="02020603050405020304" pitchFamily="18" charset="0"/>
              </a:rPr>
              <a:t>Drug Examples &amp; Doses:</a:t>
            </a:r>
          </a:p>
        </p:txBody>
      </p:sp>
      <p:graphicFrame>
        <p:nvGraphicFramePr>
          <p:cNvPr id="3" name="Table 2">
            <a:extLst>
              <a:ext uri="{FF2B5EF4-FFF2-40B4-BE49-F238E27FC236}">
                <a16:creationId xmlns="" xmlns:a16="http://schemas.microsoft.com/office/drawing/2014/main" id="{4D585BD1-167E-50BE-5622-67B390921A21}"/>
              </a:ext>
            </a:extLst>
          </p:cNvPr>
          <p:cNvGraphicFramePr>
            <a:graphicFrameLocks noGrp="1"/>
          </p:cNvGraphicFramePr>
          <p:nvPr/>
        </p:nvGraphicFramePr>
        <p:xfrm>
          <a:off x="156369" y="950914"/>
          <a:ext cx="11923712" cy="5870587"/>
        </p:xfrm>
        <a:graphic>
          <a:graphicData uri="http://schemas.openxmlformats.org/drawingml/2006/table">
            <a:tbl>
              <a:tblPr/>
              <a:tblGrid>
                <a:gridCol w="893059">
                  <a:extLst>
                    <a:ext uri="{9D8B030D-6E8A-4147-A177-3AD203B41FA5}">
                      <a16:colId xmlns="" xmlns:a16="http://schemas.microsoft.com/office/drawing/2014/main" val="20000"/>
                    </a:ext>
                  </a:extLst>
                </a:gridCol>
                <a:gridCol w="4254985">
                  <a:extLst>
                    <a:ext uri="{9D8B030D-6E8A-4147-A177-3AD203B41FA5}">
                      <a16:colId xmlns="" xmlns:a16="http://schemas.microsoft.com/office/drawing/2014/main" val="20001"/>
                    </a:ext>
                  </a:extLst>
                </a:gridCol>
                <a:gridCol w="6775668">
                  <a:extLst>
                    <a:ext uri="{9D8B030D-6E8A-4147-A177-3AD203B41FA5}">
                      <a16:colId xmlns="" xmlns:a16="http://schemas.microsoft.com/office/drawing/2014/main" val="20002"/>
                    </a:ext>
                  </a:extLst>
                </a:gridCol>
              </a:tblGrid>
              <a:tr h="988049">
                <a:tc>
                  <a:txBody>
                    <a:bodyPr/>
                    <a:lstStyle/>
                    <a:p>
                      <a:pPr marL="342900" indent="0">
                        <a:spcAft>
                          <a:spcPts val="1260"/>
                        </a:spcAft>
                      </a:pPr>
                      <a:r>
                        <a:rPr lang="en-US" sz="2700" b="1">
                          <a:solidFill>
                            <a:srgbClr val="FFFFFF"/>
                          </a:solidFill>
                          <a:latin typeface="Times New Roman"/>
                        </a:rPr>
                        <a:t>S.</a:t>
                      </a:r>
                    </a:p>
                    <a:p>
                      <a:pPr marL="342900" indent="0"/>
                      <a:r>
                        <a:rPr lang="en-US" sz="2700" b="1">
                          <a:solidFill>
                            <a:srgbClr val="FFFFFF"/>
                          </a:solidFill>
                          <a:latin typeface="Times New Roman"/>
                        </a:rPr>
                        <a:t>no.</a:t>
                      </a:r>
                    </a:p>
                  </a:txBody>
                  <a:tcPr marL="0" marR="0" marT="0" marB="0" anchor="b">
                    <a:solidFill>
                      <a:srgbClr val="70AD46"/>
                    </a:solidFill>
                  </a:tcPr>
                </a:tc>
                <a:tc>
                  <a:txBody>
                    <a:bodyPr/>
                    <a:lstStyle/>
                    <a:p>
                      <a:pPr indent="0" algn="ctr"/>
                      <a:r>
                        <a:rPr lang="en-US" sz="2700" b="1">
                          <a:solidFill>
                            <a:srgbClr val="FFFFFF"/>
                          </a:solidFill>
                          <a:latin typeface="Times New Roman"/>
                        </a:rPr>
                        <a:t>Drugs</a:t>
                      </a:r>
                    </a:p>
                  </a:txBody>
                  <a:tcPr marL="0" marR="0" marT="0" marB="0">
                    <a:solidFill>
                      <a:srgbClr val="70AD46"/>
                    </a:solidFill>
                  </a:tcPr>
                </a:tc>
                <a:tc>
                  <a:txBody>
                    <a:bodyPr/>
                    <a:lstStyle/>
                    <a:p>
                      <a:pPr indent="0" algn="ctr"/>
                      <a:r>
                        <a:rPr lang="en-US" sz="2700" b="1">
                          <a:solidFill>
                            <a:srgbClr val="FFFFFF"/>
                          </a:solidFill>
                          <a:latin typeface="Times New Roman"/>
                        </a:rPr>
                        <a:t>Doses</a:t>
                      </a:r>
                    </a:p>
                  </a:txBody>
                  <a:tcPr marL="0" marR="0" marT="0" marB="0">
                    <a:solidFill>
                      <a:srgbClr val="70AD46"/>
                    </a:solidFill>
                  </a:tcPr>
                </a:tc>
                <a:extLst>
                  <a:ext uri="{0D108BD9-81ED-4DB2-BD59-A6C34878D82A}">
                    <a16:rowId xmlns="" xmlns:a16="http://schemas.microsoft.com/office/drawing/2014/main" val="10000"/>
                  </a:ext>
                </a:extLst>
              </a:tr>
              <a:tr h="953952">
                <a:tc>
                  <a:txBody>
                    <a:bodyPr/>
                    <a:lstStyle/>
                    <a:p>
                      <a:pPr marL="406400" indent="0"/>
                      <a:r>
                        <a:rPr lang="en-US" sz="2700">
                          <a:latin typeface="Times New Roman"/>
                        </a:rPr>
                        <a:t>1</a:t>
                      </a:r>
                    </a:p>
                  </a:txBody>
                  <a:tcPr marL="0" marR="0" marT="0" marB="0" anchor="ctr">
                    <a:solidFill>
                      <a:srgbClr val="D6E3CF"/>
                    </a:solidFill>
                  </a:tcPr>
                </a:tc>
                <a:tc>
                  <a:txBody>
                    <a:bodyPr/>
                    <a:lstStyle/>
                    <a:p>
                      <a:pPr indent="0" algn="ctr"/>
                      <a:r>
                        <a:rPr lang="en-US" sz="2700">
                          <a:latin typeface="Times New Roman"/>
                        </a:rPr>
                        <a:t>Cloxacillin</a:t>
                      </a:r>
                    </a:p>
                  </a:txBody>
                  <a:tcPr marL="0" marR="0" marT="0" marB="0">
                    <a:solidFill>
                      <a:srgbClr val="D6E3CF"/>
                    </a:solidFill>
                  </a:tcPr>
                </a:tc>
                <a:tc>
                  <a:txBody>
                    <a:bodyPr/>
                    <a:lstStyle/>
                    <a:p>
                      <a:pPr indent="0" algn="ctr">
                        <a:spcAft>
                          <a:spcPts val="840"/>
                        </a:spcAft>
                      </a:pPr>
                      <a:r>
                        <a:rPr lang="en-US" sz="2700">
                          <a:latin typeface="Times New Roman"/>
                        </a:rPr>
                        <a:t>250 - 500 mg orally every 6hr(Max.</a:t>
                      </a:r>
                    </a:p>
                    <a:p>
                      <a:pPr indent="0" algn="ctr"/>
                      <a:r>
                        <a:rPr lang="en-US" sz="2700">
                          <a:latin typeface="Times New Roman"/>
                        </a:rPr>
                        <a:t>4gm/day)</a:t>
                      </a:r>
                    </a:p>
                  </a:txBody>
                  <a:tcPr marL="0" marR="0" marT="0" marB="0" anchor="b">
                    <a:solidFill>
                      <a:srgbClr val="D6E3CF"/>
                    </a:solidFill>
                  </a:tcPr>
                </a:tc>
                <a:extLst>
                  <a:ext uri="{0D108BD9-81ED-4DB2-BD59-A6C34878D82A}">
                    <a16:rowId xmlns="" xmlns:a16="http://schemas.microsoft.com/office/drawing/2014/main" val="10001"/>
                  </a:ext>
                </a:extLst>
              </a:tr>
              <a:tr h="655270">
                <a:tc>
                  <a:txBody>
                    <a:bodyPr/>
                    <a:lstStyle/>
                    <a:p>
                      <a:pPr marL="342900" indent="0"/>
                      <a:r>
                        <a:rPr lang="en-US" sz="2700">
                          <a:latin typeface="Times New Roman"/>
                        </a:rPr>
                        <a:t>2</a:t>
                      </a:r>
                    </a:p>
                  </a:txBody>
                  <a:tcPr marL="0" marR="0" marT="0" marB="0" anchor="ctr"/>
                </a:tc>
                <a:tc>
                  <a:txBody>
                    <a:bodyPr/>
                    <a:lstStyle/>
                    <a:p>
                      <a:pPr indent="0" algn="ctr"/>
                      <a:r>
                        <a:rPr lang="en-US" sz="2700">
                          <a:latin typeface="Times New Roman"/>
                        </a:rPr>
                        <a:t>Ampicillin</a:t>
                      </a:r>
                    </a:p>
                  </a:txBody>
                  <a:tcPr marL="0" marR="0" marT="0" marB="0" anchor="ctr"/>
                </a:tc>
                <a:tc>
                  <a:txBody>
                    <a:bodyPr/>
                    <a:lstStyle/>
                    <a:p>
                      <a:pPr indent="0" algn="ctr"/>
                      <a:r>
                        <a:rPr lang="en-US" sz="2700">
                          <a:latin typeface="Times New Roman"/>
                        </a:rPr>
                        <a:t>0.25 to 1gm daily IM/IV every 6hr.</a:t>
                      </a:r>
                    </a:p>
                  </a:txBody>
                  <a:tcPr marL="0" marR="0" marT="0" marB="0" anchor="ctr"/>
                </a:tc>
                <a:extLst>
                  <a:ext uri="{0D108BD9-81ED-4DB2-BD59-A6C34878D82A}">
                    <a16:rowId xmlns="" xmlns:a16="http://schemas.microsoft.com/office/drawing/2014/main" val="10002"/>
                  </a:ext>
                </a:extLst>
              </a:tr>
              <a:tr h="652223">
                <a:tc>
                  <a:txBody>
                    <a:bodyPr/>
                    <a:lstStyle/>
                    <a:p>
                      <a:pPr marL="342900" indent="0"/>
                      <a:r>
                        <a:rPr lang="en-US" sz="2700">
                          <a:latin typeface="Times New Roman"/>
                        </a:rPr>
                        <a:t>3</a:t>
                      </a:r>
                    </a:p>
                  </a:txBody>
                  <a:tcPr marL="0" marR="0" marT="0" marB="0">
                    <a:solidFill>
                      <a:srgbClr val="D6E3CF"/>
                    </a:solidFill>
                  </a:tcPr>
                </a:tc>
                <a:tc>
                  <a:txBody>
                    <a:bodyPr/>
                    <a:lstStyle/>
                    <a:p>
                      <a:pPr indent="0" algn="ctr"/>
                      <a:r>
                        <a:rPr lang="en-US" sz="2700">
                          <a:latin typeface="Times New Roman"/>
                        </a:rPr>
                        <a:t>Amoxicillin</a:t>
                      </a:r>
                    </a:p>
                  </a:txBody>
                  <a:tcPr marL="0" marR="0" marT="0" marB="0">
                    <a:solidFill>
                      <a:srgbClr val="D6E3CF"/>
                    </a:solidFill>
                  </a:tcPr>
                </a:tc>
                <a:tc>
                  <a:txBody>
                    <a:bodyPr/>
                    <a:lstStyle/>
                    <a:p>
                      <a:pPr indent="0" algn="ctr"/>
                      <a:r>
                        <a:rPr lang="en-US" sz="2700">
                          <a:latin typeface="Times New Roman"/>
                        </a:rPr>
                        <a:t>0.25 to 1gm 8hrly</a:t>
                      </a:r>
                    </a:p>
                  </a:txBody>
                  <a:tcPr marL="0" marR="0" marT="0" marB="0">
                    <a:solidFill>
                      <a:srgbClr val="D6E3CF"/>
                    </a:solidFill>
                  </a:tcPr>
                </a:tc>
                <a:extLst>
                  <a:ext uri="{0D108BD9-81ED-4DB2-BD59-A6C34878D82A}">
                    <a16:rowId xmlns="" xmlns:a16="http://schemas.microsoft.com/office/drawing/2014/main" val="10003"/>
                  </a:ext>
                </a:extLst>
              </a:tr>
              <a:tr h="652223">
                <a:tc>
                  <a:txBody>
                    <a:bodyPr/>
                    <a:lstStyle/>
                    <a:p>
                      <a:pPr marL="342900" indent="0"/>
                      <a:r>
                        <a:rPr lang="en-US" sz="2700">
                          <a:latin typeface="Times New Roman"/>
                        </a:rPr>
                        <a:t>4</a:t>
                      </a:r>
                    </a:p>
                  </a:txBody>
                  <a:tcPr marL="0" marR="0" marT="0" marB="0"/>
                </a:tc>
                <a:tc>
                  <a:txBody>
                    <a:bodyPr/>
                    <a:lstStyle/>
                    <a:p>
                      <a:pPr indent="0" algn="ctr"/>
                      <a:r>
                        <a:rPr lang="en-US" sz="2700">
                          <a:latin typeface="Times New Roman"/>
                        </a:rPr>
                        <a:t>Dicloxacillin</a:t>
                      </a:r>
                    </a:p>
                  </a:txBody>
                  <a:tcPr marL="0" marR="0" marT="0" marB="0"/>
                </a:tc>
                <a:tc>
                  <a:txBody>
                    <a:bodyPr/>
                    <a:lstStyle/>
                    <a:p>
                      <a:pPr indent="0" algn="ctr"/>
                      <a:r>
                        <a:rPr lang="en-US" sz="2700">
                          <a:latin typeface="Times New Roman"/>
                        </a:rPr>
                        <a:t>0.25 to 1gm orally</a:t>
                      </a:r>
                    </a:p>
                  </a:txBody>
                  <a:tcPr marL="0" marR="0" marT="0" marB="0"/>
                </a:tc>
                <a:extLst>
                  <a:ext uri="{0D108BD9-81ED-4DB2-BD59-A6C34878D82A}">
                    <a16:rowId xmlns="" xmlns:a16="http://schemas.microsoft.com/office/drawing/2014/main" val="10004"/>
                  </a:ext>
                </a:extLst>
              </a:tr>
              <a:tr h="655270">
                <a:tc>
                  <a:txBody>
                    <a:bodyPr/>
                    <a:lstStyle/>
                    <a:p>
                      <a:pPr marL="406400" indent="0"/>
                      <a:r>
                        <a:rPr lang="en-US" sz="2700">
                          <a:latin typeface="Times New Roman"/>
                        </a:rPr>
                        <a:t>5</a:t>
                      </a:r>
                    </a:p>
                  </a:txBody>
                  <a:tcPr marL="0" marR="0" marT="0" marB="0">
                    <a:solidFill>
                      <a:srgbClr val="D6E3CF"/>
                    </a:solidFill>
                  </a:tcPr>
                </a:tc>
                <a:tc>
                  <a:txBody>
                    <a:bodyPr/>
                    <a:lstStyle/>
                    <a:p>
                      <a:pPr marL="266700" indent="0"/>
                      <a:r>
                        <a:rPr lang="en-US" sz="2700">
                          <a:latin typeface="Times New Roman"/>
                        </a:rPr>
                        <a:t>Piperacillin + Tazobactum</a:t>
                      </a:r>
                    </a:p>
                  </a:txBody>
                  <a:tcPr marL="0" marR="0" marT="0" marB="0">
                    <a:solidFill>
                      <a:srgbClr val="D6E3CF"/>
                    </a:solidFill>
                  </a:tcPr>
                </a:tc>
                <a:tc>
                  <a:txBody>
                    <a:bodyPr/>
                    <a:lstStyle/>
                    <a:p>
                      <a:pPr indent="0" algn="ctr"/>
                      <a:r>
                        <a:rPr lang="en-US" sz="2700">
                          <a:latin typeface="Times New Roman"/>
                        </a:rPr>
                        <a:t>4-5gm and 0.5gm every day 6hr.</a:t>
                      </a:r>
                    </a:p>
                  </a:txBody>
                  <a:tcPr marL="0" marR="0" marT="0" marB="0">
                    <a:solidFill>
                      <a:srgbClr val="D6E3CF"/>
                    </a:solidFill>
                  </a:tcPr>
                </a:tc>
                <a:extLst>
                  <a:ext uri="{0D108BD9-81ED-4DB2-BD59-A6C34878D82A}">
                    <a16:rowId xmlns="" xmlns:a16="http://schemas.microsoft.com/office/drawing/2014/main" val="10005"/>
                  </a:ext>
                </a:extLst>
              </a:tr>
              <a:tr h="652223">
                <a:tc>
                  <a:txBody>
                    <a:bodyPr/>
                    <a:lstStyle/>
                    <a:p>
                      <a:pPr marL="342900" indent="0"/>
                      <a:r>
                        <a:rPr lang="en-US" sz="2700">
                          <a:latin typeface="Times New Roman"/>
                        </a:rPr>
                        <a:t>6</a:t>
                      </a:r>
                    </a:p>
                  </a:txBody>
                  <a:tcPr marL="0" marR="0" marT="0" marB="0" anchor="ctr"/>
                </a:tc>
                <a:tc>
                  <a:txBody>
                    <a:bodyPr/>
                    <a:lstStyle/>
                    <a:p>
                      <a:pPr indent="0" algn="ctr"/>
                      <a:r>
                        <a:rPr lang="en-US" sz="2700">
                          <a:latin typeface="Times New Roman"/>
                        </a:rPr>
                        <a:t>Penicillin V</a:t>
                      </a:r>
                    </a:p>
                  </a:txBody>
                  <a:tcPr marL="0" marR="0" marT="0" marB="0" anchor="ctr"/>
                </a:tc>
                <a:tc>
                  <a:txBody>
                    <a:bodyPr/>
                    <a:lstStyle/>
                    <a:p>
                      <a:pPr indent="0" algn="ctr"/>
                      <a:r>
                        <a:rPr lang="en-US" sz="2700">
                          <a:latin typeface="Times New Roman"/>
                        </a:rPr>
                        <a:t>0.12 to 0.5gm every 6hr.</a:t>
                      </a:r>
                    </a:p>
                  </a:txBody>
                  <a:tcPr marL="0" marR="0" marT="0" marB="0" anchor="ctr"/>
                </a:tc>
                <a:extLst>
                  <a:ext uri="{0D108BD9-81ED-4DB2-BD59-A6C34878D82A}">
                    <a16:rowId xmlns="" xmlns:a16="http://schemas.microsoft.com/office/drawing/2014/main" val="10006"/>
                  </a:ext>
                </a:extLst>
              </a:tr>
              <a:tr h="661366">
                <a:tc gridSpan="2">
                  <a:txBody>
                    <a:bodyPr/>
                    <a:lstStyle/>
                    <a:p>
                      <a:pPr marL="381000" indent="0"/>
                      <a:r>
                        <a:rPr lang="en-US" sz="2700" baseline="30000">
                          <a:latin typeface="Times New Roman"/>
                        </a:rPr>
                        <a:t>7</a:t>
                      </a:r>
                      <a:r>
                        <a:rPr lang="en-US" sz="2700">
                          <a:latin typeface="Times New Roman"/>
                        </a:rPr>
                        <a:t> </a:t>
                      </a:r>
                      <a:r>
                        <a:rPr lang="en-US" sz="1100">
                          <a:solidFill>
                            <a:srgbClr val="878787"/>
                          </a:solidFill>
                          <a:latin typeface="Calibri"/>
                        </a:rPr>
                        <a:t>8/23/2018 </a:t>
                      </a:r>
                      <a:r>
                        <a:rPr lang="en-US" sz="2700" baseline="30000">
                          <a:latin typeface="Times New Roman"/>
                        </a:rPr>
                        <a:t>Pe</a:t>
                      </a:r>
                      <a:r>
                        <a:rPr lang="en-US" sz="2700">
                          <a:latin typeface="Times New Roman"/>
                        </a:rPr>
                        <a:t>nidnin </a:t>
                      </a:r>
                      <a:r>
                        <a:rPr lang="en-US" sz="2700" baseline="30000">
                          <a:latin typeface="Times New Roman"/>
                        </a:rPr>
                        <a:t>G</a:t>
                      </a:r>
                    </a:p>
                  </a:txBody>
                  <a:tcPr marL="0" marR="0" marT="0" marB="0" anchor="ctr">
                    <a:solidFill>
                      <a:srgbClr val="D6E3CF"/>
                    </a:solidFill>
                  </a:tcPr>
                </a:tc>
                <a:tc hMerge="1">
                  <a:txBody>
                    <a:bodyPr/>
                    <a:lstStyle/>
                    <a:p>
                      <a:endParaRPr sz="3200"/>
                    </a:p>
                  </a:txBody>
                  <a:tcPr marL="0" marR="0" marT="0" marB="0"/>
                </a:tc>
                <a:tc>
                  <a:txBody>
                    <a:bodyPr/>
                    <a:lstStyle/>
                    <a:p>
                      <a:pPr indent="0" algn="ctr"/>
                      <a:r>
                        <a:rPr lang="en-US" sz="2700">
                          <a:latin typeface="Times New Roman"/>
                        </a:rPr>
                        <a:t>0.12 to 0.31gm every 4hr.</a:t>
                      </a:r>
                    </a:p>
                  </a:txBody>
                  <a:tcPr marL="0" marR="0" marT="0" marB="0" anchor="ctr">
                    <a:solidFill>
                      <a:srgbClr val="D6E3CF"/>
                    </a:solidFill>
                  </a:tcPr>
                </a:tc>
                <a:extLst>
                  <a:ext uri="{0D108BD9-81ED-4DB2-BD59-A6C34878D82A}">
                    <a16:rowId xmlns="" xmlns:a16="http://schemas.microsoft.com/office/drawing/2014/main" val="10007"/>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
            <a:extLst>
              <a:ext uri="{FF2B5EF4-FFF2-40B4-BE49-F238E27FC236}">
                <a16:creationId xmlns="" xmlns:a16="http://schemas.microsoft.com/office/drawing/2014/main" id="{B496B309-FAB1-C728-7B98-E79F3C48CED5}"/>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32771" name="Rectangle 2">
            <a:extLst>
              <a:ext uri="{FF2B5EF4-FFF2-40B4-BE49-F238E27FC236}">
                <a16:creationId xmlns="" xmlns:a16="http://schemas.microsoft.com/office/drawing/2014/main" id="{45E555C9-A5A8-B15B-7976-11DB964EDEC8}"/>
              </a:ext>
            </a:extLst>
          </p:cNvPr>
          <p:cNvSpPr>
            <a:spLocks noChangeArrowheads="1"/>
          </p:cNvSpPr>
          <p:nvPr/>
        </p:nvSpPr>
        <p:spPr bwMode="auto">
          <a:xfrm>
            <a:off x="494506" y="825500"/>
            <a:ext cx="10682288"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4475"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50"/>
              </a:lnSpc>
              <a:spcAft>
                <a:spcPts val="625"/>
              </a:spcAft>
            </a:pPr>
            <a:r>
              <a:rPr lang="en-US" altLang="en-US" sz="3100" b="1"/>
              <a:t>•    Contraindication &amp; Precautions: </a:t>
            </a:r>
            <a:r>
              <a:rPr lang="en-US" altLang="en-US" sz="3100"/>
              <a:t>Contraindicated to the patient who have sensitivity to penicillin drug.</a:t>
            </a:r>
          </a:p>
          <a:p>
            <a:pPr eaLnBrk="1" hangingPunct="1">
              <a:lnSpc>
                <a:spcPts val="3475"/>
              </a:lnSpc>
              <a:spcAft>
                <a:spcPts val="625"/>
              </a:spcAft>
            </a:pPr>
            <a:r>
              <a:rPr lang="en-US" altLang="en-US" sz="3100" b="1"/>
              <a:t>•    Adverse effect: </a:t>
            </a:r>
            <a:r>
              <a:rPr lang="en-US" altLang="en-US" sz="3100"/>
              <a:t>Nausea, vomiting, epigastric distress, Allergic reaction, phlebitis, diarrhoea, rash, pain at IM site.</a:t>
            </a:r>
          </a:p>
          <a:p>
            <a:pPr algn="just" eaLnBrk="1" hangingPunct="1">
              <a:spcAft>
                <a:spcPts val="1475"/>
              </a:spcAft>
            </a:pPr>
            <a:r>
              <a:rPr lang="en-US" altLang="en-US" sz="3100" b="1"/>
              <a:t>•    Drug interactions:</a:t>
            </a:r>
          </a:p>
          <a:p>
            <a:pPr algn="just" eaLnBrk="1" hangingPunct="1">
              <a:spcAft>
                <a:spcPts val="1475"/>
              </a:spcAft>
            </a:pPr>
            <a:r>
              <a:rPr lang="en-US" altLang="en-US" sz="3100"/>
              <a:t>1)    Penicillins may decrease the effect of aminoglycosides.</a:t>
            </a:r>
          </a:p>
          <a:p>
            <a:pPr eaLnBrk="1" hangingPunct="1">
              <a:lnSpc>
                <a:spcPts val="3438"/>
              </a:lnSpc>
              <a:spcAft>
                <a:spcPts val="625"/>
              </a:spcAft>
            </a:pPr>
            <a:r>
              <a:rPr lang="en-US" altLang="en-US" sz="3100"/>
              <a:t>2)    Bacterial effects of penicillin may decrease with tetracycline drugs.</a:t>
            </a:r>
          </a:p>
          <a:p>
            <a:pPr eaLnBrk="1" hangingPunct="1">
              <a:lnSpc>
                <a:spcPts val="3475"/>
              </a:lnSpc>
            </a:pPr>
            <a:r>
              <a:rPr lang="en-US" altLang="en-US" sz="3100"/>
              <a:t>3)    Use of penicillin with clavulanate or sulbactum increase resistance against bacteria that produce beta - lactamase.</a:t>
            </a:r>
          </a:p>
        </p:txBody>
      </p:sp>
      <p:sp>
        <p:nvSpPr>
          <p:cNvPr id="32772" name="Rectangle 3">
            <a:extLst>
              <a:ext uri="{FF2B5EF4-FFF2-40B4-BE49-F238E27FC236}">
                <a16:creationId xmlns="" xmlns:a16="http://schemas.microsoft.com/office/drawing/2014/main" id="{2B738DD1-777F-1694-01C0-C9DE7D796300}"/>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32773" name="Rectangle 4">
            <a:extLst>
              <a:ext uri="{FF2B5EF4-FFF2-40B4-BE49-F238E27FC236}">
                <a16:creationId xmlns="" xmlns:a16="http://schemas.microsoft.com/office/drawing/2014/main" id="{DA69B955-6801-97C4-5DAE-8CCA19CAA56E}"/>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30</a:t>
            </a:r>
          </a:p>
        </p:txBody>
      </p:sp>
    </p:spTree>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1">
            <a:extLst>
              <a:ext uri="{FF2B5EF4-FFF2-40B4-BE49-F238E27FC236}">
                <a16:creationId xmlns="" xmlns:a16="http://schemas.microsoft.com/office/drawing/2014/main" id="{B9F41D86-812C-A37B-BCAE-D886FC9025D6}"/>
              </a:ext>
            </a:extLst>
          </p:cNvPr>
          <p:cNvSpPr>
            <a:spLocks noChangeArrowheads="1"/>
          </p:cNvSpPr>
          <p:nvPr/>
        </p:nvSpPr>
        <p:spPr bwMode="auto">
          <a:xfrm>
            <a:off x="554831" y="338138"/>
            <a:ext cx="106553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06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3795" name="Rectangle 2">
            <a:extLst>
              <a:ext uri="{FF2B5EF4-FFF2-40B4-BE49-F238E27FC236}">
                <a16:creationId xmlns="" xmlns:a16="http://schemas.microsoft.com/office/drawing/2014/main" id="{9F850A42-922F-7D1B-C52D-E45C46D722B4}"/>
              </a:ext>
            </a:extLst>
          </p:cNvPr>
          <p:cNvSpPr>
            <a:spLocks noChangeArrowheads="1"/>
          </p:cNvSpPr>
          <p:nvPr/>
        </p:nvSpPr>
        <p:spPr bwMode="auto">
          <a:xfrm>
            <a:off x="554831" y="1322388"/>
            <a:ext cx="10655300" cy="456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3495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5813"/>
              </a:lnSpc>
              <a:spcAft>
                <a:spcPts val="425"/>
              </a:spcAft>
            </a:pPr>
            <a:r>
              <a:rPr lang="en-US" altLang="en-US" sz="4900"/>
              <a:t>•Before administration of drug, obtain patients allergic history.</a:t>
            </a:r>
          </a:p>
          <a:p>
            <a:pPr eaLnBrk="1" hangingPunct="1">
              <a:lnSpc>
                <a:spcPts val="5850"/>
              </a:lnSpc>
              <a:spcAft>
                <a:spcPts val="425"/>
              </a:spcAft>
            </a:pPr>
            <a:r>
              <a:rPr lang="en-US" altLang="en-US" sz="4900"/>
              <a:t>•After administration observe sign and symptoms of an allergic reaction.</a:t>
            </a:r>
          </a:p>
          <a:p>
            <a:pPr eaLnBrk="1" hangingPunct="1">
              <a:lnSpc>
                <a:spcPts val="5763"/>
              </a:lnSpc>
            </a:pPr>
            <a:r>
              <a:rPr lang="en-US" altLang="en-US" sz="4900"/>
              <a:t>•Do not allow to take oral contraceptive with this therapy.</a:t>
            </a:r>
          </a:p>
        </p:txBody>
      </p:sp>
      <p:sp>
        <p:nvSpPr>
          <p:cNvPr id="33796" name="Rectangle 3">
            <a:extLst>
              <a:ext uri="{FF2B5EF4-FFF2-40B4-BE49-F238E27FC236}">
                <a16:creationId xmlns="" xmlns:a16="http://schemas.microsoft.com/office/drawing/2014/main" id="{2CA8A3C4-28D0-A38A-EAD1-D6B901F9882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33797" name="Rectangle 4">
            <a:extLst>
              <a:ext uri="{FF2B5EF4-FFF2-40B4-BE49-F238E27FC236}">
                <a16:creationId xmlns="" xmlns:a16="http://schemas.microsoft.com/office/drawing/2014/main" id="{9BAA4266-B47F-1DCE-CFCA-12A38C894949}"/>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31</a:t>
            </a:r>
          </a:p>
        </p:txBody>
      </p:sp>
    </p:spTree>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1">
            <a:extLst>
              <a:ext uri="{FF2B5EF4-FFF2-40B4-BE49-F238E27FC236}">
                <a16:creationId xmlns="" xmlns:a16="http://schemas.microsoft.com/office/drawing/2014/main" id="{FA9595F7-340F-E3B1-D299-FC02F94EBE05}"/>
              </a:ext>
            </a:extLst>
          </p:cNvPr>
          <p:cNvSpPr>
            <a:spLocks noChangeArrowheads="1"/>
          </p:cNvSpPr>
          <p:nvPr/>
        </p:nvSpPr>
        <p:spPr bwMode="auto">
          <a:xfrm>
            <a:off x="958056" y="785814"/>
            <a:ext cx="35052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7350"/>
              </a:spcAft>
            </a:pPr>
            <a:r>
              <a:rPr lang="en-US" altLang="en-US" sz="3900" b="1">
                <a:latin typeface="Times New Roman" panose="02020603050405020304" pitchFamily="18" charset="0"/>
              </a:rPr>
              <a:t>Cephalosporin</a:t>
            </a:r>
          </a:p>
        </p:txBody>
      </p:sp>
      <p:sp>
        <p:nvSpPr>
          <p:cNvPr id="3" name="Rectangle 2">
            <a:extLst>
              <a:ext uri="{FF2B5EF4-FFF2-40B4-BE49-F238E27FC236}">
                <a16:creationId xmlns="" xmlns:a16="http://schemas.microsoft.com/office/drawing/2014/main" id="{4C42F116-B6FB-28CE-0A06-45FBEFC1CBCB}"/>
              </a:ext>
            </a:extLst>
          </p:cNvPr>
          <p:cNvSpPr/>
          <p:nvPr/>
        </p:nvSpPr>
        <p:spPr>
          <a:xfrm>
            <a:off x="429420" y="2520950"/>
            <a:ext cx="5718175" cy="901700"/>
          </a:xfrm>
          <a:prstGeom prst="rect">
            <a:avLst/>
          </a:prstGeom>
        </p:spPr>
        <p:txBody>
          <a:bodyPr lIns="0" tIns="0" rIns="0" bIns="0"/>
          <a:lstStyle/>
          <a:p>
            <a:pPr marL="146304" indent="-228600" eaLnBrk="1" fontAlgn="auto" hangingPunct="1">
              <a:lnSpc>
                <a:spcPts val="2448"/>
              </a:lnSpc>
              <a:spcBef>
                <a:spcPts val="7350"/>
              </a:spcBef>
              <a:spcAft>
                <a:spcPts val="7560"/>
              </a:spcAft>
              <a:defRPr/>
            </a:pPr>
            <a:r>
              <a:rPr lang="en-US" sz="2700" b="1">
                <a:latin typeface="Times New Roman"/>
              </a:rPr>
              <a:t>Cephalosporins </a:t>
            </a:r>
            <a:r>
              <a:rPr lang="en-US" sz="2200">
                <a:latin typeface="Times New Roman"/>
              </a:rPr>
              <a:t>are second major group </a:t>
            </a:r>
            <a:r>
              <a:rPr lang="en-US" sz="2200">
                <a:solidFill>
                  <a:srgbClr val="BF0000"/>
                </a:solidFill>
                <a:latin typeface="Times New Roman"/>
              </a:rPr>
              <a:t>of </a:t>
            </a:r>
            <a:r>
              <a:rPr lang="en-US" sz="2100" i="1" spc="-100">
                <a:solidFill>
                  <a:srgbClr val="BF0000"/>
                </a:solidFill>
                <a:latin typeface="Calibri"/>
              </a:rPr>
              <a:t>p-lactam</a:t>
            </a:r>
            <a:r>
              <a:rPr lang="en-US" sz="1000">
                <a:solidFill>
                  <a:srgbClr val="BF0000"/>
                </a:solidFill>
                <a:latin typeface="Calibri"/>
              </a:rPr>
              <a:t> </a:t>
            </a:r>
            <a:r>
              <a:rPr lang="en-US" sz="2200">
                <a:latin typeface="Times New Roman"/>
              </a:rPr>
              <a:t>,broad spectrum,penicillanase resistant antibiotics</a:t>
            </a:r>
          </a:p>
        </p:txBody>
      </p:sp>
      <p:sp>
        <p:nvSpPr>
          <p:cNvPr id="4" name="Rectangle 3">
            <a:extLst>
              <a:ext uri="{FF2B5EF4-FFF2-40B4-BE49-F238E27FC236}">
                <a16:creationId xmlns="" xmlns:a16="http://schemas.microsoft.com/office/drawing/2014/main" id="{015A4D1F-8261-5D5B-B996-46F2CEE48BBB}"/>
              </a:ext>
            </a:extLst>
          </p:cNvPr>
          <p:cNvSpPr/>
          <p:nvPr/>
        </p:nvSpPr>
        <p:spPr>
          <a:xfrm>
            <a:off x="348456" y="4897438"/>
            <a:ext cx="5835650" cy="1155700"/>
          </a:xfrm>
          <a:prstGeom prst="rect">
            <a:avLst/>
          </a:prstGeom>
        </p:spPr>
        <p:txBody>
          <a:bodyPr lIns="0" tIns="0" rIns="0" bIns="0"/>
          <a:lstStyle/>
          <a:p>
            <a:pPr marL="228600" indent="-228600" eaLnBrk="1" fontAlgn="auto" hangingPunct="1">
              <a:lnSpc>
                <a:spcPts val="3360"/>
              </a:lnSpc>
              <a:spcBef>
                <a:spcPts val="7560"/>
              </a:spcBef>
              <a:spcAft>
                <a:spcPts val="0"/>
              </a:spcAft>
              <a:defRPr/>
            </a:pPr>
            <a:r>
              <a:rPr lang="en-US" sz="2200">
                <a:latin typeface="Times New Roman"/>
              </a:rPr>
              <a:t>&gt;They were isolated from cultures of</a:t>
            </a:r>
          </a:p>
          <a:p>
            <a:pPr marL="419100" algn="just" eaLnBrk="1" fontAlgn="auto" hangingPunct="1">
              <a:lnSpc>
                <a:spcPts val="3360"/>
              </a:lnSpc>
              <a:spcBef>
                <a:spcPts val="0"/>
              </a:spcBef>
              <a:spcAft>
                <a:spcPts val="0"/>
              </a:spcAft>
              <a:defRPr/>
            </a:pPr>
            <a:r>
              <a:rPr lang="en-US" sz="2200">
                <a:latin typeface="Times New Roman"/>
              </a:rPr>
              <a:t>Cephalosporium </a:t>
            </a:r>
            <a:r>
              <a:rPr lang="en-US" sz="2000" i="1" spc="-50">
                <a:latin typeface="Calibri"/>
              </a:rPr>
              <a:t>acremonium</a:t>
            </a:r>
            <a:r>
              <a:rPr lang="en-US" sz="2200">
                <a:latin typeface="Times New Roman"/>
              </a:rPr>
              <a:t> by italian scientist </a:t>
            </a:r>
            <a:r>
              <a:rPr lang="en-US" sz="2200">
                <a:solidFill>
                  <a:srgbClr val="BF0000"/>
                </a:solidFill>
                <a:latin typeface="Times New Roman"/>
              </a:rPr>
              <a:t>Giuseppe Brotzu </a:t>
            </a:r>
            <a:r>
              <a:rPr lang="en-US" sz="2200">
                <a:latin typeface="Times New Roman"/>
              </a:rPr>
              <a:t>in 1945.</a:t>
            </a:r>
          </a:p>
        </p:txBody>
      </p:sp>
      <p:sp>
        <p:nvSpPr>
          <p:cNvPr id="34821" name="Rectangle 4">
            <a:extLst>
              <a:ext uri="{FF2B5EF4-FFF2-40B4-BE49-F238E27FC236}">
                <a16:creationId xmlns="" xmlns:a16="http://schemas.microsoft.com/office/drawing/2014/main" id="{ECD3B3DA-58BD-2C9B-A1A0-23956E1695F7}"/>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842" name="Picture 1">
            <a:extLst>
              <a:ext uri="{FF2B5EF4-FFF2-40B4-BE49-F238E27FC236}">
                <a16:creationId xmlns="" xmlns:a16="http://schemas.microsoft.com/office/drawing/2014/main" id="{080427F3-CFD3-2D1B-5A4D-CB18791258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4056" y="209551"/>
            <a:ext cx="5035550" cy="608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Rectangle 2">
            <a:extLst>
              <a:ext uri="{FF2B5EF4-FFF2-40B4-BE49-F238E27FC236}">
                <a16:creationId xmlns="" xmlns:a16="http://schemas.microsoft.com/office/drawing/2014/main" id="{53E9E9F9-761C-2701-E46E-3F4D837D76C1}"/>
              </a:ext>
            </a:extLst>
          </p:cNvPr>
          <p:cNvSpPr>
            <a:spLocks noChangeArrowheads="1"/>
          </p:cNvSpPr>
          <p:nvPr/>
        </p:nvSpPr>
        <p:spPr bwMode="auto">
          <a:xfrm>
            <a:off x="4858544"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32</a:t>
            </a:r>
          </a:p>
        </p:txBody>
      </p:sp>
    </p:spTree>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024C4C2-4895-97A6-3356-DE874D1E8573}"/>
              </a:ext>
            </a:extLst>
          </p:cNvPr>
          <p:cNvSpPr/>
          <p:nvPr/>
        </p:nvSpPr>
        <p:spPr>
          <a:xfrm>
            <a:off x="942182" y="338138"/>
            <a:ext cx="10228263" cy="5675312"/>
          </a:xfrm>
          <a:prstGeom prst="rect">
            <a:avLst/>
          </a:prstGeom>
        </p:spPr>
        <p:txBody>
          <a:bodyPr lIns="0" tIns="0" rIns="0" bIns="0"/>
          <a:lstStyle/>
          <a:p>
            <a:pPr marL="241300" eaLnBrk="1" fontAlgn="auto" hangingPunct="1">
              <a:spcBef>
                <a:spcPts val="0"/>
              </a:spcBef>
              <a:spcAft>
                <a:spcPts val="1470"/>
              </a:spcAft>
              <a:defRPr/>
            </a:pPr>
            <a:r>
              <a:rPr lang="en-US" sz="3900" b="1">
                <a:latin typeface="Times New Roman"/>
              </a:rPr>
              <a:t>Cephalosporin</a:t>
            </a:r>
          </a:p>
          <a:p>
            <a:pPr marL="241300" indent="-241300" eaLnBrk="1" fontAlgn="auto" hangingPunct="1">
              <a:lnSpc>
                <a:spcPts val="3360"/>
              </a:lnSpc>
              <a:spcBef>
                <a:spcPts val="0"/>
              </a:spcBef>
              <a:spcAft>
                <a:spcPts val="630"/>
              </a:spcAft>
              <a:defRPr/>
            </a:pPr>
            <a:r>
              <a:rPr lang="en-US" sz="3100" b="1">
                <a:latin typeface="Times New Roman"/>
              </a:rPr>
              <a:t>•    Introduction: </a:t>
            </a:r>
            <a:r>
              <a:rPr lang="en-US" sz="3100">
                <a:latin typeface="Times New Roman"/>
              </a:rPr>
              <a:t>Cephalosporin's are clinically and pharmacologically similar to penicillin. These drugs are bactericidal</a:t>
            </a:r>
          </a:p>
          <a:p>
            <a:pPr marL="241300" indent="-241300" eaLnBrk="1" fontAlgn="auto" hangingPunct="1">
              <a:lnSpc>
                <a:spcPts val="3312"/>
              </a:lnSpc>
              <a:spcBef>
                <a:spcPts val="0"/>
              </a:spcBef>
              <a:spcAft>
                <a:spcPts val="630"/>
              </a:spcAft>
              <a:defRPr/>
            </a:pPr>
            <a:r>
              <a:rPr lang="en-US" sz="3100" b="1">
                <a:latin typeface="Times New Roman"/>
              </a:rPr>
              <a:t>•    Mechanism of Action</a:t>
            </a:r>
            <a:r>
              <a:rPr lang="en-US" sz="3100">
                <a:latin typeface="Times New Roman"/>
              </a:rPr>
              <a:t>: as penicillin it also inhibit the synthesis of bacterial cell wall and causing rapid cell lysis.</a:t>
            </a:r>
          </a:p>
          <a:p>
            <a:pPr algn="just" eaLnBrk="1" fontAlgn="auto" hangingPunct="1">
              <a:lnSpc>
                <a:spcPts val="4344"/>
              </a:lnSpc>
              <a:spcBef>
                <a:spcPts val="0"/>
              </a:spcBef>
              <a:spcAft>
                <a:spcPts val="0"/>
              </a:spcAft>
              <a:defRPr/>
            </a:pPr>
            <a:r>
              <a:rPr lang="en-US" sz="3100" b="1">
                <a:latin typeface="Times New Roman"/>
              </a:rPr>
              <a:t>•    Indication &amp; Uses:</a:t>
            </a:r>
          </a:p>
          <a:p>
            <a:pPr algn="just" eaLnBrk="1" fontAlgn="auto" hangingPunct="1">
              <a:lnSpc>
                <a:spcPts val="4344"/>
              </a:lnSpc>
              <a:spcBef>
                <a:spcPts val="0"/>
              </a:spcBef>
              <a:spcAft>
                <a:spcPts val="0"/>
              </a:spcAft>
              <a:defRPr/>
            </a:pPr>
            <a:r>
              <a:rPr lang="en-US" sz="3100">
                <a:latin typeface="Times New Roman"/>
              </a:rPr>
              <a:t>1.    Gram positive and gram negative bacterial infection.</a:t>
            </a:r>
          </a:p>
          <a:p>
            <a:pPr algn="just" eaLnBrk="1" fontAlgn="auto" hangingPunct="1">
              <a:lnSpc>
                <a:spcPts val="4344"/>
              </a:lnSpc>
              <a:spcBef>
                <a:spcPts val="0"/>
              </a:spcBef>
              <a:spcAft>
                <a:spcPts val="0"/>
              </a:spcAft>
              <a:defRPr/>
            </a:pPr>
            <a:r>
              <a:rPr lang="en-US" sz="3100">
                <a:latin typeface="Times New Roman"/>
              </a:rPr>
              <a:t>2.    Respiratory tract infection &amp; Septicaemia.</a:t>
            </a:r>
          </a:p>
          <a:p>
            <a:pPr algn="just" eaLnBrk="1" fontAlgn="auto" hangingPunct="1">
              <a:lnSpc>
                <a:spcPts val="4344"/>
              </a:lnSpc>
              <a:spcBef>
                <a:spcPts val="0"/>
              </a:spcBef>
              <a:spcAft>
                <a:spcPts val="0"/>
              </a:spcAft>
              <a:defRPr/>
            </a:pPr>
            <a:r>
              <a:rPr lang="en-US" sz="3100">
                <a:latin typeface="Times New Roman"/>
              </a:rPr>
              <a:t>3.    Urinary tract infection &amp; Abdominal infections.</a:t>
            </a:r>
          </a:p>
          <a:p>
            <a:pPr algn="just" eaLnBrk="1" fontAlgn="auto" hangingPunct="1">
              <a:lnSpc>
                <a:spcPts val="4344"/>
              </a:lnSpc>
              <a:spcBef>
                <a:spcPts val="0"/>
              </a:spcBef>
              <a:spcAft>
                <a:spcPts val="0"/>
              </a:spcAft>
              <a:defRPr/>
            </a:pPr>
            <a:r>
              <a:rPr lang="en-US" sz="3100">
                <a:latin typeface="Times New Roman"/>
              </a:rPr>
              <a:t>4.    Hospital acquired infection ( 3</a:t>
            </a:r>
            <a:r>
              <a:rPr lang="en-US" sz="3100" baseline="30000">
                <a:latin typeface="Times New Roman"/>
              </a:rPr>
              <a:t>rd</a:t>
            </a:r>
            <a:r>
              <a:rPr lang="en-US" sz="3100">
                <a:latin typeface="Times New Roman"/>
              </a:rPr>
              <a:t> Generation are preferred)</a:t>
            </a:r>
          </a:p>
        </p:txBody>
      </p:sp>
      <p:sp>
        <p:nvSpPr>
          <p:cNvPr id="36867" name="Rectangle 2">
            <a:extLst>
              <a:ext uri="{FF2B5EF4-FFF2-40B4-BE49-F238E27FC236}">
                <a16:creationId xmlns="" xmlns:a16="http://schemas.microsoft.com/office/drawing/2014/main" id="{A80F335F-F056-CDE5-3AB8-6AD9365D120D}"/>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36868" name="Rectangle 3">
            <a:extLst>
              <a:ext uri="{FF2B5EF4-FFF2-40B4-BE49-F238E27FC236}">
                <a16:creationId xmlns="" xmlns:a16="http://schemas.microsoft.com/office/drawing/2014/main" id="{343C1203-4A52-0625-13A6-CF1007B396BE}"/>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33</a:t>
            </a:r>
          </a:p>
        </p:txBody>
      </p:sp>
    </p:spTree>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7890" name="Picture 1">
            <a:extLst>
              <a:ext uri="{FF2B5EF4-FFF2-40B4-BE49-F238E27FC236}">
                <a16:creationId xmlns="" xmlns:a16="http://schemas.microsoft.com/office/drawing/2014/main" id="{C7A1F546-B1FA-D925-5AEB-13DB60555D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04256" y="712788"/>
            <a:ext cx="762000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2">
            <a:extLst>
              <a:ext uri="{FF2B5EF4-FFF2-40B4-BE49-F238E27FC236}">
                <a16:creationId xmlns="" xmlns:a16="http://schemas.microsoft.com/office/drawing/2014/main" id="{76A90E5B-F341-28AF-8F5D-72B49128B4E2}"/>
              </a:ext>
            </a:extLst>
          </p:cNvPr>
          <p:cNvSpPr>
            <a:spLocks noChangeArrowheads="1"/>
          </p:cNvSpPr>
          <p:nvPr/>
        </p:nvSpPr>
        <p:spPr bwMode="auto">
          <a:xfrm>
            <a:off x="2980532" y="360363"/>
            <a:ext cx="64500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500" b="1">
                <a:solidFill>
                  <a:srgbClr val="C55A11"/>
                </a:solidFill>
                <a:latin typeface="Times New Roman" panose="02020603050405020304" pitchFamily="18" charset="0"/>
              </a:rPr>
              <a:t>CLASSFICATION OF CEPHALOSPORINS</a:t>
            </a:r>
          </a:p>
        </p:txBody>
      </p:sp>
      <p:sp>
        <p:nvSpPr>
          <p:cNvPr id="37892" name="Rectangle 3">
            <a:extLst>
              <a:ext uri="{FF2B5EF4-FFF2-40B4-BE49-F238E27FC236}">
                <a16:creationId xmlns="" xmlns:a16="http://schemas.microsoft.com/office/drawing/2014/main" id="{7C884C8C-647F-0951-18A8-585341EB262F}"/>
              </a:ext>
            </a:extLst>
          </p:cNvPr>
          <p:cNvSpPr>
            <a:spLocks noChangeArrowheads="1"/>
          </p:cNvSpPr>
          <p:nvPr/>
        </p:nvSpPr>
        <p:spPr bwMode="auto">
          <a:xfrm>
            <a:off x="1688307" y="1116014"/>
            <a:ext cx="13239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425"/>
              </a:spcAft>
            </a:pPr>
            <a:r>
              <a:rPr lang="en-US" altLang="en-US">
                <a:solidFill>
                  <a:srgbClr val="FF0000"/>
                </a:solidFill>
                <a:latin typeface="Times New Roman" panose="02020603050405020304" pitchFamily="18" charset="0"/>
              </a:rPr>
              <a:t>First</a:t>
            </a:r>
          </a:p>
          <a:p>
            <a:pPr eaLnBrk="1" hangingPunct="1"/>
            <a:r>
              <a:rPr lang="en-US" altLang="en-US" sz="2200">
                <a:solidFill>
                  <a:srgbClr val="FF0000"/>
                </a:solidFill>
                <a:latin typeface="Times New Roman" panose="02020603050405020304" pitchFamily="18" charset="0"/>
              </a:rPr>
              <a:t>Generation</a:t>
            </a:r>
          </a:p>
        </p:txBody>
      </p:sp>
      <p:sp>
        <p:nvSpPr>
          <p:cNvPr id="37893" name="Rectangle 4">
            <a:extLst>
              <a:ext uri="{FF2B5EF4-FFF2-40B4-BE49-F238E27FC236}">
                <a16:creationId xmlns="" xmlns:a16="http://schemas.microsoft.com/office/drawing/2014/main" id="{CFA994A2-0FE6-7179-A4D5-76C901EBF23B}"/>
              </a:ext>
            </a:extLst>
          </p:cNvPr>
          <p:cNvSpPr>
            <a:spLocks noChangeArrowheads="1"/>
          </p:cNvSpPr>
          <p:nvPr/>
        </p:nvSpPr>
        <p:spPr bwMode="auto">
          <a:xfrm>
            <a:off x="3864770" y="1033464"/>
            <a:ext cx="80168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288"/>
              </a:lnSpc>
            </a:pPr>
            <a:r>
              <a:rPr lang="en-US" altLang="en-US" sz="2200">
                <a:solidFill>
                  <a:srgbClr val="5B9BD5"/>
                </a:solidFill>
                <a:latin typeface="Times New Roman" panose="02020603050405020304" pitchFamily="18" charset="0"/>
              </a:rPr>
              <a:t>Second</a:t>
            </a:r>
          </a:p>
        </p:txBody>
      </p:sp>
      <p:sp>
        <p:nvSpPr>
          <p:cNvPr id="37894" name="Rectangle 5">
            <a:extLst>
              <a:ext uri="{FF2B5EF4-FFF2-40B4-BE49-F238E27FC236}">
                <a16:creationId xmlns="" xmlns:a16="http://schemas.microsoft.com/office/drawing/2014/main" id="{F58ED292-3218-22F4-2869-245BDA1317E6}"/>
              </a:ext>
            </a:extLst>
          </p:cNvPr>
          <p:cNvSpPr>
            <a:spLocks noChangeArrowheads="1"/>
          </p:cNvSpPr>
          <p:nvPr/>
        </p:nvSpPr>
        <p:spPr bwMode="auto">
          <a:xfrm>
            <a:off x="3612357" y="1450975"/>
            <a:ext cx="12287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288"/>
              </a:lnSpc>
            </a:pPr>
            <a:r>
              <a:rPr lang="en-US" altLang="en-US" sz="2200">
                <a:solidFill>
                  <a:srgbClr val="5B9BD5"/>
                </a:solidFill>
                <a:latin typeface="Times New Roman" panose="02020603050405020304" pitchFamily="18" charset="0"/>
              </a:rPr>
              <a:t>Generation</a:t>
            </a:r>
          </a:p>
        </p:txBody>
      </p:sp>
      <p:sp>
        <p:nvSpPr>
          <p:cNvPr id="37895" name="Rectangle 6">
            <a:extLst>
              <a:ext uri="{FF2B5EF4-FFF2-40B4-BE49-F238E27FC236}">
                <a16:creationId xmlns="" xmlns:a16="http://schemas.microsoft.com/office/drawing/2014/main" id="{7AB34BF3-D563-E182-195A-E62F1EF30738}"/>
              </a:ext>
            </a:extLst>
          </p:cNvPr>
          <p:cNvSpPr>
            <a:spLocks noChangeArrowheads="1"/>
          </p:cNvSpPr>
          <p:nvPr/>
        </p:nvSpPr>
        <p:spPr bwMode="auto">
          <a:xfrm>
            <a:off x="5834856" y="1030289"/>
            <a:ext cx="6096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13"/>
              </a:lnSpc>
            </a:pPr>
            <a:r>
              <a:rPr lang="en-US" altLang="en-US" sz="2200">
                <a:solidFill>
                  <a:srgbClr val="BF0000"/>
                </a:solidFill>
                <a:latin typeface="Times New Roman" panose="02020603050405020304" pitchFamily="18" charset="0"/>
              </a:rPr>
              <a:t>Third</a:t>
            </a:r>
          </a:p>
        </p:txBody>
      </p:sp>
      <p:sp>
        <p:nvSpPr>
          <p:cNvPr id="37896" name="Rectangle 7">
            <a:extLst>
              <a:ext uri="{FF2B5EF4-FFF2-40B4-BE49-F238E27FC236}">
                <a16:creationId xmlns="" xmlns:a16="http://schemas.microsoft.com/office/drawing/2014/main" id="{7391F463-208B-57B5-F500-681697E14481}"/>
              </a:ext>
            </a:extLst>
          </p:cNvPr>
          <p:cNvSpPr>
            <a:spLocks noChangeArrowheads="1"/>
          </p:cNvSpPr>
          <p:nvPr/>
        </p:nvSpPr>
        <p:spPr bwMode="auto">
          <a:xfrm>
            <a:off x="5526881" y="1447800"/>
            <a:ext cx="1227138"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13"/>
              </a:lnSpc>
            </a:pPr>
            <a:r>
              <a:rPr lang="en-US" altLang="en-US" sz="2200">
                <a:solidFill>
                  <a:srgbClr val="BF0000"/>
                </a:solidFill>
                <a:latin typeface="Times New Roman" panose="02020603050405020304" pitchFamily="18" charset="0"/>
              </a:rPr>
              <a:t>Generation</a:t>
            </a:r>
          </a:p>
        </p:txBody>
      </p:sp>
      <p:sp>
        <p:nvSpPr>
          <p:cNvPr id="37897" name="Rectangle 8">
            <a:extLst>
              <a:ext uri="{FF2B5EF4-FFF2-40B4-BE49-F238E27FC236}">
                <a16:creationId xmlns="" xmlns:a16="http://schemas.microsoft.com/office/drawing/2014/main" id="{5EB9F7CD-1D93-7600-0A19-CB4F0774BF2F}"/>
              </a:ext>
            </a:extLst>
          </p:cNvPr>
          <p:cNvSpPr>
            <a:spLocks noChangeArrowheads="1"/>
          </p:cNvSpPr>
          <p:nvPr/>
        </p:nvSpPr>
        <p:spPr bwMode="auto">
          <a:xfrm>
            <a:off x="7660482" y="1069975"/>
            <a:ext cx="7397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13"/>
              </a:lnSpc>
            </a:pPr>
            <a:r>
              <a:rPr lang="en-US" altLang="en-US" sz="2200">
                <a:solidFill>
                  <a:srgbClr val="00B050"/>
                </a:solidFill>
                <a:latin typeface="Times New Roman" panose="02020603050405020304" pitchFamily="18" charset="0"/>
              </a:rPr>
              <a:t>Fourth</a:t>
            </a:r>
          </a:p>
        </p:txBody>
      </p:sp>
      <p:sp>
        <p:nvSpPr>
          <p:cNvPr id="37898" name="Rectangle 9">
            <a:extLst>
              <a:ext uri="{FF2B5EF4-FFF2-40B4-BE49-F238E27FC236}">
                <a16:creationId xmlns="" xmlns:a16="http://schemas.microsoft.com/office/drawing/2014/main" id="{D6DD7A98-2147-D3DB-6F87-15873C84E51F}"/>
              </a:ext>
            </a:extLst>
          </p:cNvPr>
          <p:cNvSpPr>
            <a:spLocks noChangeArrowheads="1"/>
          </p:cNvSpPr>
          <p:nvPr/>
        </p:nvSpPr>
        <p:spPr bwMode="auto">
          <a:xfrm>
            <a:off x="7419182" y="1490664"/>
            <a:ext cx="12287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13"/>
              </a:lnSpc>
            </a:pPr>
            <a:r>
              <a:rPr lang="en-US" altLang="en-US" sz="2200">
                <a:solidFill>
                  <a:srgbClr val="00B050"/>
                </a:solidFill>
                <a:latin typeface="Times New Roman" panose="02020603050405020304" pitchFamily="18" charset="0"/>
              </a:rPr>
              <a:t>Generation</a:t>
            </a:r>
          </a:p>
        </p:txBody>
      </p:sp>
      <p:sp>
        <p:nvSpPr>
          <p:cNvPr id="37899" name="Rectangle 10">
            <a:extLst>
              <a:ext uri="{FF2B5EF4-FFF2-40B4-BE49-F238E27FC236}">
                <a16:creationId xmlns="" xmlns:a16="http://schemas.microsoft.com/office/drawing/2014/main" id="{FFA76D6A-BFFA-2EEE-BB24-F47D02825450}"/>
              </a:ext>
            </a:extLst>
          </p:cNvPr>
          <p:cNvSpPr>
            <a:spLocks noChangeArrowheads="1"/>
          </p:cNvSpPr>
          <p:nvPr/>
        </p:nvSpPr>
        <p:spPr bwMode="auto">
          <a:xfrm>
            <a:off x="9641682" y="963614"/>
            <a:ext cx="5365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13"/>
              </a:lnSpc>
            </a:pPr>
            <a:r>
              <a:rPr lang="en-US" altLang="en-US" sz="2200">
                <a:solidFill>
                  <a:srgbClr val="7030A0"/>
                </a:solidFill>
                <a:latin typeface="Times New Roman" panose="02020603050405020304" pitchFamily="18" charset="0"/>
              </a:rPr>
              <a:t>Fifth</a:t>
            </a:r>
          </a:p>
        </p:txBody>
      </p:sp>
      <p:sp>
        <p:nvSpPr>
          <p:cNvPr id="37900" name="Rectangle 11">
            <a:extLst>
              <a:ext uri="{FF2B5EF4-FFF2-40B4-BE49-F238E27FC236}">
                <a16:creationId xmlns="" xmlns:a16="http://schemas.microsoft.com/office/drawing/2014/main" id="{AA15601D-59E1-8D26-A6E9-34545B67C4CD}"/>
              </a:ext>
            </a:extLst>
          </p:cNvPr>
          <p:cNvSpPr>
            <a:spLocks noChangeArrowheads="1"/>
          </p:cNvSpPr>
          <p:nvPr/>
        </p:nvSpPr>
        <p:spPr bwMode="auto">
          <a:xfrm>
            <a:off x="9300370" y="1381125"/>
            <a:ext cx="122713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13"/>
              </a:lnSpc>
            </a:pPr>
            <a:r>
              <a:rPr lang="en-US" altLang="en-US" sz="2200">
                <a:solidFill>
                  <a:srgbClr val="7030A0"/>
                </a:solidFill>
                <a:latin typeface="Times New Roman" panose="02020603050405020304" pitchFamily="18" charset="0"/>
              </a:rPr>
              <a:t>Generation</a:t>
            </a:r>
          </a:p>
        </p:txBody>
      </p:sp>
      <p:sp>
        <p:nvSpPr>
          <p:cNvPr id="37901" name="Rectangle 12">
            <a:extLst>
              <a:ext uri="{FF2B5EF4-FFF2-40B4-BE49-F238E27FC236}">
                <a16:creationId xmlns="" xmlns:a16="http://schemas.microsoft.com/office/drawing/2014/main" id="{D0E9C743-CA2B-008F-DF66-420310D806B7}"/>
              </a:ext>
            </a:extLst>
          </p:cNvPr>
          <p:cNvSpPr>
            <a:spLocks noChangeArrowheads="1"/>
          </p:cNvSpPr>
          <p:nvPr/>
        </p:nvSpPr>
        <p:spPr bwMode="auto">
          <a:xfrm>
            <a:off x="1826419" y="2090739"/>
            <a:ext cx="1306512"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52400" indent="-152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713"/>
              </a:lnSpc>
            </a:pPr>
            <a:r>
              <a:rPr lang="en-US" altLang="en-US" sz="1600" u="sng">
                <a:solidFill>
                  <a:srgbClr val="FF0000"/>
                </a:solidFill>
                <a:latin typeface="Times New Roman" panose="02020603050405020304" pitchFamily="18" charset="0"/>
              </a:rPr>
              <a:t>1 .Parenteral </a:t>
            </a:r>
            <a:r>
              <a:rPr lang="en-US" altLang="en-US" sz="1600">
                <a:latin typeface="Times New Roman" panose="02020603050405020304" pitchFamily="18" charset="0"/>
              </a:rPr>
              <a:t>Cephalothin Cephaloridine Cefazolin</a:t>
            </a:r>
          </a:p>
        </p:txBody>
      </p:sp>
      <p:sp>
        <p:nvSpPr>
          <p:cNvPr id="37902" name="Rectangle 13">
            <a:extLst>
              <a:ext uri="{FF2B5EF4-FFF2-40B4-BE49-F238E27FC236}">
                <a16:creationId xmlns="" xmlns:a16="http://schemas.microsoft.com/office/drawing/2014/main" id="{723116DE-44D8-FF58-3EAB-A5E06DD1B6E3}"/>
              </a:ext>
            </a:extLst>
          </p:cNvPr>
          <p:cNvSpPr>
            <a:spLocks noChangeArrowheads="1"/>
          </p:cNvSpPr>
          <p:nvPr/>
        </p:nvSpPr>
        <p:spPr bwMode="auto">
          <a:xfrm>
            <a:off x="3718719" y="2090739"/>
            <a:ext cx="1268412"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indent="-266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713"/>
              </a:lnSpc>
            </a:pPr>
            <a:r>
              <a:rPr lang="en-US" altLang="en-US" sz="1600" u="sng">
                <a:solidFill>
                  <a:srgbClr val="5B9BD5"/>
                </a:solidFill>
                <a:latin typeface="Times New Roman" panose="02020603050405020304" pitchFamily="18" charset="0"/>
              </a:rPr>
              <a:t>1 </a:t>
            </a:r>
            <a:r>
              <a:rPr lang="en-US" altLang="en-US" sz="1600" u="sng">
                <a:solidFill>
                  <a:srgbClr val="002060"/>
                </a:solidFill>
                <a:latin typeface="Times New Roman" panose="02020603050405020304" pitchFamily="18" charset="0"/>
              </a:rPr>
              <a:t>.Parenteral </a:t>
            </a:r>
            <a:r>
              <a:rPr lang="en-US" altLang="en-US" sz="1600">
                <a:latin typeface="Times New Roman" panose="02020603050405020304" pitchFamily="18" charset="0"/>
              </a:rPr>
              <a:t>Cefamycinc Cefoxitin Cefotitan Cefmetazole</a:t>
            </a:r>
          </a:p>
        </p:txBody>
      </p:sp>
      <p:sp>
        <p:nvSpPr>
          <p:cNvPr id="37903" name="Rectangle 14">
            <a:extLst>
              <a:ext uri="{FF2B5EF4-FFF2-40B4-BE49-F238E27FC236}">
                <a16:creationId xmlns="" xmlns:a16="http://schemas.microsoft.com/office/drawing/2014/main" id="{FF41DCA1-6E31-E9B1-0024-CC70CADAD292}"/>
              </a:ext>
            </a:extLst>
          </p:cNvPr>
          <p:cNvSpPr>
            <a:spLocks noChangeArrowheads="1"/>
          </p:cNvSpPr>
          <p:nvPr/>
        </p:nvSpPr>
        <p:spPr bwMode="auto">
          <a:xfrm>
            <a:off x="5514182" y="2090739"/>
            <a:ext cx="1109663"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7000" indent="-127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713"/>
              </a:lnSpc>
            </a:pPr>
            <a:r>
              <a:rPr lang="en-US" altLang="en-US" sz="1600" u="sng">
                <a:solidFill>
                  <a:srgbClr val="002060"/>
                </a:solidFill>
                <a:latin typeface="Times New Roman" panose="02020603050405020304" pitchFamily="18" charset="0"/>
              </a:rPr>
              <a:t>1 .Parenteral </a:t>
            </a:r>
            <a:r>
              <a:rPr lang="en-US" altLang="en-US" sz="1600">
                <a:latin typeface="Times New Roman" panose="02020603050405020304" pitchFamily="18" charset="0"/>
              </a:rPr>
              <a:t>Cefotaxime Ceftazidime Ceftriaxone</a:t>
            </a:r>
          </a:p>
        </p:txBody>
      </p:sp>
      <p:sp>
        <p:nvSpPr>
          <p:cNvPr id="37904" name="Rectangle 15">
            <a:extLst>
              <a:ext uri="{FF2B5EF4-FFF2-40B4-BE49-F238E27FC236}">
                <a16:creationId xmlns="" xmlns:a16="http://schemas.microsoft.com/office/drawing/2014/main" id="{BB1CE82D-29EF-AFCD-B76D-EC38F4F6311E}"/>
              </a:ext>
            </a:extLst>
          </p:cNvPr>
          <p:cNvSpPr>
            <a:spLocks noChangeArrowheads="1"/>
          </p:cNvSpPr>
          <p:nvPr/>
        </p:nvSpPr>
        <p:spPr bwMode="auto">
          <a:xfrm>
            <a:off x="7458869" y="2090738"/>
            <a:ext cx="10477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90500" indent="-190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2713"/>
              </a:lnSpc>
            </a:pPr>
            <a:r>
              <a:rPr lang="en-US" altLang="en-US" sz="1600" u="sng">
                <a:solidFill>
                  <a:srgbClr val="00B050"/>
                </a:solidFill>
                <a:latin typeface="Times New Roman" panose="02020603050405020304" pitchFamily="18" charset="0"/>
              </a:rPr>
              <a:t>1 .Parenteral </a:t>
            </a:r>
            <a:r>
              <a:rPr lang="en-US" altLang="en-US" sz="1600">
                <a:latin typeface="Times New Roman" panose="02020603050405020304" pitchFamily="18" charset="0"/>
              </a:rPr>
              <a:t>Cefepime Cefpirome</a:t>
            </a:r>
          </a:p>
        </p:txBody>
      </p:sp>
      <p:sp>
        <p:nvSpPr>
          <p:cNvPr id="37905" name="Rectangle 16">
            <a:extLst>
              <a:ext uri="{FF2B5EF4-FFF2-40B4-BE49-F238E27FC236}">
                <a16:creationId xmlns="" xmlns:a16="http://schemas.microsoft.com/office/drawing/2014/main" id="{5D71060D-0C19-9086-7F36-FDFB07D78C02}"/>
              </a:ext>
            </a:extLst>
          </p:cNvPr>
          <p:cNvSpPr>
            <a:spLocks noChangeArrowheads="1"/>
          </p:cNvSpPr>
          <p:nvPr/>
        </p:nvSpPr>
        <p:spPr bwMode="auto">
          <a:xfrm>
            <a:off x="9300369" y="2090738"/>
            <a:ext cx="12954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0"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738"/>
              </a:lnSpc>
            </a:pPr>
            <a:r>
              <a:rPr lang="en-US" altLang="en-US" sz="1600" u="sng">
                <a:solidFill>
                  <a:srgbClr val="002060"/>
                </a:solidFill>
                <a:latin typeface="Times New Roman" panose="02020603050405020304" pitchFamily="18" charset="0"/>
              </a:rPr>
              <a:t>1 .Parenteral </a:t>
            </a:r>
            <a:r>
              <a:rPr lang="en-US" altLang="en-US" sz="1600">
                <a:latin typeface="Times New Roman" panose="02020603050405020304" pitchFamily="18" charset="0"/>
              </a:rPr>
              <a:t>Ceftobiprole</a:t>
            </a:r>
          </a:p>
        </p:txBody>
      </p:sp>
      <p:sp>
        <p:nvSpPr>
          <p:cNvPr id="37906" name="Rectangle 17">
            <a:extLst>
              <a:ext uri="{FF2B5EF4-FFF2-40B4-BE49-F238E27FC236}">
                <a16:creationId xmlns="" xmlns:a16="http://schemas.microsoft.com/office/drawing/2014/main" id="{576CE9F9-0D26-14D6-FED5-3065EC320C51}"/>
              </a:ext>
            </a:extLst>
          </p:cNvPr>
          <p:cNvSpPr>
            <a:spLocks noChangeArrowheads="1"/>
          </p:cNvSpPr>
          <p:nvPr/>
        </p:nvSpPr>
        <p:spPr bwMode="auto">
          <a:xfrm>
            <a:off x="1804194" y="4171950"/>
            <a:ext cx="13208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713"/>
              </a:lnSpc>
            </a:pPr>
            <a:r>
              <a:rPr lang="en-US" altLang="en-US" sz="1600" u="sng">
                <a:solidFill>
                  <a:srgbClr val="FF0000"/>
                </a:solidFill>
                <a:latin typeface="Times New Roman" panose="02020603050405020304" pitchFamily="18" charset="0"/>
              </a:rPr>
              <a:t>2.Oral</a:t>
            </a:r>
          </a:p>
          <a:p>
            <a:pPr eaLnBrk="1" hangingPunct="1">
              <a:lnSpc>
                <a:spcPts val="2713"/>
              </a:lnSpc>
            </a:pPr>
            <a:r>
              <a:rPr lang="en-US" altLang="en-US" sz="1600">
                <a:latin typeface="Times New Roman" panose="02020603050405020304" pitchFamily="18" charset="0"/>
              </a:rPr>
              <a:t>Cephalexin</a:t>
            </a:r>
          </a:p>
          <a:p>
            <a:pPr algn="r" eaLnBrk="1" hangingPunct="1">
              <a:lnSpc>
                <a:spcPts val="2713"/>
              </a:lnSpc>
            </a:pPr>
            <a:r>
              <a:rPr lang="en-US" altLang="en-US" sz="1600">
                <a:latin typeface="Times New Roman" panose="02020603050405020304" pitchFamily="18" charset="0"/>
              </a:rPr>
              <a:t>(Keflex)</a:t>
            </a:r>
          </a:p>
          <a:p>
            <a:pPr algn="r" eaLnBrk="1" hangingPunct="1">
              <a:lnSpc>
                <a:spcPts val="2713"/>
              </a:lnSpc>
            </a:pPr>
            <a:r>
              <a:rPr lang="en-US" altLang="en-US" sz="1600">
                <a:latin typeface="Times New Roman" panose="02020603050405020304" pitchFamily="18" charset="0"/>
              </a:rPr>
              <a:t>Cephadroxil</a:t>
            </a:r>
          </a:p>
          <a:p>
            <a:pPr algn="r" eaLnBrk="1" hangingPunct="1">
              <a:lnSpc>
                <a:spcPts val="2713"/>
              </a:lnSpc>
            </a:pPr>
            <a:r>
              <a:rPr lang="en-US" altLang="en-US" sz="1600">
                <a:latin typeface="Times New Roman" panose="02020603050405020304" pitchFamily="18" charset="0"/>
              </a:rPr>
              <a:t>(Durecef)</a:t>
            </a:r>
          </a:p>
        </p:txBody>
      </p:sp>
      <p:sp>
        <p:nvSpPr>
          <p:cNvPr id="19" name="Rectangle 18">
            <a:extLst>
              <a:ext uri="{FF2B5EF4-FFF2-40B4-BE49-F238E27FC236}">
                <a16:creationId xmlns="" xmlns:a16="http://schemas.microsoft.com/office/drawing/2014/main" id="{5C9CCA16-5215-9FBC-D790-7CEF0D91B062}"/>
              </a:ext>
            </a:extLst>
          </p:cNvPr>
          <p:cNvSpPr/>
          <p:nvPr/>
        </p:nvSpPr>
        <p:spPr>
          <a:xfrm>
            <a:off x="3791745" y="4171950"/>
            <a:ext cx="1042987" cy="914400"/>
          </a:xfrm>
          <a:prstGeom prst="rect">
            <a:avLst/>
          </a:prstGeom>
        </p:spPr>
        <p:txBody>
          <a:bodyPr lIns="0" tIns="0" rIns="0" bIns="0"/>
          <a:lstStyle/>
          <a:p>
            <a:pPr eaLnBrk="1" fontAlgn="auto" hangingPunct="1">
              <a:lnSpc>
                <a:spcPts val="2688"/>
              </a:lnSpc>
              <a:spcBef>
                <a:spcPts val="0"/>
              </a:spcBef>
              <a:spcAft>
                <a:spcPts val="0"/>
              </a:spcAft>
              <a:defRPr/>
            </a:pPr>
            <a:r>
              <a:rPr lang="en-US" sz="1600" u="sng">
                <a:solidFill>
                  <a:srgbClr val="464D58"/>
                </a:solidFill>
                <a:latin typeface="Times New Roman"/>
              </a:rPr>
              <a:t>2.Oral</a:t>
            </a:r>
          </a:p>
          <a:p>
            <a:pPr marL="241300" eaLnBrk="1" fontAlgn="auto" hangingPunct="1">
              <a:lnSpc>
                <a:spcPts val="2688"/>
              </a:lnSpc>
              <a:spcBef>
                <a:spcPts val="0"/>
              </a:spcBef>
              <a:spcAft>
                <a:spcPts val="0"/>
              </a:spcAft>
              <a:defRPr/>
            </a:pPr>
            <a:r>
              <a:rPr lang="en-US" sz="1600">
                <a:latin typeface="Times New Roman"/>
              </a:rPr>
              <a:t>Cefachlor</a:t>
            </a:r>
          </a:p>
          <a:p>
            <a:pPr marL="241300" eaLnBrk="1" fontAlgn="auto" hangingPunct="1">
              <a:lnSpc>
                <a:spcPts val="2688"/>
              </a:lnSpc>
              <a:spcBef>
                <a:spcPts val="0"/>
              </a:spcBef>
              <a:spcAft>
                <a:spcPts val="0"/>
              </a:spcAft>
              <a:defRPr/>
            </a:pPr>
            <a:r>
              <a:rPr lang="en-US" sz="1600">
                <a:latin typeface="Times New Roman"/>
              </a:rPr>
              <a:t>Cefprozil</a:t>
            </a:r>
          </a:p>
        </p:txBody>
      </p:sp>
      <p:sp>
        <p:nvSpPr>
          <p:cNvPr id="20" name="Rectangle 19">
            <a:extLst>
              <a:ext uri="{FF2B5EF4-FFF2-40B4-BE49-F238E27FC236}">
                <a16:creationId xmlns="" xmlns:a16="http://schemas.microsoft.com/office/drawing/2014/main" id="{5E7D8F49-7CAF-F3E4-8E57-286282622385}"/>
              </a:ext>
            </a:extLst>
          </p:cNvPr>
          <p:cNvSpPr/>
          <p:nvPr/>
        </p:nvSpPr>
        <p:spPr>
          <a:xfrm>
            <a:off x="5577681" y="4171951"/>
            <a:ext cx="1066800" cy="1222375"/>
          </a:xfrm>
          <a:prstGeom prst="rect">
            <a:avLst/>
          </a:prstGeom>
        </p:spPr>
        <p:txBody>
          <a:bodyPr lIns="0" tIns="0" rIns="0" bIns="0"/>
          <a:lstStyle/>
          <a:p>
            <a:pPr eaLnBrk="1" fontAlgn="auto" hangingPunct="1">
              <a:lnSpc>
                <a:spcPts val="2688"/>
              </a:lnSpc>
              <a:spcBef>
                <a:spcPts val="0"/>
              </a:spcBef>
              <a:spcAft>
                <a:spcPts val="0"/>
              </a:spcAft>
              <a:defRPr/>
            </a:pPr>
            <a:r>
              <a:rPr lang="en-US" sz="1600" u="sng">
                <a:solidFill>
                  <a:srgbClr val="ED7D31"/>
                </a:solidFill>
                <a:latin typeface="Times New Roman"/>
              </a:rPr>
              <a:t>2.Oral</a:t>
            </a:r>
          </a:p>
          <a:p>
            <a:pPr marL="203200" eaLnBrk="1" fontAlgn="auto" hangingPunct="1">
              <a:lnSpc>
                <a:spcPts val="2688"/>
              </a:lnSpc>
              <a:spcBef>
                <a:spcPts val="0"/>
              </a:spcBef>
              <a:spcAft>
                <a:spcPts val="0"/>
              </a:spcAft>
              <a:defRPr/>
            </a:pPr>
            <a:r>
              <a:rPr lang="en-US" sz="1600">
                <a:latin typeface="Times New Roman"/>
              </a:rPr>
              <a:t>Cefixime</a:t>
            </a:r>
          </a:p>
          <a:p>
            <a:pPr marL="203200" eaLnBrk="1" fontAlgn="auto" hangingPunct="1">
              <a:lnSpc>
                <a:spcPts val="2688"/>
              </a:lnSpc>
              <a:spcBef>
                <a:spcPts val="0"/>
              </a:spcBef>
              <a:spcAft>
                <a:spcPts val="0"/>
              </a:spcAft>
              <a:defRPr/>
            </a:pPr>
            <a:r>
              <a:rPr lang="en-US" sz="1600">
                <a:latin typeface="Times New Roman"/>
              </a:rPr>
              <a:t>Cefdinir</a:t>
            </a:r>
          </a:p>
          <a:p>
            <a:pPr marL="203200" eaLnBrk="1" fontAlgn="auto" hangingPunct="1">
              <a:spcBef>
                <a:spcPts val="0"/>
              </a:spcBef>
              <a:spcAft>
                <a:spcPts val="0"/>
              </a:spcAft>
              <a:defRPr/>
            </a:pPr>
            <a:r>
              <a:rPr lang="en-US" sz="1600">
                <a:latin typeface="Times New Roman"/>
              </a:rPr>
              <a:t>Ceftibuten</a:t>
            </a:r>
          </a:p>
        </p:txBody>
      </p:sp>
      <p:sp>
        <p:nvSpPr>
          <p:cNvPr id="37909" name="Rectangle 20">
            <a:extLst>
              <a:ext uri="{FF2B5EF4-FFF2-40B4-BE49-F238E27FC236}">
                <a16:creationId xmlns="" xmlns:a16="http://schemas.microsoft.com/office/drawing/2014/main" id="{77B1B491-AFDC-C722-E14B-FB2121D11C82}"/>
              </a:ext>
            </a:extLst>
          </p:cNvPr>
          <p:cNvSpPr>
            <a:spLocks noChangeArrowheads="1"/>
          </p:cNvSpPr>
          <p:nvPr/>
        </p:nvSpPr>
        <p:spPr bwMode="auto">
          <a:xfrm>
            <a:off x="1807369" y="6251576"/>
            <a:ext cx="161925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838"/>
              </a:spcAft>
            </a:pPr>
            <a:r>
              <a:rPr lang="en-US" altLang="en-US" sz="1600" u="sng">
                <a:solidFill>
                  <a:srgbClr val="FF0000"/>
                </a:solidFill>
                <a:latin typeface="Times New Roman" panose="02020603050405020304" pitchFamily="18" charset="0"/>
              </a:rPr>
              <a:t>3.Oral &amp; Parenteral</a:t>
            </a:r>
          </a:p>
        </p:txBody>
      </p:sp>
      <p:sp>
        <p:nvSpPr>
          <p:cNvPr id="37910" name="Rectangle 21">
            <a:extLst>
              <a:ext uri="{FF2B5EF4-FFF2-40B4-BE49-F238E27FC236}">
                <a16:creationId xmlns="" xmlns:a16="http://schemas.microsoft.com/office/drawing/2014/main" id="{ECF3BCC3-25FF-96FE-F1D7-68F9ACEF65CA}"/>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37911" name="Rectangle 22">
            <a:extLst>
              <a:ext uri="{FF2B5EF4-FFF2-40B4-BE49-F238E27FC236}">
                <a16:creationId xmlns="" xmlns:a16="http://schemas.microsoft.com/office/drawing/2014/main" id="{C58E5597-D90A-F54E-68CF-AE44539A6E72}"/>
              </a:ext>
            </a:extLst>
          </p:cNvPr>
          <p:cNvSpPr>
            <a:spLocks noChangeArrowheads="1"/>
          </p:cNvSpPr>
          <p:nvPr/>
        </p:nvSpPr>
        <p:spPr bwMode="auto">
          <a:xfrm>
            <a:off x="2008981" y="6596063"/>
            <a:ext cx="960438"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838"/>
              </a:spcBef>
            </a:pPr>
            <a:r>
              <a:rPr lang="en-US" altLang="en-US" sz="1600">
                <a:latin typeface="Times New Roman" panose="02020603050405020304" pitchFamily="18" charset="0"/>
              </a:rPr>
              <a:t>Cephradine</a:t>
            </a:r>
          </a:p>
        </p:txBody>
      </p:sp>
      <p:sp>
        <p:nvSpPr>
          <p:cNvPr id="37912" name="Rectangle 23">
            <a:extLst>
              <a:ext uri="{FF2B5EF4-FFF2-40B4-BE49-F238E27FC236}">
                <a16:creationId xmlns="" xmlns:a16="http://schemas.microsoft.com/office/drawing/2014/main" id="{49496B89-7D05-913E-DE2C-AC7F2065E234}"/>
              </a:ext>
            </a:extLst>
          </p:cNvPr>
          <p:cNvSpPr>
            <a:spLocks noChangeArrowheads="1"/>
          </p:cNvSpPr>
          <p:nvPr/>
        </p:nvSpPr>
        <p:spPr bwMode="auto">
          <a:xfrm>
            <a:off x="9994107" y="6553200"/>
            <a:ext cx="174625"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a:t>34</a:t>
            </a:r>
          </a:p>
        </p:txBody>
      </p:sp>
    </p:spTree>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8914" name="Picture 1">
            <a:extLst>
              <a:ext uri="{FF2B5EF4-FFF2-40B4-BE49-F238E27FC236}">
                <a16:creationId xmlns="" xmlns:a16="http://schemas.microsoft.com/office/drawing/2014/main" id="{F800FBD3-FE31-5646-1764-FDCE0CB5F9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03044" y="957263"/>
            <a:ext cx="1301750" cy="551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2">
            <a:extLst>
              <a:ext uri="{FF2B5EF4-FFF2-40B4-BE49-F238E27FC236}">
                <a16:creationId xmlns="" xmlns:a16="http://schemas.microsoft.com/office/drawing/2014/main" id="{0F9A9222-571F-65EB-13F6-54D71BFE74B6}"/>
              </a:ext>
            </a:extLst>
          </p:cNvPr>
          <p:cNvSpPr>
            <a:spLocks noChangeArrowheads="1"/>
          </p:cNvSpPr>
          <p:nvPr/>
        </p:nvSpPr>
        <p:spPr bwMode="auto">
          <a:xfrm>
            <a:off x="942182" y="360364"/>
            <a:ext cx="5662613"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n-US" altLang="en-US" sz="4300">
                <a:latin typeface="Times New Roman" panose="02020603050405020304" pitchFamily="18" charset="0"/>
              </a:rPr>
              <a:t>Drug Examples &amp; Doses:</a:t>
            </a:r>
          </a:p>
        </p:txBody>
      </p:sp>
      <p:graphicFrame>
        <p:nvGraphicFramePr>
          <p:cNvPr id="4" name="Table 3">
            <a:extLst>
              <a:ext uri="{FF2B5EF4-FFF2-40B4-BE49-F238E27FC236}">
                <a16:creationId xmlns="" xmlns:a16="http://schemas.microsoft.com/office/drawing/2014/main" id="{D6ED2BBA-04E2-8C40-1BD2-CE74210E1AD6}"/>
              </a:ext>
            </a:extLst>
          </p:cNvPr>
          <p:cNvGraphicFramePr>
            <a:graphicFrameLocks noGrp="1"/>
          </p:cNvGraphicFramePr>
          <p:nvPr/>
        </p:nvGraphicFramePr>
        <p:xfrm>
          <a:off x="157957" y="957264"/>
          <a:ext cx="4183063" cy="5595937"/>
        </p:xfrm>
        <a:graphic>
          <a:graphicData uri="http://schemas.openxmlformats.org/drawingml/2006/table">
            <a:tbl>
              <a:tblPr/>
              <a:tblGrid>
                <a:gridCol w="893763">
                  <a:extLst>
                    <a:ext uri="{9D8B030D-6E8A-4147-A177-3AD203B41FA5}">
                      <a16:colId xmlns="" xmlns:a16="http://schemas.microsoft.com/office/drawing/2014/main" val="20000"/>
                    </a:ext>
                  </a:extLst>
                </a:gridCol>
                <a:gridCol w="3289300">
                  <a:extLst>
                    <a:ext uri="{9D8B030D-6E8A-4147-A177-3AD203B41FA5}">
                      <a16:colId xmlns="" xmlns:a16="http://schemas.microsoft.com/office/drawing/2014/main" val="20001"/>
                    </a:ext>
                  </a:extLst>
                </a:gridCol>
              </a:tblGrid>
              <a:tr h="1018655">
                <a:tc>
                  <a:txBody>
                    <a:bodyPr/>
                    <a:lstStyle>
                      <a:lvl1pPr marL="342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42900" marR="0" lvl="0" indent="0" algn="l" defTabSz="914400" rtl="0" eaLnBrk="1" fontAlgn="base" latinLnBrk="0" hangingPunct="1">
                        <a:lnSpc>
                          <a:spcPct val="100000"/>
                        </a:lnSpc>
                        <a:spcBef>
                          <a:spcPct val="0"/>
                        </a:spcBef>
                        <a:spcAft>
                          <a:spcPts val="1263"/>
                        </a:spcAft>
                        <a:buClrTx/>
                        <a:buSzTx/>
                        <a:buFontTx/>
                        <a:buNone/>
                        <a:tabLst/>
                      </a:pPr>
                      <a:r>
                        <a:rPr kumimoji="0" lang="en-US" altLang="en-US" sz="2900" b="0" i="0" u="none" strike="noStrike" cap="none" normalizeH="0" baseline="0">
                          <a:ln>
                            <a:noFill/>
                          </a:ln>
                          <a:solidFill>
                            <a:srgbClr val="FFFFFF"/>
                          </a:solidFill>
                          <a:effectLst/>
                          <a:latin typeface="Times New Roman" panose="02020603050405020304" pitchFamily="18" charset="0"/>
                        </a:rPr>
                        <a:t>s.</a:t>
                      </a:r>
                    </a:p>
                    <a:p>
                      <a:pPr marL="3429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FFFFFF"/>
                          </a:solidFill>
                          <a:effectLst/>
                          <a:latin typeface="Times New Roman" panose="02020603050405020304" pitchFamily="18" charset="0"/>
                        </a:rPr>
                        <a:t>no.</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tc>
                  <a:txBody>
                    <a:bodyPr/>
                    <a:lstStyle>
                      <a:lvl1pPr marL="16637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6637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FFFFFF"/>
                          </a:solidFill>
                          <a:effectLst/>
                          <a:latin typeface="Times New Roman" panose="02020603050405020304" pitchFamily="18" charset="0"/>
                        </a:rPr>
                        <a:t>Drugs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extLst>
                  <a:ext uri="{0D108BD9-81ED-4DB2-BD59-A6C34878D82A}">
                    <a16:rowId xmlns="" xmlns:a16="http://schemas.microsoft.com/office/drawing/2014/main" val="10000"/>
                  </a:ext>
                </a:extLst>
              </a:tr>
              <a:tr h="662063">
                <a:tc>
                  <a:txBody>
                    <a:bodyPr/>
                    <a:lstStyle>
                      <a:lvl1pPr marL="406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406400" marR="0" lvl="0" indent="0" algn="l" defTabSz="914400" rtl="0" eaLnBrk="1" fontAlgn="base" latinLnBrk="0" hangingPunct="1">
                        <a:lnSpc>
                          <a:spcPct val="100000"/>
                        </a:lnSpc>
                        <a:spcBef>
                          <a:spcPct val="0"/>
                        </a:spcBef>
                        <a:spcAft>
                          <a:spcPct val="0"/>
                        </a:spcAft>
                        <a:buClrTx/>
                        <a:buSzTx/>
                        <a:buFontTx/>
                        <a:buNone/>
                        <a:tabLst/>
                      </a:pPr>
                      <a:r>
                        <a:rPr kumimoji="0" lang="en-US" altLang="en-US" sz="2900" b="0" i="0" u="none" strike="noStrike" cap="none" normalizeH="0" baseline="0">
                          <a:ln>
                            <a:noFill/>
                          </a:ln>
                          <a:solidFill>
                            <a:schemeClr val="tx1"/>
                          </a:solidFill>
                          <a:effectLst/>
                          <a:latin typeface="Times New Roman" panose="02020603050405020304" pitchFamily="18" charset="0"/>
                        </a:rPr>
                        <a:t>1</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Cephalexin</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1"/>
                  </a:ext>
                </a:extLst>
              </a:tr>
              <a:tr h="658887">
                <a:tc>
                  <a:txBody>
                    <a:bodyPr/>
                    <a:lstStyle>
                      <a:lvl1pPr marL="342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42900" marR="0" lvl="0" indent="0" algn="l" defTabSz="914400" rtl="0" eaLnBrk="1" fontAlgn="base" latinLnBrk="0" hangingPunct="1">
                        <a:lnSpc>
                          <a:spcPct val="100000"/>
                        </a:lnSpc>
                        <a:spcBef>
                          <a:spcPct val="0"/>
                        </a:spcBef>
                        <a:spcAft>
                          <a:spcPct val="0"/>
                        </a:spcAft>
                        <a:buClrTx/>
                        <a:buSzTx/>
                        <a:buFontTx/>
                        <a:buNone/>
                        <a:tabLst/>
                      </a:pPr>
                      <a:r>
                        <a:rPr kumimoji="0" lang="en-US" altLang="en-US" sz="2900" b="0" i="0" u="none" strike="noStrike" cap="none" normalizeH="0" baseline="0">
                          <a:ln>
                            <a:noFill/>
                          </a:ln>
                          <a:solidFill>
                            <a:schemeClr val="tx1"/>
                          </a:solidFill>
                          <a:effectLst/>
                          <a:latin typeface="Times New Roman" panose="02020603050405020304" pitchFamily="18" charset="0"/>
                        </a:rPr>
                        <a:t>2</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Cephalothin</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649361">
                <a:tc>
                  <a:txBody>
                    <a:bodyPr/>
                    <a:lstStyle>
                      <a:lvl1pPr marL="342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429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3</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Cefuroxime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3"/>
                  </a:ext>
                </a:extLst>
              </a:tr>
              <a:tr h="658887">
                <a:tc>
                  <a:txBody>
                    <a:bodyPr/>
                    <a:lstStyle>
                      <a:lvl1pPr marL="342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42900" marR="0" lvl="0" indent="0" algn="l" defTabSz="914400" rtl="0" eaLnBrk="1" fontAlgn="base" latinLnBrk="0" hangingPunct="1">
                        <a:lnSpc>
                          <a:spcPct val="100000"/>
                        </a:lnSpc>
                        <a:spcBef>
                          <a:spcPct val="0"/>
                        </a:spcBef>
                        <a:spcAft>
                          <a:spcPct val="0"/>
                        </a:spcAft>
                        <a:buClrTx/>
                        <a:buSzTx/>
                        <a:buFontTx/>
                        <a:buNone/>
                        <a:tabLst/>
                      </a:pPr>
                      <a:r>
                        <a:rPr kumimoji="0" lang="en-US" altLang="en-US" sz="2900" b="0" i="0" u="none" strike="noStrike" cap="none" normalizeH="0" baseline="0">
                          <a:ln>
                            <a:noFill/>
                          </a:ln>
                          <a:solidFill>
                            <a:schemeClr val="tx1"/>
                          </a:solidFill>
                          <a:effectLst/>
                          <a:latin typeface="Times New Roman" panose="02020603050405020304" pitchFamily="18" charset="0"/>
                        </a:rPr>
                        <a:t>4</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Cefotaxime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649361">
                <a:tc>
                  <a:txBody>
                    <a:bodyPr/>
                    <a:lstStyle>
                      <a:lvl1pPr marL="342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429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5</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Ceftriaxone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5"/>
                  </a:ext>
                </a:extLst>
              </a:tr>
              <a:tr h="658887">
                <a:tc>
                  <a:txBody>
                    <a:bodyPr/>
                    <a:lstStyle>
                      <a:lvl1pPr marL="342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42900" marR="0" lvl="0" indent="0" algn="l" defTabSz="914400" rtl="0" eaLnBrk="1" fontAlgn="base" latinLnBrk="0" hangingPunct="1">
                        <a:lnSpc>
                          <a:spcPct val="100000"/>
                        </a:lnSpc>
                        <a:spcBef>
                          <a:spcPct val="0"/>
                        </a:spcBef>
                        <a:spcAft>
                          <a:spcPct val="0"/>
                        </a:spcAft>
                        <a:buClrTx/>
                        <a:buSzTx/>
                        <a:buFontTx/>
                        <a:buNone/>
                        <a:tabLst/>
                      </a:pPr>
                      <a:r>
                        <a:rPr kumimoji="0" lang="en-US" altLang="en-US" sz="2900" b="0" i="0" u="none" strike="noStrike" cap="none" normalizeH="0" baseline="0">
                          <a:ln>
                            <a:noFill/>
                          </a:ln>
                          <a:solidFill>
                            <a:schemeClr val="tx1"/>
                          </a:solidFill>
                          <a:effectLst/>
                          <a:latin typeface="Times New Roman" panose="02020603050405020304" pitchFamily="18" charset="0"/>
                        </a:rPr>
                        <a:t>6</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524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5240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Cefaclor</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r h="639835">
                <a:tc>
                  <a:txBody>
                    <a:bodyPr/>
                    <a:lstStyle>
                      <a:lvl1pPr marL="342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429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7</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Cefpirome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7"/>
                  </a:ext>
                </a:extLst>
              </a:tr>
            </a:tbl>
          </a:graphicData>
        </a:graphic>
      </p:graphicFrame>
      <p:sp>
        <p:nvSpPr>
          <p:cNvPr id="38945" name="Rectangle 4">
            <a:extLst>
              <a:ext uri="{FF2B5EF4-FFF2-40B4-BE49-F238E27FC236}">
                <a16:creationId xmlns="" xmlns:a16="http://schemas.microsoft.com/office/drawing/2014/main" id="{9A339460-9BB4-568E-45A9-E21F95AA192A}"/>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1">
            <a:extLst>
              <a:ext uri="{FF2B5EF4-FFF2-40B4-BE49-F238E27FC236}">
                <a16:creationId xmlns="" xmlns:a16="http://schemas.microsoft.com/office/drawing/2014/main" id="{6B341270-A4D2-C676-5C1B-141384D1A4E9}"/>
              </a:ext>
            </a:extLst>
          </p:cNvPr>
          <p:cNvSpPr>
            <a:spLocks noChangeArrowheads="1"/>
          </p:cNvSpPr>
          <p:nvPr/>
        </p:nvSpPr>
        <p:spPr bwMode="auto">
          <a:xfrm>
            <a:off x="24606" y="490538"/>
            <a:ext cx="5238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625"/>
              </a:spcAft>
            </a:pPr>
            <a:r>
              <a:rPr lang="en-US" altLang="en-US" sz="1300">
                <a:latin typeface="Tahoma" panose="020B0604030504040204" pitchFamily="34" charset="0"/>
              </a:rPr>
              <a:t>»</a:t>
            </a:r>
          </a:p>
          <a:p>
            <a:pPr eaLnBrk="1" hangingPunct="1"/>
            <a:r>
              <a:rPr lang="en-US" altLang="en-US" sz="1300">
                <a:latin typeface="Tahoma" panose="020B0604030504040204" pitchFamily="34" charset="0"/>
              </a:rPr>
              <a:t>»</a:t>
            </a:r>
          </a:p>
        </p:txBody>
      </p:sp>
      <p:sp>
        <p:nvSpPr>
          <p:cNvPr id="39939" name="Rectangle 2">
            <a:extLst>
              <a:ext uri="{FF2B5EF4-FFF2-40B4-BE49-F238E27FC236}">
                <a16:creationId xmlns="" xmlns:a16="http://schemas.microsoft.com/office/drawing/2014/main" id="{FE205301-3121-90AB-0260-38C553690377}"/>
              </a:ext>
            </a:extLst>
          </p:cNvPr>
          <p:cNvSpPr>
            <a:spLocks noChangeArrowheads="1"/>
          </p:cNvSpPr>
          <p:nvPr/>
        </p:nvSpPr>
        <p:spPr bwMode="auto">
          <a:xfrm>
            <a:off x="1661319" y="1090614"/>
            <a:ext cx="887412" cy="274637"/>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3575"/>
              </a:spcAft>
            </a:pPr>
            <a:r>
              <a:rPr lang="en-US" altLang="en-US" sz="2700" b="1">
                <a:solidFill>
                  <a:srgbClr val="FFFFFF"/>
                </a:solidFill>
                <a:latin typeface="Times New Roman" panose="02020603050405020304" pitchFamily="18" charset="0"/>
              </a:rPr>
              <a:t>Doses</a:t>
            </a:r>
          </a:p>
        </p:txBody>
      </p:sp>
      <p:sp>
        <p:nvSpPr>
          <p:cNvPr id="39940" name="Rectangle 3">
            <a:extLst>
              <a:ext uri="{FF2B5EF4-FFF2-40B4-BE49-F238E27FC236}">
                <a16:creationId xmlns="" xmlns:a16="http://schemas.microsoft.com/office/drawing/2014/main" id="{37CD5954-FB0E-7880-E220-B72696E9CEE0}"/>
              </a:ext>
            </a:extLst>
          </p:cNvPr>
          <p:cNvSpPr>
            <a:spLocks noChangeArrowheads="1"/>
          </p:cNvSpPr>
          <p:nvPr/>
        </p:nvSpPr>
        <p:spPr bwMode="auto">
          <a:xfrm>
            <a:off x="146845" y="2024064"/>
            <a:ext cx="3913187" cy="4281487"/>
          </a:xfrm>
          <a:prstGeom prst="rect">
            <a:avLst/>
          </a:prstGeom>
          <a:solidFill>
            <a:srgbClr val="D6E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5138"/>
              </a:lnSpc>
              <a:spcBef>
                <a:spcPts val="3575"/>
              </a:spcBef>
            </a:pPr>
            <a:r>
              <a:rPr lang="en-US" altLang="en-US" sz="2700">
                <a:latin typeface="Times New Roman" panose="02020603050405020304" pitchFamily="18" charset="0"/>
              </a:rPr>
              <a:t>0.25 to lgm 6-8 hrly orally. 1 to 2gm 6hrly IV 0.75 to 1.5gm I/Vorl/M 1 to 2gm 12hrly 1/V 1 to 4gm daily I/V 0.25 to 0.5gm every 8hr.</a:t>
            </a:r>
          </a:p>
          <a:p>
            <a:pPr algn="ctr" eaLnBrk="1" hangingPunct="1">
              <a:lnSpc>
                <a:spcPts val="5138"/>
              </a:lnSpc>
            </a:pPr>
            <a:r>
              <a:rPr lang="en-US" altLang="en-US" sz="2700">
                <a:latin typeface="Times New Roman" panose="02020603050405020304" pitchFamily="18" charset="0"/>
              </a:rPr>
              <a:t>1 to 2gm 12hrly</a:t>
            </a:r>
          </a:p>
        </p:txBody>
      </p:sp>
      <p:sp>
        <p:nvSpPr>
          <p:cNvPr id="39941" name="Rectangle 4">
            <a:extLst>
              <a:ext uri="{FF2B5EF4-FFF2-40B4-BE49-F238E27FC236}">
                <a16:creationId xmlns="" xmlns:a16="http://schemas.microsoft.com/office/drawing/2014/main" id="{3E75EA31-BA18-ED1B-2448-7277CA7BA4E0}"/>
              </a:ext>
            </a:extLst>
          </p:cNvPr>
          <p:cNvSpPr>
            <a:spLocks noChangeArrowheads="1"/>
          </p:cNvSpPr>
          <p:nvPr/>
        </p:nvSpPr>
        <p:spPr bwMode="auto">
          <a:xfrm>
            <a:off x="4541045" y="6477000"/>
            <a:ext cx="174625"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35</a:t>
            </a:r>
          </a:p>
        </p:txBody>
      </p:sp>
    </p:spTree>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1">
            <a:extLst>
              <a:ext uri="{FF2B5EF4-FFF2-40B4-BE49-F238E27FC236}">
                <a16:creationId xmlns="" xmlns:a16="http://schemas.microsoft.com/office/drawing/2014/main" id="{C069439F-F2D2-D1CA-13A1-A491A4C38057}"/>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3" name="Rectangle 2">
            <a:extLst>
              <a:ext uri="{FF2B5EF4-FFF2-40B4-BE49-F238E27FC236}">
                <a16:creationId xmlns="" xmlns:a16="http://schemas.microsoft.com/office/drawing/2014/main" id="{6A63EACC-A819-9157-8CF6-E155C8E12B7B}"/>
              </a:ext>
            </a:extLst>
          </p:cNvPr>
          <p:cNvSpPr/>
          <p:nvPr/>
        </p:nvSpPr>
        <p:spPr>
          <a:xfrm>
            <a:off x="494506" y="1885950"/>
            <a:ext cx="10896600" cy="3398838"/>
          </a:xfrm>
          <a:prstGeom prst="rect">
            <a:avLst/>
          </a:prstGeom>
        </p:spPr>
        <p:txBody>
          <a:bodyPr lIns="0" tIns="0" rIns="0" bIns="0"/>
          <a:lstStyle/>
          <a:p>
            <a:pPr marL="241300" indent="-241300" eaLnBrk="1" fontAlgn="auto" hangingPunct="1">
              <a:lnSpc>
                <a:spcPts val="3456"/>
              </a:lnSpc>
              <a:spcBef>
                <a:spcPts val="0"/>
              </a:spcBef>
              <a:spcAft>
                <a:spcPts val="630"/>
              </a:spcAft>
              <a:defRPr/>
            </a:pPr>
            <a:r>
              <a:rPr lang="en-US" sz="3100" b="1">
                <a:latin typeface="Calibri"/>
              </a:rPr>
              <a:t>•    Contraindication &amp; Precautions: </a:t>
            </a:r>
            <a:r>
              <a:rPr lang="en-US" sz="3100">
                <a:latin typeface="Calibri"/>
              </a:rPr>
              <a:t>Use cephalosporin cautiously in the patient who are allergic to penicillin.</a:t>
            </a:r>
          </a:p>
          <a:p>
            <a:pPr marL="241300" indent="-241300" eaLnBrk="1" fontAlgn="auto" hangingPunct="1">
              <a:lnSpc>
                <a:spcPts val="3432"/>
              </a:lnSpc>
              <a:spcBef>
                <a:spcPts val="0"/>
              </a:spcBef>
              <a:spcAft>
                <a:spcPts val="630"/>
              </a:spcAft>
              <a:defRPr/>
            </a:pPr>
            <a:r>
              <a:rPr lang="en-US" sz="3100" b="1">
                <a:latin typeface="Calibri"/>
              </a:rPr>
              <a:t>•    Adverse effect: </a:t>
            </a:r>
            <a:r>
              <a:rPr lang="en-US" sz="3100">
                <a:latin typeface="Calibri"/>
              </a:rPr>
              <a:t>cautiously with pregnant and breast feeding women, History of G.I. Disorders.</a:t>
            </a:r>
          </a:p>
          <a:p>
            <a:pPr algn="just" eaLnBrk="1" fontAlgn="auto" hangingPunct="1">
              <a:spcBef>
                <a:spcPts val="0"/>
              </a:spcBef>
              <a:spcAft>
                <a:spcPts val="1260"/>
              </a:spcAft>
              <a:defRPr/>
            </a:pPr>
            <a:r>
              <a:rPr lang="en-US" sz="3100" b="1">
                <a:latin typeface="Calibri"/>
              </a:rPr>
              <a:t>•    Drug interactions:</a:t>
            </a:r>
          </a:p>
          <a:p>
            <a:pPr marL="241300" indent="-241300" eaLnBrk="1" fontAlgn="auto" hangingPunct="1">
              <a:lnSpc>
                <a:spcPts val="3480"/>
              </a:lnSpc>
              <a:spcBef>
                <a:spcPts val="0"/>
              </a:spcBef>
              <a:spcAft>
                <a:spcPts val="0"/>
              </a:spcAft>
              <a:defRPr/>
            </a:pPr>
            <a:r>
              <a:rPr lang="en-US" sz="3200" i="1">
                <a:latin typeface="Calibri"/>
              </a:rPr>
              <a:t>S</a:t>
            </a:r>
            <a:r>
              <a:rPr lang="en-US" sz="3100">
                <a:latin typeface="Calibri"/>
              </a:rPr>
              <a:t> Cephalosporin should not used with penicillins, they should be given separate site to prevent inactivation.</a:t>
            </a:r>
          </a:p>
        </p:txBody>
      </p:sp>
      <p:sp>
        <p:nvSpPr>
          <p:cNvPr id="40964" name="Rectangle 3">
            <a:extLst>
              <a:ext uri="{FF2B5EF4-FFF2-40B4-BE49-F238E27FC236}">
                <a16:creationId xmlns="" xmlns:a16="http://schemas.microsoft.com/office/drawing/2014/main" id="{937E160A-5471-A8EF-8D8F-377A735940BE}"/>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0965" name="Rectangle 4">
            <a:extLst>
              <a:ext uri="{FF2B5EF4-FFF2-40B4-BE49-F238E27FC236}">
                <a16:creationId xmlns="" xmlns:a16="http://schemas.microsoft.com/office/drawing/2014/main" id="{F954380A-F91B-B666-4CB8-8B6DA5D34FD4}"/>
              </a:ext>
            </a:extLst>
          </p:cNvPr>
          <p:cNvSpPr>
            <a:spLocks noChangeArrowheads="1"/>
          </p:cNvSpPr>
          <p:nvPr/>
        </p:nvSpPr>
        <p:spPr bwMode="auto">
          <a:xfrm>
            <a:off x="11122820"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36</a:t>
            </a:r>
          </a:p>
        </p:txBody>
      </p:sp>
    </p:spTree>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1">
            <a:extLst>
              <a:ext uri="{FF2B5EF4-FFF2-40B4-BE49-F238E27FC236}">
                <a16:creationId xmlns="" xmlns:a16="http://schemas.microsoft.com/office/drawing/2014/main" id="{5D844BA5-7266-B46A-AFB9-A2EB820DE8D4}"/>
              </a:ext>
            </a:extLst>
          </p:cNvPr>
          <p:cNvSpPr>
            <a:spLocks noChangeArrowheads="1"/>
          </p:cNvSpPr>
          <p:nvPr/>
        </p:nvSpPr>
        <p:spPr bwMode="auto">
          <a:xfrm>
            <a:off x="945356" y="338139"/>
            <a:ext cx="53911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F4C73815-7A42-2456-B830-DE7677C18804}"/>
              </a:ext>
            </a:extLst>
          </p:cNvPr>
          <p:cNvSpPr/>
          <p:nvPr/>
        </p:nvSpPr>
        <p:spPr>
          <a:xfrm>
            <a:off x="554831" y="2203450"/>
            <a:ext cx="10655300" cy="2978150"/>
          </a:xfrm>
          <a:prstGeom prst="rect">
            <a:avLst/>
          </a:prstGeom>
        </p:spPr>
        <p:txBody>
          <a:bodyPr lIns="0" tIns="0" rIns="0" bIns="0"/>
          <a:lstStyle/>
          <a:p>
            <a:pPr marL="241300" indent="-241300" eaLnBrk="1" fontAlgn="auto" hangingPunct="1">
              <a:lnSpc>
                <a:spcPts val="5808"/>
              </a:lnSpc>
              <a:spcBef>
                <a:spcPts val="0"/>
              </a:spcBef>
              <a:spcAft>
                <a:spcPts val="630"/>
              </a:spcAft>
              <a:defRPr/>
            </a:pPr>
            <a:r>
              <a:rPr lang="en-US" sz="4900" spc="-50">
                <a:latin typeface="Calibri"/>
              </a:rPr>
              <a:t>•Before administration of drug, obtain patients allergic history.</a:t>
            </a:r>
          </a:p>
          <a:p>
            <a:pPr marL="241300" indent="-241300" eaLnBrk="1" fontAlgn="auto" hangingPunct="1">
              <a:lnSpc>
                <a:spcPts val="5856"/>
              </a:lnSpc>
              <a:spcBef>
                <a:spcPts val="0"/>
              </a:spcBef>
              <a:spcAft>
                <a:spcPts val="0"/>
              </a:spcAft>
              <a:defRPr/>
            </a:pPr>
            <a:r>
              <a:rPr lang="en-US" sz="4900" spc="-50">
                <a:latin typeface="Calibri"/>
              </a:rPr>
              <a:t>•After administration observe sign and symptoms of an allergic reaction.</a:t>
            </a:r>
          </a:p>
        </p:txBody>
      </p:sp>
      <p:sp>
        <p:nvSpPr>
          <p:cNvPr id="41988" name="Rectangle 3">
            <a:extLst>
              <a:ext uri="{FF2B5EF4-FFF2-40B4-BE49-F238E27FC236}">
                <a16:creationId xmlns="" xmlns:a16="http://schemas.microsoft.com/office/drawing/2014/main" id="{6982970E-B664-BF82-957A-F7C694FA44F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1989" name="Rectangle 4">
            <a:extLst>
              <a:ext uri="{FF2B5EF4-FFF2-40B4-BE49-F238E27FC236}">
                <a16:creationId xmlns="" xmlns:a16="http://schemas.microsoft.com/office/drawing/2014/main" id="{729FE805-341B-01D0-1CD4-A42F8B0F0B4F}"/>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37</a:t>
            </a:r>
          </a:p>
        </p:txBody>
      </p:sp>
    </p:spTree>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3010" name="Picture 1">
            <a:extLst>
              <a:ext uri="{FF2B5EF4-FFF2-40B4-BE49-F238E27FC236}">
                <a16:creationId xmlns="" xmlns:a16="http://schemas.microsoft.com/office/drawing/2014/main" id="{F309EC4F-7189-6456-D4CB-7FF76F6625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61306" y="1603376"/>
            <a:ext cx="3062288" cy="147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2">
            <a:extLst>
              <a:ext uri="{FF2B5EF4-FFF2-40B4-BE49-F238E27FC236}">
                <a16:creationId xmlns="" xmlns:a16="http://schemas.microsoft.com/office/drawing/2014/main" id="{B9B30D05-1465-837D-7F26-DDB03C96E8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71170" y="3170239"/>
            <a:ext cx="4764087"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3">
            <a:extLst>
              <a:ext uri="{FF2B5EF4-FFF2-40B4-BE49-F238E27FC236}">
                <a16:creationId xmlns="" xmlns:a16="http://schemas.microsoft.com/office/drawing/2014/main" id="{1A9C32FD-AAA6-A3C1-C56A-A5BC54CA3F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76595" y="2454276"/>
            <a:ext cx="2359025"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Rectangle 4">
            <a:extLst>
              <a:ext uri="{FF2B5EF4-FFF2-40B4-BE49-F238E27FC236}">
                <a16:creationId xmlns="" xmlns:a16="http://schemas.microsoft.com/office/drawing/2014/main" id="{544D3714-58BA-E962-0D29-B90B0E7327DD}"/>
              </a:ext>
            </a:extLst>
          </p:cNvPr>
          <p:cNvSpPr>
            <a:spLocks noChangeArrowheads="1"/>
          </p:cNvSpPr>
          <p:nvPr/>
        </p:nvSpPr>
        <p:spPr bwMode="auto">
          <a:xfrm>
            <a:off x="4099719" y="798514"/>
            <a:ext cx="40259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3900" b="1">
                <a:latin typeface="Times New Roman" panose="02020603050405020304" pitchFamily="18" charset="0"/>
              </a:rPr>
              <a:t>Aminoglycosides</a:t>
            </a:r>
          </a:p>
        </p:txBody>
      </p:sp>
      <p:sp>
        <p:nvSpPr>
          <p:cNvPr id="6" name="Rectangle 5">
            <a:extLst>
              <a:ext uri="{FF2B5EF4-FFF2-40B4-BE49-F238E27FC236}">
                <a16:creationId xmlns="" xmlns:a16="http://schemas.microsoft.com/office/drawing/2014/main" id="{28628716-C447-15B8-17BA-73BAE2642296}"/>
              </a:ext>
            </a:extLst>
          </p:cNvPr>
          <p:cNvSpPr/>
          <p:nvPr/>
        </p:nvSpPr>
        <p:spPr>
          <a:xfrm>
            <a:off x="1654969" y="4057650"/>
            <a:ext cx="2030412" cy="382588"/>
          </a:xfrm>
          <a:prstGeom prst="rect">
            <a:avLst/>
          </a:prstGeom>
          <a:solidFill>
            <a:srgbClr val="B0AEB5"/>
          </a:solidFill>
        </p:spPr>
        <p:txBody>
          <a:bodyPr wrap="none" lIns="0" tIns="0" rIns="0" bIns="0"/>
          <a:lstStyle/>
          <a:p>
            <a:pPr eaLnBrk="1" fontAlgn="auto" hangingPunct="1">
              <a:spcBef>
                <a:spcPts val="0"/>
              </a:spcBef>
              <a:spcAft>
                <a:spcPts val="210"/>
              </a:spcAft>
              <a:defRPr/>
            </a:pPr>
            <a:r>
              <a:rPr lang="en-US" sz="3000" cap="small">
                <a:solidFill>
                  <a:srgbClr val="464D58"/>
                </a:solidFill>
                <a:latin typeface="Times New Roman"/>
              </a:rPr>
              <a:t>£mikacin£</a:t>
            </a:r>
          </a:p>
        </p:txBody>
      </p:sp>
      <p:sp>
        <p:nvSpPr>
          <p:cNvPr id="43015" name="Rectangle 6">
            <a:extLst>
              <a:ext uri="{FF2B5EF4-FFF2-40B4-BE49-F238E27FC236}">
                <a16:creationId xmlns="" xmlns:a16="http://schemas.microsoft.com/office/drawing/2014/main" id="{15ABCE69-7448-690C-2E85-036A088E243D}"/>
              </a:ext>
            </a:extLst>
          </p:cNvPr>
          <p:cNvSpPr>
            <a:spLocks noChangeArrowheads="1"/>
          </p:cNvSpPr>
          <p:nvPr/>
        </p:nvSpPr>
        <p:spPr bwMode="auto">
          <a:xfrm>
            <a:off x="2264570" y="4413250"/>
            <a:ext cx="1285875" cy="228600"/>
          </a:xfrm>
          <a:prstGeom prst="rect">
            <a:avLst/>
          </a:prstGeom>
          <a:solidFill>
            <a:srgbClr val="B0AEB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213"/>
              </a:spcAft>
            </a:pPr>
            <a:r>
              <a:rPr lang="en-US" altLang="en-US" sz="1600" b="1">
                <a:solidFill>
                  <a:srgbClr val="878787"/>
                </a:solidFill>
              </a:rPr>
              <a:t>iwjtcnoi^^ •</a:t>
            </a:r>
          </a:p>
        </p:txBody>
      </p:sp>
      <p:sp>
        <p:nvSpPr>
          <p:cNvPr id="8" name="Rectangle 7">
            <a:extLst>
              <a:ext uri="{FF2B5EF4-FFF2-40B4-BE49-F238E27FC236}">
                <a16:creationId xmlns="" xmlns:a16="http://schemas.microsoft.com/office/drawing/2014/main" id="{7BA87DC4-262C-689C-2831-8115D6F84008}"/>
              </a:ext>
            </a:extLst>
          </p:cNvPr>
          <p:cNvSpPr/>
          <p:nvPr/>
        </p:nvSpPr>
        <p:spPr>
          <a:xfrm>
            <a:off x="1956595" y="4660900"/>
            <a:ext cx="1139825" cy="152400"/>
          </a:xfrm>
          <a:prstGeom prst="rect">
            <a:avLst/>
          </a:prstGeom>
          <a:solidFill>
            <a:srgbClr val="B0AEB5"/>
          </a:solidFill>
        </p:spPr>
        <p:txBody>
          <a:bodyPr wrap="none" lIns="0" tIns="0" rIns="0" bIns="0"/>
          <a:lstStyle/>
          <a:p>
            <a:pPr eaLnBrk="1" fontAlgn="auto" hangingPunct="1">
              <a:spcBef>
                <a:spcPts val="0"/>
              </a:spcBef>
              <a:spcAft>
                <a:spcPts val="210"/>
              </a:spcAft>
              <a:defRPr/>
            </a:pPr>
            <a:r>
              <a:rPr lang="en-US" sz="1000" b="1" spc="900">
                <a:solidFill>
                  <a:srgbClr val="878787"/>
                </a:solidFill>
                <a:latin typeface="Calibri"/>
              </a:rPr>
              <a:t>'i </a:t>
            </a:r>
            <a:r>
              <a:rPr lang="en-US" sz="1200" b="1" i="1">
                <a:solidFill>
                  <a:srgbClr val="878787"/>
                </a:solidFill>
                <a:latin typeface="Times New Roman"/>
              </a:rPr>
              <a:t>*4~om</a:t>
            </a:r>
            <a:r>
              <a:rPr lang="en-US" sz="1000" b="1" spc="900">
                <a:solidFill>
                  <a:srgbClr val="878787"/>
                </a:solidFill>
                <a:latin typeface="Calibri"/>
              </a:rPr>
              <a:t> r» </a:t>
            </a:r>
            <a:r>
              <a:rPr lang="en-US" sz="1200" b="1" i="1">
                <a:solidFill>
                  <a:srgbClr val="878787"/>
                </a:solidFill>
                <a:latin typeface="Times New Roman"/>
              </a:rPr>
              <a:t>Jft</a:t>
            </a:r>
          </a:p>
        </p:txBody>
      </p:sp>
      <p:sp>
        <p:nvSpPr>
          <p:cNvPr id="9" name="Rectangle 8">
            <a:extLst>
              <a:ext uri="{FF2B5EF4-FFF2-40B4-BE49-F238E27FC236}">
                <a16:creationId xmlns="" xmlns:a16="http://schemas.microsoft.com/office/drawing/2014/main" id="{3A82FEA1-57D6-D679-B826-802D391F80F2}"/>
              </a:ext>
            </a:extLst>
          </p:cNvPr>
          <p:cNvSpPr/>
          <p:nvPr/>
        </p:nvSpPr>
        <p:spPr>
          <a:xfrm>
            <a:off x="2234406" y="4857751"/>
            <a:ext cx="1466850" cy="111125"/>
          </a:xfrm>
          <a:prstGeom prst="rect">
            <a:avLst/>
          </a:prstGeom>
          <a:solidFill>
            <a:srgbClr val="B0AEB5"/>
          </a:solidFill>
        </p:spPr>
        <p:txBody>
          <a:bodyPr wrap="none" lIns="0" tIns="0" rIns="0" bIns="0"/>
          <a:lstStyle/>
          <a:p>
            <a:pPr algn="just" eaLnBrk="1" fontAlgn="auto" hangingPunct="1">
              <a:spcBef>
                <a:spcPts val="0"/>
              </a:spcBef>
              <a:spcAft>
                <a:spcPts val="0"/>
              </a:spcAft>
              <a:defRPr/>
            </a:pPr>
            <a:r>
              <a:rPr lang="en-US" sz="1000" spc="150" baseline="30000">
                <a:solidFill>
                  <a:srgbClr val="878787"/>
                </a:solidFill>
                <a:latin typeface="Times New Roman"/>
              </a:rPr>
              <a:t>:</a:t>
            </a:r>
            <a:r>
              <a:rPr lang="en-US" sz="1000" spc="150">
                <a:solidFill>
                  <a:srgbClr val="878787"/>
                </a:solidFill>
                <a:latin typeface="Times New Roman"/>
              </a:rPr>
              <a:t> </a:t>
            </a:r>
            <a:r>
              <a:rPr lang="en-US" sz="1050" i="1">
                <a:solidFill>
                  <a:srgbClr val="878787"/>
                </a:solidFill>
                <a:latin typeface="Calibri"/>
              </a:rPr>
              <a:t>\</a:t>
            </a:r>
            <a:r>
              <a:rPr lang="en-US" sz="1000" spc="150">
                <a:solidFill>
                  <a:srgbClr val="878787"/>
                </a:solidFill>
                <a:latin typeface="Times New Roman"/>
              </a:rPr>
              <a:t> I TO    ^&gt;</a:t>
            </a:r>
          </a:p>
        </p:txBody>
      </p:sp>
      <p:sp>
        <p:nvSpPr>
          <p:cNvPr id="10" name="Rectangle 9">
            <a:extLst>
              <a:ext uri="{FF2B5EF4-FFF2-40B4-BE49-F238E27FC236}">
                <a16:creationId xmlns="" xmlns:a16="http://schemas.microsoft.com/office/drawing/2014/main" id="{46B4883C-943D-2FCD-9198-B6BA40D296EA}"/>
              </a:ext>
            </a:extLst>
          </p:cNvPr>
          <p:cNvSpPr/>
          <p:nvPr/>
        </p:nvSpPr>
        <p:spPr>
          <a:xfrm>
            <a:off x="2482056" y="5383213"/>
            <a:ext cx="382588" cy="133350"/>
          </a:xfrm>
          <a:prstGeom prst="rect">
            <a:avLst/>
          </a:prstGeom>
          <a:solidFill>
            <a:srgbClr val="C9DEF1"/>
          </a:solidFill>
        </p:spPr>
        <p:txBody>
          <a:bodyPr wrap="none" lIns="0" tIns="0" rIns="0" bIns="0"/>
          <a:lstStyle/>
          <a:p>
            <a:pPr eaLnBrk="1" fontAlgn="auto" hangingPunct="1">
              <a:spcBef>
                <a:spcPts val="0"/>
              </a:spcBef>
              <a:spcAft>
                <a:spcPts val="0"/>
              </a:spcAft>
              <a:defRPr/>
            </a:pPr>
            <a:r>
              <a:rPr lang="en-US" sz="1200" spc="-250">
                <a:solidFill>
                  <a:srgbClr val="878787"/>
                </a:solidFill>
                <a:latin typeface="Calibri"/>
              </a:rPr>
              <a:t>0H|</a:t>
            </a:r>
          </a:p>
        </p:txBody>
      </p:sp>
      <p:sp>
        <p:nvSpPr>
          <p:cNvPr id="43019" name="Rectangle 10">
            <a:extLst>
              <a:ext uri="{FF2B5EF4-FFF2-40B4-BE49-F238E27FC236}">
                <a16:creationId xmlns="" xmlns:a16="http://schemas.microsoft.com/office/drawing/2014/main" id="{A32FD81C-E268-CE9B-176C-D5C24236D9E6}"/>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3020" name="Rectangle 11">
            <a:extLst>
              <a:ext uri="{FF2B5EF4-FFF2-40B4-BE49-F238E27FC236}">
                <a16:creationId xmlns="" xmlns:a16="http://schemas.microsoft.com/office/drawing/2014/main" id="{10069342-8B89-FAF7-63ED-B98477F7AD2F}"/>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38</a:t>
            </a:r>
          </a:p>
        </p:txBody>
      </p:sp>
    </p:spTree>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1">
            <a:extLst>
              <a:ext uri="{FF2B5EF4-FFF2-40B4-BE49-F238E27FC236}">
                <a16:creationId xmlns="" xmlns:a16="http://schemas.microsoft.com/office/drawing/2014/main" id="{A69EFCD3-747F-ECA0-EDE9-7644E4B9FE77}"/>
              </a:ext>
            </a:extLst>
          </p:cNvPr>
          <p:cNvSpPr>
            <a:spLocks noChangeArrowheads="1"/>
          </p:cNvSpPr>
          <p:nvPr/>
        </p:nvSpPr>
        <p:spPr bwMode="auto">
          <a:xfrm>
            <a:off x="399257" y="357188"/>
            <a:ext cx="3992563"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475"/>
              </a:spcAft>
            </a:pPr>
            <a:r>
              <a:rPr lang="en-US" altLang="en-US" sz="3900" b="1">
                <a:latin typeface="Times New Roman" panose="02020603050405020304" pitchFamily="18" charset="0"/>
              </a:rPr>
              <a:t>Aminoglycosides</a:t>
            </a:r>
          </a:p>
        </p:txBody>
      </p:sp>
      <p:sp>
        <p:nvSpPr>
          <p:cNvPr id="44035" name="Rectangle 2">
            <a:extLst>
              <a:ext uri="{FF2B5EF4-FFF2-40B4-BE49-F238E27FC236}">
                <a16:creationId xmlns="" xmlns:a16="http://schemas.microsoft.com/office/drawing/2014/main" id="{7F2A45D3-D091-4708-AA54-1DC9D92CFD70}"/>
              </a:ext>
            </a:extLst>
          </p:cNvPr>
          <p:cNvSpPr>
            <a:spLocks noChangeArrowheads="1"/>
          </p:cNvSpPr>
          <p:nvPr/>
        </p:nvSpPr>
        <p:spPr bwMode="auto">
          <a:xfrm>
            <a:off x="978695" y="1050925"/>
            <a:ext cx="25415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1475"/>
              </a:spcAft>
            </a:pPr>
            <a:r>
              <a:rPr lang="en-US" altLang="en-US" sz="3100" b="1">
                <a:latin typeface="Times New Roman" panose="02020603050405020304" pitchFamily="18" charset="0"/>
              </a:rPr>
              <a:t>•    Introduction:.</a:t>
            </a:r>
          </a:p>
        </p:txBody>
      </p:sp>
      <p:sp>
        <p:nvSpPr>
          <p:cNvPr id="44036" name="Rectangle 3">
            <a:extLst>
              <a:ext uri="{FF2B5EF4-FFF2-40B4-BE49-F238E27FC236}">
                <a16:creationId xmlns="" xmlns:a16="http://schemas.microsoft.com/office/drawing/2014/main" id="{651DBB41-8AE5-8D8E-C842-918E1CA8B672}"/>
              </a:ext>
            </a:extLst>
          </p:cNvPr>
          <p:cNvSpPr>
            <a:spLocks noChangeArrowheads="1"/>
          </p:cNvSpPr>
          <p:nvPr/>
        </p:nvSpPr>
        <p:spPr bwMode="auto">
          <a:xfrm>
            <a:off x="978694" y="1600201"/>
            <a:ext cx="1019810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50"/>
              </a:lnSpc>
              <a:spcAft>
                <a:spcPts val="425"/>
              </a:spcAft>
            </a:pPr>
            <a:r>
              <a:rPr lang="en-US" altLang="en-US" sz="3100" b="1">
                <a:latin typeface="Times New Roman" panose="02020603050405020304" pitchFamily="18" charset="0"/>
              </a:rPr>
              <a:t>•    Mechanism of Action</a:t>
            </a:r>
            <a:r>
              <a:rPr lang="en-US" altLang="en-US" sz="3100">
                <a:latin typeface="Times New Roman" panose="02020603050405020304" pitchFamily="18" charset="0"/>
              </a:rPr>
              <a:t>: These </a:t>
            </a:r>
            <a:r>
              <a:rPr lang="en-US" altLang="en-US" sz="3100" u="sng">
                <a:latin typeface="Times New Roman" panose="02020603050405020304" pitchFamily="18" charset="0"/>
              </a:rPr>
              <a:t>drugs inhibit protein synthesis in the bacteria,</a:t>
            </a:r>
            <a:r>
              <a:rPr lang="en-US" altLang="en-US" sz="3100">
                <a:latin typeface="Times New Roman" panose="02020603050405020304" pitchFamily="18" charset="0"/>
              </a:rPr>
              <a:t> there permeability is increased and cell contents leak out and death of cell occurs. </a:t>
            </a:r>
            <a:r>
              <a:rPr lang="en-US" altLang="en-US" sz="3100" u="sng">
                <a:latin typeface="Times New Roman" panose="02020603050405020304" pitchFamily="18" charset="0"/>
              </a:rPr>
              <a:t>These drugs leave bactericidal action</a:t>
            </a:r>
            <a:r>
              <a:rPr lang="en-US" altLang="en-US" sz="3100">
                <a:latin typeface="Times New Roman" panose="02020603050405020304" pitchFamily="18" charset="0"/>
              </a:rPr>
              <a:t>.</a:t>
            </a:r>
          </a:p>
        </p:txBody>
      </p:sp>
      <p:sp>
        <p:nvSpPr>
          <p:cNvPr id="44037" name="Rectangle 4">
            <a:extLst>
              <a:ext uri="{FF2B5EF4-FFF2-40B4-BE49-F238E27FC236}">
                <a16:creationId xmlns="" xmlns:a16="http://schemas.microsoft.com/office/drawing/2014/main" id="{E65541B6-959A-0C5B-8572-3626036C8F5F}"/>
              </a:ext>
            </a:extLst>
          </p:cNvPr>
          <p:cNvSpPr>
            <a:spLocks noChangeArrowheads="1"/>
          </p:cNvSpPr>
          <p:nvPr/>
        </p:nvSpPr>
        <p:spPr bwMode="auto">
          <a:xfrm>
            <a:off x="978695" y="3489325"/>
            <a:ext cx="33226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1475"/>
              </a:spcAft>
            </a:pPr>
            <a:r>
              <a:rPr lang="en-US" altLang="en-US" sz="3100" b="1">
                <a:latin typeface="Times New Roman" panose="02020603050405020304" pitchFamily="18" charset="0"/>
              </a:rPr>
              <a:t>•    Indication &amp; Uses:</a:t>
            </a:r>
          </a:p>
        </p:txBody>
      </p:sp>
      <p:sp>
        <p:nvSpPr>
          <p:cNvPr id="44038" name="Rectangle 5">
            <a:extLst>
              <a:ext uri="{FF2B5EF4-FFF2-40B4-BE49-F238E27FC236}">
                <a16:creationId xmlns="" xmlns:a16="http://schemas.microsoft.com/office/drawing/2014/main" id="{12D926F2-D9F4-D7B1-CC67-FA9FC869C73F}"/>
              </a:ext>
            </a:extLst>
          </p:cNvPr>
          <p:cNvSpPr>
            <a:spLocks noChangeArrowheads="1"/>
          </p:cNvSpPr>
          <p:nvPr/>
        </p:nvSpPr>
        <p:spPr bwMode="auto">
          <a:xfrm>
            <a:off x="991394" y="4019550"/>
            <a:ext cx="3498850"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575"/>
              </a:lnSpc>
            </a:pPr>
            <a:r>
              <a:rPr lang="en-US" altLang="en-US" sz="2400">
                <a:latin typeface="Times New Roman" panose="02020603050405020304" pitchFamily="18" charset="0"/>
              </a:rPr>
              <a:t>1.    Gram negative infection.</a:t>
            </a:r>
          </a:p>
        </p:txBody>
      </p:sp>
      <p:sp>
        <p:nvSpPr>
          <p:cNvPr id="44039" name="Rectangle 6">
            <a:extLst>
              <a:ext uri="{FF2B5EF4-FFF2-40B4-BE49-F238E27FC236}">
                <a16:creationId xmlns="" xmlns:a16="http://schemas.microsoft.com/office/drawing/2014/main" id="{78A24B72-B96F-966D-5DF5-7E1B710D4284}"/>
              </a:ext>
            </a:extLst>
          </p:cNvPr>
          <p:cNvSpPr>
            <a:spLocks noChangeArrowheads="1"/>
          </p:cNvSpPr>
          <p:nvPr/>
        </p:nvSpPr>
        <p:spPr bwMode="auto">
          <a:xfrm>
            <a:off x="959645" y="4476750"/>
            <a:ext cx="20605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575"/>
              </a:lnSpc>
            </a:pPr>
            <a:r>
              <a:rPr lang="en-US" altLang="en-US" sz="2400">
                <a:latin typeface="Times New Roman" panose="02020603050405020304" pitchFamily="18" charset="0"/>
              </a:rPr>
              <a:t>2.    Septicaemia.</a:t>
            </a:r>
          </a:p>
        </p:txBody>
      </p:sp>
      <p:sp>
        <p:nvSpPr>
          <p:cNvPr id="44040" name="Rectangle 7">
            <a:extLst>
              <a:ext uri="{FF2B5EF4-FFF2-40B4-BE49-F238E27FC236}">
                <a16:creationId xmlns="" xmlns:a16="http://schemas.microsoft.com/office/drawing/2014/main" id="{B418F74D-6674-5B75-DF70-B73153EEBFF9}"/>
              </a:ext>
            </a:extLst>
          </p:cNvPr>
          <p:cNvSpPr>
            <a:spLocks noChangeArrowheads="1"/>
          </p:cNvSpPr>
          <p:nvPr/>
        </p:nvSpPr>
        <p:spPr bwMode="auto">
          <a:xfrm>
            <a:off x="965994" y="4933950"/>
            <a:ext cx="2957512"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575"/>
              </a:lnSpc>
            </a:pPr>
            <a:r>
              <a:rPr lang="en-US" altLang="en-US" sz="2400">
                <a:latin typeface="Times New Roman" panose="02020603050405020304" pitchFamily="18" charset="0"/>
              </a:rPr>
              <a:t>3.    Post operative UTI.</a:t>
            </a:r>
          </a:p>
        </p:txBody>
      </p:sp>
      <p:sp>
        <p:nvSpPr>
          <p:cNvPr id="44041" name="Rectangle 8">
            <a:extLst>
              <a:ext uri="{FF2B5EF4-FFF2-40B4-BE49-F238E27FC236}">
                <a16:creationId xmlns="" xmlns:a16="http://schemas.microsoft.com/office/drawing/2014/main" id="{6913E767-D934-4E1B-8404-C07835FA6BA5}"/>
              </a:ext>
            </a:extLst>
          </p:cNvPr>
          <p:cNvSpPr>
            <a:spLocks noChangeArrowheads="1"/>
          </p:cNvSpPr>
          <p:nvPr/>
        </p:nvSpPr>
        <p:spPr bwMode="auto">
          <a:xfrm>
            <a:off x="959645" y="5391151"/>
            <a:ext cx="3292475"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575"/>
              </a:lnSpc>
            </a:pPr>
            <a:r>
              <a:rPr lang="en-US" altLang="en-US" sz="2400">
                <a:latin typeface="Times New Roman" panose="02020603050405020304" pitchFamily="18" charset="0"/>
              </a:rPr>
              <a:t>4.    Tuberculosis infection.</a:t>
            </a:r>
          </a:p>
        </p:txBody>
      </p:sp>
      <p:sp>
        <p:nvSpPr>
          <p:cNvPr id="44042" name="Rectangle 9">
            <a:extLst>
              <a:ext uri="{FF2B5EF4-FFF2-40B4-BE49-F238E27FC236}">
                <a16:creationId xmlns="" xmlns:a16="http://schemas.microsoft.com/office/drawing/2014/main" id="{2D99B284-9B57-51B5-A85F-FA3A0AFBFBC6}"/>
              </a:ext>
            </a:extLst>
          </p:cNvPr>
          <p:cNvSpPr>
            <a:spLocks noChangeArrowheads="1"/>
          </p:cNvSpPr>
          <p:nvPr/>
        </p:nvSpPr>
        <p:spPr bwMode="auto">
          <a:xfrm>
            <a:off x="972345" y="5843589"/>
            <a:ext cx="591343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575"/>
              </a:lnSpc>
            </a:pPr>
            <a:r>
              <a:rPr lang="en-US" altLang="en-US" sz="2400">
                <a:latin typeface="Times New Roman" panose="02020603050405020304" pitchFamily="18" charset="0"/>
              </a:rPr>
              <a:t>5.    Infection of bones, skin, soft tissue &amp; Joints.</a:t>
            </a:r>
          </a:p>
        </p:txBody>
      </p:sp>
      <p:sp>
        <p:nvSpPr>
          <p:cNvPr id="44043" name="Rectangle 10">
            <a:extLst>
              <a:ext uri="{FF2B5EF4-FFF2-40B4-BE49-F238E27FC236}">
                <a16:creationId xmlns="" xmlns:a16="http://schemas.microsoft.com/office/drawing/2014/main" id="{34F3C8DF-3143-2695-4A58-83B4F3E2FF33}"/>
              </a:ext>
            </a:extLst>
          </p:cNvPr>
          <p:cNvSpPr>
            <a:spLocks noChangeArrowheads="1"/>
          </p:cNvSpPr>
          <p:nvPr/>
        </p:nvSpPr>
        <p:spPr bwMode="auto">
          <a:xfrm>
            <a:off x="965994" y="6300788"/>
            <a:ext cx="4011612"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575"/>
              </a:lnSpc>
            </a:pPr>
            <a:r>
              <a:rPr lang="en-US" altLang="en-US" sz="2400">
                <a:latin typeface="Times New Roman" panose="02020603050405020304" pitchFamily="18" charset="0"/>
              </a:rPr>
              <a:t>6.    Pelvic inflammatory disease.</a:t>
            </a:r>
          </a:p>
        </p:txBody>
      </p:sp>
      <p:sp>
        <p:nvSpPr>
          <p:cNvPr id="44044" name="Rectangle 11">
            <a:extLst>
              <a:ext uri="{FF2B5EF4-FFF2-40B4-BE49-F238E27FC236}">
                <a16:creationId xmlns="" xmlns:a16="http://schemas.microsoft.com/office/drawing/2014/main" id="{3D9361D5-721C-9FD1-4F8F-57F7E4CCBC05}"/>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39</a:t>
            </a:r>
          </a:p>
        </p:txBody>
      </p:sp>
    </p:spTree>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D130D9F-BFF7-CEB2-9992-820A49852B30}"/>
              </a:ext>
            </a:extLst>
          </p:cNvPr>
          <p:cNvSpPr/>
          <p:nvPr/>
        </p:nvSpPr>
        <p:spPr>
          <a:xfrm>
            <a:off x="392906" y="2084388"/>
            <a:ext cx="1930400" cy="601662"/>
          </a:xfrm>
          <a:prstGeom prst="rect">
            <a:avLst/>
          </a:prstGeom>
        </p:spPr>
        <p:txBody>
          <a:bodyPr lIns="0" tIns="0" rIns="0" bIns="0"/>
          <a:lstStyle/>
          <a:p>
            <a:pPr marL="1333500" eaLnBrk="1" fontAlgn="auto" hangingPunct="1">
              <a:spcBef>
                <a:spcPts val="0"/>
              </a:spcBef>
              <a:spcAft>
                <a:spcPts val="630"/>
              </a:spcAft>
              <a:defRPr/>
            </a:pPr>
            <a:r>
              <a:rPr lang="en-US" sz="1300">
                <a:latin typeface="Tahoma"/>
              </a:rPr>
              <a:t>Y</a:t>
            </a:r>
          </a:p>
          <a:p>
            <a:pPr eaLnBrk="1" fontAlgn="auto" hangingPunct="1">
              <a:spcBef>
                <a:spcPts val="0"/>
              </a:spcBef>
              <a:spcAft>
                <a:spcPts val="0"/>
              </a:spcAft>
              <a:defRPr/>
            </a:pPr>
            <a:r>
              <a:rPr lang="en-US" sz="2700">
                <a:solidFill>
                  <a:srgbClr val="CC0066"/>
                </a:solidFill>
                <a:latin typeface="Times New Roman"/>
              </a:rPr>
              <a:t>Streptomycin</a:t>
            </a:r>
          </a:p>
        </p:txBody>
      </p:sp>
      <p:sp>
        <p:nvSpPr>
          <p:cNvPr id="45059" name="Rectangle 2">
            <a:extLst>
              <a:ext uri="{FF2B5EF4-FFF2-40B4-BE49-F238E27FC236}">
                <a16:creationId xmlns="" xmlns:a16="http://schemas.microsoft.com/office/drawing/2014/main" id="{4AA08D90-7DEE-ABA3-FCBD-B5A53C9AFB22}"/>
              </a:ext>
            </a:extLst>
          </p:cNvPr>
          <p:cNvSpPr>
            <a:spLocks noChangeArrowheads="1"/>
          </p:cNvSpPr>
          <p:nvPr/>
        </p:nvSpPr>
        <p:spPr bwMode="auto">
          <a:xfrm>
            <a:off x="3472656" y="901700"/>
            <a:ext cx="47117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500" b="1" u="sng">
                <a:solidFill>
                  <a:srgbClr val="7030A0"/>
                </a:solidFill>
                <a:latin typeface="Times New Roman" panose="02020603050405020304" pitchFamily="18" charset="0"/>
              </a:rPr>
              <a:t>Classification of Aminoglycosides</a:t>
            </a:r>
          </a:p>
        </p:txBody>
      </p:sp>
      <p:sp>
        <p:nvSpPr>
          <p:cNvPr id="4" name="Rectangle 3">
            <a:extLst>
              <a:ext uri="{FF2B5EF4-FFF2-40B4-BE49-F238E27FC236}">
                <a16:creationId xmlns="" xmlns:a16="http://schemas.microsoft.com/office/drawing/2014/main" id="{04E8F9E9-74C6-851A-6AFC-7A33CE16F2E3}"/>
              </a:ext>
            </a:extLst>
          </p:cNvPr>
          <p:cNvSpPr/>
          <p:nvPr/>
        </p:nvSpPr>
        <p:spPr>
          <a:xfrm>
            <a:off x="2824956" y="2600325"/>
            <a:ext cx="1519238" cy="636588"/>
          </a:xfrm>
          <a:prstGeom prst="rect">
            <a:avLst/>
          </a:prstGeom>
        </p:spPr>
        <p:txBody>
          <a:bodyPr lIns="0" tIns="0" rIns="0" bIns="0"/>
          <a:lstStyle/>
          <a:p>
            <a:pPr marL="889000" eaLnBrk="1" fontAlgn="auto" hangingPunct="1">
              <a:spcBef>
                <a:spcPts val="0"/>
              </a:spcBef>
              <a:spcAft>
                <a:spcPts val="840"/>
              </a:spcAft>
              <a:defRPr/>
            </a:pPr>
            <a:r>
              <a:rPr lang="en-US" sz="1050" b="1">
                <a:latin typeface="Tahoma"/>
              </a:rPr>
              <a:t>Y</a:t>
            </a:r>
          </a:p>
          <a:p>
            <a:pPr eaLnBrk="1" fontAlgn="auto" hangingPunct="1">
              <a:spcBef>
                <a:spcPts val="0"/>
              </a:spcBef>
              <a:spcAft>
                <a:spcPts val="0"/>
              </a:spcAft>
              <a:defRPr/>
            </a:pPr>
            <a:r>
              <a:rPr lang="en-US" sz="2700">
                <a:solidFill>
                  <a:srgbClr val="CC0066"/>
                </a:solidFill>
                <a:latin typeface="Times New Roman"/>
              </a:rPr>
              <a:t>Neomycin</a:t>
            </a:r>
          </a:p>
        </p:txBody>
      </p:sp>
      <p:sp>
        <p:nvSpPr>
          <p:cNvPr id="45061" name="Rectangle 4">
            <a:extLst>
              <a:ext uri="{FF2B5EF4-FFF2-40B4-BE49-F238E27FC236}">
                <a16:creationId xmlns="" xmlns:a16="http://schemas.microsoft.com/office/drawing/2014/main" id="{5B4D9411-AAAB-FFD2-7730-B6CF6385D2F2}"/>
              </a:ext>
            </a:extLst>
          </p:cNvPr>
          <p:cNvSpPr>
            <a:spLocks noChangeArrowheads="1"/>
          </p:cNvSpPr>
          <p:nvPr/>
        </p:nvSpPr>
        <p:spPr bwMode="auto">
          <a:xfrm>
            <a:off x="5179220" y="1733551"/>
            <a:ext cx="1679575"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CC0066"/>
                </a:solidFill>
                <a:latin typeface="Times New Roman" panose="02020603050405020304" pitchFamily="18" charset="0"/>
              </a:rPr>
              <a:t>Gentamicin</a:t>
            </a:r>
          </a:p>
        </p:txBody>
      </p:sp>
      <p:sp>
        <p:nvSpPr>
          <p:cNvPr id="45062" name="Rectangle 5">
            <a:extLst>
              <a:ext uri="{FF2B5EF4-FFF2-40B4-BE49-F238E27FC236}">
                <a16:creationId xmlns="" xmlns:a16="http://schemas.microsoft.com/office/drawing/2014/main" id="{BA7CC484-C241-6939-3AB9-CF33DD9049E1}"/>
              </a:ext>
            </a:extLst>
          </p:cNvPr>
          <p:cNvSpPr>
            <a:spLocks noChangeArrowheads="1"/>
          </p:cNvSpPr>
          <p:nvPr/>
        </p:nvSpPr>
        <p:spPr bwMode="auto">
          <a:xfrm>
            <a:off x="9400382" y="2008189"/>
            <a:ext cx="14922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v</a:t>
            </a:r>
          </a:p>
        </p:txBody>
      </p:sp>
      <p:sp>
        <p:nvSpPr>
          <p:cNvPr id="45063" name="Rectangle 6">
            <a:extLst>
              <a:ext uri="{FF2B5EF4-FFF2-40B4-BE49-F238E27FC236}">
                <a16:creationId xmlns="" xmlns:a16="http://schemas.microsoft.com/office/drawing/2014/main" id="{2D978EFA-2CFA-54CB-C177-F70FCE0618D7}"/>
              </a:ext>
            </a:extLst>
          </p:cNvPr>
          <p:cNvSpPr>
            <a:spLocks noChangeArrowheads="1"/>
          </p:cNvSpPr>
          <p:nvPr/>
        </p:nvSpPr>
        <p:spPr bwMode="auto">
          <a:xfrm>
            <a:off x="7684295" y="2600326"/>
            <a:ext cx="149225" cy="11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v</a:t>
            </a:r>
          </a:p>
        </p:txBody>
      </p:sp>
      <p:sp>
        <p:nvSpPr>
          <p:cNvPr id="45064" name="Rectangle 7">
            <a:extLst>
              <a:ext uri="{FF2B5EF4-FFF2-40B4-BE49-F238E27FC236}">
                <a16:creationId xmlns="" xmlns:a16="http://schemas.microsoft.com/office/drawing/2014/main" id="{38E88871-0E38-52A9-DFF0-CB99D41EED3B}"/>
              </a:ext>
            </a:extLst>
          </p:cNvPr>
          <p:cNvSpPr>
            <a:spLocks noChangeArrowheads="1"/>
          </p:cNvSpPr>
          <p:nvPr/>
        </p:nvSpPr>
        <p:spPr bwMode="auto">
          <a:xfrm>
            <a:off x="9098757" y="2259014"/>
            <a:ext cx="173672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CC0066"/>
                </a:solidFill>
                <a:latin typeface="Times New Roman" panose="02020603050405020304" pitchFamily="18" charset="0"/>
              </a:rPr>
              <a:t>Tobramycin</a:t>
            </a:r>
          </a:p>
        </p:txBody>
      </p:sp>
      <p:sp>
        <p:nvSpPr>
          <p:cNvPr id="45065" name="Rectangle 8">
            <a:extLst>
              <a:ext uri="{FF2B5EF4-FFF2-40B4-BE49-F238E27FC236}">
                <a16:creationId xmlns="" xmlns:a16="http://schemas.microsoft.com/office/drawing/2014/main" id="{CD25FAC8-DFB1-9626-CFEA-5A2635BC2E09}"/>
              </a:ext>
            </a:extLst>
          </p:cNvPr>
          <p:cNvSpPr>
            <a:spLocks noChangeArrowheads="1"/>
          </p:cNvSpPr>
          <p:nvPr/>
        </p:nvSpPr>
        <p:spPr bwMode="auto">
          <a:xfrm>
            <a:off x="6977857" y="2971800"/>
            <a:ext cx="14319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CC0066"/>
                </a:solidFill>
                <a:latin typeface="Times New Roman" panose="02020603050405020304" pitchFamily="18" charset="0"/>
              </a:rPr>
              <a:t>Amikacin</a:t>
            </a:r>
          </a:p>
        </p:txBody>
      </p:sp>
      <p:sp>
        <p:nvSpPr>
          <p:cNvPr id="45066" name="Rectangle 9">
            <a:extLst>
              <a:ext uri="{FF2B5EF4-FFF2-40B4-BE49-F238E27FC236}">
                <a16:creationId xmlns="" xmlns:a16="http://schemas.microsoft.com/office/drawing/2014/main" id="{56FF23A9-D9B7-0628-CB91-0E818917C354}"/>
              </a:ext>
            </a:extLst>
          </p:cNvPr>
          <p:cNvSpPr>
            <a:spLocks noChangeArrowheads="1"/>
          </p:cNvSpPr>
          <p:nvPr/>
        </p:nvSpPr>
        <p:spPr bwMode="auto">
          <a:xfrm>
            <a:off x="7803357" y="3902076"/>
            <a:ext cx="166687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CC0066"/>
                </a:solidFill>
                <a:latin typeface="Times New Roman" panose="02020603050405020304" pitchFamily="18" charset="0"/>
              </a:rPr>
              <a:t>Kanamycin</a:t>
            </a:r>
          </a:p>
        </p:txBody>
      </p:sp>
      <p:sp>
        <p:nvSpPr>
          <p:cNvPr id="45067" name="Rectangle 10">
            <a:extLst>
              <a:ext uri="{FF2B5EF4-FFF2-40B4-BE49-F238E27FC236}">
                <a16:creationId xmlns="" xmlns:a16="http://schemas.microsoft.com/office/drawing/2014/main" id="{B2EEE3AB-8AC9-3A89-6872-7B56E73A3C45}"/>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5068" name="Rectangle 11">
            <a:extLst>
              <a:ext uri="{FF2B5EF4-FFF2-40B4-BE49-F238E27FC236}">
                <a16:creationId xmlns="" xmlns:a16="http://schemas.microsoft.com/office/drawing/2014/main" id="{CD5E11CB-736B-DB8B-998C-1151162585FB}"/>
              </a:ext>
            </a:extLst>
          </p:cNvPr>
          <p:cNvSpPr>
            <a:spLocks noChangeArrowheads="1"/>
          </p:cNvSpPr>
          <p:nvPr/>
        </p:nvSpPr>
        <p:spPr bwMode="auto">
          <a:xfrm>
            <a:off x="11119645" y="6477001"/>
            <a:ext cx="179387"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t>40</a:t>
            </a:r>
          </a:p>
        </p:txBody>
      </p:sp>
    </p:spTree>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1">
            <a:extLst>
              <a:ext uri="{FF2B5EF4-FFF2-40B4-BE49-F238E27FC236}">
                <a16:creationId xmlns="" xmlns:a16="http://schemas.microsoft.com/office/drawing/2014/main" id="{8DE72FF8-88B9-BC0B-E37B-BD84E5A197B0}"/>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900" b="1">
                <a:latin typeface="Times New Roman" panose="02020603050405020304" pitchFamily="18" charset="0"/>
              </a:rPr>
              <a:t>Drug Examples &amp; Doses:</a:t>
            </a:r>
          </a:p>
        </p:txBody>
      </p:sp>
      <p:graphicFrame>
        <p:nvGraphicFramePr>
          <p:cNvPr id="3" name="Table 2">
            <a:extLst>
              <a:ext uri="{FF2B5EF4-FFF2-40B4-BE49-F238E27FC236}">
                <a16:creationId xmlns="" xmlns:a16="http://schemas.microsoft.com/office/drawing/2014/main" id="{1EBD0473-46A5-9A1B-9936-AB7D31F41AC6}"/>
              </a:ext>
            </a:extLst>
          </p:cNvPr>
          <p:cNvGraphicFramePr>
            <a:graphicFrameLocks noGrp="1"/>
          </p:cNvGraphicFramePr>
          <p:nvPr/>
        </p:nvGraphicFramePr>
        <p:xfrm>
          <a:off x="156369" y="950914"/>
          <a:ext cx="11923712" cy="5508625"/>
        </p:xfrm>
        <a:graphic>
          <a:graphicData uri="http://schemas.openxmlformats.org/drawingml/2006/table">
            <a:tbl>
              <a:tblPr/>
              <a:tblGrid>
                <a:gridCol w="893059">
                  <a:extLst>
                    <a:ext uri="{9D8B030D-6E8A-4147-A177-3AD203B41FA5}">
                      <a16:colId xmlns="" xmlns:a16="http://schemas.microsoft.com/office/drawing/2014/main" val="20000"/>
                    </a:ext>
                  </a:extLst>
                </a:gridCol>
                <a:gridCol w="4254985">
                  <a:extLst>
                    <a:ext uri="{9D8B030D-6E8A-4147-A177-3AD203B41FA5}">
                      <a16:colId xmlns="" xmlns:a16="http://schemas.microsoft.com/office/drawing/2014/main" val="20001"/>
                    </a:ext>
                  </a:extLst>
                </a:gridCol>
                <a:gridCol w="6775668">
                  <a:extLst>
                    <a:ext uri="{9D8B030D-6E8A-4147-A177-3AD203B41FA5}">
                      <a16:colId xmlns="" xmlns:a16="http://schemas.microsoft.com/office/drawing/2014/main" val="20002"/>
                    </a:ext>
                  </a:extLst>
                </a:gridCol>
              </a:tblGrid>
              <a:tr h="988128">
                <a:tc>
                  <a:txBody>
                    <a:bodyPr/>
                    <a:lstStyle/>
                    <a:p>
                      <a:pPr marL="342900" indent="0">
                        <a:spcAft>
                          <a:spcPts val="1260"/>
                        </a:spcAft>
                      </a:pPr>
                      <a:r>
                        <a:rPr lang="en-US" sz="2700" b="1">
                          <a:solidFill>
                            <a:srgbClr val="FFFFFF"/>
                          </a:solidFill>
                          <a:latin typeface="Times New Roman"/>
                        </a:rPr>
                        <a:t>S.</a:t>
                      </a:r>
                    </a:p>
                    <a:p>
                      <a:pPr marL="342900" indent="0"/>
                      <a:r>
                        <a:rPr lang="en-US" sz="2700" b="1">
                          <a:solidFill>
                            <a:srgbClr val="FFFFFF"/>
                          </a:solidFill>
                          <a:latin typeface="Times New Roman"/>
                        </a:rPr>
                        <a:t>no.</a:t>
                      </a:r>
                    </a:p>
                  </a:txBody>
                  <a:tcPr marL="0" marR="0" marT="0" marB="0" anchor="b">
                    <a:solidFill>
                      <a:srgbClr val="70AD46"/>
                    </a:solidFill>
                  </a:tcPr>
                </a:tc>
                <a:tc>
                  <a:txBody>
                    <a:bodyPr/>
                    <a:lstStyle/>
                    <a:p>
                      <a:pPr indent="0" algn="ctr"/>
                      <a:r>
                        <a:rPr lang="en-US" sz="2700" b="1">
                          <a:solidFill>
                            <a:srgbClr val="FFFFFF"/>
                          </a:solidFill>
                          <a:latin typeface="Times New Roman"/>
                        </a:rPr>
                        <a:t>Drugs</a:t>
                      </a:r>
                    </a:p>
                  </a:txBody>
                  <a:tcPr marL="0" marR="0" marT="0" marB="0">
                    <a:solidFill>
                      <a:srgbClr val="70AD46"/>
                    </a:solidFill>
                  </a:tcPr>
                </a:tc>
                <a:tc>
                  <a:txBody>
                    <a:bodyPr/>
                    <a:lstStyle/>
                    <a:p>
                      <a:pPr indent="0" algn="ctr"/>
                      <a:r>
                        <a:rPr lang="en-US" sz="2700" b="1">
                          <a:solidFill>
                            <a:srgbClr val="FFFFFF"/>
                          </a:solidFill>
                          <a:latin typeface="Times New Roman"/>
                        </a:rPr>
                        <a:t>Doses</a:t>
                      </a:r>
                    </a:p>
                  </a:txBody>
                  <a:tcPr marL="0" marR="0" marT="0" marB="0">
                    <a:solidFill>
                      <a:srgbClr val="70AD46"/>
                    </a:solidFill>
                  </a:tcPr>
                </a:tc>
                <a:extLst>
                  <a:ext uri="{0D108BD9-81ED-4DB2-BD59-A6C34878D82A}">
                    <a16:rowId xmlns="" xmlns:a16="http://schemas.microsoft.com/office/drawing/2014/main" val="10000"/>
                  </a:ext>
                </a:extLst>
              </a:tr>
              <a:tr h="954090">
                <a:tc>
                  <a:txBody>
                    <a:bodyPr/>
                    <a:lstStyle/>
                    <a:p>
                      <a:pPr marL="406400" indent="0"/>
                      <a:r>
                        <a:rPr lang="en-US" sz="2700">
                          <a:latin typeface="Times New Roman"/>
                        </a:rPr>
                        <a:t>1</a:t>
                      </a:r>
                    </a:p>
                  </a:txBody>
                  <a:tcPr marL="0" marR="0" marT="0" marB="0" anchor="ctr">
                    <a:solidFill>
                      <a:srgbClr val="D6E3CF"/>
                    </a:solidFill>
                  </a:tcPr>
                </a:tc>
                <a:tc>
                  <a:txBody>
                    <a:bodyPr/>
                    <a:lstStyle/>
                    <a:p>
                      <a:pPr indent="0" algn="ctr"/>
                      <a:r>
                        <a:rPr lang="en-US" sz="2700">
                          <a:solidFill>
                            <a:srgbClr val="CC0066"/>
                          </a:solidFill>
                          <a:latin typeface="Times New Roman"/>
                        </a:rPr>
                        <a:t>Streptomycin</a:t>
                      </a:r>
                    </a:p>
                  </a:txBody>
                  <a:tcPr marL="0" marR="0" marT="0" marB="0" anchor="ctr">
                    <a:solidFill>
                      <a:srgbClr val="D6E3CF"/>
                    </a:solidFill>
                  </a:tcPr>
                </a:tc>
                <a:tc>
                  <a:txBody>
                    <a:bodyPr/>
                    <a:lstStyle/>
                    <a:p>
                      <a:pPr indent="0" algn="ctr">
                        <a:spcAft>
                          <a:spcPts val="840"/>
                        </a:spcAft>
                      </a:pPr>
                      <a:r>
                        <a:rPr lang="en-US" sz="2700">
                          <a:latin typeface="Times New Roman"/>
                        </a:rPr>
                        <a:t>1to 2gm per day divided 12 hrly (max.</a:t>
                      </a:r>
                    </a:p>
                    <a:p>
                      <a:pPr indent="0" algn="ctr"/>
                      <a:r>
                        <a:rPr lang="en-US" sz="2700">
                          <a:latin typeface="Times New Roman"/>
                        </a:rPr>
                        <a:t>2gm/day)</a:t>
                      </a:r>
                    </a:p>
                  </a:txBody>
                  <a:tcPr marL="0" marR="0" marT="0" marB="0" anchor="b">
                    <a:solidFill>
                      <a:srgbClr val="D6E3CF"/>
                    </a:solidFill>
                  </a:tcPr>
                </a:tc>
                <a:extLst>
                  <a:ext uri="{0D108BD9-81ED-4DB2-BD59-A6C34878D82A}">
                    <a16:rowId xmlns="" xmlns:a16="http://schemas.microsoft.com/office/drawing/2014/main" val="10001"/>
                  </a:ext>
                </a:extLst>
              </a:tr>
              <a:tr h="655365">
                <a:tc>
                  <a:txBody>
                    <a:bodyPr/>
                    <a:lstStyle/>
                    <a:p>
                      <a:pPr marL="342900" indent="0"/>
                      <a:r>
                        <a:rPr lang="en-US" sz="2700">
                          <a:latin typeface="Times New Roman"/>
                        </a:rPr>
                        <a:t>2</a:t>
                      </a:r>
                    </a:p>
                  </a:txBody>
                  <a:tcPr marL="0" marR="0" marT="0" marB="0" anchor="ctr"/>
                </a:tc>
                <a:tc>
                  <a:txBody>
                    <a:bodyPr/>
                    <a:lstStyle/>
                    <a:p>
                      <a:pPr indent="0" algn="ctr"/>
                      <a:r>
                        <a:rPr lang="en-US" sz="2700">
                          <a:solidFill>
                            <a:srgbClr val="CC0066"/>
                          </a:solidFill>
                          <a:latin typeface="Times New Roman"/>
                        </a:rPr>
                        <a:t>Gentamicin</a:t>
                      </a:r>
                    </a:p>
                  </a:txBody>
                  <a:tcPr marL="0" marR="0" marT="0" marB="0" anchor="ctr"/>
                </a:tc>
                <a:tc>
                  <a:txBody>
                    <a:bodyPr/>
                    <a:lstStyle/>
                    <a:p>
                      <a:pPr indent="0" algn="ctr"/>
                      <a:r>
                        <a:rPr lang="en-US" sz="2700">
                          <a:latin typeface="Times New Roman"/>
                        </a:rPr>
                        <a:t>1to 1.5mg/kg IV/IM 8hrly</a:t>
                      </a:r>
                    </a:p>
                  </a:txBody>
                  <a:tcPr marL="0" marR="0" marT="0" marB="0" anchor="ctr"/>
                </a:tc>
                <a:extLst>
                  <a:ext uri="{0D108BD9-81ED-4DB2-BD59-A6C34878D82A}">
                    <a16:rowId xmlns="" xmlns:a16="http://schemas.microsoft.com/office/drawing/2014/main" val="10002"/>
                  </a:ext>
                </a:extLst>
              </a:tr>
              <a:tr h="944945">
                <a:tc>
                  <a:txBody>
                    <a:bodyPr/>
                    <a:lstStyle/>
                    <a:p>
                      <a:pPr marL="342900" indent="0"/>
                      <a:r>
                        <a:rPr lang="en-US" sz="2700">
                          <a:latin typeface="Times New Roman"/>
                        </a:rPr>
                        <a:t>3</a:t>
                      </a:r>
                    </a:p>
                  </a:txBody>
                  <a:tcPr marL="0" marR="0" marT="0" marB="0">
                    <a:solidFill>
                      <a:srgbClr val="D6E3CF"/>
                    </a:solidFill>
                  </a:tcPr>
                </a:tc>
                <a:tc>
                  <a:txBody>
                    <a:bodyPr/>
                    <a:lstStyle/>
                    <a:p>
                      <a:pPr indent="0" algn="ctr"/>
                      <a:r>
                        <a:rPr lang="en-US" sz="2700">
                          <a:solidFill>
                            <a:srgbClr val="CC0066"/>
                          </a:solidFill>
                          <a:latin typeface="Times New Roman"/>
                        </a:rPr>
                        <a:t>Neomycin</a:t>
                      </a:r>
                    </a:p>
                  </a:txBody>
                  <a:tcPr marL="0" marR="0" marT="0" marB="0">
                    <a:solidFill>
                      <a:srgbClr val="D6E3CF"/>
                    </a:solidFill>
                  </a:tcPr>
                </a:tc>
                <a:tc>
                  <a:txBody>
                    <a:bodyPr/>
                    <a:lstStyle/>
                    <a:p>
                      <a:pPr indent="0" algn="ctr">
                        <a:spcAft>
                          <a:spcPts val="840"/>
                        </a:spcAft>
                      </a:pPr>
                      <a:r>
                        <a:rPr lang="en-US" sz="2700">
                          <a:latin typeface="Times New Roman"/>
                        </a:rPr>
                        <a:t>1gm orally 4hrly.</a:t>
                      </a:r>
                    </a:p>
                    <a:p>
                      <a:pPr indent="0" algn="ctr"/>
                      <a:r>
                        <a:rPr lang="en-US" sz="2700">
                          <a:latin typeface="Times New Roman"/>
                        </a:rPr>
                        <a:t>Pediatric: 50mg/kg/day, Adult 3gm/day.</a:t>
                      </a:r>
                    </a:p>
                  </a:txBody>
                  <a:tcPr marL="0" marR="0" marT="0" marB="0" anchor="b">
                    <a:solidFill>
                      <a:srgbClr val="D6E3CF"/>
                    </a:solidFill>
                  </a:tcPr>
                </a:tc>
                <a:extLst>
                  <a:ext uri="{0D108BD9-81ED-4DB2-BD59-A6C34878D82A}">
                    <a16:rowId xmlns="" xmlns:a16="http://schemas.microsoft.com/office/drawing/2014/main" val="10003"/>
                  </a:ext>
                </a:extLst>
              </a:tr>
              <a:tr h="652317">
                <a:tc>
                  <a:txBody>
                    <a:bodyPr/>
                    <a:lstStyle/>
                    <a:p>
                      <a:pPr marL="342900" indent="0"/>
                      <a:r>
                        <a:rPr lang="en-US" sz="2700">
                          <a:latin typeface="Times New Roman"/>
                        </a:rPr>
                        <a:t>4</a:t>
                      </a:r>
                    </a:p>
                  </a:txBody>
                  <a:tcPr marL="0" marR="0" marT="0" marB="0"/>
                </a:tc>
                <a:tc>
                  <a:txBody>
                    <a:bodyPr/>
                    <a:lstStyle/>
                    <a:p>
                      <a:pPr indent="0" algn="ctr"/>
                      <a:r>
                        <a:rPr lang="en-US" sz="2700">
                          <a:solidFill>
                            <a:srgbClr val="CC0066"/>
                          </a:solidFill>
                          <a:latin typeface="Times New Roman"/>
                        </a:rPr>
                        <a:t>Kanamycin</a:t>
                      </a:r>
                    </a:p>
                  </a:txBody>
                  <a:tcPr marL="0" marR="0" marT="0" marB="0"/>
                </a:tc>
                <a:tc>
                  <a:txBody>
                    <a:bodyPr/>
                    <a:lstStyle/>
                    <a:p>
                      <a:pPr indent="0" algn="ctr"/>
                      <a:r>
                        <a:rPr lang="en-US" sz="2700">
                          <a:latin typeface="Times New Roman"/>
                        </a:rPr>
                        <a:t>15mg/kg/day divided 12hrly.</a:t>
                      </a:r>
                    </a:p>
                  </a:txBody>
                  <a:tcPr marL="0" marR="0" marT="0" marB="0"/>
                </a:tc>
                <a:extLst>
                  <a:ext uri="{0D108BD9-81ED-4DB2-BD59-A6C34878D82A}">
                    <a16:rowId xmlns="" xmlns:a16="http://schemas.microsoft.com/office/drawing/2014/main" val="10004"/>
                  </a:ext>
                </a:extLst>
              </a:tr>
              <a:tr h="655365">
                <a:tc>
                  <a:txBody>
                    <a:bodyPr/>
                    <a:lstStyle/>
                    <a:p>
                      <a:pPr marL="406400" indent="0"/>
                      <a:r>
                        <a:rPr lang="en-US" sz="2700">
                          <a:latin typeface="Times New Roman"/>
                        </a:rPr>
                        <a:t>5</a:t>
                      </a:r>
                    </a:p>
                  </a:txBody>
                  <a:tcPr marL="0" marR="0" marT="0" marB="0">
                    <a:solidFill>
                      <a:srgbClr val="D6E3CF"/>
                    </a:solidFill>
                  </a:tcPr>
                </a:tc>
                <a:tc>
                  <a:txBody>
                    <a:bodyPr/>
                    <a:lstStyle/>
                    <a:p>
                      <a:pPr indent="0" algn="ctr"/>
                      <a:r>
                        <a:rPr lang="en-US" sz="2700">
                          <a:solidFill>
                            <a:srgbClr val="CC0066"/>
                          </a:solidFill>
                          <a:latin typeface="Times New Roman"/>
                        </a:rPr>
                        <a:t>Amikacin</a:t>
                      </a:r>
                    </a:p>
                  </a:txBody>
                  <a:tcPr marL="0" marR="0" marT="0" marB="0">
                    <a:solidFill>
                      <a:srgbClr val="D6E3CF"/>
                    </a:solidFill>
                  </a:tcPr>
                </a:tc>
                <a:tc>
                  <a:txBody>
                    <a:bodyPr/>
                    <a:lstStyle/>
                    <a:p>
                      <a:pPr indent="0" algn="ctr"/>
                      <a:r>
                        <a:rPr lang="en-US" sz="2700">
                          <a:latin typeface="Times New Roman"/>
                        </a:rPr>
                        <a:t>15mg/kg/day IM 2-3 divided doses</a:t>
                      </a:r>
                    </a:p>
                  </a:txBody>
                  <a:tcPr marL="0" marR="0" marT="0" marB="0">
                    <a:solidFill>
                      <a:srgbClr val="D6E3CF"/>
                    </a:solidFill>
                  </a:tcPr>
                </a:tc>
                <a:extLst>
                  <a:ext uri="{0D108BD9-81ED-4DB2-BD59-A6C34878D82A}">
                    <a16:rowId xmlns="" xmlns:a16="http://schemas.microsoft.com/office/drawing/2014/main" val="10005"/>
                  </a:ext>
                </a:extLst>
              </a:tr>
              <a:tr h="658414">
                <a:tc>
                  <a:txBody>
                    <a:bodyPr/>
                    <a:lstStyle/>
                    <a:p>
                      <a:pPr marL="342900" indent="0"/>
                      <a:r>
                        <a:rPr lang="en-US" sz="2700">
                          <a:latin typeface="Times New Roman"/>
                        </a:rPr>
                        <a:t>6</a:t>
                      </a:r>
                    </a:p>
                  </a:txBody>
                  <a:tcPr marL="0" marR="0" marT="0" marB="0" anchor="ctr"/>
                </a:tc>
                <a:tc>
                  <a:txBody>
                    <a:bodyPr/>
                    <a:lstStyle/>
                    <a:p>
                      <a:pPr indent="0" algn="ctr"/>
                      <a:r>
                        <a:rPr lang="en-US" sz="2700">
                          <a:solidFill>
                            <a:srgbClr val="CC0066"/>
                          </a:solidFill>
                          <a:latin typeface="Times New Roman"/>
                        </a:rPr>
                        <a:t>Tobramycin</a:t>
                      </a:r>
                    </a:p>
                  </a:txBody>
                  <a:tcPr marL="0" marR="0" marT="0" marB="0" anchor="ctr"/>
                </a:tc>
                <a:tc>
                  <a:txBody>
                    <a:bodyPr/>
                    <a:lstStyle/>
                    <a:p>
                      <a:pPr indent="0" algn="ctr"/>
                      <a:r>
                        <a:rPr lang="en-US" sz="2700">
                          <a:latin typeface="Times New Roman"/>
                        </a:rPr>
                        <a:t>3to 5 mg/kg/daily in divided dose.</a:t>
                      </a:r>
                    </a:p>
                  </a:txBody>
                  <a:tcPr marL="0" marR="0" marT="0" marB="0" anchor="ctr"/>
                </a:tc>
                <a:extLst>
                  <a:ext uri="{0D108BD9-81ED-4DB2-BD59-A6C34878D82A}">
                    <a16:rowId xmlns="" xmlns:a16="http://schemas.microsoft.com/office/drawing/2014/main" val="10006"/>
                  </a:ext>
                </a:extLst>
              </a:tr>
            </a:tbl>
          </a:graphicData>
        </a:graphic>
      </p:graphicFrame>
      <p:sp>
        <p:nvSpPr>
          <p:cNvPr id="46117" name="Rectangle 3">
            <a:extLst>
              <a:ext uri="{FF2B5EF4-FFF2-40B4-BE49-F238E27FC236}">
                <a16:creationId xmlns="" xmlns:a16="http://schemas.microsoft.com/office/drawing/2014/main" id="{5CA96456-D6CA-E05A-898C-60644395E908}"/>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6118" name="Rectangle 4">
            <a:extLst>
              <a:ext uri="{FF2B5EF4-FFF2-40B4-BE49-F238E27FC236}">
                <a16:creationId xmlns="" xmlns:a16="http://schemas.microsoft.com/office/drawing/2014/main" id="{E3C1DB0E-A6B9-53B9-7560-1BF2C7A1F96A}"/>
              </a:ext>
            </a:extLst>
          </p:cNvPr>
          <p:cNvSpPr>
            <a:spLocks noChangeArrowheads="1"/>
          </p:cNvSpPr>
          <p:nvPr/>
        </p:nvSpPr>
        <p:spPr bwMode="auto">
          <a:xfrm>
            <a:off x="11116469" y="6477000"/>
            <a:ext cx="1825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41</a:t>
            </a:r>
          </a:p>
        </p:txBody>
      </p:sp>
    </p:spTree>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1">
            <a:extLst>
              <a:ext uri="{FF2B5EF4-FFF2-40B4-BE49-F238E27FC236}">
                <a16:creationId xmlns="" xmlns:a16="http://schemas.microsoft.com/office/drawing/2014/main" id="{1458B292-02F2-74BC-1DCD-225359DF3CB0}"/>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3" name="Rectangle 2">
            <a:extLst>
              <a:ext uri="{FF2B5EF4-FFF2-40B4-BE49-F238E27FC236}">
                <a16:creationId xmlns="" xmlns:a16="http://schemas.microsoft.com/office/drawing/2014/main" id="{3588D807-F950-34AE-FACF-99A8BB28E157}"/>
              </a:ext>
            </a:extLst>
          </p:cNvPr>
          <p:cNvSpPr/>
          <p:nvPr/>
        </p:nvSpPr>
        <p:spPr>
          <a:xfrm>
            <a:off x="478632" y="782639"/>
            <a:ext cx="11337925" cy="5565775"/>
          </a:xfrm>
          <a:prstGeom prst="rect">
            <a:avLst/>
          </a:prstGeom>
        </p:spPr>
        <p:txBody>
          <a:bodyPr lIns="0" tIns="0" rIns="0" bIns="0"/>
          <a:lstStyle/>
          <a:p>
            <a:pPr marL="261112" indent="-228600" eaLnBrk="1" fontAlgn="auto" hangingPunct="1">
              <a:lnSpc>
                <a:spcPts val="3072"/>
              </a:lnSpc>
              <a:spcBef>
                <a:spcPts val="0"/>
              </a:spcBef>
              <a:spcAft>
                <a:spcPts val="420"/>
              </a:spcAft>
              <a:defRPr/>
            </a:pPr>
            <a:r>
              <a:rPr lang="en-US" sz="3100" b="1">
                <a:latin typeface="Calibri"/>
              </a:rPr>
              <a:t>•    Contraindication &amp; Precautions: </a:t>
            </a:r>
            <a:r>
              <a:rPr lang="en-US" sz="3100">
                <a:latin typeface="Calibri"/>
              </a:rPr>
              <a:t>drug is contraindicated for pregnant and breast feeding women, it is cautiously used in patient with renal failure.</a:t>
            </a:r>
          </a:p>
          <a:p>
            <a:pPr algn="just" eaLnBrk="1" fontAlgn="auto" hangingPunct="1">
              <a:lnSpc>
                <a:spcPts val="4080"/>
              </a:lnSpc>
              <a:spcBef>
                <a:spcPts val="0"/>
              </a:spcBef>
              <a:spcAft>
                <a:spcPts val="0"/>
              </a:spcAft>
              <a:defRPr/>
            </a:pPr>
            <a:r>
              <a:rPr lang="en-US" sz="3100" b="1">
                <a:latin typeface="Calibri"/>
              </a:rPr>
              <a:t>•    Adverse effect:</a:t>
            </a:r>
          </a:p>
          <a:p>
            <a:pPr algn="just" eaLnBrk="1" fontAlgn="auto" hangingPunct="1">
              <a:lnSpc>
                <a:spcPts val="4080"/>
              </a:lnSpc>
              <a:spcBef>
                <a:spcPts val="0"/>
              </a:spcBef>
              <a:spcAft>
                <a:spcPts val="0"/>
              </a:spcAft>
              <a:defRPr/>
            </a:pPr>
            <a:r>
              <a:rPr lang="en-US" sz="3100">
                <a:latin typeface="Calibri"/>
              </a:rPr>
              <a:t>1.    Ototoxicity, Hypersensitivity reactions.</a:t>
            </a:r>
          </a:p>
          <a:p>
            <a:pPr algn="just" eaLnBrk="1" fontAlgn="auto" hangingPunct="1">
              <a:lnSpc>
                <a:spcPts val="4080"/>
              </a:lnSpc>
              <a:spcBef>
                <a:spcPts val="0"/>
              </a:spcBef>
              <a:spcAft>
                <a:spcPts val="0"/>
              </a:spcAft>
              <a:defRPr/>
            </a:pPr>
            <a:r>
              <a:rPr lang="en-US" sz="3100">
                <a:latin typeface="Calibri"/>
              </a:rPr>
              <a:t>2.    Nephrotoxicity, Hemolytic Anemia, Leukopenia.</a:t>
            </a:r>
          </a:p>
          <a:p>
            <a:pPr algn="just" eaLnBrk="1" fontAlgn="auto" hangingPunct="1">
              <a:lnSpc>
                <a:spcPts val="4080"/>
              </a:lnSpc>
              <a:spcBef>
                <a:spcPts val="0"/>
              </a:spcBef>
              <a:spcAft>
                <a:spcPts val="0"/>
              </a:spcAft>
              <a:defRPr/>
            </a:pPr>
            <a:r>
              <a:rPr lang="en-US" sz="3100">
                <a:latin typeface="Calibri"/>
              </a:rPr>
              <a:t>3.    Neuromuscular blockage, Thrombocytopenia.</a:t>
            </a:r>
          </a:p>
          <a:p>
            <a:pPr algn="just" eaLnBrk="1" fontAlgn="auto" hangingPunct="1">
              <a:lnSpc>
                <a:spcPts val="4080"/>
              </a:lnSpc>
              <a:spcBef>
                <a:spcPts val="0"/>
              </a:spcBef>
              <a:spcAft>
                <a:spcPts val="0"/>
              </a:spcAft>
              <a:defRPr/>
            </a:pPr>
            <a:r>
              <a:rPr lang="en-US" sz="3100">
                <a:latin typeface="Calibri"/>
              </a:rPr>
              <a:t>4.    Nausea/ vomiting, elevated liver enzyme.</a:t>
            </a:r>
          </a:p>
          <a:p>
            <a:pPr algn="just" eaLnBrk="1" fontAlgn="auto" hangingPunct="1">
              <a:lnSpc>
                <a:spcPts val="4080"/>
              </a:lnSpc>
              <a:spcBef>
                <a:spcPts val="0"/>
              </a:spcBef>
              <a:spcAft>
                <a:spcPts val="0"/>
              </a:spcAft>
              <a:defRPr/>
            </a:pPr>
            <a:r>
              <a:rPr lang="en-US" sz="3100">
                <a:latin typeface="Calibri"/>
              </a:rPr>
              <a:t>5.    Diarrhoea, Phlebitis.</a:t>
            </a:r>
          </a:p>
          <a:p>
            <a:pPr marL="261112" indent="-228600" eaLnBrk="1" fontAlgn="auto" hangingPunct="1">
              <a:lnSpc>
                <a:spcPts val="3072"/>
              </a:lnSpc>
              <a:spcBef>
                <a:spcPts val="0"/>
              </a:spcBef>
              <a:spcAft>
                <a:spcPts val="0"/>
              </a:spcAft>
              <a:defRPr/>
            </a:pPr>
            <a:r>
              <a:rPr lang="en-US" sz="3100" b="1">
                <a:latin typeface="Calibri"/>
              </a:rPr>
              <a:t>•    Drug interactions: </a:t>
            </a:r>
            <a:r>
              <a:rPr lang="en-US" sz="3100">
                <a:latin typeface="Calibri"/>
              </a:rPr>
              <a:t>They may cause ototoxicity use with loop diuretic or another aminoglycosides. Inactivation occurs if penicillin antibiotics mixed with aminoglycosides.</a:t>
            </a:r>
          </a:p>
        </p:txBody>
      </p:sp>
      <p:sp>
        <p:nvSpPr>
          <p:cNvPr id="47108" name="Rectangle 3">
            <a:extLst>
              <a:ext uri="{FF2B5EF4-FFF2-40B4-BE49-F238E27FC236}">
                <a16:creationId xmlns="" xmlns:a16="http://schemas.microsoft.com/office/drawing/2014/main" id="{B69B68B6-C23F-71BA-BC17-1A84CA34ECF6}"/>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7109" name="Rectangle 4">
            <a:extLst>
              <a:ext uri="{FF2B5EF4-FFF2-40B4-BE49-F238E27FC236}">
                <a16:creationId xmlns="" xmlns:a16="http://schemas.microsoft.com/office/drawing/2014/main" id="{95BD658A-5231-9E01-19A6-513A8C825CE0}"/>
              </a:ext>
            </a:extLst>
          </p:cNvPr>
          <p:cNvSpPr>
            <a:spLocks noChangeArrowheads="1"/>
          </p:cNvSpPr>
          <p:nvPr/>
        </p:nvSpPr>
        <p:spPr bwMode="auto">
          <a:xfrm>
            <a:off x="11116469" y="6477000"/>
            <a:ext cx="1825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42</a:t>
            </a:r>
          </a:p>
        </p:txBody>
      </p:sp>
    </p:spTree>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1">
            <a:extLst>
              <a:ext uri="{FF2B5EF4-FFF2-40B4-BE49-F238E27FC236}">
                <a16:creationId xmlns="" xmlns:a16="http://schemas.microsoft.com/office/drawing/2014/main" id="{9755FE64-E288-6611-1B33-71D43460E637}"/>
              </a:ext>
            </a:extLst>
          </p:cNvPr>
          <p:cNvSpPr>
            <a:spLocks noChangeArrowheads="1"/>
          </p:cNvSpPr>
          <p:nvPr/>
        </p:nvSpPr>
        <p:spPr bwMode="auto">
          <a:xfrm>
            <a:off x="551657" y="338138"/>
            <a:ext cx="1034256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06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48131" name="Rectangle 2">
            <a:extLst>
              <a:ext uri="{FF2B5EF4-FFF2-40B4-BE49-F238E27FC236}">
                <a16:creationId xmlns="" xmlns:a16="http://schemas.microsoft.com/office/drawing/2014/main" id="{78F6CD27-49EC-40B9-3802-EF0AEC1B532F}"/>
              </a:ext>
            </a:extLst>
          </p:cNvPr>
          <p:cNvSpPr>
            <a:spLocks noChangeArrowheads="1"/>
          </p:cNvSpPr>
          <p:nvPr/>
        </p:nvSpPr>
        <p:spPr bwMode="auto">
          <a:xfrm>
            <a:off x="551657" y="1238251"/>
            <a:ext cx="10342563" cy="44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0825"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800"/>
              </a:lnSpc>
              <a:spcAft>
                <a:spcPts val="625"/>
              </a:spcAft>
            </a:pPr>
            <a:r>
              <a:rPr lang="en-US" altLang="en-US" sz="4900"/>
              <a:t>• Assess adverse effect, eg. Vertigo, hear loss.</a:t>
            </a:r>
          </a:p>
          <a:p>
            <a:pPr algn="just" eaLnBrk="1" hangingPunct="1">
              <a:lnSpc>
                <a:spcPts val="4800"/>
              </a:lnSpc>
              <a:spcAft>
                <a:spcPts val="625"/>
              </a:spcAft>
            </a:pPr>
            <a:r>
              <a:rPr lang="en-US" altLang="en-US" sz="4900"/>
              <a:t>•Monitor renal function for evidence of nephrotoxicity.</a:t>
            </a:r>
          </a:p>
          <a:p>
            <a:pPr algn="just" eaLnBrk="1" hangingPunct="1">
              <a:lnSpc>
                <a:spcPts val="4775"/>
              </a:lnSpc>
            </a:pPr>
            <a:r>
              <a:rPr lang="en-US" altLang="en-US" sz="4900"/>
              <a:t>•Make sure that patient is well hydrated during therapy and encourage for fluid intake 1.2 to 2lit / day.</a:t>
            </a:r>
          </a:p>
        </p:txBody>
      </p:sp>
      <p:sp>
        <p:nvSpPr>
          <p:cNvPr id="48132" name="Rectangle 3">
            <a:extLst>
              <a:ext uri="{FF2B5EF4-FFF2-40B4-BE49-F238E27FC236}">
                <a16:creationId xmlns="" xmlns:a16="http://schemas.microsoft.com/office/drawing/2014/main" id="{132B71D9-9A3B-36D1-1272-3ED076505F18}"/>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8133" name="Rectangle 4">
            <a:extLst>
              <a:ext uri="{FF2B5EF4-FFF2-40B4-BE49-F238E27FC236}">
                <a16:creationId xmlns="" xmlns:a16="http://schemas.microsoft.com/office/drawing/2014/main" id="{BAE2D3C3-4523-952C-23B4-CD72F27A31EE}"/>
              </a:ext>
            </a:extLst>
          </p:cNvPr>
          <p:cNvSpPr>
            <a:spLocks noChangeArrowheads="1"/>
          </p:cNvSpPr>
          <p:nvPr/>
        </p:nvSpPr>
        <p:spPr bwMode="auto">
          <a:xfrm>
            <a:off x="11116469" y="6477000"/>
            <a:ext cx="1825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43</a:t>
            </a:r>
          </a:p>
        </p:txBody>
      </p:sp>
    </p:spTree>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1">
            <a:extLst>
              <a:ext uri="{FF2B5EF4-FFF2-40B4-BE49-F238E27FC236}">
                <a16:creationId xmlns="" xmlns:a16="http://schemas.microsoft.com/office/drawing/2014/main" id="{CCD8824C-9124-FE53-2CD7-080E78B2CEFD}"/>
              </a:ext>
            </a:extLst>
          </p:cNvPr>
          <p:cNvSpPr>
            <a:spLocks noChangeArrowheads="1"/>
          </p:cNvSpPr>
          <p:nvPr/>
        </p:nvSpPr>
        <p:spPr bwMode="auto">
          <a:xfrm>
            <a:off x="945357" y="542925"/>
            <a:ext cx="98599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3900" b="1">
                <a:latin typeface="Times New Roman" panose="02020603050405020304" pitchFamily="18" charset="0"/>
              </a:rPr>
              <a:t>Macrolide &amp; Broad Spectrum Antibiotics</a:t>
            </a:r>
          </a:p>
        </p:txBody>
      </p:sp>
      <p:sp>
        <p:nvSpPr>
          <p:cNvPr id="49155" name="Rectangle 2">
            <a:extLst>
              <a:ext uri="{FF2B5EF4-FFF2-40B4-BE49-F238E27FC236}">
                <a16:creationId xmlns="" xmlns:a16="http://schemas.microsoft.com/office/drawing/2014/main" id="{554C4F89-E62E-7FA7-9AD8-954650BC8A77}"/>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9156" name="Rectangle 3">
            <a:extLst>
              <a:ext uri="{FF2B5EF4-FFF2-40B4-BE49-F238E27FC236}">
                <a16:creationId xmlns="" xmlns:a16="http://schemas.microsoft.com/office/drawing/2014/main" id="{23B6FF78-559C-F78E-D0C1-FA6E547CD4FB}"/>
              </a:ext>
            </a:extLst>
          </p:cNvPr>
          <p:cNvSpPr>
            <a:spLocks noChangeArrowheads="1"/>
          </p:cNvSpPr>
          <p:nvPr/>
        </p:nvSpPr>
        <p:spPr bwMode="auto">
          <a:xfrm>
            <a:off x="11116469" y="6477000"/>
            <a:ext cx="1825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44</a:t>
            </a:r>
          </a:p>
        </p:txBody>
      </p:sp>
    </p:spTree>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1">
            <a:extLst>
              <a:ext uri="{FF2B5EF4-FFF2-40B4-BE49-F238E27FC236}">
                <a16:creationId xmlns="" xmlns:a16="http://schemas.microsoft.com/office/drawing/2014/main" id="{ACCB4731-5713-0673-C0DB-AD330AA33208}"/>
              </a:ext>
            </a:extLst>
          </p:cNvPr>
          <p:cNvSpPr>
            <a:spLocks noChangeArrowheads="1"/>
          </p:cNvSpPr>
          <p:nvPr/>
        </p:nvSpPr>
        <p:spPr bwMode="auto">
          <a:xfrm>
            <a:off x="945357" y="798514"/>
            <a:ext cx="7281863"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775"/>
              </a:spcAft>
            </a:pPr>
            <a:r>
              <a:rPr lang="en-US" altLang="en-US" sz="3900" b="1">
                <a:latin typeface="Times New Roman" panose="02020603050405020304" pitchFamily="18" charset="0"/>
              </a:rPr>
              <a:t>WHAT ARE MACROLIDES?</a:t>
            </a:r>
          </a:p>
        </p:txBody>
      </p:sp>
      <p:sp>
        <p:nvSpPr>
          <p:cNvPr id="50179" name="Rectangle 2">
            <a:extLst>
              <a:ext uri="{FF2B5EF4-FFF2-40B4-BE49-F238E27FC236}">
                <a16:creationId xmlns="" xmlns:a16="http://schemas.microsoft.com/office/drawing/2014/main" id="{9CA08E6D-8987-0C17-7DA4-63E05C1BEB42}"/>
              </a:ext>
            </a:extLst>
          </p:cNvPr>
          <p:cNvSpPr>
            <a:spLocks noChangeArrowheads="1"/>
          </p:cNvSpPr>
          <p:nvPr/>
        </p:nvSpPr>
        <p:spPr bwMode="auto">
          <a:xfrm>
            <a:off x="954882" y="1901825"/>
            <a:ext cx="9936163" cy="32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1300"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spcBef>
                <a:spcPts val="3775"/>
              </a:spcBef>
              <a:spcAft>
                <a:spcPts val="625"/>
              </a:spcAft>
            </a:pPr>
            <a:r>
              <a:rPr lang="en-US" altLang="en-US" sz="2700">
                <a:latin typeface="Times New Roman" panose="02020603050405020304" pitchFamily="18" charset="0"/>
              </a:rPr>
              <a:t>•    They are antibiotics having a macrocyclic lactone ring with attached sugars.</a:t>
            </a:r>
          </a:p>
          <a:p>
            <a:pPr algn="just" eaLnBrk="1" hangingPunct="1">
              <a:lnSpc>
                <a:spcPts val="4013"/>
              </a:lnSpc>
            </a:pPr>
            <a:r>
              <a:rPr lang="en-US" altLang="en-US" sz="2700">
                <a:latin typeface="Times New Roman" panose="02020603050405020304" pitchFamily="18" charset="0"/>
              </a:rPr>
              <a:t>•    THE COMMONLY USED MACROLIDES ARE:</a:t>
            </a:r>
          </a:p>
          <a:p>
            <a:pPr eaLnBrk="1" hangingPunct="1">
              <a:lnSpc>
                <a:spcPts val="4013"/>
              </a:lnSpc>
            </a:pPr>
            <a:r>
              <a:rPr lang="en-US" altLang="en-US" sz="2700">
                <a:latin typeface="Times New Roman" panose="02020603050405020304" pitchFamily="18" charset="0"/>
              </a:rPr>
              <a:t>&gt;    Erythromycin &gt;Clarithromycin</a:t>
            </a:r>
          </a:p>
          <a:p>
            <a:pPr eaLnBrk="1" hangingPunct="1">
              <a:lnSpc>
                <a:spcPts val="4013"/>
              </a:lnSpc>
            </a:pPr>
            <a:r>
              <a:rPr lang="en-US" altLang="en-US" sz="2700">
                <a:latin typeface="Times New Roman" panose="02020603050405020304" pitchFamily="18" charset="0"/>
              </a:rPr>
              <a:t>&gt;    Roxithromycin &gt;Azithromycin</a:t>
            </a:r>
          </a:p>
        </p:txBody>
      </p:sp>
      <p:sp>
        <p:nvSpPr>
          <p:cNvPr id="50180" name="Rectangle 3">
            <a:extLst>
              <a:ext uri="{FF2B5EF4-FFF2-40B4-BE49-F238E27FC236}">
                <a16:creationId xmlns="" xmlns:a16="http://schemas.microsoft.com/office/drawing/2014/main" id="{252CBF06-D299-30E2-3D15-393A93CAE3B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0181" name="Rectangle 4">
            <a:extLst>
              <a:ext uri="{FF2B5EF4-FFF2-40B4-BE49-F238E27FC236}">
                <a16:creationId xmlns="" xmlns:a16="http://schemas.microsoft.com/office/drawing/2014/main" id="{0CCDEE2B-CD96-770C-007F-E4DF41A94507}"/>
              </a:ext>
            </a:extLst>
          </p:cNvPr>
          <p:cNvSpPr>
            <a:spLocks noChangeArrowheads="1"/>
          </p:cNvSpPr>
          <p:nvPr/>
        </p:nvSpPr>
        <p:spPr bwMode="auto">
          <a:xfrm>
            <a:off x="11116470"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45</a:t>
            </a:r>
          </a:p>
        </p:txBody>
      </p:sp>
    </p:spTree>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36C0E60-44A5-ED34-387B-A0A4DF27F409}"/>
              </a:ext>
            </a:extLst>
          </p:cNvPr>
          <p:cNvSpPr/>
          <p:nvPr/>
        </p:nvSpPr>
        <p:spPr>
          <a:xfrm>
            <a:off x="362744" y="2084389"/>
            <a:ext cx="2508250" cy="708025"/>
          </a:xfrm>
          <a:prstGeom prst="rect">
            <a:avLst/>
          </a:prstGeom>
        </p:spPr>
        <p:txBody>
          <a:bodyPr lIns="0" tIns="0" rIns="0" bIns="0"/>
          <a:lstStyle/>
          <a:p>
            <a:pPr marL="1371600" eaLnBrk="1" fontAlgn="auto" hangingPunct="1">
              <a:spcBef>
                <a:spcPts val="0"/>
              </a:spcBef>
              <a:spcAft>
                <a:spcPts val="1470"/>
              </a:spcAft>
              <a:defRPr/>
            </a:pPr>
            <a:r>
              <a:rPr lang="en-US" sz="1300">
                <a:latin typeface="Tahoma"/>
              </a:rPr>
              <a:t>Y</a:t>
            </a:r>
          </a:p>
          <a:p>
            <a:pPr eaLnBrk="1" fontAlgn="auto" hangingPunct="1">
              <a:spcBef>
                <a:spcPts val="0"/>
              </a:spcBef>
              <a:spcAft>
                <a:spcPts val="0"/>
              </a:spcAft>
              <a:defRPr/>
            </a:pPr>
            <a:r>
              <a:rPr lang="en-US" sz="2700">
                <a:solidFill>
                  <a:srgbClr val="CC0066"/>
                </a:solidFill>
                <a:latin typeface="Times New Roman"/>
              </a:rPr>
              <a:t>Older Macrolides</a:t>
            </a:r>
          </a:p>
        </p:txBody>
      </p:sp>
      <p:sp>
        <p:nvSpPr>
          <p:cNvPr id="51203" name="Rectangle 2">
            <a:extLst>
              <a:ext uri="{FF2B5EF4-FFF2-40B4-BE49-F238E27FC236}">
                <a16:creationId xmlns="" xmlns:a16="http://schemas.microsoft.com/office/drawing/2014/main" id="{892AD55D-C503-B97D-EBD7-53648504BEAB}"/>
              </a:ext>
            </a:extLst>
          </p:cNvPr>
          <p:cNvSpPr>
            <a:spLocks noChangeArrowheads="1"/>
          </p:cNvSpPr>
          <p:nvPr/>
        </p:nvSpPr>
        <p:spPr bwMode="auto">
          <a:xfrm>
            <a:off x="402431" y="4075113"/>
            <a:ext cx="223678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b="1">
                <a:solidFill>
                  <a:srgbClr val="002060"/>
                </a:solidFill>
              </a:rPr>
              <a:t>&gt; Erythromycin</a:t>
            </a:r>
          </a:p>
        </p:txBody>
      </p:sp>
      <p:sp>
        <p:nvSpPr>
          <p:cNvPr id="51204" name="Rectangle 3">
            <a:extLst>
              <a:ext uri="{FF2B5EF4-FFF2-40B4-BE49-F238E27FC236}">
                <a16:creationId xmlns="" xmlns:a16="http://schemas.microsoft.com/office/drawing/2014/main" id="{0793D221-2615-26B7-B839-5CF297F882CC}"/>
              </a:ext>
            </a:extLst>
          </p:cNvPr>
          <p:cNvSpPr>
            <a:spLocks noChangeArrowheads="1"/>
          </p:cNvSpPr>
          <p:nvPr/>
        </p:nvSpPr>
        <p:spPr bwMode="auto">
          <a:xfrm>
            <a:off x="3472657" y="908050"/>
            <a:ext cx="4049713"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500" b="1">
                <a:solidFill>
                  <a:srgbClr val="7030A0"/>
                </a:solidFill>
                <a:latin typeface="Times New Roman" panose="02020603050405020304" pitchFamily="18" charset="0"/>
              </a:rPr>
              <a:t>Classification of Macrolides</a:t>
            </a:r>
          </a:p>
        </p:txBody>
      </p:sp>
      <p:sp>
        <p:nvSpPr>
          <p:cNvPr id="51205" name="Rectangle 4">
            <a:extLst>
              <a:ext uri="{FF2B5EF4-FFF2-40B4-BE49-F238E27FC236}">
                <a16:creationId xmlns="" xmlns:a16="http://schemas.microsoft.com/office/drawing/2014/main" id="{F5F7EF2E-C75E-7D33-25ED-53ABBECE2B8D}"/>
              </a:ext>
            </a:extLst>
          </p:cNvPr>
          <p:cNvSpPr>
            <a:spLocks noChangeArrowheads="1"/>
          </p:cNvSpPr>
          <p:nvPr/>
        </p:nvSpPr>
        <p:spPr bwMode="auto">
          <a:xfrm>
            <a:off x="4496595" y="1733550"/>
            <a:ext cx="2663825"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spcAft>
                <a:spcPts val="625"/>
              </a:spcAft>
            </a:pPr>
            <a:r>
              <a:rPr lang="en-US" altLang="en-US" sz="4100" b="1"/>
              <a:t>I </a:t>
            </a:r>
            <a:r>
              <a:rPr lang="en-US" altLang="en-US" sz="4100" b="1">
                <a:solidFill>
                  <a:srgbClr val="CC0066"/>
                </a:solidFill>
              </a:rPr>
              <a:t>_</a:t>
            </a:r>
          </a:p>
          <a:p>
            <a:pPr eaLnBrk="1" hangingPunct="1"/>
            <a:r>
              <a:rPr lang="en-US" altLang="en-US" sz="2700">
                <a:solidFill>
                  <a:srgbClr val="CC0066"/>
                </a:solidFill>
                <a:latin typeface="Times New Roman" panose="02020603050405020304" pitchFamily="18" charset="0"/>
              </a:rPr>
              <a:t>Newer Macrolides</a:t>
            </a:r>
          </a:p>
        </p:txBody>
      </p:sp>
      <p:sp>
        <p:nvSpPr>
          <p:cNvPr id="51206" name="Rectangle 5">
            <a:extLst>
              <a:ext uri="{FF2B5EF4-FFF2-40B4-BE49-F238E27FC236}">
                <a16:creationId xmlns="" xmlns:a16="http://schemas.microsoft.com/office/drawing/2014/main" id="{1D30A940-C1E3-07E8-283F-AFF25B207B4F}"/>
              </a:ext>
            </a:extLst>
          </p:cNvPr>
          <p:cNvSpPr>
            <a:spLocks noChangeArrowheads="1"/>
          </p:cNvSpPr>
          <p:nvPr/>
        </p:nvSpPr>
        <p:spPr bwMode="auto">
          <a:xfrm>
            <a:off x="4620419" y="4084638"/>
            <a:ext cx="2417762"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4279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013"/>
              </a:lnSpc>
            </a:pPr>
            <a:r>
              <a:rPr lang="en-US" altLang="en-US" sz="2700">
                <a:latin typeface="Times New Roman" panose="02020603050405020304" pitchFamily="18" charset="0"/>
              </a:rPr>
              <a:t>•    Roxithromycin</a:t>
            </a:r>
          </a:p>
          <a:p>
            <a:pPr algn="just" eaLnBrk="1" hangingPunct="1">
              <a:lnSpc>
                <a:spcPts val="4013"/>
              </a:lnSpc>
            </a:pPr>
            <a:r>
              <a:rPr lang="en-US" altLang="en-US" sz="2700">
                <a:latin typeface="Times New Roman" panose="02020603050405020304" pitchFamily="18" charset="0"/>
              </a:rPr>
              <a:t>•    Clarithromycin</a:t>
            </a:r>
          </a:p>
          <a:p>
            <a:pPr algn="just" eaLnBrk="1" hangingPunct="1">
              <a:lnSpc>
                <a:spcPts val="4013"/>
              </a:lnSpc>
            </a:pPr>
            <a:r>
              <a:rPr lang="en-US" altLang="en-US" sz="2700">
                <a:latin typeface="Times New Roman" panose="02020603050405020304" pitchFamily="18" charset="0"/>
              </a:rPr>
              <a:t>•    Azithromycin</a:t>
            </a:r>
          </a:p>
          <a:p>
            <a:pPr algn="just" eaLnBrk="1" hangingPunct="1">
              <a:lnSpc>
                <a:spcPts val="4013"/>
              </a:lnSpc>
            </a:pPr>
            <a:r>
              <a:rPr lang="en-US" altLang="en-US" sz="2700">
                <a:latin typeface="Times New Roman" panose="02020603050405020304" pitchFamily="18" charset="0"/>
              </a:rPr>
              <a:t>•    Spiramycin</a:t>
            </a:r>
          </a:p>
        </p:txBody>
      </p:sp>
      <p:sp>
        <p:nvSpPr>
          <p:cNvPr id="51207" name="Rectangle 6">
            <a:extLst>
              <a:ext uri="{FF2B5EF4-FFF2-40B4-BE49-F238E27FC236}">
                <a16:creationId xmlns="" xmlns:a16="http://schemas.microsoft.com/office/drawing/2014/main" id="{A55FF799-9EFB-7E15-DDD7-AF3503745724}"/>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1208" name="Rectangle 7">
            <a:extLst>
              <a:ext uri="{FF2B5EF4-FFF2-40B4-BE49-F238E27FC236}">
                <a16:creationId xmlns="" xmlns:a16="http://schemas.microsoft.com/office/drawing/2014/main" id="{4E5E3B7F-0A5D-B73E-DB72-A597C0C97F22}"/>
              </a:ext>
            </a:extLst>
          </p:cNvPr>
          <p:cNvSpPr>
            <a:spLocks noChangeArrowheads="1"/>
          </p:cNvSpPr>
          <p:nvPr/>
        </p:nvSpPr>
        <p:spPr bwMode="auto">
          <a:xfrm>
            <a:off x="11119645" y="6477001"/>
            <a:ext cx="179387"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t>46</a:t>
            </a:r>
          </a:p>
        </p:txBody>
      </p:sp>
    </p:spTree>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1">
            <a:extLst>
              <a:ext uri="{FF2B5EF4-FFF2-40B4-BE49-F238E27FC236}">
                <a16:creationId xmlns="" xmlns:a16="http://schemas.microsoft.com/office/drawing/2014/main" id="{D539397E-DFBF-698A-2898-E84193B349D6}"/>
              </a:ext>
            </a:extLst>
          </p:cNvPr>
          <p:cNvSpPr>
            <a:spLocks noChangeArrowheads="1"/>
          </p:cNvSpPr>
          <p:nvPr/>
        </p:nvSpPr>
        <p:spPr bwMode="auto">
          <a:xfrm>
            <a:off x="948532" y="798514"/>
            <a:ext cx="478472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775"/>
              </a:spcAft>
            </a:pPr>
            <a:r>
              <a:rPr lang="en-US" altLang="en-US" sz="3900" b="1">
                <a:latin typeface="Times New Roman" panose="02020603050405020304" pitchFamily="18" charset="0"/>
              </a:rPr>
              <a:t>ERYTHROMYCIN</a:t>
            </a:r>
          </a:p>
        </p:txBody>
      </p:sp>
      <p:sp>
        <p:nvSpPr>
          <p:cNvPr id="52227" name="Rectangle 2">
            <a:extLst>
              <a:ext uri="{FF2B5EF4-FFF2-40B4-BE49-F238E27FC236}">
                <a16:creationId xmlns="" xmlns:a16="http://schemas.microsoft.com/office/drawing/2014/main" id="{0CA66A2F-A227-F171-1B61-8ED548B73B69}"/>
              </a:ext>
            </a:extLst>
          </p:cNvPr>
          <p:cNvSpPr>
            <a:spLocks noChangeArrowheads="1"/>
          </p:cNvSpPr>
          <p:nvPr/>
        </p:nvSpPr>
        <p:spPr bwMode="auto">
          <a:xfrm>
            <a:off x="954881" y="1898650"/>
            <a:ext cx="750728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Bef>
                <a:spcPts val="3775"/>
              </a:spcBef>
              <a:spcAft>
                <a:spcPts val="1263"/>
              </a:spcAft>
            </a:pPr>
            <a:r>
              <a:rPr lang="en-US" altLang="en-US" sz="2700" b="1"/>
              <a:t>•    First isolated from Streptomyces erythreus in 1952</a:t>
            </a:r>
          </a:p>
          <a:p>
            <a:pPr algn="just" eaLnBrk="1" hangingPunct="1"/>
            <a:r>
              <a:rPr lang="en-US" altLang="en-US" sz="2700" b="1"/>
              <a:t>•    Widely employed as an alternative to penicillin</a:t>
            </a:r>
          </a:p>
        </p:txBody>
      </p:sp>
      <p:sp>
        <p:nvSpPr>
          <p:cNvPr id="52228" name="Rectangle 3">
            <a:extLst>
              <a:ext uri="{FF2B5EF4-FFF2-40B4-BE49-F238E27FC236}">
                <a16:creationId xmlns="" xmlns:a16="http://schemas.microsoft.com/office/drawing/2014/main" id="{5E228053-3BDD-58F3-DCB9-2D4828C5C0C5}"/>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2229" name="Rectangle 4">
            <a:extLst>
              <a:ext uri="{FF2B5EF4-FFF2-40B4-BE49-F238E27FC236}">
                <a16:creationId xmlns="" xmlns:a16="http://schemas.microsoft.com/office/drawing/2014/main" id="{F664FBF9-9AD6-6AED-09C2-4AE8F99B3F0F}"/>
              </a:ext>
            </a:extLst>
          </p:cNvPr>
          <p:cNvSpPr>
            <a:spLocks noChangeArrowheads="1"/>
          </p:cNvSpPr>
          <p:nvPr/>
        </p:nvSpPr>
        <p:spPr bwMode="auto">
          <a:xfrm>
            <a:off x="11116469" y="6477000"/>
            <a:ext cx="1825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47</a:t>
            </a:r>
          </a:p>
        </p:txBody>
      </p:sp>
    </p:spTree>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1">
            <a:extLst>
              <a:ext uri="{FF2B5EF4-FFF2-40B4-BE49-F238E27FC236}">
                <a16:creationId xmlns="" xmlns:a16="http://schemas.microsoft.com/office/drawing/2014/main" id="{C100BA23-E311-DB65-F87D-77EC213C42A3}"/>
              </a:ext>
            </a:extLst>
          </p:cNvPr>
          <p:cNvSpPr>
            <a:spLocks noChangeArrowheads="1"/>
          </p:cNvSpPr>
          <p:nvPr/>
        </p:nvSpPr>
        <p:spPr bwMode="auto">
          <a:xfrm>
            <a:off x="948532" y="798514"/>
            <a:ext cx="686117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575"/>
              </a:spcAft>
            </a:pPr>
            <a:r>
              <a:rPr lang="en-US" altLang="en-US" sz="3900" b="1">
                <a:latin typeface="Times New Roman" panose="02020603050405020304" pitchFamily="18" charset="0"/>
              </a:rPr>
              <a:t>MECHANISM OF ACTION</a:t>
            </a:r>
          </a:p>
        </p:txBody>
      </p:sp>
      <p:sp>
        <p:nvSpPr>
          <p:cNvPr id="53251" name="Rectangle 2">
            <a:extLst>
              <a:ext uri="{FF2B5EF4-FFF2-40B4-BE49-F238E27FC236}">
                <a16:creationId xmlns="" xmlns:a16="http://schemas.microsoft.com/office/drawing/2014/main" id="{195931BD-F3CF-8DCC-054D-1901D73336CB}"/>
              </a:ext>
            </a:extLst>
          </p:cNvPr>
          <p:cNvSpPr>
            <a:spLocks noChangeArrowheads="1"/>
          </p:cNvSpPr>
          <p:nvPr/>
        </p:nvSpPr>
        <p:spPr bwMode="auto">
          <a:xfrm>
            <a:off x="1962944" y="1849438"/>
            <a:ext cx="7918450"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1300"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spcBef>
                <a:spcPts val="3575"/>
              </a:spcBef>
              <a:spcAft>
                <a:spcPts val="625"/>
              </a:spcAft>
            </a:pPr>
            <a:r>
              <a:rPr lang="en-US" altLang="en-US" sz="2700"/>
              <a:t>•    It is bacteriostatic at low concentration &amp; bactericidal at high concentration</a:t>
            </a:r>
          </a:p>
          <a:p>
            <a:pPr eaLnBrk="1" hangingPunct="1">
              <a:lnSpc>
                <a:spcPts val="3025"/>
              </a:lnSpc>
              <a:spcAft>
                <a:spcPts val="625"/>
              </a:spcAft>
            </a:pPr>
            <a:r>
              <a:rPr lang="en-US" altLang="en-US" sz="2700"/>
              <a:t>•    Bactericidal property depends on the concentration, organism concerned and its rate of multiplication</a:t>
            </a:r>
          </a:p>
          <a:p>
            <a:pPr eaLnBrk="1" hangingPunct="1">
              <a:lnSpc>
                <a:spcPts val="3025"/>
              </a:lnSpc>
            </a:pPr>
            <a:r>
              <a:rPr lang="en-US" altLang="en-US" sz="2700"/>
              <a:t>•    Erythromycin acts by inhibiting bacterial protein synthesis. It combines with 50s ribosome subunits and prevent translocation.</a:t>
            </a:r>
          </a:p>
        </p:txBody>
      </p:sp>
      <p:sp>
        <p:nvSpPr>
          <p:cNvPr id="53252" name="Rectangle 3">
            <a:extLst>
              <a:ext uri="{FF2B5EF4-FFF2-40B4-BE49-F238E27FC236}">
                <a16:creationId xmlns="" xmlns:a16="http://schemas.microsoft.com/office/drawing/2014/main" id="{1DC205E4-6B85-2980-A3EE-D95B0FFBDA3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3253" name="Rectangle 4">
            <a:extLst>
              <a:ext uri="{FF2B5EF4-FFF2-40B4-BE49-F238E27FC236}">
                <a16:creationId xmlns="" xmlns:a16="http://schemas.microsoft.com/office/drawing/2014/main" id="{065764C1-0F3E-1186-D23D-4DFD5A63C441}"/>
              </a:ext>
            </a:extLst>
          </p:cNvPr>
          <p:cNvSpPr>
            <a:spLocks noChangeArrowheads="1"/>
          </p:cNvSpPr>
          <p:nvPr/>
        </p:nvSpPr>
        <p:spPr bwMode="auto">
          <a:xfrm>
            <a:off x="11116469" y="6477000"/>
            <a:ext cx="1825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48</a:t>
            </a:r>
          </a:p>
        </p:txBody>
      </p:sp>
    </p:spTree>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1">
            <a:extLst>
              <a:ext uri="{FF2B5EF4-FFF2-40B4-BE49-F238E27FC236}">
                <a16:creationId xmlns="" xmlns:a16="http://schemas.microsoft.com/office/drawing/2014/main" id="{B4F5E43C-E1EB-79EA-25BD-B3D27DA11E55}"/>
              </a:ext>
            </a:extLst>
          </p:cNvPr>
          <p:cNvSpPr>
            <a:spLocks noChangeArrowheads="1"/>
          </p:cNvSpPr>
          <p:nvPr/>
        </p:nvSpPr>
        <p:spPr bwMode="auto">
          <a:xfrm>
            <a:off x="1608931" y="536575"/>
            <a:ext cx="65659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525"/>
              </a:spcAft>
            </a:pPr>
            <a:r>
              <a:rPr lang="en-US" altLang="en-US" sz="3600" b="1">
                <a:latin typeface="Times New Roman" panose="02020603050405020304" pitchFamily="18" charset="0"/>
              </a:rPr>
              <a:t>ANTIMICROBIAL SPECTRUM</a:t>
            </a:r>
          </a:p>
        </p:txBody>
      </p:sp>
      <p:sp>
        <p:nvSpPr>
          <p:cNvPr id="3" name="Rectangle 2">
            <a:extLst>
              <a:ext uri="{FF2B5EF4-FFF2-40B4-BE49-F238E27FC236}">
                <a16:creationId xmlns="" xmlns:a16="http://schemas.microsoft.com/office/drawing/2014/main" id="{DFA4765B-316E-1FD6-FF51-1334EBD0FE4D}"/>
              </a:ext>
            </a:extLst>
          </p:cNvPr>
          <p:cNvSpPr/>
          <p:nvPr/>
        </p:nvSpPr>
        <p:spPr>
          <a:xfrm>
            <a:off x="2108995" y="1338264"/>
            <a:ext cx="8059737" cy="4833937"/>
          </a:xfrm>
          <a:prstGeom prst="rect">
            <a:avLst/>
          </a:prstGeom>
        </p:spPr>
        <p:txBody>
          <a:bodyPr lIns="0" tIns="0" rIns="0" bIns="0"/>
          <a:lstStyle/>
          <a:p>
            <a:pPr algn="just" eaLnBrk="1" fontAlgn="auto" hangingPunct="1">
              <a:spcBef>
                <a:spcPts val="2520"/>
              </a:spcBef>
              <a:spcAft>
                <a:spcPts val="1260"/>
              </a:spcAft>
              <a:defRPr/>
            </a:pPr>
            <a:r>
              <a:rPr lang="en-US" sz="2300">
                <a:latin typeface="Calibri"/>
              </a:rPr>
              <a:t>•    It is a narrow spectrum antibiotic</a:t>
            </a:r>
          </a:p>
          <a:p>
            <a:pPr marL="242824" indent="-215900" eaLnBrk="1" fontAlgn="auto" hangingPunct="1">
              <a:lnSpc>
                <a:spcPts val="2568"/>
              </a:lnSpc>
              <a:spcBef>
                <a:spcPts val="0"/>
              </a:spcBef>
              <a:spcAft>
                <a:spcPts val="630"/>
              </a:spcAft>
              <a:defRPr/>
            </a:pPr>
            <a:r>
              <a:rPr lang="en-US" sz="2300">
                <a:latin typeface="Calibri"/>
              </a:rPr>
              <a:t>•    Spectrum is similar to Pencillin G. Mostly gram positive and few gram negative bacteria.</a:t>
            </a:r>
          </a:p>
          <a:p>
            <a:pPr marL="242824" indent="-215900" eaLnBrk="1" fontAlgn="auto" hangingPunct="1">
              <a:lnSpc>
                <a:spcPts val="2568"/>
              </a:lnSpc>
              <a:spcBef>
                <a:spcPts val="0"/>
              </a:spcBef>
              <a:spcAft>
                <a:spcPts val="630"/>
              </a:spcAft>
              <a:defRPr/>
            </a:pPr>
            <a:r>
              <a:rPr lang="en-US" sz="2300">
                <a:latin typeface="Calibri"/>
              </a:rPr>
              <a:t>•    Str. pyogenes , Str. Pneumonia, N. gonorrhea, Clostridium, C. Diphtheriae and Listeria</a:t>
            </a:r>
          </a:p>
          <a:p>
            <a:pPr marL="242824" indent="-215900" eaLnBrk="1" fontAlgn="auto" hangingPunct="1">
              <a:lnSpc>
                <a:spcPts val="2592"/>
              </a:lnSpc>
              <a:spcBef>
                <a:spcPts val="0"/>
              </a:spcBef>
              <a:spcAft>
                <a:spcPts val="630"/>
              </a:spcAft>
              <a:defRPr/>
            </a:pPr>
            <a:r>
              <a:rPr lang="en-US" sz="2300">
                <a:latin typeface="Calibri"/>
              </a:rPr>
              <a:t>•    In addition, Campylobacter, Legionella, Branhamella catarrhalis, G. vaginalis and Mycoplasma (which are not affected by pencillin are also highly susceptible to erythromycin)</a:t>
            </a:r>
          </a:p>
          <a:p>
            <a:pPr marL="242824" indent="-215900" eaLnBrk="1" fontAlgn="auto" hangingPunct="1">
              <a:lnSpc>
                <a:spcPts val="2592"/>
              </a:lnSpc>
              <a:spcBef>
                <a:spcPts val="0"/>
              </a:spcBef>
              <a:spcAft>
                <a:spcPts val="630"/>
              </a:spcAft>
              <a:defRPr/>
            </a:pPr>
            <a:r>
              <a:rPr lang="en-US" sz="2300">
                <a:latin typeface="Calibri"/>
              </a:rPr>
              <a:t>•    Moderately sensitive to H. influenza, B. pertussis, C. trachomatis, N. meningitidis and Rickettsiae</a:t>
            </a:r>
          </a:p>
          <a:p>
            <a:pPr marL="242824" indent="-215900" eaLnBrk="1" fontAlgn="auto" hangingPunct="1">
              <a:lnSpc>
                <a:spcPts val="2616"/>
              </a:lnSpc>
              <a:spcBef>
                <a:spcPts val="0"/>
              </a:spcBef>
              <a:spcAft>
                <a:spcPts val="0"/>
              </a:spcAft>
              <a:defRPr/>
            </a:pPr>
            <a:r>
              <a:rPr lang="en-US" sz="2300">
                <a:latin typeface="Calibri"/>
              </a:rPr>
              <a:t>•    Ineffective against Enterobacteriaceae, other gram negative bacilli.</a:t>
            </a:r>
          </a:p>
        </p:txBody>
      </p:sp>
      <p:sp>
        <p:nvSpPr>
          <p:cNvPr id="54276" name="Rectangle 3">
            <a:extLst>
              <a:ext uri="{FF2B5EF4-FFF2-40B4-BE49-F238E27FC236}">
                <a16:creationId xmlns="" xmlns:a16="http://schemas.microsoft.com/office/drawing/2014/main" id="{0B18F64F-0003-DE2C-2095-B1AA5827210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4277" name="Rectangle 4">
            <a:extLst>
              <a:ext uri="{FF2B5EF4-FFF2-40B4-BE49-F238E27FC236}">
                <a16:creationId xmlns="" xmlns:a16="http://schemas.microsoft.com/office/drawing/2014/main" id="{D4066014-790A-7F65-9077-15BCA2B59A20}"/>
              </a:ext>
            </a:extLst>
          </p:cNvPr>
          <p:cNvSpPr>
            <a:spLocks noChangeArrowheads="1"/>
          </p:cNvSpPr>
          <p:nvPr/>
        </p:nvSpPr>
        <p:spPr bwMode="auto">
          <a:xfrm>
            <a:off x="11116469" y="6477000"/>
            <a:ext cx="1825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49</a:t>
            </a:r>
          </a:p>
        </p:txBody>
      </p:sp>
    </p:spTree>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
            <a:extLst>
              <a:ext uri="{FF2B5EF4-FFF2-40B4-BE49-F238E27FC236}">
                <a16:creationId xmlns="" xmlns:a16="http://schemas.microsoft.com/office/drawing/2014/main" id="{FCB981D2-DF32-2F94-5DB8-277893C82C78}"/>
              </a:ext>
            </a:extLst>
          </p:cNvPr>
          <p:cNvSpPr>
            <a:spLocks noChangeArrowheads="1"/>
          </p:cNvSpPr>
          <p:nvPr/>
        </p:nvSpPr>
        <p:spPr bwMode="auto">
          <a:xfrm>
            <a:off x="939006" y="549275"/>
            <a:ext cx="375285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988"/>
              </a:spcAft>
            </a:pPr>
            <a:r>
              <a:rPr lang="en-US" altLang="en-US" sz="3900" b="1">
                <a:latin typeface="Times New Roman" panose="02020603050405020304" pitchFamily="18" charset="0"/>
              </a:rPr>
              <a:t>Adverse Effects</a:t>
            </a:r>
          </a:p>
        </p:txBody>
      </p:sp>
      <p:sp>
        <p:nvSpPr>
          <p:cNvPr id="55299" name="Rectangle 2">
            <a:extLst>
              <a:ext uri="{FF2B5EF4-FFF2-40B4-BE49-F238E27FC236}">
                <a16:creationId xmlns="" xmlns:a16="http://schemas.microsoft.com/office/drawing/2014/main" id="{1F09ADDE-9F98-20F7-3047-27F8A7880AD0}"/>
              </a:ext>
            </a:extLst>
          </p:cNvPr>
          <p:cNvSpPr>
            <a:spLocks noChangeArrowheads="1"/>
          </p:cNvSpPr>
          <p:nvPr/>
        </p:nvSpPr>
        <p:spPr bwMode="auto">
          <a:xfrm>
            <a:off x="2097882" y="1676400"/>
            <a:ext cx="6607175"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038"/>
              </a:lnSpc>
              <a:spcBef>
                <a:spcPts val="3988"/>
              </a:spcBef>
            </a:pPr>
            <a:r>
              <a:rPr lang="en-US" altLang="en-US" sz="2700"/>
              <a:t>1.    Gastrointestinal - epigastric pain, diarrhea</a:t>
            </a:r>
          </a:p>
          <a:p>
            <a:pPr algn="just" eaLnBrk="1" hangingPunct="1">
              <a:lnSpc>
                <a:spcPts val="4038"/>
              </a:lnSpc>
            </a:pPr>
            <a:r>
              <a:rPr lang="en-US" altLang="en-US" sz="2700"/>
              <a:t>2.    Reversible hearing loss</a:t>
            </a:r>
          </a:p>
          <a:p>
            <a:pPr algn="just" eaLnBrk="1" hangingPunct="1">
              <a:lnSpc>
                <a:spcPts val="4038"/>
              </a:lnSpc>
              <a:spcAft>
                <a:spcPts val="3988"/>
              </a:spcAft>
            </a:pPr>
            <a:r>
              <a:rPr lang="en-US" altLang="en-US" sz="2700"/>
              <a:t>3.    Hypersensitivity - fever, rash</a:t>
            </a:r>
          </a:p>
        </p:txBody>
      </p:sp>
      <p:sp>
        <p:nvSpPr>
          <p:cNvPr id="4" name="Rectangle 3">
            <a:extLst>
              <a:ext uri="{FF2B5EF4-FFF2-40B4-BE49-F238E27FC236}">
                <a16:creationId xmlns="" xmlns:a16="http://schemas.microsoft.com/office/drawing/2014/main" id="{BAE6E62B-01D1-ABDC-A55D-489070A0DE67}"/>
              </a:ext>
            </a:extLst>
          </p:cNvPr>
          <p:cNvSpPr/>
          <p:nvPr/>
        </p:nvSpPr>
        <p:spPr>
          <a:xfrm>
            <a:off x="2253457" y="3810001"/>
            <a:ext cx="7415213" cy="2212975"/>
          </a:xfrm>
          <a:prstGeom prst="rect">
            <a:avLst/>
          </a:prstGeom>
        </p:spPr>
        <p:txBody>
          <a:bodyPr lIns="0" tIns="0" rIns="0" bIns="0"/>
          <a:lstStyle/>
          <a:p>
            <a:pPr marL="2559812" eaLnBrk="1" fontAlgn="auto" hangingPunct="1">
              <a:spcBef>
                <a:spcPts val="3990"/>
              </a:spcBef>
              <a:spcAft>
                <a:spcPts val="1470"/>
              </a:spcAft>
              <a:defRPr/>
            </a:pPr>
            <a:r>
              <a:rPr lang="en-US" sz="3900" b="1">
                <a:latin typeface="Times New Roman"/>
              </a:rPr>
              <a:t>Interaction</a:t>
            </a:r>
          </a:p>
          <a:p>
            <a:pPr marL="362712" indent="-342900" eaLnBrk="1" fontAlgn="auto" hangingPunct="1">
              <a:lnSpc>
                <a:spcPts val="3216"/>
              </a:lnSpc>
              <a:spcBef>
                <a:spcPts val="0"/>
              </a:spcBef>
              <a:spcAft>
                <a:spcPts val="0"/>
              </a:spcAft>
              <a:defRPr/>
            </a:pPr>
            <a:r>
              <a:rPr lang="en-US" sz="2700">
                <a:latin typeface="Calibri"/>
              </a:rPr>
              <a:t>• It inhibits hepatic oxidation of many drugs - it rises plasma level of theophylline, carbamazepine, valproate, ergotamine and warfarin</a:t>
            </a:r>
          </a:p>
        </p:txBody>
      </p:sp>
      <p:sp>
        <p:nvSpPr>
          <p:cNvPr id="55301" name="Rectangle 4">
            <a:extLst>
              <a:ext uri="{FF2B5EF4-FFF2-40B4-BE49-F238E27FC236}">
                <a16:creationId xmlns="" xmlns:a16="http://schemas.microsoft.com/office/drawing/2014/main" id="{1E6FC538-0EAD-7751-8A94-DA03E10DA827}"/>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5302" name="Rectangle 5">
            <a:extLst>
              <a:ext uri="{FF2B5EF4-FFF2-40B4-BE49-F238E27FC236}">
                <a16:creationId xmlns="" xmlns:a16="http://schemas.microsoft.com/office/drawing/2014/main" id="{3390EB18-E0F5-8D4F-32EA-ED6294E40B09}"/>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50</a:t>
            </a:r>
          </a:p>
        </p:txBody>
      </p:sp>
    </p:spTree>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1">
            <a:extLst>
              <a:ext uri="{FF2B5EF4-FFF2-40B4-BE49-F238E27FC236}">
                <a16:creationId xmlns="" xmlns:a16="http://schemas.microsoft.com/office/drawing/2014/main" id="{2A5338AB-18DB-FB3F-05CB-FADEDCAD7C51}"/>
              </a:ext>
            </a:extLst>
          </p:cNvPr>
          <p:cNvSpPr>
            <a:spLocks noChangeArrowheads="1"/>
          </p:cNvSpPr>
          <p:nvPr/>
        </p:nvSpPr>
        <p:spPr bwMode="auto">
          <a:xfrm>
            <a:off x="948532" y="554038"/>
            <a:ext cx="1401763"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900" b="1">
                <a:latin typeface="Times New Roman" panose="02020603050405020304" pitchFamily="18" charset="0"/>
              </a:rPr>
              <a:t>USES</a:t>
            </a:r>
          </a:p>
        </p:txBody>
      </p:sp>
      <p:sp>
        <p:nvSpPr>
          <p:cNvPr id="3" name="Rectangle 2">
            <a:extLst>
              <a:ext uri="{FF2B5EF4-FFF2-40B4-BE49-F238E27FC236}">
                <a16:creationId xmlns="" xmlns:a16="http://schemas.microsoft.com/office/drawing/2014/main" id="{A9893E28-DDD6-173B-D326-0F34AAA52CC4}"/>
              </a:ext>
            </a:extLst>
          </p:cNvPr>
          <p:cNvSpPr/>
          <p:nvPr/>
        </p:nvSpPr>
        <p:spPr>
          <a:xfrm>
            <a:off x="2413795" y="441325"/>
            <a:ext cx="8099425" cy="5194300"/>
          </a:xfrm>
          <a:prstGeom prst="rect">
            <a:avLst/>
          </a:prstGeom>
        </p:spPr>
        <p:txBody>
          <a:bodyPr lIns="0" tIns="0" rIns="0" bIns="0"/>
          <a:lstStyle/>
          <a:p>
            <a:pPr marL="473964" algn="just" eaLnBrk="1" fontAlgn="auto" hangingPunct="1">
              <a:spcBef>
                <a:spcPts val="0"/>
              </a:spcBef>
              <a:spcAft>
                <a:spcPts val="1050"/>
              </a:spcAft>
              <a:defRPr/>
            </a:pPr>
            <a:r>
              <a:rPr lang="en-US" sz="2700" b="1">
                <a:latin typeface="Calibri"/>
              </a:rPr>
              <a:t>• As an alternative to penicillin</a:t>
            </a:r>
          </a:p>
          <a:p>
            <a:pPr marL="1718564" indent="-508000" eaLnBrk="1" fontAlgn="auto" hangingPunct="1">
              <a:lnSpc>
                <a:spcPts val="2616"/>
              </a:lnSpc>
              <a:spcBef>
                <a:spcPts val="0"/>
              </a:spcBef>
              <a:spcAft>
                <a:spcPts val="210"/>
              </a:spcAft>
              <a:defRPr/>
            </a:pPr>
            <a:r>
              <a:rPr lang="en-US" sz="2300">
                <a:latin typeface="Calibri"/>
              </a:rPr>
              <a:t>1.    Streptococcal pharyngitis, tonsillitis, mastoiditis and CAP</a:t>
            </a:r>
          </a:p>
          <a:p>
            <a:pPr marL="1210564" algn="just" eaLnBrk="1" fontAlgn="auto" hangingPunct="1">
              <a:lnSpc>
                <a:spcPts val="3096"/>
              </a:lnSpc>
              <a:spcBef>
                <a:spcPts val="0"/>
              </a:spcBef>
              <a:spcAft>
                <a:spcPts val="0"/>
              </a:spcAft>
              <a:defRPr/>
            </a:pPr>
            <a:r>
              <a:rPr lang="en-US" sz="2300">
                <a:latin typeface="Calibri"/>
              </a:rPr>
              <a:t>2.    Alternative prophylaxis for RF and SABE</a:t>
            </a:r>
          </a:p>
          <a:p>
            <a:pPr marL="1210564" algn="just" eaLnBrk="1" fontAlgn="auto" hangingPunct="1">
              <a:lnSpc>
                <a:spcPts val="3096"/>
              </a:lnSpc>
              <a:spcBef>
                <a:spcPts val="0"/>
              </a:spcBef>
              <a:spcAft>
                <a:spcPts val="0"/>
              </a:spcAft>
              <a:defRPr/>
            </a:pPr>
            <a:r>
              <a:rPr lang="en-US" sz="2300">
                <a:latin typeface="Calibri"/>
              </a:rPr>
              <a:t>3.    Diphtheria</a:t>
            </a:r>
          </a:p>
          <a:p>
            <a:pPr marL="1210564" algn="just" eaLnBrk="1" fontAlgn="auto" hangingPunct="1">
              <a:lnSpc>
                <a:spcPts val="3096"/>
              </a:lnSpc>
              <a:spcBef>
                <a:spcPts val="0"/>
              </a:spcBef>
              <a:spcAft>
                <a:spcPts val="0"/>
              </a:spcAft>
              <a:defRPr/>
            </a:pPr>
            <a:r>
              <a:rPr lang="en-US" sz="2300">
                <a:latin typeface="Calibri"/>
              </a:rPr>
              <a:t>4.    Tetanus as an adjuvant to TT</a:t>
            </a:r>
          </a:p>
          <a:p>
            <a:pPr marL="1210564" algn="just" eaLnBrk="1" fontAlgn="auto" hangingPunct="1">
              <a:lnSpc>
                <a:spcPts val="3096"/>
              </a:lnSpc>
              <a:spcBef>
                <a:spcPts val="0"/>
              </a:spcBef>
              <a:spcAft>
                <a:spcPts val="0"/>
              </a:spcAft>
              <a:defRPr/>
            </a:pPr>
            <a:r>
              <a:rPr lang="en-US" sz="2300">
                <a:latin typeface="Calibri"/>
              </a:rPr>
              <a:t>5.    Syphilis and gonorrhea</a:t>
            </a:r>
          </a:p>
          <a:p>
            <a:pPr marL="1210564" algn="just" eaLnBrk="1" fontAlgn="auto" hangingPunct="1">
              <a:lnSpc>
                <a:spcPts val="3096"/>
              </a:lnSpc>
              <a:spcBef>
                <a:spcPts val="0"/>
              </a:spcBef>
              <a:spcAft>
                <a:spcPts val="3150"/>
              </a:spcAft>
              <a:defRPr/>
            </a:pPr>
            <a:r>
              <a:rPr lang="en-US" sz="2300">
                <a:latin typeface="Calibri"/>
              </a:rPr>
              <a:t>6.    Leptospirosis</a:t>
            </a:r>
          </a:p>
          <a:p>
            <a:pPr eaLnBrk="1" fontAlgn="auto" hangingPunct="1">
              <a:spcBef>
                <a:spcPts val="0"/>
              </a:spcBef>
              <a:spcAft>
                <a:spcPts val="1050"/>
              </a:spcAft>
              <a:defRPr/>
            </a:pPr>
            <a:r>
              <a:rPr lang="en-US" sz="3100">
                <a:latin typeface="Calibri"/>
              </a:rPr>
              <a:t>As a first choice drug for</a:t>
            </a:r>
          </a:p>
          <a:p>
            <a:pPr marL="473964" algn="just" eaLnBrk="1" fontAlgn="auto" hangingPunct="1">
              <a:lnSpc>
                <a:spcPts val="3144"/>
              </a:lnSpc>
              <a:spcBef>
                <a:spcPts val="0"/>
              </a:spcBef>
              <a:spcAft>
                <a:spcPts val="0"/>
              </a:spcAft>
              <a:defRPr/>
            </a:pPr>
            <a:r>
              <a:rPr lang="en-US" sz="2300">
                <a:latin typeface="Calibri"/>
              </a:rPr>
              <a:t>1.    Atypical pneumonia caused by Mycoplasma</a:t>
            </a:r>
          </a:p>
          <a:p>
            <a:pPr marL="473964" algn="just" eaLnBrk="1" fontAlgn="auto" hangingPunct="1">
              <a:lnSpc>
                <a:spcPts val="3144"/>
              </a:lnSpc>
              <a:spcBef>
                <a:spcPts val="0"/>
              </a:spcBef>
              <a:spcAft>
                <a:spcPts val="0"/>
              </a:spcAft>
              <a:defRPr/>
            </a:pPr>
            <a:r>
              <a:rPr lang="en-US" sz="2300">
                <a:latin typeface="Calibri"/>
              </a:rPr>
              <a:t>2.    Whooping cough</a:t>
            </a:r>
          </a:p>
          <a:p>
            <a:pPr marL="473964" algn="just" eaLnBrk="1" fontAlgn="auto" hangingPunct="1">
              <a:lnSpc>
                <a:spcPts val="3144"/>
              </a:lnSpc>
              <a:spcBef>
                <a:spcPts val="0"/>
              </a:spcBef>
              <a:spcAft>
                <a:spcPts val="0"/>
              </a:spcAft>
              <a:defRPr/>
            </a:pPr>
            <a:r>
              <a:rPr lang="en-US" sz="2300">
                <a:latin typeface="Calibri"/>
              </a:rPr>
              <a:t>3.    Chancroid</a:t>
            </a:r>
          </a:p>
        </p:txBody>
      </p:sp>
      <p:sp>
        <p:nvSpPr>
          <p:cNvPr id="56324" name="Rectangle 3">
            <a:extLst>
              <a:ext uri="{FF2B5EF4-FFF2-40B4-BE49-F238E27FC236}">
                <a16:creationId xmlns="" xmlns:a16="http://schemas.microsoft.com/office/drawing/2014/main" id="{1C376F0E-242C-9BBD-DF71-EE494DC9FF46}"/>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6325" name="Rectangle 4">
            <a:extLst>
              <a:ext uri="{FF2B5EF4-FFF2-40B4-BE49-F238E27FC236}">
                <a16:creationId xmlns="" xmlns:a16="http://schemas.microsoft.com/office/drawing/2014/main" id="{CFF93209-24F7-0B6F-9314-F1E3076AB7D9}"/>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51</a:t>
            </a:r>
          </a:p>
        </p:txBody>
      </p:sp>
    </p:spTree>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
            <a:extLst>
              <a:ext uri="{FF2B5EF4-FFF2-40B4-BE49-F238E27FC236}">
                <a16:creationId xmlns="" xmlns:a16="http://schemas.microsoft.com/office/drawing/2014/main" id="{8811ADEF-A8B8-6DE8-EF2C-00BC91FE090A}"/>
              </a:ext>
            </a:extLst>
          </p:cNvPr>
          <p:cNvSpPr>
            <a:spLocks noChangeArrowheads="1"/>
          </p:cNvSpPr>
          <p:nvPr/>
        </p:nvSpPr>
        <p:spPr bwMode="auto">
          <a:xfrm>
            <a:off x="942181" y="798514"/>
            <a:ext cx="6116638"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775"/>
              </a:spcAft>
            </a:pPr>
            <a:r>
              <a:rPr lang="en-US" altLang="en-US" sz="3900" b="1">
                <a:latin typeface="Times New Roman" panose="02020603050405020304" pitchFamily="18" charset="0"/>
              </a:rPr>
              <a:t>NEWER MACROLIDES</a:t>
            </a:r>
          </a:p>
        </p:txBody>
      </p:sp>
      <p:sp>
        <p:nvSpPr>
          <p:cNvPr id="57347" name="Rectangle 2">
            <a:extLst>
              <a:ext uri="{FF2B5EF4-FFF2-40B4-BE49-F238E27FC236}">
                <a16:creationId xmlns="" xmlns:a16="http://schemas.microsoft.com/office/drawing/2014/main" id="{E465C377-B0AC-DC4A-15FC-7D63A22317F1}"/>
              </a:ext>
            </a:extLst>
          </p:cNvPr>
          <p:cNvSpPr>
            <a:spLocks noChangeArrowheads="1"/>
          </p:cNvSpPr>
          <p:nvPr/>
        </p:nvSpPr>
        <p:spPr bwMode="auto">
          <a:xfrm>
            <a:off x="954881" y="1917700"/>
            <a:ext cx="2840038"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050"/>
              </a:lnSpc>
              <a:spcBef>
                <a:spcPts val="3775"/>
              </a:spcBef>
            </a:pPr>
            <a:r>
              <a:rPr lang="en-US" altLang="en-US" sz="2700" b="1"/>
              <a:t>•    ROXITHROMYCIN</a:t>
            </a:r>
          </a:p>
          <a:p>
            <a:pPr algn="just" eaLnBrk="1" hangingPunct="1">
              <a:lnSpc>
                <a:spcPts val="4050"/>
              </a:lnSpc>
            </a:pPr>
            <a:r>
              <a:rPr lang="en-US" altLang="en-US" sz="2700" b="1"/>
              <a:t>•    CLARITHROMYCIN</a:t>
            </a:r>
          </a:p>
          <a:p>
            <a:pPr algn="just" eaLnBrk="1" hangingPunct="1">
              <a:lnSpc>
                <a:spcPts val="4050"/>
              </a:lnSpc>
            </a:pPr>
            <a:r>
              <a:rPr lang="en-US" altLang="en-US" sz="2700" b="1"/>
              <a:t>•    AZITHROMYCIN</a:t>
            </a:r>
          </a:p>
          <a:p>
            <a:pPr algn="just" eaLnBrk="1" hangingPunct="1"/>
            <a:r>
              <a:rPr lang="en-US" altLang="en-US" sz="2700" b="1"/>
              <a:t>•    SPIRAMYCIN</a:t>
            </a:r>
          </a:p>
        </p:txBody>
      </p:sp>
      <p:sp>
        <p:nvSpPr>
          <p:cNvPr id="57348" name="Rectangle 3">
            <a:extLst>
              <a:ext uri="{FF2B5EF4-FFF2-40B4-BE49-F238E27FC236}">
                <a16:creationId xmlns="" xmlns:a16="http://schemas.microsoft.com/office/drawing/2014/main" id="{1D0E8B09-2358-DA70-6B17-FB6C69BDC13D}"/>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7349" name="Rectangle 4">
            <a:extLst>
              <a:ext uri="{FF2B5EF4-FFF2-40B4-BE49-F238E27FC236}">
                <a16:creationId xmlns="" xmlns:a16="http://schemas.microsoft.com/office/drawing/2014/main" id="{A0B04C42-DA0B-D232-C583-ED18A9BDBCB9}"/>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52</a:t>
            </a:r>
          </a:p>
        </p:txBody>
      </p:sp>
    </p:spTree>
  </p:cSld>
  <p:clrMapOvr>
    <a:overrideClrMapping bg1="lt1" tx1="dk1" bg2="lt2" tx2="dk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7018B47-268F-F8B8-77E4-4EAE8BD70734}"/>
              </a:ext>
            </a:extLst>
          </p:cNvPr>
          <p:cNvSpPr/>
          <p:nvPr/>
        </p:nvSpPr>
        <p:spPr>
          <a:xfrm>
            <a:off x="958056" y="338139"/>
            <a:ext cx="7131050" cy="3335337"/>
          </a:xfrm>
          <a:prstGeom prst="rect">
            <a:avLst/>
          </a:prstGeom>
        </p:spPr>
        <p:txBody>
          <a:bodyPr lIns="0" tIns="0" rIns="0" bIns="0"/>
          <a:lstStyle/>
          <a:p>
            <a:pPr marL="661924" eaLnBrk="1" fontAlgn="auto" hangingPunct="1">
              <a:spcBef>
                <a:spcPts val="0"/>
              </a:spcBef>
              <a:spcAft>
                <a:spcPts val="1470"/>
              </a:spcAft>
              <a:defRPr/>
            </a:pPr>
            <a:r>
              <a:rPr lang="en-US" sz="3900" b="1">
                <a:latin typeface="Times New Roman"/>
              </a:rPr>
              <a:t>Macrolides</a:t>
            </a:r>
          </a:p>
          <a:p>
            <a:pPr algn="just" eaLnBrk="1" fontAlgn="auto" hangingPunct="1">
              <a:lnSpc>
                <a:spcPts val="4464"/>
              </a:lnSpc>
              <a:spcBef>
                <a:spcPts val="0"/>
              </a:spcBef>
              <a:spcAft>
                <a:spcPts val="0"/>
              </a:spcAft>
              <a:defRPr/>
            </a:pPr>
            <a:r>
              <a:rPr lang="en-US" sz="3100">
                <a:latin typeface="Times New Roman"/>
              </a:rPr>
              <a:t>• THE COMMONLY USED MACROLIDES ARE:</a:t>
            </a:r>
          </a:p>
          <a:p>
            <a:pPr eaLnBrk="1" fontAlgn="auto" hangingPunct="1">
              <a:lnSpc>
                <a:spcPts val="4464"/>
              </a:lnSpc>
              <a:spcBef>
                <a:spcPts val="0"/>
              </a:spcBef>
              <a:spcAft>
                <a:spcPts val="0"/>
              </a:spcAft>
              <a:defRPr/>
            </a:pPr>
            <a:r>
              <a:rPr lang="en-US" sz="3100">
                <a:latin typeface="Times New Roman"/>
              </a:rPr>
              <a:t>&gt;    Erythromycin &gt;Clarithromycin</a:t>
            </a:r>
          </a:p>
          <a:p>
            <a:pPr algn="just" eaLnBrk="1" fontAlgn="auto" hangingPunct="1">
              <a:lnSpc>
                <a:spcPts val="4464"/>
              </a:lnSpc>
              <a:spcBef>
                <a:spcPts val="0"/>
              </a:spcBef>
              <a:spcAft>
                <a:spcPts val="0"/>
              </a:spcAft>
              <a:defRPr/>
            </a:pPr>
            <a:r>
              <a:rPr lang="en-US" sz="3100">
                <a:latin typeface="Times New Roman"/>
              </a:rPr>
              <a:t>&gt;    Roxithromycin.</a:t>
            </a:r>
          </a:p>
          <a:p>
            <a:pPr algn="just" eaLnBrk="1" fontAlgn="auto" hangingPunct="1">
              <a:lnSpc>
                <a:spcPts val="4464"/>
              </a:lnSpc>
              <a:spcBef>
                <a:spcPts val="0"/>
              </a:spcBef>
              <a:spcAft>
                <a:spcPts val="0"/>
              </a:spcAft>
              <a:defRPr/>
            </a:pPr>
            <a:r>
              <a:rPr lang="en-US" sz="3100">
                <a:latin typeface="Times New Roman"/>
              </a:rPr>
              <a:t>&gt;    Azithromycin.</a:t>
            </a:r>
          </a:p>
        </p:txBody>
      </p:sp>
      <p:sp>
        <p:nvSpPr>
          <p:cNvPr id="58371" name="Rectangle 2">
            <a:extLst>
              <a:ext uri="{FF2B5EF4-FFF2-40B4-BE49-F238E27FC236}">
                <a16:creationId xmlns="" xmlns:a16="http://schemas.microsoft.com/office/drawing/2014/main" id="{787A6E57-523C-C3B6-5FF6-28F36E603BE0}"/>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8372" name="Rectangle 3">
            <a:extLst>
              <a:ext uri="{FF2B5EF4-FFF2-40B4-BE49-F238E27FC236}">
                <a16:creationId xmlns="" xmlns:a16="http://schemas.microsoft.com/office/drawing/2014/main" id="{BE330B8E-FA02-6B53-1A03-3A71DAC7AA1D}"/>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53</a:t>
            </a:r>
          </a:p>
        </p:txBody>
      </p:sp>
    </p:spTree>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5A7F7A9-DF75-A61A-7F17-58D737663AB5}"/>
              </a:ext>
            </a:extLst>
          </p:cNvPr>
          <p:cNvSpPr/>
          <p:nvPr/>
        </p:nvSpPr>
        <p:spPr>
          <a:xfrm>
            <a:off x="962819" y="542926"/>
            <a:ext cx="10183812" cy="3114675"/>
          </a:xfrm>
          <a:prstGeom prst="rect">
            <a:avLst/>
          </a:prstGeom>
        </p:spPr>
        <p:txBody>
          <a:bodyPr lIns="0" tIns="0" rIns="0" bIns="0"/>
          <a:lstStyle/>
          <a:p>
            <a:pPr marL="254000" indent="-254000" eaLnBrk="1" fontAlgn="auto" hangingPunct="1">
              <a:lnSpc>
                <a:spcPts val="4104"/>
              </a:lnSpc>
              <a:spcBef>
                <a:spcPts val="0"/>
              </a:spcBef>
              <a:spcAft>
                <a:spcPts val="630"/>
              </a:spcAft>
              <a:defRPr/>
            </a:pPr>
            <a:r>
              <a:rPr lang="en-US" sz="3600" b="1">
                <a:latin typeface="Times New Roman"/>
              </a:rPr>
              <a:t>•    Mechanism of Action</a:t>
            </a:r>
            <a:r>
              <a:rPr lang="en-US" sz="3500">
                <a:latin typeface="Calibri"/>
              </a:rPr>
              <a:t>: It is bacteriostatic at low concentration &amp; bactericidal at high concentration. Bactericidal property depends on the concentration, organism concerned and its rate of multiplication.</a:t>
            </a:r>
          </a:p>
          <a:p>
            <a:pPr algn="just" eaLnBrk="1" fontAlgn="auto" hangingPunct="1">
              <a:spcBef>
                <a:spcPts val="0"/>
              </a:spcBef>
              <a:spcAft>
                <a:spcPts val="0"/>
              </a:spcAft>
              <a:defRPr/>
            </a:pPr>
            <a:r>
              <a:rPr lang="en-US" sz="3600" b="1">
                <a:latin typeface="Times New Roman"/>
              </a:rPr>
              <a:t>•    Indication &amp; Uses: nxt slide.</a:t>
            </a:r>
          </a:p>
        </p:txBody>
      </p:sp>
      <p:sp>
        <p:nvSpPr>
          <p:cNvPr id="59395" name="Rectangle 2">
            <a:extLst>
              <a:ext uri="{FF2B5EF4-FFF2-40B4-BE49-F238E27FC236}">
                <a16:creationId xmlns="" xmlns:a16="http://schemas.microsoft.com/office/drawing/2014/main" id="{F5632ABD-075C-5BBC-5726-9AE91BB4CC39}"/>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9396" name="Rectangle 3">
            <a:extLst>
              <a:ext uri="{FF2B5EF4-FFF2-40B4-BE49-F238E27FC236}">
                <a16:creationId xmlns="" xmlns:a16="http://schemas.microsoft.com/office/drawing/2014/main" id="{1867A28D-A8B0-838D-FE86-A065EFC2CE42}"/>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54</a:t>
            </a:r>
          </a:p>
        </p:txBody>
      </p:sp>
    </p:spTree>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1">
            <a:extLst>
              <a:ext uri="{FF2B5EF4-FFF2-40B4-BE49-F238E27FC236}">
                <a16:creationId xmlns="" xmlns:a16="http://schemas.microsoft.com/office/drawing/2014/main" id="{50B6B0E1-A102-CC79-8C95-15659B30CDDA}"/>
              </a:ext>
            </a:extLst>
          </p:cNvPr>
          <p:cNvSpPr>
            <a:spLocks noChangeArrowheads="1"/>
          </p:cNvSpPr>
          <p:nvPr/>
        </p:nvSpPr>
        <p:spPr bwMode="auto">
          <a:xfrm>
            <a:off x="3701256" y="477839"/>
            <a:ext cx="426085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1675"/>
              </a:spcAft>
            </a:pPr>
            <a:r>
              <a:rPr lang="en-US" altLang="en-US" sz="3900" b="1">
                <a:latin typeface="Times New Roman" panose="02020603050405020304" pitchFamily="18" charset="0"/>
              </a:rPr>
              <a:t>Therapeutic Uses:</a:t>
            </a:r>
          </a:p>
        </p:txBody>
      </p:sp>
      <p:sp>
        <p:nvSpPr>
          <p:cNvPr id="60419" name="Rectangle 2">
            <a:extLst>
              <a:ext uri="{FF2B5EF4-FFF2-40B4-BE49-F238E27FC236}">
                <a16:creationId xmlns="" xmlns:a16="http://schemas.microsoft.com/office/drawing/2014/main" id="{DBF38F38-D1B1-3B53-E3B9-72B2FD2E448C}"/>
              </a:ext>
            </a:extLst>
          </p:cNvPr>
          <p:cNvSpPr>
            <a:spLocks noChangeArrowheads="1"/>
          </p:cNvSpPr>
          <p:nvPr/>
        </p:nvSpPr>
        <p:spPr bwMode="auto">
          <a:xfrm>
            <a:off x="359570" y="1203326"/>
            <a:ext cx="5419725"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038"/>
              </a:lnSpc>
              <a:spcBef>
                <a:spcPts val="1675"/>
              </a:spcBef>
            </a:pPr>
            <a:r>
              <a:rPr lang="en-US" altLang="en-US" sz="2700" b="1"/>
              <a:t>• As an alternative to penicillin</a:t>
            </a:r>
            <a:r>
              <a:rPr lang="en-US" altLang="en-US" sz="2700"/>
              <a:t>.</a:t>
            </a:r>
          </a:p>
          <a:p>
            <a:pPr algn="just" eaLnBrk="1" hangingPunct="1">
              <a:lnSpc>
                <a:spcPts val="4038"/>
              </a:lnSpc>
            </a:pPr>
            <a:r>
              <a:rPr lang="en-US" altLang="en-US" sz="2700"/>
              <a:t>a)    Diphtheria.</a:t>
            </a:r>
          </a:p>
          <a:p>
            <a:pPr algn="just" eaLnBrk="1" hangingPunct="1">
              <a:lnSpc>
                <a:spcPts val="4038"/>
              </a:lnSpc>
            </a:pPr>
            <a:r>
              <a:rPr lang="en-US" altLang="en-US" sz="2700"/>
              <a:t>b)    Tetanus.</a:t>
            </a:r>
          </a:p>
          <a:p>
            <a:pPr algn="just" eaLnBrk="1" hangingPunct="1">
              <a:lnSpc>
                <a:spcPts val="4038"/>
              </a:lnSpc>
            </a:pPr>
            <a:r>
              <a:rPr lang="en-US" altLang="en-US" sz="2700"/>
              <a:t>c)    Leptospirosis.</a:t>
            </a:r>
          </a:p>
          <a:p>
            <a:pPr algn="just" eaLnBrk="1" hangingPunct="1">
              <a:lnSpc>
                <a:spcPts val="4038"/>
              </a:lnSpc>
            </a:pPr>
            <a:r>
              <a:rPr lang="en-US" altLang="en-US" sz="2700"/>
              <a:t>d)    Syphilis and gonorrhoea. </a:t>
            </a:r>
            <a:r>
              <a:rPr lang="en-US" altLang="en-US" sz="2700" baseline="30000"/>
              <a:t>•</a:t>
            </a:r>
          </a:p>
        </p:txBody>
      </p:sp>
      <p:sp>
        <p:nvSpPr>
          <p:cNvPr id="60420" name="Rectangle 3">
            <a:extLst>
              <a:ext uri="{FF2B5EF4-FFF2-40B4-BE49-F238E27FC236}">
                <a16:creationId xmlns="" xmlns:a16="http://schemas.microsoft.com/office/drawing/2014/main" id="{7A583927-84CD-9CD9-3A34-01F08BE30230}"/>
              </a:ext>
            </a:extLst>
          </p:cNvPr>
          <p:cNvSpPr>
            <a:spLocks noChangeArrowheads="1"/>
          </p:cNvSpPr>
          <p:nvPr/>
        </p:nvSpPr>
        <p:spPr bwMode="auto">
          <a:xfrm>
            <a:off x="359570" y="4367213"/>
            <a:ext cx="54197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295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013"/>
              </a:lnSpc>
            </a:pPr>
            <a:r>
              <a:rPr lang="en-US" altLang="en-US" sz="2700" b="1"/>
              <a:t>• As first choice of drug</a:t>
            </a:r>
            <a:r>
              <a:rPr lang="en-US" altLang="en-US" sz="2700"/>
              <a:t>.</a:t>
            </a:r>
          </a:p>
          <a:p>
            <a:pPr algn="just" eaLnBrk="1" hangingPunct="1">
              <a:lnSpc>
                <a:spcPts val="4013"/>
              </a:lnSpc>
            </a:pPr>
            <a:r>
              <a:rPr lang="en-US" altLang="en-US" sz="2700"/>
              <a:t>a)    Mycoplasma pneumonia.</a:t>
            </a:r>
          </a:p>
          <a:p>
            <a:pPr algn="just" eaLnBrk="1" hangingPunct="1">
              <a:lnSpc>
                <a:spcPts val="4013"/>
              </a:lnSpc>
            </a:pPr>
            <a:r>
              <a:rPr lang="en-US" altLang="en-US" sz="2700"/>
              <a:t>b)    Whooping cough.</a:t>
            </a:r>
          </a:p>
          <a:p>
            <a:pPr algn="just" eaLnBrk="1" hangingPunct="1">
              <a:lnSpc>
                <a:spcPts val="4013"/>
              </a:lnSpc>
            </a:pPr>
            <a:r>
              <a:rPr lang="en-US" altLang="en-US" sz="2700"/>
              <a:t>c)    Cancroid</a:t>
            </a:r>
          </a:p>
        </p:txBody>
      </p:sp>
      <p:sp>
        <p:nvSpPr>
          <p:cNvPr id="5" name="Rectangle 4">
            <a:extLst>
              <a:ext uri="{FF2B5EF4-FFF2-40B4-BE49-F238E27FC236}">
                <a16:creationId xmlns="" xmlns:a16="http://schemas.microsoft.com/office/drawing/2014/main" id="{A9C7CAF2-8699-1DF6-72F5-DE459B74E1E3}"/>
              </a:ext>
            </a:extLst>
          </p:cNvPr>
          <p:cNvSpPr/>
          <p:nvPr/>
        </p:nvSpPr>
        <p:spPr>
          <a:xfrm>
            <a:off x="7360444" y="1533525"/>
            <a:ext cx="4222750" cy="3157538"/>
          </a:xfrm>
          <a:prstGeom prst="rect">
            <a:avLst/>
          </a:prstGeom>
        </p:spPr>
        <p:txBody>
          <a:bodyPr lIns="0" tIns="0" rIns="0" bIns="0"/>
          <a:lstStyle/>
          <a:p>
            <a:pPr algn="just" eaLnBrk="1" fontAlgn="auto" hangingPunct="1">
              <a:spcBef>
                <a:spcPts val="0"/>
              </a:spcBef>
              <a:spcAft>
                <a:spcPts val="1260"/>
              </a:spcAft>
              <a:defRPr/>
            </a:pPr>
            <a:r>
              <a:rPr lang="en-US" sz="2700" b="1">
                <a:latin typeface="Calibri"/>
              </a:rPr>
              <a:t>• As second choice of drug</a:t>
            </a:r>
            <a:r>
              <a:rPr lang="en-US" sz="2700">
                <a:latin typeface="Calibri"/>
              </a:rPr>
              <a:t>.</a:t>
            </a:r>
          </a:p>
          <a:p>
            <a:pPr marL="533400" indent="-533400" eaLnBrk="1" fontAlgn="auto" hangingPunct="1">
              <a:lnSpc>
                <a:spcPts val="3024"/>
              </a:lnSpc>
              <a:spcBef>
                <a:spcPts val="0"/>
              </a:spcBef>
              <a:spcAft>
                <a:spcPts val="420"/>
              </a:spcAft>
              <a:defRPr/>
            </a:pPr>
            <a:r>
              <a:rPr lang="en-US" sz="2700">
                <a:latin typeface="Calibri"/>
              </a:rPr>
              <a:t>a)    Trachomatis infection of urogenital tract.</a:t>
            </a:r>
          </a:p>
          <a:p>
            <a:pPr marL="533400" indent="-533400" eaLnBrk="1" fontAlgn="auto" hangingPunct="1">
              <a:lnSpc>
                <a:spcPts val="3024"/>
              </a:lnSpc>
              <a:spcBef>
                <a:spcPts val="0"/>
              </a:spcBef>
              <a:spcAft>
                <a:spcPts val="420"/>
              </a:spcAft>
              <a:defRPr/>
            </a:pPr>
            <a:r>
              <a:rPr lang="en-US" sz="2700">
                <a:latin typeface="Calibri"/>
              </a:rPr>
              <a:t>b)    Penicillin-resistant Staphylococcal infections</a:t>
            </a:r>
          </a:p>
          <a:p>
            <a:pPr algn="just" eaLnBrk="1" fontAlgn="auto" hangingPunct="1">
              <a:spcBef>
                <a:spcPts val="0"/>
              </a:spcBef>
              <a:spcAft>
                <a:spcPts val="1260"/>
              </a:spcAft>
              <a:defRPr/>
            </a:pPr>
            <a:r>
              <a:rPr lang="en-US" sz="2700">
                <a:latin typeface="Calibri"/>
              </a:rPr>
              <a:t>c)    Legionnaires' pneumonia.</a:t>
            </a:r>
          </a:p>
          <a:p>
            <a:pPr algn="just" eaLnBrk="1" fontAlgn="auto" hangingPunct="1">
              <a:spcBef>
                <a:spcPts val="0"/>
              </a:spcBef>
              <a:spcAft>
                <a:spcPts val="0"/>
              </a:spcAft>
              <a:defRPr/>
            </a:pPr>
            <a:r>
              <a:rPr lang="en-US" sz="2700">
                <a:latin typeface="Calibri"/>
              </a:rPr>
              <a:t>d)    Campylobacter enteritis.</a:t>
            </a:r>
          </a:p>
        </p:txBody>
      </p:sp>
      <p:sp>
        <p:nvSpPr>
          <p:cNvPr id="60422" name="Rectangle 5">
            <a:extLst>
              <a:ext uri="{FF2B5EF4-FFF2-40B4-BE49-F238E27FC236}">
                <a16:creationId xmlns="" xmlns:a16="http://schemas.microsoft.com/office/drawing/2014/main" id="{310BFA47-2C44-CADC-707D-7C885E337894}"/>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0423" name="Rectangle 6">
            <a:extLst>
              <a:ext uri="{FF2B5EF4-FFF2-40B4-BE49-F238E27FC236}">
                <a16:creationId xmlns="" xmlns:a16="http://schemas.microsoft.com/office/drawing/2014/main" id="{679AFDD5-42F3-874E-B221-78FD01668D0A}"/>
              </a:ext>
            </a:extLst>
          </p:cNvPr>
          <p:cNvSpPr>
            <a:spLocks noChangeArrowheads="1"/>
          </p:cNvSpPr>
          <p:nvPr/>
        </p:nvSpPr>
        <p:spPr bwMode="auto">
          <a:xfrm>
            <a:off x="11119644"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55</a:t>
            </a:r>
          </a:p>
        </p:txBody>
      </p:sp>
    </p:spTree>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
            <a:extLst>
              <a:ext uri="{FF2B5EF4-FFF2-40B4-BE49-F238E27FC236}">
                <a16:creationId xmlns="" xmlns:a16="http://schemas.microsoft.com/office/drawing/2014/main" id="{46C1B4B5-F78E-4789-0DAC-8DFB3C9AAC07}"/>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900" b="1">
                <a:latin typeface="Times New Roman" panose="02020603050405020304" pitchFamily="18" charset="0"/>
              </a:rPr>
              <a:t>Drug Examples &amp; Doses:</a:t>
            </a:r>
          </a:p>
        </p:txBody>
      </p:sp>
      <p:graphicFrame>
        <p:nvGraphicFramePr>
          <p:cNvPr id="3" name="Table 2">
            <a:extLst>
              <a:ext uri="{FF2B5EF4-FFF2-40B4-BE49-F238E27FC236}">
                <a16:creationId xmlns="" xmlns:a16="http://schemas.microsoft.com/office/drawing/2014/main" id="{82D17BBA-1497-6307-E825-5BEB2AAC88C7}"/>
              </a:ext>
            </a:extLst>
          </p:cNvPr>
          <p:cNvGraphicFramePr>
            <a:graphicFrameLocks noGrp="1"/>
          </p:cNvGraphicFramePr>
          <p:nvPr/>
        </p:nvGraphicFramePr>
        <p:xfrm>
          <a:off x="156369" y="950913"/>
          <a:ext cx="11923712" cy="6540500"/>
        </p:xfrm>
        <a:graphic>
          <a:graphicData uri="http://schemas.openxmlformats.org/drawingml/2006/table">
            <a:tbl>
              <a:tblPr/>
              <a:tblGrid>
                <a:gridCol w="892175">
                  <a:extLst>
                    <a:ext uri="{9D8B030D-6E8A-4147-A177-3AD203B41FA5}">
                      <a16:colId xmlns="" xmlns:a16="http://schemas.microsoft.com/office/drawing/2014/main" val="20000"/>
                    </a:ext>
                  </a:extLst>
                </a:gridCol>
                <a:gridCol w="2538412">
                  <a:extLst>
                    <a:ext uri="{9D8B030D-6E8A-4147-A177-3AD203B41FA5}">
                      <a16:colId xmlns="" xmlns:a16="http://schemas.microsoft.com/office/drawing/2014/main" val="20001"/>
                    </a:ext>
                  </a:extLst>
                </a:gridCol>
                <a:gridCol w="8493125">
                  <a:extLst>
                    <a:ext uri="{9D8B030D-6E8A-4147-A177-3AD203B41FA5}">
                      <a16:colId xmlns="" xmlns:a16="http://schemas.microsoft.com/office/drawing/2014/main" val="20002"/>
                    </a:ext>
                  </a:extLst>
                </a:gridCol>
              </a:tblGrid>
              <a:tr h="987964">
                <a:tc>
                  <a:txBody>
                    <a:bodyPr/>
                    <a:lstStyle>
                      <a:lvl1pPr marL="3302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30200" marR="0" lvl="0" indent="0" algn="l" defTabSz="914400" rtl="0" eaLnBrk="1" fontAlgn="base" latinLnBrk="0" hangingPunct="1">
                        <a:lnSpc>
                          <a:spcPct val="100000"/>
                        </a:lnSpc>
                        <a:spcBef>
                          <a:spcPct val="0"/>
                        </a:spcBef>
                        <a:spcAft>
                          <a:spcPts val="1263"/>
                        </a:spcAft>
                        <a:buClrTx/>
                        <a:buSzTx/>
                        <a:buFontTx/>
                        <a:buNone/>
                        <a:tabLst/>
                      </a:pPr>
                      <a:r>
                        <a:rPr kumimoji="0" lang="en-US" altLang="en-US" sz="2700" b="1" i="0" u="none" strike="noStrike" cap="none" normalizeH="0" baseline="0">
                          <a:ln>
                            <a:noFill/>
                          </a:ln>
                          <a:solidFill>
                            <a:srgbClr val="FFFFFF"/>
                          </a:solidFill>
                          <a:effectLst/>
                          <a:latin typeface="Calibri" panose="020F0502020204030204" pitchFamily="34" charset="0"/>
                        </a:rPr>
                        <a:t>S.</a:t>
                      </a:r>
                    </a:p>
                    <a:p>
                      <a:pPr marL="3302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FFFFFF"/>
                          </a:solidFill>
                          <a:effectLst/>
                          <a:latin typeface="Calibri" panose="020F0502020204030204" pitchFamily="34" charset="0"/>
                        </a:rPr>
                        <a:t>no.</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FFFFFF"/>
                          </a:solidFill>
                          <a:effectLst/>
                          <a:latin typeface="Calibri" panose="020F0502020204030204" pitchFamily="34" charset="0"/>
                        </a:rPr>
                        <a:t>Drugs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FFFFFF"/>
                          </a:solidFill>
                          <a:effectLst/>
                          <a:latin typeface="Calibri" panose="020F0502020204030204" pitchFamily="34" charset="0"/>
                        </a:rPr>
                        <a:t>Doses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extLst>
                  <a:ext uri="{0D108BD9-81ED-4DB2-BD59-A6C34878D82A}">
                    <a16:rowId xmlns="" xmlns:a16="http://schemas.microsoft.com/office/drawing/2014/main" val="10000"/>
                  </a:ext>
                </a:extLst>
              </a:tr>
              <a:tr h="953995">
                <a:tc>
                  <a:txBody>
                    <a:bodyPr/>
                    <a:lstStyle>
                      <a:lvl1pPr marL="406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4064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marL="254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540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chemeClr val="tx1"/>
                          </a:solidFill>
                          <a:effectLst/>
                          <a:latin typeface="Calibri" panose="020F0502020204030204" pitchFamily="34" charset="0"/>
                        </a:rPr>
                        <a:t>Erythromycin</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ts val="838"/>
                        </a:spcAft>
                        <a:buClrTx/>
                        <a:buSzTx/>
                        <a:buFontTx/>
                        <a:buNone/>
                        <a:tabLst/>
                      </a:pPr>
                      <a:r>
                        <a:rPr kumimoji="0" lang="en-US" altLang="en-US" sz="2700" b="0" i="0" u="none" strike="noStrike" cap="none" normalizeH="0" baseline="0">
                          <a:ln>
                            <a:noFill/>
                          </a:ln>
                          <a:solidFill>
                            <a:schemeClr val="tx1"/>
                          </a:solidFill>
                          <a:effectLst/>
                          <a:latin typeface="Calibri" panose="020F0502020204030204" pitchFamily="34" charset="0"/>
                        </a:rPr>
                        <a:t>250-500 mg 6 hourly (max. 4 g/day), children 30-60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Calibri" panose="020F0502020204030204" pitchFamily="34" charset="0"/>
                        </a:rPr>
                        <a:t>mg/kg/day.</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1"/>
                  </a:ext>
                </a:extLst>
              </a:tr>
              <a:tr h="944471">
                <a:tc>
                  <a:txBody>
                    <a:bodyPr/>
                    <a:lstStyle>
                      <a:lvl1pPr marL="3302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302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2</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54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540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Roxithromycin</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ts val="3388"/>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Calibri" panose="020F0502020204030204" pitchFamily="34" charset="0"/>
                        </a:rPr>
                        <a:t>150-300 mg BD 30 min before meals, children 2.5-5 mg/kg/day. Syp50 mg /5 ml liquid; ROXEM 50 mg kid tab.</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371467">
                <a:tc>
                  <a:txBody>
                    <a:bodyPr/>
                    <a:lstStyle>
                      <a:lvl1pPr marL="406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4064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3</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marL="254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540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Clarithromycin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marL="1143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14300" marR="0" lvl="0" indent="0" algn="just" defTabSz="914400" rtl="0" eaLnBrk="1" fontAlgn="base" latinLnBrk="0" hangingPunct="1">
                        <a:lnSpc>
                          <a:spcPts val="5038"/>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Calibri" panose="020F0502020204030204" pitchFamily="34" charset="0"/>
                        </a:rPr>
                        <a:t>250 mg BD for 7 days; severe cases 500 mg BD up to 14 days. CLARIBID 250, 500 mg tabs, 125 mg/5 ml dry syr.</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3"/>
                  </a:ext>
                </a:extLst>
              </a:tr>
              <a:tr h="1292099">
                <a:tc>
                  <a:txBody>
                    <a:bodyPr/>
                    <a:lstStyle>
                      <a:lvl1pPr marL="3302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302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4</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54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540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Azithromycin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ts val="3363"/>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Calibri" panose="020F0502020204030204" pitchFamily="34" charset="0"/>
                        </a:rPr>
                        <a:t>Adult: 500 mg once daily 1 hour before or 2 hours after food (food decreases bioavailability); (children above 6 month-10 mg/kg/day for 3 days is sufficient for most</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990504">
                <a:tc gridSpan="2">
                  <a:txBody>
                    <a:bodyPr/>
                    <a:lstStyle>
                      <a:lvl1pPr marL="8001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80010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878787"/>
                          </a:solidFill>
                          <a:effectLst/>
                          <a:latin typeface="Calibri" panose="020F0502020204030204" pitchFamily="34" charset="0"/>
                        </a:rPr>
                        <a:t>8/23/2018</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a:txBody>
                    <a:bodyPr/>
                    <a:lstStyle>
                      <a:lvl1pPr marL="75438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754380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878787"/>
                          </a:solidFill>
                          <a:effectLst/>
                          <a:latin typeface="Calibri" panose="020F0502020204030204" pitchFamily="34" charset="0"/>
                        </a:rPr>
                        <a:t>56</a:t>
                      </a:r>
                    </a:p>
                    <a:p>
                      <a:pPr marL="754380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Calibri" panose="020F0502020204030204" pitchFamily="34" charset="0"/>
                        </a:rPr>
                        <a:t>infections.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1">
            <a:extLst>
              <a:ext uri="{FF2B5EF4-FFF2-40B4-BE49-F238E27FC236}">
                <a16:creationId xmlns="" xmlns:a16="http://schemas.microsoft.com/office/drawing/2014/main" id="{1666691D-E68E-2E6E-70D0-C833A4E41AB2}"/>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3" name="Rectangle 2">
            <a:extLst>
              <a:ext uri="{FF2B5EF4-FFF2-40B4-BE49-F238E27FC236}">
                <a16:creationId xmlns="" xmlns:a16="http://schemas.microsoft.com/office/drawing/2014/main" id="{0666AA97-4B60-4759-6370-088C7933D99B}"/>
              </a:ext>
            </a:extLst>
          </p:cNvPr>
          <p:cNvSpPr/>
          <p:nvPr/>
        </p:nvSpPr>
        <p:spPr>
          <a:xfrm>
            <a:off x="494506" y="1295401"/>
            <a:ext cx="10993438" cy="4087813"/>
          </a:xfrm>
          <a:prstGeom prst="rect">
            <a:avLst/>
          </a:prstGeom>
        </p:spPr>
        <p:txBody>
          <a:bodyPr lIns="0" tIns="0" rIns="0" bIns="0"/>
          <a:lstStyle/>
          <a:p>
            <a:pPr algn="just" eaLnBrk="1" fontAlgn="auto" hangingPunct="1">
              <a:lnSpc>
                <a:spcPts val="4464"/>
              </a:lnSpc>
              <a:spcBef>
                <a:spcPts val="0"/>
              </a:spcBef>
              <a:spcAft>
                <a:spcPts val="0"/>
              </a:spcAft>
              <a:defRPr/>
            </a:pPr>
            <a:r>
              <a:rPr lang="en-US" sz="3100" b="1">
                <a:latin typeface="Calibri"/>
              </a:rPr>
              <a:t>•    Contraindication &amp; Precautions:</a:t>
            </a:r>
            <a:r>
              <a:rPr lang="en-US" sz="3100">
                <a:latin typeface="Calibri"/>
              </a:rPr>
              <a:t>.</a:t>
            </a:r>
          </a:p>
          <a:p>
            <a:pPr algn="just" eaLnBrk="1" fontAlgn="auto" hangingPunct="1">
              <a:lnSpc>
                <a:spcPts val="4464"/>
              </a:lnSpc>
              <a:spcBef>
                <a:spcPts val="0"/>
              </a:spcBef>
              <a:spcAft>
                <a:spcPts val="0"/>
              </a:spcAft>
              <a:defRPr/>
            </a:pPr>
            <a:r>
              <a:rPr lang="en-US" sz="3100" b="1">
                <a:latin typeface="Calibri"/>
              </a:rPr>
              <a:t>•    Adverse effect:</a:t>
            </a:r>
          </a:p>
          <a:p>
            <a:pPr algn="just" eaLnBrk="1" fontAlgn="auto" hangingPunct="1">
              <a:lnSpc>
                <a:spcPts val="4464"/>
              </a:lnSpc>
              <a:spcBef>
                <a:spcPts val="0"/>
              </a:spcBef>
              <a:spcAft>
                <a:spcPts val="0"/>
              </a:spcAft>
              <a:defRPr/>
            </a:pPr>
            <a:r>
              <a:rPr lang="en-US" sz="3100">
                <a:latin typeface="Calibri"/>
              </a:rPr>
              <a:t>1.    Gastrointestinal - epigastric pain, diarrhea</a:t>
            </a:r>
          </a:p>
          <a:p>
            <a:pPr algn="just" eaLnBrk="1" fontAlgn="auto" hangingPunct="1">
              <a:lnSpc>
                <a:spcPts val="4464"/>
              </a:lnSpc>
              <a:spcBef>
                <a:spcPts val="0"/>
              </a:spcBef>
              <a:spcAft>
                <a:spcPts val="0"/>
              </a:spcAft>
              <a:defRPr/>
            </a:pPr>
            <a:r>
              <a:rPr lang="en-US" sz="3100">
                <a:latin typeface="Calibri"/>
              </a:rPr>
              <a:t>2.    Reversible hearing loss.</a:t>
            </a:r>
          </a:p>
          <a:p>
            <a:pPr algn="just" eaLnBrk="1" fontAlgn="auto" hangingPunct="1">
              <a:lnSpc>
                <a:spcPts val="4464"/>
              </a:lnSpc>
              <a:spcBef>
                <a:spcPts val="0"/>
              </a:spcBef>
              <a:spcAft>
                <a:spcPts val="0"/>
              </a:spcAft>
              <a:defRPr/>
            </a:pPr>
            <a:r>
              <a:rPr lang="en-US" sz="3100">
                <a:latin typeface="Calibri"/>
              </a:rPr>
              <a:t>3.    Hypersensitivity - fever, rash.</a:t>
            </a:r>
          </a:p>
          <a:p>
            <a:pPr marL="258572" indent="-241300" eaLnBrk="1" fontAlgn="auto" hangingPunct="1">
              <a:lnSpc>
                <a:spcPts val="3456"/>
              </a:lnSpc>
              <a:spcBef>
                <a:spcPts val="0"/>
              </a:spcBef>
              <a:spcAft>
                <a:spcPts val="0"/>
              </a:spcAft>
              <a:defRPr/>
            </a:pPr>
            <a:r>
              <a:rPr lang="en-US" sz="3100" b="1">
                <a:latin typeface="Calibri"/>
              </a:rPr>
              <a:t>•    Drug interactions: </a:t>
            </a:r>
            <a:r>
              <a:rPr lang="en-US" sz="3100">
                <a:latin typeface="Calibri"/>
              </a:rPr>
              <a:t>It inhibits hepatic oxidation of many drugs - it rises plasma level of theophylline, carbamazepine, valproate, ergotamine and warfarin</a:t>
            </a:r>
          </a:p>
        </p:txBody>
      </p:sp>
      <p:sp>
        <p:nvSpPr>
          <p:cNvPr id="62468" name="Rectangle 3">
            <a:extLst>
              <a:ext uri="{FF2B5EF4-FFF2-40B4-BE49-F238E27FC236}">
                <a16:creationId xmlns="" xmlns:a16="http://schemas.microsoft.com/office/drawing/2014/main" id="{01DFA0D6-0F03-7C79-42A9-F87B9D193D4E}"/>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2469" name="Rectangle 4">
            <a:extLst>
              <a:ext uri="{FF2B5EF4-FFF2-40B4-BE49-F238E27FC236}">
                <a16:creationId xmlns="" xmlns:a16="http://schemas.microsoft.com/office/drawing/2014/main" id="{14FF80A6-C612-3AD1-5D2A-078D6C558792}"/>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57</a:t>
            </a:r>
          </a:p>
        </p:txBody>
      </p:sp>
    </p:spTree>
  </p:cSld>
  <p:clrMapOvr>
    <a:overrideClrMapping bg1="lt1" tx1="dk1" bg2="lt2" tx2="dk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
            <a:extLst>
              <a:ext uri="{FF2B5EF4-FFF2-40B4-BE49-F238E27FC236}">
                <a16:creationId xmlns="" xmlns:a16="http://schemas.microsoft.com/office/drawing/2014/main" id="{1490B831-562A-5D67-5BBF-D0BA4B4828D4}"/>
              </a:ext>
            </a:extLst>
          </p:cNvPr>
          <p:cNvSpPr>
            <a:spLocks noChangeArrowheads="1"/>
          </p:cNvSpPr>
          <p:nvPr/>
        </p:nvSpPr>
        <p:spPr bwMode="auto">
          <a:xfrm>
            <a:off x="554832" y="338138"/>
            <a:ext cx="10614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06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F266E363-2584-1B39-9BB0-16E833EDC954}"/>
              </a:ext>
            </a:extLst>
          </p:cNvPr>
          <p:cNvSpPr/>
          <p:nvPr/>
        </p:nvSpPr>
        <p:spPr>
          <a:xfrm>
            <a:off x="554832" y="1225551"/>
            <a:ext cx="10614025" cy="4321175"/>
          </a:xfrm>
          <a:prstGeom prst="rect">
            <a:avLst/>
          </a:prstGeom>
        </p:spPr>
        <p:txBody>
          <a:bodyPr lIns="0" tIns="0" rIns="0" bIns="0"/>
          <a:lstStyle/>
          <a:p>
            <a:pPr marL="223012" indent="-215900" eaLnBrk="1" fontAlgn="auto" hangingPunct="1">
              <a:lnSpc>
                <a:spcPts val="6216"/>
              </a:lnSpc>
              <a:spcBef>
                <a:spcPts val="0"/>
              </a:spcBef>
              <a:spcAft>
                <a:spcPts val="0"/>
              </a:spcAft>
              <a:defRPr/>
            </a:pPr>
            <a:r>
              <a:rPr lang="en-US" sz="4900" spc="-50">
                <a:latin typeface="Calibri"/>
              </a:rPr>
              <a:t>• Assess I/O. Report haematuria.</a:t>
            </a:r>
          </a:p>
          <a:p>
            <a:pPr marL="223012" indent="-215900" eaLnBrk="1" fontAlgn="auto" hangingPunct="1">
              <a:lnSpc>
                <a:spcPts val="6216"/>
              </a:lnSpc>
              <a:spcBef>
                <a:spcPts val="0"/>
              </a:spcBef>
              <a:spcAft>
                <a:spcPts val="0"/>
              </a:spcAft>
              <a:defRPr/>
            </a:pPr>
            <a:r>
              <a:rPr lang="en-US" sz="4900" spc="-50">
                <a:latin typeface="Calibri"/>
              </a:rPr>
              <a:t>•Administer I/V after diluting.</a:t>
            </a:r>
          </a:p>
          <a:p>
            <a:pPr marL="223012" indent="-215900" eaLnBrk="1" fontAlgn="auto" hangingPunct="1">
              <a:lnSpc>
                <a:spcPts val="6216"/>
              </a:lnSpc>
              <a:spcBef>
                <a:spcPts val="0"/>
              </a:spcBef>
              <a:spcAft>
                <a:spcPts val="0"/>
              </a:spcAft>
              <a:defRPr/>
            </a:pPr>
            <a:r>
              <a:rPr lang="en-US" sz="4900" spc="-50">
                <a:latin typeface="Calibri"/>
              </a:rPr>
              <a:t>•C/S to be done before Drug therapy.</a:t>
            </a:r>
          </a:p>
          <a:p>
            <a:pPr marL="223012" indent="-215900" eaLnBrk="1" fontAlgn="auto" hangingPunct="1">
              <a:spcBef>
                <a:spcPts val="0"/>
              </a:spcBef>
              <a:spcAft>
                <a:spcPts val="1470"/>
              </a:spcAft>
              <a:defRPr/>
            </a:pPr>
            <a:r>
              <a:rPr lang="en-US" sz="4900" spc="-50">
                <a:latin typeface="Calibri"/>
              </a:rPr>
              <a:t>•Evaluate therapeutic response.</a:t>
            </a:r>
          </a:p>
          <a:p>
            <a:pPr marL="223012" indent="-215900" eaLnBrk="1" fontAlgn="auto" hangingPunct="1">
              <a:lnSpc>
                <a:spcPts val="5208"/>
              </a:lnSpc>
              <a:spcBef>
                <a:spcPts val="0"/>
              </a:spcBef>
              <a:spcAft>
                <a:spcPts val="0"/>
              </a:spcAft>
              <a:defRPr/>
            </a:pPr>
            <a:r>
              <a:rPr lang="en-US" sz="4900" spc="-50">
                <a:latin typeface="Calibri"/>
              </a:rPr>
              <a:t>•Teach to take oral drug with plenty of fluid.</a:t>
            </a:r>
          </a:p>
        </p:txBody>
      </p:sp>
      <p:sp>
        <p:nvSpPr>
          <p:cNvPr id="63492" name="Rectangle 3">
            <a:extLst>
              <a:ext uri="{FF2B5EF4-FFF2-40B4-BE49-F238E27FC236}">
                <a16:creationId xmlns="" xmlns:a16="http://schemas.microsoft.com/office/drawing/2014/main" id="{175B3336-3098-98F4-FA75-95FAB2F820AE}"/>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3493" name="Rectangle 4">
            <a:extLst>
              <a:ext uri="{FF2B5EF4-FFF2-40B4-BE49-F238E27FC236}">
                <a16:creationId xmlns="" xmlns:a16="http://schemas.microsoft.com/office/drawing/2014/main" id="{7C42A82A-2CCE-CB30-3871-1FFFD2DA5737}"/>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58</a:t>
            </a:r>
          </a:p>
        </p:txBody>
      </p:sp>
    </p:spTree>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D9FB0E7-F510-A1EB-470E-CD5323360D97}"/>
              </a:ext>
            </a:extLst>
          </p:cNvPr>
          <p:cNvSpPr/>
          <p:nvPr/>
        </p:nvSpPr>
        <p:spPr>
          <a:xfrm>
            <a:off x="962819" y="798514"/>
            <a:ext cx="10312400" cy="5468937"/>
          </a:xfrm>
          <a:prstGeom prst="rect">
            <a:avLst/>
          </a:prstGeom>
        </p:spPr>
        <p:txBody>
          <a:bodyPr lIns="0" tIns="0" rIns="0" bIns="0"/>
          <a:lstStyle/>
          <a:p>
            <a:pPr algn="ctr" eaLnBrk="1" fontAlgn="auto" hangingPunct="1">
              <a:spcBef>
                <a:spcPts val="0"/>
              </a:spcBef>
              <a:spcAft>
                <a:spcPts val="3780"/>
              </a:spcAft>
              <a:defRPr/>
            </a:pPr>
            <a:r>
              <a:rPr lang="en-US" sz="3900" b="1">
                <a:latin typeface="Times New Roman"/>
              </a:rPr>
              <a:t>Broad Spectrum Antibiotics</a:t>
            </a:r>
          </a:p>
          <a:p>
            <a:pPr marL="233680" indent="-215900" eaLnBrk="1" fontAlgn="auto" hangingPunct="1">
              <a:lnSpc>
                <a:spcPts val="4320"/>
              </a:lnSpc>
              <a:spcBef>
                <a:spcPts val="0"/>
              </a:spcBef>
              <a:spcAft>
                <a:spcPts val="0"/>
              </a:spcAft>
              <a:defRPr/>
            </a:pPr>
            <a:r>
              <a:rPr lang="en-US" sz="4000" spc="-50">
                <a:latin typeface="Calibri"/>
              </a:rPr>
              <a:t>• Introduction: </a:t>
            </a:r>
            <a:r>
              <a:rPr lang="en-US" sz="4000" u="sng">
                <a:latin typeface="Times New Roman"/>
              </a:rPr>
              <a:t>Tetracycline</a:t>
            </a:r>
            <a:r>
              <a:rPr lang="en-US" sz="4000">
                <a:latin typeface="Times New Roman"/>
              </a:rPr>
              <a:t> &amp; </a:t>
            </a:r>
            <a:r>
              <a:rPr lang="en-US" sz="4000" u="sng">
                <a:latin typeface="Times New Roman"/>
              </a:rPr>
              <a:t>Chloramphenicol </a:t>
            </a:r>
            <a:r>
              <a:rPr lang="en-US" sz="4000">
                <a:latin typeface="Times New Roman"/>
              </a:rPr>
              <a:t>are broad spectrum antibiotics. They are called so because of there effectiveness against a wide range of microorganism sucg as Gram positive &amp; Gram negative bacteria Eg. Rikettsia, M pneumonia, Chlamydia, anaerobes, sirochetes, H. pylori and some protozoa (eg. Malerial parasites &amp; Entamoeba)</a:t>
            </a:r>
          </a:p>
        </p:txBody>
      </p:sp>
      <p:sp>
        <p:nvSpPr>
          <p:cNvPr id="64515" name="Rectangle 2">
            <a:extLst>
              <a:ext uri="{FF2B5EF4-FFF2-40B4-BE49-F238E27FC236}">
                <a16:creationId xmlns="" xmlns:a16="http://schemas.microsoft.com/office/drawing/2014/main" id="{8794F9E5-BBE2-7EBF-D91B-E9FF62AC7555}"/>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4516" name="Rectangle 3">
            <a:extLst>
              <a:ext uri="{FF2B5EF4-FFF2-40B4-BE49-F238E27FC236}">
                <a16:creationId xmlns="" xmlns:a16="http://schemas.microsoft.com/office/drawing/2014/main" id="{1E1DAF23-C229-005C-B1E8-9258071F0672}"/>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59</a:t>
            </a:r>
          </a:p>
        </p:txBody>
      </p:sp>
    </p:spTree>
  </p:cSld>
  <p:clrMapOvr>
    <a:overrideClrMapping bg1="lt1" tx1="dk1" bg2="lt2" tx2="dk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15A9DBF-0391-02A1-9441-F6A1362CAAEB}"/>
              </a:ext>
            </a:extLst>
          </p:cNvPr>
          <p:cNvSpPr/>
          <p:nvPr/>
        </p:nvSpPr>
        <p:spPr>
          <a:xfrm>
            <a:off x="573882" y="338139"/>
            <a:ext cx="11420475" cy="5621337"/>
          </a:xfrm>
          <a:prstGeom prst="rect">
            <a:avLst/>
          </a:prstGeom>
        </p:spPr>
        <p:txBody>
          <a:bodyPr lIns="0" tIns="0" rIns="0" bIns="0"/>
          <a:lstStyle/>
          <a:p>
            <a:pPr marL="928624" eaLnBrk="1" fontAlgn="auto" hangingPunct="1">
              <a:spcBef>
                <a:spcPts val="0"/>
              </a:spcBef>
              <a:spcAft>
                <a:spcPts val="1470"/>
              </a:spcAft>
              <a:defRPr/>
            </a:pPr>
            <a:r>
              <a:rPr lang="en-US" sz="3900" b="1">
                <a:latin typeface="Times New Roman"/>
              </a:rPr>
              <a:t>Tetracycline</a:t>
            </a:r>
          </a:p>
          <a:p>
            <a:pPr algn="just" eaLnBrk="1" fontAlgn="auto" hangingPunct="1">
              <a:spcBef>
                <a:spcPts val="0"/>
              </a:spcBef>
              <a:spcAft>
                <a:spcPts val="1470"/>
              </a:spcAft>
              <a:defRPr/>
            </a:pPr>
            <a:r>
              <a:rPr lang="en-US" sz="3100" b="1">
                <a:latin typeface="Times New Roman"/>
              </a:rPr>
              <a:t>•    Introduction: </a:t>
            </a:r>
            <a:r>
              <a:rPr lang="en-US" sz="2700">
                <a:latin typeface="Times New Roman"/>
              </a:rPr>
              <a:t>Broad-Spectrum Bacteriostatic Antibiotics</a:t>
            </a:r>
          </a:p>
          <a:p>
            <a:pPr marL="242824" indent="-215900" eaLnBrk="1" fontAlgn="auto" hangingPunct="1">
              <a:lnSpc>
                <a:spcPts val="3024"/>
              </a:lnSpc>
              <a:spcBef>
                <a:spcPts val="0"/>
              </a:spcBef>
              <a:spcAft>
                <a:spcPts val="0"/>
              </a:spcAft>
              <a:defRPr/>
            </a:pPr>
            <a:r>
              <a:rPr lang="en-US" sz="2700">
                <a:latin typeface="Times New Roman"/>
              </a:rPr>
              <a:t>•    Active against many gram-positive and gram-negative bacteria, including Anaerobes, Rickettsiae, Chlamydiae, Mycoplasmas, Protozoa, e.g. amoebas</a:t>
            </a:r>
          </a:p>
          <a:p>
            <a:pPr marL="242824" eaLnBrk="1" fontAlgn="auto" hangingPunct="1">
              <a:lnSpc>
                <a:spcPts val="3456"/>
              </a:lnSpc>
              <a:spcBef>
                <a:spcPts val="0"/>
              </a:spcBef>
              <a:spcAft>
                <a:spcPts val="630"/>
              </a:spcAft>
              <a:defRPr/>
            </a:pPr>
            <a:r>
              <a:rPr lang="en-US" sz="3100" b="1">
                <a:latin typeface="Times New Roman"/>
              </a:rPr>
              <a:t>Mechanism of Action</a:t>
            </a:r>
            <a:r>
              <a:rPr lang="en-US" sz="3100">
                <a:latin typeface="Times New Roman"/>
              </a:rPr>
              <a:t>: It inhibit bacterial protein synthesis by binding to and interfering with ribosomes.</a:t>
            </a:r>
          </a:p>
          <a:p>
            <a:pPr marL="242824" indent="-215900" eaLnBrk="1" fontAlgn="auto" hangingPunct="1">
              <a:lnSpc>
                <a:spcPts val="3456"/>
              </a:lnSpc>
              <a:spcBef>
                <a:spcPts val="0"/>
              </a:spcBef>
              <a:spcAft>
                <a:spcPts val="0"/>
              </a:spcAft>
              <a:defRPr/>
            </a:pPr>
            <a:r>
              <a:rPr lang="en-US" sz="3100" b="1">
                <a:latin typeface="Times New Roman"/>
              </a:rPr>
              <a:t>•    Indication &amp; Uses: </a:t>
            </a:r>
            <a:r>
              <a:rPr lang="en-US" sz="3100">
                <a:latin typeface="Times New Roman"/>
              </a:rPr>
              <a:t>Chlamydial infections, including sexually transmitted diseases, In combination with an aminoglycoside, indicated for plague, tularemia, and brucellosis, Treatment of acne, Exacerbations of bronchitis, Community-acquired pneumonia, Lyme disease, Relapsing fever, Leptospirosis Nontuberculous mycobacterial infections (e.g., </a:t>
            </a:r>
            <a:r>
              <a:rPr lang="en-US" sz="3000" i="1">
                <a:latin typeface="Times New Roman"/>
              </a:rPr>
              <a:t>Mycobacterium marinum).</a:t>
            </a:r>
          </a:p>
        </p:txBody>
      </p:sp>
      <p:sp>
        <p:nvSpPr>
          <p:cNvPr id="65539" name="Rectangle 2">
            <a:extLst>
              <a:ext uri="{FF2B5EF4-FFF2-40B4-BE49-F238E27FC236}">
                <a16:creationId xmlns="" xmlns:a16="http://schemas.microsoft.com/office/drawing/2014/main" id="{096BCA65-7687-C7F7-4F12-A050AC280664}"/>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5540" name="Rectangle 3">
            <a:extLst>
              <a:ext uri="{FF2B5EF4-FFF2-40B4-BE49-F238E27FC236}">
                <a16:creationId xmlns="" xmlns:a16="http://schemas.microsoft.com/office/drawing/2014/main" id="{B6DF84A3-A010-CEB5-E068-D0C5563F5610}"/>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60</a:t>
            </a:r>
          </a:p>
        </p:txBody>
      </p:sp>
    </p:spTree>
  </p:cSld>
  <p:clrMapOvr>
    <a:overrideClrMapping bg1="lt1" tx1="dk1" bg2="lt2" tx2="dk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1">
            <a:extLst>
              <a:ext uri="{FF2B5EF4-FFF2-40B4-BE49-F238E27FC236}">
                <a16:creationId xmlns="" xmlns:a16="http://schemas.microsoft.com/office/drawing/2014/main" id="{E6C818E3-2B4A-EEC7-9288-947D634E40F6}"/>
              </a:ext>
            </a:extLst>
          </p:cNvPr>
          <p:cNvSpPr>
            <a:spLocks noChangeArrowheads="1"/>
          </p:cNvSpPr>
          <p:nvPr/>
        </p:nvSpPr>
        <p:spPr bwMode="auto">
          <a:xfrm>
            <a:off x="3472656" y="901700"/>
            <a:ext cx="43053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500" b="1" u="sng">
                <a:solidFill>
                  <a:srgbClr val="7030A0"/>
                </a:solidFill>
                <a:latin typeface="Times New Roman" panose="02020603050405020304" pitchFamily="18" charset="0"/>
              </a:rPr>
              <a:t>Classification of Tetracycline’s</a:t>
            </a:r>
          </a:p>
        </p:txBody>
      </p:sp>
      <p:sp>
        <p:nvSpPr>
          <p:cNvPr id="3" name="Rectangle 2">
            <a:extLst>
              <a:ext uri="{FF2B5EF4-FFF2-40B4-BE49-F238E27FC236}">
                <a16:creationId xmlns="" xmlns:a16="http://schemas.microsoft.com/office/drawing/2014/main" id="{FE316B7C-F39C-E4D5-48A6-2EAECC49D015}"/>
              </a:ext>
            </a:extLst>
          </p:cNvPr>
          <p:cNvSpPr/>
          <p:nvPr/>
        </p:nvSpPr>
        <p:spPr>
          <a:xfrm>
            <a:off x="384969" y="2252664"/>
            <a:ext cx="11563350" cy="3614737"/>
          </a:xfrm>
          <a:prstGeom prst="rect">
            <a:avLst/>
          </a:prstGeom>
        </p:spPr>
        <p:txBody>
          <a:bodyPr lIns="0" tIns="0" rIns="0" bIns="0"/>
          <a:lstStyle/>
          <a:p>
            <a:pPr algn="just" eaLnBrk="1" fontAlgn="auto" hangingPunct="1">
              <a:lnSpc>
                <a:spcPts val="3360"/>
              </a:lnSpc>
              <a:spcBef>
                <a:spcPts val="0"/>
              </a:spcBef>
              <a:spcAft>
                <a:spcPts val="0"/>
              </a:spcAft>
              <a:defRPr/>
            </a:pPr>
            <a:r>
              <a:rPr lang="en-US" sz="2700" b="1">
                <a:solidFill>
                  <a:srgbClr val="548235"/>
                </a:solidFill>
                <a:latin typeface="Calibri"/>
              </a:rPr>
              <a:t>Short-acting    Long-acting    Intermediate-</a:t>
            </a:r>
          </a:p>
          <a:p>
            <a:pPr algn="just" eaLnBrk="1" fontAlgn="auto" hangingPunct="1">
              <a:lnSpc>
                <a:spcPts val="3360"/>
              </a:lnSpc>
              <a:spcBef>
                <a:spcPts val="0"/>
              </a:spcBef>
              <a:spcAft>
                <a:spcPts val="840"/>
              </a:spcAft>
              <a:defRPr/>
            </a:pPr>
            <a:r>
              <a:rPr lang="en-US" sz="2700" b="1">
                <a:solidFill>
                  <a:srgbClr val="548235"/>
                </a:solidFill>
                <a:latin typeface="Calibri"/>
              </a:rPr>
              <a:t>(6-8 hours)    (16-18 hours)    acting (12 hours)</a:t>
            </a:r>
          </a:p>
          <a:p>
            <a:pPr marL="190500" algn="ctr" eaLnBrk="1" fontAlgn="auto" hangingPunct="1">
              <a:spcBef>
                <a:spcPts val="0"/>
              </a:spcBef>
              <a:spcAft>
                <a:spcPts val="840"/>
              </a:spcAft>
              <a:defRPr/>
            </a:pPr>
            <a:r>
              <a:rPr lang="en-US" sz="4900" spc="-50">
                <a:latin typeface="Calibri"/>
              </a:rPr>
              <a:t>1</a:t>
            </a:r>
          </a:p>
          <a:p>
            <a:pPr marL="190500" algn="ctr" eaLnBrk="1" fontAlgn="auto" hangingPunct="1">
              <a:spcBef>
                <a:spcPts val="0"/>
              </a:spcBef>
              <a:spcAft>
                <a:spcPts val="1680"/>
              </a:spcAft>
              <a:defRPr/>
            </a:pPr>
            <a:r>
              <a:rPr lang="en-US" sz="2700" b="1">
                <a:latin typeface="Calibri"/>
              </a:rPr>
              <a:t>Demeclocycline and Methacycline</a:t>
            </a:r>
          </a:p>
          <a:p>
            <a:pPr marL="711200" eaLnBrk="1" fontAlgn="auto" hangingPunct="1">
              <a:spcBef>
                <a:spcPts val="0"/>
              </a:spcBef>
              <a:spcAft>
                <a:spcPts val="1680"/>
              </a:spcAft>
              <a:defRPr/>
            </a:pPr>
            <a:r>
              <a:rPr lang="en-US" sz="1300" spc="100">
                <a:latin typeface="Tahoma"/>
              </a:rPr>
              <a:t>V</a:t>
            </a:r>
          </a:p>
          <a:p>
            <a:pPr algn="just" eaLnBrk="1" fontAlgn="auto" hangingPunct="1">
              <a:spcBef>
                <a:spcPts val="0"/>
              </a:spcBef>
              <a:spcAft>
                <a:spcPts val="840"/>
              </a:spcAft>
              <a:defRPr/>
            </a:pPr>
            <a:r>
              <a:rPr lang="en-US" sz="2700" b="1">
                <a:latin typeface="Calibri"/>
              </a:rPr>
              <a:t>Chlortetracycline, Tetracycline, Oxytetracycline</a:t>
            </a:r>
          </a:p>
          <a:p>
            <a:pPr marL="9969500" eaLnBrk="1" fontAlgn="auto" hangingPunct="1">
              <a:spcBef>
                <a:spcPts val="0"/>
              </a:spcBef>
              <a:spcAft>
                <a:spcPts val="840"/>
              </a:spcAft>
              <a:defRPr/>
            </a:pPr>
            <a:r>
              <a:rPr lang="en-US" sz="1300" spc="100">
                <a:latin typeface="Tahoma"/>
              </a:rPr>
              <a:t>Y</a:t>
            </a:r>
          </a:p>
          <a:p>
            <a:pPr algn="r" eaLnBrk="1" fontAlgn="auto" hangingPunct="1">
              <a:spcBef>
                <a:spcPts val="0"/>
              </a:spcBef>
              <a:spcAft>
                <a:spcPts val="0"/>
              </a:spcAft>
              <a:defRPr/>
            </a:pPr>
            <a:r>
              <a:rPr lang="en-US" sz="2700" b="1">
                <a:latin typeface="Calibri"/>
              </a:rPr>
              <a:t>Doxycycline and Minocycline</a:t>
            </a:r>
          </a:p>
        </p:txBody>
      </p:sp>
      <p:sp>
        <p:nvSpPr>
          <p:cNvPr id="66564" name="Rectangle 3">
            <a:extLst>
              <a:ext uri="{FF2B5EF4-FFF2-40B4-BE49-F238E27FC236}">
                <a16:creationId xmlns="" xmlns:a16="http://schemas.microsoft.com/office/drawing/2014/main" id="{E0896295-523A-88C3-D8A2-D89CC8DC4988}"/>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6565" name="Rectangle 4">
            <a:extLst>
              <a:ext uri="{FF2B5EF4-FFF2-40B4-BE49-F238E27FC236}">
                <a16:creationId xmlns="" xmlns:a16="http://schemas.microsoft.com/office/drawing/2014/main" id="{38BF771D-80A2-1947-F484-32672EB24B7D}"/>
              </a:ext>
            </a:extLst>
          </p:cNvPr>
          <p:cNvSpPr>
            <a:spLocks noChangeArrowheads="1"/>
          </p:cNvSpPr>
          <p:nvPr/>
        </p:nvSpPr>
        <p:spPr bwMode="auto">
          <a:xfrm>
            <a:off x="11122819" y="6477001"/>
            <a:ext cx="163512"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t>61</a:t>
            </a:r>
          </a:p>
        </p:txBody>
      </p:sp>
    </p:spTree>
  </p:cSld>
  <p:clrMapOvr>
    <a:overrideClrMapping bg1="lt1" tx1="dk1" bg2="lt2" tx2="dk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
            <a:extLst>
              <a:ext uri="{FF2B5EF4-FFF2-40B4-BE49-F238E27FC236}">
                <a16:creationId xmlns="" xmlns:a16="http://schemas.microsoft.com/office/drawing/2014/main" id="{02F24CE0-7FBE-EF1A-7547-5622F6C85BA5}"/>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latin typeface="Times New Roman" panose="02020603050405020304" pitchFamily="18" charset="0"/>
              </a:rPr>
              <a:t>Drug Examples &amp; Doses:</a:t>
            </a:r>
          </a:p>
        </p:txBody>
      </p:sp>
      <p:graphicFrame>
        <p:nvGraphicFramePr>
          <p:cNvPr id="3" name="Table 2">
            <a:extLst>
              <a:ext uri="{FF2B5EF4-FFF2-40B4-BE49-F238E27FC236}">
                <a16:creationId xmlns="" xmlns:a16="http://schemas.microsoft.com/office/drawing/2014/main" id="{0C6365A1-DAE8-D065-2852-E131FD0E8D3D}"/>
              </a:ext>
            </a:extLst>
          </p:cNvPr>
          <p:cNvGraphicFramePr>
            <a:graphicFrameLocks noGrp="1"/>
          </p:cNvGraphicFramePr>
          <p:nvPr/>
        </p:nvGraphicFramePr>
        <p:xfrm>
          <a:off x="156369" y="950913"/>
          <a:ext cx="11923712" cy="4273550"/>
        </p:xfrm>
        <a:graphic>
          <a:graphicData uri="http://schemas.openxmlformats.org/drawingml/2006/table">
            <a:tbl>
              <a:tblPr/>
              <a:tblGrid>
                <a:gridCol w="1191762">
                  <a:extLst>
                    <a:ext uri="{9D8B030D-6E8A-4147-A177-3AD203B41FA5}">
                      <a16:colId xmlns="" xmlns:a16="http://schemas.microsoft.com/office/drawing/2014/main" val="20000"/>
                    </a:ext>
                  </a:extLst>
                </a:gridCol>
                <a:gridCol w="3956283">
                  <a:extLst>
                    <a:ext uri="{9D8B030D-6E8A-4147-A177-3AD203B41FA5}">
                      <a16:colId xmlns="" xmlns:a16="http://schemas.microsoft.com/office/drawing/2014/main" val="20001"/>
                    </a:ext>
                  </a:extLst>
                </a:gridCol>
                <a:gridCol w="6775667">
                  <a:extLst>
                    <a:ext uri="{9D8B030D-6E8A-4147-A177-3AD203B41FA5}">
                      <a16:colId xmlns="" xmlns:a16="http://schemas.microsoft.com/office/drawing/2014/main" val="20002"/>
                    </a:ext>
                  </a:extLst>
                </a:gridCol>
              </a:tblGrid>
              <a:tr h="988046">
                <a:tc>
                  <a:txBody>
                    <a:bodyPr/>
                    <a:lstStyle/>
                    <a:p>
                      <a:pPr marL="342900" indent="0">
                        <a:spcAft>
                          <a:spcPts val="1260"/>
                        </a:spcAft>
                      </a:pPr>
                      <a:r>
                        <a:rPr lang="en-US" sz="2700" b="1">
                          <a:solidFill>
                            <a:srgbClr val="FFFFFF"/>
                          </a:solidFill>
                          <a:latin typeface="Times New Roman"/>
                        </a:rPr>
                        <a:t>S.</a:t>
                      </a:r>
                    </a:p>
                    <a:p>
                      <a:pPr marL="342900" indent="0"/>
                      <a:r>
                        <a:rPr lang="en-US" sz="2700" b="1">
                          <a:solidFill>
                            <a:srgbClr val="FFFFFF"/>
                          </a:solidFill>
                          <a:latin typeface="Times New Roman"/>
                        </a:rPr>
                        <a:t>no.</a:t>
                      </a:r>
                    </a:p>
                  </a:txBody>
                  <a:tcPr marL="0" marR="0" marT="0" marB="0" anchor="b">
                    <a:solidFill>
                      <a:srgbClr val="70AD46"/>
                    </a:solidFill>
                  </a:tcPr>
                </a:tc>
                <a:tc>
                  <a:txBody>
                    <a:bodyPr/>
                    <a:lstStyle/>
                    <a:p>
                      <a:pPr marL="292100" indent="0" algn="ctr"/>
                      <a:r>
                        <a:rPr lang="en-US" sz="2700" b="1">
                          <a:solidFill>
                            <a:srgbClr val="FFFFFF"/>
                          </a:solidFill>
                          <a:latin typeface="Times New Roman"/>
                        </a:rPr>
                        <a:t>Drugs</a:t>
                      </a:r>
                    </a:p>
                  </a:txBody>
                  <a:tcPr marL="0" marR="0" marT="0" marB="0">
                    <a:solidFill>
                      <a:srgbClr val="70AD46"/>
                    </a:solidFill>
                  </a:tcPr>
                </a:tc>
                <a:tc>
                  <a:txBody>
                    <a:bodyPr/>
                    <a:lstStyle/>
                    <a:p>
                      <a:pPr indent="0" algn="ctr"/>
                      <a:r>
                        <a:rPr lang="en-US" sz="2700" b="1">
                          <a:solidFill>
                            <a:srgbClr val="FFFFFF"/>
                          </a:solidFill>
                          <a:latin typeface="Times New Roman"/>
                        </a:rPr>
                        <a:t>Doses</a:t>
                      </a:r>
                    </a:p>
                  </a:txBody>
                  <a:tcPr marL="0" marR="0" marT="0" marB="0">
                    <a:solidFill>
                      <a:srgbClr val="70AD46"/>
                    </a:solidFill>
                  </a:tcPr>
                </a:tc>
                <a:extLst>
                  <a:ext uri="{0D108BD9-81ED-4DB2-BD59-A6C34878D82A}">
                    <a16:rowId xmlns="" xmlns:a16="http://schemas.microsoft.com/office/drawing/2014/main" val="10000"/>
                  </a:ext>
                </a:extLst>
              </a:tr>
              <a:tr h="664416">
                <a:tc>
                  <a:txBody>
                    <a:bodyPr/>
                    <a:lstStyle/>
                    <a:p>
                      <a:pPr marL="406400" indent="0"/>
                      <a:r>
                        <a:rPr lang="en-US" sz="2700">
                          <a:latin typeface="Times New Roman"/>
                        </a:rPr>
                        <a:t>1</a:t>
                      </a:r>
                    </a:p>
                  </a:txBody>
                  <a:tcPr marL="0" marR="0" marT="0" marB="0" anchor="ctr">
                    <a:solidFill>
                      <a:srgbClr val="D6E3CF"/>
                    </a:solidFill>
                  </a:tcPr>
                </a:tc>
                <a:tc>
                  <a:txBody>
                    <a:bodyPr/>
                    <a:lstStyle/>
                    <a:p>
                      <a:pPr marL="292100" indent="0" algn="ctr"/>
                      <a:r>
                        <a:rPr lang="en-US" sz="2700" b="1">
                          <a:latin typeface="Calibri"/>
                        </a:rPr>
                        <a:t>Chlortetracycline,</a:t>
                      </a:r>
                    </a:p>
                  </a:txBody>
                  <a:tcPr marL="0" marR="0" marT="0" marB="0" anchor="ctr">
                    <a:solidFill>
                      <a:srgbClr val="D6E3CF"/>
                    </a:solidFill>
                  </a:tcPr>
                </a:tc>
                <a:tc>
                  <a:txBody>
                    <a:bodyPr/>
                    <a:lstStyle/>
                    <a:p>
                      <a:pPr indent="0" algn="ctr"/>
                      <a:r>
                        <a:rPr lang="en-US" sz="2700">
                          <a:latin typeface="Times New Roman"/>
                        </a:rPr>
                        <a:t>250 to 500mg 6hrly orally IV</a:t>
                      </a:r>
                    </a:p>
                  </a:txBody>
                  <a:tcPr marL="0" marR="0" marT="0" marB="0" anchor="ctr">
                    <a:solidFill>
                      <a:srgbClr val="D6E3CF"/>
                    </a:solidFill>
                  </a:tcPr>
                </a:tc>
                <a:extLst>
                  <a:ext uri="{0D108BD9-81ED-4DB2-BD59-A6C34878D82A}">
                    <a16:rowId xmlns="" xmlns:a16="http://schemas.microsoft.com/office/drawing/2014/main" val="10001"/>
                  </a:ext>
                </a:extLst>
              </a:tr>
              <a:tr h="652224">
                <a:tc>
                  <a:txBody>
                    <a:bodyPr/>
                    <a:lstStyle/>
                    <a:p>
                      <a:pPr marL="342900" indent="0"/>
                      <a:r>
                        <a:rPr lang="en-US" sz="2700">
                          <a:latin typeface="Times New Roman"/>
                        </a:rPr>
                        <a:t>2</a:t>
                      </a:r>
                    </a:p>
                  </a:txBody>
                  <a:tcPr marL="0" marR="0" marT="0" marB="0" anchor="ctr"/>
                </a:tc>
                <a:tc>
                  <a:txBody>
                    <a:bodyPr/>
                    <a:lstStyle/>
                    <a:p>
                      <a:pPr marL="292100" indent="0" algn="ctr"/>
                      <a:r>
                        <a:rPr lang="en-US" sz="2700" b="1">
                          <a:latin typeface="Calibri"/>
                        </a:rPr>
                        <a:t>Oxytetracycline</a:t>
                      </a:r>
                    </a:p>
                  </a:txBody>
                  <a:tcPr marL="0" marR="0" marT="0" marB="0" anchor="ctr"/>
                </a:tc>
                <a:tc>
                  <a:txBody>
                    <a:bodyPr/>
                    <a:lstStyle/>
                    <a:p>
                      <a:pPr indent="0" algn="ctr"/>
                      <a:r>
                        <a:rPr lang="en-US" sz="2700">
                          <a:latin typeface="Times New Roman"/>
                        </a:rPr>
                        <a:t>250 to 500mg 6hrly orally IV</a:t>
                      </a:r>
                    </a:p>
                  </a:txBody>
                  <a:tcPr marL="0" marR="0" marT="0" marB="0" anchor="ctr"/>
                </a:tc>
                <a:extLst>
                  <a:ext uri="{0D108BD9-81ED-4DB2-BD59-A6C34878D82A}">
                    <a16:rowId xmlns="" xmlns:a16="http://schemas.microsoft.com/office/drawing/2014/main" val="10002"/>
                  </a:ext>
                </a:extLst>
              </a:tr>
              <a:tr h="655272">
                <a:tc>
                  <a:txBody>
                    <a:bodyPr/>
                    <a:lstStyle/>
                    <a:p>
                      <a:pPr marL="406400" indent="0"/>
                      <a:r>
                        <a:rPr lang="en-US" sz="2700">
                          <a:latin typeface="Times New Roman"/>
                        </a:rPr>
                        <a:t>3</a:t>
                      </a:r>
                    </a:p>
                  </a:txBody>
                  <a:tcPr marL="0" marR="0" marT="0" marB="0">
                    <a:solidFill>
                      <a:srgbClr val="D6E3CF"/>
                    </a:solidFill>
                  </a:tcPr>
                </a:tc>
                <a:tc>
                  <a:txBody>
                    <a:bodyPr/>
                    <a:lstStyle/>
                    <a:p>
                      <a:pPr marL="292100" indent="0" algn="ctr"/>
                      <a:r>
                        <a:rPr lang="en-US" sz="2700" b="1">
                          <a:latin typeface="Calibri"/>
                        </a:rPr>
                        <a:t>Tetracycline</a:t>
                      </a:r>
                    </a:p>
                  </a:txBody>
                  <a:tcPr marL="0" marR="0" marT="0" marB="0">
                    <a:solidFill>
                      <a:srgbClr val="D6E3CF"/>
                    </a:solidFill>
                  </a:tcPr>
                </a:tc>
                <a:tc>
                  <a:txBody>
                    <a:bodyPr/>
                    <a:lstStyle/>
                    <a:p>
                      <a:pPr indent="0" algn="ctr"/>
                      <a:r>
                        <a:rPr lang="en-US" sz="2700">
                          <a:latin typeface="Times New Roman"/>
                        </a:rPr>
                        <a:t>250 to 500mg 6hrly orally IV</a:t>
                      </a:r>
                    </a:p>
                  </a:txBody>
                  <a:tcPr marL="0" marR="0" marT="0" marB="0">
                    <a:solidFill>
                      <a:srgbClr val="D6E3CF"/>
                    </a:solidFill>
                  </a:tcPr>
                </a:tc>
                <a:extLst>
                  <a:ext uri="{0D108BD9-81ED-4DB2-BD59-A6C34878D82A}">
                    <a16:rowId xmlns="" xmlns:a16="http://schemas.microsoft.com/office/drawing/2014/main" val="10003"/>
                  </a:ext>
                </a:extLst>
              </a:tr>
              <a:tr h="652224">
                <a:tc>
                  <a:txBody>
                    <a:bodyPr/>
                    <a:lstStyle/>
                    <a:p>
                      <a:pPr marL="342900" indent="0"/>
                      <a:r>
                        <a:rPr lang="en-US" sz="2700">
                          <a:latin typeface="Times New Roman"/>
                        </a:rPr>
                        <a:t>4</a:t>
                      </a:r>
                    </a:p>
                  </a:txBody>
                  <a:tcPr marL="0" marR="0" marT="0" marB="0"/>
                </a:tc>
                <a:tc>
                  <a:txBody>
                    <a:bodyPr/>
                    <a:lstStyle/>
                    <a:p>
                      <a:pPr marL="292100" indent="0" algn="ctr"/>
                      <a:r>
                        <a:rPr lang="en-US" sz="2700" b="1">
                          <a:latin typeface="Calibri"/>
                        </a:rPr>
                        <a:t>Doxycycline</a:t>
                      </a:r>
                    </a:p>
                  </a:txBody>
                  <a:tcPr marL="0" marR="0" marT="0" marB="0"/>
                </a:tc>
                <a:tc>
                  <a:txBody>
                    <a:bodyPr/>
                    <a:lstStyle/>
                    <a:p>
                      <a:pPr indent="0" algn="ctr"/>
                      <a:r>
                        <a:rPr lang="en-US" sz="2700">
                          <a:latin typeface="Times New Roman"/>
                        </a:rPr>
                        <a:t>100 to 200mg daily/orally.</a:t>
                      </a:r>
                    </a:p>
                  </a:txBody>
                  <a:tcPr marL="0" marR="0" marT="0" marB="0"/>
                </a:tc>
                <a:extLst>
                  <a:ext uri="{0D108BD9-81ED-4DB2-BD59-A6C34878D82A}">
                    <a16:rowId xmlns="" xmlns:a16="http://schemas.microsoft.com/office/drawing/2014/main" val="10004"/>
                  </a:ext>
                </a:extLst>
              </a:tr>
              <a:tr h="661368">
                <a:tc>
                  <a:txBody>
                    <a:bodyPr/>
                    <a:lstStyle/>
                    <a:p>
                      <a:pPr marL="406400" indent="0"/>
                      <a:r>
                        <a:rPr lang="en-US" sz="2700">
                          <a:latin typeface="Times New Roman"/>
                        </a:rPr>
                        <a:t>5</a:t>
                      </a:r>
                    </a:p>
                  </a:txBody>
                  <a:tcPr marL="0" marR="0" marT="0" marB="0">
                    <a:solidFill>
                      <a:srgbClr val="D6E3CF"/>
                    </a:solidFill>
                  </a:tcPr>
                </a:tc>
                <a:tc>
                  <a:txBody>
                    <a:bodyPr/>
                    <a:lstStyle/>
                    <a:p>
                      <a:pPr marL="292100" indent="0" algn="ctr"/>
                      <a:r>
                        <a:rPr lang="en-US" sz="2700" b="1">
                          <a:latin typeface="Calibri"/>
                        </a:rPr>
                        <a:t>Minocycline</a:t>
                      </a:r>
                    </a:p>
                  </a:txBody>
                  <a:tcPr marL="0" marR="0" marT="0" marB="0">
                    <a:solidFill>
                      <a:srgbClr val="D6E3CF"/>
                    </a:solidFill>
                  </a:tcPr>
                </a:tc>
                <a:tc>
                  <a:txBody>
                    <a:bodyPr/>
                    <a:lstStyle/>
                    <a:p>
                      <a:pPr indent="0" algn="ctr"/>
                      <a:r>
                        <a:rPr lang="en-US" sz="2700">
                          <a:latin typeface="Times New Roman"/>
                        </a:rPr>
                        <a:t>100 to 200mg daily/orally.</a:t>
                      </a:r>
                    </a:p>
                  </a:txBody>
                  <a:tcPr marL="0" marR="0" marT="0" marB="0">
                    <a:solidFill>
                      <a:srgbClr val="D6E3CF"/>
                    </a:solidFill>
                  </a:tcPr>
                </a:tc>
                <a:extLst>
                  <a:ext uri="{0D108BD9-81ED-4DB2-BD59-A6C34878D82A}">
                    <a16:rowId xmlns="" xmlns:a16="http://schemas.microsoft.com/office/drawing/2014/main" val="10005"/>
                  </a:ext>
                </a:extLst>
              </a:tr>
            </a:tbl>
          </a:graphicData>
        </a:graphic>
      </p:graphicFrame>
      <p:sp>
        <p:nvSpPr>
          <p:cNvPr id="67617" name="Rectangle 3">
            <a:extLst>
              <a:ext uri="{FF2B5EF4-FFF2-40B4-BE49-F238E27FC236}">
                <a16:creationId xmlns="" xmlns:a16="http://schemas.microsoft.com/office/drawing/2014/main" id="{7CA51807-04DA-B3A1-EC7B-CB300B779DF9}"/>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7618" name="Rectangle 4">
            <a:extLst>
              <a:ext uri="{FF2B5EF4-FFF2-40B4-BE49-F238E27FC236}">
                <a16:creationId xmlns="" xmlns:a16="http://schemas.microsoft.com/office/drawing/2014/main" id="{4CBA6936-3FC3-9F12-23D0-059691CBAFE0}"/>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62</a:t>
            </a:r>
          </a:p>
        </p:txBody>
      </p:sp>
    </p:spTree>
  </p:cSld>
  <p:clrMapOvr>
    <a:overrideClrMapping bg1="lt1" tx1="dk1" bg2="lt2" tx2="dk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1">
            <a:extLst>
              <a:ext uri="{FF2B5EF4-FFF2-40B4-BE49-F238E27FC236}">
                <a16:creationId xmlns="" xmlns:a16="http://schemas.microsoft.com/office/drawing/2014/main" id="{0FFB4114-284C-771A-9105-861D91B5AB6A}"/>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3" name="Rectangle 2">
            <a:extLst>
              <a:ext uri="{FF2B5EF4-FFF2-40B4-BE49-F238E27FC236}">
                <a16:creationId xmlns="" xmlns:a16="http://schemas.microsoft.com/office/drawing/2014/main" id="{65FB6902-2553-3C4D-BDDD-98AAB3A932D7}"/>
              </a:ext>
            </a:extLst>
          </p:cNvPr>
          <p:cNvSpPr/>
          <p:nvPr/>
        </p:nvSpPr>
        <p:spPr>
          <a:xfrm>
            <a:off x="494506" y="825500"/>
            <a:ext cx="11347450" cy="4840288"/>
          </a:xfrm>
          <a:prstGeom prst="rect">
            <a:avLst/>
          </a:prstGeom>
        </p:spPr>
        <p:txBody>
          <a:bodyPr lIns="0" tIns="0" rIns="0" bIns="0"/>
          <a:lstStyle/>
          <a:p>
            <a:pPr marL="245872" indent="-215900" eaLnBrk="1" fontAlgn="auto" hangingPunct="1">
              <a:lnSpc>
                <a:spcPts val="3480"/>
              </a:lnSpc>
              <a:spcBef>
                <a:spcPts val="0"/>
              </a:spcBef>
              <a:spcAft>
                <a:spcPts val="630"/>
              </a:spcAft>
              <a:defRPr/>
            </a:pPr>
            <a:r>
              <a:rPr lang="en-US" sz="3100" b="1">
                <a:latin typeface="Calibri"/>
              </a:rPr>
              <a:t>•    Contraindication &amp; Precautions: </a:t>
            </a:r>
            <a:r>
              <a:rPr lang="en-US" sz="3100">
                <a:latin typeface="Calibri"/>
              </a:rPr>
              <a:t>Hypersensitivity to tetracycline drugs. Take precaution in Renal disease, Hepatic disease.</a:t>
            </a:r>
          </a:p>
          <a:p>
            <a:pPr marL="245872" indent="-215900" eaLnBrk="1" fontAlgn="auto" hangingPunct="1">
              <a:lnSpc>
                <a:spcPts val="3432"/>
              </a:lnSpc>
              <a:spcBef>
                <a:spcPts val="0"/>
              </a:spcBef>
              <a:spcAft>
                <a:spcPts val="630"/>
              </a:spcAft>
              <a:defRPr/>
            </a:pPr>
            <a:r>
              <a:rPr lang="en-US" sz="3100" b="1">
                <a:latin typeface="Calibri"/>
              </a:rPr>
              <a:t>•    Adverse effect: </a:t>
            </a:r>
            <a:r>
              <a:rPr lang="en-US" sz="3100">
                <a:latin typeface="Calibri"/>
              </a:rPr>
              <a:t>Mild nausea, Anorexia, Bulky and loose stool, Hepatotoxicity, Flatulence, pancreatitis.</a:t>
            </a:r>
          </a:p>
          <a:p>
            <a:pPr algn="just" eaLnBrk="1" fontAlgn="auto" hangingPunct="1">
              <a:spcBef>
                <a:spcPts val="0"/>
              </a:spcBef>
              <a:spcAft>
                <a:spcPts val="1260"/>
              </a:spcAft>
              <a:defRPr/>
            </a:pPr>
            <a:r>
              <a:rPr lang="en-US" sz="3100" b="1">
                <a:latin typeface="Calibri"/>
              </a:rPr>
              <a:t>•    Drug interactions:</a:t>
            </a:r>
          </a:p>
          <a:p>
            <a:pPr marL="245872" indent="-215900" eaLnBrk="1" fontAlgn="auto" hangingPunct="1">
              <a:lnSpc>
                <a:spcPts val="3432"/>
              </a:lnSpc>
              <a:spcBef>
                <a:spcPts val="0"/>
              </a:spcBef>
              <a:spcAft>
                <a:spcPts val="630"/>
              </a:spcAft>
              <a:defRPr/>
            </a:pPr>
            <a:r>
              <a:rPr lang="en-US" sz="3100">
                <a:latin typeface="Calibri"/>
              </a:rPr>
              <a:t>&gt;Milk and dairy products, Magnesium containing laxatives, antacids, calcium supplements, iron supplements reduce absorption of tetracycline's.</a:t>
            </a:r>
          </a:p>
          <a:p>
            <a:pPr marL="245872" indent="-215900" eaLnBrk="1" fontAlgn="auto" hangingPunct="1">
              <a:lnSpc>
                <a:spcPts val="3432"/>
              </a:lnSpc>
              <a:spcBef>
                <a:spcPts val="0"/>
              </a:spcBef>
              <a:spcAft>
                <a:spcPts val="0"/>
              </a:spcAft>
              <a:defRPr/>
            </a:pPr>
            <a:r>
              <a:rPr lang="en-US" sz="3100">
                <a:latin typeface="Calibri"/>
              </a:rPr>
              <a:t>^Tetracycline's decrease the effect of penicillins &amp; Hormonal contraceptives drugs</a:t>
            </a:r>
            <a:r>
              <a:rPr lang="en-US" sz="3100" b="1">
                <a:latin typeface="Calibri"/>
              </a:rPr>
              <a:t>.</a:t>
            </a:r>
          </a:p>
        </p:txBody>
      </p:sp>
      <p:sp>
        <p:nvSpPr>
          <p:cNvPr id="68612" name="Rectangle 3">
            <a:extLst>
              <a:ext uri="{FF2B5EF4-FFF2-40B4-BE49-F238E27FC236}">
                <a16:creationId xmlns="" xmlns:a16="http://schemas.microsoft.com/office/drawing/2014/main" id="{F92C6BD7-DEB8-F7A5-0CD4-3465BE4B8E1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8613" name="Rectangle 4">
            <a:extLst>
              <a:ext uri="{FF2B5EF4-FFF2-40B4-BE49-F238E27FC236}">
                <a16:creationId xmlns="" xmlns:a16="http://schemas.microsoft.com/office/drawing/2014/main" id="{C754C9F8-EF67-3E35-70EB-F064D3E391B7}"/>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63</a:t>
            </a:r>
          </a:p>
        </p:txBody>
      </p:sp>
    </p:spTree>
  </p:cSld>
  <p:clrMapOvr>
    <a:overrideClrMapping bg1="lt1" tx1="dk1" bg2="lt2" tx2="dk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1">
            <a:extLst>
              <a:ext uri="{FF2B5EF4-FFF2-40B4-BE49-F238E27FC236}">
                <a16:creationId xmlns="" xmlns:a16="http://schemas.microsoft.com/office/drawing/2014/main" id="{67F29DAD-6466-FF4E-7350-02A9C7F734C3}"/>
              </a:ext>
            </a:extLst>
          </p:cNvPr>
          <p:cNvSpPr>
            <a:spLocks noChangeArrowheads="1"/>
          </p:cNvSpPr>
          <p:nvPr/>
        </p:nvSpPr>
        <p:spPr bwMode="auto">
          <a:xfrm>
            <a:off x="548481" y="338139"/>
            <a:ext cx="105410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191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69635" name="Rectangle 2">
            <a:extLst>
              <a:ext uri="{FF2B5EF4-FFF2-40B4-BE49-F238E27FC236}">
                <a16:creationId xmlns="" xmlns:a16="http://schemas.microsoft.com/office/drawing/2014/main" id="{4C24394B-E300-6D9A-C731-D2389AD21822}"/>
              </a:ext>
            </a:extLst>
          </p:cNvPr>
          <p:cNvSpPr>
            <a:spLocks noChangeArrowheads="1"/>
          </p:cNvSpPr>
          <p:nvPr/>
        </p:nvSpPr>
        <p:spPr bwMode="auto">
          <a:xfrm>
            <a:off x="548481" y="1200150"/>
            <a:ext cx="10541000"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13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38"/>
              </a:lnSpc>
              <a:spcAft>
                <a:spcPts val="625"/>
              </a:spcAft>
            </a:pPr>
            <a:r>
              <a:rPr lang="en-US" altLang="en-US" sz="4100" b="1"/>
              <a:t>•    They should not be used during pregnancy, lactation and childhood.</a:t>
            </a:r>
          </a:p>
          <a:p>
            <a:pPr eaLnBrk="1" hangingPunct="1">
              <a:lnSpc>
                <a:spcPts val="3938"/>
              </a:lnSpc>
              <a:spcAft>
                <a:spcPts val="625"/>
              </a:spcAft>
            </a:pPr>
            <a:r>
              <a:rPr lang="en-US" altLang="en-US" sz="4100" b="1"/>
              <a:t>•    They should not be given when renal functions are impaired.</a:t>
            </a:r>
          </a:p>
          <a:p>
            <a:pPr eaLnBrk="1" hangingPunct="1">
              <a:lnSpc>
                <a:spcPts val="3813"/>
              </a:lnSpc>
              <a:spcAft>
                <a:spcPts val="625"/>
              </a:spcAft>
            </a:pPr>
            <a:r>
              <a:rPr lang="en-US" altLang="en-US" sz="4100" b="1"/>
              <a:t>•    Instruct the patient not to take antacids calcium supplements, iron supplements &amp; Magnesium containing laxatives.</a:t>
            </a:r>
          </a:p>
          <a:p>
            <a:pPr eaLnBrk="1" hangingPunct="1">
              <a:lnSpc>
                <a:spcPts val="3938"/>
              </a:lnSpc>
            </a:pPr>
            <a:r>
              <a:rPr lang="en-US" altLang="en-US" sz="4100" b="1"/>
              <a:t>•    Do not take Milk or dairy products within 2-3hrs of taking tetracycline's.</a:t>
            </a:r>
          </a:p>
        </p:txBody>
      </p:sp>
      <p:sp>
        <p:nvSpPr>
          <p:cNvPr id="69636" name="Rectangle 3">
            <a:extLst>
              <a:ext uri="{FF2B5EF4-FFF2-40B4-BE49-F238E27FC236}">
                <a16:creationId xmlns="" xmlns:a16="http://schemas.microsoft.com/office/drawing/2014/main" id="{20305B8C-0430-ED31-B38E-600B09646DBC}"/>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9637" name="Rectangle 4">
            <a:extLst>
              <a:ext uri="{FF2B5EF4-FFF2-40B4-BE49-F238E27FC236}">
                <a16:creationId xmlns="" xmlns:a16="http://schemas.microsoft.com/office/drawing/2014/main" id="{3ED16AE5-0DB4-F77A-1ADA-FAD5A8CD190A}"/>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64</a:t>
            </a:r>
          </a:p>
        </p:txBody>
      </p:sp>
    </p:spTree>
  </p:cSld>
  <p:clrMapOvr>
    <a:overrideClrMapping bg1="lt1" tx1="dk1" bg2="lt2" tx2="dk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878ECFA-AC9C-CAF0-C93D-53B381169FBC}"/>
              </a:ext>
            </a:extLst>
          </p:cNvPr>
          <p:cNvSpPr/>
          <p:nvPr/>
        </p:nvSpPr>
        <p:spPr>
          <a:xfrm>
            <a:off x="942182" y="360364"/>
            <a:ext cx="10290175" cy="5583237"/>
          </a:xfrm>
          <a:prstGeom prst="rect">
            <a:avLst/>
          </a:prstGeom>
        </p:spPr>
        <p:txBody>
          <a:bodyPr lIns="0" tIns="0" rIns="0" bIns="0"/>
          <a:lstStyle/>
          <a:p>
            <a:pPr eaLnBrk="1" fontAlgn="auto" hangingPunct="1">
              <a:spcBef>
                <a:spcPts val="0"/>
              </a:spcBef>
              <a:spcAft>
                <a:spcPts val="1680"/>
              </a:spcAft>
              <a:defRPr/>
            </a:pPr>
            <a:r>
              <a:rPr lang="en-US" sz="3900" b="1">
                <a:latin typeface="Times New Roman"/>
              </a:rPr>
              <a:t>Chloramphenicol</a:t>
            </a:r>
          </a:p>
          <a:p>
            <a:pPr marL="255016" indent="-203200" eaLnBrk="1" fontAlgn="auto" hangingPunct="1">
              <a:lnSpc>
                <a:spcPts val="3360"/>
              </a:lnSpc>
              <a:spcBef>
                <a:spcPts val="0"/>
              </a:spcBef>
              <a:spcAft>
                <a:spcPts val="1050"/>
              </a:spcAft>
              <a:defRPr/>
            </a:pPr>
            <a:r>
              <a:rPr lang="en-US" sz="3100" b="1">
                <a:latin typeface="Times New Roman"/>
              </a:rPr>
              <a:t>❖Introduction:</a:t>
            </a:r>
            <a:r>
              <a:rPr lang="en-US" sz="2700">
                <a:solidFill>
                  <a:srgbClr val="242121"/>
                </a:solidFill>
                <a:latin typeface="Times New Roman"/>
              </a:rPr>
              <a:t>Broad spectrum </a:t>
            </a:r>
            <a:r>
              <a:rPr lang="en-US" sz="2700">
                <a:latin typeface="Times New Roman"/>
              </a:rPr>
              <a:t>(aerobic, anaerobic, gram +, gram -, Rickettsiae) they closely resembles in the action to the tetracycline's</a:t>
            </a:r>
          </a:p>
          <a:p>
            <a:pPr algn="just" eaLnBrk="1" fontAlgn="auto" hangingPunct="1">
              <a:spcBef>
                <a:spcPts val="0"/>
              </a:spcBef>
              <a:spcAft>
                <a:spcPts val="1260"/>
              </a:spcAft>
              <a:defRPr/>
            </a:pPr>
            <a:r>
              <a:rPr lang="en-US" sz="2700">
                <a:latin typeface="Times New Roman"/>
              </a:rPr>
              <a:t>•    </a:t>
            </a:r>
            <a:r>
              <a:rPr lang="en-US" sz="2700">
                <a:solidFill>
                  <a:srgbClr val="242121"/>
                </a:solidFill>
                <a:latin typeface="Times New Roman"/>
              </a:rPr>
              <a:t>Bacteriostatic </a:t>
            </a:r>
            <a:r>
              <a:rPr lang="en-US" sz="2600" i="1">
                <a:latin typeface="Calibri"/>
              </a:rPr>
              <a:t>(H. influenzae, Neisseria meningitidis)</a:t>
            </a:r>
          </a:p>
          <a:p>
            <a:pPr marL="255016" indent="-203200" eaLnBrk="1" fontAlgn="auto" hangingPunct="1">
              <a:lnSpc>
                <a:spcPts val="3336"/>
              </a:lnSpc>
              <a:spcBef>
                <a:spcPts val="0"/>
              </a:spcBef>
              <a:spcAft>
                <a:spcPts val="630"/>
              </a:spcAft>
              <a:defRPr/>
            </a:pPr>
            <a:r>
              <a:rPr lang="en-US" sz="3100" b="1">
                <a:latin typeface="Times New Roman"/>
              </a:rPr>
              <a:t>•    Mechanism of Action</a:t>
            </a:r>
            <a:r>
              <a:rPr lang="en-US" sz="3100">
                <a:latin typeface="Times New Roman"/>
              </a:rPr>
              <a:t>: They inhibit protein synthesis in susceptible bacteria, in presence of these drug, organism cannot multiply thus it acts as bacteriostatic drug.</a:t>
            </a:r>
          </a:p>
          <a:p>
            <a:pPr algn="just" eaLnBrk="1" fontAlgn="auto" hangingPunct="1">
              <a:spcBef>
                <a:spcPts val="0"/>
              </a:spcBef>
              <a:spcAft>
                <a:spcPts val="1260"/>
              </a:spcAft>
              <a:defRPr/>
            </a:pPr>
            <a:r>
              <a:rPr lang="en-US" sz="3100" b="1">
                <a:latin typeface="Times New Roman"/>
              </a:rPr>
              <a:t>•    Indication &amp; Uses:</a:t>
            </a:r>
          </a:p>
          <a:p>
            <a:pPr algn="just" eaLnBrk="1" fontAlgn="auto" hangingPunct="1">
              <a:spcBef>
                <a:spcPts val="0"/>
              </a:spcBef>
              <a:spcAft>
                <a:spcPts val="1260"/>
              </a:spcAft>
              <a:defRPr/>
            </a:pPr>
            <a:r>
              <a:rPr lang="en-US" sz="3100">
                <a:latin typeface="Times New Roman"/>
              </a:rPr>
              <a:t>1.    Mainly used in typhoid fever.</a:t>
            </a:r>
          </a:p>
          <a:p>
            <a:pPr marL="534416" indent="-482600" eaLnBrk="1" fontAlgn="auto" hangingPunct="1">
              <a:lnSpc>
                <a:spcPts val="3360"/>
              </a:lnSpc>
              <a:spcBef>
                <a:spcPts val="0"/>
              </a:spcBef>
              <a:spcAft>
                <a:spcPts val="0"/>
              </a:spcAft>
              <a:defRPr/>
            </a:pPr>
            <a:r>
              <a:rPr lang="en-US" sz="3100">
                <a:latin typeface="Times New Roman"/>
              </a:rPr>
              <a:t>2.    UTI, Rickettsial, Cholera, Bacterial meningitis, Eye, Ear infections.</a:t>
            </a:r>
          </a:p>
        </p:txBody>
      </p:sp>
      <p:sp>
        <p:nvSpPr>
          <p:cNvPr id="70659" name="Rectangle 2">
            <a:extLst>
              <a:ext uri="{FF2B5EF4-FFF2-40B4-BE49-F238E27FC236}">
                <a16:creationId xmlns="" xmlns:a16="http://schemas.microsoft.com/office/drawing/2014/main" id="{2029F3F8-E56D-FF58-BCC3-9ADDBD01EF59}"/>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70660" name="Rectangle 3">
            <a:extLst>
              <a:ext uri="{FF2B5EF4-FFF2-40B4-BE49-F238E27FC236}">
                <a16:creationId xmlns="" xmlns:a16="http://schemas.microsoft.com/office/drawing/2014/main" id="{AE3F895C-7E44-CC5C-AD14-6877FE4B95FE}"/>
              </a:ext>
            </a:extLst>
          </p:cNvPr>
          <p:cNvSpPr>
            <a:spLocks noChangeArrowheads="1"/>
          </p:cNvSpPr>
          <p:nvPr/>
        </p:nvSpPr>
        <p:spPr bwMode="auto">
          <a:xfrm>
            <a:off x="11122820" y="6477000"/>
            <a:ext cx="1730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65</a:t>
            </a:r>
          </a:p>
        </p:txBody>
      </p:sp>
    </p:spTree>
  </p:cSld>
  <p:clrMapOvr>
    <a:overrideClrMapping bg1="lt1" tx1="dk1" bg2="lt2" tx2="dk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a:extLst>
              <a:ext uri="{FF2B5EF4-FFF2-40B4-BE49-F238E27FC236}">
                <a16:creationId xmlns="" xmlns:a16="http://schemas.microsoft.com/office/drawing/2014/main" id="{34625DCC-8D96-CC79-6BD7-F7B47B75B794}"/>
              </a:ext>
            </a:extLst>
          </p:cNvPr>
          <p:cNvSpPr>
            <a:spLocks noChangeArrowheads="1"/>
          </p:cNvSpPr>
          <p:nvPr/>
        </p:nvSpPr>
        <p:spPr bwMode="auto">
          <a:xfrm>
            <a:off x="945357" y="368300"/>
            <a:ext cx="58277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400" b="1">
                <a:latin typeface="Times New Roman" panose="02020603050405020304" pitchFamily="18" charset="0"/>
              </a:rPr>
              <a:t>Drug Examples &amp; Doses</a:t>
            </a:r>
          </a:p>
        </p:txBody>
      </p:sp>
      <p:sp>
        <p:nvSpPr>
          <p:cNvPr id="71683" name="Rectangle 2">
            <a:extLst>
              <a:ext uri="{FF2B5EF4-FFF2-40B4-BE49-F238E27FC236}">
                <a16:creationId xmlns="" xmlns:a16="http://schemas.microsoft.com/office/drawing/2014/main" id="{2D0A7909-4CFE-4AF2-ADF6-C4A2FE31B90F}"/>
              </a:ext>
            </a:extLst>
          </p:cNvPr>
          <p:cNvSpPr>
            <a:spLocks noChangeArrowheads="1"/>
          </p:cNvSpPr>
          <p:nvPr/>
        </p:nvSpPr>
        <p:spPr bwMode="auto">
          <a:xfrm>
            <a:off x="954881" y="1889125"/>
            <a:ext cx="102504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13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pPr>
            <a:r>
              <a:rPr lang="en-US" altLang="en-US" sz="2700">
                <a:latin typeface="Times New Roman" panose="02020603050405020304" pitchFamily="18" charset="0"/>
              </a:rPr>
              <a:t>• Adult &amp; Child: PO/IV 50 to 100mg/kg/day in divided doses of Q6h not exceed to 100mg/kg/day.</a:t>
            </a:r>
          </a:p>
        </p:txBody>
      </p:sp>
      <p:sp>
        <p:nvSpPr>
          <p:cNvPr id="71684" name="Rectangle 3">
            <a:extLst>
              <a:ext uri="{FF2B5EF4-FFF2-40B4-BE49-F238E27FC236}">
                <a16:creationId xmlns="" xmlns:a16="http://schemas.microsoft.com/office/drawing/2014/main" id="{07684F93-157B-C24B-BBF4-6FB640D11F1D}"/>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71685" name="Rectangle 4">
            <a:extLst>
              <a:ext uri="{FF2B5EF4-FFF2-40B4-BE49-F238E27FC236}">
                <a16:creationId xmlns="" xmlns:a16="http://schemas.microsoft.com/office/drawing/2014/main" id="{B94933F3-C2E8-2EA8-E5FA-620748369B42}"/>
              </a:ext>
            </a:extLst>
          </p:cNvPr>
          <p:cNvSpPr>
            <a:spLocks noChangeArrowheads="1"/>
          </p:cNvSpPr>
          <p:nvPr/>
        </p:nvSpPr>
        <p:spPr bwMode="auto">
          <a:xfrm>
            <a:off x="11122820"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66</a:t>
            </a:r>
          </a:p>
        </p:txBody>
      </p:sp>
    </p:spTree>
  </p:cSld>
  <p:clrMapOvr>
    <a:overrideClrMapping bg1="lt1" tx1="dk1" bg2="lt2" tx2="dk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1">
            <a:extLst>
              <a:ext uri="{FF2B5EF4-FFF2-40B4-BE49-F238E27FC236}">
                <a16:creationId xmlns="" xmlns:a16="http://schemas.microsoft.com/office/drawing/2014/main" id="{E737B024-E076-A194-5EEF-D86333CEC463}"/>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72707" name="Rectangle 2">
            <a:extLst>
              <a:ext uri="{FF2B5EF4-FFF2-40B4-BE49-F238E27FC236}">
                <a16:creationId xmlns="" xmlns:a16="http://schemas.microsoft.com/office/drawing/2014/main" id="{2D961713-FAB5-C9D4-21BF-062D75856488}"/>
              </a:ext>
            </a:extLst>
          </p:cNvPr>
          <p:cNvSpPr>
            <a:spLocks noChangeArrowheads="1"/>
          </p:cNvSpPr>
          <p:nvPr/>
        </p:nvSpPr>
        <p:spPr bwMode="auto">
          <a:xfrm>
            <a:off x="515145" y="844550"/>
            <a:ext cx="55594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1475"/>
              </a:spcAft>
            </a:pPr>
            <a:r>
              <a:rPr lang="en-US" altLang="en-US" sz="3100" b="1"/>
              <a:t>•    Contraindication &amp; Precautions:</a:t>
            </a:r>
          </a:p>
        </p:txBody>
      </p:sp>
      <p:sp>
        <p:nvSpPr>
          <p:cNvPr id="72708" name="Rectangle 3">
            <a:extLst>
              <a:ext uri="{FF2B5EF4-FFF2-40B4-BE49-F238E27FC236}">
                <a16:creationId xmlns="" xmlns:a16="http://schemas.microsoft.com/office/drawing/2014/main" id="{B84A4F27-246B-B597-E5D9-28A74607FF3E}"/>
              </a:ext>
            </a:extLst>
          </p:cNvPr>
          <p:cNvSpPr>
            <a:spLocks noChangeArrowheads="1"/>
          </p:cNvSpPr>
          <p:nvPr/>
        </p:nvSpPr>
        <p:spPr bwMode="auto">
          <a:xfrm>
            <a:off x="508794" y="1404938"/>
            <a:ext cx="11180762"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50"/>
              </a:lnSpc>
              <a:spcAft>
                <a:spcPts val="1888"/>
              </a:spcAft>
            </a:pPr>
            <a:r>
              <a:rPr lang="en-US" altLang="en-US" sz="3100"/>
              <a:t>History of hypersensitivity or toxic reactions, Pregnancy &amp; Lactation, spl. precaution for renal impaired and hepatic patients.</a:t>
            </a:r>
          </a:p>
        </p:txBody>
      </p:sp>
      <p:sp>
        <p:nvSpPr>
          <p:cNvPr id="72709" name="Rectangle 4">
            <a:extLst>
              <a:ext uri="{FF2B5EF4-FFF2-40B4-BE49-F238E27FC236}">
                <a16:creationId xmlns="" xmlns:a16="http://schemas.microsoft.com/office/drawing/2014/main" id="{C93EF3FD-8E96-2922-85DA-E7C2B20D8970}"/>
              </a:ext>
            </a:extLst>
          </p:cNvPr>
          <p:cNvSpPr>
            <a:spLocks noChangeArrowheads="1"/>
          </p:cNvSpPr>
          <p:nvPr/>
        </p:nvSpPr>
        <p:spPr bwMode="auto">
          <a:xfrm>
            <a:off x="515145" y="2611438"/>
            <a:ext cx="9515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2313"/>
              </a:spcAft>
            </a:pPr>
            <a:r>
              <a:rPr lang="en-US" altLang="en-US" sz="3100" b="1"/>
              <a:t>•    Adverse effect: </a:t>
            </a:r>
            <a:r>
              <a:rPr lang="en-US" altLang="en-US" sz="3100"/>
              <a:t>Nausea, vomiting, diarrhea, oral/vaginal</a:t>
            </a:r>
          </a:p>
        </p:txBody>
      </p:sp>
      <p:sp>
        <p:nvSpPr>
          <p:cNvPr id="72710" name="Rectangle 5">
            <a:extLst>
              <a:ext uri="{FF2B5EF4-FFF2-40B4-BE49-F238E27FC236}">
                <a16:creationId xmlns="" xmlns:a16="http://schemas.microsoft.com/office/drawing/2014/main" id="{E1EECFDC-1BDA-4CD4-D628-AA7125E3EFE3}"/>
              </a:ext>
            </a:extLst>
          </p:cNvPr>
          <p:cNvSpPr>
            <a:spLocks noChangeArrowheads="1"/>
          </p:cNvSpPr>
          <p:nvPr/>
        </p:nvSpPr>
        <p:spPr bwMode="auto">
          <a:xfrm>
            <a:off x="740570" y="3355976"/>
            <a:ext cx="10504487"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1888"/>
              </a:spcAft>
            </a:pPr>
            <a:r>
              <a:rPr lang="en-US" altLang="en-US" sz="3100"/>
              <a:t>candidiasis, Bone marrow depression, Hypersensitivity reaction.</a:t>
            </a:r>
          </a:p>
        </p:txBody>
      </p:sp>
      <p:sp>
        <p:nvSpPr>
          <p:cNvPr id="72711" name="Rectangle 6">
            <a:extLst>
              <a:ext uri="{FF2B5EF4-FFF2-40B4-BE49-F238E27FC236}">
                <a16:creationId xmlns="" xmlns:a16="http://schemas.microsoft.com/office/drawing/2014/main" id="{7F8EB0F8-57D1-F0A7-DFA1-C98AA70B5D44}"/>
              </a:ext>
            </a:extLst>
          </p:cNvPr>
          <p:cNvSpPr>
            <a:spLocks noChangeArrowheads="1"/>
          </p:cNvSpPr>
          <p:nvPr/>
        </p:nvSpPr>
        <p:spPr bwMode="auto">
          <a:xfrm>
            <a:off x="515144" y="4014788"/>
            <a:ext cx="320040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1475"/>
              </a:spcAft>
            </a:pPr>
            <a:r>
              <a:rPr lang="en-US" altLang="en-US" sz="3100" b="1"/>
              <a:t>•    Drug interactions:</a:t>
            </a:r>
          </a:p>
        </p:txBody>
      </p:sp>
      <p:sp>
        <p:nvSpPr>
          <p:cNvPr id="72712" name="Rectangle 7">
            <a:extLst>
              <a:ext uri="{FF2B5EF4-FFF2-40B4-BE49-F238E27FC236}">
                <a16:creationId xmlns="" xmlns:a16="http://schemas.microsoft.com/office/drawing/2014/main" id="{430477C3-0C90-ADFD-2CB4-EC7FB376BBA5}"/>
              </a:ext>
            </a:extLst>
          </p:cNvPr>
          <p:cNvSpPr>
            <a:spLocks noChangeArrowheads="1"/>
          </p:cNvSpPr>
          <p:nvPr/>
        </p:nvSpPr>
        <p:spPr bwMode="auto">
          <a:xfrm>
            <a:off x="521494" y="4568826"/>
            <a:ext cx="1025366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50"/>
              </a:lnSpc>
              <a:spcAft>
                <a:spcPts val="425"/>
              </a:spcAft>
            </a:pPr>
            <a:r>
              <a:rPr lang="en-US" altLang="en-US" sz="2700">
                <a:latin typeface="Times New Roman" panose="02020603050405020304" pitchFamily="18" charset="0"/>
              </a:rPr>
              <a:t>o</a:t>
            </a:r>
            <a:r>
              <a:rPr lang="en-US" altLang="en-US" sz="3100"/>
              <a:t>Chemical inhibits metabolism of tobutamide chorpropamide, warfarin, cyclophosphamide, and phenytoin.</a:t>
            </a:r>
          </a:p>
        </p:txBody>
      </p:sp>
      <p:sp>
        <p:nvSpPr>
          <p:cNvPr id="72713" name="Rectangle 8">
            <a:extLst>
              <a:ext uri="{FF2B5EF4-FFF2-40B4-BE49-F238E27FC236}">
                <a16:creationId xmlns="" xmlns:a16="http://schemas.microsoft.com/office/drawing/2014/main" id="{599CE242-A5B4-66E5-E098-3286B391049A}"/>
              </a:ext>
            </a:extLst>
          </p:cNvPr>
          <p:cNvSpPr>
            <a:spLocks noChangeArrowheads="1"/>
          </p:cNvSpPr>
          <p:nvPr/>
        </p:nvSpPr>
        <p:spPr bwMode="auto">
          <a:xfrm>
            <a:off x="521494" y="5568951"/>
            <a:ext cx="1118076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75"/>
              </a:lnSpc>
            </a:pPr>
            <a:r>
              <a:rPr lang="en-US" altLang="en-US" sz="2700">
                <a:latin typeface="Times New Roman" panose="02020603050405020304" pitchFamily="18" charset="0"/>
              </a:rPr>
              <a:t>o</a:t>
            </a:r>
            <a:r>
              <a:rPr lang="en-US" altLang="en-US" sz="3100"/>
              <a:t>As the bacteriostatic action of chloramphenicol can antagonize the cidal action of P lactum /aminoglycosides on certain bacteria.</a:t>
            </a:r>
          </a:p>
        </p:txBody>
      </p:sp>
      <p:sp>
        <p:nvSpPr>
          <p:cNvPr id="72714" name="Rectangle 9">
            <a:extLst>
              <a:ext uri="{FF2B5EF4-FFF2-40B4-BE49-F238E27FC236}">
                <a16:creationId xmlns="" xmlns:a16="http://schemas.microsoft.com/office/drawing/2014/main" id="{738085B3-D1DD-D920-A2ED-1F31B903076A}"/>
              </a:ext>
            </a:extLst>
          </p:cNvPr>
          <p:cNvSpPr>
            <a:spLocks noChangeArrowheads="1"/>
          </p:cNvSpPr>
          <p:nvPr/>
        </p:nvSpPr>
        <p:spPr bwMode="auto">
          <a:xfrm>
            <a:off x="959645" y="6483351"/>
            <a:ext cx="649287"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a:solidFill>
                  <a:srgbClr val="878787"/>
                </a:solidFill>
              </a:rPr>
              <a:t>8/23/2018</a:t>
            </a:r>
          </a:p>
        </p:txBody>
      </p:sp>
      <p:sp>
        <p:nvSpPr>
          <p:cNvPr id="72715" name="Rectangle 10">
            <a:extLst>
              <a:ext uri="{FF2B5EF4-FFF2-40B4-BE49-F238E27FC236}">
                <a16:creationId xmlns="" xmlns:a16="http://schemas.microsoft.com/office/drawing/2014/main" id="{DCE4316A-CA00-B095-F559-F6189D402BCF}"/>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67</a:t>
            </a:r>
          </a:p>
        </p:txBody>
      </p:sp>
    </p:spTree>
  </p:cSld>
  <p:clrMapOvr>
    <a:overrideClrMapping bg1="lt1" tx1="dk1" bg2="lt2" tx2="dk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1">
            <a:extLst>
              <a:ext uri="{FF2B5EF4-FFF2-40B4-BE49-F238E27FC236}">
                <a16:creationId xmlns="" xmlns:a16="http://schemas.microsoft.com/office/drawing/2014/main" id="{2C5EC7BA-4D97-769E-ABAD-F70DE9E4A6CA}"/>
              </a:ext>
            </a:extLst>
          </p:cNvPr>
          <p:cNvSpPr>
            <a:spLocks noChangeArrowheads="1"/>
          </p:cNvSpPr>
          <p:nvPr/>
        </p:nvSpPr>
        <p:spPr bwMode="auto">
          <a:xfrm>
            <a:off x="554831" y="338138"/>
            <a:ext cx="96472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06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5F267A18-3B86-37B8-D3C5-31BD04826BCA}"/>
              </a:ext>
            </a:extLst>
          </p:cNvPr>
          <p:cNvSpPr/>
          <p:nvPr/>
        </p:nvSpPr>
        <p:spPr>
          <a:xfrm>
            <a:off x="554831" y="1322388"/>
            <a:ext cx="9647238" cy="4564062"/>
          </a:xfrm>
          <a:prstGeom prst="rect">
            <a:avLst/>
          </a:prstGeom>
        </p:spPr>
        <p:txBody>
          <a:bodyPr lIns="0" tIns="0" rIns="0" bIns="0"/>
          <a:lstStyle/>
          <a:p>
            <a:pPr marL="235712" indent="-228600" eaLnBrk="1" fontAlgn="auto" hangingPunct="1">
              <a:lnSpc>
                <a:spcPts val="5832"/>
              </a:lnSpc>
              <a:spcBef>
                <a:spcPts val="0"/>
              </a:spcBef>
              <a:spcAft>
                <a:spcPts val="630"/>
              </a:spcAft>
              <a:defRPr/>
            </a:pPr>
            <a:r>
              <a:rPr lang="en-US" sz="4900" spc="-50">
                <a:latin typeface="Calibri"/>
              </a:rPr>
              <a:t>• Assess signs of infection, Anemia, C/S done before therapy.</a:t>
            </a:r>
          </a:p>
          <a:p>
            <a:pPr marL="235712" indent="-228600" eaLnBrk="1" fontAlgn="auto" hangingPunct="1">
              <a:lnSpc>
                <a:spcPts val="5832"/>
              </a:lnSpc>
              <a:spcBef>
                <a:spcPts val="0"/>
              </a:spcBef>
              <a:spcAft>
                <a:spcPts val="630"/>
              </a:spcAft>
              <a:defRPr/>
            </a:pPr>
            <a:r>
              <a:rPr lang="en-US" sz="4900" spc="-50">
                <a:latin typeface="Calibri"/>
              </a:rPr>
              <a:t>•Administer I/V after diluting 1gm/10ml, provide oral dose with adequate water.</a:t>
            </a:r>
          </a:p>
          <a:p>
            <a:pPr marL="235712" indent="-228600" eaLnBrk="1" fontAlgn="auto" hangingPunct="1">
              <a:spcBef>
                <a:spcPts val="0"/>
              </a:spcBef>
              <a:spcAft>
                <a:spcPts val="0"/>
              </a:spcAft>
              <a:defRPr/>
            </a:pPr>
            <a:r>
              <a:rPr lang="en-US" sz="4900" spc="-50">
                <a:latin typeface="Calibri"/>
              </a:rPr>
              <a:t>•Evaluate therapeutic response.</a:t>
            </a:r>
          </a:p>
        </p:txBody>
      </p:sp>
      <p:sp>
        <p:nvSpPr>
          <p:cNvPr id="73732" name="Rectangle 3">
            <a:extLst>
              <a:ext uri="{FF2B5EF4-FFF2-40B4-BE49-F238E27FC236}">
                <a16:creationId xmlns="" xmlns:a16="http://schemas.microsoft.com/office/drawing/2014/main" id="{E01EA26A-E244-ED92-95AE-EFA18F73B339}"/>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73733" name="Rectangle 4">
            <a:extLst>
              <a:ext uri="{FF2B5EF4-FFF2-40B4-BE49-F238E27FC236}">
                <a16:creationId xmlns="" xmlns:a16="http://schemas.microsoft.com/office/drawing/2014/main" id="{0E9EC76F-C9F5-EDC0-B304-7E8196C2E5E6}"/>
              </a:ext>
            </a:extLst>
          </p:cNvPr>
          <p:cNvSpPr>
            <a:spLocks noChangeArrowheads="1"/>
          </p:cNvSpPr>
          <p:nvPr/>
        </p:nvSpPr>
        <p:spPr bwMode="auto">
          <a:xfrm>
            <a:off x="1112281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68</a:t>
            </a:r>
          </a:p>
        </p:txBody>
      </p:sp>
    </p:spTree>
  </p:cSld>
  <p:clrMapOvr>
    <a:overrideClrMapping bg1="lt1" tx1="dk1" bg2="lt2" tx2="dk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1">
            <a:extLst>
              <a:ext uri="{FF2B5EF4-FFF2-40B4-BE49-F238E27FC236}">
                <a16:creationId xmlns="" xmlns:a16="http://schemas.microsoft.com/office/drawing/2014/main" id="{78F4CF38-0578-A930-7A2A-401FBCEA748E}"/>
              </a:ext>
            </a:extLst>
          </p:cNvPr>
          <p:cNvSpPr>
            <a:spLocks noChangeArrowheads="1"/>
          </p:cNvSpPr>
          <p:nvPr/>
        </p:nvSpPr>
        <p:spPr bwMode="auto">
          <a:xfrm>
            <a:off x="965994" y="1268414"/>
            <a:ext cx="3657600" cy="23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725"/>
              </a:lnSpc>
            </a:pPr>
            <a:r>
              <a:rPr lang="en-US" altLang="en-US" sz="3900" b="1">
                <a:latin typeface="Times New Roman" panose="02020603050405020304" pitchFamily="18" charset="0"/>
              </a:rPr>
              <a:t>Sulphonamides</a:t>
            </a:r>
          </a:p>
          <a:p>
            <a:pPr algn="ctr" eaLnBrk="1" hangingPunct="1">
              <a:lnSpc>
                <a:spcPts val="4725"/>
              </a:lnSpc>
            </a:pPr>
            <a:r>
              <a:rPr lang="en-US" altLang="en-US" sz="4300">
                <a:latin typeface="Times New Roman" panose="02020603050405020304" pitchFamily="18" charset="0"/>
              </a:rPr>
              <a:t>-Gerhard</a:t>
            </a:r>
          </a:p>
          <a:p>
            <a:pPr algn="ctr" eaLnBrk="1" hangingPunct="1">
              <a:lnSpc>
                <a:spcPts val="4725"/>
              </a:lnSpc>
            </a:pPr>
            <a:r>
              <a:rPr lang="en-US" altLang="en-US" sz="4300">
                <a:latin typeface="Times New Roman" panose="02020603050405020304" pitchFamily="18" charset="0"/>
              </a:rPr>
              <a:t>Domagk</a:t>
            </a:r>
          </a:p>
          <a:p>
            <a:pPr algn="ctr" eaLnBrk="1" hangingPunct="1">
              <a:lnSpc>
                <a:spcPts val="4725"/>
              </a:lnSpc>
            </a:pPr>
            <a:r>
              <a:rPr lang="en-US" altLang="en-US" sz="4100">
                <a:latin typeface="Times New Roman" panose="02020603050405020304" pitchFamily="18" charset="0"/>
              </a:rPr>
              <a:t>(</a:t>
            </a:r>
            <a:r>
              <a:rPr lang="en-US" altLang="en-US" sz="4300">
                <a:latin typeface="Times New Roman" panose="02020603050405020304" pitchFamily="18" charset="0"/>
              </a:rPr>
              <a:t>1870</a:t>
            </a:r>
            <a:r>
              <a:rPr lang="en-US" altLang="en-US" sz="4100">
                <a:latin typeface="Times New Roman" panose="02020603050405020304" pitchFamily="18" charset="0"/>
              </a:rPr>
              <a:t>)</a:t>
            </a:r>
          </a:p>
        </p:txBody>
      </p:sp>
      <p:sp>
        <p:nvSpPr>
          <p:cNvPr id="74755" name="Rectangle 2">
            <a:extLst>
              <a:ext uri="{FF2B5EF4-FFF2-40B4-BE49-F238E27FC236}">
                <a16:creationId xmlns="" xmlns:a16="http://schemas.microsoft.com/office/drawing/2014/main" id="{0D82258D-22DF-954A-9056-B6B53E21263D}"/>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5778" name="Picture 1">
            <a:extLst>
              <a:ext uri="{FF2B5EF4-FFF2-40B4-BE49-F238E27FC236}">
                <a16:creationId xmlns="" xmlns:a16="http://schemas.microsoft.com/office/drawing/2014/main" id="{AB803EDC-B0AE-149B-342A-13B5A4D5EE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31107" y="265114"/>
            <a:ext cx="3802063" cy="553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Rectangle 2">
            <a:extLst>
              <a:ext uri="{FF2B5EF4-FFF2-40B4-BE49-F238E27FC236}">
                <a16:creationId xmlns="" xmlns:a16="http://schemas.microsoft.com/office/drawing/2014/main" id="{D4DF3A68-B78F-CE08-8892-35E960173082}"/>
              </a:ext>
            </a:extLst>
          </p:cNvPr>
          <p:cNvSpPr>
            <a:spLocks noChangeArrowheads="1"/>
          </p:cNvSpPr>
          <p:nvPr/>
        </p:nvSpPr>
        <p:spPr bwMode="auto">
          <a:xfrm>
            <a:off x="1112044" y="5873751"/>
            <a:ext cx="4064000" cy="746125"/>
          </a:xfrm>
          <a:prstGeom prst="rect">
            <a:avLst/>
          </a:prstGeom>
          <a:solidFill>
            <a:srgbClr val="D6E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963"/>
              </a:lnSpc>
              <a:spcBef>
                <a:spcPts val="213"/>
              </a:spcBef>
            </a:pPr>
            <a:r>
              <a:rPr lang="en-US" altLang="en-US" sz="1000">
                <a:solidFill>
                  <a:srgbClr val="464D58"/>
                </a:solidFill>
              </a:rPr>
              <a:t>r.KutUKi) no.vi.xcK</a:t>
            </a:r>
          </a:p>
          <a:p>
            <a:pPr algn="ctr" eaLnBrk="1" hangingPunct="1">
              <a:lnSpc>
                <a:spcPts val="963"/>
              </a:lnSpc>
            </a:pPr>
            <a:r>
              <a:rPr lang="en-US" altLang="en-US" sz="900">
                <a:solidFill>
                  <a:srgbClr val="464D58"/>
                </a:solidFill>
                <a:latin typeface="Times New Roman" panose="02020603050405020304" pitchFamily="18" charset="0"/>
              </a:rPr>
              <a:t>l.yKl-</a:t>
            </a:r>
          </a:p>
          <a:p>
            <a:pPr algn="just" eaLnBrk="1" hangingPunct="1">
              <a:lnSpc>
                <a:spcPts val="963"/>
              </a:lnSpc>
              <a:spcAft>
                <a:spcPts val="213"/>
              </a:spcAft>
            </a:pPr>
            <a:r>
              <a:rPr lang="en-US" altLang="en-US" sz="800">
                <a:solidFill>
                  <a:srgbClr val="464D58"/>
                </a:solidFill>
                <a:latin typeface="Times New Roman" panose="02020603050405020304" pitchFamily="18" charset="0"/>
              </a:rPr>
              <a:t>TA&lt; </a:t>
            </a:r>
            <a:r>
              <a:rPr lang="en-US" altLang="en-US" sz="600" i="1">
                <a:solidFill>
                  <a:srgbClr val="464D58"/>
                </a:solidFill>
                <a:latin typeface="Tahoma" panose="020B0604030504040204" pitchFamily="34" charset="0"/>
              </a:rPr>
              <a:t>/&lt;•    tfU'orvrof</a:t>
            </a:r>
            <a:r>
              <a:rPr lang="en-US" altLang="en-US" sz="800">
                <a:solidFill>
                  <a:srgbClr val="464D58"/>
                </a:solidFill>
                <a:latin typeface="Times New Roman" panose="02020603050405020304" pitchFamily="18" charset="0"/>
              </a:rPr>
              <a:t> fl( wii/i'-i'n/tvi/iy ■ii-iAm «y" rtc ^^■</a:t>
            </a:r>
            <a:r>
              <a:rPr lang="en-US" altLang="en-US" sz="800" baseline="30000">
                <a:solidFill>
                  <a:srgbClr val="464D58"/>
                </a:solidFill>
                <a:latin typeface="Times New Roman" panose="02020603050405020304" pitchFamily="18" charset="0"/>
              </a:rPr>
              <a:t>l</a:t>
            </a:r>
            <a:r>
              <a:rPr lang="en-US" altLang="en-US" sz="800">
                <a:solidFill>
                  <a:srgbClr val="464D58"/>
                </a:solidFill>
                <a:latin typeface="Times New Roman" panose="02020603050405020304" pitchFamily="18" charset="0"/>
              </a:rPr>
              <a:t>/i*ii&lt;uvWf *!i v;,«</a:t>
            </a:r>
          </a:p>
          <a:p>
            <a:pPr algn="just" eaLnBrk="1" hangingPunct="1">
              <a:lnSpc>
                <a:spcPts val="750"/>
              </a:lnSpc>
            </a:pPr>
            <a:r>
              <a:rPr lang="en-US" altLang="en-US" sz="800" baseline="30000">
                <a:solidFill>
                  <a:srgbClr val="464D58"/>
                </a:solidFill>
                <a:latin typeface="Times New Roman" panose="02020603050405020304" pitchFamily="18" charset="0"/>
              </a:rPr>
              <a:t>f</a:t>
            </a:r>
            <a:r>
              <a:rPr lang="en-US" altLang="en-US" sz="800">
                <a:solidFill>
                  <a:srgbClr val="464D58"/>
                </a:solidFill>
                <a:latin typeface="Times New Roman" panose="02020603050405020304" pitchFamily="18" charset="0"/>
              </a:rPr>
              <a:t>‘l*r{i|il&lt;nil cttiibh;* Ibf nvwiw infonlifl witli Wwjitwiwi'i t*» li.. if ii i:. iirjiii-il xiihi-iKain-HUsly »r •I.MII.V with ;W&lt;lt-iiK ■filliiii '^1 Imurs </a:t>
            </a:r>
            <a:r>
              <a:rPr lang="en-US" altLang="en-US" sz="500">
                <a:solidFill>
                  <a:srgbClr val="464D58"/>
                </a:solidFill>
                <a:latin typeface="Times New Roman" panose="02020603050405020304" pitchFamily="18" charset="0"/>
              </a:rPr>
              <a:t>Ilf </a:t>
            </a:r>
            <a:r>
              <a:rPr lang="en-US" altLang="en-US" sz="800">
                <a:solidFill>
                  <a:srgbClr val="464D58"/>
                </a:solidFill>
                <a:latin typeface="Times New Roman" panose="02020603050405020304" pitchFamily="18" charset="0"/>
              </a:rPr>
              <a:t>tin; l:i‘piiiriiji|; &lt;if tin; illfcuttiin,’'    </a:t>
            </a:r>
            <a:r>
              <a:rPr lang="en-US" altLang="en-US" sz="800">
                <a:solidFill>
                  <a:srgbClr val="878787"/>
                </a:solidFill>
                <a:latin typeface="Times New Roman" panose="02020603050405020304" pitchFamily="18" charset="0"/>
              </a:rPr>
              <a:t>69</a:t>
            </a:r>
          </a:p>
        </p:txBody>
      </p:sp>
    </p:spTree>
  </p:cSld>
  <p:clrMapOvr>
    <a:overrideClrMapping bg1="lt1" tx1="dk1" bg2="lt2" tx2="dk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82BA87F-5192-CB14-17BC-F31405C39F37}"/>
              </a:ext>
            </a:extLst>
          </p:cNvPr>
          <p:cNvSpPr/>
          <p:nvPr/>
        </p:nvSpPr>
        <p:spPr>
          <a:xfrm>
            <a:off x="939007" y="338139"/>
            <a:ext cx="10074275" cy="6294437"/>
          </a:xfrm>
          <a:prstGeom prst="rect">
            <a:avLst/>
          </a:prstGeom>
        </p:spPr>
        <p:txBody>
          <a:bodyPr lIns="0" tIns="0" rIns="0" bIns="0"/>
          <a:lstStyle/>
          <a:p>
            <a:pPr marL="254000" eaLnBrk="1" fontAlgn="auto" hangingPunct="1">
              <a:spcBef>
                <a:spcPts val="0"/>
              </a:spcBef>
              <a:spcAft>
                <a:spcPts val="1470"/>
              </a:spcAft>
              <a:defRPr/>
            </a:pPr>
            <a:r>
              <a:rPr lang="en-US" sz="3900" b="1">
                <a:latin typeface="Times New Roman"/>
              </a:rPr>
              <a:t>Sulphonamides</a:t>
            </a:r>
          </a:p>
          <a:p>
            <a:pPr marL="254000" indent="-254000" eaLnBrk="1" fontAlgn="auto" hangingPunct="1">
              <a:lnSpc>
                <a:spcPts val="3456"/>
              </a:lnSpc>
              <a:spcBef>
                <a:spcPts val="0"/>
              </a:spcBef>
              <a:spcAft>
                <a:spcPts val="0"/>
              </a:spcAft>
              <a:defRPr/>
            </a:pPr>
            <a:r>
              <a:rPr lang="en-US" sz="3100" b="1">
                <a:latin typeface="Times New Roman"/>
              </a:rPr>
              <a:t>•    Introduction: </a:t>
            </a:r>
            <a:r>
              <a:rPr lang="en-US" sz="3100">
                <a:latin typeface="Times New Roman"/>
              </a:rPr>
              <a:t>Sulphonamides are one of the oldest group of antimicrobial agents. These are derivatives of the parent compound para amino benzene, sulphonamide. They are</a:t>
            </a:r>
          </a:p>
          <a:p>
            <a:pPr marL="254000" eaLnBrk="1" fontAlgn="auto" hangingPunct="1">
              <a:spcBef>
                <a:spcPts val="0"/>
              </a:spcBef>
              <a:spcAft>
                <a:spcPts val="630"/>
              </a:spcAft>
              <a:defRPr/>
            </a:pPr>
            <a:r>
              <a:rPr lang="en-US" sz="3100">
                <a:latin typeface="Times New Roman"/>
              </a:rPr>
              <a:t>mainly bacteriostatic but at very high concentrations they</a:t>
            </a:r>
          </a:p>
          <a:p>
            <a:pPr marL="254000" eaLnBrk="1" fontAlgn="auto" hangingPunct="1">
              <a:lnSpc>
                <a:spcPts val="3456"/>
              </a:lnSpc>
              <a:spcBef>
                <a:spcPts val="0"/>
              </a:spcBef>
              <a:spcAft>
                <a:spcPts val="630"/>
              </a:spcAft>
              <a:defRPr/>
            </a:pPr>
            <a:r>
              <a:rPr lang="en-US" sz="3100">
                <a:latin typeface="Times New Roman"/>
              </a:rPr>
              <a:t>may have bactericidal effect. Eg. Sulfadiazine, Sulfamethoxazole, Sulfasalazine, Co-Trimoxazole.</a:t>
            </a:r>
          </a:p>
          <a:p>
            <a:pPr marL="254000" indent="-254000" eaLnBrk="1" fontAlgn="auto" hangingPunct="1">
              <a:lnSpc>
                <a:spcPts val="3360"/>
              </a:lnSpc>
              <a:spcBef>
                <a:spcPts val="0"/>
              </a:spcBef>
              <a:spcAft>
                <a:spcPts val="630"/>
              </a:spcAft>
              <a:defRPr/>
            </a:pPr>
            <a:r>
              <a:rPr lang="en-US" sz="3100" b="1">
                <a:latin typeface="Times New Roman"/>
              </a:rPr>
              <a:t>•    Mechanism of Action</a:t>
            </a:r>
            <a:r>
              <a:rPr lang="en-US" sz="3100">
                <a:latin typeface="Times New Roman"/>
              </a:rPr>
              <a:t>: They inhibit the enzyme folic acid synthase so folic acid is not synthesized (which is essential bacterial growth).</a:t>
            </a:r>
          </a:p>
          <a:p>
            <a:pPr algn="just" eaLnBrk="1" fontAlgn="auto" hangingPunct="1">
              <a:spcBef>
                <a:spcPts val="0"/>
              </a:spcBef>
              <a:spcAft>
                <a:spcPts val="1470"/>
              </a:spcAft>
              <a:defRPr/>
            </a:pPr>
            <a:r>
              <a:rPr lang="en-US" sz="3100" b="1">
                <a:latin typeface="Times New Roman"/>
              </a:rPr>
              <a:t>•    Indication &amp; Uses:</a:t>
            </a:r>
          </a:p>
          <a:p>
            <a:pPr eaLnBrk="1" fontAlgn="auto" hangingPunct="1">
              <a:lnSpc>
                <a:spcPts val="3384"/>
              </a:lnSpc>
              <a:spcBef>
                <a:spcPts val="0"/>
              </a:spcBef>
              <a:spcAft>
                <a:spcPts val="0"/>
              </a:spcAft>
              <a:defRPr/>
            </a:pPr>
            <a:r>
              <a:rPr lang="en-US" sz="3100">
                <a:latin typeface="Times New Roman"/>
              </a:rPr>
              <a:t>UTI, Ulcerative colitis, Trachoma &amp; Conjunctivitis, Acute bacillary dysentery, cancroid, M. Meningitis.</a:t>
            </a:r>
          </a:p>
          <a:p>
            <a:pPr eaLnBrk="1" fontAlgn="auto" hangingPunct="1">
              <a:spcBef>
                <a:spcPts val="0"/>
              </a:spcBef>
              <a:spcAft>
                <a:spcPts val="0"/>
              </a:spcAft>
              <a:defRPr/>
            </a:pPr>
            <a:r>
              <a:rPr lang="en-US" sz="1100">
                <a:solidFill>
                  <a:srgbClr val="878787"/>
                </a:solidFill>
                <a:latin typeface="Calibri"/>
              </a:rPr>
              <a:t>8/23/2018</a:t>
            </a:r>
          </a:p>
        </p:txBody>
      </p:sp>
      <p:sp>
        <p:nvSpPr>
          <p:cNvPr id="76803" name="Rectangle 2">
            <a:extLst>
              <a:ext uri="{FF2B5EF4-FFF2-40B4-BE49-F238E27FC236}">
                <a16:creationId xmlns="" xmlns:a16="http://schemas.microsoft.com/office/drawing/2014/main" id="{0CE7D798-CA84-5A5C-852F-81058F0EE42C}"/>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70</a:t>
            </a:r>
          </a:p>
        </p:txBody>
      </p:sp>
    </p:spTree>
  </p:cSld>
  <p:clrMapOvr>
    <a:overrideClrMapping bg1="lt1" tx1="dk1" bg2="lt2" tx2="dk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1">
            <a:extLst>
              <a:ext uri="{FF2B5EF4-FFF2-40B4-BE49-F238E27FC236}">
                <a16:creationId xmlns="" xmlns:a16="http://schemas.microsoft.com/office/drawing/2014/main" id="{AEE7FB06-5E37-EDF7-834D-1F8412FA5C7A}"/>
              </a:ext>
            </a:extLst>
          </p:cNvPr>
          <p:cNvSpPr>
            <a:spLocks noChangeArrowheads="1"/>
          </p:cNvSpPr>
          <p:nvPr/>
        </p:nvSpPr>
        <p:spPr bwMode="auto">
          <a:xfrm>
            <a:off x="1094581" y="1301750"/>
            <a:ext cx="9805988"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spcAft>
                <a:spcPts val="4825"/>
              </a:spcAft>
            </a:pPr>
            <a:r>
              <a:rPr lang="en-US" altLang="en-US" sz="4800" b="1" i="1">
                <a:solidFill>
                  <a:srgbClr val="0070C0"/>
                </a:solidFill>
              </a:rPr>
              <a:t>Classification of sulfonamides</a:t>
            </a:r>
          </a:p>
          <a:p>
            <a:pPr algn="just" eaLnBrk="1" hangingPunct="1">
              <a:lnSpc>
                <a:spcPts val="6413"/>
              </a:lnSpc>
            </a:pPr>
            <a:r>
              <a:rPr lang="en-US" altLang="en-US" sz="3100"/>
              <a:t>•    </a:t>
            </a:r>
            <a:r>
              <a:rPr lang="en-US" altLang="en-US" sz="3100">
                <a:solidFill>
                  <a:srgbClr val="242121"/>
                </a:solidFill>
              </a:rPr>
              <a:t>Short acting (4-8 h): Sulfadiazine</a:t>
            </a:r>
          </a:p>
          <a:p>
            <a:pPr algn="just" eaLnBrk="1" hangingPunct="1">
              <a:lnSpc>
                <a:spcPts val="6413"/>
              </a:lnSpc>
            </a:pPr>
            <a:r>
              <a:rPr lang="en-US" altLang="en-US" sz="3100"/>
              <a:t>•    </a:t>
            </a:r>
            <a:r>
              <a:rPr lang="en-US" altLang="en-US" sz="3100">
                <a:solidFill>
                  <a:srgbClr val="242121"/>
                </a:solidFill>
              </a:rPr>
              <a:t>Intermediate acting (8-12 h): Sulfamethoxazole</a:t>
            </a:r>
          </a:p>
          <a:p>
            <a:pPr algn="just" eaLnBrk="1" hangingPunct="1">
              <a:lnSpc>
                <a:spcPts val="6413"/>
              </a:lnSpc>
            </a:pPr>
            <a:r>
              <a:rPr lang="en-US" altLang="en-US" sz="3100"/>
              <a:t>•    </a:t>
            </a:r>
            <a:r>
              <a:rPr lang="en-US" altLang="en-US" sz="3100">
                <a:solidFill>
                  <a:srgbClr val="242121"/>
                </a:solidFill>
              </a:rPr>
              <a:t>Long acting ( ~ 7 days): Sulfadoxine, Sulfamethopyrazine</a:t>
            </a:r>
          </a:p>
          <a:p>
            <a:pPr eaLnBrk="1" hangingPunct="1">
              <a:lnSpc>
                <a:spcPts val="3988"/>
              </a:lnSpc>
            </a:pPr>
            <a:r>
              <a:rPr lang="en-US" altLang="en-US" sz="3100"/>
              <a:t>•    </a:t>
            </a:r>
            <a:r>
              <a:rPr lang="en-US" altLang="en-US" sz="3100">
                <a:solidFill>
                  <a:srgbClr val="242121"/>
                </a:solidFill>
              </a:rPr>
              <a:t>Special purpose sulfonamides: Sulfacetamide sodium, Mafenide, Silver sulfadiazine, Sulfasalazine</a:t>
            </a:r>
          </a:p>
        </p:txBody>
      </p:sp>
      <p:sp>
        <p:nvSpPr>
          <p:cNvPr id="77827" name="Rectangle 2">
            <a:extLst>
              <a:ext uri="{FF2B5EF4-FFF2-40B4-BE49-F238E27FC236}">
                <a16:creationId xmlns="" xmlns:a16="http://schemas.microsoft.com/office/drawing/2014/main" id="{B895F18A-EE4D-E4C6-66D5-D76F8CB97134}"/>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77828" name="Rectangle 3">
            <a:extLst>
              <a:ext uri="{FF2B5EF4-FFF2-40B4-BE49-F238E27FC236}">
                <a16:creationId xmlns="" xmlns:a16="http://schemas.microsoft.com/office/drawing/2014/main" id="{67D42F4A-D6FE-EE36-BB5E-BFFEC0962B91}"/>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71</a:t>
            </a:r>
          </a:p>
        </p:txBody>
      </p:sp>
    </p:spTree>
  </p:cSld>
  <p:clrMapOvr>
    <a:overrideClrMapping bg1="lt1" tx1="dk1" bg2="lt2" tx2="dk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1">
            <a:extLst>
              <a:ext uri="{FF2B5EF4-FFF2-40B4-BE49-F238E27FC236}">
                <a16:creationId xmlns="" xmlns:a16="http://schemas.microsoft.com/office/drawing/2014/main" id="{78875AE2-26DD-91B8-4A11-3E289EC7AB48}"/>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475"/>
              </a:spcAft>
            </a:pPr>
            <a:r>
              <a:rPr lang="en-US" altLang="en-US" sz="3900" b="1">
                <a:latin typeface="Times New Roman" panose="02020603050405020304" pitchFamily="18" charset="0"/>
              </a:rPr>
              <a:t>Drug Examples &amp; Doses:</a:t>
            </a:r>
          </a:p>
        </p:txBody>
      </p:sp>
      <p:graphicFrame>
        <p:nvGraphicFramePr>
          <p:cNvPr id="3" name="Table 2">
            <a:extLst>
              <a:ext uri="{FF2B5EF4-FFF2-40B4-BE49-F238E27FC236}">
                <a16:creationId xmlns="" xmlns:a16="http://schemas.microsoft.com/office/drawing/2014/main" id="{33219080-4076-0E7B-269D-D85E0502D741}"/>
              </a:ext>
            </a:extLst>
          </p:cNvPr>
          <p:cNvGraphicFramePr>
            <a:graphicFrameLocks noGrp="1"/>
          </p:cNvGraphicFramePr>
          <p:nvPr/>
        </p:nvGraphicFramePr>
        <p:xfrm>
          <a:off x="348456" y="1085850"/>
          <a:ext cx="11507788" cy="5219700"/>
        </p:xfrm>
        <a:graphic>
          <a:graphicData uri="http://schemas.openxmlformats.org/drawingml/2006/table">
            <a:tbl>
              <a:tblPr/>
              <a:tblGrid>
                <a:gridCol w="700088">
                  <a:extLst>
                    <a:ext uri="{9D8B030D-6E8A-4147-A177-3AD203B41FA5}">
                      <a16:colId xmlns="" xmlns:a16="http://schemas.microsoft.com/office/drawing/2014/main" val="20000"/>
                    </a:ext>
                  </a:extLst>
                </a:gridCol>
                <a:gridCol w="4254500">
                  <a:extLst>
                    <a:ext uri="{9D8B030D-6E8A-4147-A177-3AD203B41FA5}">
                      <a16:colId xmlns="" xmlns:a16="http://schemas.microsoft.com/office/drawing/2014/main" val="20001"/>
                    </a:ext>
                  </a:extLst>
                </a:gridCol>
                <a:gridCol w="6553200">
                  <a:extLst>
                    <a:ext uri="{9D8B030D-6E8A-4147-A177-3AD203B41FA5}">
                      <a16:colId xmlns="" xmlns:a16="http://schemas.microsoft.com/office/drawing/2014/main" val="20002"/>
                    </a:ext>
                  </a:extLst>
                </a:gridCol>
              </a:tblGrid>
              <a:tr h="987939">
                <a:tc>
                  <a:txBody>
                    <a:bodyPr/>
                    <a:lstStyle>
                      <a:lvl1pPr marL="152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52400" marR="0" lvl="0" indent="0" algn="l" defTabSz="914400" rtl="0" eaLnBrk="1" fontAlgn="base" latinLnBrk="0" hangingPunct="1">
                        <a:lnSpc>
                          <a:spcPct val="100000"/>
                        </a:lnSpc>
                        <a:spcBef>
                          <a:spcPct val="0"/>
                        </a:spcBef>
                        <a:spcAft>
                          <a:spcPts val="1263"/>
                        </a:spcAft>
                        <a:buClrTx/>
                        <a:buSzTx/>
                        <a:buFontTx/>
                        <a:buNone/>
                        <a:tabLst/>
                      </a:pPr>
                      <a:r>
                        <a:rPr kumimoji="0" lang="en-US" altLang="en-US" sz="2700" b="1" i="0" u="none" strike="noStrike" cap="none" normalizeH="0" baseline="0">
                          <a:ln>
                            <a:noFill/>
                          </a:ln>
                          <a:solidFill>
                            <a:srgbClr val="FFFFFF"/>
                          </a:solidFill>
                          <a:effectLst/>
                          <a:latin typeface="Times New Roman" panose="02020603050405020304" pitchFamily="18" charset="0"/>
                        </a:rPr>
                        <a:t>S.</a:t>
                      </a:r>
                    </a:p>
                    <a:p>
                      <a:pPr marL="1524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FFFFFF"/>
                          </a:solidFill>
                          <a:effectLst/>
                          <a:latin typeface="Times New Roman" panose="02020603050405020304" pitchFamily="18" charset="0"/>
                        </a:rPr>
                        <a:t>no.</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FFFFFF"/>
                          </a:solidFill>
                          <a:effectLst/>
                          <a:latin typeface="Times New Roman" panose="02020603050405020304" pitchFamily="18" charset="0"/>
                        </a:rPr>
                        <a:t>Drugs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FFFFFF"/>
                          </a:solidFill>
                          <a:effectLst/>
                          <a:latin typeface="Times New Roman" panose="02020603050405020304" pitchFamily="18" charset="0"/>
                        </a:rPr>
                        <a:t>Doses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extLst>
                  <a:ext uri="{0D108BD9-81ED-4DB2-BD59-A6C34878D82A}">
                    <a16:rowId xmlns="" xmlns:a16="http://schemas.microsoft.com/office/drawing/2014/main" val="10000"/>
                  </a:ext>
                </a:extLst>
              </a:tr>
              <a:tr h="665082">
                <a:tc>
                  <a:txBody>
                    <a:bodyPr/>
                    <a:lstStyle>
                      <a:lvl1pPr marL="215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159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Cotrimoxazole</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960mg twice in a day.</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1"/>
                  </a:ext>
                </a:extLst>
              </a:tr>
              <a:tr h="652383">
                <a:tc>
                  <a:txBody>
                    <a:bodyPr/>
                    <a:lstStyle>
                      <a:lvl1pPr marL="152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524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2</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Sulfadiazime</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3g followed by 1-1.5gm every 6hrs.</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655558">
                <a:tc>
                  <a:txBody>
                    <a:bodyPr/>
                    <a:lstStyle>
                      <a:lvl1pPr marL="152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524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3</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Sulfisoxazole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4-6gm /per day in divided doses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3"/>
                  </a:ext>
                </a:extLst>
              </a:tr>
              <a:tr h="944448">
                <a:tc>
                  <a:txBody>
                    <a:bodyPr/>
                    <a:lstStyle>
                      <a:lvl1pPr marL="152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524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4</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Sulfasalazine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921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92100" marR="0" lvl="0" indent="0" algn="l" defTabSz="914400" rtl="0" eaLnBrk="1" fontAlgn="base" latinLnBrk="0" hangingPunct="1">
                        <a:lnSpc>
                          <a:spcPct val="100000"/>
                        </a:lnSpc>
                        <a:spcBef>
                          <a:spcPct val="0"/>
                        </a:spcBef>
                        <a:spcAft>
                          <a:spcPts val="838"/>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1-2gm 4time in a day or 2gm/day in divided</a:t>
                      </a:r>
                    </a:p>
                    <a:p>
                      <a:pPr marL="29210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doses.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652383">
                <a:tc>
                  <a:txBody>
                    <a:bodyPr/>
                    <a:lstStyle>
                      <a:lvl1pPr marL="215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159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5</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Sulmethazazole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160 - 800mg every 12 hrs.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5"/>
                  </a:ext>
                </a:extLst>
              </a:tr>
              <a:tr h="661907">
                <a:tc>
                  <a:txBody>
                    <a:bodyPr/>
                    <a:lstStyle>
                      <a:lvl1pPr marL="215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159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6</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Sulfamethazine</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3-6gm every 6hrs.</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bl>
          </a:graphicData>
        </a:graphic>
      </p:graphicFrame>
      <p:sp>
        <p:nvSpPr>
          <p:cNvPr id="78885" name="Rectangle 3">
            <a:extLst>
              <a:ext uri="{FF2B5EF4-FFF2-40B4-BE49-F238E27FC236}">
                <a16:creationId xmlns="" xmlns:a16="http://schemas.microsoft.com/office/drawing/2014/main" id="{FAF32E57-CFF8-F35A-E996-0391A1A179E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78886" name="Rectangle 4">
            <a:extLst>
              <a:ext uri="{FF2B5EF4-FFF2-40B4-BE49-F238E27FC236}">
                <a16:creationId xmlns="" xmlns:a16="http://schemas.microsoft.com/office/drawing/2014/main" id="{45D96F4B-590A-067F-3204-029147DB81D1}"/>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72</a:t>
            </a:r>
          </a:p>
        </p:txBody>
      </p:sp>
    </p:spTree>
  </p:cSld>
  <p:clrMapOvr>
    <a:overrideClrMapping bg1="lt1" tx1="dk1" bg2="lt2" tx2="dk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1">
            <a:extLst>
              <a:ext uri="{FF2B5EF4-FFF2-40B4-BE49-F238E27FC236}">
                <a16:creationId xmlns="" xmlns:a16="http://schemas.microsoft.com/office/drawing/2014/main" id="{732DB8AB-3211-7ECE-FCF8-C2F90DA15038}"/>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3" name="Rectangle 2">
            <a:extLst>
              <a:ext uri="{FF2B5EF4-FFF2-40B4-BE49-F238E27FC236}">
                <a16:creationId xmlns="" xmlns:a16="http://schemas.microsoft.com/office/drawing/2014/main" id="{956CC815-9463-F9BB-CAEF-D56D28481BBE}"/>
              </a:ext>
            </a:extLst>
          </p:cNvPr>
          <p:cNvSpPr/>
          <p:nvPr/>
        </p:nvSpPr>
        <p:spPr>
          <a:xfrm>
            <a:off x="478632" y="749300"/>
            <a:ext cx="11161713" cy="5581650"/>
          </a:xfrm>
          <a:prstGeom prst="rect">
            <a:avLst/>
          </a:prstGeom>
        </p:spPr>
        <p:txBody>
          <a:bodyPr lIns="0" tIns="0" rIns="0" bIns="0"/>
          <a:lstStyle/>
          <a:p>
            <a:pPr marL="266700" indent="-266700" eaLnBrk="1" fontAlgn="auto" hangingPunct="1">
              <a:lnSpc>
                <a:spcPts val="2688"/>
              </a:lnSpc>
              <a:spcBef>
                <a:spcPts val="0"/>
              </a:spcBef>
              <a:spcAft>
                <a:spcPts val="420"/>
              </a:spcAft>
              <a:defRPr/>
            </a:pPr>
            <a:r>
              <a:rPr lang="en-US" sz="3100" b="1">
                <a:latin typeface="Calibri"/>
              </a:rPr>
              <a:t>•    Contraindication &amp; Precautions: </a:t>
            </a:r>
            <a:r>
              <a:rPr lang="en-US" sz="3100">
                <a:latin typeface="Calibri"/>
              </a:rPr>
              <a:t>Children younger than 2yrs, Pregnant and breast feeding mother, Renal and hepatic diseases, Hypersensitivity to sulphonamides drug.</a:t>
            </a:r>
          </a:p>
          <a:p>
            <a:pPr marL="266700" indent="-266700" eaLnBrk="1" fontAlgn="auto" hangingPunct="1">
              <a:lnSpc>
                <a:spcPts val="2688"/>
              </a:lnSpc>
              <a:spcBef>
                <a:spcPts val="0"/>
              </a:spcBef>
              <a:spcAft>
                <a:spcPts val="420"/>
              </a:spcAft>
              <a:defRPr/>
            </a:pPr>
            <a:r>
              <a:rPr lang="en-US" sz="3100" b="1">
                <a:latin typeface="Calibri"/>
              </a:rPr>
              <a:t>•    Adverse effect: </a:t>
            </a:r>
            <a:r>
              <a:rPr lang="en-US" sz="3100">
                <a:latin typeface="Calibri"/>
              </a:rPr>
              <a:t>Fever, Rash, Blood Dyscrasias, Nausea/vomiting, Aplastic Anemia.</a:t>
            </a:r>
          </a:p>
          <a:p>
            <a:pPr algn="just" eaLnBrk="1" fontAlgn="auto" hangingPunct="1">
              <a:spcBef>
                <a:spcPts val="0"/>
              </a:spcBef>
              <a:spcAft>
                <a:spcPts val="840"/>
              </a:spcAft>
              <a:defRPr/>
            </a:pPr>
            <a:r>
              <a:rPr lang="en-US" sz="3100" b="1">
                <a:latin typeface="Calibri"/>
              </a:rPr>
              <a:t>•    Drug interactions:</a:t>
            </a:r>
          </a:p>
          <a:p>
            <a:pPr marL="546100" indent="-546100" eaLnBrk="1" fontAlgn="auto" hangingPunct="1">
              <a:lnSpc>
                <a:spcPts val="2688"/>
              </a:lnSpc>
              <a:spcBef>
                <a:spcPts val="0"/>
              </a:spcBef>
              <a:spcAft>
                <a:spcPts val="420"/>
              </a:spcAft>
              <a:defRPr/>
            </a:pPr>
            <a:r>
              <a:rPr lang="en-US" sz="3100">
                <a:latin typeface="Calibri"/>
              </a:rPr>
              <a:t>1.    Sulphonamides can increasing the blood thinning effect of warfarin, possibly leading to abnormal bleeding.</a:t>
            </a:r>
          </a:p>
          <a:p>
            <a:pPr marL="546100" indent="-546100" eaLnBrk="1" fontAlgn="auto" hangingPunct="1">
              <a:lnSpc>
                <a:spcPts val="2688"/>
              </a:lnSpc>
              <a:spcBef>
                <a:spcPts val="0"/>
              </a:spcBef>
              <a:spcAft>
                <a:spcPts val="420"/>
              </a:spcAft>
              <a:defRPr/>
            </a:pPr>
            <a:r>
              <a:rPr lang="en-US" sz="3100">
                <a:latin typeface="Calibri"/>
              </a:rPr>
              <a:t>2.    Increases blood level of potassium may occur when Sulfamethoxazole trimethoprim is combined with ACE inhibitors.</a:t>
            </a:r>
          </a:p>
          <a:p>
            <a:pPr marL="546100" indent="-546100" eaLnBrk="1" fontAlgn="auto" hangingPunct="1">
              <a:lnSpc>
                <a:spcPts val="2688"/>
              </a:lnSpc>
              <a:spcBef>
                <a:spcPts val="0"/>
              </a:spcBef>
              <a:spcAft>
                <a:spcPts val="420"/>
              </a:spcAft>
              <a:defRPr/>
            </a:pPr>
            <a:r>
              <a:rPr lang="en-US" sz="3100">
                <a:latin typeface="Calibri"/>
              </a:rPr>
              <a:t>3.    Sulphonamides may increase the effectiveness of oral hypoglycemics drugs.</a:t>
            </a:r>
          </a:p>
          <a:p>
            <a:pPr marL="546100" indent="-546100" eaLnBrk="1" fontAlgn="auto" hangingPunct="1">
              <a:lnSpc>
                <a:spcPts val="2688"/>
              </a:lnSpc>
              <a:spcBef>
                <a:spcPts val="0"/>
              </a:spcBef>
              <a:spcAft>
                <a:spcPts val="0"/>
              </a:spcAft>
              <a:defRPr/>
            </a:pPr>
            <a:r>
              <a:rPr lang="en-US" sz="3100">
                <a:latin typeface="Calibri"/>
              </a:rPr>
              <a:t>4.    Sulphonamides may increase the effectiveness of hormonal contraceptives drugs.</a:t>
            </a:r>
          </a:p>
        </p:txBody>
      </p:sp>
      <p:sp>
        <p:nvSpPr>
          <p:cNvPr id="79876" name="Rectangle 3">
            <a:extLst>
              <a:ext uri="{FF2B5EF4-FFF2-40B4-BE49-F238E27FC236}">
                <a16:creationId xmlns="" xmlns:a16="http://schemas.microsoft.com/office/drawing/2014/main" id="{7CBC53C0-1D72-03DA-D87E-73FFB111492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79877" name="Rectangle 4">
            <a:extLst>
              <a:ext uri="{FF2B5EF4-FFF2-40B4-BE49-F238E27FC236}">
                <a16:creationId xmlns="" xmlns:a16="http://schemas.microsoft.com/office/drawing/2014/main" id="{68D12910-BF8E-23DA-91A2-91D55915DC0A}"/>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73</a:t>
            </a:r>
          </a:p>
        </p:txBody>
      </p:sp>
    </p:spTree>
  </p:cSld>
  <p:clrMapOvr>
    <a:overrideClrMapping bg1="lt1" tx1="dk1" bg2="lt2" tx2="dk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1">
            <a:extLst>
              <a:ext uri="{FF2B5EF4-FFF2-40B4-BE49-F238E27FC236}">
                <a16:creationId xmlns="" xmlns:a16="http://schemas.microsoft.com/office/drawing/2014/main" id="{EC68B75B-E4BA-5B06-4539-65B4BC855ADD}"/>
              </a:ext>
            </a:extLst>
          </p:cNvPr>
          <p:cNvSpPr>
            <a:spLocks noChangeArrowheads="1"/>
          </p:cNvSpPr>
          <p:nvPr/>
        </p:nvSpPr>
        <p:spPr bwMode="auto">
          <a:xfrm>
            <a:off x="551657" y="338138"/>
            <a:ext cx="103727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06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80899" name="Rectangle 2">
            <a:extLst>
              <a:ext uri="{FF2B5EF4-FFF2-40B4-BE49-F238E27FC236}">
                <a16:creationId xmlns="" xmlns:a16="http://schemas.microsoft.com/office/drawing/2014/main" id="{6251B6B3-0B17-396C-BFBD-07C91C214B5A}"/>
              </a:ext>
            </a:extLst>
          </p:cNvPr>
          <p:cNvSpPr>
            <a:spLocks noChangeArrowheads="1"/>
          </p:cNvSpPr>
          <p:nvPr/>
        </p:nvSpPr>
        <p:spPr bwMode="auto">
          <a:xfrm>
            <a:off x="551657" y="1189039"/>
            <a:ext cx="10372725" cy="468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2888" indent="-317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225"/>
              </a:lnSpc>
              <a:spcAft>
                <a:spcPts val="625"/>
              </a:spcAft>
            </a:pPr>
            <a:r>
              <a:rPr lang="en-US" altLang="en-US" sz="4900"/>
              <a:t>• Assess pt. for sign &amp; symptoms of Urinary tract infections.</a:t>
            </a:r>
          </a:p>
          <a:p>
            <a:pPr eaLnBrk="1" hangingPunct="1">
              <a:lnSpc>
                <a:spcPts val="4125"/>
              </a:lnSpc>
              <a:spcAft>
                <a:spcPts val="625"/>
              </a:spcAft>
            </a:pPr>
            <a:r>
              <a:rPr lang="en-US" altLang="en-US" sz="4900"/>
              <a:t>•Make sure pt. maintains fluid intake 2-3 litre/day,</a:t>
            </a:r>
          </a:p>
          <a:p>
            <a:pPr eaLnBrk="1" hangingPunct="1">
              <a:lnSpc>
                <a:spcPts val="4225"/>
              </a:lnSpc>
              <a:spcAft>
                <a:spcPts val="625"/>
              </a:spcAft>
            </a:pPr>
            <a:r>
              <a:rPr lang="en-US" altLang="en-US" sz="4900"/>
              <a:t>•Teach pt. hygiene &amp; measure to reduce risk of re-infections.</a:t>
            </a:r>
          </a:p>
          <a:p>
            <a:pPr eaLnBrk="1" hangingPunct="1">
              <a:lnSpc>
                <a:spcPts val="4225"/>
              </a:lnSpc>
            </a:pPr>
            <a:r>
              <a:rPr lang="en-US" altLang="en-US" sz="4900"/>
              <a:t>•Teach pt. for good compliance of therapy.</a:t>
            </a:r>
          </a:p>
        </p:txBody>
      </p:sp>
      <p:sp>
        <p:nvSpPr>
          <p:cNvPr id="80900" name="Rectangle 3">
            <a:extLst>
              <a:ext uri="{FF2B5EF4-FFF2-40B4-BE49-F238E27FC236}">
                <a16:creationId xmlns="" xmlns:a16="http://schemas.microsoft.com/office/drawing/2014/main" id="{C0CA7407-E476-E297-129F-39F7FA889660}"/>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80901" name="Rectangle 4">
            <a:extLst>
              <a:ext uri="{FF2B5EF4-FFF2-40B4-BE49-F238E27FC236}">
                <a16:creationId xmlns="" xmlns:a16="http://schemas.microsoft.com/office/drawing/2014/main" id="{64EC6656-0B7A-8BC1-625C-A0549990728E}"/>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74</a:t>
            </a:r>
          </a:p>
        </p:txBody>
      </p:sp>
    </p:spTree>
  </p:cSld>
  <p:clrMapOvr>
    <a:overrideClrMapping bg1="lt1" tx1="dk1" bg2="lt2" tx2="dk2" accent1="accent1" accent2="accent2" accent3="accent3" accent4="accent4" accent5="accent5" accent6="accent6" hlink="hlink" folHlink="folHlink"/>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1">
            <a:extLst>
              <a:ext uri="{FF2B5EF4-FFF2-40B4-BE49-F238E27FC236}">
                <a16:creationId xmlns="" xmlns:a16="http://schemas.microsoft.com/office/drawing/2014/main" id="{118AE538-DC59-7E45-6C5B-40B573539A9B}"/>
              </a:ext>
            </a:extLst>
          </p:cNvPr>
          <p:cNvSpPr>
            <a:spLocks noChangeArrowheads="1"/>
          </p:cNvSpPr>
          <p:nvPr/>
        </p:nvSpPr>
        <p:spPr bwMode="auto">
          <a:xfrm>
            <a:off x="965995" y="782639"/>
            <a:ext cx="254793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a:t>Quinolones</a:t>
            </a:r>
          </a:p>
        </p:txBody>
      </p:sp>
      <p:sp>
        <p:nvSpPr>
          <p:cNvPr id="81923" name="Rectangle 2">
            <a:extLst>
              <a:ext uri="{FF2B5EF4-FFF2-40B4-BE49-F238E27FC236}">
                <a16:creationId xmlns="" xmlns:a16="http://schemas.microsoft.com/office/drawing/2014/main" id="{9B6A765E-6778-491D-5D32-B614D265DD73}"/>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1">
            <a:extLst>
              <a:ext uri="{FF2B5EF4-FFF2-40B4-BE49-F238E27FC236}">
                <a16:creationId xmlns="" xmlns:a16="http://schemas.microsoft.com/office/drawing/2014/main" id="{7BCFA0E0-E2A5-A147-F446-1E95B6ED6BFA}"/>
              </a:ext>
            </a:extLst>
          </p:cNvPr>
          <p:cNvSpPr>
            <a:spLocks noChangeArrowheads="1"/>
          </p:cNvSpPr>
          <p:nvPr/>
        </p:nvSpPr>
        <p:spPr bwMode="auto">
          <a:xfrm>
            <a:off x="5033169"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n-US" altLang="en-US" sz="1100">
                <a:solidFill>
                  <a:srgbClr val="878787"/>
                </a:solidFill>
              </a:rPr>
              <a:t>75</a:t>
            </a:r>
          </a:p>
        </p:txBody>
      </p:sp>
    </p:spTree>
  </p:cSld>
  <p:clrMapOvr>
    <a:overrideClrMapping bg1="lt1" tx1="dk1" bg2="lt2" tx2="dk2" accent1="accent1" accent2="accent2" accent3="accent3" accent4="accent4" accent5="accent5" accent6="accent6" hlink="hlink" folHlink="folHlink"/>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1">
            <a:extLst>
              <a:ext uri="{FF2B5EF4-FFF2-40B4-BE49-F238E27FC236}">
                <a16:creationId xmlns="" xmlns:a16="http://schemas.microsoft.com/office/drawing/2014/main" id="{8EF047D9-C5CF-6E86-9655-49BB0B997076}"/>
              </a:ext>
            </a:extLst>
          </p:cNvPr>
          <p:cNvSpPr>
            <a:spLocks noChangeArrowheads="1"/>
          </p:cNvSpPr>
          <p:nvPr/>
        </p:nvSpPr>
        <p:spPr bwMode="auto">
          <a:xfrm>
            <a:off x="4510881" y="454025"/>
            <a:ext cx="320675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spcAft>
                <a:spcPts val="1888"/>
              </a:spcAft>
            </a:pPr>
            <a:r>
              <a:rPr lang="en-US" altLang="en-US" sz="3900" b="1">
                <a:latin typeface="Times New Roman" panose="02020603050405020304" pitchFamily="18" charset="0"/>
              </a:rPr>
              <a:t>Anti amoebic</a:t>
            </a:r>
          </a:p>
        </p:txBody>
      </p:sp>
      <p:sp>
        <p:nvSpPr>
          <p:cNvPr id="83971" name="Rectangle 2">
            <a:extLst>
              <a:ext uri="{FF2B5EF4-FFF2-40B4-BE49-F238E27FC236}">
                <a16:creationId xmlns="" xmlns:a16="http://schemas.microsoft.com/office/drawing/2014/main" id="{8C407E9F-6123-151C-7726-EC683A56830A}"/>
              </a:ext>
            </a:extLst>
          </p:cNvPr>
          <p:cNvSpPr>
            <a:spLocks noChangeArrowheads="1"/>
          </p:cNvSpPr>
          <p:nvPr/>
        </p:nvSpPr>
        <p:spPr bwMode="auto">
          <a:xfrm>
            <a:off x="958056" y="1198563"/>
            <a:ext cx="4452938"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38"/>
              </a:lnSpc>
              <a:spcBef>
                <a:spcPts val="1888"/>
              </a:spcBef>
            </a:pPr>
            <a:r>
              <a:rPr lang="en-US" altLang="en-US" sz="3100" b="1">
                <a:latin typeface="Times New Roman" panose="02020603050405020304" pitchFamily="18" charset="0"/>
              </a:rPr>
              <a:t>• Introduction:</a:t>
            </a:r>
          </a:p>
          <a:p>
            <a:pPr eaLnBrk="1" hangingPunct="1">
              <a:lnSpc>
                <a:spcPts val="3438"/>
              </a:lnSpc>
            </a:pPr>
            <a:r>
              <a:rPr lang="en-US" altLang="en-US" sz="3100">
                <a:latin typeface="Times New Roman" panose="02020603050405020304" pitchFamily="18" charset="0"/>
              </a:rPr>
              <a:t>Amoebiasis is a protozoal disease caused by Entamoeba histolica Amoeba affect liver lung brain or other tissue and produce hepatitis and amoebic disease. The drug used to treat this kind of infection is called Antiamoebic drug.</a:t>
            </a:r>
          </a:p>
        </p:txBody>
      </p:sp>
      <p:sp>
        <p:nvSpPr>
          <p:cNvPr id="83972" name="Rectangle 3">
            <a:extLst>
              <a:ext uri="{FF2B5EF4-FFF2-40B4-BE49-F238E27FC236}">
                <a16:creationId xmlns="" xmlns:a16="http://schemas.microsoft.com/office/drawing/2014/main" id="{2F19457C-B2AA-5310-312D-C024F8383467}"/>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83973" name="Rectangle 4">
            <a:extLst>
              <a:ext uri="{FF2B5EF4-FFF2-40B4-BE49-F238E27FC236}">
                <a16:creationId xmlns="" xmlns:a16="http://schemas.microsoft.com/office/drawing/2014/main" id="{36DA55A7-7C1A-5925-5260-B2143821E2CE}"/>
              </a:ext>
            </a:extLst>
          </p:cNvPr>
          <p:cNvSpPr>
            <a:spLocks noChangeArrowheads="1"/>
          </p:cNvSpPr>
          <p:nvPr/>
        </p:nvSpPr>
        <p:spPr bwMode="auto">
          <a:xfrm>
            <a:off x="11119644" y="6477000"/>
            <a:ext cx="1825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76</a:t>
            </a:r>
          </a:p>
        </p:txBody>
      </p:sp>
    </p:spTree>
  </p:cSld>
  <p:clrMapOvr>
    <a:overrideClrMapping bg1="lt1" tx1="dk1" bg2="lt2" tx2="dk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4994" name="Picture 1">
            <a:extLst>
              <a:ext uri="{FF2B5EF4-FFF2-40B4-BE49-F238E27FC236}">
                <a16:creationId xmlns="" xmlns:a16="http://schemas.microsoft.com/office/drawing/2014/main" id="{20880EF6-7BD5-CB96-81D2-BB867594AF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16206" y="304800"/>
            <a:ext cx="11557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5E539824-49D0-3A5E-B908-A8426FA28D21}"/>
              </a:ext>
            </a:extLst>
          </p:cNvPr>
          <p:cNvSpPr/>
          <p:nvPr/>
        </p:nvSpPr>
        <p:spPr>
          <a:xfrm>
            <a:off x="2399506" y="361950"/>
            <a:ext cx="4211638" cy="579438"/>
          </a:xfrm>
          <a:prstGeom prst="rect">
            <a:avLst/>
          </a:prstGeom>
        </p:spPr>
        <p:txBody>
          <a:bodyPr wrap="none" lIns="0" tIns="0" rIns="0" bIns="0"/>
          <a:lstStyle/>
          <a:p>
            <a:pPr eaLnBrk="1" fontAlgn="auto" hangingPunct="1">
              <a:spcBef>
                <a:spcPts val="0"/>
              </a:spcBef>
              <a:spcAft>
                <a:spcPts val="3780"/>
              </a:spcAft>
              <a:defRPr/>
            </a:pPr>
            <a:r>
              <a:rPr lang="en-US" sz="4900" b="1" spc="450">
                <a:latin typeface="Times New Roman"/>
              </a:rPr>
              <a:t>AMOEBIASIS</a:t>
            </a:r>
          </a:p>
        </p:txBody>
      </p:sp>
      <p:sp>
        <p:nvSpPr>
          <p:cNvPr id="84996" name="Rectangle 3">
            <a:extLst>
              <a:ext uri="{FF2B5EF4-FFF2-40B4-BE49-F238E27FC236}">
                <a16:creationId xmlns="" xmlns:a16="http://schemas.microsoft.com/office/drawing/2014/main" id="{F5F6F85E-5DCB-8D20-3D19-6DE75FA5BF53}"/>
              </a:ext>
            </a:extLst>
          </p:cNvPr>
          <p:cNvSpPr>
            <a:spLocks noChangeArrowheads="1"/>
          </p:cNvSpPr>
          <p:nvPr/>
        </p:nvSpPr>
        <p:spPr bwMode="auto">
          <a:xfrm>
            <a:off x="2008981" y="1609725"/>
            <a:ext cx="8235950"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88"/>
              </a:lnSpc>
              <a:spcBef>
                <a:spcPts val="3775"/>
              </a:spcBef>
            </a:pPr>
            <a:r>
              <a:rPr lang="en-US" altLang="en-US" sz="3500" b="1"/>
              <a:t>Amebiasis (also called amebic dysentry) is an infection of intestinal tract caused by </a:t>
            </a:r>
            <a:r>
              <a:rPr lang="en-US" altLang="en-US" sz="3500" b="1" u="sng"/>
              <a:t>Entamoeba histolytica</a:t>
            </a:r>
            <a:r>
              <a:rPr lang="en-US" altLang="en-US" sz="3500" b="1"/>
              <a:t>. The disease can be acute or chronic, with the patients showing varying degrees of illness, from no symptoms to mild diarrhea to fulminating</a:t>
            </a:r>
          </a:p>
          <a:p>
            <a:pPr eaLnBrk="1" hangingPunct="1">
              <a:lnSpc>
                <a:spcPts val="3213"/>
              </a:lnSpc>
              <a:spcAft>
                <a:spcPts val="213"/>
              </a:spcAft>
            </a:pPr>
            <a:r>
              <a:rPr lang="en-US" altLang="en-US" sz="3500" b="1"/>
              <a:t>dysentery (</a:t>
            </a:r>
            <a:r>
              <a:rPr lang="en-US" altLang="en-US" sz="2700" b="1"/>
              <a:t>Dysentery in which the symptoms are intensely acute, leading to prostration, collapse, and</a:t>
            </a:r>
          </a:p>
          <a:p>
            <a:pPr eaLnBrk="1" hangingPunct="1"/>
            <a:r>
              <a:rPr lang="en-US" altLang="en-US" sz="2700" b="1"/>
              <a:t>often death)</a:t>
            </a:r>
            <a:r>
              <a:rPr lang="en-US" altLang="en-US" sz="3500" b="1"/>
              <a:t>.</a:t>
            </a:r>
          </a:p>
        </p:txBody>
      </p:sp>
      <p:sp>
        <p:nvSpPr>
          <p:cNvPr id="84997" name="Rectangle 4">
            <a:extLst>
              <a:ext uri="{FF2B5EF4-FFF2-40B4-BE49-F238E27FC236}">
                <a16:creationId xmlns="" xmlns:a16="http://schemas.microsoft.com/office/drawing/2014/main" id="{4987F369-BC0C-C35E-DB5F-1FA32AFA5D3F}"/>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84998" name="Rectangle 5">
            <a:extLst>
              <a:ext uri="{FF2B5EF4-FFF2-40B4-BE49-F238E27FC236}">
                <a16:creationId xmlns="" xmlns:a16="http://schemas.microsoft.com/office/drawing/2014/main" id="{1C7DA364-6B38-9B32-AD40-8A1EB6D7C96D}"/>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77</a:t>
            </a:r>
          </a:p>
        </p:txBody>
      </p:sp>
    </p:spTree>
  </p:cSld>
  <p:clrMapOvr>
    <a:overrideClrMapping bg1="lt1" tx1="dk1" bg2="lt2" tx2="dk2" accent1="accent1" accent2="accent2" accent3="accent3" accent4="accent4" accent5="accent5" accent6="accent6" hlink="hlink" folHlink="folHlink"/>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6018" name="Picture 1">
            <a:extLst>
              <a:ext uri="{FF2B5EF4-FFF2-40B4-BE49-F238E27FC236}">
                <a16:creationId xmlns="" xmlns:a16="http://schemas.microsoft.com/office/drawing/2014/main" id="{9D77A522-2923-8EE6-5A10-D1522787B1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57707" y="228600"/>
            <a:ext cx="11541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Rectangle 2">
            <a:extLst>
              <a:ext uri="{FF2B5EF4-FFF2-40B4-BE49-F238E27FC236}">
                <a16:creationId xmlns="" xmlns:a16="http://schemas.microsoft.com/office/drawing/2014/main" id="{9E07E9F7-2EBD-023C-372B-E19884D0AEC6}"/>
              </a:ext>
            </a:extLst>
          </p:cNvPr>
          <p:cNvSpPr>
            <a:spLocks noChangeArrowheads="1"/>
          </p:cNvSpPr>
          <p:nvPr/>
        </p:nvSpPr>
        <p:spPr bwMode="auto">
          <a:xfrm>
            <a:off x="2012156" y="1039814"/>
            <a:ext cx="8421688"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38"/>
              </a:lnSpc>
              <a:spcAft>
                <a:spcPts val="625"/>
              </a:spcAft>
            </a:pPr>
            <a:r>
              <a:rPr lang="en-US" altLang="en-US" sz="4000">
                <a:latin typeface="Times New Roman" panose="02020603050405020304" pitchFamily="18" charset="0"/>
              </a:rPr>
              <a:t>The diagnosis is established by isolating E. </a:t>
            </a:r>
            <a:r>
              <a:rPr lang="en-US" altLang="en-US" sz="4000" u="sng">
                <a:latin typeface="Times New Roman" panose="02020603050405020304" pitchFamily="18" charset="0"/>
              </a:rPr>
              <a:t>histolytica</a:t>
            </a:r>
            <a:r>
              <a:rPr lang="en-US" altLang="en-US" sz="4000">
                <a:latin typeface="Times New Roman" panose="02020603050405020304" pitchFamily="18" charset="0"/>
              </a:rPr>
              <a:t> from fresh feces.</a:t>
            </a:r>
          </a:p>
          <a:p>
            <a:pPr eaLnBrk="1" hangingPunct="1">
              <a:lnSpc>
                <a:spcPts val="3838"/>
              </a:lnSpc>
            </a:pPr>
            <a:r>
              <a:rPr lang="en-US" altLang="en-US" sz="4000">
                <a:latin typeface="Times New Roman" panose="02020603050405020304" pitchFamily="18" charset="0"/>
              </a:rPr>
              <a:t>Therapy is aimed not only at the acutely ill patients but also at those who are asymptomatic carriers, because dormant E. </a:t>
            </a:r>
            <a:r>
              <a:rPr lang="en-US" altLang="en-US" sz="4000" u="sng">
                <a:latin typeface="Times New Roman" panose="02020603050405020304" pitchFamily="18" charset="0"/>
              </a:rPr>
              <a:t>histolytica</a:t>
            </a:r>
            <a:r>
              <a:rPr lang="en-US" altLang="en-US" sz="4000">
                <a:latin typeface="Times New Roman" panose="02020603050405020304" pitchFamily="18" charset="0"/>
              </a:rPr>
              <a:t> may cause future infections in the carrier and be a potential source of infections for others.</a:t>
            </a:r>
          </a:p>
        </p:txBody>
      </p:sp>
      <p:sp>
        <p:nvSpPr>
          <p:cNvPr id="86020" name="Rectangle 3">
            <a:extLst>
              <a:ext uri="{FF2B5EF4-FFF2-40B4-BE49-F238E27FC236}">
                <a16:creationId xmlns="" xmlns:a16="http://schemas.microsoft.com/office/drawing/2014/main" id="{A3454E83-CC2C-760C-D49C-610BFFB29DF5}"/>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86021" name="Rectangle 4">
            <a:extLst>
              <a:ext uri="{FF2B5EF4-FFF2-40B4-BE49-F238E27FC236}">
                <a16:creationId xmlns="" xmlns:a16="http://schemas.microsoft.com/office/drawing/2014/main" id="{845E65D0-9005-C501-9AE2-A9FADE4657BB}"/>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78</a:t>
            </a:r>
          </a:p>
        </p:txBody>
      </p:sp>
    </p:spTree>
  </p:cSld>
  <p:clrMapOvr>
    <a:overrideClrMapping bg1="lt1" tx1="dk1" bg2="lt2" tx2="dk2" accent1="accent1" accent2="accent2" accent3="accent3" accent4="accent4" accent5="accent5" accent6="accent6" hlink="hlink" folHlink="folHlink"/>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7042" name="Picture 1">
            <a:extLst>
              <a:ext uri="{FF2B5EF4-FFF2-40B4-BE49-F238E27FC236}">
                <a16:creationId xmlns="" xmlns:a16="http://schemas.microsoft.com/office/drawing/2014/main" id="{39F92559-8392-7A90-A588-B1B86B40D82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49406" y="457201"/>
            <a:ext cx="213360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Rectangle 2">
            <a:extLst>
              <a:ext uri="{FF2B5EF4-FFF2-40B4-BE49-F238E27FC236}">
                <a16:creationId xmlns="" xmlns:a16="http://schemas.microsoft.com/office/drawing/2014/main" id="{61124E13-9602-5E14-8D56-9EE580A1C9A3}"/>
              </a:ext>
            </a:extLst>
          </p:cNvPr>
          <p:cNvSpPr>
            <a:spLocks noChangeArrowheads="1"/>
          </p:cNvSpPr>
          <p:nvPr/>
        </p:nvSpPr>
        <p:spPr bwMode="auto">
          <a:xfrm>
            <a:off x="2078831" y="2225675"/>
            <a:ext cx="8497888" cy="270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350"/>
              </a:lnSpc>
              <a:spcBef>
                <a:spcPts val="425"/>
              </a:spcBef>
            </a:pPr>
            <a:r>
              <a:rPr lang="en-US" altLang="en-US" sz="4000">
                <a:latin typeface="Times New Roman" panose="02020603050405020304" pitchFamily="18" charset="0"/>
              </a:rPr>
              <a:t>Protozoal infections are common among the people in underdeveloped topical and subtropical countries, where sanitary conditions, hygienic practices and control of vectors of transmission are inadequate.</a:t>
            </a:r>
          </a:p>
        </p:txBody>
      </p:sp>
      <p:sp>
        <p:nvSpPr>
          <p:cNvPr id="87044" name="Rectangle 3">
            <a:extLst>
              <a:ext uri="{FF2B5EF4-FFF2-40B4-BE49-F238E27FC236}">
                <a16:creationId xmlns="" xmlns:a16="http://schemas.microsoft.com/office/drawing/2014/main" id="{EA93088E-ABBF-A700-66BA-5A59FD826123}"/>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87045" name="Rectangle 4">
            <a:extLst>
              <a:ext uri="{FF2B5EF4-FFF2-40B4-BE49-F238E27FC236}">
                <a16:creationId xmlns="" xmlns:a16="http://schemas.microsoft.com/office/drawing/2014/main" id="{054BC2ED-D8BA-BEB0-617D-E82D9B97FF23}"/>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79</a:t>
            </a:r>
          </a:p>
        </p:txBody>
      </p:sp>
    </p:spTree>
  </p:cSld>
  <p:clrMapOvr>
    <a:overrideClrMapping bg1="lt1" tx1="dk1" bg2="lt2" tx2="dk2" accent1="accent1" accent2="accent2" accent3="accent3" accent4="accent4" accent5="accent5" accent6="accent6" hlink="hlink" folHlink="folHlink"/>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8066" name="Picture 1">
            <a:extLst>
              <a:ext uri="{FF2B5EF4-FFF2-40B4-BE49-F238E27FC236}">
                <a16:creationId xmlns="" xmlns:a16="http://schemas.microsoft.com/office/drawing/2014/main" id="{44461E5A-641E-AA7B-8884-49B7B58EA9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16206" y="228600"/>
            <a:ext cx="11557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Rectangle 2">
            <a:extLst>
              <a:ext uri="{FF2B5EF4-FFF2-40B4-BE49-F238E27FC236}">
                <a16:creationId xmlns="" xmlns:a16="http://schemas.microsoft.com/office/drawing/2014/main" id="{13CE654F-59D6-BB44-3226-95753EBE1E98}"/>
              </a:ext>
            </a:extLst>
          </p:cNvPr>
          <p:cNvSpPr>
            <a:spLocks noChangeArrowheads="1"/>
          </p:cNvSpPr>
          <p:nvPr/>
        </p:nvSpPr>
        <p:spPr bwMode="auto">
          <a:xfrm>
            <a:off x="1008856" y="496889"/>
            <a:ext cx="4864100"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750"/>
              </a:lnSpc>
            </a:pPr>
            <a:r>
              <a:rPr lang="en-US" altLang="en-US" sz="4000"/>
              <a:t>Life cycle of </a:t>
            </a:r>
            <a:r>
              <a:rPr lang="en-US" altLang="en-US" sz="4000" u="sng"/>
              <a:t>Entamoeba histolytica</a:t>
            </a:r>
          </a:p>
        </p:txBody>
      </p:sp>
      <p:sp>
        <p:nvSpPr>
          <p:cNvPr id="88068" name="Rectangle 3">
            <a:extLst>
              <a:ext uri="{FF2B5EF4-FFF2-40B4-BE49-F238E27FC236}">
                <a16:creationId xmlns="" xmlns:a16="http://schemas.microsoft.com/office/drawing/2014/main" id="{5DB1FD07-5661-8FFE-4CF9-38747C5A7BE7}"/>
              </a:ext>
            </a:extLst>
          </p:cNvPr>
          <p:cNvSpPr>
            <a:spLocks noChangeArrowheads="1"/>
          </p:cNvSpPr>
          <p:nvPr/>
        </p:nvSpPr>
        <p:spPr bwMode="auto">
          <a:xfrm>
            <a:off x="2032795" y="1831975"/>
            <a:ext cx="7145337"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482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38"/>
              </a:lnSpc>
            </a:pPr>
            <a:r>
              <a:rPr lang="en-US" altLang="en-US" sz="3100" b="1" u="sng">
                <a:latin typeface="Times New Roman" panose="02020603050405020304" pitchFamily="18" charset="0"/>
              </a:rPr>
              <a:t>Entamoeba histolytica</a:t>
            </a:r>
            <a:r>
              <a:rPr lang="en-US" altLang="en-US" sz="3100" b="1">
                <a:latin typeface="Times New Roman" panose="02020603050405020304" pitchFamily="18" charset="0"/>
              </a:rPr>
              <a:t> </a:t>
            </a:r>
            <a:r>
              <a:rPr lang="en-US" altLang="en-US" sz="3100">
                <a:latin typeface="Times New Roman" panose="02020603050405020304" pitchFamily="18" charset="0"/>
              </a:rPr>
              <a:t>exists in two forms:</a:t>
            </a:r>
          </a:p>
        </p:txBody>
      </p:sp>
      <p:sp>
        <p:nvSpPr>
          <p:cNvPr id="88069" name="Rectangle 4">
            <a:extLst>
              <a:ext uri="{FF2B5EF4-FFF2-40B4-BE49-F238E27FC236}">
                <a16:creationId xmlns="" xmlns:a16="http://schemas.microsoft.com/office/drawing/2014/main" id="{43A5169D-7E11-D459-E5DD-0BA24E0FE94D}"/>
              </a:ext>
            </a:extLst>
          </p:cNvPr>
          <p:cNvSpPr>
            <a:spLocks noChangeArrowheads="1"/>
          </p:cNvSpPr>
          <p:nvPr/>
        </p:nvSpPr>
        <p:spPr bwMode="auto">
          <a:xfrm>
            <a:off x="2051845" y="2319339"/>
            <a:ext cx="72485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482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38"/>
              </a:lnSpc>
            </a:pPr>
            <a:r>
              <a:rPr lang="en-US" altLang="en-US" sz="3100" b="1">
                <a:latin typeface="Times New Roman" panose="02020603050405020304" pitchFamily="18" charset="0"/>
              </a:rPr>
              <a:t>1.    Cysts form </a:t>
            </a:r>
            <a:r>
              <a:rPr lang="en-US" altLang="en-US" sz="3100">
                <a:latin typeface="Times New Roman" panose="02020603050405020304" pitchFamily="18" charset="0"/>
              </a:rPr>
              <a:t>(That can survive out side the body).</a:t>
            </a:r>
          </a:p>
        </p:txBody>
      </p:sp>
      <p:sp>
        <p:nvSpPr>
          <p:cNvPr id="88070" name="Rectangle 5">
            <a:extLst>
              <a:ext uri="{FF2B5EF4-FFF2-40B4-BE49-F238E27FC236}">
                <a16:creationId xmlns="" xmlns:a16="http://schemas.microsoft.com/office/drawing/2014/main" id="{7EB029DC-2D72-2E25-DB71-9DE97BE2230A}"/>
              </a:ext>
            </a:extLst>
          </p:cNvPr>
          <p:cNvSpPr>
            <a:spLocks noChangeArrowheads="1"/>
          </p:cNvSpPr>
          <p:nvPr/>
        </p:nvSpPr>
        <p:spPr bwMode="auto">
          <a:xfrm>
            <a:off x="2026445" y="3295650"/>
            <a:ext cx="7888287"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482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38"/>
              </a:lnSpc>
              <a:spcAft>
                <a:spcPts val="3363"/>
              </a:spcAft>
            </a:pPr>
            <a:r>
              <a:rPr lang="en-US" altLang="en-US" sz="3100" b="1">
                <a:latin typeface="Times New Roman" panose="02020603050405020304" pitchFamily="18" charset="0"/>
              </a:rPr>
              <a:t>2.    Trophozoites form </a:t>
            </a:r>
            <a:r>
              <a:rPr lang="en-US" altLang="en-US" sz="3100">
                <a:latin typeface="Times New Roman" panose="02020603050405020304" pitchFamily="18" charset="0"/>
              </a:rPr>
              <a:t>(That are labile and don’t persist outside the body).</a:t>
            </a:r>
          </a:p>
        </p:txBody>
      </p:sp>
      <p:sp>
        <p:nvSpPr>
          <p:cNvPr id="88071" name="Rectangle 6">
            <a:extLst>
              <a:ext uri="{FF2B5EF4-FFF2-40B4-BE49-F238E27FC236}">
                <a16:creationId xmlns="" xmlns:a16="http://schemas.microsoft.com/office/drawing/2014/main" id="{F3E4B664-45F9-E606-EFFF-3FA22F5E5A5F}"/>
              </a:ext>
            </a:extLst>
          </p:cNvPr>
          <p:cNvSpPr>
            <a:spLocks noChangeArrowheads="1"/>
          </p:cNvSpPr>
          <p:nvPr/>
        </p:nvSpPr>
        <p:spPr bwMode="auto">
          <a:xfrm>
            <a:off x="4891881" y="4806951"/>
            <a:ext cx="226218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050"/>
              </a:spcAft>
            </a:pPr>
            <a:r>
              <a:rPr lang="en-US" altLang="en-US" sz="3900" b="1">
                <a:solidFill>
                  <a:srgbClr val="464D58"/>
                </a:solidFill>
                <a:latin typeface="Times New Roman" panose="02020603050405020304" pitchFamily="18" charset="0"/>
              </a:rPr>
              <a:t>Life cycle</a:t>
            </a:r>
          </a:p>
        </p:txBody>
      </p:sp>
      <p:sp>
        <p:nvSpPr>
          <p:cNvPr id="88072" name="Rectangle 7">
            <a:extLst>
              <a:ext uri="{FF2B5EF4-FFF2-40B4-BE49-F238E27FC236}">
                <a16:creationId xmlns="" xmlns:a16="http://schemas.microsoft.com/office/drawing/2014/main" id="{0C637ABA-D333-2BEE-2726-891B28089E37}"/>
              </a:ext>
            </a:extLst>
          </p:cNvPr>
          <p:cNvSpPr>
            <a:spLocks noChangeArrowheads="1"/>
          </p:cNvSpPr>
          <p:nvPr/>
        </p:nvSpPr>
        <p:spPr bwMode="auto">
          <a:xfrm>
            <a:off x="2026444" y="5429251"/>
            <a:ext cx="432911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482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100">
                <a:latin typeface="Times New Roman" panose="02020603050405020304" pitchFamily="18" charset="0"/>
              </a:rPr>
              <a:t>Life cycle consists 5 steps:</a:t>
            </a:r>
          </a:p>
        </p:txBody>
      </p:sp>
      <p:sp>
        <p:nvSpPr>
          <p:cNvPr id="88073" name="Rectangle 8">
            <a:extLst>
              <a:ext uri="{FF2B5EF4-FFF2-40B4-BE49-F238E27FC236}">
                <a16:creationId xmlns="" xmlns:a16="http://schemas.microsoft.com/office/drawing/2014/main" id="{E8383CE4-1C1F-8E97-BFDD-BBECB267330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88074" name="Rectangle 9">
            <a:extLst>
              <a:ext uri="{FF2B5EF4-FFF2-40B4-BE49-F238E27FC236}">
                <a16:creationId xmlns="" xmlns:a16="http://schemas.microsoft.com/office/drawing/2014/main" id="{DBA65335-CAD1-EB14-C0D0-B5793D1D84F1}"/>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80</a:t>
            </a:r>
          </a:p>
        </p:txBody>
      </p:sp>
    </p:spTree>
  </p:cSld>
  <p:clrMapOvr>
    <a:overrideClrMapping bg1="lt1" tx1="dk1" bg2="lt2" tx2="dk2" accent1="accent1" accent2="accent2" accent3="accent3" accent4="accent4" accent5="accent5" accent6="accent6" hlink="hlink" folHlink="folHlink"/>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9090" name="Picture 1">
            <a:extLst>
              <a:ext uri="{FF2B5EF4-FFF2-40B4-BE49-F238E27FC236}">
                <a16:creationId xmlns="" xmlns:a16="http://schemas.microsoft.com/office/drawing/2014/main" id="{0A370BF7-A741-7531-31F5-E44C2E5665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81519" y="152400"/>
            <a:ext cx="11557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2">
            <a:extLst>
              <a:ext uri="{FF2B5EF4-FFF2-40B4-BE49-F238E27FC236}">
                <a16:creationId xmlns="" xmlns:a16="http://schemas.microsoft.com/office/drawing/2014/main" id="{A9D306D7-FF62-5C5D-D6CF-BE5BD30687F8}"/>
              </a:ext>
            </a:extLst>
          </p:cNvPr>
          <p:cNvSpPr>
            <a:spLocks noChangeArrowheads="1"/>
          </p:cNvSpPr>
          <p:nvPr/>
        </p:nvSpPr>
        <p:spPr bwMode="auto">
          <a:xfrm>
            <a:off x="985044" y="679451"/>
            <a:ext cx="3492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838"/>
              </a:lnSpc>
            </a:pPr>
            <a:r>
              <a:rPr lang="en-US" altLang="en-US" sz="3100" b="1">
                <a:latin typeface="Times New Roman" panose="02020603050405020304" pitchFamily="18" charset="0"/>
              </a:rPr>
              <a:t>1.    Ingestion of cysts</a:t>
            </a:r>
          </a:p>
        </p:txBody>
      </p:sp>
      <p:sp>
        <p:nvSpPr>
          <p:cNvPr id="89092" name="Rectangle 3">
            <a:extLst>
              <a:ext uri="{FF2B5EF4-FFF2-40B4-BE49-F238E27FC236}">
                <a16:creationId xmlns="" xmlns:a16="http://schemas.microsoft.com/office/drawing/2014/main" id="{2A232989-AF93-2EDF-C814-0E040BDBA70C}"/>
              </a:ext>
            </a:extLst>
          </p:cNvPr>
          <p:cNvSpPr>
            <a:spLocks noChangeArrowheads="1"/>
          </p:cNvSpPr>
          <p:nvPr/>
        </p:nvSpPr>
        <p:spPr bwMode="auto">
          <a:xfrm>
            <a:off x="1423195" y="1162051"/>
            <a:ext cx="8639175"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63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38"/>
              </a:lnSpc>
            </a:pPr>
            <a:r>
              <a:rPr lang="en-US" altLang="en-US" sz="2700">
                <a:latin typeface="Times New Roman" panose="02020603050405020304" pitchFamily="18" charset="0"/>
              </a:rPr>
              <a:t>Cysts are ingested through feces, contaminated food or water.</a:t>
            </a:r>
          </a:p>
        </p:txBody>
      </p:sp>
      <p:sp>
        <p:nvSpPr>
          <p:cNvPr id="89093" name="Rectangle 4">
            <a:extLst>
              <a:ext uri="{FF2B5EF4-FFF2-40B4-BE49-F238E27FC236}">
                <a16:creationId xmlns="" xmlns:a16="http://schemas.microsoft.com/office/drawing/2014/main" id="{87DD4A78-1F66-6981-E1FF-A0980CC8B5D6}"/>
              </a:ext>
            </a:extLst>
          </p:cNvPr>
          <p:cNvSpPr>
            <a:spLocks noChangeArrowheads="1"/>
          </p:cNvSpPr>
          <p:nvPr/>
        </p:nvSpPr>
        <p:spPr bwMode="auto">
          <a:xfrm>
            <a:off x="959644" y="2143126"/>
            <a:ext cx="50720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838"/>
              </a:lnSpc>
            </a:pPr>
            <a:r>
              <a:rPr lang="en-US" altLang="en-US" sz="3100" b="1">
                <a:latin typeface="Times New Roman" panose="02020603050405020304" pitchFamily="18" charset="0"/>
              </a:rPr>
              <a:t>2.    Formation of trophozoites</a:t>
            </a:r>
          </a:p>
        </p:txBody>
      </p:sp>
      <p:sp>
        <p:nvSpPr>
          <p:cNvPr id="89094" name="Rectangle 5">
            <a:extLst>
              <a:ext uri="{FF2B5EF4-FFF2-40B4-BE49-F238E27FC236}">
                <a16:creationId xmlns="" xmlns:a16="http://schemas.microsoft.com/office/drawing/2014/main" id="{5EE3A2A3-7D66-8E98-9C19-8E8756A859D2}"/>
              </a:ext>
            </a:extLst>
          </p:cNvPr>
          <p:cNvSpPr>
            <a:spLocks noChangeArrowheads="1"/>
          </p:cNvSpPr>
          <p:nvPr/>
        </p:nvSpPr>
        <p:spPr bwMode="auto">
          <a:xfrm>
            <a:off x="1412082" y="2624138"/>
            <a:ext cx="82962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38"/>
              </a:lnSpc>
            </a:pPr>
            <a:r>
              <a:rPr lang="en-US" altLang="en-US" sz="2700">
                <a:latin typeface="Times New Roman" panose="02020603050405020304" pitchFamily="18" charset="0"/>
              </a:rPr>
              <a:t>Cysts are passed into the lumen of intestine, where the</a:t>
            </a:r>
          </a:p>
        </p:txBody>
      </p:sp>
      <p:sp>
        <p:nvSpPr>
          <p:cNvPr id="89095" name="Rectangle 6">
            <a:extLst>
              <a:ext uri="{FF2B5EF4-FFF2-40B4-BE49-F238E27FC236}">
                <a16:creationId xmlns="" xmlns:a16="http://schemas.microsoft.com/office/drawing/2014/main" id="{1C50BFD3-840D-46E5-D99C-8182CB813D47}"/>
              </a:ext>
            </a:extLst>
          </p:cNvPr>
          <p:cNvSpPr>
            <a:spLocks noChangeArrowheads="1"/>
          </p:cNvSpPr>
          <p:nvPr/>
        </p:nvSpPr>
        <p:spPr bwMode="auto">
          <a:xfrm>
            <a:off x="1564482" y="3600451"/>
            <a:ext cx="43211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63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38"/>
              </a:lnSpc>
            </a:pPr>
            <a:r>
              <a:rPr lang="en-US" altLang="en-US" sz="2700">
                <a:latin typeface="Times New Roman" panose="02020603050405020304" pitchFamily="18" charset="0"/>
              </a:rPr>
              <a:t>Trophozoites are liberated.</a:t>
            </a:r>
          </a:p>
        </p:txBody>
      </p:sp>
      <p:sp>
        <p:nvSpPr>
          <p:cNvPr id="89096" name="Rectangle 7">
            <a:extLst>
              <a:ext uri="{FF2B5EF4-FFF2-40B4-BE49-F238E27FC236}">
                <a16:creationId xmlns="" xmlns:a16="http://schemas.microsoft.com/office/drawing/2014/main" id="{AF581A2A-5234-CF7C-FEF8-8FA6360532B1}"/>
              </a:ext>
            </a:extLst>
          </p:cNvPr>
          <p:cNvSpPr>
            <a:spLocks noChangeArrowheads="1"/>
          </p:cNvSpPr>
          <p:nvPr/>
        </p:nvSpPr>
        <p:spPr bwMode="auto">
          <a:xfrm>
            <a:off x="959644" y="4094164"/>
            <a:ext cx="8540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838"/>
              </a:lnSpc>
            </a:pPr>
            <a:r>
              <a:rPr lang="en-US" altLang="en-US" sz="3100" b="1">
                <a:latin typeface="Times New Roman" panose="02020603050405020304" pitchFamily="18" charset="0"/>
              </a:rPr>
              <a:t>3.    Penetration and multiplication of Trophozoites</a:t>
            </a:r>
          </a:p>
        </p:txBody>
      </p:sp>
      <p:sp>
        <p:nvSpPr>
          <p:cNvPr id="89097" name="Rectangle 8">
            <a:extLst>
              <a:ext uri="{FF2B5EF4-FFF2-40B4-BE49-F238E27FC236}">
                <a16:creationId xmlns="" xmlns:a16="http://schemas.microsoft.com/office/drawing/2014/main" id="{E6B0F18C-3CB9-3396-0E91-4F2E7B94334B}"/>
              </a:ext>
            </a:extLst>
          </p:cNvPr>
          <p:cNvSpPr>
            <a:spLocks noChangeArrowheads="1"/>
          </p:cNvSpPr>
          <p:nvPr/>
        </p:nvSpPr>
        <p:spPr bwMode="auto">
          <a:xfrm>
            <a:off x="1462881" y="4575176"/>
            <a:ext cx="8599488"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63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38"/>
              </a:lnSpc>
            </a:pPr>
            <a:r>
              <a:rPr lang="en-US" altLang="en-US" sz="2700">
                <a:latin typeface="Times New Roman" panose="02020603050405020304" pitchFamily="18" charset="0"/>
              </a:rPr>
              <a:t>Trophozoites are penetrated in intestinal wall and multiply within colon wall. They either invade and ulcerate the mucosa of large intestine or simply feed on intestinal bacteria.</a:t>
            </a:r>
          </a:p>
        </p:txBody>
      </p:sp>
      <p:sp>
        <p:nvSpPr>
          <p:cNvPr id="89098" name="Rectangle 9">
            <a:extLst>
              <a:ext uri="{FF2B5EF4-FFF2-40B4-BE49-F238E27FC236}">
                <a16:creationId xmlns="" xmlns:a16="http://schemas.microsoft.com/office/drawing/2014/main" id="{A40065D5-C508-2D12-DFFE-B32BBBAC461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89099" name="Rectangle 10">
            <a:extLst>
              <a:ext uri="{FF2B5EF4-FFF2-40B4-BE49-F238E27FC236}">
                <a16:creationId xmlns="" xmlns:a16="http://schemas.microsoft.com/office/drawing/2014/main" id="{F70E7402-C168-0AF6-E1CB-CF60297EF1F4}"/>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81</a:t>
            </a:r>
          </a:p>
        </p:txBody>
      </p:sp>
    </p:spTree>
  </p:cSld>
  <p:clrMapOvr>
    <a:overrideClrMapping bg1="lt1" tx1="dk1" bg2="lt2" tx2="dk2" accent1="accent1" accent2="accent2" accent3="accent3" accent4="accent4" accent5="accent5" accent6="accent6" hlink="hlink" folHlink="folHlink"/>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0114" name="Picture 1">
            <a:extLst>
              <a:ext uri="{FF2B5EF4-FFF2-40B4-BE49-F238E27FC236}">
                <a16:creationId xmlns="" xmlns:a16="http://schemas.microsoft.com/office/drawing/2014/main" id="{5366B869-8112-FEBB-1739-B00D56DA1B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19382" y="5489576"/>
            <a:ext cx="11525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Rectangle 2">
            <a:extLst>
              <a:ext uri="{FF2B5EF4-FFF2-40B4-BE49-F238E27FC236}">
                <a16:creationId xmlns="" xmlns:a16="http://schemas.microsoft.com/office/drawing/2014/main" id="{C66A3D79-11D7-7E0B-7921-392F23C16167}"/>
              </a:ext>
            </a:extLst>
          </p:cNvPr>
          <p:cNvSpPr>
            <a:spLocks noChangeArrowheads="1"/>
          </p:cNvSpPr>
          <p:nvPr/>
        </p:nvSpPr>
        <p:spPr bwMode="auto">
          <a:xfrm>
            <a:off x="1959769" y="636589"/>
            <a:ext cx="8132762"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325"/>
              </a:lnSpc>
            </a:pPr>
            <a:r>
              <a:rPr lang="en-US" altLang="en-US" sz="3600" b="1">
                <a:latin typeface="Times New Roman" panose="02020603050405020304" pitchFamily="18" charset="0"/>
              </a:rPr>
              <a:t>4.    Systemic invasion</a:t>
            </a:r>
          </a:p>
          <a:p>
            <a:pPr eaLnBrk="1" hangingPunct="1">
              <a:lnSpc>
                <a:spcPts val="4325"/>
              </a:lnSpc>
              <a:spcAft>
                <a:spcPts val="1263"/>
              </a:spcAft>
            </a:pPr>
            <a:r>
              <a:rPr lang="en-US" altLang="en-US" sz="3500">
                <a:latin typeface="Times New Roman" panose="02020603050405020304" pitchFamily="18" charset="0"/>
              </a:rPr>
              <a:t>Large numbers of Trophozoites within the colon wall can also lead to systemic invasion and caused liver abscess.</a:t>
            </a:r>
          </a:p>
          <a:p>
            <a:pPr algn="just" eaLnBrk="1" hangingPunct="1">
              <a:spcAft>
                <a:spcPts val="2525"/>
              </a:spcAft>
            </a:pPr>
            <a:r>
              <a:rPr lang="en-US" altLang="en-US" sz="3600" b="1">
                <a:latin typeface="Times New Roman" panose="02020603050405020304" pitchFamily="18" charset="0"/>
              </a:rPr>
              <a:t>5.    Cysts discarded</a:t>
            </a:r>
          </a:p>
          <a:p>
            <a:pPr algn="just" eaLnBrk="1" hangingPunct="1">
              <a:lnSpc>
                <a:spcPts val="4325"/>
              </a:lnSpc>
            </a:pPr>
            <a:r>
              <a:rPr lang="en-US" altLang="en-US" sz="3500">
                <a:latin typeface="Times New Roman" panose="02020603050405020304" pitchFamily="18" charset="0"/>
              </a:rPr>
              <a:t>The Trophozoites within the intestine are slowly carried toward the rectum, where they return to cyst form and are excreted </a:t>
            </a:r>
          </a:p>
        </p:txBody>
      </p:sp>
      <p:sp>
        <p:nvSpPr>
          <p:cNvPr id="90116" name="Rectangle 3">
            <a:extLst>
              <a:ext uri="{FF2B5EF4-FFF2-40B4-BE49-F238E27FC236}">
                <a16:creationId xmlns="" xmlns:a16="http://schemas.microsoft.com/office/drawing/2014/main" id="{89833344-F2EB-BDF8-0D80-31EEC41F686A}"/>
              </a:ext>
            </a:extLst>
          </p:cNvPr>
          <p:cNvSpPr>
            <a:spLocks noChangeArrowheads="1"/>
          </p:cNvSpPr>
          <p:nvPr/>
        </p:nvSpPr>
        <p:spPr bwMode="auto">
          <a:xfrm>
            <a:off x="2423320" y="5562601"/>
            <a:ext cx="1474787"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325"/>
              </a:lnSpc>
            </a:pPr>
            <a:r>
              <a:rPr lang="en-US" altLang="en-US" sz="3500">
                <a:latin typeface="Times New Roman" panose="02020603050405020304" pitchFamily="18" charset="0"/>
              </a:rPr>
              <a:t>in feces.</a:t>
            </a:r>
          </a:p>
        </p:txBody>
      </p:sp>
      <p:sp>
        <p:nvSpPr>
          <p:cNvPr id="90117" name="Rectangle 4">
            <a:extLst>
              <a:ext uri="{FF2B5EF4-FFF2-40B4-BE49-F238E27FC236}">
                <a16:creationId xmlns="" xmlns:a16="http://schemas.microsoft.com/office/drawing/2014/main" id="{3D1094C7-43B1-EA96-7E4B-45D660718CD8}"/>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90118" name="Rectangle 5">
            <a:extLst>
              <a:ext uri="{FF2B5EF4-FFF2-40B4-BE49-F238E27FC236}">
                <a16:creationId xmlns="" xmlns:a16="http://schemas.microsoft.com/office/drawing/2014/main" id="{5FE42526-5340-BBD6-E9A5-C5F6CB982FD0}"/>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82</a:t>
            </a:r>
          </a:p>
        </p:txBody>
      </p:sp>
    </p:spTree>
  </p:cSld>
  <p:clrMapOvr>
    <a:overrideClrMapping bg1="lt1" tx1="dk1" bg2="lt2" tx2="dk2" accent1="accent1" accent2="accent2" accent3="accent3" accent4="accent4" accent5="accent5" accent6="accent6" hlink="hlink" folHlink="folHlink"/>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1138" name="Picture 1">
            <a:extLst>
              <a:ext uri="{FF2B5EF4-FFF2-40B4-BE49-F238E27FC236}">
                <a16:creationId xmlns="" xmlns:a16="http://schemas.microsoft.com/office/drawing/2014/main" id="{06897262-210F-D29E-B8C2-349809AF8D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8056" y="0"/>
            <a:ext cx="9734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19BFE950-0305-8B52-C065-CC7DE7B9303B}"/>
              </a:ext>
            </a:extLst>
          </p:cNvPr>
          <p:cNvSpPr/>
          <p:nvPr/>
        </p:nvSpPr>
        <p:spPr>
          <a:xfrm>
            <a:off x="4775995" y="3941763"/>
            <a:ext cx="1323975" cy="182562"/>
          </a:xfrm>
          <a:prstGeom prst="rect">
            <a:avLst/>
          </a:prstGeom>
        </p:spPr>
        <p:txBody>
          <a:bodyPr wrap="none" lIns="0" tIns="0" rIns="0" bIns="0"/>
          <a:lstStyle/>
          <a:p>
            <a:pPr eaLnBrk="1" fontAlgn="auto" hangingPunct="1">
              <a:spcBef>
                <a:spcPts val="0"/>
              </a:spcBef>
              <a:spcAft>
                <a:spcPts val="0"/>
              </a:spcAft>
              <a:defRPr/>
            </a:pPr>
            <a:r>
              <a:rPr lang="en-US" sz="1050" b="1" spc="-50">
                <a:solidFill>
                  <a:srgbClr val="464D58"/>
                </a:solidFill>
                <a:latin typeface="Corbel"/>
              </a:rPr>
              <a:t>Trop ho 2D ites</a:t>
            </a:r>
          </a:p>
        </p:txBody>
      </p:sp>
      <p:sp>
        <p:nvSpPr>
          <p:cNvPr id="4" name="Rectangle 3">
            <a:extLst>
              <a:ext uri="{FF2B5EF4-FFF2-40B4-BE49-F238E27FC236}">
                <a16:creationId xmlns="" xmlns:a16="http://schemas.microsoft.com/office/drawing/2014/main" id="{F2A1ADC7-E33E-51F3-B3A3-EA021AF1FE7F}"/>
              </a:ext>
            </a:extLst>
          </p:cNvPr>
          <p:cNvSpPr/>
          <p:nvPr/>
        </p:nvSpPr>
        <p:spPr>
          <a:xfrm>
            <a:off x="8074820" y="6108700"/>
            <a:ext cx="2408237" cy="133350"/>
          </a:xfrm>
          <a:prstGeom prst="rect">
            <a:avLst/>
          </a:prstGeom>
        </p:spPr>
        <p:txBody>
          <a:bodyPr wrap="none" lIns="0" tIns="0" rIns="0" bIns="0"/>
          <a:lstStyle/>
          <a:p>
            <a:pPr algn="r" eaLnBrk="1" fontAlgn="auto" hangingPunct="1">
              <a:spcBef>
                <a:spcPts val="0"/>
              </a:spcBef>
              <a:spcAft>
                <a:spcPts val="0"/>
              </a:spcAft>
              <a:defRPr/>
            </a:pPr>
            <a:r>
              <a:rPr lang="en-US" sz="1100" b="1" spc="-50">
                <a:solidFill>
                  <a:srgbClr val="464D58"/>
                </a:solidFill>
                <a:latin typeface="Calibri"/>
              </a:rPr>
              <a:t>f</a:t>
            </a:r>
            <a:r>
              <a:rPr lang="en-US" sz="1100">
                <a:solidFill>
                  <a:srgbClr val="464D58"/>
                </a:solidFill>
                <a:latin typeface="Calibri"/>
              </a:rPr>
              <a:t>4</a:t>
            </a:r>
            <a:r>
              <a:rPr lang="en-US" sz="1100" b="1" spc="-50">
                <a:solidFill>
                  <a:srgbClr val="464D58"/>
                </a:solidFill>
                <a:latin typeface="Calibri"/>
              </a:rPr>
              <a:t>on Invasise Colonization</a:t>
            </a:r>
          </a:p>
        </p:txBody>
      </p:sp>
      <p:sp>
        <p:nvSpPr>
          <p:cNvPr id="91141" name="Rectangle 4">
            <a:extLst>
              <a:ext uri="{FF2B5EF4-FFF2-40B4-BE49-F238E27FC236}">
                <a16:creationId xmlns="" xmlns:a16="http://schemas.microsoft.com/office/drawing/2014/main" id="{5F5C78DE-2CC0-9C4E-A413-DCAC564C6C6C}"/>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91142" name="Rectangle 5">
            <a:extLst>
              <a:ext uri="{FF2B5EF4-FFF2-40B4-BE49-F238E27FC236}">
                <a16:creationId xmlns="" xmlns:a16="http://schemas.microsoft.com/office/drawing/2014/main" id="{C36A43A3-875D-A43B-D83F-FCAD8DCA19B3}"/>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83</a:t>
            </a:r>
          </a:p>
        </p:txBody>
      </p:sp>
    </p:spTree>
  </p:cSld>
  <p:clrMapOvr>
    <a:overrideClrMapping bg1="lt1" tx1="dk1" bg2="lt2" tx2="dk2" accent1="accent1" accent2="accent2" accent3="accent3" accent4="accent4" accent5="accent5" accent6="accent6" hlink="hlink" folHlink="folHlink"/>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2162" name="Picture 1">
            <a:extLst>
              <a:ext uri="{FF2B5EF4-FFF2-40B4-BE49-F238E27FC236}">
                <a16:creationId xmlns="" xmlns:a16="http://schemas.microsoft.com/office/drawing/2014/main" id="{C9777031-0333-D72C-FF6D-3FEC762B25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05319" y="179389"/>
            <a:ext cx="11557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14C76C20-6394-A659-BB36-244AA1984B77}"/>
              </a:ext>
            </a:extLst>
          </p:cNvPr>
          <p:cNvSpPr/>
          <p:nvPr/>
        </p:nvSpPr>
        <p:spPr>
          <a:xfrm>
            <a:off x="618332" y="517526"/>
            <a:ext cx="10086975" cy="3673475"/>
          </a:xfrm>
          <a:prstGeom prst="rect">
            <a:avLst/>
          </a:prstGeom>
        </p:spPr>
        <p:txBody>
          <a:bodyPr lIns="0" tIns="0" rIns="0" bIns="0"/>
          <a:lstStyle/>
          <a:p>
            <a:pPr marL="1491488" eaLnBrk="1" fontAlgn="auto" hangingPunct="1">
              <a:spcBef>
                <a:spcPts val="0"/>
              </a:spcBef>
              <a:spcAft>
                <a:spcPts val="1470"/>
              </a:spcAft>
              <a:defRPr/>
            </a:pPr>
            <a:r>
              <a:rPr lang="en-US" sz="3900" b="1">
                <a:latin typeface="Times New Roman"/>
              </a:rPr>
              <a:t>Mechanism of action</a:t>
            </a:r>
          </a:p>
          <a:p>
            <a:pPr indent="673100" eaLnBrk="1" fontAlgn="auto" hangingPunct="1">
              <a:lnSpc>
                <a:spcPts val="3552"/>
              </a:lnSpc>
              <a:spcBef>
                <a:spcPts val="0"/>
              </a:spcBef>
              <a:spcAft>
                <a:spcPts val="420"/>
              </a:spcAft>
              <a:defRPr/>
            </a:pPr>
            <a:r>
              <a:rPr lang="en-US" sz="3100">
                <a:latin typeface="Calibri"/>
              </a:rPr>
              <a:t>Antiamoebic requires reductive activation of nitro group by susceptible organism. Its selective toxicity towards anaerobic and microaerophilic pathogens such as E. </a:t>
            </a:r>
            <a:r>
              <a:rPr lang="en-US" sz="3100" u="sng">
                <a:latin typeface="Calibri"/>
              </a:rPr>
              <a:t>histolytica,</a:t>
            </a:r>
            <a:r>
              <a:rPr lang="en-US" sz="3100">
                <a:latin typeface="Calibri"/>
              </a:rPr>
              <a:t> G. </a:t>
            </a:r>
            <a:r>
              <a:rPr lang="en-US" sz="3100" u="sng">
                <a:latin typeface="Calibri"/>
              </a:rPr>
              <a:t>lamblia,</a:t>
            </a:r>
            <a:r>
              <a:rPr lang="en-US" sz="3100">
                <a:latin typeface="Calibri"/>
              </a:rPr>
              <a:t> etc. These organisms contain electron transport components such as ferredoxin, small Fe-S proteins that have sufficiently negative redox potential to donate electrons to metronidazole.</a:t>
            </a:r>
          </a:p>
        </p:txBody>
      </p:sp>
      <p:sp>
        <p:nvSpPr>
          <p:cNvPr id="92164" name="Rectangle 3">
            <a:extLst>
              <a:ext uri="{FF2B5EF4-FFF2-40B4-BE49-F238E27FC236}">
                <a16:creationId xmlns="" xmlns:a16="http://schemas.microsoft.com/office/drawing/2014/main" id="{A5F9E751-9C69-E0D2-093C-19BCD60A712A}"/>
              </a:ext>
            </a:extLst>
          </p:cNvPr>
          <p:cNvSpPr>
            <a:spLocks noChangeArrowheads="1"/>
          </p:cNvSpPr>
          <p:nvPr/>
        </p:nvSpPr>
        <p:spPr bwMode="auto">
          <a:xfrm>
            <a:off x="408782" y="4446588"/>
            <a:ext cx="9726613"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1300"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550"/>
              </a:lnSpc>
              <a:spcBef>
                <a:spcPts val="425"/>
              </a:spcBef>
            </a:pPr>
            <a:r>
              <a:rPr lang="en-US" altLang="en-US" sz="3100"/>
              <a:t>• The single electron transfer forms a highly reactive nitro radical anion that kills susceptible organisms by radical-mediated mechanisms that target DNA, resulting in cell death.</a:t>
            </a:r>
          </a:p>
        </p:txBody>
      </p:sp>
      <p:sp>
        <p:nvSpPr>
          <p:cNvPr id="92165" name="Rectangle 4">
            <a:extLst>
              <a:ext uri="{FF2B5EF4-FFF2-40B4-BE49-F238E27FC236}">
                <a16:creationId xmlns="" xmlns:a16="http://schemas.microsoft.com/office/drawing/2014/main" id="{3320799F-D792-A10E-53AE-86C99BD4A657}"/>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92166" name="Rectangle 5">
            <a:extLst>
              <a:ext uri="{FF2B5EF4-FFF2-40B4-BE49-F238E27FC236}">
                <a16:creationId xmlns="" xmlns:a16="http://schemas.microsoft.com/office/drawing/2014/main" id="{06915089-55DE-2E9E-7FE8-2D29492CB050}"/>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84</a:t>
            </a:r>
          </a:p>
        </p:txBody>
      </p:sp>
    </p:spTree>
  </p:cSld>
  <p:clrMapOvr>
    <a:overrideClrMapping bg1="lt1" tx1="dk1" bg2="lt2" tx2="dk2" accent1="accent1" accent2="accent2" accent3="accent3" accent4="accent4" accent5="accent5" accent6="accent6" hlink="hlink" folHlink="folHlink"/>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3186" name="Picture 1">
            <a:extLst>
              <a:ext uri="{FF2B5EF4-FFF2-40B4-BE49-F238E27FC236}">
                <a16:creationId xmlns="" xmlns:a16="http://schemas.microsoft.com/office/drawing/2014/main" id="{0BEAAFE5-5548-256B-0312-359C2B732C8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59006" y="152400"/>
            <a:ext cx="1905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Rectangle 2">
            <a:extLst>
              <a:ext uri="{FF2B5EF4-FFF2-40B4-BE49-F238E27FC236}">
                <a16:creationId xmlns="" xmlns:a16="http://schemas.microsoft.com/office/drawing/2014/main" id="{746567DC-4D56-DDA4-5AB8-106505DBE1BD}"/>
              </a:ext>
            </a:extLst>
          </p:cNvPr>
          <p:cNvSpPr>
            <a:spLocks noChangeArrowheads="1"/>
          </p:cNvSpPr>
          <p:nvPr/>
        </p:nvSpPr>
        <p:spPr bwMode="auto">
          <a:xfrm>
            <a:off x="1167606" y="1938339"/>
            <a:ext cx="9963150"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325"/>
              </a:lnSpc>
              <a:spcBef>
                <a:spcPts val="1263"/>
              </a:spcBef>
            </a:pPr>
            <a:r>
              <a:rPr lang="en-US" altLang="en-US" sz="4000"/>
              <a:t>The single electron transfer forms a highly reactive nitro radical anion that kills susceptible organisms by radical-mediated mechanisms that target DNA, resulting in cell death.</a:t>
            </a:r>
          </a:p>
        </p:txBody>
      </p:sp>
      <p:sp>
        <p:nvSpPr>
          <p:cNvPr id="93188" name="Rectangle 3">
            <a:extLst>
              <a:ext uri="{FF2B5EF4-FFF2-40B4-BE49-F238E27FC236}">
                <a16:creationId xmlns="" xmlns:a16="http://schemas.microsoft.com/office/drawing/2014/main" id="{FBAB646E-FA1C-7D4B-10C4-0E765A95621A}"/>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93189" name="Rectangle 4">
            <a:extLst>
              <a:ext uri="{FF2B5EF4-FFF2-40B4-BE49-F238E27FC236}">
                <a16:creationId xmlns="" xmlns:a16="http://schemas.microsoft.com/office/drawing/2014/main" id="{48EA4EA5-3C3B-29DE-0BE3-E247CDB13D4E}"/>
              </a:ext>
            </a:extLst>
          </p:cNvPr>
          <p:cNvSpPr>
            <a:spLocks noChangeArrowheads="1"/>
          </p:cNvSpPr>
          <p:nvPr/>
        </p:nvSpPr>
        <p:spPr bwMode="auto">
          <a:xfrm>
            <a:off x="11119644" y="6477000"/>
            <a:ext cx="1762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85</a:t>
            </a:r>
          </a:p>
        </p:txBody>
      </p:sp>
    </p:spTree>
  </p:cSld>
  <p:clrMapOvr>
    <a:overrideClrMapping bg1="lt1" tx1="dk1" bg2="lt2" tx2="dk2" accent1="accent1" accent2="accent2" accent3="accent3" accent4="accent4" accent5="accent5" accent6="accent6" hlink="hlink" folHlink="folHlink"/>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4210" name="Picture 1">
            <a:extLst>
              <a:ext uri="{FF2B5EF4-FFF2-40B4-BE49-F238E27FC236}">
                <a16:creationId xmlns="" xmlns:a16="http://schemas.microsoft.com/office/drawing/2014/main" id="{429420C9-55ED-3B13-D201-D02C3376997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5282" y="2239964"/>
            <a:ext cx="12684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1" name="Picture 2">
            <a:extLst>
              <a:ext uri="{FF2B5EF4-FFF2-40B4-BE49-F238E27FC236}">
                <a16:creationId xmlns="" xmlns:a16="http://schemas.microsoft.com/office/drawing/2014/main" id="{93FCD4F9-6B4A-C229-4D2A-733C4BBA1F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91470" y="5880101"/>
            <a:ext cx="1335087"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2" name="Picture 3">
            <a:extLst>
              <a:ext uri="{FF2B5EF4-FFF2-40B4-BE49-F238E27FC236}">
                <a16:creationId xmlns="" xmlns:a16="http://schemas.microsoft.com/office/drawing/2014/main" id="{A1FC6C9D-7C98-5564-B637-119A47B2C6C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87020" y="2660651"/>
            <a:ext cx="2941637"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3" name="Picture 4">
            <a:extLst>
              <a:ext uri="{FF2B5EF4-FFF2-40B4-BE49-F238E27FC236}">
                <a16:creationId xmlns="" xmlns:a16="http://schemas.microsoft.com/office/drawing/2014/main" id="{E294C81A-8D87-B980-8C0D-96697BE1C3D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52532" y="5330826"/>
            <a:ext cx="466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4" name="Picture 5">
            <a:extLst>
              <a:ext uri="{FF2B5EF4-FFF2-40B4-BE49-F238E27FC236}">
                <a16:creationId xmlns="" xmlns:a16="http://schemas.microsoft.com/office/drawing/2014/main" id="{812839D0-9197-58A5-2E13-8540DFA3559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327356" y="2279651"/>
            <a:ext cx="1385888"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5" name="Picture 6">
            <a:extLst>
              <a:ext uri="{FF2B5EF4-FFF2-40B4-BE49-F238E27FC236}">
                <a16:creationId xmlns="" xmlns:a16="http://schemas.microsoft.com/office/drawing/2014/main" id="{93F02D0A-903D-7F91-B408-7C339D82491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321006" y="5870576"/>
            <a:ext cx="13716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6" name="Rectangle 7">
            <a:extLst>
              <a:ext uri="{FF2B5EF4-FFF2-40B4-BE49-F238E27FC236}">
                <a16:creationId xmlns="" xmlns:a16="http://schemas.microsoft.com/office/drawing/2014/main" id="{8E3DAB26-78DA-A372-5560-7C0AEABCD1A1}"/>
              </a:ext>
            </a:extLst>
          </p:cNvPr>
          <p:cNvSpPr>
            <a:spLocks noChangeArrowheads="1"/>
          </p:cNvSpPr>
          <p:nvPr/>
        </p:nvSpPr>
        <p:spPr bwMode="auto">
          <a:xfrm>
            <a:off x="6449220" y="433389"/>
            <a:ext cx="2508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700" b="1">
                <a:solidFill>
                  <a:srgbClr val="464D58"/>
                </a:solidFill>
                <a:latin typeface="Corbel" panose="020B0503020204020204" pitchFamily="34" charset="0"/>
              </a:rPr>
              <a:t>N</a:t>
            </a:r>
          </a:p>
        </p:txBody>
      </p:sp>
      <p:sp>
        <p:nvSpPr>
          <p:cNvPr id="94217" name="Rectangle 8">
            <a:extLst>
              <a:ext uri="{FF2B5EF4-FFF2-40B4-BE49-F238E27FC236}">
                <a16:creationId xmlns="" xmlns:a16="http://schemas.microsoft.com/office/drawing/2014/main" id="{D66D56F9-F0DD-47C9-9A98-4CEAFD262751}"/>
              </a:ext>
            </a:extLst>
          </p:cNvPr>
          <p:cNvSpPr>
            <a:spLocks noChangeArrowheads="1"/>
          </p:cNvSpPr>
          <p:nvPr/>
        </p:nvSpPr>
        <p:spPr bwMode="auto">
          <a:xfrm>
            <a:off x="4864895" y="1054101"/>
            <a:ext cx="5667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700" b="1">
                <a:solidFill>
                  <a:srgbClr val="464D58"/>
                </a:solidFill>
                <a:latin typeface="Times New Roman" panose="02020603050405020304" pitchFamily="18" charset="0"/>
              </a:rPr>
              <a:t>O^N</a:t>
            </a:r>
          </a:p>
        </p:txBody>
      </p:sp>
      <p:sp>
        <p:nvSpPr>
          <p:cNvPr id="10" name="Rectangle 9">
            <a:extLst>
              <a:ext uri="{FF2B5EF4-FFF2-40B4-BE49-F238E27FC236}">
                <a16:creationId xmlns="" xmlns:a16="http://schemas.microsoft.com/office/drawing/2014/main" id="{F45FA8CC-DC53-BBAC-F485-BA8B1DEB2C6A}"/>
              </a:ext>
            </a:extLst>
          </p:cNvPr>
          <p:cNvSpPr/>
          <p:nvPr/>
        </p:nvSpPr>
        <p:spPr>
          <a:xfrm>
            <a:off x="6242844" y="652463"/>
            <a:ext cx="1225550" cy="493712"/>
          </a:xfrm>
          <a:prstGeom prst="rect">
            <a:avLst/>
          </a:prstGeom>
        </p:spPr>
        <p:txBody>
          <a:bodyPr wrap="none" lIns="0" tIns="0" rIns="0" bIns="0"/>
          <a:lstStyle/>
          <a:p>
            <a:pPr eaLnBrk="1" fontAlgn="auto" hangingPunct="1">
              <a:spcBef>
                <a:spcPts val="0"/>
              </a:spcBef>
              <a:spcAft>
                <a:spcPts val="0"/>
              </a:spcAft>
              <a:defRPr/>
            </a:pPr>
            <a:r>
              <a:rPr lang="en-US" sz="3100">
                <a:solidFill>
                  <a:srgbClr val="464D58"/>
                </a:solidFill>
                <a:latin typeface="Times New Roman"/>
              </a:rPr>
              <a:t>JJ—</a:t>
            </a:r>
            <a:r>
              <a:rPr lang="en-US" sz="2700" cap="small" spc="-50">
                <a:solidFill>
                  <a:srgbClr val="464D58"/>
                </a:solidFill>
                <a:latin typeface="Calibri"/>
              </a:rPr>
              <a:t>ch</a:t>
            </a:r>
            <a:r>
              <a:rPr lang="en-US" sz="2700" cap="small" spc="-50" baseline="-25000">
                <a:solidFill>
                  <a:srgbClr val="464D58"/>
                </a:solidFill>
                <a:latin typeface="Calibri"/>
              </a:rPr>
              <a:t>3</a:t>
            </a:r>
          </a:p>
        </p:txBody>
      </p:sp>
      <p:sp>
        <p:nvSpPr>
          <p:cNvPr id="11" name="Rectangle 10">
            <a:extLst>
              <a:ext uri="{FF2B5EF4-FFF2-40B4-BE49-F238E27FC236}">
                <a16:creationId xmlns="" xmlns:a16="http://schemas.microsoft.com/office/drawing/2014/main" id="{9BB77155-7931-B217-CB5C-FEACB96B5623}"/>
              </a:ext>
            </a:extLst>
          </p:cNvPr>
          <p:cNvSpPr/>
          <p:nvPr/>
        </p:nvSpPr>
        <p:spPr>
          <a:xfrm>
            <a:off x="6011069" y="1547814"/>
            <a:ext cx="1395412" cy="257175"/>
          </a:xfrm>
          <a:prstGeom prst="rect">
            <a:avLst/>
          </a:prstGeom>
        </p:spPr>
        <p:txBody>
          <a:bodyPr wrap="none" lIns="0" tIns="0" rIns="0" bIns="0"/>
          <a:lstStyle/>
          <a:p>
            <a:pPr eaLnBrk="1" fontAlgn="auto" hangingPunct="1">
              <a:spcBef>
                <a:spcPts val="0"/>
              </a:spcBef>
              <a:spcAft>
                <a:spcPts val="0"/>
              </a:spcAft>
              <a:defRPr/>
            </a:pPr>
            <a:r>
              <a:rPr lang="en-US" sz="1300" cap="small" spc="100">
                <a:solidFill>
                  <a:srgbClr val="464D58"/>
                </a:solidFill>
                <a:latin typeface="Tahoma"/>
              </a:rPr>
              <a:t>ch</a:t>
            </a:r>
            <a:r>
              <a:rPr lang="en-US" sz="1300" baseline="-25000">
                <a:solidFill>
                  <a:srgbClr val="464D58"/>
                </a:solidFill>
                <a:latin typeface="Tahoma"/>
              </a:rPr>
              <a:t>2</a:t>
            </a:r>
            <a:r>
              <a:rPr lang="en-US" sz="1300" cap="small" spc="100">
                <a:solidFill>
                  <a:srgbClr val="464D58"/>
                </a:solidFill>
                <a:latin typeface="Tahoma"/>
              </a:rPr>
              <a:t>ch</a:t>
            </a:r>
            <a:r>
              <a:rPr lang="en-US" sz="1300" cap="small" spc="100" baseline="-25000">
                <a:solidFill>
                  <a:srgbClr val="464D58"/>
                </a:solidFill>
                <a:latin typeface="Tahoma"/>
              </a:rPr>
              <a:t>2</a:t>
            </a:r>
            <a:r>
              <a:rPr lang="en-US" sz="1300" cap="small" spc="100">
                <a:solidFill>
                  <a:srgbClr val="464D58"/>
                </a:solidFill>
                <a:latin typeface="Tahoma"/>
              </a:rPr>
              <a:t>oh</a:t>
            </a:r>
          </a:p>
        </p:txBody>
      </p:sp>
      <p:sp>
        <p:nvSpPr>
          <p:cNvPr id="12" name="Rectangle 11">
            <a:extLst>
              <a:ext uri="{FF2B5EF4-FFF2-40B4-BE49-F238E27FC236}">
                <a16:creationId xmlns="" xmlns:a16="http://schemas.microsoft.com/office/drawing/2014/main" id="{4D3C93EF-5A23-F3A0-3232-689EC78414BC}"/>
              </a:ext>
            </a:extLst>
          </p:cNvPr>
          <p:cNvSpPr/>
          <p:nvPr/>
        </p:nvSpPr>
        <p:spPr>
          <a:xfrm>
            <a:off x="6017420" y="1030288"/>
            <a:ext cx="206375" cy="201612"/>
          </a:xfrm>
          <a:prstGeom prst="rect">
            <a:avLst/>
          </a:prstGeom>
        </p:spPr>
        <p:txBody>
          <a:bodyPr wrap="none" lIns="0" tIns="0" rIns="0" bIns="0"/>
          <a:lstStyle/>
          <a:p>
            <a:pPr eaLnBrk="1" fontAlgn="auto" hangingPunct="1">
              <a:spcBef>
                <a:spcPts val="0"/>
              </a:spcBef>
              <a:spcAft>
                <a:spcPts val="0"/>
              </a:spcAft>
              <a:defRPr/>
            </a:pPr>
            <a:r>
              <a:rPr lang="en-US" sz="2700" spc="-50">
                <a:solidFill>
                  <a:srgbClr val="464D58"/>
                </a:solidFill>
                <a:latin typeface="Calibri"/>
              </a:rPr>
              <a:t>N</a:t>
            </a:r>
          </a:p>
        </p:txBody>
      </p:sp>
      <p:sp>
        <p:nvSpPr>
          <p:cNvPr id="94221" name="Rectangle 12">
            <a:extLst>
              <a:ext uri="{FF2B5EF4-FFF2-40B4-BE49-F238E27FC236}">
                <a16:creationId xmlns="" xmlns:a16="http://schemas.microsoft.com/office/drawing/2014/main" id="{E3D3F537-2C2F-A746-DE0E-FBDB6DE8B52D}"/>
              </a:ext>
            </a:extLst>
          </p:cNvPr>
          <p:cNvSpPr>
            <a:spLocks noChangeArrowheads="1"/>
          </p:cNvSpPr>
          <p:nvPr/>
        </p:nvSpPr>
        <p:spPr bwMode="auto">
          <a:xfrm>
            <a:off x="5218907" y="1951039"/>
            <a:ext cx="195262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000" b="1">
                <a:solidFill>
                  <a:srgbClr val="242121"/>
                </a:solidFill>
              </a:rPr>
              <a:t>Metronidazole</a:t>
            </a:r>
          </a:p>
        </p:txBody>
      </p:sp>
      <p:sp>
        <p:nvSpPr>
          <p:cNvPr id="14" name="Rectangle 13">
            <a:extLst>
              <a:ext uri="{FF2B5EF4-FFF2-40B4-BE49-F238E27FC236}">
                <a16:creationId xmlns="" xmlns:a16="http://schemas.microsoft.com/office/drawing/2014/main" id="{2FC52412-C6A8-66FC-BA53-9852949E4460}"/>
              </a:ext>
            </a:extLst>
          </p:cNvPr>
          <p:cNvSpPr/>
          <p:nvPr/>
        </p:nvSpPr>
        <p:spPr>
          <a:xfrm>
            <a:off x="2712245" y="3044825"/>
            <a:ext cx="1298575" cy="1238250"/>
          </a:xfrm>
          <a:prstGeom prst="rect">
            <a:avLst/>
          </a:prstGeom>
        </p:spPr>
        <p:txBody>
          <a:bodyPr lIns="0" tIns="0" rIns="0" bIns="0"/>
          <a:lstStyle/>
          <a:p>
            <a:pPr eaLnBrk="1" fontAlgn="auto" hangingPunct="1">
              <a:spcBef>
                <a:spcPts val="0"/>
              </a:spcBef>
              <a:spcAft>
                <a:spcPts val="420"/>
              </a:spcAft>
              <a:defRPr/>
            </a:pPr>
            <a:r>
              <a:rPr lang="en-US" sz="1400" b="1" spc="100">
                <a:solidFill>
                  <a:srgbClr val="464D58"/>
                </a:solidFill>
                <a:latin typeface="Times New Roman"/>
              </a:rPr>
              <a:t>Ferredoxin</a:t>
            </a:r>
          </a:p>
          <a:p>
            <a:pPr eaLnBrk="1" fontAlgn="auto" hangingPunct="1">
              <a:spcBef>
                <a:spcPts val="0"/>
              </a:spcBef>
              <a:spcAft>
                <a:spcPts val="1470"/>
              </a:spcAft>
              <a:defRPr/>
            </a:pPr>
            <a:r>
              <a:rPr lang="en-US" sz="1400" b="1" spc="100">
                <a:solidFill>
                  <a:srgbClr val="464D58"/>
                </a:solidFill>
                <a:latin typeface="Times New Roman"/>
              </a:rPr>
              <a:t>(reduced)</a:t>
            </a:r>
          </a:p>
          <a:p>
            <a:pPr eaLnBrk="1" fontAlgn="auto" hangingPunct="1">
              <a:spcBef>
                <a:spcPts val="0"/>
              </a:spcBef>
              <a:spcAft>
                <a:spcPts val="420"/>
              </a:spcAft>
              <a:defRPr/>
            </a:pPr>
            <a:r>
              <a:rPr lang="en-US" sz="1400" b="1" spc="100">
                <a:solidFill>
                  <a:srgbClr val="464D58"/>
                </a:solidFill>
                <a:latin typeface="Times New Roman"/>
              </a:rPr>
              <a:t>Ferredoxin</a:t>
            </a:r>
          </a:p>
          <a:p>
            <a:pPr eaLnBrk="1" fontAlgn="auto" hangingPunct="1">
              <a:spcBef>
                <a:spcPts val="0"/>
              </a:spcBef>
              <a:spcAft>
                <a:spcPts val="0"/>
              </a:spcAft>
              <a:defRPr/>
            </a:pPr>
            <a:r>
              <a:rPr lang="en-US" sz="1400" b="1" spc="100">
                <a:solidFill>
                  <a:srgbClr val="464D58"/>
                </a:solidFill>
                <a:latin typeface="Times New Roman"/>
              </a:rPr>
              <a:t>(oxidized)</a:t>
            </a:r>
          </a:p>
        </p:txBody>
      </p:sp>
      <p:sp>
        <p:nvSpPr>
          <p:cNvPr id="94223" name="Rectangle 14">
            <a:extLst>
              <a:ext uri="{FF2B5EF4-FFF2-40B4-BE49-F238E27FC236}">
                <a16:creationId xmlns="" xmlns:a16="http://schemas.microsoft.com/office/drawing/2014/main" id="{35150003-810B-A152-3DFE-8D3EF854A0F1}"/>
              </a:ext>
            </a:extLst>
          </p:cNvPr>
          <p:cNvSpPr>
            <a:spLocks noChangeArrowheads="1"/>
          </p:cNvSpPr>
          <p:nvPr/>
        </p:nvSpPr>
        <p:spPr bwMode="auto">
          <a:xfrm>
            <a:off x="4996656" y="5924551"/>
            <a:ext cx="2413000"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000" b="1">
                <a:solidFill>
                  <a:srgbClr val="242121"/>
                </a:solidFill>
              </a:rPr>
              <a:t>DNA Fragmented</a:t>
            </a:r>
          </a:p>
        </p:txBody>
      </p:sp>
      <p:sp>
        <p:nvSpPr>
          <p:cNvPr id="94224" name="Rectangle 15">
            <a:extLst>
              <a:ext uri="{FF2B5EF4-FFF2-40B4-BE49-F238E27FC236}">
                <a16:creationId xmlns="" xmlns:a16="http://schemas.microsoft.com/office/drawing/2014/main" id="{D5A597FB-B9F5-BFF2-262A-66B46541EE2E}"/>
              </a:ext>
            </a:extLst>
          </p:cNvPr>
          <p:cNvSpPr>
            <a:spLocks noChangeArrowheads="1"/>
          </p:cNvSpPr>
          <p:nvPr/>
        </p:nvSpPr>
        <p:spPr bwMode="auto">
          <a:xfrm>
            <a:off x="8546306" y="4127500"/>
            <a:ext cx="142398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000" b="1">
                <a:solidFill>
                  <a:srgbClr val="242121"/>
                </a:solidFill>
              </a:rPr>
              <a:t>Bacterium</a:t>
            </a:r>
          </a:p>
        </p:txBody>
      </p:sp>
      <p:sp>
        <p:nvSpPr>
          <p:cNvPr id="94225" name="Rectangle 16">
            <a:extLst>
              <a:ext uri="{FF2B5EF4-FFF2-40B4-BE49-F238E27FC236}">
                <a16:creationId xmlns="" xmlns:a16="http://schemas.microsoft.com/office/drawing/2014/main" id="{FD80A26A-30DF-B975-D8C8-7289C99F16A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94226" name="Rectangle 17">
            <a:extLst>
              <a:ext uri="{FF2B5EF4-FFF2-40B4-BE49-F238E27FC236}">
                <a16:creationId xmlns="" xmlns:a16="http://schemas.microsoft.com/office/drawing/2014/main" id="{FDBE34DD-FB55-18A7-ED15-6FFE15D7F6E8}"/>
              </a:ext>
            </a:extLst>
          </p:cNvPr>
          <p:cNvSpPr>
            <a:spLocks noChangeArrowheads="1"/>
          </p:cNvSpPr>
          <p:nvPr/>
        </p:nvSpPr>
        <p:spPr bwMode="auto">
          <a:xfrm>
            <a:off x="11119644" y="6477000"/>
            <a:ext cx="1825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86</a:t>
            </a:r>
          </a:p>
        </p:txBody>
      </p:sp>
    </p:spTree>
  </p:cSld>
  <p:clrMapOvr>
    <a:overrideClrMapping bg1="lt1" tx1="dk1" bg2="lt2" tx2="dk2" accent1="accent1" accent2="accent2" accent3="accent3" accent4="accent4" accent5="accent5" accent6="accent6" hlink="hlink" folHlink="folHlink"/>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1">
            <a:extLst>
              <a:ext uri="{FF2B5EF4-FFF2-40B4-BE49-F238E27FC236}">
                <a16:creationId xmlns="" xmlns:a16="http://schemas.microsoft.com/office/drawing/2014/main" id="{F3149055-21D2-9FE6-BE26-B359F09CE264}"/>
              </a:ext>
            </a:extLst>
          </p:cNvPr>
          <p:cNvSpPr>
            <a:spLocks noChangeArrowheads="1"/>
          </p:cNvSpPr>
          <p:nvPr/>
        </p:nvSpPr>
        <p:spPr bwMode="auto">
          <a:xfrm>
            <a:off x="1829595" y="396875"/>
            <a:ext cx="324008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6088"/>
              </a:spcAft>
            </a:pPr>
            <a:r>
              <a:rPr lang="en-US" altLang="en-US" sz="3100" b="1">
                <a:latin typeface="Times New Roman" panose="02020603050405020304" pitchFamily="18" charset="0"/>
              </a:rPr>
              <a:t>Indication &amp; Uses:</a:t>
            </a:r>
          </a:p>
        </p:txBody>
      </p:sp>
      <p:sp>
        <p:nvSpPr>
          <p:cNvPr id="3" name="Rectangle 2">
            <a:extLst>
              <a:ext uri="{FF2B5EF4-FFF2-40B4-BE49-F238E27FC236}">
                <a16:creationId xmlns="" xmlns:a16="http://schemas.microsoft.com/office/drawing/2014/main" id="{A52B0BE5-FA89-5574-5CDE-3472B653BB4B}"/>
              </a:ext>
            </a:extLst>
          </p:cNvPr>
          <p:cNvSpPr/>
          <p:nvPr/>
        </p:nvSpPr>
        <p:spPr>
          <a:xfrm>
            <a:off x="959645" y="1819276"/>
            <a:ext cx="9464675" cy="3465513"/>
          </a:xfrm>
          <a:prstGeom prst="rect">
            <a:avLst/>
          </a:prstGeom>
        </p:spPr>
        <p:txBody>
          <a:bodyPr lIns="0" tIns="0" rIns="0" bIns="0"/>
          <a:lstStyle/>
          <a:p>
            <a:pPr marL="241300" indent="-241300" eaLnBrk="1" fontAlgn="auto" hangingPunct="1">
              <a:lnSpc>
                <a:spcPts val="4128"/>
              </a:lnSpc>
              <a:spcBef>
                <a:spcPts val="6090"/>
              </a:spcBef>
              <a:spcAft>
                <a:spcPts val="420"/>
              </a:spcAft>
              <a:defRPr/>
            </a:pPr>
            <a:r>
              <a:rPr lang="en-US" sz="3500" spc="-200">
                <a:latin typeface="Calibri"/>
              </a:rPr>
              <a:t>•</a:t>
            </a:r>
            <a:r>
              <a:rPr lang="en-US" sz="3600" b="1">
                <a:latin typeface="Times New Roman"/>
              </a:rPr>
              <a:t>    Luminal amoebicides </a:t>
            </a:r>
            <a:r>
              <a:rPr lang="en-US" sz="3500" spc="-200">
                <a:latin typeface="Calibri"/>
              </a:rPr>
              <a:t>(Act on parasite in the lumen of bowel)</a:t>
            </a:r>
          </a:p>
          <a:p>
            <a:pPr marL="241300" indent="-241300" eaLnBrk="1" fontAlgn="auto" hangingPunct="1">
              <a:lnSpc>
                <a:spcPts val="4128"/>
              </a:lnSpc>
              <a:spcBef>
                <a:spcPts val="0"/>
              </a:spcBef>
              <a:spcAft>
                <a:spcPts val="420"/>
              </a:spcAft>
              <a:defRPr/>
            </a:pPr>
            <a:r>
              <a:rPr lang="en-US" sz="3500" spc="-200">
                <a:latin typeface="Calibri"/>
              </a:rPr>
              <a:t>•</a:t>
            </a:r>
            <a:r>
              <a:rPr lang="en-US" sz="3600" b="1">
                <a:latin typeface="Times New Roman"/>
              </a:rPr>
              <a:t>    Systemic amoebicides </a:t>
            </a:r>
            <a:r>
              <a:rPr lang="en-US" sz="3500" spc="-200">
                <a:latin typeface="Calibri"/>
              </a:rPr>
              <a:t>(Against aomebias in intestinal wall &amp; liver)</a:t>
            </a:r>
          </a:p>
          <a:p>
            <a:pPr algn="just" eaLnBrk="1" fontAlgn="auto" hangingPunct="1">
              <a:spcBef>
                <a:spcPts val="0"/>
              </a:spcBef>
              <a:spcAft>
                <a:spcPts val="1470"/>
              </a:spcAft>
              <a:defRPr/>
            </a:pPr>
            <a:r>
              <a:rPr lang="en-US" sz="3500" spc="-200">
                <a:latin typeface="Calibri"/>
              </a:rPr>
              <a:t>•</a:t>
            </a:r>
            <a:r>
              <a:rPr lang="en-US" sz="3600" b="1">
                <a:latin typeface="Times New Roman"/>
              </a:rPr>
              <a:t>    Mixed amoebicides </a:t>
            </a:r>
            <a:r>
              <a:rPr lang="en-US" sz="3500" spc="-200">
                <a:latin typeface="Calibri"/>
              </a:rPr>
              <a:t>( Against both the luminal</a:t>
            </a:r>
          </a:p>
          <a:p>
            <a:pPr algn="just" eaLnBrk="1" fontAlgn="auto" hangingPunct="1">
              <a:spcBef>
                <a:spcPts val="0"/>
              </a:spcBef>
              <a:spcAft>
                <a:spcPts val="0"/>
              </a:spcAft>
              <a:defRPr/>
            </a:pPr>
            <a:r>
              <a:rPr lang="en-US" sz="3500" spc="-200">
                <a:latin typeface="Calibri"/>
              </a:rPr>
              <a:t>•    and systemic form of diseases).</a:t>
            </a:r>
          </a:p>
        </p:txBody>
      </p:sp>
      <p:sp>
        <p:nvSpPr>
          <p:cNvPr id="95236" name="Rectangle 3">
            <a:extLst>
              <a:ext uri="{FF2B5EF4-FFF2-40B4-BE49-F238E27FC236}">
                <a16:creationId xmlns="" xmlns:a16="http://schemas.microsoft.com/office/drawing/2014/main" id="{16F7341F-239B-26B1-2ADB-7AC34DDC5D0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95237" name="Rectangle 4">
            <a:extLst>
              <a:ext uri="{FF2B5EF4-FFF2-40B4-BE49-F238E27FC236}">
                <a16:creationId xmlns="" xmlns:a16="http://schemas.microsoft.com/office/drawing/2014/main" id="{D2E4038E-D7BB-E33E-D165-F7BB1593BDDE}"/>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87</a:t>
            </a:r>
          </a:p>
        </p:txBody>
      </p:sp>
    </p:spTree>
  </p:cSld>
  <p:clrMapOvr>
    <a:overrideClrMapping bg1="lt1" tx1="dk1" bg2="lt2" tx2="dk2" accent1="accent1" accent2="accent2" accent3="accent3" accent4="accent4" accent5="accent5" accent6="accent6" hlink="hlink" folHlink="folHlink"/>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6258" name="Picture 1">
            <a:extLst>
              <a:ext uri="{FF2B5EF4-FFF2-40B4-BE49-F238E27FC236}">
                <a16:creationId xmlns="" xmlns:a16="http://schemas.microsoft.com/office/drawing/2014/main" id="{A345BAB3-AEB1-B95D-011B-17DDEF6D6AE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95582" y="5413376"/>
            <a:ext cx="1152525"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Rectangle 2">
            <a:extLst>
              <a:ext uri="{FF2B5EF4-FFF2-40B4-BE49-F238E27FC236}">
                <a16:creationId xmlns="" xmlns:a16="http://schemas.microsoft.com/office/drawing/2014/main" id="{6886ADF2-C052-F84F-A11A-652FC0AA4846}"/>
              </a:ext>
            </a:extLst>
          </p:cNvPr>
          <p:cNvSpPr>
            <a:spLocks noChangeArrowheads="1"/>
          </p:cNvSpPr>
          <p:nvPr/>
        </p:nvSpPr>
        <p:spPr bwMode="auto">
          <a:xfrm>
            <a:off x="959645" y="771526"/>
            <a:ext cx="762952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775"/>
              </a:spcAft>
            </a:pPr>
            <a:r>
              <a:rPr lang="en-US" altLang="en-US" sz="4100" b="1"/>
              <a:t>Classification of amoebicidal Drugs</a:t>
            </a:r>
          </a:p>
        </p:txBody>
      </p:sp>
      <p:sp>
        <p:nvSpPr>
          <p:cNvPr id="4" name="Rectangle 3">
            <a:extLst>
              <a:ext uri="{FF2B5EF4-FFF2-40B4-BE49-F238E27FC236}">
                <a16:creationId xmlns="" xmlns:a16="http://schemas.microsoft.com/office/drawing/2014/main" id="{15E804EC-8868-631B-CFF9-183A188491C4}"/>
              </a:ext>
            </a:extLst>
          </p:cNvPr>
          <p:cNvSpPr/>
          <p:nvPr/>
        </p:nvSpPr>
        <p:spPr>
          <a:xfrm>
            <a:off x="1869281" y="1911350"/>
            <a:ext cx="7912100" cy="3297238"/>
          </a:xfrm>
          <a:prstGeom prst="rect">
            <a:avLst/>
          </a:prstGeom>
        </p:spPr>
        <p:txBody>
          <a:bodyPr lIns="0" tIns="0" rIns="0" bIns="0"/>
          <a:lstStyle/>
          <a:p>
            <a:pPr eaLnBrk="1" fontAlgn="auto" hangingPunct="1">
              <a:lnSpc>
                <a:spcPts val="3816"/>
              </a:lnSpc>
              <a:spcBef>
                <a:spcPts val="0"/>
              </a:spcBef>
              <a:spcAft>
                <a:spcPts val="0"/>
              </a:spcAft>
              <a:defRPr/>
            </a:pPr>
            <a:r>
              <a:rPr lang="en-US" sz="3100">
                <a:latin typeface="Times New Roman"/>
              </a:rPr>
              <a:t>According to the site where the drug is effective, the amebicidal drugs are classified as:</a:t>
            </a:r>
          </a:p>
          <a:p>
            <a:pPr eaLnBrk="1" fontAlgn="auto" hangingPunct="1">
              <a:lnSpc>
                <a:spcPts val="3816"/>
              </a:lnSpc>
              <a:spcBef>
                <a:spcPts val="0"/>
              </a:spcBef>
              <a:spcAft>
                <a:spcPts val="0"/>
              </a:spcAft>
              <a:defRPr/>
            </a:pPr>
            <a:r>
              <a:rPr lang="en-US" sz="3100">
                <a:latin typeface="Times New Roman"/>
              </a:rPr>
              <a:t>•</a:t>
            </a:r>
            <a:r>
              <a:rPr lang="en-US" sz="3100" b="1">
                <a:latin typeface="Times New Roman"/>
              </a:rPr>
              <a:t>    Luminal amebicides </a:t>
            </a:r>
            <a:r>
              <a:rPr lang="en-US" sz="3100">
                <a:latin typeface="Times New Roman"/>
              </a:rPr>
              <a:t>(Act on parasite in the lumen of bowel)</a:t>
            </a:r>
          </a:p>
          <a:p>
            <a:pPr eaLnBrk="1" fontAlgn="auto" hangingPunct="1">
              <a:lnSpc>
                <a:spcPts val="3816"/>
              </a:lnSpc>
              <a:spcBef>
                <a:spcPts val="0"/>
              </a:spcBef>
              <a:spcAft>
                <a:spcPts val="0"/>
              </a:spcAft>
              <a:defRPr/>
            </a:pPr>
            <a:r>
              <a:rPr lang="en-US" sz="3100">
                <a:latin typeface="Times New Roman"/>
              </a:rPr>
              <a:t>•</a:t>
            </a:r>
            <a:r>
              <a:rPr lang="en-US" sz="3100" b="1">
                <a:latin typeface="Times New Roman"/>
              </a:rPr>
              <a:t>    Systemic amebicides </a:t>
            </a:r>
            <a:r>
              <a:rPr lang="en-US" sz="3100">
                <a:latin typeface="Times New Roman"/>
              </a:rPr>
              <a:t>(Against amebas in intestinal wall &amp; liver)</a:t>
            </a:r>
          </a:p>
          <a:p>
            <a:pPr indent="-215900" eaLnBrk="1" fontAlgn="auto" hangingPunct="1">
              <a:lnSpc>
                <a:spcPts val="3816"/>
              </a:lnSpc>
              <a:spcBef>
                <a:spcPts val="0"/>
              </a:spcBef>
              <a:spcAft>
                <a:spcPts val="0"/>
              </a:spcAft>
              <a:defRPr/>
            </a:pPr>
            <a:r>
              <a:rPr lang="en-US" sz="3100">
                <a:latin typeface="Times New Roman"/>
              </a:rPr>
              <a:t>•</a:t>
            </a:r>
            <a:r>
              <a:rPr lang="en-US" sz="3100" b="1">
                <a:latin typeface="Times New Roman"/>
              </a:rPr>
              <a:t>    Mixed amebicides </a:t>
            </a:r>
            <a:r>
              <a:rPr lang="en-US" sz="3100">
                <a:latin typeface="Times New Roman"/>
              </a:rPr>
              <a:t>( Against both the luminal </a:t>
            </a:r>
          </a:p>
        </p:txBody>
      </p:sp>
      <p:sp>
        <p:nvSpPr>
          <p:cNvPr id="96261" name="Rectangle 4">
            <a:extLst>
              <a:ext uri="{FF2B5EF4-FFF2-40B4-BE49-F238E27FC236}">
                <a16:creationId xmlns="" xmlns:a16="http://schemas.microsoft.com/office/drawing/2014/main" id="{94D4140D-BDE8-3BBC-B094-4D724487F4D9}"/>
              </a:ext>
            </a:extLst>
          </p:cNvPr>
          <p:cNvSpPr>
            <a:spLocks noChangeArrowheads="1"/>
          </p:cNvSpPr>
          <p:nvPr/>
        </p:nvSpPr>
        <p:spPr bwMode="auto">
          <a:xfrm>
            <a:off x="2088356" y="5318125"/>
            <a:ext cx="509905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13"/>
              </a:lnSpc>
            </a:pPr>
            <a:r>
              <a:rPr lang="en-US" altLang="en-US" sz="3100">
                <a:latin typeface="Times New Roman" panose="02020603050405020304" pitchFamily="18" charset="0"/>
              </a:rPr>
              <a:t>and systemic form of diseases).</a:t>
            </a:r>
          </a:p>
        </p:txBody>
      </p:sp>
      <p:sp>
        <p:nvSpPr>
          <p:cNvPr id="96262" name="Rectangle 5">
            <a:extLst>
              <a:ext uri="{FF2B5EF4-FFF2-40B4-BE49-F238E27FC236}">
                <a16:creationId xmlns="" xmlns:a16="http://schemas.microsoft.com/office/drawing/2014/main" id="{58A46E88-8097-6244-7789-F4E88DDC15C4}"/>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96263" name="Rectangle 6">
            <a:extLst>
              <a:ext uri="{FF2B5EF4-FFF2-40B4-BE49-F238E27FC236}">
                <a16:creationId xmlns="" xmlns:a16="http://schemas.microsoft.com/office/drawing/2014/main" id="{4F7674DB-D122-4940-E429-BDA18DF9F58D}"/>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88</a:t>
            </a:r>
          </a:p>
        </p:txBody>
      </p:sp>
    </p:spTree>
  </p:cSld>
  <p:clrMapOvr>
    <a:overrideClrMapping bg1="lt1" tx1="dk1" bg2="lt2" tx2="dk2" accent1="accent1" accent2="accent2" accent3="accent3" accent4="accent4" accent5="accent5" accent6="accent6" hlink="hlink" folHlink="folHlink"/>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1">
            <a:extLst>
              <a:ext uri="{FF2B5EF4-FFF2-40B4-BE49-F238E27FC236}">
                <a16:creationId xmlns="" xmlns:a16="http://schemas.microsoft.com/office/drawing/2014/main" id="{C06190B6-27AA-EA3D-02C3-43FA47699598}"/>
              </a:ext>
            </a:extLst>
          </p:cNvPr>
          <p:cNvSpPr>
            <a:spLocks noChangeArrowheads="1"/>
          </p:cNvSpPr>
          <p:nvPr/>
        </p:nvSpPr>
        <p:spPr bwMode="auto">
          <a:xfrm>
            <a:off x="461169" y="1085851"/>
            <a:ext cx="285750" cy="282575"/>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solidFill>
                  <a:srgbClr val="FFFFFF"/>
                </a:solidFill>
                <a:latin typeface="Times New Roman" panose="02020603050405020304" pitchFamily="18" charset="0"/>
              </a:rPr>
              <a:t>s.</a:t>
            </a:r>
          </a:p>
        </p:txBody>
      </p:sp>
      <p:sp>
        <p:nvSpPr>
          <p:cNvPr id="97283" name="Rectangle 2">
            <a:extLst>
              <a:ext uri="{FF2B5EF4-FFF2-40B4-BE49-F238E27FC236}">
                <a16:creationId xmlns="" xmlns:a16="http://schemas.microsoft.com/office/drawing/2014/main" id="{BEA8C9F5-3CCC-5A7F-3C72-44051E4BB39E}"/>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675"/>
              </a:spcAft>
            </a:pPr>
            <a:r>
              <a:rPr lang="en-US" altLang="en-US" sz="4300">
                <a:latin typeface="Times New Roman" panose="02020603050405020304" pitchFamily="18" charset="0"/>
              </a:rPr>
              <a:t>Drug Examples &amp; Doses:</a:t>
            </a:r>
          </a:p>
        </p:txBody>
      </p:sp>
      <p:sp>
        <p:nvSpPr>
          <p:cNvPr id="97284" name="Rectangle 3">
            <a:extLst>
              <a:ext uri="{FF2B5EF4-FFF2-40B4-BE49-F238E27FC236}">
                <a16:creationId xmlns="" xmlns:a16="http://schemas.microsoft.com/office/drawing/2014/main" id="{172C7664-21F9-35BF-CFD0-07539574A617}"/>
              </a:ext>
            </a:extLst>
          </p:cNvPr>
          <p:cNvSpPr>
            <a:spLocks noChangeArrowheads="1"/>
          </p:cNvSpPr>
          <p:nvPr/>
        </p:nvSpPr>
        <p:spPr bwMode="auto">
          <a:xfrm>
            <a:off x="369094" y="1590676"/>
            <a:ext cx="469900" cy="201613"/>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b="1">
                <a:solidFill>
                  <a:srgbClr val="FFFFFF"/>
                </a:solidFill>
                <a:latin typeface="Times New Roman" panose="02020603050405020304" pitchFamily="18" charset="0"/>
              </a:rPr>
              <a:t>no.</a:t>
            </a:r>
          </a:p>
        </p:txBody>
      </p:sp>
      <p:sp>
        <p:nvSpPr>
          <p:cNvPr id="5" name="Rectangle 4">
            <a:extLst>
              <a:ext uri="{FF2B5EF4-FFF2-40B4-BE49-F238E27FC236}">
                <a16:creationId xmlns="" xmlns:a16="http://schemas.microsoft.com/office/drawing/2014/main" id="{2C8AF389-4461-1D4B-0169-FC1BE9E8C16F}"/>
              </a:ext>
            </a:extLst>
          </p:cNvPr>
          <p:cNvSpPr/>
          <p:nvPr/>
        </p:nvSpPr>
        <p:spPr>
          <a:xfrm>
            <a:off x="502445" y="2190750"/>
            <a:ext cx="192087" cy="3328988"/>
          </a:xfrm>
          <a:prstGeom prst="rect">
            <a:avLst/>
          </a:prstGeom>
          <a:solidFill>
            <a:srgbClr val="D6E3CF"/>
          </a:solidFill>
        </p:spPr>
        <p:txBody>
          <a:bodyPr lIns="0" tIns="0" rIns="0" bIns="0"/>
          <a:lstStyle/>
          <a:p>
            <a:pPr eaLnBrk="1" fontAlgn="auto" hangingPunct="1">
              <a:lnSpc>
                <a:spcPts val="6000"/>
              </a:lnSpc>
              <a:spcBef>
                <a:spcPts val="0"/>
              </a:spcBef>
              <a:spcAft>
                <a:spcPts val="0"/>
              </a:spcAft>
              <a:defRPr/>
            </a:pPr>
            <a:r>
              <a:rPr lang="en-US" sz="2700" spc="-50">
                <a:latin typeface="Calibri"/>
              </a:rPr>
              <a:t>1</a:t>
            </a:r>
          </a:p>
          <a:p>
            <a:pPr eaLnBrk="1" fontAlgn="auto" hangingPunct="1">
              <a:lnSpc>
                <a:spcPts val="6000"/>
              </a:lnSpc>
              <a:spcBef>
                <a:spcPts val="0"/>
              </a:spcBef>
              <a:spcAft>
                <a:spcPts val="0"/>
              </a:spcAft>
              <a:defRPr/>
            </a:pPr>
            <a:r>
              <a:rPr lang="en-US" sz="2800">
                <a:latin typeface="Calibri"/>
              </a:rPr>
              <a:t>2</a:t>
            </a:r>
          </a:p>
          <a:p>
            <a:pPr eaLnBrk="1" fontAlgn="auto" hangingPunct="1">
              <a:lnSpc>
                <a:spcPts val="6000"/>
              </a:lnSpc>
              <a:spcBef>
                <a:spcPts val="0"/>
              </a:spcBef>
              <a:spcAft>
                <a:spcPts val="0"/>
              </a:spcAft>
              <a:defRPr/>
            </a:pPr>
            <a:r>
              <a:rPr lang="en-US" sz="2700">
                <a:latin typeface="Times New Roman"/>
              </a:rPr>
              <a:t>3</a:t>
            </a:r>
          </a:p>
          <a:p>
            <a:pPr eaLnBrk="1" fontAlgn="auto" hangingPunct="1">
              <a:lnSpc>
                <a:spcPts val="6000"/>
              </a:lnSpc>
              <a:spcBef>
                <a:spcPts val="0"/>
              </a:spcBef>
              <a:spcAft>
                <a:spcPts val="0"/>
              </a:spcAft>
              <a:defRPr/>
            </a:pPr>
            <a:r>
              <a:rPr lang="en-US" sz="2700">
                <a:latin typeface="Times New Roman"/>
              </a:rPr>
              <a:t>4</a:t>
            </a:r>
          </a:p>
          <a:p>
            <a:pPr eaLnBrk="1" fontAlgn="auto" hangingPunct="1">
              <a:lnSpc>
                <a:spcPts val="6000"/>
              </a:lnSpc>
              <a:spcBef>
                <a:spcPts val="0"/>
              </a:spcBef>
              <a:spcAft>
                <a:spcPts val="0"/>
              </a:spcAft>
              <a:defRPr/>
            </a:pPr>
            <a:r>
              <a:rPr lang="en-US" sz="2700">
                <a:latin typeface="Times New Roman"/>
              </a:rPr>
              <a:t>5</a:t>
            </a:r>
          </a:p>
        </p:txBody>
      </p:sp>
      <p:sp>
        <p:nvSpPr>
          <p:cNvPr id="97286" name="Rectangle 5">
            <a:extLst>
              <a:ext uri="{FF2B5EF4-FFF2-40B4-BE49-F238E27FC236}">
                <a16:creationId xmlns="" xmlns:a16="http://schemas.microsoft.com/office/drawing/2014/main" id="{011E908A-CAB0-2FE0-883B-9D19CCF5ACD2}"/>
              </a:ext>
            </a:extLst>
          </p:cNvPr>
          <p:cNvSpPr>
            <a:spLocks noChangeArrowheads="1"/>
          </p:cNvSpPr>
          <p:nvPr/>
        </p:nvSpPr>
        <p:spPr bwMode="auto">
          <a:xfrm>
            <a:off x="2704307" y="1090613"/>
            <a:ext cx="944563" cy="347662"/>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1675"/>
              </a:spcBef>
            </a:pPr>
            <a:r>
              <a:rPr lang="en-US" altLang="en-US" sz="2700" b="1">
                <a:solidFill>
                  <a:srgbClr val="FFFFFF"/>
                </a:solidFill>
                <a:latin typeface="Times New Roman" panose="02020603050405020304" pitchFamily="18" charset="0"/>
              </a:rPr>
              <a:t>Drugs</a:t>
            </a:r>
          </a:p>
        </p:txBody>
      </p:sp>
      <p:sp>
        <p:nvSpPr>
          <p:cNvPr id="97287" name="Rectangle 6">
            <a:extLst>
              <a:ext uri="{FF2B5EF4-FFF2-40B4-BE49-F238E27FC236}">
                <a16:creationId xmlns="" xmlns:a16="http://schemas.microsoft.com/office/drawing/2014/main" id="{01061496-B185-F5EE-7EB2-33229960DD53}"/>
              </a:ext>
            </a:extLst>
          </p:cNvPr>
          <p:cNvSpPr>
            <a:spLocks noChangeArrowheads="1"/>
          </p:cNvSpPr>
          <p:nvPr/>
        </p:nvSpPr>
        <p:spPr bwMode="auto">
          <a:xfrm>
            <a:off x="1491457" y="2182814"/>
            <a:ext cx="3370263" cy="3836987"/>
          </a:xfrm>
          <a:prstGeom prst="rect">
            <a:avLst/>
          </a:prstGeom>
          <a:solidFill>
            <a:srgbClr val="D6E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6000"/>
              </a:lnSpc>
            </a:pPr>
            <a:r>
              <a:rPr lang="en-US" altLang="en-US" sz="2700">
                <a:latin typeface="Times New Roman" panose="02020603050405020304" pitchFamily="18" charset="0"/>
              </a:rPr>
              <a:t>Metronidazole</a:t>
            </a:r>
          </a:p>
          <a:p>
            <a:pPr algn="ctr" eaLnBrk="1" hangingPunct="1">
              <a:lnSpc>
                <a:spcPts val="6000"/>
              </a:lnSpc>
            </a:pPr>
            <a:r>
              <a:rPr lang="en-US" altLang="en-US" sz="2700">
                <a:latin typeface="Times New Roman" panose="02020603050405020304" pitchFamily="18" charset="0"/>
              </a:rPr>
              <a:t>Tinidazole</a:t>
            </a:r>
          </a:p>
          <a:p>
            <a:pPr algn="ctr" eaLnBrk="1" hangingPunct="1">
              <a:lnSpc>
                <a:spcPts val="6000"/>
              </a:lnSpc>
            </a:pPr>
            <a:r>
              <a:rPr lang="en-US" altLang="en-US" sz="2700">
                <a:latin typeface="Times New Roman" panose="02020603050405020304" pitchFamily="18" charset="0"/>
              </a:rPr>
              <a:t>Secnidazole</a:t>
            </a:r>
          </a:p>
          <a:p>
            <a:pPr algn="ctr" eaLnBrk="1" hangingPunct="1">
              <a:lnSpc>
                <a:spcPts val="6000"/>
              </a:lnSpc>
            </a:pPr>
            <a:r>
              <a:rPr lang="en-US" altLang="en-US" sz="2700">
                <a:latin typeface="Times New Roman" panose="02020603050405020304" pitchFamily="18" charset="0"/>
              </a:rPr>
              <a:t>Chloroquine</a:t>
            </a:r>
          </a:p>
          <a:p>
            <a:pPr algn="ctr" eaLnBrk="1" hangingPunct="1">
              <a:lnSpc>
                <a:spcPts val="3388"/>
              </a:lnSpc>
            </a:pPr>
            <a:r>
              <a:rPr lang="en-US" altLang="en-US" sz="2700">
                <a:latin typeface="Times New Roman" panose="02020603050405020304" pitchFamily="18" charset="0"/>
              </a:rPr>
              <a:t>Antiamoebic Antibiotic Tetracycline</a:t>
            </a:r>
          </a:p>
        </p:txBody>
      </p:sp>
      <p:sp>
        <p:nvSpPr>
          <p:cNvPr id="97288" name="Rectangle 7">
            <a:extLst>
              <a:ext uri="{FF2B5EF4-FFF2-40B4-BE49-F238E27FC236}">
                <a16:creationId xmlns="" xmlns:a16="http://schemas.microsoft.com/office/drawing/2014/main" id="{FD3820DF-BC63-2AC9-CFCC-A2F813A8BACC}"/>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1">
            <a:extLst>
              <a:ext uri="{FF2B5EF4-FFF2-40B4-BE49-F238E27FC236}">
                <a16:creationId xmlns="" xmlns:a16="http://schemas.microsoft.com/office/drawing/2014/main" id="{9A7C82B5-D9D9-1731-F275-158D8FF31FE2}"/>
              </a:ext>
            </a:extLst>
          </p:cNvPr>
          <p:cNvSpPr>
            <a:spLocks noChangeArrowheads="1"/>
          </p:cNvSpPr>
          <p:nvPr/>
        </p:nvSpPr>
        <p:spPr bwMode="auto">
          <a:xfrm>
            <a:off x="1564481" y="1090614"/>
            <a:ext cx="882650" cy="274637"/>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500" b="1">
                <a:solidFill>
                  <a:srgbClr val="FFFFFF"/>
                </a:solidFill>
                <a:latin typeface="Times New Roman" panose="02020603050405020304" pitchFamily="18" charset="0"/>
              </a:rPr>
              <a:t>Doses</a:t>
            </a:r>
          </a:p>
        </p:txBody>
      </p:sp>
      <p:sp>
        <p:nvSpPr>
          <p:cNvPr id="98307" name="Rectangle 2">
            <a:extLst>
              <a:ext uri="{FF2B5EF4-FFF2-40B4-BE49-F238E27FC236}">
                <a16:creationId xmlns="" xmlns:a16="http://schemas.microsoft.com/office/drawing/2014/main" id="{341550C9-2E0A-549B-6249-32515E23AE49}"/>
              </a:ext>
            </a:extLst>
          </p:cNvPr>
          <p:cNvSpPr>
            <a:spLocks noChangeArrowheads="1"/>
          </p:cNvSpPr>
          <p:nvPr/>
        </p:nvSpPr>
        <p:spPr bwMode="auto">
          <a:xfrm>
            <a:off x="177006" y="2182813"/>
            <a:ext cx="3651250" cy="3409950"/>
          </a:xfrm>
          <a:prstGeom prst="rect">
            <a:avLst/>
          </a:prstGeom>
          <a:solidFill>
            <a:srgbClr val="D6E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6000"/>
              </a:lnSpc>
            </a:pPr>
            <a:r>
              <a:rPr lang="en-US" altLang="en-US" sz="2700">
                <a:latin typeface="Times New Roman" panose="02020603050405020304" pitchFamily="18" charset="0"/>
              </a:rPr>
              <a:t>400mg orally. 500-800mg TDS 500mg 300mg 6-8hr 0.25 mg in divided doses.</a:t>
            </a:r>
          </a:p>
        </p:txBody>
      </p:sp>
      <p:sp>
        <p:nvSpPr>
          <p:cNvPr id="98308" name="Rectangle 3">
            <a:extLst>
              <a:ext uri="{FF2B5EF4-FFF2-40B4-BE49-F238E27FC236}">
                <a16:creationId xmlns="" xmlns:a16="http://schemas.microsoft.com/office/drawing/2014/main" id="{DE5B2CAB-C418-3918-3E2C-39CCB672F41C}"/>
              </a:ext>
            </a:extLst>
          </p:cNvPr>
          <p:cNvSpPr>
            <a:spLocks noChangeArrowheads="1"/>
          </p:cNvSpPr>
          <p:nvPr/>
        </p:nvSpPr>
        <p:spPr bwMode="auto">
          <a:xfrm>
            <a:off x="4428332" y="6477000"/>
            <a:ext cx="180975"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89</a:t>
            </a:r>
          </a:p>
        </p:txBody>
      </p:sp>
    </p:spTree>
  </p:cSld>
  <p:clrMapOvr>
    <a:overrideClrMapping bg1="lt1" tx1="dk1" bg2="lt2" tx2="dk2" accent1="accent1" accent2="accent2" accent3="accent3" accent4="accent4" accent5="accent5" accent6="accent6" hlink="hlink" folHlink="folHlink"/>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1">
            <a:extLst>
              <a:ext uri="{FF2B5EF4-FFF2-40B4-BE49-F238E27FC236}">
                <a16:creationId xmlns="" xmlns:a16="http://schemas.microsoft.com/office/drawing/2014/main" id="{6466289D-36B4-5621-20A7-F1D68BDB60BD}"/>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3" name="Rectangle 2">
            <a:extLst>
              <a:ext uri="{FF2B5EF4-FFF2-40B4-BE49-F238E27FC236}">
                <a16:creationId xmlns="" xmlns:a16="http://schemas.microsoft.com/office/drawing/2014/main" id="{2B572D9C-4A8E-A333-10B7-6CE5E5AF1712}"/>
              </a:ext>
            </a:extLst>
          </p:cNvPr>
          <p:cNvSpPr/>
          <p:nvPr/>
        </p:nvSpPr>
        <p:spPr>
          <a:xfrm>
            <a:off x="494507" y="782639"/>
            <a:ext cx="10969625" cy="5578475"/>
          </a:xfrm>
          <a:prstGeom prst="rect">
            <a:avLst/>
          </a:prstGeom>
        </p:spPr>
        <p:txBody>
          <a:bodyPr lIns="0" tIns="0" rIns="0" bIns="0"/>
          <a:lstStyle/>
          <a:p>
            <a:pPr algn="just" eaLnBrk="1" fontAlgn="auto" hangingPunct="1">
              <a:spcBef>
                <a:spcPts val="0"/>
              </a:spcBef>
              <a:spcAft>
                <a:spcPts val="1050"/>
              </a:spcAft>
              <a:defRPr/>
            </a:pPr>
            <a:r>
              <a:rPr lang="en-US" sz="2700">
                <a:latin typeface="Calibri"/>
              </a:rPr>
              <a:t>•    Contraindication &amp; Precautions:</a:t>
            </a:r>
          </a:p>
          <a:p>
            <a:pPr marL="241300" indent="-241300" eaLnBrk="1" fontAlgn="auto" hangingPunct="1">
              <a:lnSpc>
                <a:spcPts val="2904"/>
              </a:lnSpc>
              <a:spcBef>
                <a:spcPts val="0"/>
              </a:spcBef>
              <a:spcAft>
                <a:spcPts val="420"/>
              </a:spcAft>
              <a:defRPr/>
            </a:pPr>
            <a:r>
              <a:rPr lang="en-US" sz="2700">
                <a:latin typeface="Calibri"/>
              </a:rPr>
              <a:t>^Metronidazole's are contraindicated in neurological disorders and blood Dyscrasias.</a:t>
            </a:r>
          </a:p>
          <a:p>
            <a:pPr marL="241300" indent="-241300" eaLnBrk="1" fontAlgn="auto" hangingPunct="1">
              <a:lnSpc>
                <a:spcPts val="2880"/>
              </a:lnSpc>
              <a:spcBef>
                <a:spcPts val="0"/>
              </a:spcBef>
              <a:spcAft>
                <a:spcPts val="420"/>
              </a:spcAft>
              <a:defRPr/>
            </a:pPr>
            <a:r>
              <a:rPr lang="en-US" sz="2700" i="1">
                <a:latin typeface="Calibri"/>
              </a:rPr>
              <a:t>S</a:t>
            </a:r>
            <a:r>
              <a:rPr lang="en-US" sz="2700">
                <a:latin typeface="Calibri"/>
              </a:rPr>
              <a:t> Cautiously used in pregnancy and alcoholism and those have hepatic disorder.</a:t>
            </a:r>
          </a:p>
          <a:p>
            <a:pPr marL="241300" indent="-241300" eaLnBrk="1" fontAlgn="auto" hangingPunct="1">
              <a:lnSpc>
                <a:spcPts val="2904"/>
              </a:lnSpc>
              <a:spcBef>
                <a:spcPts val="0"/>
              </a:spcBef>
              <a:spcAft>
                <a:spcPts val="420"/>
              </a:spcAft>
              <a:defRPr/>
            </a:pPr>
            <a:r>
              <a:rPr lang="en-US" sz="2700">
                <a:latin typeface="Calibri"/>
              </a:rPr>
              <a:t>•    Adverse effect: Anorexia, headache, abd. Cramps, ECG changes, skin rash, vertigo, nausea &amp; vomiting, Thrombophlebitis.</a:t>
            </a:r>
          </a:p>
          <a:p>
            <a:pPr algn="just" eaLnBrk="1" fontAlgn="auto" hangingPunct="1">
              <a:spcBef>
                <a:spcPts val="0"/>
              </a:spcBef>
              <a:spcAft>
                <a:spcPts val="1050"/>
              </a:spcAft>
              <a:defRPr/>
            </a:pPr>
            <a:r>
              <a:rPr lang="en-US" sz="2700">
                <a:latin typeface="Calibri"/>
              </a:rPr>
              <a:t>•    Drug interactions:</a:t>
            </a:r>
          </a:p>
          <a:p>
            <a:pPr marL="241300" indent="-241300" eaLnBrk="1" fontAlgn="auto" hangingPunct="1">
              <a:lnSpc>
                <a:spcPts val="2904"/>
              </a:lnSpc>
              <a:spcBef>
                <a:spcPts val="0"/>
              </a:spcBef>
              <a:spcAft>
                <a:spcPts val="420"/>
              </a:spcAft>
              <a:defRPr/>
            </a:pPr>
            <a:r>
              <a:rPr lang="en-US" sz="2700">
                <a:latin typeface="Calibri"/>
              </a:rPr>
              <a:t>&gt;Use of metronidazole with alcohol may cause the reaction like tachycardia, flushing, sweating, vomiting.</a:t>
            </a:r>
          </a:p>
          <a:p>
            <a:pPr algn="just" eaLnBrk="1" fontAlgn="auto" hangingPunct="1">
              <a:spcBef>
                <a:spcPts val="0"/>
              </a:spcBef>
              <a:spcAft>
                <a:spcPts val="1050"/>
              </a:spcAft>
              <a:defRPr/>
            </a:pPr>
            <a:r>
              <a:rPr lang="en-US" sz="2700">
                <a:latin typeface="Calibri"/>
              </a:rPr>
              <a:t>^Concurrent use with warfarin may prolonged bleeding.</a:t>
            </a:r>
          </a:p>
          <a:p>
            <a:pPr marL="241300" indent="-241300" eaLnBrk="1" fontAlgn="auto" hangingPunct="1">
              <a:lnSpc>
                <a:spcPts val="2880"/>
              </a:lnSpc>
              <a:spcBef>
                <a:spcPts val="0"/>
              </a:spcBef>
              <a:spcAft>
                <a:spcPts val="0"/>
              </a:spcAft>
              <a:defRPr/>
            </a:pPr>
            <a:r>
              <a:rPr lang="en-US" sz="2700">
                <a:latin typeface="Calibri"/>
              </a:rPr>
              <a:t>&gt;Thrombophlebitis may develop if IV infusion is not done with dilution of sterile water.</a:t>
            </a:r>
          </a:p>
        </p:txBody>
      </p:sp>
      <p:sp>
        <p:nvSpPr>
          <p:cNvPr id="99332" name="Rectangle 3">
            <a:extLst>
              <a:ext uri="{FF2B5EF4-FFF2-40B4-BE49-F238E27FC236}">
                <a16:creationId xmlns="" xmlns:a16="http://schemas.microsoft.com/office/drawing/2014/main" id="{88AA92A3-542D-68F0-217A-4462C489080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99333" name="Rectangle 4">
            <a:extLst>
              <a:ext uri="{FF2B5EF4-FFF2-40B4-BE49-F238E27FC236}">
                <a16:creationId xmlns="" xmlns:a16="http://schemas.microsoft.com/office/drawing/2014/main" id="{DFDC8BA5-5400-91AF-40A4-6EE108E5D6C9}"/>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90</a:t>
            </a:r>
          </a:p>
        </p:txBody>
      </p:sp>
    </p:spTree>
  </p:cSld>
  <p:clrMapOvr>
    <a:overrideClrMapping bg1="lt1" tx1="dk1" bg2="lt2" tx2="dk2" accent1="accent1" accent2="accent2" accent3="accent3" accent4="accent4" accent5="accent5" accent6="accent6" hlink="hlink" folHlink="folHlink"/>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1">
            <a:extLst>
              <a:ext uri="{FF2B5EF4-FFF2-40B4-BE49-F238E27FC236}">
                <a16:creationId xmlns="" xmlns:a16="http://schemas.microsoft.com/office/drawing/2014/main" id="{B25564A5-8E3D-1963-CBAF-72BA16EFBB69}"/>
              </a:ext>
            </a:extLst>
          </p:cNvPr>
          <p:cNvSpPr>
            <a:spLocks noChangeArrowheads="1"/>
          </p:cNvSpPr>
          <p:nvPr/>
        </p:nvSpPr>
        <p:spPr bwMode="auto">
          <a:xfrm>
            <a:off x="551656" y="338138"/>
            <a:ext cx="105489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06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9C82A57C-8679-7785-1D81-7637B7FDEC21}"/>
              </a:ext>
            </a:extLst>
          </p:cNvPr>
          <p:cNvSpPr/>
          <p:nvPr/>
        </p:nvSpPr>
        <p:spPr>
          <a:xfrm>
            <a:off x="551656" y="1311275"/>
            <a:ext cx="10548938" cy="4376738"/>
          </a:xfrm>
          <a:prstGeom prst="rect">
            <a:avLst/>
          </a:prstGeom>
        </p:spPr>
        <p:txBody>
          <a:bodyPr lIns="0" tIns="0" rIns="0" bIns="0"/>
          <a:lstStyle/>
          <a:p>
            <a:pPr marL="234188" indent="-292100" eaLnBrk="1" fontAlgn="auto" hangingPunct="1">
              <a:lnSpc>
                <a:spcPts val="5376"/>
              </a:lnSpc>
              <a:spcBef>
                <a:spcPts val="0"/>
              </a:spcBef>
              <a:spcAft>
                <a:spcPts val="630"/>
              </a:spcAft>
              <a:defRPr/>
            </a:pPr>
            <a:r>
              <a:rPr lang="en-US" sz="4900" spc="-50">
                <a:latin typeface="Calibri"/>
              </a:rPr>
              <a:t>• Assess stool for number, frequency &amp; character during entire treatment.</a:t>
            </a:r>
          </a:p>
          <a:p>
            <a:pPr marL="234188" indent="-292100" eaLnBrk="1" fontAlgn="auto" hangingPunct="1">
              <a:lnSpc>
                <a:spcPts val="5376"/>
              </a:lnSpc>
              <a:spcBef>
                <a:spcPts val="0"/>
              </a:spcBef>
              <a:spcAft>
                <a:spcPts val="630"/>
              </a:spcAft>
              <a:defRPr/>
            </a:pPr>
            <a:r>
              <a:rPr lang="en-US" sz="4900" spc="-50">
                <a:latin typeface="Calibri"/>
              </a:rPr>
              <a:t>•PO dose must give after meal to avoid G.I. disturbances.</a:t>
            </a:r>
          </a:p>
          <a:p>
            <a:pPr eaLnBrk="1" fontAlgn="auto" hangingPunct="1">
              <a:lnSpc>
                <a:spcPts val="6336"/>
              </a:lnSpc>
              <a:spcBef>
                <a:spcPts val="0"/>
              </a:spcBef>
              <a:spcAft>
                <a:spcPts val="0"/>
              </a:spcAft>
              <a:defRPr/>
            </a:pPr>
            <a:r>
              <a:rPr lang="en-US" sz="4900" spc="-50">
                <a:latin typeface="Calibri"/>
              </a:rPr>
              <a:t>•Teach pt. that urine dark during therapy. •Good hygienic practices necessary.</a:t>
            </a:r>
          </a:p>
        </p:txBody>
      </p:sp>
      <p:sp>
        <p:nvSpPr>
          <p:cNvPr id="100356" name="Rectangle 3">
            <a:extLst>
              <a:ext uri="{FF2B5EF4-FFF2-40B4-BE49-F238E27FC236}">
                <a16:creationId xmlns="" xmlns:a16="http://schemas.microsoft.com/office/drawing/2014/main" id="{CAA757FB-4674-979B-086F-F93EEF6B1DBE}"/>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00357" name="Rectangle 4">
            <a:extLst>
              <a:ext uri="{FF2B5EF4-FFF2-40B4-BE49-F238E27FC236}">
                <a16:creationId xmlns="" xmlns:a16="http://schemas.microsoft.com/office/drawing/2014/main" id="{8E380813-E80C-439D-AE7D-601DB968F373}"/>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91</a:t>
            </a:r>
          </a:p>
        </p:txBody>
      </p:sp>
    </p:spTree>
  </p:cSld>
  <p:clrMapOvr>
    <a:overrideClrMapping bg1="lt1" tx1="dk1" bg2="lt2" tx2="dk2" accent1="accent1" accent2="accent2" accent3="accent3" accent4="accent4" accent5="accent5" accent6="accent6" hlink="hlink" folHlink="folHlink"/>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1">
            <a:extLst>
              <a:ext uri="{FF2B5EF4-FFF2-40B4-BE49-F238E27FC236}">
                <a16:creationId xmlns="" xmlns:a16="http://schemas.microsoft.com/office/drawing/2014/main" id="{8040471C-ED95-1B95-F50F-E7A960C0C5A1}"/>
              </a:ext>
            </a:extLst>
          </p:cNvPr>
          <p:cNvSpPr>
            <a:spLocks noChangeArrowheads="1"/>
          </p:cNvSpPr>
          <p:nvPr/>
        </p:nvSpPr>
        <p:spPr bwMode="auto">
          <a:xfrm>
            <a:off x="4566444" y="3236914"/>
            <a:ext cx="310515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400" b="1">
                <a:latin typeface="Times New Roman" panose="02020603050405020304" pitchFamily="18" charset="0"/>
              </a:rPr>
              <a:t>Antimalarial</a:t>
            </a:r>
          </a:p>
        </p:txBody>
      </p:sp>
      <p:sp>
        <p:nvSpPr>
          <p:cNvPr id="101379" name="Rectangle 2">
            <a:extLst>
              <a:ext uri="{FF2B5EF4-FFF2-40B4-BE49-F238E27FC236}">
                <a16:creationId xmlns="" xmlns:a16="http://schemas.microsoft.com/office/drawing/2014/main" id="{299A16FF-3666-54EE-1FC4-D68C8787639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01380" name="Rectangle 3">
            <a:extLst>
              <a:ext uri="{FF2B5EF4-FFF2-40B4-BE49-F238E27FC236}">
                <a16:creationId xmlns="" xmlns:a16="http://schemas.microsoft.com/office/drawing/2014/main" id="{FB76098E-CFAC-F4DE-CC78-106EEC01F1EB}"/>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92</a:t>
            </a:r>
          </a:p>
        </p:txBody>
      </p:sp>
    </p:spTree>
  </p:cSld>
  <p:clrMapOvr>
    <a:overrideClrMapping bg1="lt1" tx1="dk1" bg2="lt2" tx2="dk2" accent1="accent1" accent2="accent2" accent3="accent3" accent4="accent4" accent5="accent5" accent6="accent6" hlink="hlink" folHlink="folHlink"/>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1">
            <a:extLst>
              <a:ext uri="{FF2B5EF4-FFF2-40B4-BE49-F238E27FC236}">
                <a16:creationId xmlns="" xmlns:a16="http://schemas.microsoft.com/office/drawing/2014/main" id="{D5F79329-A865-3A49-5FBE-8DF255B55490}"/>
              </a:ext>
            </a:extLst>
          </p:cNvPr>
          <p:cNvSpPr>
            <a:spLocks noChangeArrowheads="1"/>
          </p:cNvSpPr>
          <p:nvPr/>
        </p:nvSpPr>
        <p:spPr bwMode="auto">
          <a:xfrm>
            <a:off x="958057" y="338139"/>
            <a:ext cx="10277475" cy="40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44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400" b="1">
                <a:latin typeface="Times New Roman" panose="02020603050405020304" pitchFamily="18" charset="0"/>
              </a:rPr>
              <a:t>Antimalarial</a:t>
            </a:r>
          </a:p>
        </p:txBody>
      </p:sp>
      <p:sp>
        <p:nvSpPr>
          <p:cNvPr id="3" name="Rectangle 2">
            <a:extLst>
              <a:ext uri="{FF2B5EF4-FFF2-40B4-BE49-F238E27FC236}">
                <a16:creationId xmlns="" xmlns:a16="http://schemas.microsoft.com/office/drawing/2014/main" id="{B000A754-F824-A680-D93C-4306C2EAA27C}"/>
              </a:ext>
            </a:extLst>
          </p:cNvPr>
          <p:cNvSpPr/>
          <p:nvPr/>
        </p:nvSpPr>
        <p:spPr>
          <a:xfrm>
            <a:off x="958057" y="1046164"/>
            <a:ext cx="10277475" cy="3309937"/>
          </a:xfrm>
          <a:prstGeom prst="rect">
            <a:avLst/>
          </a:prstGeom>
        </p:spPr>
        <p:txBody>
          <a:bodyPr lIns="0" tIns="0" rIns="0" bIns="0"/>
          <a:lstStyle/>
          <a:p>
            <a:pPr marL="228600" indent="-228600" eaLnBrk="1" fontAlgn="auto" hangingPunct="1">
              <a:lnSpc>
                <a:spcPts val="3360"/>
              </a:lnSpc>
              <a:spcBef>
                <a:spcPts val="0"/>
              </a:spcBef>
              <a:spcAft>
                <a:spcPts val="420"/>
              </a:spcAft>
              <a:defRPr/>
            </a:pPr>
            <a:r>
              <a:rPr lang="en-US" sz="3100" b="1">
                <a:latin typeface="Times New Roman"/>
              </a:rPr>
              <a:t>•    Introduction: </a:t>
            </a:r>
            <a:r>
              <a:rPr lang="en-US" sz="3100">
                <a:latin typeface="Times New Roman"/>
              </a:rPr>
              <a:t>These drugs are used for prophylaxis, treatment and prevention of malaria. They acts against plasmodium ( a protozoal parasite) which cause malaria.</a:t>
            </a:r>
          </a:p>
          <a:p>
            <a:pPr marL="228600" indent="-228600" eaLnBrk="1" fontAlgn="auto" hangingPunct="1">
              <a:lnSpc>
                <a:spcPts val="3360"/>
              </a:lnSpc>
              <a:spcBef>
                <a:spcPts val="0"/>
              </a:spcBef>
              <a:spcAft>
                <a:spcPts val="420"/>
              </a:spcAft>
              <a:defRPr/>
            </a:pPr>
            <a:r>
              <a:rPr lang="en-US" sz="3100" b="1">
                <a:latin typeface="Times New Roman"/>
              </a:rPr>
              <a:t>•    Mechanism of Action</a:t>
            </a:r>
            <a:r>
              <a:rPr lang="en-US" sz="3100">
                <a:latin typeface="Times New Roman"/>
              </a:rPr>
              <a:t>: It inhibits protein synthesis by affecting DNA &amp; RNA functions.</a:t>
            </a:r>
          </a:p>
          <a:p>
            <a:pPr algn="just" eaLnBrk="1" fontAlgn="auto" hangingPunct="1">
              <a:spcBef>
                <a:spcPts val="0"/>
              </a:spcBef>
              <a:spcAft>
                <a:spcPts val="1260"/>
              </a:spcAft>
              <a:defRPr/>
            </a:pPr>
            <a:r>
              <a:rPr lang="en-US" sz="3100" b="1">
                <a:latin typeface="Times New Roman"/>
              </a:rPr>
              <a:t>•    Indication &amp; Uses:</a:t>
            </a:r>
          </a:p>
          <a:p>
            <a:pPr marL="228600" eaLnBrk="1" fontAlgn="auto" hangingPunct="1">
              <a:spcBef>
                <a:spcPts val="0"/>
              </a:spcBef>
              <a:spcAft>
                <a:spcPts val="0"/>
              </a:spcAft>
              <a:defRPr/>
            </a:pPr>
            <a:r>
              <a:rPr lang="en-US" sz="3100">
                <a:latin typeface="Times New Roman"/>
              </a:rPr>
              <a:t>Clinical cure and prophylaxis of all kinds of malaria.</a:t>
            </a:r>
          </a:p>
        </p:txBody>
      </p:sp>
      <p:sp>
        <p:nvSpPr>
          <p:cNvPr id="102404" name="Rectangle 3">
            <a:extLst>
              <a:ext uri="{FF2B5EF4-FFF2-40B4-BE49-F238E27FC236}">
                <a16:creationId xmlns="" xmlns:a16="http://schemas.microsoft.com/office/drawing/2014/main" id="{20C0663C-0E8F-610A-45E8-CA9B476C4D0A}"/>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02405" name="Rectangle 4">
            <a:extLst>
              <a:ext uri="{FF2B5EF4-FFF2-40B4-BE49-F238E27FC236}">
                <a16:creationId xmlns="" xmlns:a16="http://schemas.microsoft.com/office/drawing/2014/main" id="{8D07947E-2C04-1EC0-7A0B-96497CC78648}"/>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93</a:t>
            </a:r>
          </a:p>
        </p:txBody>
      </p:sp>
    </p:spTree>
  </p:cSld>
  <p:clrMapOvr>
    <a:overrideClrMapping bg1="lt1" tx1="dk1" bg2="lt2" tx2="dk2" accent1="accent1" accent2="accent2" accent3="accent3" accent4="accent4" accent5="accent5" accent6="accent6" hlink="hlink" folHlink="folHlink"/>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92CA3F7C-66E9-3C2E-082B-AD856C2F6176}"/>
              </a:ext>
            </a:extLst>
          </p:cNvPr>
          <p:cNvGraphicFramePr>
            <a:graphicFrameLocks noGrp="1"/>
          </p:cNvGraphicFramePr>
          <p:nvPr/>
        </p:nvGraphicFramePr>
        <p:xfrm>
          <a:off x="465931" y="771526"/>
          <a:ext cx="9537700" cy="3249613"/>
        </p:xfrm>
        <a:graphic>
          <a:graphicData uri="http://schemas.openxmlformats.org/drawingml/2006/table">
            <a:tbl>
              <a:tblPr/>
              <a:tblGrid>
                <a:gridCol w="2582863">
                  <a:extLst>
                    <a:ext uri="{9D8B030D-6E8A-4147-A177-3AD203B41FA5}">
                      <a16:colId xmlns="" xmlns:a16="http://schemas.microsoft.com/office/drawing/2014/main" val="20000"/>
                    </a:ext>
                  </a:extLst>
                </a:gridCol>
                <a:gridCol w="862012">
                  <a:extLst>
                    <a:ext uri="{9D8B030D-6E8A-4147-A177-3AD203B41FA5}">
                      <a16:colId xmlns="" xmlns:a16="http://schemas.microsoft.com/office/drawing/2014/main" val="20001"/>
                    </a:ext>
                  </a:extLst>
                </a:gridCol>
                <a:gridCol w="2468563">
                  <a:extLst>
                    <a:ext uri="{9D8B030D-6E8A-4147-A177-3AD203B41FA5}">
                      <a16:colId xmlns="" xmlns:a16="http://schemas.microsoft.com/office/drawing/2014/main" val="20002"/>
                    </a:ext>
                  </a:extLst>
                </a:gridCol>
                <a:gridCol w="1970087">
                  <a:extLst>
                    <a:ext uri="{9D8B030D-6E8A-4147-A177-3AD203B41FA5}">
                      <a16:colId xmlns="" xmlns:a16="http://schemas.microsoft.com/office/drawing/2014/main" val="20003"/>
                    </a:ext>
                  </a:extLst>
                </a:gridCol>
                <a:gridCol w="1654175">
                  <a:extLst>
                    <a:ext uri="{9D8B030D-6E8A-4147-A177-3AD203B41FA5}">
                      <a16:colId xmlns="" xmlns:a16="http://schemas.microsoft.com/office/drawing/2014/main" val="20004"/>
                    </a:ext>
                  </a:extLst>
                </a:gridCol>
              </a:tblGrid>
              <a:tr h="523977">
                <a:tc grid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5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gridSpan="2">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7030A0"/>
                          </a:solidFill>
                          <a:effectLst/>
                          <a:latin typeface="Times New Roman" panose="02020603050405020304" pitchFamily="18" charset="0"/>
                        </a:rPr>
                        <a:t>Classification of Antimalarial</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5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436648">
                <a:tc grid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1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grid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1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1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2288987">
                <a:tc>
                  <a:txBody>
                    <a:bodyPr/>
                    <a:lstStyle>
                      <a:lvl1pPr indent="12573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1257300" algn="l" defTabSz="914400" rtl="0" eaLnBrk="1" fontAlgn="base" latinLnBrk="0" hangingPunct="1">
                        <a:lnSpc>
                          <a:spcPts val="3938"/>
                        </a:lnSpc>
                        <a:spcBef>
                          <a:spcPct val="0"/>
                        </a:spcBef>
                        <a:spcAft>
                          <a:spcPct val="0"/>
                        </a:spcAft>
                        <a:buClrTx/>
                        <a:buSzTx/>
                        <a:buFontTx/>
                        <a:buNone/>
                        <a:tabLst/>
                      </a:pPr>
                      <a:r>
                        <a:rPr kumimoji="0" lang="en-US" altLang="en-US" sz="5000" b="0" i="0" u="none" strike="noStrike" cap="none" normalizeH="0" baseline="0">
                          <a:ln>
                            <a:noFill/>
                          </a:ln>
                          <a:solidFill>
                            <a:schemeClr val="tx1"/>
                          </a:solidFill>
                          <a:effectLst/>
                          <a:latin typeface="Times New Roman" panose="02020603050405020304" pitchFamily="18" charset="0"/>
                        </a:rPr>
                        <a:t>1 ^ </a:t>
                      </a:r>
                      <a:r>
                        <a:rPr kumimoji="0" lang="en-US" altLang="en-US" sz="2700" b="0" i="0" u="none" strike="noStrike" cap="none" normalizeH="0" baseline="0">
                          <a:ln>
                            <a:noFill/>
                          </a:ln>
                          <a:solidFill>
                            <a:srgbClr val="CC0066"/>
                          </a:solidFill>
                          <a:effectLst/>
                          <a:latin typeface="Times New Roman" panose="02020603050405020304" pitchFamily="18" charset="0"/>
                        </a:rPr>
                        <a:t>Chloroquine</a:t>
                      </a:r>
                    </a:p>
                    <a:p>
                      <a:pPr marL="0" marR="0" lvl="0" indent="1257300" algn="r" defTabSz="914400" rtl="0" eaLnBrk="1" fontAlgn="base" latinLnBrk="0" hangingPunct="1">
                        <a:lnSpc>
                          <a:spcPct val="100000"/>
                        </a:lnSpc>
                        <a:spcBef>
                          <a:spcPct val="0"/>
                        </a:spcBef>
                        <a:spcAft>
                          <a:spcPts val="1050"/>
                        </a:spcAft>
                        <a:buClrTx/>
                        <a:buSzTx/>
                        <a:buFontTx/>
                        <a:buNone/>
                        <a:tabLst/>
                      </a:pPr>
                      <a:r>
                        <a:rPr kumimoji="0" lang="en-US" altLang="en-US" sz="1100" b="1" i="0" u="none" strike="noStrike" cap="none" normalizeH="0" baseline="0">
                          <a:ln>
                            <a:noFill/>
                          </a:ln>
                          <a:solidFill>
                            <a:schemeClr val="tx1"/>
                          </a:solidFill>
                          <a:effectLst/>
                          <a:latin typeface="CordiaUPC" panose="020B0304020202020204" pitchFamily="34" charset="-34"/>
                        </a:rPr>
                        <a:t>&gt;</a:t>
                      </a:r>
                    </a:p>
                    <a:p>
                      <a:pPr marL="0" marR="0" lvl="0" indent="1257300" algn="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CC0066"/>
                          </a:solidFill>
                          <a:effectLst/>
                          <a:latin typeface="Times New Roman" panose="02020603050405020304" pitchFamily="18" charset="0"/>
                        </a:rPr>
                        <a:t>Prim</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ts val="425"/>
                        </a:spcAft>
                        <a:buClrTx/>
                        <a:buSzTx/>
                        <a:buFontTx/>
                        <a:buNone/>
                        <a:tabLst/>
                      </a:pPr>
                      <a:r>
                        <a:rPr kumimoji="0" lang="en-US" altLang="en-US" sz="5000" b="0" i="0" u="none" strike="noStrike" cap="none" normalizeH="0" baseline="0">
                          <a:ln>
                            <a:noFill/>
                          </a:ln>
                          <a:solidFill>
                            <a:schemeClr val="tx1"/>
                          </a:solidFill>
                          <a:effectLst/>
                          <a:latin typeface="Times New Roman" panose="02020603050405020304" pitchFamily="18" charset="0"/>
                        </a:rPr>
                        <a:t>I</a:t>
                      </a:r>
                    </a:p>
                    <a:p>
                      <a:pPr marL="0" marR="0" lvl="0" indent="0" algn="ctr" defTabSz="914400" rtl="0" eaLnBrk="1" fontAlgn="base" latinLnBrk="0" hangingPunct="1">
                        <a:lnSpc>
                          <a:spcPct val="100000"/>
                        </a:lnSpc>
                        <a:spcBef>
                          <a:spcPct val="0"/>
                        </a:spcBef>
                        <a:spcAft>
                          <a:spcPts val="1475"/>
                        </a:spcAft>
                        <a:buClrTx/>
                        <a:buSzTx/>
                        <a:buFontTx/>
                        <a:buNone/>
                        <a:tabLst/>
                      </a:pPr>
                      <a:r>
                        <a:rPr kumimoji="0" lang="en-US" altLang="en-US" sz="2700" b="0" i="0" u="none" strike="noStrike" cap="none" normalizeH="0" baseline="0">
                          <a:ln>
                            <a:noFill/>
                          </a:ln>
                          <a:solidFill>
                            <a:srgbClr val="CC0066"/>
                          </a:solidFill>
                          <a:effectLst/>
                          <a:latin typeface="Times New Roman" panose="02020603050405020304" pitchFamily="18" charset="0"/>
                        </a:rPr>
                        <a:t>Mefloquin</a:t>
                      </a:r>
                    </a:p>
                    <a:p>
                      <a:pPr marL="0" marR="0" lvl="0" indent="0" algn="l" defTabSz="914400" rtl="0" eaLnBrk="1" fontAlgn="base" latinLnBrk="0" hangingPunct="1">
                        <a:lnSpc>
                          <a:spcPct val="100000"/>
                        </a:lnSpc>
                        <a:spcBef>
                          <a:spcPct val="0"/>
                        </a:spcBef>
                        <a:spcAft>
                          <a:spcPts val="425"/>
                        </a:spcAft>
                        <a:buClrTx/>
                        <a:buSzTx/>
                        <a:buFontTx/>
                        <a:buNone/>
                        <a:tabLst/>
                      </a:pPr>
                      <a:r>
                        <a:rPr kumimoji="0" lang="en-US" altLang="en-US" sz="1200" b="1" i="1" u="none" strike="noStrike" cap="none" normalizeH="0" baseline="0">
                          <a:ln>
                            <a:noFill/>
                          </a:ln>
                          <a:solidFill>
                            <a:schemeClr val="tx1"/>
                          </a:solidFill>
                          <a:effectLst/>
                          <a:latin typeface="Candara" panose="020E0502030303020204" pitchFamily="34" charset="0"/>
                        </a:rPr>
                        <a:t>&gt;</a:t>
                      </a:r>
                      <a:r>
                        <a:rPr kumimoji="0" lang="en-US" altLang="en-US" sz="1000" b="0" i="0" u="none" strike="noStrike" cap="none" normalizeH="0" baseline="0">
                          <a:ln>
                            <a:noFill/>
                          </a:ln>
                          <a:solidFill>
                            <a:schemeClr val="tx1"/>
                          </a:solidFill>
                          <a:effectLst/>
                          <a:latin typeface="Times New Roman" panose="02020603050405020304" pitchFamily="18" charset="0"/>
                        </a:rPr>
                        <a:t> </a:t>
                      </a:r>
                      <a:r>
                        <a:rPr kumimoji="0" lang="en-US" altLang="en-US" sz="2700" b="0" i="0" u="none" strike="noStrike" cap="none" normalizeH="0" baseline="0">
                          <a:ln>
                            <a:noFill/>
                          </a:ln>
                          <a:solidFill>
                            <a:schemeClr val="tx1"/>
                          </a:solidFill>
                          <a:effectLst/>
                          <a:latin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CC0066"/>
                          </a:solidFill>
                          <a:effectLst/>
                          <a:latin typeface="Times New Roman" panose="02020603050405020304" pitchFamily="18" charset="0"/>
                        </a:rPr>
                        <a:t>fiaquin </a:t>
                      </a:r>
                      <a:r>
                        <a:rPr kumimoji="0" lang="en-US" altLang="en-US" sz="2700" b="0" i="0" u="none" strike="noStrike" cap="none" normalizeH="0" baseline="30000">
                          <a:ln>
                            <a:noFill/>
                          </a:ln>
                          <a:solidFill>
                            <a:srgbClr val="CC0066"/>
                          </a:solidFill>
                          <a:effectLst/>
                          <a:latin typeface="Times New Roman" panose="02020603050405020304" pitchFamily="18" charset="0"/>
                        </a:rPr>
                        <a:t>Pyrime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gridSpan="2">
                  <a:txBody>
                    <a:bodyPr/>
                    <a:lstStyle>
                      <a:lvl1pPr marL="3048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04800" marR="0" lvl="0" indent="0" algn="ctr" defTabSz="914400" rtl="0" eaLnBrk="1" fontAlgn="base" latinLnBrk="0" hangingPunct="1">
                        <a:lnSpc>
                          <a:spcPct val="100000"/>
                        </a:lnSpc>
                        <a:spcBef>
                          <a:spcPct val="0"/>
                        </a:spcBef>
                        <a:spcAft>
                          <a:spcPts val="1050"/>
                        </a:spcAft>
                        <a:buClrTx/>
                        <a:buSzTx/>
                        <a:buFontTx/>
                        <a:buNone/>
                        <a:tabLst/>
                      </a:pPr>
                      <a:r>
                        <a:rPr kumimoji="0" lang="en-US" altLang="en-US" sz="5000" b="0" i="0" u="none" strike="noStrike" cap="none" normalizeH="0" baseline="0">
                          <a:ln>
                            <a:noFill/>
                          </a:ln>
                          <a:solidFill>
                            <a:schemeClr val="tx1"/>
                          </a:solidFill>
                          <a:effectLst/>
                          <a:latin typeface="Times New Roman" panose="02020603050405020304" pitchFamily="18" charset="0"/>
                        </a:rPr>
                        <a:t>1</a:t>
                      </a:r>
                    </a:p>
                    <a:p>
                      <a:pPr marL="304800" marR="0" lvl="0" indent="0" algn="ctr" defTabSz="914400" rtl="0" eaLnBrk="1" fontAlgn="base" latinLnBrk="0" hangingPunct="1">
                        <a:lnSpc>
                          <a:spcPct val="100000"/>
                        </a:lnSpc>
                        <a:spcBef>
                          <a:spcPct val="0"/>
                        </a:spcBef>
                        <a:spcAft>
                          <a:spcPts val="1050"/>
                        </a:spcAft>
                        <a:buClrTx/>
                        <a:buSzTx/>
                        <a:buFontTx/>
                        <a:buNone/>
                        <a:tabLst/>
                      </a:pPr>
                      <a:r>
                        <a:rPr kumimoji="0" lang="en-US" altLang="en-US" sz="2700" b="0" i="0" u="none" strike="noStrike" cap="none" normalizeH="0" baseline="0">
                          <a:ln>
                            <a:noFill/>
                          </a:ln>
                          <a:solidFill>
                            <a:srgbClr val="CC0066"/>
                          </a:solidFill>
                          <a:effectLst/>
                          <a:latin typeface="Times New Roman" panose="02020603050405020304" pitchFamily="18" charset="0"/>
                        </a:rPr>
                        <a:t>Proguanoil</a:t>
                      </a:r>
                    </a:p>
                    <a:p>
                      <a:pPr marL="304800" marR="0" lvl="0" indent="0" algn="l" defTabSz="914400" rtl="0" eaLnBrk="1" fontAlgn="base" latinLnBrk="0" hangingPunct="1">
                        <a:lnSpc>
                          <a:spcPct val="100000"/>
                        </a:lnSpc>
                        <a:spcBef>
                          <a:spcPct val="0"/>
                        </a:spcBef>
                        <a:spcAft>
                          <a:spcPts val="838"/>
                        </a:spcAft>
                        <a:buClrTx/>
                        <a:buSzTx/>
                        <a:buFontTx/>
                        <a:buNone/>
                        <a:tabLst/>
                      </a:pPr>
                      <a:r>
                        <a:rPr kumimoji="0" lang="en-US" altLang="en-US" sz="1200" b="1" i="1" u="none" strike="noStrike" cap="none" normalizeH="0" baseline="0">
                          <a:ln>
                            <a:noFill/>
                          </a:ln>
                          <a:solidFill>
                            <a:schemeClr val="tx1"/>
                          </a:solidFill>
                          <a:effectLst/>
                          <a:latin typeface="CordiaUPC" panose="020B0304020202020204" pitchFamily="34" charset="-34"/>
                        </a:rPr>
                        <a:t>f</a:t>
                      </a:r>
                    </a:p>
                    <a:p>
                      <a:pPr marL="3048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CC0066"/>
                          </a:solidFill>
                          <a:effectLst/>
                          <a:latin typeface="Times New Roman" panose="02020603050405020304" pitchFamily="18" charset="0"/>
                        </a:rPr>
                        <a:t>:hamine</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extLst>
                  <a:ext uri="{0D108BD9-81ED-4DB2-BD59-A6C34878D82A}">
                    <a16:rowId xmlns="" xmlns:a16="http://schemas.microsoft.com/office/drawing/2014/main" val="10002"/>
                  </a:ext>
                </a:extLst>
              </a:tr>
            </a:tbl>
          </a:graphicData>
        </a:graphic>
      </p:graphicFrame>
      <p:sp>
        <p:nvSpPr>
          <p:cNvPr id="103446" name="Rectangle 2">
            <a:extLst>
              <a:ext uri="{FF2B5EF4-FFF2-40B4-BE49-F238E27FC236}">
                <a16:creationId xmlns="" xmlns:a16="http://schemas.microsoft.com/office/drawing/2014/main" id="{59DFFFB3-0AE1-016D-9C2B-AAD30DEA3B90}"/>
              </a:ext>
            </a:extLst>
          </p:cNvPr>
          <p:cNvSpPr>
            <a:spLocks noChangeArrowheads="1"/>
          </p:cNvSpPr>
          <p:nvPr/>
        </p:nvSpPr>
        <p:spPr bwMode="auto">
          <a:xfrm>
            <a:off x="9152731" y="3943351"/>
            <a:ext cx="1893888"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spcBef>
                <a:spcPts val="213"/>
              </a:spcBef>
            </a:pPr>
            <a:r>
              <a:rPr lang="en-US" altLang="en-US" sz="2700">
                <a:solidFill>
                  <a:srgbClr val="CC0066"/>
                </a:solidFill>
                <a:latin typeface="Times New Roman" panose="02020603050405020304" pitchFamily="18" charset="0"/>
              </a:rPr>
              <a:t>Artemether</a:t>
            </a:r>
          </a:p>
        </p:txBody>
      </p:sp>
      <p:sp>
        <p:nvSpPr>
          <p:cNvPr id="103447" name="Rectangle 3">
            <a:extLst>
              <a:ext uri="{FF2B5EF4-FFF2-40B4-BE49-F238E27FC236}">
                <a16:creationId xmlns="" xmlns:a16="http://schemas.microsoft.com/office/drawing/2014/main" id="{A09E8EF3-5FD1-75B8-FAED-DCF648C2E414}"/>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03448" name="Rectangle 4">
            <a:extLst>
              <a:ext uri="{FF2B5EF4-FFF2-40B4-BE49-F238E27FC236}">
                <a16:creationId xmlns="" xmlns:a16="http://schemas.microsoft.com/office/drawing/2014/main" id="{9E02E690-0C30-9452-D12E-A95DDD3B4511}"/>
              </a:ext>
            </a:extLst>
          </p:cNvPr>
          <p:cNvSpPr>
            <a:spLocks noChangeArrowheads="1"/>
          </p:cNvSpPr>
          <p:nvPr/>
        </p:nvSpPr>
        <p:spPr bwMode="auto">
          <a:xfrm>
            <a:off x="11122819" y="6477001"/>
            <a:ext cx="176212"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t>94</a:t>
            </a:r>
          </a:p>
        </p:txBody>
      </p:sp>
    </p:spTree>
  </p:cSld>
  <p:clrMapOvr>
    <a:overrideClrMapping bg1="lt1" tx1="dk1" bg2="lt2" tx2="dk2" accent1="accent1" accent2="accent2" accent3="accent3" accent4="accent4" accent5="accent5" accent6="accent6" hlink="hlink" folHlink="folHlink"/>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4450" name="Picture 1">
            <a:extLst>
              <a:ext uri="{FF2B5EF4-FFF2-40B4-BE49-F238E27FC236}">
                <a16:creationId xmlns="" xmlns:a16="http://schemas.microsoft.com/office/drawing/2014/main" id="{8816E2B9-DFAE-6796-E9BB-1BE31547FF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15744" y="993775"/>
            <a:ext cx="128905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1" name="Rectangle 2">
            <a:extLst>
              <a:ext uri="{FF2B5EF4-FFF2-40B4-BE49-F238E27FC236}">
                <a16:creationId xmlns="" xmlns:a16="http://schemas.microsoft.com/office/drawing/2014/main" id="{DFA8C553-B7F9-C200-DBA0-CF1D4FEC4EFE}"/>
              </a:ext>
            </a:extLst>
          </p:cNvPr>
          <p:cNvSpPr>
            <a:spLocks noChangeArrowheads="1"/>
          </p:cNvSpPr>
          <p:nvPr/>
        </p:nvSpPr>
        <p:spPr bwMode="auto">
          <a:xfrm>
            <a:off x="915194" y="255588"/>
            <a:ext cx="56896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n-US" altLang="en-US" sz="4300">
                <a:latin typeface="Times New Roman" panose="02020603050405020304" pitchFamily="18" charset="0"/>
              </a:rPr>
              <a:t>Drug Examples &amp; Doses:</a:t>
            </a:r>
          </a:p>
        </p:txBody>
      </p:sp>
      <p:graphicFrame>
        <p:nvGraphicFramePr>
          <p:cNvPr id="4" name="Table 3">
            <a:extLst>
              <a:ext uri="{FF2B5EF4-FFF2-40B4-BE49-F238E27FC236}">
                <a16:creationId xmlns="" xmlns:a16="http://schemas.microsoft.com/office/drawing/2014/main" id="{F5894880-79A0-846A-9CB0-C47A7A66FEC4}"/>
              </a:ext>
            </a:extLst>
          </p:cNvPr>
          <p:cNvGraphicFramePr>
            <a:graphicFrameLocks noGrp="1"/>
          </p:cNvGraphicFramePr>
          <p:nvPr/>
        </p:nvGraphicFramePr>
        <p:xfrm>
          <a:off x="157957" y="957263"/>
          <a:ext cx="5160963" cy="4946650"/>
        </p:xfrm>
        <a:graphic>
          <a:graphicData uri="http://schemas.openxmlformats.org/drawingml/2006/table">
            <a:tbl>
              <a:tblPr/>
              <a:tblGrid>
                <a:gridCol w="1252898">
                  <a:extLst>
                    <a:ext uri="{9D8B030D-6E8A-4147-A177-3AD203B41FA5}">
                      <a16:colId xmlns="" xmlns:a16="http://schemas.microsoft.com/office/drawing/2014/main" val="20000"/>
                    </a:ext>
                  </a:extLst>
                </a:gridCol>
                <a:gridCol w="3908065">
                  <a:extLst>
                    <a:ext uri="{9D8B030D-6E8A-4147-A177-3AD203B41FA5}">
                      <a16:colId xmlns="" xmlns:a16="http://schemas.microsoft.com/office/drawing/2014/main" val="20001"/>
                    </a:ext>
                  </a:extLst>
                </a:gridCol>
              </a:tblGrid>
              <a:tr h="1018507">
                <a:tc>
                  <a:txBody>
                    <a:bodyPr/>
                    <a:lstStyle/>
                    <a:p>
                      <a:pPr marL="342900" indent="0">
                        <a:spcAft>
                          <a:spcPts val="1260"/>
                        </a:spcAft>
                      </a:pPr>
                      <a:r>
                        <a:rPr lang="en-US" sz="2900" spc="-100">
                          <a:solidFill>
                            <a:srgbClr val="FFFFFF"/>
                          </a:solidFill>
                          <a:latin typeface="Times New Roman"/>
                        </a:rPr>
                        <a:t>s.</a:t>
                      </a:r>
                    </a:p>
                    <a:p>
                      <a:pPr marL="342900" indent="0"/>
                      <a:r>
                        <a:rPr lang="en-US" sz="2700">
                          <a:solidFill>
                            <a:srgbClr val="FFFFFF"/>
                          </a:solidFill>
                          <a:latin typeface="Times New Roman"/>
                        </a:rPr>
                        <a:t>no.</a:t>
                      </a:r>
                    </a:p>
                  </a:txBody>
                  <a:tcPr marL="0" marR="0" marT="0" marB="0" anchor="b">
                    <a:solidFill>
                      <a:srgbClr val="70AD46"/>
                    </a:solidFill>
                  </a:tcPr>
                </a:tc>
                <a:tc>
                  <a:txBody>
                    <a:bodyPr/>
                    <a:lstStyle/>
                    <a:p>
                      <a:pPr marL="381000" indent="0" algn="ctr"/>
                      <a:r>
                        <a:rPr lang="en-US" sz="2700">
                          <a:solidFill>
                            <a:srgbClr val="FFFFFF"/>
                          </a:solidFill>
                          <a:latin typeface="Times New Roman"/>
                        </a:rPr>
                        <a:t>Drugs</a:t>
                      </a:r>
                    </a:p>
                  </a:txBody>
                  <a:tcPr marL="0" marR="0" marT="0" marB="0">
                    <a:solidFill>
                      <a:srgbClr val="70AD46"/>
                    </a:solidFill>
                  </a:tcPr>
                </a:tc>
                <a:extLst>
                  <a:ext uri="{0D108BD9-81ED-4DB2-BD59-A6C34878D82A}">
                    <a16:rowId xmlns="" xmlns:a16="http://schemas.microsoft.com/office/drawing/2014/main" val="10000"/>
                  </a:ext>
                </a:extLst>
              </a:tr>
              <a:tr h="661293">
                <a:tc>
                  <a:txBody>
                    <a:bodyPr/>
                    <a:lstStyle/>
                    <a:p>
                      <a:pPr marL="406400" indent="0"/>
                      <a:r>
                        <a:rPr lang="en-US" sz="2900" spc="-100">
                          <a:latin typeface="Times New Roman"/>
                        </a:rPr>
                        <a:t>1</a:t>
                      </a:r>
                    </a:p>
                  </a:txBody>
                  <a:tcPr marL="0" marR="0" marT="0" marB="0" anchor="ctr">
                    <a:solidFill>
                      <a:srgbClr val="D6E3CF"/>
                    </a:solidFill>
                  </a:tcPr>
                </a:tc>
                <a:tc>
                  <a:txBody>
                    <a:bodyPr/>
                    <a:lstStyle/>
                    <a:p>
                      <a:pPr marL="381000" indent="0" algn="ctr"/>
                      <a:r>
                        <a:rPr lang="en-US" sz="2700">
                          <a:solidFill>
                            <a:srgbClr val="CC0066"/>
                          </a:solidFill>
                          <a:latin typeface="Times New Roman"/>
                        </a:rPr>
                        <a:t>Chloroquine</a:t>
                      </a:r>
                    </a:p>
                  </a:txBody>
                  <a:tcPr marL="0" marR="0" marT="0" marB="0" anchor="ctr">
                    <a:solidFill>
                      <a:srgbClr val="D6E3CF"/>
                    </a:solidFill>
                  </a:tcPr>
                </a:tc>
                <a:extLst>
                  <a:ext uri="{0D108BD9-81ED-4DB2-BD59-A6C34878D82A}">
                    <a16:rowId xmlns="" xmlns:a16="http://schemas.microsoft.com/office/drawing/2014/main" val="10001"/>
                  </a:ext>
                </a:extLst>
              </a:tr>
              <a:tr h="658246">
                <a:tc>
                  <a:txBody>
                    <a:bodyPr/>
                    <a:lstStyle/>
                    <a:p>
                      <a:pPr marL="342900" indent="0"/>
                      <a:r>
                        <a:rPr lang="en-US" sz="2900" spc="-100">
                          <a:latin typeface="Times New Roman"/>
                        </a:rPr>
                        <a:t>2</a:t>
                      </a:r>
                    </a:p>
                  </a:txBody>
                  <a:tcPr marL="0" marR="0" marT="0" marB="0" anchor="ctr"/>
                </a:tc>
                <a:tc>
                  <a:txBody>
                    <a:bodyPr/>
                    <a:lstStyle/>
                    <a:p>
                      <a:pPr marL="381000" indent="0" algn="ctr"/>
                      <a:r>
                        <a:rPr lang="en-US" sz="2700">
                          <a:solidFill>
                            <a:srgbClr val="CC0066"/>
                          </a:solidFill>
                          <a:latin typeface="Times New Roman"/>
                        </a:rPr>
                        <a:t>Primaquin</a:t>
                      </a:r>
                    </a:p>
                  </a:txBody>
                  <a:tcPr marL="0" marR="0" marT="0" marB="0" anchor="ctr"/>
                </a:tc>
                <a:extLst>
                  <a:ext uri="{0D108BD9-81ED-4DB2-BD59-A6C34878D82A}">
                    <a16:rowId xmlns="" xmlns:a16="http://schemas.microsoft.com/office/drawing/2014/main" val="10002"/>
                  </a:ext>
                </a:extLst>
              </a:tr>
              <a:tr h="649103">
                <a:tc>
                  <a:txBody>
                    <a:bodyPr/>
                    <a:lstStyle/>
                    <a:p>
                      <a:pPr marL="342900" indent="0"/>
                      <a:r>
                        <a:rPr lang="en-US" sz="2700">
                          <a:latin typeface="Times New Roman"/>
                        </a:rPr>
                        <a:t>3</a:t>
                      </a:r>
                    </a:p>
                  </a:txBody>
                  <a:tcPr marL="0" marR="0" marT="0" marB="0">
                    <a:solidFill>
                      <a:srgbClr val="D6E3CF"/>
                    </a:solidFill>
                  </a:tcPr>
                </a:tc>
                <a:tc>
                  <a:txBody>
                    <a:bodyPr/>
                    <a:lstStyle/>
                    <a:p>
                      <a:pPr marL="381000" indent="0" algn="ctr"/>
                      <a:r>
                        <a:rPr lang="en-US" sz="2700">
                          <a:solidFill>
                            <a:srgbClr val="CC0066"/>
                          </a:solidFill>
                          <a:latin typeface="Times New Roman"/>
                        </a:rPr>
                        <a:t>Mefloquin</a:t>
                      </a:r>
                    </a:p>
                  </a:txBody>
                  <a:tcPr marL="0" marR="0" marT="0" marB="0">
                    <a:solidFill>
                      <a:srgbClr val="D6E3CF"/>
                    </a:solidFill>
                  </a:tcPr>
                </a:tc>
                <a:extLst>
                  <a:ext uri="{0D108BD9-81ED-4DB2-BD59-A6C34878D82A}">
                    <a16:rowId xmlns="" xmlns:a16="http://schemas.microsoft.com/office/drawing/2014/main" val="10003"/>
                  </a:ext>
                </a:extLst>
              </a:tr>
              <a:tr h="658246">
                <a:tc>
                  <a:txBody>
                    <a:bodyPr/>
                    <a:lstStyle/>
                    <a:p>
                      <a:pPr marL="342900" indent="0"/>
                      <a:r>
                        <a:rPr lang="en-US" sz="2900" spc="-100">
                          <a:latin typeface="Times New Roman"/>
                        </a:rPr>
                        <a:t>4</a:t>
                      </a:r>
                    </a:p>
                  </a:txBody>
                  <a:tcPr marL="0" marR="0" marT="0" marB="0"/>
                </a:tc>
                <a:tc>
                  <a:txBody>
                    <a:bodyPr/>
                    <a:lstStyle/>
                    <a:p>
                      <a:pPr marL="381000" indent="0" algn="ctr"/>
                      <a:r>
                        <a:rPr lang="en-US" sz="2700">
                          <a:solidFill>
                            <a:srgbClr val="CC0066"/>
                          </a:solidFill>
                          <a:latin typeface="Times New Roman"/>
                        </a:rPr>
                        <a:t>Pyrimethamine</a:t>
                      </a:r>
                    </a:p>
                  </a:txBody>
                  <a:tcPr marL="0" marR="0" marT="0" marB="0"/>
                </a:tc>
                <a:extLst>
                  <a:ext uri="{0D108BD9-81ED-4DB2-BD59-A6C34878D82A}">
                    <a16:rowId xmlns="" xmlns:a16="http://schemas.microsoft.com/office/drawing/2014/main" val="10004"/>
                  </a:ext>
                </a:extLst>
              </a:tr>
              <a:tr h="649103">
                <a:tc>
                  <a:txBody>
                    <a:bodyPr/>
                    <a:lstStyle/>
                    <a:p>
                      <a:pPr marL="406400" indent="0"/>
                      <a:r>
                        <a:rPr lang="en-US" sz="2700">
                          <a:latin typeface="Times New Roman"/>
                        </a:rPr>
                        <a:t>5</a:t>
                      </a:r>
                    </a:p>
                  </a:txBody>
                  <a:tcPr marL="0" marR="0" marT="0" marB="0">
                    <a:solidFill>
                      <a:srgbClr val="D6E3CF"/>
                    </a:solidFill>
                  </a:tcPr>
                </a:tc>
                <a:tc>
                  <a:txBody>
                    <a:bodyPr/>
                    <a:lstStyle/>
                    <a:p>
                      <a:pPr marL="381000" indent="0" algn="ctr"/>
                      <a:r>
                        <a:rPr lang="en-US" sz="2700">
                          <a:solidFill>
                            <a:srgbClr val="CC0066"/>
                          </a:solidFill>
                          <a:latin typeface="Times New Roman"/>
                        </a:rPr>
                        <a:t>Proguanoil</a:t>
                      </a:r>
                    </a:p>
                  </a:txBody>
                  <a:tcPr marL="0" marR="0" marT="0" marB="0">
                    <a:solidFill>
                      <a:srgbClr val="D6E3CF"/>
                    </a:solidFill>
                  </a:tcPr>
                </a:tc>
                <a:extLst>
                  <a:ext uri="{0D108BD9-81ED-4DB2-BD59-A6C34878D82A}">
                    <a16:rowId xmlns="" xmlns:a16="http://schemas.microsoft.com/office/drawing/2014/main" val="10005"/>
                  </a:ext>
                </a:extLst>
              </a:tr>
              <a:tr h="652151">
                <a:tc>
                  <a:txBody>
                    <a:bodyPr/>
                    <a:lstStyle/>
                    <a:p>
                      <a:pPr marL="406400" indent="0"/>
                      <a:r>
                        <a:rPr lang="en-US" sz="2900" spc="-100">
                          <a:latin typeface="Times New Roman"/>
                        </a:rPr>
                        <a:t>6</a:t>
                      </a:r>
                    </a:p>
                  </a:txBody>
                  <a:tcPr marL="0" marR="0" marT="0" marB="0" anchor="ctr"/>
                </a:tc>
                <a:tc>
                  <a:txBody>
                    <a:bodyPr/>
                    <a:lstStyle/>
                    <a:p>
                      <a:pPr marL="381000" indent="0" algn="ctr"/>
                      <a:r>
                        <a:rPr lang="en-US" sz="2700">
                          <a:solidFill>
                            <a:srgbClr val="CC0066"/>
                          </a:solidFill>
                          <a:latin typeface="Times New Roman"/>
                        </a:rPr>
                        <a:t>Artemether</a:t>
                      </a:r>
                    </a:p>
                  </a:txBody>
                  <a:tcPr marL="0" marR="0" marT="0" marB="0" anchor="ctr"/>
                </a:tc>
                <a:extLst>
                  <a:ext uri="{0D108BD9-81ED-4DB2-BD59-A6C34878D82A}">
                    <a16:rowId xmlns="" xmlns:a16="http://schemas.microsoft.com/office/drawing/2014/main" val="10006"/>
                  </a:ext>
                </a:extLst>
              </a:tr>
            </a:tbl>
          </a:graphicData>
        </a:graphic>
      </p:graphicFrame>
      <p:sp>
        <p:nvSpPr>
          <p:cNvPr id="104478" name="Rectangle 4">
            <a:extLst>
              <a:ext uri="{FF2B5EF4-FFF2-40B4-BE49-F238E27FC236}">
                <a16:creationId xmlns="" xmlns:a16="http://schemas.microsoft.com/office/drawing/2014/main" id="{72BB5EC6-66AA-0DFF-AE06-E413C6D489B6}"/>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F2FBAE1-B772-43C4-F78D-5342A9291746}"/>
              </a:ext>
            </a:extLst>
          </p:cNvPr>
          <p:cNvSpPr/>
          <p:nvPr/>
        </p:nvSpPr>
        <p:spPr>
          <a:xfrm>
            <a:off x="24606" y="490538"/>
            <a:ext cx="52388" cy="298450"/>
          </a:xfrm>
          <a:prstGeom prst="rect">
            <a:avLst/>
          </a:prstGeom>
        </p:spPr>
        <p:txBody>
          <a:bodyPr lIns="0" tIns="0" rIns="0" bIns="0"/>
          <a:lstStyle/>
          <a:p>
            <a:pPr eaLnBrk="1" fontAlgn="auto" hangingPunct="1">
              <a:spcBef>
                <a:spcPts val="0"/>
              </a:spcBef>
              <a:spcAft>
                <a:spcPts val="630"/>
              </a:spcAft>
              <a:defRPr/>
            </a:pPr>
            <a:r>
              <a:rPr lang="en-US" sz="950">
                <a:latin typeface="Times New Roman"/>
              </a:rPr>
              <a:t>»</a:t>
            </a:r>
          </a:p>
          <a:p>
            <a:pPr eaLnBrk="1" fontAlgn="auto" hangingPunct="1">
              <a:spcBef>
                <a:spcPts val="0"/>
              </a:spcBef>
              <a:spcAft>
                <a:spcPts val="0"/>
              </a:spcAft>
              <a:defRPr/>
            </a:pPr>
            <a:r>
              <a:rPr lang="en-US" sz="950">
                <a:latin typeface="Times New Roman"/>
              </a:rPr>
              <a:t>»</a:t>
            </a:r>
          </a:p>
        </p:txBody>
      </p:sp>
      <p:sp>
        <p:nvSpPr>
          <p:cNvPr id="105475" name="Rectangle 2">
            <a:extLst>
              <a:ext uri="{FF2B5EF4-FFF2-40B4-BE49-F238E27FC236}">
                <a16:creationId xmlns="" xmlns:a16="http://schemas.microsoft.com/office/drawing/2014/main" id="{B2D86E36-D893-CE1B-7039-C9DAF73F6C26}"/>
              </a:ext>
            </a:extLst>
          </p:cNvPr>
          <p:cNvSpPr>
            <a:spLocks noChangeArrowheads="1"/>
          </p:cNvSpPr>
          <p:nvPr/>
        </p:nvSpPr>
        <p:spPr bwMode="auto">
          <a:xfrm>
            <a:off x="1661319" y="1090614"/>
            <a:ext cx="887412" cy="274637"/>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3575"/>
              </a:spcAft>
            </a:pPr>
            <a:r>
              <a:rPr lang="en-US" altLang="en-US" sz="2700">
                <a:solidFill>
                  <a:srgbClr val="FFFFFF"/>
                </a:solidFill>
                <a:latin typeface="Times New Roman" panose="02020603050405020304" pitchFamily="18" charset="0"/>
              </a:rPr>
              <a:t>Doses</a:t>
            </a:r>
          </a:p>
        </p:txBody>
      </p:sp>
      <p:sp>
        <p:nvSpPr>
          <p:cNvPr id="105476" name="Rectangle 3">
            <a:extLst>
              <a:ext uri="{FF2B5EF4-FFF2-40B4-BE49-F238E27FC236}">
                <a16:creationId xmlns="" xmlns:a16="http://schemas.microsoft.com/office/drawing/2014/main" id="{CFD53AF4-2240-132F-544D-283FB6D8E6A0}"/>
              </a:ext>
            </a:extLst>
          </p:cNvPr>
          <p:cNvSpPr>
            <a:spLocks noChangeArrowheads="1"/>
          </p:cNvSpPr>
          <p:nvPr/>
        </p:nvSpPr>
        <p:spPr bwMode="auto">
          <a:xfrm>
            <a:off x="269081" y="2024063"/>
            <a:ext cx="3671888" cy="3630612"/>
          </a:xfrm>
          <a:prstGeom prst="rect">
            <a:avLst/>
          </a:prstGeom>
          <a:solidFill>
            <a:srgbClr val="D6E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5138"/>
              </a:lnSpc>
              <a:spcBef>
                <a:spcPts val="3575"/>
              </a:spcBef>
            </a:pPr>
            <a:r>
              <a:rPr lang="en-US" altLang="en-US" sz="2700">
                <a:latin typeface="Times New Roman" panose="02020603050405020304" pitchFamily="18" charset="0"/>
              </a:rPr>
              <a:t>300mg at 8hrs 15mg orally for 14 days 25mg per kg orally single 2 5 mg weekly 100 to 200mg daily 80mg daily</a:t>
            </a:r>
          </a:p>
        </p:txBody>
      </p:sp>
      <p:sp>
        <p:nvSpPr>
          <p:cNvPr id="105477" name="Rectangle 4">
            <a:extLst>
              <a:ext uri="{FF2B5EF4-FFF2-40B4-BE49-F238E27FC236}">
                <a16:creationId xmlns="" xmlns:a16="http://schemas.microsoft.com/office/drawing/2014/main" id="{949D94BF-D54D-97B9-EC6C-41A861CBD5FE}"/>
              </a:ext>
            </a:extLst>
          </p:cNvPr>
          <p:cNvSpPr>
            <a:spLocks noChangeArrowheads="1"/>
          </p:cNvSpPr>
          <p:nvPr/>
        </p:nvSpPr>
        <p:spPr bwMode="auto">
          <a:xfrm>
            <a:off x="4539457" y="6477000"/>
            <a:ext cx="176213"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95</a:t>
            </a:r>
          </a:p>
        </p:txBody>
      </p:sp>
    </p:spTree>
  </p:cSld>
  <p:clrMapOvr>
    <a:overrideClrMapping bg1="lt1" tx1="dk1" bg2="lt2" tx2="dk2" accent1="accent1" accent2="accent2" accent3="accent3" accent4="accent4" accent5="accent5" accent6="accent6" hlink="hlink" folHlink="folHlink"/>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1">
            <a:extLst>
              <a:ext uri="{FF2B5EF4-FFF2-40B4-BE49-F238E27FC236}">
                <a16:creationId xmlns="" xmlns:a16="http://schemas.microsoft.com/office/drawing/2014/main" id="{2A8B5B92-0D6B-325C-2045-13B73C216D46}"/>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106499" name="Rectangle 2">
            <a:extLst>
              <a:ext uri="{FF2B5EF4-FFF2-40B4-BE49-F238E27FC236}">
                <a16:creationId xmlns="" xmlns:a16="http://schemas.microsoft.com/office/drawing/2014/main" id="{8A40867A-FE03-8EA8-E888-AB059B016FB1}"/>
              </a:ext>
            </a:extLst>
          </p:cNvPr>
          <p:cNvSpPr>
            <a:spLocks noChangeArrowheads="1"/>
          </p:cNvSpPr>
          <p:nvPr/>
        </p:nvSpPr>
        <p:spPr bwMode="auto">
          <a:xfrm>
            <a:off x="494507" y="828675"/>
            <a:ext cx="11377613" cy="452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1300"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50"/>
              </a:lnSpc>
              <a:spcAft>
                <a:spcPts val="625"/>
              </a:spcAft>
            </a:pPr>
            <a:r>
              <a:rPr lang="en-US" altLang="en-US" sz="3100" b="1">
                <a:latin typeface="Times New Roman" panose="02020603050405020304" pitchFamily="18" charset="0"/>
              </a:rPr>
              <a:t>•    Contraindication &amp; Precautions: </a:t>
            </a:r>
            <a:r>
              <a:rPr lang="en-US" altLang="en-US" sz="2700">
                <a:latin typeface="Times New Roman" panose="02020603050405020304" pitchFamily="18" charset="0"/>
              </a:rPr>
              <a:t>Hypersensitivity, Retinal damage, Concurrent hepatotoxic drugs, Pregnancy &amp; Lactation, Renal insufficiency, Known or suspected resistant P. falciparum infection.</a:t>
            </a:r>
          </a:p>
          <a:p>
            <a:pPr eaLnBrk="1" hangingPunct="1">
              <a:lnSpc>
                <a:spcPts val="3450"/>
              </a:lnSpc>
              <a:spcAft>
                <a:spcPts val="625"/>
              </a:spcAft>
            </a:pPr>
            <a:r>
              <a:rPr lang="en-US" altLang="en-US" sz="3100" b="1">
                <a:latin typeface="Times New Roman" panose="02020603050405020304" pitchFamily="18" charset="0"/>
              </a:rPr>
              <a:t>•    Adverse effect: </a:t>
            </a:r>
            <a:r>
              <a:rPr lang="en-US" altLang="en-US" sz="2700">
                <a:latin typeface="Times New Roman" panose="02020603050405020304" pitchFamily="18" charset="0"/>
              </a:rPr>
              <a:t>Nausea &amp; vomiting Seizures, headache, abd. Cramps, haemolysis, Ototoxicity, G.I. upset, visual disturbances like loss of accommodation, blurred vision.</a:t>
            </a:r>
          </a:p>
          <a:p>
            <a:pPr eaLnBrk="1" hangingPunct="1">
              <a:lnSpc>
                <a:spcPts val="3450"/>
              </a:lnSpc>
            </a:pPr>
            <a:r>
              <a:rPr lang="en-US" altLang="en-US" sz="3100" b="1">
                <a:latin typeface="Times New Roman" panose="02020603050405020304" pitchFamily="18" charset="0"/>
              </a:rPr>
              <a:t>•    Drug interactions: </a:t>
            </a:r>
            <a:r>
              <a:rPr lang="en-US" altLang="en-US" sz="2700">
                <a:latin typeface="Times New Roman" panose="02020603050405020304" pitchFamily="18" charset="0"/>
              </a:rPr>
              <a:t>Concurrent use of such compounds with antiarrhythmic, tricyclic antidepressants, it may increase the risk of cardiac conduction defects.</a:t>
            </a:r>
          </a:p>
        </p:txBody>
      </p:sp>
      <p:sp>
        <p:nvSpPr>
          <p:cNvPr id="106500" name="Rectangle 3">
            <a:extLst>
              <a:ext uri="{FF2B5EF4-FFF2-40B4-BE49-F238E27FC236}">
                <a16:creationId xmlns="" xmlns:a16="http://schemas.microsoft.com/office/drawing/2014/main" id="{90E51D78-B43B-E83E-DCBA-FAC788DB5C63}"/>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06501" name="Rectangle 4">
            <a:extLst>
              <a:ext uri="{FF2B5EF4-FFF2-40B4-BE49-F238E27FC236}">
                <a16:creationId xmlns="" xmlns:a16="http://schemas.microsoft.com/office/drawing/2014/main" id="{2DD642AA-8575-5034-1611-A3261C5BF31C}"/>
              </a:ext>
            </a:extLst>
          </p:cNvPr>
          <p:cNvSpPr>
            <a:spLocks noChangeArrowheads="1"/>
          </p:cNvSpPr>
          <p:nvPr/>
        </p:nvSpPr>
        <p:spPr bwMode="auto">
          <a:xfrm>
            <a:off x="11119644" y="6477000"/>
            <a:ext cx="1825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96</a:t>
            </a:r>
          </a:p>
        </p:txBody>
      </p:sp>
    </p:spTree>
  </p:cSld>
  <p:clrMapOvr>
    <a:overrideClrMapping bg1="lt1" tx1="dk1" bg2="lt2" tx2="dk2" accent1="accent1" accent2="accent2" accent3="accent3" accent4="accent4" accent5="accent5" accent6="accent6" hlink="hlink" folHlink="folHlink"/>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1">
            <a:extLst>
              <a:ext uri="{FF2B5EF4-FFF2-40B4-BE49-F238E27FC236}">
                <a16:creationId xmlns="" xmlns:a16="http://schemas.microsoft.com/office/drawing/2014/main" id="{B6B84F5E-B208-27AE-1F9E-C35501F16B87}"/>
              </a:ext>
            </a:extLst>
          </p:cNvPr>
          <p:cNvSpPr>
            <a:spLocks noChangeArrowheads="1"/>
          </p:cNvSpPr>
          <p:nvPr/>
        </p:nvSpPr>
        <p:spPr bwMode="auto">
          <a:xfrm>
            <a:off x="554832" y="338138"/>
            <a:ext cx="105187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06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9A1D5E56-AE11-45CE-9042-ECB22BAC716F}"/>
              </a:ext>
            </a:extLst>
          </p:cNvPr>
          <p:cNvSpPr/>
          <p:nvPr/>
        </p:nvSpPr>
        <p:spPr>
          <a:xfrm>
            <a:off x="554832" y="1322388"/>
            <a:ext cx="10518775" cy="2216150"/>
          </a:xfrm>
          <a:prstGeom prst="rect">
            <a:avLst/>
          </a:prstGeom>
        </p:spPr>
        <p:txBody>
          <a:bodyPr lIns="0" tIns="0" rIns="0" bIns="0"/>
          <a:lstStyle/>
          <a:p>
            <a:pPr marL="218440" indent="-279400" eaLnBrk="1" fontAlgn="auto" hangingPunct="1">
              <a:spcBef>
                <a:spcPts val="0"/>
              </a:spcBef>
              <a:spcAft>
                <a:spcPts val="2100"/>
              </a:spcAft>
              <a:defRPr/>
            </a:pPr>
            <a:r>
              <a:rPr lang="en-US" sz="4900" spc="-50">
                <a:latin typeface="Calibri"/>
              </a:rPr>
              <a:t>•Assess the hypersensitivity reactions.</a:t>
            </a:r>
          </a:p>
          <a:p>
            <a:pPr marL="218440" indent="-279400" eaLnBrk="1" fontAlgn="auto" hangingPunct="1">
              <a:lnSpc>
                <a:spcPts val="5832"/>
              </a:lnSpc>
              <a:spcBef>
                <a:spcPts val="0"/>
              </a:spcBef>
              <a:spcAft>
                <a:spcPts val="0"/>
              </a:spcAft>
              <a:defRPr/>
            </a:pPr>
            <a:r>
              <a:rPr lang="en-US" sz="4900" spc="-50">
                <a:latin typeface="Calibri"/>
              </a:rPr>
              <a:t>•Do not stop therapy until complete therapy.</a:t>
            </a:r>
          </a:p>
        </p:txBody>
      </p:sp>
      <p:sp>
        <p:nvSpPr>
          <p:cNvPr id="107524" name="Rectangle 3">
            <a:extLst>
              <a:ext uri="{FF2B5EF4-FFF2-40B4-BE49-F238E27FC236}">
                <a16:creationId xmlns="" xmlns:a16="http://schemas.microsoft.com/office/drawing/2014/main" id="{E054CE1D-A8E2-CB14-6E18-676203A0F02F}"/>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07525" name="Rectangle 4">
            <a:extLst>
              <a:ext uri="{FF2B5EF4-FFF2-40B4-BE49-F238E27FC236}">
                <a16:creationId xmlns="" xmlns:a16="http://schemas.microsoft.com/office/drawing/2014/main" id="{B81B54A6-977D-2E82-8BEC-3AEFCDC7CDD9}"/>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97</a:t>
            </a:r>
          </a:p>
        </p:txBody>
      </p:sp>
    </p:spTree>
  </p:cSld>
  <p:clrMapOvr>
    <a:overrideClrMapping bg1="lt1" tx1="dk1" bg2="lt2" tx2="dk2" accent1="accent1" accent2="accent2" accent3="accent3" accent4="accent4" accent5="accent5" accent6="accent6" hlink="hlink" folHlink="folHlink"/>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1">
            <a:extLst>
              <a:ext uri="{FF2B5EF4-FFF2-40B4-BE49-F238E27FC236}">
                <a16:creationId xmlns="" xmlns:a16="http://schemas.microsoft.com/office/drawing/2014/main" id="{1104A9C3-028F-F288-37B8-81D5A9C16A34}"/>
              </a:ext>
            </a:extLst>
          </p:cNvPr>
          <p:cNvSpPr>
            <a:spLocks noChangeArrowheads="1"/>
          </p:cNvSpPr>
          <p:nvPr/>
        </p:nvSpPr>
        <p:spPr bwMode="auto">
          <a:xfrm>
            <a:off x="4364831" y="798513"/>
            <a:ext cx="35052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400" b="1">
                <a:latin typeface="Times New Roman" panose="02020603050405020304" pitchFamily="18" charset="0"/>
              </a:rPr>
              <a:t>Antithelmintic</a:t>
            </a:r>
          </a:p>
        </p:txBody>
      </p:sp>
      <p:sp>
        <p:nvSpPr>
          <p:cNvPr id="108547" name="Rectangle 2">
            <a:extLst>
              <a:ext uri="{FF2B5EF4-FFF2-40B4-BE49-F238E27FC236}">
                <a16:creationId xmlns="" xmlns:a16="http://schemas.microsoft.com/office/drawing/2014/main" id="{945D60DB-9F43-69F7-F83C-9CE57775D209}"/>
              </a:ext>
            </a:extLst>
          </p:cNvPr>
          <p:cNvSpPr>
            <a:spLocks noChangeArrowheads="1"/>
          </p:cNvSpPr>
          <p:nvPr/>
        </p:nvSpPr>
        <p:spPr bwMode="auto">
          <a:xfrm>
            <a:off x="959644" y="1924051"/>
            <a:ext cx="9561512" cy="33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31775"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938"/>
              </a:lnSpc>
              <a:spcAft>
                <a:spcPts val="425"/>
              </a:spcAft>
            </a:pPr>
            <a:r>
              <a:rPr lang="en-US" altLang="en-US" sz="3500">
                <a:latin typeface="Times New Roman" panose="02020603050405020304" pitchFamily="18" charset="0"/>
              </a:rPr>
              <a:t>•    Drugs used to treat parasitic worm infections: helminthic infections</a:t>
            </a:r>
          </a:p>
          <a:p>
            <a:pPr algn="just" eaLnBrk="1" hangingPunct="1">
              <a:spcAft>
                <a:spcPts val="1475"/>
              </a:spcAft>
            </a:pPr>
            <a:r>
              <a:rPr lang="en-US" altLang="en-US" sz="3500">
                <a:latin typeface="Times New Roman" panose="02020603050405020304" pitchFamily="18" charset="0"/>
              </a:rPr>
              <a:t>•    Drug treatment is very specific</a:t>
            </a:r>
          </a:p>
          <a:p>
            <a:pPr algn="just" eaLnBrk="1" hangingPunct="1">
              <a:spcAft>
                <a:spcPts val="1475"/>
              </a:spcAft>
            </a:pPr>
            <a:r>
              <a:rPr lang="en-US" altLang="en-US" sz="3500">
                <a:latin typeface="Times New Roman" panose="02020603050405020304" pitchFamily="18" charset="0"/>
              </a:rPr>
              <a:t>•    It is very important to identify the causative worm</a:t>
            </a:r>
          </a:p>
          <a:p>
            <a:pPr eaLnBrk="1" hangingPunct="1">
              <a:lnSpc>
                <a:spcPts val="3888"/>
              </a:lnSpc>
            </a:pPr>
            <a:r>
              <a:rPr lang="en-US" altLang="en-US" sz="3500">
                <a:latin typeface="Times New Roman" panose="02020603050405020304" pitchFamily="18" charset="0"/>
              </a:rPr>
              <a:t>•    Done by finding the parasite ova or larvae in feces, urine, blood, sputum, or tissue.</a:t>
            </a:r>
          </a:p>
        </p:txBody>
      </p:sp>
      <p:sp>
        <p:nvSpPr>
          <p:cNvPr id="108548" name="Rectangle 3">
            <a:extLst>
              <a:ext uri="{FF2B5EF4-FFF2-40B4-BE49-F238E27FC236}">
                <a16:creationId xmlns="" xmlns:a16="http://schemas.microsoft.com/office/drawing/2014/main" id="{A36665E6-62D9-A910-B5D0-29E97230790D}"/>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08549" name="Rectangle 4">
            <a:extLst>
              <a:ext uri="{FF2B5EF4-FFF2-40B4-BE49-F238E27FC236}">
                <a16:creationId xmlns="" xmlns:a16="http://schemas.microsoft.com/office/drawing/2014/main" id="{1EB158D4-6E18-E067-33ED-C4A5385E97A9}"/>
              </a:ext>
            </a:extLst>
          </p:cNvPr>
          <p:cNvSpPr>
            <a:spLocks noChangeArrowheads="1"/>
          </p:cNvSpPr>
          <p:nvPr/>
        </p:nvSpPr>
        <p:spPr bwMode="auto">
          <a:xfrm>
            <a:off x="11119645" y="6477000"/>
            <a:ext cx="1793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98</a:t>
            </a:r>
          </a:p>
        </p:txBody>
      </p:sp>
    </p:spTree>
  </p:cSld>
  <p:clrMapOvr>
    <a:overrideClrMapping bg1="lt1" tx1="dk1" bg2="lt2" tx2="dk2" accent1="accent1" accent2="accent2" accent3="accent3" accent4="accent4" accent5="accent5" accent6="accent6" hlink="hlink" folHlink="folHlink"/>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8022B196-6BB8-C231-8AB8-904992E17D8C}"/>
              </a:ext>
            </a:extLst>
          </p:cNvPr>
          <p:cNvSpPr/>
          <p:nvPr/>
        </p:nvSpPr>
        <p:spPr>
          <a:xfrm>
            <a:off x="3151981" y="669926"/>
            <a:ext cx="3455988" cy="423863"/>
          </a:xfrm>
          <a:prstGeom prst="rect">
            <a:avLst/>
          </a:prstGeom>
        </p:spPr>
        <p:txBody>
          <a:bodyPr wrap="none" lIns="0" tIns="0" rIns="0" bIns="0"/>
          <a:lstStyle/>
          <a:p>
            <a:pPr algn="r" eaLnBrk="1" fontAlgn="auto" hangingPunct="1">
              <a:spcBef>
                <a:spcPts val="0"/>
              </a:spcBef>
              <a:spcAft>
                <a:spcPts val="0"/>
              </a:spcAft>
              <a:defRPr/>
            </a:pPr>
            <a:r>
              <a:rPr lang="en-US" sz="3900" b="1" spc="-50">
                <a:latin typeface="Times New Roman"/>
              </a:rPr>
              <a:t>HELMINTHS</a:t>
            </a:r>
          </a:p>
        </p:txBody>
      </p:sp>
      <p:sp>
        <p:nvSpPr>
          <p:cNvPr id="3" name="Rectangle 2">
            <a:extLst>
              <a:ext uri="{FF2B5EF4-FFF2-40B4-BE49-F238E27FC236}">
                <a16:creationId xmlns="" xmlns:a16="http://schemas.microsoft.com/office/drawing/2014/main" id="{58FD75A3-A92D-AE86-D4BE-4BD7D20F9CB5}"/>
              </a:ext>
            </a:extLst>
          </p:cNvPr>
          <p:cNvSpPr/>
          <p:nvPr/>
        </p:nvSpPr>
        <p:spPr>
          <a:xfrm>
            <a:off x="8101806" y="1069975"/>
            <a:ext cx="3678238" cy="280988"/>
          </a:xfrm>
          <a:prstGeom prst="rect">
            <a:avLst/>
          </a:prstGeom>
        </p:spPr>
        <p:txBody>
          <a:bodyPr wrap="none" lIns="0" tIns="0" rIns="0" bIns="0"/>
          <a:lstStyle/>
          <a:p>
            <a:pPr eaLnBrk="1" fontAlgn="auto" hangingPunct="1">
              <a:spcBef>
                <a:spcPts val="0"/>
              </a:spcBef>
              <a:spcAft>
                <a:spcPts val="0"/>
              </a:spcAft>
              <a:defRPr/>
            </a:pPr>
            <a:r>
              <a:rPr lang="en-US" sz="2100" b="1" spc="-50">
                <a:latin typeface="Calibri"/>
              </a:rPr>
              <a:t>PLATYHELMINTHS (Fluke worm)</a:t>
            </a:r>
          </a:p>
        </p:txBody>
      </p:sp>
      <p:sp>
        <p:nvSpPr>
          <p:cNvPr id="109572" name="Rectangle 3">
            <a:extLst>
              <a:ext uri="{FF2B5EF4-FFF2-40B4-BE49-F238E27FC236}">
                <a16:creationId xmlns="" xmlns:a16="http://schemas.microsoft.com/office/drawing/2014/main" id="{7214FEF5-B15F-72E1-02EA-DE624257B9C3}"/>
              </a:ext>
            </a:extLst>
          </p:cNvPr>
          <p:cNvSpPr>
            <a:spLocks noChangeArrowheads="1"/>
          </p:cNvSpPr>
          <p:nvPr/>
        </p:nvSpPr>
        <p:spPr bwMode="auto">
          <a:xfrm>
            <a:off x="356394" y="1597025"/>
            <a:ext cx="4716462" cy="450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2313"/>
              </a:spcAft>
            </a:pPr>
            <a:r>
              <a:rPr lang="en-US" altLang="en-US" sz="2300" b="1"/>
              <a:t>NEMATELMINTHS (ROUND WORM)</a:t>
            </a:r>
          </a:p>
          <a:p>
            <a:pPr algn="just" eaLnBrk="1" hangingPunct="1">
              <a:lnSpc>
                <a:spcPts val="4013"/>
              </a:lnSpc>
            </a:pPr>
            <a:r>
              <a:rPr lang="en-US" altLang="en-US" sz="2700" b="1"/>
              <a:t>•    ROUND.W-ASCARIS.L</a:t>
            </a:r>
          </a:p>
          <a:p>
            <a:pPr algn="just" eaLnBrk="1" hangingPunct="1">
              <a:lnSpc>
                <a:spcPts val="4013"/>
              </a:lnSpc>
            </a:pPr>
            <a:r>
              <a:rPr lang="en-US" altLang="en-US" sz="2700" b="1"/>
              <a:t>•    HOOK W-NECATOR A</a:t>
            </a:r>
          </a:p>
          <a:p>
            <a:pPr algn="just" eaLnBrk="1" hangingPunct="1">
              <a:lnSpc>
                <a:spcPts val="4013"/>
              </a:lnSpc>
            </a:pPr>
            <a:r>
              <a:rPr lang="en-US" altLang="en-US" sz="2700" b="1"/>
              <a:t>•    WHIP W-TRICHURIS T</a:t>
            </a:r>
          </a:p>
          <a:p>
            <a:pPr algn="just" eaLnBrk="1" hangingPunct="1">
              <a:lnSpc>
                <a:spcPts val="4013"/>
              </a:lnSpc>
            </a:pPr>
            <a:r>
              <a:rPr lang="en-US" altLang="en-US" sz="2700" b="1"/>
              <a:t>•    THREAD W-STRONGYLOIDES.S</a:t>
            </a:r>
          </a:p>
          <a:p>
            <a:pPr algn="just" eaLnBrk="1" hangingPunct="1">
              <a:lnSpc>
                <a:spcPts val="4013"/>
              </a:lnSpc>
            </a:pPr>
            <a:r>
              <a:rPr lang="en-US" altLang="en-US" sz="2700" b="1"/>
              <a:t>•    PIN W-ENTEROBIUS V</a:t>
            </a:r>
          </a:p>
          <a:p>
            <a:pPr algn="just" eaLnBrk="1" hangingPunct="1">
              <a:lnSpc>
                <a:spcPts val="4013"/>
              </a:lnSpc>
            </a:pPr>
            <a:r>
              <a:rPr lang="en-US" altLang="en-US" sz="2700" b="1"/>
              <a:t>•    FILARIASIS-W BANCROFTI</a:t>
            </a:r>
          </a:p>
          <a:p>
            <a:pPr algn="just" eaLnBrk="1" hangingPunct="1">
              <a:lnSpc>
                <a:spcPts val="4013"/>
              </a:lnSpc>
            </a:pPr>
            <a:r>
              <a:rPr lang="en-US" altLang="en-US" sz="2700" b="1"/>
              <a:t>•    ONCHOCERCIASIS-O.VOLVULUS</a:t>
            </a:r>
          </a:p>
          <a:p>
            <a:pPr algn="just" eaLnBrk="1" hangingPunct="1">
              <a:lnSpc>
                <a:spcPts val="4013"/>
              </a:lnSpc>
            </a:pPr>
            <a:r>
              <a:rPr lang="en-US" altLang="en-US" sz="2700" b="1"/>
              <a:t>•    GUINEA W-DRACANCULUS M</a:t>
            </a:r>
          </a:p>
        </p:txBody>
      </p:sp>
      <p:sp>
        <p:nvSpPr>
          <p:cNvPr id="109573" name="Rectangle 4">
            <a:extLst>
              <a:ext uri="{FF2B5EF4-FFF2-40B4-BE49-F238E27FC236}">
                <a16:creationId xmlns="" xmlns:a16="http://schemas.microsoft.com/office/drawing/2014/main" id="{F48A8C73-2370-C8AB-2B90-E4161D489CDB}"/>
              </a:ext>
            </a:extLst>
          </p:cNvPr>
          <p:cNvSpPr>
            <a:spLocks noChangeArrowheads="1"/>
          </p:cNvSpPr>
          <p:nvPr/>
        </p:nvSpPr>
        <p:spPr bwMode="auto">
          <a:xfrm>
            <a:off x="356394" y="6483351"/>
            <a:ext cx="4716462"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609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09574" name="Rectangle 5">
            <a:extLst>
              <a:ext uri="{FF2B5EF4-FFF2-40B4-BE49-F238E27FC236}">
                <a16:creationId xmlns="" xmlns:a16="http://schemas.microsoft.com/office/drawing/2014/main" id="{1B7186AC-FD21-B734-C6E5-C32EC60D7F24}"/>
              </a:ext>
            </a:extLst>
          </p:cNvPr>
          <p:cNvSpPr>
            <a:spLocks noChangeArrowheads="1"/>
          </p:cNvSpPr>
          <p:nvPr/>
        </p:nvSpPr>
        <p:spPr bwMode="auto">
          <a:xfrm>
            <a:off x="6279356" y="1719264"/>
            <a:ext cx="5062538" cy="48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013"/>
              </a:lnSpc>
            </a:pPr>
            <a:r>
              <a:rPr lang="en-US" altLang="en-US" sz="2700" b="1"/>
              <a:t>•    TREMATODES-FLUKES</a:t>
            </a:r>
          </a:p>
          <a:p>
            <a:pPr algn="just" eaLnBrk="1" hangingPunct="1">
              <a:lnSpc>
                <a:spcPts val="4013"/>
              </a:lnSpc>
            </a:pPr>
            <a:r>
              <a:rPr lang="en-US" altLang="en-US" sz="2700" b="1"/>
              <a:t>•    BLOOD F-SCISTOSOMIASIS</a:t>
            </a:r>
          </a:p>
          <a:p>
            <a:pPr algn="just" eaLnBrk="1" hangingPunct="1">
              <a:lnSpc>
                <a:spcPts val="4013"/>
              </a:lnSpc>
            </a:pPr>
            <a:r>
              <a:rPr lang="en-US" altLang="en-US" sz="2700" b="1"/>
              <a:t>•    LIVER F-CLONORCHIASIS</a:t>
            </a:r>
          </a:p>
          <a:p>
            <a:pPr algn="just" eaLnBrk="1" hangingPunct="1">
              <a:lnSpc>
                <a:spcPts val="4013"/>
              </a:lnSpc>
            </a:pPr>
            <a:r>
              <a:rPr lang="en-US" altLang="en-US" sz="2700" b="1"/>
              <a:t>•    INTESTINAL F-FASCIOLOPSIASIS</a:t>
            </a:r>
          </a:p>
          <a:p>
            <a:pPr eaLnBrk="1" hangingPunct="1">
              <a:lnSpc>
                <a:spcPts val="4013"/>
              </a:lnSpc>
            </a:pPr>
            <a:r>
              <a:rPr lang="en-US" altLang="en-US" sz="2700" b="1"/>
              <a:t>•    LUNG F-PARAGONIMIASIS CESTODES (Thread worm)</a:t>
            </a:r>
          </a:p>
          <a:p>
            <a:pPr algn="just" eaLnBrk="1" hangingPunct="1">
              <a:lnSpc>
                <a:spcPts val="4013"/>
              </a:lnSpc>
            </a:pPr>
            <a:r>
              <a:rPr lang="en-US" altLang="en-US" sz="2700" b="1"/>
              <a:t>•    BEEF TW-T.SAGINAT</a:t>
            </a:r>
          </a:p>
          <a:p>
            <a:pPr algn="just" eaLnBrk="1" hangingPunct="1">
              <a:lnSpc>
                <a:spcPts val="4013"/>
              </a:lnSpc>
            </a:pPr>
            <a:r>
              <a:rPr lang="en-US" altLang="en-US" sz="2700" b="1"/>
              <a:t>•    PORK TW-T.SOLIUM</a:t>
            </a:r>
          </a:p>
          <a:p>
            <a:pPr algn="just" eaLnBrk="1" hangingPunct="1">
              <a:lnSpc>
                <a:spcPts val="4013"/>
              </a:lnSpc>
            </a:pPr>
            <a:r>
              <a:rPr lang="en-US" altLang="en-US" sz="2700" b="1"/>
              <a:t>•    FISH TW-DIPHYLLOBOTHRIUM</a:t>
            </a:r>
          </a:p>
          <a:p>
            <a:pPr algn="just" eaLnBrk="1" hangingPunct="1">
              <a:lnSpc>
                <a:spcPts val="4013"/>
              </a:lnSpc>
            </a:pPr>
            <a:r>
              <a:rPr lang="en-US" altLang="en-US" sz="2700" b="1"/>
              <a:t>•    DWARF TW-HYMENOLEPIS.NAN</a:t>
            </a:r>
            <a:r>
              <a:rPr lang="en-US" altLang="en-US" sz="1100">
                <a:solidFill>
                  <a:srgbClr val="878787"/>
                </a:solidFill>
              </a:rPr>
              <a:t>99</a:t>
            </a:r>
          </a:p>
        </p:txBody>
      </p:sp>
    </p:spTree>
  </p:cSld>
  <p:clrMapOvr>
    <a:overrideClrMapping bg1="lt1" tx1="dk1" bg2="lt2" tx2="dk2" accent1="accent1" accent2="accent2" accent3="accent3" accent4="accent4" accent5="accent5" accent6="accent6" hlink="hlink" folHlink="folHlink"/>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1">
            <a:extLst>
              <a:ext uri="{FF2B5EF4-FFF2-40B4-BE49-F238E27FC236}">
                <a16:creationId xmlns="" xmlns:a16="http://schemas.microsoft.com/office/drawing/2014/main" id="{815B8DE0-965E-4BBA-AF67-8E28434B2443}"/>
              </a:ext>
            </a:extLst>
          </p:cNvPr>
          <p:cNvSpPr>
            <a:spLocks noChangeArrowheads="1"/>
          </p:cNvSpPr>
          <p:nvPr/>
        </p:nvSpPr>
        <p:spPr bwMode="auto">
          <a:xfrm>
            <a:off x="958057" y="484189"/>
            <a:ext cx="90154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400" b="1">
                <a:latin typeface="Times New Roman" panose="02020603050405020304" pitchFamily="18" charset="0"/>
              </a:rPr>
              <a:t>Classification of Antithelmintic Drugs</a:t>
            </a:r>
          </a:p>
        </p:txBody>
      </p:sp>
      <p:sp>
        <p:nvSpPr>
          <p:cNvPr id="110595" name="Rectangle 2">
            <a:extLst>
              <a:ext uri="{FF2B5EF4-FFF2-40B4-BE49-F238E27FC236}">
                <a16:creationId xmlns="" xmlns:a16="http://schemas.microsoft.com/office/drawing/2014/main" id="{C9D24383-D20D-9F81-47EE-5E54E3FA0306}"/>
              </a:ext>
            </a:extLst>
          </p:cNvPr>
          <p:cNvSpPr>
            <a:spLocks noChangeArrowheads="1"/>
          </p:cNvSpPr>
          <p:nvPr/>
        </p:nvSpPr>
        <p:spPr bwMode="auto">
          <a:xfrm>
            <a:off x="494506" y="1557338"/>
            <a:ext cx="10707688" cy="451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88"/>
              </a:lnSpc>
              <a:spcAft>
                <a:spcPts val="625"/>
              </a:spcAft>
            </a:pPr>
            <a:r>
              <a:rPr lang="en-US" altLang="en-US" sz="3500" b="1" u="sng"/>
              <a:t>Against Nematodes-</a:t>
            </a:r>
            <a:r>
              <a:rPr lang="en-US" altLang="en-US" sz="3500" b="1"/>
              <a:t> </a:t>
            </a:r>
            <a:r>
              <a:rPr lang="en-US" altLang="en-US" sz="3500"/>
              <a:t>Albendazole, Mebendazole, Pyrantel Pamoate, Levimasole, Piperazine, Ivermectin, Diethylcarbamazine, Thiabendazole, Doxycycline</a:t>
            </a:r>
          </a:p>
          <a:p>
            <a:pPr eaLnBrk="1" hangingPunct="1">
              <a:lnSpc>
                <a:spcPts val="4875"/>
              </a:lnSpc>
            </a:pPr>
            <a:r>
              <a:rPr lang="en-US" altLang="en-US" sz="3500" b="1" u="sng"/>
              <a:t>Against trematodes</a:t>
            </a:r>
          </a:p>
          <a:p>
            <a:pPr eaLnBrk="1" hangingPunct="1">
              <a:lnSpc>
                <a:spcPts val="4875"/>
              </a:lnSpc>
            </a:pPr>
            <a:r>
              <a:rPr lang="en-US" altLang="en-US" sz="3500"/>
              <a:t>Metrifonate, Oxamniquine, Bithionol, Triclabendazole</a:t>
            </a:r>
          </a:p>
          <a:p>
            <a:pPr eaLnBrk="1" hangingPunct="1">
              <a:lnSpc>
                <a:spcPts val="4875"/>
              </a:lnSpc>
            </a:pPr>
            <a:r>
              <a:rPr lang="en-US" altLang="en-US" sz="3500" b="1" u="sng"/>
              <a:t>Against Cestodes</a:t>
            </a:r>
          </a:p>
          <a:p>
            <a:pPr eaLnBrk="1" hangingPunct="1">
              <a:lnSpc>
                <a:spcPts val="4875"/>
              </a:lnSpc>
            </a:pPr>
            <a:r>
              <a:rPr lang="en-US" altLang="en-US" sz="3500"/>
              <a:t>Niclosamide</a:t>
            </a:r>
          </a:p>
          <a:p>
            <a:pPr eaLnBrk="1" hangingPunct="1">
              <a:lnSpc>
                <a:spcPts val="4875"/>
              </a:lnSpc>
            </a:pPr>
            <a:r>
              <a:rPr lang="en-US" altLang="en-US" sz="3500" b="1" u="sng"/>
              <a:t>Against trematodes and Cestodes-</a:t>
            </a:r>
            <a:r>
              <a:rPr lang="en-US" altLang="en-US" sz="3500" b="1"/>
              <a:t> </a:t>
            </a:r>
            <a:r>
              <a:rPr lang="en-US" altLang="en-US" sz="3500"/>
              <a:t>Praziquantel</a:t>
            </a:r>
          </a:p>
        </p:txBody>
      </p:sp>
      <p:sp>
        <p:nvSpPr>
          <p:cNvPr id="110596" name="Rectangle 3">
            <a:extLst>
              <a:ext uri="{FF2B5EF4-FFF2-40B4-BE49-F238E27FC236}">
                <a16:creationId xmlns="" xmlns:a16="http://schemas.microsoft.com/office/drawing/2014/main" id="{EBD1F4D6-9B02-B7C2-F752-91579E550EE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0597" name="Rectangle 4">
            <a:extLst>
              <a:ext uri="{FF2B5EF4-FFF2-40B4-BE49-F238E27FC236}">
                <a16:creationId xmlns="" xmlns:a16="http://schemas.microsoft.com/office/drawing/2014/main" id="{0B221AF6-892D-3BD6-D8FE-213E65C28C41}"/>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100</a:t>
            </a:r>
          </a:p>
        </p:txBody>
      </p:sp>
    </p:spTree>
  </p:cSld>
  <p:clrMapOvr>
    <a:overrideClrMapping bg1="lt1" tx1="dk1" bg2="lt2" tx2="dk2" accent1="accent1" accent2="accent2" accent3="accent3" accent4="accent4" accent5="accent5" accent6="accent6" hlink="hlink" folHlink="folHlink"/>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20190AE3-0307-53F3-10CE-BAE07415394F}"/>
              </a:ext>
            </a:extLst>
          </p:cNvPr>
          <p:cNvGraphicFramePr>
            <a:graphicFrameLocks noGrp="1"/>
          </p:cNvGraphicFramePr>
          <p:nvPr/>
        </p:nvGraphicFramePr>
        <p:xfrm>
          <a:off x="350044" y="354013"/>
          <a:ext cx="11614150" cy="5757862"/>
        </p:xfrm>
        <a:graphic>
          <a:graphicData uri="http://schemas.openxmlformats.org/drawingml/2006/table">
            <a:tbl>
              <a:tblPr/>
              <a:tblGrid>
                <a:gridCol w="6059487">
                  <a:extLst>
                    <a:ext uri="{9D8B030D-6E8A-4147-A177-3AD203B41FA5}">
                      <a16:colId xmlns="" xmlns:a16="http://schemas.microsoft.com/office/drawing/2014/main" val="20000"/>
                    </a:ext>
                  </a:extLst>
                </a:gridCol>
                <a:gridCol w="5554663">
                  <a:extLst>
                    <a:ext uri="{9D8B030D-6E8A-4147-A177-3AD203B41FA5}">
                      <a16:colId xmlns="" xmlns:a16="http://schemas.microsoft.com/office/drawing/2014/main" val="20001"/>
                    </a:ext>
                  </a:extLst>
                </a:gridCol>
              </a:tblGrid>
              <a:tr h="441325">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tx1"/>
                          </a:solidFill>
                          <a:effectLst/>
                          <a:latin typeface="Times New Roman" panose="02020603050405020304" pitchFamily="18" charset="0"/>
                        </a:rPr>
                        <a:t>Worms (helminths)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tx1"/>
                          </a:solidFill>
                          <a:effectLst/>
                          <a:latin typeface="Times New Roman" panose="02020603050405020304" pitchFamily="18" charset="0"/>
                        </a:rPr>
                        <a:t>Drug of choice</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427038">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Tapeworms (cestodes)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Niclosamide or Praziquantel or Albendazole</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4114799">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ts val="625"/>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Roundworms (nematodes)</a:t>
                      </a:r>
                    </a:p>
                    <a:p>
                      <a:pPr marL="101600" marR="0" lvl="0" indent="0" algn="l" defTabSz="914400" rtl="0" eaLnBrk="1" fontAlgn="base" latinLnBrk="0" hangingPunct="1">
                        <a:lnSpc>
                          <a:spcPts val="2613"/>
                        </a:lnSpc>
                        <a:spcBef>
                          <a:spcPct val="0"/>
                        </a:spcBef>
                        <a:spcAft>
                          <a:spcPts val="1675"/>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•Enterobius vermicularis (pinworm) •Ascaris lumbricoides •Trichuris trichiura (whipworm) •Trichinella spiralis (trichinellosis)</a:t>
                      </a:r>
                    </a:p>
                    <a:p>
                      <a:pPr marL="101600" marR="0" lvl="0" indent="0" algn="l" defTabSz="914400" rtl="0" eaLnBrk="1" fontAlgn="base" latinLnBrk="0" hangingPunct="1">
                        <a:lnSpc>
                          <a:spcPts val="2638"/>
                        </a:lnSpc>
                        <a:spcBef>
                          <a:spcPct val="0"/>
                        </a:spcBef>
                        <a:spcAft>
                          <a:spcPts val="1675"/>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•Strongyloides stercoralis •Necator americanus (hookworm) •Ancylostoma duodenale</a:t>
                      </a:r>
                    </a:p>
                    <a:p>
                      <a:pPr marL="101600" marR="0" lvl="0" indent="0" algn="l" defTabSz="914400" rtl="0" eaLnBrk="1" fontAlgn="base" latinLnBrk="0" hangingPunct="1">
                        <a:lnSpc>
                          <a:spcPts val="2638"/>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•Onchocerca volvulus (Onchocercosis) •Wuchereria bancrofti (Elephantiasis)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613"/>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Mebendazole or Pyrantel</a:t>
                      </a:r>
                    </a:p>
                    <a:p>
                      <a:pPr marL="101600" marR="0" lvl="0" indent="0" algn="l" defTabSz="914400" rtl="0" eaLnBrk="1" fontAlgn="base" latinLnBrk="0" hangingPunct="1">
                        <a:lnSpc>
                          <a:spcPts val="2613"/>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Mebendazole or Pyrantel</a:t>
                      </a:r>
                    </a:p>
                    <a:p>
                      <a:pPr marL="101600" marR="0" lvl="0" indent="0" algn="l" defTabSz="914400" rtl="0" eaLnBrk="1" fontAlgn="base" latinLnBrk="0" hangingPunct="1">
                        <a:lnSpc>
                          <a:spcPts val="2613"/>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Mebendazole or Albendazole</a:t>
                      </a:r>
                    </a:p>
                    <a:p>
                      <a:pPr marL="101600" marR="0" lvl="0" indent="0" algn="l" defTabSz="914400" rtl="0" eaLnBrk="1" fontAlgn="base" latinLnBrk="0" hangingPunct="1">
                        <a:lnSpc>
                          <a:spcPts val="2613"/>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Mebendazole</a:t>
                      </a:r>
                    </a:p>
                    <a:p>
                      <a:pPr marL="101600" marR="0" lvl="0" indent="0" algn="l" defTabSz="914400" rtl="0" eaLnBrk="1" fontAlgn="base" latinLnBrk="0" hangingPunct="1">
                        <a:lnSpc>
                          <a:spcPts val="2613"/>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and Thiabendazole</a:t>
                      </a:r>
                    </a:p>
                    <a:p>
                      <a:pPr marL="101600" marR="0" lvl="0" indent="0" algn="l" defTabSz="914400" rtl="0" eaLnBrk="1" fontAlgn="base" latinLnBrk="0" hangingPunct="1">
                        <a:lnSpc>
                          <a:spcPts val="2613"/>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Thiabendazole</a:t>
                      </a:r>
                    </a:p>
                    <a:p>
                      <a:pPr marL="101600" marR="0" lvl="0" indent="0" algn="l" defTabSz="914400" rtl="0" eaLnBrk="1" fontAlgn="base" latinLnBrk="0" hangingPunct="1">
                        <a:lnSpc>
                          <a:spcPts val="2613"/>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Mebendazole or Pyrantel</a:t>
                      </a:r>
                    </a:p>
                    <a:p>
                      <a:pPr marL="101600" marR="0" lvl="0" indent="0" algn="l" defTabSz="914400" rtl="0" eaLnBrk="1" fontAlgn="base" latinLnBrk="0" hangingPunct="1">
                        <a:lnSpc>
                          <a:spcPts val="2613"/>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Mebendazole, Pyrantel, or Albendazole</a:t>
                      </a:r>
                    </a:p>
                    <a:p>
                      <a:pPr marL="101600" marR="0" lvl="0" indent="0" algn="l" defTabSz="914400" rtl="0" eaLnBrk="1" fontAlgn="base" latinLnBrk="0" hangingPunct="1">
                        <a:lnSpc>
                          <a:spcPts val="2613"/>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Ivermectin</a:t>
                      </a:r>
                    </a:p>
                    <a:p>
                      <a:pPr marL="101600" marR="0" lvl="0" indent="0" algn="l" defTabSz="914400" rtl="0" eaLnBrk="1" fontAlgn="base" latinLnBrk="0" hangingPunct="1">
                        <a:lnSpc>
                          <a:spcPts val="2613"/>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Diethylcarbamazine</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774700">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638"/>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Flukes (trematodes) •Schistzoma (Schistozomes)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a:ln>
                            <a:noFill/>
                          </a:ln>
                          <a:solidFill>
                            <a:schemeClr val="tx1"/>
                          </a:solidFill>
                          <a:effectLst/>
                          <a:latin typeface="Times New Roman" panose="02020603050405020304" pitchFamily="18" charset="0"/>
                        </a:rPr>
                        <a:t>Praziquantel</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
        <p:nvSpPr>
          <p:cNvPr id="111635" name="Rectangle 2">
            <a:extLst>
              <a:ext uri="{FF2B5EF4-FFF2-40B4-BE49-F238E27FC236}">
                <a16:creationId xmlns="" xmlns:a16="http://schemas.microsoft.com/office/drawing/2014/main" id="{6B6AA648-6B93-845D-F872-80B14B5806D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1636" name="Rectangle 3">
            <a:extLst>
              <a:ext uri="{FF2B5EF4-FFF2-40B4-BE49-F238E27FC236}">
                <a16:creationId xmlns="" xmlns:a16="http://schemas.microsoft.com/office/drawing/2014/main" id="{36B83DF6-B745-2EDC-8B48-2978A07883CA}"/>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101</a:t>
            </a:r>
          </a:p>
        </p:txBody>
      </p:sp>
    </p:spTree>
  </p:cSld>
  <p:clrMapOvr>
    <a:overrideClrMapping bg1="lt1" tx1="dk1" bg2="lt2" tx2="dk2" accent1="accent1" accent2="accent2" accent3="accent3" accent4="accent4" accent5="accent5" accent6="accent6" hlink="hlink" folHlink="folHlink"/>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2642" name="Picture 1">
            <a:extLst>
              <a:ext uri="{FF2B5EF4-FFF2-40B4-BE49-F238E27FC236}">
                <a16:creationId xmlns="" xmlns:a16="http://schemas.microsoft.com/office/drawing/2014/main" id="{5386D4C0-E9F6-7B55-C73E-ADBB997142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3970" y="0"/>
            <a:ext cx="3068637"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73131E16-6E9D-3D3C-6444-D20905D9EA76}"/>
              </a:ext>
            </a:extLst>
          </p:cNvPr>
          <p:cNvSpPr/>
          <p:nvPr/>
        </p:nvSpPr>
        <p:spPr>
          <a:xfrm>
            <a:off x="969169" y="774701"/>
            <a:ext cx="4779962" cy="536575"/>
          </a:xfrm>
          <a:prstGeom prst="rect">
            <a:avLst/>
          </a:prstGeom>
        </p:spPr>
        <p:txBody>
          <a:bodyPr wrap="none" lIns="0" tIns="0" rIns="0" bIns="0"/>
          <a:lstStyle/>
          <a:p>
            <a:pPr eaLnBrk="1" fontAlgn="auto" hangingPunct="1">
              <a:spcBef>
                <a:spcPts val="0"/>
              </a:spcBef>
              <a:spcAft>
                <a:spcPts val="0"/>
              </a:spcAft>
              <a:defRPr/>
            </a:pPr>
            <a:r>
              <a:rPr lang="en-US" sz="4700" spc="-50">
                <a:latin typeface="Calibri"/>
              </a:rPr>
              <a:t>Against Nematodes</a:t>
            </a:r>
          </a:p>
        </p:txBody>
      </p:sp>
      <p:sp>
        <p:nvSpPr>
          <p:cNvPr id="112644" name="Rectangle 3">
            <a:extLst>
              <a:ext uri="{FF2B5EF4-FFF2-40B4-BE49-F238E27FC236}">
                <a16:creationId xmlns="" xmlns:a16="http://schemas.microsoft.com/office/drawing/2014/main" id="{3766FF5D-DF0B-8835-6ED6-7454D8EBD231}"/>
              </a:ext>
            </a:extLst>
          </p:cNvPr>
          <p:cNvSpPr>
            <a:spLocks noChangeArrowheads="1"/>
          </p:cNvSpPr>
          <p:nvPr/>
        </p:nvSpPr>
        <p:spPr bwMode="auto">
          <a:xfrm>
            <a:off x="969170" y="1920875"/>
            <a:ext cx="3767137"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263"/>
              </a:spcAft>
            </a:pPr>
            <a:r>
              <a:rPr lang="en-US" altLang="en-US" sz="2700" b="1">
                <a:latin typeface="Times New Roman" panose="02020603050405020304" pitchFamily="18" charset="0"/>
              </a:rPr>
              <a:t>PYRANTEL PAMOATE</a:t>
            </a:r>
          </a:p>
        </p:txBody>
      </p:sp>
      <p:sp>
        <p:nvSpPr>
          <p:cNvPr id="112645" name="Rectangle 4">
            <a:extLst>
              <a:ext uri="{FF2B5EF4-FFF2-40B4-BE49-F238E27FC236}">
                <a16:creationId xmlns="" xmlns:a16="http://schemas.microsoft.com/office/drawing/2014/main" id="{1C302109-D2B6-FA25-3901-2E28F2118D3E}"/>
              </a:ext>
            </a:extLst>
          </p:cNvPr>
          <p:cNvSpPr>
            <a:spLocks noChangeArrowheads="1"/>
          </p:cNvSpPr>
          <p:nvPr/>
        </p:nvSpPr>
        <p:spPr bwMode="auto">
          <a:xfrm>
            <a:off x="959645" y="2435225"/>
            <a:ext cx="10017125"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spcAft>
                <a:spcPts val="625"/>
              </a:spcAft>
            </a:pPr>
            <a:r>
              <a:rPr lang="en-US" altLang="en-US" sz="2700">
                <a:latin typeface="Times New Roman" panose="02020603050405020304" pitchFamily="18" charset="0"/>
              </a:rPr>
              <a:t>MOA-Blocks acetylcholine at the neuromuscular junction, resulting in paralysis of the worms, which are then expelled through the GI tract</a:t>
            </a:r>
          </a:p>
        </p:txBody>
      </p:sp>
      <p:sp>
        <p:nvSpPr>
          <p:cNvPr id="112646" name="Rectangle 5">
            <a:extLst>
              <a:ext uri="{FF2B5EF4-FFF2-40B4-BE49-F238E27FC236}">
                <a16:creationId xmlns="" xmlns:a16="http://schemas.microsoft.com/office/drawing/2014/main" id="{BC6DBA85-BE42-DC1B-6BDD-72213987A395}"/>
              </a:ext>
            </a:extLst>
          </p:cNvPr>
          <p:cNvSpPr>
            <a:spLocks noChangeArrowheads="1"/>
          </p:cNvSpPr>
          <p:nvPr/>
        </p:nvSpPr>
        <p:spPr bwMode="auto">
          <a:xfrm>
            <a:off x="965995" y="3332163"/>
            <a:ext cx="9998075"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spcAft>
                <a:spcPts val="625"/>
              </a:spcAft>
            </a:pPr>
            <a:r>
              <a:rPr lang="en-US" altLang="en-US" sz="2700">
                <a:latin typeface="Times New Roman" panose="02020603050405020304" pitchFamily="18" charset="0"/>
              </a:rPr>
              <a:t>The small amount is absorbed, so high levels are achieved in intestinal walls^ luminal anthelmintic</a:t>
            </a:r>
          </a:p>
        </p:txBody>
      </p:sp>
      <p:sp>
        <p:nvSpPr>
          <p:cNvPr id="112647" name="Rectangle 6">
            <a:extLst>
              <a:ext uri="{FF2B5EF4-FFF2-40B4-BE49-F238E27FC236}">
                <a16:creationId xmlns="" xmlns:a16="http://schemas.microsoft.com/office/drawing/2014/main" id="{73D6C394-542C-C6FA-A039-1AD72DCA3499}"/>
              </a:ext>
            </a:extLst>
          </p:cNvPr>
          <p:cNvSpPr>
            <a:spLocks noChangeArrowheads="1"/>
          </p:cNvSpPr>
          <p:nvPr/>
        </p:nvSpPr>
        <p:spPr bwMode="auto">
          <a:xfrm>
            <a:off x="965995" y="4227513"/>
            <a:ext cx="592613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b="1">
                <a:latin typeface="Times New Roman" panose="02020603050405020304" pitchFamily="18" charset="0"/>
              </a:rPr>
              <a:t>Uses </a:t>
            </a:r>
            <a:r>
              <a:rPr lang="en-US" altLang="en-US" sz="2700">
                <a:latin typeface="Times New Roman" panose="02020603050405020304" pitchFamily="18" charset="0"/>
              </a:rPr>
              <a:t>-round w, hook w, Pin w—10mg/kg</a:t>
            </a:r>
          </a:p>
        </p:txBody>
      </p:sp>
      <p:sp>
        <p:nvSpPr>
          <p:cNvPr id="112648" name="Rectangle 7">
            <a:extLst>
              <a:ext uri="{FF2B5EF4-FFF2-40B4-BE49-F238E27FC236}">
                <a16:creationId xmlns="" xmlns:a16="http://schemas.microsoft.com/office/drawing/2014/main" id="{0F167463-9491-D828-7A1F-B83A326496C9}"/>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2649" name="Rectangle 8">
            <a:extLst>
              <a:ext uri="{FF2B5EF4-FFF2-40B4-BE49-F238E27FC236}">
                <a16:creationId xmlns="" xmlns:a16="http://schemas.microsoft.com/office/drawing/2014/main" id="{2EF9F7A8-9A83-B775-040A-64E0D3F290AF}"/>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102</a:t>
            </a:r>
          </a:p>
        </p:txBody>
      </p:sp>
    </p:spTree>
  </p:cSld>
  <p:clrMapOvr>
    <a:overrideClrMapping bg1="lt1" tx1="dk1" bg2="lt2" tx2="dk2" accent1="accent1" accent2="accent2" accent3="accent3" accent4="accent4" accent5="accent5" accent6="accent6" hlink="hlink" folHlink="folHlink"/>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3666" name="Picture 1">
            <a:extLst>
              <a:ext uri="{FF2B5EF4-FFF2-40B4-BE49-F238E27FC236}">
                <a16:creationId xmlns="" xmlns:a16="http://schemas.microsoft.com/office/drawing/2014/main" id="{BAB2D2A3-BCF1-7E79-A1AC-78AD782FF2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0357" y="136526"/>
            <a:ext cx="4081463"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Picture 2">
            <a:extLst>
              <a:ext uri="{FF2B5EF4-FFF2-40B4-BE49-F238E27FC236}">
                <a16:creationId xmlns="" xmlns:a16="http://schemas.microsoft.com/office/drawing/2014/main" id="{0CA5BC3D-E96C-69D5-48CB-6A80178405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9794" y="3597276"/>
            <a:ext cx="296545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8" name="Rectangle 3">
            <a:extLst>
              <a:ext uri="{FF2B5EF4-FFF2-40B4-BE49-F238E27FC236}">
                <a16:creationId xmlns="" xmlns:a16="http://schemas.microsoft.com/office/drawing/2014/main" id="{DD48F1AE-3AA7-9C33-D409-8C6003103C99}"/>
              </a:ext>
            </a:extLst>
          </p:cNvPr>
          <p:cNvSpPr>
            <a:spLocks noChangeArrowheads="1"/>
          </p:cNvSpPr>
          <p:nvPr/>
        </p:nvSpPr>
        <p:spPr bwMode="auto">
          <a:xfrm>
            <a:off x="283369" y="676275"/>
            <a:ext cx="4405312"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latin typeface="Times New Roman" panose="02020603050405020304" pitchFamily="18" charset="0"/>
              </a:rPr>
              <a:t>Against Nematodes</a:t>
            </a:r>
          </a:p>
        </p:txBody>
      </p:sp>
      <p:sp>
        <p:nvSpPr>
          <p:cNvPr id="113669" name="Rectangle 4">
            <a:extLst>
              <a:ext uri="{FF2B5EF4-FFF2-40B4-BE49-F238E27FC236}">
                <a16:creationId xmlns="" xmlns:a16="http://schemas.microsoft.com/office/drawing/2014/main" id="{12E625E0-A9D2-0416-FAD1-BBBCC25CA06B}"/>
              </a:ext>
            </a:extLst>
          </p:cNvPr>
          <p:cNvSpPr>
            <a:spLocks noChangeArrowheads="1"/>
          </p:cNvSpPr>
          <p:nvPr/>
        </p:nvSpPr>
        <p:spPr bwMode="auto">
          <a:xfrm>
            <a:off x="116681" y="2520950"/>
            <a:ext cx="5875338"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8600"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spcAft>
                <a:spcPts val="625"/>
              </a:spcAft>
            </a:pPr>
            <a:r>
              <a:rPr lang="en-US" altLang="en-US" sz="2700">
                <a:latin typeface="Times New Roman" panose="02020603050405020304" pitchFamily="18" charset="0"/>
              </a:rPr>
              <a:t>• Benzimidazoles (ALBENDAZOLE &amp; MEBENDAZOLE)</a:t>
            </a:r>
          </a:p>
        </p:txBody>
      </p:sp>
      <p:sp>
        <p:nvSpPr>
          <p:cNvPr id="113670" name="Rectangle 5">
            <a:extLst>
              <a:ext uri="{FF2B5EF4-FFF2-40B4-BE49-F238E27FC236}">
                <a16:creationId xmlns="" xmlns:a16="http://schemas.microsoft.com/office/drawing/2014/main" id="{0B041C7C-A8B6-8D6F-6E28-FB9E8ACA1D86}"/>
              </a:ext>
            </a:extLst>
          </p:cNvPr>
          <p:cNvSpPr>
            <a:spLocks noChangeArrowheads="1"/>
          </p:cNvSpPr>
          <p:nvPr/>
        </p:nvSpPr>
        <p:spPr bwMode="auto">
          <a:xfrm>
            <a:off x="103981" y="3405189"/>
            <a:ext cx="7861300" cy="190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1300"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spcBef>
                <a:spcPts val="625"/>
              </a:spcBef>
            </a:pPr>
            <a:r>
              <a:rPr lang="en-US" altLang="en-US" sz="2700">
                <a:latin typeface="Times New Roman" panose="02020603050405020304" pitchFamily="18" charset="0"/>
              </a:rPr>
              <a:t>It binds to beta tubulin^prevents polymerisation^ Break down of cytoplasmic microtubules^ They inhibit uptake of glucose and other nutrients, Depletion of glycogen stores -^Decrease of ATP^ Leading to autolysis and death of the parasitic worm.</a:t>
            </a:r>
          </a:p>
        </p:txBody>
      </p:sp>
      <p:sp>
        <p:nvSpPr>
          <p:cNvPr id="113671" name="Rectangle 6">
            <a:extLst>
              <a:ext uri="{FF2B5EF4-FFF2-40B4-BE49-F238E27FC236}">
                <a16:creationId xmlns="" xmlns:a16="http://schemas.microsoft.com/office/drawing/2014/main" id="{10C050D2-2AB1-83B8-AD9B-F3FC215CF7A0}"/>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3672" name="Rectangle 7">
            <a:extLst>
              <a:ext uri="{FF2B5EF4-FFF2-40B4-BE49-F238E27FC236}">
                <a16:creationId xmlns="" xmlns:a16="http://schemas.microsoft.com/office/drawing/2014/main" id="{2FC4FA96-B23D-6D7F-C512-1A47DE797E76}"/>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103</a:t>
            </a:r>
          </a:p>
        </p:txBody>
      </p:sp>
    </p:spTree>
  </p:cSld>
  <p:clrMapOvr>
    <a:overrideClrMapping bg1="lt1" tx1="dk1" bg2="lt2" tx2="dk2" accent1="accent1" accent2="accent2" accent3="accent3" accent4="accent4" accent5="accent5" accent6="accent6" hlink="hlink" folHlink="folHlink"/>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B5C1CFA-5547-55F2-DB95-4378B7A4D950}"/>
              </a:ext>
            </a:extLst>
          </p:cNvPr>
          <p:cNvSpPr/>
          <p:nvPr/>
        </p:nvSpPr>
        <p:spPr>
          <a:xfrm>
            <a:off x="942181" y="539750"/>
            <a:ext cx="10045700" cy="4959350"/>
          </a:xfrm>
          <a:prstGeom prst="rect">
            <a:avLst/>
          </a:prstGeom>
        </p:spPr>
        <p:txBody>
          <a:bodyPr lIns="0" tIns="0" rIns="0" bIns="0"/>
          <a:lstStyle/>
          <a:p>
            <a:pPr marL="114300" eaLnBrk="1" fontAlgn="auto" hangingPunct="1">
              <a:lnSpc>
                <a:spcPts val="4080"/>
              </a:lnSpc>
              <a:spcBef>
                <a:spcPts val="0"/>
              </a:spcBef>
              <a:spcAft>
                <a:spcPts val="0"/>
              </a:spcAft>
              <a:defRPr/>
            </a:pPr>
            <a:r>
              <a:rPr lang="en-US" sz="2700">
                <a:latin typeface="Times New Roman"/>
              </a:rPr>
              <a:t>Dose: BD daily for 3 days for hookworm and roundworm infestations. Uses:</a:t>
            </a:r>
          </a:p>
          <a:p>
            <a:pPr marL="177800" algn="just" eaLnBrk="1" fontAlgn="auto" hangingPunct="1">
              <a:lnSpc>
                <a:spcPts val="4008"/>
              </a:lnSpc>
              <a:spcBef>
                <a:spcPts val="0"/>
              </a:spcBef>
              <a:spcAft>
                <a:spcPts val="0"/>
              </a:spcAft>
              <a:defRPr/>
            </a:pPr>
            <a:r>
              <a:rPr lang="en-US" sz="2700">
                <a:latin typeface="Times New Roman"/>
              </a:rPr>
              <a:t>1.    Ascariasis, hook worm, pin worm infections</a:t>
            </a:r>
          </a:p>
          <a:p>
            <a:pPr marL="114300" algn="just" eaLnBrk="1" fontAlgn="auto" hangingPunct="1">
              <a:lnSpc>
                <a:spcPts val="4008"/>
              </a:lnSpc>
              <a:spcBef>
                <a:spcPts val="0"/>
              </a:spcBef>
              <a:spcAft>
                <a:spcPts val="0"/>
              </a:spcAft>
              <a:defRPr/>
            </a:pPr>
            <a:r>
              <a:rPr lang="en-US" sz="2700">
                <a:latin typeface="Times New Roman"/>
              </a:rPr>
              <a:t>2.    Hydatid disease-BD for 1 month</a:t>
            </a:r>
          </a:p>
          <a:p>
            <a:pPr marL="114300" algn="just" eaLnBrk="1" fontAlgn="auto" hangingPunct="1">
              <a:lnSpc>
                <a:spcPts val="4008"/>
              </a:lnSpc>
              <a:spcBef>
                <a:spcPts val="0"/>
              </a:spcBef>
              <a:spcAft>
                <a:spcPts val="0"/>
              </a:spcAft>
              <a:defRPr/>
            </a:pPr>
            <a:r>
              <a:rPr lang="en-US" sz="2700">
                <a:latin typeface="Times New Roman"/>
              </a:rPr>
              <a:t>3.    Neurocysticercosis- along with corticosteroids</a:t>
            </a:r>
          </a:p>
          <a:p>
            <a:pPr marL="114300" algn="just" eaLnBrk="1" fontAlgn="auto" hangingPunct="1">
              <a:lnSpc>
                <a:spcPts val="4008"/>
              </a:lnSpc>
              <a:spcBef>
                <a:spcPts val="0"/>
              </a:spcBef>
              <a:spcAft>
                <a:spcPts val="0"/>
              </a:spcAft>
              <a:defRPr/>
            </a:pPr>
            <a:r>
              <a:rPr lang="en-US" sz="2700">
                <a:latin typeface="Times New Roman"/>
              </a:rPr>
              <a:t>4.    Cutaneous larvae migrans-400mg for 3 days</a:t>
            </a:r>
          </a:p>
          <a:p>
            <a:pPr marL="177800" algn="just" eaLnBrk="1" fontAlgn="auto" hangingPunct="1">
              <a:lnSpc>
                <a:spcPts val="4008"/>
              </a:lnSpc>
              <a:spcBef>
                <a:spcPts val="0"/>
              </a:spcBef>
              <a:spcAft>
                <a:spcPts val="0"/>
              </a:spcAft>
              <a:defRPr/>
            </a:pPr>
            <a:r>
              <a:rPr lang="en-US" sz="2700">
                <a:latin typeface="Times New Roman"/>
              </a:rPr>
              <a:t>5.    Visceral larvae migrans-</a:t>
            </a:r>
          </a:p>
          <a:p>
            <a:pPr marL="177800" algn="just" eaLnBrk="1" fontAlgn="auto" hangingPunct="1">
              <a:lnSpc>
                <a:spcPts val="4008"/>
              </a:lnSpc>
              <a:spcBef>
                <a:spcPts val="0"/>
              </a:spcBef>
              <a:spcAft>
                <a:spcPts val="0"/>
              </a:spcAft>
              <a:defRPr/>
            </a:pPr>
            <a:r>
              <a:rPr lang="en-US" sz="2700">
                <a:latin typeface="Times New Roman"/>
              </a:rPr>
              <a:t>6.    Toxocariasis</a:t>
            </a:r>
          </a:p>
          <a:p>
            <a:pPr marL="177800" algn="just" eaLnBrk="1" fontAlgn="auto" hangingPunct="1">
              <a:lnSpc>
                <a:spcPts val="4008"/>
              </a:lnSpc>
              <a:spcBef>
                <a:spcPts val="0"/>
              </a:spcBef>
              <a:spcAft>
                <a:spcPts val="0"/>
              </a:spcAft>
              <a:defRPr/>
            </a:pPr>
            <a:r>
              <a:rPr lang="en-US" sz="2700">
                <a:latin typeface="Times New Roman"/>
              </a:rPr>
              <a:t>7.    Giadiasis ans tianiasis</a:t>
            </a:r>
          </a:p>
          <a:p>
            <a:pPr marL="177800" algn="just" eaLnBrk="1" fontAlgn="auto" hangingPunct="1">
              <a:lnSpc>
                <a:spcPts val="4008"/>
              </a:lnSpc>
              <a:spcBef>
                <a:spcPts val="0"/>
              </a:spcBef>
              <a:spcAft>
                <a:spcPts val="0"/>
              </a:spcAft>
              <a:defRPr/>
            </a:pPr>
            <a:r>
              <a:rPr lang="en-US" sz="2700">
                <a:latin typeface="Times New Roman"/>
              </a:rPr>
              <a:t>8.    Emperical treatment-Persistant eosinophilia</a:t>
            </a:r>
          </a:p>
        </p:txBody>
      </p:sp>
      <p:sp>
        <p:nvSpPr>
          <p:cNvPr id="114691" name="Rectangle 2">
            <a:extLst>
              <a:ext uri="{FF2B5EF4-FFF2-40B4-BE49-F238E27FC236}">
                <a16:creationId xmlns="" xmlns:a16="http://schemas.microsoft.com/office/drawing/2014/main" id="{89A62B47-54E8-FBCA-65EC-C1D6E374F374}"/>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4692" name="Rectangle 3">
            <a:extLst>
              <a:ext uri="{FF2B5EF4-FFF2-40B4-BE49-F238E27FC236}">
                <a16:creationId xmlns="" xmlns:a16="http://schemas.microsoft.com/office/drawing/2014/main" id="{B2CE9CCB-0E05-80CD-A533-39F1B13B30DB}"/>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104</a:t>
            </a:r>
          </a:p>
        </p:txBody>
      </p:sp>
    </p:spTree>
  </p:cSld>
  <p:clrMapOvr>
    <a:overrideClrMapping bg1="lt1" tx1="dk1" bg2="lt2" tx2="dk2" accent1="accent1" accent2="accent2" accent3="accent3" accent4="accent4" accent5="accent5" accent6="accent6" hlink="hlink" folHlink="folHlink"/>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5714" name="Picture 1">
            <a:extLst>
              <a:ext uri="{FF2B5EF4-FFF2-40B4-BE49-F238E27FC236}">
                <a16:creationId xmlns="" xmlns:a16="http://schemas.microsoft.com/office/drawing/2014/main" id="{416D93A2-9FAF-49B7-8FE0-88C7F25A6B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68556" y="1"/>
            <a:ext cx="19240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5" name="Rectangle 2">
            <a:extLst>
              <a:ext uri="{FF2B5EF4-FFF2-40B4-BE49-F238E27FC236}">
                <a16:creationId xmlns="" xmlns:a16="http://schemas.microsoft.com/office/drawing/2014/main" id="{A4720391-C2CD-26AC-BCC2-F6BE9A5A31D5}"/>
              </a:ext>
            </a:extLst>
          </p:cNvPr>
          <p:cNvSpPr>
            <a:spLocks noChangeArrowheads="1"/>
          </p:cNvSpPr>
          <p:nvPr/>
        </p:nvSpPr>
        <p:spPr bwMode="auto">
          <a:xfrm>
            <a:off x="942182" y="788988"/>
            <a:ext cx="4283075"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latin typeface="Times New Roman" panose="02020603050405020304" pitchFamily="18" charset="0"/>
              </a:rPr>
              <a:t>Against nematodes</a:t>
            </a:r>
          </a:p>
        </p:txBody>
      </p:sp>
      <p:sp>
        <p:nvSpPr>
          <p:cNvPr id="115716" name="Rectangle 3">
            <a:extLst>
              <a:ext uri="{FF2B5EF4-FFF2-40B4-BE49-F238E27FC236}">
                <a16:creationId xmlns="" xmlns:a16="http://schemas.microsoft.com/office/drawing/2014/main" id="{71120E0F-593B-DE01-48B0-93283EBBCDE5}"/>
              </a:ext>
            </a:extLst>
          </p:cNvPr>
          <p:cNvSpPr>
            <a:spLocks noChangeArrowheads="1"/>
          </p:cNvSpPr>
          <p:nvPr/>
        </p:nvSpPr>
        <p:spPr bwMode="auto">
          <a:xfrm>
            <a:off x="948531" y="2862263"/>
            <a:ext cx="9494838"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34950"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spcBef>
                <a:spcPts val="5038"/>
              </a:spcBef>
            </a:pPr>
            <a:r>
              <a:rPr lang="en-US" altLang="en-US" sz="2700" b="1">
                <a:latin typeface="Times New Roman" panose="02020603050405020304" pitchFamily="18" charset="0"/>
              </a:rPr>
              <a:t>Thiabendazole </a:t>
            </a:r>
            <a:r>
              <a:rPr lang="en-US" altLang="en-US" sz="2700">
                <a:latin typeface="Times New Roman" panose="02020603050405020304" pitchFamily="18" charset="0"/>
              </a:rPr>
              <a:t>inhibits cellular enzymes of susceptible helminths. Inhibits the helminth-specific enzyme, fumarate reductase</a:t>
            </a:r>
          </a:p>
        </p:txBody>
      </p:sp>
      <p:sp>
        <p:nvSpPr>
          <p:cNvPr id="115717" name="Rectangle 4">
            <a:extLst>
              <a:ext uri="{FF2B5EF4-FFF2-40B4-BE49-F238E27FC236}">
                <a16:creationId xmlns="" xmlns:a16="http://schemas.microsoft.com/office/drawing/2014/main" id="{E4D459E6-BE0F-40DF-DE9B-5FF4202157E8}"/>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5718" name="Rectangle 5">
            <a:extLst>
              <a:ext uri="{FF2B5EF4-FFF2-40B4-BE49-F238E27FC236}">
                <a16:creationId xmlns="" xmlns:a16="http://schemas.microsoft.com/office/drawing/2014/main" id="{43477D7A-C835-ECBD-BB0A-6A7DF31776C8}"/>
              </a:ext>
            </a:extLst>
          </p:cNvPr>
          <p:cNvSpPr>
            <a:spLocks noChangeArrowheads="1"/>
          </p:cNvSpPr>
          <p:nvPr/>
        </p:nvSpPr>
        <p:spPr bwMode="auto">
          <a:xfrm>
            <a:off x="11046620" y="6477000"/>
            <a:ext cx="2492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105</a:t>
            </a:r>
          </a:p>
        </p:txBody>
      </p:sp>
    </p:spTree>
  </p:cSld>
  <p:clrMapOvr>
    <a:overrideClrMapping bg1="lt1" tx1="dk1" bg2="lt2" tx2="dk2" accent1="accent1" accent2="accent2" accent3="accent3" accent4="accent4" accent5="accent5" accent6="accent6" hlink="hlink" folHlink="folHlink"/>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6738" name="Picture 1">
            <a:extLst>
              <a:ext uri="{FF2B5EF4-FFF2-40B4-BE49-F238E27FC236}">
                <a16:creationId xmlns="" xmlns:a16="http://schemas.microsoft.com/office/drawing/2014/main" id="{015AED47-9E75-5748-71D4-9950FBD3B29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62057" y="0"/>
            <a:ext cx="3146425"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58F8922D-9BC2-5AB7-7C10-C675BE2F1AAF}"/>
              </a:ext>
            </a:extLst>
          </p:cNvPr>
          <p:cNvSpPr/>
          <p:nvPr/>
        </p:nvSpPr>
        <p:spPr>
          <a:xfrm>
            <a:off x="948532" y="798514"/>
            <a:ext cx="3514725" cy="427037"/>
          </a:xfrm>
          <a:prstGeom prst="rect">
            <a:avLst/>
          </a:prstGeom>
        </p:spPr>
        <p:txBody>
          <a:bodyPr wrap="none" lIns="0" tIns="0" rIns="0" bIns="0"/>
          <a:lstStyle/>
          <a:p>
            <a:pPr eaLnBrk="1" fontAlgn="auto" hangingPunct="1">
              <a:spcBef>
                <a:spcPts val="0"/>
              </a:spcBef>
              <a:spcAft>
                <a:spcPts val="6720"/>
              </a:spcAft>
              <a:defRPr/>
            </a:pPr>
            <a:r>
              <a:rPr lang="en-US" sz="3900" b="1" spc="-50">
                <a:latin typeface="Times New Roman"/>
              </a:rPr>
              <a:t>LEVAMISOLE</a:t>
            </a:r>
          </a:p>
        </p:txBody>
      </p:sp>
      <p:sp>
        <p:nvSpPr>
          <p:cNvPr id="116740" name="Rectangle 3">
            <a:extLst>
              <a:ext uri="{FF2B5EF4-FFF2-40B4-BE49-F238E27FC236}">
                <a16:creationId xmlns="" xmlns:a16="http://schemas.microsoft.com/office/drawing/2014/main" id="{B56E5164-0375-10CC-3FD3-D9306239F015}"/>
              </a:ext>
            </a:extLst>
          </p:cNvPr>
          <p:cNvSpPr>
            <a:spLocks noChangeArrowheads="1"/>
          </p:cNvSpPr>
          <p:nvPr/>
        </p:nvSpPr>
        <p:spPr bwMode="auto">
          <a:xfrm>
            <a:off x="494506" y="2408238"/>
            <a:ext cx="11036300" cy="27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4475" indent="-190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spcBef>
                <a:spcPts val="6725"/>
              </a:spcBef>
              <a:spcAft>
                <a:spcPts val="625"/>
              </a:spcAft>
            </a:pPr>
            <a:r>
              <a:rPr lang="en-US" altLang="en-US" sz="2700">
                <a:latin typeface="Times New Roman" panose="02020603050405020304" pitchFamily="18" charset="0"/>
              </a:rPr>
              <a:t>Anthelmintic and immunomodulator belonging to a class of synthetic imidazothiazole derivatives. It is effective in infections with the common round-worm as well as hook worm. It has a nicotine-like action, stimulating and subsequently blocking the neuromuscular junctions. The paralyzed worms are then expelled in the faeces. Ova are not killed.</a:t>
            </a:r>
          </a:p>
          <a:p>
            <a:pPr eaLnBrk="1" hangingPunct="1">
              <a:lnSpc>
                <a:spcPts val="3025"/>
              </a:lnSpc>
            </a:pPr>
            <a:r>
              <a:rPr lang="en-US" altLang="en-US" sz="2700" b="1">
                <a:latin typeface="Times New Roman" panose="02020603050405020304" pitchFamily="18" charset="0"/>
              </a:rPr>
              <a:t>Uses: </a:t>
            </a:r>
            <a:r>
              <a:rPr lang="en-US" altLang="en-US" sz="2700">
                <a:latin typeface="Times New Roman" panose="02020603050405020304" pitchFamily="18" charset="0"/>
              </a:rPr>
              <a:t>To treat a variety of dermatologic conditions- skin infections, leprosy, warts, lichen planus, and aphthus ulcers.</a:t>
            </a:r>
          </a:p>
        </p:txBody>
      </p:sp>
      <p:sp>
        <p:nvSpPr>
          <p:cNvPr id="116741" name="Rectangle 4">
            <a:extLst>
              <a:ext uri="{FF2B5EF4-FFF2-40B4-BE49-F238E27FC236}">
                <a16:creationId xmlns="" xmlns:a16="http://schemas.microsoft.com/office/drawing/2014/main" id="{287B62E4-F5A6-DFB7-B2ED-7B16FCA76355}"/>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6742" name="Rectangle 5">
            <a:extLst>
              <a:ext uri="{FF2B5EF4-FFF2-40B4-BE49-F238E27FC236}">
                <a16:creationId xmlns="" xmlns:a16="http://schemas.microsoft.com/office/drawing/2014/main" id="{FA29713B-F46F-6E33-69AD-65865DE71662}"/>
              </a:ext>
            </a:extLst>
          </p:cNvPr>
          <p:cNvSpPr>
            <a:spLocks noChangeArrowheads="1"/>
          </p:cNvSpPr>
          <p:nvPr/>
        </p:nvSpPr>
        <p:spPr bwMode="auto">
          <a:xfrm>
            <a:off x="11046620"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106</a:t>
            </a:r>
          </a:p>
        </p:txBody>
      </p:sp>
    </p:spTree>
  </p:cSld>
  <p:clrMapOvr>
    <a:overrideClrMapping bg1="lt1" tx1="dk1" bg2="lt2" tx2="dk2" accent1="accent1" accent2="accent2" accent3="accent3" accent4="accent4" accent5="accent5" accent6="accent6" hlink="hlink" folHlink="folHlink"/>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662C6B9-C0BD-D67F-4D4F-B4A5F038240B}"/>
              </a:ext>
            </a:extLst>
          </p:cNvPr>
          <p:cNvSpPr/>
          <p:nvPr/>
        </p:nvSpPr>
        <p:spPr>
          <a:xfrm>
            <a:off x="948532" y="420688"/>
            <a:ext cx="2557463" cy="533400"/>
          </a:xfrm>
          <a:prstGeom prst="rect">
            <a:avLst/>
          </a:prstGeom>
        </p:spPr>
        <p:txBody>
          <a:bodyPr wrap="none" lIns="0" tIns="0" rIns="0" bIns="0"/>
          <a:lstStyle/>
          <a:p>
            <a:pPr eaLnBrk="1" fontAlgn="auto" hangingPunct="1">
              <a:spcBef>
                <a:spcPts val="0"/>
              </a:spcBef>
              <a:spcAft>
                <a:spcPts val="5880"/>
              </a:spcAft>
              <a:defRPr/>
            </a:pPr>
            <a:r>
              <a:rPr lang="en-US" sz="3900" b="1" spc="-50">
                <a:latin typeface="Times New Roman"/>
              </a:rPr>
              <a:t>Piperazine</a:t>
            </a:r>
          </a:p>
        </p:txBody>
      </p:sp>
      <p:sp>
        <p:nvSpPr>
          <p:cNvPr id="117763" name="Rectangle 2">
            <a:extLst>
              <a:ext uri="{FF2B5EF4-FFF2-40B4-BE49-F238E27FC236}">
                <a16:creationId xmlns="" xmlns:a16="http://schemas.microsoft.com/office/drawing/2014/main" id="{C251DDD4-1BAE-B127-0A97-4D7DB10DFF52}"/>
              </a:ext>
            </a:extLst>
          </p:cNvPr>
          <p:cNvSpPr>
            <a:spLocks noChangeArrowheads="1"/>
          </p:cNvSpPr>
          <p:nvPr/>
        </p:nvSpPr>
        <p:spPr bwMode="auto">
          <a:xfrm>
            <a:off x="942182" y="1908175"/>
            <a:ext cx="9578975"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1300"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spcBef>
                <a:spcPts val="5875"/>
              </a:spcBef>
              <a:spcAft>
                <a:spcPts val="625"/>
              </a:spcAft>
            </a:pPr>
            <a:r>
              <a:rPr lang="en-US" altLang="en-US" sz="2700" b="1">
                <a:latin typeface="Times New Roman" panose="02020603050405020304" pitchFamily="18" charset="0"/>
              </a:rPr>
              <a:t>I</a:t>
            </a:r>
            <a:r>
              <a:rPr lang="en-US" altLang="en-US" sz="2700">
                <a:latin typeface="Times New Roman" panose="02020603050405020304" pitchFamily="18" charset="0"/>
              </a:rPr>
              <a:t>t reversibly inhibits neuromuscular transmission in the worm It probably by acting like GABA/GABA-gated chloride channels in nematode muscle. The paralyzed worms are expelled alive</a:t>
            </a:r>
          </a:p>
          <a:p>
            <a:pPr eaLnBrk="1" hangingPunct="1"/>
            <a:r>
              <a:rPr lang="en-US" altLang="en-US" sz="2700" b="1">
                <a:latin typeface="Times New Roman" panose="02020603050405020304" pitchFamily="18" charset="0"/>
              </a:rPr>
              <a:t>Uses </a:t>
            </a:r>
            <a:r>
              <a:rPr lang="en-US" altLang="en-US" sz="2700">
                <a:latin typeface="Times New Roman" panose="02020603050405020304" pitchFamily="18" charset="0"/>
              </a:rPr>
              <a:t>For Ascariasis -4g * 2 days and Pin worm- 4g * 7 days</a:t>
            </a:r>
          </a:p>
        </p:txBody>
      </p:sp>
      <p:sp>
        <p:nvSpPr>
          <p:cNvPr id="117764" name="Rectangle 3">
            <a:extLst>
              <a:ext uri="{FF2B5EF4-FFF2-40B4-BE49-F238E27FC236}">
                <a16:creationId xmlns="" xmlns:a16="http://schemas.microsoft.com/office/drawing/2014/main" id="{B02FA462-1E93-DFA6-99F6-3100080C83B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7765" name="Rectangle 4">
            <a:extLst>
              <a:ext uri="{FF2B5EF4-FFF2-40B4-BE49-F238E27FC236}">
                <a16:creationId xmlns="" xmlns:a16="http://schemas.microsoft.com/office/drawing/2014/main" id="{266879DB-0FC8-7129-52EB-AF1DD46B8662}"/>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107</a:t>
            </a:r>
          </a:p>
        </p:txBody>
      </p:sp>
    </p:spTree>
  </p:cSld>
  <p:clrMapOvr>
    <a:overrideClrMapping bg1="lt1" tx1="dk1" bg2="lt2" tx2="dk2" accent1="accent1" accent2="accent2" accent3="accent3" accent4="accent4" accent5="accent5" accent6="accent6" hlink="hlink" folHlink="folHlink"/>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8786" name="Picture 1">
            <a:extLst>
              <a:ext uri="{FF2B5EF4-FFF2-40B4-BE49-F238E27FC236}">
                <a16:creationId xmlns="" xmlns:a16="http://schemas.microsoft.com/office/drawing/2014/main" id="{5295367B-85D3-5679-C395-0B29CC048BA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20994" y="493713"/>
            <a:ext cx="255905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D1087121-3E82-FA5B-863E-8E100A1BFD9A}"/>
              </a:ext>
            </a:extLst>
          </p:cNvPr>
          <p:cNvSpPr/>
          <p:nvPr/>
        </p:nvSpPr>
        <p:spPr>
          <a:xfrm>
            <a:off x="935831" y="692151"/>
            <a:ext cx="2444750" cy="430213"/>
          </a:xfrm>
          <a:prstGeom prst="rect">
            <a:avLst/>
          </a:prstGeom>
        </p:spPr>
        <p:txBody>
          <a:bodyPr wrap="none" lIns="0" tIns="0" rIns="0" bIns="0"/>
          <a:lstStyle/>
          <a:p>
            <a:pPr marL="94996" eaLnBrk="1" fontAlgn="auto" hangingPunct="1">
              <a:spcBef>
                <a:spcPts val="0"/>
              </a:spcBef>
              <a:spcAft>
                <a:spcPts val="7350"/>
              </a:spcAft>
              <a:defRPr/>
            </a:pPr>
            <a:r>
              <a:rPr lang="en-US" sz="3900" b="1" spc="-50">
                <a:latin typeface="Times New Roman"/>
              </a:rPr>
              <a:t>Ivermectin</a:t>
            </a:r>
          </a:p>
        </p:txBody>
      </p:sp>
      <p:sp>
        <p:nvSpPr>
          <p:cNvPr id="4" name="Rectangle 3">
            <a:extLst>
              <a:ext uri="{FF2B5EF4-FFF2-40B4-BE49-F238E27FC236}">
                <a16:creationId xmlns="" xmlns:a16="http://schemas.microsoft.com/office/drawing/2014/main" id="{5AA69871-428D-387B-30A5-49AD675299AC}"/>
              </a:ext>
            </a:extLst>
          </p:cNvPr>
          <p:cNvSpPr/>
          <p:nvPr/>
        </p:nvSpPr>
        <p:spPr>
          <a:xfrm>
            <a:off x="799307" y="2438401"/>
            <a:ext cx="10228263" cy="3300413"/>
          </a:xfrm>
          <a:prstGeom prst="rect">
            <a:avLst/>
          </a:prstGeom>
        </p:spPr>
        <p:txBody>
          <a:bodyPr lIns="0" tIns="0" rIns="0" bIns="0"/>
          <a:lstStyle/>
          <a:p>
            <a:pPr algn="just" eaLnBrk="1" fontAlgn="auto" hangingPunct="1">
              <a:spcBef>
                <a:spcPts val="7350"/>
              </a:spcBef>
              <a:spcAft>
                <a:spcPts val="1260"/>
              </a:spcAft>
              <a:defRPr/>
            </a:pPr>
            <a:r>
              <a:rPr lang="en-US" sz="2700">
                <a:latin typeface="Times New Roman"/>
              </a:rPr>
              <a:t>•    It is highly effective broad-spectrum antiparasitic</a:t>
            </a:r>
          </a:p>
          <a:p>
            <a:pPr marL="232156" indent="-215900" eaLnBrk="1" fontAlgn="auto" hangingPunct="1">
              <a:lnSpc>
                <a:spcPts val="3000"/>
              </a:lnSpc>
              <a:spcBef>
                <a:spcPts val="0"/>
              </a:spcBef>
              <a:spcAft>
                <a:spcPts val="630"/>
              </a:spcAft>
              <a:defRPr/>
            </a:pPr>
            <a:r>
              <a:rPr lang="en-US" sz="2700">
                <a:latin typeface="Times New Roman"/>
              </a:rPr>
              <a:t>•    First choice of drug for the treatment of filarial infections and is very effective in onchocerciasis</a:t>
            </a:r>
          </a:p>
          <a:p>
            <a:pPr marL="232156" indent="-215900" eaLnBrk="1" fontAlgn="auto" hangingPunct="1">
              <a:lnSpc>
                <a:spcPts val="3024"/>
              </a:lnSpc>
              <a:spcBef>
                <a:spcPts val="0"/>
              </a:spcBef>
              <a:spcAft>
                <a:spcPts val="0"/>
              </a:spcAft>
              <a:defRPr/>
            </a:pPr>
            <a:r>
              <a:rPr lang="en-US" sz="2700">
                <a:latin typeface="Times New Roman"/>
              </a:rPr>
              <a:t>•    It kill the worm by opening glutamate-gated chloride channels (found only in invertebrates) and increasing Cl</a:t>
            </a:r>
            <a:r>
              <a:rPr lang="en-US" sz="2700" baseline="30000">
                <a:latin typeface="Times New Roman"/>
              </a:rPr>
              <a:t>-</a:t>
            </a:r>
            <a:r>
              <a:rPr lang="en-US" sz="2700">
                <a:latin typeface="Times New Roman"/>
              </a:rPr>
              <a:t> conductance; by binding to a novel allosteric site on the acetylcholine nicotinic receptor to cause an increase in transmission, leading to motor paralysis; or by binding to aminobutyric acid receptors.</a:t>
            </a:r>
          </a:p>
        </p:txBody>
      </p:sp>
      <p:sp>
        <p:nvSpPr>
          <p:cNvPr id="118789" name="Rectangle 4">
            <a:extLst>
              <a:ext uri="{FF2B5EF4-FFF2-40B4-BE49-F238E27FC236}">
                <a16:creationId xmlns="" xmlns:a16="http://schemas.microsoft.com/office/drawing/2014/main" id="{A20FB09A-51BD-359C-960A-282D0EFF4540}"/>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8790" name="Rectangle 5">
            <a:extLst>
              <a:ext uri="{FF2B5EF4-FFF2-40B4-BE49-F238E27FC236}">
                <a16:creationId xmlns="" xmlns:a16="http://schemas.microsoft.com/office/drawing/2014/main" id="{C1983FE3-7D31-0231-FCB5-1CAC2AC11FD6}"/>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108</a:t>
            </a:r>
          </a:p>
        </p:txBody>
      </p:sp>
    </p:spTree>
  </p:cSld>
  <p:clrMapOvr>
    <a:overrideClrMapping bg1="lt1" tx1="dk1" bg2="lt2" tx2="dk2" accent1="accent1" accent2="accent2" accent3="accent3" accent4="accent4" accent5="accent5" accent6="accent6" hlink="hlink" folHlink="folHlink"/>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9810" name="Picture 1">
            <a:extLst>
              <a:ext uri="{FF2B5EF4-FFF2-40B4-BE49-F238E27FC236}">
                <a16:creationId xmlns="" xmlns:a16="http://schemas.microsoft.com/office/drawing/2014/main" id="{E6F1DCAA-459B-E794-BCB1-1979EA748DE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81119" y="0"/>
            <a:ext cx="30353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5471C6A9-A929-B9CF-49FE-1AFCCD776267}"/>
              </a:ext>
            </a:extLst>
          </p:cNvPr>
          <p:cNvSpPr/>
          <p:nvPr/>
        </p:nvSpPr>
        <p:spPr>
          <a:xfrm>
            <a:off x="948532" y="788989"/>
            <a:ext cx="2447925" cy="433387"/>
          </a:xfrm>
          <a:prstGeom prst="rect">
            <a:avLst/>
          </a:prstGeom>
        </p:spPr>
        <p:txBody>
          <a:bodyPr wrap="none" lIns="0" tIns="0" rIns="0" bIns="0"/>
          <a:lstStyle/>
          <a:p>
            <a:pPr eaLnBrk="1" fontAlgn="auto" hangingPunct="1">
              <a:spcBef>
                <a:spcPts val="0"/>
              </a:spcBef>
              <a:spcAft>
                <a:spcPts val="7770"/>
              </a:spcAft>
              <a:defRPr/>
            </a:pPr>
            <a:r>
              <a:rPr lang="en-US" sz="3900" b="1" spc="-50">
                <a:latin typeface="Times New Roman"/>
              </a:rPr>
              <a:t>Ivermectin</a:t>
            </a:r>
          </a:p>
        </p:txBody>
      </p:sp>
      <p:sp>
        <p:nvSpPr>
          <p:cNvPr id="119812" name="Rectangle 3">
            <a:extLst>
              <a:ext uri="{FF2B5EF4-FFF2-40B4-BE49-F238E27FC236}">
                <a16:creationId xmlns="" xmlns:a16="http://schemas.microsoft.com/office/drawing/2014/main" id="{2C023BB4-F806-3E72-CCC3-DD38C6566D8E}"/>
              </a:ext>
            </a:extLst>
          </p:cNvPr>
          <p:cNvSpPr>
            <a:spLocks noChangeArrowheads="1"/>
          </p:cNvSpPr>
          <p:nvPr/>
        </p:nvSpPr>
        <p:spPr bwMode="auto">
          <a:xfrm>
            <a:off x="942181" y="2606675"/>
            <a:ext cx="10052050" cy="253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spcBef>
                <a:spcPts val="7775"/>
              </a:spcBef>
              <a:spcAft>
                <a:spcPts val="625"/>
              </a:spcAft>
            </a:pPr>
            <a:r>
              <a:rPr lang="en-US" altLang="en-US" sz="2700" b="1">
                <a:latin typeface="Times New Roman" panose="02020603050405020304" pitchFamily="18" charset="0"/>
              </a:rPr>
              <a:t>Uses :</a:t>
            </a:r>
            <a:r>
              <a:rPr lang="en-US" altLang="en-US" sz="2700">
                <a:latin typeface="Times New Roman" panose="02020603050405020304" pitchFamily="18" charset="0"/>
              </a:rPr>
              <a:t>It has also given good results against W. bancrofti, which causes elephantiasis. A single dose kills the immature microfilariae of O. volvulus- river blindness</a:t>
            </a:r>
          </a:p>
          <a:p>
            <a:pPr eaLnBrk="1" hangingPunct="1">
              <a:lnSpc>
                <a:spcPts val="3000"/>
              </a:lnSpc>
              <a:spcAft>
                <a:spcPts val="625"/>
              </a:spcAft>
            </a:pPr>
            <a:r>
              <a:rPr lang="en-US" altLang="en-US" sz="2700">
                <a:latin typeface="Times New Roman" panose="02020603050405020304" pitchFamily="18" charset="0"/>
              </a:rPr>
              <a:t>The drug also has activity against infections with some roundworms: common roundworms, whipworms, and threadworms</a:t>
            </a:r>
          </a:p>
          <a:p>
            <a:pPr eaLnBrk="1" hangingPunct="1"/>
            <a:r>
              <a:rPr lang="en-US" altLang="en-US" sz="2700">
                <a:latin typeface="Times New Roman" panose="02020603050405020304" pitchFamily="18" charset="0"/>
              </a:rPr>
              <a:t>It works best if repeated at 6-12-month intervals.</a:t>
            </a:r>
          </a:p>
        </p:txBody>
      </p:sp>
      <p:sp>
        <p:nvSpPr>
          <p:cNvPr id="119813" name="Rectangle 4">
            <a:extLst>
              <a:ext uri="{FF2B5EF4-FFF2-40B4-BE49-F238E27FC236}">
                <a16:creationId xmlns="" xmlns:a16="http://schemas.microsoft.com/office/drawing/2014/main" id="{0E625DB0-164D-BAB9-FC12-4E7C495A188D}"/>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19814" name="Rectangle 5">
            <a:extLst>
              <a:ext uri="{FF2B5EF4-FFF2-40B4-BE49-F238E27FC236}">
                <a16:creationId xmlns="" xmlns:a16="http://schemas.microsoft.com/office/drawing/2014/main" id="{1F6E9997-AA07-F148-3BE4-DC11D35230C6}"/>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109</a:t>
            </a:r>
          </a:p>
        </p:txBody>
      </p:sp>
    </p:spTree>
  </p:cSld>
  <p:clrMapOvr>
    <a:overrideClrMapping bg1="lt1" tx1="dk1" bg2="lt2" tx2="dk2" accent1="accent1" accent2="accent2" accent3="accent3" accent4="accent4" accent5="accent5" accent6="accent6" hlink="hlink" folHlink="folHlink"/>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0834" name="Picture 1">
            <a:extLst>
              <a:ext uri="{FF2B5EF4-FFF2-40B4-BE49-F238E27FC236}">
                <a16:creationId xmlns="" xmlns:a16="http://schemas.microsoft.com/office/drawing/2014/main" id="{643199A7-2EDF-D5C4-4308-E3B80F8317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05169" y="39689"/>
            <a:ext cx="1998662"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5E10C595-00DB-2133-FF7F-F125177DFF24}"/>
              </a:ext>
            </a:extLst>
          </p:cNvPr>
          <p:cNvSpPr/>
          <p:nvPr/>
        </p:nvSpPr>
        <p:spPr>
          <a:xfrm>
            <a:off x="1935957" y="527051"/>
            <a:ext cx="4479925" cy="506413"/>
          </a:xfrm>
          <a:prstGeom prst="rect">
            <a:avLst/>
          </a:prstGeom>
        </p:spPr>
        <p:txBody>
          <a:bodyPr wrap="none" lIns="0" tIns="0" rIns="0" bIns="0"/>
          <a:lstStyle/>
          <a:p>
            <a:pPr algn="ctr" eaLnBrk="1" fontAlgn="auto" hangingPunct="1">
              <a:spcBef>
                <a:spcPts val="0"/>
              </a:spcBef>
              <a:spcAft>
                <a:spcPts val="3150"/>
              </a:spcAft>
              <a:defRPr/>
            </a:pPr>
            <a:r>
              <a:rPr lang="en-US" sz="3900" b="1" spc="-50">
                <a:latin typeface="Times New Roman"/>
              </a:rPr>
              <a:t>Diethylcarbamazine</a:t>
            </a:r>
          </a:p>
        </p:txBody>
      </p:sp>
      <p:sp>
        <p:nvSpPr>
          <p:cNvPr id="120836" name="Rectangle 3">
            <a:extLst>
              <a:ext uri="{FF2B5EF4-FFF2-40B4-BE49-F238E27FC236}">
                <a16:creationId xmlns="" xmlns:a16="http://schemas.microsoft.com/office/drawing/2014/main" id="{8644497D-6B49-B788-65F8-7075B611AC0F}"/>
              </a:ext>
            </a:extLst>
          </p:cNvPr>
          <p:cNvSpPr>
            <a:spLocks noChangeArrowheads="1"/>
          </p:cNvSpPr>
          <p:nvPr/>
        </p:nvSpPr>
        <p:spPr bwMode="auto">
          <a:xfrm>
            <a:off x="429420" y="1508125"/>
            <a:ext cx="63277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1050"/>
              </a:spcAft>
            </a:pPr>
            <a:r>
              <a:rPr lang="en-US" altLang="en-US" sz="2700">
                <a:latin typeface="Times New Roman" panose="02020603050405020304" pitchFamily="18" charset="0"/>
              </a:rPr>
              <a:t>Diethylcarbamazine is a piperazine derivtve</a:t>
            </a:r>
          </a:p>
        </p:txBody>
      </p:sp>
      <p:sp>
        <p:nvSpPr>
          <p:cNvPr id="120837" name="Rectangle 4">
            <a:extLst>
              <a:ext uri="{FF2B5EF4-FFF2-40B4-BE49-F238E27FC236}">
                <a16:creationId xmlns="" xmlns:a16="http://schemas.microsoft.com/office/drawing/2014/main" id="{17A46A3F-6DA5-6625-263F-EEDC72B00601}"/>
              </a:ext>
            </a:extLst>
          </p:cNvPr>
          <p:cNvSpPr>
            <a:spLocks noChangeArrowheads="1"/>
          </p:cNvSpPr>
          <p:nvPr/>
        </p:nvSpPr>
        <p:spPr bwMode="auto">
          <a:xfrm>
            <a:off x="442119" y="1978026"/>
            <a:ext cx="791845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1050"/>
              </a:spcAft>
            </a:pPr>
            <a:r>
              <a:rPr lang="en-US" altLang="en-US" sz="2700">
                <a:latin typeface="Times New Roman" panose="02020603050405020304" pitchFamily="18" charset="0"/>
              </a:rPr>
              <a:t>•    It is active in filarial infections caused by W. bancrofti</a:t>
            </a:r>
          </a:p>
        </p:txBody>
      </p:sp>
      <p:sp>
        <p:nvSpPr>
          <p:cNvPr id="120838" name="Rectangle 5">
            <a:extLst>
              <a:ext uri="{FF2B5EF4-FFF2-40B4-BE49-F238E27FC236}">
                <a16:creationId xmlns="" xmlns:a16="http://schemas.microsoft.com/office/drawing/2014/main" id="{C7444FFF-A2C9-7711-A009-F695FA71B0FF}"/>
              </a:ext>
            </a:extLst>
          </p:cNvPr>
          <p:cNvSpPr>
            <a:spLocks noChangeArrowheads="1"/>
          </p:cNvSpPr>
          <p:nvPr/>
        </p:nvSpPr>
        <p:spPr bwMode="auto">
          <a:xfrm>
            <a:off x="442120" y="2441575"/>
            <a:ext cx="1063783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713"/>
              </a:lnSpc>
              <a:spcAft>
                <a:spcPts val="425"/>
              </a:spcAft>
            </a:pPr>
            <a:r>
              <a:rPr lang="en-US" altLang="en-US" sz="2700">
                <a:latin typeface="Times New Roman" panose="02020603050405020304" pitchFamily="18" charset="0"/>
              </a:rPr>
              <a:t>•    It mainly act by make opsonisation of worm that detected by our immune system</a:t>
            </a:r>
          </a:p>
        </p:txBody>
      </p:sp>
      <p:sp>
        <p:nvSpPr>
          <p:cNvPr id="120839" name="Rectangle 6">
            <a:extLst>
              <a:ext uri="{FF2B5EF4-FFF2-40B4-BE49-F238E27FC236}">
                <a16:creationId xmlns="" xmlns:a16="http://schemas.microsoft.com/office/drawing/2014/main" id="{693DC3DF-6303-8A15-37EC-EEAF50830F71}"/>
              </a:ext>
            </a:extLst>
          </p:cNvPr>
          <p:cNvSpPr>
            <a:spLocks noChangeArrowheads="1"/>
          </p:cNvSpPr>
          <p:nvPr/>
        </p:nvSpPr>
        <p:spPr bwMode="auto">
          <a:xfrm>
            <a:off x="442119" y="3252788"/>
            <a:ext cx="109791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688"/>
              </a:lnSpc>
              <a:spcAft>
                <a:spcPts val="425"/>
              </a:spcAft>
            </a:pPr>
            <a:r>
              <a:rPr lang="en-US" altLang="en-US" sz="2700">
                <a:latin typeface="Times New Roman" panose="02020603050405020304" pitchFamily="18" charset="0"/>
              </a:rPr>
              <a:t>•    It immobilizes microfilariae and alters their surface structured makes them susceptible for host defense</a:t>
            </a:r>
          </a:p>
        </p:txBody>
      </p:sp>
      <p:sp>
        <p:nvSpPr>
          <p:cNvPr id="120840" name="Rectangle 7">
            <a:extLst>
              <a:ext uri="{FF2B5EF4-FFF2-40B4-BE49-F238E27FC236}">
                <a16:creationId xmlns="" xmlns:a16="http://schemas.microsoft.com/office/drawing/2014/main" id="{60AB48B2-9806-E284-C201-664D4CD3B420}"/>
              </a:ext>
            </a:extLst>
          </p:cNvPr>
          <p:cNvSpPr>
            <a:spLocks noChangeArrowheads="1"/>
          </p:cNvSpPr>
          <p:nvPr/>
        </p:nvSpPr>
        <p:spPr bwMode="auto">
          <a:xfrm>
            <a:off x="435769" y="4062414"/>
            <a:ext cx="6437312"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700"/>
              </a:lnSpc>
            </a:pPr>
            <a:r>
              <a:rPr lang="en-US" altLang="en-US" sz="2700">
                <a:latin typeface="Times New Roman" panose="02020603050405020304" pitchFamily="18" charset="0"/>
              </a:rPr>
              <a:t>•    The drug is absorbed by oral administration </a:t>
            </a:r>
            <a:r>
              <a:rPr lang="en-US" altLang="en-US" sz="2700" b="1">
                <a:latin typeface="Times New Roman" panose="02020603050405020304" pitchFamily="18" charset="0"/>
              </a:rPr>
              <a:t>Uses</a:t>
            </a:r>
          </a:p>
        </p:txBody>
      </p:sp>
      <p:sp>
        <p:nvSpPr>
          <p:cNvPr id="120841" name="Rectangle 8">
            <a:extLst>
              <a:ext uri="{FF2B5EF4-FFF2-40B4-BE49-F238E27FC236}">
                <a16:creationId xmlns="" xmlns:a16="http://schemas.microsoft.com/office/drawing/2014/main" id="{50A4895F-FC34-8483-52E1-928FB9F30F3F}"/>
              </a:ext>
            </a:extLst>
          </p:cNvPr>
          <p:cNvSpPr>
            <a:spLocks noChangeArrowheads="1"/>
          </p:cNvSpPr>
          <p:nvPr/>
        </p:nvSpPr>
        <p:spPr bwMode="auto">
          <a:xfrm>
            <a:off x="438944" y="5002213"/>
            <a:ext cx="26035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700"/>
              </a:lnSpc>
            </a:pPr>
            <a:r>
              <a:rPr lang="en-US" altLang="en-US" sz="2700">
                <a:latin typeface="Times New Roman" panose="02020603050405020304" pitchFamily="18" charset="0"/>
              </a:rPr>
              <a:t>chemoprophylaxis</a:t>
            </a:r>
          </a:p>
        </p:txBody>
      </p:sp>
      <p:sp>
        <p:nvSpPr>
          <p:cNvPr id="120842" name="Rectangle 9">
            <a:extLst>
              <a:ext uri="{FF2B5EF4-FFF2-40B4-BE49-F238E27FC236}">
                <a16:creationId xmlns="" xmlns:a16="http://schemas.microsoft.com/office/drawing/2014/main" id="{0A6669A1-4BDC-43CB-70BF-BDEB74D40FB8}"/>
              </a:ext>
            </a:extLst>
          </p:cNvPr>
          <p:cNvSpPr>
            <a:spLocks noChangeArrowheads="1"/>
          </p:cNvSpPr>
          <p:nvPr/>
        </p:nvSpPr>
        <p:spPr bwMode="auto">
          <a:xfrm>
            <a:off x="429419" y="5470525"/>
            <a:ext cx="4919662"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700"/>
              </a:lnSpc>
            </a:pPr>
            <a:r>
              <a:rPr lang="en-US" altLang="en-US" sz="2700">
                <a:latin typeface="Times New Roman" panose="02020603050405020304" pitchFamily="18" charset="0"/>
              </a:rPr>
              <a:t>Filariasis- 2-3mg/kg for 2-3 weeks</a:t>
            </a:r>
          </a:p>
        </p:txBody>
      </p:sp>
      <p:sp>
        <p:nvSpPr>
          <p:cNvPr id="120843" name="Rectangle 10">
            <a:extLst>
              <a:ext uri="{FF2B5EF4-FFF2-40B4-BE49-F238E27FC236}">
                <a16:creationId xmlns="" xmlns:a16="http://schemas.microsoft.com/office/drawing/2014/main" id="{614A08E7-D190-EADE-4A80-138035FFF814}"/>
              </a:ext>
            </a:extLst>
          </p:cNvPr>
          <p:cNvSpPr>
            <a:spLocks noChangeArrowheads="1"/>
          </p:cNvSpPr>
          <p:nvPr/>
        </p:nvSpPr>
        <p:spPr bwMode="auto">
          <a:xfrm>
            <a:off x="435770" y="5940426"/>
            <a:ext cx="5595937"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700"/>
              </a:lnSpc>
            </a:pPr>
            <a:r>
              <a:rPr lang="en-US" altLang="en-US" sz="2700">
                <a:latin typeface="Times New Roman" panose="02020603050405020304" pitchFamily="18" charset="0"/>
              </a:rPr>
              <a:t>Tropical eosinophilia for 7 days, loiasis</a:t>
            </a:r>
          </a:p>
        </p:txBody>
      </p:sp>
      <p:sp>
        <p:nvSpPr>
          <p:cNvPr id="120844" name="Rectangle 11">
            <a:extLst>
              <a:ext uri="{FF2B5EF4-FFF2-40B4-BE49-F238E27FC236}">
                <a16:creationId xmlns="" xmlns:a16="http://schemas.microsoft.com/office/drawing/2014/main" id="{AE49C3FB-FCD8-C9EE-BF7A-C2C96030EAEF}"/>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20845" name="Rectangle 12">
            <a:extLst>
              <a:ext uri="{FF2B5EF4-FFF2-40B4-BE49-F238E27FC236}">
                <a16:creationId xmlns="" xmlns:a16="http://schemas.microsoft.com/office/drawing/2014/main" id="{456D8936-CAD9-DCFD-1153-08537AE83772}"/>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110</a:t>
            </a:r>
          </a:p>
        </p:txBody>
      </p:sp>
    </p:spTree>
  </p:cSld>
  <p:clrMapOvr>
    <a:overrideClrMapping bg1="lt1" tx1="dk1" bg2="lt2" tx2="dk2" accent1="accent1" accent2="accent2" accent3="accent3" accent4="accent4" accent5="accent5" accent6="accent6" hlink="hlink" folHlink="folHlink"/>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1858" name="Picture 1">
            <a:extLst>
              <a:ext uri="{FF2B5EF4-FFF2-40B4-BE49-F238E27FC236}">
                <a16:creationId xmlns="" xmlns:a16="http://schemas.microsoft.com/office/drawing/2014/main" id="{B02B6504-ECDD-62A8-8D81-76F1D19E6B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22644" y="146050"/>
            <a:ext cx="2112962"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61DB4544-CD57-6E14-03FF-9D09705AC330}"/>
              </a:ext>
            </a:extLst>
          </p:cNvPr>
          <p:cNvSpPr/>
          <p:nvPr/>
        </p:nvSpPr>
        <p:spPr>
          <a:xfrm>
            <a:off x="588169" y="477838"/>
            <a:ext cx="7967662" cy="546100"/>
          </a:xfrm>
          <a:prstGeom prst="rect">
            <a:avLst/>
          </a:prstGeom>
        </p:spPr>
        <p:txBody>
          <a:bodyPr wrap="none" lIns="0" tIns="0" rIns="0" bIns="0"/>
          <a:lstStyle/>
          <a:p>
            <a:pPr eaLnBrk="1" fontAlgn="auto" hangingPunct="1">
              <a:spcBef>
                <a:spcPts val="0"/>
              </a:spcBef>
              <a:spcAft>
                <a:spcPts val="5670"/>
              </a:spcAft>
              <a:defRPr/>
            </a:pPr>
            <a:r>
              <a:rPr lang="en-US" sz="3900" b="1" spc="-50">
                <a:latin typeface="Times New Roman"/>
              </a:rPr>
              <a:t>Against cestodes- NICLOSAMIDE</a:t>
            </a:r>
          </a:p>
        </p:txBody>
      </p:sp>
      <p:sp>
        <p:nvSpPr>
          <p:cNvPr id="4" name="Rectangle 3">
            <a:extLst>
              <a:ext uri="{FF2B5EF4-FFF2-40B4-BE49-F238E27FC236}">
                <a16:creationId xmlns="" xmlns:a16="http://schemas.microsoft.com/office/drawing/2014/main" id="{49841360-3551-7829-D83A-490817627F34}"/>
              </a:ext>
            </a:extLst>
          </p:cNvPr>
          <p:cNvSpPr/>
          <p:nvPr/>
        </p:nvSpPr>
        <p:spPr>
          <a:xfrm>
            <a:off x="710407" y="1962151"/>
            <a:ext cx="9540875" cy="4176713"/>
          </a:xfrm>
          <a:prstGeom prst="rect">
            <a:avLst/>
          </a:prstGeom>
        </p:spPr>
        <p:txBody>
          <a:bodyPr lIns="0" tIns="0" rIns="0" bIns="0"/>
          <a:lstStyle/>
          <a:p>
            <a:pPr marL="244348" indent="-215900" eaLnBrk="1" fontAlgn="auto" hangingPunct="1">
              <a:lnSpc>
                <a:spcPts val="2904"/>
              </a:lnSpc>
              <a:spcBef>
                <a:spcPts val="5670"/>
              </a:spcBef>
              <a:spcAft>
                <a:spcPts val="630"/>
              </a:spcAft>
              <a:defRPr/>
            </a:pPr>
            <a:r>
              <a:rPr lang="en-US" sz="2700">
                <a:latin typeface="Times New Roman"/>
              </a:rPr>
              <a:t>•    Its action has been ascribed to inhibition of the parasite's mitochondrial anaerobic phosphorylation of ADP which produces usable energy</a:t>
            </a:r>
          </a:p>
          <a:p>
            <a:pPr marL="244348" indent="-215900" eaLnBrk="1" fontAlgn="auto" hangingPunct="1">
              <a:lnSpc>
                <a:spcPts val="2928"/>
              </a:lnSpc>
              <a:spcBef>
                <a:spcPts val="0"/>
              </a:spcBef>
              <a:spcAft>
                <a:spcPts val="630"/>
              </a:spcAft>
              <a:defRPr/>
            </a:pPr>
            <a:r>
              <a:rPr lang="en-US" sz="2700">
                <a:latin typeface="Times New Roman"/>
              </a:rPr>
              <a:t>•    The scolex and a proximal segment are irreversibly damaged by the drug</a:t>
            </a:r>
          </a:p>
          <a:p>
            <a:pPr algn="just" eaLnBrk="1" fontAlgn="auto" hangingPunct="1">
              <a:spcBef>
                <a:spcPts val="0"/>
              </a:spcBef>
              <a:spcAft>
                <a:spcPts val="1260"/>
              </a:spcAft>
              <a:defRPr/>
            </a:pPr>
            <a:r>
              <a:rPr lang="en-US" sz="2700">
                <a:latin typeface="Times New Roman"/>
              </a:rPr>
              <a:t>•    The worm separates from the intestinal wall and is expelled</a:t>
            </a:r>
          </a:p>
          <a:p>
            <a:pPr marL="244348" indent="-215900" eaLnBrk="1" fontAlgn="auto" hangingPunct="1">
              <a:lnSpc>
                <a:spcPts val="2880"/>
              </a:lnSpc>
              <a:spcBef>
                <a:spcPts val="0"/>
              </a:spcBef>
              <a:spcAft>
                <a:spcPts val="630"/>
              </a:spcAft>
              <a:defRPr/>
            </a:pPr>
            <a:r>
              <a:rPr lang="en-US" sz="2700">
                <a:latin typeface="Times New Roman"/>
              </a:rPr>
              <a:t>•    There is negligible absorption of the drug from the gastrointestinal tract.</a:t>
            </a:r>
          </a:p>
          <a:p>
            <a:pPr marL="244348" indent="-215900" eaLnBrk="1" fontAlgn="auto" hangingPunct="1">
              <a:lnSpc>
                <a:spcPts val="2928"/>
              </a:lnSpc>
              <a:spcBef>
                <a:spcPts val="0"/>
              </a:spcBef>
              <a:spcAft>
                <a:spcPts val="0"/>
              </a:spcAft>
              <a:defRPr/>
            </a:pPr>
            <a:r>
              <a:rPr lang="en-US" sz="2700">
                <a:latin typeface="Times New Roman"/>
              </a:rPr>
              <a:t>Uses-Taenia solium, the drug is given in a single dose after a light meal, followed by a purgative 2 hours</a:t>
            </a:r>
          </a:p>
        </p:txBody>
      </p:sp>
      <p:sp>
        <p:nvSpPr>
          <p:cNvPr id="121861" name="Rectangle 4">
            <a:extLst>
              <a:ext uri="{FF2B5EF4-FFF2-40B4-BE49-F238E27FC236}">
                <a16:creationId xmlns="" xmlns:a16="http://schemas.microsoft.com/office/drawing/2014/main" id="{9F21C10D-A4D7-5E5D-9F80-B5B11CDC02B7}"/>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21862" name="Rectangle 5">
            <a:extLst>
              <a:ext uri="{FF2B5EF4-FFF2-40B4-BE49-F238E27FC236}">
                <a16:creationId xmlns="" xmlns:a16="http://schemas.microsoft.com/office/drawing/2014/main" id="{9B69F522-1FC0-F38C-4FB9-119DB5826192}"/>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111</a:t>
            </a:r>
          </a:p>
        </p:txBody>
      </p:sp>
    </p:spTree>
  </p:cSld>
  <p:clrMapOvr>
    <a:overrideClrMapping bg1="lt1" tx1="dk1" bg2="lt2" tx2="dk2" accent1="accent1" accent2="accent2" accent3="accent3" accent4="accent4" accent5="accent5" accent6="accent6" hlink="hlink" folHlink="folHlink"/>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2882" name="Picture 1">
            <a:extLst>
              <a:ext uri="{FF2B5EF4-FFF2-40B4-BE49-F238E27FC236}">
                <a16:creationId xmlns="" xmlns:a16="http://schemas.microsoft.com/office/drawing/2014/main" id="{2D01B072-DEFF-E620-55D1-E628D52C830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38332" y="73025"/>
            <a:ext cx="3762375" cy="416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4AA36BE6-E356-09AD-AE3F-9D1601F02CCB}"/>
              </a:ext>
            </a:extLst>
          </p:cNvPr>
          <p:cNvSpPr/>
          <p:nvPr/>
        </p:nvSpPr>
        <p:spPr>
          <a:xfrm>
            <a:off x="710407" y="3194050"/>
            <a:ext cx="7281863" cy="2146300"/>
          </a:xfrm>
          <a:prstGeom prst="rect">
            <a:avLst/>
          </a:prstGeom>
        </p:spPr>
        <p:txBody>
          <a:bodyPr lIns="0" tIns="0" rIns="0" bIns="0"/>
          <a:lstStyle/>
          <a:p>
            <a:pPr algn="just" eaLnBrk="1" fontAlgn="auto" hangingPunct="1">
              <a:lnSpc>
                <a:spcPts val="4008"/>
              </a:lnSpc>
              <a:spcBef>
                <a:spcPts val="0"/>
              </a:spcBef>
              <a:spcAft>
                <a:spcPts val="0"/>
              </a:spcAft>
              <a:defRPr/>
            </a:pPr>
            <a:r>
              <a:rPr lang="en-US" sz="2700" b="1">
                <a:latin typeface="Times New Roman"/>
              </a:rPr>
              <a:t>Adverse effects</a:t>
            </a:r>
          </a:p>
          <a:p>
            <a:pPr algn="just" eaLnBrk="1" fontAlgn="auto" hangingPunct="1">
              <a:lnSpc>
                <a:spcPts val="4008"/>
              </a:lnSpc>
              <a:spcBef>
                <a:spcPts val="0"/>
              </a:spcBef>
              <a:spcAft>
                <a:spcPts val="0"/>
              </a:spcAft>
              <a:defRPr/>
            </a:pPr>
            <a:r>
              <a:rPr lang="en-US" sz="2700">
                <a:latin typeface="Times New Roman"/>
              </a:rPr>
              <a:t>Unwanted effects are few, infrequent and transient. </a:t>
            </a:r>
            <a:r>
              <a:rPr lang="en-US" sz="2700" b="1">
                <a:latin typeface="Times New Roman"/>
              </a:rPr>
              <a:t>Drug interaction:</a:t>
            </a:r>
          </a:p>
          <a:p>
            <a:pPr marL="257048" algn="just" eaLnBrk="1" fontAlgn="auto" hangingPunct="1">
              <a:lnSpc>
                <a:spcPts val="3048"/>
              </a:lnSpc>
              <a:spcBef>
                <a:spcPts val="0"/>
              </a:spcBef>
              <a:spcAft>
                <a:spcPts val="420"/>
              </a:spcAft>
              <a:defRPr/>
            </a:pPr>
            <a:r>
              <a:rPr lang="en-US" sz="2700">
                <a:latin typeface="Times New Roman"/>
              </a:rPr>
              <a:t>Enzyme inducers dexamethasone, phenytoin, and carbamazepine increase metabolism</a:t>
            </a:r>
          </a:p>
        </p:txBody>
      </p:sp>
      <p:sp>
        <p:nvSpPr>
          <p:cNvPr id="122884" name="Rectangle 3">
            <a:extLst>
              <a:ext uri="{FF2B5EF4-FFF2-40B4-BE49-F238E27FC236}">
                <a16:creationId xmlns="" xmlns:a16="http://schemas.microsoft.com/office/drawing/2014/main" id="{C462123D-D0A2-83D1-EFD3-5142AADB5B3D}"/>
              </a:ext>
            </a:extLst>
          </p:cNvPr>
          <p:cNvSpPr>
            <a:spLocks noChangeArrowheads="1"/>
          </p:cNvSpPr>
          <p:nvPr/>
        </p:nvSpPr>
        <p:spPr bwMode="auto">
          <a:xfrm>
            <a:off x="807244" y="5489575"/>
            <a:ext cx="6843712"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lnSpc>
                <a:spcPts val="3050"/>
              </a:lnSpc>
              <a:spcBef>
                <a:spcPts val="425"/>
              </a:spcBef>
            </a:pPr>
            <a:r>
              <a:rPr lang="en-US" altLang="en-US" sz="2700">
                <a:latin typeface="Times New Roman" panose="02020603050405020304" pitchFamily="18" charset="0"/>
              </a:rPr>
              <a:t>Cimetidine, known to inhibit cytochrome P-450 isozymes, causes increased praziquantel levels.</a:t>
            </a:r>
          </a:p>
        </p:txBody>
      </p:sp>
      <p:sp>
        <p:nvSpPr>
          <p:cNvPr id="122885" name="Rectangle 4">
            <a:extLst>
              <a:ext uri="{FF2B5EF4-FFF2-40B4-BE49-F238E27FC236}">
                <a16:creationId xmlns="" xmlns:a16="http://schemas.microsoft.com/office/drawing/2014/main" id="{7B1C4ACF-048D-C7E3-DE11-92131FEF91B8}"/>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22886" name="Rectangle 5">
            <a:extLst>
              <a:ext uri="{FF2B5EF4-FFF2-40B4-BE49-F238E27FC236}">
                <a16:creationId xmlns="" xmlns:a16="http://schemas.microsoft.com/office/drawing/2014/main" id="{D4499728-2B00-07B6-0560-5FD41050A08F}"/>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112</a:t>
            </a:r>
          </a:p>
        </p:txBody>
      </p:sp>
    </p:spTree>
  </p:cSld>
  <p:clrMapOvr>
    <a:overrideClrMapping bg1="lt1" tx1="dk1" bg2="lt2" tx2="dk2" accent1="accent1" accent2="accent2" accent3="accent3" accent4="accent4" accent5="accent5" accent6="accent6" hlink="hlink" folHlink="folHlink"/>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1">
            <a:extLst>
              <a:ext uri="{FF2B5EF4-FFF2-40B4-BE49-F238E27FC236}">
                <a16:creationId xmlns="" xmlns:a16="http://schemas.microsoft.com/office/drawing/2014/main" id="{B840C5B9-BA75-9D4A-D48F-91DF8BDDEFAD}"/>
              </a:ext>
            </a:extLst>
          </p:cNvPr>
          <p:cNvSpPr>
            <a:spLocks noChangeArrowheads="1"/>
          </p:cNvSpPr>
          <p:nvPr/>
        </p:nvSpPr>
        <p:spPr bwMode="auto">
          <a:xfrm>
            <a:off x="381795" y="630238"/>
            <a:ext cx="87772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5463"/>
              </a:spcAft>
            </a:pPr>
            <a:r>
              <a:rPr lang="en-US" altLang="en-US" sz="2700">
                <a:latin typeface="Times New Roman" panose="02020603050405020304" pitchFamily="18" charset="0"/>
              </a:rPr>
              <a:t>Against Trematodes and Cestodes-PRAZIQUANTEL</a:t>
            </a:r>
          </a:p>
        </p:txBody>
      </p:sp>
      <p:sp>
        <p:nvSpPr>
          <p:cNvPr id="3" name="Rectangle 2">
            <a:extLst>
              <a:ext uri="{FF2B5EF4-FFF2-40B4-BE49-F238E27FC236}">
                <a16:creationId xmlns="" xmlns:a16="http://schemas.microsoft.com/office/drawing/2014/main" id="{0B9CD038-1BE5-582B-CF39-7C4F20B64F06}"/>
              </a:ext>
            </a:extLst>
          </p:cNvPr>
          <p:cNvSpPr/>
          <p:nvPr/>
        </p:nvSpPr>
        <p:spPr>
          <a:xfrm>
            <a:off x="850106" y="1920875"/>
            <a:ext cx="10515600" cy="1047750"/>
          </a:xfrm>
          <a:prstGeom prst="rect">
            <a:avLst/>
          </a:prstGeom>
        </p:spPr>
        <p:txBody>
          <a:bodyPr lIns="0" tIns="0" rIns="0" bIns="0"/>
          <a:lstStyle/>
          <a:p>
            <a:pPr marL="243840" indent="-228600" eaLnBrk="1" fontAlgn="auto" hangingPunct="1">
              <a:lnSpc>
                <a:spcPts val="4320"/>
              </a:lnSpc>
              <a:spcBef>
                <a:spcPts val="5460"/>
              </a:spcBef>
              <a:spcAft>
                <a:spcPts val="4200"/>
              </a:spcAft>
              <a:defRPr/>
            </a:pPr>
            <a:r>
              <a:rPr lang="en-US" sz="4000">
                <a:latin typeface="Times New Roman"/>
              </a:rPr>
              <a:t>It is the drug of choice for all </a:t>
            </a:r>
            <a:r>
              <a:rPr lang="en-US" sz="3900" b="1" spc="-50">
                <a:latin typeface="Times New Roman"/>
              </a:rPr>
              <a:t>forms </a:t>
            </a:r>
            <a:r>
              <a:rPr lang="en-US" sz="4000">
                <a:latin typeface="Times New Roman"/>
              </a:rPr>
              <a:t>of schistos and for cestode infections like cysticercosis.</a:t>
            </a:r>
          </a:p>
        </p:txBody>
      </p:sp>
      <p:sp>
        <p:nvSpPr>
          <p:cNvPr id="123908" name="Rectangle 3">
            <a:extLst>
              <a:ext uri="{FF2B5EF4-FFF2-40B4-BE49-F238E27FC236}">
                <a16:creationId xmlns="" xmlns:a16="http://schemas.microsoft.com/office/drawing/2014/main" id="{4B5D6118-D54A-B0AC-63F2-DBB883DEFB5C}"/>
              </a:ext>
            </a:extLst>
          </p:cNvPr>
          <p:cNvSpPr>
            <a:spLocks noChangeArrowheads="1"/>
          </p:cNvSpPr>
          <p:nvPr/>
        </p:nvSpPr>
        <p:spPr bwMode="auto">
          <a:xfrm>
            <a:off x="850107" y="3819526"/>
            <a:ext cx="9967913"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2888"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325"/>
              </a:lnSpc>
              <a:spcBef>
                <a:spcPts val="4200"/>
              </a:spcBef>
            </a:pPr>
            <a:r>
              <a:rPr lang="en-US" altLang="en-US" sz="4000">
                <a:latin typeface="Times New Roman" panose="02020603050405020304" pitchFamily="18" charset="0"/>
              </a:rPr>
              <a:t>It make the Permeability of the cell membrane to calcium is increased, causing contracture and paralysis of the both adult worms and larvae.</a:t>
            </a:r>
          </a:p>
        </p:txBody>
      </p:sp>
      <p:sp>
        <p:nvSpPr>
          <p:cNvPr id="123909" name="Rectangle 4">
            <a:extLst>
              <a:ext uri="{FF2B5EF4-FFF2-40B4-BE49-F238E27FC236}">
                <a16:creationId xmlns="" xmlns:a16="http://schemas.microsoft.com/office/drawing/2014/main" id="{40DD8C5E-DDE0-E782-AD1A-CBB1E69A6E7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23910" name="Rectangle 5">
            <a:extLst>
              <a:ext uri="{FF2B5EF4-FFF2-40B4-BE49-F238E27FC236}">
                <a16:creationId xmlns="" xmlns:a16="http://schemas.microsoft.com/office/drawing/2014/main" id="{6F09A6C4-4534-C5D0-C3BD-231882DF916B}"/>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113</a:t>
            </a:r>
          </a:p>
        </p:txBody>
      </p:sp>
    </p:spTree>
  </p:cSld>
  <p:clrMapOvr>
    <a:overrideClrMapping bg1="lt1" tx1="dk1" bg2="lt2" tx2="dk2" accent1="accent1" accent2="accent2" accent3="accent3" accent4="accent4" accent5="accent5" accent6="accent6" hlink="hlink" folHlink="folHlink"/>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9AFF3FB-B214-702A-A2E5-6D9037AB3B27}"/>
              </a:ext>
            </a:extLst>
          </p:cNvPr>
          <p:cNvSpPr/>
          <p:nvPr/>
        </p:nvSpPr>
        <p:spPr>
          <a:xfrm>
            <a:off x="939007" y="771525"/>
            <a:ext cx="9269413" cy="590550"/>
          </a:xfrm>
          <a:prstGeom prst="rect">
            <a:avLst/>
          </a:prstGeom>
        </p:spPr>
        <p:txBody>
          <a:bodyPr wrap="none" lIns="0" tIns="0" rIns="0" bIns="0"/>
          <a:lstStyle/>
          <a:p>
            <a:pPr algn="ctr" eaLnBrk="1" fontAlgn="auto" hangingPunct="1">
              <a:spcBef>
                <a:spcPts val="0"/>
              </a:spcBef>
              <a:spcAft>
                <a:spcPts val="5880"/>
              </a:spcAft>
              <a:defRPr/>
            </a:pPr>
            <a:r>
              <a:rPr lang="en-US" sz="4300" b="1" spc="-50">
                <a:latin typeface="Times New Roman"/>
              </a:rPr>
              <a:t>Against trematodes - MITRIFONATE</a:t>
            </a:r>
          </a:p>
        </p:txBody>
      </p:sp>
      <p:sp>
        <p:nvSpPr>
          <p:cNvPr id="124931" name="Rectangle 2">
            <a:extLst>
              <a:ext uri="{FF2B5EF4-FFF2-40B4-BE49-F238E27FC236}">
                <a16:creationId xmlns="" xmlns:a16="http://schemas.microsoft.com/office/drawing/2014/main" id="{FD1BC6AA-956D-90C3-0DA8-CA3CDD63338A}"/>
              </a:ext>
            </a:extLst>
          </p:cNvPr>
          <p:cNvSpPr>
            <a:spLocks noChangeArrowheads="1"/>
          </p:cNvSpPr>
          <p:nvPr/>
        </p:nvSpPr>
        <p:spPr bwMode="auto">
          <a:xfrm>
            <a:off x="1002507" y="2292350"/>
            <a:ext cx="10113963"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438"/>
              </a:lnSpc>
              <a:spcBef>
                <a:spcPts val="5875"/>
              </a:spcBef>
              <a:spcAft>
                <a:spcPts val="2313"/>
              </a:spcAft>
            </a:pPr>
            <a:r>
              <a:rPr lang="en-US" altLang="en-US" sz="2700">
                <a:latin typeface="Times New Roman" panose="02020603050405020304" pitchFamily="18" charset="0"/>
              </a:rPr>
              <a:t>It is organophosphorus compound so is cholinesterase inhibitors. It is safe and cost effective for Schistosoma infection.</a:t>
            </a:r>
          </a:p>
          <a:p>
            <a:pPr eaLnBrk="1" hangingPunct="1">
              <a:lnSpc>
                <a:spcPts val="3450"/>
              </a:lnSpc>
            </a:pPr>
            <a:r>
              <a:rPr lang="en-US" altLang="en-US" sz="2700">
                <a:latin typeface="Times New Roman" panose="02020603050405020304" pitchFamily="18" charset="0"/>
              </a:rPr>
              <a:t>It has good oral absorption Orally active and time is 1/2 =1-5 hrs.</a:t>
            </a:r>
          </a:p>
        </p:txBody>
      </p:sp>
      <p:sp>
        <p:nvSpPr>
          <p:cNvPr id="124932" name="Rectangle 3">
            <a:extLst>
              <a:ext uri="{FF2B5EF4-FFF2-40B4-BE49-F238E27FC236}">
                <a16:creationId xmlns="" xmlns:a16="http://schemas.microsoft.com/office/drawing/2014/main" id="{BA8EBA61-2C99-E1E7-1429-56629150687C}"/>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24933" name="Rectangle 4">
            <a:extLst>
              <a:ext uri="{FF2B5EF4-FFF2-40B4-BE49-F238E27FC236}">
                <a16:creationId xmlns="" xmlns:a16="http://schemas.microsoft.com/office/drawing/2014/main" id="{6AF684FE-4628-6B34-21D3-BE003E120D25}"/>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114</a:t>
            </a:r>
          </a:p>
        </p:txBody>
      </p:sp>
    </p:spTree>
  </p:cSld>
  <p:clrMapOvr>
    <a:overrideClrMapping bg1="lt1" tx1="dk1" bg2="lt2" tx2="dk2" accent1="accent1" accent2="accent2" accent3="accent3" accent4="accent4" accent5="accent5" accent6="accent6" hlink="hlink" folHlink="folHlink"/>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5954" name="Picture 1">
            <a:extLst>
              <a:ext uri="{FF2B5EF4-FFF2-40B4-BE49-F238E27FC236}">
                <a16:creationId xmlns="" xmlns:a16="http://schemas.microsoft.com/office/drawing/2014/main" id="{9418D19E-D57E-C337-5E42-558047DEA73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46170" y="1"/>
            <a:ext cx="3259137"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F00CA142-A6B4-3D5D-4526-20914FE70EC3}"/>
              </a:ext>
            </a:extLst>
          </p:cNvPr>
          <p:cNvSpPr/>
          <p:nvPr/>
        </p:nvSpPr>
        <p:spPr>
          <a:xfrm>
            <a:off x="942182" y="2386013"/>
            <a:ext cx="8855075" cy="525462"/>
          </a:xfrm>
          <a:prstGeom prst="rect">
            <a:avLst/>
          </a:prstGeom>
        </p:spPr>
        <p:txBody>
          <a:bodyPr wrap="none" lIns="0" tIns="0" rIns="0" bIns="0"/>
          <a:lstStyle/>
          <a:p>
            <a:pPr eaLnBrk="1" fontAlgn="auto" hangingPunct="1">
              <a:spcBef>
                <a:spcPts val="2520"/>
              </a:spcBef>
              <a:spcAft>
                <a:spcPts val="4410"/>
              </a:spcAft>
              <a:defRPr/>
            </a:pPr>
            <a:r>
              <a:rPr lang="en-US" sz="3900" b="1" spc="-50">
                <a:latin typeface="Times New Roman"/>
              </a:rPr>
              <a:t>Against trematodes: OXAMNIQUINE-</a:t>
            </a:r>
          </a:p>
        </p:txBody>
      </p:sp>
      <p:sp>
        <p:nvSpPr>
          <p:cNvPr id="4" name="Rectangle 3">
            <a:extLst>
              <a:ext uri="{FF2B5EF4-FFF2-40B4-BE49-F238E27FC236}">
                <a16:creationId xmlns="" xmlns:a16="http://schemas.microsoft.com/office/drawing/2014/main" id="{7AD731FA-2536-7301-6FEF-A1E1FBF9CABC}"/>
              </a:ext>
            </a:extLst>
          </p:cNvPr>
          <p:cNvSpPr/>
          <p:nvPr/>
        </p:nvSpPr>
        <p:spPr>
          <a:xfrm>
            <a:off x="939006" y="3602038"/>
            <a:ext cx="10333038" cy="2012950"/>
          </a:xfrm>
          <a:prstGeom prst="rect">
            <a:avLst/>
          </a:prstGeom>
        </p:spPr>
        <p:txBody>
          <a:bodyPr lIns="0" tIns="0" rIns="0" bIns="0"/>
          <a:lstStyle/>
          <a:p>
            <a:pPr eaLnBrk="1" fontAlgn="auto" hangingPunct="1">
              <a:lnSpc>
                <a:spcPts val="3000"/>
              </a:lnSpc>
              <a:spcBef>
                <a:spcPts val="4410"/>
              </a:spcBef>
              <a:spcAft>
                <a:spcPts val="2520"/>
              </a:spcAft>
              <a:defRPr/>
            </a:pPr>
            <a:r>
              <a:rPr lang="en-US" sz="2700">
                <a:latin typeface="Times New Roman"/>
              </a:rPr>
              <a:t>Used against Schistosoma mansoni. It is the drug of choice for all forms of schistosomiasis it is given orally.</a:t>
            </a:r>
          </a:p>
          <a:p>
            <a:pPr marL="460248" indent="-406400" eaLnBrk="1" fontAlgn="auto" hangingPunct="1">
              <a:lnSpc>
                <a:spcPts val="3024"/>
              </a:lnSpc>
              <a:spcBef>
                <a:spcPts val="0"/>
              </a:spcBef>
              <a:spcAft>
                <a:spcPts val="0"/>
              </a:spcAft>
              <a:defRPr/>
            </a:pPr>
            <a:r>
              <a:rPr lang="en-US" sz="2700">
                <a:latin typeface="Times New Roman"/>
              </a:rPr>
              <a:t>Flukes esterifies drug to produce reactive metabolite alkylates DNA of flukes. </a:t>
            </a:r>
            <a:r>
              <a:rPr lang="en-US" sz="2400">
                <a:latin typeface="Times New Roman"/>
              </a:rPr>
              <a:t>It intercalated with parasite DNA and inactivate it.</a:t>
            </a:r>
          </a:p>
        </p:txBody>
      </p:sp>
      <p:sp>
        <p:nvSpPr>
          <p:cNvPr id="125957" name="Rectangle 4">
            <a:extLst>
              <a:ext uri="{FF2B5EF4-FFF2-40B4-BE49-F238E27FC236}">
                <a16:creationId xmlns="" xmlns:a16="http://schemas.microsoft.com/office/drawing/2014/main" id="{DFFF5AFB-51D1-47CA-AC85-2CC476C222A4}"/>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25958" name="Rectangle 5">
            <a:extLst>
              <a:ext uri="{FF2B5EF4-FFF2-40B4-BE49-F238E27FC236}">
                <a16:creationId xmlns="" xmlns:a16="http://schemas.microsoft.com/office/drawing/2014/main" id="{69975F58-B456-64F4-4AF6-3A124C5492AE}"/>
              </a:ext>
            </a:extLst>
          </p:cNvPr>
          <p:cNvSpPr>
            <a:spLocks noChangeArrowheads="1"/>
          </p:cNvSpPr>
          <p:nvPr/>
        </p:nvSpPr>
        <p:spPr bwMode="auto">
          <a:xfrm>
            <a:off x="11046620" y="6477000"/>
            <a:ext cx="2492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115</a:t>
            </a:r>
          </a:p>
        </p:txBody>
      </p:sp>
    </p:spTree>
  </p:cSld>
  <p:clrMapOvr>
    <a:overrideClrMapping bg1="lt1" tx1="dk1" bg2="lt2" tx2="dk2" accent1="accent1" accent2="accent2" accent3="accent3" accent4="accent4" accent5="accent5" accent6="accent6" hlink="hlink" folHlink="folHlink"/>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1">
            <a:extLst>
              <a:ext uri="{FF2B5EF4-FFF2-40B4-BE49-F238E27FC236}">
                <a16:creationId xmlns="" xmlns:a16="http://schemas.microsoft.com/office/drawing/2014/main" id="{FDF3CE39-EA5C-CAE8-FB4E-7832C7BEC813}"/>
              </a:ext>
            </a:extLst>
          </p:cNvPr>
          <p:cNvSpPr>
            <a:spLocks noChangeArrowheads="1"/>
          </p:cNvSpPr>
          <p:nvPr/>
        </p:nvSpPr>
        <p:spPr bwMode="auto">
          <a:xfrm>
            <a:off x="939007" y="771526"/>
            <a:ext cx="9890125"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363"/>
              </a:spcAft>
            </a:pPr>
            <a:r>
              <a:rPr lang="en-US" altLang="en-US" sz="4300" b="1">
                <a:latin typeface="Times New Roman" panose="02020603050405020304" pitchFamily="18" charset="0"/>
              </a:rPr>
              <a:t>Against Trematodes</a:t>
            </a:r>
          </a:p>
          <a:p>
            <a:pPr eaLnBrk="1" hangingPunct="1">
              <a:spcAft>
                <a:spcPts val="1263"/>
              </a:spcAft>
            </a:pPr>
            <a:r>
              <a:rPr lang="en-US" altLang="en-US" sz="2700">
                <a:latin typeface="Times New Roman" panose="02020603050405020304" pitchFamily="18" charset="0"/>
              </a:rPr>
              <a:t>BITHIONOL-orally well absorbed</a:t>
            </a:r>
          </a:p>
          <a:p>
            <a:pPr eaLnBrk="1" hangingPunct="1">
              <a:lnSpc>
                <a:spcPts val="3050"/>
              </a:lnSpc>
              <a:spcAft>
                <a:spcPts val="425"/>
              </a:spcAft>
            </a:pPr>
            <a:r>
              <a:rPr lang="en-US" altLang="en-US" sz="2700">
                <a:latin typeface="Times New Roman" panose="02020603050405020304" pitchFamily="18" charset="0"/>
              </a:rPr>
              <a:t>For fascioliasis (sheep liver fluke) 30-50mg for 10-15 days on alternate days.</a:t>
            </a:r>
          </a:p>
          <a:p>
            <a:pPr eaLnBrk="1" hangingPunct="1">
              <a:lnSpc>
                <a:spcPts val="4013"/>
              </a:lnSpc>
            </a:pPr>
            <a:r>
              <a:rPr lang="en-US" altLang="en-US" sz="2700">
                <a:latin typeface="Times New Roman" panose="02020603050405020304" pitchFamily="18" charset="0"/>
              </a:rPr>
              <a:t>TRICLABENDAZOLE : narrow spectrum benzimidazole For treating human fasciola hepatica</a:t>
            </a:r>
          </a:p>
        </p:txBody>
      </p:sp>
      <p:sp>
        <p:nvSpPr>
          <p:cNvPr id="126979" name="Rectangle 2">
            <a:extLst>
              <a:ext uri="{FF2B5EF4-FFF2-40B4-BE49-F238E27FC236}">
                <a16:creationId xmlns="" xmlns:a16="http://schemas.microsoft.com/office/drawing/2014/main" id="{8422AB40-636E-68B7-AB66-FA82226663B8}"/>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26980" name="Rectangle 3">
            <a:extLst>
              <a:ext uri="{FF2B5EF4-FFF2-40B4-BE49-F238E27FC236}">
                <a16:creationId xmlns="" xmlns:a16="http://schemas.microsoft.com/office/drawing/2014/main" id="{17871EAC-0B6A-205C-5E31-D470A789F054}"/>
              </a:ext>
            </a:extLst>
          </p:cNvPr>
          <p:cNvSpPr>
            <a:spLocks noChangeArrowheads="1"/>
          </p:cNvSpPr>
          <p:nvPr/>
        </p:nvSpPr>
        <p:spPr bwMode="auto">
          <a:xfrm>
            <a:off x="11046620"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116</a:t>
            </a:r>
          </a:p>
        </p:txBody>
      </p:sp>
    </p:spTree>
  </p:cSld>
  <p:clrMapOvr>
    <a:overrideClrMapping bg1="lt1" tx1="dk1" bg2="lt2" tx2="dk2" accent1="accent1" accent2="accent2" accent3="accent3" accent4="accent4" accent5="accent5" accent6="accent6" hlink="hlink" folHlink="folHlink"/>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1">
            <a:extLst>
              <a:ext uri="{FF2B5EF4-FFF2-40B4-BE49-F238E27FC236}">
                <a16:creationId xmlns="" xmlns:a16="http://schemas.microsoft.com/office/drawing/2014/main" id="{381E55EB-6074-35C0-A8CB-D5226258DB1B}"/>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675"/>
              </a:spcAft>
            </a:pPr>
            <a:r>
              <a:rPr lang="en-US" altLang="en-US" sz="4300">
                <a:latin typeface="Times New Roman" panose="02020603050405020304" pitchFamily="18" charset="0"/>
              </a:rPr>
              <a:t>Drug Examples &amp; Doses:</a:t>
            </a:r>
          </a:p>
        </p:txBody>
      </p:sp>
      <p:sp>
        <p:nvSpPr>
          <p:cNvPr id="128003" name="Rectangle 2">
            <a:extLst>
              <a:ext uri="{FF2B5EF4-FFF2-40B4-BE49-F238E27FC236}">
                <a16:creationId xmlns="" xmlns:a16="http://schemas.microsoft.com/office/drawing/2014/main" id="{C1562C88-14C9-8FEB-846B-1B9CE97F2CA4}"/>
              </a:ext>
            </a:extLst>
          </p:cNvPr>
          <p:cNvSpPr>
            <a:spLocks noChangeArrowheads="1"/>
          </p:cNvSpPr>
          <p:nvPr/>
        </p:nvSpPr>
        <p:spPr bwMode="auto">
          <a:xfrm>
            <a:off x="2678906" y="1090613"/>
            <a:ext cx="946150" cy="347662"/>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1675"/>
              </a:spcBef>
              <a:spcAft>
                <a:spcPts val="4825"/>
              </a:spcAft>
            </a:pPr>
            <a:r>
              <a:rPr lang="en-US" altLang="en-US" sz="2700">
                <a:solidFill>
                  <a:srgbClr val="FFFFFF"/>
                </a:solidFill>
                <a:latin typeface="Times New Roman" panose="02020603050405020304" pitchFamily="18" charset="0"/>
              </a:rPr>
              <a:t>Drugs</a:t>
            </a:r>
          </a:p>
        </p:txBody>
      </p:sp>
      <p:sp>
        <p:nvSpPr>
          <p:cNvPr id="4" name="Rectangle 3">
            <a:extLst>
              <a:ext uri="{FF2B5EF4-FFF2-40B4-BE49-F238E27FC236}">
                <a16:creationId xmlns="" xmlns:a16="http://schemas.microsoft.com/office/drawing/2014/main" id="{F0639D20-DAC3-9DD4-767D-FBA90CB3824F}"/>
              </a:ext>
            </a:extLst>
          </p:cNvPr>
          <p:cNvSpPr/>
          <p:nvPr/>
        </p:nvSpPr>
        <p:spPr>
          <a:xfrm>
            <a:off x="2102644" y="2230439"/>
            <a:ext cx="2106612" cy="3475037"/>
          </a:xfrm>
          <a:prstGeom prst="rect">
            <a:avLst/>
          </a:prstGeom>
          <a:solidFill>
            <a:srgbClr val="D6E3CF"/>
          </a:solidFill>
        </p:spPr>
        <p:txBody>
          <a:bodyPr lIns="0" tIns="0" rIns="0" bIns="0"/>
          <a:lstStyle/>
          <a:p>
            <a:pPr marL="184912" eaLnBrk="1" fontAlgn="auto" hangingPunct="1">
              <a:lnSpc>
                <a:spcPts val="6264"/>
              </a:lnSpc>
              <a:spcBef>
                <a:spcPts val="4830"/>
              </a:spcBef>
              <a:spcAft>
                <a:spcPts val="0"/>
              </a:spcAft>
              <a:defRPr/>
            </a:pPr>
            <a:r>
              <a:rPr lang="en-US" sz="2700">
                <a:latin typeface="Times New Roman"/>
              </a:rPr>
              <a:t>Albendazole</a:t>
            </a:r>
          </a:p>
          <a:p>
            <a:pPr marL="184912" eaLnBrk="1" fontAlgn="auto" hangingPunct="1">
              <a:lnSpc>
                <a:spcPts val="6264"/>
              </a:lnSpc>
              <a:spcBef>
                <a:spcPts val="0"/>
              </a:spcBef>
              <a:spcAft>
                <a:spcPts val="0"/>
              </a:spcAft>
              <a:defRPr/>
            </a:pPr>
            <a:r>
              <a:rPr lang="en-US" sz="2700">
                <a:latin typeface="Times New Roman"/>
              </a:rPr>
              <a:t>Ivermectin</a:t>
            </a:r>
          </a:p>
          <a:p>
            <a:pPr marL="184912" eaLnBrk="1" fontAlgn="auto" hangingPunct="1">
              <a:lnSpc>
                <a:spcPts val="6264"/>
              </a:lnSpc>
              <a:spcBef>
                <a:spcPts val="0"/>
              </a:spcBef>
              <a:spcAft>
                <a:spcPts val="0"/>
              </a:spcAft>
              <a:defRPr/>
            </a:pPr>
            <a:r>
              <a:rPr lang="en-US" sz="2700">
                <a:latin typeface="Times New Roman"/>
              </a:rPr>
              <a:t>Mebendazole</a:t>
            </a:r>
          </a:p>
          <a:p>
            <a:pPr marL="527812" eaLnBrk="1" fontAlgn="auto" hangingPunct="1">
              <a:lnSpc>
                <a:spcPts val="6264"/>
              </a:lnSpc>
              <a:spcBef>
                <a:spcPts val="0"/>
              </a:spcBef>
              <a:spcAft>
                <a:spcPts val="0"/>
              </a:spcAft>
              <a:defRPr/>
            </a:pPr>
            <a:r>
              <a:rPr lang="en-US" sz="2700">
                <a:latin typeface="Times New Roman"/>
              </a:rPr>
              <a:t>Pyrantel</a:t>
            </a:r>
          </a:p>
          <a:p>
            <a:pPr eaLnBrk="1" fontAlgn="auto" hangingPunct="1">
              <a:lnSpc>
                <a:spcPts val="6264"/>
              </a:lnSpc>
              <a:spcBef>
                <a:spcPts val="0"/>
              </a:spcBef>
              <a:spcAft>
                <a:spcPts val="0"/>
              </a:spcAft>
              <a:defRPr/>
            </a:pPr>
            <a:r>
              <a:rPr lang="en-US" sz="2700">
                <a:latin typeface="Times New Roman"/>
              </a:rPr>
              <a:t>Thiabendazole</a:t>
            </a:r>
          </a:p>
        </p:txBody>
      </p:sp>
      <p:sp>
        <p:nvSpPr>
          <p:cNvPr id="128005" name="Rectangle 4">
            <a:extLst>
              <a:ext uri="{FF2B5EF4-FFF2-40B4-BE49-F238E27FC236}">
                <a16:creationId xmlns="" xmlns:a16="http://schemas.microsoft.com/office/drawing/2014/main" id="{EB53E514-891C-D305-7E7B-4CDF146948A3}"/>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1">
            <a:extLst>
              <a:ext uri="{FF2B5EF4-FFF2-40B4-BE49-F238E27FC236}">
                <a16:creationId xmlns="" xmlns:a16="http://schemas.microsoft.com/office/drawing/2014/main" id="{80B315C2-288F-71CD-DD65-70D90230F7A1}"/>
              </a:ext>
            </a:extLst>
          </p:cNvPr>
          <p:cNvSpPr>
            <a:spLocks noChangeArrowheads="1"/>
          </p:cNvSpPr>
          <p:nvPr/>
        </p:nvSpPr>
        <p:spPr bwMode="auto">
          <a:xfrm>
            <a:off x="1493044" y="1090614"/>
            <a:ext cx="887412" cy="274637"/>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500" b="1">
                <a:solidFill>
                  <a:srgbClr val="FFFFFF"/>
                </a:solidFill>
                <a:latin typeface="Times New Roman" panose="02020603050405020304" pitchFamily="18" charset="0"/>
              </a:rPr>
              <a:t>Doses</a:t>
            </a:r>
          </a:p>
        </p:txBody>
      </p:sp>
      <p:sp>
        <p:nvSpPr>
          <p:cNvPr id="3" name="Rectangle 2">
            <a:extLst>
              <a:ext uri="{FF2B5EF4-FFF2-40B4-BE49-F238E27FC236}">
                <a16:creationId xmlns="" xmlns:a16="http://schemas.microsoft.com/office/drawing/2014/main" id="{6BB83E87-4F6E-EE53-46BA-CD1C79F64D75}"/>
              </a:ext>
            </a:extLst>
          </p:cNvPr>
          <p:cNvSpPr/>
          <p:nvPr/>
        </p:nvSpPr>
        <p:spPr>
          <a:xfrm>
            <a:off x="631031" y="2230438"/>
            <a:ext cx="2603500" cy="3548062"/>
          </a:xfrm>
          <a:prstGeom prst="rect">
            <a:avLst/>
          </a:prstGeom>
          <a:solidFill>
            <a:srgbClr val="D6E3CF"/>
          </a:solidFill>
        </p:spPr>
        <p:txBody>
          <a:bodyPr lIns="0" tIns="0" rIns="0" bIns="0"/>
          <a:lstStyle/>
          <a:p>
            <a:pPr marL="812800" indent="-812800" eaLnBrk="1" fontAlgn="auto" hangingPunct="1">
              <a:lnSpc>
                <a:spcPts val="6264"/>
              </a:lnSpc>
              <a:spcBef>
                <a:spcPts val="0"/>
              </a:spcBef>
              <a:spcAft>
                <a:spcPts val="0"/>
              </a:spcAft>
              <a:defRPr/>
            </a:pPr>
            <a:r>
              <a:rPr lang="en-US" sz="2700">
                <a:latin typeface="Times New Roman"/>
              </a:rPr>
              <a:t>1 Omg/kg body wt. 6-12mg lOOmg</a:t>
            </a:r>
          </a:p>
          <a:p>
            <a:pPr algn="just" eaLnBrk="1" fontAlgn="auto" hangingPunct="1">
              <a:lnSpc>
                <a:spcPts val="6264"/>
              </a:lnSpc>
              <a:spcBef>
                <a:spcPts val="0"/>
              </a:spcBef>
              <a:spcAft>
                <a:spcPts val="0"/>
              </a:spcAft>
              <a:defRPr/>
            </a:pPr>
            <a:r>
              <a:rPr lang="en-US" sz="2700">
                <a:latin typeface="Times New Roman"/>
              </a:rPr>
              <a:t>1 Omg/kg body wt. 25mg/kg body wt.</a:t>
            </a:r>
          </a:p>
        </p:txBody>
      </p:sp>
      <p:sp>
        <p:nvSpPr>
          <p:cNvPr id="129028" name="Rectangle 3">
            <a:extLst>
              <a:ext uri="{FF2B5EF4-FFF2-40B4-BE49-F238E27FC236}">
                <a16:creationId xmlns="" xmlns:a16="http://schemas.microsoft.com/office/drawing/2014/main" id="{53217505-783D-92A4-B3D5-BEB4DE798642}"/>
              </a:ext>
            </a:extLst>
          </p:cNvPr>
          <p:cNvSpPr>
            <a:spLocks noChangeArrowheads="1"/>
          </p:cNvSpPr>
          <p:nvPr/>
        </p:nvSpPr>
        <p:spPr bwMode="auto">
          <a:xfrm>
            <a:off x="4355306" y="6477000"/>
            <a:ext cx="25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117</a:t>
            </a:r>
          </a:p>
        </p:txBody>
      </p:sp>
    </p:spTree>
  </p:cSld>
  <p:clrMapOvr>
    <a:overrideClrMapping bg1="lt1" tx1="dk1" bg2="lt2" tx2="dk2" accent1="accent1" accent2="accent2" accent3="accent3" accent4="accent4" accent5="accent5" accent6="accent6" hlink="hlink" folHlink="folHlink"/>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1">
            <a:extLst>
              <a:ext uri="{FF2B5EF4-FFF2-40B4-BE49-F238E27FC236}">
                <a16:creationId xmlns="" xmlns:a16="http://schemas.microsoft.com/office/drawing/2014/main" id="{E4F843F0-F02F-8BEC-BC8F-CF02014FC5A7}"/>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888"/>
              </a:spcAft>
            </a:pPr>
            <a:r>
              <a:rPr lang="en-US" altLang="en-US" sz="4000"/>
              <a:t>Contd</a:t>
            </a:r>
          </a:p>
        </p:txBody>
      </p:sp>
      <p:sp>
        <p:nvSpPr>
          <p:cNvPr id="130051" name="Rectangle 2">
            <a:extLst>
              <a:ext uri="{FF2B5EF4-FFF2-40B4-BE49-F238E27FC236}">
                <a16:creationId xmlns="" xmlns:a16="http://schemas.microsoft.com/office/drawing/2014/main" id="{71B7489F-40D4-E034-979D-3E5C38A38AA8}"/>
              </a:ext>
            </a:extLst>
          </p:cNvPr>
          <p:cNvSpPr>
            <a:spLocks noChangeArrowheads="1"/>
          </p:cNvSpPr>
          <p:nvPr/>
        </p:nvSpPr>
        <p:spPr bwMode="auto">
          <a:xfrm>
            <a:off x="508795" y="801689"/>
            <a:ext cx="110521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050"/>
              </a:lnSpc>
              <a:spcAft>
                <a:spcPts val="425"/>
              </a:spcAft>
            </a:pPr>
            <a:r>
              <a:rPr lang="en-US" altLang="en-US" sz="3100" b="1">
                <a:latin typeface="Times New Roman" panose="02020603050405020304" pitchFamily="18" charset="0"/>
              </a:rPr>
              <a:t>•    Contraindication &amp; Precautions: </a:t>
            </a:r>
            <a:r>
              <a:rPr lang="en-US" altLang="en-US" sz="2700">
                <a:latin typeface="Times New Roman" panose="02020603050405020304" pitchFamily="18" charset="0"/>
              </a:rPr>
              <a:t>Hepatic disease, breast feeding women, pregnant women, use cautiously in children younger than 2yrs of age.</a:t>
            </a:r>
          </a:p>
        </p:txBody>
      </p:sp>
      <p:sp>
        <p:nvSpPr>
          <p:cNvPr id="130052" name="Rectangle 3">
            <a:extLst>
              <a:ext uri="{FF2B5EF4-FFF2-40B4-BE49-F238E27FC236}">
                <a16:creationId xmlns="" xmlns:a16="http://schemas.microsoft.com/office/drawing/2014/main" id="{1F157396-639A-6BF9-BA6E-3A28B8DDDE45}"/>
              </a:ext>
            </a:extLst>
          </p:cNvPr>
          <p:cNvSpPr>
            <a:spLocks noChangeArrowheads="1"/>
          </p:cNvSpPr>
          <p:nvPr/>
        </p:nvSpPr>
        <p:spPr bwMode="auto">
          <a:xfrm>
            <a:off x="508794" y="2093913"/>
            <a:ext cx="103568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150"/>
              </a:lnSpc>
              <a:spcAft>
                <a:spcPts val="425"/>
              </a:spcAft>
            </a:pPr>
            <a:r>
              <a:rPr lang="en-US" altLang="en-US" sz="3100" b="1">
                <a:latin typeface="Times New Roman" panose="02020603050405020304" pitchFamily="18" charset="0"/>
              </a:rPr>
              <a:t>•    Adverse effect: </a:t>
            </a:r>
            <a:r>
              <a:rPr lang="en-US" altLang="en-US" sz="2700">
                <a:latin typeface="Times New Roman" panose="02020603050405020304" pitchFamily="18" charset="0"/>
              </a:rPr>
              <a:t>Abdominal pain, nausea, diarrhoea, vomiting, drowsiness, headache, dizziness, elevated liver enzyme level.</a:t>
            </a:r>
          </a:p>
        </p:txBody>
      </p:sp>
      <p:sp>
        <p:nvSpPr>
          <p:cNvPr id="130053" name="Rectangle 4">
            <a:extLst>
              <a:ext uri="{FF2B5EF4-FFF2-40B4-BE49-F238E27FC236}">
                <a16:creationId xmlns="" xmlns:a16="http://schemas.microsoft.com/office/drawing/2014/main" id="{FCA4349C-0F57-2956-63B1-46852FF5774D}"/>
              </a:ext>
            </a:extLst>
          </p:cNvPr>
          <p:cNvSpPr>
            <a:spLocks noChangeArrowheads="1"/>
          </p:cNvSpPr>
          <p:nvPr/>
        </p:nvSpPr>
        <p:spPr bwMode="auto">
          <a:xfrm>
            <a:off x="508795" y="3008314"/>
            <a:ext cx="45053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1050"/>
              </a:spcAft>
            </a:pPr>
            <a:r>
              <a:rPr lang="en-US" altLang="en-US" sz="3100" b="1">
                <a:latin typeface="Times New Roman" panose="02020603050405020304" pitchFamily="18" charset="0"/>
              </a:rPr>
              <a:t>•    Nursing Responsibilities.</a:t>
            </a:r>
          </a:p>
        </p:txBody>
      </p:sp>
      <p:sp>
        <p:nvSpPr>
          <p:cNvPr id="130054" name="Rectangle 5">
            <a:extLst>
              <a:ext uri="{FF2B5EF4-FFF2-40B4-BE49-F238E27FC236}">
                <a16:creationId xmlns="" xmlns:a16="http://schemas.microsoft.com/office/drawing/2014/main" id="{40EC74ED-10BA-7FBA-57C9-FA69D9FFF039}"/>
              </a:ext>
            </a:extLst>
          </p:cNvPr>
          <p:cNvSpPr>
            <a:spLocks noChangeArrowheads="1"/>
          </p:cNvSpPr>
          <p:nvPr/>
        </p:nvSpPr>
        <p:spPr bwMode="auto">
          <a:xfrm>
            <a:off x="521494" y="3521076"/>
            <a:ext cx="11320462"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495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75"/>
              </a:lnSpc>
              <a:spcAft>
                <a:spcPts val="425"/>
              </a:spcAft>
            </a:pPr>
            <a:r>
              <a:rPr lang="en-US" altLang="en-US" sz="3100" b="1">
                <a:latin typeface="Times New Roman" panose="02020603050405020304" pitchFamily="18" charset="0"/>
              </a:rPr>
              <a:t>1.    Nurse </a:t>
            </a:r>
            <a:r>
              <a:rPr lang="en-US" altLang="en-US" sz="2700">
                <a:latin typeface="Times New Roman" panose="02020603050405020304" pitchFamily="18" charset="0"/>
              </a:rPr>
              <a:t>should teach the patient and family members to wash hands well, use disposable towels to dry hands and keep hands away from mouth.</a:t>
            </a:r>
          </a:p>
        </p:txBody>
      </p:sp>
      <p:sp>
        <p:nvSpPr>
          <p:cNvPr id="130055" name="Rectangle 6">
            <a:extLst>
              <a:ext uri="{FF2B5EF4-FFF2-40B4-BE49-F238E27FC236}">
                <a16:creationId xmlns="" xmlns:a16="http://schemas.microsoft.com/office/drawing/2014/main" id="{F7B57C40-00F9-6505-BB6F-D7C0887F1589}"/>
              </a:ext>
            </a:extLst>
          </p:cNvPr>
          <p:cNvSpPr>
            <a:spLocks noChangeArrowheads="1"/>
          </p:cNvSpPr>
          <p:nvPr/>
        </p:nvSpPr>
        <p:spPr bwMode="auto">
          <a:xfrm>
            <a:off x="497681" y="4819651"/>
            <a:ext cx="11182350"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495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75"/>
              </a:lnSpc>
            </a:pPr>
            <a:r>
              <a:rPr lang="en-US" altLang="en-US" sz="3100" b="1">
                <a:latin typeface="Times New Roman" panose="02020603050405020304" pitchFamily="18" charset="0"/>
              </a:rPr>
              <a:t>2.    Nurse </a:t>
            </a:r>
            <a:r>
              <a:rPr lang="en-US" altLang="en-US" sz="2700">
                <a:latin typeface="Times New Roman" panose="02020603050405020304" pitchFamily="18" charset="0"/>
              </a:rPr>
              <a:t>should teach the patient and family members to wash personal article including sheets and other food preparation articles, utensils etc. Use disposable towels to dry hands and keep hands away from mouth.</a:t>
            </a:r>
          </a:p>
        </p:txBody>
      </p:sp>
      <p:sp>
        <p:nvSpPr>
          <p:cNvPr id="130056" name="Rectangle 7">
            <a:extLst>
              <a:ext uri="{FF2B5EF4-FFF2-40B4-BE49-F238E27FC236}">
                <a16:creationId xmlns="" xmlns:a16="http://schemas.microsoft.com/office/drawing/2014/main" id="{6731F7F9-FCC0-04BD-01AE-C252A3AE9EBC}"/>
              </a:ext>
            </a:extLst>
          </p:cNvPr>
          <p:cNvSpPr>
            <a:spLocks noChangeArrowheads="1"/>
          </p:cNvSpPr>
          <p:nvPr/>
        </p:nvSpPr>
        <p:spPr bwMode="auto">
          <a:xfrm>
            <a:off x="959645" y="6483351"/>
            <a:ext cx="649287"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a:solidFill>
                  <a:srgbClr val="878787"/>
                </a:solidFill>
              </a:rPr>
              <a:t>8/23/2018</a:t>
            </a:r>
          </a:p>
        </p:txBody>
      </p:sp>
      <p:sp>
        <p:nvSpPr>
          <p:cNvPr id="130057" name="Rectangle 8">
            <a:extLst>
              <a:ext uri="{FF2B5EF4-FFF2-40B4-BE49-F238E27FC236}">
                <a16:creationId xmlns="" xmlns:a16="http://schemas.microsoft.com/office/drawing/2014/main" id="{2B707825-614D-0C47-C4CC-ADE92F1C8095}"/>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118</a:t>
            </a:r>
          </a:p>
        </p:txBody>
      </p:sp>
    </p:spTree>
  </p:cSld>
  <p:clrMapOvr>
    <a:overrideClrMapping bg1="lt1" tx1="dk1" bg2="lt2" tx2="dk2" accent1="accent1" accent2="accent2" accent3="accent3" accent4="accent4" accent5="accent5" accent6="accent6" hlink="hlink" folHlink="folHlink"/>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1">
            <a:extLst>
              <a:ext uri="{FF2B5EF4-FFF2-40B4-BE49-F238E27FC236}">
                <a16:creationId xmlns="" xmlns:a16="http://schemas.microsoft.com/office/drawing/2014/main" id="{345EA73B-CEF0-91A8-A2D9-408CBEDF0AD0}"/>
              </a:ext>
            </a:extLst>
          </p:cNvPr>
          <p:cNvSpPr>
            <a:spLocks noChangeArrowheads="1"/>
          </p:cNvSpPr>
          <p:nvPr/>
        </p:nvSpPr>
        <p:spPr bwMode="auto">
          <a:xfrm>
            <a:off x="945356" y="338139"/>
            <a:ext cx="53911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AC80DA8B-7092-B8C6-A429-022C5A0DF33B}"/>
              </a:ext>
            </a:extLst>
          </p:cNvPr>
          <p:cNvSpPr/>
          <p:nvPr/>
        </p:nvSpPr>
        <p:spPr>
          <a:xfrm>
            <a:off x="515145" y="2020888"/>
            <a:ext cx="10537825" cy="3179762"/>
          </a:xfrm>
          <a:prstGeom prst="rect">
            <a:avLst/>
          </a:prstGeom>
        </p:spPr>
        <p:txBody>
          <a:bodyPr lIns="0" tIns="0" rIns="0" bIns="0"/>
          <a:lstStyle/>
          <a:p>
            <a:pPr eaLnBrk="1" fontAlgn="auto" hangingPunct="1">
              <a:lnSpc>
                <a:spcPts val="3840"/>
              </a:lnSpc>
              <a:spcBef>
                <a:spcPts val="0"/>
              </a:spcBef>
              <a:spcAft>
                <a:spcPts val="1260"/>
              </a:spcAft>
              <a:defRPr/>
            </a:pPr>
            <a:r>
              <a:rPr lang="en-US" sz="4900" b="1" spc="-150">
                <a:latin typeface="Times New Roman"/>
              </a:rPr>
              <a:t>3.    </a:t>
            </a:r>
            <a:r>
              <a:rPr lang="en-US" sz="3100" b="1">
                <a:latin typeface="Times New Roman"/>
              </a:rPr>
              <a:t>Nurse </a:t>
            </a:r>
            <a:r>
              <a:rPr lang="en-US" sz="4900" b="1" spc="-150">
                <a:latin typeface="Times New Roman"/>
              </a:rPr>
              <a:t>should advise the patient to complete the full course of therapy and not to discontinue the drugs when symptoms</a:t>
            </a:r>
          </a:p>
          <a:p>
            <a:pPr algn="just" eaLnBrk="1" fontAlgn="auto" hangingPunct="1">
              <a:spcBef>
                <a:spcPts val="0"/>
              </a:spcBef>
              <a:spcAft>
                <a:spcPts val="1260"/>
              </a:spcAft>
              <a:defRPr/>
            </a:pPr>
            <a:r>
              <a:rPr lang="en-US" sz="4900" b="1" spc="-150">
                <a:latin typeface="Times New Roman"/>
              </a:rPr>
              <a:t>subsides.</a:t>
            </a:r>
          </a:p>
          <a:p>
            <a:pPr eaLnBrk="1" fontAlgn="auto" hangingPunct="1">
              <a:lnSpc>
                <a:spcPts val="3840"/>
              </a:lnSpc>
              <a:spcBef>
                <a:spcPts val="0"/>
              </a:spcBef>
              <a:spcAft>
                <a:spcPts val="0"/>
              </a:spcAft>
              <a:defRPr/>
            </a:pPr>
            <a:r>
              <a:rPr lang="en-US" sz="4900" b="1" spc="-150">
                <a:latin typeface="Times New Roman"/>
              </a:rPr>
              <a:t>4</a:t>
            </a:r>
            <a:r>
              <a:rPr lang="en-US" sz="3100" b="1">
                <a:latin typeface="Times New Roman"/>
              </a:rPr>
              <a:t>.    Nurse </a:t>
            </a:r>
            <a:r>
              <a:rPr lang="en-US" sz="4900" b="1" spc="-150">
                <a:latin typeface="Times New Roman"/>
              </a:rPr>
              <a:t>should be aware that purgative to facilitate to bowel movements may follow the administration of these drugs.</a:t>
            </a:r>
          </a:p>
          <a:p>
            <a:pPr algn="just" eaLnBrk="1" fontAlgn="auto" hangingPunct="1">
              <a:lnSpc>
                <a:spcPts val="3840"/>
              </a:lnSpc>
              <a:spcBef>
                <a:spcPts val="0"/>
              </a:spcBef>
              <a:spcAft>
                <a:spcPts val="0"/>
              </a:spcAft>
              <a:defRPr/>
            </a:pPr>
            <a:r>
              <a:rPr lang="en-US" sz="4900" b="1" spc="-150">
                <a:latin typeface="Times New Roman"/>
              </a:rPr>
              <a:t>5.    </a:t>
            </a:r>
            <a:r>
              <a:rPr lang="en-US" sz="3100" b="1">
                <a:latin typeface="Times New Roman"/>
              </a:rPr>
              <a:t>Nurse </a:t>
            </a:r>
            <a:r>
              <a:rPr lang="en-US" sz="4900" b="1" spc="-150">
                <a:latin typeface="Times New Roman"/>
              </a:rPr>
              <a:t>should advise the patient.</a:t>
            </a:r>
          </a:p>
        </p:txBody>
      </p:sp>
      <p:sp>
        <p:nvSpPr>
          <p:cNvPr id="131076" name="Rectangle 3">
            <a:extLst>
              <a:ext uri="{FF2B5EF4-FFF2-40B4-BE49-F238E27FC236}">
                <a16:creationId xmlns="" xmlns:a16="http://schemas.microsoft.com/office/drawing/2014/main" id="{5CDD3A5C-D8CC-9989-B01C-9972C640F16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31077" name="Rectangle 4">
            <a:extLst>
              <a:ext uri="{FF2B5EF4-FFF2-40B4-BE49-F238E27FC236}">
                <a16:creationId xmlns="" xmlns:a16="http://schemas.microsoft.com/office/drawing/2014/main" id="{A5A73240-4FF8-57BF-BA36-4E11781603DB}"/>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119</a:t>
            </a:r>
          </a:p>
        </p:txBody>
      </p:sp>
    </p:spTree>
  </p:cSld>
  <p:clrMapOvr>
    <a:overrideClrMapping bg1="lt1" tx1="dk1" bg2="lt2" tx2="dk2" accent1="accent1" accent2="accent2" accent3="accent3" accent4="accent4" accent5="accent5" accent6="accent6" hlink="hlink" folHlink="folHlink"/>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2098" name="Picture 1">
            <a:extLst>
              <a:ext uri="{FF2B5EF4-FFF2-40B4-BE49-F238E27FC236}">
                <a16:creationId xmlns="" xmlns:a16="http://schemas.microsoft.com/office/drawing/2014/main" id="{EDFF0007-FF1A-FBEF-F359-ECDA803270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95657" y="288925"/>
            <a:ext cx="2163763"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13047BD1-8362-94AC-B387-A1F4188C324E}"/>
              </a:ext>
            </a:extLst>
          </p:cNvPr>
          <p:cNvSpPr/>
          <p:nvPr/>
        </p:nvSpPr>
        <p:spPr>
          <a:xfrm>
            <a:off x="2091531" y="1006475"/>
            <a:ext cx="4406900" cy="533400"/>
          </a:xfrm>
          <a:prstGeom prst="rect">
            <a:avLst/>
          </a:prstGeom>
        </p:spPr>
        <p:txBody>
          <a:bodyPr wrap="none" lIns="0" tIns="0" rIns="0" bIns="0"/>
          <a:lstStyle/>
          <a:p>
            <a:pPr eaLnBrk="1" fontAlgn="auto" hangingPunct="1">
              <a:spcBef>
                <a:spcPts val="0"/>
              </a:spcBef>
              <a:spcAft>
                <a:spcPts val="4200"/>
              </a:spcAft>
              <a:defRPr/>
            </a:pPr>
            <a:r>
              <a:rPr lang="en-US" sz="3900" b="1" spc="-50">
                <a:latin typeface="Times New Roman"/>
              </a:rPr>
              <a:t>Antiscabies agents</a:t>
            </a:r>
          </a:p>
        </p:txBody>
      </p:sp>
      <p:sp>
        <p:nvSpPr>
          <p:cNvPr id="4" name="Rectangle 3">
            <a:extLst>
              <a:ext uri="{FF2B5EF4-FFF2-40B4-BE49-F238E27FC236}">
                <a16:creationId xmlns="" xmlns:a16="http://schemas.microsoft.com/office/drawing/2014/main" id="{2FA6C4E9-08BA-56D9-A55E-733B0FCE9BF2}"/>
              </a:ext>
            </a:extLst>
          </p:cNvPr>
          <p:cNvSpPr/>
          <p:nvPr/>
        </p:nvSpPr>
        <p:spPr>
          <a:xfrm>
            <a:off x="958056" y="2185989"/>
            <a:ext cx="10288588" cy="3602037"/>
          </a:xfrm>
          <a:prstGeom prst="rect">
            <a:avLst/>
          </a:prstGeom>
        </p:spPr>
        <p:txBody>
          <a:bodyPr lIns="0" tIns="0" rIns="0" bIns="0"/>
          <a:lstStyle/>
          <a:p>
            <a:pPr marL="240284" indent="-215900" eaLnBrk="1" fontAlgn="auto" hangingPunct="1">
              <a:lnSpc>
                <a:spcPts val="3456"/>
              </a:lnSpc>
              <a:spcBef>
                <a:spcPts val="4200"/>
              </a:spcBef>
              <a:spcAft>
                <a:spcPts val="420"/>
              </a:spcAft>
              <a:defRPr/>
            </a:pPr>
            <a:r>
              <a:rPr lang="en-US" sz="3100" b="1" spc="-150">
                <a:latin typeface="Calibri"/>
              </a:rPr>
              <a:t>•</a:t>
            </a:r>
            <a:r>
              <a:rPr lang="en-US" sz="3100" b="1">
                <a:latin typeface="Times New Roman"/>
              </a:rPr>
              <a:t>    Sarcoptes scabiei</a:t>
            </a:r>
            <a:r>
              <a:rPr lang="en-US" sz="3100" b="1" spc="-150">
                <a:latin typeface="Calibri"/>
              </a:rPr>
              <a:t>, otherwise known as scabies, is a highly contagious infestation of microscopic mites that affect humans and animals alike.</a:t>
            </a:r>
          </a:p>
          <a:p>
            <a:pPr marL="240284" indent="-215900" eaLnBrk="1" fontAlgn="auto" hangingPunct="1">
              <a:lnSpc>
                <a:spcPts val="3456"/>
              </a:lnSpc>
              <a:spcBef>
                <a:spcPts val="0"/>
              </a:spcBef>
              <a:spcAft>
                <a:spcPts val="0"/>
              </a:spcAft>
              <a:defRPr/>
            </a:pPr>
            <a:r>
              <a:rPr lang="en-US" sz="3100" b="1" spc="-150">
                <a:latin typeface="Calibri"/>
              </a:rPr>
              <a:t>•    Contracting scabies is more common then one may think, and occurs worldwide. No one is safe from an infestation of scabies because it can affect any race or social class. Scabies can also spread at a rapid pace, and this usually occurs in crowded areas where there is a chance of prolonged contact.</a:t>
            </a:r>
          </a:p>
        </p:txBody>
      </p:sp>
      <p:sp>
        <p:nvSpPr>
          <p:cNvPr id="132101" name="Rectangle 4">
            <a:extLst>
              <a:ext uri="{FF2B5EF4-FFF2-40B4-BE49-F238E27FC236}">
                <a16:creationId xmlns="" xmlns:a16="http://schemas.microsoft.com/office/drawing/2014/main" id="{43F2979B-98D9-160E-201D-7AF51C64198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32102" name="Rectangle 5">
            <a:extLst>
              <a:ext uri="{FF2B5EF4-FFF2-40B4-BE49-F238E27FC236}">
                <a16:creationId xmlns="" xmlns:a16="http://schemas.microsoft.com/office/drawing/2014/main" id="{0B128E8D-718C-2D0F-847F-EFEA58B5789F}"/>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120</a:t>
            </a:r>
          </a:p>
        </p:txBody>
      </p:sp>
    </p:spTree>
  </p:cSld>
  <p:clrMapOvr>
    <a:overrideClrMapping bg1="lt1" tx1="dk1" bg2="lt2" tx2="dk2" accent1="accent1" accent2="accent2" accent3="accent3" accent4="accent4" accent5="accent5" accent6="accent6" hlink="hlink" folHlink="folHlink"/>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7787543-32A1-D633-A3AF-E721E36A1DC8}"/>
              </a:ext>
            </a:extLst>
          </p:cNvPr>
          <p:cNvSpPr/>
          <p:nvPr/>
        </p:nvSpPr>
        <p:spPr>
          <a:xfrm>
            <a:off x="843757" y="819150"/>
            <a:ext cx="10321925" cy="4237038"/>
          </a:xfrm>
          <a:prstGeom prst="rect">
            <a:avLst/>
          </a:prstGeom>
        </p:spPr>
        <p:txBody>
          <a:bodyPr lIns="0" tIns="0" rIns="0" bIns="0"/>
          <a:lstStyle/>
          <a:p>
            <a:pPr algn="just" eaLnBrk="1" fontAlgn="auto" hangingPunct="1">
              <a:spcBef>
                <a:spcPts val="0"/>
              </a:spcBef>
              <a:spcAft>
                <a:spcPts val="1470"/>
              </a:spcAft>
              <a:defRPr/>
            </a:pPr>
            <a:r>
              <a:rPr lang="en-US" sz="3100">
                <a:solidFill>
                  <a:srgbClr val="2E75B6"/>
                </a:solidFill>
                <a:latin typeface="Times New Roman"/>
              </a:rPr>
              <a:t>DEFINITION</a:t>
            </a:r>
          </a:p>
          <a:p>
            <a:pPr marL="238760" indent="-203200" eaLnBrk="1" fontAlgn="auto" hangingPunct="1">
              <a:lnSpc>
                <a:spcPts val="3456"/>
              </a:lnSpc>
              <a:spcBef>
                <a:spcPts val="0"/>
              </a:spcBef>
              <a:spcAft>
                <a:spcPts val="630"/>
              </a:spcAft>
              <a:defRPr/>
            </a:pPr>
            <a:r>
              <a:rPr lang="en-US" sz="3100" b="1">
                <a:latin typeface="Times New Roman"/>
              </a:rPr>
              <a:t>Scabies is a contagious disease caused by the mite </a:t>
            </a:r>
            <a:r>
              <a:rPr lang="en-US" sz="3000" b="1" i="1">
                <a:latin typeface="Times New Roman"/>
              </a:rPr>
              <a:t>Sarcoptes scabiei.</a:t>
            </a:r>
          </a:p>
          <a:p>
            <a:pPr algn="just" eaLnBrk="1" fontAlgn="auto" hangingPunct="1">
              <a:lnSpc>
                <a:spcPts val="4440"/>
              </a:lnSpc>
              <a:spcBef>
                <a:spcPts val="0"/>
              </a:spcBef>
              <a:spcAft>
                <a:spcPts val="0"/>
              </a:spcAft>
              <a:defRPr/>
            </a:pPr>
            <a:r>
              <a:rPr lang="en-US" sz="3100">
                <a:solidFill>
                  <a:srgbClr val="2E75B6"/>
                </a:solidFill>
                <a:latin typeface="Times New Roman"/>
              </a:rPr>
              <a:t>EPIDEMIOLOGY &amp; DEMOGRAPHICS</a:t>
            </a:r>
          </a:p>
          <a:p>
            <a:pPr algn="just" eaLnBrk="1" fontAlgn="auto" hangingPunct="1">
              <a:lnSpc>
                <a:spcPts val="4440"/>
              </a:lnSpc>
              <a:spcBef>
                <a:spcPts val="0"/>
              </a:spcBef>
              <a:spcAft>
                <a:spcPts val="0"/>
              </a:spcAft>
              <a:defRPr/>
            </a:pPr>
            <a:r>
              <a:rPr lang="en-US" sz="3100">
                <a:latin typeface="Times New Roman"/>
              </a:rPr>
              <a:t>♦    Mites are distributed worldwide</a:t>
            </a:r>
          </a:p>
          <a:p>
            <a:pPr eaLnBrk="1" fontAlgn="auto" hangingPunct="1">
              <a:lnSpc>
                <a:spcPts val="4440"/>
              </a:lnSpc>
              <a:spcBef>
                <a:spcPts val="0"/>
              </a:spcBef>
              <a:spcAft>
                <a:spcPts val="0"/>
              </a:spcAft>
              <a:defRPr/>
            </a:pPr>
            <a:r>
              <a:rPr lang="en-US" sz="3100">
                <a:latin typeface="Times New Roman"/>
              </a:rPr>
              <a:t>♦    affects all races and socioeconomic classes in all climates ♦Higher prevalence in urban areas</a:t>
            </a:r>
          </a:p>
          <a:p>
            <a:pPr algn="just" eaLnBrk="1" fontAlgn="auto" hangingPunct="1">
              <a:lnSpc>
                <a:spcPts val="4440"/>
              </a:lnSpc>
              <a:spcBef>
                <a:spcPts val="0"/>
              </a:spcBef>
              <a:spcAft>
                <a:spcPts val="0"/>
              </a:spcAft>
              <a:defRPr/>
            </a:pPr>
            <a:r>
              <a:rPr lang="en-US" sz="3100">
                <a:latin typeface="Times New Roman"/>
              </a:rPr>
              <a:t>♦Greater frequency in winter than summer</a:t>
            </a:r>
          </a:p>
        </p:txBody>
      </p:sp>
      <p:sp>
        <p:nvSpPr>
          <p:cNvPr id="133123" name="Rectangle 2">
            <a:extLst>
              <a:ext uri="{FF2B5EF4-FFF2-40B4-BE49-F238E27FC236}">
                <a16:creationId xmlns="" xmlns:a16="http://schemas.microsoft.com/office/drawing/2014/main" id="{6C943BFD-9C53-D422-EB6C-02921AC4465D}"/>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33124" name="Rectangle 3">
            <a:extLst>
              <a:ext uri="{FF2B5EF4-FFF2-40B4-BE49-F238E27FC236}">
                <a16:creationId xmlns="" xmlns:a16="http://schemas.microsoft.com/office/drawing/2014/main" id="{1E6C5E2D-7C6F-AF17-D9FC-94BD34DA5F9B}"/>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121</a:t>
            </a:r>
          </a:p>
        </p:txBody>
      </p:sp>
    </p:spTree>
  </p:cSld>
  <p:clrMapOvr>
    <a:overrideClrMapping bg1="lt1" tx1="dk1" bg2="lt2" tx2="dk2" accent1="accent1" accent2="accent2" accent3="accent3" accent4="accent4" accent5="accent5" accent6="accent6" hlink="hlink" folHlink="folHlink"/>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1">
            <a:extLst>
              <a:ext uri="{FF2B5EF4-FFF2-40B4-BE49-F238E27FC236}">
                <a16:creationId xmlns="" xmlns:a16="http://schemas.microsoft.com/office/drawing/2014/main" id="{54283D77-BA84-B6BC-EB56-28498E14045E}"/>
              </a:ext>
            </a:extLst>
          </p:cNvPr>
          <p:cNvSpPr>
            <a:spLocks noChangeArrowheads="1"/>
          </p:cNvSpPr>
          <p:nvPr/>
        </p:nvSpPr>
        <p:spPr bwMode="auto">
          <a:xfrm>
            <a:off x="484981" y="374651"/>
            <a:ext cx="4833938"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solidFill>
                  <a:srgbClr val="2E75B6"/>
                </a:solidFill>
                <a:latin typeface="Times New Roman" panose="02020603050405020304" pitchFamily="18" charset="0"/>
              </a:rPr>
              <a:t>Scabies Transmission</a:t>
            </a:r>
          </a:p>
        </p:txBody>
      </p:sp>
      <p:sp>
        <p:nvSpPr>
          <p:cNvPr id="3" name="Rectangle 2">
            <a:extLst>
              <a:ext uri="{FF2B5EF4-FFF2-40B4-BE49-F238E27FC236}">
                <a16:creationId xmlns="" xmlns:a16="http://schemas.microsoft.com/office/drawing/2014/main" id="{A5E42060-8994-0F25-C9E2-EB7316867E0A}"/>
              </a:ext>
            </a:extLst>
          </p:cNvPr>
          <p:cNvSpPr/>
          <p:nvPr/>
        </p:nvSpPr>
        <p:spPr>
          <a:xfrm>
            <a:off x="912019" y="1841501"/>
            <a:ext cx="10591800" cy="3986213"/>
          </a:xfrm>
          <a:prstGeom prst="rect">
            <a:avLst/>
          </a:prstGeom>
        </p:spPr>
        <p:txBody>
          <a:bodyPr lIns="0" tIns="0" rIns="0" bIns="0"/>
          <a:lstStyle/>
          <a:p>
            <a:pPr marL="235204" indent="-215900" algn="just" eaLnBrk="1" fontAlgn="auto" hangingPunct="1">
              <a:spcBef>
                <a:spcPts val="0"/>
              </a:spcBef>
              <a:spcAft>
                <a:spcPts val="1260"/>
              </a:spcAft>
              <a:defRPr/>
            </a:pPr>
            <a:r>
              <a:rPr lang="en-US" sz="3100" b="1" spc="-150">
                <a:latin typeface="Calibri"/>
              </a:rPr>
              <a:t>•    Direct, prolonged, skin-to-skin contact</a:t>
            </a:r>
          </a:p>
          <a:p>
            <a:pPr marL="235204" indent="-215900" algn="just" eaLnBrk="1" fontAlgn="auto" hangingPunct="1">
              <a:spcBef>
                <a:spcPts val="0"/>
              </a:spcBef>
              <a:spcAft>
                <a:spcPts val="1260"/>
              </a:spcAft>
              <a:defRPr/>
            </a:pPr>
            <a:r>
              <a:rPr lang="en-US" sz="3100" b="1" spc="-150">
                <a:latin typeface="Calibri"/>
              </a:rPr>
              <a:t>•    Sexual contact</a:t>
            </a:r>
          </a:p>
          <a:p>
            <a:pPr marL="235204" indent="-215900" algn="just" eaLnBrk="1" fontAlgn="auto" hangingPunct="1">
              <a:lnSpc>
                <a:spcPts val="3456"/>
              </a:lnSpc>
              <a:spcBef>
                <a:spcPts val="0"/>
              </a:spcBef>
              <a:spcAft>
                <a:spcPts val="420"/>
              </a:spcAft>
              <a:defRPr/>
            </a:pPr>
            <a:r>
              <a:rPr lang="en-US" sz="3100" b="1" spc="-150">
                <a:latin typeface="Calibri"/>
              </a:rPr>
              <a:t>•    Exposure is most common in nursing homes, hospitals, institutions, and daycare settings; can also be spread in households</a:t>
            </a:r>
          </a:p>
          <a:p>
            <a:pPr marL="235204" indent="-215900" algn="just" eaLnBrk="1" fontAlgn="auto" hangingPunct="1">
              <a:spcBef>
                <a:spcPts val="0"/>
              </a:spcBef>
              <a:spcAft>
                <a:spcPts val="1260"/>
              </a:spcAft>
              <a:defRPr/>
            </a:pPr>
            <a:r>
              <a:rPr lang="en-US" sz="3100" b="1" spc="-150">
                <a:latin typeface="Calibri"/>
              </a:rPr>
              <a:t>•    Indirect transfer from clothing, towels and bedding</a:t>
            </a:r>
          </a:p>
          <a:p>
            <a:pPr marL="235204" indent="-215900" algn="just" eaLnBrk="1" fontAlgn="auto" hangingPunct="1">
              <a:lnSpc>
                <a:spcPts val="3456"/>
              </a:lnSpc>
              <a:spcBef>
                <a:spcPts val="0"/>
              </a:spcBef>
              <a:spcAft>
                <a:spcPts val="0"/>
              </a:spcAft>
              <a:defRPr/>
            </a:pPr>
            <a:r>
              <a:rPr lang="en-US" sz="3100" b="1" spc="-150">
                <a:latin typeface="Calibri"/>
              </a:rPr>
              <a:t>•    Transmission occurs as long as person is infested and untreated, including incubation period.</a:t>
            </a:r>
          </a:p>
        </p:txBody>
      </p:sp>
      <p:sp>
        <p:nvSpPr>
          <p:cNvPr id="134148" name="Rectangle 3">
            <a:extLst>
              <a:ext uri="{FF2B5EF4-FFF2-40B4-BE49-F238E27FC236}">
                <a16:creationId xmlns="" xmlns:a16="http://schemas.microsoft.com/office/drawing/2014/main" id="{0B794F3B-E63B-D72F-06C8-EE7B96FFD34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34149" name="Rectangle 4">
            <a:extLst>
              <a:ext uri="{FF2B5EF4-FFF2-40B4-BE49-F238E27FC236}">
                <a16:creationId xmlns="" xmlns:a16="http://schemas.microsoft.com/office/drawing/2014/main" id="{E7B8DAB0-2CBB-8716-7960-B1C0D3BFFA9F}"/>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122</a:t>
            </a:r>
          </a:p>
        </p:txBody>
      </p:sp>
    </p:spTree>
  </p:cSld>
  <p:clrMapOvr>
    <a:overrideClrMapping bg1="lt1" tx1="dk1" bg2="lt2" tx2="dk2" accent1="accent1" accent2="accent2" accent3="accent3" accent4="accent4" accent5="accent5" accent6="accent6" hlink="hlink" folHlink="folHlink"/>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1">
            <a:extLst>
              <a:ext uri="{FF2B5EF4-FFF2-40B4-BE49-F238E27FC236}">
                <a16:creationId xmlns="" xmlns:a16="http://schemas.microsoft.com/office/drawing/2014/main" id="{D06CFB80-D625-485C-63F3-2256B882E8B4}"/>
              </a:ext>
            </a:extLst>
          </p:cNvPr>
          <p:cNvSpPr>
            <a:spLocks noChangeArrowheads="1"/>
          </p:cNvSpPr>
          <p:nvPr/>
        </p:nvSpPr>
        <p:spPr bwMode="auto">
          <a:xfrm>
            <a:off x="253207" y="268288"/>
            <a:ext cx="4221163"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solidFill>
                  <a:srgbClr val="2E75B6"/>
                </a:solidFill>
                <a:latin typeface="Times New Roman" panose="02020603050405020304" pitchFamily="18" charset="0"/>
              </a:rPr>
              <a:t>Scabies Symptoms</a:t>
            </a:r>
          </a:p>
        </p:txBody>
      </p:sp>
      <p:sp>
        <p:nvSpPr>
          <p:cNvPr id="135171" name="Rectangle 2">
            <a:extLst>
              <a:ext uri="{FF2B5EF4-FFF2-40B4-BE49-F238E27FC236}">
                <a16:creationId xmlns="" xmlns:a16="http://schemas.microsoft.com/office/drawing/2014/main" id="{8ED4FC3D-93CD-174E-34F8-5CAD2772F128}"/>
              </a:ext>
            </a:extLst>
          </p:cNvPr>
          <p:cNvSpPr>
            <a:spLocks noChangeArrowheads="1"/>
          </p:cNvSpPr>
          <p:nvPr/>
        </p:nvSpPr>
        <p:spPr bwMode="auto">
          <a:xfrm>
            <a:off x="670719" y="1543050"/>
            <a:ext cx="10768012" cy="468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8763"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25"/>
              </a:lnSpc>
              <a:spcAft>
                <a:spcPts val="425"/>
              </a:spcAft>
            </a:pPr>
            <a:r>
              <a:rPr lang="en-US" altLang="en-US" sz="3100">
                <a:latin typeface="Times New Roman" panose="02020603050405020304" pitchFamily="18" charset="0"/>
              </a:rPr>
              <a:t>■    Pimple-like rash or burrows between fingers, on wrist, elbows, armpits, belt line, navel, abdomen, and/or back of the hip</a:t>
            </a:r>
          </a:p>
          <a:p>
            <a:pPr algn="just" eaLnBrk="1" hangingPunct="1">
              <a:lnSpc>
                <a:spcPts val="4075"/>
              </a:lnSpc>
            </a:pPr>
            <a:r>
              <a:rPr lang="en-US" altLang="en-US" sz="3100">
                <a:latin typeface="Times New Roman" panose="02020603050405020304" pitchFamily="18" charset="0"/>
              </a:rPr>
              <a:t>■    Erythematous(red) skin</a:t>
            </a:r>
          </a:p>
          <a:p>
            <a:pPr algn="just" eaLnBrk="1" hangingPunct="1">
              <a:lnSpc>
                <a:spcPts val="4075"/>
              </a:lnSpc>
            </a:pPr>
            <a:r>
              <a:rPr lang="en-US" altLang="en-US" sz="3100">
                <a:latin typeface="Times New Roman" panose="02020603050405020304" pitchFamily="18" charset="0"/>
              </a:rPr>
              <a:t>■    Intense itching over most of the body, especially at night</a:t>
            </a:r>
          </a:p>
          <a:p>
            <a:pPr algn="just" eaLnBrk="1" hangingPunct="1">
              <a:lnSpc>
                <a:spcPts val="4075"/>
              </a:lnSpc>
            </a:pPr>
            <a:r>
              <a:rPr lang="en-US" altLang="en-US" sz="3100">
                <a:latin typeface="Times New Roman" panose="02020603050405020304" pitchFamily="18" charset="0"/>
              </a:rPr>
              <a:t>■    Sores on the body caused by scratching</a:t>
            </a:r>
          </a:p>
          <a:p>
            <a:pPr eaLnBrk="1" hangingPunct="1">
              <a:lnSpc>
                <a:spcPts val="3150"/>
              </a:lnSpc>
              <a:spcAft>
                <a:spcPts val="425"/>
              </a:spcAft>
            </a:pPr>
            <a:r>
              <a:rPr lang="en-US" altLang="en-US" sz="3100">
                <a:latin typeface="Times New Roman" panose="02020603050405020304" pitchFamily="18" charset="0"/>
              </a:rPr>
              <a:t>■    Sores can sometimes become infected with bacteria(usually streptococcus pyogenes or staphylococcus aureas)</a:t>
            </a:r>
          </a:p>
          <a:p>
            <a:pPr algn="just" eaLnBrk="1" hangingPunct="1">
              <a:lnSpc>
                <a:spcPts val="3575"/>
              </a:lnSpc>
            </a:pPr>
            <a:r>
              <a:rPr lang="en-US" altLang="en-US" sz="3100" b="1">
                <a:latin typeface="Times New Roman" panose="02020603050405020304" pitchFamily="18" charset="0"/>
              </a:rPr>
              <a:t>Incubation period:</a:t>
            </a:r>
          </a:p>
          <a:p>
            <a:pPr eaLnBrk="1" hangingPunct="1">
              <a:lnSpc>
                <a:spcPts val="3575"/>
              </a:lnSpc>
            </a:pPr>
            <a:r>
              <a:rPr lang="en-US" altLang="en-US" sz="3100">
                <a:latin typeface="Times New Roman" panose="02020603050405020304" pitchFamily="18" charset="0"/>
              </a:rPr>
              <a:t>2-6 weeks without previous exposure 1 -4 days after re-infestation (usually milder)</a:t>
            </a:r>
          </a:p>
        </p:txBody>
      </p:sp>
      <p:sp>
        <p:nvSpPr>
          <p:cNvPr id="135172" name="Rectangle 3">
            <a:extLst>
              <a:ext uri="{FF2B5EF4-FFF2-40B4-BE49-F238E27FC236}">
                <a16:creationId xmlns="" xmlns:a16="http://schemas.microsoft.com/office/drawing/2014/main" id="{2275418D-9807-7FDA-B505-BD3F421C70FF}"/>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35173" name="Rectangle 4">
            <a:extLst>
              <a:ext uri="{FF2B5EF4-FFF2-40B4-BE49-F238E27FC236}">
                <a16:creationId xmlns="" xmlns:a16="http://schemas.microsoft.com/office/drawing/2014/main" id="{22E8C92B-22C7-8C33-25FA-6CBA52CE7B60}"/>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123</a:t>
            </a:r>
          </a:p>
        </p:txBody>
      </p:sp>
    </p:spTree>
  </p:cSld>
  <p:clrMapOvr>
    <a:overrideClrMapping bg1="lt1" tx1="dk1" bg2="lt2" tx2="dk2" accent1="accent1" accent2="accent2" accent3="accent3" accent4="accent4" accent5="accent5" accent6="accent6" hlink="hlink" folHlink="folHlink"/>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1">
            <a:extLst>
              <a:ext uri="{FF2B5EF4-FFF2-40B4-BE49-F238E27FC236}">
                <a16:creationId xmlns="" xmlns:a16="http://schemas.microsoft.com/office/drawing/2014/main" id="{3E727F24-1E87-1E5E-4D87-8DA9D802CB0F}"/>
              </a:ext>
            </a:extLst>
          </p:cNvPr>
          <p:cNvSpPr>
            <a:spLocks noChangeArrowheads="1"/>
          </p:cNvSpPr>
          <p:nvPr/>
        </p:nvSpPr>
        <p:spPr bwMode="auto">
          <a:xfrm>
            <a:off x="4029869" y="628650"/>
            <a:ext cx="4221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3988"/>
              </a:spcAft>
            </a:pPr>
            <a:r>
              <a:rPr lang="en-US" altLang="en-US" sz="3100">
                <a:solidFill>
                  <a:srgbClr val="2E75B6"/>
                </a:solidFill>
                <a:latin typeface="Times New Roman" panose="02020603050405020304" pitchFamily="18" charset="0"/>
              </a:rPr>
              <a:t>LABORATORY TESTS</a:t>
            </a:r>
          </a:p>
        </p:txBody>
      </p:sp>
      <p:sp>
        <p:nvSpPr>
          <p:cNvPr id="136195" name="Rectangle 2">
            <a:extLst>
              <a:ext uri="{FF2B5EF4-FFF2-40B4-BE49-F238E27FC236}">
                <a16:creationId xmlns="" xmlns:a16="http://schemas.microsoft.com/office/drawing/2014/main" id="{F5FC01AA-09DB-41AA-D682-E984CCC69097}"/>
              </a:ext>
            </a:extLst>
          </p:cNvPr>
          <p:cNvSpPr>
            <a:spLocks noChangeArrowheads="1"/>
          </p:cNvSpPr>
          <p:nvPr/>
        </p:nvSpPr>
        <p:spPr bwMode="auto">
          <a:xfrm>
            <a:off x="896144" y="1652589"/>
            <a:ext cx="10528300" cy="267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74638"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438"/>
              </a:lnSpc>
              <a:spcBef>
                <a:spcPts val="3988"/>
              </a:spcBef>
              <a:spcAft>
                <a:spcPts val="213"/>
              </a:spcAft>
            </a:pPr>
            <a:r>
              <a:rPr lang="en-US" altLang="en-US" sz="3100" b="1">
                <a:latin typeface="Times New Roman" panose="02020603050405020304" pitchFamily="18" charset="0"/>
              </a:rPr>
              <a:t>■    Microscopic demonstration </a:t>
            </a:r>
            <a:r>
              <a:rPr lang="en-US" altLang="en-US" sz="2700">
                <a:latin typeface="Times New Roman" panose="02020603050405020304" pitchFamily="18" charset="0"/>
              </a:rPr>
              <a:t>of the organism, feces, or eggs: a drop of mineral oil may be placed over the suspected lesion before removal; the scrapings are transferred directly to a glass slide; a drop of potassium hydroxide is added and a cover slip is applied.</a:t>
            </a:r>
          </a:p>
          <a:p>
            <a:pPr algn="just" eaLnBrk="1" hangingPunct="1"/>
            <a:r>
              <a:rPr lang="en-US" altLang="en-US" sz="3100">
                <a:latin typeface="Times New Roman" panose="02020603050405020304" pitchFamily="18" charset="0"/>
              </a:rPr>
              <a:t>■    Skin biopsy </a:t>
            </a:r>
            <a:r>
              <a:rPr lang="en-US" altLang="en-US" sz="2700">
                <a:latin typeface="Times New Roman" panose="02020603050405020304" pitchFamily="18" charset="0"/>
              </a:rPr>
              <a:t>is rarely necessary to make the diagnosis.</a:t>
            </a:r>
          </a:p>
        </p:txBody>
      </p:sp>
      <p:sp>
        <p:nvSpPr>
          <p:cNvPr id="136196" name="Rectangle 3">
            <a:extLst>
              <a:ext uri="{FF2B5EF4-FFF2-40B4-BE49-F238E27FC236}">
                <a16:creationId xmlns="" xmlns:a16="http://schemas.microsoft.com/office/drawing/2014/main" id="{2A182CBE-6339-C339-F961-944912543D43}"/>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36197" name="Rectangle 4">
            <a:extLst>
              <a:ext uri="{FF2B5EF4-FFF2-40B4-BE49-F238E27FC236}">
                <a16:creationId xmlns="" xmlns:a16="http://schemas.microsoft.com/office/drawing/2014/main" id="{7228E92A-BC72-0EF7-BDA5-915DBEF1E83B}"/>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124</a:t>
            </a:r>
          </a:p>
        </p:txBody>
      </p:sp>
    </p:spTree>
  </p:cSld>
  <p:clrMapOvr>
    <a:overrideClrMapping bg1="lt1" tx1="dk1" bg2="lt2" tx2="dk2" accent1="accent1" accent2="accent2" accent3="accent3" accent4="accent4" accent5="accent5" accent6="accent6" hlink="hlink" folHlink="folHlink"/>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205638C-4EB6-9456-0E58-8D084CEFCBE4}"/>
              </a:ext>
            </a:extLst>
          </p:cNvPr>
          <p:cNvSpPr/>
          <p:nvPr/>
        </p:nvSpPr>
        <p:spPr>
          <a:xfrm>
            <a:off x="951706" y="546100"/>
            <a:ext cx="3784600" cy="541338"/>
          </a:xfrm>
          <a:prstGeom prst="rect">
            <a:avLst/>
          </a:prstGeom>
        </p:spPr>
        <p:txBody>
          <a:bodyPr wrap="none" lIns="0" tIns="0" rIns="0" bIns="0"/>
          <a:lstStyle/>
          <a:p>
            <a:pPr eaLnBrk="1" fontAlgn="auto" hangingPunct="1">
              <a:spcBef>
                <a:spcPts val="0"/>
              </a:spcBef>
              <a:spcAft>
                <a:spcPts val="5250"/>
              </a:spcAft>
              <a:defRPr/>
            </a:pPr>
            <a:r>
              <a:rPr lang="en-US" sz="3900" b="1" spc="-50">
                <a:solidFill>
                  <a:srgbClr val="2E75B6"/>
                </a:solidFill>
                <a:latin typeface="Times New Roman"/>
              </a:rPr>
              <a:t>Pathophysiology</a:t>
            </a:r>
          </a:p>
        </p:txBody>
      </p:sp>
      <p:sp>
        <p:nvSpPr>
          <p:cNvPr id="137219" name="Rectangle 2">
            <a:extLst>
              <a:ext uri="{FF2B5EF4-FFF2-40B4-BE49-F238E27FC236}">
                <a16:creationId xmlns="" xmlns:a16="http://schemas.microsoft.com/office/drawing/2014/main" id="{3EA16C7B-232E-AF5B-FD27-4E1103CB9695}"/>
              </a:ext>
            </a:extLst>
          </p:cNvPr>
          <p:cNvSpPr>
            <a:spLocks noChangeArrowheads="1"/>
          </p:cNvSpPr>
          <p:nvPr/>
        </p:nvSpPr>
        <p:spPr bwMode="auto">
          <a:xfrm>
            <a:off x="850106" y="1905000"/>
            <a:ext cx="10737850" cy="322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301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475"/>
              </a:lnSpc>
              <a:spcBef>
                <a:spcPts val="5250"/>
              </a:spcBef>
              <a:spcAft>
                <a:spcPts val="625"/>
              </a:spcAft>
            </a:pPr>
            <a:r>
              <a:rPr lang="en-US" altLang="en-US" sz="2700">
                <a:latin typeface="Times New Roman" panose="02020603050405020304" pitchFamily="18" charset="0"/>
              </a:rPr>
              <a:t>&gt;The mite, </a:t>
            </a:r>
            <a:r>
              <a:rPr lang="en-US" altLang="en-US" sz="2600" i="1"/>
              <a:t>S scabiei</a:t>
            </a:r>
            <a:r>
              <a:rPr lang="en-US" altLang="en-US" sz="2700">
                <a:latin typeface="Times New Roman" panose="02020603050405020304" pitchFamily="18" charset="0"/>
              </a:rPr>
              <a:t> spreads disease through direct and prolonged contact between hosts.</a:t>
            </a:r>
          </a:p>
          <a:p>
            <a:pPr algn="just" eaLnBrk="1" hangingPunct="1">
              <a:lnSpc>
                <a:spcPts val="3450"/>
              </a:lnSpc>
              <a:spcAft>
                <a:spcPts val="625"/>
              </a:spcAft>
            </a:pPr>
            <a:r>
              <a:rPr lang="en-US" altLang="en-US" sz="2700">
                <a:latin typeface="Times New Roman" panose="02020603050405020304" pitchFamily="18" charset="0"/>
              </a:rPr>
              <a:t>&gt;The mite remains viable for 2-5 days on inanimate objects; therefore, transmission through for mites, such as infected bedding or clothing, is possible.</a:t>
            </a:r>
          </a:p>
          <a:p>
            <a:pPr algn="just" eaLnBrk="1" hangingPunct="1">
              <a:lnSpc>
                <a:spcPts val="3450"/>
              </a:lnSpc>
            </a:pPr>
            <a:r>
              <a:rPr lang="en-US" altLang="en-US" sz="2700">
                <a:latin typeface="Times New Roman" panose="02020603050405020304" pitchFamily="18" charset="0"/>
              </a:rPr>
              <a:t>&gt;Once bound to their host, 10-15 mites mate on the surface of the skin.</a:t>
            </a:r>
          </a:p>
        </p:txBody>
      </p:sp>
      <p:sp>
        <p:nvSpPr>
          <p:cNvPr id="137220" name="Rectangle 3">
            <a:extLst>
              <a:ext uri="{FF2B5EF4-FFF2-40B4-BE49-F238E27FC236}">
                <a16:creationId xmlns="" xmlns:a16="http://schemas.microsoft.com/office/drawing/2014/main" id="{8CE9621C-7FD3-2C31-8865-55A5ADEE6045}"/>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37221" name="Rectangle 4">
            <a:extLst>
              <a:ext uri="{FF2B5EF4-FFF2-40B4-BE49-F238E27FC236}">
                <a16:creationId xmlns="" xmlns:a16="http://schemas.microsoft.com/office/drawing/2014/main" id="{FD8D9638-009A-2DE1-CA06-CA4194399E41}"/>
              </a:ext>
            </a:extLst>
          </p:cNvPr>
          <p:cNvSpPr>
            <a:spLocks noChangeArrowheads="1"/>
          </p:cNvSpPr>
          <p:nvPr/>
        </p:nvSpPr>
        <p:spPr bwMode="auto">
          <a:xfrm>
            <a:off x="11046620" y="6477000"/>
            <a:ext cx="2492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125</a:t>
            </a:r>
          </a:p>
        </p:txBody>
      </p:sp>
    </p:spTree>
  </p:cSld>
  <p:clrMapOvr>
    <a:overrideClrMapping bg1="lt1" tx1="dk1" bg2="lt2" tx2="dk2" accent1="accent1" accent2="accent2" accent3="accent3" accent4="accent4" accent5="accent5" accent6="accent6" hlink="hlink" folHlink="folHlink"/>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A191320-F6C3-6034-750F-CB25D630D2A0}"/>
              </a:ext>
            </a:extLst>
          </p:cNvPr>
          <p:cNvSpPr/>
          <p:nvPr/>
        </p:nvSpPr>
        <p:spPr>
          <a:xfrm>
            <a:off x="384969" y="950914"/>
            <a:ext cx="11136312" cy="5907087"/>
          </a:xfrm>
          <a:prstGeom prst="rect">
            <a:avLst/>
          </a:prstGeom>
        </p:spPr>
        <p:txBody>
          <a:bodyPr lIns="0" tIns="0" rIns="0" bIns="0"/>
          <a:lstStyle/>
          <a:p>
            <a:pPr algn="just" eaLnBrk="1" fontAlgn="auto" hangingPunct="1">
              <a:lnSpc>
                <a:spcPts val="3888"/>
              </a:lnSpc>
              <a:spcBef>
                <a:spcPts val="0"/>
              </a:spcBef>
              <a:spcAft>
                <a:spcPts val="0"/>
              </a:spcAft>
              <a:defRPr/>
            </a:pPr>
            <a:r>
              <a:rPr lang="en-US" sz="4000">
                <a:latin typeface="Times New Roman"/>
              </a:rPr>
              <a:t>&gt;After mating, the male mite dies.</a:t>
            </a:r>
          </a:p>
          <a:p>
            <a:pPr algn="just" eaLnBrk="1" fontAlgn="auto" hangingPunct="1">
              <a:lnSpc>
                <a:spcPts val="3888"/>
              </a:lnSpc>
              <a:spcBef>
                <a:spcPts val="0"/>
              </a:spcBef>
              <a:spcAft>
                <a:spcPts val="0"/>
              </a:spcAft>
              <a:defRPr/>
            </a:pPr>
            <a:r>
              <a:rPr lang="en-US" sz="4000">
                <a:latin typeface="Times New Roman"/>
              </a:rPr>
              <a:t>&gt;The female mite burrows into the epidermis of the host using her jaws and front legs, where she lays up to 3 eggs per day for the duration of her 30-60 day lifetime.</a:t>
            </a:r>
          </a:p>
          <a:p>
            <a:pPr algn="just" eaLnBrk="1" fontAlgn="auto" hangingPunct="1">
              <a:lnSpc>
                <a:spcPts val="3888"/>
              </a:lnSpc>
              <a:spcBef>
                <a:spcPts val="0"/>
              </a:spcBef>
              <a:spcAft>
                <a:spcPts val="0"/>
              </a:spcAft>
              <a:defRPr/>
            </a:pPr>
            <a:r>
              <a:rPr lang="en-US" sz="4000">
                <a:latin typeface="Times New Roman"/>
              </a:rPr>
              <a:t>&gt;An affected host harbors approximately 11 adult female mites during a typical infestation. The eggs hatch in 3-4 days.</a:t>
            </a:r>
          </a:p>
          <a:p>
            <a:pPr algn="just" eaLnBrk="1" fontAlgn="auto" hangingPunct="1">
              <a:lnSpc>
                <a:spcPts val="3888"/>
              </a:lnSpc>
              <a:spcBef>
                <a:spcPts val="0"/>
              </a:spcBef>
              <a:spcAft>
                <a:spcPts val="0"/>
              </a:spcAft>
              <a:defRPr/>
            </a:pPr>
            <a:r>
              <a:rPr lang="en-US" sz="4000">
                <a:latin typeface="Times New Roman"/>
              </a:rPr>
              <a:t>&gt;The Larvae migrate to skin surface and burrow into the skin or hair follicles forming short burrows, called molting pouches. Larvae have 3 pairs of legs and last on</a:t>
            </a:r>
            <a:r>
              <a:rPr lang="en-US" sz="4000" baseline="30000">
                <a:solidFill>
                  <a:srgbClr val="878787"/>
                </a:solidFill>
                <a:latin typeface="Times New Roman"/>
              </a:rPr>
              <a:t>8 23 </a:t>
            </a:r>
            <a:r>
              <a:rPr lang="en-US" sz="4000" spc="-450" baseline="30000">
                <a:solidFill>
                  <a:srgbClr val="878787"/>
                </a:solidFill>
                <a:latin typeface="Times New Roman"/>
              </a:rPr>
              <a:t>2018</a:t>
            </a:r>
            <a:r>
              <a:rPr lang="en-US" sz="4000">
                <a:solidFill>
                  <a:srgbClr val="878787"/>
                </a:solidFill>
                <a:latin typeface="Times New Roman"/>
              </a:rPr>
              <a:t> </a:t>
            </a:r>
            <a:r>
              <a:rPr lang="en-US" sz="4000">
                <a:latin typeface="Times New Roman"/>
              </a:rPr>
              <a:t>to 3 days before turning into nymphs.    </a:t>
            </a:r>
            <a:r>
              <a:rPr lang="en-US" sz="4000" baseline="30000">
                <a:solidFill>
                  <a:srgbClr val="878787"/>
                </a:solidFill>
                <a:latin typeface="Times New Roman"/>
              </a:rPr>
              <a:t>126</a:t>
            </a:r>
          </a:p>
        </p:txBody>
      </p:sp>
    </p:spTree>
  </p:cSld>
  <p:clrMapOvr>
    <a:overrideClrMapping bg1="lt1" tx1="dk1" bg2="lt2" tx2="dk2" accent1="accent1" accent2="accent2" accent3="accent3" accent4="accent4" accent5="accent5" accent6="accent6" hlink="hlink" folHlink="folHlink"/>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9266" name="Rectangle 1">
            <a:extLst>
              <a:ext uri="{FF2B5EF4-FFF2-40B4-BE49-F238E27FC236}">
                <a16:creationId xmlns="" xmlns:a16="http://schemas.microsoft.com/office/drawing/2014/main" id="{4DA73581-DFBF-1C4F-C1F8-2B341F0C8F8E}"/>
              </a:ext>
            </a:extLst>
          </p:cNvPr>
          <p:cNvSpPr>
            <a:spLocks noChangeArrowheads="1"/>
          </p:cNvSpPr>
          <p:nvPr/>
        </p:nvSpPr>
        <p:spPr bwMode="auto">
          <a:xfrm>
            <a:off x="942182" y="1100139"/>
            <a:ext cx="10698163" cy="553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325"/>
              </a:lnSpc>
            </a:pPr>
            <a:r>
              <a:rPr lang="en-US" altLang="en-US" sz="4000">
                <a:latin typeface="Times New Roman" panose="02020603050405020304" pitchFamily="18" charset="0"/>
              </a:rPr>
              <a:t>&gt;    Mating occurs when male mite penetrates the molting pouch of the female mite.</a:t>
            </a:r>
          </a:p>
          <a:p>
            <a:pPr eaLnBrk="1" hangingPunct="1">
              <a:lnSpc>
                <a:spcPts val="4325"/>
              </a:lnSpc>
            </a:pPr>
            <a:r>
              <a:rPr lang="en-US" altLang="en-US" sz="4000">
                <a:latin typeface="Times New Roman" panose="02020603050405020304" pitchFamily="18" charset="0"/>
              </a:rPr>
              <a:t>&gt;    Impregnated females extend their molting pouches into burrows, laying eggs in the process; survive 1-2 months in tunnels under the skin.</a:t>
            </a:r>
          </a:p>
          <a:p>
            <a:pPr eaLnBrk="1" hangingPunct="1">
              <a:lnSpc>
                <a:spcPts val="4325"/>
              </a:lnSpc>
            </a:pPr>
            <a:r>
              <a:rPr lang="en-US" altLang="en-US" sz="4000">
                <a:latin typeface="Times New Roman" panose="02020603050405020304" pitchFamily="18" charset="0"/>
              </a:rPr>
              <a:t>&gt;A delayed type IV hypersensitivity reaction to the mites, their eggs, or scybala (packets of feces) occurs approximately 30 days after infestation.</a:t>
            </a:r>
          </a:p>
          <a:p>
            <a:pPr eaLnBrk="1" hangingPunct="1">
              <a:lnSpc>
                <a:spcPts val="4325"/>
              </a:lnSpc>
            </a:pPr>
            <a:r>
              <a:rPr lang="en-US" altLang="en-US" sz="4000">
                <a:latin typeface="Times New Roman" panose="02020603050405020304" pitchFamily="18" charset="0"/>
              </a:rPr>
              <a:t>&gt;This reaction is responsible for the intense pruritus, which is the hallmark of the disease.</a:t>
            </a:r>
          </a:p>
          <a:p>
            <a:pPr algn="just" eaLnBrk="1" hangingPunct="1"/>
            <a:r>
              <a:rPr lang="en-US" altLang="en-US" sz="2600" b="1">
                <a:solidFill>
                  <a:srgbClr val="878787"/>
                </a:solidFill>
                <a:latin typeface="Times New Roman" panose="02020603050405020304" pitchFamily="18" charset="0"/>
              </a:rPr>
              <a:t>8/23/2018    127</a:t>
            </a:r>
          </a:p>
        </p:txBody>
      </p:sp>
    </p:spTree>
  </p:cSld>
  <p:clrMapOvr>
    <a:overrideClrMapping bg1="lt1" tx1="dk1" bg2="lt2" tx2="dk2" accent1="accent1" accent2="accent2" accent3="accent3" accent4="accent4" accent5="accent5" accent6="accent6" hlink="hlink" folHlink="folHlink"/>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1">
            <a:extLst>
              <a:ext uri="{FF2B5EF4-FFF2-40B4-BE49-F238E27FC236}">
                <a16:creationId xmlns="" xmlns:a16="http://schemas.microsoft.com/office/drawing/2014/main" id="{DA57940F-EB70-3729-2F0C-44B57DCA4C79}"/>
              </a:ext>
            </a:extLst>
          </p:cNvPr>
          <p:cNvSpPr>
            <a:spLocks noChangeArrowheads="1"/>
          </p:cNvSpPr>
          <p:nvPr/>
        </p:nvSpPr>
        <p:spPr bwMode="auto">
          <a:xfrm>
            <a:off x="378620" y="365126"/>
            <a:ext cx="11247437"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solidFill>
                  <a:srgbClr val="2E75B6"/>
                </a:solidFill>
                <a:latin typeface="Times New Roman" panose="02020603050405020304" pitchFamily="18" charset="0"/>
              </a:rPr>
              <a:t>Scabies Treatment</a:t>
            </a:r>
          </a:p>
        </p:txBody>
      </p:sp>
      <p:sp>
        <p:nvSpPr>
          <p:cNvPr id="3" name="Rectangle 2">
            <a:extLst>
              <a:ext uri="{FF2B5EF4-FFF2-40B4-BE49-F238E27FC236}">
                <a16:creationId xmlns="" xmlns:a16="http://schemas.microsoft.com/office/drawing/2014/main" id="{5B928EAA-6DC4-7E22-EAD5-1EB7E34A8205}"/>
              </a:ext>
            </a:extLst>
          </p:cNvPr>
          <p:cNvSpPr/>
          <p:nvPr/>
        </p:nvSpPr>
        <p:spPr>
          <a:xfrm>
            <a:off x="378620" y="1331914"/>
            <a:ext cx="11247437" cy="3779837"/>
          </a:xfrm>
          <a:prstGeom prst="rect">
            <a:avLst/>
          </a:prstGeom>
        </p:spPr>
        <p:txBody>
          <a:bodyPr lIns="0" tIns="0" rIns="0" bIns="0"/>
          <a:lstStyle/>
          <a:p>
            <a:pPr marL="438404" algn="just" eaLnBrk="1" fontAlgn="auto" hangingPunct="1">
              <a:spcBef>
                <a:spcPts val="0"/>
              </a:spcBef>
              <a:spcAft>
                <a:spcPts val="1470"/>
              </a:spcAft>
              <a:defRPr/>
            </a:pPr>
            <a:r>
              <a:rPr lang="en-US" sz="3500">
                <a:latin typeface="Times New Roman"/>
              </a:rPr>
              <a:t>•    Application of scabicide over entire body below head</a:t>
            </a:r>
          </a:p>
          <a:p>
            <a:pPr marL="654304" indent="-215900" eaLnBrk="1" fontAlgn="auto" hangingPunct="1">
              <a:lnSpc>
                <a:spcPts val="3888"/>
              </a:lnSpc>
              <a:spcBef>
                <a:spcPts val="0"/>
              </a:spcBef>
              <a:spcAft>
                <a:spcPts val="630"/>
              </a:spcAft>
              <a:defRPr/>
            </a:pPr>
            <a:r>
              <a:rPr lang="en-US" sz="3500">
                <a:latin typeface="Times New Roman"/>
              </a:rPr>
              <a:t>•    Cream should be reapplied to hands after routine hand washing, since hands are often infected</a:t>
            </a:r>
          </a:p>
          <a:p>
            <a:pPr marL="654304" indent="-215900" eaLnBrk="1" fontAlgn="auto" hangingPunct="1">
              <a:lnSpc>
                <a:spcPts val="3840"/>
              </a:lnSpc>
              <a:spcBef>
                <a:spcPts val="0"/>
              </a:spcBef>
              <a:spcAft>
                <a:spcPts val="630"/>
              </a:spcAft>
              <a:defRPr/>
            </a:pPr>
            <a:r>
              <a:rPr lang="en-US" sz="3500">
                <a:latin typeface="Times New Roman"/>
              </a:rPr>
              <a:t>•    Itching may continue for several weeks despite successful treatment</a:t>
            </a:r>
          </a:p>
          <a:p>
            <a:pPr marL="654304" indent="-215900" eaLnBrk="1" fontAlgn="auto" hangingPunct="1">
              <a:lnSpc>
                <a:spcPts val="3912"/>
              </a:lnSpc>
              <a:spcBef>
                <a:spcPts val="0"/>
              </a:spcBef>
              <a:spcAft>
                <a:spcPts val="0"/>
              </a:spcAft>
              <a:defRPr/>
            </a:pPr>
            <a:r>
              <a:rPr lang="en-US" sz="3500">
                <a:latin typeface="Times New Roman"/>
              </a:rPr>
              <a:t>•    In ~5% of cases, 2</a:t>
            </a:r>
            <a:r>
              <a:rPr lang="en-US" sz="3500" baseline="30000">
                <a:latin typeface="Times New Roman"/>
              </a:rPr>
              <a:t>nd</a:t>
            </a:r>
            <a:r>
              <a:rPr lang="en-US" sz="3500">
                <a:latin typeface="Times New Roman"/>
              </a:rPr>
              <a:t> treatment may be necessary af</a:t>
            </a:r>
            <a:r>
              <a:rPr lang="en-US" sz="4300">
                <a:latin typeface="Times New Roman"/>
              </a:rPr>
              <a:t>t</a:t>
            </a:r>
            <a:r>
              <a:rPr lang="en-US" sz="3500">
                <a:latin typeface="Times New Roman"/>
              </a:rPr>
              <a:t>er 710 days.</a:t>
            </a:r>
          </a:p>
        </p:txBody>
      </p:sp>
      <p:sp>
        <p:nvSpPr>
          <p:cNvPr id="140292" name="Rectangle 3">
            <a:extLst>
              <a:ext uri="{FF2B5EF4-FFF2-40B4-BE49-F238E27FC236}">
                <a16:creationId xmlns="" xmlns:a16="http://schemas.microsoft.com/office/drawing/2014/main" id="{2CB33E5D-9CFA-3059-56B0-770D716E9546}"/>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40293" name="Rectangle 4">
            <a:extLst>
              <a:ext uri="{FF2B5EF4-FFF2-40B4-BE49-F238E27FC236}">
                <a16:creationId xmlns="" xmlns:a16="http://schemas.microsoft.com/office/drawing/2014/main" id="{5FC17487-61B4-1714-DB80-21E0B12482C2}"/>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128</a:t>
            </a:r>
          </a:p>
        </p:txBody>
      </p:sp>
    </p:spTree>
  </p:cSld>
  <p:clrMapOvr>
    <a:overrideClrMapping bg1="lt1" tx1="dk1" bg2="lt2" tx2="dk2" accent1="accent1" accent2="accent2" accent3="accent3" accent4="accent4" accent5="accent5" accent6="accent6" hlink="hlink" folHlink="folHlink"/>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E7967368-7ABC-1825-59BC-A8902A5D9956}"/>
              </a:ext>
            </a:extLst>
          </p:cNvPr>
          <p:cNvSpPr/>
          <p:nvPr/>
        </p:nvSpPr>
        <p:spPr>
          <a:xfrm>
            <a:off x="704056" y="401638"/>
            <a:ext cx="10655300" cy="4445000"/>
          </a:xfrm>
          <a:prstGeom prst="rect">
            <a:avLst/>
          </a:prstGeom>
        </p:spPr>
        <p:txBody>
          <a:bodyPr lIns="0" tIns="0" rIns="0" bIns="0"/>
          <a:lstStyle/>
          <a:p>
            <a:pPr eaLnBrk="1" fontAlgn="auto" hangingPunct="1">
              <a:spcBef>
                <a:spcPts val="0"/>
              </a:spcBef>
              <a:spcAft>
                <a:spcPts val="3570"/>
              </a:spcAft>
              <a:defRPr/>
            </a:pPr>
            <a:r>
              <a:rPr lang="en-US" sz="4300" b="1" spc="-50">
                <a:solidFill>
                  <a:srgbClr val="2E75B6"/>
                </a:solidFill>
                <a:latin typeface="Times New Roman"/>
              </a:rPr>
              <a:t>Sulphur</a:t>
            </a:r>
          </a:p>
          <a:p>
            <a:pPr marL="213868" indent="-203200" eaLnBrk="1" fontAlgn="auto" hangingPunct="1">
              <a:lnSpc>
                <a:spcPts val="3888"/>
              </a:lnSpc>
              <a:spcBef>
                <a:spcPts val="0"/>
              </a:spcBef>
              <a:spcAft>
                <a:spcPts val="420"/>
              </a:spcAft>
              <a:defRPr/>
            </a:pPr>
            <a:r>
              <a:rPr lang="en-US" sz="3500">
                <a:latin typeface="Times New Roman"/>
              </a:rPr>
              <a:t>□Scabies was historically treated with topical sulfur, a treatment still in use today</a:t>
            </a:r>
          </a:p>
          <a:p>
            <a:pPr marL="213868" indent="-203200" eaLnBrk="1" fontAlgn="auto" hangingPunct="1">
              <a:lnSpc>
                <a:spcPts val="3888"/>
              </a:lnSpc>
              <a:spcBef>
                <a:spcPts val="0"/>
              </a:spcBef>
              <a:spcAft>
                <a:spcPts val="420"/>
              </a:spcAft>
              <a:defRPr/>
            </a:pPr>
            <a:r>
              <a:rPr lang="en-US" sz="3500">
                <a:latin typeface="Times New Roman"/>
              </a:rPr>
              <a:t>□ 10% sulphur in yellow soft paraffin is safe and effective.</a:t>
            </a:r>
          </a:p>
          <a:p>
            <a:pPr eaLnBrk="1" fontAlgn="auto" hangingPunct="1">
              <a:lnSpc>
                <a:spcPts val="4896"/>
              </a:lnSpc>
              <a:spcBef>
                <a:spcPts val="0"/>
              </a:spcBef>
              <a:spcAft>
                <a:spcPts val="0"/>
              </a:spcAft>
              <a:defRPr/>
            </a:pPr>
            <a:r>
              <a:rPr lang="en-US" sz="3500">
                <a:latin typeface="Times New Roman"/>
              </a:rPr>
              <a:t>□2.5% used for scabies in infants and young children. □Excessive or higher concentration may cause irritation.</a:t>
            </a:r>
          </a:p>
        </p:txBody>
      </p:sp>
      <p:sp>
        <p:nvSpPr>
          <p:cNvPr id="141315" name="Rectangle 2">
            <a:extLst>
              <a:ext uri="{FF2B5EF4-FFF2-40B4-BE49-F238E27FC236}">
                <a16:creationId xmlns="" xmlns:a16="http://schemas.microsoft.com/office/drawing/2014/main" id="{C56BA248-55C5-3375-FA1B-E67E12EB8E94}"/>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41316" name="Rectangle 3">
            <a:extLst>
              <a:ext uri="{FF2B5EF4-FFF2-40B4-BE49-F238E27FC236}">
                <a16:creationId xmlns="" xmlns:a16="http://schemas.microsoft.com/office/drawing/2014/main" id="{C2698B8C-E3CE-2E29-6F4F-27883E126132}"/>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129</a:t>
            </a:r>
          </a:p>
        </p:txBody>
      </p:sp>
    </p:spTree>
  </p:cSld>
  <p:clrMapOvr>
    <a:overrideClrMapping bg1="lt1" tx1="dk1" bg2="lt2" tx2="dk2" accent1="accent1" accent2="accent2" accent3="accent3" accent4="accent4" accent5="accent5" accent6="accent6" hlink="hlink" folHlink="folHlink"/>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2338" name="Rectangle 1">
            <a:extLst>
              <a:ext uri="{FF2B5EF4-FFF2-40B4-BE49-F238E27FC236}">
                <a16:creationId xmlns="" xmlns:a16="http://schemas.microsoft.com/office/drawing/2014/main" id="{98A3641F-0AF9-B4D4-6E8C-ED668DEDA2B0}"/>
              </a:ext>
            </a:extLst>
          </p:cNvPr>
          <p:cNvSpPr>
            <a:spLocks noChangeArrowheads="1"/>
          </p:cNvSpPr>
          <p:nvPr/>
        </p:nvSpPr>
        <p:spPr bwMode="auto">
          <a:xfrm>
            <a:off x="542132" y="261939"/>
            <a:ext cx="738822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solidFill>
                  <a:srgbClr val="2E75B6"/>
                </a:solidFill>
                <a:latin typeface="Times New Roman" panose="02020603050405020304" pitchFamily="18" charset="0"/>
              </a:rPr>
              <a:t>Lindane 1% </a:t>
            </a:r>
            <a:r>
              <a:rPr lang="en-US" altLang="en-US" sz="2800">
                <a:solidFill>
                  <a:srgbClr val="2E75B6"/>
                </a:solidFill>
                <a:latin typeface="Times New Roman" panose="02020603050405020304" pitchFamily="18" charset="0"/>
              </a:rPr>
              <a:t>(gamma benzene hexachloride)</a:t>
            </a:r>
          </a:p>
        </p:txBody>
      </p:sp>
      <p:sp>
        <p:nvSpPr>
          <p:cNvPr id="142339" name="Rectangle 2">
            <a:extLst>
              <a:ext uri="{FF2B5EF4-FFF2-40B4-BE49-F238E27FC236}">
                <a16:creationId xmlns="" xmlns:a16="http://schemas.microsoft.com/office/drawing/2014/main" id="{AD98EC55-2D12-51CC-5B68-C2ED52E4DC90}"/>
              </a:ext>
            </a:extLst>
          </p:cNvPr>
          <p:cNvSpPr>
            <a:spLocks noChangeArrowheads="1"/>
          </p:cNvSpPr>
          <p:nvPr/>
        </p:nvSpPr>
        <p:spPr bwMode="auto">
          <a:xfrm>
            <a:off x="561182" y="1146175"/>
            <a:ext cx="11371263"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304800" indent="-304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050"/>
              </a:lnSpc>
            </a:pPr>
            <a:r>
              <a:rPr lang="en-US" altLang="en-US" sz="2600" b="1">
                <a:latin typeface="Times New Roman" panose="02020603050405020304" pitchFamily="18" charset="0"/>
              </a:rPr>
              <a:t>❖Lindane is an organochloride.</a:t>
            </a:r>
          </a:p>
          <a:p>
            <a:pPr eaLnBrk="1" hangingPunct="1">
              <a:lnSpc>
                <a:spcPts val="4050"/>
              </a:lnSpc>
            </a:pPr>
            <a:r>
              <a:rPr lang="en-US" altLang="en-US" sz="2600" b="1">
                <a:latin typeface="Times New Roman" panose="02020603050405020304" pitchFamily="18" charset="0"/>
              </a:rPr>
              <a:t>❖A single application, washed off after 12-24h </a:t>
            </a:r>
            <a:r>
              <a:rPr lang="en-US" altLang="en-US" sz="2700"/>
              <a:t>❖6</a:t>
            </a:r>
            <a:r>
              <a:rPr lang="en-US" altLang="en-US" sz="2600" b="1">
                <a:latin typeface="Times New Roman" panose="02020603050405020304" pitchFamily="18" charset="0"/>
              </a:rPr>
              <a:t> hour application is equally effective </a:t>
            </a:r>
            <a:r>
              <a:rPr lang="en-US" altLang="en-US" sz="3100" b="1">
                <a:latin typeface="Times New Roman" panose="02020603050405020304" pitchFamily="18" charset="0"/>
              </a:rPr>
              <a:t>Adverse effects:</a:t>
            </a:r>
          </a:p>
          <a:p>
            <a:pPr eaLnBrk="1" hangingPunct="1">
              <a:lnSpc>
                <a:spcPts val="4050"/>
              </a:lnSpc>
            </a:pPr>
            <a:r>
              <a:rPr lang="en-US" altLang="en-US" sz="2600" b="1">
                <a:latin typeface="Times New Roman" panose="02020603050405020304" pitchFamily="18" charset="0"/>
              </a:rPr>
              <a:t>&gt;Neurological effect- seizure</a:t>
            </a:r>
          </a:p>
          <a:p>
            <a:pPr eaLnBrk="1" hangingPunct="1">
              <a:lnSpc>
                <a:spcPts val="3450"/>
              </a:lnSpc>
              <a:spcAft>
                <a:spcPts val="213"/>
              </a:spcAft>
            </a:pPr>
            <a:r>
              <a:rPr lang="en-US" altLang="en-US" sz="2600" b="1">
                <a:latin typeface="Times New Roman" panose="02020603050405020304" pitchFamily="18" charset="0"/>
              </a:rPr>
              <a:t>&gt;Toxicity was usually the result of excessive topical application or accidental ingestion.</a:t>
            </a:r>
          </a:p>
          <a:p>
            <a:pPr algn="just" eaLnBrk="1" hangingPunct="1">
              <a:lnSpc>
                <a:spcPts val="3450"/>
              </a:lnSpc>
            </a:pPr>
            <a:r>
              <a:rPr lang="en-US" altLang="en-US" sz="2600" b="1">
                <a:latin typeface="Times New Roman" panose="02020603050405020304" pitchFamily="18" charset="0"/>
              </a:rPr>
              <a:t>&gt;Lindane should not be used to treat premature infants, persons with a seizure disorder, women who are pregnant or breast-feeding, persons who have very irritated skin or sores where the lindane will be applied, infants, children, the elderly, and persons who weigh l</a:t>
            </a:r>
            <a:r>
              <a:rPr lang="en-US" altLang="en-US" sz="2600" b="1" baseline="30000">
                <a:solidFill>
                  <a:srgbClr val="878787"/>
                </a:solidFill>
                <a:latin typeface="Times New Roman" panose="02020603050405020304" pitchFamily="18" charset="0"/>
              </a:rPr>
              <a:t>8/23/201</a:t>
            </a:r>
            <a:r>
              <a:rPr lang="en-US" altLang="en-US" sz="2600" b="1">
                <a:latin typeface="Times New Roman" panose="02020603050405020304" pitchFamily="18" charset="0"/>
              </a:rPr>
              <a:t>than 110 pounds.    </a:t>
            </a:r>
            <a:r>
              <a:rPr lang="en-US" altLang="en-US" sz="2600" b="1" baseline="30000">
                <a:solidFill>
                  <a:srgbClr val="878787"/>
                </a:solidFill>
                <a:latin typeface="Times New Roman" panose="02020603050405020304" pitchFamily="18" charset="0"/>
              </a:rPr>
              <a:t>130</a:t>
            </a:r>
          </a:p>
        </p:txBody>
      </p:sp>
    </p:spTree>
  </p:cSld>
  <p:clrMapOvr>
    <a:overrideClrMapping bg1="lt1" tx1="dk1" bg2="lt2" tx2="dk2" accent1="accent1" accent2="accent2" accent3="accent3" accent4="accent4" accent5="accent5" accent6="accent6" hlink="hlink" folHlink="folHlink"/>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6B1C309-C84A-0902-87FE-80C798DBC0A0}"/>
              </a:ext>
            </a:extLst>
          </p:cNvPr>
          <p:cNvSpPr/>
          <p:nvPr/>
        </p:nvSpPr>
        <p:spPr>
          <a:xfrm>
            <a:off x="1107281" y="490539"/>
            <a:ext cx="2325688" cy="433387"/>
          </a:xfrm>
          <a:prstGeom prst="rect">
            <a:avLst/>
          </a:prstGeom>
        </p:spPr>
        <p:txBody>
          <a:bodyPr wrap="none" lIns="0" tIns="0" rIns="0" bIns="0"/>
          <a:lstStyle/>
          <a:p>
            <a:pPr marL="102108" eaLnBrk="1" fontAlgn="auto" hangingPunct="1">
              <a:spcBef>
                <a:spcPts val="0"/>
              </a:spcBef>
              <a:spcAft>
                <a:spcPts val="3360"/>
              </a:spcAft>
              <a:defRPr/>
            </a:pPr>
            <a:r>
              <a:rPr lang="en-US" sz="3900" b="1" spc="-50">
                <a:solidFill>
                  <a:srgbClr val="2E75B6"/>
                </a:solidFill>
                <a:latin typeface="Times New Roman"/>
              </a:rPr>
              <a:t>Malathion</a:t>
            </a:r>
          </a:p>
        </p:txBody>
      </p:sp>
      <p:sp>
        <p:nvSpPr>
          <p:cNvPr id="3" name="Rectangle 2">
            <a:extLst>
              <a:ext uri="{FF2B5EF4-FFF2-40B4-BE49-F238E27FC236}">
                <a16:creationId xmlns="" xmlns:a16="http://schemas.microsoft.com/office/drawing/2014/main" id="{37F8089D-23B1-9695-3DD0-132BCBADF2C3}"/>
              </a:ext>
            </a:extLst>
          </p:cNvPr>
          <p:cNvSpPr/>
          <p:nvPr/>
        </p:nvSpPr>
        <p:spPr>
          <a:xfrm>
            <a:off x="969170" y="1527175"/>
            <a:ext cx="10829925" cy="4243388"/>
          </a:xfrm>
          <a:prstGeom prst="rect">
            <a:avLst/>
          </a:prstGeom>
        </p:spPr>
        <p:txBody>
          <a:bodyPr lIns="0" tIns="0" rIns="0" bIns="0"/>
          <a:lstStyle/>
          <a:p>
            <a:pPr algn="just" eaLnBrk="1" fontAlgn="auto" hangingPunct="1">
              <a:lnSpc>
                <a:spcPts val="4440"/>
              </a:lnSpc>
              <a:spcBef>
                <a:spcPts val="3360"/>
              </a:spcBef>
              <a:spcAft>
                <a:spcPts val="0"/>
              </a:spcAft>
              <a:defRPr/>
            </a:pPr>
            <a:r>
              <a:rPr lang="en-US" sz="3100">
                <a:latin typeface="Times New Roman"/>
              </a:rPr>
              <a:t>■    0.5% in aqueous base.</a:t>
            </a:r>
          </a:p>
          <a:p>
            <a:pPr algn="just" eaLnBrk="1" fontAlgn="auto" hangingPunct="1">
              <a:lnSpc>
                <a:spcPts val="4440"/>
              </a:lnSpc>
              <a:spcBef>
                <a:spcPts val="0"/>
              </a:spcBef>
              <a:spcAft>
                <a:spcPts val="0"/>
              </a:spcAft>
              <a:defRPr/>
            </a:pPr>
            <a:r>
              <a:rPr lang="en-US" sz="3100">
                <a:latin typeface="Times New Roman"/>
              </a:rPr>
              <a:t>■    For one application in an adult 100ml lotion is sufficient.</a:t>
            </a:r>
          </a:p>
          <a:p>
            <a:pPr algn="just" eaLnBrk="1" fontAlgn="auto" hangingPunct="1">
              <a:lnSpc>
                <a:spcPts val="4440"/>
              </a:lnSpc>
              <a:spcBef>
                <a:spcPts val="0"/>
              </a:spcBef>
              <a:spcAft>
                <a:spcPts val="0"/>
              </a:spcAft>
              <a:defRPr/>
            </a:pPr>
            <a:r>
              <a:rPr lang="en-US" sz="3100">
                <a:latin typeface="Times New Roman"/>
              </a:rPr>
              <a:t>■    Apply on cool, dry skin using clean paintbrush or cotton wool.</a:t>
            </a:r>
          </a:p>
          <a:p>
            <a:pPr algn="just" eaLnBrk="1" fontAlgn="auto" hangingPunct="1">
              <a:lnSpc>
                <a:spcPts val="4440"/>
              </a:lnSpc>
              <a:spcBef>
                <a:spcPts val="0"/>
              </a:spcBef>
              <a:spcAft>
                <a:spcPts val="0"/>
              </a:spcAft>
              <a:defRPr/>
            </a:pPr>
            <a:r>
              <a:rPr lang="en-US" sz="3100">
                <a:latin typeface="Times New Roman"/>
              </a:rPr>
              <a:t>■    It should be left on the skin for 24h</a:t>
            </a:r>
          </a:p>
          <a:p>
            <a:pPr marL="239268" indent="-203200" eaLnBrk="1" fontAlgn="auto" hangingPunct="1">
              <a:lnSpc>
                <a:spcPts val="3456"/>
              </a:lnSpc>
              <a:spcBef>
                <a:spcPts val="0"/>
              </a:spcBef>
              <a:spcAft>
                <a:spcPts val="420"/>
              </a:spcAft>
              <a:defRPr/>
            </a:pPr>
            <a:r>
              <a:rPr lang="en-US" sz="3100">
                <a:latin typeface="Times New Roman"/>
              </a:rPr>
              <a:t>■    If hands are washed with soap and water during the 24h, it should be reapplied to the hands.</a:t>
            </a:r>
          </a:p>
          <a:p>
            <a:pPr algn="just" eaLnBrk="1" fontAlgn="auto" hangingPunct="1">
              <a:spcBef>
                <a:spcPts val="0"/>
              </a:spcBef>
              <a:spcAft>
                <a:spcPts val="1470"/>
              </a:spcAft>
              <a:defRPr/>
            </a:pPr>
            <a:r>
              <a:rPr lang="en-US" sz="3100">
                <a:latin typeface="Times New Roman"/>
              </a:rPr>
              <a:t>■    a second application after an interval of a week.</a:t>
            </a:r>
          </a:p>
          <a:p>
            <a:pPr algn="just" eaLnBrk="1" fontAlgn="auto" hangingPunct="1">
              <a:spcBef>
                <a:spcPts val="0"/>
              </a:spcBef>
              <a:spcAft>
                <a:spcPts val="0"/>
              </a:spcAft>
              <a:defRPr/>
            </a:pPr>
            <a:r>
              <a:rPr lang="en-US" sz="3100">
                <a:latin typeface="Times New Roman"/>
              </a:rPr>
              <a:t>■    Skin irritation may sometimes occur.</a:t>
            </a:r>
          </a:p>
        </p:txBody>
      </p:sp>
      <p:sp>
        <p:nvSpPr>
          <p:cNvPr id="143364" name="Rectangle 3">
            <a:extLst>
              <a:ext uri="{FF2B5EF4-FFF2-40B4-BE49-F238E27FC236}">
                <a16:creationId xmlns="" xmlns:a16="http://schemas.microsoft.com/office/drawing/2014/main" id="{B82980FD-800D-BF2B-0B40-DF529F506DEA}"/>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43365" name="Rectangle 4">
            <a:extLst>
              <a:ext uri="{FF2B5EF4-FFF2-40B4-BE49-F238E27FC236}">
                <a16:creationId xmlns="" xmlns:a16="http://schemas.microsoft.com/office/drawing/2014/main" id="{A7D5708B-7509-B63D-3648-75B94214CA47}"/>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131</a:t>
            </a:r>
          </a:p>
        </p:txBody>
      </p:sp>
    </p:spTree>
  </p:cSld>
  <p:clrMapOvr>
    <a:overrideClrMapping bg1="lt1" tx1="dk1" bg2="lt2" tx2="dk2" accent1="accent1" accent2="accent2" accent3="accent3" accent4="accent4" accent5="accent5" accent6="accent6" hlink="hlink" folHlink="folHlink"/>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5FB4218-8BA3-E094-2638-91B006E2CF41}"/>
              </a:ext>
            </a:extLst>
          </p:cNvPr>
          <p:cNvSpPr/>
          <p:nvPr/>
        </p:nvSpPr>
        <p:spPr>
          <a:xfrm>
            <a:off x="386556" y="225426"/>
            <a:ext cx="11620500" cy="6632575"/>
          </a:xfrm>
          <a:prstGeom prst="rect">
            <a:avLst/>
          </a:prstGeom>
        </p:spPr>
        <p:txBody>
          <a:bodyPr lIns="0" tIns="0" rIns="0" bIns="0"/>
          <a:lstStyle/>
          <a:p>
            <a:pPr marL="508000" eaLnBrk="1" fontAlgn="auto" hangingPunct="1">
              <a:spcBef>
                <a:spcPts val="0"/>
              </a:spcBef>
              <a:spcAft>
                <a:spcPts val="1050"/>
              </a:spcAft>
              <a:defRPr/>
            </a:pPr>
            <a:r>
              <a:rPr lang="en-US" sz="3900" b="1" spc="-50">
                <a:solidFill>
                  <a:srgbClr val="2E75B6"/>
                </a:solidFill>
                <a:latin typeface="Times New Roman"/>
              </a:rPr>
              <a:t>Ivermectin</a:t>
            </a:r>
          </a:p>
          <a:p>
            <a:pPr marL="241300" indent="-241300" algn="just" eaLnBrk="1" fontAlgn="auto" hangingPunct="1">
              <a:lnSpc>
                <a:spcPts val="3456"/>
              </a:lnSpc>
              <a:spcBef>
                <a:spcPts val="0"/>
              </a:spcBef>
              <a:spcAft>
                <a:spcPts val="420"/>
              </a:spcAft>
              <a:defRPr/>
            </a:pPr>
            <a:r>
              <a:rPr lang="en-US" sz="3100" b="1" spc="-150">
                <a:latin typeface="Calibri"/>
              </a:rPr>
              <a:t>•    Ivermectin is an </a:t>
            </a:r>
            <a:r>
              <a:rPr lang="en-US" sz="3100" b="1">
                <a:latin typeface="Times New Roman"/>
              </a:rPr>
              <a:t>oral antiparasitic agent </a:t>
            </a:r>
            <a:r>
              <a:rPr lang="en-US" sz="3100" b="1" spc="-150">
                <a:latin typeface="Calibri"/>
              </a:rPr>
              <a:t>approved for the treatment of worm infestations.</a:t>
            </a:r>
          </a:p>
          <a:p>
            <a:pPr marL="241300" indent="-241300" algn="just" eaLnBrk="1" fontAlgn="auto" hangingPunct="1">
              <a:lnSpc>
                <a:spcPts val="3456"/>
              </a:lnSpc>
              <a:spcBef>
                <a:spcPts val="0"/>
              </a:spcBef>
              <a:spcAft>
                <a:spcPts val="420"/>
              </a:spcAft>
              <a:defRPr/>
            </a:pPr>
            <a:r>
              <a:rPr lang="en-US" sz="3100" b="1" spc="-150">
                <a:latin typeface="Calibri"/>
              </a:rPr>
              <a:t>•    Evidence suggests that oral ivermectin may be a </a:t>
            </a:r>
            <a:r>
              <a:rPr lang="en-US" sz="3100" b="1">
                <a:latin typeface="Times New Roman"/>
              </a:rPr>
              <a:t>safe and effective treatment for scabies;</a:t>
            </a:r>
          </a:p>
          <a:p>
            <a:pPr marL="241300" indent="-241300" algn="just" eaLnBrk="1" fontAlgn="auto" hangingPunct="1">
              <a:lnSpc>
                <a:spcPts val="3456"/>
              </a:lnSpc>
              <a:spcBef>
                <a:spcPts val="0"/>
              </a:spcBef>
              <a:spcAft>
                <a:spcPts val="420"/>
              </a:spcAft>
              <a:defRPr/>
            </a:pPr>
            <a:r>
              <a:rPr lang="en-US" sz="3100" b="1" spc="-150">
                <a:latin typeface="Calibri"/>
              </a:rPr>
              <a:t>•    Oral ivermectin has been reported effective in the </a:t>
            </a:r>
            <a:r>
              <a:rPr lang="en-US" sz="3100" b="1">
                <a:latin typeface="Times New Roman"/>
              </a:rPr>
              <a:t>treatment of crusted scabies; </a:t>
            </a:r>
            <a:r>
              <a:rPr lang="en-US" sz="3100" b="1" spc="-150">
                <a:latin typeface="Calibri"/>
              </a:rPr>
              <a:t>its use should be considered </a:t>
            </a:r>
            <a:r>
              <a:rPr lang="en-US" sz="3100" b="1">
                <a:latin typeface="Times New Roman"/>
              </a:rPr>
              <a:t>for patients who have failed treatment with or who cannot tolerate topical medications for the treatment of scabies.</a:t>
            </a:r>
          </a:p>
          <a:p>
            <a:pPr marL="241300" indent="-241300" algn="just" eaLnBrk="1" fontAlgn="auto" hangingPunct="1">
              <a:lnSpc>
                <a:spcPts val="3384"/>
              </a:lnSpc>
              <a:spcBef>
                <a:spcPts val="0"/>
              </a:spcBef>
              <a:spcAft>
                <a:spcPts val="0"/>
              </a:spcAft>
              <a:defRPr/>
            </a:pPr>
            <a:r>
              <a:rPr lang="en-US" sz="3100" b="1" spc="-150">
                <a:latin typeface="Calibri"/>
              </a:rPr>
              <a:t>•    The dosage of </a:t>
            </a:r>
            <a:r>
              <a:rPr lang="en-US" sz="3100" b="1">
                <a:latin typeface="Times New Roman"/>
              </a:rPr>
              <a:t>ivermectin is 200 mcg/kg orally</a:t>
            </a:r>
            <a:r>
              <a:rPr lang="en-US" sz="3100" b="1" spc="-150">
                <a:latin typeface="Calibri"/>
              </a:rPr>
              <a:t>. It should be taken</a:t>
            </a:r>
          </a:p>
          <a:p>
            <a:pPr marL="241300" algn="just" eaLnBrk="1" fontAlgn="auto" hangingPunct="1">
              <a:lnSpc>
                <a:spcPts val="3384"/>
              </a:lnSpc>
              <a:spcBef>
                <a:spcPts val="0"/>
              </a:spcBef>
              <a:spcAft>
                <a:spcPts val="0"/>
              </a:spcAft>
              <a:defRPr/>
            </a:pPr>
            <a:r>
              <a:rPr lang="en-US" sz="3100" b="1" spc="-150">
                <a:latin typeface="Calibri"/>
              </a:rPr>
              <a:t>on an empty stomach with water. A total of two or more doses </a:t>
            </a:r>
            <a:r>
              <a:rPr lang="en-US" sz="3100" b="1">
                <a:latin typeface="Times New Roman"/>
              </a:rPr>
              <a:t>at least 7 days </a:t>
            </a:r>
            <a:r>
              <a:rPr lang="en-US" sz="3100" b="1" spc="-150">
                <a:latin typeface="Calibri"/>
              </a:rPr>
              <a:t>apart may be necessary to eliminate a scabies infestation. The safety of ivermectin </a:t>
            </a:r>
            <a:r>
              <a:rPr lang="en-US" sz="3100" b="1">
                <a:latin typeface="Times New Roman"/>
              </a:rPr>
              <a:t>in children weighing less than 1*</a:t>
            </a:r>
            <a:r>
              <a:rPr lang="en-US" sz="3100" b="1">
                <a:solidFill>
                  <a:srgbClr val="878787"/>
                </a:solidFill>
                <a:latin typeface="Times New Roman"/>
              </a:rPr>
              <a:t>8/23/2018 </a:t>
            </a:r>
            <a:r>
              <a:rPr lang="en-US" sz="3100" b="1">
                <a:latin typeface="Times New Roman"/>
              </a:rPr>
              <a:t>and in pregnant women has not been established</a:t>
            </a:r>
            <a:r>
              <a:rPr lang="en-US" sz="3100" b="1" spc="-150">
                <a:latin typeface="Calibri"/>
              </a:rPr>
              <a:t>.    </a:t>
            </a:r>
            <a:r>
              <a:rPr lang="en-US" sz="3100" b="1" baseline="30000">
                <a:solidFill>
                  <a:srgbClr val="878787"/>
                </a:solidFill>
                <a:latin typeface="Times New Roman"/>
              </a:rPr>
              <a:t>132</a:t>
            </a:r>
          </a:p>
        </p:txBody>
      </p:sp>
    </p:spTree>
  </p:cSld>
  <p:clrMapOvr>
    <a:overrideClrMapping bg1="lt1" tx1="dk1" bg2="lt2" tx2="dk2" accent1="accent1" accent2="accent2" accent3="accent3" accent4="accent4" accent5="accent5" accent6="accent6" hlink="hlink" folHlink="folHlink"/>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06D32E9-AC25-FB90-476D-18E4F3EBFB25}"/>
              </a:ext>
            </a:extLst>
          </p:cNvPr>
          <p:cNvSpPr/>
          <p:nvPr/>
        </p:nvSpPr>
        <p:spPr>
          <a:xfrm>
            <a:off x="729456" y="512764"/>
            <a:ext cx="10841038" cy="5241925"/>
          </a:xfrm>
          <a:prstGeom prst="rect">
            <a:avLst/>
          </a:prstGeom>
        </p:spPr>
        <p:txBody>
          <a:bodyPr lIns="0" tIns="0" rIns="0" bIns="0"/>
          <a:lstStyle/>
          <a:p>
            <a:pPr marL="230124" indent="-203200" eaLnBrk="1" fontAlgn="auto" hangingPunct="1">
              <a:spcBef>
                <a:spcPts val="0"/>
              </a:spcBef>
              <a:spcAft>
                <a:spcPts val="4830"/>
              </a:spcAft>
              <a:defRPr/>
            </a:pPr>
            <a:r>
              <a:rPr lang="en-US" sz="3900" b="1" spc="-50">
                <a:solidFill>
                  <a:srgbClr val="2E75B6"/>
                </a:solidFill>
                <a:latin typeface="Times New Roman"/>
              </a:rPr>
              <a:t>Permethrin (Elimite)</a:t>
            </a:r>
          </a:p>
          <a:p>
            <a:pPr marL="230124" indent="-203200" eaLnBrk="1" fontAlgn="auto" hangingPunct="1">
              <a:spcBef>
                <a:spcPts val="0"/>
              </a:spcBef>
              <a:spcAft>
                <a:spcPts val="1470"/>
              </a:spcAft>
              <a:defRPr/>
            </a:pPr>
            <a:r>
              <a:rPr lang="en-US" sz="3500">
                <a:latin typeface="Times New Roman"/>
              </a:rPr>
              <a:t>❖5% Dermal cream is effective.</a:t>
            </a:r>
          </a:p>
          <a:p>
            <a:pPr marL="230124" indent="-203200" eaLnBrk="1" fontAlgn="auto" hangingPunct="1">
              <a:lnSpc>
                <a:spcPts val="3912"/>
              </a:lnSpc>
              <a:spcBef>
                <a:spcPts val="0"/>
              </a:spcBef>
              <a:spcAft>
                <a:spcPts val="420"/>
              </a:spcAft>
              <a:defRPr/>
            </a:pPr>
            <a:r>
              <a:rPr lang="en-US" sz="3500">
                <a:latin typeface="Times New Roman"/>
              </a:rPr>
              <a:t>❖For a single application in an adult 30-60g of cream is needed.</a:t>
            </a:r>
          </a:p>
          <a:p>
            <a:pPr marL="230124" indent="-203200" eaLnBrk="1" fontAlgn="auto" hangingPunct="1">
              <a:lnSpc>
                <a:spcPts val="3888"/>
              </a:lnSpc>
              <a:spcBef>
                <a:spcPts val="0"/>
              </a:spcBef>
              <a:spcAft>
                <a:spcPts val="420"/>
              </a:spcAft>
              <a:defRPr/>
            </a:pPr>
            <a:r>
              <a:rPr lang="en-US" sz="3500">
                <a:latin typeface="Times New Roman"/>
              </a:rPr>
              <a:t>❖Applied to the whole body and left on for 8-12h before being washed off.</a:t>
            </a:r>
          </a:p>
          <a:p>
            <a:pPr marL="230124" indent="-203200" eaLnBrk="1" fontAlgn="auto" hangingPunct="1">
              <a:spcBef>
                <a:spcPts val="0"/>
              </a:spcBef>
              <a:spcAft>
                <a:spcPts val="1470"/>
              </a:spcAft>
              <a:defRPr/>
            </a:pPr>
            <a:r>
              <a:rPr lang="en-US" sz="3500">
                <a:latin typeface="Times New Roman"/>
              </a:rPr>
              <a:t>❖Second application after an interval of a week.</a:t>
            </a:r>
          </a:p>
          <a:p>
            <a:pPr marL="230124" indent="-203200" eaLnBrk="1" fontAlgn="auto" hangingPunct="1">
              <a:spcBef>
                <a:spcPts val="0"/>
              </a:spcBef>
              <a:spcAft>
                <a:spcPts val="0"/>
              </a:spcAft>
              <a:defRPr/>
            </a:pPr>
            <a:r>
              <a:rPr lang="en-US" sz="3500">
                <a:latin typeface="Times New Roman"/>
              </a:rPr>
              <a:t>❖Can cause itching and reddening of the skin.</a:t>
            </a:r>
          </a:p>
        </p:txBody>
      </p:sp>
      <p:sp>
        <p:nvSpPr>
          <p:cNvPr id="145411" name="Rectangle 2">
            <a:extLst>
              <a:ext uri="{FF2B5EF4-FFF2-40B4-BE49-F238E27FC236}">
                <a16:creationId xmlns="" xmlns:a16="http://schemas.microsoft.com/office/drawing/2014/main" id="{26691E4C-6794-CE8A-9644-9565F293419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45412" name="Rectangle 3">
            <a:extLst>
              <a:ext uri="{FF2B5EF4-FFF2-40B4-BE49-F238E27FC236}">
                <a16:creationId xmlns="" xmlns:a16="http://schemas.microsoft.com/office/drawing/2014/main" id="{3EFEB320-CB9E-85B9-58F4-99D9180A2565}"/>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133</a:t>
            </a:r>
          </a:p>
        </p:txBody>
      </p:sp>
    </p:spTree>
  </p:cSld>
  <p:clrMapOvr>
    <a:overrideClrMapping bg1="lt1" tx1="dk1" bg2="lt2" tx2="dk2" accent1="accent1" accent2="accent2" accent3="accent3" accent4="accent4" accent5="accent5" accent6="accent6" hlink="hlink" folHlink="folHlink"/>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1">
            <a:extLst>
              <a:ext uri="{FF2B5EF4-FFF2-40B4-BE49-F238E27FC236}">
                <a16:creationId xmlns="" xmlns:a16="http://schemas.microsoft.com/office/drawing/2014/main" id="{C6312449-5976-1ED5-DF7D-60986FBC6434}"/>
              </a:ext>
            </a:extLst>
          </p:cNvPr>
          <p:cNvSpPr>
            <a:spLocks noChangeArrowheads="1"/>
          </p:cNvSpPr>
          <p:nvPr/>
        </p:nvSpPr>
        <p:spPr bwMode="auto">
          <a:xfrm>
            <a:off x="461169" y="350838"/>
            <a:ext cx="58213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725"/>
              </a:spcAft>
            </a:pPr>
            <a:r>
              <a:rPr lang="en-US" altLang="en-US" sz="4000">
                <a:solidFill>
                  <a:srgbClr val="2E75B6"/>
                </a:solidFill>
                <a:latin typeface="Times New Roman" panose="02020603050405020304" pitchFamily="18" charset="0"/>
              </a:rPr>
              <a:t>TREATMENT OVERVIEW</a:t>
            </a:r>
          </a:p>
        </p:txBody>
      </p:sp>
      <p:sp>
        <p:nvSpPr>
          <p:cNvPr id="3" name="Rectangle 2">
            <a:extLst>
              <a:ext uri="{FF2B5EF4-FFF2-40B4-BE49-F238E27FC236}">
                <a16:creationId xmlns="" xmlns:a16="http://schemas.microsoft.com/office/drawing/2014/main" id="{9C9D00CE-685A-B060-4C0D-E34CE3891D25}"/>
              </a:ext>
            </a:extLst>
          </p:cNvPr>
          <p:cNvSpPr/>
          <p:nvPr/>
        </p:nvSpPr>
        <p:spPr>
          <a:xfrm>
            <a:off x="918369" y="1239839"/>
            <a:ext cx="10350500" cy="3627437"/>
          </a:xfrm>
          <a:prstGeom prst="rect">
            <a:avLst/>
          </a:prstGeom>
        </p:spPr>
        <p:txBody>
          <a:bodyPr lIns="0" tIns="0" rIns="0" bIns="0"/>
          <a:lstStyle/>
          <a:p>
            <a:pPr marL="282448" indent="-266700" eaLnBrk="1" fontAlgn="auto" hangingPunct="1">
              <a:lnSpc>
                <a:spcPts val="3912"/>
              </a:lnSpc>
              <a:spcBef>
                <a:spcPts val="2730"/>
              </a:spcBef>
              <a:spcAft>
                <a:spcPts val="210"/>
              </a:spcAft>
              <a:defRPr/>
            </a:pPr>
            <a:r>
              <a:rPr lang="en-US" sz="3500">
                <a:latin typeface="Times New Roman"/>
              </a:rPr>
              <a:t>•    5% permethrin cream: This is the most common treatment for scabies. It is safe for children as young as 1 month old and women who are pregnant.</a:t>
            </a:r>
          </a:p>
          <a:p>
            <a:pPr algn="just" eaLnBrk="1" fontAlgn="auto" hangingPunct="1">
              <a:lnSpc>
                <a:spcPts val="4488"/>
              </a:lnSpc>
              <a:spcBef>
                <a:spcPts val="0"/>
              </a:spcBef>
              <a:spcAft>
                <a:spcPts val="0"/>
              </a:spcAft>
              <a:defRPr/>
            </a:pPr>
            <a:r>
              <a:rPr lang="en-US" sz="3500">
                <a:latin typeface="Times New Roman"/>
              </a:rPr>
              <a:t>•    25% benzyl benzoate lotion.</a:t>
            </a:r>
          </a:p>
          <a:p>
            <a:pPr algn="just" eaLnBrk="1" fontAlgn="auto" hangingPunct="1">
              <a:lnSpc>
                <a:spcPts val="4488"/>
              </a:lnSpc>
              <a:spcBef>
                <a:spcPts val="0"/>
              </a:spcBef>
              <a:spcAft>
                <a:spcPts val="0"/>
              </a:spcAft>
              <a:defRPr/>
            </a:pPr>
            <a:r>
              <a:rPr lang="en-US" sz="3500">
                <a:latin typeface="Times New Roman"/>
              </a:rPr>
              <a:t>•    10% sulfur ointment.</a:t>
            </a:r>
          </a:p>
          <a:p>
            <a:pPr algn="just" eaLnBrk="1" fontAlgn="auto" hangingPunct="1">
              <a:lnSpc>
                <a:spcPts val="4488"/>
              </a:lnSpc>
              <a:spcBef>
                <a:spcPts val="0"/>
              </a:spcBef>
              <a:spcAft>
                <a:spcPts val="0"/>
              </a:spcAft>
              <a:defRPr/>
            </a:pPr>
            <a:r>
              <a:rPr lang="en-US" sz="3500">
                <a:latin typeface="Times New Roman"/>
              </a:rPr>
              <a:t>•    10% crotamiton cream.</a:t>
            </a:r>
          </a:p>
          <a:p>
            <a:pPr algn="just" eaLnBrk="1" fontAlgn="auto" hangingPunct="1">
              <a:lnSpc>
                <a:spcPts val="4488"/>
              </a:lnSpc>
              <a:spcBef>
                <a:spcPts val="0"/>
              </a:spcBef>
              <a:spcAft>
                <a:spcPts val="0"/>
              </a:spcAft>
              <a:defRPr/>
            </a:pPr>
            <a:r>
              <a:rPr lang="en-US" sz="3500">
                <a:latin typeface="Times New Roman"/>
              </a:rPr>
              <a:t>•    1% lindane lotion.</a:t>
            </a:r>
          </a:p>
        </p:txBody>
      </p:sp>
      <p:sp>
        <p:nvSpPr>
          <p:cNvPr id="146436" name="Rectangle 3">
            <a:extLst>
              <a:ext uri="{FF2B5EF4-FFF2-40B4-BE49-F238E27FC236}">
                <a16:creationId xmlns="" xmlns:a16="http://schemas.microsoft.com/office/drawing/2014/main" id="{FDFF40BE-CBDA-5D93-7995-3C08667723A5}"/>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46437" name="Rectangle 4">
            <a:extLst>
              <a:ext uri="{FF2B5EF4-FFF2-40B4-BE49-F238E27FC236}">
                <a16:creationId xmlns="" xmlns:a16="http://schemas.microsoft.com/office/drawing/2014/main" id="{84569B97-1B7A-1976-EBA5-65CDDF4E474D}"/>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134</a:t>
            </a:r>
          </a:p>
        </p:txBody>
      </p:sp>
    </p:spTree>
  </p:cSld>
  <p:clrMapOvr>
    <a:overrideClrMapping bg1="lt1" tx1="dk1" bg2="lt2" tx2="dk2" accent1="accent1" accent2="accent2" accent3="accent3" accent4="accent4" accent5="accent5" accent6="accent6" hlink="hlink" folHlink="folHlink"/>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F4C9BE1-3F02-041C-39CF-96D8ED62CEEC}"/>
              </a:ext>
            </a:extLst>
          </p:cNvPr>
          <p:cNvSpPr/>
          <p:nvPr/>
        </p:nvSpPr>
        <p:spPr>
          <a:xfrm>
            <a:off x="958056" y="777876"/>
            <a:ext cx="3538538" cy="434975"/>
          </a:xfrm>
          <a:prstGeom prst="rect">
            <a:avLst/>
          </a:prstGeom>
        </p:spPr>
        <p:txBody>
          <a:bodyPr wrap="none" lIns="0" tIns="0" rIns="0" bIns="0"/>
          <a:lstStyle/>
          <a:p>
            <a:pPr algn="just" eaLnBrk="1" fontAlgn="auto" hangingPunct="1">
              <a:spcBef>
                <a:spcPts val="0"/>
              </a:spcBef>
              <a:spcAft>
                <a:spcPts val="3990"/>
              </a:spcAft>
              <a:defRPr/>
            </a:pPr>
            <a:r>
              <a:rPr lang="en-US" sz="3900" b="1" spc="-50">
                <a:latin typeface="Times New Roman"/>
              </a:rPr>
              <a:t>Other treatment</a:t>
            </a:r>
          </a:p>
        </p:txBody>
      </p:sp>
      <p:sp>
        <p:nvSpPr>
          <p:cNvPr id="147459" name="Rectangle 2">
            <a:extLst>
              <a:ext uri="{FF2B5EF4-FFF2-40B4-BE49-F238E27FC236}">
                <a16:creationId xmlns="" xmlns:a16="http://schemas.microsoft.com/office/drawing/2014/main" id="{E9686A06-8A8F-23E5-5DC7-CBA7670A636E}"/>
              </a:ext>
            </a:extLst>
          </p:cNvPr>
          <p:cNvSpPr>
            <a:spLocks noChangeArrowheads="1"/>
          </p:cNvSpPr>
          <p:nvPr/>
        </p:nvSpPr>
        <p:spPr bwMode="auto">
          <a:xfrm>
            <a:off x="962819" y="1924050"/>
            <a:ext cx="1016000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488"/>
              </a:lnSpc>
              <a:spcBef>
                <a:spcPts val="3988"/>
              </a:spcBef>
            </a:pPr>
            <a:r>
              <a:rPr lang="en-US" altLang="en-US" sz="3500">
                <a:latin typeface="Times New Roman" panose="02020603050405020304" pitchFamily="18" charset="0"/>
              </a:rPr>
              <a:t>Some patients need other treatment, too.</a:t>
            </a:r>
          </a:p>
          <a:p>
            <a:pPr algn="just" eaLnBrk="1" hangingPunct="1">
              <a:lnSpc>
                <a:spcPts val="4488"/>
              </a:lnSpc>
            </a:pPr>
            <a:r>
              <a:rPr lang="en-US" altLang="en-US" sz="3500">
                <a:latin typeface="Times New Roman" panose="02020603050405020304" pitchFamily="18" charset="0"/>
              </a:rPr>
              <a:t>•    Antihistamine: To control the itch and help you sleep.</a:t>
            </a:r>
          </a:p>
          <a:p>
            <a:pPr algn="just" eaLnBrk="1" hangingPunct="1">
              <a:lnSpc>
                <a:spcPts val="4488"/>
              </a:lnSpc>
            </a:pPr>
            <a:r>
              <a:rPr lang="en-US" altLang="en-US" sz="3500">
                <a:latin typeface="Times New Roman" panose="02020603050405020304" pitchFamily="18" charset="0"/>
              </a:rPr>
              <a:t>•    Pramoxine lotion: To control the itch.</a:t>
            </a:r>
          </a:p>
          <a:p>
            <a:pPr algn="just" eaLnBrk="1" hangingPunct="1">
              <a:lnSpc>
                <a:spcPts val="4488"/>
              </a:lnSpc>
            </a:pPr>
            <a:r>
              <a:rPr lang="en-US" altLang="en-US" sz="3500">
                <a:latin typeface="Times New Roman" panose="02020603050405020304" pitchFamily="18" charset="0"/>
              </a:rPr>
              <a:t>•    Antibiotic: To wipe out an infection.</a:t>
            </a:r>
          </a:p>
          <a:p>
            <a:pPr algn="just" eaLnBrk="1" hangingPunct="1">
              <a:lnSpc>
                <a:spcPts val="4488"/>
              </a:lnSpc>
            </a:pPr>
            <a:r>
              <a:rPr lang="en-US" altLang="en-US" sz="3500">
                <a:latin typeface="Times New Roman" panose="02020603050405020304" pitchFamily="18" charset="0"/>
              </a:rPr>
              <a:t>•    Steroid cream: To ease the redness, swelling, and itch.</a:t>
            </a:r>
          </a:p>
        </p:txBody>
      </p:sp>
      <p:sp>
        <p:nvSpPr>
          <p:cNvPr id="147460" name="Rectangle 3">
            <a:extLst>
              <a:ext uri="{FF2B5EF4-FFF2-40B4-BE49-F238E27FC236}">
                <a16:creationId xmlns="" xmlns:a16="http://schemas.microsoft.com/office/drawing/2014/main" id="{AC7D45FE-3893-D11F-DA00-BFBE798D187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47461" name="Rectangle 4">
            <a:extLst>
              <a:ext uri="{FF2B5EF4-FFF2-40B4-BE49-F238E27FC236}">
                <a16:creationId xmlns="" xmlns:a16="http://schemas.microsoft.com/office/drawing/2014/main" id="{52341B6F-1A5A-5FFF-AC25-683DF65EC47E}"/>
              </a:ext>
            </a:extLst>
          </p:cNvPr>
          <p:cNvSpPr>
            <a:spLocks noChangeArrowheads="1"/>
          </p:cNvSpPr>
          <p:nvPr/>
        </p:nvSpPr>
        <p:spPr bwMode="auto">
          <a:xfrm>
            <a:off x="11046620" y="6477000"/>
            <a:ext cx="2492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135</a:t>
            </a:r>
          </a:p>
        </p:txBody>
      </p:sp>
    </p:spTree>
  </p:cSld>
  <p:clrMapOvr>
    <a:overrideClrMapping bg1="lt1" tx1="dk1" bg2="lt2" tx2="dk2" accent1="accent1" accent2="accent2" accent3="accent3" accent4="accent4" accent5="accent5" accent6="accent6" hlink="hlink" folHlink="folHlink"/>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1">
            <a:extLst>
              <a:ext uri="{FF2B5EF4-FFF2-40B4-BE49-F238E27FC236}">
                <a16:creationId xmlns="" xmlns:a16="http://schemas.microsoft.com/office/drawing/2014/main" id="{EB7E2984-47CF-A69E-F3F1-D780180CFCCD}"/>
              </a:ext>
            </a:extLst>
          </p:cNvPr>
          <p:cNvSpPr>
            <a:spLocks noChangeArrowheads="1"/>
          </p:cNvSpPr>
          <p:nvPr/>
        </p:nvSpPr>
        <p:spPr bwMode="auto">
          <a:xfrm>
            <a:off x="429419" y="381001"/>
            <a:ext cx="112379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solidFill>
                  <a:srgbClr val="2E75B6"/>
                </a:solidFill>
                <a:latin typeface="Times New Roman" panose="02020603050405020304" pitchFamily="18" charset="0"/>
              </a:rPr>
              <a:t>Applying Prescription Creams</a:t>
            </a:r>
          </a:p>
        </p:txBody>
      </p:sp>
      <p:sp>
        <p:nvSpPr>
          <p:cNvPr id="3" name="Rectangle 2">
            <a:extLst>
              <a:ext uri="{FF2B5EF4-FFF2-40B4-BE49-F238E27FC236}">
                <a16:creationId xmlns="" xmlns:a16="http://schemas.microsoft.com/office/drawing/2014/main" id="{06743E02-4276-07A1-1529-D0952783E231}"/>
              </a:ext>
            </a:extLst>
          </p:cNvPr>
          <p:cNvSpPr/>
          <p:nvPr/>
        </p:nvSpPr>
        <p:spPr>
          <a:xfrm>
            <a:off x="429419" y="1246189"/>
            <a:ext cx="11237912" cy="4524375"/>
          </a:xfrm>
          <a:prstGeom prst="rect">
            <a:avLst/>
          </a:prstGeom>
        </p:spPr>
        <p:txBody>
          <a:bodyPr lIns="0" tIns="0" rIns="0" bIns="0"/>
          <a:lstStyle/>
          <a:p>
            <a:pPr marL="152400" algn="just" eaLnBrk="1" fontAlgn="auto" hangingPunct="1">
              <a:spcBef>
                <a:spcPts val="0"/>
              </a:spcBef>
              <a:spcAft>
                <a:spcPts val="1470"/>
              </a:spcAft>
              <a:defRPr/>
            </a:pPr>
            <a:r>
              <a:rPr lang="en-US" sz="3500">
                <a:latin typeface="Times New Roman"/>
              </a:rPr>
              <a:t>•    Follow package insert</a:t>
            </a:r>
          </a:p>
          <a:p>
            <a:pPr marL="355600" indent="-203200" eaLnBrk="1" fontAlgn="auto" hangingPunct="1">
              <a:lnSpc>
                <a:spcPts val="3888"/>
              </a:lnSpc>
              <a:spcBef>
                <a:spcPts val="0"/>
              </a:spcBef>
              <a:spcAft>
                <a:spcPts val="630"/>
              </a:spcAft>
              <a:defRPr/>
            </a:pPr>
            <a:r>
              <a:rPr lang="en-US" sz="3500">
                <a:latin typeface="Times New Roman"/>
              </a:rPr>
              <a:t>•    Apply thin layer over whole body from neck down, paying particular attention to folds in skin</a:t>
            </a:r>
          </a:p>
          <a:p>
            <a:pPr marL="152400" algn="just" eaLnBrk="1" fontAlgn="auto" hangingPunct="1">
              <a:spcBef>
                <a:spcPts val="0"/>
              </a:spcBef>
              <a:spcAft>
                <a:spcPts val="1470"/>
              </a:spcAft>
              <a:defRPr/>
            </a:pPr>
            <a:r>
              <a:rPr lang="en-US" sz="3500">
                <a:latin typeface="Times New Roman"/>
              </a:rPr>
              <a:t>•    Trim fingernails and toenails, apply under nails</a:t>
            </a:r>
          </a:p>
          <a:p>
            <a:pPr marL="152400" algn="just" eaLnBrk="1" fontAlgn="auto" hangingPunct="1">
              <a:spcBef>
                <a:spcPts val="0"/>
              </a:spcBef>
              <a:spcAft>
                <a:spcPts val="1470"/>
              </a:spcAft>
              <a:defRPr/>
            </a:pPr>
            <a:r>
              <a:rPr lang="en-US" sz="3500">
                <a:latin typeface="Times New Roman"/>
              </a:rPr>
              <a:t>•    Reapply after handwashing</a:t>
            </a:r>
          </a:p>
          <a:p>
            <a:pPr marL="355600" indent="-203200" eaLnBrk="1" fontAlgn="auto" hangingPunct="1">
              <a:lnSpc>
                <a:spcPts val="3864"/>
              </a:lnSpc>
              <a:spcBef>
                <a:spcPts val="0"/>
              </a:spcBef>
              <a:spcAft>
                <a:spcPts val="630"/>
              </a:spcAft>
              <a:defRPr/>
            </a:pPr>
            <a:r>
              <a:rPr lang="en-US" sz="3500">
                <a:latin typeface="Times New Roman"/>
              </a:rPr>
              <a:t>•    Leave on for at least 8 hours, but not longer than maximum time recommended for product</a:t>
            </a:r>
          </a:p>
          <a:p>
            <a:pPr marL="152400" algn="just" eaLnBrk="1" fontAlgn="auto" hangingPunct="1">
              <a:spcBef>
                <a:spcPts val="0"/>
              </a:spcBef>
              <a:spcAft>
                <a:spcPts val="0"/>
              </a:spcAft>
              <a:defRPr/>
            </a:pPr>
            <a:r>
              <a:rPr lang="en-US" sz="3500">
                <a:latin typeface="Times New Roman"/>
              </a:rPr>
              <a:t>•    Wash off with warm, soapy water and dry skin</a:t>
            </a:r>
          </a:p>
        </p:txBody>
      </p:sp>
      <p:sp>
        <p:nvSpPr>
          <p:cNvPr id="148484" name="Rectangle 3">
            <a:extLst>
              <a:ext uri="{FF2B5EF4-FFF2-40B4-BE49-F238E27FC236}">
                <a16:creationId xmlns="" xmlns:a16="http://schemas.microsoft.com/office/drawing/2014/main" id="{E3672672-A615-1317-09D4-660C9B771E6F}"/>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48485" name="Rectangle 4">
            <a:extLst>
              <a:ext uri="{FF2B5EF4-FFF2-40B4-BE49-F238E27FC236}">
                <a16:creationId xmlns="" xmlns:a16="http://schemas.microsoft.com/office/drawing/2014/main" id="{A0563604-2F86-9018-3E45-BFF8097587F9}"/>
              </a:ext>
            </a:extLst>
          </p:cNvPr>
          <p:cNvSpPr>
            <a:spLocks noChangeArrowheads="1"/>
          </p:cNvSpPr>
          <p:nvPr/>
        </p:nvSpPr>
        <p:spPr bwMode="auto">
          <a:xfrm>
            <a:off x="11046620"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136</a:t>
            </a:r>
          </a:p>
        </p:txBody>
      </p:sp>
    </p:spTree>
  </p:cSld>
  <p:clrMapOvr>
    <a:overrideClrMapping bg1="lt1" tx1="dk1" bg2="lt2" tx2="dk2" accent1="accent1" accent2="accent2" accent3="accent3" accent4="accent4" accent5="accent5" accent6="accent6" hlink="hlink" folHlink="folHlink"/>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9506" name="Rectangle 1">
            <a:extLst>
              <a:ext uri="{FF2B5EF4-FFF2-40B4-BE49-F238E27FC236}">
                <a16:creationId xmlns="" xmlns:a16="http://schemas.microsoft.com/office/drawing/2014/main" id="{DEF13C23-607D-9CCD-5341-C5DE95FF2E78}"/>
              </a:ext>
            </a:extLst>
          </p:cNvPr>
          <p:cNvSpPr>
            <a:spLocks noChangeArrowheads="1"/>
          </p:cNvSpPr>
          <p:nvPr/>
        </p:nvSpPr>
        <p:spPr bwMode="auto">
          <a:xfrm>
            <a:off x="945356" y="338139"/>
            <a:ext cx="53911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8B96B7B9-A2B4-6BDE-1B78-8B6AC097F03D}"/>
              </a:ext>
            </a:extLst>
          </p:cNvPr>
          <p:cNvSpPr/>
          <p:nvPr/>
        </p:nvSpPr>
        <p:spPr>
          <a:xfrm>
            <a:off x="545306" y="1636714"/>
            <a:ext cx="10885488" cy="3717925"/>
          </a:xfrm>
          <a:prstGeom prst="rect">
            <a:avLst/>
          </a:prstGeom>
        </p:spPr>
        <p:txBody>
          <a:bodyPr lIns="0" tIns="0" rIns="0" bIns="0"/>
          <a:lstStyle/>
          <a:p>
            <a:pPr marL="215900" indent="-215900" eaLnBrk="1" fontAlgn="auto" hangingPunct="1">
              <a:lnSpc>
                <a:spcPts val="3024"/>
              </a:lnSpc>
              <a:spcBef>
                <a:spcPts val="0"/>
              </a:spcBef>
              <a:spcAft>
                <a:spcPts val="630"/>
              </a:spcAft>
              <a:defRPr/>
            </a:pPr>
            <a:r>
              <a:rPr lang="en-US" sz="4000">
                <a:latin typeface="Times New Roman"/>
              </a:rPr>
              <a:t>•    Educate patient about personal hygiene, including hand washing</a:t>
            </a:r>
          </a:p>
          <a:p>
            <a:pPr algn="just" eaLnBrk="1" fontAlgn="auto" hangingPunct="1">
              <a:spcBef>
                <a:spcPts val="0"/>
              </a:spcBef>
              <a:spcAft>
                <a:spcPts val="630"/>
              </a:spcAft>
              <a:defRPr/>
            </a:pPr>
            <a:r>
              <a:rPr lang="en-US" sz="4000">
                <a:latin typeface="Times New Roman"/>
              </a:rPr>
              <a:t>•    Increase awareness and surveillance for scabies</a:t>
            </a:r>
          </a:p>
          <a:p>
            <a:pPr marL="215900" indent="-215900" eaLnBrk="1" fontAlgn="auto" hangingPunct="1">
              <a:lnSpc>
                <a:spcPts val="3024"/>
              </a:lnSpc>
              <a:spcBef>
                <a:spcPts val="0"/>
              </a:spcBef>
              <a:spcAft>
                <a:spcPts val="630"/>
              </a:spcAft>
              <a:defRPr/>
            </a:pPr>
            <a:r>
              <a:rPr lang="en-US" sz="4000">
                <a:latin typeface="Times New Roman"/>
              </a:rPr>
              <a:t>•    Instruct patient to bath thoroughly, scrubbing the involved areas with a brush.</a:t>
            </a:r>
          </a:p>
          <a:p>
            <a:pPr algn="just" eaLnBrk="1" fontAlgn="auto" hangingPunct="1">
              <a:spcBef>
                <a:spcPts val="0"/>
              </a:spcBef>
              <a:spcAft>
                <a:spcPts val="630"/>
              </a:spcAft>
              <a:defRPr/>
            </a:pPr>
            <a:r>
              <a:rPr lang="en-US" sz="4000">
                <a:latin typeface="Times New Roman"/>
              </a:rPr>
              <a:t>•    Educate other members of the family.</a:t>
            </a:r>
          </a:p>
          <a:p>
            <a:pPr marL="215900" indent="-215900" eaLnBrk="1" fontAlgn="auto" hangingPunct="1">
              <a:lnSpc>
                <a:spcPts val="3048"/>
              </a:lnSpc>
              <a:spcBef>
                <a:spcPts val="0"/>
              </a:spcBef>
              <a:spcAft>
                <a:spcPts val="0"/>
              </a:spcAft>
              <a:defRPr/>
            </a:pPr>
            <a:r>
              <a:rPr lang="en-US" sz="4000">
                <a:latin typeface="Times New Roman"/>
              </a:rPr>
              <a:t>•    All members of the family should be treated on the same day.</a:t>
            </a:r>
          </a:p>
        </p:txBody>
      </p:sp>
      <p:sp>
        <p:nvSpPr>
          <p:cNvPr id="149508" name="Rectangle 3">
            <a:extLst>
              <a:ext uri="{FF2B5EF4-FFF2-40B4-BE49-F238E27FC236}">
                <a16:creationId xmlns="" xmlns:a16="http://schemas.microsoft.com/office/drawing/2014/main" id="{EDD9D71B-A172-2326-710B-17717432BFF0}"/>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49509" name="Rectangle 4">
            <a:extLst>
              <a:ext uri="{FF2B5EF4-FFF2-40B4-BE49-F238E27FC236}">
                <a16:creationId xmlns="" xmlns:a16="http://schemas.microsoft.com/office/drawing/2014/main" id="{B01E1F4D-1873-540F-FDD0-9B95B3A4CBAC}"/>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137</a:t>
            </a:r>
          </a:p>
        </p:txBody>
      </p:sp>
    </p:spTree>
  </p:cSld>
  <p:clrMapOvr>
    <a:overrideClrMapping bg1="lt1" tx1="dk1" bg2="lt2" tx2="dk2" accent1="accent1" accent2="accent2" accent3="accent3" accent4="accent4" accent5="accent5" accent6="accent6" hlink="hlink" folHlink="folHlink"/>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1">
            <a:extLst>
              <a:ext uri="{FF2B5EF4-FFF2-40B4-BE49-F238E27FC236}">
                <a16:creationId xmlns="" xmlns:a16="http://schemas.microsoft.com/office/drawing/2014/main" id="{0032B267-DFD5-D443-D219-82A0E6DE3A77}"/>
              </a:ext>
            </a:extLst>
          </p:cNvPr>
          <p:cNvSpPr>
            <a:spLocks noChangeArrowheads="1"/>
          </p:cNvSpPr>
          <p:nvPr/>
        </p:nvSpPr>
        <p:spPr bwMode="auto">
          <a:xfrm>
            <a:off x="1731169" y="2951163"/>
            <a:ext cx="8756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5300" b="1">
                <a:latin typeface="Times New Roman" panose="02020603050405020304" pitchFamily="18" charset="0"/>
              </a:rPr>
              <a:t>Antiviral &amp; Antifungal agents</a:t>
            </a:r>
          </a:p>
        </p:txBody>
      </p:sp>
      <p:sp>
        <p:nvSpPr>
          <p:cNvPr id="150531" name="Rectangle 2">
            <a:extLst>
              <a:ext uri="{FF2B5EF4-FFF2-40B4-BE49-F238E27FC236}">
                <a16:creationId xmlns="" xmlns:a16="http://schemas.microsoft.com/office/drawing/2014/main" id="{4D3F8CD3-46BA-9DB8-BC87-E865E8FDB426}"/>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50532" name="Rectangle 3">
            <a:extLst>
              <a:ext uri="{FF2B5EF4-FFF2-40B4-BE49-F238E27FC236}">
                <a16:creationId xmlns="" xmlns:a16="http://schemas.microsoft.com/office/drawing/2014/main" id="{2A8797DF-1E69-0716-8B80-E539CBD681A4}"/>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138</a:t>
            </a:r>
          </a:p>
        </p:txBody>
      </p:sp>
    </p:spTree>
  </p:cSld>
  <p:clrMapOvr>
    <a:overrideClrMapping bg1="lt1" tx1="dk1" bg2="lt2" tx2="dk2" accent1="accent1" accent2="accent2" accent3="accent3" accent4="accent4" accent5="accent5" accent6="accent6" hlink="hlink" folHlink="folHlink"/>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828543E-DA67-166F-4537-DFAC712E6174}"/>
              </a:ext>
            </a:extLst>
          </p:cNvPr>
          <p:cNvSpPr/>
          <p:nvPr/>
        </p:nvSpPr>
        <p:spPr>
          <a:xfrm>
            <a:off x="939006" y="785814"/>
            <a:ext cx="10299700" cy="4283075"/>
          </a:xfrm>
          <a:prstGeom prst="rect">
            <a:avLst/>
          </a:prstGeom>
        </p:spPr>
        <p:txBody>
          <a:bodyPr lIns="0" tIns="0" rIns="0" bIns="0"/>
          <a:lstStyle/>
          <a:p>
            <a:pPr marL="254508" indent="-215900" eaLnBrk="1" fontAlgn="auto" hangingPunct="1">
              <a:spcBef>
                <a:spcPts val="0"/>
              </a:spcBef>
              <a:spcAft>
                <a:spcPts val="3990"/>
              </a:spcAft>
              <a:defRPr/>
            </a:pPr>
            <a:r>
              <a:rPr lang="en-US" sz="4300" b="1" spc="-50">
                <a:latin typeface="Times New Roman"/>
              </a:rPr>
              <a:t>Antiviral Agents</a:t>
            </a:r>
          </a:p>
          <a:p>
            <a:pPr marL="254508" indent="-215900" eaLnBrk="1" fontAlgn="auto" hangingPunct="1">
              <a:lnSpc>
                <a:spcPts val="4320"/>
              </a:lnSpc>
              <a:spcBef>
                <a:spcPts val="0"/>
              </a:spcBef>
              <a:spcAft>
                <a:spcPts val="0"/>
              </a:spcAft>
              <a:defRPr/>
            </a:pPr>
            <a:r>
              <a:rPr lang="en-US" sz="3900" b="1" spc="-50">
                <a:latin typeface="Times New Roman"/>
              </a:rPr>
              <a:t>• Introduction: </a:t>
            </a:r>
            <a:r>
              <a:rPr lang="en-US" sz="4000">
                <a:latin typeface="Times New Roman"/>
              </a:rPr>
              <a:t>These agents are used to treat viral infections, the difficulty in treating viral infection is that viruses live and multiply within the cell and drug which enter the cell for not only destroy viruses but exerts bad effects on the cell also.</a:t>
            </a:r>
          </a:p>
        </p:txBody>
      </p:sp>
      <p:sp>
        <p:nvSpPr>
          <p:cNvPr id="151555" name="Rectangle 2">
            <a:extLst>
              <a:ext uri="{FF2B5EF4-FFF2-40B4-BE49-F238E27FC236}">
                <a16:creationId xmlns="" xmlns:a16="http://schemas.microsoft.com/office/drawing/2014/main" id="{B02B3BD6-C429-576B-ACB2-13EF11E2E82C}"/>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51556" name="Rectangle 3">
            <a:extLst>
              <a:ext uri="{FF2B5EF4-FFF2-40B4-BE49-F238E27FC236}">
                <a16:creationId xmlns="" xmlns:a16="http://schemas.microsoft.com/office/drawing/2014/main" id="{4108808A-12CA-A9B5-E290-DF7F7CF63E21}"/>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139</a:t>
            </a:r>
          </a:p>
        </p:txBody>
      </p:sp>
    </p:spTree>
  </p:cSld>
  <p:clrMapOvr>
    <a:overrideClrMapping bg1="lt1" tx1="dk1" bg2="lt2" tx2="dk2" accent1="accent1" accent2="accent2" accent3="accent3" accent4="accent4" accent5="accent5" accent6="accent6" hlink="hlink" folHlink="folHlink"/>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2578" name="Picture 1">
            <a:extLst>
              <a:ext uri="{FF2B5EF4-FFF2-40B4-BE49-F238E27FC236}">
                <a16:creationId xmlns="" xmlns:a16="http://schemas.microsoft.com/office/drawing/2014/main" id="{C388FF67-98FD-29B1-F0D6-E804C5741A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42594" y="658814"/>
            <a:ext cx="5294312" cy="583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79" name="Rectangle 2">
            <a:extLst>
              <a:ext uri="{FF2B5EF4-FFF2-40B4-BE49-F238E27FC236}">
                <a16:creationId xmlns="" xmlns:a16="http://schemas.microsoft.com/office/drawing/2014/main" id="{B8E2E3BC-6A08-5399-A38A-14028848372F}"/>
              </a:ext>
            </a:extLst>
          </p:cNvPr>
          <p:cNvSpPr>
            <a:spLocks noChangeArrowheads="1"/>
          </p:cNvSpPr>
          <p:nvPr/>
        </p:nvSpPr>
        <p:spPr bwMode="auto">
          <a:xfrm>
            <a:off x="4006057" y="30163"/>
            <a:ext cx="409257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213"/>
              </a:spcAft>
            </a:pPr>
            <a:r>
              <a:rPr lang="en-US" altLang="en-US" sz="1900">
                <a:latin typeface="Arial" panose="020B0604020202020204" pitchFamily="34" charset="0"/>
              </a:rPr>
              <a:t>Overview of</a:t>
            </a:r>
          </a:p>
          <a:p>
            <a:pPr eaLnBrk="1" hangingPunct="1"/>
            <a:r>
              <a:rPr lang="en-US" altLang="en-US" sz="2800" b="1">
                <a:latin typeface="Arial" panose="020B0604020202020204" pitchFamily="34" charset="0"/>
              </a:rPr>
              <a:t>Viral infections</a:t>
            </a:r>
          </a:p>
        </p:txBody>
      </p:sp>
      <p:sp>
        <p:nvSpPr>
          <p:cNvPr id="152580" name="Rectangle 3">
            <a:extLst>
              <a:ext uri="{FF2B5EF4-FFF2-40B4-BE49-F238E27FC236}">
                <a16:creationId xmlns="" xmlns:a16="http://schemas.microsoft.com/office/drawing/2014/main" id="{9EA2D025-6562-D786-0851-51DC8B8B8128}"/>
              </a:ext>
            </a:extLst>
          </p:cNvPr>
          <p:cNvSpPr>
            <a:spLocks noChangeArrowheads="1"/>
          </p:cNvSpPr>
          <p:nvPr/>
        </p:nvSpPr>
        <p:spPr bwMode="auto">
          <a:xfrm>
            <a:off x="9595645" y="3989389"/>
            <a:ext cx="1990725"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50"/>
              </a:lnSpc>
            </a:pPr>
            <a:r>
              <a:rPr lang="en-US" altLang="en-US" sz="1500" b="1"/>
              <a:t>Myelitis</a:t>
            </a:r>
          </a:p>
          <a:p>
            <a:pPr algn="just" eaLnBrk="1" hangingPunct="1">
              <a:lnSpc>
                <a:spcPts val="1750"/>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Poliovirus</a:t>
            </a:r>
          </a:p>
          <a:p>
            <a:pPr algn="just" eaLnBrk="1" hangingPunct="1">
              <a:lnSpc>
                <a:spcPts val="1750"/>
              </a:lnSpc>
              <a:spcAft>
                <a:spcPts val="1263"/>
              </a:spcAft>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HTLV-I</a:t>
            </a:r>
          </a:p>
          <a:p>
            <a:pPr algn="just" eaLnBrk="1" hangingPunct="1">
              <a:lnSpc>
                <a:spcPts val="1725"/>
              </a:lnSpc>
            </a:pPr>
            <a:r>
              <a:rPr lang="en-US" altLang="en-US" sz="1500" b="1"/>
              <a:t>Gastroenteritis</a:t>
            </a:r>
          </a:p>
          <a:p>
            <a:pPr algn="just"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Adenovirus</a:t>
            </a:r>
          </a:p>
          <a:p>
            <a:pPr algn="just"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Rotavirus</a:t>
            </a:r>
          </a:p>
          <a:p>
            <a:pPr algn="just"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Norovirus</a:t>
            </a:r>
          </a:p>
          <a:p>
            <a:pPr algn="just"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Astrovirus</a:t>
            </a:r>
          </a:p>
          <a:p>
            <a:pPr algn="just"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Coronavirus</a:t>
            </a:r>
          </a:p>
        </p:txBody>
      </p:sp>
      <p:sp>
        <p:nvSpPr>
          <p:cNvPr id="152581" name="Rectangle 4">
            <a:extLst>
              <a:ext uri="{FF2B5EF4-FFF2-40B4-BE49-F238E27FC236}">
                <a16:creationId xmlns="" xmlns:a16="http://schemas.microsoft.com/office/drawing/2014/main" id="{37A2C31D-9A08-1F5F-925B-F869540A304D}"/>
              </a:ext>
            </a:extLst>
          </p:cNvPr>
          <p:cNvSpPr>
            <a:spLocks noChangeArrowheads="1"/>
          </p:cNvSpPr>
          <p:nvPr/>
        </p:nvSpPr>
        <p:spPr bwMode="auto">
          <a:xfrm>
            <a:off x="8546306" y="712788"/>
            <a:ext cx="27686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25"/>
              </a:lnSpc>
            </a:pPr>
            <a:r>
              <a:rPr lang="en-US" altLang="en-US" sz="1500" b="1"/>
              <a:t>Eye infections</a:t>
            </a:r>
          </a:p>
          <a:p>
            <a:pPr algn="just" eaLnBrk="1" hangingPunct="1">
              <a:lnSpc>
                <a:spcPts val="1725"/>
              </a:lnSpc>
            </a:pPr>
            <a:r>
              <a:rPr lang="en-US" altLang="en-US" sz="1300">
                <a:solidFill>
                  <a:srgbClr val="464D58"/>
                </a:solidFill>
                <a:latin typeface="Arial" panose="020B0604020202020204" pitchFamily="34" charset="0"/>
              </a:rPr>
              <a:t>-    </a:t>
            </a:r>
            <a:r>
              <a:rPr lang="en-US" altLang="en-US" sz="1300">
                <a:solidFill>
                  <a:srgbClr val="242121"/>
                </a:solidFill>
                <a:latin typeface="Arial" panose="020B0604020202020204" pitchFamily="34" charset="0"/>
              </a:rPr>
              <a:t>Herpes simplex virus</a:t>
            </a:r>
          </a:p>
          <a:p>
            <a:pPr algn="just" eaLnBrk="1" hangingPunct="1">
              <a:lnSpc>
                <a:spcPts val="1725"/>
              </a:lnSpc>
            </a:pPr>
            <a:r>
              <a:rPr lang="en-US" altLang="en-US" sz="1300">
                <a:solidFill>
                  <a:srgbClr val="242121"/>
                </a:solidFill>
                <a:latin typeface="Arial" panose="020B0604020202020204" pitchFamily="34" charset="0"/>
              </a:rPr>
              <a:t>-    Adenovirus</a:t>
            </a:r>
          </a:p>
          <a:p>
            <a:pPr algn="just" eaLnBrk="1" hangingPunct="1">
              <a:lnSpc>
                <a:spcPts val="1725"/>
              </a:lnSpc>
            </a:pPr>
            <a:r>
              <a:rPr lang="en-US" altLang="en-US" sz="1300">
                <a:solidFill>
                  <a:srgbClr val="464D58"/>
                </a:solidFill>
                <a:latin typeface="Arial" panose="020B0604020202020204" pitchFamily="34" charset="0"/>
              </a:rPr>
              <a:t>-    </a:t>
            </a:r>
            <a:r>
              <a:rPr lang="en-US" altLang="en-US" sz="1300">
                <a:solidFill>
                  <a:srgbClr val="242121"/>
                </a:solidFill>
                <a:latin typeface="Arial" panose="020B0604020202020204" pitchFamily="34" charset="0"/>
              </a:rPr>
              <a:t>Cytomegalovirus</a:t>
            </a:r>
          </a:p>
        </p:txBody>
      </p:sp>
      <p:sp>
        <p:nvSpPr>
          <p:cNvPr id="6" name="Rectangle 5">
            <a:extLst>
              <a:ext uri="{FF2B5EF4-FFF2-40B4-BE49-F238E27FC236}">
                <a16:creationId xmlns="" xmlns:a16="http://schemas.microsoft.com/office/drawing/2014/main" id="{8F97F7D2-9FB1-F6BA-3470-9F9C063F95D0}"/>
              </a:ext>
            </a:extLst>
          </p:cNvPr>
          <p:cNvSpPr/>
          <p:nvPr/>
        </p:nvSpPr>
        <p:spPr>
          <a:xfrm>
            <a:off x="621507" y="3892551"/>
            <a:ext cx="2481263" cy="646113"/>
          </a:xfrm>
          <a:prstGeom prst="rect">
            <a:avLst/>
          </a:prstGeom>
        </p:spPr>
        <p:txBody>
          <a:bodyPr lIns="0" tIns="0" rIns="0" bIns="0"/>
          <a:lstStyle/>
          <a:p>
            <a:pPr algn="just" eaLnBrk="1" fontAlgn="auto" hangingPunct="1">
              <a:lnSpc>
                <a:spcPts val="1728"/>
              </a:lnSpc>
              <a:spcBef>
                <a:spcPts val="0"/>
              </a:spcBef>
              <a:spcAft>
                <a:spcPts val="0"/>
              </a:spcAft>
              <a:defRPr/>
            </a:pPr>
            <a:r>
              <a:rPr lang="en-US" sz="1500" b="1">
                <a:latin typeface="Calibri"/>
              </a:rPr>
              <a:t>Hepatitis</a:t>
            </a:r>
            <a:r>
              <a:rPr lang="en-US" sz="1500" b="1">
                <a:solidFill>
                  <a:srgbClr val="878787"/>
                </a:solidFill>
                <a:latin typeface="Calibri"/>
              </a:rPr>
              <a:t>-</a:t>
            </a:r>
          </a:p>
          <a:p>
            <a:pPr marL="165100" indent="-165100" eaLnBrk="1" fontAlgn="auto" hangingPunct="1">
              <a:lnSpc>
                <a:spcPts val="1728"/>
              </a:lnSpc>
              <a:spcBef>
                <a:spcPts val="0"/>
              </a:spcBef>
              <a:spcAft>
                <a:spcPts val="0"/>
              </a:spcAft>
              <a:defRPr/>
            </a:pPr>
            <a:r>
              <a:rPr lang="en-US" sz="1300">
                <a:solidFill>
                  <a:srgbClr val="242121"/>
                </a:solidFill>
                <a:latin typeface="Arial"/>
              </a:rPr>
              <a:t>- Hepatitis virus types A, B, C, D, E</a:t>
            </a:r>
          </a:p>
        </p:txBody>
      </p:sp>
      <p:sp>
        <p:nvSpPr>
          <p:cNvPr id="152583" name="Rectangle 6">
            <a:extLst>
              <a:ext uri="{FF2B5EF4-FFF2-40B4-BE49-F238E27FC236}">
                <a16:creationId xmlns="" xmlns:a16="http://schemas.microsoft.com/office/drawing/2014/main" id="{7F5B58B3-37ED-1019-46B5-4EB126CCD8A6}"/>
              </a:ext>
            </a:extLst>
          </p:cNvPr>
          <p:cNvSpPr>
            <a:spLocks noChangeArrowheads="1"/>
          </p:cNvSpPr>
          <p:nvPr/>
        </p:nvSpPr>
        <p:spPr bwMode="auto">
          <a:xfrm>
            <a:off x="542131" y="523875"/>
            <a:ext cx="1798638" cy="150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25"/>
              </a:lnSpc>
            </a:pPr>
            <a:r>
              <a:rPr lang="en-US" altLang="en-US" sz="1500" b="1">
                <a:solidFill>
                  <a:srgbClr val="242121"/>
                </a:solidFill>
              </a:rPr>
              <a:t>Encephalitis/</a:t>
            </a:r>
          </a:p>
          <a:p>
            <a:pPr algn="just" eaLnBrk="1" hangingPunct="1">
              <a:lnSpc>
                <a:spcPts val="1725"/>
              </a:lnSpc>
            </a:pPr>
            <a:r>
              <a:rPr lang="en-US" altLang="en-US" sz="1500" b="1">
                <a:solidFill>
                  <a:srgbClr val="242121"/>
                </a:solidFill>
              </a:rPr>
              <a:t>meningitis</a:t>
            </a:r>
          </a:p>
          <a:p>
            <a:pPr algn="just" eaLnBrk="1" hangingPunct="1">
              <a:lnSpc>
                <a:spcPts val="1725"/>
              </a:lnSpc>
            </a:pPr>
            <a:r>
              <a:rPr lang="en-US" altLang="en-US" sz="1300">
                <a:solidFill>
                  <a:srgbClr val="242121"/>
                </a:solidFill>
                <a:latin typeface="Arial" panose="020B0604020202020204" pitchFamily="34" charset="0"/>
              </a:rPr>
              <a:t>-    JC virus</a:t>
            </a:r>
          </a:p>
          <a:p>
            <a:pPr algn="just" eaLnBrk="1" hangingPunct="1">
              <a:lnSpc>
                <a:spcPts val="1725"/>
              </a:lnSpc>
            </a:pPr>
            <a:r>
              <a:rPr lang="en-US" altLang="en-US" sz="1300">
                <a:solidFill>
                  <a:srgbClr val="242121"/>
                </a:solidFill>
                <a:latin typeface="Arial" panose="020B0604020202020204" pitchFamily="34" charset="0"/>
              </a:rPr>
              <a:t>-    Measles</a:t>
            </a:r>
          </a:p>
          <a:p>
            <a:pPr algn="just" eaLnBrk="1" hangingPunct="1">
              <a:lnSpc>
                <a:spcPts val="1725"/>
              </a:lnSpc>
            </a:pPr>
            <a:r>
              <a:rPr lang="en-US" altLang="en-US" sz="1300">
                <a:solidFill>
                  <a:srgbClr val="242121"/>
                </a:solidFill>
                <a:latin typeface="Arial" panose="020B0604020202020204" pitchFamily="34" charset="0"/>
              </a:rPr>
              <a:t>-    LCM virus</a:t>
            </a:r>
          </a:p>
          <a:p>
            <a:pPr algn="just" eaLnBrk="1" hangingPunct="1">
              <a:lnSpc>
                <a:spcPts val="1725"/>
              </a:lnSpc>
            </a:pPr>
            <a:r>
              <a:rPr lang="en-US" altLang="en-US" sz="1300">
                <a:solidFill>
                  <a:srgbClr val="242121"/>
                </a:solidFill>
                <a:latin typeface="Arial" panose="020B0604020202020204" pitchFamily="34" charset="0"/>
              </a:rPr>
              <a:t>-    Arbovirus</a:t>
            </a:r>
          </a:p>
          <a:p>
            <a:pPr algn="just" eaLnBrk="1" hangingPunct="1">
              <a:lnSpc>
                <a:spcPts val="1725"/>
              </a:lnSpc>
            </a:pPr>
            <a:r>
              <a:rPr lang="en-US" altLang="en-US" sz="1300">
                <a:solidFill>
                  <a:srgbClr val="242121"/>
                </a:solidFill>
                <a:latin typeface="Arial" panose="020B0604020202020204" pitchFamily="34" charset="0"/>
              </a:rPr>
              <a:t>-    Rabies</a:t>
            </a:r>
          </a:p>
        </p:txBody>
      </p:sp>
      <p:sp>
        <p:nvSpPr>
          <p:cNvPr id="152584" name="Rectangle 7">
            <a:extLst>
              <a:ext uri="{FF2B5EF4-FFF2-40B4-BE49-F238E27FC236}">
                <a16:creationId xmlns="" xmlns:a16="http://schemas.microsoft.com/office/drawing/2014/main" id="{0399233C-4DAA-4AA6-7FCD-C7F9BD35827C}"/>
              </a:ext>
            </a:extLst>
          </p:cNvPr>
          <p:cNvSpPr>
            <a:spLocks noChangeArrowheads="1"/>
          </p:cNvSpPr>
          <p:nvPr/>
        </p:nvSpPr>
        <p:spPr bwMode="auto">
          <a:xfrm>
            <a:off x="2588420" y="765175"/>
            <a:ext cx="1647825"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25"/>
              </a:lnSpc>
            </a:pPr>
            <a:r>
              <a:rPr lang="en-US" altLang="en-US" sz="1500" b="1"/>
              <a:t>Common col</a:t>
            </a:r>
          </a:p>
        </p:txBody>
      </p:sp>
      <p:sp>
        <p:nvSpPr>
          <p:cNvPr id="152585" name="Rectangle 8">
            <a:extLst>
              <a:ext uri="{FF2B5EF4-FFF2-40B4-BE49-F238E27FC236}">
                <a16:creationId xmlns="" xmlns:a16="http://schemas.microsoft.com/office/drawing/2014/main" id="{7B468105-1160-AE08-CF9F-CB20E47E6D70}"/>
              </a:ext>
            </a:extLst>
          </p:cNvPr>
          <p:cNvSpPr>
            <a:spLocks noChangeArrowheads="1"/>
          </p:cNvSpPr>
          <p:nvPr/>
        </p:nvSpPr>
        <p:spPr bwMode="auto">
          <a:xfrm>
            <a:off x="2582070" y="984251"/>
            <a:ext cx="1755775" cy="1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Rhinoviruses</a:t>
            </a:r>
          </a:p>
        </p:txBody>
      </p:sp>
      <p:sp>
        <p:nvSpPr>
          <p:cNvPr id="152586" name="Rectangle 9">
            <a:extLst>
              <a:ext uri="{FF2B5EF4-FFF2-40B4-BE49-F238E27FC236}">
                <a16:creationId xmlns="" xmlns:a16="http://schemas.microsoft.com/office/drawing/2014/main" id="{0ADA1A47-8BBB-9DAE-EB3E-3E03F44D227D}"/>
              </a:ext>
            </a:extLst>
          </p:cNvPr>
          <p:cNvSpPr>
            <a:spLocks noChangeArrowheads="1"/>
          </p:cNvSpPr>
          <p:nvPr/>
        </p:nvSpPr>
        <p:spPr bwMode="auto">
          <a:xfrm>
            <a:off x="2582070" y="1203326"/>
            <a:ext cx="2511425" cy="1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Parainfluenza virus</a:t>
            </a:r>
          </a:p>
        </p:txBody>
      </p:sp>
      <p:sp>
        <p:nvSpPr>
          <p:cNvPr id="152587" name="Rectangle 10">
            <a:extLst>
              <a:ext uri="{FF2B5EF4-FFF2-40B4-BE49-F238E27FC236}">
                <a16:creationId xmlns="" xmlns:a16="http://schemas.microsoft.com/office/drawing/2014/main" id="{7FA56F2C-5BFA-1D12-42BA-ADBAF1284C8D}"/>
              </a:ext>
            </a:extLst>
          </p:cNvPr>
          <p:cNvSpPr>
            <a:spLocks noChangeArrowheads="1"/>
          </p:cNvSpPr>
          <p:nvPr/>
        </p:nvSpPr>
        <p:spPr bwMode="auto">
          <a:xfrm>
            <a:off x="2582069" y="1428750"/>
            <a:ext cx="27035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03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Respiratory syncytial virus</a:t>
            </a:r>
          </a:p>
        </p:txBody>
      </p:sp>
      <p:sp>
        <p:nvSpPr>
          <p:cNvPr id="152588" name="Rectangle 11">
            <a:extLst>
              <a:ext uri="{FF2B5EF4-FFF2-40B4-BE49-F238E27FC236}">
                <a16:creationId xmlns="" xmlns:a16="http://schemas.microsoft.com/office/drawing/2014/main" id="{6041852F-4D06-97AE-0AE7-0CA714CDDFB9}"/>
              </a:ext>
            </a:extLst>
          </p:cNvPr>
          <p:cNvSpPr>
            <a:spLocks noChangeArrowheads="1"/>
          </p:cNvSpPr>
          <p:nvPr/>
        </p:nvSpPr>
        <p:spPr bwMode="auto">
          <a:xfrm>
            <a:off x="2585244" y="2097089"/>
            <a:ext cx="2413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Gingivostomatitis</a:t>
            </a:r>
          </a:p>
        </p:txBody>
      </p:sp>
      <p:sp>
        <p:nvSpPr>
          <p:cNvPr id="152589" name="Rectangle 12">
            <a:extLst>
              <a:ext uri="{FF2B5EF4-FFF2-40B4-BE49-F238E27FC236}">
                <a16:creationId xmlns="" xmlns:a16="http://schemas.microsoft.com/office/drawing/2014/main" id="{3C97E4B6-B21B-78C4-3F9E-D6F63019CAB7}"/>
              </a:ext>
            </a:extLst>
          </p:cNvPr>
          <p:cNvSpPr>
            <a:spLocks noChangeArrowheads="1"/>
          </p:cNvSpPr>
          <p:nvPr/>
        </p:nvSpPr>
        <p:spPr bwMode="auto">
          <a:xfrm>
            <a:off x="537369" y="2249488"/>
            <a:ext cx="1477962"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1500" b="1"/>
              <a:t>Pharyngitis</a:t>
            </a:r>
          </a:p>
        </p:txBody>
      </p:sp>
      <p:sp>
        <p:nvSpPr>
          <p:cNvPr id="152590" name="Rectangle 13">
            <a:extLst>
              <a:ext uri="{FF2B5EF4-FFF2-40B4-BE49-F238E27FC236}">
                <a16:creationId xmlns="" xmlns:a16="http://schemas.microsoft.com/office/drawing/2014/main" id="{CB965B62-720E-E9A5-9A4C-635CFB9F674D}"/>
              </a:ext>
            </a:extLst>
          </p:cNvPr>
          <p:cNvSpPr>
            <a:spLocks noChangeArrowheads="1"/>
          </p:cNvSpPr>
          <p:nvPr/>
        </p:nvSpPr>
        <p:spPr bwMode="auto">
          <a:xfrm>
            <a:off x="527845" y="2398713"/>
            <a:ext cx="4967287"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425"/>
              </a:spcAft>
            </a:pPr>
            <a:r>
              <a:rPr lang="en-US" altLang="en-US" sz="1300">
                <a:solidFill>
                  <a:srgbClr val="242121"/>
                </a:solidFill>
                <a:latin typeface="Arial" panose="020B0604020202020204" pitchFamily="34" charset="0"/>
              </a:rPr>
              <a:t>-    Adenovirus </a:t>
            </a:r>
            <a:r>
              <a:rPr lang="en-US" altLang="en-US" sz="1300">
                <a:solidFill>
                  <a:srgbClr val="464D58"/>
                </a:solidFill>
                <a:latin typeface="Arial" panose="020B0604020202020204" pitchFamily="34" charset="0"/>
              </a:rPr>
              <a:t>' </a:t>
            </a:r>
            <a:r>
              <a:rPr lang="en-US" altLang="en-US" sz="1300">
                <a:solidFill>
                  <a:srgbClr val="242121"/>
                </a:solidFill>
                <a:latin typeface="Arial" panose="020B0604020202020204" pitchFamily="34" charset="0"/>
              </a:rPr>
              <a:t>Herpes simplex type 1</a:t>
            </a:r>
          </a:p>
        </p:txBody>
      </p:sp>
      <p:sp>
        <p:nvSpPr>
          <p:cNvPr id="152591" name="Rectangle 14">
            <a:extLst>
              <a:ext uri="{FF2B5EF4-FFF2-40B4-BE49-F238E27FC236}">
                <a16:creationId xmlns="" xmlns:a16="http://schemas.microsoft.com/office/drawing/2014/main" id="{FB570E73-9156-8419-0077-5F325DE904B0}"/>
              </a:ext>
            </a:extLst>
          </p:cNvPr>
          <p:cNvSpPr>
            <a:spLocks noChangeArrowheads="1"/>
          </p:cNvSpPr>
          <p:nvPr/>
        </p:nvSpPr>
        <p:spPr bwMode="auto">
          <a:xfrm>
            <a:off x="524670" y="2690814"/>
            <a:ext cx="2359025"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425"/>
              </a:spcAft>
            </a:pPr>
            <a:r>
              <a:rPr lang="en-US" altLang="en-US" sz="1300">
                <a:solidFill>
                  <a:srgbClr val="464D58"/>
                </a:solidFill>
                <a:latin typeface="Arial" panose="020B0604020202020204" pitchFamily="34" charset="0"/>
              </a:rPr>
              <a:t>-    </a:t>
            </a:r>
            <a:r>
              <a:rPr lang="en-US" altLang="en-US" sz="1300">
                <a:solidFill>
                  <a:srgbClr val="242121"/>
                </a:solidFill>
                <a:latin typeface="Arial" panose="020B0604020202020204" pitchFamily="34" charset="0"/>
              </a:rPr>
              <a:t>Epstein-Barr virus</a:t>
            </a:r>
          </a:p>
        </p:txBody>
      </p:sp>
      <p:sp>
        <p:nvSpPr>
          <p:cNvPr id="152592" name="Rectangle 15">
            <a:extLst>
              <a:ext uri="{FF2B5EF4-FFF2-40B4-BE49-F238E27FC236}">
                <a16:creationId xmlns="" xmlns:a16="http://schemas.microsoft.com/office/drawing/2014/main" id="{370E2F51-C2E1-AD17-A570-FF16AF1410E9}"/>
              </a:ext>
            </a:extLst>
          </p:cNvPr>
          <p:cNvSpPr>
            <a:spLocks noChangeArrowheads="1"/>
          </p:cNvSpPr>
          <p:nvPr/>
        </p:nvSpPr>
        <p:spPr bwMode="auto">
          <a:xfrm>
            <a:off x="524670" y="2911475"/>
            <a:ext cx="2219325" cy="16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1300">
                <a:solidFill>
                  <a:srgbClr val="464D58"/>
                </a:solidFill>
                <a:latin typeface="Arial" panose="020B0604020202020204" pitchFamily="34" charset="0"/>
              </a:rPr>
              <a:t>-    </a:t>
            </a:r>
            <a:r>
              <a:rPr lang="en-US" altLang="en-US" sz="1300">
                <a:solidFill>
                  <a:srgbClr val="242121"/>
                </a:solidFill>
                <a:latin typeface="Arial" panose="020B0604020202020204" pitchFamily="34" charset="0"/>
              </a:rPr>
              <a:t>Cytomegalovirus</a:t>
            </a:r>
          </a:p>
        </p:txBody>
      </p:sp>
      <p:sp>
        <p:nvSpPr>
          <p:cNvPr id="152593" name="Rectangle 16">
            <a:extLst>
              <a:ext uri="{FF2B5EF4-FFF2-40B4-BE49-F238E27FC236}">
                <a16:creationId xmlns="" xmlns:a16="http://schemas.microsoft.com/office/drawing/2014/main" id="{FF49ADB5-6521-6999-5E48-EEB073B3DF41}"/>
              </a:ext>
            </a:extLst>
          </p:cNvPr>
          <p:cNvSpPr>
            <a:spLocks noChangeArrowheads="1"/>
          </p:cNvSpPr>
          <p:nvPr/>
        </p:nvSpPr>
        <p:spPr bwMode="auto">
          <a:xfrm>
            <a:off x="538956" y="3322639"/>
            <a:ext cx="23939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425"/>
              </a:spcAft>
            </a:pPr>
            <a:r>
              <a:rPr lang="en-US" altLang="en-US" sz="1500" b="1"/>
              <a:t>Cardiovascular</a:t>
            </a:r>
          </a:p>
          <a:p>
            <a:pPr eaLnBrk="1" hangingPunct="1"/>
            <a:r>
              <a:rPr lang="en-US" altLang="en-US" sz="1300">
                <a:solidFill>
                  <a:srgbClr val="242121"/>
                </a:solidFill>
                <a:latin typeface="Arial" panose="020B0604020202020204" pitchFamily="34" charset="0"/>
              </a:rPr>
              <a:t>- </a:t>
            </a:r>
            <a:r>
              <a:rPr lang="en-US" altLang="en-US" sz="1300">
                <a:latin typeface="Arial" panose="020B0604020202020204" pitchFamily="34" charset="0"/>
              </a:rPr>
              <a:t>Coxsackie B virus</a:t>
            </a:r>
          </a:p>
        </p:txBody>
      </p:sp>
      <p:sp>
        <p:nvSpPr>
          <p:cNvPr id="152594" name="Rectangle 17">
            <a:extLst>
              <a:ext uri="{FF2B5EF4-FFF2-40B4-BE49-F238E27FC236}">
                <a16:creationId xmlns="" xmlns:a16="http://schemas.microsoft.com/office/drawing/2014/main" id="{EE76DD6E-E85A-3DA5-3A71-8A7D8AE72AA6}"/>
              </a:ext>
            </a:extLst>
          </p:cNvPr>
          <p:cNvSpPr>
            <a:spLocks noChangeArrowheads="1"/>
          </p:cNvSpPr>
          <p:nvPr/>
        </p:nvSpPr>
        <p:spPr bwMode="auto">
          <a:xfrm>
            <a:off x="7803357" y="1782763"/>
            <a:ext cx="1076325" cy="13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1725"/>
              </a:lnSpc>
            </a:pPr>
            <a:r>
              <a:rPr lang="en-US" altLang="en-US" sz="1500" b="1"/>
              <a:t>Parotitis</a:t>
            </a:r>
          </a:p>
        </p:txBody>
      </p:sp>
      <p:sp>
        <p:nvSpPr>
          <p:cNvPr id="152595" name="Rectangle 18">
            <a:extLst>
              <a:ext uri="{FF2B5EF4-FFF2-40B4-BE49-F238E27FC236}">
                <a16:creationId xmlns="" xmlns:a16="http://schemas.microsoft.com/office/drawing/2014/main" id="{E80C349C-9592-FA24-ABC3-430BEFCB543E}"/>
              </a:ext>
            </a:extLst>
          </p:cNvPr>
          <p:cNvSpPr>
            <a:spLocks noChangeArrowheads="1"/>
          </p:cNvSpPr>
          <p:nvPr/>
        </p:nvSpPr>
        <p:spPr bwMode="auto">
          <a:xfrm>
            <a:off x="7793831" y="2005014"/>
            <a:ext cx="9207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Mump viru</a:t>
            </a:r>
          </a:p>
        </p:txBody>
      </p:sp>
      <p:sp>
        <p:nvSpPr>
          <p:cNvPr id="152596" name="Rectangle 19">
            <a:extLst>
              <a:ext uri="{FF2B5EF4-FFF2-40B4-BE49-F238E27FC236}">
                <a16:creationId xmlns="" xmlns:a16="http://schemas.microsoft.com/office/drawing/2014/main" id="{CE3C5635-3A73-74E1-BEEF-7BBDD6AC899B}"/>
              </a:ext>
            </a:extLst>
          </p:cNvPr>
          <p:cNvSpPr>
            <a:spLocks noChangeArrowheads="1"/>
          </p:cNvSpPr>
          <p:nvPr/>
        </p:nvSpPr>
        <p:spPr bwMode="auto">
          <a:xfrm>
            <a:off x="9228932" y="1765300"/>
            <a:ext cx="24606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25"/>
              </a:lnSpc>
            </a:pPr>
            <a:r>
              <a:rPr lang="en-US" altLang="en-US" sz="1500" b="1"/>
              <a:t>Pneumonia</a:t>
            </a:r>
          </a:p>
          <a:p>
            <a:pPr eaLnBrk="1" hangingPunct="1">
              <a:lnSpc>
                <a:spcPts val="1725"/>
              </a:lnSpc>
            </a:pPr>
            <a:r>
              <a:rPr lang="en-US" altLang="en-US" sz="1300">
                <a:solidFill>
                  <a:srgbClr val="242121"/>
                </a:solidFill>
                <a:latin typeface="Arial" panose="020B0604020202020204" pitchFamily="34" charset="0"/>
              </a:rPr>
              <a:t>-    Influenza virus, Types A and B</a:t>
            </a:r>
          </a:p>
          <a:p>
            <a:pPr eaLnBrk="1" hangingPunct="1">
              <a:lnSpc>
                <a:spcPts val="1725"/>
              </a:lnSpc>
            </a:pPr>
            <a:r>
              <a:rPr lang="en-US" altLang="en-US" sz="1300">
                <a:solidFill>
                  <a:srgbClr val="242121"/>
                </a:solidFill>
                <a:latin typeface="Arial" panose="020B0604020202020204" pitchFamily="34" charset="0"/>
              </a:rPr>
              <a:t>-    Parainfluenza virus</a:t>
            </a:r>
          </a:p>
          <a:p>
            <a:pPr eaLnBrk="1" hangingPunct="1">
              <a:lnSpc>
                <a:spcPts val="1725"/>
              </a:lnSpc>
            </a:pPr>
            <a:r>
              <a:rPr lang="en-US" altLang="en-US" sz="1300">
                <a:solidFill>
                  <a:srgbClr val="242121"/>
                </a:solidFill>
                <a:latin typeface="Arial" panose="020B0604020202020204" pitchFamily="34" charset="0"/>
              </a:rPr>
              <a:t>-    Respiratory syncytial virus</a:t>
            </a:r>
          </a:p>
          <a:p>
            <a:pPr algn="just" eaLnBrk="1" hangingPunct="1">
              <a:lnSpc>
                <a:spcPts val="1725"/>
              </a:lnSpc>
            </a:pPr>
            <a:r>
              <a:rPr lang="en-US" altLang="en-US" sz="1300">
                <a:solidFill>
                  <a:srgbClr val="242121"/>
                </a:solidFill>
                <a:latin typeface="Arial" panose="020B0604020202020204" pitchFamily="34" charset="0"/>
              </a:rPr>
              <a:t>-    Adenovirus</a:t>
            </a:r>
          </a:p>
          <a:p>
            <a:pPr algn="just" eaLnBrk="1" hangingPunct="1">
              <a:lnSpc>
                <a:spcPts val="1725"/>
              </a:lnSpc>
            </a:pPr>
            <a:r>
              <a:rPr lang="en-US" altLang="en-US" sz="1300">
                <a:solidFill>
                  <a:srgbClr val="242121"/>
                </a:solidFill>
                <a:latin typeface="Arial" panose="020B0604020202020204" pitchFamily="34" charset="0"/>
              </a:rPr>
              <a:t>-    SARS coronavirus</a:t>
            </a:r>
          </a:p>
        </p:txBody>
      </p:sp>
      <p:sp>
        <p:nvSpPr>
          <p:cNvPr id="152597" name="Rectangle 20">
            <a:extLst>
              <a:ext uri="{FF2B5EF4-FFF2-40B4-BE49-F238E27FC236}">
                <a16:creationId xmlns="" xmlns:a16="http://schemas.microsoft.com/office/drawing/2014/main" id="{55A0362F-AA3E-B9BF-74F0-B31030A947E8}"/>
              </a:ext>
            </a:extLst>
          </p:cNvPr>
          <p:cNvSpPr>
            <a:spLocks noChangeArrowheads="1"/>
          </p:cNvSpPr>
          <p:nvPr/>
        </p:nvSpPr>
        <p:spPr bwMode="auto">
          <a:xfrm>
            <a:off x="570706" y="4687889"/>
            <a:ext cx="3163888"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25"/>
              </a:lnSpc>
            </a:pPr>
            <a:r>
              <a:rPr lang="en-US" altLang="en-US" sz="1500" b="1"/>
              <a:t>Skin </a:t>
            </a:r>
            <a:r>
              <a:rPr lang="en-US" altLang="en-US" sz="1500" b="1">
                <a:solidFill>
                  <a:srgbClr val="242121"/>
                </a:solidFill>
              </a:rPr>
              <a:t>infections</a:t>
            </a:r>
            <a:r>
              <a:rPr lang="en-US" altLang="en-US" sz="1500" b="1">
                <a:solidFill>
                  <a:srgbClr val="878787"/>
                </a:solidFill>
              </a:rPr>
              <a:t>-</a:t>
            </a:r>
          </a:p>
          <a:p>
            <a:pPr algn="just" eaLnBrk="1" hangingPunct="1">
              <a:lnSpc>
                <a:spcPts val="1725"/>
              </a:lnSpc>
            </a:pPr>
            <a:r>
              <a:rPr lang="en-US" altLang="en-US" sz="1300">
                <a:solidFill>
                  <a:srgbClr val="242121"/>
                </a:solidFill>
                <a:latin typeface="Arial" panose="020B0604020202020204" pitchFamily="34" charset="0"/>
              </a:rPr>
              <a:t>-    Varicella zoster virus</a:t>
            </a:r>
          </a:p>
          <a:p>
            <a:pPr algn="just" eaLnBrk="1" hangingPunct="1">
              <a:lnSpc>
                <a:spcPts val="1725"/>
              </a:lnSpc>
            </a:pPr>
            <a:r>
              <a:rPr lang="en-US" altLang="en-US" sz="1300">
                <a:solidFill>
                  <a:srgbClr val="242121"/>
                </a:solidFill>
                <a:latin typeface="Arial" panose="020B0604020202020204" pitchFamily="34" charset="0"/>
              </a:rPr>
              <a:t>-    Human herpesvirus 6</a:t>
            </a:r>
          </a:p>
          <a:p>
            <a:pPr algn="just" eaLnBrk="1" hangingPunct="1">
              <a:lnSpc>
                <a:spcPts val="1725"/>
              </a:lnSpc>
            </a:pPr>
            <a:r>
              <a:rPr lang="en-US" altLang="en-US" sz="1300">
                <a:solidFill>
                  <a:srgbClr val="242121"/>
                </a:solidFill>
                <a:latin typeface="Arial" panose="020B0604020202020204" pitchFamily="34" charset="0"/>
              </a:rPr>
              <a:t>-    Smallpox</a:t>
            </a:r>
          </a:p>
          <a:p>
            <a:pPr algn="just" eaLnBrk="1" hangingPunct="1">
              <a:lnSpc>
                <a:spcPts val="1725"/>
              </a:lnSpc>
            </a:pPr>
            <a:r>
              <a:rPr lang="en-US" altLang="en-US" sz="1300">
                <a:solidFill>
                  <a:srgbClr val="242121"/>
                </a:solidFill>
                <a:latin typeface="Arial" panose="020B0604020202020204" pitchFamily="34" charset="0"/>
              </a:rPr>
              <a:t>-    Molluscum contagiosum</a:t>
            </a:r>
          </a:p>
          <a:p>
            <a:pPr algn="just" eaLnBrk="1" hangingPunct="1">
              <a:lnSpc>
                <a:spcPts val="1725"/>
              </a:lnSpc>
            </a:pPr>
            <a:r>
              <a:rPr lang="en-US" altLang="en-US" sz="1300">
                <a:solidFill>
                  <a:srgbClr val="242121"/>
                </a:solidFill>
                <a:latin typeface="Arial" panose="020B0604020202020204" pitchFamily="34" charset="0"/>
              </a:rPr>
              <a:t>-    Human papillomavirus</a:t>
            </a:r>
          </a:p>
          <a:p>
            <a:pPr algn="just" eaLnBrk="1" hangingPunct="1">
              <a:lnSpc>
                <a:spcPts val="1725"/>
              </a:lnSpc>
            </a:pPr>
            <a:r>
              <a:rPr lang="en-US" altLang="en-US" sz="1300">
                <a:solidFill>
                  <a:srgbClr val="242121"/>
                </a:solidFill>
                <a:latin typeface="Arial" panose="020B0604020202020204" pitchFamily="34" charset="0"/>
              </a:rPr>
              <a:t>-    Parvovirus B19</a:t>
            </a:r>
          </a:p>
          <a:p>
            <a:pPr algn="just" eaLnBrk="1" hangingPunct="1">
              <a:lnSpc>
                <a:spcPts val="1725"/>
              </a:lnSpc>
            </a:pPr>
            <a:r>
              <a:rPr lang="en-US" altLang="en-US" sz="1300">
                <a:solidFill>
                  <a:srgbClr val="242121"/>
                </a:solidFill>
                <a:latin typeface="Arial" panose="020B0604020202020204" pitchFamily="34" charset="0"/>
              </a:rPr>
              <a:t>-    Rubella</a:t>
            </a:r>
          </a:p>
          <a:p>
            <a:pPr algn="just" eaLnBrk="1" hangingPunct="1">
              <a:lnSpc>
                <a:spcPts val="1725"/>
              </a:lnSpc>
            </a:pPr>
            <a:r>
              <a:rPr lang="en-US" altLang="en-US" sz="1300">
                <a:solidFill>
                  <a:srgbClr val="242121"/>
                </a:solidFill>
                <a:latin typeface="Arial" panose="020B0604020202020204" pitchFamily="34" charset="0"/>
              </a:rPr>
              <a:t>-    Measles</a:t>
            </a:r>
          </a:p>
          <a:p>
            <a:pPr algn="just" eaLnBrk="1" hangingPunct="1">
              <a:lnSpc>
                <a:spcPts val="1725"/>
              </a:lnSpc>
            </a:pPr>
            <a:r>
              <a:rPr lang="en-US" altLang="en-US" sz="1300">
                <a:solidFill>
                  <a:srgbClr val="242121"/>
                </a:solidFill>
                <a:latin typeface="Arial" panose="020B0604020202020204" pitchFamily="34" charset="0"/>
              </a:rPr>
              <a:t>-    Coxsackie A virus</a:t>
            </a:r>
          </a:p>
        </p:txBody>
      </p:sp>
      <p:sp>
        <p:nvSpPr>
          <p:cNvPr id="152598" name="Rectangle 21">
            <a:extLst>
              <a:ext uri="{FF2B5EF4-FFF2-40B4-BE49-F238E27FC236}">
                <a16:creationId xmlns="" xmlns:a16="http://schemas.microsoft.com/office/drawing/2014/main" id="{1CFA12D0-4E92-F783-B2F1-29BA2F9BDCF6}"/>
              </a:ext>
            </a:extLst>
          </p:cNvPr>
          <p:cNvSpPr>
            <a:spLocks noChangeArrowheads="1"/>
          </p:cNvSpPr>
          <p:nvPr/>
        </p:nvSpPr>
        <p:spPr bwMode="auto">
          <a:xfrm>
            <a:off x="4849020" y="5781675"/>
            <a:ext cx="268922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1725"/>
              </a:lnSpc>
            </a:pPr>
            <a:r>
              <a:rPr lang="en-US" altLang="en-US" sz="1500" b="1"/>
              <a:t>Sexually transmitted diseases</a:t>
            </a:r>
          </a:p>
        </p:txBody>
      </p:sp>
      <p:sp>
        <p:nvSpPr>
          <p:cNvPr id="152599" name="Rectangle 22">
            <a:extLst>
              <a:ext uri="{FF2B5EF4-FFF2-40B4-BE49-F238E27FC236}">
                <a16:creationId xmlns="" xmlns:a16="http://schemas.microsoft.com/office/drawing/2014/main" id="{0A2701A3-836F-5121-A81B-AEEA61211BD6}"/>
              </a:ext>
            </a:extLst>
          </p:cNvPr>
          <p:cNvSpPr>
            <a:spLocks noChangeArrowheads="1"/>
          </p:cNvSpPr>
          <p:nvPr/>
        </p:nvSpPr>
        <p:spPr bwMode="auto">
          <a:xfrm>
            <a:off x="4845844" y="6224588"/>
            <a:ext cx="2894012" cy="16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Herpes simplex type </a:t>
            </a:r>
            <a:r>
              <a:rPr lang="en-US" altLang="en-US" sz="1300">
                <a:solidFill>
                  <a:srgbClr val="242121"/>
                </a:solidFill>
                <a:latin typeface="Arial" panose="020B0604020202020204" pitchFamily="34" charset="0"/>
              </a:rPr>
              <a:t>2</a:t>
            </a:r>
          </a:p>
        </p:txBody>
      </p:sp>
      <p:sp>
        <p:nvSpPr>
          <p:cNvPr id="152600" name="Rectangle 23">
            <a:extLst>
              <a:ext uri="{FF2B5EF4-FFF2-40B4-BE49-F238E27FC236}">
                <a16:creationId xmlns="" xmlns:a16="http://schemas.microsoft.com/office/drawing/2014/main" id="{F0446797-D120-CACE-1BD9-A9AF7AAB7F52}"/>
              </a:ext>
            </a:extLst>
          </p:cNvPr>
          <p:cNvSpPr>
            <a:spLocks noChangeArrowheads="1"/>
          </p:cNvSpPr>
          <p:nvPr/>
        </p:nvSpPr>
        <p:spPr bwMode="auto">
          <a:xfrm>
            <a:off x="4845845" y="6446839"/>
            <a:ext cx="2898775"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Human papillomavirus</a:t>
            </a:r>
          </a:p>
        </p:txBody>
      </p:sp>
      <p:sp>
        <p:nvSpPr>
          <p:cNvPr id="152601" name="Rectangle 24">
            <a:extLst>
              <a:ext uri="{FF2B5EF4-FFF2-40B4-BE49-F238E27FC236}">
                <a16:creationId xmlns="" xmlns:a16="http://schemas.microsoft.com/office/drawing/2014/main" id="{207E75C2-DAF3-DA90-C981-779F7B68BC28}"/>
              </a:ext>
            </a:extLst>
          </p:cNvPr>
          <p:cNvSpPr>
            <a:spLocks noChangeArrowheads="1"/>
          </p:cNvSpPr>
          <p:nvPr/>
        </p:nvSpPr>
        <p:spPr bwMode="auto">
          <a:xfrm>
            <a:off x="4844256" y="6665913"/>
            <a:ext cx="617538" cy="12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725"/>
              </a:lnSpc>
            </a:pPr>
            <a:r>
              <a:rPr lang="en-US" altLang="en-US" sz="1300">
                <a:solidFill>
                  <a:srgbClr val="242121"/>
                </a:solidFill>
                <a:latin typeface="Arial" panose="020B0604020202020204" pitchFamily="34" charset="0"/>
              </a:rPr>
              <a:t>-    </a:t>
            </a:r>
            <a:r>
              <a:rPr lang="en-US" altLang="en-US" sz="1300">
                <a:latin typeface="Arial" panose="020B0604020202020204" pitchFamily="34" charset="0"/>
              </a:rPr>
              <a:t>HIV</a:t>
            </a:r>
          </a:p>
        </p:txBody>
      </p:sp>
      <p:sp>
        <p:nvSpPr>
          <p:cNvPr id="152602" name="Rectangle 25">
            <a:extLst>
              <a:ext uri="{FF2B5EF4-FFF2-40B4-BE49-F238E27FC236}">
                <a16:creationId xmlns="" xmlns:a16="http://schemas.microsoft.com/office/drawing/2014/main" id="{B79D6423-B34B-A98E-13C3-AAA2108CD8F3}"/>
              </a:ext>
            </a:extLst>
          </p:cNvPr>
          <p:cNvSpPr>
            <a:spLocks noChangeArrowheads="1"/>
          </p:cNvSpPr>
          <p:nvPr/>
        </p:nvSpPr>
        <p:spPr bwMode="auto">
          <a:xfrm>
            <a:off x="9006681" y="6397626"/>
            <a:ext cx="239553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425"/>
              </a:spcAft>
            </a:pPr>
            <a:r>
              <a:rPr lang="en-US" altLang="en-US" sz="1500" b="1">
                <a:solidFill>
                  <a:srgbClr val="242121"/>
                </a:solidFill>
              </a:rPr>
              <a:t>Pancreatitis</a:t>
            </a:r>
          </a:p>
          <a:p>
            <a:pPr eaLnBrk="1" hangingPunct="1"/>
            <a:r>
              <a:rPr lang="en-US" altLang="en-US" sz="1300">
                <a:solidFill>
                  <a:srgbClr val="242121"/>
                </a:solidFill>
                <a:latin typeface="Arial" panose="020B0604020202020204" pitchFamily="34" charset="0"/>
              </a:rPr>
              <a:t>- Coxsackie B virus</a:t>
            </a:r>
          </a:p>
        </p:txBody>
      </p:sp>
    </p:spTree>
  </p:cSld>
  <p:clrMapOvr>
    <a:overrideClrMapping bg1="lt1" tx1="dk1" bg2="lt2" tx2="dk2" accent1="accent1" accent2="accent2" accent3="accent3" accent4="accent4" accent5="accent5" accent6="accent6" hlink="hlink" folHlink="folHlink"/>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2B306CF-9334-3DD4-99DD-31AD361272A5}"/>
              </a:ext>
            </a:extLst>
          </p:cNvPr>
          <p:cNvSpPr/>
          <p:nvPr/>
        </p:nvSpPr>
        <p:spPr>
          <a:xfrm>
            <a:off x="723106" y="268288"/>
            <a:ext cx="10694988" cy="4876800"/>
          </a:xfrm>
          <a:prstGeom prst="rect">
            <a:avLst/>
          </a:prstGeom>
        </p:spPr>
        <p:txBody>
          <a:bodyPr lIns="0" tIns="0" rIns="0" bIns="0"/>
          <a:lstStyle/>
          <a:p>
            <a:pPr marL="241300" eaLnBrk="1" fontAlgn="auto" hangingPunct="1">
              <a:spcBef>
                <a:spcPts val="0"/>
              </a:spcBef>
              <a:spcAft>
                <a:spcPts val="630"/>
              </a:spcAft>
              <a:defRPr/>
            </a:pPr>
            <a:r>
              <a:rPr lang="en-US" sz="4000" spc="-250">
                <a:solidFill>
                  <a:srgbClr val="FF0000"/>
                </a:solidFill>
                <a:latin typeface="Calibri"/>
              </a:rPr>
              <a:t>Understanding Viruses</a:t>
            </a:r>
          </a:p>
          <a:p>
            <a:pPr marL="241300" eaLnBrk="1" fontAlgn="auto" hangingPunct="1">
              <a:spcBef>
                <a:spcPts val="0"/>
              </a:spcBef>
              <a:spcAft>
                <a:spcPts val="4200"/>
              </a:spcAft>
              <a:defRPr/>
            </a:pPr>
            <a:r>
              <a:rPr lang="en-US" sz="4000" spc="-250">
                <a:solidFill>
                  <a:srgbClr val="FF0000"/>
                </a:solidFill>
                <a:latin typeface="Calibri"/>
              </a:rPr>
              <a:t>They are </a:t>
            </a:r>
            <a:r>
              <a:rPr lang="en-US" sz="4000" spc="-250">
                <a:solidFill>
                  <a:srgbClr val="F24014"/>
                </a:solidFill>
                <a:latin typeface="Calibri"/>
              </a:rPr>
              <a:t>different from </a:t>
            </a:r>
            <a:r>
              <a:rPr lang="en-US" sz="4000" spc="-250">
                <a:solidFill>
                  <a:srgbClr val="FF0000"/>
                </a:solidFill>
                <a:latin typeface="Calibri"/>
              </a:rPr>
              <a:t>other Microbes</a:t>
            </a:r>
          </a:p>
          <a:p>
            <a:pPr algn="just" eaLnBrk="1" fontAlgn="auto" hangingPunct="1">
              <a:spcBef>
                <a:spcPts val="0"/>
              </a:spcBef>
              <a:spcAft>
                <a:spcPts val="1680"/>
              </a:spcAft>
              <a:defRPr/>
            </a:pPr>
            <a:r>
              <a:rPr lang="en-US" sz="3900" b="1" spc="-50">
                <a:solidFill>
                  <a:srgbClr val="008000"/>
                </a:solidFill>
                <a:latin typeface="Times New Roman"/>
              </a:rPr>
              <a:t>Viral replication</a:t>
            </a:r>
          </a:p>
          <a:p>
            <a:pPr algn="just" eaLnBrk="1" fontAlgn="auto" hangingPunct="1">
              <a:spcBef>
                <a:spcPts val="0"/>
              </a:spcBef>
              <a:spcAft>
                <a:spcPts val="1680"/>
              </a:spcAft>
              <a:defRPr/>
            </a:pPr>
            <a:r>
              <a:rPr lang="en-US" sz="3900" b="1" spc="-50">
                <a:latin typeface="Times New Roman"/>
              </a:rPr>
              <a:t>•    A virus cannot replicate on its own</a:t>
            </a:r>
          </a:p>
          <a:p>
            <a:pPr algn="just" eaLnBrk="1" fontAlgn="auto" hangingPunct="1">
              <a:spcBef>
                <a:spcPts val="0"/>
              </a:spcBef>
              <a:spcAft>
                <a:spcPts val="1680"/>
              </a:spcAft>
              <a:defRPr/>
            </a:pPr>
            <a:r>
              <a:rPr lang="en-US" sz="3900" b="1" spc="-50">
                <a:latin typeface="Times New Roman"/>
              </a:rPr>
              <a:t>•    It must attach to and enter a host cell</a:t>
            </a:r>
          </a:p>
          <a:p>
            <a:pPr marL="241300" indent="-241300" eaLnBrk="1" fontAlgn="auto" hangingPunct="1">
              <a:lnSpc>
                <a:spcPts val="4704"/>
              </a:lnSpc>
              <a:spcBef>
                <a:spcPts val="0"/>
              </a:spcBef>
              <a:spcAft>
                <a:spcPts val="0"/>
              </a:spcAft>
              <a:defRPr/>
            </a:pPr>
            <a:r>
              <a:rPr lang="en-US" sz="3900" b="1" spc="-50">
                <a:latin typeface="Times New Roman"/>
              </a:rPr>
              <a:t>•    It then uses the host cell’s energy to synthesize protein, DNA, and RNA</a:t>
            </a:r>
          </a:p>
        </p:txBody>
      </p:sp>
      <p:sp>
        <p:nvSpPr>
          <p:cNvPr id="153603" name="Rectangle 2">
            <a:extLst>
              <a:ext uri="{FF2B5EF4-FFF2-40B4-BE49-F238E27FC236}">
                <a16:creationId xmlns="" xmlns:a16="http://schemas.microsoft.com/office/drawing/2014/main" id="{AA34CE31-668E-EE0A-A9FD-C0C98CA8A86E}"/>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 name="Rectangle 3">
            <a:extLst>
              <a:ext uri="{FF2B5EF4-FFF2-40B4-BE49-F238E27FC236}">
                <a16:creationId xmlns="" xmlns:a16="http://schemas.microsoft.com/office/drawing/2014/main" id="{73956B1B-BD64-5A8A-B3B1-D70954CABA92}"/>
              </a:ext>
            </a:extLst>
          </p:cNvPr>
          <p:cNvSpPr/>
          <p:nvPr/>
        </p:nvSpPr>
        <p:spPr>
          <a:xfrm>
            <a:off x="11030745" y="6470650"/>
            <a:ext cx="261937" cy="1460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141</a:t>
            </a:r>
          </a:p>
        </p:txBody>
      </p:sp>
    </p:spTree>
  </p:cSld>
  <p:clrMapOvr>
    <a:overrideClrMapping bg1="lt1" tx1="dk1" bg2="lt2" tx2="dk2" accent1="accent1" accent2="accent2" accent3="accent3" accent4="accent4" accent5="accent5" accent6="accent6" hlink="hlink" folHlink="folHlink"/>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60A2555-A3B0-BD5D-8E42-AE16D4296DAD}"/>
              </a:ext>
            </a:extLst>
          </p:cNvPr>
          <p:cNvSpPr/>
          <p:nvPr/>
        </p:nvSpPr>
        <p:spPr>
          <a:xfrm>
            <a:off x="981869" y="749301"/>
            <a:ext cx="5397500" cy="582613"/>
          </a:xfrm>
          <a:prstGeom prst="rect">
            <a:avLst/>
          </a:prstGeom>
        </p:spPr>
        <p:txBody>
          <a:bodyPr wrap="none" lIns="0" tIns="0" rIns="0" bIns="0"/>
          <a:lstStyle/>
          <a:p>
            <a:pPr eaLnBrk="1" fontAlgn="auto" hangingPunct="1">
              <a:spcBef>
                <a:spcPts val="0"/>
              </a:spcBef>
              <a:spcAft>
                <a:spcPts val="3990"/>
              </a:spcAft>
              <a:defRPr/>
            </a:pPr>
            <a:r>
              <a:rPr lang="en-US" sz="4900" spc="-300">
                <a:solidFill>
                  <a:srgbClr val="F24014"/>
                </a:solidFill>
                <a:latin typeface="Calibri"/>
              </a:rPr>
              <a:t>Understanding Viruses</a:t>
            </a:r>
          </a:p>
        </p:txBody>
      </p:sp>
      <p:sp>
        <p:nvSpPr>
          <p:cNvPr id="154627" name="Rectangle 2">
            <a:extLst>
              <a:ext uri="{FF2B5EF4-FFF2-40B4-BE49-F238E27FC236}">
                <a16:creationId xmlns="" xmlns:a16="http://schemas.microsoft.com/office/drawing/2014/main" id="{6F52969C-F31F-FB8A-787A-1CF7140ED728}"/>
              </a:ext>
            </a:extLst>
          </p:cNvPr>
          <p:cNvSpPr>
            <a:spLocks noChangeArrowheads="1"/>
          </p:cNvSpPr>
          <p:nvPr/>
        </p:nvSpPr>
        <p:spPr bwMode="auto">
          <a:xfrm>
            <a:off x="939007" y="1938338"/>
            <a:ext cx="4856163"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300"/>
              </a:lnSpc>
              <a:spcBef>
                <a:spcPts val="3988"/>
              </a:spcBef>
              <a:spcAft>
                <a:spcPts val="425"/>
              </a:spcAft>
            </a:pPr>
            <a:r>
              <a:rPr lang="en-US" altLang="en-US" sz="4000">
                <a:solidFill>
                  <a:srgbClr val="008000"/>
                </a:solidFill>
                <a:latin typeface="Times New Roman" panose="02020603050405020304" pitchFamily="18" charset="0"/>
              </a:rPr>
              <a:t>Viruses are difficult to kill because they live inside the cells</a:t>
            </a:r>
          </a:p>
          <a:p>
            <a:pPr eaLnBrk="1" hangingPunct="1">
              <a:lnSpc>
                <a:spcPts val="3888"/>
              </a:lnSpc>
            </a:pPr>
            <a:r>
              <a:rPr lang="en-US" altLang="en-US" sz="3500">
                <a:latin typeface="Times New Roman" panose="02020603050405020304" pitchFamily="18" charset="0"/>
              </a:rPr>
              <a:t>• Any drug that kills a virus may also kill cells</a:t>
            </a:r>
          </a:p>
        </p:txBody>
      </p:sp>
      <p:sp>
        <p:nvSpPr>
          <p:cNvPr id="154628" name="Rectangle 3">
            <a:extLst>
              <a:ext uri="{FF2B5EF4-FFF2-40B4-BE49-F238E27FC236}">
                <a16:creationId xmlns="" xmlns:a16="http://schemas.microsoft.com/office/drawing/2014/main" id="{5021087D-B41D-D29E-D2FA-6873E436B908}"/>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5650" name="Picture 1">
            <a:extLst>
              <a:ext uri="{FF2B5EF4-FFF2-40B4-BE49-F238E27FC236}">
                <a16:creationId xmlns="" xmlns:a16="http://schemas.microsoft.com/office/drawing/2014/main" id="{D139E489-CDCB-5BAD-ED2D-BBF6B1FCC3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7232" y="742950"/>
            <a:ext cx="405447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B705AEB1-B730-347E-2F67-EACC91F18355}"/>
              </a:ext>
            </a:extLst>
          </p:cNvPr>
          <p:cNvSpPr/>
          <p:nvPr/>
        </p:nvSpPr>
        <p:spPr>
          <a:xfrm>
            <a:off x="2018506" y="2633664"/>
            <a:ext cx="1301750" cy="1216025"/>
          </a:xfrm>
          <a:prstGeom prst="rect">
            <a:avLst/>
          </a:prstGeom>
          <a:solidFill>
            <a:srgbClr val="374659"/>
          </a:solidFill>
        </p:spPr>
        <p:txBody>
          <a:bodyPr lIns="0" tIns="0" rIns="0" bIns="0"/>
          <a:lstStyle/>
          <a:p>
            <a:pPr eaLnBrk="1" fontAlgn="auto" hangingPunct="1">
              <a:lnSpc>
                <a:spcPts val="1056"/>
              </a:lnSpc>
              <a:spcBef>
                <a:spcPts val="0"/>
              </a:spcBef>
              <a:spcAft>
                <a:spcPts val="0"/>
              </a:spcAft>
              <a:defRPr/>
            </a:pPr>
            <a:r>
              <a:rPr lang="en-US" sz="900" i="1">
                <a:solidFill>
                  <a:srgbClr val="CFC99D"/>
                </a:solidFill>
                <a:latin typeface="Arial"/>
              </a:rPr>
              <a:t>f</a:t>
            </a:r>
            <a:r>
              <a:rPr lang="en-US" sz="900">
                <a:solidFill>
                  <a:srgbClr val="CFC99D"/>
                </a:solidFill>
                <a:latin typeface="Calibri"/>
              </a:rPr>
              <a:t> </a:t>
            </a:r>
            <a:r>
              <a:rPr lang="en-US" sz="900">
                <a:solidFill>
                  <a:srgbClr val="CEDEEA"/>
                </a:solidFill>
                <a:latin typeface="Calibri"/>
              </a:rPr>
              <a:t>/ RNA </a:t>
            </a:r>
            <a:r>
              <a:rPr lang="en-US" sz="850" b="1" spc="50">
                <a:solidFill>
                  <a:srgbClr val="CEDEEA"/>
                </a:solidFill>
                <a:latin typeface="Calibri"/>
              </a:rPr>
              <a:t>1 </a:t>
            </a:r>
            <a:r>
              <a:rPr lang="en-US" sz="750" i="1" spc="-100">
                <a:solidFill>
                  <a:srgbClr val="CEDEEA"/>
                </a:solidFill>
                <a:latin typeface="Calibri"/>
              </a:rPr>
              <a:t>$t</a:t>
            </a:r>
            <a:r>
              <a:rPr lang="en-US" sz="850" b="1" spc="50">
                <a:solidFill>
                  <a:srgbClr val="CEDEEA"/>
                </a:solidFill>
                <a:latin typeface="Calibri"/>
              </a:rPr>
              <a:t>\/\AAAAAAA P82 2I^VAA/\AAAA P61 </a:t>
            </a:r>
            <a:r>
              <a:rPr lang="en-US" sz="900">
                <a:solidFill>
                  <a:srgbClr val="CEDEEA"/>
                </a:solidFill>
                <a:latin typeface="Calibri"/>
              </a:rPr>
              <a:t>3</a:t>
            </a:r>
            <a:r>
              <a:rPr lang="en-US" sz="1000">
                <a:solidFill>
                  <a:srgbClr val="CEDEEA"/>
                </a:solidFill>
                <a:latin typeface="Calibri"/>
              </a:rPr>
              <a:t> </a:t>
            </a:r>
            <a:r>
              <a:rPr lang="en-US" sz="850" b="1" spc="50">
                <a:solidFill>
                  <a:srgbClr val="FFFFFF"/>
                </a:solidFill>
                <a:latin typeface="Calibri"/>
              </a:rPr>
              <a:t>f</a:t>
            </a:r>
            <a:r>
              <a:rPr lang="en-US" sz="850" b="1" spc="50">
                <a:solidFill>
                  <a:srgbClr val="CEDEEA"/>
                </a:solidFill>
                <a:latin typeface="Calibri"/>
              </a:rPr>
              <a:t>A A A A A A A PA 1 (AAAAAA HA S </a:t>
            </a:r>
            <a:r>
              <a:rPr lang="en-US" sz="850" b="1" spc="50">
                <a:solidFill>
                  <a:srgbClr val="FFFFFF"/>
                </a:solidFill>
                <a:latin typeface="Calibri"/>
              </a:rPr>
              <a:t>|A </a:t>
            </a:r>
            <a:r>
              <a:rPr lang="en-US" sz="850" b="1" spc="50">
                <a:solidFill>
                  <a:srgbClr val="CEDEEA"/>
                </a:solidFill>
                <a:latin typeface="Calibri"/>
              </a:rPr>
              <a:t>A A A A A NP 6 |/\/VAAA NA 7IAAAAA M +M, 81/VAAA N5, * NS.</a:t>
            </a:r>
          </a:p>
        </p:txBody>
      </p:sp>
      <p:sp>
        <p:nvSpPr>
          <p:cNvPr id="4" name="Rectangle 3">
            <a:extLst>
              <a:ext uri="{FF2B5EF4-FFF2-40B4-BE49-F238E27FC236}">
                <a16:creationId xmlns="" xmlns:a16="http://schemas.microsoft.com/office/drawing/2014/main" id="{FC735E79-22E1-8575-3479-707604B910A8}"/>
              </a:ext>
            </a:extLst>
          </p:cNvPr>
          <p:cNvSpPr/>
          <p:nvPr/>
        </p:nvSpPr>
        <p:spPr>
          <a:xfrm>
            <a:off x="3999707" y="768350"/>
            <a:ext cx="974725" cy="139700"/>
          </a:xfrm>
          <a:prstGeom prst="rect">
            <a:avLst/>
          </a:prstGeom>
        </p:spPr>
        <p:txBody>
          <a:bodyPr wrap="none" lIns="0" tIns="0" rIns="0" bIns="0"/>
          <a:lstStyle/>
          <a:p>
            <a:pPr eaLnBrk="1" fontAlgn="auto" hangingPunct="1">
              <a:spcBef>
                <a:spcPts val="0"/>
              </a:spcBef>
              <a:spcAft>
                <a:spcPts val="0"/>
              </a:spcAft>
              <a:defRPr/>
            </a:pPr>
            <a:r>
              <a:rPr lang="en-US" sz="850" b="1" spc="50">
                <a:solidFill>
                  <a:srgbClr val="878787"/>
                </a:solidFill>
                <a:latin typeface="Calibri"/>
              </a:rPr>
              <a:t>HA (Hemagglutinin)</a:t>
            </a:r>
          </a:p>
        </p:txBody>
      </p:sp>
      <p:sp>
        <p:nvSpPr>
          <p:cNvPr id="5" name="Rectangle 4">
            <a:extLst>
              <a:ext uri="{FF2B5EF4-FFF2-40B4-BE49-F238E27FC236}">
                <a16:creationId xmlns="" xmlns:a16="http://schemas.microsoft.com/office/drawing/2014/main" id="{48C6B3DA-3BFF-2BC4-6D4F-DFA7BC41FD69}"/>
              </a:ext>
            </a:extLst>
          </p:cNvPr>
          <p:cNvSpPr/>
          <p:nvPr/>
        </p:nvSpPr>
        <p:spPr>
          <a:xfrm>
            <a:off x="415132" y="1663701"/>
            <a:ext cx="1450975" cy="195263"/>
          </a:xfrm>
          <a:prstGeom prst="rect">
            <a:avLst/>
          </a:prstGeom>
        </p:spPr>
        <p:txBody>
          <a:bodyPr wrap="none" lIns="0" tIns="0" rIns="0" bIns="0"/>
          <a:lstStyle/>
          <a:p>
            <a:pPr eaLnBrk="1" fontAlgn="auto" hangingPunct="1">
              <a:spcBef>
                <a:spcPts val="0"/>
              </a:spcBef>
              <a:spcAft>
                <a:spcPts val="0"/>
              </a:spcAft>
              <a:defRPr/>
            </a:pPr>
            <a:r>
              <a:rPr lang="en-US" sz="850" b="1" spc="50">
                <a:solidFill>
                  <a:srgbClr val="464D58"/>
                </a:solidFill>
                <a:latin typeface="Calibri"/>
              </a:rPr>
              <a:t>NA (Neuraminidase)</a:t>
            </a:r>
          </a:p>
        </p:txBody>
      </p:sp>
      <p:sp>
        <p:nvSpPr>
          <p:cNvPr id="6" name="Rectangle 5">
            <a:extLst>
              <a:ext uri="{FF2B5EF4-FFF2-40B4-BE49-F238E27FC236}">
                <a16:creationId xmlns="" xmlns:a16="http://schemas.microsoft.com/office/drawing/2014/main" id="{60E60FBB-4423-FC4A-86D6-BD8264B4652C}"/>
              </a:ext>
            </a:extLst>
          </p:cNvPr>
          <p:cNvSpPr/>
          <p:nvPr/>
        </p:nvSpPr>
        <p:spPr>
          <a:xfrm>
            <a:off x="4364832" y="2020888"/>
            <a:ext cx="701675" cy="125412"/>
          </a:xfrm>
          <a:prstGeom prst="rect">
            <a:avLst/>
          </a:prstGeom>
        </p:spPr>
        <p:txBody>
          <a:bodyPr wrap="none" lIns="0" tIns="0" rIns="0" bIns="0"/>
          <a:lstStyle/>
          <a:p>
            <a:pPr eaLnBrk="1" fontAlgn="auto" hangingPunct="1">
              <a:spcBef>
                <a:spcPts val="0"/>
              </a:spcBef>
              <a:spcAft>
                <a:spcPts val="0"/>
              </a:spcAft>
              <a:defRPr/>
            </a:pPr>
            <a:r>
              <a:rPr lang="en-US" sz="850" b="1" spc="50">
                <a:solidFill>
                  <a:srgbClr val="878787"/>
                </a:solidFill>
                <a:latin typeface="Calibri"/>
              </a:rPr>
              <a:t>M</a:t>
            </a:r>
            <a:r>
              <a:rPr lang="en-US" sz="850" b="1" spc="50" baseline="-25000">
                <a:solidFill>
                  <a:srgbClr val="878787"/>
                </a:solidFill>
                <a:latin typeface="Calibri"/>
              </a:rPr>
              <a:t>2</a:t>
            </a:r>
            <a:r>
              <a:rPr lang="en-US" sz="850" b="1" spc="50">
                <a:solidFill>
                  <a:srgbClr val="878787"/>
                </a:solidFill>
                <a:latin typeface="Calibri"/>
              </a:rPr>
              <a:t> Ion channel</a:t>
            </a:r>
          </a:p>
        </p:txBody>
      </p:sp>
      <p:sp>
        <p:nvSpPr>
          <p:cNvPr id="7" name="Rectangle 6">
            <a:extLst>
              <a:ext uri="{FF2B5EF4-FFF2-40B4-BE49-F238E27FC236}">
                <a16:creationId xmlns="" xmlns:a16="http://schemas.microsoft.com/office/drawing/2014/main" id="{6AE9D2C0-2AD9-FFEC-ED64-8975B7C30867}"/>
              </a:ext>
            </a:extLst>
          </p:cNvPr>
          <p:cNvSpPr/>
          <p:nvPr/>
        </p:nvSpPr>
        <p:spPr>
          <a:xfrm>
            <a:off x="415131" y="3571875"/>
            <a:ext cx="615950" cy="128588"/>
          </a:xfrm>
          <a:prstGeom prst="rect">
            <a:avLst/>
          </a:prstGeom>
        </p:spPr>
        <p:txBody>
          <a:bodyPr wrap="none" lIns="0" tIns="0" rIns="0" bIns="0"/>
          <a:lstStyle/>
          <a:p>
            <a:pPr eaLnBrk="1" fontAlgn="auto" hangingPunct="1">
              <a:spcBef>
                <a:spcPts val="0"/>
              </a:spcBef>
              <a:spcAft>
                <a:spcPts val="0"/>
              </a:spcAft>
              <a:defRPr/>
            </a:pPr>
            <a:r>
              <a:rPr lang="en-US" sz="850" b="1" spc="50">
                <a:solidFill>
                  <a:srgbClr val="464D58"/>
                </a:solidFill>
                <a:latin typeface="Calibri"/>
              </a:rPr>
              <a:t>Lipid bilayer'</a:t>
            </a:r>
          </a:p>
        </p:txBody>
      </p:sp>
      <p:sp>
        <p:nvSpPr>
          <p:cNvPr id="8" name="Rectangle 7">
            <a:extLst>
              <a:ext uri="{FF2B5EF4-FFF2-40B4-BE49-F238E27FC236}">
                <a16:creationId xmlns="" xmlns:a16="http://schemas.microsoft.com/office/drawing/2014/main" id="{F1FC000A-E5DE-591F-DC3E-BF5BD88B1F0B}"/>
              </a:ext>
            </a:extLst>
          </p:cNvPr>
          <p:cNvSpPr/>
          <p:nvPr/>
        </p:nvSpPr>
        <p:spPr>
          <a:xfrm>
            <a:off x="415132" y="5108575"/>
            <a:ext cx="847725" cy="152400"/>
          </a:xfrm>
          <a:prstGeom prst="rect">
            <a:avLst/>
          </a:prstGeom>
        </p:spPr>
        <p:txBody>
          <a:bodyPr wrap="none" lIns="0" tIns="0" rIns="0" bIns="0"/>
          <a:lstStyle/>
          <a:p>
            <a:pPr marL="184912" eaLnBrk="1" fontAlgn="auto" hangingPunct="1">
              <a:spcBef>
                <a:spcPts val="0"/>
              </a:spcBef>
              <a:spcAft>
                <a:spcPts val="4200"/>
              </a:spcAft>
              <a:defRPr/>
            </a:pPr>
            <a:r>
              <a:rPr lang="en-US" sz="850" b="1" spc="50">
                <a:solidFill>
                  <a:srgbClr val="878787"/>
                </a:solidFill>
                <a:latin typeface="Calibri"/>
              </a:rPr>
              <a:t>matrix protein</a:t>
            </a:r>
          </a:p>
        </p:txBody>
      </p:sp>
      <p:sp>
        <p:nvSpPr>
          <p:cNvPr id="9" name="Rectangle 8">
            <a:extLst>
              <a:ext uri="{FF2B5EF4-FFF2-40B4-BE49-F238E27FC236}">
                <a16:creationId xmlns="" xmlns:a16="http://schemas.microsoft.com/office/drawing/2014/main" id="{C6ACBC78-5B92-B7D6-C157-82D51EDF31FC}"/>
              </a:ext>
            </a:extLst>
          </p:cNvPr>
          <p:cNvSpPr/>
          <p:nvPr/>
        </p:nvSpPr>
        <p:spPr>
          <a:xfrm>
            <a:off x="167482" y="5983289"/>
            <a:ext cx="4505325" cy="280987"/>
          </a:xfrm>
          <a:prstGeom prst="rect">
            <a:avLst/>
          </a:prstGeom>
        </p:spPr>
        <p:txBody>
          <a:bodyPr lIns="0" tIns="0" rIns="0" bIns="0"/>
          <a:lstStyle/>
          <a:p>
            <a:pPr algn="just" eaLnBrk="1" fontAlgn="auto" hangingPunct="1">
              <a:lnSpc>
                <a:spcPts val="1128"/>
              </a:lnSpc>
              <a:spcBef>
                <a:spcPts val="4200"/>
              </a:spcBef>
              <a:spcAft>
                <a:spcPts val="0"/>
              </a:spcAft>
              <a:defRPr/>
            </a:pPr>
            <a:r>
              <a:rPr lang="en-US" sz="850" b="1" spc="50">
                <a:solidFill>
                  <a:srgbClr val="878787"/>
                </a:solidFill>
                <a:latin typeface="Calibri"/>
              </a:rPr>
              <a:t>Illustration: Chris Bickel/Science, Reprinted with permission from Science Vol. 312, page 380 (21 April 2006) © 2006 by AA AS</a:t>
            </a:r>
          </a:p>
        </p:txBody>
      </p:sp>
      <p:sp>
        <p:nvSpPr>
          <p:cNvPr id="10" name="Rectangle 9">
            <a:extLst>
              <a:ext uri="{FF2B5EF4-FFF2-40B4-BE49-F238E27FC236}">
                <a16:creationId xmlns="" xmlns:a16="http://schemas.microsoft.com/office/drawing/2014/main" id="{BFF6E282-73E2-852F-8707-41E493419AA7}"/>
              </a:ext>
            </a:extLst>
          </p:cNvPr>
          <p:cNvSpPr/>
          <p:nvPr/>
        </p:nvSpPr>
        <p:spPr>
          <a:xfrm>
            <a:off x="4202907" y="6467476"/>
            <a:ext cx="271463" cy="14922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142</a:t>
            </a:r>
          </a:p>
        </p:txBody>
      </p:sp>
    </p:spTree>
  </p:cSld>
  <p:clrMapOvr>
    <a:overrideClrMapping bg1="lt1" tx1="dk1" bg2="lt2" tx2="dk2" accent1="accent1" accent2="accent2" accent3="accent3" accent4="accent4" accent5="accent5" accent6="accent6" hlink="hlink" folHlink="folHlink"/>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ED8B63C-2C13-EDE0-5E52-4B1183339EBE}"/>
              </a:ext>
            </a:extLst>
          </p:cNvPr>
          <p:cNvSpPr/>
          <p:nvPr/>
        </p:nvSpPr>
        <p:spPr>
          <a:xfrm>
            <a:off x="719931" y="454026"/>
            <a:ext cx="10814050" cy="5648325"/>
          </a:xfrm>
          <a:prstGeom prst="rect">
            <a:avLst/>
          </a:prstGeom>
        </p:spPr>
        <p:txBody>
          <a:bodyPr lIns="0" tIns="0" rIns="0" bIns="0"/>
          <a:lstStyle/>
          <a:p>
            <a:pPr algn="just" eaLnBrk="1" fontAlgn="auto" hangingPunct="1">
              <a:spcBef>
                <a:spcPts val="0"/>
              </a:spcBef>
              <a:spcAft>
                <a:spcPts val="3570"/>
              </a:spcAft>
              <a:defRPr/>
            </a:pPr>
            <a:r>
              <a:rPr lang="en-US" sz="5300" b="1">
                <a:solidFill>
                  <a:srgbClr val="BF0000"/>
                </a:solidFill>
                <a:latin typeface="Times New Roman"/>
              </a:rPr>
              <a:t>Antivirals</a:t>
            </a:r>
            <a:r>
              <a:rPr lang="en-US" sz="3900" b="1" spc="-50">
                <a:solidFill>
                  <a:srgbClr val="008000"/>
                </a:solidFill>
                <a:latin typeface="Times New Roman"/>
              </a:rPr>
              <a:t>: Available for many viral infections</a:t>
            </a:r>
          </a:p>
          <a:p>
            <a:pPr eaLnBrk="1" fontAlgn="auto" hangingPunct="1">
              <a:spcBef>
                <a:spcPts val="0"/>
              </a:spcBef>
              <a:spcAft>
                <a:spcPts val="1470"/>
              </a:spcAft>
              <a:defRPr/>
            </a:pPr>
            <a:r>
              <a:rPr lang="en-US" sz="2700">
                <a:solidFill>
                  <a:srgbClr val="FF0000"/>
                </a:solidFill>
                <a:latin typeface="Times New Roman"/>
              </a:rPr>
              <a:t>Viruses controlled by current antiviral therapy</a:t>
            </a:r>
          </a:p>
          <a:p>
            <a:pPr algn="just" eaLnBrk="1" fontAlgn="auto" hangingPunct="1">
              <a:lnSpc>
                <a:spcPts val="5304"/>
              </a:lnSpc>
              <a:spcBef>
                <a:spcPts val="0"/>
              </a:spcBef>
              <a:spcAft>
                <a:spcPts val="0"/>
              </a:spcAft>
              <a:defRPr/>
            </a:pPr>
            <a:r>
              <a:rPr lang="en-US" sz="4000" spc="-250">
                <a:solidFill>
                  <a:srgbClr val="BF0000"/>
                </a:solidFill>
                <a:latin typeface="Calibri"/>
              </a:rPr>
              <a:t>•    Cytomegalovirus (CMV)</a:t>
            </a:r>
          </a:p>
          <a:p>
            <a:pPr algn="just" eaLnBrk="1" fontAlgn="auto" hangingPunct="1">
              <a:lnSpc>
                <a:spcPts val="5304"/>
              </a:lnSpc>
              <a:spcBef>
                <a:spcPts val="0"/>
              </a:spcBef>
              <a:spcAft>
                <a:spcPts val="0"/>
              </a:spcAft>
              <a:defRPr/>
            </a:pPr>
            <a:r>
              <a:rPr lang="en-US" sz="4000" spc="-250">
                <a:solidFill>
                  <a:srgbClr val="008000"/>
                </a:solidFill>
                <a:latin typeface="Calibri"/>
              </a:rPr>
              <a:t>•    Hepatitis viruses</a:t>
            </a:r>
          </a:p>
          <a:p>
            <a:pPr algn="just" eaLnBrk="1" fontAlgn="auto" hangingPunct="1">
              <a:lnSpc>
                <a:spcPts val="5304"/>
              </a:lnSpc>
              <a:spcBef>
                <a:spcPts val="0"/>
              </a:spcBef>
              <a:spcAft>
                <a:spcPts val="0"/>
              </a:spcAft>
              <a:defRPr/>
            </a:pPr>
            <a:r>
              <a:rPr lang="en-US" sz="4000" spc="-250">
                <a:solidFill>
                  <a:srgbClr val="080892"/>
                </a:solidFill>
                <a:latin typeface="Calibri"/>
              </a:rPr>
              <a:t>•    Herpes viruses</a:t>
            </a:r>
          </a:p>
          <a:p>
            <a:pPr algn="just" eaLnBrk="1" fontAlgn="auto" hangingPunct="1">
              <a:lnSpc>
                <a:spcPts val="5304"/>
              </a:lnSpc>
              <a:spcBef>
                <a:spcPts val="0"/>
              </a:spcBef>
              <a:spcAft>
                <a:spcPts val="0"/>
              </a:spcAft>
              <a:defRPr/>
            </a:pPr>
            <a:r>
              <a:rPr lang="en-US" sz="4000" spc="-250">
                <a:solidFill>
                  <a:srgbClr val="008000"/>
                </a:solidFill>
                <a:latin typeface="Calibri"/>
              </a:rPr>
              <a:t>•    Human immunodeficiency virus (HIV)</a:t>
            </a:r>
          </a:p>
          <a:p>
            <a:pPr algn="just" eaLnBrk="1" fontAlgn="auto" hangingPunct="1">
              <a:lnSpc>
                <a:spcPts val="5304"/>
              </a:lnSpc>
              <a:spcBef>
                <a:spcPts val="0"/>
              </a:spcBef>
              <a:spcAft>
                <a:spcPts val="210"/>
              </a:spcAft>
              <a:defRPr/>
            </a:pPr>
            <a:r>
              <a:rPr lang="en-US" sz="4000" spc="-250">
                <a:solidFill>
                  <a:srgbClr val="FF0000"/>
                </a:solidFill>
                <a:latin typeface="Calibri"/>
              </a:rPr>
              <a:t>•    Influenza viruses (the “flu”)</a:t>
            </a:r>
          </a:p>
          <a:p>
            <a:pPr algn="just" eaLnBrk="1" fontAlgn="auto" hangingPunct="1">
              <a:spcBef>
                <a:spcPts val="0"/>
              </a:spcBef>
              <a:spcAft>
                <a:spcPts val="0"/>
              </a:spcAft>
              <a:defRPr/>
            </a:pPr>
            <a:r>
              <a:rPr lang="en-US" sz="4000" spc="-250">
                <a:latin typeface="Calibri"/>
              </a:rPr>
              <a:t>•    Respiratory syncytial virus (RSV)</a:t>
            </a:r>
          </a:p>
        </p:txBody>
      </p:sp>
      <p:sp>
        <p:nvSpPr>
          <p:cNvPr id="156675" name="Rectangle 2">
            <a:extLst>
              <a:ext uri="{FF2B5EF4-FFF2-40B4-BE49-F238E27FC236}">
                <a16:creationId xmlns="" xmlns:a16="http://schemas.microsoft.com/office/drawing/2014/main" id="{2385B261-65A9-360E-F8D7-C72109F8B323}"/>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 name="Rectangle 3">
            <a:extLst>
              <a:ext uri="{FF2B5EF4-FFF2-40B4-BE49-F238E27FC236}">
                <a16:creationId xmlns="" xmlns:a16="http://schemas.microsoft.com/office/drawing/2014/main" id="{55EAFD55-ED58-2A6B-7019-BB54C5E386E9}"/>
              </a:ext>
            </a:extLst>
          </p:cNvPr>
          <p:cNvSpPr/>
          <p:nvPr/>
        </p:nvSpPr>
        <p:spPr>
          <a:xfrm>
            <a:off x="11030744" y="6467475"/>
            <a:ext cx="265112" cy="15240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143</a:t>
            </a:r>
          </a:p>
        </p:txBody>
      </p:sp>
    </p:spTree>
  </p:cSld>
  <p:clrMapOvr>
    <a:overrideClrMapping bg1="lt1" tx1="dk1" bg2="lt2" tx2="dk2" accent1="accent1" accent2="accent2" accent3="accent3" accent4="accent4" accent5="accent5" accent6="accent6" hlink="hlink" folHlink="folHlink"/>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49AE8134-F8C5-D981-3B2E-F5E66B7C9E77}"/>
              </a:ext>
            </a:extLst>
          </p:cNvPr>
          <p:cNvSpPr/>
          <p:nvPr/>
        </p:nvSpPr>
        <p:spPr>
          <a:xfrm>
            <a:off x="942182" y="712789"/>
            <a:ext cx="10107613" cy="731837"/>
          </a:xfrm>
          <a:prstGeom prst="rect">
            <a:avLst/>
          </a:prstGeom>
        </p:spPr>
        <p:txBody>
          <a:bodyPr wrap="none" lIns="0" tIns="0" rIns="0" bIns="0"/>
          <a:lstStyle/>
          <a:p>
            <a:pPr eaLnBrk="1" fontAlgn="auto" hangingPunct="1">
              <a:spcBef>
                <a:spcPts val="0"/>
              </a:spcBef>
              <a:spcAft>
                <a:spcPts val="0"/>
              </a:spcAft>
              <a:defRPr/>
            </a:pPr>
            <a:r>
              <a:rPr lang="en-US" sz="6000" spc="-50">
                <a:solidFill>
                  <a:srgbClr val="FF0000"/>
                </a:solidFill>
                <a:latin typeface="Times New Roman"/>
              </a:rPr>
              <a:t>Anti-viral drugs</a:t>
            </a:r>
          </a:p>
        </p:txBody>
      </p:sp>
      <p:sp>
        <p:nvSpPr>
          <p:cNvPr id="3" name="Rectangle 2">
            <a:extLst>
              <a:ext uri="{FF2B5EF4-FFF2-40B4-BE49-F238E27FC236}">
                <a16:creationId xmlns="" xmlns:a16="http://schemas.microsoft.com/office/drawing/2014/main" id="{53B25FE3-E68A-5202-B648-5DB3A1430B3F}"/>
              </a:ext>
            </a:extLst>
          </p:cNvPr>
          <p:cNvSpPr/>
          <p:nvPr/>
        </p:nvSpPr>
        <p:spPr>
          <a:xfrm>
            <a:off x="942182" y="1941513"/>
            <a:ext cx="10107613" cy="3282950"/>
          </a:xfrm>
          <a:prstGeom prst="rect">
            <a:avLst/>
          </a:prstGeom>
        </p:spPr>
        <p:txBody>
          <a:bodyPr lIns="0" tIns="0" rIns="0" bIns="0"/>
          <a:lstStyle/>
          <a:p>
            <a:pPr marL="247396" indent="-215900" eaLnBrk="1" fontAlgn="auto" hangingPunct="1">
              <a:lnSpc>
                <a:spcPts val="3888"/>
              </a:lnSpc>
              <a:spcBef>
                <a:spcPts val="0"/>
              </a:spcBef>
              <a:spcAft>
                <a:spcPts val="420"/>
              </a:spcAft>
              <a:defRPr/>
            </a:pPr>
            <a:r>
              <a:rPr lang="en-US" sz="3500">
                <a:latin typeface="Times New Roman"/>
              </a:rPr>
              <a:t>•    Viruses have no cell wall and made up of nucleic acid components</a:t>
            </a:r>
          </a:p>
          <a:p>
            <a:pPr algn="just" eaLnBrk="1" fontAlgn="auto" hangingPunct="1">
              <a:spcBef>
                <a:spcPts val="0"/>
              </a:spcBef>
              <a:spcAft>
                <a:spcPts val="1470"/>
              </a:spcAft>
              <a:defRPr/>
            </a:pPr>
            <a:r>
              <a:rPr lang="en-US" sz="3500">
                <a:latin typeface="Times New Roman"/>
              </a:rPr>
              <a:t>•    Viruses containing envelope - antigenic in nature</a:t>
            </a:r>
          </a:p>
          <a:p>
            <a:pPr algn="just" eaLnBrk="1" fontAlgn="auto" hangingPunct="1">
              <a:spcBef>
                <a:spcPts val="0"/>
              </a:spcBef>
              <a:spcAft>
                <a:spcPts val="1470"/>
              </a:spcAft>
              <a:defRPr/>
            </a:pPr>
            <a:r>
              <a:rPr lang="en-US" sz="3500">
                <a:solidFill>
                  <a:srgbClr val="FF0000"/>
                </a:solidFill>
                <a:latin typeface="Times New Roman"/>
              </a:rPr>
              <a:t>•    Viruses are obligate intracellular parasite</a:t>
            </a:r>
          </a:p>
          <a:p>
            <a:pPr marL="247396" indent="-215900" eaLnBrk="1" fontAlgn="auto" hangingPunct="1">
              <a:lnSpc>
                <a:spcPts val="3888"/>
              </a:lnSpc>
              <a:spcBef>
                <a:spcPts val="0"/>
              </a:spcBef>
              <a:spcAft>
                <a:spcPts val="0"/>
              </a:spcAft>
              <a:defRPr/>
            </a:pPr>
            <a:r>
              <a:rPr lang="en-US" sz="3500">
                <a:latin typeface="Times New Roman"/>
              </a:rPr>
              <a:t>•    They do not have a metabolic machinery of their own - uses host enzymes</a:t>
            </a:r>
          </a:p>
        </p:txBody>
      </p:sp>
      <p:sp>
        <p:nvSpPr>
          <p:cNvPr id="157700" name="Rectangle 3">
            <a:extLst>
              <a:ext uri="{FF2B5EF4-FFF2-40B4-BE49-F238E27FC236}">
                <a16:creationId xmlns="" xmlns:a16="http://schemas.microsoft.com/office/drawing/2014/main" id="{B051E4D3-F99D-DC77-2B6E-9E781BF54A57}"/>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 name="Rectangle 4">
            <a:extLst>
              <a:ext uri="{FF2B5EF4-FFF2-40B4-BE49-F238E27FC236}">
                <a16:creationId xmlns="" xmlns:a16="http://schemas.microsoft.com/office/drawing/2014/main" id="{1297A2CC-1E6D-0EBC-6F0A-1142F8209D2D}"/>
              </a:ext>
            </a:extLst>
          </p:cNvPr>
          <p:cNvSpPr/>
          <p:nvPr/>
        </p:nvSpPr>
        <p:spPr>
          <a:xfrm>
            <a:off x="11030744" y="6470650"/>
            <a:ext cx="271462" cy="1460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144</a:t>
            </a:r>
          </a:p>
        </p:txBody>
      </p:sp>
    </p:spTree>
  </p:cSld>
  <p:clrMapOvr>
    <a:overrideClrMapping bg1="lt1" tx1="dk1" bg2="lt2" tx2="dk2" accent1="accent1" accent2="accent2" accent3="accent3" accent4="accent4" accent5="accent5" accent6="accent6" hlink="hlink" folHlink="folHlink"/>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E02DF9B-80A6-7FD0-1BF1-849992CCDF9A}"/>
              </a:ext>
            </a:extLst>
          </p:cNvPr>
          <p:cNvSpPr/>
          <p:nvPr/>
        </p:nvSpPr>
        <p:spPr>
          <a:xfrm>
            <a:off x="939006" y="742951"/>
            <a:ext cx="4476750" cy="665163"/>
          </a:xfrm>
          <a:prstGeom prst="rect">
            <a:avLst/>
          </a:prstGeom>
        </p:spPr>
        <p:txBody>
          <a:bodyPr wrap="none" lIns="0" tIns="0" rIns="0" bIns="0"/>
          <a:lstStyle/>
          <a:p>
            <a:pPr eaLnBrk="1" fontAlgn="auto" hangingPunct="1">
              <a:spcBef>
                <a:spcPts val="0"/>
              </a:spcBef>
              <a:spcAft>
                <a:spcPts val="0"/>
              </a:spcAft>
              <a:defRPr/>
            </a:pPr>
            <a:r>
              <a:rPr lang="en-US" sz="5400" spc="-50">
                <a:solidFill>
                  <a:srgbClr val="FF0000"/>
                </a:solidFill>
                <a:latin typeface="Times New Roman"/>
              </a:rPr>
              <a:t>Anti-viral drugs</a:t>
            </a:r>
          </a:p>
        </p:txBody>
      </p:sp>
      <p:sp>
        <p:nvSpPr>
          <p:cNvPr id="158723" name="Rectangle 2">
            <a:extLst>
              <a:ext uri="{FF2B5EF4-FFF2-40B4-BE49-F238E27FC236}">
                <a16:creationId xmlns="" xmlns:a16="http://schemas.microsoft.com/office/drawing/2014/main" id="{DA8EAC9F-A4AB-7ED9-D4CB-F491FF98C55A}"/>
              </a:ext>
            </a:extLst>
          </p:cNvPr>
          <p:cNvSpPr>
            <a:spLocks noChangeArrowheads="1"/>
          </p:cNvSpPr>
          <p:nvPr/>
        </p:nvSpPr>
        <p:spPr bwMode="auto">
          <a:xfrm>
            <a:off x="939006" y="1947864"/>
            <a:ext cx="4476750" cy="390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4000"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325"/>
              </a:lnSpc>
              <a:spcAft>
                <a:spcPts val="425"/>
              </a:spcAft>
            </a:pPr>
            <a:r>
              <a:rPr lang="en-US" altLang="en-US" sz="4000">
                <a:latin typeface="Times New Roman" panose="02020603050405020304" pitchFamily="18" charset="0"/>
              </a:rPr>
              <a:t>•    Certain viruses multiply in the cytoplasm but others do in the nucleus</a:t>
            </a:r>
          </a:p>
          <a:p>
            <a:pPr eaLnBrk="1" hangingPunct="1">
              <a:lnSpc>
                <a:spcPts val="4325"/>
              </a:lnSpc>
            </a:pPr>
            <a:r>
              <a:rPr lang="en-US" altLang="en-US" sz="4000">
                <a:latin typeface="Times New Roman" panose="02020603050405020304" pitchFamily="18" charset="0"/>
              </a:rPr>
              <a:t>•    Most multiplication take place before diagnosis is made</a:t>
            </a:r>
          </a:p>
        </p:txBody>
      </p:sp>
      <p:sp>
        <p:nvSpPr>
          <p:cNvPr id="158724" name="Rectangle 3">
            <a:extLst>
              <a:ext uri="{FF2B5EF4-FFF2-40B4-BE49-F238E27FC236}">
                <a16:creationId xmlns="" xmlns:a16="http://schemas.microsoft.com/office/drawing/2014/main" id="{A9F92E7E-534F-D25F-09A5-54DBD0B8C1CE}"/>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9746" name="Picture 1">
            <a:extLst>
              <a:ext uri="{FF2B5EF4-FFF2-40B4-BE49-F238E27FC236}">
                <a16:creationId xmlns="" xmlns:a16="http://schemas.microsoft.com/office/drawing/2014/main" id="{3CDB096E-97C1-2FA5-1205-5A2B62998F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4982" y="427039"/>
            <a:ext cx="5197475" cy="567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392554B8-CEBA-A6BA-7BB6-FDB6E33EE4F9}"/>
              </a:ext>
            </a:extLst>
          </p:cNvPr>
          <p:cNvSpPr/>
          <p:nvPr/>
        </p:nvSpPr>
        <p:spPr>
          <a:xfrm>
            <a:off x="4895056" y="6470651"/>
            <a:ext cx="268288" cy="14922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145</a:t>
            </a:r>
          </a:p>
        </p:txBody>
      </p:sp>
    </p:spTree>
  </p:cSld>
  <p:clrMapOvr>
    <a:overrideClrMapping bg1="lt1" tx1="dk1" bg2="lt2" tx2="dk2" accent1="accent1" accent2="accent2" accent3="accent3" accent4="accent4" accent5="accent5" accent6="accent6" hlink="hlink" folHlink="folHlink"/>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6585F91-9E7C-3F40-DBB1-0CFD776CFEF2}"/>
              </a:ext>
            </a:extLst>
          </p:cNvPr>
          <p:cNvSpPr/>
          <p:nvPr/>
        </p:nvSpPr>
        <p:spPr>
          <a:xfrm>
            <a:off x="942181" y="712789"/>
            <a:ext cx="10415588" cy="719137"/>
          </a:xfrm>
          <a:prstGeom prst="rect">
            <a:avLst/>
          </a:prstGeom>
        </p:spPr>
        <p:txBody>
          <a:bodyPr wrap="none" lIns="0" tIns="0" rIns="0" bIns="0"/>
          <a:lstStyle/>
          <a:p>
            <a:pPr eaLnBrk="1" fontAlgn="auto" hangingPunct="1">
              <a:spcBef>
                <a:spcPts val="0"/>
              </a:spcBef>
              <a:spcAft>
                <a:spcPts val="0"/>
              </a:spcAft>
              <a:defRPr/>
            </a:pPr>
            <a:r>
              <a:rPr lang="en-US" sz="6000" spc="-50">
                <a:solidFill>
                  <a:srgbClr val="008000"/>
                </a:solidFill>
                <a:latin typeface="Times New Roman"/>
              </a:rPr>
              <a:t>Anti-Viral drugs</a:t>
            </a:r>
          </a:p>
        </p:txBody>
      </p:sp>
      <p:sp>
        <p:nvSpPr>
          <p:cNvPr id="3" name="Rectangle 2">
            <a:extLst>
              <a:ext uri="{FF2B5EF4-FFF2-40B4-BE49-F238E27FC236}">
                <a16:creationId xmlns="" xmlns:a16="http://schemas.microsoft.com/office/drawing/2014/main" id="{8BC99F64-F124-FED9-3222-640C20563D8B}"/>
              </a:ext>
            </a:extLst>
          </p:cNvPr>
          <p:cNvSpPr/>
          <p:nvPr/>
        </p:nvSpPr>
        <p:spPr>
          <a:xfrm>
            <a:off x="942181" y="1971676"/>
            <a:ext cx="10415588" cy="3160713"/>
          </a:xfrm>
          <a:prstGeom prst="rect">
            <a:avLst/>
          </a:prstGeom>
        </p:spPr>
        <p:txBody>
          <a:bodyPr lIns="0" tIns="0" rIns="0" bIns="0"/>
          <a:lstStyle/>
          <a:p>
            <a:pPr algn="just" eaLnBrk="1" fontAlgn="auto" hangingPunct="1">
              <a:spcBef>
                <a:spcPts val="0"/>
              </a:spcBef>
              <a:spcAft>
                <a:spcPts val="1470"/>
              </a:spcAft>
              <a:defRPr/>
            </a:pPr>
            <a:r>
              <a:rPr lang="en-US" sz="3500">
                <a:latin typeface="Times New Roman"/>
              </a:rPr>
              <a:t>•    Many antiviral drugs are </a:t>
            </a:r>
            <a:r>
              <a:rPr lang="en-US" sz="3300" i="1">
                <a:solidFill>
                  <a:srgbClr val="FF0000"/>
                </a:solidFill>
                <a:latin typeface="Times New Roman"/>
              </a:rPr>
              <a:t>Purine or Pyrimidine analogs.</a:t>
            </a:r>
          </a:p>
          <a:p>
            <a:pPr marL="254000" indent="-254000" eaLnBrk="1" fontAlgn="auto" hangingPunct="1">
              <a:lnSpc>
                <a:spcPts val="3888"/>
              </a:lnSpc>
              <a:spcBef>
                <a:spcPts val="0"/>
              </a:spcBef>
              <a:spcAft>
                <a:spcPts val="630"/>
              </a:spcAft>
              <a:defRPr/>
            </a:pPr>
            <a:r>
              <a:rPr lang="en-US" sz="3500">
                <a:latin typeface="Times New Roman"/>
              </a:rPr>
              <a:t>•    Many antiviral drugs are </a:t>
            </a:r>
            <a:r>
              <a:rPr lang="en-US" sz="3500">
                <a:solidFill>
                  <a:srgbClr val="9933FF"/>
                </a:solidFill>
                <a:latin typeface="Times New Roman"/>
              </a:rPr>
              <a:t>Prodrugs</a:t>
            </a:r>
            <a:r>
              <a:rPr lang="en-US" sz="3500">
                <a:solidFill>
                  <a:srgbClr val="242121"/>
                </a:solidFill>
                <a:latin typeface="Times New Roman"/>
              </a:rPr>
              <a:t>. </a:t>
            </a:r>
            <a:r>
              <a:rPr lang="en-US" sz="3500">
                <a:latin typeface="Times New Roman"/>
              </a:rPr>
              <a:t>They must be phosphorylated by viral or cellular enzymes in order to become active.</a:t>
            </a:r>
          </a:p>
          <a:p>
            <a:pPr marL="254000" indent="-254000" eaLnBrk="1" fontAlgn="auto" hangingPunct="1">
              <a:lnSpc>
                <a:spcPts val="3888"/>
              </a:lnSpc>
              <a:spcBef>
                <a:spcPts val="0"/>
              </a:spcBef>
              <a:spcAft>
                <a:spcPts val="0"/>
              </a:spcAft>
              <a:defRPr/>
            </a:pPr>
            <a:r>
              <a:rPr lang="en-US" sz="3500">
                <a:latin typeface="Times New Roman"/>
              </a:rPr>
              <a:t>•    Anti-viral agents </a:t>
            </a:r>
            <a:r>
              <a:rPr lang="en-US" sz="3500">
                <a:solidFill>
                  <a:srgbClr val="FF0000"/>
                </a:solidFill>
                <a:latin typeface="Times New Roman"/>
              </a:rPr>
              <a:t>inhibits active replication </a:t>
            </a:r>
            <a:r>
              <a:rPr lang="en-US" sz="3500">
                <a:latin typeface="Times New Roman"/>
              </a:rPr>
              <a:t>so the viral growth resumes after drug removal.</a:t>
            </a:r>
          </a:p>
        </p:txBody>
      </p:sp>
      <p:sp>
        <p:nvSpPr>
          <p:cNvPr id="160772" name="Rectangle 3">
            <a:extLst>
              <a:ext uri="{FF2B5EF4-FFF2-40B4-BE49-F238E27FC236}">
                <a16:creationId xmlns="" xmlns:a16="http://schemas.microsoft.com/office/drawing/2014/main" id="{093D2D7F-2424-4FFD-8B50-8E2F9B95E950}"/>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 name="Rectangle 4">
            <a:extLst>
              <a:ext uri="{FF2B5EF4-FFF2-40B4-BE49-F238E27FC236}">
                <a16:creationId xmlns="" xmlns:a16="http://schemas.microsoft.com/office/drawing/2014/main" id="{13F4AE9E-8CD1-1594-8C8D-15CB54D1ED3C}"/>
              </a:ext>
            </a:extLst>
          </p:cNvPr>
          <p:cNvSpPr/>
          <p:nvPr/>
        </p:nvSpPr>
        <p:spPr>
          <a:xfrm>
            <a:off x="11030744" y="6467475"/>
            <a:ext cx="271462" cy="15240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146</a:t>
            </a:r>
          </a:p>
        </p:txBody>
      </p:sp>
    </p:spTree>
  </p:cSld>
  <p:clrMapOvr>
    <a:overrideClrMapping bg1="lt1" tx1="dk1" bg2="lt2" tx2="dk2" accent1="accent1" accent2="accent2" accent3="accent3" accent4="accent4" accent5="accent5" accent6="accent6" hlink="hlink" folHlink="folHlink"/>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8C2E584-7659-A314-5A9D-D8A364AAD5E1}"/>
              </a:ext>
            </a:extLst>
          </p:cNvPr>
          <p:cNvSpPr/>
          <p:nvPr/>
        </p:nvSpPr>
        <p:spPr>
          <a:xfrm>
            <a:off x="384969" y="311150"/>
            <a:ext cx="10387012" cy="547688"/>
          </a:xfrm>
          <a:prstGeom prst="rect">
            <a:avLst/>
          </a:prstGeom>
        </p:spPr>
        <p:txBody>
          <a:bodyPr wrap="none" lIns="0" tIns="0" rIns="0" bIns="0"/>
          <a:lstStyle/>
          <a:p>
            <a:pPr eaLnBrk="1" fontAlgn="auto" hangingPunct="1">
              <a:spcBef>
                <a:spcPts val="0"/>
              </a:spcBef>
              <a:spcAft>
                <a:spcPts val="2100"/>
              </a:spcAft>
              <a:defRPr/>
            </a:pPr>
            <a:r>
              <a:rPr lang="en-US" sz="6000" spc="-50">
                <a:solidFill>
                  <a:srgbClr val="008000"/>
                </a:solidFill>
                <a:latin typeface="Times New Roman"/>
              </a:rPr>
              <a:t>Antivirals: Mechanism of Action.</a:t>
            </a:r>
          </a:p>
        </p:txBody>
      </p:sp>
      <p:sp>
        <p:nvSpPr>
          <p:cNvPr id="161795" name="Rectangle 2">
            <a:extLst>
              <a:ext uri="{FF2B5EF4-FFF2-40B4-BE49-F238E27FC236}">
                <a16:creationId xmlns="" xmlns:a16="http://schemas.microsoft.com/office/drawing/2014/main" id="{EFE98E95-A964-5B5E-D8E2-B63D750AEAE6}"/>
              </a:ext>
            </a:extLst>
          </p:cNvPr>
          <p:cNvSpPr>
            <a:spLocks noChangeArrowheads="1"/>
          </p:cNvSpPr>
          <p:nvPr/>
        </p:nvSpPr>
        <p:spPr bwMode="auto">
          <a:xfrm>
            <a:off x="965994" y="1252538"/>
            <a:ext cx="64309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304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4413"/>
              </a:spcAft>
            </a:pPr>
            <a:r>
              <a:rPr lang="en-US" altLang="en-US" sz="3100">
                <a:latin typeface="Times New Roman" panose="02020603050405020304" pitchFamily="18" charset="0"/>
              </a:rPr>
              <a:t>Key characteristics of antiviral drugs</a:t>
            </a:r>
          </a:p>
        </p:txBody>
      </p:sp>
      <p:sp>
        <p:nvSpPr>
          <p:cNvPr id="161796" name="Rectangle 3">
            <a:extLst>
              <a:ext uri="{FF2B5EF4-FFF2-40B4-BE49-F238E27FC236}">
                <a16:creationId xmlns="" xmlns:a16="http://schemas.microsoft.com/office/drawing/2014/main" id="{01C88124-E51D-7C73-F51B-F23E79886549}"/>
              </a:ext>
            </a:extLst>
          </p:cNvPr>
          <p:cNvSpPr>
            <a:spLocks noChangeArrowheads="1"/>
          </p:cNvSpPr>
          <p:nvPr/>
        </p:nvSpPr>
        <p:spPr bwMode="auto">
          <a:xfrm>
            <a:off x="991395" y="2374900"/>
            <a:ext cx="738822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304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438"/>
              </a:lnSpc>
            </a:pPr>
            <a:r>
              <a:rPr lang="en-US" altLang="en-US" sz="3100">
                <a:latin typeface="Times New Roman" panose="02020603050405020304" pitchFamily="18" charset="0"/>
              </a:rPr>
              <a:t>□Able to enter the cells infected with virus</a:t>
            </a:r>
          </a:p>
        </p:txBody>
      </p:sp>
      <p:sp>
        <p:nvSpPr>
          <p:cNvPr id="161797" name="Rectangle 4">
            <a:extLst>
              <a:ext uri="{FF2B5EF4-FFF2-40B4-BE49-F238E27FC236}">
                <a16:creationId xmlns="" xmlns:a16="http://schemas.microsoft.com/office/drawing/2014/main" id="{34F13382-978C-05AA-C336-252595E4CC10}"/>
              </a:ext>
            </a:extLst>
          </p:cNvPr>
          <p:cNvSpPr>
            <a:spLocks noChangeArrowheads="1"/>
          </p:cNvSpPr>
          <p:nvPr/>
        </p:nvSpPr>
        <p:spPr bwMode="auto">
          <a:xfrm>
            <a:off x="991395" y="2941639"/>
            <a:ext cx="104235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304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438"/>
              </a:lnSpc>
            </a:pPr>
            <a:r>
              <a:rPr lang="en-US" altLang="en-US" sz="3100">
                <a:latin typeface="Times New Roman" panose="02020603050405020304" pitchFamily="18" charset="0"/>
              </a:rPr>
              <a:t>□Interfere with </a:t>
            </a:r>
            <a:r>
              <a:rPr lang="en-US" altLang="en-US" sz="2700">
                <a:latin typeface="Times New Roman" panose="02020603050405020304" pitchFamily="18" charset="0"/>
              </a:rPr>
              <a:t>viral nucleic acid </a:t>
            </a:r>
            <a:r>
              <a:rPr lang="en-US" altLang="en-US" sz="3100">
                <a:latin typeface="Times New Roman" panose="02020603050405020304" pitchFamily="18" charset="0"/>
              </a:rPr>
              <a:t>synthesis and/or regulation</a:t>
            </a:r>
          </a:p>
        </p:txBody>
      </p:sp>
      <p:sp>
        <p:nvSpPr>
          <p:cNvPr id="161798" name="Rectangle 5">
            <a:extLst>
              <a:ext uri="{FF2B5EF4-FFF2-40B4-BE49-F238E27FC236}">
                <a16:creationId xmlns="" xmlns:a16="http://schemas.microsoft.com/office/drawing/2014/main" id="{30D32746-B4F1-0E5D-7761-0F8372691433}"/>
              </a:ext>
            </a:extLst>
          </p:cNvPr>
          <p:cNvSpPr>
            <a:spLocks noChangeArrowheads="1"/>
          </p:cNvSpPr>
          <p:nvPr/>
        </p:nvSpPr>
        <p:spPr bwMode="auto">
          <a:xfrm>
            <a:off x="991395" y="3502026"/>
            <a:ext cx="99663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304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438"/>
              </a:lnSpc>
            </a:pPr>
            <a:r>
              <a:rPr lang="en-US" altLang="en-US" sz="2700">
                <a:latin typeface="Times New Roman" panose="02020603050405020304" pitchFamily="18" charset="0"/>
              </a:rPr>
              <a:t>□Some drugs </a:t>
            </a:r>
            <a:r>
              <a:rPr lang="en-US" altLang="en-US" sz="3100">
                <a:latin typeface="Times New Roman" panose="02020603050405020304" pitchFamily="18" charset="0"/>
              </a:rPr>
              <a:t>interfere with ability of virus to bind to cells</a:t>
            </a:r>
          </a:p>
        </p:txBody>
      </p:sp>
      <p:sp>
        <p:nvSpPr>
          <p:cNvPr id="161799" name="Rectangle 6">
            <a:extLst>
              <a:ext uri="{FF2B5EF4-FFF2-40B4-BE49-F238E27FC236}">
                <a16:creationId xmlns="" xmlns:a16="http://schemas.microsoft.com/office/drawing/2014/main" id="{30620D0F-0AC5-D82D-A4DC-B0F33C3905F2}"/>
              </a:ext>
            </a:extLst>
          </p:cNvPr>
          <p:cNvSpPr>
            <a:spLocks noChangeArrowheads="1"/>
          </p:cNvSpPr>
          <p:nvPr/>
        </p:nvSpPr>
        <p:spPr bwMode="auto">
          <a:xfrm>
            <a:off x="991395" y="4068764"/>
            <a:ext cx="8624887"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304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438"/>
              </a:lnSpc>
            </a:pPr>
            <a:r>
              <a:rPr lang="en-US" altLang="en-US" sz="3100">
                <a:latin typeface="Times New Roman" panose="02020603050405020304" pitchFamily="18" charset="0"/>
              </a:rPr>
              <a:t>□ </a:t>
            </a:r>
            <a:r>
              <a:rPr lang="en-US" altLang="en-US" sz="2700">
                <a:latin typeface="Times New Roman" panose="02020603050405020304" pitchFamily="18" charset="0"/>
              </a:rPr>
              <a:t>Some drugs </a:t>
            </a:r>
            <a:r>
              <a:rPr lang="en-US" altLang="en-US" sz="3100">
                <a:latin typeface="Times New Roman" panose="02020603050405020304" pitchFamily="18" charset="0"/>
              </a:rPr>
              <a:t>stimulate the body’s immune system</a:t>
            </a:r>
          </a:p>
        </p:txBody>
      </p:sp>
      <p:sp>
        <p:nvSpPr>
          <p:cNvPr id="161800" name="Rectangle 7">
            <a:extLst>
              <a:ext uri="{FF2B5EF4-FFF2-40B4-BE49-F238E27FC236}">
                <a16:creationId xmlns="" xmlns:a16="http://schemas.microsoft.com/office/drawing/2014/main" id="{C7BBE63B-049B-C9C3-2FF8-6CCB39623EC3}"/>
              </a:ext>
            </a:extLst>
          </p:cNvPr>
          <p:cNvSpPr>
            <a:spLocks noChangeArrowheads="1"/>
          </p:cNvSpPr>
          <p:nvPr/>
        </p:nvSpPr>
        <p:spPr bwMode="auto">
          <a:xfrm>
            <a:off x="991395" y="4635501"/>
            <a:ext cx="90709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304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50"/>
              </a:lnSpc>
              <a:spcAft>
                <a:spcPts val="425"/>
              </a:spcAft>
            </a:pPr>
            <a:r>
              <a:rPr lang="en-US" altLang="en-US" sz="3100">
                <a:latin typeface="Times New Roman" panose="02020603050405020304" pitchFamily="18" charset="0"/>
              </a:rPr>
              <a:t>□Best responses </a:t>
            </a:r>
            <a:r>
              <a:rPr lang="en-US" altLang="en-US" sz="2700">
                <a:latin typeface="Times New Roman" panose="02020603050405020304" pitchFamily="18" charset="0"/>
              </a:rPr>
              <a:t>to antiviral drugs are in </a:t>
            </a:r>
            <a:r>
              <a:rPr lang="en-US" altLang="en-US" sz="3100">
                <a:latin typeface="Times New Roman" panose="02020603050405020304" pitchFamily="18" charset="0"/>
              </a:rPr>
              <a:t>patients with competent immune systems</a:t>
            </a:r>
          </a:p>
        </p:txBody>
      </p:sp>
      <p:sp>
        <p:nvSpPr>
          <p:cNvPr id="161801" name="Rectangle 8">
            <a:extLst>
              <a:ext uri="{FF2B5EF4-FFF2-40B4-BE49-F238E27FC236}">
                <a16:creationId xmlns="" xmlns:a16="http://schemas.microsoft.com/office/drawing/2014/main" id="{1E1169B9-6E40-E6D5-67F8-6F0A643C0531}"/>
              </a:ext>
            </a:extLst>
          </p:cNvPr>
          <p:cNvSpPr>
            <a:spLocks noChangeArrowheads="1"/>
          </p:cNvSpPr>
          <p:nvPr/>
        </p:nvSpPr>
        <p:spPr bwMode="auto">
          <a:xfrm>
            <a:off x="991394" y="5641975"/>
            <a:ext cx="100393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304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75"/>
              </a:lnSpc>
            </a:pPr>
            <a:r>
              <a:rPr lang="en-US" altLang="en-US" sz="3100">
                <a:latin typeface="Times New Roman" panose="02020603050405020304" pitchFamily="18" charset="0"/>
              </a:rPr>
              <a:t>□</a:t>
            </a:r>
            <a:r>
              <a:rPr lang="en-US" altLang="en-US" sz="2700">
                <a:latin typeface="Times New Roman" panose="02020603050405020304" pitchFamily="18" charset="0"/>
              </a:rPr>
              <a:t>A </a:t>
            </a:r>
            <a:r>
              <a:rPr lang="en-US" altLang="en-US" sz="3100">
                <a:latin typeface="Times New Roman" panose="02020603050405020304" pitchFamily="18" charset="0"/>
              </a:rPr>
              <a:t>healthy immune system works synergistically with the drug </a:t>
            </a:r>
            <a:r>
              <a:rPr lang="en-US" altLang="en-US" sz="2700">
                <a:latin typeface="Times New Roman" panose="02020603050405020304" pitchFamily="18" charset="0"/>
              </a:rPr>
              <a:t>to eliminate or suppress viral activity</a:t>
            </a:r>
          </a:p>
        </p:txBody>
      </p:sp>
      <p:sp>
        <p:nvSpPr>
          <p:cNvPr id="161802" name="Rectangle 9">
            <a:extLst>
              <a:ext uri="{FF2B5EF4-FFF2-40B4-BE49-F238E27FC236}">
                <a16:creationId xmlns="" xmlns:a16="http://schemas.microsoft.com/office/drawing/2014/main" id="{CE615932-C18F-0FD7-C67D-3A6B20262324}"/>
              </a:ext>
            </a:extLst>
          </p:cNvPr>
          <p:cNvSpPr>
            <a:spLocks noChangeArrowheads="1"/>
          </p:cNvSpPr>
          <p:nvPr/>
        </p:nvSpPr>
        <p:spPr bwMode="auto">
          <a:xfrm>
            <a:off x="959645" y="6483351"/>
            <a:ext cx="649287"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304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600" b="1">
                <a:solidFill>
                  <a:srgbClr val="878787"/>
                </a:solidFill>
                <a:latin typeface="Times New Roman" panose="02020603050405020304" pitchFamily="18" charset="0"/>
              </a:rPr>
              <a:t>8/23/2018</a:t>
            </a:r>
          </a:p>
        </p:txBody>
      </p:sp>
      <p:sp>
        <p:nvSpPr>
          <p:cNvPr id="11" name="Rectangle 10">
            <a:extLst>
              <a:ext uri="{FF2B5EF4-FFF2-40B4-BE49-F238E27FC236}">
                <a16:creationId xmlns="" xmlns:a16="http://schemas.microsoft.com/office/drawing/2014/main" id="{029D3AE8-00DA-4567-E093-5A7D5A7705E5}"/>
              </a:ext>
            </a:extLst>
          </p:cNvPr>
          <p:cNvSpPr/>
          <p:nvPr/>
        </p:nvSpPr>
        <p:spPr>
          <a:xfrm>
            <a:off x="11030745" y="6470650"/>
            <a:ext cx="268287" cy="1460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147</a:t>
            </a:r>
          </a:p>
        </p:txBody>
      </p:sp>
    </p:spTree>
  </p:cSld>
  <p:clrMapOvr>
    <a:overrideClrMapping bg1="lt1" tx1="dk1" bg2="lt2" tx2="dk2" accent1="accent1" accent2="accent2" accent3="accent3" accent4="accent4" accent5="accent5" accent6="accent6" hlink="hlink" folHlink="folHlink"/>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2818" name="Picture 1">
            <a:extLst>
              <a:ext uri="{FF2B5EF4-FFF2-40B4-BE49-F238E27FC236}">
                <a16:creationId xmlns="" xmlns:a16="http://schemas.microsoft.com/office/drawing/2014/main" id="{9820F6D3-E0B9-963E-54DB-ED740CACCE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60420" y="3644900"/>
            <a:ext cx="3062287"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C81FFAE1-87F6-38E7-A0F6-E78EA5FFFCE6}"/>
              </a:ext>
            </a:extLst>
          </p:cNvPr>
          <p:cNvSpPr/>
          <p:nvPr/>
        </p:nvSpPr>
        <p:spPr>
          <a:xfrm>
            <a:off x="411956" y="533401"/>
            <a:ext cx="6248400" cy="396875"/>
          </a:xfrm>
          <a:prstGeom prst="rect">
            <a:avLst/>
          </a:prstGeom>
        </p:spPr>
        <p:txBody>
          <a:bodyPr wrap="none" lIns="0" tIns="0" rIns="0" bIns="0"/>
          <a:lstStyle/>
          <a:p>
            <a:pPr eaLnBrk="1" fontAlgn="auto" hangingPunct="1">
              <a:spcBef>
                <a:spcPts val="0"/>
              </a:spcBef>
              <a:spcAft>
                <a:spcPts val="1890"/>
              </a:spcAft>
              <a:defRPr/>
            </a:pPr>
            <a:r>
              <a:rPr lang="en-US" sz="3900" b="1" spc="-50">
                <a:solidFill>
                  <a:srgbClr val="008000"/>
                </a:solidFill>
                <a:latin typeface="Times New Roman"/>
              </a:rPr>
              <a:t>Uses: Antiviral Medications</a:t>
            </a:r>
          </a:p>
        </p:txBody>
      </p:sp>
      <p:sp>
        <p:nvSpPr>
          <p:cNvPr id="162820" name="Rectangle 3">
            <a:extLst>
              <a:ext uri="{FF2B5EF4-FFF2-40B4-BE49-F238E27FC236}">
                <a16:creationId xmlns="" xmlns:a16="http://schemas.microsoft.com/office/drawing/2014/main" id="{A40F595F-11B0-6F0F-35C7-876D405294B7}"/>
              </a:ext>
            </a:extLst>
          </p:cNvPr>
          <p:cNvSpPr>
            <a:spLocks noChangeArrowheads="1"/>
          </p:cNvSpPr>
          <p:nvPr/>
        </p:nvSpPr>
        <p:spPr bwMode="auto">
          <a:xfrm>
            <a:off x="673895" y="1319214"/>
            <a:ext cx="2992437"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838"/>
              </a:spcAft>
            </a:pPr>
            <a:r>
              <a:rPr lang="en-US" altLang="en-US" sz="3100">
                <a:solidFill>
                  <a:srgbClr val="FF0000"/>
                </a:solidFill>
                <a:latin typeface="Times New Roman" panose="02020603050405020304" pitchFamily="18" charset="0"/>
              </a:rPr>
              <a:t>□Antiviral drugs</a:t>
            </a:r>
          </a:p>
        </p:txBody>
      </p:sp>
      <p:sp>
        <p:nvSpPr>
          <p:cNvPr id="162821" name="Rectangle 4">
            <a:extLst>
              <a:ext uri="{FF2B5EF4-FFF2-40B4-BE49-F238E27FC236}">
                <a16:creationId xmlns="" xmlns:a16="http://schemas.microsoft.com/office/drawing/2014/main" id="{4A1A77E8-5005-24D8-C0F9-7F5D10A0419D}"/>
              </a:ext>
            </a:extLst>
          </p:cNvPr>
          <p:cNvSpPr>
            <a:spLocks noChangeArrowheads="1"/>
          </p:cNvSpPr>
          <p:nvPr/>
        </p:nvSpPr>
        <p:spPr bwMode="auto">
          <a:xfrm>
            <a:off x="673895" y="1812926"/>
            <a:ext cx="10002837"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355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463"/>
              </a:lnSpc>
            </a:pPr>
            <a:r>
              <a:rPr lang="en-US" altLang="en-US" sz="2700">
                <a:latin typeface="Times New Roman" panose="02020603050405020304" pitchFamily="18" charset="0"/>
              </a:rPr>
              <a:t>□Used to treat infections caused by viruses other than HIV </a:t>
            </a:r>
            <a:r>
              <a:rPr lang="en-US" altLang="en-US" sz="3100">
                <a:solidFill>
                  <a:srgbClr val="FF0000"/>
                </a:solidFill>
                <a:latin typeface="Times New Roman" panose="02020603050405020304" pitchFamily="18" charset="0"/>
              </a:rPr>
              <a:t>□Antiretroviral drugs</a:t>
            </a:r>
          </a:p>
        </p:txBody>
      </p:sp>
      <p:sp>
        <p:nvSpPr>
          <p:cNvPr id="162822" name="Rectangle 5">
            <a:extLst>
              <a:ext uri="{FF2B5EF4-FFF2-40B4-BE49-F238E27FC236}">
                <a16:creationId xmlns="" xmlns:a16="http://schemas.microsoft.com/office/drawing/2014/main" id="{D180E822-9C1B-CC66-F8C4-430B105EB873}"/>
              </a:ext>
            </a:extLst>
          </p:cNvPr>
          <p:cNvSpPr>
            <a:spLocks noChangeArrowheads="1"/>
          </p:cNvSpPr>
          <p:nvPr/>
        </p:nvSpPr>
        <p:spPr bwMode="auto">
          <a:xfrm>
            <a:off x="1039019" y="2886075"/>
            <a:ext cx="100838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38"/>
              </a:lnSpc>
              <a:spcAft>
                <a:spcPts val="625"/>
              </a:spcAft>
            </a:pPr>
            <a:r>
              <a:rPr lang="en-US" altLang="en-US" sz="2700">
                <a:latin typeface="Times New Roman" panose="02020603050405020304" pitchFamily="18" charset="0"/>
              </a:rPr>
              <a:t>□Used to treat infections caused by HIV, the virus that causes AIDS</a:t>
            </a:r>
          </a:p>
        </p:txBody>
      </p:sp>
      <p:sp>
        <p:nvSpPr>
          <p:cNvPr id="162823" name="Rectangle 6">
            <a:extLst>
              <a:ext uri="{FF2B5EF4-FFF2-40B4-BE49-F238E27FC236}">
                <a16:creationId xmlns="" xmlns:a16="http://schemas.microsoft.com/office/drawing/2014/main" id="{0B5EE51D-D827-AABD-5123-388DE25578CC}"/>
              </a:ext>
            </a:extLst>
          </p:cNvPr>
          <p:cNvSpPr>
            <a:spLocks noChangeArrowheads="1"/>
          </p:cNvSpPr>
          <p:nvPr/>
        </p:nvSpPr>
        <p:spPr bwMode="auto">
          <a:xfrm>
            <a:off x="673895" y="3892550"/>
            <a:ext cx="448627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3963"/>
              </a:lnSpc>
            </a:pPr>
            <a:r>
              <a:rPr lang="en-US" altLang="en-US" sz="3100">
                <a:solidFill>
                  <a:srgbClr val="FF0000"/>
                </a:solidFill>
                <a:latin typeface="Times New Roman" panose="02020603050405020304" pitchFamily="18" charset="0"/>
              </a:rPr>
              <a:t>□Herpes-Simplex Viruses </a:t>
            </a:r>
            <a:r>
              <a:rPr lang="en-US" altLang="en-US" sz="2700">
                <a:latin typeface="Times New Roman" panose="02020603050405020304" pitchFamily="18" charset="0"/>
              </a:rPr>
              <a:t>□HSV-1 (oral herpes)</a:t>
            </a:r>
          </a:p>
        </p:txBody>
      </p:sp>
      <p:sp>
        <p:nvSpPr>
          <p:cNvPr id="162824" name="Rectangle 7">
            <a:extLst>
              <a:ext uri="{FF2B5EF4-FFF2-40B4-BE49-F238E27FC236}">
                <a16:creationId xmlns="" xmlns:a16="http://schemas.microsoft.com/office/drawing/2014/main" id="{B0646389-76B5-974C-8770-52C16D4965FC}"/>
              </a:ext>
            </a:extLst>
          </p:cNvPr>
          <p:cNvSpPr>
            <a:spLocks noChangeArrowheads="1"/>
          </p:cNvSpPr>
          <p:nvPr/>
        </p:nvSpPr>
        <p:spPr bwMode="auto">
          <a:xfrm>
            <a:off x="1039020" y="4892675"/>
            <a:ext cx="407828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963"/>
              </a:lnSpc>
              <a:spcAft>
                <a:spcPts val="213"/>
              </a:spcAft>
            </a:pPr>
            <a:r>
              <a:rPr lang="en-US" altLang="en-US" sz="2700">
                <a:latin typeface="Times New Roman" panose="02020603050405020304" pitchFamily="18" charset="0"/>
              </a:rPr>
              <a:t>□HSV-2 (genital herpes)</a:t>
            </a:r>
          </a:p>
        </p:txBody>
      </p:sp>
      <p:sp>
        <p:nvSpPr>
          <p:cNvPr id="162825" name="Rectangle 8">
            <a:extLst>
              <a:ext uri="{FF2B5EF4-FFF2-40B4-BE49-F238E27FC236}">
                <a16:creationId xmlns="" xmlns:a16="http://schemas.microsoft.com/office/drawing/2014/main" id="{DD692418-4E33-DEC8-CC6E-3B407977511D}"/>
              </a:ext>
            </a:extLst>
          </p:cNvPr>
          <p:cNvSpPr>
            <a:spLocks noChangeArrowheads="1"/>
          </p:cNvSpPr>
          <p:nvPr/>
        </p:nvSpPr>
        <p:spPr bwMode="auto">
          <a:xfrm>
            <a:off x="673894" y="5465763"/>
            <a:ext cx="4138612"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963"/>
              </a:lnSpc>
            </a:pPr>
            <a:r>
              <a:rPr lang="en-US" altLang="en-US" sz="3100">
                <a:solidFill>
                  <a:srgbClr val="FF0000"/>
                </a:solidFill>
                <a:latin typeface="Times New Roman" panose="02020603050405020304" pitchFamily="18" charset="0"/>
              </a:rPr>
              <a:t>□Varicella Zoster Virus</a:t>
            </a:r>
          </a:p>
        </p:txBody>
      </p:sp>
      <p:sp>
        <p:nvSpPr>
          <p:cNvPr id="162826" name="Rectangle 9">
            <a:extLst>
              <a:ext uri="{FF2B5EF4-FFF2-40B4-BE49-F238E27FC236}">
                <a16:creationId xmlns="" xmlns:a16="http://schemas.microsoft.com/office/drawing/2014/main" id="{86DB4882-0D87-ED70-D213-925D3B891F38}"/>
              </a:ext>
            </a:extLst>
          </p:cNvPr>
          <p:cNvSpPr>
            <a:spLocks noChangeArrowheads="1"/>
          </p:cNvSpPr>
          <p:nvPr/>
        </p:nvSpPr>
        <p:spPr bwMode="auto">
          <a:xfrm>
            <a:off x="1039019" y="5964238"/>
            <a:ext cx="22987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963"/>
              </a:lnSpc>
            </a:pPr>
            <a:r>
              <a:rPr lang="en-US" altLang="en-US" sz="2700">
                <a:latin typeface="Times New Roman" panose="02020603050405020304" pitchFamily="18" charset="0"/>
              </a:rPr>
              <a:t>□Chickenpox</a:t>
            </a:r>
          </a:p>
        </p:txBody>
      </p:sp>
      <p:sp>
        <p:nvSpPr>
          <p:cNvPr id="162827" name="Rectangle 10">
            <a:extLst>
              <a:ext uri="{FF2B5EF4-FFF2-40B4-BE49-F238E27FC236}">
                <a16:creationId xmlns="" xmlns:a16="http://schemas.microsoft.com/office/drawing/2014/main" id="{3A9C0A4B-596F-A382-EE8F-5DE56DF8C59B}"/>
              </a:ext>
            </a:extLst>
          </p:cNvPr>
          <p:cNvSpPr>
            <a:spLocks noChangeArrowheads="1"/>
          </p:cNvSpPr>
          <p:nvPr/>
        </p:nvSpPr>
        <p:spPr bwMode="auto">
          <a:xfrm>
            <a:off x="959645" y="6477001"/>
            <a:ext cx="1804987"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963"/>
              </a:lnSpc>
            </a:pPr>
            <a:r>
              <a:rPr lang="en-US" altLang="en-US" sz="2700" baseline="30000">
                <a:solidFill>
                  <a:srgbClr val="878787"/>
                </a:solidFill>
                <a:latin typeface="Times New Roman" panose="02020603050405020304" pitchFamily="18" charset="0"/>
              </a:rPr>
              <a:t>8/23/2018</a:t>
            </a:r>
            <a:r>
              <a:rPr lang="en-US" altLang="en-US" sz="2700">
                <a:latin typeface="Times New Roman" panose="02020603050405020304" pitchFamily="18" charset="0"/>
              </a:rPr>
              <a:t>hingles</a:t>
            </a:r>
          </a:p>
        </p:txBody>
      </p:sp>
      <p:sp>
        <p:nvSpPr>
          <p:cNvPr id="12" name="Rectangle 11">
            <a:extLst>
              <a:ext uri="{FF2B5EF4-FFF2-40B4-BE49-F238E27FC236}">
                <a16:creationId xmlns="" xmlns:a16="http://schemas.microsoft.com/office/drawing/2014/main" id="{A5895405-416B-06A4-ABB3-10043CE16B5F}"/>
              </a:ext>
            </a:extLst>
          </p:cNvPr>
          <p:cNvSpPr/>
          <p:nvPr/>
        </p:nvSpPr>
        <p:spPr>
          <a:xfrm>
            <a:off x="11030744" y="6467475"/>
            <a:ext cx="271462" cy="15240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148</a:t>
            </a:r>
          </a:p>
        </p:txBody>
      </p:sp>
    </p:spTree>
  </p:cSld>
  <p:clrMapOvr>
    <a:overrideClrMapping bg1="lt1" tx1="dk1" bg2="lt2" tx2="dk2" accent1="accent1" accent2="accent2" accent3="accent3" accent4="accent4" accent5="accent5" accent6="accent6" hlink="hlink" folHlink="folHlink"/>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1">
            <a:extLst>
              <a:ext uri="{FF2B5EF4-FFF2-40B4-BE49-F238E27FC236}">
                <a16:creationId xmlns="" xmlns:a16="http://schemas.microsoft.com/office/drawing/2014/main" id="{0A901E85-52CD-54A5-5424-39EBF407B465}"/>
              </a:ext>
            </a:extLst>
          </p:cNvPr>
          <p:cNvSpPr>
            <a:spLocks noChangeArrowheads="1"/>
          </p:cNvSpPr>
          <p:nvPr/>
        </p:nvSpPr>
        <p:spPr bwMode="auto">
          <a:xfrm>
            <a:off x="551657" y="450850"/>
            <a:ext cx="11064875" cy="588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104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888"/>
              </a:spcAft>
            </a:pPr>
            <a:r>
              <a:rPr lang="en-US" altLang="en-US" sz="4300" b="1">
                <a:solidFill>
                  <a:srgbClr val="008000"/>
                </a:solidFill>
                <a:latin typeface="Times New Roman" panose="02020603050405020304" pitchFamily="18" charset="0"/>
              </a:rPr>
              <a:t>Antiviral Drugs: Non-retroviral</a:t>
            </a:r>
          </a:p>
          <a:p>
            <a:pPr eaLnBrk="1" hangingPunct="1">
              <a:lnSpc>
                <a:spcPts val="3938"/>
              </a:lnSpc>
              <a:spcAft>
                <a:spcPts val="213"/>
              </a:spcAft>
            </a:pPr>
            <a:r>
              <a:rPr lang="en-US" altLang="en-US" sz="3100" b="1">
                <a:solidFill>
                  <a:srgbClr val="FF0000"/>
                </a:solidFill>
                <a:latin typeface="Times New Roman" panose="02020603050405020304" pitchFamily="18" charset="0"/>
              </a:rPr>
              <a:t>□Mechanism of action </a:t>
            </a:r>
            <a:r>
              <a:rPr lang="en-US" altLang="en-US" sz="2700">
                <a:latin typeface="Times New Roman" panose="02020603050405020304" pitchFamily="18" charset="0"/>
              </a:rPr>
              <a:t>□Inhibit viral replication</a:t>
            </a:r>
          </a:p>
          <a:p>
            <a:pPr eaLnBrk="1" hangingPunct="1">
              <a:lnSpc>
                <a:spcPts val="3938"/>
              </a:lnSpc>
            </a:pPr>
            <a:r>
              <a:rPr lang="en-US" altLang="en-US" sz="3100" b="1">
                <a:solidFill>
                  <a:srgbClr val="FF0000"/>
                </a:solidFill>
                <a:latin typeface="Times New Roman" panose="02020603050405020304" pitchFamily="18" charset="0"/>
              </a:rPr>
              <a:t>□</a:t>
            </a:r>
            <a:r>
              <a:rPr lang="en-US" altLang="en-US" sz="3100" b="1" u="sng">
                <a:solidFill>
                  <a:srgbClr val="FF0000"/>
                </a:solidFill>
                <a:latin typeface="Times New Roman" panose="02020603050405020304" pitchFamily="18" charset="0"/>
              </a:rPr>
              <a:t>Used to treat non-HIV viral infections</a:t>
            </a:r>
          </a:p>
          <a:p>
            <a:pPr eaLnBrk="1" hangingPunct="1">
              <a:lnSpc>
                <a:spcPts val="3938"/>
              </a:lnSpc>
            </a:pPr>
            <a:r>
              <a:rPr lang="en-US" altLang="en-US" sz="2700">
                <a:latin typeface="Times New Roman" panose="02020603050405020304" pitchFamily="18" charset="0"/>
              </a:rPr>
              <a:t>□Influenza viruses</a:t>
            </a:r>
          </a:p>
          <a:p>
            <a:pPr eaLnBrk="1" hangingPunct="1">
              <a:lnSpc>
                <a:spcPts val="3938"/>
              </a:lnSpc>
            </a:pPr>
            <a:r>
              <a:rPr lang="en-US" altLang="en-US" sz="2700">
                <a:latin typeface="Times New Roman" panose="02020603050405020304" pitchFamily="18" charset="0"/>
              </a:rPr>
              <a:t>□HSV (herpes simplex virus), VZV (vericella zoster virus) □CMV (cytomegalovirus)</a:t>
            </a:r>
          </a:p>
          <a:p>
            <a:pPr eaLnBrk="1" hangingPunct="1">
              <a:lnSpc>
                <a:spcPts val="3938"/>
              </a:lnSpc>
              <a:spcAft>
                <a:spcPts val="213"/>
              </a:spcAft>
            </a:pPr>
            <a:r>
              <a:rPr lang="en-US" altLang="en-US" sz="2700">
                <a:latin typeface="Times New Roman" panose="02020603050405020304" pitchFamily="18" charset="0"/>
              </a:rPr>
              <a:t>□Hepatitis A, B, C (HAV, HBV, NCV)</a:t>
            </a:r>
          </a:p>
          <a:p>
            <a:pPr eaLnBrk="1" hangingPunct="1">
              <a:lnSpc>
                <a:spcPts val="3963"/>
              </a:lnSpc>
            </a:pPr>
            <a:r>
              <a:rPr lang="en-US" altLang="en-US" sz="3100" b="1">
                <a:solidFill>
                  <a:srgbClr val="FF0000"/>
                </a:solidFill>
                <a:latin typeface="Times New Roman" panose="02020603050405020304" pitchFamily="18" charset="0"/>
              </a:rPr>
              <a:t>□Adverse Effects </a:t>
            </a:r>
            <a:r>
              <a:rPr lang="en-US" altLang="en-US" sz="2700">
                <a:latin typeface="Times New Roman" panose="02020603050405020304" pitchFamily="18" charset="0"/>
              </a:rPr>
              <a:t>□Vary with each drug</a:t>
            </a:r>
          </a:p>
          <a:p>
            <a:pPr eaLnBrk="1" hangingPunct="1">
              <a:lnSpc>
                <a:spcPts val="3963"/>
              </a:lnSpc>
            </a:pPr>
            <a:r>
              <a:rPr lang="en-US" altLang="en-US" sz="2700">
                <a:latin typeface="Times New Roman" panose="02020603050405020304" pitchFamily="18" charset="0"/>
              </a:rPr>
              <a:t>□Healthy cells are often killed also, resulting in serious toxicities</a:t>
            </a:r>
          </a:p>
        </p:txBody>
      </p:sp>
      <p:sp>
        <p:nvSpPr>
          <p:cNvPr id="163843" name="Rectangle 2">
            <a:extLst>
              <a:ext uri="{FF2B5EF4-FFF2-40B4-BE49-F238E27FC236}">
                <a16:creationId xmlns="" xmlns:a16="http://schemas.microsoft.com/office/drawing/2014/main" id="{01373154-1439-35F9-DD53-5EBD116915C2}"/>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 name="Rectangle 3">
            <a:extLst>
              <a:ext uri="{FF2B5EF4-FFF2-40B4-BE49-F238E27FC236}">
                <a16:creationId xmlns="" xmlns:a16="http://schemas.microsoft.com/office/drawing/2014/main" id="{9644CBEA-C28C-FB1D-B7C5-82A0EBC0831D}"/>
              </a:ext>
            </a:extLst>
          </p:cNvPr>
          <p:cNvSpPr/>
          <p:nvPr/>
        </p:nvSpPr>
        <p:spPr>
          <a:xfrm>
            <a:off x="11030744" y="6467475"/>
            <a:ext cx="271462" cy="15240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149</a:t>
            </a:r>
          </a:p>
        </p:txBody>
      </p:sp>
    </p:spTree>
  </p:cSld>
  <p:clrMapOvr>
    <a:overrideClrMapping bg1="lt1" tx1="dk1" bg2="lt2" tx2="dk2" accent1="accent1" accent2="accent2" accent3="accent3" accent4="accent4" accent5="accent5" accent6="accent6" hlink="hlink" folHlink="folHlink"/>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06F9B52-BB5D-2520-B1AD-6D148C6FE62D}"/>
              </a:ext>
            </a:extLst>
          </p:cNvPr>
          <p:cNvSpPr/>
          <p:nvPr/>
        </p:nvSpPr>
        <p:spPr>
          <a:xfrm>
            <a:off x="942181" y="712789"/>
            <a:ext cx="10034588" cy="719137"/>
          </a:xfrm>
          <a:prstGeom prst="rect">
            <a:avLst/>
          </a:prstGeom>
        </p:spPr>
        <p:txBody>
          <a:bodyPr wrap="none" lIns="0" tIns="0" rIns="0" bIns="0"/>
          <a:lstStyle/>
          <a:p>
            <a:pPr eaLnBrk="1" fontAlgn="auto" hangingPunct="1">
              <a:spcBef>
                <a:spcPts val="0"/>
              </a:spcBef>
              <a:spcAft>
                <a:spcPts val="0"/>
              </a:spcAft>
              <a:defRPr/>
            </a:pPr>
            <a:r>
              <a:rPr lang="en-US" sz="6000" spc="-50">
                <a:solidFill>
                  <a:srgbClr val="008000"/>
                </a:solidFill>
                <a:latin typeface="Times New Roman"/>
              </a:rPr>
              <a:t>Anti-viral drugs</a:t>
            </a:r>
          </a:p>
        </p:txBody>
      </p:sp>
      <p:sp>
        <p:nvSpPr>
          <p:cNvPr id="164867" name="Rectangle 2">
            <a:extLst>
              <a:ext uri="{FF2B5EF4-FFF2-40B4-BE49-F238E27FC236}">
                <a16:creationId xmlns="" xmlns:a16="http://schemas.microsoft.com/office/drawing/2014/main" id="{3E398340-D855-816B-76B1-56A2A8E72714}"/>
              </a:ext>
            </a:extLst>
          </p:cNvPr>
          <p:cNvSpPr>
            <a:spLocks noChangeArrowheads="1"/>
          </p:cNvSpPr>
          <p:nvPr/>
        </p:nvSpPr>
        <p:spPr bwMode="auto">
          <a:xfrm>
            <a:off x="942181" y="1941514"/>
            <a:ext cx="10034588"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4475" indent="-203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88"/>
              </a:lnSpc>
              <a:spcAft>
                <a:spcPts val="425"/>
              </a:spcAft>
            </a:pPr>
            <a:r>
              <a:rPr lang="en-US" altLang="en-US" sz="3500">
                <a:latin typeface="Times New Roman" panose="02020603050405020304" pitchFamily="18" charset="0"/>
              </a:rPr>
              <a:t>•    Current anti-viral agents do not eliminate nonreplicating or latent virus</a:t>
            </a:r>
          </a:p>
          <a:p>
            <a:pPr eaLnBrk="1" hangingPunct="1">
              <a:lnSpc>
                <a:spcPts val="3888"/>
              </a:lnSpc>
              <a:spcAft>
                <a:spcPts val="425"/>
              </a:spcAft>
            </a:pPr>
            <a:r>
              <a:rPr lang="en-US" altLang="en-US" sz="3500">
                <a:solidFill>
                  <a:srgbClr val="FF0000"/>
                </a:solidFill>
                <a:latin typeface="Times New Roman" panose="02020603050405020304" pitchFamily="18" charset="0"/>
              </a:rPr>
              <a:t>•    Effective host immune response remains essential for the recovery from the viral infection</a:t>
            </a:r>
          </a:p>
          <a:p>
            <a:pPr eaLnBrk="1" hangingPunct="1">
              <a:lnSpc>
                <a:spcPts val="3888"/>
              </a:lnSpc>
            </a:pPr>
            <a:r>
              <a:rPr lang="en-US" altLang="en-US" sz="3500">
                <a:latin typeface="Times New Roman" panose="02020603050405020304" pitchFamily="18" charset="0"/>
              </a:rPr>
              <a:t>•    Clinical efficacy depends on achieving inhibitory conc. at the site of infectio.n within the infected cells.</a:t>
            </a:r>
          </a:p>
        </p:txBody>
      </p:sp>
      <p:sp>
        <p:nvSpPr>
          <p:cNvPr id="164868" name="Rectangle 3">
            <a:extLst>
              <a:ext uri="{FF2B5EF4-FFF2-40B4-BE49-F238E27FC236}">
                <a16:creationId xmlns="" xmlns:a16="http://schemas.microsoft.com/office/drawing/2014/main" id="{1106B1E0-0164-1933-2646-1610077697BA}"/>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5" name="Rectangle 4">
            <a:extLst>
              <a:ext uri="{FF2B5EF4-FFF2-40B4-BE49-F238E27FC236}">
                <a16:creationId xmlns="" xmlns:a16="http://schemas.microsoft.com/office/drawing/2014/main" id="{9962CB0A-5F5A-8DB2-64B0-DB57CE6F1D32}"/>
              </a:ext>
            </a:extLst>
          </p:cNvPr>
          <p:cNvSpPr/>
          <p:nvPr/>
        </p:nvSpPr>
        <p:spPr>
          <a:xfrm>
            <a:off x="11030745" y="6467475"/>
            <a:ext cx="268287" cy="15240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150</a:t>
            </a:r>
          </a:p>
        </p:txBody>
      </p:sp>
    </p:spTree>
  </p:cSld>
  <p:clrMapOvr>
    <a:overrideClrMapping bg1="lt1" tx1="dk1" bg2="lt2" tx2="dk2" accent1="accent1" accent2="accent2" accent3="accent3" accent4="accent4" accent5="accent5" accent6="accent6" hlink="hlink" folHlink="folHlink"/>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5890" name="Picture 1">
            <a:extLst>
              <a:ext uri="{FF2B5EF4-FFF2-40B4-BE49-F238E27FC236}">
                <a16:creationId xmlns="" xmlns:a16="http://schemas.microsoft.com/office/drawing/2014/main" id="{1E408A85-0816-999E-173C-ED43E4A3F0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28932" y="523876"/>
            <a:ext cx="2517775" cy="302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6102F0A0-AF34-31B0-EEDC-DC63AFAD1FEE}"/>
              </a:ext>
            </a:extLst>
          </p:cNvPr>
          <p:cNvSpPr/>
          <p:nvPr/>
        </p:nvSpPr>
        <p:spPr>
          <a:xfrm>
            <a:off x="1929606" y="828675"/>
            <a:ext cx="5314950" cy="579438"/>
          </a:xfrm>
          <a:prstGeom prst="rect">
            <a:avLst/>
          </a:prstGeom>
        </p:spPr>
        <p:txBody>
          <a:bodyPr wrap="none" lIns="0" tIns="0" rIns="0" bIns="0"/>
          <a:lstStyle/>
          <a:p>
            <a:pPr eaLnBrk="1" fontAlgn="auto" hangingPunct="1">
              <a:spcBef>
                <a:spcPts val="0"/>
              </a:spcBef>
              <a:spcAft>
                <a:spcPts val="0"/>
              </a:spcAft>
              <a:defRPr/>
            </a:pPr>
            <a:r>
              <a:rPr lang="en-US" sz="4400" b="1" spc="-150">
                <a:solidFill>
                  <a:srgbClr val="008000"/>
                </a:solidFill>
                <a:latin typeface="Calibri"/>
              </a:rPr>
              <a:t>Anti-viral drugs</a:t>
            </a:r>
          </a:p>
        </p:txBody>
      </p:sp>
      <p:sp>
        <p:nvSpPr>
          <p:cNvPr id="4" name="Rectangle 3">
            <a:extLst>
              <a:ext uri="{FF2B5EF4-FFF2-40B4-BE49-F238E27FC236}">
                <a16:creationId xmlns="" xmlns:a16="http://schemas.microsoft.com/office/drawing/2014/main" id="{8354CF6A-40B3-282A-C40D-DCB9EC244EB8}"/>
              </a:ext>
            </a:extLst>
          </p:cNvPr>
          <p:cNvSpPr/>
          <p:nvPr/>
        </p:nvSpPr>
        <p:spPr>
          <a:xfrm>
            <a:off x="1929606" y="1935163"/>
            <a:ext cx="5314950" cy="3840162"/>
          </a:xfrm>
          <a:prstGeom prst="rect">
            <a:avLst/>
          </a:prstGeom>
        </p:spPr>
        <p:txBody>
          <a:bodyPr lIns="0" tIns="0" rIns="0" bIns="0"/>
          <a:lstStyle/>
          <a:p>
            <a:pPr marL="413004" algn="just" eaLnBrk="1" fontAlgn="auto" hangingPunct="1">
              <a:lnSpc>
                <a:spcPts val="4008"/>
              </a:lnSpc>
              <a:spcBef>
                <a:spcPts val="0"/>
              </a:spcBef>
              <a:spcAft>
                <a:spcPts val="0"/>
              </a:spcAft>
              <a:defRPr/>
            </a:pPr>
            <a:r>
              <a:rPr lang="en-US" sz="2700">
                <a:solidFill>
                  <a:srgbClr val="F24014"/>
                </a:solidFill>
                <a:latin typeface="Times New Roman"/>
              </a:rPr>
              <a:t>Stages of viral replication</a:t>
            </a:r>
          </a:p>
          <a:p>
            <a:pPr marL="413004" algn="just" eaLnBrk="1" fontAlgn="auto" hangingPunct="1">
              <a:lnSpc>
                <a:spcPts val="4008"/>
              </a:lnSpc>
              <a:spcBef>
                <a:spcPts val="0"/>
              </a:spcBef>
              <a:spcAft>
                <a:spcPts val="0"/>
              </a:spcAft>
              <a:defRPr/>
            </a:pPr>
            <a:r>
              <a:rPr lang="en-US" sz="2700">
                <a:solidFill>
                  <a:srgbClr val="242121"/>
                </a:solidFill>
                <a:latin typeface="Times New Roman"/>
              </a:rPr>
              <a:t>•    Cell entry - attachment</a:t>
            </a:r>
          </a:p>
          <a:p>
            <a:pPr algn="ctr" eaLnBrk="1" fontAlgn="auto" hangingPunct="1">
              <a:lnSpc>
                <a:spcPts val="4008"/>
              </a:lnSpc>
              <a:spcBef>
                <a:spcPts val="0"/>
              </a:spcBef>
              <a:spcAft>
                <a:spcPts val="0"/>
              </a:spcAft>
              <a:defRPr/>
            </a:pPr>
            <a:r>
              <a:rPr lang="en-US" sz="2700">
                <a:solidFill>
                  <a:srgbClr val="242121"/>
                </a:solidFill>
                <a:latin typeface="Times New Roman"/>
              </a:rPr>
              <a:t>- penetration</a:t>
            </a:r>
          </a:p>
          <a:p>
            <a:pPr marL="413004" algn="just" eaLnBrk="1" fontAlgn="auto" hangingPunct="1">
              <a:lnSpc>
                <a:spcPts val="4008"/>
              </a:lnSpc>
              <a:spcBef>
                <a:spcPts val="0"/>
              </a:spcBef>
              <a:spcAft>
                <a:spcPts val="0"/>
              </a:spcAft>
              <a:defRPr/>
            </a:pPr>
            <a:r>
              <a:rPr lang="en-US" sz="2700">
                <a:solidFill>
                  <a:srgbClr val="242121"/>
                </a:solidFill>
                <a:latin typeface="Times New Roman"/>
              </a:rPr>
              <a:t>•    Uncoating</a:t>
            </a:r>
          </a:p>
          <a:p>
            <a:pPr marL="413004" algn="just" eaLnBrk="1" fontAlgn="auto" hangingPunct="1">
              <a:lnSpc>
                <a:spcPts val="4008"/>
              </a:lnSpc>
              <a:spcBef>
                <a:spcPts val="0"/>
              </a:spcBef>
              <a:spcAft>
                <a:spcPts val="0"/>
              </a:spcAft>
              <a:defRPr/>
            </a:pPr>
            <a:r>
              <a:rPr lang="en-US" sz="2700">
                <a:solidFill>
                  <a:srgbClr val="242121"/>
                </a:solidFill>
                <a:latin typeface="Times New Roman"/>
              </a:rPr>
              <a:t>•    Transcription of viral genome</a:t>
            </a:r>
          </a:p>
          <a:p>
            <a:pPr marL="413004" algn="just" eaLnBrk="1" fontAlgn="auto" hangingPunct="1">
              <a:lnSpc>
                <a:spcPts val="4008"/>
              </a:lnSpc>
              <a:spcBef>
                <a:spcPts val="0"/>
              </a:spcBef>
              <a:spcAft>
                <a:spcPts val="0"/>
              </a:spcAft>
              <a:defRPr/>
            </a:pPr>
            <a:r>
              <a:rPr lang="en-US" sz="2700">
                <a:solidFill>
                  <a:srgbClr val="242121"/>
                </a:solidFill>
                <a:latin typeface="Times New Roman"/>
              </a:rPr>
              <a:t>•    Translation</a:t>
            </a:r>
          </a:p>
          <a:p>
            <a:pPr marL="413004" algn="just" eaLnBrk="1" fontAlgn="auto" hangingPunct="1">
              <a:lnSpc>
                <a:spcPts val="4008"/>
              </a:lnSpc>
              <a:spcBef>
                <a:spcPts val="0"/>
              </a:spcBef>
              <a:spcAft>
                <a:spcPts val="0"/>
              </a:spcAft>
              <a:defRPr/>
            </a:pPr>
            <a:r>
              <a:rPr lang="en-US" sz="2700">
                <a:solidFill>
                  <a:srgbClr val="242121"/>
                </a:solidFill>
                <a:latin typeface="Times New Roman"/>
              </a:rPr>
              <a:t>•    Assembly of virion components</a:t>
            </a:r>
          </a:p>
          <a:p>
            <a:pPr marL="413004" algn="just" eaLnBrk="1" fontAlgn="auto" hangingPunct="1">
              <a:lnSpc>
                <a:spcPts val="4008"/>
              </a:lnSpc>
              <a:spcBef>
                <a:spcPts val="0"/>
              </a:spcBef>
              <a:spcAft>
                <a:spcPts val="0"/>
              </a:spcAft>
              <a:defRPr/>
            </a:pPr>
            <a:r>
              <a:rPr lang="en-US" sz="2700">
                <a:solidFill>
                  <a:srgbClr val="242121"/>
                </a:solidFill>
                <a:latin typeface="Times New Roman"/>
              </a:rPr>
              <a:t>•    Release</a:t>
            </a:r>
          </a:p>
        </p:txBody>
      </p:sp>
      <p:sp>
        <p:nvSpPr>
          <p:cNvPr id="165893" name="Rectangle 4">
            <a:extLst>
              <a:ext uri="{FF2B5EF4-FFF2-40B4-BE49-F238E27FC236}">
                <a16:creationId xmlns="" xmlns:a16="http://schemas.microsoft.com/office/drawing/2014/main" id="{104B680C-5040-3DD7-108A-F23447C6FBA3}"/>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6" name="Rectangle 5">
            <a:extLst>
              <a:ext uri="{FF2B5EF4-FFF2-40B4-BE49-F238E27FC236}">
                <a16:creationId xmlns="" xmlns:a16="http://schemas.microsoft.com/office/drawing/2014/main" id="{9A79500E-28CB-1EB8-CCF2-F0862DC8B813}"/>
              </a:ext>
            </a:extLst>
          </p:cNvPr>
          <p:cNvSpPr/>
          <p:nvPr/>
        </p:nvSpPr>
        <p:spPr>
          <a:xfrm>
            <a:off x="11030745" y="6470651"/>
            <a:ext cx="261937" cy="14922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151</a:t>
            </a:r>
          </a:p>
        </p:txBody>
      </p:sp>
    </p:spTree>
  </p:cSld>
  <p:clrMapOvr>
    <a:overrideClrMapping bg1="lt1" tx1="dk1" bg2="lt2" tx2="dk2" accent1="accent1" accent2="accent2" accent3="accent3" accent4="accent4" accent5="accent5" accent6="accent6" hlink="hlink" folHlink="folHlink"/>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6914" name="Picture 1">
            <a:extLst>
              <a:ext uri="{FF2B5EF4-FFF2-40B4-BE49-F238E27FC236}">
                <a16:creationId xmlns="" xmlns:a16="http://schemas.microsoft.com/office/drawing/2014/main" id="{22E3D9C2-7D05-FA55-27A8-46C7E08B633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8606"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5" name="Rectangle 2">
            <a:extLst>
              <a:ext uri="{FF2B5EF4-FFF2-40B4-BE49-F238E27FC236}">
                <a16:creationId xmlns="" xmlns:a16="http://schemas.microsoft.com/office/drawing/2014/main" id="{6982A410-FAD9-FB10-7370-62AB5589E54E}"/>
              </a:ext>
            </a:extLst>
          </p:cNvPr>
          <p:cNvSpPr>
            <a:spLocks noChangeArrowheads="1"/>
          </p:cNvSpPr>
          <p:nvPr/>
        </p:nvSpPr>
        <p:spPr bwMode="auto">
          <a:xfrm>
            <a:off x="915195" y="6473825"/>
            <a:ext cx="706437"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4" name="Rectangle 3">
            <a:extLst>
              <a:ext uri="{FF2B5EF4-FFF2-40B4-BE49-F238E27FC236}">
                <a16:creationId xmlns="" xmlns:a16="http://schemas.microsoft.com/office/drawing/2014/main" id="{DFBBCE2C-BD32-B768-6F94-CDCA12EF6590}"/>
              </a:ext>
            </a:extLst>
          </p:cNvPr>
          <p:cNvSpPr/>
          <p:nvPr/>
        </p:nvSpPr>
        <p:spPr>
          <a:xfrm>
            <a:off x="11003757" y="6461125"/>
            <a:ext cx="328613" cy="15240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Corbel"/>
              </a:rPr>
              <a:t>152</a:t>
            </a:r>
          </a:p>
        </p:txBody>
      </p:sp>
    </p:spTree>
  </p:cSld>
  <p:clrMapOvr>
    <a:overrideClrMapping bg1="lt1" tx1="dk1" bg2="lt2" tx2="dk2" accent1="accent1" accent2="accent2" accent3="accent3" accent4="accent4" accent5="accent5" accent6="accent6" hlink="hlink" folHlink="folHlink"/>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1">
            <a:extLst>
              <a:ext uri="{FF2B5EF4-FFF2-40B4-BE49-F238E27FC236}">
                <a16:creationId xmlns="" xmlns:a16="http://schemas.microsoft.com/office/drawing/2014/main" id="{F6AA55E9-AEE9-55CB-757D-AA1981FEDF6B}"/>
              </a:ext>
            </a:extLst>
          </p:cNvPr>
          <p:cNvSpPr>
            <a:spLocks noChangeArrowheads="1"/>
          </p:cNvSpPr>
          <p:nvPr/>
        </p:nvSpPr>
        <p:spPr bwMode="auto">
          <a:xfrm>
            <a:off x="4172745" y="334963"/>
            <a:ext cx="3151187"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6088"/>
              </a:spcAft>
            </a:pPr>
            <a:r>
              <a:rPr lang="en-US" altLang="en-US" sz="4300">
                <a:solidFill>
                  <a:srgbClr val="0070C0"/>
                </a:solidFill>
                <a:latin typeface="Times New Roman" panose="02020603050405020304" pitchFamily="18" charset="0"/>
              </a:rPr>
              <a:t>Classification</a:t>
            </a:r>
          </a:p>
        </p:txBody>
      </p:sp>
      <p:sp>
        <p:nvSpPr>
          <p:cNvPr id="3" name="Rectangle 2">
            <a:extLst>
              <a:ext uri="{FF2B5EF4-FFF2-40B4-BE49-F238E27FC236}">
                <a16:creationId xmlns="" xmlns:a16="http://schemas.microsoft.com/office/drawing/2014/main" id="{A49D88F1-656A-57AF-C124-642FCB78677D}"/>
              </a:ext>
            </a:extLst>
          </p:cNvPr>
          <p:cNvSpPr/>
          <p:nvPr/>
        </p:nvSpPr>
        <p:spPr>
          <a:xfrm>
            <a:off x="978695" y="1847850"/>
            <a:ext cx="6605587" cy="3836988"/>
          </a:xfrm>
          <a:prstGeom prst="rect">
            <a:avLst/>
          </a:prstGeom>
        </p:spPr>
        <p:txBody>
          <a:bodyPr lIns="0" tIns="0" rIns="0" bIns="0"/>
          <a:lstStyle/>
          <a:p>
            <a:pPr eaLnBrk="1" fontAlgn="auto" hangingPunct="1">
              <a:lnSpc>
                <a:spcPts val="3936"/>
              </a:lnSpc>
              <a:spcBef>
                <a:spcPts val="6090"/>
              </a:spcBef>
              <a:spcAft>
                <a:spcPts val="0"/>
              </a:spcAft>
              <a:defRPr/>
            </a:pPr>
            <a:r>
              <a:rPr lang="en-US" sz="3100" b="1">
                <a:latin typeface="Times New Roman"/>
              </a:rPr>
              <a:t>• DNA polymerase inhibitors —Purine Nucleoside Analogues: </a:t>
            </a:r>
            <a:r>
              <a:rPr lang="en-US" sz="3100" b="1">
                <a:solidFill>
                  <a:srgbClr val="FF0000"/>
                </a:solidFill>
                <a:latin typeface="Times New Roman"/>
              </a:rPr>
              <a:t>Acyclovir, Ganciclovir Valacyclovir, Penciclovir</a:t>
            </a:r>
          </a:p>
          <a:p>
            <a:pPr marL="449580" algn="just" eaLnBrk="1" fontAlgn="auto" hangingPunct="1">
              <a:lnSpc>
                <a:spcPts val="3936"/>
              </a:lnSpc>
              <a:spcBef>
                <a:spcPts val="0"/>
              </a:spcBef>
              <a:spcAft>
                <a:spcPts val="0"/>
              </a:spcAft>
              <a:defRPr/>
            </a:pPr>
            <a:r>
              <a:rPr lang="en-US" sz="3100" b="1">
                <a:latin typeface="Times New Roman"/>
              </a:rPr>
              <a:t>-    Pyrimidine Nucleoside Analogues:</a:t>
            </a:r>
          </a:p>
          <a:p>
            <a:pPr marL="919480" eaLnBrk="1" fontAlgn="auto" hangingPunct="1">
              <a:lnSpc>
                <a:spcPts val="3936"/>
              </a:lnSpc>
              <a:spcBef>
                <a:spcPts val="0"/>
              </a:spcBef>
              <a:spcAft>
                <a:spcPts val="0"/>
              </a:spcAft>
              <a:defRPr/>
            </a:pPr>
            <a:r>
              <a:rPr lang="en-US" sz="3100" b="1">
                <a:solidFill>
                  <a:srgbClr val="FF0000"/>
                </a:solidFill>
                <a:latin typeface="Times New Roman"/>
              </a:rPr>
              <a:t>Idoxuridine</a:t>
            </a:r>
          </a:p>
          <a:p>
            <a:pPr marL="449580" algn="just" eaLnBrk="1" fontAlgn="auto" hangingPunct="1">
              <a:lnSpc>
                <a:spcPts val="3936"/>
              </a:lnSpc>
              <a:spcBef>
                <a:spcPts val="0"/>
              </a:spcBef>
              <a:spcAft>
                <a:spcPts val="0"/>
              </a:spcAft>
              <a:defRPr/>
            </a:pPr>
            <a:r>
              <a:rPr lang="en-US" sz="3100" b="1">
                <a:latin typeface="Times New Roman"/>
              </a:rPr>
              <a:t>-    Non nucloside</a:t>
            </a:r>
          </a:p>
          <a:p>
            <a:pPr marL="919480" eaLnBrk="1" fontAlgn="auto" hangingPunct="1">
              <a:lnSpc>
                <a:spcPts val="3936"/>
              </a:lnSpc>
              <a:spcBef>
                <a:spcPts val="0"/>
              </a:spcBef>
              <a:spcAft>
                <a:spcPts val="0"/>
              </a:spcAft>
              <a:defRPr/>
            </a:pPr>
            <a:r>
              <a:rPr lang="en-US" sz="3100" b="1">
                <a:solidFill>
                  <a:srgbClr val="FF0000"/>
                </a:solidFill>
                <a:latin typeface="Times New Roman"/>
              </a:rPr>
              <a:t>Foscarnet</a:t>
            </a:r>
          </a:p>
        </p:txBody>
      </p:sp>
      <p:sp>
        <p:nvSpPr>
          <p:cNvPr id="167940" name="Rectangle 3">
            <a:extLst>
              <a:ext uri="{FF2B5EF4-FFF2-40B4-BE49-F238E27FC236}">
                <a16:creationId xmlns="" xmlns:a16="http://schemas.microsoft.com/office/drawing/2014/main" id="{B718C262-55B1-4E72-7BC8-73D215B5983E}"/>
              </a:ext>
            </a:extLst>
          </p:cNvPr>
          <p:cNvSpPr>
            <a:spLocks noChangeArrowheads="1"/>
          </p:cNvSpPr>
          <p:nvPr/>
        </p:nvSpPr>
        <p:spPr bwMode="auto">
          <a:xfrm>
            <a:off x="8284369" y="2852738"/>
            <a:ext cx="22161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050"/>
              </a:spcAft>
            </a:pPr>
            <a:r>
              <a:rPr lang="en-US" altLang="en-US" sz="3100" b="1">
                <a:solidFill>
                  <a:srgbClr val="FF0000"/>
                </a:solidFill>
                <a:latin typeface="Times New Roman" panose="02020603050405020304" pitchFamily="18" charset="0"/>
              </a:rPr>
              <a:t>Famiciclovir</a:t>
            </a:r>
          </a:p>
          <a:p>
            <a:pPr eaLnBrk="1" hangingPunct="1"/>
            <a:r>
              <a:rPr lang="en-US" altLang="en-US" sz="3100" b="1">
                <a:solidFill>
                  <a:srgbClr val="FF0000"/>
                </a:solidFill>
                <a:latin typeface="Times New Roman" panose="02020603050405020304" pitchFamily="18" charset="0"/>
              </a:rPr>
              <a:t>Cidofovir</a:t>
            </a:r>
          </a:p>
        </p:txBody>
      </p:sp>
    </p:spTree>
  </p:cSld>
  <p:clrMapOvr>
    <a:overrideClrMapping bg1="lt1" tx1="dk1" bg2="lt2" tx2="dk2" accent1="accent1" accent2="accent2" accent3="accent3" accent4="accent4" accent5="accent5" accent6="accent6" hlink="hlink" folHlink="folHlink"/>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9D071F6-A3B3-DB83-C99E-F417E373533A}"/>
              </a:ext>
            </a:extLst>
          </p:cNvPr>
          <p:cNvSpPr/>
          <p:nvPr/>
        </p:nvSpPr>
        <p:spPr>
          <a:xfrm>
            <a:off x="508794" y="390525"/>
            <a:ext cx="11314112" cy="4008438"/>
          </a:xfrm>
          <a:prstGeom prst="rect">
            <a:avLst/>
          </a:prstGeom>
        </p:spPr>
        <p:txBody>
          <a:bodyPr lIns="0" tIns="0" rIns="0" bIns="0"/>
          <a:lstStyle/>
          <a:p>
            <a:pPr algn="just" eaLnBrk="1" fontAlgn="auto" hangingPunct="1">
              <a:spcBef>
                <a:spcPts val="0"/>
              </a:spcBef>
              <a:spcAft>
                <a:spcPts val="1050"/>
              </a:spcAft>
              <a:defRPr/>
            </a:pPr>
            <a:r>
              <a:rPr lang="en-US" sz="3100" b="1">
                <a:latin typeface="Times New Roman"/>
              </a:rPr>
              <a:t>•    Inhibitors of viral penetration, uncoating</a:t>
            </a:r>
          </a:p>
          <a:p>
            <a:pPr marL="914400" eaLnBrk="1" fontAlgn="auto" hangingPunct="1">
              <a:spcBef>
                <a:spcPts val="0"/>
              </a:spcBef>
              <a:spcAft>
                <a:spcPts val="4200"/>
              </a:spcAft>
              <a:defRPr/>
            </a:pPr>
            <a:r>
              <a:rPr lang="en-US" sz="3100" b="1">
                <a:solidFill>
                  <a:srgbClr val="FF0000"/>
                </a:solidFill>
                <a:latin typeface="Times New Roman"/>
              </a:rPr>
              <a:t>Amantadine, Rimantadine</a:t>
            </a:r>
          </a:p>
          <a:p>
            <a:pPr algn="just" eaLnBrk="1" fontAlgn="auto" hangingPunct="1">
              <a:spcBef>
                <a:spcPts val="0"/>
              </a:spcBef>
              <a:spcAft>
                <a:spcPts val="1050"/>
              </a:spcAft>
              <a:defRPr/>
            </a:pPr>
            <a:r>
              <a:rPr lang="en-US" sz="3100" b="1">
                <a:latin typeface="Times New Roman"/>
              </a:rPr>
              <a:t>•    m-RNA Synthesis inhibitors</a:t>
            </a:r>
          </a:p>
          <a:p>
            <a:pPr marL="914400" eaLnBrk="1" fontAlgn="auto" hangingPunct="1">
              <a:spcBef>
                <a:spcPts val="0"/>
              </a:spcBef>
              <a:spcAft>
                <a:spcPts val="4200"/>
              </a:spcAft>
              <a:defRPr/>
            </a:pPr>
            <a:r>
              <a:rPr lang="en-US" sz="3100" b="1">
                <a:solidFill>
                  <a:srgbClr val="FF0000"/>
                </a:solidFill>
                <a:latin typeface="Times New Roman"/>
              </a:rPr>
              <a:t>Ribvirin, Fomivirsen</a:t>
            </a:r>
          </a:p>
          <a:p>
            <a:pPr algn="just" eaLnBrk="1" fontAlgn="auto" hangingPunct="1">
              <a:spcBef>
                <a:spcPts val="0"/>
              </a:spcBef>
              <a:spcAft>
                <a:spcPts val="1050"/>
              </a:spcAft>
              <a:defRPr/>
            </a:pPr>
            <a:r>
              <a:rPr lang="en-US" sz="3100" b="1">
                <a:latin typeface="Times New Roman"/>
              </a:rPr>
              <a:t>•    Neuraminidase Inhibitors</a:t>
            </a:r>
          </a:p>
          <a:p>
            <a:pPr marL="914400" eaLnBrk="1" fontAlgn="auto" hangingPunct="1">
              <a:spcBef>
                <a:spcPts val="0"/>
              </a:spcBef>
              <a:spcAft>
                <a:spcPts val="0"/>
              </a:spcAft>
              <a:defRPr/>
            </a:pPr>
            <a:r>
              <a:rPr lang="en-US" sz="3100" b="1">
                <a:solidFill>
                  <a:srgbClr val="FF0000"/>
                </a:solidFill>
                <a:latin typeface="Times New Roman"/>
              </a:rPr>
              <a:t>Zanamivir, Oseltamivir </a:t>
            </a:r>
            <a:r>
              <a:rPr lang="en-US" sz="3100" b="1" baseline="30000">
                <a:solidFill>
                  <a:srgbClr val="FF0000"/>
                </a:solidFill>
                <a:latin typeface="Times New Roman"/>
              </a:rPr>
              <a:t>•</a:t>
            </a:r>
          </a:p>
        </p:txBody>
      </p:sp>
      <p:sp>
        <p:nvSpPr>
          <p:cNvPr id="3" name="Rectangle 2">
            <a:extLst>
              <a:ext uri="{FF2B5EF4-FFF2-40B4-BE49-F238E27FC236}">
                <a16:creationId xmlns="" xmlns:a16="http://schemas.microsoft.com/office/drawing/2014/main" id="{8B8A5158-ADC4-71F1-B80D-E028B016F3E8}"/>
              </a:ext>
            </a:extLst>
          </p:cNvPr>
          <p:cNvSpPr/>
          <p:nvPr/>
        </p:nvSpPr>
        <p:spPr>
          <a:xfrm>
            <a:off x="508794" y="5124450"/>
            <a:ext cx="11314112" cy="947738"/>
          </a:xfrm>
          <a:prstGeom prst="rect">
            <a:avLst/>
          </a:prstGeom>
        </p:spPr>
        <p:txBody>
          <a:bodyPr lIns="0" tIns="0" rIns="0" bIns="0"/>
          <a:lstStyle/>
          <a:p>
            <a:pPr algn="just" eaLnBrk="1" fontAlgn="auto" hangingPunct="1">
              <a:spcBef>
                <a:spcPts val="0"/>
              </a:spcBef>
              <a:spcAft>
                <a:spcPts val="1470"/>
              </a:spcAft>
              <a:defRPr/>
            </a:pPr>
            <a:r>
              <a:rPr lang="en-US" sz="3100" b="1">
                <a:latin typeface="Times New Roman"/>
              </a:rPr>
              <a:t>•    Immunomodulators</a:t>
            </a:r>
          </a:p>
          <a:p>
            <a:pPr marL="228600" eaLnBrk="1" fontAlgn="auto" hangingPunct="1">
              <a:spcBef>
                <a:spcPts val="0"/>
              </a:spcBef>
              <a:spcAft>
                <a:spcPts val="0"/>
              </a:spcAft>
              <a:defRPr/>
            </a:pPr>
            <a:r>
              <a:rPr lang="en-US" sz="3100" b="1">
                <a:solidFill>
                  <a:srgbClr val="FF0000"/>
                </a:solidFill>
                <a:latin typeface="Times New Roman"/>
              </a:rPr>
              <a:t>Immunoglobulins, Interferns, Palivizumab, Imiquimod</a:t>
            </a:r>
            <a:r>
              <a:rPr lang="en-US" sz="3100" b="1">
                <a:latin typeface="Times New Roman"/>
              </a:rPr>
              <a:t>.</a:t>
            </a:r>
          </a:p>
        </p:txBody>
      </p:sp>
      <p:sp>
        <p:nvSpPr>
          <p:cNvPr id="168964" name="Rectangle 3">
            <a:extLst>
              <a:ext uri="{FF2B5EF4-FFF2-40B4-BE49-F238E27FC236}">
                <a16:creationId xmlns="" xmlns:a16="http://schemas.microsoft.com/office/drawing/2014/main" id="{C3FB0009-4272-49C1-9C78-F2DD3CD50EE6}"/>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68965" name="Rectangle 4">
            <a:extLst>
              <a:ext uri="{FF2B5EF4-FFF2-40B4-BE49-F238E27FC236}">
                <a16:creationId xmlns="" xmlns:a16="http://schemas.microsoft.com/office/drawing/2014/main" id="{848CED42-8982-9E4D-EF89-1F952027479C}"/>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154</a:t>
            </a:r>
          </a:p>
        </p:txBody>
      </p:sp>
    </p:spTree>
  </p:cSld>
  <p:clrMapOvr>
    <a:overrideClrMapping bg1="lt1" tx1="dk1" bg2="lt2" tx2="dk2" accent1="accent1" accent2="accent2" accent3="accent3" accent4="accent4" accent5="accent5" accent6="accent6" hlink="hlink" folHlink="folHlink"/>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F74CDE0-0AD4-09E1-52A7-55EA83AA1171}"/>
              </a:ext>
            </a:extLst>
          </p:cNvPr>
          <p:cNvSpPr/>
          <p:nvPr/>
        </p:nvSpPr>
        <p:spPr>
          <a:xfrm>
            <a:off x="942181" y="360364"/>
            <a:ext cx="5715000" cy="541337"/>
          </a:xfrm>
          <a:prstGeom prst="rect">
            <a:avLst/>
          </a:prstGeom>
        </p:spPr>
        <p:txBody>
          <a:bodyPr wrap="none" lIns="0" tIns="0" rIns="0" bIns="0"/>
          <a:lstStyle/>
          <a:p>
            <a:pPr eaLnBrk="1" fontAlgn="auto" hangingPunct="1">
              <a:spcBef>
                <a:spcPts val="0"/>
              </a:spcBef>
              <a:spcAft>
                <a:spcPts val="1470"/>
              </a:spcAft>
              <a:defRPr/>
            </a:pPr>
            <a:r>
              <a:rPr lang="en-US" sz="3900" b="1" spc="-50">
                <a:latin typeface="Times New Roman"/>
              </a:rPr>
              <a:t>Drug Examples &amp; Doses:</a:t>
            </a:r>
          </a:p>
        </p:txBody>
      </p:sp>
      <p:graphicFrame>
        <p:nvGraphicFramePr>
          <p:cNvPr id="3" name="Table 2">
            <a:extLst>
              <a:ext uri="{FF2B5EF4-FFF2-40B4-BE49-F238E27FC236}">
                <a16:creationId xmlns="" xmlns:a16="http://schemas.microsoft.com/office/drawing/2014/main" id="{208C3A64-7F0D-6DB5-A850-31488CCF55BF}"/>
              </a:ext>
            </a:extLst>
          </p:cNvPr>
          <p:cNvGraphicFramePr>
            <a:graphicFrameLocks noGrp="1"/>
          </p:cNvGraphicFramePr>
          <p:nvPr/>
        </p:nvGraphicFramePr>
        <p:xfrm>
          <a:off x="369095" y="1085850"/>
          <a:ext cx="11572875" cy="5232400"/>
        </p:xfrm>
        <a:graphic>
          <a:graphicData uri="http://schemas.openxmlformats.org/drawingml/2006/table">
            <a:tbl>
              <a:tblPr/>
              <a:tblGrid>
                <a:gridCol w="682625">
                  <a:extLst>
                    <a:ext uri="{9D8B030D-6E8A-4147-A177-3AD203B41FA5}">
                      <a16:colId xmlns="" xmlns:a16="http://schemas.microsoft.com/office/drawing/2014/main" val="20000"/>
                    </a:ext>
                  </a:extLst>
                </a:gridCol>
                <a:gridCol w="4257675">
                  <a:extLst>
                    <a:ext uri="{9D8B030D-6E8A-4147-A177-3AD203B41FA5}">
                      <a16:colId xmlns="" xmlns:a16="http://schemas.microsoft.com/office/drawing/2014/main" val="20001"/>
                    </a:ext>
                  </a:extLst>
                </a:gridCol>
                <a:gridCol w="6632575">
                  <a:extLst>
                    <a:ext uri="{9D8B030D-6E8A-4147-A177-3AD203B41FA5}">
                      <a16:colId xmlns="" xmlns:a16="http://schemas.microsoft.com/office/drawing/2014/main" val="20002"/>
                    </a:ext>
                  </a:extLst>
                </a:gridCol>
              </a:tblGrid>
              <a:tr h="987940">
                <a:tc>
                  <a:txBody>
                    <a:bodyPr/>
                    <a:lstStyle>
                      <a:lvl1pPr marL="127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27000" marR="0" lvl="0" indent="0" algn="l" defTabSz="914400" rtl="0" eaLnBrk="1" fontAlgn="base" latinLnBrk="0" hangingPunct="1">
                        <a:lnSpc>
                          <a:spcPct val="100000"/>
                        </a:lnSpc>
                        <a:spcBef>
                          <a:spcPct val="0"/>
                        </a:spcBef>
                        <a:spcAft>
                          <a:spcPts val="1263"/>
                        </a:spcAft>
                        <a:buClrTx/>
                        <a:buSzTx/>
                        <a:buFontTx/>
                        <a:buNone/>
                        <a:tabLst/>
                      </a:pPr>
                      <a:r>
                        <a:rPr kumimoji="0" lang="en-US" altLang="en-US" sz="2700" b="0" i="0" u="none" strike="noStrike" cap="none" normalizeH="0" baseline="0">
                          <a:ln>
                            <a:noFill/>
                          </a:ln>
                          <a:solidFill>
                            <a:srgbClr val="FFFFFF"/>
                          </a:solidFill>
                          <a:effectLst/>
                          <a:latin typeface="Times New Roman" panose="02020603050405020304" pitchFamily="18" charset="0"/>
                        </a:rPr>
                        <a:t>S.</a:t>
                      </a:r>
                    </a:p>
                    <a:p>
                      <a:pPr marL="1270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FFFFFF"/>
                          </a:solidFill>
                          <a:effectLst/>
                          <a:latin typeface="Times New Roman" panose="02020603050405020304" pitchFamily="18" charset="0"/>
                        </a:rPr>
                        <a:t>no.</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FFFFFF"/>
                          </a:solidFill>
                          <a:effectLst/>
                          <a:latin typeface="Times New Roman" panose="02020603050405020304" pitchFamily="18" charset="0"/>
                        </a:rPr>
                        <a:t>Drugs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FFFFFF"/>
                          </a:solidFill>
                          <a:effectLst/>
                          <a:latin typeface="Times New Roman" panose="02020603050405020304" pitchFamily="18" charset="0"/>
                        </a:rPr>
                        <a:t>Doses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extLst>
                  <a:ext uri="{0D108BD9-81ED-4DB2-BD59-A6C34878D82A}">
                    <a16:rowId xmlns="" xmlns:a16="http://schemas.microsoft.com/office/drawing/2014/main" val="10000"/>
                  </a:ext>
                </a:extLst>
              </a:tr>
              <a:tr h="953972">
                <a:tc>
                  <a:txBody>
                    <a:bodyPr/>
                    <a:lstStyle>
                      <a:lvl1pPr marL="1905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905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Acyclovir</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marL="1778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77800" marR="0" lvl="0" indent="0" algn="l" defTabSz="914400" rtl="0" eaLnBrk="1" fontAlgn="base" latinLnBrk="0" hangingPunct="1">
                        <a:lnSpc>
                          <a:spcPct val="100000"/>
                        </a:lnSpc>
                        <a:spcBef>
                          <a:spcPct val="0"/>
                        </a:spcBef>
                        <a:spcAft>
                          <a:spcPts val="838"/>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5mg/kg body wt. IV 8hrly/ 200-400mg orally</a:t>
                      </a:r>
                    </a:p>
                    <a:p>
                      <a:pPr marL="17780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4hrly</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1"/>
                  </a:ext>
                </a:extLst>
              </a:tr>
              <a:tr h="701590">
                <a:tc>
                  <a:txBody>
                    <a:bodyPr/>
                    <a:lstStyle>
                      <a:lvl1pPr marL="127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270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2</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Amantadine</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100mg BD for 5days.</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701590">
                <a:tc>
                  <a:txBody>
                    <a:bodyPr/>
                    <a:lstStyle>
                      <a:lvl1pPr marL="127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270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3</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Vidarbine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100mg/kg intravenous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3"/>
                  </a:ext>
                </a:extLst>
              </a:tr>
              <a:tr h="701590">
                <a:tc>
                  <a:txBody>
                    <a:bodyPr/>
                    <a:lstStyle>
                      <a:lvl1pPr marL="127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270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4</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Ganciclovir</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5mg/kg every 12hrs.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701590">
                <a:tc>
                  <a:txBody>
                    <a:bodyPr/>
                    <a:lstStyle>
                      <a:lvl1pPr marL="1905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905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5</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Famciclovir</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250mg tds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5"/>
                  </a:ext>
                </a:extLst>
              </a:tr>
              <a:tr h="484129">
                <a:tc>
                  <a:txBody>
                    <a:bodyPr/>
                    <a:lstStyle>
                      <a:lvl1pPr marL="127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270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6</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Zidovudine</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600mg daily in divided doses.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6"/>
                  </a:ext>
                </a:extLst>
              </a:tr>
            </a:tbl>
          </a:graphicData>
        </a:graphic>
      </p:graphicFrame>
      <p:sp>
        <p:nvSpPr>
          <p:cNvPr id="170021" name="Rectangle 3">
            <a:extLst>
              <a:ext uri="{FF2B5EF4-FFF2-40B4-BE49-F238E27FC236}">
                <a16:creationId xmlns="" xmlns:a16="http://schemas.microsoft.com/office/drawing/2014/main" id="{FCADF4E1-C8AC-CECF-ABB8-34A929842B94}"/>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70022" name="Rectangle 4">
            <a:extLst>
              <a:ext uri="{FF2B5EF4-FFF2-40B4-BE49-F238E27FC236}">
                <a16:creationId xmlns="" xmlns:a16="http://schemas.microsoft.com/office/drawing/2014/main" id="{C4DE7B3C-8C5A-E38B-8904-C90D0A786AD3}"/>
              </a:ext>
            </a:extLst>
          </p:cNvPr>
          <p:cNvSpPr>
            <a:spLocks noChangeArrowheads="1"/>
          </p:cNvSpPr>
          <p:nvPr/>
        </p:nvSpPr>
        <p:spPr bwMode="auto">
          <a:xfrm>
            <a:off x="11046620" y="6477000"/>
            <a:ext cx="2492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155</a:t>
            </a:r>
          </a:p>
        </p:txBody>
      </p:sp>
    </p:spTree>
  </p:cSld>
  <p:clrMapOvr>
    <a:overrideClrMapping bg1="lt1" tx1="dk1" bg2="lt2" tx2="dk2" accent1="accent1" accent2="accent2" accent3="accent3" accent4="accent4" accent5="accent5" accent6="accent6" hlink="hlink" folHlink="folHlink"/>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Rectangle 1">
            <a:extLst>
              <a:ext uri="{FF2B5EF4-FFF2-40B4-BE49-F238E27FC236}">
                <a16:creationId xmlns="" xmlns:a16="http://schemas.microsoft.com/office/drawing/2014/main" id="{3850D53C-39EA-F04F-F6D0-16D955ECF4A1}"/>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3" name="Rectangle 2">
            <a:extLst>
              <a:ext uri="{FF2B5EF4-FFF2-40B4-BE49-F238E27FC236}">
                <a16:creationId xmlns="" xmlns:a16="http://schemas.microsoft.com/office/drawing/2014/main" id="{7497E3D7-BD40-AC24-F6C9-CC22BB66F536}"/>
              </a:ext>
            </a:extLst>
          </p:cNvPr>
          <p:cNvSpPr/>
          <p:nvPr/>
        </p:nvSpPr>
        <p:spPr>
          <a:xfrm>
            <a:off x="494506" y="1109664"/>
            <a:ext cx="11430000" cy="4611687"/>
          </a:xfrm>
          <a:prstGeom prst="rect">
            <a:avLst/>
          </a:prstGeom>
        </p:spPr>
        <p:txBody>
          <a:bodyPr lIns="0" tIns="0" rIns="0" bIns="0"/>
          <a:lstStyle/>
          <a:p>
            <a:pPr marL="228600" indent="-228600" eaLnBrk="1" fontAlgn="auto" hangingPunct="1">
              <a:lnSpc>
                <a:spcPts val="3432"/>
              </a:lnSpc>
              <a:spcBef>
                <a:spcPts val="0"/>
              </a:spcBef>
              <a:spcAft>
                <a:spcPts val="630"/>
              </a:spcAft>
              <a:defRPr/>
            </a:pPr>
            <a:r>
              <a:rPr lang="en-US" sz="3100" b="1">
                <a:latin typeface="Times New Roman"/>
              </a:rPr>
              <a:t>•    Contraindication &amp; Precautions: </a:t>
            </a:r>
            <a:r>
              <a:rPr lang="en-US" sz="3100" b="1" spc="-150">
                <a:latin typeface="Calibri"/>
              </a:rPr>
              <a:t>Patient who have hypersensitivity to these drugs. Use cautiously in the patient with renal disease, dehydration, neurologic disease.</a:t>
            </a:r>
          </a:p>
          <a:p>
            <a:pPr algn="just" eaLnBrk="1" fontAlgn="auto" hangingPunct="1">
              <a:spcBef>
                <a:spcPts val="0"/>
              </a:spcBef>
              <a:spcAft>
                <a:spcPts val="210"/>
              </a:spcAft>
              <a:defRPr/>
            </a:pPr>
            <a:r>
              <a:rPr lang="en-US" sz="3100" b="1">
                <a:latin typeface="Times New Roman"/>
              </a:rPr>
              <a:t>•    Adverse effect: </a:t>
            </a:r>
            <a:r>
              <a:rPr lang="en-US" sz="3100" b="1" spc="-150">
                <a:latin typeface="Calibri"/>
              </a:rPr>
              <a:t>Leucopenia, Dizziness, Headache,</a:t>
            </a:r>
          </a:p>
          <a:p>
            <a:pPr marL="228600" eaLnBrk="1" fontAlgn="auto" hangingPunct="1">
              <a:lnSpc>
                <a:spcPts val="3456"/>
              </a:lnSpc>
              <a:spcBef>
                <a:spcPts val="0"/>
              </a:spcBef>
              <a:spcAft>
                <a:spcPts val="630"/>
              </a:spcAft>
              <a:defRPr/>
            </a:pPr>
            <a:r>
              <a:rPr lang="en-US" sz="3100" b="1" spc="-150">
                <a:latin typeface="Calibri"/>
              </a:rPr>
              <a:t>Nausea/vomiting, Phlebites, sleeplessness, Thrombocytopenia, diarrhoea, Renal failure, confusion, Hallucinations, Zidovudine may cause anemia &amp; bone marrow depression.</a:t>
            </a:r>
          </a:p>
          <a:p>
            <a:pPr marL="228600" indent="-228600" eaLnBrk="1" fontAlgn="auto" hangingPunct="1">
              <a:lnSpc>
                <a:spcPts val="3456"/>
              </a:lnSpc>
              <a:spcBef>
                <a:spcPts val="0"/>
              </a:spcBef>
              <a:spcAft>
                <a:spcPts val="0"/>
              </a:spcAft>
              <a:defRPr/>
            </a:pPr>
            <a:r>
              <a:rPr lang="en-US" sz="3100" b="1">
                <a:latin typeface="Times New Roman"/>
              </a:rPr>
              <a:t>•    Drug interactions: </a:t>
            </a:r>
            <a:r>
              <a:rPr lang="en-US" sz="3100" b="1" spc="-150">
                <a:latin typeface="Calibri"/>
              </a:rPr>
              <a:t>Use anticholinergic drug with may cause additive anticholinergic effects. Use of alcohol may increases risk of toxicity.</a:t>
            </a:r>
          </a:p>
        </p:txBody>
      </p:sp>
      <p:sp>
        <p:nvSpPr>
          <p:cNvPr id="171012" name="Rectangle 3">
            <a:extLst>
              <a:ext uri="{FF2B5EF4-FFF2-40B4-BE49-F238E27FC236}">
                <a16:creationId xmlns="" xmlns:a16="http://schemas.microsoft.com/office/drawing/2014/main" id="{6A258FA7-3DC3-F9D7-64C7-873A0418787E}"/>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71013" name="Rectangle 4">
            <a:extLst>
              <a:ext uri="{FF2B5EF4-FFF2-40B4-BE49-F238E27FC236}">
                <a16:creationId xmlns="" xmlns:a16="http://schemas.microsoft.com/office/drawing/2014/main" id="{7D30B111-81EB-20D6-EAB4-76CFF585D642}"/>
              </a:ext>
            </a:extLst>
          </p:cNvPr>
          <p:cNvSpPr>
            <a:spLocks noChangeArrowheads="1"/>
          </p:cNvSpPr>
          <p:nvPr/>
        </p:nvSpPr>
        <p:spPr bwMode="auto">
          <a:xfrm>
            <a:off x="11046620"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156</a:t>
            </a:r>
          </a:p>
        </p:txBody>
      </p:sp>
    </p:spTree>
  </p:cSld>
  <p:clrMapOvr>
    <a:overrideClrMapping bg1="lt1" tx1="dk1" bg2="lt2" tx2="dk2" accent1="accent1" accent2="accent2" accent3="accent3" accent4="accent4" accent5="accent5" accent6="accent6" hlink="hlink" folHlink="folHlink"/>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1">
            <a:extLst>
              <a:ext uri="{FF2B5EF4-FFF2-40B4-BE49-F238E27FC236}">
                <a16:creationId xmlns="" xmlns:a16="http://schemas.microsoft.com/office/drawing/2014/main" id="{B62345C4-D676-8614-BEB3-B3AF1193104F}"/>
              </a:ext>
            </a:extLst>
          </p:cNvPr>
          <p:cNvSpPr>
            <a:spLocks noChangeArrowheads="1"/>
          </p:cNvSpPr>
          <p:nvPr/>
        </p:nvSpPr>
        <p:spPr bwMode="auto">
          <a:xfrm>
            <a:off x="538957" y="338138"/>
            <a:ext cx="106775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191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81E583D7-C858-EF97-9F58-F5F0AFB1772E}"/>
              </a:ext>
            </a:extLst>
          </p:cNvPr>
          <p:cNvSpPr/>
          <p:nvPr/>
        </p:nvSpPr>
        <p:spPr>
          <a:xfrm>
            <a:off x="538957" y="1076326"/>
            <a:ext cx="10677525" cy="5083175"/>
          </a:xfrm>
          <a:prstGeom prst="rect">
            <a:avLst/>
          </a:prstGeom>
        </p:spPr>
        <p:txBody>
          <a:bodyPr lIns="0" tIns="0" rIns="0" bIns="0"/>
          <a:lstStyle/>
          <a:p>
            <a:pPr algn="just" eaLnBrk="1" fontAlgn="auto" hangingPunct="1">
              <a:spcBef>
                <a:spcPts val="0"/>
              </a:spcBef>
              <a:spcAft>
                <a:spcPts val="1470"/>
              </a:spcAft>
              <a:defRPr/>
            </a:pPr>
            <a:r>
              <a:rPr lang="en-US" sz="3500">
                <a:latin typeface="Times New Roman"/>
              </a:rPr>
              <a:t>•    Advise the pt. to take adequate fluid during therapy.</a:t>
            </a:r>
          </a:p>
          <a:p>
            <a:pPr algn="just" eaLnBrk="1" fontAlgn="auto" hangingPunct="1">
              <a:spcBef>
                <a:spcPts val="0"/>
              </a:spcBef>
              <a:spcAft>
                <a:spcPts val="1260"/>
              </a:spcAft>
              <a:defRPr/>
            </a:pPr>
            <a:r>
              <a:rPr lang="en-US" sz="3500">
                <a:latin typeface="Times New Roman"/>
              </a:rPr>
              <a:t>•    Monitor the pt’s neurologic status.</a:t>
            </a:r>
          </a:p>
          <a:p>
            <a:pPr algn="just" eaLnBrk="1" fontAlgn="auto" hangingPunct="1">
              <a:spcBef>
                <a:spcPts val="0"/>
              </a:spcBef>
              <a:spcAft>
                <a:spcPts val="1260"/>
              </a:spcAft>
              <a:defRPr/>
            </a:pPr>
            <a:r>
              <a:rPr lang="en-US" sz="3500">
                <a:latin typeface="Times New Roman"/>
              </a:rPr>
              <a:t>•    Assess adverse effect.</a:t>
            </a:r>
          </a:p>
          <a:p>
            <a:pPr marL="246380" indent="-292100" eaLnBrk="1" fontAlgn="auto" hangingPunct="1">
              <a:lnSpc>
                <a:spcPts val="3456"/>
              </a:lnSpc>
              <a:spcBef>
                <a:spcPts val="0"/>
              </a:spcBef>
              <a:spcAft>
                <a:spcPts val="630"/>
              </a:spcAft>
              <a:defRPr/>
            </a:pPr>
            <a:r>
              <a:rPr lang="en-US" sz="3500">
                <a:latin typeface="Times New Roman"/>
              </a:rPr>
              <a:t>•    Mind that antiviral drugs are not much effective, so support natural defence mechanism of patient, encourage intake of fluid rich in immune stimulating nutrients such as vit. A, C, &amp; E and minerals.</a:t>
            </a:r>
          </a:p>
          <a:p>
            <a:pPr marL="246380" indent="-292100" eaLnBrk="1" fontAlgn="auto" hangingPunct="1">
              <a:lnSpc>
                <a:spcPts val="3456"/>
              </a:lnSpc>
              <a:spcBef>
                <a:spcPts val="0"/>
              </a:spcBef>
              <a:spcAft>
                <a:spcPts val="630"/>
              </a:spcAft>
              <a:defRPr/>
            </a:pPr>
            <a:r>
              <a:rPr lang="en-US" sz="3500">
                <a:latin typeface="Times New Roman"/>
              </a:rPr>
              <a:t>•    Caution the pt. with infections of skin lesions, not to use over the counter drug because they may delay healing.</a:t>
            </a:r>
          </a:p>
          <a:p>
            <a:pPr algn="just" eaLnBrk="1" fontAlgn="auto" hangingPunct="1">
              <a:spcBef>
                <a:spcPts val="0"/>
              </a:spcBef>
              <a:spcAft>
                <a:spcPts val="0"/>
              </a:spcAft>
              <a:defRPr/>
            </a:pPr>
            <a:r>
              <a:rPr lang="en-US" sz="3500">
                <a:latin typeface="Times New Roman"/>
              </a:rPr>
              <a:t>•    Promote use of condoms when lesions are present.</a:t>
            </a:r>
          </a:p>
        </p:txBody>
      </p:sp>
      <p:sp>
        <p:nvSpPr>
          <p:cNvPr id="172036" name="Rectangle 3">
            <a:extLst>
              <a:ext uri="{FF2B5EF4-FFF2-40B4-BE49-F238E27FC236}">
                <a16:creationId xmlns="" xmlns:a16="http://schemas.microsoft.com/office/drawing/2014/main" id="{58445E0F-5C8D-159A-1406-30474D742C55}"/>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72037" name="Rectangle 4">
            <a:extLst>
              <a:ext uri="{FF2B5EF4-FFF2-40B4-BE49-F238E27FC236}">
                <a16:creationId xmlns="" xmlns:a16="http://schemas.microsoft.com/office/drawing/2014/main" id="{A89EB590-19BD-2611-ADFE-8B6D0EAFBC30}"/>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157</a:t>
            </a:r>
          </a:p>
        </p:txBody>
      </p:sp>
    </p:spTree>
  </p:cSld>
  <p:clrMapOvr>
    <a:overrideClrMapping bg1="lt1" tx1="dk1" bg2="lt2" tx2="dk2" accent1="accent1" accent2="accent2" accent3="accent3" accent4="accent4" accent5="accent5" accent6="accent6" hlink="hlink" folHlink="folHlink"/>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Rectangle 1">
            <a:extLst>
              <a:ext uri="{FF2B5EF4-FFF2-40B4-BE49-F238E27FC236}">
                <a16:creationId xmlns="" xmlns:a16="http://schemas.microsoft.com/office/drawing/2014/main" id="{EBCB53A4-2319-BE21-4B93-ACC58CA15E5C}"/>
              </a:ext>
            </a:extLst>
          </p:cNvPr>
          <p:cNvSpPr>
            <a:spLocks noChangeArrowheads="1"/>
          </p:cNvSpPr>
          <p:nvPr/>
        </p:nvSpPr>
        <p:spPr bwMode="auto">
          <a:xfrm>
            <a:off x="939006" y="785814"/>
            <a:ext cx="434975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400" b="1">
                <a:latin typeface="Times New Roman" panose="02020603050405020304" pitchFamily="18" charset="0"/>
              </a:rPr>
              <a:t>Antifungal Agents</a:t>
            </a:r>
          </a:p>
        </p:txBody>
      </p:sp>
      <p:sp>
        <p:nvSpPr>
          <p:cNvPr id="3" name="Rectangle 2">
            <a:extLst>
              <a:ext uri="{FF2B5EF4-FFF2-40B4-BE49-F238E27FC236}">
                <a16:creationId xmlns="" xmlns:a16="http://schemas.microsoft.com/office/drawing/2014/main" id="{7211AD0C-78DA-5AF4-66A3-0A00603DD6AD}"/>
              </a:ext>
            </a:extLst>
          </p:cNvPr>
          <p:cNvSpPr/>
          <p:nvPr/>
        </p:nvSpPr>
        <p:spPr>
          <a:xfrm>
            <a:off x="958056" y="1914525"/>
            <a:ext cx="9880600" cy="3989388"/>
          </a:xfrm>
          <a:prstGeom prst="rect">
            <a:avLst/>
          </a:prstGeom>
        </p:spPr>
        <p:txBody>
          <a:bodyPr lIns="0" tIns="0" rIns="0" bIns="0"/>
          <a:lstStyle/>
          <a:p>
            <a:pPr marL="247904" indent="-228600" eaLnBrk="1" fontAlgn="auto" hangingPunct="1">
              <a:lnSpc>
                <a:spcPts val="3408"/>
              </a:lnSpc>
              <a:spcBef>
                <a:spcPts val="0"/>
              </a:spcBef>
              <a:spcAft>
                <a:spcPts val="630"/>
              </a:spcAft>
              <a:defRPr/>
            </a:pPr>
            <a:r>
              <a:rPr lang="en-US" sz="3100" b="1" spc="-150">
                <a:latin typeface="Calibri"/>
              </a:rPr>
              <a:t>•    These Agents used against fungal infections ( superficial or systemic)</a:t>
            </a:r>
          </a:p>
          <a:p>
            <a:pPr algn="just" eaLnBrk="1" fontAlgn="auto" hangingPunct="1">
              <a:spcBef>
                <a:spcPts val="0"/>
              </a:spcBef>
              <a:spcAft>
                <a:spcPts val="1260"/>
              </a:spcAft>
              <a:defRPr/>
            </a:pPr>
            <a:r>
              <a:rPr lang="en-US" sz="3100" b="1" spc="-150">
                <a:latin typeface="Calibri"/>
              </a:rPr>
              <a:t>•    Also called antimycotic drugs.</a:t>
            </a:r>
          </a:p>
          <a:p>
            <a:pPr algn="just" eaLnBrk="1" fontAlgn="auto" hangingPunct="1">
              <a:lnSpc>
                <a:spcPts val="3960"/>
              </a:lnSpc>
              <a:spcBef>
                <a:spcPts val="0"/>
              </a:spcBef>
              <a:spcAft>
                <a:spcPts val="0"/>
              </a:spcAft>
              <a:defRPr/>
            </a:pPr>
            <a:r>
              <a:rPr lang="en-US" sz="3100" b="1" spc="-150">
                <a:latin typeface="Calibri"/>
              </a:rPr>
              <a:t>•    Used to treat two types of fungal infection:</a:t>
            </a:r>
          </a:p>
          <a:p>
            <a:pPr marL="476504" algn="just" eaLnBrk="1" fontAlgn="auto" hangingPunct="1">
              <a:lnSpc>
                <a:spcPts val="3960"/>
              </a:lnSpc>
              <a:spcBef>
                <a:spcPts val="0"/>
              </a:spcBef>
              <a:spcAft>
                <a:spcPts val="0"/>
              </a:spcAft>
              <a:defRPr/>
            </a:pPr>
            <a:r>
              <a:rPr lang="en-US" sz="3100" b="1" spc="-150">
                <a:latin typeface="Calibri"/>
              </a:rPr>
              <a:t>•    Superficial fungal infections</a:t>
            </a:r>
          </a:p>
          <a:p>
            <a:pPr marL="933704" algn="just" eaLnBrk="1" fontAlgn="auto" hangingPunct="1">
              <a:lnSpc>
                <a:spcPts val="3960"/>
              </a:lnSpc>
              <a:spcBef>
                <a:spcPts val="0"/>
              </a:spcBef>
              <a:spcAft>
                <a:spcPts val="0"/>
              </a:spcAft>
              <a:defRPr/>
            </a:pPr>
            <a:r>
              <a:rPr lang="en-US" sz="3100" b="1" spc="-150">
                <a:latin typeface="Calibri"/>
              </a:rPr>
              <a:t>•    (skin or mucous membrane)</a:t>
            </a:r>
          </a:p>
          <a:p>
            <a:pPr marL="476504" algn="just" eaLnBrk="1" fontAlgn="auto" hangingPunct="1">
              <a:lnSpc>
                <a:spcPts val="3960"/>
              </a:lnSpc>
              <a:spcBef>
                <a:spcPts val="0"/>
              </a:spcBef>
              <a:spcAft>
                <a:spcPts val="0"/>
              </a:spcAft>
              <a:defRPr/>
            </a:pPr>
            <a:r>
              <a:rPr lang="en-US" sz="3100" b="1" spc="-150">
                <a:latin typeface="Calibri"/>
              </a:rPr>
              <a:t>•    Systemic fungal infectons</a:t>
            </a:r>
          </a:p>
          <a:p>
            <a:pPr marL="933704" algn="just" eaLnBrk="1" fontAlgn="auto" hangingPunct="1">
              <a:lnSpc>
                <a:spcPts val="3960"/>
              </a:lnSpc>
              <a:spcBef>
                <a:spcPts val="0"/>
              </a:spcBef>
              <a:spcAft>
                <a:spcPts val="0"/>
              </a:spcAft>
              <a:defRPr/>
            </a:pPr>
            <a:r>
              <a:rPr lang="en-US" sz="3100" b="1" spc="-150">
                <a:latin typeface="Calibri"/>
              </a:rPr>
              <a:t>•    (lungs or central nervous system)</a:t>
            </a:r>
          </a:p>
        </p:txBody>
      </p:sp>
      <p:sp>
        <p:nvSpPr>
          <p:cNvPr id="173060" name="Rectangle 3">
            <a:extLst>
              <a:ext uri="{FF2B5EF4-FFF2-40B4-BE49-F238E27FC236}">
                <a16:creationId xmlns="" xmlns:a16="http://schemas.microsoft.com/office/drawing/2014/main" id="{F948798B-5F16-C785-391F-3D8046BC85A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73061" name="Rectangle 4">
            <a:extLst>
              <a:ext uri="{FF2B5EF4-FFF2-40B4-BE49-F238E27FC236}">
                <a16:creationId xmlns="" xmlns:a16="http://schemas.microsoft.com/office/drawing/2014/main" id="{97FA20A7-1D0E-762B-93DF-A95B34BD12EE}"/>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158</a:t>
            </a:r>
          </a:p>
        </p:txBody>
      </p:sp>
    </p:spTree>
  </p:cSld>
  <p:clrMapOvr>
    <a:overrideClrMapping bg1="lt1" tx1="dk1" bg2="lt2" tx2="dk2" accent1="accent1" accent2="accent2" accent3="accent3" accent4="accent4" accent5="accent5" accent6="accent6" hlink="hlink" folHlink="folHlink"/>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1">
            <a:extLst>
              <a:ext uri="{FF2B5EF4-FFF2-40B4-BE49-F238E27FC236}">
                <a16:creationId xmlns="" xmlns:a16="http://schemas.microsoft.com/office/drawing/2014/main" id="{6408C397-2DB2-9274-998D-9B63350DE84E}"/>
              </a:ext>
            </a:extLst>
          </p:cNvPr>
          <p:cNvSpPr>
            <a:spLocks noChangeArrowheads="1"/>
          </p:cNvSpPr>
          <p:nvPr/>
        </p:nvSpPr>
        <p:spPr bwMode="auto">
          <a:xfrm>
            <a:off x="2105819" y="338139"/>
            <a:ext cx="425926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400" b="1">
                <a:latin typeface="Times New Roman" panose="02020603050405020304" pitchFamily="18" charset="0"/>
              </a:rPr>
              <a:t>Antifungal agents</a:t>
            </a:r>
          </a:p>
        </p:txBody>
      </p:sp>
      <p:sp>
        <p:nvSpPr>
          <p:cNvPr id="3" name="Rectangle 2">
            <a:extLst>
              <a:ext uri="{FF2B5EF4-FFF2-40B4-BE49-F238E27FC236}">
                <a16:creationId xmlns="" xmlns:a16="http://schemas.microsoft.com/office/drawing/2014/main" id="{0126FA9A-0B65-1745-A567-D8428B60EEF9}"/>
              </a:ext>
            </a:extLst>
          </p:cNvPr>
          <p:cNvSpPr/>
          <p:nvPr/>
        </p:nvSpPr>
        <p:spPr>
          <a:xfrm>
            <a:off x="958056" y="1682751"/>
            <a:ext cx="10066338" cy="4297363"/>
          </a:xfrm>
          <a:prstGeom prst="rect">
            <a:avLst/>
          </a:prstGeom>
        </p:spPr>
        <p:txBody>
          <a:bodyPr lIns="0" tIns="0" rIns="0" bIns="0"/>
          <a:lstStyle/>
          <a:p>
            <a:pPr marL="235204" indent="-215900" eaLnBrk="1" fontAlgn="auto" hangingPunct="1">
              <a:lnSpc>
                <a:spcPts val="3432"/>
              </a:lnSpc>
              <a:spcBef>
                <a:spcPts val="0"/>
              </a:spcBef>
              <a:spcAft>
                <a:spcPts val="630"/>
              </a:spcAft>
              <a:defRPr/>
            </a:pPr>
            <a:r>
              <a:rPr lang="en-US" sz="3100" b="1" spc="-150">
                <a:latin typeface="Calibri"/>
              </a:rPr>
              <a:t>•</a:t>
            </a:r>
            <a:r>
              <a:rPr lang="en-US" sz="3100" b="1">
                <a:latin typeface="Times New Roman"/>
              </a:rPr>
              <a:t>    Introduction: </a:t>
            </a:r>
            <a:r>
              <a:rPr lang="en-US" sz="3100" b="1" spc="-150">
                <a:latin typeface="Calibri"/>
              </a:rPr>
              <a:t>Fungi is also known as mycoses, It is very large and diverse group of microorganisms. It broken down into yeasts and molds</a:t>
            </a:r>
          </a:p>
          <a:p>
            <a:pPr marL="235204" indent="-215900" eaLnBrk="1" fontAlgn="auto" hangingPunct="1">
              <a:lnSpc>
                <a:spcPts val="3504"/>
              </a:lnSpc>
              <a:spcBef>
                <a:spcPts val="0"/>
              </a:spcBef>
              <a:spcAft>
                <a:spcPts val="210"/>
              </a:spcAft>
              <a:defRPr/>
            </a:pPr>
            <a:r>
              <a:rPr lang="en-US" sz="3100" b="1" spc="-150">
                <a:latin typeface="Calibri"/>
              </a:rPr>
              <a:t>•</a:t>
            </a:r>
            <a:r>
              <a:rPr lang="en-US" sz="3100" b="1">
                <a:latin typeface="Times New Roman"/>
              </a:rPr>
              <a:t>    Yeast</a:t>
            </a:r>
            <a:r>
              <a:rPr lang="en-US" sz="3100" b="1" spc="-150">
                <a:latin typeface="Calibri"/>
              </a:rPr>
              <a:t>: Single-cell fungi, Reproduce by budding, Very useful organisms</a:t>
            </a:r>
          </a:p>
          <a:p>
            <a:pPr marL="476504" algn="just" eaLnBrk="1" fontAlgn="auto" hangingPunct="1">
              <a:spcBef>
                <a:spcPts val="0"/>
              </a:spcBef>
              <a:spcAft>
                <a:spcPts val="1050"/>
              </a:spcAft>
              <a:defRPr/>
            </a:pPr>
            <a:r>
              <a:rPr lang="en-US" sz="3100" b="1" spc="-150">
                <a:latin typeface="Calibri"/>
              </a:rPr>
              <a:t>•    Baking</a:t>
            </a:r>
          </a:p>
          <a:p>
            <a:pPr marL="476504" algn="just" eaLnBrk="1" fontAlgn="auto" hangingPunct="1">
              <a:spcBef>
                <a:spcPts val="0"/>
              </a:spcBef>
              <a:spcAft>
                <a:spcPts val="1260"/>
              </a:spcAft>
              <a:defRPr/>
            </a:pPr>
            <a:r>
              <a:rPr lang="en-US" sz="3100" b="1" spc="-150">
                <a:latin typeface="Calibri"/>
              </a:rPr>
              <a:t>•    Alcoholic beverages</a:t>
            </a:r>
          </a:p>
          <a:p>
            <a:pPr marL="235204" indent="-215900" eaLnBrk="1" fontAlgn="auto" hangingPunct="1">
              <a:lnSpc>
                <a:spcPts val="3456"/>
              </a:lnSpc>
              <a:spcBef>
                <a:spcPts val="0"/>
              </a:spcBef>
              <a:spcAft>
                <a:spcPts val="0"/>
              </a:spcAft>
              <a:defRPr/>
            </a:pPr>
            <a:r>
              <a:rPr lang="en-US" sz="3100" b="1" spc="-150">
                <a:latin typeface="Calibri"/>
              </a:rPr>
              <a:t>•</a:t>
            </a:r>
            <a:r>
              <a:rPr lang="en-US" sz="3100" b="1">
                <a:latin typeface="Times New Roman"/>
              </a:rPr>
              <a:t>    Molds</a:t>
            </a:r>
            <a:r>
              <a:rPr lang="en-US" sz="3100" b="1" spc="-150">
                <a:latin typeface="Calibri"/>
              </a:rPr>
              <a:t>: Multicellular, Characterized by long, branching filaments called hyphae.</a:t>
            </a:r>
          </a:p>
        </p:txBody>
      </p:sp>
      <p:sp>
        <p:nvSpPr>
          <p:cNvPr id="174084" name="Rectangle 3">
            <a:extLst>
              <a:ext uri="{FF2B5EF4-FFF2-40B4-BE49-F238E27FC236}">
                <a16:creationId xmlns="" xmlns:a16="http://schemas.microsoft.com/office/drawing/2014/main" id="{5A454810-99D9-A474-848F-909182F8B46A}"/>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74085" name="Rectangle 4">
            <a:extLst>
              <a:ext uri="{FF2B5EF4-FFF2-40B4-BE49-F238E27FC236}">
                <a16:creationId xmlns="" xmlns:a16="http://schemas.microsoft.com/office/drawing/2014/main" id="{72FD7772-B997-F09C-813D-AD18E5168DB9}"/>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159</a:t>
            </a:r>
          </a:p>
        </p:txBody>
      </p:sp>
    </p:spTree>
  </p:cSld>
  <p:clrMapOvr>
    <a:overrideClrMapping bg1="lt1" tx1="dk1" bg2="lt2" tx2="dk2" accent1="accent1" accent2="accent2" accent3="accent3" accent4="accent4" accent5="accent5" accent6="accent6" hlink="hlink" folHlink="folHlink"/>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Rectangle 1">
            <a:extLst>
              <a:ext uri="{FF2B5EF4-FFF2-40B4-BE49-F238E27FC236}">
                <a16:creationId xmlns="" xmlns:a16="http://schemas.microsoft.com/office/drawing/2014/main" id="{322DEB67-BEAD-E001-E4AA-A089EDA7E97F}"/>
              </a:ext>
            </a:extLst>
          </p:cNvPr>
          <p:cNvSpPr>
            <a:spLocks noChangeArrowheads="1"/>
          </p:cNvSpPr>
          <p:nvPr/>
        </p:nvSpPr>
        <p:spPr bwMode="auto">
          <a:xfrm>
            <a:off x="594520" y="354013"/>
            <a:ext cx="4770437"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latin typeface="Times New Roman" panose="02020603050405020304" pitchFamily="18" charset="0"/>
              </a:rPr>
              <a:t>Fungal infections are</a:t>
            </a:r>
          </a:p>
        </p:txBody>
      </p:sp>
      <p:sp>
        <p:nvSpPr>
          <p:cNvPr id="3" name="Rectangle 2">
            <a:extLst>
              <a:ext uri="{FF2B5EF4-FFF2-40B4-BE49-F238E27FC236}">
                <a16:creationId xmlns="" xmlns:a16="http://schemas.microsoft.com/office/drawing/2014/main" id="{72B47A22-883F-3050-F123-63F991C6060E}"/>
              </a:ext>
            </a:extLst>
          </p:cNvPr>
          <p:cNvSpPr/>
          <p:nvPr/>
        </p:nvSpPr>
        <p:spPr>
          <a:xfrm>
            <a:off x="594520" y="1314450"/>
            <a:ext cx="4770437" cy="3132138"/>
          </a:xfrm>
          <a:prstGeom prst="rect">
            <a:avLst/>
          </a:prstGeom>
        </p:spPr>
        <p:txBody>
          <a:bodyPr lIns="0" tIns="0" rIns="0" bIns="0"/>
          <a:lstStyle/>
          <a:p>
            <a:pPr marL="317500" algn="ctr" eaLnBrk="1" fontAlgn="auto" hangingPunct="1">
              <a:lnSpc>
                <a:spcPts val="4440"/>
              </a:lnSpc>
              <a:spcBef>
                <a:spcPts val="0"/>
              </a:spcBef>
              <a:spcAft>
                <a:spcPts val="0"/>
              </a:spcAft>
              <a:defRPr/>
            </a:pPr>
            <a:r>
              <a:rPr lang="en-US" sz="3200" i="1" u="sng" spc="-200">
                <a:latin typeface="Calibri"/>
              </a:rPr>
              <a:t>Four General Types</a:t>
            </a:r>
          </a:p>
          <a:p>
            <a:pPr marL="381000" algn="just" eaLnBrk="1" fontAlgn="auto" hangingPunct="1">
              <a:lnSpc>
                <a:spcPts val="4440"/>
              </a:lnSpc>
              <a:spcBef>
                <a:spcPts val="0"/>
              </a:spcBef>
              <a:spcAft>
                <a:spcPts val="0"/>
              </a:spcAft>
              <a:defRPr/>
            </a:pPr>
            <a:r>
              <a:rPr lang="en-US" sz="3100" b="1" spc="-150">
                <a:latin typeface="Calibri"/>
              </a:rPr>
              <a:t>•    Cutaneous</a:t>
            </a:r>
          </a:p>
          <a:p>
            <a:pPr marL="381000" algn="just" eaLnBrk="1" fontAlgn="auto" hangingPunct="1">
              <a:lnSpc>
                <a:spcPts val="4440"/>
              </a:lnSpc>
              <a:spcBef>
                <a:spcPts val="0"/>
              </a:spcBef>
              <a:spcAft>
                <a:spcPts val="0"/>
              </a:spcAft>
              <a:defRPr/>
            </a:pPr>
            <a:r>
              <a:rPr lang="en-US" sz="3100" b="1" spc="-150">
                <a:latin typeface="Calibri"/>
              </a:rPr>
              <a:t>•    Subcutaneous</a:t>
            </a:r>
          </a:p>
          <a:p>
            <a:pPr marL="381000" algn="just" eaLnBrk="1" fontAlgn="auto" hangingPunct="1">
              <a:lnSpc>
                <a:spcPts val="4440"/>
              </a:lnSpc>
              <a:spcBef>
                <a:spcPts val="0"/>
              </a:spcBef>
              <a:spcAft>
                <a:spcPts val="0"/>
              </a:spcAft>
              <a:defRPr/>
            </a:pPr>
            <a:r>
              <a:rPr lang="en-US" sz="3100" b="1" spc="-150">
                <a:latin typeface="Calibri"/>
              </a:rPr>
              <a:t>•    Superficial</a:t>
            </a:r>
          </a:p>
          <a:p>
            <a:pPr marL="381000" algn="just" eaLnBrk="1" fontAlgn="auto" hangingPunct="1">
              <a:lnSpc>
                <a:spcPts val="4440"/>
              </a:lnSpc>
              <a:spcBef>
                <a:spcPts val="0"/>
              </a:spcBef>
              <a:spcAft>
                <a:spcPts val="0"/>
              </a:spcAft>
              <a:defRPr/>
            </a:pPr>
            <a:r>
              <a:rPr lang="en-US" sz="3100" b="1" spc="-150">
                <a:latin typeface="Calibri"/>
              </a:rPr>
              <a:t>•    Systemic* *</a:t>
            </a:r>
          </a:p>
          <a:p>
            <a:pPr algn="r" eaLnBrk="1" fontAlgn="auto" hangingPunct="1">
              <a:spcBef>
                <a:spcPts val="0"/>
              </a:spcBef>
              <a:spcAft>
                <a:spcPts val="0"/>
              </a:spcAft>
              <a:defRPr/>
            </a:pPr>
            <a:r>
              <a:rPr lang="en-US" sz="2600" b="1">
                <a:latin typeface="Times New Roman"/>
              </a:rPr>
              <a:t>*Can be life-threatening</a:t>
            </a:r>
          </a:p>
        </p:txBody>
      </p:sp>
      <p:sp>
        <p:nvSpPr>
          <p:cNvPr id="175108" name="Rectangle 3">
            <a:extLst>
              <a:ext uri="{FF2B5EF4-FFF2-40B4-BE49-F238E27FC236}">
                <a16:creationId xmlns="" xmlns:a16="http://schemas.microsoft.com/office/drawing/2014/main" id="{D703877C-92F2-3040-36A8-04D25F3D486F}"/>
              </a:ext>
            </a:extLst>
          </p:cNvPr>
          <p:cNvSpPr>
            <a:spLocks noChangeArrowheads="1"/>
          </p:cNvSpPr>
          <p:nvPr/>
        </p:nvSpPr>
        <p:spPr bwMode="auto">
          <a:xfrm>
            <a:off x="594520" y="4581526"/>
            <a:ext cx="4770437"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054100" indent="-215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50"/>
              </a:lnSpc>
            </a:pPr>
            <a:r>
              <a:rPr lang="en-US" altLang="en-US" sz="2600" b="1">
                <a:latin typeface="Times New Roman" panose="02020603050405020304" pitchFamily="18" charset="0"/>
              </a:rPr>
              <a:t>*Usually occur in immunocompromised host</a:t>
            </a:r>
          </a:p>
        </p:txBody>
      </p:sp>
      <p:sp>
        <p:nvSpPr>
          <p:cNvPr id="175109" name="Rectangle 4">
            <a:extLst>
              <a:ext uri="{FF2B5EF4-FFF2-40B4-BE49-F238E27FC236}">
                <a16:creationId xmlns="" xmlns:a16="http://schemas.microsoft.com/office/drawing/2014/main" id="{014030E7-7E07-E8DB-C33B-EDA67B09F59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C5743A4-6919-CA49-1661-5C63AF7E7054}"/>
              </a:ext>
            </a:extLst>
          </p:cNvPr>
          <p:cNvSpPr/>
          <p:nvPr/>
        </p:nvSpPr>
        <p:spPr>
          <a:xfrm>
            <a:off x="80169" y="798513"/>
            <a:ext cx="6140450" cy="5459412"/>
          </a:xfrm>
          <a:prstGeom prst="rect">
            <a:avLst/>
          </a:prstGeom>
        </p:spPr>
        <p:txBody>
          <a:bodyPr lIns="0" tIns="0" rIns="0" bIns="0"/>
          <a:lstStyle/>
          <a:p>
            <a:pPr marL="254000" indent="-254000" eaLnBrk="1" fontAlgn="auto" hangingPunct="1">
              <a:spcBef>
                <a:spcPts val="0"/>
              </a:spcBef>
              <a:spcAft>
                <a:spcPts val="1260"/>
              </a:spcAft>
              <a:defRPr/>
            </a:pPr>
            <a:r>
              <a:rPr lang="en-US" sz="2700">
                <a:latin typeface="Times New Roman"/>
              </a:rPr>
              <a:t>Candida albicans</a:t>
            </a:r>
          </a:p>
          <a:p>
            <a:pPr marL="254000" indent="-254000" eaLnBrk="1" fontAlgn="auto" hangingPunct="1">
              <a:lnSpc>
                <a:spcPts val="3024"/>
              </a:lnSpc>
              <a:spcBef>
                <a:spcPts val="0"/>
              </a:spcBef>
              <a:spcAft>
                <a:spcPts val="630"/>
              </a:spcAft>
              <a:defRPr/>
            </a:pPr>
            <a:r>
              <a:rPr lang="en-US" sz="2700">
                <a:latin typeface="Times New Roman"/>
              </a:rPr>
              <a:t>•    Due to antibiotic therapy, antineoplastics, or immunosuppressants it may result in overgrowth and systemic infections.</a:t>
            </a:r>
          </a:p>
          <a:p>
            <a:pPr marL="254000" indent="-254000" eaLnBrk="1" fontAlgn="auto" hangingPunct="1">
              <a:spcBef>
                <a:spcPts val="0"/>
              </a:spcBef>
              <a:spcAft>
                <a:spcPts val="1260"/>
              </a:spcAft>
              <a:defRPr/>
            </a:pPr>
            <a:r>
              <a:rPr lang="en-US" sz="2700">
                <a:latin typeface="Times New Roman"/>
              </a:rPr>
              <a:t>In the mouth:</a:t>
            </a:r>
          </a:p>
          <a:p>
            <a:pPr algn="just" eaLnBrk="1" fontAlgn="auto" hangingPunct="1">
              <a:spcBef>
                <a:spcPts val="0"/>
              </a:spcBef>
              <a:spcAft>
                <a:spcPts val="1260"/>
              </a:spcAft>
              <a:defRPr/>
            </a:pPr>
            <a:r>
              <a:rPr lang="en-US" sz="2700">
                <a:latin typeface="Times New Roman"/>
              </a:rPr>
              <a:t>•    Oral candidiasis or thrush</a:t>
            </a:r>
          </a:p>
          <a:p>
            <a:pPr marL="254000" indent="-254000" eaLnBrk="1" fontAlgn="auto" hangingPunct="1">
              <a:lnSpc>
                <a:spcPts val="3024"/>
              </a:lnSpc>
              <a:spcBef>
                <a:spcPts val="0"/>
              </a:spcBef>
              <a:spcAft>
                <a:spcPts val="630"/>
              </a:spcAft>
              <a:defRPr/>
            </a:pPr>
            <a:r>
              <a:rPr lang="en-US" sz="2700">
                <a:latin typeface="Times New Roman"/>
              </a:rPr>
              <a:t>•    Newborn infants and immunocompromised patients</a:t>
            </a:r>
          </a:p>
          <a:p>
            <a:pPr algn="just" eaLnBrk="1" fontAlgn="auto" hangingPunct="1">
              <a:spcBef>
                <a:spcPts val="0"/>
              </a:spcBef>
              <a:spcAft>
                <a:spcPts val="1260"/>
              </a:spcAft>
              <a:defRPr/>
            </a:pPr>
            <a:r>
              <a:rPr lang="en-US" sz="2700">
                <a:latin typeface="Times New Roman"/>
              </a:rPr>
              <a:t>Vaginal candidiasis:</a:t>
            </a:r>
          </a:p>
          <a:p>
            <a:pPr algn="just" eaLnBrk="1" fontAlgn="auto" hangingPunct="1">
              <a:spcBef>
                <a:spcPts val="0"/>
              </a:spcBef>
              <a:spcAft>
                <a:spcPts val="1260"/>
              </a:spcAft>
              <a:defRPr/>
            </a:pPr>
            <a:r>
              <a:rPr lang="en-US" sz="2700">
                <a:latin typeface="Times New Roman"/>
              </a:rPr>
              <a:t>•    “Yeast infection”</a:t>
            </a:r>
          </a:p>
          <a:p>
            <a:pPr marL="254000" indent="-254000" eaLnBrk="1" fontAlgn="auto" hangingPunct="1">
              <a:lnSpc>
                <a:spcPts val="3048"/>
              </a:lnSpc>
              <a:spcBef>
                <a:spcPts val="0"/>
              </a:spcBef>
              <a:spcAft>
                <a:spcPts val="0"/>
              </a:spcAft>
              <a:defRPr/>
            </a:pPr>
            <a:r>
              <a:rPr lang="en-US" sz="2700">
                <a:latin typeface="Times New Roman"/>
              </a:rPr>
              <a:t>•    Pregnancy, diabetes mellitus, oral contraceptives</a:t>
            </a:r>
          </a:p>
        </p:txBody>
      </p:sp>
      <p:sp>
        <p:nvSpPr>
          <p:cNvPr id="176131" name="Rectangle 2">
            <a:extLst>
              <a:ext uri="{FF2B5EF4-FFF2-40B4-BE49-F238E27FC236}">
                <a16:creationId xmlns="" xmlns:a16="http://schemas.microsoft.com/office/drawing/2014/main" id="{2E7716E1-7FC5-6F5E-7EA4-F51A2726740B}"/>
              </a:ext>
            </a:extLst>
          </p:cNvPr>
          <p:cNvSpPr>
            <a:spLocks noChangeArrowheads="1"/>
          </p:cNvSpPr>
          <p:nvPr/>
        </p:nvSpPr>
        <p:spPr bwMode="auto">
          <a:xfrm>
            <a:off x="80169" y="6496050"/>
            <a:ext cx="614045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5346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160</a:t>
            </a:r>
          </a:p>
        </p:txBody>
      </p:sp>
    </p:spTree>
  </p:cSld>
  <p:clrMapOvr>
    <a:overrideClrMapping bg1="lt1" tx1="dk1" bg2="lt2" tx2="dk2" accent1="accent1" accent2="accent2" accent3="accent3" accent4="accent4" accent5="accent5" accent6="accent6" hlink="hlink" folHlink="folHlink"/>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Rectangle 1">
            <a:extLst>
              <a:ext uri="{FF2B5EF4-FFF2-40B4-BE49-F238E27FC236}">
                <a16:creationId xmlns="" xmlns:a16="http://schemas.microsoft.com/office/drawing/2014/main" id="{DAFC5353-BB3E-FA13-4134-FB50B6E18D4F}"/>
              </a:ext>
            </a:extLst>
          </p:cNvPr>
          <p:cNvSpPr>
            <a:spLocks noChangeArrowheads="1"/>
          </p:cNvSpPr>
          <p:nvPr/>
        </p:nvSpPr>
        <p:spPr bwMode="auto">
          <a:xfrm>
            <a:off x="945356" y="3157539"/>
            <a:ext cx="487045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n-US" altLang="en-US" sz="4300">
                <a:latin typeface="Times New Roman" panose="02020603050405020304" pitchFamily="18" charset="0"/>
              </a:rPr>
              <a:t>Mechanism of Action</a:t>
            </a:r>
          </a:p>
        </p:txBody>
      </p:sp>
      <p:sp>
        <p:nvSpPr>
          <p:cNvPr id="177155" name="Rectangle 2">
            <a:extLst>
              <a:ext uri="{FF2B5EF4-FFF2-40B4-BE49-F238E27FC236}">
                <a16:creationId xmlns="" xmlns:a16="http://schemas.microsoft.com/office/drawing/2014/main" id="{505B013E-D6EE-9F2A-51E0-B65EF5A0767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1">
            <a:extLst>
              <a:ext uri="{FF2B5EF4-FFF2-40B4-BE49-F238E27FC236}">
                <a16:creationId xmlns="" xmlns:a16="http://schemas.microsoft.com/office/drawing/2014/main" id="{AD1012D5-E14E-6310-726A-58F542C822DB}"/>
              </a:ext>
            </a:extLst>
          </p:cNvPr>
          <p:cNvSpPr>
            <a:spLocks noChangeArrowheads="1"/>
          </p:cNvSpPr>
          <p:nvPr/>
        </p:nvSpPr>
        <p:spPr bwMode="auto">
          <a:xfrm>
            <a:off x="4958556" y="6477000"/>
            <a:ext cx="25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b="1">
                <a:solidFill>
                  <a:srgbClr val="878787"/>
                </a:solidFill>
                <a:latin typeface="Times New Roman" panose="02020603050405020304" pitchFamily="18" charset="0"/>
              </a:rPr>
              <a:t>161</a:t>
            </a:r>
          </a:p>
        </p:txBody>
      </p:sp>
    </p:spTree>
  </p:cSld>
  <p:clrMapOvr>
    <a:overrideClrMapping bg1="lt1" tx1="dk1" bg2="lt2" tx2="dk2" accent1="accent1" accent2="accent2" accent3="accent3" accent4="accent4" accent5="accent5" accent6="accent6" hlink="hlink" folHlink="folHlink"/>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9202" name="Picture 1">
            <a:extLst>
              <a:ext uri="{FF2B5EF4-FFF2-40B4-BE49-F238E27FC236}">
                <a16:creationId xmlns="" xmlns:a16="http://schemas.microsoft.com/office/drawing/2014/main" id="{3A83020C-7E51-033F-DE57-1DEDB053CD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7845" y="539750"/>
            <a:ext cx="864552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9203" name="Picture 2">
            <a:extLst>
              <a:ext uri="{FF2B5EF4-FFF2-40B4-BE49-F238E27FC236}">
                <a16:creationId xmlns="" xmlns:a16="http://schemas.microsoft.com/office/drawing/2014/main" id="{BB546B3A-35CF-5FE5-C639-8E6572D682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2620" y="5419726"/>
            <a:ext cx="63087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4" name="Rectangle 3">
            <a:extLst>
              <a:ext uri="{FF2B5EF4-FFF2-40B4-BE49-F238E27FC236}">
                <a16:creationId xmlns="" xmlns:a16="http://schemas.microsoft.com/office/drawing/2014/main" id="{EE286D26-F6BA-373F-D8B1-1A00D397203F}"/>
              </a:ext>
            </a:extLst>
          </p:cNvPr>
          <p:cNvSpPr>
            <a:spLocks noChangeArrowheads="1"/>
          </p:cNvSpPr>
          <p:nvPr/>
        </p:nvSpPr>
        <p:spPr bwMode="auto">
          <a:xfrm>
            <a:off x="2972595" y="119064"/>
            <a:ext cx="6345237"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b="1">
                <a:solidFill>
                  <a:srgbClr val="2E75B6"/>
                </a:solidFill>
                <a:latin typeface="Arial" panose="020B0604020202020204" pitchFamily="34" charset="0"/>
              </a:rPr>
              <a:t>ANTI FUNGAL DRUGS MECHANISAM</a:t>
            </a:r>
          </a:p>
        </p:txBody>
      </p:sp>
      <p:sp>
        <p:nvSpPr>
          <p:cNvPr id="179205" name="Rectangle 4">
            <a:extLst>
              <a:ext uri="{FF2B5EF4-FFF2-40B4-BE49-F238E27FC236}">
                <a16:creationId xmlns="" xmlns:a16="http://schemas.microsoft.com/office/drawing/2014/main" id="{F1B831C3-CD49-8BD4-D71D-5EB6269E22B5}"/>
              </a:ext>
            </a:extLst>
          </p:cNvPr>
          <p:cNvSpPr>
            <a:spLocks noChangeArrowheads="1"/>
          </p:cNvSpPr>
          <p:nvPr/>
        </p:nvSpPr>
        <p:spPr bwMode="auto">
          <a:xfrm>
            <a:off x="8724106" y="749301"/>
            <a:ext cx="88265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solidFill>
                  <a:srgbClr val="2E75B6"/>
                </a:solidFill>
                <a:latin typeface="Tahoma" panose="020B0604030504040204" pitchFamily="34" charset="0"/>
              </a:rPr>
              <a:t>OTHERS</a:t>
            </a:r>
          </a:p>
        </p:txBody>
      </p:sp>
      <p:sp>
        <p:nvSpPr>
          <p:cNvPr id="179206" name="Rectangle 5">
            <a:extLst>
              <a:ext uri="{FF2B5EF4-FFF2-40B4-BE49-F238E27FC236}">
                <a16:creationId xmlns="" xmlns:a16="http://schemas.microsoft.com/office/drawing/2014/main" id="{06812C4F-3C33-61B1-AA24-149F28DF1670}"/>
              </a:ext>
            </a:extLst>
          </p:cNvPr>
          <p:cNvSpPr>
            <a:spLocks noChangeArrowheads="1"/>
          </p:cNvSpPr>
          <p:nvPr/>
        </p:nvSpPr>
        <p:spPr bwMode="auto">
          <a:xfrm>
            <a:off x="3085307" y="1219200"/>
            <a:ext cx="1401763"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solidFill>
                  <a:srgbClr val="2E75B6"/>
                </a:solidFill>
                <a:latin typeface="Tahoma" panose="020B0604030504040204" pitchFamily="34" charset="0"/>
              </a:rPr>
              <a:t>FLUCYTOSINE</a:t>
            </a:r>
          </a:p>
        </p:txBody>
      </p:sp>
      <p:sp>
        <p:nvSpPr>
          <p:cNvPr id="179207" name="Rectangle 6">
            <a:extLst>
              <a:ext uri="{FF2B5EF4-FFF2-40B4-BE49-F238E27FC236}">
                <a16:creationId xmlns="" xmlns:a16="http://schemas.microsoft.com/office/drawing/2014/main" id="{3A3E34BF-550B-18C1-B319-C735BF7D49A3}"/>
              </a:ext>
            </a:extLst>
          </p:cNvPr>
          <p:cNvSpPr>
            <a:spLocks noChangeArrowheads="1"/>
          </p:cNvSpPr>
          <p:nvPr/>
        </p:nvSpPr>
        <p:spPr bwMode="auto">
          <a:xfrm>
            <a:off x="8346281" y="1231900"/>
            <a:ext cx="273050"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54520A"/>
                </a:solidFill>
                <a:latin typeface="Arial" panose="020B0604020202020204" pitchFamily="34" charset="0"/>
              </a:rPr>
              <a:t>To</a:t>
            </a:r>
          </a:p>
        </p:txBody>
      </p:sp>
      <p:sp>
        <p:nvSpPr>
          <p:cNvPr id="179208" name="Rectangle 7">
            <a:extLst>
              <a:ext uri="{FF2B5EF4-FFF2-40B4-BE49-F238E27FC236}">
                <a16:creationId xmlns="" xmlns:a16="http://schemas.microsoft.com/office/drawing/2014/main" id="{097F5C6F-BF08-F9D1-CB11-5E07714DD74F}"/>
              </a:ext>
            </a:extLst>
          </p:cNvPr>
          <p:cNvSpPr>
            <a:spLocks noChangeArrowheads="1"/>
          </p:cNvSpPr>
          <p:nvPr/>
        </p:nvSpPr>
        <p:spPr bwMode="auto">
          <a:xfrm>
            <a:off x="8711407" y="1231900"/>
            <a:ext cx="811213"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242121"/>
                </a:solidFill>
                <a:latin typeface="Arial" panose="020B0604020202020204" pitchFamily="34" charset="0"/>
              </a:rPr>
              <a:t>naftate</a:t>
            </a:r>
          </a:p>
        </p:txBody>
      </p:sp>
      <p:sp>
        <p:nvSpPr>
          <p:cNvPr id="179209" name="Rectangle 8">
            <a:extLst>
              <a:ext uri="{FF2B5EF4-FFF2-40B4-BE49-F238E27FC236}">
                <a16:creationId xmlns="" xmlns:a16="http://schemas.microsoft.com/office/drawing/2014/main" id="{60F3CF66-C6E2-38E5-1813-079BE498295B}"/>
              </a:ext>
            </a:extLst>
          </p:cNvPr>
          <p:cNvSpPr>
            <a:spLocks noChangeArrowheads="1"/>
          </p:cNvSpPr>
          <p:nvPr/>
        </p:nvSpPr>
        <p:spPr bwMode="auto">
          <a:xfrm>
            <a:off x="7754144" y="1420813"/>
            <a:ext cx="2017712"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54520A"/>
                </a:solidFill>
                <a:latin typeface="Arial" panose="020B0604020202020204" pitchFamily="34" charset="0"/>
              </a:rPr>
              <a:t>Hydroxystilbamid</a:t>
            </a:r>
          </a:p>
        </p:txBody>
      </p:sp>
      <p:sp>
        <p:nvSpPr>
          <p:cNvPr id="179210" name="Rectangle 9">
            <a:extLst>
              <a:ext uri="{FF2B5EF4-FFF2-40B4-BE49-F238E27FC236}">
                <a16:creationId xmlns="" xmlns:a16="http://schemas.microsoft.com/office/drawing/2014/main" id="{1412B8C9-8FB4-B770-1050-BB56B2A7B90C}"/>
              </a:ext>
            </a:extLst>
          </p:cNvPr>
          <p:cNvSpPr>
            <a:spLocks noChangeArrowheads="1"/>
          </p:cNvSpPr>
          <p:nvPr/>
        </p:nvSpPr>
        <p:spPr bwMode="auto">
          <a:xfrm>
            <a:off x="9870281" y="1450976"/>
            <a:ext cx="26193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200">
                <a:solidFill>
                  <a:srgbClr val="242121"/>
                </a:solidFill>
                <a:latin typeface="Times New Roman" panose="02020603050405020304" pitchFamily="18" charset="0"/>
              </a:rPr>
              <a:t>ne</a:t>
            </a:r>
          </a:p>
        </p:txBody>
      </p:sp>
      <p:sp>
        <p:nvSpPr>
          <p:cNvPr id="179211" name="Rectangle 10">
            <a:extLst>
              <a:ext uri="{FF2B5EF4-FFF2-40B4-BE49-F238E27FC236}">
                <a16:creationId xmlns="" xmlns:a16="http://schemas.microsoft.com/office/drawing/2014/main" id="{889AB8A1-429D-6DF4-08A6-0B076F18CB68}"/>
              </a:ext>
            </a:extLst>
          </p:cNvPr>
          <p:cNvSpPr>
            <a:spLocks noChangeArrowheads="1"/>
          </p:cNvSpPr>
          <p:nvPr/>
        </p:nvSpPr>
        <p:spPr bwMode="auto">
          <a:xfrm>
            <a:off x="9247982" y="1603375"/>
            <a:ext cx="682625" cy="1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54520A"/>
                </a:solidFill>
                <a:latin typeface="Arial" panose="020B0604020202020204" pitchFamily="34" charset="0"/>
              </a:rPr>
              <a:t>iodide</a:t>
            </a:r>
          </a:p>
        </p:txBody>
      </p:sp>
      <p:sp>
        <p:nvSpPr>
          <p:cNvPr id="179212" name="Rectangle 11">
            <a:extLst>
              <a:ext uri="{FF2B5EF4-FFF2-40B4-BE49-F238E27FC236}">
                <a16:creationId xmlns="" xmlns:a16="http://schemas.microsoft.com/office/drawing/2014/main" id="{2D1322D3-6C95-F8A1-0140-AF1768D70ECE}"/>
              </a:ext>
            </a:extLst>
          </p:cNvPr>
          <p:cNvSpPr>
            <a:spLocks noChangeArrowheads="1"/>
          </p:cNvSpPr>
          <p:nvPr/>
        </p:nvSpPr>
        <p:spPr bwMode="auto">
          <a:xfrm>
            <a:off x="8790782" y="1633539"/>
            <a:ext cx="341313"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a:solidFill>
                  <a:srgbClr val="242121"/>
                </a:solidFill>
                <a:latin typeface="Corbel" panose="020B0503020204020204" pitchFamily="34" charset="0"/>
              </a:rPr>
              <a:t>u m</a:t>
            </a:r>
          </a:p>
        </p:txBody>
      </p:sp>
      <p:sp>
        <p:nvSpPr>
          <p:cNvPr id="179213" name="Rectangle 12">
            <a:extLst>
              <a:ext uri="{FF2B5EF4-FFF2-40B4-BE49-F238E27FC236}">
                <a16:creationId xmlns="" xmlns:a16="http://schemas.microsoft.com/office/drawing/2014/main" id="{31B12108-42BE-006D-5227-BE133D581A7F}"/>
              </a:ext>
            </a:extLst>
          </p:cNvPr>
          <p:cNvSpPr>
            <a:spLocks noChangeArrowheads="1"/>
          </p:cNvSpPr>
          <p:nvPr/>
        </p:nvSpPr>
        <p:spPr bwMode="auto">
          <a:xfrm>
            <a:off x="2066131" y="1706563"/>
            <a:ext cx="1036638" cy="19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800" b="1">
                <a:solidFill>
                  <a:srgbClr val="54520A"/>
                </a:solidFill>
                <a:latin typeface="CordiaUPC" panose="020B0304020202020204" pitchFamily="34" charset="-34"/>
              </a:rPr>
              <a:t>Interferes</a:t>
            </a:r>
          </a:p>
        </p:txBody>
      </p:sp>
      <p:sp>
        <p:nvSpPr>
          <p:cNvPr id="14" name="Rectangle 13">
            <a:extLst>
              <a:ext uri="{FF2B5EF4-FFF2-40B4-BE49-F238E27FC236}">
                <a16:creationId xmlns="" xmlns:a16="http://schemas.microsoft.com/office/drawing/2014/main" id="{5FD0E6F4-6B46-8089-E918-670D1A75E23B}"/>
              </a:ext>
            </a:extLst>
          </p:cNvPr>
          <p:cNvSpPr/>
          <p:nvPr/>
        </p:nvSpPr>
        <p:spPr>
          <a:xfrm>
            <a:off x="3194845" y="1706563"/>
            <a:ext cx="427037" cy="188912"/>
          </a:xfrm>
          <a:prstGeom prst="rect">
            <a:avLst/>
          </a:prstGeom>
        </p:spPr>
        <p:txBody>
          <a:bodyPr wrap="none" lIns="0" tIns="0" rIns="0" bIns="0"/>
          <a:lstStyle/>
          <a:p>
            <a:pPr eaLnBrk="1" fontAlgn="auto" hangingPunct="1">
              <a:spcBef>
                <a:spcPts val="0"/>
              </a:spcBef>
              <a:spcAft>
                <a:spcPts val="0"/>
              </a:spcAft>
              <a:defRPr/>
            </a:pPr>
            <a:r>
              <a:rPr lang="en-US" sz="2200" spc="-50">
                <a:solidFill>
                  <a:srgbClr val="242121"/>
                </a:solidFill>
                <a:latin typeface="Calibri"/>
              </a:rPr>
              <a:t>with</a:t>
            </a:r>
          </a:p>
        </p:txBody>
      </p:sp>
      <p:sp>
        <p:nvSpPr>
          <p:cNvPr id="179215" name="Rectangle 14">
            <a:extLst>
              <a:ext uri="{FF2B5EF4-FFF2-40B4-BE49-F238E27FC236}">
                <a16:creationId xmlns="" xmlns:a16="http://schemas.microsoft.com/office/drawing/2014/main" id="{D8891292-3DD3-A884-72A3-F38BE1D3FD5F}"/>
              </a:ext>
            </a:extLst>
          </p:cNvPr>
          <p:cNvSpPr>
            <a:spLocks noChangeArrowheads="1"/>
          </p:cNvSpPr>
          <p:nvPr/>
        </p:nvSpPr>
        <p:spPr bwMode="auto">
          <a:xfrm>
            <a:off x="8157370" y="1792289"/>
            <a:ext cx="858837" cy="11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242121"/>
                </a:solidFill>
                <a:latin typeface="Arial" panose="020B0604020202020204" pitchFamily="34" charset="0"/>
              </a:rPr>
              <a:t>Sulfona</a:t>
            </a:r>
          </a:p>
        </p:txBody>
      </p:sp>
      <p:sp>
        <p:nvSpPr>
          <p:cNvPr id="179216" name="Rectangle 15">
            <a:extLst>
              <a:ext uri="{FF2B5EF4-FFF2-40B4-BE49-F238E27FC236}">
                <a16:creationId xmlns="" xmlns:a16="http://schemas.microsoft.com/office/drawing/2014/main" id="{53E2B46B-239E-5CE2-D0A5-695FAEFA729B}"/>
              </a:ext>
            </a:extLst>
          </p:cNvPr>
          <p:cNvSpPr>
            <a:spLocks noChangeArrowheads="1"/>
          </p:cNvSpPr>
          <p:nvPr/>
        </p:nvSpPr>
        <p:spPr bwMode="auto">
          <a:xfrm>
            <a:off x="9340056" y="1792289"/>
            <a:ext cx="388938" cy="11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242121"/>
                </a:solidFill>
                <a:latin typeface="Arial" panose="020B0604020202020204" pitchFamily="34" charset="0"/>
              </a:rPr>
              <a:t>des</a:t>
            </a:r>
          </a:p>
        </p:txBody>
      </p:sp>
      <p:sp>
        <p:nvSpPr>
          <p:cNvPr id="179217" name="Rectangle 16">
            <a:extLst>
              <a:ext uri="{FF2B5EF4-FFF2-40B4-BE49-F238E27FC236}">
                <a16:creationId xmlns="" xmlns:a16="http://schemas.microsoft.com/office/drawing/2014/main" id="{38BEEFFE-D45C-8FCE-6324-7640232DE48E}"/>
              </a:ext>
            </a:extLst>
          </p:cNvPr>
          <p:cNvSpPr>
            <a:spLocks noChangeArrowheads="1"/>
          </p:cNvSpPr>
          <p:nvPr/>
        </p:nvSpPr>
        <p:spPr bwMode="auto">
          <a:xfrm>
            <a:off x="8443119" y="1974850"/>
            <a:ext cx="7810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54520A"/>
                </a:solidFill>
                <a:latin typeface="Arial" panose="020B0604020202020204" pitchFamily="34" charset="0"/>
              </a:rPr>
              <a:t>Penicill</a:t>
            </a:r>
          </a:p>
        </p:txBody>
      </p:sp>
      <p:sp>
        <p:nvSpPr>
          <p:cNvPr id="179218" name="Rectangle 17">
            <a:extLst>
              <a:ext uri="{FF2B5EF4-FFF2-40B4-BE49-F238E27FC236}">
                <a16:creationId xmlns="" xmlns:a16="http://schemas.microsoft.com/office/drawing/2014/main" id="{15A74E92-AD59-F688-8108-5E9CF3F047C3}"/>
              </a:ext>
            </a:extLst>
          </p:cNvPr>
          <p:cNvSpPr>
            <a:spLocks noChangeArrowheads="1"/>
          </p:cNvSpPr>
          <p:nvPr/>
        </p:nvSpPr>
        <p:spPr bwMode="auto">
          <a:xfrm>
            <a:off x="9321006" y="2005014"/>
            <a:ext cx="115888"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100">
                <a:latin typeface="Corbel" panose="020B0503020204020204" pitchFamily="34" charset="0"/>
              </a:rPr>
              <a:t>n</a:t>
            </a:r>
          </a:p>
        </p:txBody>
      </p:sp>
      <p:sp>
        <p:nvSpPr>
          <p:cNvPr id="179219" name="Rectangle 18">
            <a:extLst>
              <a:ext uri="{FF2B5EF4-FFF2-40B4-BE49-F238E27FC236}">
                <a16:creationId xmlns="" xmlns:a16="http://schemas.microsoft.com/office/drawing/2014/main" id="{3BEF3049-A993-0BDF-697F-E7AED14DA27B}"/>
              </a:ext>
            </a:extLst>
          </p:cNvPr>
          <p:cNvSpPr>
            <a:spLocks noChangeArrowheads="1"/>
          </p:cNvSpPr>
          <p:nvPr/>
        </p:nvSpPr>
        <p:spPr bwMode="auto">
          <a:xfrm>
            <a:off x="7968456" y="2163763"/>
            <a:ext cx="914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242121"/>
                </a:solidFill>
                <a:latin typeface="Arial" panose="020B0604020202020204" pitchFamily="34" charset="0"/>
              </a:rPr>
              <a:t>Undexyl</a:t>
            </a:r>
          </a:p>
        </p:txBody>
      </p:sp>
      <p:sp>
        <p:nvSpPr>
          <p:cNvPr id="179220" name="Rectangle 19">
            <a:extLst>
              <a:ext uri="{FF2B5EF4-FFF2-40B4-BE49-F238E27FC236}">
                <a16:creationId xmlns="" xmlns:a16="http://schemas.microsoft.com/office/drawing/2014/main" id="{E364F287-BD0F-35BB-AE97-14CB26FD7A0A}"/>
              </a:ext>
            </a:extLst>
          </p:cNvPr>
          <p:cNvSpPr>
            <a:spLocks noChangeArrowheads="1"/>
          </p:cNvSpPr>
          <p:nvPr/>
        </p:nvSpPr>
        <p:spPr bwMode="auto">
          <a:xfrm>
            <a:off x="9460706" y="2163764"/>
            <a:ext cx="450850" cy="11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242121"/>
                </a:solidFill>
                <a:latin typeface="Arial" panose="020B0604020202020204" pitchFamily="34" charset="0"/>
              </a:rPr>
              <a:t>acid</a:t>
            </a:r>
          </a:p>
        </p:txBody>
      </p:sp>
      <p:sp>
        <p:nvSpPr>
          <p:cNvPr id="179221" name="Rectangle 20">
            <a:extLst>
              <a:ext uri="{FF2B5EF4-FFF2-40B4-BE49-F238E27FC236}">
                <a16:creationId xmlns="" xmlns:a16="http://schemas.microsoft.com/office/drawing/2014/main" id="{43B69CA6-C1CC-75F1-ADA2-7F2B00A7A1E6}"/>
              </a:ext>
            </a:extLst>
          </p:cNvPr>
          <p:cNvSpPr>
            <a:spLocks noChangeArrowheads="1"/>
          </p:cNvSpPr>
          <p:nvPr/>
        </p:nvSpPr>
        <p:spPr bwMode="auto">
          <a:xfrm>
            <a:off x="9260681" y="2189164"/>
            <a:ext cx="103188" cy="9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200">
                <a:latin typeface="Times New Roman" panose="02020603050405020304" pitchFamily="18" charset="0"/>
              </a:rPr>
              <a:t>c</a:t>
            </a:r>
          </a:p>
        </p:txBody>
      </p:sp>
      <p:sp>
        <p:nvSpPr>
          <p:cNvPr id="179222" name="Rectangle 21">
            <a:extLst>
              <a:ext uri="{FF2B5EF4-FFF2-40B4-BE49-F238E27FC236}">
                <a16:creationId xmlns="" xmlns:a16="http://schemas.microsoft.com/office/drawing/2014/main" id="{2B2B1205-ECE1-11C0-41F6-313C94D934B6}"/>
              </a:ext>
            </a:extLst>
          </p:cNvPr>
          <p:cNvSpPr>
            <a:spLocks noChangeArrowheads="1"/>
          </p:cNvSpPr>
          <p:nvPr/>
        </p:nvSpPr>
        <p:spPr bwMode="auto">
          <a:xfrm>
            <a:off x="2634456" y="2305050"/>
            <a:ext cx="12192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solidFill>
                  <a:srgbClr val="2E75B6"/>
                </a:solidFill>
                <a:latin typeface="Tahoma" panose="020B0604030504040204" pitchFamily="34" charset="0"/>
              </a:rPr>
              <a:t>IMIDAZOLES</a:t>
            </a:r>
          </a:p>
        </p:txBody>
      </p:sp>
      <p:sp>
        <p:nvSpPr>
          <p:cNvPr id="179223" name="Rectangle 22">
            <a:extLst>
              <a:ext uri="{FF2B5EF4-FFF2-40B4-BE49-F238E27FC236}">
                <a16:creationId xmlns="" xmlns:a16="http://schemas.microsoft.com/office/drawing/2014/main" id="{C3C40358-411F-CFE4-0A46-1F0376D5A6DC}"/>
              </a:ext>
            </a:extLst>
          </p:cNvPr>
          <p:cNvSpPr>
            <a:spLocks noChangeArrowheads="1"/>
          </p:cNvSpPr>
          <p:nvPr/>
        </p:nvSpPr>
        <p:spPr bwMode="auto">
          <a:xfrm>
            <a:off x="8120856" y="2517775"/>
            <a:ext cx="8953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solidFill>
                  <a:srgbClr val="2E75B6"/>
                </a:solidFill>
                <a:latin typeface="Tahoma" panose="020B0604030504040204" pitchFamily="34" charset="0"/>
              </a:rPr>
              <a:t>CANDINS</a:t>
            </a:r>
          </a:p>
        </p:txBody>
      </p:sp>
      <p:sp>
        <p:nvSpPr>
          <p:cNvPr id="24" name="Rectangle 23">
            <a:extLst>
              <a:ext uri="{FF2B5EF4-FFF2-40B4-BE49-F238E27FC236}">
                <a16:creationId xmlns="" xmlns:a16="http://schemas.microsoft.com/office/drawing/2014/main" id="{71DDD8F6-E83E-981D-B094-E2EDD7684909}"/>
              </a:ext>
            </a:extLst>
          </p:cNvPr>
          <p:cNvSpPr/>
          <p:nvPr/>
        </p:nvSpPr>
        <p:spPr>
          <a:xfrm>
            <a:off x="2097882" y="2828926"/>
            <a:ext cx="785813" cy="195263"/>
          </a:xfrm>
          <a:prstGeom prst="rect">
            <a:avLst/>
          </a:prstGeom>
        </p:spPr>
        <p:txBody>
          <a:bodyPr wrap="none" lIns="0" tIns="0" rIns="0" bIns="0"/>
          <a:lstStyle/>
          <a:p>
            <a:pPr eaLnBrk="1" fontAlgn="auto" hangingPunct="1">
              <a:spcBef>
                <a:spcPts val="0"/>
              </a:spcBef>
              <a:spcAft>
                <a:spcPts val="0"/>
              </a:spcAft>
              <a:defRPr/>
            </a:pPr>
            <a:r>
              <a:rPr lang="en-US" sz="2200" spc="-50">
                <a:solidFill>
                  <a:srgbClr val="242121"/>
                </a:solidFill>
                <a:latin typeface="Calibri"/>
              </a:rPr>
              <a:t>Interferes</a:t>
            </a:r>
          </a:p>
        </p:txBody>
      </p:sp>
      <p:sp>
        <p:nvSpPr>
          <p:cNvPr id="179225" name="Rectangle 24">
            <a:extLst>
              <a:ext uri="{FF2B5EF4-FFF2-40B4-BE49-F238E27FC236}">
                <a16:creationId xmlns="" xmlns:a16="http://schemas.microsoft.com/office/drawing/2014/main" id="{146C19B2-6BAB-C154-331B-0D6C0F0439AB}"/>
              </a:ext>
            </a:extLst>
          </p:cNvPr>
          <p:cNvSpPr>
            <a:spLocks noChangeArrowheads="1"/>
          </p:cNvSpPr>
          <p:nvPr/>
        </p:nvSpPr>
        <p:spPr bwMode="auto">
          <a:xfrm>
            <a:off x="2944019" y="2828926"/>
            <a:ext cx="323850"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242121"/>
                </a:solidFill>
                <a:latin typeface="Tahoma" panose="020B0604030504040204" pitchFamily="34" charset="0"/>
              </a:rPr>
              <a:t>with</a:t>
            </a:r>
          </a:p>
        </p:txBody>
      </p:sp>
      <p:sp>
        <p:nvSpPr>
          <p:cNvPr id="26" name="Rectangle 25">
            <a:extLst>
              <a:ext uri="{FF2B5EF4-FFF2-40B4-BE49-F238E27FC236}">
                <a16:creationId xmlns="" xmlns:a16="http://schemas.microsoft.com/office/drawing/2014/main" id="{3658CCA5-BEAB-5189-D162-FC01C797140E}"/>
              </a:ext>
            </a:extLst>
          </p:cNvPr>
          <p:cNvSpPr/>
          <p:nvPr/>
        </p:nvSpPr>
        <p:spPr>
          <a:xfrm>
            <a:off x="4206081" y="2828926"/>
            <a:ext cx="744538" cy="238125"/>
          </a:xfrm>
          <a:prstGeom prst="rect">
            <a:avLst/>
          </a:prstGeom>
        </p:spPr>
        <p:txBody>
          <a:bodyPr wrap="none" lIns="0" tIns="0" rIns="0" bIns="0"/>
          <a:lstStyle/>
          <a:p>
            <a:pPr eaLnBrk="1" fontAlgn="auto" hangingPunct="1">
              <a:spcBef>
                <a:spcPts val="0"/>
              </a:spcBef>
              <a:spcAft>
                <a:spcPts val="0"/>
              </a:spcAft>
              <a:defRPr/>
            </a:pPr>
            <a:r>
              <a:rPr lang="en-US" sz="2200" spc="-50">
                <a:solidFill>
                  <a:srgbClr val="242121"/>
                </a:solidFill>
                <a:latin typeface="Calibri"/>
              </a:rPr>
              <a:t>synthesis</a:t>
            </a:r>
          </a:p>
        </p:txBody>
      </p:sp>
      <p:sp>
        <p:nvSpPr>
          <p:cNvPr id="27" name="Rectangle 26">
            <a:extLst>
              <a:ext uri="{FF2B5EF4-FFF2-40B4-BE49-F238E27FC236}">
                <a16:creationId xmlns="" xmlns:a16="http://schemas.microsoft.com/office/drawing/2014/main" id="{8C99AF22-46D6-BEDE-108B-5F67A4B234B1}"/>
              </a:ext>
            </a:extLst>
          </p:cNvPr>
          <p:cNvSpPr/>
          <p:nvPr/>
        </p:nvSpPr>
        <p:spPr>
          <a:xfrm>
            <a:off x="8528845" y="2974975"/>
            <a:ext cx="676275" cy="261938"/>
          </a:xfrm>
          <a:prstGeom prst="rect">
            <a:avLst/>
          </a:prstGeom>
        </p:spPr>
        <p:txBody>
          <a:bodyPr wrap="none" lIns="0" tIns="0" rIns="0" bIns="0"/>
          <a:lstStyle/>
          <a:p>
            <a:pPr eaLnBrk="1" fontAlgn="auto" hangingPunct="1">
              <a:spcBef>
                <a:spcPts val="0"/>
              </a:spcBef>
              <a:spcAft>
                <a:spcPts val="0"/>
              </a:spcAft>
              <a:defRPr/>
            </a:pPr>
            <a:r>
              <a:rPr lang="en-US" sz="2300" spc="-50">
                <a:solidFill>
                  <a:srgbClr val="54520A"/>
                </a:solidFill>
                <a:latin typeface="Calibri"/>
              </a:rPr>
              <a:t>fungal</a:t>
            </a:r>
          </a:p>
        </p:txBody>
      </p:sp>
      <p:sp>
        <p:nvSpPr>
          <p:cNvPr id="28" name="Rectangle 27">
            <a:extLst>
              <a:ext uri="{FF2B5EF4-FFF2-40B4-BE49-F238E27FC236}">
                <a16:creationId xmlns="" xmlns:a16="http://schemas.microsoft.com/office/drawing/2014/main" id="{8BF2A5D6-9303-A696-06EB-11C18CBA546E}"/>
              </a:ext>
            </a:extLst>
          </p:cNvPr>
          <p:cNvSpPr/>
          <p:nvPr/>
        </p:nvSpPr>
        <p:spPr>
          <a:xfrm>
            <a:off x="6504782" y="2981326"/>
            <a:ext cx="828675" cy="206375"/>
          </a:xfrm>
          <a:prstGeom prst="rect">
            <a:avLst/>
          </a:prstGeom>
        </p:spPr>
        <p:txBody>
          <a:bodyPr wrap="none" lIns="0" tIns="0" rIns="0" bIns="0"/>
          <a:lstStyle/>
          <a:p>
            <a:pPr eaLnBrk="1" fontAlgn="auto" hangingPunct="1">
              <a:spcBef>
                <a:spcPts val="0"/>
              </a:spcBef>
              <a:spcAft>
                <a:spcPts val="0"/>
              </a:spcAft>
              <a:defRPr/>
            </a:pPr>
            <a:r>
              <a:rPr lang="en-US" sz="2300" spc="-50">
                <a:solidFill>
                  <a:srgbClr val="54520A"/>
                </a:solidFill>
                <a:latin typeface="Calibri"/>
              </a:rPr>
              <a:t>Inhibits</a:t>
            </a:r>
          </a:p>
        </p:txBody>
      </p:sp>
      <p:sp>
        <p:nvSpPr>
          <p:cNvPr id="179229" name="Rectangle 28">
            <a:extLst>
              <a:ext uri="{FF2B5EF4-FFF2-40B4-BE49-F238E27FC236}">
                <a16:creationId xmlns="" xmlns:a16="http://schemas.microsoft.com/office/drawing/2014/main" id="{59200517-4D50-28A7-69F1-034272F96E76}"/>
              </a:ext>
            </a:extLst>
          </p:cNvPr>
          <p:cNvSpPr>
            <a:spLocks noChangeArrowheads="1"/>
          </p:cNvSpPr>
          <p:nvPr/>
        </p:nvSpPr>
        <p:spPr bwMode="auto">
          <a:xfrm>
            <a:off x="7425532" y="2981325"/>
            <a:ext cx="176213"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242121"/>
                </a:solidFill>
                <a:latin typeface="Times New Roman" panose="02020603050405020304" pitchFamily="18" charset="0"/>
              </a:rPr>
              <a:t>91</a:t>
            </a:r>
          </a:p>
        </p:txBody>
      </p:sp>
      <p:sp>
        <p:nvSpPr>
          <p:cNvPr id="30" name="Rectangle 29">
            <a:extLst>
              <a:ext uri="{FF2B5EF4-FFF2-40B4-BE49-F238E27FC236}">
                <a16:creationId xmlns="" xmlns:a16="http://schemas.microsoft.com/office/drawing/2014/main" id="{620BD0BA-EA9F-EB8D-5B01-0F69205DF976}"/>
              </a:ext>
            </a:extLst>
          </p:cNvPr>
          <p:cNvSpPr/>
          <p:nvPr/>
        </p:nvSpPr>
        <p:spPr>
          <a:xfrm>
            <a:off x="9301957" y="2981326"/>
            <a:ext cx="354013" cy="206375"/>
          </a:xfrm>
          <a:prstGeom prst="rect">
            <a:avLst/>
          </a:prstGeom>
        </p:spPr>
        <p:txBody>
          <a:bodyPr wrap="none" lIns="0" tIns="0" rIns="0" bIns="0"/>
          <a:lstStyle/>
          <a:p>
            <a:pPr eaLnBrk="1" fontAlgn="auto" hangingPunct="1">
              <a:spcBef>
                <a:spcPts val="0"/>
              </a:spcBef>
              <a:spcAft>
                <a:spcPts val="0"/>
              </a:spcAft>
              <a:defRPr/>
            </a:pPr>
            <a:r>
              <a:rPr lang="en-US" sz="2300" spc="-50">
                <a:solidFill>
                  <a:srgbClr val="54520A"/>
                </a:solidFill>
                <a:latin typeface="Calibri"/>
              </a:rPr>
              <a:t>cell</a:t>
            </a:r>
          </a:p>
        </p:txBody>
      </p:sp>
      <p:sp>
        <p:nvSpPr>
          <p:cNvPr id="179231" name="Rectangle 30">
            <a:extLst>
              <a:ext uri="{FF2B5EF4-FFF2-40B4-BE49-F238E27FC236}">
                <a16:creationId xmlns="" xmlns:a16="http://schemas.microsoft.com/office/drawing/2014/main" id="{F9857E66-BF6D-271B-7536-DFC9335DC5EB}"/>
              </a:ext>
            </a:extLst>
          </p:cNvPr>
          <p:cNvSpPr>
            <a:spLocks noChangeArrowheads="1"/>
          </p:cNvSpPr>
          <p:nvPr/>
        </p:nvSpPr>
        <p:spPr bwMode="auto">
          <a:xfrm>
            <a:off x="9765506" y="2981326"/>
            <a:ext cx="41433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800" b="1">
                <a:solidFill>
                  <a:srgbClr val="54520A"/>
                </a:solidFill>
                <a:latin typeface="CordiaUPC" panose="020B0304020202020204" pitchFamily="34" charset="-34"/>
              </a:rPr>
              <a:t>wall</a:t>
            </a:r>
          </a:p>
        </p:txBody>
      </p:sp>
      <p:sp>
        <p:nvSpPr>
          <p:cNvPr id="32" name="Rectangle 31">
            <a:extLst>
              <a:ext uri="{FF2B5EF4-FFF2-40B4-BE49-F238E27FC236}">
                <a16:creationId xmlns="" xmlns:a16="http://schemas.microsoft.com/office/drawing/2014/main" id="{D08EDF50-013A-BBDF-DFC2-73EE06C4A83D}"/>
              </a:ext>
            </a:extLst>
          </p:cNvPr>
          <p:cNvSpPr/>
          <p:nvPr/>
        </p:nvSpPr>
        <p:spPr>
          <a:xfrm>
            <a:off x="8247856" y="2987676"/>
            <a:ext cx="177800" cy="193675"/>
          </a:xfrm>
          <a:prstGeom prst="rect">
            <a:avLst/>
          </a:prstGeom>
        </p:spPr>
        <p:txBody>
          <a:bodyPr wrap="none" lIns="0" tIns="0" rIns="0" bIns="0"/>
          <a:lstStyle/>
          <a:p>
            <a:pPr eaLnBrk="1" fontAlgn="auto" hangingPunct="1">
              <a:spcBef>
                <a:spcPts val="0"/>
              </a:spcBef>
              <a:spcAft>
                <a:spcPts val="0"/>
              </a:spcAft>
              <a:defRPr/>
            </a:pPr>
            <a:r>
              <a:rPr lang="en-US" sz="2300" spc="-50">
                <a:solidFill>
                  <a:srgbClr val="242121"/>
                </a:solidFill>
                <a:latin typeface="Calibri"/>
              </a:rPr>
              <a:t>hi</a:t>
            </a:r>
          </a:p>
        </p:txBody>
      </p:sp>
      <p:sp>
        <p:nvSpPr>
          <p:cNvPr id="179233" name="Rectangle 32">
            <a:extLst>
              <a:ext uri="{FF2B5EF4-FFF2-40B4-BE49-F238E27FC236}">
                <a16:creationId xmlns="" xmlns:a16="http://schemas.microsoft.com/office/drawing/2014/main" id="{63276F6D-BF24-2490-5607-D6361B97FD20}"/>
              </a:ext>
            </a:extLst>
          </p:cNvPr>
          <p:cNvSpPr>
            <a:spLocks noChangeArrowheads="1"/>
          </p:cNvSpPr>
          <p:nvPr/>
        </p:nvSpPr>
        <p:spPr bwMode="auto">
          <a:xfrm>
            <a:off x="7766845" y="3024188"/>
            <a:ext cx="377825" cy="16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242121"/>
                </a:solidFill>
                <a:latin typeface="Times New Roman" panose="02020603050405020304" pitchFamily="18" charset="0"/>
              </a:rPr>
              <a:t>can</a:t>
            </a:r>
          </a:p>
        </p:txBody>
      </p:sp>
      <p:sp>
        <p:nvSpPr>
          <p:cNvPr id="34" name="Rectangle 33">
            <a:extLst>
              <a:ext uri="{FF2B5EF4-FFF2-40B4-BE49-F238E27FC236}">
                <a16:creationId xmlns="" xmlns:a16="http://schemas.microsoft.com/office/drawing/2014/main" id="{4A8A5CC4-505F-2C3C-C222-4F3144D8EA8D}"/>
              </a:ext>
            </a:extLst>
          </p:cNvPr>
          <p:cNvSpPr/>
          <p:nvPr/>
        </p:nvSpPr>
        <p:spPr>
          <a:xfrm>
            <a:off x="1926432" y="3121026"/>
            <a:ext cx="987425" cy="188913"/>
          </a:xfrm>
          <a:prstGeom prst="rect">
            <a:avLst/>
          </a:prstGeom>
        </p:spPr>
        <p:txBody>
          <a:bodyPr wrap="none" lIns="0" tIns="0" rIns="0" bIns="0"/>
          <a:lstStyle/>
          <a:p>
            <a:pPr eaLnBrk="1" fontAlgn="auto" hangingPunct="1">
              <a:spcBef>
                <a:spcPts val="0"/>
              </a:spcBef>
              <a:spcAft>
                <a:spcPts val="0"/>
              </a:spcAft>
              <a:defRPr/>
            </a:pPr>
            <a:r>
              <a:rPr lang="en-US" sz="2200" spc="-50">
                <a:solidFill>
                  <a:srgbClr val="242121"/>
                </a:solidFill>
                <a:latin typeface="Calibri"/>
              </a:rPr>
              <a:t>Clotrimazole</a:t>
            </a:r>
          </a:p>
        </p:txBody>
      </p:sp>
      <p:sp>
        <p:nvSpPr>
          <p:cNvPr id="35" name="Rectangle 34">
            <a:extLst>
              <a:ext uri="{FF2B5EF4-FFF2-40B4-BE49-F238E27FC236}">
                <a16:creationId xmlns="" xmlns:a16="http://schemas.microsoft.com/office/drawing/2014/main" id="{896B1ACC-8BB3-386B-E965-66F9FCD12B28}"/>
              </a:ext>
            </a:extLst>
          </p:cNvPr>
          <p:cNvSpPr/>
          <p:nvPr/>
        </p:nvSpPr>
        <p:spPr>
          <a:xfrm>
            <a:off x="4212432" y="3121026"/>
            <a:ext cx="963613" cy="188913"/>
          </a:xfrm>
          <a:prstGeom prst="rect">
            <a:avLst/>
          </a:prstGeom>
        </p:spPr>
        <p:txBody>
          <a:bodyPr wrap="none" lIns="0" tIns="0" rIns="0" bIns="0"/>
          <a:lstStyle/>
          <a:p>
            <a:pPr eaLnBrk="1" fontAlgn="auto" hangingPunct="1">
              <a:spcBef>
                <a:spcPts val="0"/>
              </a:spcBef>
              <a:spcAft>
                <a:spcPts val="0"/>
              </a:spcAft>
              <a:defRPr/>
            </a:pPr>
            <a:r>
              <a:rPr lang="en-US" sz="2200" spc="-50">
                <a:solidFill>
                  <a:srgbClr val="242121"/>
                </a:solidFill>
                <a:latin typeface="Calibri"/>
              </a:rPr>
              <a:t>Terconazole</a:t>
            </a:r>
          </a:p>
        </p:txBody>
      </p:sp>
      <p:sp>
        <p:nvSpPr>
          <p:cNvPr id="179236" name="Rectangle 35">
            <a:extLst>
              <a:ext uri="{FF2B5EF4-FFF2-40B4-BE49-F238E27FC236}">
                <a16:creationId xmlns="" xmlns:a16="http://schemas.microsoft.com/office/drawing/2014/main" id="{6AD2D99A-F230-F1C6-E13E-667A0117CCDC}"/>
              </a:ext>
            </a:extLst>
          </p:cNvPr>
          <p:cNvSpPr>
            <a:spLocks noChangeArrowheads="1"/>
          </p:cNvSpPr>
          <p:nvPr/>
        </p:nvSpPr>
        <p:spPr bwMode="auto">
          <a:xfrm>
            <a:off x="5687219" y="3560764"/>
            <a:ext cx="1122362"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solidFill>
                  <a:srgbClr val="2E75B6"/>
                </a:solidFill>
                <a:latin typeface="Tahoma" panose="020B0604030504040204" pitchFamily="34" charset="0"/>
              </a:rPr>
              <a:t>POLYENES</a:t>
            </a:r>
          </a:p>
        </p:txBody>
      </p:sp>
      <p:sp>
        <p:nvSpPr>
          <p:cNvPr id="179237" name="Rectangle 36">
            <a:extLst>
              <a:ext uri="{FF2B5EF4-FFF2-40B4-BE49-F238E27FC236}">
                <a16:creationId xmlns="" xmlns:a16="http://schemas.microsoft.com/office/drawing/2014/main" id="{70E8BE17-BB24-DF69-4D5D-172D6AB280D6}"/>
              </a:ext>
            </a:extLst>
          </p:cNvPr>
          <p:cNvSpPr>
            <a:spLocks noChangeArrowheads="1"/>
          </p:cNvSpPr>
          <p:nvPr/>
        </p:nvSpPr>
        <p:spPr bwMode="auto">
          <a:xfrm>
            <a:off x="2121694" y="5072063"/>
            <a:ext cx="12255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solidFill>
                  <a:srgbClr val="2E75B6"/>
                </a:solidFill>
                <a:latin typeface="Tahoma" panose="020B0604030504040204" pitchFamily="34" charset="0"/>
              </a:rPr>
              <a:t>TRIAZOLES</a:t>
            </a:r>
          </a:p>
        </p:txBody>
      </p:sp>
      <p:sp>
        <p:nvSpPr>
          <p:cNvPr id="179238" name="Rectangle 37">
            <a:extLst>
              <a:ext uri="{FF2B5EF4-FFF2-40B4-BE49-F238E27FC236}">
                <a16:creationId xmlns="" xmlns:a16="http://schemas.microsoft.com/office/drawing/2014/main" id="{A1AE7C1D-3590-7A4F-45ED-DCB1F74A4B79}"/>
              </a:ext>
            </a:extLst>
          </p:cNvPr>
          <p:cNvSpPr>
            <a:spLocks noChangeArrowheads="1"/>
          </p:cNvSpPr>
          <p:nvPr/>
        </p:nvSpPr>
        <p:spPr bwMode="auto">
          <a:xfrm>
            <a:off x="3602832" y="3992564"/>
            <a:ext cx="4365625"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1675"/>
              </a:lnSpc>
            </a:pPr>
            <a:r>
              <a:rPr lang="en-US" altLang="en-US" sz="1300">
                <a:solidFill>
                  <a:srgbClr val="242121"/>
                </a:solidFill>
                <a:latin typeface="Tahoma" panose="020B0604030504040204" pitchFamily="34" charset="0"/>
              </a:rPr>
              <a:t>Amphotericin B - IV-administered, used for systemic infections. It binds to ergosterol in cell wall causing leakage of material.</a:t>
            </a:r>
          </a:p>
          <a:p>
            <a:pPr algn="ctr" eaLnBrk="1" hangingPunct="1">
              <a:lnSpc>
                <a:spcPts val="1675"/>
              </a:lnSpc>
            </a:pPr>
            <a:r>
              <a:rPr lang="en-US" altLang="en-US" sz="1300">
                <a:solidFill>
                  <a:srgbClr val="242121"/>
                </a:solidFill>
                <a:latin typeface="Tahoma" panose="020B0604030504040204" pitchFamily="34" charset="0"/>
              </a:rPr>
              <a:t>Amp B is toxic to renal tubules.</a:t>
            </a:r>
          </a:p>
          <a:p>
            <a:pPr algn="ctr" eaLnBrk="1" hangingPunct="1">
              <a:lnSpc>
                <a:spcPts val="1675"/>
              </a:lnSpc>
            </a:pPr>
            <a:r>
              <a:rPr lang="en-US" altLang="en-US" sz="1300">
                <a:solidFill>
                  <a:srgbClr val="242121"/>
                </a:solidFill>
                <a:latin typeface="Tahoma" panose="020B0604030504040204" pitchFamily="34" charset="0"/>
              </a:rPr>
              <a:t>Nystatin is an ointment for oral candidiasis. Natamycin is topical and used for eye Infections.</a:t>
            </a:r>
          </a:p>
        </p:txBody>
      </p:sp>
      <p:sp>
        <p:nvSpPr>
          <p:cNvPr id="179239" name="Rectangle 38">
            <a:extLst>
              <a:ext uri="{FF2B5EF4-FFF2-40B4-BE49-F238E27FC236}">
                <a16:creationId xmlns="" xmlns:a16="http://schemas.microsoft.com/office/drawing/2014/main" id="{CCB05D63-F5C3-66B0-D261-435DE228A6A7}"/>
              </a:ext>
            </a:extLst>
          </p:cNvPr>
          <p:cNvSpPr>
            <a:spLocks noChangeArrowheads="1"/>
          </p:cNvSpPr>
          <p:nvPr/>
        </p:nvSpPr>
        <p:spPr bwMode="auto">
          <a:xfrm>
            <a:off x="8387556" y="5168900"/>
            <a:ext cx="154305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solidFill>
                  <a:srgbClr val="2E75B6"/>
                </a:solidFill>
                <a:latin typeface="Tahoma" panose="020B0604030504040204" pitchFamily="34" charset="0"/>
              </a:rPr>
              <a:t>GRISEOFULVIN</a:t>
            </a:r>
          </a:p>
        </p:txBody>
      </p:sp>
      <p:sp>
        <p:nvSpPr>
          <p:cNvPr id="40" name="Rectangle 39">
            <a:extLst>
              <a:ext uri="{FF2B5EF4-FFF2-40B4-BE49-F238E27FC236}">
                <a16:creationId xmlns="" xmlns:a16="http://schemas.microsoft.com/office/drawing/2014/main" id="{4AAFCE50-1731-1CAF-DC00-BB942E31E747}"/>
              </a:ext>
            </a:extLst>
          </p:cNvPr>
          <p:cNvSpPr/>
          <p:nvPr/>
        </p:nvSpPr>
        <p:spPr>
          <a:xfrm>
            <a:off x="1913731" y="5651501"/>
            <a:ext cx="3054350" cy="792163"/>
          </a:xfrm>
          <a:prstGeom prst="rect">
            <a:avLst/>
          </a:prstGeom>
          <a:solidFill>
            <a:srgbClr val="FAF7C9"/>
          </a:solidFill>
        </p:spPr>
        <p:txBody>
          <a:bodyPr lIns="0" tIns="0" rIns="0" bIns="0"/>
          <a:lstStyle/>
          <a:p>
            <a:pPr marL="393700" indent="-393700" eaLnBrk="1" fontAlgn="auto" hangingPunct="1">
              <a:lnSpc>
                <a:spcPts val="2136"/>
              </a:lnSpc>
              <a:spcBef>
                <a:spcPts val="0"/>
              </a:spcBef>
              <a:spcAft>
                <a:spcPts val="0"/>
              </a:spcAft>
              <a:defRPr/>
            </a:pPr>
            <a:r>
              <a:rPr lang="en-US" sz="2200" spc="-50">
                <a:solidFill>
                  <a:srgbClr val="242121"/>
                </a:solidFill>
                <a:latin typeface="Calibri"/>
              </a:rPr>
              <a:t>Interferes with ergosterol synthesis. Intraconazole, Fluconazole, Voricanazole, Posaconazole</a:t>
            </a:r>
          </a:p>
        </p:txBody>
      </p:sp>
      <p:sp>
        <p:nvSpPr>
          <p:cNvPr id="179241" name="Rectangle 40">
            <a:extLst>
              <a:ext uri="{FF2B5EF4-FFF2-40B4-BE49-F238E27FC236}">
                <a16:creationId xmlns="" xmlns:a16="http://schemas.microsoft.com/office/drawing/2014/main" id="{D47B44CB-BD15-95E1-6769-A9A551593DB1}"/>
              </a:ext>
            </a:extLst>
          </p:cNvPr>
          <p:cNvSpPr>
            <a:spLocks noChangeArrowheads="1"/>
          </p:cNvSpPr>
          <p:nvPr/>
        </p:nvSpPr>
        <p:spPr bwMode="auto">
          <a:xfrm>
            <a:off x="5398295" y="5526088"/>
            <a:ext cx="5019675" cy="165100"/>
          </a:xfrm>
          <a:prstGeom prst="rect">
            <a:avLst/>
          </a:prstGeom>
          <a:solidFill>
            <a:srgbClr val="FAF7C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213"/>
              </a:spcAft>
            </a:pPr>
            <a:r>
              <a:rPr lang="en-US" altLang="en-US" sz="1700" b="1">
                <a:solidFill>
                  <a:srgbClr val="464D58"/>
                </a:solidFill>
                <a:latin typeface="Trebuchet MS" panose="020B0603020202020204" pitchFamily="34" charset="0"/>
              </a:rPr>
              <a:t>-\</a:t>
            </a:r>
          </a:p>
        </p:txBody>
      </p:sp>
      <p:sp>
        <p:nvSpPr>
          <p:cNvPr id="179242" name="Rectangle 41">
            <a:extLst>
              <a:ext uri="{FF2B5EF4-FFF2-40B4-BE49-F238E27FC236}">
                <a16:creationId xmlns="" xmlns:a16="http://schemas.microsoft.com/office/drawing/2014/main" id="{6CB8FC93-0959-D090-201F-82BA1B936656}"/>
              </a:ext>
            </a:extLst>
          </p:cNvPr>
          <p:cNvSpPr>
            <a:spLocks noChangeArrowheads="1"/>
          </p:cNvSpPr>
          <p:nvPr/>
        </p:nvSpPr>
        <p:spPr bwMode="auto">
          <a:xfrm>
            <a:off x="5464969" y="5734050"/>
            <a:ext cx="4737100" cy="261938"/>
          </a:xfrm>
          <a:prstGeom prst="rect">
            <a:avLst/>
          </a:prstGeom>
          <a:solidFill>
            <a:srgbClr val="FAF7C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213"/>
              </a:spcAft>
            </a:pPr>
            <a:r>
              <a:rPr lang="en-US" altLang="en-US" sz="2100" b="1">
                <a:solidFill>
                  <a:srgbClr val="242121"/>
                </a:solidFill>
                <a:latin typeface="Tahoma" panose="020B0604030504040204" pitchFamily="34" charset="0"/>
              </a:rPr>
              <a:t>Binds to keratin precursor making cells resistant to</a:t>
            </a:r>
          </a:p>
        </p:txBody>
      </p:sp>
      <p:sp>
        <p:nvSpPr>
          <p:cNvPr id="179243" name="Rectangle 42">
            <a:extLst>
              <a:ext uri="{FF2B5EF4-FFF2-40B4-BE49-F238E27FC236}">
                <a16:creationId xmlns="" xmlns:a16="http://schemas.microsoft.com/office/drawing/2014/main" id="{E5B0D76D-E1CC-FEF4-5F61-B968A76D0941}"/>
              </a:ext>
            </a:extLst>
          </p:cNvPr>
          <p:cNvSpPr>
            <a:spLocks noChangeArrowheads="1"/>
          </p:cNvSpPr>
          <p:nvPr/>
        </p:nvSpPr>
        <p:spPr bwMode="auto">
          <a:xfrm>
            <a:off x="7130256" y="6043614"/>
            <a:ext cx="1455738" cy="268287"/>
          </a:xfrm>
          <a:prstGeom prst="rect">
            <a:avLst/>
          </a:prstGeom>
          <a:solidFill>
            <a:srgbClr val="FAF7C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2100" b="1">
                <a:solidFill>
                  <a:srgbClr val="242121"/>
                </a:solidFill>
                <a:latin typeface="Tahoma" panose="020B0604030504040204" pitchFamily="34" charset="0"/>
              </a:rPr>
              <a:t>fungal invasion.</a:t>
            </a:r>
          </a:p>
        </p:txBody>
      </p:sp>
    </p:spTree>
  </p:cSld>
  <p:clrMapOvr>
    <a:overrideClrMapping bg1="lt1" tx1="dk1" bg2="lt2" tx2="dk2" accent1="accent1" accent2="accent2" accent3="accent3" accent4="accent4" accent5="accent5" accent6="accent6" hlink="hlink" folHlink="folHlink"/>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1">
            <a:extLst>
              <a:ext uri="{FF2B5EF4-FFF2-40B4-BE49-F238E27FC236}">
                <a16:creationId xmlns="" xmlns:a16="http://schemas.microsoft.com/office/drawing/2014/main" id="{38FF8080-C358-5ABE-883C-192ED378A0F1}"/>
              </a:ext>
            </a:extLst>
          </p:cNvPr>
          <p:cNvSpPr>
            <a:spLocks noChangeArrowheads="1"/>
          </p:cNvSpPr>
          <p:nvPr/>
        </p:nvSpPr>
        <p:spPr bwMode="auto">
          <a:xfrm>
            <a:off x="3148807" y="119064"/>
            <a:ext cx="59467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b="1">
                <a:solidFill>
                  <a:srgbClr val="BF0000"/>
                </a:solidFill>
                <a:latin typeface="Arial" panose="020B0604020202020204" pitchFamily="34" charset="0"/>
              </a:rPr>
              <a:t>CLASSIFICATION OF ANTIFUNGAL</a:t>
            </a:r>
          </a:p>
        </p:txBody>
      </p:sp>
      <p:sp>
        <p:nvSpPr>
          <p:cNvPr id="3" name="Rectangle 2">
            <a:extLst>
              <a:ext uri="{FF2B5EF4-FFF2-40B4-BE49-F238E27FC236}">
                <a16:creationId xmlns="" xmlns:a16="http://schemas.microsoft.com/office/drawing/2014/main" id="{F62E8C55-966A-DA50-E2E0-4BD3ECCA5EAC}"/>
              </a:ext>
            </a:extLst>
          </p:cNvPr>
          <p:cNvSpPr/>
          <p:nvPr/>
        </p:nvSpPr>
        <p:spPr>
          <a:xfrm>
            <a:off x="912019" y="1368425"/>
            <a:ext cx="4622800" cy="539750"/>
          </a:xfrm>
          <a:prstGeom prst="rect">
            <a:avLst/>
          </a:prstGeom>
          <a:solidFill>
            <a:srgbClr val="292521"/>
          </a:solidFill>
        </p:spPr>
        <p:txBody>
          <a:bodyPr lIns="0" tIns="0" rIns="0" bIns="0"/>
          <a:lstStyle/>
          <a:p>
            <a:pPr eaLnBrk="1" fontAlgn="auto" hangingPunct="1">
              <a:lnSpc>
                <a:spcPts val="2232"/>
              </a:lnSpc>
              <a:spcBef>
                <a:spcPts val="0"/>
              </a:spcBef>
              <a:spcAft>
                <a:spcPts val="420"/>
              </a:spcAft>
              <a:defRPr/>
            </a:pPr>
            <a:r>
              <a:rPr lang="en-US" sz="2700" b="1" spc="-50">
                <a:solidFill>
                  <a:srgbClr val="FFFFFF"/>
                </a:solidFill>
                <a:latin typeface="Calibri"/>
              </a:rPr>
              <a:t>DRUGS FOR SUBCUTANEOUS AND SYSTEMIC MYCOSES</a:t>
            </a:r>
          </a:p>
        </p:txBody>
      </p:sp>
      <p:sp>
        <p:nvSpPr>
          <p:cNvPr id="4" name="Rectangle 3">
            <a:extLst>
              <a:ext uri="{FF2B5EF4-FFF2-40B4-BE49-F238E27FC236}">
                <a16:creationId xmlns="" xmlns:a16="http://schemas.microsoft.com/office/drawing/2014/main" id="{DB3182AA-E9EC-9E61-6AF9-2B3AAA0347DD}"/>
              </a:ext>
            </a:extLst>
          </p:cNvPr>
          <p:cNvSpPr/>
          <p:nvPr/>
        </p:nvSpPr>
        <p:spPr>
          <a:xfrm>
            <a:off x="856457" y="2033589"/>
            <a:ext cx="3578225" cy="3946525"/>
          </a:xfrm>
          <a:prstGeom prst="rect">
            <a:avLst/>
          </a:prstGeom>
          <a:solidFill>
            <a:srgbClr val="FAF7C9"/>
          </a:solidFill>
        </p:spPr>
        <p:txBody>
          <a:bodyPr lIns="0" tIns="0" rIns="0" bIns="0"/>
          <a:lstStyle/>
          <a:p>
            <a:pPr eaLnBrk="1" fontAlgn="auto" hangingPunct="1">
              <a:lnSpc>
                <a:spcPts val="3192"/>
              </a:lnSpc>
              <a:spcBef>
                <a:spcPts val="420"/>
              </a:spcBef>
              <a:spcAft>
                <a:spcPts val="0"/>
              </a:spcAft>
              <a:defRPr/>
            </a:pPr>
            <a:r>
              <a:rPr lang="en-US" sz="2600" i="1" spc="-50">
                <a:solidFill>
                  <a:srgbClr val="242121"/>
                </a:solidFill>
                <a:latin typeface="Calibri"/>
              </a:rPr>
              <a:t>Amphotericin B</a:t>
            </a:r>
            <a:r>
              <a:rPr lang="en-US" sz="2700">
                <a:solidFill>
                  <a:srgbClr val="242121"/>
                </a:solidFill>
                <a:latin typeface="Times New Roman"/>
              </a:rPr>
              <a:t> </a:t>
            </a:r>
            <a:r>
              <a:rPr lang="en-US" sz="2200" cap="small" spc="-50">
                <a:solidFill>
                  <a:srgbClr val="6D3E4C"/>
                </a:solidFill>
                <a:latin typeface="Calibri"/>
              </a:rPr>
              <a:t>ambisome </a:t>
            </a:r>
            <a:r>
              <a:rPr lang="en-US" sz="2600" i="1" spc="-50">
                <a:solidFill>
                  <a:srgbClr val="242121"/>
                </a:solidFill>
                <a:latin typeface="Calibri"/>
              </a:rPr>
              <a:t>Anidulafungin</a:t>
            </a:r>
            <a:r>
              <a:rPr lang="en-US" sz="2700">
                <a:solidFill>
                  <a:srgbClr val="242121"/>
                </a:solidFill>
                <a:latin typeface="Times New Roman"/>
              </a:rPr>
              <a:t> </a:t>
            </a:r>
            <a:r>
              <a:rPr lang="en-US" sz="2200" cap="small" spc="-50">
                <a:solidFill>
                  <a:srgbClr val="6D3E4C"/>
                </a:solidFill>
                <a:latin typeface="Calibri"/>
              </a:rPr>
              <a:t>eraxis </a:t>
            </a:r>
            <a:r>
              <a:rPr lang="en-US" sz="2600" i="1" spc="-50">
                <a:solidFill>
                  <a:srgbClr val="242121"/>
                </a:solidFill>
                <a:latin typeface="Calibri"/>
              </a:rPr>
              <a:t>Caspofungin</a:t>
            </a:r>
            <a:r>
              <a:rPr lang="en-US" sz="2700">
                <a:solidFill>
                  <a:srgbClr val="242121"/>
                </a:solidFill>
                <a:latin typeface="Times New Roman"/>
              </a:rPr>
              <a:t> </a:t>
            </a:r>
            <a:r>
              <a:rPr lang="en-US" sz="2200" cap="small" spc="-50">
                <a:solidFill>
                  <a:srgbClr val="6D3E4C"/>
                </a:solidFill>
                <a:latin typeface="Calibri"/>
              </a:rPr>
              <a:t>cancidas </a:t>
            </a:r>
            <a:r>
              <a:rPr lang="en-US" sz="2600" i="1" spc="-50">
                <a:solidFill>
                  <a:srgbClr val="242121"/>
                </a:solidFill>
                <a:latin typeface="Calibri"/>
              </a:rPr>
              <a:t>Fluconazole</a:t>
            </a:r>
            <a:r>
              <a:rPr lang="en-US" sz="2700">
                <a:solidFill>
                  <a:srgbClr val="242121"/>
                </a:solidFill>
                <a:latin typeface="Times New Roman"/>
              </a:rPr>
              <a:t> </a:t>
            </a:r>
            <a:r>
              <a:rPr lang="en-US" sz="2200" cap="small" spc="-50">
                <a:solidFill>
                  <a:srgbClr val="6D3E4C"/>
                </a:solidFill>
                <a:latin typeface="Calibri"/>
              </a:rPr>
              <a:t>diflucan </a:t>
            </a:r>
            <a:r>
              <a:rPr lang="en-US" sz="2600" i="1" spc="-50">
                <a:solidFill>
                  <a:srgbClr val="242121"/>
                </a:solidFill>
                <a:latin typeface="Calibri"/>
              </a:rPr>
              <a:t>Flucytosine</a:t>
            </a:r>
            <a:r>
              <a:rPr lang="en-US" sz="2700">
                <a:solidFill>
                  <a:srgbClr val="242121"/>
                </a:solidFill>
                <a:latin typeface="Times New Roman"/>
              </a:rPr>
              <a:t> </a:t>
            </a:r>
            <a:r>
              <a:rPr lang="en-US" sz="2200" cap="small" spc="-50">
                <a:solidFill>
                  <a:srgbClr val="6D3E4C"/>
                </a:solidFill>
                <a:latin typeface="Calibri"/>
              </a:rPr>
              <a:t>ancobon </a:t>
            </a:r>
            <a:r>
              <a:rPr lang="en-US" sz="2600" i="1" spc="-50">
                <a:solidFill>
                  <a:srgbClr val="242121"/>
                </a:solidFill>
                <a:latin typeface="Calibri"/>
              </a:rPr>
              <a:t>Itraconazole</a:t>
            </a:r>
            <a:r>
              <a:rPr lang="en-US" sz="2700">
                <a:solidFill>
                  <a:srgbClr val="242121"/>
                </a:solidFill>
                <a:latin typeface="Times New Roman"/>
              </a:rPr>
              <a:t> </a:t>
            </a:r>
            <a:r>
              <a:rPr lang="en-US" sz="2200" cap="small" spc="-50">
                <a:solidFill>
                  <a:srgbClr val="6D3E4C"/>
                </a:solidFill>
                <a:latin typeface="Calibri"/>
              </a:rPr>
              <a:t>sporanox </a:t>
            </a:r>
            <a:r>
              <a:rPr lang="en-US" sz="2600" i="1" spc="-50">
                <a:solidFill>
                  <a:srgbClr val="242121"/>
                </a:solidFill>
                <a:latin typeface="Calibri"/>
              </a:rPr>
              <a:t>Ketoconazole</a:t>
            </a:r>
            <a:r>
              <a:rPr lang="en-US" sz="2700">
                <a:solidFill>
                  <a:srgbClr val="242121"/>
                </a:solidFill>
                <a:latin typeface="Times New Roman"/>
              </a:rPr>
              <a:t> </a:t>
            </a:r>
            <a:r>
              <a:rPr lang="en-US" sz="2200" cap="small" spc="-50">
                <a:solidFill>
                  <a:srgbClr val="6D3E4C"/>
                </a:solidFill>
                <a:latin typeface="Calibri"/>
              </a:rPr>
              <a:t>nizoral </a:t>
            </a:r>
            <a:r>
              <a:rPr lang="en-US" sz="2600" i="1" spc="-50">
                <a:solidFill>
                  <a:srgbClr val="242121"/>
                </a:solidFill>
                <a:latin typeface="Calibri"/>
              </a:rPr>
              <a:t>Micafungin</a:t>
            </a:r>
            <a:r>
              <a:rPr lang="en-US" sz="2700">
                <a:solidFill>
                  <a:srgbClr val="242121"/>
                </a:solidFill>
                <a:latin typeface="Times New Roman"/>
              </a:rPr>
              <a:t> </a:t>
            </a:r>
            <a:r>
              <a:rPr lang="en-US" sz="2200" cap="small" spc="-50">
                <a:solidFill>
                  <a:srgbClr val="6D3E4C"/>
                </a:solidFill>
                <a:latin typeface="Calibri"/>
              </a:rPr>
              <a:t>myc amine </a:t>
            </a:r>
            <a:r>
              <a:rPr lang="en-US" sz="2600" i="1" spc="-50">
                <a:solidFill>
                  <a:srgbClr val="242121"/>
                </a:solidFill>
                <a:latin typeface="Calibri"/>
              </a:rPr>
              <a:t>Posaconazole</a:t>
            </a:r>
            <a:r>
              <a:rPr lang="en-US" sz="2700">
                <a:solidFill>
                  <a:srgbClr val="242121"/>
                </a:solidFill>
                <a:latin typeface="Times New Roman"/>
              </a:rPr>
              <a:t> </a:t>
            </a:r>
            <a:r>
              <a:rPr lang="en-US" sz="2200" cap="small" spc="-50">
                <a:solidFill>
                  <a:srgbClr val="6D3E4C"/>
                </a:solidFill>
                <a:latin typeface="Calibri"/>
              </a:rPr>
              <a:t>noxafil </a:t>
            </a:r>
            <a:r>
              <a:rPr lang="en-US" sz="2600" i="1" spc="-50">
                <a:solidFill>
                  <a:srgbClr val="242121"/>
                </a:solidFill>
                <a:latin typeface="Calibri"/>
              </a:rPr>
              <a:t>Voriconazole</a:t>
            </a:r>
            <a:r>
              <a:rPr lang="en-US" sz="2700">
                <a:solidFill>
                  <a:srgbClr val="242121"/>
                </a:solidFill>
                <a:latin typeface="Times New Roman"/>
              </a:rPr>
              <a:t> </a:t>
            </a:r>
            <a:r>
              <a:rPr lang="en-US" sz="2200" cap="small" spc="-50">
                <a:solidFill>
                  <a:srgbClr val="6D3E4C"/>
                </a:solidFill>
                <a:latin typeface="Calibri"/>
              </a:rPr>
              <a:t>vfend</a:t>
            </a:r>
          </a:p>
        </p:txBody>
      </p:sp>
      <p:sp>
        <p:nvSpPr>
          <p:cNvPr id="180229" name="Rectangle 4">
            <a:extLst>
              <a:ext uri="{FF2B5EF4-FFF2-40B4-BE49-F238E27FC236}">
                <a16:creationId xmlns="" xmlns:a16="http://schemas.microsoft.com/office/drawing/2014/main" id="{E2D16EA4-4B22-7C88-F29C-A1414FBDFF2C}"/>
              </a:ext>
            </a:extLst>
          </p:cNvPr>
          <p:cNvSpPr>
            <a:spLocks noChangeArrowheads="1"/>
          </p:cNvSpPr>
          <p:nvPr/>
        </p:nvSpPr>
        <p:spPr bwMode="auto">
          <a:xfrm>
            <a:off x="6123781" y="712789"/>
            <a:ext cx="4114800" cy="225425"/>
          </a:xfrm>
          <a:prstGeom prst="rect">
            <a:avLst/>
          </a:prstGeom>
          <a:solidFill>
            <a:srgbClr val="29252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100" b="1">
                <a:solidFill>
                  <a:srgbClr val="FFFFFF"/>
                </a:solidFill>
              </a:rPr>
              <a:t>DRUGS FOR CUTANEOUS MYCOSES</a:t>
            </a:r>
          </a:p>
        </p:txBody>
      </p:sp>
      <p:sp>
        <p:nvSpPr>
          <p:cNvPr id="6" name="Rectangle 5">
            <a:extLst>
              <a:ext uri="{FF2B5EF4-FFF2-40B4-BE49-F238E27FC236}">
                <a16:creationId xmlns="" xmlns:a16="http://schemas.microsoft.com/office/drawing/2014/main" id="{B4C7CF68-1B04-3D4B-E596-B81433BCFCAB}"/>
              </a:ext>
            </a:extLst>
          </p:cNvPr>
          <p:cNvSpPr/>
          <p:nvPr/>
        </p:nvSpPr>
        <p:spPr>
          <a:xfrm>
            <a:off x="6080919" y="1082676"/>
            <a:ext cx="4559300" cy="5186363"/>
          </a:xfrm>
          <a:prstGeom prst="rect">
            <a:avLst/>
          </a:prstGeom>
          <a:solidFill>
            <a:srgbClr val="FAF7C9"/>
          </a:solidFill>
        </p:spPr>
        <p:txBody>
          <a:bodyPr lIns="0" tIns="0" rIns="0" bIns="0"/>
          <a:lstStyle/>
          <a:p>
            <a:pPr eaLnBrk="1" fontAlgn="auto" hangingPunct="1">
              <a:lnSpc>
                <a:spcPts val="2760"/>
              </a:lnSpc>
              <a:spcBef>
                <a:spcPts val="0"/>
              </a:spcBef>
              <a:spcAft>
                <a:spcPts val="0"/>
              </a:spcAft>
              <a:defRPr/>
            </a:pPr>
            <a:r>
              <a:rPr lang="en-US" sz="2400" i="1">
                <a:solidFill>
                  <a:srgbClr val="242121"/>
                </a:solidFill>
                <a:latin typeface="Calibri"/>
              </a:rPr>
              <a:t>Butenafine</a:t>
            </a:r>
            <a:r>
              <a:rPr lang="en-US" sz="2500">
                <a:solidFill>
                  <a:srgbClr val="242121"/>
                </a:solidFill>
                <a:latin typeface="Times New Roman"/>
              </a:rPr>
              <a:t> </a:t>
            </a:r>
            <a:r>
              <a:rPr lang="en-US" sz="1400" b="1" cap="small" spc="100">
                <a:solidFill>
                  <a:srgbClr val="6D3E4C"/>
                </a:solidFill>
                <a:latin typeface="Times New Roman"/>
              </a:rPr>
              <a:t>lotrimin ultra </a:t>
            </a:r>
            <a:r>
              <a:rPr lang="en-US" sz="2400" i="1">
                <a:solidFill>
                  <a:srgbClr val="242121"/>
                </a:solidFill>
                <a:latin typeface="Calibri"/>
              </a:rPr>
              <a:t>Clotrimazole,</a:t>
            </a:r>
            <a:r>
              <a:rPr lang="en-US" sz="2500">
                <a:solidFill>
                  <a:srgbClr val="242121"/>
                </a:solidFill>
                <a:latin typeface="Times New Roman"/>
              </a:rPr>
              <a:t> </a:t>
            </a:r>
            <a:r>
              <a:rPr lang="en-US" sz="1400" b="1" cap="small" spc="100">
                <a:solidFill>
                  <a:srgbClr val="6D3E4C"/>
                </a:solidFill>
                <a:latin typeface="Times New Roman"/>
              </a:rPr>
              <a:t>lotrimin af </a:t>
            </a:r>
            <a:r>
              <a:rPr lang="en-US" sz="2400" i="1">
                <a:solidFill>
                  <a:srgbClr val="242121"/>
                </a:solidFill>
                <a:latin typeface="Calibri"/>
              </a:rPr>
              <a:t>Ciclopirox</a:t>
            </a:r>
            <a:r>
              <a:rPr lang="en-US" sz="2500">
                <a:solidFill>
                  <a:srgbClr val="242121"/>
                </a:solidFill>
                <a:latin typeface="Times New Roman"/>
              </a:rPr>
              <a:t> </a:t>
            </a:r>
            <a:r>
              <a:rPr lang="en-US" sz="1400" b="1" cap="small" spc="100">
                <a:solidFill>
                  <a:srgbClr val="6D3E4C"/>
                </a:solidFill>
                <a:latin typeface="Times New Roman"/>
              </a:rPr>
              <a:t>pen lac </a:t>
            </a:r>
            <a:r>
              <a:rPr lang="en-US" sz="2400" i="1">
                <a:solidFill>
                  <a:srgbClr val="242121"/>
                </a:solidFill>
                <a:latin typeface="Calibri"/>
              </a:rPr>
              <a:t>Econazole</a:t>
            </a:r>
            <a:r>
              <a:rPr lang="en-US" sz="2500">
                <a:solidFill>
                  <a:srgbClr val="242121"/>
                </a:solidFill>
                <a:latin typeface="Times New Roman"/>
              </a:rPr>
              <a:t> </a:t>
            </a:r>
            <a:r>
              <a:rPr lang="en-US" sz="1400" b="1" cap="small" spc="100">
                <a:solidFill>
                  <a:srgbClr val="6D3E4C"/>
                </a:solidFill>
                <a:latin typeface="Times New Roman"/>
              </a:rPr>
              <a:t>econazole nitrate </a:t>
            </a:r>
            <a:r>
              <a:rPr lang="en-US" sz="2400" i="1">
                <a:solidFill>
                  <a:srgbClr val="242121"/>
                </a:solidFill>
                <a:latin typeface="Calibri"/>
              </a:rPr>
              <a:t>Griseofulvin</a:t>
            </a:r>
            <a:r>
              <a:rPr lang="en-US" sz="2500">
                <a:solidFill>
                  <a:srgbClr val="242121"/>
                </a:solidFill>
                <a:latin typeface="Times New Roman"/>
              </a:rPr>
              <a:t> </a:t>
            </a:r>
            <a:r>
              <a:rPr lang="en-US" sz="1400" b="1" cap="small" spc="100">
                <a:solidFill>
                  <a:srgbClr val="6D3E4C"/>
                </a:solidFill>
                <a:latin typeface="Times New Roman"/>
              </a:rPr>
              <a:t>grifulvin v, gris-peg </a:t>
            </a:r>
            <a:r>
              <a:rPr lang="en-US" sz="2400" i="1">
                <a:solidFill>
                  <a:srgbClr val="242121"/>
                </a:solidFill>
                <a:latin typeface="Calibri"/>
              </a:rPr>
              <a:t>Miconazole</a:t>
            </a:r>
            <a:r>
              <a:rPr lang="en-US" sz="2500">
                <a:solidFill>
                  <a:srgbClr val="242121"/>
                </a:solidFill>
                <a:latin typeface="Times New Roman"/>
              </a:rPr>
              <a:t> </a:t>
            </a:r>
            <a:r>
              <a:rPr lang="en-US" sz="1400" b="1" cap="small" spc="100">
                <a:solidFill>
                  <a:srgbClr val="6D3E4C"/>
                </a:solidFill>
                <a:latin typeface="Times New Roman"/>
              </a:rPr>
              <a:t>fungoid, micatin, monistat </a:t>
            </a:r>
            <a:r>
              <a:rPr lang="en-US" sz="2400" i="1">
                <a:solidFill>
                  <a:srgbClr val="242121"/>
                </a:solidFill>
                <a:latin typeface="Calibri"/>
              </a:rPr>
              <a:t>Naftifine</a:t>
            </a:r>
            <a:r>
              <a:rPr lang="en-US" sz="2500">
                <a:solidFill>
                  <a:srgbClr val="242121"/>
                </a:solidFill>
                <a:latin typeface="Times New Roman"/>
              </a:rPr>
              <a:t> </a:t>
            </a:r>
            <a:r>
              <a:rPr lang="en-US" sz="1400" b="1" cap="small" spc="100">
                <a:solidFill>
                  <a:srgbClr val="6D3E4C"/>
                </a:solidFill>
                <a:latin typeface="Times New Roman"/>
              </a:rPr>
              <a:t>naftin </a:t>
            </a:r>
            <a:r>
              <a:rPr lang="en-US" sz="2400" i="1">
                <a:solidFill>
                  <a:srgbClr val="242121"/>
                </a:solidFill>
                <a:latin typeface="Calibri"/>
              </a:rPr>
              <a:t>Nystatin</a:t>
            </a:r>
            <a:r>
              <a:rPr lang="en-US" sz="2500">
                <a:solidFill>
                  <a:srgbClr val="242121"/>
                </a:solidFill>
                <a:latin typeface="Times New Roman"/>
              </a:rPr>
              <a:t> </a:t>
            </a:r>
            <a:r>
              <a:rPr lang="en-US" sz="1400" b="1" cap="small" spc="100">
                <a:solidFill>
                  <a:srgbClr val="6D3E4C"/>
                </a:solidFill>
                <a:latin typeface="Times New Roman"/>
              </a:rPr>
              <a:t>mycostatin </a:t>
            </a:r>
            <a:r>
              <a:rPr lang="en-US" sz="2400" i="1">
                <a:solidFill>
                  <a:srgbClr val="242121"/>
                </a:solidFill>
                <a:latin typeface="Calibri"/>
              </a:rPr>
              <a:t>Oxiconazole</a:t>
            </a:r>
            <a:r>
              <a:rPr lang="en-US" sz="2500">
                <a:solidFill>
                  <a:srgbClr val="242121"/>
                </a:solidFill>
                <a:latin typeface="Times New Roman"/>
              </a:rPr>
              <a:t> </a:t>
            </a:r>
            <a:r>
              <a:rPr lang="en-US" sz="1400" b="1" cap="small" spc="100">
                <a:solidFill>
                  <a:srgbClr val="6D3E4C"/>
                </a:solidFill>
                <a:latin typeface="Times New Roman"/>
              </a:rPr>
              <a:t>oxistat </a:t>
            </a:r>
            <a:r>
              <a:rPr lang="en-US" sz="2400" i="1">
                <a:solidFill>
                  <a:srgbClr val="242121"/>
                </a:solidFill>
                <a:latin typeface="Calibri"/>
              </a:rPr>
              <a:t>Sertaconazole</a:t>
            </a:r>
            <a:r>
              <a:rPr lang="en-US" sz="2500">
                <a:solidFill>
                  <a:srgbClr val="242121"/>
                </a:solidFill>
                <a:latin typeface="Times New Roman"/>
              </a:rPr>
              <a:t> </a:t>
            </a:r>
            <a:r>
              <a:rPr lang="en-US" sz="1400" b="1" cap="small" spc="100">
                <a:solidFill>
                  <a:srgbClr val="6D3E4C"/>
                </a:solidFill>
                <a:latin typeface="Times New Roman"/>
              </a:rPr>
              <a:t>ertaczo </a:t>
            </a:r>
            <a:r>
              <a:rPr lang="en-US" sz="2400" i="1">
                <a:solidFill>
                  <a:srgbClr val="242121"/>
                </a:solidFill>
                <a:latin typeface="Calibri"/>
              </a:rPr>
              <a:t>Sulconazole</a:t>
            </a:r>
            <a:r>
              <a:rPr lang="en-US" sz="2500">
                <a:solidFill>
                  <a:srgbClr val="242121"/>
                </a:solidFill>
                <a:latin typeface="Times New Roman"/>
              </a:rPr>
              <a:t> </a:t>
            </a:r>
            <a:r>
              <a:rPr lang="en-US" sz="1400" b="1" cap="small" spc="100">
                <a:solidFill>
                  <a:srgbClr val="6D3E4C"/>
                </a:solidFill>
                <a:latin typeface="Times New Roman"/>
              </a:rPr>
              <a:t>exelderm </a:t>
            </a:r>
            <a:r>
              <a:rPr lang="en-US" sz="2400" i="1">
                <a:solidFill>
                  <a:srgbClr val="242121"/>
                </a:solidFill>
                <a:latin typeface="Calibri"/>
              </a:rPr>
              <a:t>Terbinafme</a:t>
            </a:r>
            <a:r>
              <a:rPr lang="en-US" sz="2500">
                <a:solidFill>
                  <a:srgbClr val="242121"/>
                </a:solidFill>
                <a:latin typeface="Times New Roman"/>
              </a:rPr>
              <a:t> </a:t>
            </a:r>
            <a:r>
              <a:rPr lang="en-US" sz="1400" b="1" cap="small" spc="100">
                <a:solidFill>
                  <a:srgbClr val="6D3E4C"/>
                </a:solidFill>
                <a:latin typeface="Times New Roman"/>
              </a:rPr>
              <a:t>lamisil </a:t>
            </a:r>
            <a:r>
              <a:rPr lang="en-US" sz="2400" i="1">
                <a:solidFill>
                  <a:srgbClr val="242121"/>
                </a:solidFill>
                <a:latin typeface="Calibri"/>
              </a:rPr>
              <a:t>Terconazole</a:t>
            </a:r>
            <a:r>
              <a:rPr lang="en-US" sz="2500">
                <a:solidFill>
                  <a:srgbClr val="242121"/>
                </a:solidFill>
                <a:latin typeface="Times New Roman"/>
              </a:rPr>
              <a:t> </a:t>
            </a:r>
            <a:r>
              <a:rPr lang="en-US" sz="1400" b="1" cap="small" spc="100">
                <a:solidFill>
                  <a:srgbClr val="6D3E4C"/>
                </a:solidFill>
                <a:latin typeface="Times New Roman"/>
              </a:rPr>
              <a:t>terazol </a:t>
            </a:r>
            <a:r>
              <a:rPr lang="en-US" sz="2400" i="1">
                <a:solidFill>
                  <a:srgbClr val="242121"/>
                </a:solidFill>
                <a:latin typeface="Calibri"/>
              </a:rPr>
              <a:t>Tioconazole</a:t>
            </a:r>
            <a:r>
              <a:rPr lang="en-US" sz="2500">
                <a:solidFill>
                  <a:srgbClr val="242121"/>
                </a:solidFill>
                <a:latin typeface="Times New Roman"/>
              </a:rPr>
              <a:t> </a:t>
            </a:r>
            <a:r>
              <a:rPr lang="en-US" sz="1400" b="1" cap="small" spc="100">
                <a:solidFill>
                  <a:srgbClr val="6D3E4C"/>
                </a:solidFill>
                <a:latin typeface="Times New Roman"/>
              </a:rPr>
              <a:t>vagistat-1 </a:t>
            </a:r>
            <a:r>
              <a:rPr lang="en-US" sz="2400" i="1">
                <a:solidFill>
                  <a:srgbClr val="242121"/>
                </a:solidFill>
                <a:latin typeface="Calibri"/>
              </a:rPr>
              <a:t>Tolnaftate</a:t>
            </a:r>
            <a:r>
              <a:rPr lang="en-US" sz="2500">
                <a:solidFill>
                  <a:srgbClr val="242121"/>
                </a:solidFill>
                <a:latin typeface="Times New Roman"/>
              </a:rPr>
              <a:t> </a:t>
            </a:r>
            <a:r>
              <a:rPr lang="en-US" sz="1400" b="1" cap="small" spc="100">
                <a:solidFill>
                  <a:srgbClr val="6D3E4C"/>
                </a:solidFill>
                <a:latin typeface="Times New Roman"/>
              </a:rPr>
              <a:t>tinactin</a:t>
            </a:r>
          </a:p>
        </p:txBody>
      </p:sp>
    </p:spTree>
  </p:cSld>
  <p:clrMapOvr>
    <a:overrideClrMapping bg1="lt1" tx1="dk1" bg2="lt2" tx2="dk2" accent1="accent1" accent2="accent2" accent3="accent3" accent4="accent4" accent5="accent5" accent6="accent6" hlink="hlink" folHlink="folHlink"/>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85BBE8E-BB66-A886-2D04-3927C18A2BEF}"/>
              </a:ext>
            </a:extLst>
          </p:cNvPr>
          <p:cNvSpPr/>
          <p:nvPr/>
        </p:nvSpPr>
        <p:spPr>
          <a:xfrm>
            <a:off x="942181" y="360364"/>
            <a:ext cx="5715000" cy="541337"/>
          </a:xfrm>
          <a:prstGeom prst="rect">
            <a:avLst/>
          </a:prstGeom>
        </p:spPr>
        <p:txBody>
          <a:bodyPr wrap="none" lIns="0" tIns="0" rIns="0" bIns="0"/>
          <a:lstStyle/>
          <a:p>
            <a:pPr eaLnBrk="1" fontAlgn="auto" hangingPunct="1">
              <a:spcBef>
                <a:spcPts val="0"/>
              </a:spcBef>
              <a:spcAft>
                <a:spcPts val="0"/>
              </a:spcAft>
              <a:defRPr/>
            </a:pPr>
            <a:r>
              <a:rPr lang="en-US" sz="3900" b="1" spc="-50">
                <a:latin typeface="Times New Roman"/>
              </a:rPr>
              <a:t>Drug Examples &amp; Doses:</a:t>
            </a:r>
          </a:p>
        </p:txBody>
      </p:sp>
      <p:graphicFrame>
        <p:nvGraphicFramePr>
          <p:cNvPr id="3" name="Table 2">
            <a:extLst>
              <a:ext uri="{FF2B5EF4-FFF2-40B4-BE49-F238E27FC236}">
                <a16:creationId xmlns="" xmlns:a16="http://schemas.microsoft.com/office/drawing/2014/main" id="{00BE9BE7-A038-C065-C253-C33D4C7E132A}"/>
              </a:ext>
            </a:extLst>
          </p:cNvPr>
          <p:cNvGraphicFramePr>
            <a:graphicFrameLocks noGrp="1"/>
          </p:cNvGraphicFramePr>
          <p:nvPr/>
        </p:nvGraphicFramePr>
        <p:xfrm>
          <a:off x="156369" y="950914"/>
          <a:ext cx="11923712" cy="6105525"/>
        </p:xfrm>
        <a:graphic>
          <a:graphicData uri="http://schemas.openxmlformats.org/drawingml/2006/table">
            <a:tbl>
              <a:tblPr/>
              <a:tblGrid>
                <a:gridCol w="893059">
                  <a:extLst>
                    <a:ext uri="{9D8B030D-6E8A-4147-A177-3AD203B41FA5}">
                      <a16:colId xmlns="" xmlns:a16="http://schemas.microsoft.com/office/drawing/2014/main" val="20000"/>
                    </a:ext>
                  </a:extLst>
                </a:gridCol>
                <a:gridCol w="4254985">
                  <a:extLst>
                    <a:ext uri="{9D8B030D-6E8A-4147-A177-3AD203B41FA5}">
                      <a16:colId xmlns="" xmlns:a16="http://schemas.microsoft.com/office/drawing/2014/main" val="20001"/>
                    </a:ext>
                  </a:extLst>
                </a:gridCol>
                <a:gridCol w="6775668">
                  <a:extLst>
                    <a:ext uri="{9D8B030D-6E8A-4147-A177-3AD203B41FA5}">
                      <a16:colId xmlns="" xmlns:a16="http://schemas.microsoft.com/office/drawing/2014/main" val="20002"/>
                    </a:ext>
                  </a:extLst>
                </a:gridCol>
              </a:tblGrid>
              <a:tr h="988023">
                <a:tc>
                  <a:txBody>
                    <a:bodyPr/>
                    <a:lstStyle/>
                    <a:p>
                      <a:pPr marL="342900" indent="0">
                        <a:spcAft>
                          <a:spcPts val="1260"/>
                        </a:spcAft>
                      </a:pPr>
                      <a:r>
                        <a:rPr lang="en-US" sz="2700">
                          <a:solidFill>
                            <a:srgbClr val="FFFFFF"/>
                          </a:solidFill>
                          <a:latin typeface="Times New Roman"/>
                        </a:rPr>
                        <a:t>S.</a:t>
                      </a:r>
                    </a:p>
                    <a:p>
                      <a:pPr marL="342900" indent="0"/>
                      <a:r>
                        <a:rPr lang="en-US" sz="2700">
                          <a:solidFill>
                            <a:srgbClr val="FFFFFF"/>
                          </a:solidFill>
                          <a:latin typeface="Times New Roman"/>
                        </a:rPr>
                        <a:t>no.</a:t>
                      </a:r>
                    </a:p>
                  </a:txBody>
                  <a:tcPr marL="0" marR="0" marT="0" marB="0" anchor="b">
                    <a:solidFill>
                      <a:srgbClr val="70AD46"/>
                    </a:solidFill>
                  </a:tcPr>
                </a:tc>
                <a:tc>
                  <a:txBody>
                    <a:bodyPr/>
                    <a:lstStyle/>
                    <a:p>
                      <a:pPr indent="0" algn="ctr"/>
                      <a:r>
                        <a:rPr lang="en-US" sz="2700">
                          <a:solidFill>
                            <a:srgbClr val="FFFFFF"/>
                          </a:solidFill>
                          <a:latin typeface="Times New Roman"/>
                        </a:rPr>
                        <a:t>Drugs</a:t>
                      </a:r>
                    </a:p>
                  </a:txBody>
                  <a:tcPr marL="0" marR="0" marT="0" marB="0">
                    <a:solidFill>
                      <a:srgbClr val="70AD46"/>
                    </a:solidFill>
                  </a:tcPr>
                </a:tc>
                <a:tc>
                  <a:txBody>
                    <a:bodyPr/>
                    <a:lstStyle/>
                    <a:p>
                      <a:pPr indent="0" algn="ctr"/>
                      <a:r>
                        <a:rPr lang="en-US" sz="2700">
                          <a:solidFill>
                            <a:srgbClr val="FFFFFF"/>
                          </a:solidFill>
                          <a:latin typeface="Times New Roman"/>
                        </a:rPr>
                        <a:t>Doses</a:t>
                      </a:r>
                    </a:p>
                  </a:txBody>
                  <a:tcPr marL="0" marR="0" marT="0" marB="0">
                    <a:solidFill>
                      <a:srgbClr val="70AD46"/>
                    </a:solidFill>
                  </a:tcPr>
                </a:tc>
                <a:extLst>
                  <a:ext uri="{0D108BD9-81ED-4DB2-BD59-A6C34878D82A}">
                    <a16:rowId xmlns="" xmlns:a16="http://schemas.microsoft.com/office/drawing/2014/main" val="10000"/>
                  </a:ext>
                </a:extLst>
              </a:tr>
              <a:tr h="664370">
                <a:tc>
                  <a:txBody>
                    <a:bodyPr/>
                    <a:lstStyle/>
                    <a:p>
                      <a:pPr marL="406400" indent="0"/>
                      <a:r>
                        <a:rPr lang="en-US" sz="2700">
                          <a:latin typeface="Times New Roman"/>
                        </a:rPr>
                        <a:t>1</a:t>
                      </a:r>
                    </a:p>
                  </a:txBody>
                  <a:tcPr marL="0" marR="0" marT="0" marB="0" anchor="ctr">
                    <a:solidFill>
                      <a:srgbClr val="D6E3CF"/>
                    </a:solidFill>
                  </a:tcPr>
                </a:tc>
                <a:tc>
                  <a:txBody>
                    <a:bodyPr/>
                    <a:lstStyle/>
                    <a:p>
                      <a:pPr indent="0" algn="ctr"/>
                      <a:r>
                        <a:rPr lang="en-US" sz="2700">
                          <a:latin typeface="Times New Roman"/>
                        </a:rPr>
                        <a:t>Amphotericin B</a:t>
                      </a:r>
                    </a:p>
                  </a:txBody>
                  <a:tcPr marL="0" marR="0" marT="0" marB="0" anchor="ctr">
                    <a:solidFill>
                      <a:srgbClr val="D6E3CF"/>
                    </a:solidFill>
                  </a:tcPr>
                </a:tc>
                <a:tc>
                  <a:txBody>
                    <a:bodyPr/>
                    <a:lstStyle/>
                    <a:p>
                      <a:pPr indent="0" algn="ctr"/>
                      <a:r>
                        <a:rPr lang="en-US" sz="2700">
                          <a:latin typeface="Times New Roman"/>
                        </a:rPr>
                        <a:t>0.1mg/ml(1mg/10ml) IV</a:t>
                      </a:r>
                    </a:p>
                  </a:txBody>
                  <a:tcPr marL="0" marR="0" marT="0" marB="0" anchor="ctr">
                    <a:solidFill>
                      <a:srgbClr val="D6E3CF"/>
                    </a:solidFill>
                  </a:tcPr>
                </a:tc>
                <a:extLst>
                  <a:ext uri="{0D108BD9-81ED-4DB2-BD59-A6C34878D82A}">
                    <a16:rowId xmlns="" xmlns:a16="http://schemas.microsoft.com/office/drawing/2014/main" val="10001"/>
                  </a:ext>
                </a:extLst>
              </a:tr>
              <a:tr h="652180">
                <a:tc>
                  <a:txBody>
                    <a:bodyPr/>
                    <a:lstStyle/>
                    <a:p>
                      <a:pPr marL="342900" indent="0"/>
                      <a:r>
                        <a:rPr lang="en-US" sz="2700">
                          <a:latin typeface="Times New Roman"/>
                        </a:rPr>
                        <a:t>2</a:t>
                      </a:r>
                    </a:p>
                  </a:txBody>
                  <a:tcPr marL="0" marR="0" marT="0" marB="0" anchor="ctr"/>
                </a:tc>
                <a:tc>
                  <a:txBody>
                    <a:bodyPr/>
                    <a:lstStyle/>
                    <a:p>
                      <a:pPr indent="0" algn="ctr"/>
                      <a:r>
                        <a:rPr lang="en-US" sz="2700">
                          <a:latin typeface="Times New Roman"/>
                        </a:rPr>
                        <a:t>Nystatin</a:t>
                      </a:r>
                    </a:p>
                  </a:txBody>
                  <a:tcPr marL="0" marR="0" marT="0" marB="0" anchor="ctr"/>
                </a:tc>
                <a:tc>
                  <a:txBody>
                    <a:bodyPr/>
                    <a:lstStyle/>
                    <a:p>
                      <a:pPr indent="0" algn="ctr"/>
                      <a:r>
                        <a:rPr lang="en-US" sz="2700">
                          <a:latin typeface="Times New Roman"/>
                        </a:rPr>
                        <a:t>4-6ml four times a day</a:t>
                      </a:r>
                    </a:p>
                  </a:txBody>
                  <a:tcPr marL="0" marR="0" marT="0" marB="0" anchor="ctr"/>
                </a:tc>
                <a:extLst>
                  <a:ext uri="{0D108BD9-81ED-4DB2-BD59-A6C34878D82A}">
                    <a16:rowId xmlns="" xmlns:a16="http://schemas.microsoft.com/office/drawing/2014/main" val="10002"/>
                  </a:ext>
                </a:extLst>
              </a:tr>
              <a:tr h="655228">
                <a:tc>
                  <a:txBody>
                    <a:bodyPr/>
                    <a:lstStyle/>
                    <a:p>
                      <a:pPr marL="342900" indent="0"/>
                      <a:r>
                        <a:rPr lang="en-US" sz="2700">
                          <a:latin typeface="Times New Roman"/>
                        </a:rPr>
                        <a:t>3</a:t>
                      </a:r>
                    </a:p>
                  </a:txBody>
                  <a:tcPr marL="0" marR="0" marT="0" marB="0">
                    <a:solidFill>
                      <a:srgbClr val="D6E3CF"/>
                    </a:solidFill>
                  </a:tcPr>
                </a:tc>
                <a:tc>
                  <a:txBody>
                    <a:bodyPr/>
                    <a:lstStyle/>
                    <a:p>
                      <a:pPr indent="0" algn="ctr"/>
                      <a:r>
                        <a:rPr lang="en-US" sz="2700">
                          <a:latin typeface="Times New Roman"/>
                        </a:rPr>
                        <a:t>Clotrimazole</a:t>
                      </a:r>
                    </a:p>
                  </a:txBody>
                  <a:tcPr marL="0" marR="0" marT="0" marB="0">
                    <a:solidFill>
                      <a:srgbClr val="D6E3CF"/>
                    </a:solidFill>
                  </a:tcPr>
                </a:tc>
                <a:tc>
                  <a:txBody>
                    <a:bodyPr/>
                    <a:lstStyle/>
                    <a:p>
                      <a:pPr indent="0" algn="ctr"/>
                      <a:r>
                        <a:rPr lang="en-US" sz="2700">
                          <a:latin typeface="Times New Roman"/>
                        </a:rPr>
                        <a:t>100mg daily (as pessary)</a:t>
                      </a:r>
                    </a:p>
                  </a:txBody>
                  <a:tcPr marL="0" marR="0" marT="0" marB="0">
                    <a:solidFill>
                      <a:srgbClr val="D6E3CF"/>
                    </a:solidFill>
                  </a:tcPr>
                </a:tc>
                <a:extLst>
                  <a:ext uri="{0D108BD9-81ED-4DB2-BD59-A6C34878D82A}">
                    <a16:rowId xmlns="" xmlns:a16="http://schemas.microsoft.com/office/drawing/2014/main" val="10003"/>
                  </a:ext>
                </a:extLst>
              </a:tr>
              <a:tr h="652180">
                <a:tc>
                  <a:txBody>
                    <a:bodyPr/>
                    <a:lstStyle/>
                    <a:p>
                      <a:pPr marL="342900" indent="0"/>
                      <a:r>
                        <a:rPr lang="en-US" sz="2700">
                          <a:latin typeface="Times New Roman"/>
                        </a:rPr>
                        <a:t>4</a:t>
                      </a:r>
                    </a:p>
                  </a:txBody>
                  <a:tcPr marL="0" marR="0" marT="0" marB="0"/>
                </a:tc>
                <a:tc>
                  <a:txBody>
                    <a:bodyPr/>
                    <a:lstStyle/>
                    <a:p>
                      <a:pPr indent="0" algn="ctr"/>
                      <a:r>
                        <a:rPr lang="en-US" sz="2700">
                          <a:latin typeface="Times New Roman"/>
                        </a:rPr>
                        <a:t>Miconazole</a:t>
                      </a:r>
                    </a:p>
                  </a:txBody>
                  <a:tcPr marL="0" marR="0" marT="0" marB="0"/>
                </a:tc>
                <a:tc>
                  <a:txBody>
                    <a:bodyPr/>
                    <a:lstStyle/>
                    <a:p>
                      <a:pPr indent="0" algn="ctr"/>
                      <a:r>
                        <a:rPr lang="en-US" sz="2700">
                          <a:latin typeface="Times New Roman"/>
                        </a:rPr>
                        <a:t>2% solution</a:t>
                      </a:r>
                    </a:p>
                  </a:txBody>
                  <a:tcPr marL="0" marR="0" marT="0" marB="0"/>
                </a:tc>
                <a:extLst>
                  <a:ext uri="{0D108BD9-81ED-4DB2-BD59-A6C34878D82A}">
                    <a16:rowId xmlns="" xmlns:a16="http://schemas.microsoft.com/office/drawing/2014/main" val="10004"/>
                  </a:ext>
                </a:extLst>
              </a:tr>
              <a:tr h="655228">
                <a:tc>
                  <a:txBody>
                    <a:bodyPr/>
                    <a:lstStyle/>
                    <a:p>
                      <a:pPr marL="406400" indent="0"/>
                      <a:r>
                        <a:rPr lang="en-US" sz="2700">
                          <a:latin typeface="Times New Roman"/>
                        </a:rPr>
                        <a:t>5</a:t>
                      </a:r>
                    </a:p>
                  </a:txBody>
                  <a:tcPr marL="0" marR="0" marT="0" marB="0">
                    <a:solidFill>
                      <a:srgbClr val="D6E3CF"/>
                    </a:solidFill>
                  </a:tcPr>
                </a:tc>
                <a:tc>
                  <a:txBody>
                    <a:bodyPr/>
                    <a:lstStyle/>
                    <a:p>
                      <a:pPr indent="0" algn="ctr"/>
                      <a:r>
                        <a:rPr lang="en-US" sz="2700">
                          <a:latin typeface="Times New Roman"/>
                        </a:rPr>
                        <a:t>Ketoconazole</a:t>
                      </a:r>
                    </a:p>
                  </a:txBody>
                  <a:tcPr marL="0" marR="0" marT="0" marB="0">
                    <a:solidFill>
                      <a:srgbClr val="D6E3CF"/>
                    </a:solidFill>
                  </a:tcPr>
                </a:tc>
                <a:tc>
                  <a:txBody>
                    <a:bodyPr/>
                    <a:lstStyle/>
                    <a:p>
                      <a:pPr indent="0" algn="ctr"/>
                      <a:r>
                        <a:rPr lang="en-US" sz="2700">
                          <a:latin typeface="Times New Roman"/>
                        </a:rPr>
                        <a:t>200-400mg daily</a:t>
                      </a:r>
                    </a:p>
                  </a:txBody>
                  <a:tcPr marL="0" marR="0" marT="0" marB="0">
                    <a:solidFill>
                      <a:srgbClr val="D6E3CF"/>
                    </a:solidFill>
                  </a:tcPr>
                </a:tc>
                <a:extLst>
                  <a:ext uri="{0D108BD9-81ED-4DB2-BD59-A6C34878D82A}">
                    <a16:rowId xmlns="" xmlns:a16="http://schemas.microsoft.com/office/drawing/2014/main" val="10005"/>
                  </a:ext>
                </a:extLst>
              </a:tr>
              <a:tr h="652180">
                <a:tc>
                  <a:txBody>
                    <a:bodyPr/>
                    <a:lstStyle/>
                    <a:p>
                      <a:pPr marL="342900" indent="0"/>
                      <a:r>
                        <a:rPr lang="en-US" sz="2700">
                          <a:latin typeface="Times New Roman"/>
                        </a:rPr>
                        <a:t>6</a:t>
                      </a:r>
                    </a:p>
                  </a:txBody>
                  <a:tcPr marL="0" marR="0" marT="0" marB="0" anchor="ctr"/>
                </a:tc>
                <a:tc>
                  <a:txBody>
                    <a:bodyPr/>
                    <a:lstStyle/>
                    <a:p>
                      <a:pPr indent="0" algn="ctr"/>
                      <a:r>
                        <a:rPr lang="en-US" sz="2700">
                          <a:latin typeface="Times New Roman"/>
                        </a:rPr>
                        <a:t>Griseofulvin</a:t>
                      </a:r>
                    </a:p>
                  </a:txBody>
                  <a:tcPr marL="0" marR="0" marT="0" marB="0" anchor="ctr"/>
                </a:tc>
                <a:tc>
                  <a:txBody>
                    <a:bodyPr/>
                    <a:lstStyle/>
                    <a:p>
                      <a:pPr indent="0" algn="ctr"/>
                      <a:r>
                        <a:rPr lang="en-US" sz="2700">
                          <a:latin typeface="Times New Roman"/>
                        </a:rPr>
                        <a:t>0.5 to 1gm daily.</a:t>
                      </a:r>
                    </a:p>
                  </a:txBody>
                  <a:tcPr marL="0" marR="0" marT="0" marB="0" anchor="ctr"/>
                </a:tc>
                <a:extLst>
                  <a:ext uri="{0D108BD9-81ED-4DB2-BD59-A6C34878D82A}">
                    <a16:rowId xmlns="" xmlns:a16="http://schemas.microsoft.com/office/drawing/2014/main" val="10006"/>
                  </a:ext>
                </a:extLst>
              </a:tr>
              <a:tr h="1186136">
                <a:tc gridSpan="2">
                  <a:txBody>
                    <a:bodyPr/>
                    <a:lstStyle/>
                    <a:p>
                      <a:pPr marL="381000" indent="0">
                        <a:spcAft>
                          <a:spcPts val="1260"/>
                        </a:spcAft>
                      </a:pPr>
                      <a:r>
                        <a:rPr lang="en-US" sz="2700">
                          <a:latin typeface="Times New Roman"/>
                        </a:rPr>
                        <a:t>7 Fluconazole</a:t>
                      </a:r>
                    </a:p>
                    <a:p>
                      <a:pPr marL="800100" indent="0"/>
                      <a:r>
                        <a:rPr lang="en-US" sz="1000" b="1">
                          <a:solidFill>
                            <a:srgbClr val="878787"/>
                          </a:solidFill>
                          <a:latin typeface="Times New Roman"/>
                        </a:rPr>
                        <a:t>8</a:t>
                      </a:r>
                      <a:r>
                        <a:rPr lang="en-US" sz="4000">
                          <a:solidFill>
                            <a:srgbClr val="878787"/>
                          </a:solidFill>
                          <a:latin typeface="Times New Roman"/>
                        </a:rPr>
                        <a:t>/</a:t>
                      </a:r>
                      <a:r>
                        <a:rPr lang="en-US" sz="1000" b="1">
                          <a:solidFill>
                            <a:srgbClr val="878787"/>
                          </a:solidFill>
                          <a:latin typeface="Times New Roman"/>
                        </a:rPr>
                        <a:t>23/2018</a:t>
                      </a:r>
                    </a:p>
                  </a:txBody>
                  <a:tcPr marL="0" marR="0" marT="0" marB="0" anchor="b">
                    <a:solidFill>
                      <a:srgbClr val="D6E3CF"/>
                    </a:solidFill>
                  </a:tcPr>
                </a:tc>
                <a:tc hMerge="1">
                  <a:txBody>
                    <a:bodyPr/>
                    <a:lstStyle/>
                    <a:p>
                      <a:endParaRPr sz="4500"/>
                    </a:p>
                  </a:txBody>
                  <a:tcPr marL="0" marR="0" marT="0" marB="0"/>
                </a:tc>
                <a:tc>
                  <a:txBody>
                    <a:bodyPr/>
                    <a:lstStyle/>
                    <a:p>
                      <a:pPr marL="241300" indent="0">
                        <a:spcAft>
                          <a:spcPts val="840"/>
                        </a:spcAft>
                      </a:pPr>
                      <a:r>
                        <a:rPr lang="en-US" sz="2700">
                          <a:latin typeface="Times New Roman"/>
                        </a:rPr>
                        <a:t>50mg daily/150mg single in vaginal candida</a:t>
                      </a:r>
                    </a:p>
                    <a:p>
                      <a:pPr marL="2006600" indent="0"/>
                      <a:r>
                        <a:rPr lang="en-US" sz="2700">
                          <a:latin typeface="Times New Roman"/>
                        </a:rPr>
                        <a:t>or candida balanitis </a:t>
                      </a:r>
                      <a:r>
                        <a:rPr lang="en-US" sz="2700" cap="small">
                          <a:solidFill>
                            <a:srgbClr val="878787"/>
                          </a:solidFill>
                          <a:latin typeface="Times New Roman"/>
                        </a:rPr>
                        <a:t>k*</a:t>
                      </a:r>
                    </a:p>
                  </a:txBody>
                  <a:tcPr marL="0" marR="0" marT="0" marB="0" anchor="b">
                    <a:solidFill>
                      <a:srgbClr val="D6E3CF"/>
                    </a:solidFill>
                  </a:tcPr>
                </a:tc>
                <a:extLst>
                  <a:ext uri="{0D108BD9-81ED-4DB2-BD59-A6C34878D82A}">
                    <a16:rowId xmlns="" xmlns:a16="http://schemas.microsoft.com/office/drawing/2014/main" val="10007"/>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8F025B73-B2BD-D383-F6D1-702D693D4DF4}"/>
              </a:ext>
            </a:extLst>
          </p:cNvPr>
          <p:cNvSpPr/>
          <p:nvPr/>
        </p:nvSpPr>
        <p:spPr>
          <a:xfrm>
            <a:off x="942182" y="788988"/>
            <a:ext cx="8101013" cy="546100"/>
          </a:xfrm>
          <a:prstGeom prst="rect">
            <a:avLst/>
          </a:prstGeom>
        </p:spPr>
        <p:txBody>
          <a:bodyPr wrap="none" lIns="0" tIns="0" rIns="0" bIns="0"/>
          <a:lstStyle/>
          <a:p>
            <a:pPr eaLnBrk="1" fontAlgn="auto" hangingPunct="1">
              <a:spcBef>
                <a:spcPts val="0"/>
              </a:spcBef>
              <a:spcAft>
                <a:spcPts val="3570"/>
              </a:spcAft>
              <a:defRPr/>
            </a:pPr>
            <a:r>
              <a:rPr lang="en-US" sz="3900" b="1" spc="-50">
                <a:latin typeface="Times New Roman"/>
              </a:rPr>
              <a:t>Antifungal Agents: Adverse Effects</a:t>
            </a:r>
          </a:p>
        </p:txBody>
      </p:sp>
      <p:sp>
        <p:nvSpPr>
          <p:cNvPr id="182275" name="Rectangle 2">
            <a:extLst>
              <a:ext uri="{FF2B5EF4-FFF2-40B4-BE49-F238E27FC236}">
                <a16:creationId xmlns="" xmlns:a16="http://schemas.microsoft.com/office/drawing/2014/main" id="{8C0C07EA-B659-AEC4-48BA-464A455311BC}"/>
              </a:ext>
            </a:extLst>
          </p:cNvPr>
          <p:cNvSpPr>
            <a:spLocks noChangeArrowheads="1"/>
          </p:cNvSpPr>
          <p:nvPr/>
        </p:nvSpPr>
        <p:spPr bwMode="auto">
          <a:xfrm>
            <a:off x="942182" y="1865313"/>
            <a:ext cx="8094663"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4225"/>
              </a:lnSpc>
              <a:spcBef>
                <a:spcPts val="3575"/>
              </a:spcBef>
            </a:pPr>
            <a:r>
              <a:rPr lang="en-US" altLang="en-US" sz="3100" b="1">
                <a:latin typeface="Times New Roman" panose="02020603050405020304" pitchFamily="18" charset="0"/>
              </a:rPr>
              <a:t>Amphotericin B: “Shake and Bake</a:t>
            </a:r>
            <a:r>
              <a:rPr lang="en-US" altLang="en-US" sz="2700"/>
              <a:t>”</a:t>
            </a:r>
          </a:p>
          <a:p>
            <a:pPr algn="just" eaLnBrk="1" hangingPunct="1">
              <a:lnSpc>
                <a:spcPts val="4225"/>
              </a:lnSpc>
            </a:pPr>
            <a:r>
              <a:rPr lang="en-US" altLang="en-US" sz="2700"/>
              <a:t>fever    chills    headache    anorexia</a:t>
            </a:r>
          </a:p>
          <a:p>
            <a:pPr algn="just" eaLnBrk="1" hangingPunct="1">
              <a:lnSpc>
                <a:spcPts val="4225"/>
              </a:lnSpc>
            </a:pPr>
            <a:r>
              <a:rPr lang="en-US" altLang="en-US" sz="2700"/>
              <a:t>malaise    nausea    hypotension tachycardia</a:t>
            </a:r>
          </a:p>
          <a:p>
            <a:pPr eaLnBrk="1" hangingPunct="1">
              <a:lnSpc>
                <a:spcPts val="4225"/>
              </a:lnSpc>
            </a:pPr>
            <a:r>
              <a:rPr lang="en-US" altLang="en-US" sz="2700"/>
              <a:t>muscle and joint pain lowered potassium and magnesium levels </a:t>
            </a:r>
            <a:r>
              <a:rPr lang="en-US" altLang="en-US" sz="2700" baseline="30000"/>
              <a:t>*</a:t>
            </a:r>
          </a:p>
        </p:txBody>
      </p:sp>
      <p:sp>
        <p:nvSpPr>
          <p:cNvPr id="4" name="Rectangle 3">
            <a:extLst>
              <a:ext uri="{FF2B5EF4-FFF2-40B4-BE49-F238E27FC236}">
                <a16:creationId xmlns="" xmlns:a16="http://schemas.microsoft.com/office/drawing/2014/main" id="{270113D1-337E-05D1-71CF-8AC5ECDE0EAE}"/>
              </a:ext>
            </a:extLst>
          </p:cNvPr>
          <p:cNvSpPr/>
          <p:nvPr/>
        </p:nvSpPr>
        <p:spPr>
          <a:xfrm>
            <a:off x="942182" y="4983164"/>
            <a:ext cx="8094663" cy="903287"/>
          </a:xfrm>
          <a:prstGeom prst="rect">
            <a:avLst/>
          </a:prstGeom>
        </p:spPr>
        <p:txBody>
          <a:bodyPr lIns="0" tIns="0" rIns="0" bIns="0"/>
          <a:lstStyle/>
          <a:p>
            <a:pPr marL="825500" eaLnBrk="1" fontAlgn="auto" hangingPunct="1">
              <a:spcBef>
                <a:spcPts val="0"/>
              </a:spcBef>
              <a:spcAft>
                <a:spcPts val="1260"/>
              </a:spcAft>
              <a:defRPr/>
            </a:pPr>
            <a:r>
              <a:rPr lang="en-US" sz="2700" spc="-150">
                <a:latin typeface="Calibri"/>
              </a:rPr>
              <a:t>*Renal toxicity</a:t>
            </a:r>
          </a:p>
          <a:p>
            <a:pPr marL="825500" eaLnBrk="1" fontAlgn="auto" hangingPunct="1">
              <a:spcBef>
                <a:spcPts val="0"/>
              </a:spcBef>
              <a:spcAft>
                <a:spcPts val="0"/>
              </a:spcAft>
              <a:defRPr/>
            </a:pPr>
            <a:r>
              <a:rPr lang="en-US" sz="2700" spc="-150">
                <a:latin typeface="Calibri"/>
              </a:rPr>
              <a:t>*Reurotoxicity: seizures and paresthesias</a:t>
            </a:r>
          </a:p>
        </p:txBody>
      </p:sp>
    </p:spTree>
  </p:cSld>
  <p:clrMapOvr>
    <a:overrideClrMapping bg1="lt1" tx1="dk1" bg2="lt2" tx2="dk2" accent1="accent1" accent2="accent2" accent3="accent3" accent4="accent4" accent5="accent5" accent6="accent6" hlink="hlink" folHlink="folHlink"/>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3298" name="Rectangle 1">
            <a:extLst>
              <a:ext uri="{FF2B5EF4-FFF2-40B4-BE49-F238E27FC236}">
                <a16:creationId xmlns="" xmlns:a16="http://schemas.microsoft.com/office/drawing/2014/main" id="{C840EE82-BE47-2BE6-57FC-E515153CBA72}"/>
              </a:ext>
            </a:extLst>
          </p:cNvPr>
          <p:cNvSpPr>
            <a:spLocks noChangeArrowheads="1"/>
          </p:cNvSpPr>
          <p:nvPr/>
        </p:nvSpPr>
        <p:spPr bwMode="auto">
          <a:xfrm>
            <a:off x="958057" y="450851"/>
            <a:ext cx="12604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latin typeface="Times New Roman" panose="02020603050405020304" pitchFamily="18" charset="0"/>
              </a:rPr>
              <a:t>contd</a:t>
            </a:r>
          </a:p>
        </p:txBody>
      </p:sp>
      <p:sp>
        <p:nvSpPr>
          <p:cNvPr id="183299" name="Rectangle 2">
            <a:extLst>
              <a:ext uri="{FF2B5EF4-FFF2-40B4-BE49-F238E27FC236}">
                <a16:creationId xmlns="" xmlns:a16="http://schemas.microsoft.com/office/drawing/2014/main" id="{6D89C312-C322-C146-AEBE-AAF3F9AE6A27}"/>
              </a:ext>
            </a:extLst>
          </p:cNvPr>
          <p:cNvSpPr>
            <a:spLocks noChangeArrowheads="1"/>
          </p:cNvSpPr>
          <p:nvPr/>
        </p:nvSpPr>
        <p:spPr bwMode="auto">
          <a:xfrm>
            <a:off x="1383507" y="1808164"/>
            <a:ext cx="7453313"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317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888"/>
              </a:spcAft>
            </a:pPr>
            <a:r>
              <a:rPr lang="en-US" altLang="en-US" sz="3100" b="1">
                <a:latin typeface="Times New Roman" panose="02020603050405020304" pitchFamily="18" charset="0"/>
              </a:rPr>
              <a:t>Fluconazole</a:t>
            </a:r>
          </a:p>
          <a:p>
            <a:pPr algn="just" eaLnBrk="1" hangingPunct="1">
              <a:spcAft>
                <a:spcPts val="1888"/>
              </a:spcAft>
            </a:pPr>
            <a:r>
              <a:rPr lang="en-US" altLang="en-US" sz="3100" b="1"/>
              <a:t>•    Nausea, vomiting, diarrhea, abdominal pain,</a:t>
            </a:r>
          </a:p>
          <a:p>
            <a:pPr eaLnBrk="1" hangingPunct="1">
              <a:lnSpc>
                <a:spcPts val="3263"/>
              </a:lnSpc>
              <a:spcAft>
                <a:spcPts val="1050"/>
              </a:spcAft>
            </a:pPr>
            <a:r>
              <a:rPr lang="en-US" altLang="en-US" sz="3100" b="1"/>
              <a:t>•    Increased liver function studies </a:t>
            </a:r>
            <a:r>
              <a:rPr lang="en-US" altLang="en-US" sz="3100" b="1">
                <a:latin typeface="Times New Roman" panose="02020603050405020304" pitchFamily="18" charset="0"/>
              </a:rPr>
              <a:t>Flucytosine</a:t>
            </a:r>
          </a:p>
          <a:p>
            <a:pPr eaLnBrk="1" hangingPunct="1">
              <a:lnSpc>
                <a:spcPts val="3263"/>
              </a:lnSpc>
            </a:pPr>
            <a:r>
              <a:rPr lang="en-US" altLang="en-US" sz="3100" b="1"/>
              <a:t>•    Nausea, vomiting, anorexia </a:t>
            </a:r>
            <a:r>
              <a:rPr lang="en-US" altLang="en-US" sz="3100" b="1">
                <a:latin typeface="Times New Roman" panose="02020603050405020304" pitchFamily="18" charset="0"/>
              </a:rPr>
              <a:t>Griseofulvin </a:t>
            </a:r>
            <a:r>
              <a:rPr lang="en-US" altLang="en-US" sz="3100" b="1" baseline="30000">
                <a:latin typeface="Times New Roman" panose="02020603050405020304" pitchFamily="18" charset="0"/>
              </a:rPr>
              <a:t>•</a:t>
            </a:r>
          </a:p>
        </p:txBody>
      </p:sp>
      <p:sp>
        <p:nvSpPr>
          <p:cNvPr id="4" name="Rectangle 3">
            <a:extLst>
              <a:ext uri="{FF2B5EF4-FFF2-40B4-BE49-F238E27FC236}">
                <a16:creationId xmlns="" xmlns:a16="http://schemas.microsoft.com/office/drawing/2014/main" id="{CC3207E8-5534-F7BC-025F-57D08D9419EA}"/>
              </a:ext>
            </a:extLst>
          </p:cNvPr>
          <p:cNvSpPr/>
          <p:nvPr/>
        </p:nvSpPr>
        <p:spPr>
          <a:xfrm>
            <a:off x="1383507" y="5276851"/>
            <a:ext cx="7453313" cy="385763"/>
          </a:xfrm>
          <a:prstGeom prst="rect">
            <a:avLst/>
          </a:prstGeom>
        </p:spPr>
        <p:txBody>
          <a:bodyPr wrap="none" lIns="0" tIns="0" rIns="0" bIns="0"/>
          <a:lstStyle/>
          <a:p>
            <a:pPr marL="1244600" algn="just" eaLnBrk="1" fontAlgn="auto" hangingPunct="1">
              <a:spcBef>
                <a:spcPts val="0"/>
              </a:spcBef>
              <a:spcAft>
                <a:spcPts val="0"/>
              </a:spcAft>
              <a:defRPr/>
            </a:pPr>
            <a:r>
              <a:rPr lang="en-US" sz="3100" b="1" spc="-150">
                <a:latin typeface="Calibri"/>
              </a:rPr>
              <a:t>•    Rash, urticaria, headache, nausea, vomiting,</a:t>
            </a:r>
          </a:p>
        </p:txBody>
      </p:sp>
      <p:sp>
        <p:nvSpPr>
          <p:cNvPr id="5" name="Rectangle 4">
            <a:extLst>
              <a:ext uri="{FF2B5EF4-FFF2-40B4-BE49-F238E27FC236}">
                <a16:creationId xmlns="" xmlns:a16="http://schemas.microsoft.com/office/drawing/2014/main" id="{3958FC51-4CDD-B347-BEEC-B7AE6516395F}"/>
              </a:ext>
            </a:extLst>
          </p:cNvPr>
          <p:cNvSpPr/>
          <p:nvPr/>
        </p:nvSpPr>
        <p:spPr>
          <a:xfrm>
            <a:off x="8884444" y="5257800"/>
            <a:ext cx="1427162" cy="325438"/>
          </a:xfrm>
          <a:prstGeom prst="rect">
            <a:avLst/>
          </a:prstGeom>
        </p:spPr>
        <p:txBody>
          <a:bodyPr wrap="none" lIns="0" tIns="0" rIns="0" bIns="0"/>
          <a:lstStyle/>
          <a:p>
            <a:pPr eaLnBrk="1" fontAlgn="auto" hangingPunct="1">
              <a:spcBef>
                <a:spcPts val="0"/>
              </a:spcBef>
              <a:spcAft>
                <a:spcPts val="0"/>
              </a:spcAft>
              <a:defRPr/>
            </a:pPr>
            <a:r>
              <a:rPr lang="en-US" sz="3100" b="1" spc="-150">
                <a:latin typeface="Calibri"/>
              </a:rPr>
              <a:t>anorexia</a:t>
            </a:r>
          </a:p>
        </p:txBody>
      </p:sp>
    </p:spTree>
  </p:cSld>
  <p:clrMapOvr>
    <a:overrideClrMapping bg1="lt1" tx1="dk1" bg2="lt2" tx2="dk2" accent1="accent1" accent2="accent2" accent3="accent3" accent4="accent4" accent5="accent5" accent6="accent6" hlink="hlink" folHlink="folHlink"/>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1">
            <a:extLst>
              <a:ext uri="{FF2B5EF4-FFF2-40B4-BE49-F238E27FC236}">
                <a16:creationId xmlns="" xmlns:a16="http://schemas.microsoft.com/office/drawing/2014/main" id="{B588502F-839D-0B3E-1F47-AF34274A5CEE}"/>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184323" name="Rectangle 2">
            <a:extLst>
              <a:ext uri="{FF2B5EF4-FFF2-40B4-BE49-F238E27FC236}">
                <a16:creationId xmlns="" xmlns:a16="http://schemas.microsoft.com/office/drawing/2014/main" id="{29A00EE3-2A79-8C8D-A7C8-21121AF39D60}"/>
              </a:ext>
            </a:extLst>
          </p:cNvPr>
          <p:cNvSpPr>
            <a:spLocks noChangeArrowheads="1"/>
          </p:cNvSpPr>
          <p:nvPr/>
        </p:nvSpPr>
        <p:spPr bwMode="auto">
          <a:xfrm>
            <a:off x="481806" y="825500"/>
            <a:ext cx="11304588"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7175"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50"/>
              </a:lnSpc>
              <a:spcAft>
                <a:spcPts val="625"/>
              </a:spcAft>
            </a:pPr>
            <a:r>
              <a:rPr lang="en-US" altLang="en-US" sz="3100"/>
              <a:t>•    Contraindication &amp; Precautions: Hypersensitive patients, Pregnant or breast feeding women.</a:t>
            </a:r>
          </a:p>
          <a:p>
            <a:pPr algn="just" eaLnBrk="1" hangingPunct="1">
              <a:spcAft>
                <a:spcPts val="1475"/>
              </a:spcAft>
            </a:pPr>
            <a:r>
              <a:rPr lang="en-US" altLang="en-US" sz="3100"/>
              <a:t>•    Drug interactions:</a:t>
            </a:r>
          </a:p>
          <a:p>
            <a:pPr eaLnBrk="1" hangingPunct="1">
              <a:lnSpc>
                <a:spcPts val="3450"/>
              </a:lnSpc>
              <a:spcAft>
                <a:spcPts val="625"/>
              </a:spcAft>
            </a:pPr>
            <a:r>
              <a:rPr lang="en-US" altLang="en-US" sz="3100"/>
              <a:t>1.    Concurrent use with nephrotoxic drugs may cause additive nephrotoxicity.</a:t>
            </a:r>
          </a:p>
          <a:p>
            <a:pPr algn="just" eaLnBrk="1" hangingPunct="1">
              <a:spcAft>
                <a:spcPts val="1475"/>
              </a:spcAft>
            </a:pPr>
            <a:r>
              <a:rPr lang="en-US" altLang="en-US" sz="3100"/>
              <a:t>2.    Ketoconazole with alcohol may increase risk of hepatotoxicity.</a:t>
            </a:r>
          </a:p>
          <a:p>
            <a:pPr eaLnBrk="1" hangingPunct="1">
              <a:lnSpc>
                <a:spcPts val="3438"/>
              </a:lnSpc>
              <a:spcAft>
                <a:spcPts val="625"/>
              </a:spcAft>
            </a:pPr>
            <a:r>
              <a:rPr lang="en-US" altLang="en-US" sz="3100"/>
              <a:t>3.    Itraconazole with antidiabetics may increase risk of hypoglycaemia.</a:t>
            </a:r>
          </a:p>
          <a:p>
            <a:pPr eaLnBrk="1" hangingPunct="1">
              <a:lnSpc>
                <a:spcPts val="3450"/>
              </a:lnSpc>
            </a:pPr>
            <a:r>
              <a:rPr lang="en-US" altLang="en-US" sz="3100"/>
              <a:t>4.    Some antifungal may increase the effect of oral anticoagulants by increasing prothrombin times.</a:t>
            </a:r>
          </a:p>
        </p:txBody>
      </p:sp>
      <p:sp>
        <p:nvSpPr>
          <p:cNvPr id="184324" name="Rectangle 3">
            <a:extLst>
              <a:ext uri="{FF2B5EF4-FFF2-40B4-BE49-F238E27FC236}">
                <a16:creationId xmlns="" xmlns:a16="http://schemas.microsoft.com/office/drawing/2014/main" id="{C87A3105-6B35-DFBF-90EA-3974BC2607E3}"/>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84325" name="Rectangle 4">
            <a:extLst>
              <a:ext uri="{FF2B5EF4-FFF2-40B4-BE49-F238E27FC236}">
                <a16:creationId xmlns="" xmlns:a16="http://schemas.microsoft.com/office/drawing/2014/main" id="{2400BE6B-767B-0E7F-44C7-E3BC614B1CD1}"/>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167</a:t>
            </a:r>
          </a:p>
        </p:txBody>
      </p:sp>
    </p:spTree>
  </p:cSld>
  <p:clrMapOvr>
    <a:overrideClrMapping bg1="lt1" tx1="dk1" bg2="lt2" tx2="dk2" accent1="accent1" accent2="accent2" accent3="accent3" accent4="accent4" accent5="accent5" accent6="accent6" hlink="hlink" folHlink="folHlink"/>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1">
            <a:extLst>
              <a:ext uri="{FF2B5EF4-FFF2-40B4-BE49-F238E27FC236}">
                <a16:creationId xmlns="" xmlns:a16="http://schemas.microsoft.com/office/drawing/2014/main" id="{BD246ECF-EBB6-2E39-715D-293998D4BB28}"/>
              </a:ext>
            </a:extLst>
          </p:cNvPr>
          <p:cNvSpPr>
            <a:spLocks noChangeArrowheads="1"/>
          </p:cNvSpPr>
          <p:nvPr/>
        </p:nvSpPr>
        <p:spPr bwMode="auto">
          <a:xfrm>
            <a:off x="607220" y="436563"/>
            <a:ext cx="10893425" cy="587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888"/>
              </a:spcAft>
            </a:pPr>
            <a:r>
              <a:rPr lang="en-US" altLang="en-US" sz="3900" b="1">
                <a:latin typeface="Times New Roman" panose="02020603050405020304" pitchFamily="18" charset="0"/>
              </a:rPr>
              <a:t>Nursing Responsibilities.</a:t>
            </a:r>
          </a:p>
          <a:p>
            <a:pPr eaLnBrk="1" hangingPunct="1">
              <a:lnSpc>
                <a:spcPts val="3263"/>
              </a:lnSpc>
              <a:spcAft>
                <a:spcPts val="425"/>
              </a:spcAft>
            </a:pPr>
            <a:r>
              <a:rPr lang="en-US" altLang="en-US" sz="2700"/>
              <a:t>•    Before beginning therapy, assess for hypersensitivity, possible contraindications, and conditions that require cautious use.</a:t>
            </a:r>
          </a:p>
          <a:p>
            <a:pPr algn="just" eaLnBrk="1" hangingPunct="1">
              <a:spcAft>
                <a:spcPts val="1263"/>
              </a:spcAft>
            </a:pPr>
            <a:r>
              <a:rPr lang="en-US" altLang="en-US" sz="2700"/>
              <a:t>•    Obtain baseline VS, CBC, liver function studies, and ECG.</a:t>
            </a:r>
          </a:p>
          <a:p>
            <a:pPr eaLnBrk="1" hangingPunct="1">
              <a:lnSpc>
                <a:spcPts val="3213"/>
              </a:lnSpc>
              <a:spcAft>
                <a:spcPts val="425"/>
              </a:spcAft>
            </a:pPr>
            <a:r>
              <a:rPr lang="en-US" altLang="en-US" sz="2700"/>
              <a:t>•    Assess for other medications used (prescribed and OTC) in order to avoid drug interactions.</a:t>
            </a:r>
          </a:p>
          <a:p>
            <a:pPr eaLnBrk="1" hangingPunct="1">
              <a:lnSpc>
                <a:spcPts val="3263"/>
              </a:lnSpc>
              <a:spcAft>
                <a:spcPts val="425"/>
              </a:spcAft>
            </a:pPr>
            <a:r>
              <a:rPr lang="en-US" altLang="en-US" sz="2700"/>
              <a:t>•    Follow manufacturer’s directions carefully for reconstitution and administration.</a:t>
            </a:r>
          </a:p>
          <a:p>
            <a:pPr eaLnBrk="1" hangingPunct="1">
              <a:lnSpc>
                <a:spcPts val="3263"/>
              </a:lnSpc>
              <a:spcAft>
                <a:spcPts val="425"/>
              </a:spcAft>
            </a:pPr>
            <a:r>
              <a:rPr lang="en-US" altLang="en-US" sz="2700"/>
              <a:t>•    Monitor VS of patients receiving IV infusions every 15 to 30 minutes.</a:t>
            </a:r>
          </a:p>
          <a:p>
            <a:pPr eaLnBrk="1" hangingPunct="1">
              <a:lnSpc>
                <a:spcPts val="3263"/>
              </a:lnSpc>
            </a:pPr>
            <a:r>
              <a:rPr lang="en-US" altLang="en-US" sz="2700"/>
              <a:t>•    During IV infusions, monitor I &amp; O and urinalysis findings to identify adverse renal effects.</a:t>
            </a:r>
          </a:p>
        </p:txBody>
      </p:sp>
    </p:spTree>
  </p:cSld>
  <p:clrMapOvr>
    <a:overrideClrMapping bg1="lt1" tx1="dk1" bg2="lt2" tx2="dk2" accent1="accent1" accent2="accent2" accent3="accent3" accent4="accent4" accent5="accent5" accent6="accent6" hlink="hlink" folHlink="folHlink"/>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370" name="Rectangle 1">
            <a:extLst>
              <a:ext uri="{FF2B5EF4-FFF2-40B4-BE49-F238E27FC236}">
                <a16:creationId xmlns="" xmlns:a16="http://schemas.microsoft.com/office/drawing/2014/main" id="{90456548-9CC3-7684-8C92-8C299236B354}"/>
              </a:ext>
            </a:extLst>
          </p:cNvPr>
          <p:cNvSpPr>
            <a:spLocks noChangeArrowheads="1"/>
          </p:cNvSpPr>
          <p:nvPr/>
        </p:nvSpPr>
        <p:spPr bwMode="auto">
          <a:xfrm>
            <a:off x="962819" y="277814"/>
            <a:ext cx="12446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200"/>
              <a:t>contd</a:t>
            </a:r>
          </a:p>
        </p:txBody>
      </p:sp>
      <p:sp>
        <p:nvSpPr>
          <p:cNvPr id="3" name="Rectangle 2">
            <a:extLst>
              <a:ext uri="{FF2B5EF4-FFF2-40B4-BE49-F238E27FC236}">
                <a16:creationId xmlns="" xmlns:a16="http://schemas.microsoft.com/office/drawing/2014/main" id="{8164D896-C126-E7C3-B866-9F4C283FEE3D}"/>
              </a:ext>
            </a:extLst>
          </p:cNvPr>
          <p:cNvSpPr/>
          <p:nvPr/>
        </p:nvSpPr>
        <p:spPr>
          <a:xfrm>
            <a:off x="518320" y="1082675"/>
            <a:ext cx="11164887" cy="4572000"/>
          </a:xfrm>
          <a:prstGeom prst="rect">
            <a:avLst/>
          </a:prstGeom>
        </p:spPr>
        <p:txBody>
          <a:bodyPr lIns="0" tIns="0" rIns="0" bIns="0"/>
          <a:lstStyle/>
          <a:p>
            <a:pPr algn="just" eaLnBrk="1" fontAlgn="auto" hangingPunct="1">
              <a:spcBef>
                <a:spcPts val="0"/>
              </a:spcBef>
              <a:spcAft>
                <a:spcPts val="1260"/>
              </a:spcAft>
              <a:defRPr/>
            </a:pPr>
            <a:r>
              <a:rPr lang="en-US" sz="2700">
                <a:latin typeface="Times New Roman"/>
              </a:rPr>
              <a:t>Amphotericin B</a:t>
            </a:r>
          </a:p>
          <a:p>
            <a:pPr marL="259588" indent="-228600" eaLnBrk="1" fontAlgn="auto" hangingPunct="1">
              <a:lnSpc>
                <a:spcPts val="3024"/>
              </a:lnSpc>
              <a:spcBef>
                <a:spcPts val="0"/>
              </a:spcBef>
              <a:spcAft>
                <a:spcPts val="420"/>
              </a:spcAft>
              <a:defRPr/>
            </a:pPr>
            <a:r>
              <a:rPr lang="en-US" sz="2700">
                <a:latin typeface="Times New Roman"/>
              </a:rPr>
              <a:t>•    To reduce the severity of the infusion-related reactions, pretreatment with an antipyretic (acetaminophen), antihistamines, and antiemetics may be given.</a:t>
            </a:r>
          </a:p>
          <a:p>
            <a:pPr marL="259588" indent="-228600" eaLnBrk="1" fontAlgn="auto" hangingPunct="1">
              <a:lnSpc>
                <a:spcPts val="3024"/>
              </a:lnSpc>
              <a:spcBef>
                <a:spcPts val="0"/>
              </a:spcBef>
              <a:spcAft>
                <a:spcPts val="420"/>
              </a:spcAft>
              <a:defRPr/>
            </a:pPr>
            <a:r>
              <a:rPr lang="en-US" sz="2700">
                <a:latin typeface="Times New Roman"/>
              </a:rPr>
              <a:t>•    A test dose of 1 mg per 20 mL 5% dextrose in water infused over 30 minutes should be given.</a:t>
            </a:r>
          </a:p>
          <a:p>
            <a:pPr algn="just" eaLnBrk="1" fontAlgn="auto" hangingPunct="1">
              <a:spcBef>
                <a:spcPts val="0"/>
              </a:spcBef>
              <a:spcAft>
                <a:spcPts val="1260"/>
              </a:spcAft>
              <a:defRPr/>
            </a:pPr>
            <a:r>
              <a:rPr lang="en-US" sz="2700">
                <a:latin typeface="Times New Roman"/>
              </a:rPr>
              <a:t>•    Use IV infusion pumps and the most distal veins possible.</a:t>
            </a:r>
          </a:p>
          <a:p>
            <a:pPr marL="259588" indent="-228600" eaLnBrk="1" fontAlgn="auto" hangingPunct="1">
              <a:lnSpc>
                <a:spcPts val="3024"/>
              </a:lnSpc>
              <a:spcBef>
                <a:spcPts val="0"/>
              </a:spcBef>
              <a:spcAft>
                <a:spcPts val="420"/>
              </a:spcAft>
              <a:defRPr/>
            </a:pPr>
            <a:r>
              <a:rPr lang="en-US" sz="2700">
                <a:latin typeface="Times New Roman"/>
              </a:rPr>
              <a:t>•    Tissue extravasation of fluconazole at the IV site may lead to tissue necrosis—monitor IV site carefully.</a:t>
            </a:r>
          </a:p>
          <a:p>
            <a:pPr algn="just" eaLnBrk="1" fontAlgn="auto" hangingPunct="1">
              <a:spcBef>
                <a:spcPts val="0"/>
              </a:spcBef>
              <a:spcAft>
                <a:spcPts val="1260"/>
              </a:spcAft>
              <a:defRPr/>
            </a:pPr>
            <a:r>
              <a:rPr lang="en-US" sz="2700">
                <a:latin typeface="Times New Roman"/>
              </a:rPr>
              <a:t>•    Oral forms of griseofulvin should be given with meals to decrease GI upset.</a:t>
            </a:r>
          </a:p>
          <a:p>
            <a:pPr algn="just" eaLnBrk="1" fontAlgn="auto" hangingPunct="1">
              <a:spcBef>
                <a:spcPts val="0"/>
              </a:spcBef>
              <a:spcAft>
                <a:spcPts val="0"/>
              </a:spcAft>
              <a:defRPr/>
            </a:pPr>
            <a:r>
              <a:rPr lang="en-US" sz="2700">
                <a:latin typeface="Times New Roman"/>
              </a:rPr>
              <a:t>•    Monitor carefully for side/adverse effects.</a:t>
            </a:r>
          </a:p>
        </p:txBody>
      </p:sp>
    </p:spTree>
  </p:cSld>
  <p:clrMapOvr>
    <a:overrideClrMapping bg1="lt1" tx1="dk1" bg2="lt2" tx2="dk2" accent1="accent1" accent2="accent2" accent3="accent3" accent4="accent4" accent5="accent5" accent6="accent6" hlink="hlink" folHlink="folHlink"/>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7394" name="Rectangle 1">
            <a:extLst>
              <a:ext uri="{FF2B5EF4-FFF2-40B4-BE49-F238E27FC236}">
                <a16:creationId xmlns="" xmlns:a16="http://schemas.microsoft.com/office/drawing/2014/main" id="{D9E39F25-DE1B-0C37-DE76-32223D085619}"/>
              </a:ext>
            </a:extLst>
          </p:cNvPr>
          <p:cNvSpPr>
            <a:spLocks noChangeArrowheads="1"/>
          </p:cNvSpPr>
          <p:nvPr/>
        </p:nvSpPr>
        <p:spPr bwMode="auto">
          <a:xfrm>
            <a:off x="962819" y="430213"/>
            <a:ext cx="12446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200"/>
              <a:t>contd</a:t>
            </a:r>
          </a:p>
        </p:txBody>
      </p:sp>
      <p:sp>
        <p:nvSpPr>
          <p:cNvPr id="187395" name="Rectangle 2">
            <a:extLst>
              <a:ext uri="{FF2B5EF4-FFF2-40B4-BE49-F238E27FC236}">
                <a16:creationId xmlns="" xmlns:a16="http://schemas.microsoft.com/office/drawing/2014/main" id="{EE7BFD06-9047-28DE-3D6E-93E17C7487CA}"/>
              </a:ext>
            </a:extLst>
          </p:cNvPr>
          <p:cNvSpPr>
            <a:spLocks noChangeArrowheads="1"/>
          </p:cNvSpPr>
          <p:nvPr/>
        </p:nvSpPr>
        <p:spPr bwMode="auto">
          <a:xfrm>
            <a:off x="939006" y="1908175"/>
            <a:ext cx="5334000"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625"/>
              </a:lnSpc>
            </a:pPr>
            <a:r>
              <a:rPr lang="en-US" altLang="en-US" sz="2700">
                <a:latin typeface="Times New Roman" panose="02020603050405020304" pitchFamily="18" charset="0"/>
              </a:rPr>
              <a:t>Monitor for therapeutic effects:</a:t>
            </a:r>
          </a:p>
          <a:p>
            <a:pPr algn="just" eaLnBrk="1" hangingPunct="1">
              <a:lnSpc>
                <a:spcPts val="3625"/>
              </a:lnSpc>
            </a:pPr>
            <a:r>
              <a:rPr lang="en-US" altLang="en-US" sz="2400">
                <a:latin typeface="Times New Roman" panose="02020603050405020304" pitchFamily="18" charset="0"/>
              </a:rPr>
              <a:t>•    Easing of the symptoms of infection</a:t>
            </a:r>
          </a:p>
          <a:p>
            <a:pPr algn="just" eaLnBrk="1" hangingPunct="1">
              <a:lnSpc>
                <a:spcPts val="3625"/>
              </a:lnSpc>
            </a:pPr>
            <a:r>
              <a:rPr lang="en-US" altLang="en-US" sz="2400">
                <a:latin typeface="Times New Roman" panose="02020603050405020304" pitchFamily="18" charset="0"/>
              </a:rPr>
              <a:t>•    Improved energy levels</a:t>
            </a:r>
          </a:p>
          <a:p>
            <a:pPr algn="just" eaLnBrk="1" hangingPunct="1">
              <a:lnSpc>
                <a:spcPts val="3625"/>
              </a:lnSpc>
            </a:pPr>
            <a:r>
              <a:rPr lang="en-US" altLang="en-US" sz="2400">
                <a:latin typeface="Times New Roman" panose="02020603050405020304" pitchFamily="18" charset="0"/>
              </a:rPr>
              <a:t>•    Normal vital signs, including temperature</a:t>
            </a:r>
          </a:p>
        </p:txBody>
      </p:sp>
    </p:spTree>
  </p:cSld>
  <p:clrMapOvr>
    <a:overrideClrMapping bg1="lt1" tx1="dk1" bg2="lt2" tx2="dk2" accent1="accent1" accent2="accent2" accent3="accent3" accent4="accent4" accent5="accent5" accent6="accent6" hlink="hlink" folHlink="folHlink"/>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8418" name="Picture 1">
            <a:extLst>
              <a:ext uri="{FF2B5EF4-FFF2-40B4-BE49-F238E27FC236}">
                <a16:creationId xmlns="" xmlns:a16="http://schemas.microsoft.com/office/drawing/2014/main" id="{A58B4E05-50CA-122D-263D-D4C38F0951B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06356" y="4257676"/>
            <a:ext cx="2673350"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842DCF35-86B5-E6B2-0E85-2F4BD13EAACE}"/>
              </a:ext>
            </a:extLst>
          </p:cNvPr>
          <p:cNvSpPr/>
          <p:nvPr/>
        </p:nvSpPr>
        <p:spPr>
          <a:xfrm>
            <a:off x="945356" y="2941638"/>
            <a:ext cx="9601200" cy="544512"/>
          </a:xfrm>
          <a:prstGeom prst="rect">
            <a:avLst/>
          </a:prstGeom>
        </p:spPr>
        <p:txBody>
          <a:bodyPr wrap="none" lIns="0" tIns="0" rIns="0" bIns="0"/>
          <a:lstStyle/>
          <a:p>
            <a:pPr eaLnBrk="1" fontAlgn="auto" hangingPunct="1">
              <a:spcBef>
                <a:spcPts val="0"/>
              </a:spcBef>
              <a:spcAft>
                <a:spcPts val="4830"/>
              </a:spcAft>
              <a:defRPr/>
            </a:pPr>
            <a:r>
              <a:rPr lang="en-US" sz="3900" b="1" spc="-50">
                <a:latin typeface="Times New Roman"/>
              </a:rPr>
              <a:t>Pictures of AntifUngals available in market</a:t>
            </a:r>
          </a:p>
        </p:txBody>
      </p:sp>
      <p:sp>
        <p:nvSpPr>
          <p:cNvPr id="188420" name="Rectangle 3">
            <a:extLst>
              <a:ext uri="{FF2B5EF4-FFF2-40B4-BE49-F238E27FC236}">
                <a16:creationId xmlns="" xmlns:a16="http://schemas.microsoft.com/office/drawing/2014/main" id="{3C486697-D774-7CBC-3E44-662A8E1075BF}"/>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88421" name="Rectangle 4">
            <a:extLst>
              <a:ext uri="{FF2B5EF4-FFF2-40B4-BE49-F238E27FC236}">
                <a16:creationId xmlns="" xmlns:a16="http://schemas.microsoft.com/office/drawing/2014/main" id="{D6DEC5B7-A35D-BDA8-A134-1B2988946BB3}"/>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171</a:t>
            </a:r>
          </a:p>
        </p:txBody>
      </p:sp>
    </p:spTree>
  </p:cSld>
  <p:clrMapOvr>
    <a:overrideClrMapping bg1="lt1" tx1="dk1" bg2="lt2" tx2="dk2" accent1="accent1" accent2="accent2" accent3="accent3" accent4="accent4" accent5="accent5" accent6="accent6" hlink="hlink" folHlink="folHlink"/>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9442" name="Picture 1">
            <a:extLst>
              <a:ext uri="{FF2B5EF4-FFF2-40B4-BE49-F238E27FC236}">
                <a16:creationId xmlns="" xmlns:a16="http://schemas.microsoft.com/office/drawing/2014/main" id="{7DC53730-8E90-3102-1883-597948B3C9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40681" y="792163"/>
            <a:ext cx="4065588"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3" name="Picture 2">
            <a:extLst>
              <a:ext uri="{FF2B5EF4-FFF2-40B4-BE49-F238E27FC236}">
                <a16:creationId xmlns="" xmlns:a16="http://schemas.microsoft.com/office/drawing/2014/main" id="{3A9750FB-41FE-1D60-D2F6-3146273DAB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41231" y="427039"/>
            <a:ext cx="2076450" cy="246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4" name="Picture 3">
            <a:extLst>
              <a:ext uri="{FF2B5EF4-FFF2-40B4-BE49-F238E27FC236}">
                <a16:creationId xmlns="" xmlns:a16="http://schemas.microsoft.com/office/drawing/2014/main" id="{460EC47E-C282-3EAA-9149-8E23F5E17F8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95507" y="258764"/>
            <a:ext cx="1527175"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Picture 4">
            <a:extLst>
              <a:ext uri="{FF2B5EF4-FFF2-40B4-BE49-F238E27FC236}">
                <a16:creationId xmlns="" xmlns:a16="http://schemas.microsoft.com/office/drawing/2014/main" id="{D872D8E3-4DED-491B-9FE2-77AECD643E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72457" y="3481389"/>
            <a:ext cx="4181475"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6" name="Picture 5">
            <a:extLst>
              <a:ext uri="{FF2B5EF4-FFF2-40B4-BE49-F238E27FC236}">
                <a16:creationId xmlns="" xmlns:a16="http://schemas.microsoft.com/office/drawing/2014/main" id="{46B64352-74E2-3594-077D-45D9CEA1C79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32794" y="4675188"/>
            <a:ext cx="2692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7" name="Picture 6">
            <a:extLst>
              <a:ext uri="{FF2B5EF4-FFF2-40B4-BE49-F238E27FC236}">
                <a16:creationId xmlns="" xmlns:a16="http://schemas.microsoft.com/office/drawing/2014/main" id="{02ECA535-046A-1319-9607-2161B3E0A60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88356" y="5510213"/>
            <a:ext cx="192563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8" name="Picture 7">
            <a:extLst>
              <a:ext uri="{FF2B5EF4-FFF2-40B4-BE49-F238E27FC236}">
                <a16:creationId xmlns="" xmlns:a16="http://schemas.microsoft.com/office/drawing/2014/main" id="{C3360591-65A6-65C2-E491-18E43FD6133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745831" y="4648200"/>
            <a:ext cx="954088"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9" name="Picture 8">
            <a:extLst>
              <a:ext uri="{FF2B5EF4-FFF2-40B4-BE49-F238E27FC236}">
                <a16:creationId xmlns="" xmlns:a16="http://schemas.microsoft.com/office/drawing/2014/main" id="{619EE7DB-C327-2243-FD09-4DCFBF85303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550820" y="3714750"/>
            <a:ext cx="2547937" cy="271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 xmlns:a16="http://schemas.microsoft.com/office/drawing/2014/main" id="{7290C11E-4488-F327-2CE8-A3A56FDB28AE}"/>
              </a:ext>
            </a:extLst>
          </p:cNvPr>
          <p:cNvSpPr/>
          <p:nvPr/>
        </p:nvSpPr>
        <p:spPr>
          <a:xfrm>
            <a:off x="1978819" y="106364"/>
            <a:ext cx="1885950" cy="295275"/>
          </a:xfrm>
          <a:prstGeom prst="rect">
            <a:avLst/>
          </a:prstGeom>
          <a:solidFill>
            <a:srgbClr val="D6E3CF"/>
          </a:solidFill>
        </p:spPr>
        <p:txBody>
          <a:bodyPr wrap="none" lIns="0" tIns="0" rIns="0" bIns="0"/>
          <a:lstStyle/>
          <a:p>
            <a:pPr eaLnBrk="1" fontAlgn="auto" hangingPunct="1">
              <a:spcBef>
                <a:spcPts val="0"/>
              </a:spcBef>
              <a:spcAft>
                <a:spcPts val="0"/>
              </a:spcAft>
              <a:defRPr/>
            </a:pPr>
            <a:r>
              <a:rPr lang="en-US" sz="2800" b="1" spc="-150">
                <a:solidFill>
                  <a:srgbClr val="C55A11"/>
                </a:solidFill>
                <a:latin typeface="Arial"/>
              </a:rPr>
              <a:t>POLYENES</a:t>
            </a:r>
          </a:p>
        </p:txBody>
      </p:sp>
      <p:sp>
        <p:nvSpPr>
          <p:cNvPr id="189451" name="Rectangle 10">
            <a:extLst>
              <a:ext uri="{FF2B5EF4-FFF2-40B4-BE49-F238E27FC236}">
                <a16:creationId xmlns="" xmlns:a16="http://schemas.microsoft.com/office/drawing/2014/main" id="{39ADC0EE-5810-E01F-E119-B7BABDC63512}"/>
              </a:ext>
            </a:extLst>
          </p:cNvPr>
          <p:cNvSpPr>
            <a:spLocks noChangeArrowheads="1"/>
          </p:cNvSpPr>
          <p:nvPr/>
        </p:nvSpPr>
        <p:spPr bwMode="auto">
          <a:xfrm>
            <a:off x="2015331" y="4916489"/>
            <a:ext cx="2624138" cy="496887"/>
          </a:xfrm>
          <a:prstGeom prst="rect">
            <a:avLst/>
          </a:prstGeom>
          <a:solidFill>
            <a:srgbClr val="D6E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538"/>
              </a:lnSpc>
            </a:pPr>
            <a:r>
              <a:rPr lang="en-US" altLang="en-US" sz="1400" b="1">
                <a:solidFill>
                  <a:srgbClr val="242121"/>
                </a:solidFill>
                <a:latin typeface="Tahoma" panose="020B0604030504040204" pitchFamily="34" charset="0"/>
              </a:rPr>
              <a:t>Nystatin and Triamcinolone Acetonide Cream, USP</a:t>
            </a:r>
          </a:p>
        </p:txBody>
      </p:sp>
      <p:sp>
        <p:nvSpPr>
          <p:cNvPr id="12" name="Rectangle 11">
            <a:extLst>
              <a:ext uri="{FF2B5EF4-FFF2-40B4-BE49-F238E27FC236}">
                <a16:creationId xmlns="" xmlns:a16="http://schemas.microsoft.com/office/drawing/2014/main" id="{DFA51C97-610E-4472-70C0-5ABEF05A8096}"/>
              </a:ext>
            </a:extLst>
          </p:cNvPr>
          <p:cNvSpPr/>
          <p:nvPr/>
        </p:nvSpPr>
        <p:spPr>
          <a:xfrm>
            <a:off x="2075910" y="5407152"/>
            <a:ext cx="1652016" cy="121920"/>
          </a:xfrm>
          <a:prstGeom prst="rect">
            <a:avLst/>
          </a:prstGeom>
          <a:solidFill>
            <a:srgbClr val="D6E3CF"/>
          </a:solidFill>
        </p:spPr>
        <p:txBody>
          <a:bodyPr wrap="none" lIns="0" tIns="0" rIns="0" bIns="0"/>
          <a:lstStyle/>
          <a:p>
            <a:pPr eaLnBrk="1" fontAlgn="auto" hangingPunct="1">
              <a:spcBef>
                <a:spcPts val="0"/>
              </a:spcBef>
              <a:spcAft>
                <a:spcPts val="0"/>
              </a:spcAft>
              <a:defRPr/>
            </a:pPr>
            <a:r>
              <a:rPr lang="en-US" sz="600" spc="-50">
                <a:solidFill>
                  <a:srgbClr val="878787"/>
                </a:solidFill>
                <a:latin typeface="Times New Roman"/>
              </a:rPr>
              <a:t>H» l&gt;'Utk WB M&lt; 1 W» </a:t>
            </a:r>
            <a:r>
              <a:rPr lang="en-US" sz="600" strike="sngStrike" spc="-50">
                <a:solidFill>
                  <a:srgbClr val="878787"/>
                </a:solidFill>
                <a:latin typeface="Times New Roman"/>
              </a:rPr>
              <a:t>Xlt</a:t>
            </a:r>
            <a:r>
              <a:rPr lang="en-US" sz="600" spc="-50">
                <a:solidFill>
                  <a:srgbClr val="878787"/>
                </a:solidFill>
                <a:latin typeface="Times New Roman"/>
              </a:rPr>
              <a:t>M</a:t>
            </a:r>
            <a:r>
              <a:rPr lang="en-US" sz="600" strike="sngStrike" spc="-50">
                <a:solidFill>
                  <a:srgbClr val="878787"/>
                </a:solidFill>
                <a:latin typeface="Times New Roman"/>
              </a:rPr>
              <a:t>l</a:t>
            </a:r>
            <a:r>
              <a:rPr lang="en-US" sz="600" spc="-50">
                <a:solidFill>
                  <a:srgbClr val="878787"/>
                </a:solidFill>
                <a:latin typeface="Times New Roman"/>
              </a:rPr>
              <a:t> M</a:t>
            </a:r>
            <a:r>
              <a:rPr lang="en-US" sz="600" strike="sngStrike" spc="-50">
                <a:solidFill>
                  <a:srgbClr val="878787"/>
                </a:solidFill>
                <a:latin typeface="Times New Roman"/>
              </a:rPr>
              <a:t>C</a:t>
            </a:r>
            <a:r>
              <a:rPr lang="en-US" sz="600" spc="-50">
                <a:solidFill>
                  <a:srgbClr val="878787"/>
                </a:solidFill>
                <a:latin typeface="Times New Roman"/>
              </a:rPr>
              <a:t> —</a:t>
            </a:r>
          </a:p>
        </p:txBody>
      </p:sp>
      <p:sp>
        <p:nvSpPr>
          <p:cNvPr id="189453" name="Rectangle 12">
            <a:extLst>
              <a:ext uri="{FF2B5EF4-FFF2-40B4-BE49-F238E27FC236}">
                <a16:creationId xmlns="" xmlns:a16="http://schemas.microsoft.com/office/drawing/2014/main" id="{67F71441-19B6-9AF1-0E18-1CDDD92B797A}"/>
              </a:ext>
            </a:extLst>
          </p:cNvPr>
          <p:cNvSpPr>
            <a:spLocks noChangeArrowheads="1"/>
          </p:cNvSpPr>
          <p:nvPr/>
        </p:nvSpPr>
        <p:spPr bwMode="auto">
          <a:xfrm>
            <a:off x="5806281" y="4645026"/>
            <a:ext cx="109538" cy="15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baseline="30000">
                <a:solidFill>
                  <a:srgbClr val="CFC99D"/>
                </a:solidFill>
                <a:latin typeface="Times New Roman" panose="02020603050405020304" pitchFamily="18" charset="0"/>
              </a:rPr>
              <a:t>r</a:t>
            </a:r>
            <a:r>
              <a:rPr lang="en-US" altLang="en-US" sz="2700">
                <a:solidFill>
                  <a:srgbClr val="CFC99D"/>
                </a:solidFill>
                <a:latin typeface="Times New Roman" panose="02020603050405020304" pitchFamily="18" charset="0"/>
              </a:rPr>
              <a:t>/</a:t>
            </a:r>
          </a:p>
        </p:txBody>
      </p:sp>
    </p:spTree>
  </p:cSld>
  <p:clrMapOvr>
    <a:overrideClrMapping bg1="lt1" tx1="dk1" bg2="lt2" tx2="dk2" accent1="accent1" accent2="accent2" accent3="accent3" accent4="accent4" accent5="accent5" accent6="accent6" hlink="hlink" folHlink="folHlink"/>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0466" name="Picture 1">
            <a:extLst>
              <a:ext uri="{FF2B5EF4-FFF2-40B4-BE49-F238E27FC236}">
                <a16:creationId xmlns="" xmlns:a16="http://schemas.microsoft.com/office/drawing/2014/main" id="{BAF0B1D5-B312-BDA3-D620-89C7A2B2D7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7845" y="1169988"/>
            <a:ext cx="3603625" cy="247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7" name="Picture 2">
            <a:extLst>
              <a:ext uri="{FF2B5EF4-FFF2-40B4-BE49-F238E27FC236}">
                <a16:creationId xmlns="" xmlns:a16="http://schemas.microsoft.com/office/drawing/2014/main" id="{39BD576B-0B4D-8FB6-9E9C-8EAD812FEA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2306" y="3816351"/>
            <a:ext cx="1544638"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8" name="Picture 3">
            <a:extLst>
              <a:ext uri="{FF2B5EF4-FFF2-40B4-BE49-F238E27FC236}">
                <a16:creationId xmlns="" xmlns:a16="http://schemas.microsoft.com/office/drawing/2014/main" id="{1E5F9D95-9C3A-3D18-7436-7C15216DA45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12632" y="2935288"/>
            <a:ext cx="1851025"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9" name="Picture 4">
            <a:extLst>
              <a:ext uri="{FF2B5EF4-FFF2-40B4-BE49-F238E27FC236}">
                <a16:creationId xmlns="" xmlns:a16="http://schemas.microsoft.com/office/drawing/2014/main" id="{9E536ECD-51EF-8257-AFF8-E2E79C6C42A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04932" y="0"/>
            <a:ext cx="161925" cy="454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70" name="Picture 5">
            <a:extLst>
              <a:ext uri="{FF2B5EF4-FFF2-40B4-BE49-F238E27FC236}">
                <a16:creationId xmlns="" xmlns:a16="http://schemas.microsoft.com/office/drawing/2014/main" id="{577753E2-7FBB-F3A8-B935-3AA2B0933F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81182" y="3386138"/>
            <a:ext cx="20351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71" name="Picture 6">
            <a:extLst>
              <a:ext uri="{FF2B5EF4-FFF2-40B4-BE49-F238E27FC236}">
                <a16:creationId xmlns="" xmlns:a16="http://schemas.microsoft.com/office/drawing/2014/main" id="{AC7CE4C6-E09E-E6E2-48F7-4B3BA3E9D1D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328569" y="4591050"/>
            <a:ext cx="4095750"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 xmlns:a16="http://schemas.microsoft.com/office/drawing/2014/main" id="{BE95EA4F-3454-26DF-71A5-CD146F4B03C6}"/>
              </a:ext>
            </a:extLst>
          </p:cNvPr>
          <p:cNvSpPr/>
          <p:nvPr/>
        </p:nvSpPr>
        <p:spPr>
          <a:xfrm>
            <a:off x="1810545" y="307976"/>
            <a:ext cx="2179637" cy="295275"/>
          </a:xfrm>
          <a:prstGeom prst="rect">
            <a:avLst/>
          </a:prstGeom>
        </p:spPr>
        <p:txBody>
          <a:bodyPr wrap="none" lIns="0" tIns="0" rIns="0" bIns="0"/>
          <a:lstStyle/>
          <a:p>
            <a:pPr eaLnBrk="1" fontAlgn="auto" hangingPunct="1">
              <a:spcBef>
                <a:spcPts val="0"/>
              </a:spcBef>
              <a:spcAft>
                <a:spcPts val="0"/>
              </a:spcAft>
              <a:defRPr/>
            </a:pPr>
            <a:r>
              <a:rPr lang="en-US" sz="2800" b="1" spc="-150">
                <a:solidFill>
                  <a:srgbClr val="C55A11"/>
                </a:solidFill>
                <a:latin typeface="Arial"/>
              </a:rPr>
              <a:t>IMIDAZOLES</a:t>
            </a:r>
          </a:p>
        </p:txBody>
      </p:sp>
      <p:sp>
        <p:nvSpPr>
          <p:cNvPr id="190473" name="Rectangle 8">
            <a:extLst>
              <a:ext uri="{FF2B5EF4-FFF2-40B4-BE49-F238E27FC236}">
                <a16:creationId xmlns="" xmlns:a16="http://schemas.microsoft.com/office/drawing/2014/main" id="{0817B798-C800-7278-F86F-EDB678C69D33}"/>
              </a:ext>
            </a:extLst>
          </p:cNvPr>
          <p:cNvSpPr>
            <a:spLocks noChangeArrowheads="1"/>
          </p:cNvSpPr>
          <p:nvPr/>
        </p:nvSpPr>
        <p:spPr bwMode="auto">
          <a:xfrm>
            <a:off x="3718719" y="4406901"/>
            <a:ext cx="1295400" cy="1655763"/>
          </a:xfrm>
          <a:prstGeom prst="rect">
            <a:avLst/>
          </a:prstGeom>
          <a:solidFill>
            <a:srgbClr val="B0AEB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625"/>
              </a:spcAft>
            </a:pPr>
            <a:r>
              <a:rPr lang="en-US" altLang="en-US" sz="900">
                <a:solidFill>
                  <a:srgbClr val="242121"/>
                </a:solidFill>
              </a:rPr>
              <a:t>NDC 43384-032-26</a:t>
            </a:r>
          </a:p>
          <a:p>
            <a:pPr eaLnBrk="1" hangingPunct="1"/>
            <a:r>
              <a:rPr lang="en-US" altLang="en-US" sz="2000" b="1">
                <a:solidFill>
                  <a:srgbClr val="54520A"/>
                </a:solidFill>
                <a:latin typeface="Times New Roman" panose="02020603050405020304" pitchFamily="18" charset="0"/>
              </a:rPr>
              <a:t>QRAVIG</a:t>
            </a:r>
          </a:p>
          <a:p>
            <a:pPr algn="ctr" eaLnBrk="1" hangingPunct="1">
              <a:lnSpc>
                <a:spcPts val="3075"/>
              </a:lnSpc>
            </a:pPr>
            <a:r>
              <a:rPr lang="en-US" altLang="en-US" sz="2100">
                <a:solidFill>
                  <a:srgbClr val="464D58"/>
                </a:solidFill>
                <a:latin typeface="CordiaUPC" panose="020B0304020202020204" pitchFamily="34" charset="-34"/>
              </a:rPr>
              <a:t>miconazole buccal tablets </a:t>
            </a:r>
            <a:r>
              <a:rPr lang="en-US" altLang="en-US" sz="1300" b="1">
                <a:solidFill>
                  <a:srgbClr val="002060"/>
                </a:solidFill>
              </a:rPr>
              <a:t>50 mg</a:t>
            </a:r>
          </a:p>
          <a:p>
            <a:pPr eaLnBrk="1" hangingPunct="1">
              <a:lnSpc>
                <a:spcPts val="2163"/>
              </a:lnSpc>
            </a:pPr>
            <a:r>
              <a:rPr lang="en-US" altLang="en-US" sz="1000">
                <a:solidFill>
                  <a:srgbClr val="242121"/>
                </a:solidFill>
                <a:latin typeface="Times New Roman" panose="02020603050405020304" pitchFamily="18" charset="0"/>
              </a:rPr>
              <a:t>Rxonty 14 Tablets</a:t>
            </a:r>
          </a:p>
        </p:txBody>
      </p:sp>
      <p:sp>
        <p:nvSpPr>
          <p:cNvPr id="10" name="Rectangle 9">
            <a:extLst>
              <a:ext uri="{FF2B5EF4-FFF2-40B4-BE49-F238E27FC236}">
                <a16:creationId xmlns="" xmlns:a16="http://schemas.microsoft.com/office/drawing/2014/main" id="{A7601B17-9EEA-D513-5B26-0C7413F5B5E0}"/>
              </a:ext>
            </a:extLst>
          </p:cNvPr>
          <p:cNvSpPr/>
          <p:nvPr/>
        </p:nvSpPr>
        <p:spPr>
          <a:xfrm>
            <a:off x="5799932" y="119063"/>
            <a:ext cx="1897063" cy="2024062"/>
          </a:xfrm>
          <a:prstGeom prst="rect">
            <a:avLst/>
          </a:prstGeom>
        </p:spPr>
        <p:txBody>
          <a:bodyPr lIns="0" tIns="0" rIns="0" bIns="0"/>
          <a:lstStyle/>
          <a:p>
            <a:pPr algn="ctr" eaLnBrk="1" fontAlgn="auto" hangingPunct="1">
              <a:spcBef>
                <a:spcPts val="0"/>
              </a:spcBef>
              <a:spcAft>
                <a:spcPts val="1890"/>
              </a:spcAft>
              <a:defRPr/>
            </a:pPr>
            <a:r>
              <a:rPr lang="en-US" sz="1300" b="1">
                <a:solidFill>
                  <a:srgbClr val="242121"/>
                </a:solidFill>
                <a:latin typeface="Tahoma"/>
              </a:rPr>
              <a:t>15 ml</a:t>
            </a:r>
          </a:p>
          <a:p>
            <a:pPr marL="266700" eaLnBrk="1" fontAlgn="auto" hangingPunct="1">
              <a:lnSpc>
                <a:spcPts val="1632"/>
              </a:lnSpc>
              <a:spcBef>
                <a:spcPts val="0"/>
              </a:spcBef>
              <a:spcAft>
                <a:spcPts val="0"/>
              </a:spcAft>
              <a:defRPr/>
            </a:pPr>
            <a:r>
              <a:rPr lang="en-US" sz="2000" b="1">
                <a:solidFill>
                  <a:srgbClr val="242121"/>
                </a:solidFill>
                <a:latin typeface="Calibri"/>
              </a:rPr>
              <a:t>CLOTRIMAZOLE</a:t>
            </a:r>
          </a:p>
          <a:p>
            <a:pPr algn="ctr" eaLnBrk="1" fontAlgn="auto" hangingPunct="1">
              <a:lnSpc>
                <a:spcPts val="1632"/>
              </a:lnSpc>
              <a:spcBef>
                <a:spcPts val="0"/>
              </a:spcBef>
              <a:spcAft>
                <a:spcPts val="420"/>
              </a:spcAft>
              <a:defRPr/>
            </a:pPr>
            <a:r>
              <a:rPr lang="en-US" sz="1400" b="1">
                <a:solidFill>
                  <a:srgbClr val="242121"/>
                </a:solidFill>
                <a:latin typeface="Arial"/>
              </a:rPr>
              <a:t>TOPICAL SOLUTION USP</a:t>
            </a:r>
          </a:p>
          <a:p>
            <a:pPr marL="266700" eaLnBrk="1" fontAlgn="auto" hangingPunct="1">
              <a:spcBef>
                <a:spcPts val="0"/>
              </a:spcBef>
              <a:spcAft>
                <a:spcPts val="420"/>
              </a:spcAft>
              <a:defRPr/>
            </a:pPr>
            <a:r>
              <a:rPr lang="en-US" sz="2300" b="1">
                <a:solidFill>
                  <a:srgbClr val="5172CF"/>
                </a:solidFill>
                <a:latin typeface="Calibri"/>
              </a:rPr>
              <a:t>Canazole </a:t>
            </a:r>
            <a:r>
              <a:rPr lang="en-US" sz="2300" b="1">
                <a:solidFill>
                  <a:srgbClr val="969FA7"/>
                </a:solidFill>
                <a:latin typeface="Calibri"/>
              </a:rPr>
              <a:t>i</a:t>
            </a:r>
          </a:p>
          <a:p>
            <a:pPr algn="ctr" eaLnBrk="1" fontAlgn="auto" hangingPunct="1">
              <a:spcBef>
                <a:spcPts val="0"/>
              </a:spcBef>
              <a:spcAft>
                <a:spcPts val="0"/>
              </a:spcAft>
              <a:defRPr/>
            </a:pPr>
            <a:r>
              <a:rPr lang="en-US" sz="2800" b="1">
                <a:solidFill>
                  <a:srgbClr val="5172CF"/>
                </a:solidFill>
                <a:latin typeface="CordiaUPC"/>
              </a:rPr>
              <a:t>lotion</a:t>
            </a:r>
          </a:p>
        </p:txBody>
      </p:sp>
      <p:sp>
        <p:nvSpPr>
          <p:cNvPr id="190475" name="Rectangle 10">
            <a:extLst>
              <a:ext uri="{FF2B5EF4-FFF2-40B4-BE49-F238E27FC236}">
                <a16:creationId xmlns="" xmlns:a16="http://schemas.microsoft.com/office/drawing/2014/main" id="{1A37FFC7-16C3-1372-A66A-9A6FA7B0682C}"/>
              </a:ext>
            </a:extLst>
          </p:cNvPr>
          <p:cNvSpPr>
            <a:spLocks noChangeArrowheads="1"/>
          </p:cNvSpPr>
          <p:nvPr/>
        </p:nvSpPr>
        <p:spPr bwMode="auto">
          <a:xfrm>
            <a:off x="5799932" y="2266950"/>
            <a:ext cx="1897063"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1125"/>
              </a:lnSpc>
            </a:pPr>
            <a:r>
              <a:rPr lang="en-US" altLang="en-US" sz="900" b="1">
                <a:solidFill>
                  <a:srgbClr val="464D58"/>
                </a:solidFill>
                <a:latin typeface="Tahoma" panose="020B0604030504040204" pitchFamily="34" charset="0"/>
              </a:rPr>
              <a:t>Broad Spectrum Antimycotic With Fungicidal Action</a:t>
            </a:r>
          </a:p>
        </p:txBody>
      </p:sp>
      <p:sp>
        <p:nvSpPr>
          <p:cNvPr id="190476" name="Rectangle 11">
            <a:extLst>
              <a:ext uri="{FF2B5EF4-FFF2-40B4-BE49-F238E27FC236}">
                <a16:creationId xmlns="" xmlns:a16="http://schemas.microsoft.com/office/drawing/2014/main" id="{AD99545C-F0CA-EB43-F0C6-1F84699C2A8C}"/>
              </a:ext>
            </a:extLst>
          </p:cNvPr>
          <p:cNvSpPr>
            <a:spLocks noChangeArrowheads="1"/>
          </p:cNvSpPr>
          <p:nvPr/>
        </p:nvSpPr>
        <p:spPr bwMode="auto">
          <a:xfrm>
            <a:off x="8074819" y="560389"/>
            <a:ext cx="2081212" cy="1444625"/>
          </a:xfrm>
          <a:prstGeom prst="rect">
            <a:avLst/>
          </a:prstGeom>
          <a:solidFill>
            <a:srgbClr val="D6E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475"/>
              </a:spcAft>
            </a:pPr>
            <a:r>
              <a:rPr lang="en-US" altLang="en-US" sz="4900" b="1">
                <a:solidFill>
                  <a:srgbClr val="969FA7"/>
                </a:solidFill>
                <a:latin typeface="Times New Roman" panose="02020603050405020304" pitchFamily="18" charset="0"/>
              </a:rPr>
              <a:t>* </a:t>
            </a:r>
            <a:r>
              <a:rPr lang="en-US" altLang="en-US" sz="4900" b="1">
                <a:solidFill>
                  <a:srgbClr val="242121"/>
                </a:solidFill>
                <a:latin typeface="Times New Roman" panose="02020603050405020304" pitchFamily="18" charset="0"/>
              </a:rPr>
              <a:t>N</a:t>
            </a:r>
          </a:p>
          <a:p>
            <a:pPr eaLnBrk="1" hangingPunct="1">
              <a:spcAft>
                <a:spcPts val="213"/>
              </a:spcAft>
            </a:pPr>
            <a:r>
              <a:rPr lang="en-US" altLang="en-US" sz="4400" b="1">
                <a:solidFill>
                  <a:srgbClr val="242121"/>
                </a:solidFill>
              </a:rPr>
              <a:t>Nizoral</a:t>
            </a:r>
          </a:p>
          <a:p>
            <a:pPr algn="r" eaLnBrk="1" hangingPunct="1">
              <a:spcAft>
                <a:spcPts val="1675"/>
              </a:spcAft>
            </a:pPr>
            <a:r>
              <a:rPr lang="en-US" altLang="en-US" sz="1300" b="1">
                <a:solidFill>
                  <a:srgbClr val="242121"/>
                </a:solidFill>
              </a:rPr>
              <a:t>dandruff shampoo</a:t>
            </a:r>
          </a:p>
        </p:txBody>
      </p:sp>
      <p:sp>
        <p:nvSpPr>
          <p:cNvPr id="13" name="Rectangle 12">
            <a:extLst>
              <a:ext uri="{FF2B5EF4-FFF2-40B4-BE49-F238E27FC236}">
                <a16:creationId xmlns="" xmlns:a16="http://schemas.microsoft.com/office/drawing/2014/main" id="{3543ECD9-1699-7AF6-37E6-0EFDD9221314}"/>
              </a:ext>
            </a:extLst>
          </p:cNvPr>
          <p:cNvSpPr/>
          <p:nvPr/>
        </p:nvSpPr>
        <p:spPr>
          <a:xfrm>
            <a:off x="8074819" y="2328864"/>
            <a:ext cx="2081212" cy="649287"/>
          </a:xfrm>
          <a:prstGeom prst="rect">
            <a:avLst/>
          </a:prstGeom>
          <a:solidFill>
            <a:srgbClr val="D6E3CF"/>
          </a:solidFill>
        </p:spPr>
        <p:txBody>
          <a:bodyPr lIns="0" tIns="0" rIns="0" bIns="0"/>
          <a:lstStyle/>
          <a:p>
            <a:pPr marL="723900" eaLnBrk="1" fontAlgn="auto" hangingPunct="1">
              <a:lnSpc>
                <a:spcPts val="1440"/>
              </a:lnSpc>
              <a:spcBef>
                <a:spcPts val="0"/>
              </a:spcBef>
              <a:spcAft>
                <a:spcPts val="0"/>
              </a:spcAft>
              <a:defRPr/>
            </a:pPr>
            <a:r>
              <a:rPr lang="en-US" sz="1000" b="1">
                <a:solidFill>
                  <a:srgbClr val="7D1222"/>
                </a:solidFill>
                <a:latin typeface="Calibri"/>
              </a:rPr>
              <a:t>Treats &amp; prevents</a:t>
            </a:r>
          </a:p>
          <a:p>
            <a:pPr marL="723900" eaLnBrk="1" fontAlgn="auto" hangingPunct="1">
              <a:lnSpc>
                <a:spcPts val="1440"/>
              </a:lnSpc>
              <a:spcBef>
                <a:spcPts val="0"/>
              </a:spcBef>
              <a:spcAft>
                <a:spcPts val="0"/>
              </a:spcAft>
              <a:defRPr/>
            </a:pPr>
            <a:r>
              <a:rPr lang="en-US" sz="1300" b="1">
                <a:solidFill>
                  <a:srgbClr val="7D1222"/>
                </a:solidFill>
                <a:latin typeface="Calibri"/>
              </a:rPr>
              <a:t>dandruff </a:t>
            </a:r>
            <a:r>
              <a:rPr lang="en-US" sz="1300" b="1">
                <a:solidFill>
                  <a:srgbClr val="242121"/>
                </a:solidFill>
                <a:latin typeface="Calibri"/>
              </a:rPr>
              <a:t>&amp;</a:t>
            </a:r>
          </a:p>
          <a:p>
            <a:pPr algn="r" eaLnBrk="1" fontAlgn="auto" hangingPunct="1">
              <a:lnSpc>
                <a:spcPts val="1440"/>
              </a:lnSpc>
              <a:spcBef>
                <a:spcPts val="0"/>
              </a:spcBef>
              <a:spcAft>
                <a:spcPts val="0"/>
              </a:spcAft>
              <a:defRPr/>
            </a:pPr>
            <a:r>
              <a:rPr lang="en-US" sz="1050" b="1">
                <a:solidFill>
                  <a:srgbClr val="7D1222"/>
                </a:solidFill>
                <a:latin typeface="Tahoma"/>
              </a:rPr>
              <a:t>seborrhoeic </a:t>
            </a:r>
            <a:r>
              <a:rPr lang="en-US" sz="1300" b="1">
                <a:solidFill>
                  <a:srgbClr val="7D1222"/>
                </a:solidFill>
                <a:latin typeface="Calibri"/>
              </a:rPr>
              <a:t>dermatitis</a:t>
            </a:r>
          </a:p>
          <a:p>
            <a:pPr marL="469900" eaLnBrk="1" fontAlgn="auto" hangingPunct="1">
              <a:spcBef>
                <a:spcPts val="0"/>
              </a:spcBef>
              <a:spcAft>
                <a:spcPts val="0"/>
              </a:spcAft>
              <a:defRPr/>
            </a:pPr>
            <a:r>
              <a:rPr lang="en-US" sz="1000" b="1">
                <a:solidFill>
                  <a:srgbClr val="7D1222"/>
                </a:solidFill>
                <a:latin typeface="Calibri"/>
              </a:rPr>
              <a:t>Dry. (laky, red, itchy scalp</a:t>
            </a:r>
          </a:p>
        </p:txBody>
      </p:sp>
    </p:spTree>
  </p:cSld>
  <p:clrMapOvr>
    <a:overrideClrMapping bg1="lt1" tx1="dk1" bg2="lt2" tx2="dk2" accent1="accent1" accent2="accent2" accent3="accent3" accent4="accent4" accent5="accent5" accent6="accent6" hlink="hlink" folHlink="folHlink"/>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1490" name="Picture 1">
            <a:extLst>
              <a:ext uri="{FF2B5EF4-FFF2-40B4-BE49-F238E27FC236}">
                <a16:creationId xmlns="" xmlns:a16="http://schemas.microsoft.com/office/drawing/2014/main" id="{713B6C9B-4A27-6344-01CD-657608D033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35144" y="1195388"/>
            <a:ext cx="2233612" cy="519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1" name="Picture 2">
            <a:extLst>
              <a:ext uri="{FF2B5EF4-FFF2-40B4-BE49-F238E27FC236}">
                <a16:creationId xmlns="" xmlns:a16="http://schemas.microsoft.com/office/drawing/2014/main" id="{FA2FAE49-D376-1B52-3537-F3DFD95B3F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2457" y="977900"/>
            <a:ext cx="6169025" cy="551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 xmlns:a16="http://schemas.microsoft.com/office/drawing/2014/main" id="{B43DEBF9-C96F-DC74-8086-49CC17D38B31}"/>
              </a:ext>
            </a:extLst>
          </p:cNvPr>
          <p:cNvSpPr/>
          <p:nvPr/>
        </p:nvSpPr>
        <p:spPr>
          <a:xfrm>
            <a:off x="2393156" y="3249613"/>
            <a:ext cx="1225550" cy="228600"/>
          </a:xfrm>
          <a:prstGeom prst="rect">
            <a:avLst/>
          </a:prstGeom>
        </p:spPr>
        <p:txBody>
          <a:bodyPr wrap="none" lIns="0" tIns="0" rIns="0" bIns="0"/>
          <a:lstStyle/>
          <a:p>
            <a:pPr eaLnBrk="1" fontAlgn="auto" hangingPunct="1">
              <a:spcBef>
                <a:spcPts val="0"/>
              </a:spcBef>
              <a:spcAft>
                <a:spcPts val="0"/>
              </a:spcAft>
              <a:defRPr/>
            </a:pPr>
            <a:r>
              <a:rPr lang="en-US" sz="1600" spc="-50">
                <a:latin typeface="Calibri"/>
              </a:rPr>
              <a:t>FLUCONAZOLE</a:t>
            </a:r>
          </a:p>
        </p:txBody>
      </p:sp>
      <p:sp>
        <p:nvSpPr>
          <p:cNvPr id="191493" name="Rectangle 4">
            <a:extLst>
              <a:ext uri="{FF2B5EF4-FFF2-40B4-BE49-F238E27FC236}">
                <a16:creationId xmlns="" xmlns:a16="http://schemas.microsoft.com/office/drawing/2014/main" id="{146D0D84-2194-5429-B919-805C76DCE194}"/>
              </a:ext>
            </a:extLst>
          </p:cNvPr>
          <p:cNvSpPr>
            <a:spLocks noChangeArrowheads="1"/>
          </p:cNvSpPr>
          <p:nvPr/>
        </p:nvSpPr>
        <p:spPr bwMode="auto">
          <a:xfrm>
            <a:off x="2743995" y="2974975"/>
            <a:ext cx="504825"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000" b="1">
                <a:solidFill>
                  <a:srgbClr val="7D1222"/>
                </a:solidFill>
              </a:rPr>
              <a:t>Qlenm&amp;ck</a:t>
            </a:r>
          </a:p>
        </p:txBody>
      </p:sp>
      <p:sp>
        <p:nvSpPr>
          <p:cNvPr id="191494" name="Rectangle 5">
            <a:extLst>
              <a:ext uri="{FF2B5EF4-FFF2-40B4-BE49-F238E27FC236}">
                <a16:creationId xmlns="" xmlns:a16="http://schemas.microsoft.com/office/drawing/2014/main" id="{B07B48F9-B846-A62D-857D-E7325C14F5C5}"/>
              </a:ext>
            </a:extLst>
          </p:cNvPr>
          <p:cNvSpPr>
            <a:spLocks noChangeArrowheads="1"/>
          </p:cNvSpPr>
          <p:nvPr/>
        </p:nvSpPr>
        <p:spPr bwMode="auto">
          <a:xfrm>
            <a:off x="2645569" y="3103564"/>
            <a:ext cx="152400" cy="7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NUC</a:t>
            </a:r>
          </a:p>
        </p:txBody>
      </p:sp>
      <p:sp>
        <p:nvSpPr>
          <p:cNvPr id="7" name="Rectangle 6">
            <a:extLst>
              <a:ext uri="{FF2B5EF4-FFF2-40B4-BE49-F238E27FC236}">
                <a16:creationId xmlns="" xmlns:a16="http://schemas.microsoft.com/office/drawing/2014/main" id="{912A8B04-F977-C610-913C-2D52A88ACA60}"/>
              </a:ext>
            </a:extLst>
          </p:cNvPr>
          <p:cNvSpPr/>
          <p:nvPr/>
        </p:nvSpPr>
        <p:spPr>
          <a:xfrm>
            <a:off x="2828132" y="3103564"/>
            <a:ext cx="231775" cy="77787"/>
          </a:xfrm>
          <a:prstGeom prst="rect">
            <a:avLst/>
          </a:prstGeom>
        </p:spPr>
        <p:txBody>
          <a:bodyPr wrap="none" lIns="0" tIns="0" rIns="0" bIns="0"/>
          <a:lstStyle/>
          <a:p>
            <a:pPr eaLnBrk="1" fontAlgn="auto" hangingPunct="1">
              <a:spcBef>
                <a:spcPts val="0"/>
              </a:spcBef>
              <a:spcAft>
                <a:spcPts val="0"/>
              </a:spcAft>
              <a:defRPr/>
            </a:pPr>
            <a:r>
              <a:rPr lang="en-US" sz="650" spc="-50">
                <a:solidFill>
                  <a:srgbClr val="242121"/>
                </a:solidFill>
                <a:latin typeface="Tahoma"/>
              </a:rPr>
              <a:t>58462</a:t>
            </a:r>
          </a:p>
        </p:txBody>
      </p:sp>
      <p:sp>
        <p:nvSpPr>
          <p:cNvPr id="191496" name="Rectangle 7">
            <a:extLst>
              <a:ext uri="{FF2B5EF4-FFF2-40B4-BE49-F238E27FC236}">
                <a16:creationId xmlns="" xmlns:a16="http://schemas.microsoft.com/office/drawing/2014/main" id="{23532B8B-FF29-20D7-810C-4DF64B28DAA6}"/>
              </a:ext>
            </a:extLst>
          </p:cNvPr>
          <p:cNvSpPr>
            <a:spLocks noChangeArrowheads="1"/>
          </p:cNvSpPr>
          <p:nvPr/>
        </p:nvSpPr>
        <p:spPr bwMode="auto">
          <a:xfrm>
            <a:off x="2572545" y="3511550"/>
            <a:ext cx="5730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t>TABLETS</a:t>
            </a:r>
          </a:p>
        </p:txBody>
      </p:sp>
      <p:sp>
        <p:nvSpPr>
          <p:cNvPr id="9" name="Rectangle 8">
            <a:extLst>
              <a:ext uri="{FF2B5EF4-FFF2-40B4-BE49-F238E27FC236}">
                <a16:creationId xmlns="" xmlns:a16="http://schemas.microsoft.com/office/drawing/2014/main" id="{5AFDDBA6-424F-F78E-3699-7A1D8E3B6EF1}"/>
              </a:ext>
            </a:extLst>
          </p:cNvPr>
          <p:cNvSpPr/>
          <p:nvPr/>
        </p:nvSpPr>
        <p:spPr>
          <a:xfrm>
            <a:off x="2847182" y="3790951"/>
            <a:ext cx="176213" cy="98425"/>
          </a:xfrm>
          <a:prstGeom prst="rect">
            <a:avLst/>
          </a:prstGeom>
        </p:spPr>
        <p:txBody>
          <a:bodyPr wrap="none" lIns="0" tIns="0" rIns="0" bIns="0"/>
          <a:lstStyle/>
          <a:p>
            <a:pPr eaLnBrk="1" fontAlgn="auto" hangingPunct="1">
              <a:spcBef>
                <a:spcPts val="0"/>
              </a:spcBef>
              <a:spcAft>
                <a:spcPts val="0"/>
              </a:spcAft>
              <a:defRPr/>
            </a:pPr>
            <a:r>
              <a:rPr lang="en-US" sz="1100" spc="50">
                <a:latin typeface="Calibri"/>
              </a:rPr>
              <a:t>100</a:t>
            </a:r>
          </a:p>
        </p:txBody>
      </p:sp>
      <p:sp>
        <p:nvSpPr>
          <p:cNvPr id="191498" name="Rectangle 9">
            <a:extLst>
              <a:ext uri="{FF2B5EF4-FFF2-40B4-BE49-F238E27FC236}">
                <a16:creationId xmlns="" xmlns:a16="http://schemas.microsoft.com/office/drawing/2014/main" id="{6A1509AF-6000-C8E9-1B85-6E5D118EDAC0}"/>
              </a:ext>
            </a:extLst>
          </p:cNvPr>
          <p:cNvSpPr>
            <a:spLocks noChangeArrowheads="1"/>
          </p:cNvSpPr>
          <p:nvPr/>
        </p:nvSpPr>
        <p:spPr bwMode="auto">
          <a:xfrm>
            <a:off x="3059906" y="3810000"/>
            <a:ext cx="146050"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mg</a:t>
            </a:r>
          </a:p>
        </p:txBody>
      </p:sp>
      <p:sp>
        <p:nvSpPr>
          <p:cNvPr id="191499" name="Rectangle 10">
            <a:extLst>
              <a:ext uri="{FF2B5EF4-FFF2-40B4-BE49-F238E27FC236}">
                <a16:creationId xmlns="" xmlns:a16="http://schemas.microsoft.com/office/drawing/2014/main" id="{EA869F31-DB46-A1EE-1D02-9703C86FC8FA}"/>
              </a:ext>
            </a:extLst>
          </p:cNvPr>
          <p:cNvSpPr>
            <a:spLocks noChangeArrowheads="1"/>
          </p:cNvSpPr>
          <p:nvPr/>
        </p:nvSpPr>
        <p:spPr bwMode="auto">
          <a:xfrm>
            <a:off x="3334545" y="4078289"/>
            <a:ext cx="268287" cy="9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000" b="1">
                <a:solidFill>
                  <a:srgbClr val="242121"/>
                </a:solidFill>
              </a:rPr>
              <a:t>Tafiles</a:t>
            </a:r>
          </a:p>
        </p:txBody>
      </p:sp>
      <p:sp>
        <p:nvSpPr>
          <p:cNvPr id="191500" name="Rectangle 11">
            <a:extLst>
              <a:ext uri="{FF2B5EF4-FFF2-40B4-BE49-F238E27FC236}">
                <a16:creationId xmlns="" xmlns:a16="http://schemas.microsoft.com/office/drawing/2014/main" id="{66F9EB93-46A3-8B25-55EF-5B0A6B18688F}"/>
              </a:ext>
            </a:extLst>
          </p:cNvPr>
          <p:cNvSpPr>
            <a:spLocks noChangeArrowheads="1"/>
          </p:cNvSpPr>
          <p:nvPr/>
        </p:nvSpPr>
        <p:spPr bwMode="auto">
          <a:xfrm>
            <a:off x="2542382" y="4090989"/>
            <a:ext cx="176213" cy="11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900"/>
              <a:t>Only</a:t>
            </a:r>
          </a:p>
        </p:txBody>
      </p:sp>
      <p:sp>
        <p:nvSpPr>
          <p:cNvPr id="13" name="Rectangle 12">
            <a:extLst>
              <a:ext uri="{FF2B5EF4-FFF2-40B4-BE49-F238E27FC236}">
                <a16:creationId xmlns="" xmlns:a16="http://schemas.microsoft.com/office/drawing/2014/main" id="{DA5C367F-E3C6-630C-13EF-2FCD2CFB433F}"/>
              </a:ext>
            </a:extLst>
          </p:cNvPr>
          <p:cNvSpPr/>
          <p:nvPr/>
        </p:nvSpPr>
        <p:spPr>
          <a:xfrm>
            <a:off x="3205957" y="4095751"/>
            <a:ext cx="98425" cy="85725"/>
          </a:xfrm>
          <a:prstGeom prst="rect">
            <a:avLst/>
          </a:prstGeom>
        </p:spPr>
        <p:txBody>
          <a:bodyPr wrap="none" lIns="0" tIns="0" rIns="0" bIns="0"/>
          <a:lstStyle/>
          <a:p>
            <a:pPr eaLnBrk="1" fontAlgn="auto" hangingPunct="1">
              <a:spcBef>
                <a:spcPts val="0"/>
              </a:spcBef>
              <a:spcAft>
                <a:spcPts val="0"/>
              </a:spcAft>
              <a:defRPr/>
            </a:pPr>
            <a:r>
              <a:rPr lang="en-US" sz="650" spc="-50">
                <a:latin typeface="Tahoma"/>
              </a:rPr>
              <a:t>30</a:t>
            </a:r>
          </a:p>
        </p:txBody>
      </p:sp>
      <p:sp>
        <p:nvSpPr>
          <p:cNvPr id="191502" name="Rectangle 13">
            <a:extLst>
              <a:ext uri="{FF2B5EF4-FFF2-40B4-BE49-F238E27FC236}">
                <a16:creationId xmlns="" xmlns:a16="http://schemas.microsoft.com/office/drawing/2014/main" id="{5E262C76-BE3A-EB6F-5A45-8F47E39429D5}"/>
              </a:ext>
            </a:extLst>
          </p:cNvPr>
          <p:cNvSpPr>
            <a:spLocks noChangeArrowheads="1"/>
          </p:cNvSpPr>
          <p:nvPr/>
        </p:nvSpPr>
        <p:spPr bwMode="auto">
          <a:xfrm>
            <a:off x="4307681" y="3038475"/>
            <a:ext cx="333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425"/>
              </a:lnSpc>
            </a:pPr>
            <a:r>
              <a:rPr lang="en-US" altLang="en-US" sz="2700">
                <a:solidFill>
                  <a:srgbClr val="7D1222"/>
                </a:solidFill>
                <a:latin typeface="Times New Roman" panose="02020603050405020304" pitchFamily="18" charset="0"/>
              </a:rPr>
              <a:t>P^erbinafinM^</a:t>
            </a:r>
            <a:r>
              <a:rPr lang="en-US" altLang="en-US" sz="2700" baseline="30000">
                <a:solidFill>
                  <a:srgbClr val="7D1222"/>
                </a:solidFill>
                <a:latin typeface="Times New Roman" panose="02020603050405020304" pitchFamily="18" charset="0"/>
              </a:rPr>
              <a:t>hlo</a:t>
            </a:r>
            <a:r>
              <a:rPr lang="en-US" altLang="en-US" sz="2700">
                <a:solidFill>
                  <a:srgbClr val="7D1222"/>
                </a:solidFill>
                <a:latin typeface="Times New Roman" panose="02020603050405020304" pitchFamily="18" charset="0"/>
              </a:rPr>
              <a:t>^</a:t>
            </a:r>
            <a:r>
              <a:rPr lang="en-US" altLang="en-US" sz="2700" baseline="-25000">
                <a:solidFill>
                  <a:srgbClr val="7D1222"/>
                </a:solidFill>
                <a:latin typeface="Times New Roman" panose="02020603050405020304" pitchFamily="18" charset="0"/>
              </a:rPr>
              <a:t>T-Woifl</a:t>
            </a:r>
            <a:r>
              <a:rPr lang="en-US" altLang="en-US" sz="2700">
                <a:solidFill>
                  <a:srgbClr val="7D1222"/>
                </a:solidFill>
                <a:latin typeface="Times New Roman" panose="02020603050405020304" pitchFamily="18" charset="0"/>
              </a:rPr>
              <a:t>„^</a:t>
            </a:r>
          </a:p>
        </p:txBody>
      </p:sp>
      <p:sp>
        <p:nvSpPr>
          <p:cNvPr id="191503" name="Rectangle 14">
            <a:extLst>
              <a:ext uri="{FF2B5EF4-FFF2-40B4-BE49-F238E27FC236}">
                <a16:creationId xmlns="" xmlns:a16="http://schemas.microsoft.com/office/drawing/2014/main" id="{33B3F294-B008-3DB1-12DE-A778AEF708D1}"/>
              </a:ext>
            </a:extLst>
          </p:cNvPr>
          <p:cNvSpPr>
            <a:spLocks noChangeArrowheads="1"/>
          </p:cNvSpPr>
          <p:nvPr/>
        </p:nvSpPr>
        <p:spPr bwMode="auto">
          <a:xfrm>
            <a:off x="4318795" y="3398838"/>
            <a:ext cx="1317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425"/>
              </a:lnSpc>
            </a:pPr>
            <a:r>
              <a:rPr lang="en-US" altLang="en-US" sz="2800" b="1" i="1">
                <a:solidFill>
                  <a:srgbClr val="7D1222"/>
                </a:solidFill>
                <a:latin typeface="Tahoma" panose="020B0604030504040204" pitchFamily="34" charset="0"/>
              </a:rPr>
              <a:t>f</a:t>
            </a:r>
            <a:r>
              <a:rPr lang="en-US" altLang="en-US" sz="1900" b="1">
                <a:solidFill>
                  <a:srgbClr val="7D1222"/>
                </a:solidFill>
              </a:rPr>
              <a:t> </a:t>
            </a:r>
            <a:r>
              <a:rPr lang="en-US" altLang="en-US" sz="1900" b="1">
                <a:solidFill>
                  <a:srgbClr val="242121"/>
                </a:solidFill>
              </a:rPr>
              <a:t>iOmg/g</a:t>
            </a:r>
            <a:r>
              <a:rPr lang="en-US" altLang="en-US" sz="1900" b="1" baseline="30000">
                <a:solidFill>
                  <a:srgbClr val="242121"/>
                </a:solidFill>
              </a:rPr>
              <a:t>Cf</a:t>
            </a:r>
          </a:p>
        </p:txBody>
      </p:sp>
      <p:sp>
        <p:nvSpPr>
          <p:cNvPr id="16" name="Rectangle 15">
            <a:extLst>
              <a:ext uri="{FF2B5EF4-FFF2-40B4-BE49-F238E27FC236}">
                <a16:creationId xmlns="" xmlns:a16="http://schemas.microsoft.com/office/drawing/2014/main" id="{2EC6619E-A417-B2E1-30EC-D3D467456294}"/>
              </a:ext>
            </a:extLst>
          </p:cNvPr>
          <p:cNvSpPr/>
          <p:nvPr/>
        </p:nvSpPr>
        <p:spPr>
          <a:xfrm>
            <a:off x="5441156" y="3316288"/>
            <a:ext cx="1460500" cy="222250"/>
          </a:xfrm>
          <a:prstGeom prst="rect">
            <a:avLst/>
          </a:prstGeom>
        </p:spPr>
        <p:txBody>
          <a:bodyPr wrap="none" lIns="0" tIns="0" rIns="0" bIns="0"/>
          <a:lstStyle/>
          <a:p>
            <a:pPr indent="863600" eaLnBrk="1" fontAlgn="auto" hangingPunct="1">
              <a:lnSpc>
                <a:spcPts val="2808"/>
              </a:lnSpc>
              <a:spcBef>
                <a:spcPts val="0"/>
              </a:spcBef>
              <a:spcAft>
                <a:spcPts val="0"/>
              </a:spcAft>
              <a:defRPr/>
            </a:pPr>
            <a:r>
              <a:rPr lang="en-US" sz="900" i="1" spc="50">
                <a:solidFill>
                  <a:srgbClr val="242121"/>
                </a:solidFill>
                <a:latin typeface="Arial"/>
              </a:rPr>
              <a:t>Creme</a:t>
            </a:r>
            <a:r>
              <a:rPr lang="en-US" sz="900">
                <a:solidFill>
                  <a:srgbClr val="242121"/>
                </a:solidFill>
                <a:latin typeface="Calibri"/>
              </a:rPr>
              <a:t> Wirkstoff:</a:t>
            </a:r>
            <a:r>
              <a:rPr lang="en-US" sz="900" baseline="30000">
                <a:solidFill>
                  <a:srgbClr val="242121"/>
                </a:solidFill>
                <a:latin typeface="Calibri"/>
              </a:rPr>
              <a:t>Terb</a:t>
            </a:r>
            <a:r>
              <a:rPr lang="en-US" sz="900">
                <a:solidFill>
                  <a:srgbClr val="242121"/>
                </a:solidFill>
                <a:latin typeface="Calibri"/>
              </a:rPr>
              <a:t>" </a:t>
            </a:r>
          </a:p>
        </p:txBody>
      </p:sp>
      <p:sp>
        <p:nvSpPr>
          <p:cNvPr id="17" name="Rectangle 16">
            <a:extLst>
              <a:ext uri="{FF2B5EF4-FFF2-40B4-BE49-F238E27FC236}">
                <a16:creationId xmlns="" xmlns:a16="http://schemas.microsoft.com/office/drawing/2014/main" id="{512614AA-21F1-9657-C983-ACFE2ED4104C}"/>
              </a:ext>
            </a:extLst>
          </p:cNvPr>
          <p:cNvSpPr/>
          <p:nvPr/>
        </p:nvSpPr>
        <p:spPr>
          <a:xfrm>
            <a:off x="4626770" y="3724276"/>
            <a:ext cx="954087" cy="454025"/>
          </a:xfrm>
          <a:prstGeom prst="rect">
            <a:avLst/>
          </a:prstGeom>
        </p:spPr>
        <p:txBody>
          <a:bodyPr lIns="0" tIns="0" rIns="0" bIns="0"/>
          <a:lstStyle/>
          <a:p>
            <a:pPr indent="863600" eaLnBrk="1" fontAlgn="auto" hangingPunct="1">
              <a:lnSpc>
                <a:spcPts val="2808"/>
              </a:lnSpc>
              <a:spcBef>
                <a:spcPts val="0"/>
              </a:spcBef>
              <a:spcAft>
                <a:spcPts val="0"/>
              </a:spcAft>
              <a:defRPr/>
            </a:pPr>
            <a:r>
              <a:rPr lang="en-US" sz="1050" baseline="-25000">
                <a:solidFill>
                  <a:srgbClr val="242121"/>
                </a:solidFill>
                <a:latin typeface="Calibri"/>
              </a:rPr>
              <a:t>Bei</a:t>
            </a:r>
            <a:r>
              <a:rPr lang="en-US" sz="1050">
                <a:solidFill>
                  <a:srgbClr val="242121"/>
                </a:solidFill>
                <a:latin typeface="Calibri"/>
              </a:rPr>
              <a:t> Rilzinfektionen</a:t>
            </a:r>
          </a:p>
          <a:p>
            <a:pPr eaLnBrk="1" fontAlgn="auto" hangingPunct="1">
              <a:spcBef>
                <a:spcPts val="0"/>
              </a:spcBef>
              <a:spcAft>
                <a:spcPts val="0"/>
              </a:spcAft>
              <a:defRPr/>
            </a:pPr>
            <a:r>
              <a:rPr lang="en-US" sz="2200">
                <a:solidFill>
                  <a:srgbClr val="464D58"/>
                </a:solidFill>
                <a:latin typeface="Times New Roman"/>
              </a:rPr>
              <a:t>5&gt; </a:t>
            </a:r>
            <a:r>
              <a:rPr lang="en-US" sz="2200">
                <a:solidFill>
                  <a:srgbClr val="242121"/>
                </a:solidFill>
                <a:latin typeface="Times New Roman"/>
              </a:rPr>
              <a:t>30gC</a:t>
            </a:r>
            <a:r>
              <a:rPr lang="en-US" sz="2200" baseline="30000">
                <a:solidFill>
                  <a:srgbClr val="242121"/>
                </a:solidFill>
                <a:latin typeface="Times New Roman"/>
              </a:rPr>
              <a:t>reme</a:t>
            </a:r>
          </a:p>
        </p:txBody>
      </p:sp>
      <p:sp>
        <p:nvSpPr>
          <p:cNvPr id="191506" name="Rectangle 17">
            <a:extLst>
              <a:ext uri="{FF2B5EF4-FFF2-40B4-BE49-F238E27FC236}">
                <a16:creationId xmlns="" xmlns:a16="http://schemas.microsoft.com/office/drawing/2014/main" id="{66F06818-5CFA-70FB-8F57-52DFCBE20D58}"/>
              </a:ext>
            </a:extLst>
          </p:cNvPr>
          <p:cNvSpPr>
            <a:spLocks noChangeArrowheads="1"/>
          </p:cNvSpPr>
          <p:nvPr/>
        </p:nvSpPr>
        <p:spPr bwMode="auto">
          <a:xfrm>
            <a:off x="2555081" y="4602163"/>
            <a:ext cx="12192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6D3E4C"/>
                </a:solidFill>
              </a:rPr>
              <a:t>NDC 0462-0347-20</a:t>
            </a:r>
          </a:p>
        </p:txBody>
      </p:sp>
      <p:sp>
        <p:nvSpPr>
          <p:cNvPr id="191507" name="Rectangle 18">
            <a:extLst>
              <a:ext uri="{FF2B5EF4-FFF2-40B4-BE49-F238E27FC236}">
                <a16:creationId xmlns="" xmlns:a16="http://schemas.microsoft.com/office/drawing/2014/main" id="{85A15F78-E87A-5AA6-8800-8962F163B5B4}"/>
              </a:ext>
            </a:extLst>
          </p:cNvPr>
          <p:cNvSpPr>
            <a:spLocks noChangeArrowheads="1"/>
          </p:cNvSpPr>
          <p:nvPr/>
        </p:nvSpPr>
        <p:spPr bwMode="auto">
          <a:xfrm>
            <a:off x="7138194" y="4565650"/>
            <a:ext cx="6715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Rx only</a:t>
            </a:r>
          </a:p>
        </p:txBody>
      </p:sp>
      <p:sp>
        <p:nvSpPr>
          <p:cNvPr id="191508" name="Rectangle 19">
            <a:extLst>
              <a:ext uri="{FF2B5EF4-FFF2-40B4-BE49-F238E27FC236}">
                <a16:creationId xmlns="" xmlns:a16="http://schemas.microsoft.com/office/drawing/2014/main" id="{9D4642DF-9C11-407F-9D3E-D85A27C8F584}"/>
              </a:ext>
            </a:extLst>
          </p:cNvPr>
          <p:cNvSpPr>
            <a:spLocks noChangeArrowheads="1"/>
          </p:cNvSpPr>
          <p:nvPr/>
        </p:nvSpPr>
        <p:spPr bwMode="auto">
          <a:xfrm>
            <a:off x="2548732" y="5218114"/>
            <a:ext cx="3863975"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13"/>
              </a:spcAft>
            </a:pPr>
            <a:r>
              <a:rPr lang="en-US" altLang="en-US" sz="2100" b="1">
                <a:solidFill>
                  <a:srgbClr val="FFFFFF"/>
                </a:solidFill>
                <a:latin typeface="Arial" panose="020B0604020202020204" pitchFamily="34" charset="0"/>
              </a:rPr>
              <a:t>VAGINAL CREAM 0.8%</a:t>
            </a:r>
          </a:p>
          <a:p>
            <a:pPr eaLnBrk="1" hangingPunct="1"/>
            <a:r>
              <a:rPr lang="en-US" altLang="en-US" sz="2200" b="1">
                <a:solidFill>
                  <a:srgbClr val="FFFFFF"/>
                </a:solidFill>
              </a:rPr>
              <a:t>(terconazole vaginal cream 0.8%)</a:t>
            </a:r>
          </a:p>
        </p:txBody>
      </p:sp>
      <p:sp>
        <p:nvSpPr>
          <p:cNvPr id="191509" name="Rectangle 20">
            <a:extLst>
              <a:ext uri="{FF2B5EF4-FFF2-40B4-BE49-F238E27FC236}">
                <a16:creationId xmlns="" xmlns:a16="http://schemas.microsoft.com/office/drawing/2014/main" id="{E6344168-7D3A-44EB-9B09-9EAD0C63D188}"/>
              </a:ext>
            </a:extLst>
          </p:cNvPr>
          <p:cNvSpPr>
            <a:spLocks noChangeArrowheads="1"/>
          </p:cNvSpPr>
          <p:nvPr/>
        </p:nvSpPr>
        <p:spPr bwMode="auto">
          <a:xfrm>
            <a:off x="2555082" y="5999164"/>
            <a:ext cx="205422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13"/>
              </a:spcAft>
            </a:pPr>
            <a:r>
              <a:rPr lang="en-US" altLang="en-US" sz="1300">
                <a:solidFill>
                  <a:srgbClr val="6D3E4C"/>
                </a:solidFill>
                <a:latin typeface="Tahoma" panose="020B0604030504040204" pitchFamily="34" charset="0"/>
              </a:rPr>
              <a:t>NET WT 20 grams</a:t>
            </a:r>
          </a:p>
          <a:p>
            <a:pPr eaLnBrk="1" hangingPunct="1"/>
            <a:r>
              <a:rPr lang="en-US" altLang="en-US" sz="1400" b="1">
                <a:solidFill>
                  <a:srgbClr val="6D3E4C"/>
                </a:solidFill>
                <a:latin typeface="Arial" panose="020B0604020202020204" pitchFamily="34" charset="0"/>
              </a:rPr>
              <a:t>Quantity by weight not by volume</a:t>
            </a:r>
          </a:p>
        </p:txBody>
      </p:sp>
      <p:sp>
        <p:nvSpPr>
          <p:cNvPr id="22" name="Rectangle 21">
            <a:extLst>
              <a:ext uri="{FF2B5EF4-FFF2-40B4-BE49-F238E27FC236}">
                <a16:creationId xmlns="" xmlns:a16="http://schemas.microsoft.com/office/drawing/2014/main" id="{DA222853-67CD-4698-8D1E-A2024BF651D9}"/>
              </a:ext>
            </a:extLst>
          </p:cNvPr>
          <p:cNvSpPr/>
          <p:nvPr/>
        </p:nvSpPr>
        <p:spPr>
          <a:xfrm>
            <a:off x="5876131" y="5930900"/>
            <a:ext cx="1828800" cy="457200"/>
          </a:xfrm>
          <a:prstGeom prst="rect">
            <a:avLst/>
          </a:prstGeom>
        </p:spPr>
        <p:txBody>
          <a:bodyPr wrap="none" lIns="0" tIns="0" rIns="0" bIns="0"/>
          <a:lstStyle/>
          <a:p>
            <a:pPr eaLnBrk="1" fontAlgn="auto" hangingPunct="1">
              <a:spcBef>
                <a:spcPts val="0"/>
              </a:spcBef>
              <a:spcAft>
                <a:spcPts val="0"/>
              </a:spcAft>
              <a:defRPr/>
            </a:pPr>
            <a:r>
              <a:rPr lang="en-US" sz="3400" b="1" i="1" spc="-350">
                <a:latin typeface="Times New Roman"/>
              </a:rPr>
              <a:t>CP</a:t>
            </a:r>
            <a:r>
              <a:rPr lang="en-US" sz="1600" spc="-50">
                <a:latin typeface="Calibri"/>
              </a:rPr>
              <a:t> PharmaDernv</a:t>
            </a:r>
          </a:p>
        </p:txBody>
      </p:sp>
      <p:sp>
        <p:nvSpPr>
          <p:cNvPr id="23" name="Rectangle 22">
            <a:extLst>
              <a:ext uri="{FF2B5EF4-FFF2-40B4-BE49-F238E27FC236}">
                <a16:creationId xmlns="" xmlns:a16="http://schemas.microsoft.com/office/drawing/2014/main" id="{87F0BCE7-B12C-46A0-A080-97704C722C46}"/>
              </a:ext>
            </a:extLst>
          </p:cNvPr>
          <p:cNvSpPr/>
          <p:nvPr/>
        </p:nvSpPr>
        <p:spPr>
          <a:xfrm>
            <a:off x="8009732" y="317501"/>
            <a:ext cx="2506663" cy="295275"/>
          </a:xfrm>
          <a:prstGeom prst="rect">
            <a:avLst/>
          </a:prstGeom>
          <a:solidFill>
            <a:srgbClr val="C7C3C5"/>
          </a:solidFill>
        </p:spPr>
        <p:txBody>
          <a:bodyPr wrap="none" lIns="0" tIns="0" rIns="0" bIns="0"/>
          <a:lstStyle/>
          <a:p>
            <a:pPr eaLnBrk="1" fontAlgn="auto" hangingPunct="1">
              <a:spcBef>
                <a:spcPts val="0"/>
              </a:spcBef>
              <a:spcAft>
                <a:spcPts val="0"/>
              </a:spcAft>
              <a:defRPr/>
            </a:pPr>
            <a:r>
              <a:rPr lang="en-US" sz="2800" b="1" spc="-150">
                <a:solidFill>
                  <a:srgbClr val="C55A11"/>
                </a:solidFill>
                <a:latin typeface="Arial"/>
              </a:rPr>
              <a:t>ALLYLAMINES</a:t>
            </a:r>
          </a:p>
        </p:txBody>
      </p:sp>
      <p:sp>
        <p:nvSpPr>
          <p:cNvPr id="24" name="Rectangle 23">
            <a:extLst>
              <a:ext uri="{FF2B5EF4-FFF2-40B4-BE49-F238E27FC236}">
                <a16:creationId xmlns="" xmlns:a16="http://schemas.microsoft.com/office/drawing/2014/main" id="{68511F05-A0A0-CF62-1929-0F7D05AF7AFC}"/>
              </a:ext>
            </a:extLst>
          </p:cNvPr>
          <p:cNvSpPr/>
          <p:nvPr/>
        </p:nvSpPr>
        <p:spPr>
          <a:xfrm>
            <a:off x="2002632" y="244476"/>
            <a:ext cx="1782763" cy="295275"/>
          </a:xfrm>
          <a:prstGeom prst="rect">
            <a:avLst/>
          </a:prstGeom>
          <a:solidFill>
            <a:srgbClr val="F8CBAC"/>
          </a:solidFill>
        </p:spPr>
        <p:txBody>
          <a:bodyPr wrap="none" lIns="0" tIns="0" rIns="0" bIns="0"/>
          <a:lstStyle/>
          <a:p>
            <a:pPr eaLnBrk="1" fontAlgn="auto" hangingPunct="1">
              <a:spcBef>
                <a:spcPts val="0"/>
              </a:spcBef>
              <a:spcAft>
                <a:spcPts val="0"/>
              </a:spcAft>
              <a:defRPr/>
            </a:pPr>
            <a:r>
              <a:rPr lang="en-US" sz="2800" b="1" spc="-150">
                <a:solidFill>
                  <a:srgbClr val="C55A11"/>
                </a:solidFill>
                <a:latin typeface="Arial"/>
              </a:rPr>
              <a:t>TRIAZOLE</a:t>
            </a:r>
          </a:p>
        </p:txBody>
      </p:sp>
    </p:spTree>
  </p:cSld>
  <p:clrMapOvr>
    <a:overrideClrMapping bg1="lt1" tx1="dk1" bg2="lt2" tx2="dk2" accent1="accent1" accent2="accent2" accent3="accent3" accent4="accent4" accent5="accent5" accent6="accent6" hlink="hlink" folHlink="folHlink"/>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2514" name="Picture 1">
            <a:extLst>
              <a:ext uri="{FF2B5EF4-FFF2-40B4-BE49-F238E27FC236}">
                <a16:creationId xmlns="" xmlns:a16="http://schemas.microsoft.com/office/drawing/2014/main" id="{D7FF1147-A96E-9A5A-93AA-0E4EE76B730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7844" y="1123951"/>
            <a:ext cx="2271712" cy="457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Picture 2">
            <a:extLst>
              <a:ext uri="{FF2B5EF4-FFF2-40B4-BE49-F238E27FC236}">
                <a16:creationId xmlns="" xmlns:a16="http://schemas.microsoft.com/office/drawing/2014/main" id="{822A143C-52D4-687C-12FA-A3F2715992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88644" y="0"/>
            <a:ext cx="5980112" cy="659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 xmlns:a16="http://schemas.microsoft.com/office/drawing/2014/main" id="{0F5723C3-BB43-EFE8-F739-52D3A25F7B5B}"/>
              </a:ext>
            </a:extLst>
          </p:cNvPr>
          <p:cNvSpPr/>
          <p:nvPr/>
        </p:nvSpPr>
        <p:spPr>
          <a:xfrm>
            <a:off x="2058195" y="2792414"/>
            <a:ext cx="1812925" cy="2428875"/>
          </a:xfrm>
          <a:prstGeom prst="rect">
            <a:avLst/>
          </a:prstGeom>
        </p:spPr>
        <p:txBody>
          <a:bodyPr lIns="0" tIns="0" rIns="0" bIns="0"/>
          <a:lstStyle/>
          <a:p>
            <a:pPr eaLnBrk="1" fontAlgn="auto" hangingPunct="1">
              <a:spcBef>
                <a:spcPts val="0"/>
              </a:spcBef>
              <a:spcAft>
                <a:spcPts val="210"/>
              </a:spcAft>
              <a:defRPr/>
            </a:pPr>
            <a:r>
              <a:rPr lang="en-US" sz="1300" i="1">
                <a:solidFill>
                  <a:srgbClr val="878787"/>
                </a:solidFill>
                <a:latin typeface="Calibri"/>
              </a:rPr>
              <a:t>,&lt;0C0469-3250</a:t>
            </a:r>
            <a:r>
              <a:rPr lang="en-US" sz="1300">
                <a:solidFill>
                  <a:srgbClr val="878787"/>
                </a:solidFill>
                <a:latin typeface="Arial"/>
              </a:rPr>
              <a:t>-10</a:t>
            </a:r>
          </a:p>
          <a:p>
            <a:pPr marL="254000" eaLnBrk="1" fontAlgn="auto" hangingPunct="1">
              <a:spcBef>
                <a:spcPts val="0"/>
              </a:spcBef>
              <a:spcAft>
                <a:spcPts val="210"/>
              </a:spcAft>
              <a:defRPr/>
            </a:pPr>
            <a:r>
              <a:rPr lang="en-US" sz="3100">
                <a:solidFill>
                  <a:srgbClr val="878787"/>
                </a:solidFill>
                <a:latin typeface="Calibri"/>
              </a:rPr>
              <a:t>Mycamine*</a:t>
            </a:r>
          </a:p>
          <a:p>
            <a:pPr algn="ctr" eaLnBrk="1" fontAlgn="auto" hangingPunct="1">
              <a:lnSpc>
                <a:spcPts val="1512"/>
              </a:lnSpc>
              <a:spcBef>
                <a:spcPts val="0"/>
              </a:spcBef>
              <a:spcAft>
                <a:spcPts val="420"/>
              </a:spcAft>
              <a:defRPr/>
            </a:pPr>
            <a:r>
              <a:rPr lang="en-US" sz="1600">
                <a:solidFill>
                  <a:srgbClr val="878787"/>
                </a:solidFill>
                <a:latin typeface="Arial"/>
              </a:rPr>
              <a:t>(micafungin sodium) tor injection</a:t>
            </a:r>
          </a:p>
          <a:p>
            <a:pPr marL="393700" eaLnBrk="1" fontAlgn="auto" hangingPunct="1">
              <a:spcBef>
                <a:spcPts val="0"/>
              </a:spcBef>
              <a:spcAft>
                <a:spcPts val="210"/>
              </a:spcAft>
              <a:defRPr/>
            </a:pPr>
            <a:r>
              <a:rPr lang="en-US" sz="2300" spc="-50">
                <a:solidFill>
                  <a:srgbClr val="2E75B6"/>
                </a:solidFill>
                <a:latin typeface="Calibri"/>
              </a:rPr>
              <a:t>50 mg/vial</a:t>
            </a:r>
          </a:p>
          <a:p>
            <a:pPr algn="ctr" eaLnBrk="1" fontAlgn="auto" hangingPunct="1">
              <a:lnSpc>
                <a:spcPts val="1440"/>
              </a:lnSpc>
              <a:spcBef>
                <a:spcPts val="0"/>
              </a:spcBef>
              <a:spcAft>
                <a:spcPts val="0"/>
              </a:spcAft>
              <a:defRPr/>
            </a:pPr>
            <a:r>
              <a:rPr lang="en-US" sz="1050" b="1">
                <a:solidFill>
                  <a:srgbClr val="878787"/>
                </a:solidFill>
                <a:latin typeface="Calibri"/>
              </a:rPr>
              <a:t>For </a:t>
            </a:r>
            <a:r>
              <a:rPr lang="en-US" sz="1050" b="1">
                <a:solidFill>
                  <a:srgbClr val="464D58"/>
                </a:solidFill>
                <a:latin typeface="Calibri"/>
              </a:rPr>
              <a:t>Intravenous Infusion </a:t>
            </a:r>
            <a:r>
              <a:rPr lang="en-US" sz="1050" b="1">
                <a:solidFill>
                  <a:srgbClr val="878787"/>
                </a:solidFill>
                <a:latin typeface="Calibri"/>
              </a:rPr>
              <a:t>Only Single Use </a:t>
            </a:r>
            <a:r>
              <a:rPr lang="en-US" sz="1200" spc="50">
                <a:solidFill>
                  <a:srgbClr val="878787"/>
                </a:solidFill>
                <a:latin typeface="Times New Roman"/>
              </a:rPr>
              <a:t>Vial </a:t>
            </a:r>
            <a:r>
              <a:rPr lang="en-US" sz="1050" b="1">
                <a:solidFill>
                  <a:srgbClr val="878787"/>
                </a:solidFill>
                <a:latin typeface="Calibri"/>
              </a:rPr>
              <a:t>fa dosage, reconstitution, </a:t>
            </a:r>
            <a:r>
              <a:rPr lang="en-US" sz="1200" spc="50">
                <a:solidFill>
                  <a:srgbClr val="878787"/>
                </a:solidFill>
                <a:latin typeface="Times New Roman"/>
              </a:rPr>
              <a:t>and </a:t>
            </a:r>
            <a:r>
              <a:rPr lang="en-US" sz="1050" b="1">
                <a:solidFill>
                  <a:srgbClr val="878787"/>
                </a:solidFill>
                <a:latin typeface="Calibri"/>
              </a:rPr>
              <a:t>d'lution. </a:t>
            </a:r>
            <a:r>
              <a:rPr lang="en-US" sz="1050" b="1">
                <a:solidFill>
                  <a:srgbClr val="464D58"/>
                </a:solidFill>
                <a:latin typeface="Calibri"/>
              </a:rPr>
              <a:t>see package insert.</a:t>
            </a:r>
          </a:p>
          <a:p>
            <a:pPr eaLnBrk="1" fontAlgn="auto" hangingPunct="1">
              <a:lnSpc>
                <a:spcPts val="1440"/>
              </a:lnSpc>
              <a:spcBef>
                <a:spcPts val="0"/>
              </a:spcBef>
              <a:spcAft>
                <a:spcPts val="0"/>
              </a:spcAft>
              <a:defRPr/>
            </a:pPr>
            <a:r>
              <a:rPr lang="en-US" sz="4000" b="1">
                <a:solidFill>
                  <a:srgbClr val="858886"/>
                </a:solidFill>
                <a:latin typeface="Arial"/>
              </a:rPr>
              <a:t>&gt;</a:t>
            </a:r>
            <a:r>
              <a:rPr lang="en-US" sz="950" b="1">
                <a:solidFill>
                  <a:srgbClr val="878787"/>
                </a:solidFill>
                <a:latin typeface="Arial"/>
              </a:rPr>
              <a:t>Made in Japan</a:t>
            </a:r>
          </a:p>
          <a:p>
            <a:pPr marL="254000" algn="just" eaLnBrk="1" fontAlgn="auto" hangingPunct="1">
              <a:lnSpc>
                <a:spcPts val="1008"/>
              </a:lnSpc>
              <a:spcBef>
                <a:spcPts val="0"/>
              </a:spcBef>
              <a:spcAft>
                <a:spcPts val="0"/>
              </a:spcAft>
              <a:defRPr/>
            </a:pPr>
            <a:r>
              <a:rPr lang="en-US" sz="850">
                <a:solidFill>
                  <a:srgbClr val="878787"/>
                </a:solidFill>
                <a:latin typeface="Arial"/>
              </a:rPr>
              <a:t>Marketed by: </a:t>
            </a:r>
            <a:r>
              <a:rPr lang="en-US" sz="950" b="1">
                <a:solidFill>
                  <a:srgbClr val="878787"/>
                </a:solidFill>
                <a:latin typeface="Arial"/>
              </a:rPr>
              <a:t>Astellas </a:t>
            </a:r>
            <a:r>
              <a:rPr lang="en-US" sz="950" b="1">
                <a:solidFill>
                  <a:srgbClr val="969FA7"/>
                </a:solidFill>
                <a:latin typeface="Arial"/>
              </a:rPr>
              <a:t>Pharma ^ </a:t>
            </a:r>
            <a:r>
              <a:rPr lang="en-US" sz="850">
                <a:solidFill>
                  <a:srgbClr val="878787"/>
                </a:solidFill>
                <a:latin typeface="Arial"/>
              </a:rPr>
              <a:t>Deerfield. IL 60015-2548</a:t>
            </a:r>
          </a:p>
        </p:txBody>
      </p:sp>
      <p:sp>
        <p:nvSpPr>
          <p:cNvPr id="192517" name="Rectangle 4">
            <a:extLst>
              <a:ext uri="{FF2B5EF4-FFF2-40B4-BE49-F238E27FC236}">
                <a16:creationId xmlns="" xmlns:a16="http://schemas.microsoft.com/office/drawing/2014/main" id="{ACB39E80-9D0C-0972-6C57-EC7F53746346}"/>
              </a:ext>
            </a:extLst>
          </p:cNvPr>
          <p:cNvSpPr>
            <a:spLocks noChangeArrowheads="1"/>
          </p:cNvSpPr>
          <p:nvPr/>
        </p:nvSpPr>
        <p:spPr bwMode="auto">
          <a:xfrm>
            <a:off x="9416256" y="1112838"/>
            <a:ext cx="57150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900" b="1">
                <a:solidFill>
                  <a:srgbClr val="464D58"/>
                </a:solidFill>
                <a:latin typeface="Tahoma" panose="020B0604030504040204" pitchFamily="34" charset="0"/>
              </a:rPr>
              <a:t>lyophriized</a:t>
            </a:r>
          </a:p>
        </p:txBody>
      </p:sp>
      <p:sp>
        <p:nvSpPr>
          <p:cNvPr id="6" name="Rectangle 5">
            <a:extLst>
              <a:ext uri="{FF2B5EF4-FFF2-40B4-BE49-F238E27FC236}">
                <a16:creationId xmlns="" xmlns:a16="http://schemas.microsoft.com/office/drawing/2014/main" id="{0D5C7F8E-7FB8-28CC-9F1B-842D9E183B19}"/>
              </a:ext>
            </a:extLst>
          </p:cNvPr>
          <p:cNvSpPr/>
          <p:nvPr/>
        </p:nvSpPr>
        <p:spPr>
          <a:xfrm>
            <a:off x="1600995" y="39688"/>
            <a:ext cx="4198937" cy="785812"/>
          </a:xfrm>
          <a:prstGeom prst="rect">
            <a:avLst/>
          </a:prstGeom>
          <a:solidFill>
            <a:srgbClr val="C9DEF1"/>
          </a:solidFill>
        </p:spPr>
        <p:txBody>
          <a:bodyPr lIns="0" tIns="0" rIns="0" bIns="0"/>
          <a:lstStyle/>
          <a:p>
            <a:pPr algn="ctr" eaLnBrk="1" fontAlgn="auto" hangingPunct="1">
              <a:lnSpc>
                <a:spcPts val="4080"/>
              </a:lnSpc>
              <a:spcBef>
                <a:spcPts val="0"/>
              </a:spcBef>
              <a:spcAft>
                <a:spcPts val="0"/>
              </a:spcAft>
              <a:defRPr/>
            </a:pPr>
            <a:r>
              <a:rPr lang="en-US" sz="2800" b="1" spc="-150">
                <a:solidFill>
                  <a:srgbClr val="C55A11"/>
                </a:solidFill>
                <a:latin typeface="Arial"/>
              </a:rPr>
              <a:t>B-3-GLUCAN SYNTHASE INHIBITORS</a:t>
            </a:r>
          </a:p>
        </p:txBody>
      </p:sp>
      <p:sp>
        <p:nvSpPr>
          <p:cNvPr id="192519" name="Rectangle 6">
            <a:extLst>
              <a:ext uri="{FF2B5EF4-FFF2-40B4-BE49-F238E27FC236}">
                <a16:creationId xmlns="" xmlns:a16="http://schemas.microsoft.com/office/drawing/2014/main" id="{AD5B93E4-27BC-F783-E75D-C386BE4CD850}"/>
              </a:ext>
            </a:extLst>
          </p:cNvPr>
          <p:cNvSpPr>
            <a:spLocks noChangeArrowheads="1"/>
          </p:cNvSpPr>
          <p:nvPr/>
        </p:nvSpPr>
        <p:spPr bwMode="auto">
          <a:xfrm>
            <a:off x="8351044" y="1292226"/>
            <a:ext cx="195262"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7100" b="1">
                <a:solidFill>
                  <a:srgbClr val="242121"/>
                </a:solidFill>
                <a:latin typeface="CordiaUPC" panose="020B0304020202020204" pitchFamily="34" charset="-34"/>
              </a:rPr>
              <a:t>c</a:t>
            </a:r>
          </a:p>
        </p:txBody>
      </p:sp>
      <p:sp>
        <p:nvSpPr>
          <p:cNvPr id="192520" name="Rectangle 7">
            <a:extLst>
              <a:ext uri="{FF2B5EF4-FFF2-40B4-BE49-F238E27FC236}">
                <a16:creationId xmlns="" xmlns:a16="http://schemas.microsoft.com/office/drawing/2014/main" id="{25120071-75D4-E968-89E2-2BED18E7D0E8}"/>
              </a:ext>
            </a:extLst>
          </p:cNvPr>
          <p:cNvSpPr>
            <a:spLocks noChangeArrowheads="1"/>
          </p:cNvSpPr>
          <p:nvPr/>
        </p:nvSpPr>
        <p:spPr bwMode="auto">
          <a:xfrm>
            <a:off x="8601870" y="1431926"/>
            <a:ext cx="858837"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900">
                <a:latin typeface="Arial" panose="020B0604020202020204" pitchFamily="34" charset="0"/>
              </a:rPr>
              <a:t>APSAIN</a:t>
            </a:r>
          </a:p>
        </p:txBody>
      </p:sp>
      <p:sp>
        <p:nvSpPr>
          <p:cNvPr id="192521" name="Rectangle 8">
            <a:extLst>
              <a:ext uri="{FF2B5EF4-FFF2-40B4-BE49-F238E27FC236}">
                <a16:creationId xmlns="" xmlns:a16="http://schemas.microsoft.com/office/drawing/2014/main" id="{7CBBDBE5-ABE7-870B-A7BB-0D84E0681217}"/>
              </a:ext>
            </a:extLst>
          </p:cNvPr>
          <p:cNvSpPr>
            <a:spLocks noChangeArrowheads="1"/>
          </p:cNvSpPr>
          <p:nvPr/>
        </p:nvSpPr>
        <p:spPr bwMode="auto">
          <a:xfrm>
            <a:off x="8419306" y="2114550"/>
            <a:ext cx="298450" cy="11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solidFill>
                  <a:srgbClr val="242121"/>
                </a:solidFill>
              </a:rPr>
              <a:t>SIX</a:t>
            </a:r>
          </a:p>
        </p:txBody>
      </p:sp>
      <p:sp>
        <p:nvSpPr>
          <p:cNvPr id="10" name="Rectangle 9">
            <a:extLst>
              <a:ext uri="{FF2B5EF4-FFF2-40B4-BE49-F238E27FC236}">
                <a16:creationId xmlns="" xmlns:a16="http://schemas.microsoft.com/office/drawing/2014/main" id="{5551FAFD-989F-818E-086B-09A37D8600F4}"/>
              </a:ext>
            </a:extLst>
          </p:cNvPr>
          <p:cNvSpPr/>
          <p:nvPr/>
        </p:nvSpPr>
        <p:spPr>
          <a:xfrm>
            <a:off x="9668670" y="2457450"/>
            <a:ext cx="384175" cy="90488"/>
          </a:xfrm>
          <a:prstGeom prst="rect">
            <a:avLst/>
          </a:prstGeom>
        </p:spPr>
        <p:txBody>
          <a:bodyPr wrap="none" lIns="0" tIns="0" rIns="0" bIns="0"/>
          <a:lstStyle/>
          <a:p>
            <a:pPr eaLnBrk="1" fontAlgn="auto" hangingPunct="1">
              <a:spcBef>
                <a:spcPts val="0"/>
              </a:spcBef>
              <a:spcAft>
                <a:spcPts val="0"/>
              </a:spcAft>
              <a:defRPr/>
            </a:pPr>
            <a:r>
              <a:rPr lang="en-US" sz="850" b="1" spc="-50">
                <a:solidFill>
                  <a:srgbClr val="54520A"/>
                </a:solidFill>
                <a:latin typeface="Calibri"/>
              </a:rPr>
              <a:t>7D maviai</a:t>
            </a:r>
          </a:p>
        </p:txBody>
      </p:sp>
      <p:sp>
        <p:nvSpPr>
          <p:cNvPr id="192523" name="Rectangle 10">
            <a:extLst>
              <a:ext uri="{FF2B5EF4-FFF2-40B4-BE49-F238E27FC236}">
                <a16:creationId xmlns="" xmlns:a16="http://schemas.microsoft.com/office/drawing/2014/main" id="{34B22382-4F8F-5757-9647-DBCDB5203F74}"/>
              </a:ext>
            </a:extLst>
          </p:cNvPr>
          <p:cNvSpPr>
            <a:spLocks noChangeArrowheads="1"/>
          </p:cNvSpPr>
          <p:nvPr/>
        </p:nvSpPr>
        <p:spPr bwMode="auto">
          <a:xfrm>
            <a:off x="4956970" y="3194051"/>
            <a:ext cx="83502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000" b="1">
                <a:solidFill>
                  <a:srgbClr val="242121"/>
                </a:solidFill>
              </a:rPr>
              <a:t>Eraxis*</a:t>
            </a:r>
          </a:p>
        </p:txBody>
      </p:sp>
      <p:sp>
        <p:nvSpPr>
          <p:cNvPr id="192524" name="Rectangle 11">
            <a:extLst>
              <a:ext uri="{FF2B5EF4-FFF2-40B4-BE49-F238E27FC236}">
                <a16:creationId xmlns="" xmlns:a16="http://schemas.microsoft.com/office/drawing/2014/main" id="{42C222F3-BFD2-0E7E-CDDC-B40239389609}"/>
              </a:ext>
            </a:extLst>
          </p:cNvPr>
          <p:cNvSpPr>
            <a:spLocks noChangeArrowheads="1"/>
          </p:cNvSpPr>
          <p:nvPr/>
        </p:nvSpPr>
        <p:spPr bwMode="auto">
          <a:xfrm>
            <a:off x="4937919" y="3425825"/>
            <a:ext cx="81756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latin typeface="Times New Roman" panose="02020603050405020304" pitchFamily="18" charset="0"/>
              </a:rPr>
              <a:t>(andutafungn IV)</a:t>
            </a:r>
          </a:p>
        </p:txBody>
      </p:sp>
      <p:sp>
        <p:nvSpPr>
          <p:cNvPr id="192525" name="Rectangle 12">
            <a:extLst>
              <a:ext uri="{FF2B5EF4-FFF2-40B4-BE49-F238E27FC236}">
                <a16:creationId xmlns="" xmlns:a16="http://schemas.microsoft.com/office/drawing/2014/main" id="{050A7BE9-9CC6-F684-5063-41297046CE6F}"/>
              </a:ext>
            </a:extLst>
          </p:cNvPr>
          <p:cNvSpPr>
            <a:spLocks noChangeArrowheads="1"/>
          </p:cNvSpPr>
          <p:nvPr/>
        </p:nvSpPr>
        <p:spPr bwMode="auto">
          <a:xfrm>
            <a:off x="4931570" y="3621088"/>
            <a:ext cx="676275"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b="1">
                <a:solidFill>
                  <a:srgbClr val="98528E"/>
                </a:solidFill>
                <a:latin typeface="Tahoma" panose="020B0604030504040204" pitchFamily="34" charset="0"/>
              </a:rPr>
              <a:t>100 mg</a:t>
            </a:r>
          </a:p>
        </p:txBody>
      </p:sp>
      <p:sp>
        <p:nvSpPr>
          <p:cNvPr id="14" name="Rectangle 13">
            <a:extLst>
              <a:ext uri="{FF2B5EF4-FFF2-40B4-BE49-F238E27FC236}">
                <a16:creationId xmlns="" xmlns:a16="http://schemas.microsoft.com/office/drawing/2014/main" id="{6D974E42-C32D-CFB6-5E25-6467C1291CCE}"/>
              </a:ext>
            </a:extLst>
          </p:cNvPr>
          <p:cNvSpPr/>
          <p:nvPr/>
        </p:nvSpPr>
        <p:spPr>
          <a:xfrm>
            <a:off x="4914107" y="3962401"/>
            <a:ext cx="1216025" cy="136525"/>
          </a:xfrm>
          <a:prstGeom prst="rect">
            <a:avLst/>
          </a:prstGeom>
        </p:spPr>
        <p:txBody>
          <a:bodyPr wrap="none" lIns="0" tIns="0" rIns="0" bIns="0"/>
          <a:lstStyle/>
          <a:p>
            <a:pPr algn="r" eaLnBrk="1" fontAlgn="auto" hangingPunct="1">
              <a:spcBef>
                <a:spcPts val="0"/>
              </a:spcBef>
              <a:spcAft>
                <a:spcPts val="0"/>
              </a:spcAft>
              <a:defRPr/>
            </a:pPr>
            <a:r>
              <a:rPr lang="en-US" sz="850" b="1" spc="-50">
                <a:solidFill>
                  <a:srgbClr val="464D58"/>
                </a:solidFill>
                <a:latin typeface="Calibri"/>
              </a:rPr>
              <a:t>For Wrmnous Infusion Only</a:t>
            </a:r>
          </a:p>
        </p:txBody>
      </p:sp>
      <p:sp>
        <p:nvSpPr>
          <p:cNvPr id="192527" name="Rectangle 14">
            <a:extLst>
              <a:ext uri="{FF2B5EF4-FFF2-40B4-BE49-F238E27FC236}">
                <a16:creationId xmlns="" xmlns:a16="http://schemas.microsoft.com/office/drawing/2014/main" id="{A2209926-3FCC-81DB-20D6-5E6D27485268}"/>
              </a:ext>
            </a:extLst>
          </p:cNvPr>
          <p:cNvSpPr>
            <a:spLocks noChangeArrowheads="1"/>
          </p:cNvSpPr>
          <p:nvPr/>
        </p:nvSpPr>
        <p:spPr bwMode="auto">
          <a:xfrm>
            <a:off x="5520531" y="4111626"/>
            <a:ext cx="603250" cy="7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n-US" altLang="en-US" sz="1300">
                <a:solidFill>
                  <a:srgbClr val="878787"/>
                </a:solidFill>
                <a:latin typeface="Tahoma" panose="020B0604030504040204" pitchFamily="34" charset="0"/>
              </a:rPr>
              <a:t>md </a:t>
            </a:r>
            <a:r>
              <a:rPr lang="en-US" altLang="en-US" sz="1300">
                <a:solidFill>
                  <a:srgbClr val="464D58"/>
                </a:solidFill>
                <a:latin typeface="Tahoma" panose="020B0604030504040204" pitchFamily="34" charset="0"/>
              </a:rPr>
              <a:t>Utw </a:t>
            </a:r>
            <a:r>
              <a:rPr lang="en-US" altLang="en-US" sz="1300">
                <a:solidFill>
                  <a:srgbClr val="878787"/>
                </a:solidFill>
                <a:latin typeface="Tahoma" panose="020B0604030504040204" pitchFamily="34" charset="0"/>
              </a:rPr>
              <a:t>dketr</a:t>
            </a:r>
          </a:p>
        </p:txBody>
      </p:sp>
      <p:sp>
        <p:nvSpPr>
          <p:cNvPr id="16" name="Rectangle 15">
            <a:extLst>
              <a:ext uri="{FF2B5EF4-FFF2-40B4-BE49-F238E27FC236}">
                <a16:creationId xmlns="" xmlns:a16="http://schemas.microsoft.com/office/drawing/2014/main" id="{004278D5-E497-242D-A6E4-15B15B1F4E42}"/>
              </a:ext>
            </a:extLst>
          </p:cNvPr>
          <p:cNvSpPr/>
          <p:nvPr/>
        </p:nvSpPr>
        <p:spPr>
          <a:xfrm>
            <a:off x="7150895" y="4017964"/>
            <a:ext cx="712787" cy="66675"/>
          </a:xfrm>
          <a:prstGeom prst="rect">
            <a:avLst/>
          </a:prstGeom>
        </p:spPr>
        <p:txBody>
          <a:bodyPr wrap="none" lIns="0" tIns="0" rIns="0" bIns="0"/>
          <a:lstStyle/>
          <a:p>
            <a:pPr algn="r" eaLnBrk="1" fontAlgn="auto" hangingPunct="1">
              <a:spcBef>
                <a:spcPts val="0"/>
              </a:spcBef>
              <a:spcAft>
                <a:spcPts val="0"/>
              </a:spcAft>
              <a:defRPr/>
            </a:pPr>
            <a:r>
              <a:rPr lang="en-US" sz="850" b="1" spc="-50">
                <a:solidFill>
                  <a:srgbClr val="878787"/>
                </a:solidFill>
                <a:latin typeface="Calibri"/>
              </a:rPr>
              <a:t>s,</a:t>
            </a:r>
          </a:p>
        </p:txBody>
      </p:sp>
      <p:sp>
        <p:nvSpPr>
          <p:cNvPr id="192529" name="Rectangle 16">
            <a:extLst>
              <a:ext uri="{FF2B5EF4-FFF2-40B4-BE49-F238E27FC236}">
                <a16:creationId xmlns="" xmlns:a16="http://schemas.microsoft.com/office/drawing/2014/main" id="{AD4AAEE6-E3A0-2370-1217-04E52897C4AF}"/>
              </a:ext>
            </a:extLst>
          </p:cNvPr>
          <p:cNvSpPr>
            <a:spLocks noChangeArrowheads="1"/>
          </p:cNvSpPr>
          <p:nvPr/>
        </p:nvSpPr>
        <p:spPr bwMode="auto">
          <a:xfrm>
            <a:off x="7144545" y="4187825"/>
            <a:ext cx="566737"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464D58"/>
                </a:solidFill>
                <a:latin typeface="Tahoma" panose="020B0604030504040204" pitchFamily="34" charset="0"/>
              </a:rPr>
              <a:t>Ei axis</a:t>
            </a:r>
          </a:p>
        </p:txBody>
      </p:sp>
      <p:sp>
        <p:nvSpPr>
          <p:cNvPr id="18" name="Rectangle 17">
            <a:extLst>
              <a:ext uri="{FF2B5EF4-FFF2-40B4-BE49-F238E27FC236}">
                <a16:creationId xmlns="" xmlns:a16="http://schemas.microsoft.com/office/drawing/2014/main" id="{36BC54F5-AB5F-A1DF-49A1-D0061FA2E81B}"/>
              </a:ext>
            </a:extLst>
          </p:cNvPr>
          <p:cNvSpPr/>
          <p:nvPr/>
        </p:nvSpPr>
        <p:spPr>
          <a:xfrm>
            <a:off x="7174707" y="4359276"/>
            <a:ext cx="519113" cy="73025"/>
          </a:xfrm>
          <a:prstGeom prst="rect">
            <a:avLst/>
          </a:prstGeom>
        </p:spPr>
        <p:txBody>
          <a:bodyPr wrap="none" lIns="0" tIns="0" rIns="0" bIns="0"/>
          <a:lstStyle/>
          <a:p>
            <a:pPr eaLnBrk="1" fontAlgn="auto" hangingPunct="1">
              <a:spcBef>
                <a:spcPts val="0"/>
              </a:spcBef>
              <a:spcAft>
                <a:spcPts val="0"/>
              </a:spcAft>
              <a:defRPr/>
            </a:pPr>
            <a:r>
              <a:rPr lang="en-US" sz="850" b="1" spc="-50">
                <a:solidFill>
                  <a:srgbClr val="878787"/>
                </a:solidFill>
                <a:latin typeface="Calibri"/>
              </a:rPr>
              <a:t>jnt Amnir)</a:t>
            </a:r>
          </a:p>
        </p:txBody>
      </p:sp>
      <p:sp>
        <p:nvSpPr>
          <p:cNvPr id="192531" name="Rectangle 18">
            <a:extLst>
              <a:ext uri="{FF2B5EF4-FFF2-40B4-BE49-F238E27FC236}">
                <a16:creationId xmlns="" xmlns:a16="http://schemas.microsoft.com/office/drawing/2014/main" id="{C55F4CCB-2178-F53A-94A8-2BB5F162641C}"/>
              </a:ext>
            </a:extLst>
          </p:cNvPr>
          <p:cNvSpPr>
            <a:spLocks noChangeArrowheads="1"/>
          </p:cNvSpPr>
          <p:nvPr/>
        </p:nvSpPr>
        <p:spPr bwMode="auto">
          <a:xfrm>
            <a:off x="8760620" y="4359276"/>
            <a:ext cx="11398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solidFill>
                  <a:srgbClr val="7D1222"/>
                </a:solidFill>
                <a:latin typeface="Tahoma" panose="020B0604030504040204" pitchFamily="34" charset="0"/>
              </a:rPr>
              <a:t>Cancfida*</a:t>
            </a:r>
          </a:p>
        </p:txBody>
      </p:sp>
      <p:sp>
        <p:nvSpPr>
          <p:cNvPr id="192532" name="Rectangle 19">
            <a:extLst>
              <a:ext uri="{FF2B5EF4-FFF2-40B4-BE49-F238E27FC236}">
                <a16:creationId xmlns="" xmlns:a16="http://schemas.microsoft.com/office/drawing/2014/main" id="{86779399-5DD0-ABA2-0A63-84569D15B2D9}"/>
              </a:ext>
            </a:extLst>
          </p:cNvPr>
          <p:cNvSpPr>
            <a:spLocks noChangeArrowheads="1"/>
          </p:cNvSpPr>
          <p:nvPr/>
        </p:nvSpPr>
        <p:spPr bwMode="auto">
          <a:xfrm>
            <a:off x="7138194" y="4456114"/>
            <a:ext cx="476250" cy="13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98528E"/>
                </a:solidFill>
                <a:latin typeface="Times New Roman" panose="02020603050405020304" pitchFamily="18" charset="0"/>
              </a:rPr>
              <a:t>10 i mg</a:t>
            </a:r>
          </a:p>
        </p:txBody>
      </p:sp>
      <p:sp>
        <p:nvSpPr>
          <p:cNvPr id="21" name="Rectangle 20">
            <a:extLst>
              <a:ext uri="{FF2B5EF4-FFF2-40B4-BE49-F238E27FC236}">
                <a16:creationId xmlns="" xmlns:a16="http://schemas.microsoft.com/office/drawing/2014/main" id="{A6ED3CD0-2B5E-08EF-8AE6-E7B1B070DB4B}"/>
              </a:ext>
            </a:extLst>
          </p:cNvPr>
          <p:cNvSpPr/>
          <p:nvPr/>
        </p:nvSpPr>
        <p:spPr>
          <a:xfrm>
            <a:off x="4901406" y="4486275"/>
            <a:ext cx="884238" cy="109538"/>
          </a:xfrm>
          <a:prstGeom prst="rect">
            <a:avLst/>
          </a:prstGeom>
        </p:spPr>
        <p:txBody>
          <a:bodyPr wrap="none" lIns="0" tIns="0" rIns="0" bIns="0"/>
          <a:lstStyle/>
          <a:p>
            <a:pPr eaLnBrk="1" fontAlgn="auto" hangingPunct="1">
              <a:spcBef>
                <a:spcPts val="0"/>
              </a:spcBef>
              <a:spcAft>
                <a:spcPts val="0"/>
              </a:spcAft>
              <a:defRPr/>
            </a:pPr>
            <a:r>
              <a:rPr lang="en-US" sz="850" b="1" spc="-50">
                <a:solidFill>
                  <a:srgbClr val="464D58"/>
                </a:solidFill>
                <a:latin typeface="Calibri"/>
              </a:rPr>
              <a:t>iTow vuuir i - rc</a:t>
            </a:r>
          </a:p>
        </p:txBody>
      </p:sp>
      <p:sp>
        <p:nvSpPr>
          <p:cNvPr id="22" name="Rectangle 21">
            <a:extLst>
              <a:ext uri="{FF2B5EF4-FFF2-40B4-BE49-F238E27FC236}">
                <a16:creationId xmlns="" xmlns:a16="http://schemas.microsoft.com/office/drawing/2014/main" id="{C816E8CF-DEEC-5B7F-D130-D21F68111CC1}"/>
              </a:ext>
            </a:extLst>
          </p:cNvPr>
          <p:cNvSpPr/>
          <p:nvPr/>
        </p:nvSpPr>
        <p:spPr>
          <a:xfrm>
            <a:off x="9278144" y="4552950"/>
            <a:ext cx="615950" cy="122238"/>
          </a:xfrm>
          <a:prstGeom prst="rect">
            <a:avLst/>
          </a:prstGeom>
        </p:spPr>
        <p:txBody>
          <a:bodyPr wrap="none" lIns="0" tIns="0" rIns="0" bIns="0"/>
          <a:lstStyle/>
          <a:p>
            <a:pPr eaLnBrk="1" fontAlgn="auto" hangingPunct="1">
              <a:spcBef>
                <a:spcPts val="0"/>
              </a:spcBef>
              <a:spcAft>
                <a:spcPts val="0"/>
              </a:spcAft>
              <a:defRPr/>
            </a:pPr>
            <a:r>
              <a:rPr lang="en-US" sz="1050" b="1" spc="-100">
                <a:solidFill>
                  <a:srgbClr val="878787"/>
                </a:solidFill>
                <a:latin typeface="Tahoma"/>
              </a:rPr>
              <a:t>c.ispo\rgf</a:t>
            </a:r>
          </a:p>
        </p:txBody>
      </p:sp>
      <p:sp>
        <p:nvSpPr>
          <p:cNvPr id="23" name="Rectangle 22">
            <a:extLst>
              <a:ext uri="{FF2B5EF4-FFF2-40B4-BE49-F238E27FC236}">
                <a16:creationId xmlns="" xmlns:a16="http://schemas.microsoft.com/office/drawing/2014/main" id="{001621BF-9A85-DC3A-CEFC-F319399B704F}"/>
              </a:ext>
            </a:extLst>
          </p:cNvPr>
          <p:cNvSpPr/>
          <p:nvPr/>
        </p:nvSpPr>
        <p:spPr>
          <a:xfrm>
            <a:off x="4895056" y="4602164"/>
            <a:ext cx="1092200" cy="109537"/>
          </a:xfrm>
          <a:prstGeom prst="rect">
            <a:avLst/>
          </a:prstGeom>
        </p:spPr>
        <p:txBody>
          <a:bodyPr wrap="none" lIns="0" tIns="0" rIns="0" bIns="0"/>
          <a:lstStyle/>
          <a:p>
            <a:pPr algn="r" eaLnBrk="1" fontAlgn="auto" hangingPunct="1">
              <a:spcBef>
                <a:spcPts val="0"/>
              </a:spcBef>
              <a:spcAft>
                <a:spcPts val="0"/>
              </a:spcAft>
              <a:defRPr/>
            </a:pPr>
            <a:r>
              <a:rPr lang="en-US" sz="850" b="1" spc="-50">
                <a:solidFill>
                  <a:srgbClr val="464D58"/>
                </a:solidFill>
                <a:latin typeface="Calibri"/>
              </a:rPr>
              <a:t>DO MOT IREfff</a:t>
            </a:r>
          </a:p>
        </p:txBody>
      </p:sp>
      <p:sp>
        <p:nvSpPr>
          <p:cNvPr id="192536" name="Rectangle 23">
            <a:extLst>
              <a:ext uri="{FF2B5EF4-FFF2-40B4-BE49-F238E27FC236}">
                <a16:creationId xmlns="" xmlns:a16="http://schemas.microsoft.com/office/drawing/2014/main" id="{C3DF2927-F876-0B11-3810-7249010F05F8}"/>
              </a:ext>
            </a:extLst>
          </p:cNvPr>
          <p:cNvSpPr>
            <a:spLocks noChangeArrowheads="1"/>
          </p:cNvSpPr>
          <p:nvPr/>
        </p:nvSpPr>
        <p:spPr bwMode="auto">
          <a:xfrm>
            <a:off x="7138194" y="4621213"/>
            <a:ext cx="615950"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464D58"/>
                </a:solidFill>
                <a:latin typeface="Times New Roman" panose="02020603050405020304" pitchFamily="18" charset="0"/>
              </a:rPr>
              <a:t>ar.iti</a:t>
            </a:r>
          </a:p>
        </p:txBody>
      </p:sp>
      <p:sp>
        <p:nvSpPr>
          <p:cNvPr id="25" name="Rectangle 24">
            <a:extLst>
              <a:ext uri="{FF2B5EF4-FFF2-40B4-BE49-F238E27FC236}">
                <a16:creationId xmlns="" xmlns:a16="http://schemas.microsoft.com/office/drawing/2014/main" id="{85F9E96C-5351-D037-5942-DAB196F3CBEE}"/>
              </a:ext>
            </a:extLst>
          </p:cNvPr>
          <p:cNvSpPr/>
          <p:nvPr/>
        </p:nvSpPr>
        <p:spPr>
          <a:xfrm>
            <a:off x="4888707" y="4711700"/>
            <a:ext cx="1109663" cy="109538"/>
          </a:xfrm>
          <a:prstGeom prst="rect">
            <a:avLst/>
          </a:prstGeom>
        </p:spPr>
        <p:txBody>
          <a:bodyPr wrap="none" lIns="0" tIns="0" rIns="0" bIns="0"/>
          <a:lstStyle/>
          <a:p>
            <a:pPr eaLnBrk="1" fontAlgn="auto" hangingPunct="1">
              <a:spcBef>
                <a:spcPts val="0"/>
              </a:spcBef>
              <a:spcAft>
                <a:spcPts val="0"/>
              </a:spcAft>
              <a:defRPr/>
            </a:pPr>
            <a:r>
              <a:rPr lang="en-US" sz="850" b="1" spc="-50">
                <a:solidFill>
                  <a:srgbClr val="464D58"/>
                </a:solidFill>
                <a:latin typeface="Calibri"/>
              </a:rPr>
              <a:t>wcowTmm </a:t>
            </a:r>
            <a:r>
              <a:rPr lang="en-US" sz="850" b="1" cap="small" spc="-50">
                <a:solidFill>
                  <a:srgbClr val="464D58"/>
                </a:solidFill>
                <a:latin typeface="Calibri"/>
              </a:rPr>
              <a:t>wtth watfr</a:t>
            </a:r>
          </a:p>
        </p:txBody>
      </p:sp>
      <p:sp>
        <p:nvSpPr>
          <p:cNvPr id="26" name="Rectangle 25">
            <a:extLst>
              <a:ext uri="{FF2B5EF4-FFF2-40B4-BE49-F238E27FC236}">
                <a16:creationId xmlns="" xmlns:a16="http://schemas.microsoft.com/office/drawing/2014/main" id="{BF371967-2DE0-AF7D-E45C-540AA2B2847B}"/>
              </a:ext>
            </a:extLst>
          </p:cNvPr>
          <p:cNvSpPr/>
          <p:nvPr/>
        </p:nvSpPr>
        <p:spPr>
          <a:xfrm>
            <a:off x="4888706" y="4821239"/>
            <a:ext cx="579438" cy="104775"/>
          </a:xfrm>
          <a:prstGeom prst="rect">
            <a:avLst/>
          </a:prstGeom>
        </p:spPr>
        <p:txBody>
          <a:bodyPr wrap="none" lIns="0" tIns="0" rIns="0" bIns="0"/>
          <a:lstStyle/>
          <a:p>
            <a:pPr eaLnBrk="1" fontAlgn="auto" hangingPunct="1">
              <a:spcBef>
                <a:spcPts val="0"/>
              </a:spcBef>
              <a:spcAft>
                <a:spcPts val="0"/>
              </a:spcAft>
              <a:defRPr/>
            </a:pPr>
            <a:r>
              <a:rPr lang="en-US" sz="850" b="1" spc="-50">
                <a:solidFill>
                  <a:srgbClr val="464D58"/>
                </a:solidFill>
                <a:latin typeface="Calibri"/>
              </a:rPr>
              <a:t>FOR uutcnos</a:t>
            </a:r>
          </a:p>
        </p:txBody>
      </p:sp>
      <p:sp>
        <p:nvSpPr>
          <p:cNvPr id="27" name="Rectangle 26">
            <a:extLst>
              <a:ext uri="{FF2B5EF4-FFF2-40B4-BE49-F238E27FC236}">
                <a16:creationId xmlns="" xmlns:a16="http://schemas.microsoft.com/office/drawing/2014/main" id="{44CF0128-C7A3-045E-CEA8-9B19773BD316}"/>
              </a:ext>
            </a:extLst>
          </p:cNvPr>
          <p:cNvSpPr/>
          <p:nvPr/>
        </p:nvSpPr>
        <p:spPr>
          <a:xfrm>
            <a:off x="7120732" y="5022851"/>
            <a:ext cx="481013" cy="73025"/>
          </a:xfrm>
          <a:prstGeom prst="rect">
            <a:avLst/>
          </a:prstGeom>
        </p:spPr>
        <p:txBody>
          <a:bodyPr wrap="none" lIns="0" tIns="0" rIns="0" bIns="0"/>
          <a:lstStyle/>
          <a:p>
            <a:pPr eaLnBrk="1" fontAlgn="auto" hangingPunct="1">
              <a:spcBef>
                <a:spcPts val="0"/>
              </a:spcBef>
              <a:spcAft>
                <a:spcPts val="0"/>
              </a:spcAft>
              <a:defRPr/>
            </a:pPr>
            <a:r>
              <a:rPr lang="en-US" sz="850" b="1" spc="-50">
                <a:solidFill>
                  <a:srgbClr val="878787"/>
                </a:solidFill>
                <a:latin typeface="Calibri"/>
              </a:rPr>
              <a:t>»Of In* Jiv</a:t>
            </a:r>
          </a:p>
        </p:txBody>
      </p:sp>
      <p:sp>
        <p:nvSpPr>
          <p:cNvPr id="28" name="Rectangle 27">
            <a:extLst>
              <a:ext uri="{FF2B5EF4-FFF2-40B4-BE49-F238E27FC236}">
                <a16:creationId xmlns="" xmlns:a16="http://schemas.microsoft.com/office/drawing/2014/main" id="{5A5EF937-4F83-3929-580F-97F94B7CADA0}"/>
              </a:ext>
            </a:extLst>
          </p:cNvPr>
          <p:cNvSpPr/>
          <p:nvPr/>
        </p:nvSpPr>
        <p:spPr>
          <a:xfrm>
            <a:off x="8949532" y="5327651"/>
            <a:ext cx="841375" cy="98425"/>
          </a:xfrm>
          <a:prstGeom prst="rect">
            <a:avLst/>
          </a:prstGeom>
        </p:spPr>
        <p:txBody>
          <a:bodyPr wrap="none" lIns="0" tIns="0" rIns="0" bIns="0"/>
          <a:lstStyle/>
          <a:p>
            <a:pPr algn="r" eaLnBrk="1" fontAlgn="auto" hangingPunct="1">
              <a:spcBef>
                <a:spcPts val="0"/>
              </a:spcBef>
              <a:spcAft>
                <a:spcPts val="0"/>
              </a:spcAft>
              <a:defRPr/>
            </a:pPr>
            <a:r>
              <a:rPr lang="en-US" sz="1300">
                <a:solidFill>
                  <a:srgbClr val="878787"/>
                </a:solidFill>
                <a:latin typeface="Tahoma"/>
              </a:rPr>
              <a:t>*r </a:t>
            </a:r>
            <a:r>
              <a:rPr lang="en-US" sz="1300" spc="-100">
                <a:solidFill>
                  <a:srgbClr val="878787"/>
                </a:solidFill>
                <a:latin typeface="Tahoma"/>
              </a:rPr>
              <a:t>ascMi</a:t>
            </a:r>
          </a:p>
        </p:txBody>
      </p:sp>
      <p:sp>
        <p:nvSpPr>
          <p:cNvPr id="192541" name="Rectangle 28">
            <a:extLst>
              <a:ext uri="{FF2B5EF4-FFF2-40B4-BE49-F238E27FC236}">
                <a16:creationId xmlns="" xmlns:a16="http://schemas.microsoft.com/office/drawing/2014/main" id="{350251BE-63D3-2269-69F0-3E2F6360F808}"/>
              </a:ext>
            </a:extLst>
          </p:cNvPr>
          <p:cNvSpPr>
            <a:spLocks noChangeArrowheads="1"/>
          </p:cNvSpPr>
          <p:nvPr/>
        </p:nvSpPr>
        <p:spPr bwMode="auto">
          <a:xfrm>
            <a:off x="8955881" y="5499100"/>
            <a:ext cx="146050"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400" b="1">
                <a:solidFill>
                  <a:srgbClr val="464D58"/>
                </a:solidFill>
                <a:latin typeface="Times New Roman" panose="02020603050405020304" pitchFamily="18" charset="0"/>
              </a:rPr>
              <a:t>• -</a:t>
            </a:r>
          </a:p>
        </p:txBody>
      </p:sp>
    </p:spTree>
  </p:cSld>
  <p:clrMapOvr>
    <a:overrideClrMapping bg1="lt1" tx1="dk1" bg2="lt2" tx2="dk2" accent1="accent1" accent2="accent2" accent3="accent3" accent4="accent4" accent5="accent5" accent6="accent6" hlink="hlink" folHlink="folHlink"/>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3538" name="Picture 1">
            <a:extLst>
              <a:ext uri="{FF2B5EF4-FFF2-40B4-BE49-F238E27FC236}">
                <a16:creationId xmlns="" xmlns:a16="http://schemas.microsoft.com/office/drawing/2014/main" id="{466BE6C9-4F39-2D05-CD43-6EC1839F9F9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70906" y="1039814"/>
            <a:ext cx="343535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39" name="Picture 2">
            <a:extLst>
              <a:ext uri="{FF2B5EF4-FFF2-40B4-BE49-F238E27FC236}">
                <a16:creationId xmlns="" xmlns:a16="http://schemas.microsoft.com/office/drawing/2014/main" id="{37667422-89CC-727A-9AAB-D1EC410576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63056" y="3452814"/>
            <a:ext cx="2700338" cy="304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0" name="Rectangle 3">
            <a:extLst>
              <a:ext uri="{FF2B5EF4-FFF2-40B4-BE49-F238E27FC236}">
                <a16:creationId xmlns="" xmlns:a16="http://schemas.microsoft.com/office/drawing/2014/main" id="{692D6EAC-8898-FADC-8E25-A1E0E71B04B4}"/>
              </a:ext>
            </a:extLst>
          </p:cNvPr>
          <p:cNvSpPr>
            <a:spLocks noChangeArrowheads="1"/>
          </p:cNvSpPr>
          <p:nvPr/>
        </p:nvSpPr>
        <p:spPr bwMode="auto">
          <a:xfrm>
            <a:off x="2542381" y="173038"/>
            <a:ext cx="2070100" cy="296862"/>
          </a:xfrm>
          <a:prstGeom prst="rect">
            <a:avLst/>
          </a:prstGeom>
          <a:solidFill>
            <a:srgbClr val="FAF7C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100"/>
              <a:t>Griseofulvin</a:t>
            </a:r>
          </a:p>
        </p:txBody>
      </p:sp>
      <p:sp>
        <p:nvSpPr>
          <p:cNvPr id="193541" name="Rectangle 4">
            <a:extLst>
              <a:ext uri="{FF2B5EF4-FFF2-40B4-BE49-F238E27FC236}">
                <a16:creationId xmlns="" xmlns:a16="http://schemas.microsoft.com/office/drawing/2014/main" id="{6677EB45-2A1F-4D05-9FEB-734BB51EA83F}"/>
              </a:ext>
            </a:extLst>
          </p:cNvPr>
          <p:cNvSpPr>
            <a:spLocks noChangeArrowheads="1"/>
          </p:cNvSpPr>
          <p:nvPr/>
        </p:nvSpPr>
        <p:spPr bwMode="auto">
          <a:xfrm>
            <a:off x="3155157" y="4657726"/>
            <a:ext cx="288925"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425"/>
              </a:spcAft>
            </a:pPr>
            <a:r>
              <a:rPr lang="en-US" altLang="en-US" sz="1200">
                <a:solidFill>
                  <a:srgbClr val="242121"/>
                </a:solidFill>
                <a:latin typeface="Times New Roman" panose="02020603050405020304" pitchFamily="18" charset="0"/>
              </a:rPr>
              <a:t>*i*n</a:t>
            </a:r>
          </a:p>
        </p:txBody>
      </p:sp>
      <p:sp>
        <p:nvSpPr>
          <p:cNvPr id="193542" name="Rectangle 5">
            <a:extLst>
              <a:ext uri="{FF2B5EF4-FFF2-40B4-BE49-F238E27FC236}">
                <a16:creationId xmlns="" xmlns:a16="http://schemas.microsoft.com/office/drawing/2014/main" id="{7DB77334-4582-4485-2F2A-89C3F7D6BE63}"/>
              </a:ext>
            </a:extLst>
          </p:cNvPr>
          <p:cNvSpPr>
            <a:spLocks noChangeArrowheads="1"/>
          </p:cNvSpPr>
          <p:nvPr/>
        </p:nvSpPr>
        <p:spPr bwMode="auto">
          <a:xfrm>
            <a:off x="3129756" y="4900614"/>
            <a:ext cx="336550" cy="13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200">
                <a:solidFill>
                  <a:srgbClr val="878787"/>
                </a:solidFill>
                <a:latin typeface="Times New Roman" panose="02020603050405020304" pitchFamily="18" charset="0"/>
              </a:rPr>
              <a:t>*'*»*«,</a:t>
            </a:r>
          </a:p>
        </p:txBody>
      </p:sp>
      <p:sp>
        <p:nvSpPr>
          <p:cNvPr id="193543" name="Rectangle 6">
            <a:extLst>
              <a:ext uri="{FF2B5EF4-FFF2-40B4-BE49-F238E27FC236}">
                <a16:creationId xmlns="" xmlns:a16="http://schemas.microsoft.com/office/drawing/2014/main" id="{13B2124F-F03C-5671-0862-05D9C76B7975}"/>
              </a:ext>
            </a:extLst>
          </p:cNvPr>
          <p:cNvSpPr>
            <a:spLocks noChangeArrowheads="1"/>
          </p:cNvSpPr>
          <p:nvPr/>
        </p:nvSpPr>
        <p:spPr bwMode="auto">
          <a:xfrm>
            <a:off x="3426619" y="4694238"/>
            <a:ext cx="500062" cy="19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latin typeface="Times New Roman" panose="02020603050405020304" pitchFamily="18" charset="0"/>
              </a:rPr>
              <a:t>‘«v|</a:t>
            </a:r>
            <a:r>
              <a:rPr lang="en-US" altLang="en-US" sz="2700" baseline="-25000">
                <a:latin typeface="Times New Roman" panose="02020603050405020304" pitchFamily="18" charset="0"/>
              </a:rPr>
              <a:t>n</a:t>
            </a:r>
          </a:p>
        </p:txBody>
      </p:sp>
      <p:sp>
        <p:nvSpPr>
          <p:cNvPr id="193544" name="Rectangle 7">
            <a:extLst>
              <a:ext uri="{FF2B5EF4-FFF2-40B4-BE49-F238E27FC236}">
                <a16:creationId xmlns="" xmlns:a16="http://schemas.microsoft.com/office/drawing/2014/main" id="{5BECAFBF-46F4-2F3C-332A-64B1A7013FA2}"/>
              </a:ext>
            </a:extLst>
          </p:cNvPr>
          <p:cNvSpPr>
            <a:spLocks noChangeArrowheads="1"/>
          </p:cNvSpPr>
          <p:nvPr/>
        </p:nvSpPr>
        <p:spPr bwMode="auto">
          <a:xfrm>
            <a:off x="3182145" y="4979989"/>
            <a:ext cx="6889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878787"/>
                </a:solidFill>
                <a:latin typeface="Times New Roman" panose="02020603050405020304" pitchFamily="18" charset="0"/>
              </a:rPr>
              <a:t>S*’</a:t>
            </a:r>
          </a:p>
        </p:txBody>
      </p:sp>
      <p:sp>
        <p:nvSpPr>
          <p:cNvPr id="9" name="Rectangle 8">
            <a:extLst>
              <a:ext uri="{FF2B5EF4-FFF2-40B4-BE49-F238E27FC236}">
                <a16:creationId xmlns="" xmlns:a16="http://schemas.microsoft.com/office/drawing/2014/main" id="{A16BDDD1-2E5D-50AD-A406-C7CB0FE2B913}"/>
              </a:ext>
            </a:extLst>
          </p:cNvPr>
          <p:cNvSpPr/>
          <p:nvPr/>
        </p:nvSpPr>
        <p:spPr>
          <a:xfrm>
            <a:off x="4739481" y="5181601"/>
            <a:ext cx="635000" cy="55563"/>
          </a:xfrm>
          <a:prstGeom prst="rect">
            <a:avLst/>
          </a:prstGeom>
          <a:solidFill>
            <a:srgbClr val="C9DEF1"/>
          </a:solidFill>
        </p:spPr>
        <p:txBody>
          <a:bodyPr wrap="none" lIns="0" tIns="0" rIns="0" bIns="0"/>
          <a:lstStyle/>
          <a:p>
            <a:pPr algn="just" eaLnBrk="1" fontAlgn="auto" hangingPunct="1">
              <a:spcBef>
                <a:spcPts val="0"/>
              </a:spcBef>
              <a:spcAft>
                <a:spcPts val="0"/>
              </a:spcAft>
              <a:defRPr/>
            </a:pPr>
            <a:r>
              <a:rPr lang="en-US" sz="850" b="1" spc="-50">
                <a:solidFill>
                  <a:srgbClr val="464D58"/>
                </a:solidFill>
                <a:latin typeface="Calibri"/>
              </a:rPr>
              <a:t>-    lit</a:t>
            </a:r>
          </a:p>
        </p:txBody>
      </p:sp>
      <p:sp>
        <p:nvSpPr>
          <p:cNvPr id="193546" name="Rectangle 9">
            <a:extLst>
              <a:ext uri="{FF2B5EF4-FFF2-40B4-BE49-F238E27FC236}">
                <a16:creationId xmlns="" xmlns:a16="http://schemas.microsoft.com/office/drawing/2014/main" id="{362BC410-7E03-7AD2-2C61-6C11C1483E39}"/>
              </a:ext>
            </a:extLst>
          </p:cNvPr>
          <p:cNvSpPr>
            <a:spLocks noChangeArrowheads="1"/>
          </p:cNvSpPr>
          <p:nvPr/>
        </p:nvSpPr>
        <p:spPr bwMode="auto">
          <a:xfrm>
            <a:off x="4742656" y="5211763"/>
            <a:ext cx="552450" cy="101600"/>
          </a:xfrm>
          <a:prstGeom prst="rect">
            <a:avLst/>
          </a:prstGeom>
          <a:solidFill>
            <a:srgbClr val="C9DEF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425"/>
              </a:spcAft>
            </a:pPr>
            <a:r>
              <a:rPr lang="en-US" altLang="en-US" sz="1300">
                <a:solidFill>
                  <a:srgbClr val="464D58"/>
                </a:solidFill>
                <a:latin typeface="Tahoma" panose="020B0604030504040204" pitchFamily="34" charset="0"/>
              </a:rPr>
              <a:t>•irlMXI* '</a:t>
            </a:r>
          </a:p>
        </p:txBody>
      </p:sp>
      <p:sp>
        <p:nvSpPr>
          <p:cNvPr id="11" name="Rectangle 10">
            <a:extLst>
              <a:ext uri="{FF2B5EF4-FFF2-40B4-BE49-F238E27FC236}">
                <a16:creationId xmlns="" xmlns:a16="http://schemas.microsoft.com/office/drawing/2014/main" id="{3803D49E-FA00-2FA3-06F5-BC5CAAE76808}"/>
              </a:ext>
            </a:extLst>
          </p:cNvPr>
          <p:cNvSpPr/>
          <p:nvPr/>
        </p:nvSpPr>
        <p:spPr>
          <a:xfrm>
            <a:off x="4849020" y="5394326"/>
            <a:ext cx="377825" cy="55563"/>
          </a:xfrm>
          <a:prstGeom prst="rect">
            <a:avLst/>
          </a:prstGeom>
          <a:solidFill>
            <a:srgbClr val="C9DEF1"/>
          </a:solidFill>
        </p:spPr>
        <p:txBody>
          <a:bodyPr wrap="none" lIns="0" tIns="0" rIns="0" bIns="0"/>
          <a:lstStyle/>
          <a:p>
            <a:pPr algn="ctr" eaLnBrk="1" fontAlgn="auto" hangingPunct="1">
              <a:spcBef>
                <a:spcPts val="0"/>
              </a:spcBef>
              <a:spcAft>
                <a:spcPts val="0"/>
              </a:spcAft>
              <a:defRPr/>
            </a:pPr>
            <a:r>
              <a:rPr lang="en-US" sz="850" b="1" spc="-50">
                <a:solidFill>
                  <a:srgbClr val="969FA7"/>
                </a:solidFill>
                <a:latin typeface="Calibri"/>
              </a:rPr>
              <a:t>Gnt^orfu'*'"</a:t>
            </a:r>
          </a:p>
        </p:txBody>
      </p:sp>
    </p:spTree>
  </p:cSld>
  <p:clrMapOvr>
    <a:overrideClrMapping bg1="lt1" tx1="dk1" bg2="lt2" tx2="dk2" accent1="accent1" accent2="accent2" accent3="accent3" accent4="accent4" accent5="accent5" accent6="accent6" hlink="hlink" folHlink="folHlink"/>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4562" name="Picture 1">
            <a:extLst>
              <a:ext uri="{FF2B5EF4-FFF2-40B4-BE49-F238E27FC236}">
                <a16:creationId xmlns="" xmlns:a16="http://schemas.microsoft.com/office/drawing/2014/main" id="{F2431E3D-5C08-541D-2632-9FDB1A4E1F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8644" y="3163888"/>
            <a:ext cx="3378200" cy="322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3" name="Rectangle 2">
            <a:extLst>
              <a:ext uri="{FF2B5EF4-FFF2-40B4-BE49-F238E27FC236}">
                <a16:creationId xmlns="" xmlns:a16="http://schemas.microsoft.com/office/drawing/2014/main" id="{194F7435-4B15-0368-24E8-41BA3F926311}"/>
              </a:ext>
            </a:extLst>
          </p:cNvPr>
          <p:cNvSpPr>
            <a:spLocks noChangeArrowheads="1"/>
          </p:cNvSpPr>
          <p:nvPr/>
        </p:nvSpPr>
        <p:spPr bwMode="auto">
          <a:xfrm>
            <a:off x="2051844" y="182563"/>
            <a:ext cx="1968500" cy="366712"/>
          </a:xfrm>
          <a:prstGeom prst="rect">
            <a:avLst/>
          </a:prstGeom>
          <a:solidFill>
            <a:srgbClr val="FAF7C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100"/>
              <a:t>Flucytosine</a:t>
            </a:r>
          </a:p>
        </p:txBody>
      </p:sp>
      <p:sp>
        <p:nvSpPr>
          <p:cNvPr id="4" name="Rectangle 3">
            <a:extLst>
              <a:ext uri="{FF2B5EF4-FFF2-40B4-BE49-F238E27FC236}">
                <a16:creationId xmlns="" xmlns:a16="http://schemas.microsoft.com/office/drawing/2014/main" id="{C1F6EFDF-5927-664D-7412-8575F4B1A79C}"/>
              </a:ext>
            </a:extLst>
          </p:cNvPr>
          <p:cNvSpPr/>
          <p:nvPr/>
        </p:nvSpPr>
        <p:spPr>
          <a:xfrm>
            <a:off x="631032" y="1176339"/>
            <a:ext cx="3444875" cy="1387475"/>
          </a:xfrm>
          <a:prstGeom prst="rect">
            <a:avLst/>
          </a:prstGeom>
        </p:spPr>
        <p:txBody>
          <a:bodyPr lIns="0" tIns="0" rIns="0" bIns="0"/>
          <a:lstStyle/>
          <a:p>
            <a:pPr eaLnBrk="1" fontAlgn="auto" hangingPunct="1">
              <a:spcBef>
                <a:spcPts val="0"/>
              </a:spcBef>
              <a:spcAft>
                <a:spcPts val="1260"/>
              </a:spcAft>
              <a:defRPr/>
            </a:pPr>
            <a:r>
              <a:rPr lang="en-US" sz="1300">
                <a:solidFill>
                  <a:srgbClr val="242121"/>
                </a:solidFill>
                <a:latin typeface="Tahoma"/>
              </a:rPr>
              <a:t>NDC 68682-355-10 </a:t>
            </a:r>
            <a:r>
              <a:rPr lang="en-US" sz="1400" b="1" i="1">
                <a:solidFill>
                  <a:srgbClr val="242121"/>
                </a:solidFill>
                <a:latin typeface="Calibri"/>
              </a:rPr>
              <a:t>Only</a:t>
            </a:r>
          </a:p>
          <a:p>
            <a:pPr eaLnBrk="1" fontAlgn="auto" hangingPunct="1">
              <a:spcBef>
                <a:spcPts val="0"/>
              </a:spcBef>
              <a:spcAft>
                <a:spcPts val="420"/>
              </a:spcAft>
              <a:defRPr/>
            </a:pPr>
            <a:r>
              <a:rPr lang="en-US" sz="3800" b="1" spc="-200">
                <a:solidFill>
                  <a:srgbClr val="14A4C6"/>
                </a:solidFill>
                <a:latin typeface="Calibri"/>
              </a:rPr>
              <a:t>Flucytosine</a:t>
            </a:r>
          </a:p>
          <a:p>
            <a:pPr eaLnBrk="1" fontAlgn="auto" hangingPunct="1">
              <a:spcBef>
                <a:spcPts val="0"/>
              </a:spcBef>
              <a:spcAft>
                <a:spcPts val="0"/>
              </a:spcAft>
              <a:defRPr/>
            </a:pPr>
            <a:r>
              <a:rPr lang="en-US" sz="3800" b="1" spc="-200">
                <a:solidFill>
                  <a:srgbClr val="14A4C6"/>
                </a:solidFill>
                <a:latin typeface="Calibri"/>
              </a:rPr>
              <a:t>Capsules</a:t>
            </a:r>
          </a:p>
        </p:txBody>
      </p:sp>
    </p:spTree>
  </p:cSld>
  <p:clrMapOvr>
    <a:overrideClrMapping bg1="lt1" tx1="dk1" bg2="lt2" tx2="dk2" accent1="accent1" accent2="accent2" accent3="accent3" accent4="accent4" accent5="accent5" accent6="accent6" hlink="hlink" folHlink="folHlink"/>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5586" name="Picture 1">
            <a:extLst>
              <a:ext uri="{FF2B5EF4-FFF2-40B4-BE49-F238E27FC236}">
                <a16:creationId xmlns="" xmlns:a16="http://schemas.microsoft.com/office/drawing/2014/main" id="{DCAA883B-9671-216C-25D7-3D01C47F9F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52769" y="204789"/>
            <a:ext cx="2559050"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87" name="Rectangle 2">
            <a:extLst>
              <a:ext uri="{FF2B5EF4-FFF2-40B4-BE49-F238E27FC236}">
                <a16:creationId xmlns="" xmlns:a16="http://schemas.microsoft.com/office/drawing/2014/main" id="{A6DDB0AA-FB85-BE52-DD9B-1302D6AB3956}"/>
              </a:ext>
            </a:extLst>
          </p:cNvPr>
          <p:cNvSpPr>
            <a:spLocks noChangeArrowheads="1"/>
          </p:cNvSpPr>
          <p:nvPr/>
        </p:nvSpPr>
        <p:spPr bwMode="auto">
          <a:xfrm>
            <a:off x="1045369" y="400051"/>
            <a:ext cx="51816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888"/>
              </a:spcAft>
            </a:pPr>
            <a:r>
              <a:rPr lang="en-US" altLang="en-US" sz="4300" b="1">
                <a:latin typeface="Times New Roman" panose="02020603050405020304" pitchFamily="18" charset="0"/>
              </a:rPr>
              <a:t>Antitubercular drugs.</a:t>
            </a:r>
          </a:p>
        </p:txBody>
      </p:sp>
      <p:sp>
        <p:nvSpPr>
          <p:cNvPr id="195588" name="Rectangle 3">
            <a:extLst>
              <a:ext uri="{FF2B5EF4-FFF2-40B4-BE49-F238E27FC236}">
                <a16:creationId xmlns="" xmlns:a16="http://schemas.microsoft.com/office/drawing/2014/main" id="{A54FE9AE-C16B-760B-9AC8-D96A81D7C374}"/>
              </a:ext>
            </a:extLst>
          </p:cNvPr>
          <p:cNvSpPr>
            <a:spLocks noChangeArrowheads="1"/>
          </p:cNvSpPr>
          <p:nvPr/>
        </p:nvSpPr>
        <p:spPr bwMode="auto">
          <a:xfrm>
            <a:off x="570706" y="1149350"/>
            <a:ext cx="527843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475"/>
              </a:spcAft>
            </a:pPr>
            <a:r>
              <a:rPr lang="en-US" altLang="en-US" sz="3600" b="1">
                <a:latin typeface="Times New Roman" panose="02020603050405020304" pitchFamily="18" charset="0"/>
              </a:rPr>
              <a:t>Introduction: Tuberculosis</a:t>
            </a:r>
            <a:r>
              <a:rPr lang="en-US" altLang="en-US" sz="3500">
                <a:latin typeface="Times New Roman" panose="02020603050405020304" pitchFamily="18" charset="0"/>
              </a:rPr>
              <a:t>.</a:t>
            </a:r>
          </a:p>
        </p:txBody>
      </p:sp>
      <p:sp>
        <p:nvSpPr>
          <p:cNvPr id="195589" name="Rectangle 4">
            <a:extLst>
              <a:ext uri="{FF2B5EF4-FFF2-40B4-BE49-F238E27FC236}">
                <a16:creationId xmlns="" xmlns:a16="http://schemas.microsoft.com/office/drawing/2014/main" id="{57DEE086-03C9-4DC2-F541-D48477EC2020}"/>
              </a:ext>
            </a:extLst>
          </p:cNvPr>
          <p:cNvSpPr>
            <a:spLocks noChangeArrowheads="1"/>
          </p:cNvSpPr>
          <p:nvPr/>
        </p:nvSpPr>
        <p:spPr bwMode="auto">
          <a:xfrm>
            <a:off x="600869" y="1746250"/>
            <a:ext cx="7808912"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475"/>
              </a:spcAft>
            </a:pPr>
            <a:r>
              <a:rPr lang="en-US" altLang="en-US" sz="3500">
                <a:solidFill>
                  <a:srgbClr val="464D58"/>
                </a:solidFill>
                <a:latin typeface="Times New Roman" panose="02020603050405020304" pitchFamily="18" charset="0"/>
              </a:rPr>
              <a:t>□Gram positive , aerobic </a:t>
            </a:r>
            <a:r>
              <a:rPr lang="en-US" altLang="en-US" sz="3600" b="1">
                <a:solidFill>
                  <a:srgbClr val="FF0000"/>
                </a:solidFill>
                <a:latin typeface="Times New Roman" panose="02020603050405020304" pitchFamily="18" charset="0"/>
              </a:rPr>
              <a:t>acid fast bacilli</a:t>
            </a:r>
            <a:r>
              <a:rPr lang="en-US" altLang="en-US" sz="3500">
                <a:solidFill>
                  <a:srgbClr val="464D58"/>
                </a:solidFill>
                <a:latin typeface="Times New Roman" panose="02020603050405020304" pitchFamily="18" charset="0"/>
              </a:rPr>
              <a:t>.</a:t>
            </a:r>
          </a:p>
        </p:txBody>
      </p:sp>
      <p:sp>
        <p:nvSpPr>
          <p:cNvPr id="195590" name="Rectangle 5">
            <a:extLst>
              <a:ext uri="{FF2B5EF4-FFF2-40B4-BE49-F238E27FC236}">
                <a16:creationId xmlns="" xmlns:a16="http://schemas.microsoft.com/office/drawing/2014/main" id="{854A2F35-8A84-F77E-9A69-C93AF6565C1A}"/>
              </a:ext>
            </a:extLst>
          </p:cNvPr>
          <p:cNvSpPr>
            <a:spLocks noChangeArrowheads="1"/>
          </p:cNvSpPr>
          <p:nvPr/>
        </p:nvSpPr>
        <p:spPr bwMode="auto">
          <a:xfrm>
            <a:off x="600870" y="2368551"/>
            <a:ext cx="8967787"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88"/>
              </a:lnSpc>
              <a:spcAft>
                <a:spcPts val="425"/>
              </a:spcAft>
            </a:pPr>
            <a:r>
              <a:rPr lang="en-US" altLang="en-US" sz="3500">
                <a:solidFill>
                  <a:srgbClr val="FF0000"/>
                </a:solidFill>
                <a:latin typeface="Times New Roman" panose="02020603050405020304" pitchFamily="18" charset="0"/>
              </a:rPr>
              <a:t>□</a:t>
            </a:r>
            <a:r>
              <a:rPr lang="en-US" altLang="en-US" sz="3600" b="1">
                <a:solidFill>
                  <a:srgbClr val="FF0000"/>
                </a:solidFill>
                <a:latin typeface="Times New Roman" panose="02020603050405020304" pitchFamily="18" charset="0"/>
              </a:rPr>
              <a:t>Resistan</a:t>
            </a:r>
            <a:r>
              <a:rPr lang="en-US" altLang="en-US" sz="3500">
                <a:solidFill>
                  <a:srgbClr val="464D58"/>
                </a:solidFill>
                <a:latin typeface="Times New Roman" panose="02020603050405020304" pitchFamily="18" charset="0"/>
              </a:rPr>
              <a:t>t to disinfectant ,detergent &amp; common antibiotics.</a:t>
            </a:r>
          </a:p>
        </p:txBody>
      </p:sp>
      <p:sp>
        <p:nvSpPr>
          <p:cNvPr id="195591" name="Rectangle 6">
            <a:extLst>
              <a:ext uri="{FF2B5EF4-FFF2-40B4-BE49-F238E27FC236}">
                <a16:creationId xmlns="" xmlns:a16="http://schemas.microsoft.com/office/drawing/2014/main" id="{DFD2CAC5-F314-90F5-3611-6A3E885F9BE9}"/>
              </a:ext>
            </a:extLst>
          </p:cNvPr>
          <p:cNvSpPr>
            <a:spLocks noChangeArrowheads="1"/>
          </p:cNvSpPr>
          <p:nvPr/>
        </p:nvSpPr>
        <p:spPr bwMode="auto">
          <a:xfrm>
            <a:off x="600870" y="3484563"/>
            <a:ext cx="64976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875"/>
              </a:lnSpc>
            </a:pPr>
            <a:r>
              <a:rPr lang="en-US" altLang="en-US" sz="3500">
                <a:solidFill>
                  <a:srgbClr val="464D58"/>
                </a:solidFill>
                <a:latin typeface="Times New Roman" panose="02020603050405020304" pitchFamily="18" charset="0"/>
              </a:rPr>
              <a:t>□Capable of </a:t>
            </a:r>
            <a:r>
              <a:rPr lang="en-US" altLang="en-US" sz="3600" b="1">
                <a:solidFill>
                  <a:srgbClr val="FF0000"/>
                </a:solidFill>
                <a:latin typeface="Times New Roman" panose="02020603050405020304" pitchFamily="18" charset="0"/>
              </a:rPr>
              <a:t>intracellular growth</a:t>
            </a:r>
            <a:r>
              <a:rPr lang="en-US" altLang="en-US" sz="3500">
                <a:solidFill>
                  <a:srgbClr val="464D58"/>
                </a:solidFill>
                <a:latin typeface="Times New Roman" panose="02020603050405020304" pitchFamily="18" charset="0"/>
              </a:rPr>
              <a:t>.</a:t>
            </a:r>
          </a:p>
        </p:txBody>
      </p:sp>
      <p:sp>
        <p:nvSpPr>
          <p:cNvPr id="195592" name="Rectangle 7">
            <a:extLst>
              <a:ext uri="{FF2B5EF4-FFF2-40B4-BE49-F238E27FC236}">
                <a16:creationId xmlns="" xmlns:a16="http://schemas.microsoft.com/office/drawing/2014/main" id="{513C1FD5-D4F4-575E-5620-6DFE691F6EB5}"/>
              </a:ext>
            </a:extLst>
          </p:cNvPr>
          <p:cNvSpPr>
            <a:spLocks noChangeArrowheads="1"/>
          </p:cNvSpPr>
          <p:nvPr/>
        </p:nvSpPr>
        <p:spPr bwMode="auto">
          <a:xfrm>
            <a:off x="600870" y="4098925"/>
            <a:ext cx="7235825"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875"/>
              </a:lnSpc>
            </a:pPr>
            <a:r>
              <a:rPr lang="en-US" altLang="en-US" sz="3500">
                <a:solidFill>
                  <a:srgbClr val="464D58"/>
                </a:solidFill>
                <a:latin typeface="Times New Roman" panose="02020603050405020304" pitchFamily="18" charset="0"/>
              </a:rPr>
              <a:t>□Person to person spread is by aerosol.</a:t>
            </a:r>
          </a:p>
        </p:txBody>
      </p:sp>
      <p:sp>
        <p:nvSpPr>
          <p:cNvPr id="195593" name="Rectangle 8">
            <a:extLst>
              <a:ext uri="{FF2B5EF4-FFF2-40B4-BE49-F238E27FC236}">
                <a16:creationId xmlns="" xmlns:a16="http://schemas.microsoft.com/office/drawing/2014/main" id="{8D463094-AFDF-00C0-33BA-890518FBDE4E}"/>
              </a:ext>
            </a:extLst>
          </p:cNvPr>
          <p:cNvSpPr>
            <a:spLocks noChangeArrowheads="1"/>
          </p:cNvSpPr>
          <p:nvPr/>
        </p:nvSpPr>
        <p:spPr bwMode="auto">
          <a:xfrm>
            <a:off x="600869" y="4721225"/>
            <a:ext cx="746760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875"/>
              </a:lnSpc>
            </a:pPr>
            <a:r>
              <a:rPr lang="en-US" altLang="en-US" sz="3500">
                <a:solidFill>
                  <a:srgbClr val="FF0000"/>
                </a:solidFill>
                <a:latin typeface="Times New Roman" panose="02020603050405020304" pitchFamily="18" charset="0"/>
              </a:rPr>
              <a:t>□</a:t>
            </a:r>
            <a:r>
              <a:rPr lang="en-US" altLang="en-US" sz="3600" b="1">
                <a:solidFill>
                  <a:srgbClr val="FF0000"/>
                </a:solidFill>
                <a:latin typeface="Times New Roman" panose="02020603050405020304" pitchFamily="18" charset="0"/>
              </a:rPr>
              <a:t>Human </a:t>
            </a:r>
            <a:r>
              <a:rPr lang="en-US" altLang="en-US" sz="3500">
                <a:solidFill>
                  <a:srgbClr val="464D58"/>
                </a:solidFill>
                <a:latin typeface="Times New Roman" panose="02020603050405020304" pitchFamily="18" charset="0"/>
              </a:rPr>
              <a:t>are the only natural </a:t>
            </a:r>
            <a:r>
              <a:rPr lang="en-US" altLang="en-US" sz="3600" b="1">
                <a:solidFill>
                  <a:srgbClr val="FF0000"/>
                </a:solidFill>
                <a:latin typeface="Times New Roman" panose="02020603050405020304" pitchFamily="18" charset="0"/>
              </a:rPr>
              <a:t>reservoir</a:t>
            </a:r>
            <a:r>
              <a:rPr lang="en-US" altLang="en-US" sz="3500">
                <a:solidFill>
                  <a:srgbClr val="464D58"/>
                </a:solidFill>
                <a:latin typeface="Times New Roman" panose="02020603050405020304" pitchFamily="18" charset="0"/>
              </a:rPr>
              <a:t>.</a:t>
            </a:r>
          </a:p>
        </p:txBody>
      </p:sp>
      <p:sp>
        <p:nvSpPr>
          <p:cNvPr id="195594" name="Rectangle 9">
            <a:extLst>
              <a:ext uri="{FF2B5EF4-FFF2-40B4-BE49-F238E27FC236}">
                <a16:creationId xmlns="" xmlns:a16="http://schemas.microsoft.com/office/drawing/2014/main" id="{388B3B36-9834-D65F-7551-517E56FF5996}"/>
              </a:ext>
            </a:extLst>
          </p:cNvPr>
          <p:cNvSpPr>
            <a:spLocks noChangeArrowheads="1"/>
          </p:cNvSpPr>
          <p:nvPr/>
        </p:nvSpPr>
        <p:spPr bwMode="auto">
          <a:xfrm>
            <a:off x="600870" y="5343526"/>
            <a:ext cx="10917237"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88"/>
              </a:lnSpc>
            </a:pPr>
            <a:r>
              <a:rPr lang="en-US" altLang="en-US" sz="3500">
                <a:solidFill>
                  <a:srgbClr val="464D58"/>
                </a:solidFill>
                <a:latin typeface="Times New Roman" panose="02020603050405020304" pitchFamily="18" charset="0"/>
              </a:rPr>
              <a:t>□Disease is most common in </a:t>
            </a:r>
            <a:r>
              <a:rPr lang="en-US" altLang="en-US" sz="3600" b="1">
                <a:solidFill>
                  <a:srgbClr val="FF0000"/>
                </a:solidFill>
                <a:latin typeface="Times New Roman" panose="02020603050405020304" pitchFamily="18" charset="0"/>
              </a:rPr>
              <a:t>south east asia, sub saharan region, eastern europe.</a:t>
            </a:r>
          </a:p>
        </p:txBody>
      </p:sp>
      <p:sp>
        <p:nvSpPr>
          <p:cNvPr id="195595" name="Rectangle 10">
            <a:extLst>
              <a:ext uri="{FF2B5EF4-FFF2-40B4-BE49-F238E27FC236}">
                <a16:creationId xmlns="" xmlns:a16="http://schemas.microsoft.com/office/drawing/2014/main" id="{21C43C77-B5EA-52CC-3937-44D5474BF1E1}"/>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195596" name="Rectangle 11">
            <a:extLst>
              <a:ext uri="{FF2B5EF4-FFF2-40B4-BE49-F238E27FC236}">
                <a16:creationId xmlns="" xmlns:a16="http://schemas.microsoft.com/office/drawing/2014/main" id="{E49DF67D-9538-5DEE-E590-1C9B10BCE8FA}"/>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177</a:t>
            </a:r>
          </a:p>
        </p:txBody>
      </p:sp>
    </p:spTree>
  </p:cSld>
  <p:clrMapOvr>
    <a:overrideClrMapping bg1="lt1" tx1="dk1" bg2="lt2" tx2="dk2" accent1="accent1" accent2="accent2" accent3="accent3" accent4="accent4" accent5="accent5" accent6="accent6" hlink="hlink" folHlink="folHlink"/>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6610" name="Picture 1">
            <a:extLst>
              <a:ext uri="{FF2B5EF4-FFF2-40B4-BE49-F238E27FC236}">
                <a16:creationId xmlns="" xmlns:a16="http://schemas.microsoft.com/office/drawing/2014/main" id="{B64537D5-26EA-B241-AA91-85FCCB37EFB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93306" y="444500"/>
            <a:ext cx="7983538" cy="641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1" name="Picture 2">
            <a:extLst>
              <a:ext uri="{FF2B5EF4-FFF2-40B4-BE49-F238E27FC236}">
                <a16:creationId xmlns="" xmlns:a16="http://schemas.microsoft.com/office/drawing/2014/main" id="{11EFDB72-BA99-020C-C94C-628D2ABA68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76844" y="3408364"/>
            <a:ext cx="228600"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12" name="Rectangle 3">
            <a:extLst>
              <a:ext uri="{FF2B5EF4-FFF2-40B4-BE49-F238E27FC236}">
                <a16:creationId xmlns="" xmlns:a16="http://schemas.microsoft.com/office/drawing/2014/main" id="{ABE5B9E8-3695-B48F-077F-4D6BAF4B5BFD}"/>
              </a:ext>
            </a:extLst>
          </p:cNvPr>
          <p:cNvSpPr>
            <a:spLocks noChangeArrowheads="1"/>
          </p:cNvSpPr>
          <p:nvPr/>
        </p:nvSpPr>
        <p:spPr bwMode="auto">
          <a:xfrm>
            <a:off x="965995" y="520700"/>
            <a:ext cx="23780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900" b="1">
                <a:solidFill>
                  <a:srgbClr val="5B9BD5"/>
                </a:solidFill>
                <a:latin typeface="Times New Roman" panose="02020603050405020304" pitchFamily="18" charset="0"/>
              </a:rPr>
              <a:t>Symptoms</a:t>
            </a:r>
          </a:p>
        </p:txBody>
      </p:sp>
      <p:sp>
        <p:nvSpPr>
          <p:cNvPr id="196613" name="Rectangle 4">
            <a:extLst>
              <a:ext uri="{FF2B5EF4-FFF2-40B4-BE49-F238E27FC236}">
                <a16:creationId xmlns="" xmlns:a16="http://schemas.microsoft.com/office/drawing/2014/main" id="{D815CE16-3D90-BF31-0FBC-1B9E6ADA12FD}"/>
              </a:ext>
            </a:extLst>
          </p:cNvPr>
          <p:cNvSpPr>
            <a:spLocks noChangeArrowheads="1"/>
          </p:cNvSpPr>
          <p:nvPr/>
        </p:nvSpPr>
        <p:spPr bwMode="auto">
          <a:xfrm>
            <a:off x="5992019" y="192089"/>
            <a:ext cx="2895600"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242121"/>
                </a:solidFill>
                <a:latin typeface="Arial" panose="020B0604020202020204" pitchFamily="34" charset="0"/>
              </a:rPr>
              <a:t>Main symptoms of</a:t>
            </a:r>
          </a:p>
        </p:txBody>
      </p:sp>
      <p:sp>
        <p:nvSpPr>
          <p:cNvPr id="196614" name="Rectangle 5">
            <a:extLst>
              <a:ext uri="{FF2B5EF4-FFF2-40B4-BE49-F238E27FC236}">
                <a16:creationId xmlns="" xmlns:a16="http://schemas.microsoft.com/office/drawing/2014/main" id="{C532DFE1-2219-E07E-2D66-1A79E818C680}"/>
              </a:ext>
            </a:extLst>
          </p:cNvPr>
          <p:cNvSpPr>
            <a:spLocks noChangeArrowheads="1"/>
          </p:cNvSpPr>
          <p:nvPr/>
        </p:nvSpPr>
        <p:spPr bwMode="auto">
          <a:xfrm>
            <a:off x="4855370" y="447675"/>
            <a:ext cx="535622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775"/>
              </a:spcAft>
            </a:pPr>
            <a:r>
              <a:rPr lang="en-US" altLang="en-US" sz="2600">
                <a:solidFill>
                  <a:srgbClr val="242121"/>
                </a:solidFill>
                <a:latin typeface="Arial" panose="020B0604020202020204" pitchFamily="34" charset="0"/>
              </a:rPr>
              <a:t>Pulmonary tuberculosis</a:t>
            </a:r>
          </a:p>
        </p:txBody>
      </p:sp>
      <p:sp>
        <p:nvSpPr>
          <p:cNvPr id="196615" name="Rectangle 6">
            <a:extLst>
              <a:ext uri="{FF2B5EF4-FFF2-40B4-BE49-F238E27FC236}">
                <a16:creationId xmlns="" xmlns:a16="http://schemas.microsoft.com/office/drawing/2014/main" id="{19441325-E59C-7808-B53C-7F62F3ED029E}"/>
              </a:ext>
            </a:extLst>
          </p:cNvPr>
          <p:cNvSpPr>
            <a:spLocks noChangeArrowheads="1"/>
          </p:cNvSpPr>
          <p:nvPr/>
        </p:nvSpPr>
        <p:spPr bwMode="auto">
          <a:xfrm>
            <a:off x="4617244" y="1404939"/>
            <a:ext cx="16764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1875"/>
              </a:lnSpc>
              <a:spcBef>
                <a:spcPts val="3775"/>
              </a:spcBef>
            </a:pPr>
            <a:r>
              <a:rPr lang="en-US" altLang="en-US" sz="1300" b="1">
                <a:solidFill>
                  <a:srgbClr val="242121"/>
                </a:solidFill>
              </a:rPr>
              <a:t>1.    Generalized</a:t>
            </a:r>
          </a:p>
          <a:p>
            <a:pPr algn="just" eaLnBrk="1" hangingPunct="1">
              <a:lnSpc>
                <a:spcPts val="1875"/>
              </a:lnSpc>
            </a:pPr>
            <a:r>
              <a:rPr lang="en-US" altLang="en-US" sz="1300" b="1">
                <a:solidFill>
                  <a:srgbClr val="242121"/>
                </a:solidFill>
              </a:rPr>
              <a:t>2.    Weight loss</a:t>
            </a:r>
          </a:p>
          <a:p>
            <a:pPr algn="just" eaLnBrk="1" hangingPunct="1">
              <a:lnSpc>
                <a:spcPts val="1875"/>
              </a:lnSpc>
              <a:spcAft>
                <a:spcPts val="4625"/>
              </a:spcAft>
            </a:pPr>
            <a:r>
              <a:rPr lang="en-US" altLang="en-US" sz="1300" b="1">
                <a:solidFill>
                  <a:srgbClr val="242121"/>
                </a:solidFill>
              </a:rPr>
              <a:t>3.    Fever</a:t>
            </a:r>
          </a:p>
        </p:txBody>
      </p:sp>
      <p:sp>
        <p:nvSpPr>
          <p:cNvPr id="196616" name="Rectangle 7">
            <a:extLst>
              <a:ext uri="{FF2B5EF4-FFF2-40B4-BE49-F238E27FC236}">
                <a16:creationId xmlns="" xmlns:a16="http://schemas.microsoft.com/office/drawing/2014/main" id="{A82588B0-2284-DAB4-D472-04EB8E5B0A87}"/>
              </a:ext>
            </a:extLst>
          </p:cNvPr>
          <p:cNvSpPr>
            <a:spLocks noChangeArrowheads="1"/>
          </p:cNvSpPr>
          <p:nvPr/>
        </p:nvSpPr>
        <p:spPr bwMode="auto">
          <a:xfrm>
            <a:off x="4380706" y="2995613"/>
            <a:ext cx="2736850" cy="178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1825"/>
              </a:lnSpc>
              <a:spcBef>
                <a:spcPts val="4625"/>
              </a:spcBef>
            </a:pPr>
            <a:r>
              <a:rPr lang="en-US" altLang="en-US" sz="1300" b="1">
                <a:solidFill>
                  <a:srgbClr val="242121"/>
                </a:solidFill>
              </a:rPr>
              <a:t>Coughing</a:t>
            </a:r>
          </a:p>
          <a:p>
            <a:pPr eaLnBrk="1" hangingPunct="1">
              <a:lnSpc>
                <a:spcPts val="1825"/>
              </a:lnSpc>
            </a:pPr>
            <a:r>
              <a:rPr lang="en-US" altLang="en-US" sz="1300" b="1">
                <a:solidFill>
                  <a:srgbClr val="242121"/>
                </a:solidFill>
              </a:rPr>
              <a:t>Pleurisy (a sharp pain felt in the chest wwh en breathing in deeply or coughing) coughing up of sputum (material from the lungs) and/or blood shortness of breath</a:t>
            </a:r>
          </a:p>
        </p:txBody>
      </p:sp>
    </p:spTree>
  </p:cSld>
  <p:clrMapOvr>
    <a:overrideClrMapping bg1="lt1" tx1="dk1" bg2="lt2" tx2="dk2" accent1="accent1" accent2="accent2" accent3="accent3" accent4="accent4" accent5="accent5" accent6="accent6" hlink="hlink" folHlink="folHlink"/>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7634" name="Picture 1">
            <a:extLst>
              <a:ext uri="{FF2B5EF4-FFF2-40B4-BE49-F238E27FC236}">
                <a16:creationId xmlns="" xmlns:a16="http://schemas.microsoft.com/office/drawing/2014/main" id="{8E067234-367F-B03E-FB7F-3CA576711F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25082" y="0"/>
            <a:ext cx="8391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5" name="Rectangle 2">
            <a:extLst>
              <a:ext uri="{FF2B5EF4-FFF2-40B4-BE49-F238E27FC236}">
                <a16:creationId xmlns="" xmlns:a16="http://schemas.microsoft.com/office/drawing/2014/main" id="{DB4D5CB2-825C-0B94-6AAE-CE8DC6DBDBB2}"/>
              </a:ext>
            </a:extLst>
          </p:cNvPr>
          <p:cNvSpPr>
            <a:spLocks noChangeArrowheads="1"/>
          </p:cNvSpPr>
          <p:nvPr/>
        </p:nvSpPr>
        <p:spPr bwMode="auto">
          <a:xfrm>
            <a:off x="465931" y="323850"/>
            <a:ext cx="22225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86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3025"/>
              </a:lnSpc>
            </a:pPr>
            <a:r>
              <a:rPr lang="en-US" altLang="en-US" sz="2700">
                <a:latin typeface="Times New Roman" panose="02020603050405020304" pitchFamily="18" charset="0"/>
              </a:rPr>
              <a:t>• Sites of extrapulmonary tuberculosis</a:t>
            </a:r>
          </a:p>
        </p:txBody>
      </p:sp>
      <p:sp>
        <p:nvSpPr>
          <p:cNvPr id="4" name="Rectangle 3">
            <a:extLst>
              <a:ext uri="{FF2B5EF4-FFF2-40B4-BE49-F238E27FC236}">
                <a16:creationId xmlns="" xmlns:a16="http://schemas.microsoft.com/office/drawing/2014/main" id="{940BB467-C40E-A031-5C7B-64616F9110FF}"/>
              </a:ext>
            </a:extLst>
          </p:cNvPr>
          <p:cNvSpPr/>
          <p:nvPr/>
        </p:nvSpPr>
        <p:spPr>
          <a:xfrm>
            <a:off x="4206081" y="1076326"/>
            <a:ext cx="3646488" cy="434975"/>
          </a:xfrm>
          <a:prstGeom prst="rect">
            <a:avLst/>
          </a:prstGeom>
        </p:spPr>
        <p:txBody>
          <a:bodyPr lIns="0" tIns="0" rIns="0" bIns="0"/>
          <a:lstStyle/>
          <a:p>
            <a:pPr eaLnBrk="1" fontAlgn="auto" hangingPunct="1">
              <a:spcBef>
                <a:spcPts val="0"/>
              </a:spcBef>
              <a:spcAft>
                <a:spcPts val="210"/>
              </a:spcAft>
              <a:defRPr/>
            </a:pPr>
            <a:r>
              <a:rPr lang="en-US" sz="1400" b="1">
                <a:solidFill>
                  <a:srgbClr val="242121"/>
                </a:solidFill>
                <a:latin typeface="Calibri"/>
              </a:rPr>
              <a:t>Central nervous system</a:t>
            </a:r>
          </a:p>
          <a:p>
            <a:pPr marL="127000" eaLnBrk="1" fontAlgn="auto" hangingPunct="1">
              <a:spcBef>
                <a:spcPts val="0"/>
              </a:spcBef>
              <a:spcAft>
                <a:spcPts val="0"/>
              </a:spcAft>
              <a:defRPr/>
            </a:pPr>
            <a:r>
              <a:rPr lang="en-US" sz="1600" spc="150">
                <a:solidFill>
                  <a:srgbClr val="464D58"/>
                </a:solidFill>
                <a:latin typeface="Times New Roman"/>
              </a:rPr>
              <a:t>Meningitis</a:t>
            </a:r>
          </a:p>
        </p:txBody>
      </p:sp>
      <p:sp>
        <p:nvSpPr>
          <p:cNvPr id="5" name="Rectangle 4">
            <a:extLst>
              <a:ext uri="{FF2B5EF4-FFF2-40B4-BE49-F238E27FC236}">
                <a16:creationId xmlns="" xmlns:a16="http://schemas.microsoft.com/office/drawing/2014/main" id="{E11D5E37-2A39-D465-5DC8-F172B399CC64}"/>
              </a:ext>
            </a:extLst>
          </p:cNvPr>
          <p:cNvSpPr/>
          <p:nvPr/>
        </p:nvSpPr>
        <p:spPr>
          <a:xfrm>
            <a:off x="4231481" y="3538539"/>
            <a:ext cx="2090738" cy="619125"/>
          </a:xfrm>
          <a:prstGeom prst="rect">
            <a:avLst/>
          </a:prstGeom>
        </p:spPr>
        <p:txBody>
          <a:bodyPr lIns="0" tIns="0" rIns="0" bIns="0"/>
          <a:lstStyle/>
          <a:p>
            <a:pPr eaLnBrk="1" fontAlgn="auto" hangingPunct="1">
              <a:spcBef>
                <a:spcPts val="0"/>
              </a:spcBef>
              <a:spcAft>
                <a:spcPts val="210"/>
              </a:spcAft>
              <a:defRPr/>
            </a:pPr>
            <a:r>
              <a:rPr lang="en-US" sz="1400" b="1">
                <a:solidFill>
                  <a:srgbClr val="242121"/>
                </a:solidFill>
                <a:latin typeface="Calibri"/>
              </a:rPr>
              <a:t>Disseminated</a:t>
            </a:r>
          </a:p>
          <a:p>
            <a:pPr eaLnBrk="1" fontAlgn="auto" hangingPunct="1">
              <a:spcBef>
                <a:spcPts val="0"/>
              </a:spcBef>
              <a:spcAft>
                <a:spcPts val="210"/>
              </a:spcAft>
              <a:defRPr/>
            </a:pPr>
            <a:r>
              <a:rPr lang="en-US" sz="1600" spc="150">
                <a:solidFill>
                  <a:srgbClr val="464D58"/>
                </a:solidFill>
                <a:latin typeface="Times New Roman"/>
              </a:rPr>
              <a:t>Miliary</a:t>
            </a:r>
          </a:p>
          <a:p>
            <a:pPr eaLnBrk="1" fontAlgn="auto" hangingPunct="1">
              <a:spcBef>
                <a:spcPts val="0"/>
              </a:spcBef>
              <a:spcAft>
                <a:spcPts val="0"/>
              </a:spcAft>
              <a:defRPr/>
            </a:pPr>
            <a:r>
              <a:rPr lang="en-US" sz="1400" b="1" spc="-50">
                <a:solidFill>
                  <a:srgbClr val="464D58"/>
                </a:solidFill>
                <a:latin typeface="Arial"/>
              </a:rPr>
              <a:t>tuberculosis</a:t>
            </a:r>
          </a:p>
        </p:txBody>
      </p:sp>
    </p:spTree>
  </p:cSld>
  <p:clrMapOvr>
    <a:overrideClrMapping bg1="lt1" tx1="dk1" bg2="lt2" tx2="dk2" accent1="accent1" accent2="accent2" accent3="accent3" accent4="accent4" accent5="accent5" accent6="accent6" hlink="hlink" folHlink="folHlink"/>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Rectangle 1">
            <a:extLst>
              <a:ext uri="{FF2B5EF4-FFF2-40B4-BE49-F238E27FC236}">
                <a16:creationId xmlns="" xmlns:a16="http://schemas.microsoft.com/office/drawing/2014/main" id="{9F1FB524-AA5C-BD46-5C30-4A8CD4540DB2}"/>
              </a:ext>
            </a:extLst>
          </p:cNvPr>
          <p:cNvSpPr>
            <a:spLocks noChangeArrowheads="1"/>
          </p:cNvSpPr>
          <p:nvPr/>
        </p:nvSpPr>
        <p:spPr bwMode="auto">
          <a:xfrm>
            <a:off x="2191545" y="354014"/>
            <a:ext cx="7297737"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4413"/>
              </a:spcAft>
            </a:pPr>
            <a:r>
              <a:rPr lang="en-US" altLang="en-US" sz="3900" b="1">
                <a:latin typeface="Times New Roman" panose="02020603050405020304" pitchFamily="18" charset="0"/>
              </a:rPr>
              <a:t>TUBERCULOSIS DIAGNOSIS</a:t>
            </a:r>
          </a:p>
        </p:txBody>
      </p:sp>
      <p:sp>
        <p:nvSpPr>
          <p:cNvPr id="3" name="Rectangle 2">
            <a:extLst>
              <a:ext uri="{FF2B5EF4-FFF2-40B4-BE49-F238E27FC236}">
                <a16:creationId xmlns="" xmlns:a16="http://schemas.microsoft.com/office/drawing/2014/main" id="{6025D4C6-1DE8-2093-7672-B97EF190FEFC}"/>
              </a:ext>
            </a:extLst>
          </p:cNvPr>
          <p:cNvSpPr/>
          <p:nvPr/>
        </p:nvSpPr>
        <p:spPr>
          <a:xfrm>
            <a:off x="1200944" y="1570038"/>
            <a:ext cx="9891712" cy="3751262"/>
          </a:xfrm>
          <a:prstGeom prst="rect">
            <a:avLst/>
          </a:prstGeom>
        </p:spPr>
        <p:txBody>
          <a:bodyPr lIns="0" tIns="0" rIns="0" bIns="0"/>
          <a:lstStyle/>
          <a:p>
            <a:pPr marL="241300" indent="-241300" eaLnBrk="1" fontAlgn="auto" hangingPunct="1">
              <a:lnSpc>
                <a:spcPts val="4320"/>
              </a:lnSpc>
              <a:spcBef>
                <a:spcPts val="4410"/>
              </a:spcBef>
              <a:spcAft>
                <a:spcPts val="630"/>
              </a:spcAft>
              <a:defRPr/>
            </a:pPr>
            <a:r>
              <a:rPr lang="en-US" sz="4000" spc="-200">
                <a:latin typeface="Calibri"/>
              </a:rPr>
              <a:t>•    Clinical (presenting symptoms, duration of symptoms, previous TB)</a:t>
            </a:r>
          </a:p>
          <a:p>
            <a:pPr algn="just" eaLnBrk="1" fontAlgn="auto" hangingPunct="1">
              <a:lnSpc>
                <a:spcPts val="5328"/>
              </a:lnSpc>
              <a:spcBef>
                <a:spcPts val="0"/>
              </a:spcBef>
              <a:spcAft>
                <a:spcPts val="0"/>
              </a:spcAft>
              <a:defRPr/>
            </a:pPr>
            <a:r>
              <a:rPr lang="en-US" sz="4000" spc="-200">
                <a:latin typeface="Calibri"/>
              </a:rPr>
              <a:t>•    Diagnostic Imaging(X-Rays, CT Scans, MRI’s)</a:t>
            </a:r>
          </a:p>
          <a:p>
            <a:pPr algn="just" eaLnBrk="1" fontAlgn="auto" hangingPunct="1">
              <a:lnSpc>
                <a:spcPts val="5328"/>
              </a:lnSpc>
              <a:spcBef>
                <a:spcPts val="0"/>
              </a:spcBef>
              <a:spcAft>
                <a:spcPts val="0"/>
              </a:spcAft>
              <a:defRPr/>
            </a:pPr>
            <a:r>
              <a:rPr lang="en-US" sz="4000" spc="-200">
                <a:latin typeface="Calibri"/>
              </a:rPr>
              <a:t>•    Bacteriology (smears, cultures)</a:t>
            </a:r>
          </a:p>
          <a:p>
            <a:pPr algn="just" eaLnBrk="1" fontAlgn="auto" hangingPunct="1">
              <a:lnSpc>
                <a:spcPts val="5328"/>
              </a:lnSpc>
              <a:spcBef>
                <a:spcPts val="0"/>
              </a:spcBef>
              <a:spcAft>
                <a:spcPts val="0"/>
              </a:spcAft>
              <a:defRPr/>
            </a:pPr>
            <a:r>
              <a:rPr lang="en-US" sz="4000" spc="-200">
                <a:latin typeface="Calibri"/>
              </a:rPr>
              <a:t>•    Pathology of biopsy specimens</a:t>
            </a:r>
          </a:p>
          <a:p>
            <a:pPr algn="just" eaLnBrk="1" fontAlgn="auto" hangingPunct="1">
              <a:lnSpc>
                <a:spcPts val="5328"/>
              </a:lnSpc>
              <a:spcBef>
                <a:spcPts val="0"/>
              </a:spcBef>
              <a:spcAft>
                <a:spcPts val="0"/>
              </a:spcAft>
              <a:defRPr/>
            </a:pPr>
            <a:r>
              <a:rPr lang="en-US" sz="4000" spc="-200">
                <a:latin typeface="Calibri"/>
              </a:rPr>
              <a:t>•    Epidemiological Factors</a:t>
            </a:r>
          </a:p>
        </p:txBody>
      </p:sp>
    </p:spTree>
  </p:cSld>
  <p:clrMapOvr>
    <a:overrideClrMapping bg1="lt1" tx1="dk1" bg2="lt2" tx2="dk2" accent1="accent1" accent2="accent2" accent3="accent3" accent4="accent4" accent5="accent5" accent6="accent6" hlink="hlink" folHlink="folHlink"/>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9682" name="Rectangle 1">
            <a:extLst>
              <a:ext uri="{FF2B5EF4-FFF2-40B4-BE49-F238E27FC236}">
                <a16:creationId xmlns="" xmlns:a16="http://schemas.microsoft.com/office/drawing/2014/main" id="{BD4424EA-C709-E8D3-2B53-D612CA21E3EB}"/>
              </a:ext>
            </a:extLst>
          </p:cNvPr>
          <p:cNvSpPr>
            <a:spLocks noChangeArrowheads="1"/>
          </p:cNvSpPr>
          <p:nvPr/>
        </p:nvSpPr>
        <p:spPr bwMode="auto">
          <a:xfrm>
            <a:off x="3215481" y="1"/>
            <a:ext cx="626110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1050"/>
              </a:spcAft>
            </a:pPr>
            <a:r>
              <a:rPr lang="en-US" altLang="en-US" sz="3900" b="1">
                <a:solidFill>
                  <a:srgbClr val="2E75B6"/>
                </a:solidFill>
                <a:latin typeface="Times New Roman" panose="02020603050405020304" pitchFamily="18" charset="0"/>
              </a:rPr>
              <a:t>Classification Of Anti T.B.</a:t>
            </a:r>
          </a:p>
          <a:p>
            <a:pPr algn="ctr" eaLnBrk="1" hangingPunct="1">
              <a:spcAft>
                <a:spcPts val="3775"/>
              </a:spcAft>
            </a:pPr>
            <a:r>
              <a:rPr lang="en-US" altLang="en-US" sz="3900" b="1">
                <a:solidFill>
                  <a:srgbClr val="2E75B6"/>
                </a:solidFill>
                <a:latin typeface="Times New Roman" panose="02020603050405020304" pitchFamily="18" charset="0"/>
              </a:rPr>
              <a:t>Drugs</a:t>
            </a:r>
          </a:p>
        </p:txBody>
      </p:sp>
      <p:sp>
        <p:nvSpPr>
          <p:cNvPr id="199683" name="Rectangle 2">
            <a:extLst>
              <a:ext uri="{FF2B5EF4-FFF2-40B4-BE49-F238E27FC236}">
                <a16:creationId xmlns="" xmlns:a16="http://schemas.microsoft.com/office/drawing/2014/main" id="{C058F21F-6949-E85D-4E0E-C173FB693EF9}"/>
              </a:ext>
            </a:extLst>
          </p:cNvPr>
          <p:cNvSpPr>
            <a:spLocks noChangeArrowheads="1"/>
          </p:cNvSpPr>
          <p:nvPr/>
        </p:nvSpPr>
        <p:spPr bwMode="auto">
          <a:xfrm>
            <a:off x="4533106" y="1660526"/>
            <a:ext cx="3403600" cy="442913"/>
          </a:xfrm>
          <a:prstGeom prst="rect">
            <a:avLst/>
          </a:prstGeom>
          <a:solidFill>
            <a:srgbClr val="908F9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ts val="3775"/>
              </a:spcBef>
              <a:spcAft>
                <a:spcPts val="5250"/>
              </a:spcAft>
            </a:pPr>
            <a:r>
              <a:rPr lang="en-US" altLang="en-US" sz="3600" b="1">
                <a:solidFill>
                  <a:srgbClr val="FFFFFF"/>
                </a:solidFill>
                <a:latin typeface="Times New Roman" panose="02020603050405020304" pitchFamily="18" charset="0"/>
              </a:rPr>
              <a:t>FIRST line drugs</a:t>
            </a:r>
          </a:p>
        </p:txBody>
      </p:sp>
      <p:sp>
        <p:nvSpPr>
          <p:cNvPr id="4" name="Rectangle 3">
            <a:extLst>
              <a:ext uri="{FF2B5EF4-FFF2-40B4-BE49-F238E27FC236}">
                <a16:creationId xmlns="" xmlns:a16="http://schemas.microsoft.com/office/drawing/2014/main" id="{5F521888-D45F-C158-7267-144693152337}"/>
              </a:ext>
            </a:extLst>
          </p:cNvPr>
          <p:cNvSpPr/>
          <p:nvPr/>
        </p:nvSpPr>
        <p:spPr>
          <a:xfrm>
            <a:off x="1204120" y="2938463"/>
            <a:ext cx="9439275" cy="2882900"/>
          </a:xfrm>
          <a:prstGeom prst="rect">
            <a:avLst/>
          </a:prstGeom>
        </p:spPr>
        <p:txBody>
          <a:bodyPr lIns="0" tIns="0" rIns="0" bIns="0"/>
          <a:lstStyle/>
          <a:p>
            <a:pPr algn="just" eaLnBrk="1" fontAlgn="auto" hangingPunct="1">
              <a:lnSpc>
                <a:spcPts val="4032"/>
              </a:lnSpc>
              <a:spcBef>
                <a:spcPts val="5250"/>
              </a:spcBef>
              <a:spcAft>
                <a:spcPts val="0"/>
              </a:spcAft>
              <a:defRPr/>
            </a:pPr>
            <a:r>
              <a:rPr lang="en-US" sz="3100" b="1" spc="-150">
                <a:latin typeface="Calibri"/>
              </a:rPr>
              <a:t>•    F    Field defects causing drug i.e. Ethambutol [E]</a:t>
            </a:r>
          </a:p>
          <a:p>
            <a:pPr algn="just" eaLnBrk="1" fontAlgn="auto" hangingPunct="1">
              <a:lnSpc>
                <a:spcPts val="4032"/>
              </a:lnSpc>
              <a:spcBef>
                <a:spcPts val="0"/>
              </a:spcBef>
              <a:spcAft>
                <a:spcPts val="0"/>
              </a:spcAft>
              <a:defRPr/>
            </a:pPr>
            <a:r>
              <a:rPr lang="en-US" sz="3100" b="1" spc="-150">
                <a:latin typeface="Calibri"/>
              </a:rPr>
              <a:t>•    I    Isoniazid (INH) [H]</a:t>
            </a:r>
          </a:p>
          <a:p>
            <a:pPr algn="just" eaLnBrk="1" fontAlgn="auto" hangingPunct="1">
              <a:lnSpc>
                <a:spcPts val="4032"/>
              </a:lnSpc>
              <a:spcBef>
                <a:spcPts val="0"/>
              </a:spcBef>
              <a:spcAft>
                <a:spcPts val="0"/>
              </a:spcAft>
              <a:defRPr/>
            </a:pPr>
            <a:r>
              <a:rPr lang="en-US" sz="3100" b="1" spc="-150">
                <a:latin typeface="Calibri"/>
              </a:rPr>
              <a:t>•    R    Rifampicin [R]</a:t>
            </a:r>
          </a:p>
          <a:p>
            <a:pPr algn="just" eaLnBrk="1" fontAlgn="auto" hangingPunct="1">
              <a:lnSpc>
                <a:spcPts val="4032"/>
              </a:lnSpc>
              <a:spcBef>
                <a:spcPts val="0"/>
              </a:spcBef>
              <a:spcAft>
                <a:spcPts val="0"/>
              </a:spcAft>
              <a:defRPr/>
            </a:pPr>
            <a:r>
              <a:rPr lang="en-US" sz="3100" b="1" spc="-150">
                <a:latin typeface="Calibri"/>
              </a:rPr>
              <a:t>•    S    Streptomycin [S]</a:t>
            </a:r>
          </a:p>
          <a:p>
            <a:pPr algn="just" eaLnBrk="1" fontAlgn="auto" hangingPunct="1">
              <a:lnSpc>
                <a:spcPts val="4032"/>
              </a:lnSpc>
              <a:spcBef>
                <a:spcPts val="0"/>
              </a:spcBef>
              <a:spcAft>
                <a:spcPts val="0"/>
              </a:spcAft>
              <a:defRPr/>
            </a:pPr>
            <a:r>
              <a:rPr lang="en-US" sz="3100" b="1" spc="-150">
                <a:latin typeface="Calibri"/>
              </a:rPr>
              <a:t>•    T Twice a day given drug i.e. Pyrazinamide [Z]</a:t>
            </a:r>
          </a:p>
          <a:p>
            <a:pPr marL="301752" eaLnBrk="1" fontAlgn="auto" hangingPunct="1">
              <a:spcBef>
                <a:spcPts val="0"/>
              </a:spcBef>
              <a:spcAft>
                <a:spcPts val="0"/>
              </a:spcAft>
              <a:defRPr/>
            </a:pPr>
            <a:r>
              <a:rPr lang="en-US" sz="3100" b="1" spc="-150">
                <a:latin typeface="Calibri"/>
              </a:rPr>
              <a:t>(All other first line antituberculars are given once a day)</a:t>
            </a:r>
          </a:p>
        </p:txBody>
      </p:sp>
    </p:spTree>
  </p:cSld>
  <p:clrMapOvr>
    <a:overrideClrMapping bg1="lt1" tx1="dk1" bg2="lt2" tx2="dk2" accent1="accent1" accent2="accent2" accent3="accent3" accent4="accent4" accent5="accent5" accent6="accent6" hlink="hlink" folHlink="folHlink"/>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706" name="Rectangle 1">
            <a:extLst>
              <a:ext uri="{FF2B5EF4-FFF2-40B4-BE49-F238E27FC236}">
                <a16:creationId xmlns="" xmlns:a16="http://schemas.microsoft.com/office/drawing/2014/main" id="{B2AB9AFB-35C5-ED51-4FC0-DAD653BA30F8}"/>
              </a:ext>
            </a:extLst>
          </p:cNvPr>
          <p:cNvSpPr>
            <a:spLocks noChangeArrowheads="1"/>
          </p:cNvSpPr>
          <p:nvPr/>
        </p:nvSpPr>
        <p:spPr bwMode="auto">
          <a:xfrm>
            <a:off x="564356" y="735014"/>
            <a:ext cx="109538"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900" b="1" i="1">
                <a:solidFill>
                  <a:srgbClr val="969FA7"/>
                </a:solidFill>
                <a:latin typeface="Georgia" panose="02040502050405020303" pitchFamily="18" charset="0"/>
              </a:rPr>
              <a:t>A</a:t>
            </a:r>
          </a:p>
        </p:txBody>
      </p:sp>
      <p:sp>
        <p:nvSpPr>
          <p:cNvPr id="200707" name="Rectangle 2">
            <a:extLst>
              <a:ext uri="{FF2B5EF4-FFF2-40B4-BE49-F238E27FC236}">
                <a16:creationId xmlns="" xmlns:a16="http://schemas.microsoft.com/office/drawing/2014/main" id="{0BF44701-6658-7471-0EB4-FDB0CBBD0301}"/>
              </a:ext>
            </a:extLst>
          </p:cNvPr>
          <p:cNvSpPr>
            <a:spLocks noChangeArrowheads="1"/>
          </p:cNvSpPr>
          <p:nvPr/>
        </p:nvSpPr>
        <p:spPr bwMode="auto">
          <a:xfrm>
            <a:off x="3771107" y="1087438"/>
            <a:ext cx="4830763" cy="533400"/>
          </a:xfrm>
          <a:prstGeom prst="rect">
            <a:avLst/>
          </a:prstGeom>
          <a:solidFill>
            <a:srgbClr val="908F9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3575"/>
              </a:spcAft>
            </a:pPr>
            <a:r>
              <a:rPr lang="en-US" altLang="en-US" sz="3900" b="1">
                <a:solidFill>
                  <a:srgbClr val="FFFFFF"/>
                </a:solidFill>
                <a:latin typeface="Times New Roman" panose="02020603050405020304" pitchFamily="18" charset="0"/>
              </a:rPr>
              <a:t>SECOND line drugs</a:t>
            </a:r>
          </a:p>
        </p:txBody>
      </p:sp>
      <p:sp>
        <p:nvSpPr>
          <p:cNvPr id="4" name="Rectangle 3">
            <a:extLst>
              <a:ext uri="{FF2B5EF4-FFF2-40B4-BE49-F238E27FC236}">
                <a16:creationId xmlns="" xmlns:a16="http://schemas.microsoft.com/office/drawing/2014/main" id="{68FD4B43-277F-4254-2721-DD21D64B38CA}"/>
              </a:ext>
            </a:extLst>
          </p:cNvPr>
          <p:cNvSpPr/>
          <p:nvPr/>
        </p:nvSpPr>
        <p:spPr>
          <a:xfrm>
            <a:off x="908845" y="2143125"/>
            <a:ext cx="9850437" cy="3714750"/>
          </a:xfrm>
          <a:prstGeom prst="rect">
            <a:avLst/>
          </a:prstGeom>
        </p:spPr>
        <p:txBody>
          <a:bodyPr lIns="0" tIns="0" rIns="0" bIns="0"/>
          <a:lstStyle/>
          <a:p>
            <a:pPr algn="just" eaLnBrk="1" fontAlgn="auto" hangingPunct="1">
              <a:lnSpc>
                <a:spcPts val="3528"/>
              </a:lnSpc>
              <a:spcBef>
                <a:spcPts val="3570"/>
              </a:spcBef>
              <a:spcAft>
                <a:spcPts val="0"/>
              </a:spcAft>
              <a:defRPr/>
            </a:pPr>
            <a:r>
              <a:rPr lang="en-US" sz="2700">
                <a:latin typeface="Times New Roman"/>
              </a:rPr>
              <a:t>•    S    Salicylates like Para-amino salicylate</a:t>
            </a:r>
          </a:p>
          <a:p>
            <a:pPr algn="just" eaLnBrk="1" fontAlgn="auto" hangingPunct="1">
              <a:lnSpc>
                <a:spcPts val="3528"/>
              </a:lnSpc>
              <a:spcBef>
                <a:spcPts val="0"/>
              </a:spcBef>
              <a:spcAft>
                <a:spcPts val="0"/>
              </a:spcAft>
              <a:defRPr/>
            </a:pPr>
            <a:r>
              <a:rPr lang="en-US" sz="2700">
                <a:latin typeface="Times New Roman"/>
              </a:rPr>
              <a:t>•    E    Ethionamide</a:t>
            </a:r>
          </a:p>
          <a:p>
            <a:pPr algn="just" eaLnBrk="1" fontAlgn="auto" hangingPunct="1">
              <a:lnSpc>
                <a:spcPts val="3528"/>
              </a:lnSpc>
              <a:spcBef>
                <a:spcPts val="0"/>
              </a:spcBef>
              <a:spcAft>
                <a:spcPts val="0"/>
              </a:spcAft>
              <a:defRPr/>
            </a:pPr>
            <a:r>
              <a:rPr lang="en-US" sz="2700">
                <a:latin typeface="Times New Roman"/>
              </a:rPr>
              <a:t>•    C    Cycloserine</a:t>
            </a:r>
          </a:p>
          <a:p>
            <a:pPr algn="just" eaLnBrk="1" fontAlgn="auto" hangingPunct="1">
              <a:lnSpc>
                <a:spcPts val="3528"/>
              </a:lnSpc>
              <a:spcBef>
                <a:spcPts val="0"/>
              </a:spcBef>
              <a:spcAft>
                <a:spcPts val="0"/>
              </a:spcAft>
              <a:defRPr/>
            </a:pPr>
            <a:r>
              <a:rPr lang="en-US" sz="2700">
                <a:latin typeface="Times New Roman"/>
              </a:rPr>
              <a:t>•    O    Old drug: Thiacetazone</a:t>
            </a:r>
          </a:p>
          <a:p>
            <a:pPr algn="just" eaLnBrk="1" fontAlgn="auto" hangingPunct="1">
              <a:lnSpc>
                <a:spcPts val="2880"/>
              </a:lnSpc>
              <a:spcBef>
                <a:spcPts val="0"/>
              </a:spcBef>
              <a:spcAft>
                <a:spcPts val="0"/>
              </a:spcAft>
              <a:defRPr/>
            </a:pPr>
            <a:r>
              <a:rPr lang="en-US" sz="2700">
                <a:latin typeface="Times New Roman"/>
              </a:rPr>
              <a:t>•    N    Newer Drugs: (Quinolones e.g.    Ciprofloxacin, Levofloxacin,</a:t>
            </a:r>
          </a:p>
          <a:p>
            <a:pPr marL="292100" algn="just" eaLnBrk="1" fontAlgn="auto" hangingPunct="1">
              <a:lnSpc>
                <a:spcPts val="2880"/>
              </a:lnSpc>
              <a:spcBef>
                <a:spcPts val="0"/>
              </a:spcBef>
              <a:spcAft>
                <a:spcPts val="210"/>
              </a:spcAft>
              <a:defRPr/>
            </a:pPr>
            <a:r>
              <a:rPr lang="en-US" sz="2700">
                <a:latin typeface="Times New Roman"/>
              </a:rPr>
              <a:t>gatifloxacin and Moxifloxacin) &amp;( </a:t>
            </a:r>
            <a:r>
              <a:rPr lang="en-US" sz="2700" u="sng">
                <a:latin typeface="Times New Roman"/>
              </a:rPr>
              <a:t>Macrolides</a:t>
            </a:r>
            <a:r>
              <a:rPr lang="en-US" sz="2700">
                <a:latin typeface="Times New Roman"/>
              </a:rPr>
              <a:t> e.g. Clarithromycin, Azithromycin)</a:t>
            </a:r>
          </a:p>
          <a:p>
            <a:pPr marL="292100" indent="-292100" eaLnBrk="1" fontAlgn="auto" hangingPunct="1">
              <a:lnSpc>
                <a:spcPts val="2904"/>
              </a:lnSpc>
              <a:spcBef>
                <a:spcPts val="0"/>
              </a:spcBef>
              <a:spcAft>
                <a:spcPts val="0"/>
              </a:spcAft>
              <a:defRPr/>
            </a:pPr>
            <a:r>
              <a:rPr lang="en-US" sz="2700">
                <a:latin typeface="Times New Roman"/>
              </a:rPr>
              <a:t>•    D Drugs rarely used: </a:t>
            </a:r>
            <a:r>
              <a:rPr lang="en-US" sz="2700" u="sng">
                <a:latin typeface="Times New Roman"/>
              </a:rPr>
              <a:t>Aminoglycosides</a:t>
            </a:r>
            <a:r>
              <a:rPr lang="en-US" sz="2700">
                <a:latin typeface="Times New Roman"/>
              </a:rPr>
              <a:t> e.g. Capreomycin, Kanamycin, Amikacin, Rifabeutin</a:t>
            </a:r>
          </a:p>
        </p:txBody>
      </p:sp>
    </p:spTree>
  </p:cSld>
  <p:clrMapOvr>
    <a:overrideClrMapping bg1="lt1" tx1="dk1" bg2="lt2" tx2="dk2" accent1="accent1" accent2="accent2" accent3="accent3" accent4="accent4" accent5="accent5" accent6="accent6" hlink="hlink" folHlink="folHlink"/>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1730" name="Rectangle 1">
            <a:extLst>
              <a:ext uri="{FF2B5EF4-FFF2-40B4-BE49-F238E27FC236}">
                <a16:creationId xmlns="" xmlns:a16="http://schemas.microsoft.com/office/drawing/2014/main" id="{B51730F9-1958-C21F-85E5-89F00AD720B6}"/>
              </a:ext>
            </a:extLst>
          </p:cNvPr>
          <p:cNvSpPr>
            <a:spLocks noChangeArrowheads="1"/>
          </p:cNvSpPr>
          <p:nvPr/>
        </p:nvSpPr>
        <p:spPr bwMode="auto">
          <a:xfrm>
            <a:off x="1548606" y="2647950"/>
            <a:ext cx="921385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050"/>
              </a:spcAft>
            </a:pPr>
            <a:r>
              <a:rPr lang="en-US" altLang="en-US" sz="3900" b="1">
                <a:latin typeface="Times New Roman" panose="02020603050405020304" pitchFamily="18" charset="0"/>
              </a:rPr>
              <a:t>Mechanism of Action along with Line of</a:t>
            </a:r>
          </a:p>
          <a:p>
            <a:pPr algn="ctr" eaLnBrk="1" hangingPunct="1"/>
            <a:r>
              <a:rPr lang="en-US" altLang="en-US" sz="3900" b="1">
                <a:latin typeface="Times New Roman" panose="02020603050405020304" pitchFamily="18" charset="0"/>
              </a:rPr>
              <a:t>Regimen</a:t>
            </a:r>
          </a:p>
        </p:txBody>
      </p:sp>
      <p:sp>
        <p:nvSpPr>
          <p:cNvPr id="201731" name="Rectangle 2">
            <a:extLst>
              <a:ext uri="{FF2B5EF4-FFF2-40B4-BE49-F238E27FC236}">
                <a16:creationId xmlns="" xmlns:a16="http://schemas.microsoft.com/office/drawing/2014/main" id="{5B762981-E791-7D7E-E1EA-5F3455F7A7C0}"/>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01732" name="Rectangle 3">
            <a:extLst>
              <a:ext uri="{FF2B5EF4-FFF2-40B4-BE49-F238E27FC236}">
                <a16:creationId xmlns="" xmlns:a16="http://schemas.microsoft.com/office/drawing/2014/main" id="{6DB23F0D-03D5-5095-1B46-9A355B128A7D}"/>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183</a:t>
            </a:r>
          </a:p>
        </p:txBody>
      </p:sp>
    </p:spTree>
  </p:cSld>
  <p:clrMapOvr>
    <a:overrideClrMapping bg1="lt1" tx1="dk1" bg2="lt2" tx2="dk2" accent1="accent1" accent2="accent2" accent3="accent3" accent4="accent4" accent5="accent5" accent6="accent6" hlink="hlink" folHlink="folHlink"/>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7A9C6AE-3E02-5DFC-12A9-18796ACCBC44}"/>
              </a:ext>
            </a:extLst>
          </p:cNvPr>
          <p:cNvSpPr/>
          <p:nvPr/>
        </p:nvSpPr>
        <p:spPr>
          <a:xfrm>
            <a:off x="942181" y="560388"/>
            <a:ext cx="10737850" cy="381000"/>
          </a:xfrm>
          <a:prstGeom prst="rect">
            <a:avLst/>
          </a:prstGeom>
        </p:spPr>
        <p:txBody>
          <a:bodyPr wrap="none" lIns="0" tIns="0" rIns="0" bIns="0"/>
          <a:lstStyle/>
          <a:p>
            <a:pPr eaLnBrk="1" fontAlgn="auto" hangingPunct="1">
              <a:spcBef>
                <a:spcPts val="0"/>
              </a:spcBef>
              <a:spcAft>
                <a:spcPts val="0"/>
              </a:spcAft>
              <a:defRPr/>
            </a:pPr>
            <a:r>
              <a:rPr lang="en-US" sz="3000" b="1" spc="-100">
                <a:latin typeface="Times New Roman"/>
              </a:rPr>
              <a:t>First -Line Drugs:</a:t>
            </a:r>
          </a:p>
        </p:txBody>
      </p:sp>
      <p:sp>
        <p:nvSpPr>
          <p:cNvPr id="3" name="Rectangle 2">
            <a:extLst>
              <a:ext uri="{FF2B5EF4-FFF2-40B4-BE49-F238E27FC236}">
                <a16:creationId xmlns="" xmlns:a16="http://schemas.microsoft.com/office/drawing/2014/main" id="{E9F10C17-4A88-7E86-0947-86BF09B13540}"/>
              </a:ext>
            </a:extLst>
          </p:cNvPr>
          <p:cNvSpPr/>
          <p:nvPr/>
        </p:nvSpPr>
        <p:spPr>
          <a:xfrm>
            <a:off x="942181" y="1112838"/>
            <a:ext cx="10737850" cy="4622800"/>
          </a:xfrm>
          <a:prstGeom prst="rect">
            <a:avLst/>
          </a:prstGeom>
        </p:spPr>
        <p:txBody>
          <a:bodyPr lIns="0" tIns="0" rIns="0" bIns="0"/>
          <a:lstStyle/>
          <a:p>
            <a:pPr algn="just" eaLnBrk="1" fontAlgn="auto" hangingPunct="1">
              <a:spcBef>
                <a:spcPts val="0"/>
              </a:spcBef>
              <a:spcAft>
                <a:spcPts val="630"/>
              </a:spcAft>
              <a:defRPr/>
            </a:pPr>
            <a:r>
              <a:rPr lang="en-US" sz="2700" spc="-150">
                <a:latin typeface="Calibri"/>
              </a:rPr>
              <a:t>•    These drugs are used in combinations of two or more agents until</a:t>
            </a:r>
          </a:p>
          <a:p>
            <a:pPr marL="254000" eaLnBrk="1" fontAlgn="auto" hangingPunct="1">
              <a:spcBef>
                <a:spcPts val="0"/>
              </a:spcBef>
              <a:spcAft>
                <a:spcPts val="1260"/>
              </a:spcAft>
              <a:defRPr/>
            </a:pPr>
            <a:r>
              <a:rPr lang="en-US" sz="2700" spc="-150">
                <a:latin typeface="Calibri"/>
              </a:rPr>
              <a:t>bacterial conversation occurs or maximum improvement is seen.</a:t>
            </a:r>
          </a:p>
          <a:p>
            <a:pPr algn="just" eaLnBrk="1" fontAlgn="auto" hangingPunct="1">
              <a:spcBef>
                <a:spcPts val="0"/>
              </a:spcBef>
              <a:spcAft>
                <a:spcPts val="1260"/>
              </a:spcAft>
              <a:defRPr/>
            </a:pPr>
            <a:r>
              <a:rPr lang="en-US" sz="3100" b="1">
                <a:latin typeface="Times New Roman"/>
              </a:rPr>
              <a:t>The First-line drugs for treating tuberculosis are as follows:</a:t>
            </a:r>
          </a:p>
          <a:p>
            <a:pPr marL="254000" indent="-254000" eaLnBrk="1" fontAlgn="auto" hangingPunct="1">
              <a:lnSpc>
                <a:spcPts val="3264"/>
              </a:lnSpc>
              <a:spcBef>
                <a:spcPts val="0"/>
              </a:spcBef>
              <a:spcAft>
                <a:spcPts val="630"/>
              </a:spcAft>
              <a:defRPr/>
            </a:pPr>
            <a:r>
              <a:rPr lang="en-US" sz="2700" spc="-150">
                <a:latin typeface="Calibri"/>
              </a:rPr>
              <a:t>•    Isoniazid [INH] (Nydrazid), which affects the mycolic acid coating of the bacterium.</a:t>
            </a:r>
          </a:p>
          <a:p>
            <a:pPr marL="254000" indent="-254000" eaLnBrk="1" fontAlgn="auto" hangingPunct="1">
              <a:lnSpc>
                <a:spcPts val="3240"/>
              </a:lnSpc>
              <a:spcBef>
                <a:spcPts val="0"/>
              </a:spcBef>
              <a:spcAft>
                <a:spcPts val="630"/>
              </a:spcAft>
              <a:defRPr/>
            </a:pPr>
            <a:r>
              <a:rPr lang="en-US" sz="2700" spc="-150">
                <a:latin typeface="Calibri"/>
              </a:rPr>
              <a:t>•    Rifampin (Rifadin, RImactane), which alters DNA and RNA activity in the bacterium.</a:t>
            </a:r>
          </a:p>
          <a:p>
            <a:pPr algn="just" eaLnBrk="1" fontAlgn="auto" hangingPunct="1">
              <a:spcBef>
                <a:spcPts val="0"/>
              </a:spcBef>
              <a:spcAft>
                <a:spcPts val="1260"/>
              </a:spcAft>
              <a:defRPr/>
            </a:pPr>
            <a:r>
              <a:rPr lang="en-US" sz="2700" spc="-150">
                <a:latin typeface="Calibri"/>
              </a:rPr>
              <a:t>•    Ethionamide (Trecator SC), which prevents cell division</a:t>
            </a:r>
          </a:p>
          <a:p>
            <a:pPr marL="254000" indent="-254000" eaLnBrk="1" fontAlgn="auto" hangingPunct="1">
              <a:lnSpc>
                <a:spcPts val="3264"/>
              </a:lnSpc>
              <a:spcBef>
                <a:spcPts val="0"/>
              </a:spcBef>
              <a:spcAft>
                <a:spcPts val="0"/>
              </a:spcAft>
              <a:defRPr/>
            </a:pPr>
            <a:r>
              <a:rPr lang="en-US" sz="2700" spc="-150">
                <a:latin typeface="Calibri"/>
              </a:rPr>
              <a:t>•    Rifapentine (Priftin), which alters DNA and RNA activity, causing cell death.</a:t>
            </a:r>
          </a:p>
        </p:txBody>
      </p:sp>
    </p:spTree>
  </p:cSld>
  <p:clrMapOvr>
    <a:overrideClrMapping bg1="lt1" tx1="dk1" bg2="lt2" tx2="dk2" accent1="accent1" accent2="accent2" accent3="accent3" accent4="accent4" accent5="accent5" accent6="accent6" hlink="hlink" folHlink="folHlink"/>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0B3DFDD-88D5-4343-7733-D254E79091C2}"/>
              </a:ext>
            </a:extLst>
          </p:cNvPr>
          <p:cNvSpPr/>
          <p:nvPr/>
        </p:nvSpPr>
        <p:spPr>
          <a:xfrm>
            <a:off x="935832" y="539751"/>
            <a:ext cx="10183813" cy="347663"/>
          </a:xfrm>
          <a:prstGeom prst="rect">
            <a:avLst/>
          </a:prstGeom>
        </p:spPr>
        <p:txBody>
          <a:bodyPr wrap="none" lIns="0" tIns="0" rIns="0" bIns="0"/>
          <a:lstStyle/>
          <a:p>
            <a:pPr eaLnBrk="1" fontAlgn="auto" hangingPunct="1">
              <a:spcBef>
                <a:spcPts val="0"/>
              </a:spcBef>
              <a:spcAft>
                <a:spcPts val="0"/>
              </a:spcAft>
              <a:defRPr/>
            </a:pPr>
            <a:r>
              <a:rPr lang="en-US" sz="2700" b="1" spc="-50">
                <a:latin typeface="Arial"/>
              </a:rPr>
              <a:t>Second-line drugs:</a:t>
            </a:r>
          </a:p>
        </p:txBody>
      </p:sp>
      <p:sp>
        <p:nvSpPr>
          <p:cNvPr id="3" name="Rectangle 2">
            <a:extLst>
              <a:ext uri="{FF2B5EF4-FFF2-40B4-BE49-F238E27FC236}">
                <a16:creationId xmlns="" xmlns:a16="http://schemas.microsoft.com/office/drawing/2014/main" id="{0437D8C4-CE14-54C2-0FBC-35A999B2A7C6}"/>
              </a:ext>
            </a:extLst>
          </p:cNvPr>
          <p:cNvSpPr/>
          <p:nvPr/>
        </p:nvSpPr>
        <p:spPr>
          <a:xfrm>
            <a:off x="935832" y="1076326"/>
            <a:ext cx="10183813" cy="3903663"/>
          </a:xfrm>
          <a:prstGeom prst="rect">
            <a:avLst/>
          </a:prstGeom>
        </p:spPr>
        <p:txBody>
          <a:bodyPr lIns="0" tIns="0" rIns="0" bIns="0"/>
          <a:lstStyle/>
          <a:p>
            <a:pPr marL="266700" indent="-266700" eaLnBrk="1" fontAlgn="auto" hangingPunct="1">
              <a:lnSpc>
                <a:spcPts val="3024"/>
              </a:lnSpc>
              <a:spcBef>
                <a:spcPts val="0"/>
              </a:spcBef>
              <a:spcAft>
                <a:spcPts val="420"/>
              </a:spcAft>
              <a:defRPr/>
            </a:pPr>
            <a:r>
              <a:rPr lang="en-US" sz="2700">
                <a:latin typeface="Times New Roman"/>
              </a:rPr>
              <a:t>•    If the patient cannot take one or more of the first-line drugs, or if the disease continues to progress because of the emergences of a resistance strain, the second line drugs can be used.</a:t>
            </a:r>
          </a:p>
          <a:p>
            <a:pPr algn="just" eaLnBrk="1" fontAlgn="auto" hangingPunct="1">
              <a:spcBef>
                <a:spcPts val="0"/>
              </a:spcBef>
              <a:spcAft>
                <a:spcPts val="420"/>
              </a:spcAft>
              <a:defRPr/>
            </a:pPr>
            <a:r>
              <a:rPr lang="en-US" sz="2700">
                <a:latin typeface="Times New Roman"/>
              </a:rPr>
              <a:t>•    These drugs are used in combination with at least one other</a:t>
            </a:r>
          </a:p>
          <a:p>
            <a:pPr marL="266700" eaLnBrk="1" fontAlgn="auto" hangingPunct="1">
              <a:spcBef>
                <a:spcPts val="0"/>
              </a:spcBef>
              <a:spcAft>
                <a:spcPts val="1260"/>
              </a:spcAft>
              <a:defRPr/>
            </a:pPr>
            <a:r>
              <a:rPr lang="en-US" sz="2700">
                <a:latin typeface="Times New Roman"/>
              </a:rPr>
              <a:t>antituberculosis drug.</a:t>
            </a:r>
          </a:p>
          <a:p>
            <a:pPr marL="266700" indent="-266700" eaLnBrk="1" fontAlgn="auto" hangingPunct="1">
              <a:lnSpc>
                <a:spcPts val="3024"/>
              </a:lnSpc>
              <a:spcBef>
                <a:spcPts val="0"/>
              </a:spcBef>
              <a:spcAft>
                <a:spcPts val="420"/>
              </a:spcAft>
              <a:defRPr/>
            </a:pPr>
            <a:r>
              <a:rPr lang="en-US" sz="2900" b="1" spc="-100">
                <a:latin typeface="Times New Roman"/>
              </a:rPr>
              <a:t>The Second-line drugs for treating tuberculosis are as follows:</a:t>
            </a:r>
          </a:p>
          <a:p>
            <a:pPr algn="just" eaLnBrk="1" fontAlgn="auto" hangingPunct="1">
              <a:spcBef>
                <a:spcPts val="0"/>
              </a:spcBef>
              <a:spcAft>
                <a:spcPts val="1260"/>
              </a:spcAft>
              <a:defRPr/>
            </a:pPr>
            <a:r>
              <a:rPr lang="en-US" sz="2700">
                <a:latin typeface="Times New Roman"/>
              </a:rPr>
              <a:t>•    Ethambutol (Myambutol), which inhibits cellular metabolism.</a:t>
            </a:r>
          </a:p>
          <a:p>
            <a:pPr algn="just" eaLnBrk="1" fontAlgn="auto" hangingPunct="1">
              <a:spcBef>
                <a:spcPts val="0"/>
              </a:spcBef>
              <a:spcAft>
                <a:spcPts val="0"/>
              </a:spcAft>
              <a:defRPr/>
            </a:pPr>
            <a:r>
              <a:rPr lang="en-US" sz="2700">
                <a:latin typeface="Times New Roman"/>
              </a:rPr>
              <a:t>•    Pyrazinamide (generic), which is both bactericidal and bacteriostatic.</a:t>
            </a:r>
          </a:p>
        </p:txBody>
      </p:sp>
    </p:spTree>
  </p:cSld>
  <p:clrMapOvr>
    <a:overrideClrMapping bg1="lt1" tx1="dk1" bg2="lt2" tx2="dk2" accent1="accent1" accent2="accent2" accent3="accent3" accent4="accent4" accent5="accent5" accent6="accent6" hlink="hlink" folHlink="folHlink"/>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447B079-D291-6114-6B7F-41723E1DABB3}"/>
              </a:ext>
            </a:extLst>
          </p:cNvPr>
          <p:cNvSpPr/>
          <p:nvPr/>
        </p:nvSpPr>
        <p:spPr>
          <a:xfrm>
            <a:off x="935832" y="996950"/>
            <a:ext cx="10607675" cy="4254500"/>
          </a:xfrm>
          <a:prstGeom prst="rect">
            <a:avLst/>
          </a:prstGeom>
        </p:spPr>
        <p:txBody>
          <a:bodyPr lIns="0" tIns="0" rIns="0" bIns="0"/>
          <a:lstStyle/>
          <a:p>
            <a:pPr eaLnBrk="1" fontAlgn="auto" hangingPunct="1">
              <a:lnSpc>
                <a:spcPts val="3024"/>
              </a:lnSpc>
              <a:spcBef>
                <a:spcPts val="0"/>
              </a:spcBef>
              <a:spcAft>
                <a:spcPts val="420"/>
              </a:spcAft>
              <a:defRPr/>
            </a:pPr>
            <a:r>
              <a:rPr lang="en-US" sz="2900" b="1" spc="-100">
                <a:latin typeface="Times New Roman"/>
              </a:rPr>
              <a:t>Third-line drugs: </a:t>
            </a:r>
            <a:r>
              <a:rPr lang="en-US" sz="2700">
                <a:latin typeface="Times New Roman"/>
              </a:rPr>
              <a:t>If therapeutic success is still not achieved, a third-line combination of two antituberculosis drugs can be tried.</a:t>
            </a:r>
          </a:p>
          <a:p>
            <a:pPr marL="266700" indent="-266700" eaLnBrk="1" fontAlgn="auto" hangingPunct="1">
              <a:lnSpc>
                <a:spcPts val="3024"/>
              </a:lnSpc>
              <a:spcBef>
                <a:spcPts val="0"/>
              </a:spcBef>
              <a:spcAft>
                <a:spcPts val="0"/>
              </a:spcAft>
              <a:defRPr/>
            </a:pPr>
            <a:r>
              <a:rPr lang="en-US" sz="2700">
                <a:latin typeface="Times New Roman"/>
              </a:rPr>
              <a:t>•    Using the drug in combination helps to decrease the emergence of resistant strains and to affect the bacteria at various phases during their</a:t>
            </a:r>
          </a:p>
          <a:p>
            <a:pPr marL="266700" eaLnBrk="1" fontAlgn="auto" hangingPunct="1">
              <a:spcBef>
                <a:spcPts val="0"/>
              </a:spcBef>
              <a:spcAft>
                <a:spcPts val="1260"/>
              </a:spcAft>
              <a:defRPr/>
            </a:pPr>
            <a:r>
              <a:rPr lang="en-US" sz="2700">
                <a:latin typeface="Times New Roman"/>
              </a:rPr>
              <a:t>long and slow life cycle.</a:t>
            </a:r>
          </a:p>
          <a:p>
            <a:pPr eaLnBrk="1" fontAlgn="auto" hangingPunct="1">
              <a:lnSpc>
                <a:spcPts val="3000"/>
              </a:lnSpc>
              <a:spcBef>
                <a:spcPts val="0"/>
              </a:spcBef>
              <a:spcAft>
                <a:spcPts val="420"/>
              </a:spcAft>
              <a:defRPr/>
            </a:pPr>
            <a:r>
              <a:rPr lang="en-US" sz="2900" b="1" spc="-100">
                <a:latin typeface="Times New Roman"/>
              </a:rPr>
              <a:t>The Third-line drugs for treating tuberculosis are as follows:</a:t>
            </a:r>
          </a:p>
          <a:p>
            <a:pPr algn="just" eaLnBrk="1" fontAlgn="auto" hangingPunct="1">
              <a:spcBef>
                <a:spcPts val="0"/>
              </a:spcBef>
              <a:spcAft>
                <a:spcPts val="1260"/>
              </a:spcAft>
              <a:defRPr/>
            </a:pPr>
            <a:r>
              <a:rPr lang="en-US" sz="2700">
                <a:latin typeface="Times New Roman"/>
              </a:rPr>
              <a:t>•    Capreomycin (Capastat), whose mechanism of action is not known.</a:t>
            </a:r>
          </a:p>
          <a:p>
            <a:pPr marL="266700" indent="-266700" eaLnBrk="1" fontAlgn="auto" hangingPunct="1">
              <a:lnSpc>
                <a:spcPts val="3024"/>
              </a:lnSpc>
              <a:spcBef>
                <a:spcPts val="0"/>
              </a:spcBef>
              <a:spcAft>
                <a:spcPts val="0"/>
              </a:spcAft>
              <a:defRPr/>
            </a:pPr>
            <a:r>
              <a:rPr lang="en-US" sz="2700">
                <a:latin typeface="Times New Roman"/>
              </a:rPr>
              <a:t>•    Cycloserine (Seromycin), which inhibits cell wall synthesis and leads to cell death.</a:t>
            </a:r>
          </a:p>
        </p:txBody>
      </p:sp>
    </p:spTree>
  </p:cSld>
  <p:clrMapOvr>
    <a:overrideClrMapping bg1="lt1" tx1="dk1" bg2="lt2" tx2="dk2" accent1="accent1" accent2="accent2" accent3="accent3" accent4="accent4" accent5="accent5" accent6="accent6" hlink="hlink" folHlink="folHlink"/>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973899F-04A1-EF32-B8F1-20EE51B7F188}"/>
              </a:ext>
            </a:extLst>
          </p:cNvPr>
          <p:cNvSpPr/>
          <p:nvPr/>
        </p:nvSpPr>
        <p:spPr>
          <a:xfrm>
            <a:off x="634207" y="600076"/>
            <a:ext cx="2017713" cy="354013"/>
          </a:xfrm>
          <a:prstGeom prst="rect">
            <a:avLst/>
          </a:prstGeom>
        </p:spPr>
        <p:txBody>
          <a:bodyPr wrap="none" lIns="0" tIns="0" rIns="0" bIns="0"/>
          <a:lstStyle/>
          <a:p>
            <a:pPr eaLnBrk="1" fontAlgn="auto" hangingPunct="1">
              <a:spcBef>
                <a:spcPts val="0"/>
              </a:spcBef>
              <a:spcAft>
                <a:spcPts val="0"/>
              </a:spcAft>
              <a:defRPr/>
            </a:pPr>
            <a:r>
              <a:rPr lang="en-US" sz="2900" b="1" spc="-100">
                <a:solidFill>
                  <a:srgbClr val="0000FF"/>
                </a:solidFill>
                <a:latin typeface="Times New Roman"/>
              </a:rPr>
              <a:t>Drug name</a:t>
            </a:r>
          </a:p>
        </p:txBody>
      </p:sp>
      <p:sp>
        <p:nvSpPr>
          <p:cNvPr id="205827" name="Rectangle 2">
            <a:extLst>
              <a:ext uri="{FF2B5EF4-FFF2-40B4-BE49-F238E27FC236}">
                <a16:creationId xmlns="" xmlns:a16="http://schemas.microsoft.com/office/drawing/2014/main" id="{024CF600-B324-890D-0C05-3DEEC0542ED3}"/>
              </a:ext>
            </a:extLst>
          </p:cNvPr>
          <p:cNvSpPr>
            <a:spLocks noChangeArrowheads="1"/>
          </p:cNvSpPr>
          <p:nvPr/>
        </p:nvSpPr>
        <p:spPr bwMode="auto">
          <a:xfrm>
            <a:off x="634207" y="1663701"/>
            <a:ext cx="1725613"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spcAft>
                <a:spcPts val="1050"/>
              </a:spcAft>
            </a:pPr>
            <a:r>
              <a:rPr lang="en-US" altLang="en-US" sz="2400">
                <a:latin typeface="Times New Roman" panose="02020603050405020304" pitchFamily="18" charset="0"/>
              </a:rPr>
              <a:t>Capreomycin</a:t>
            </a:r>
          </a:p>
          <a:p>
            <a:pPr algn="r" eaLnBrk="1" hangingPunct="1"/>
            <a:r>
              <a:rPr lang="en-US" altLang="en-US" sz="2400">
                <a:latin typeface="Times New Roman" panose="02020603050405020304" pitchFamily="18" charset="0"/>
              </a:rPr>
              <a:t>(Capastat)</a:t>
            </a:r>
          </a:p>
        </p:txBody>
      </p:sp>
      <p:sp>
        <p:nvSpPr>
          <p:cNvPr id="4" name="Rectangle 3">
            <a:extLst>
              <a:ext uri="{FF2B5EF4-FFF2-40B4-BE49-F238E27FC236}">
                <a16:creationId xmlns="" xmlns:a16="http://schemas.microsoft.com/office/drawing/2014/main" id="{3C0FE610-3751-CEB4-FCD0-E42A1196DAE8}"/>
              </a:ext>
            </a:extLst>
          </p:cNvPr>
          <p:cNvSpPr/>
          <p:nvPr/>
        </p:nvSpPr>
        <p:spPr>
          <a:xfrm>
            <a:off x="634207" y="4130676"/>
            <a:ext cx="1762125" cy="752475"/>
          </a:xfrm>
          <a:prstGeom prst="rect">
            <a:avLst/>
          </a:prstGeom>
        </p:spPr>
        <p:txBody>
          <a:bodyPr lIns="0" tIns="0" rIns="0" bIns="0"/>
          <a:lstStyle/>
          <a:p>
            <a:pPr eaLnBrk="1" fontAlgn="auto" hangingPunct="1">
              <a:spcBef>
                <a:spcPts val="0"/>
              </a:spcBef>
              <a:spcAft>
                <a:spcPts val="1050"/>
              </a:spcAft>
              <a:defRPr/>
            </a:pPr>
            <a:r>
              <a:rPr lang="en-US" sz="2400">
                <a:latin typeface="Times New Roman"/>
              </a:rPr>
              <a:t>Cycloserine</a:t>
            </a:r>
          </a:p>
          <a:p>
            <a:pPr marL="241300" eaLnBrk="1" fontAlgn="auto" hangingPunct="1">
              <a:spcBef>
                <a:spcPts val="0"/>
              </a:spcBef>
              <a:spcAft>
                <a:spcPts val="0"/>
              </a:spcAft>
              <a:defRPr/>
            </a:pPr>
            <a:r>
              <a:rPr lang="en-US" sz="2400">
                <a:latin typeface="Times New Roman"/>
              </a:rPr>
              <a:t>(Seromycin)</a:t>
            </a:r>
          </a:p>
        </p:txBody>
      </p:sp>
      <p:sp>
        <p:nvSpPr>
          <p:cNvPr id="5" name="Rectangle 4">
            <a:extLst>
              <a:ext uri="{FF2B5EF4-FFF2-40B4-BE49-F238E27FC236}">
                <a16:creationId xmlns="" xmlns:a16="http://schemas.microsoft.com/office/drawing/2014/main" id="{59F446AD-0CE4-7871-C414-0F445630163C}"/>
              </a:ext>
            </a:extLst>
          </p:cNvPr>
          <p:cNvSpPr/>
          <p:nvPr/>
        </p:nvSpPr>
        <p:spPr>
          <a:xfrm>
            <a:off x="4341020" y="588964"/>
            <a:ext cx="2865437" cy="365125"/>
          </a:xfrm>
          <a:prstGeom prst="rect">
            <a:avLst/>
          </a:prstGeom>
        </p:spPr>
        <p:txBody>
          <a:bodyPr wrap="none" lIns="0" tIns="0" rIns="0" bIns="0"/>
          <a:lstStyle/>
          <a:p>
            <a:pPr eaLnBrk="1" fontAlgn="auto" hangingPunct="1">
              <a:spcBef>
                <a:spcPts val="0"/>
              </a:spcBef>
              <a:spcAft>
                <a:spcPts val="0"/>
              </a:spcAft>
              <a:defRPr/>
            </a:pPr>
            <a:r>
              <a:rPr lang="en-US" sz="2900" b="1" spc="-100">
                <a:solidFill>
                  <a:srgbClr val="0000FF"/>
                </a:solidFill>
                <a:latin typeface="Times New Roman"/>
              </a:rPr>
              <a:t>Dosage / Route</a:t>
            </a:r>
          </a:p>
        </p:txBody>
      </p:sp>
      <p:sp>
        <p:nvSpPr>
          <p:cNvPr id="205830" name="Rectangle 5">
            <a:extLst>
              <a:ext uri="{FF2B5EF4-FFF2-40B4-BE49-F238E27FC236}">
                <a16:creationId xmlns="" xmlns:a16="http://schemas.microsoft.com/office/drawing/2014/main" id="{709698E8-94E0-3DA4-5FB9-E96EC908F62E}"/>
              </a:ext>
            </a:extLst>
          </p:cNvPr>
          <p:cNvSpPr>
            <a:spLocks noChangeArrowheads="1"/>
          </p:cNvSpPr>
          <p:nvPr/>
        </p:nvSpPr>
        <p:spPr bwMode="auto">
          <a:xfrm>
            <a:off x="4328319" y="1663700"/>
            <a:ext cx="3529012" cy="425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850"/>
              </a:lnSpc>
              <a:spcAft>
                <a:spcPts val="213"/>
              </a:spcAft>
            </a:pPr>
            <a:r>
              <a:rPr lang="en-US" altLang="en-US" sz="2400">
                <a:latin typeface="Times New Roman" panose="02020603050405020304" pitchFamily="18" charset="0"/>
              </a:rPr>
              <a:t>Adult: 1g/day IM for 60-120 days, followed by 1g IM 2-3 times per week for 18024 mo; reduce dosage with renal impairment</a:t>
            </a:r>
          </a:p>
          <a:p>
            <a:pPr eaLnBrk="1" hangingPunct="1">
              <a:spcAft>
                <a:spcPts val="1675"/>
              </a:spcAft>
            </a:pPr>
            <a:r>
              <a:rPr lang="en-US" altLang="en-US" sz="2400">
                <a:latin typeface="Times New Roman" panose="02020603050405020304" pitchFamily="18" charset="0"/>
              </a:rPr>
              <a:t>Pediatric: 15 mg/kg/day IM</a:t>
            </a:r>
          </a:p>
          <a:p>
            <a:pPr eaLnBrk="1" hangingPunct="1">
              <a:lnSpc>
                <a:spcPts val="2875"/>
              </a:lnSpc>
              <a:spcAft>
                <a:spcPts val="213"/>
              </a:spcAft>
            </a:pPr>
            <a:r>
              <a:rPr lang="en-US" altLang="en-US" sz="2400">
                <a:latin typeface="Times New Roman" panose="02020603050405020304" pitchFamily="18" charset="0"/>
              </a:rPr>
              <a:t>Adult: 250 mg PO b.i.d. for 2 wk, then 500 mg to 1 g/day PO in divided doses</a:t>
            </a:r>
          </a:p>
          <a:p>
            <a:pPr eaLnBrk="1" hangingPunct="1">
              <a:lnSpc>
                <a:spcPts val="2875"/>
              </a:lnSpc>
            </a:pPr>
            <a:r>
              <a:rPr lang="en-US" altLang="en-US" sz="2400">
                <a:latin typeface="Times New Roman" panose="02020603050405020304" pitchFamily="18" charset="0"/>
              </a:rPr>
              <a:t>Pediatric: safety not established</a:t>
            </a:r>
          </a:p>
        </p:txBody>
      </p:sp>
      <p:sp>
        <p:nvSpPr>
          <p:cNvPr id="7" name="Rectangle 6">
            <a:extLst>
              <a:ext uri="{FF2B5EF4-FFF2-40B4-BE49-F238E27FC236}">
                <a16:creationId xmlns="" xmlns:a16="http://schemas.microsoft.com/office/drawing/2014/main" id="{D4D93FE9-04B3-FDF3-330D-8647A4DF450F}"/>
              </a:ext>
            </a:extLst>
          </p:cNvPr>
          <p:cNvSpPr/>
          <p:nvPr/>
        </p:nvSpPr>
        <p:spPr>
          <a:xfrm>
            <a:off x="8038307" y="588964"/>
            <a:ext cx="3516313" cy="2058987"/>
          </a:xfrm>
          <a:prstGeom prst="rect">
            <a:avLst/>
          </a:prstGeom>
        </p:spPr>
        <p:txBody>
          <a:bodyPr lIns="0" tIns="0" rIns="0" bIns="0"/>
          <a:lstStyle/>
          <a:p>
            <a:pPr eaLnBrk="1" fontAlgn="auto" hangingPunct="1">
              <a:spcBef>
                <a:spcPts val="0"/>
              </a:spcBef>
              <a:spcAft>
                <a:spcPts val="4410"/>
              </a:spcAft>
              <a:defRPr/>
            </a:pPr>
            <a:r>
              <a:rPr lang="en-US" sz="2900" b="1" spc="-100">
                <a:solidFill>
                  <a:srgbClr val="0000FF"/>
                </a:solidFill>
                <a:latin typeface="Times New Roman"/>
              </a:rPr>
              <a:t>Usual Indications</a:t>
            </a:r>
          </a:p>
          <a:p>
            <a:pPr eaLnBrk="1" fontAlgn="auto" hangingPunct="1">
              <a:lnSpc>
                <a:spcPts val="2880"/>
              </a:lnSpc>
              <a:spcBef>
                <a:spcPts val="0"/>
              </a:spcBef>
              <a:spcAft>
                <a:spcPts val="0"/>
              </a:spcAft>
              <a:defRPr/>
            </a:pPr>
            <a:r>
              <a:rPr lang="en-US" sz="2400">
                <a:latin typeface="Times New Roman"/>
              </a:rPr>
              <a:t>Second-line drug for treatment of Mycobacterium tuberculosis</a:t>
            </a:r>
          </a:p>
        </p:txBody>
      </p:sp>
      <p:sp>
        <p:nvSpPr>
          <p:cNvPr id="205832" name="Rectangle 7">
            <a:extLst>
              <a:ext uri="{FF2B5EF4-FFF2-40B4-BE49-F238E27FC236}">
                <a16:creationId xmlns="" xmlns:a16="http://schemas.microsoft.com/office/drawing/2014/main" id="{A34AF065-361A-1ECD-3398-D2C106324276}"/>
              </a:ext>
            </a:extLst>
          </p:cNvPr>
          <p:cNvSpPr>
            <a:spLocks noChangeArrowheads="1"/>
          </p:cNvSpPr>
          <p:nvPr/>
        </p:nvSpPr>
        <p:spPr bwMode="auto">
          <a:xfrm>
            <a:off x="8038307" y="4130675"/>
            <a:ext cx="3516313"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875"/>
              </a:lnSpc>
            </a:pPr>
            <a:r>
              <a:rPr lang="en-US" altLang="en-US" sz="2400">
                <a:latin typeface="Times New Roman" panose="02020603050405020304" pitchFamily="18" charset="0"/>
              </a:rPr>
              <a:t>Second-line drug for treatment of Mycobacterium tuberculosis</a:t>
            </a:r>
          </a:p>
        </p:txBody>
      </p:sp>
    </p:spTree>
  </p:cSld>
  <p:clrMapOvr>
    <a:overrideClrMapping bg1="lt1" tx1="dk1" bg2="lt2" tx2="dk2" accent1="accent1" accent2="accent2" accent3="accent3" accent4="accent4" accent5="accent5" accent6="accent6" hlink="hlink" folHlink="folHlink"/>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99C4E82-754D-6671-64EA-4C422DB65AEE}"/>
              </a:ext>
            </a:extLst>
          </p:cNvPr>
          <p:cNvSpPr/>
          <p:nvPr/>
        </p:nvSpPr>
        <p:spPr>
          <a:xfrm>
            <a:off x="573882" y="473076"/>
            <a:ext cx="2174875" cy="2486025"/>
          </a:xfrm>
          <a:prstGeom prst="rect">
            <a:avLst/>
          </a:prstGeom>
        </p:spPr>
        <p:txBody>
          <a:bodyPr lIns="0" tIns="0" rIns="0" bIns="0"/>
          <a:lstStyle/>
          <a:p>
            <a:pPr marL="254000" indent="-254000" eaLnBrk="1" fontAlgn="auto" hangingPunct="1">
              <a:spcBef>
                <a:spcPts val="0"/>
              </a:spcBef>
              <a:spcAft>
                <a:spcPts val="1050"/>
              </a:spcAft>
              <a:defRPr/>
            </a:pPr>
            <a:r>
              <a:rPr lang="en-US" sz="2400">
                <a:latin typeface="Times New Roman"/>
              </a:rPr>
              <a:t>Ethambutol</a:t>
            </a:r>
          </a:p>
          <a:p>
            <a:pPr algn="r" eaLnBrk="1" fontAlgn="auto" hangingPunct="1">
              <a:spcBef>
                <a:spcPts val="0"/>
              </a:spcBef>
              <a:spcAft>
                <a:spcPts val="5670"/>
              </a:spcAft>
              <a:defRPr/>
            </a:pPr>
            <a:r>
              <a:rPr lang="en-US" sz="2400">
                <a:latin typeface="Times New Roman"/>
              </a:rPr>
              <a:t>(Myambutol)</a:t>
            </a:r>
          </a:p>
          <a:p>
            <a:pPr marL="254000" indent="-254000" eaLnBrk="1" fontAlgn="auto" hangingPunct="1">
              <a:lnSpc>
                <a:spcPts val="3504"/>
              </a:lnSpc>
              <a:spcBef>
                <a:spcPts val="0"/>
              </a:spcBef>
              <a:spcAft>
                <a:spcPts val="0"/>
              </a:spcAft>
              <a:defRPr/>
            </a:pPr>
            <a:r>
              <a:rPr lang="en-US" sz="2400">
                <a:latin typeface="Times New Roman"/>
              </a:rPr>
              <a:t>Ethionamide (Trecator S.C.)</a:t>
            </a:r>
          </a:p>
        </p:txBody>
      </p:sp>
      <p:sp>
        <p:nvSpPr>
          <p:cNvPr id="206851" name="Rectangle 2">
            <a:extLst>
              <a:ext uri="{FF2B5EF4-FFF2-40B4-BE49-F238E27FC236}">
                <a16:creationId xmlns="" xmlns:a16="http://schemas.microsoft.com/office/drawing/2014/main" id="{7FEA9E16-0CBB-26F6-8B4B-C63BB24A5BC0}"/>
              </a:ext>
            </a:extLst>
          </p:cNvPr>
          <p:cNvSpPr>
            <a:spLocks noChangeArrowheads="1"/>
          </p:cNvSpPr>
          <p:nvPr/>
        </p:nvSpPr>
        <p:spPr bwMode="auto">
          <a:xfrm>
            <a:off x="573882" y="4708526"/>
            <a:ext cx="195262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lnSpc>
                <a:spcPts val="3450"/>
              </a:lnSpc>
            </a:pPr>
            <a:r>
              <a:rPr lang="en-US" altLang="en-US" sz="2400">
                <a:latin typeface="Times New Roman" panose="02020603050405020304" pitchFamily="18" charset="0"/>
              </a:rPr>
              <a:t>Isoniazid (INH) (Nydrazid)</a:t>
            </a:r>
          </a:p>
        </p:txBody>
      </p:sp>
      <p:sp>
        <p:nvSpPr>
          <p:cNvPr id="206852" name="Rectangle 3">
            <a:extLst>
              <a:ext uri="{FF2B5EF4-FFF2-40B4-BE49-F238E27FC236}">
                <a16:creationId xmlns="" xmlns:a16="http://schemas.microsoft.com/office/drawing/2014/main" id="{666787D0-1D9B-8DAB-BF2D-796DFAC718F8}"/>
              </a:ext>
            </a:extLst>
          </p:cNvPr>
          <p:cNvSpPr>
            <a:spLocks noChangeArrowheads="1"/>
          </p:cNvSpPr>
          <p:nvPr/>
        </p:nvSpPr>
        <p:spPr bwMode="auto">
          <a:xfrm>
            <a:off x="4310856" y="473076"/>
            <a:ext cx="3582988"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875"/>
              </a:lnSpc>
              <a:spcAft>
                <a:spcPts val="213"/>
              </a:spcAft>
            </a:pPr>
            <a:r>
              <a:rPr lang="en-US" altLang="en-US" sz="2400">
                <a:latin typeface="Times New Roman" panose="02020603050405020304" pitchFamily="18" charset="0"/>
              </a:rPr>
              <a:t>Adult: 15 mg/kg/day PO as a single dose</a:t>
            </a:r>
          </a:p>
          <a:p>
            <a:pPr eaLnBrk="1" hangingPunct="1">
              <a:lnSpc>
                <a:spcPts val="2900"/>
              </a:lnSpc>
              <a:spcAft>
                <a:spcPts val="1050"/>
              </a:spcAft>
            </a:pPr>
            <a:r>
              <a:rPr lang="en-US" altLang="en-US" sz="2400">
                <a:latin typeface="Times New Roman" panose="02020603050405020304" pitchFamily="18" charset="0"/>
              </a:rPr>
              <a:t>Pediatric: not recommended for children &lt; 13 yr.</a:t>
            </a:r>
          </a:p>
          <a:p>
            <a:pPr eaLnBrk="1" hangingPunct="1">
              <a:lnSpc>
                <a:spcPts val="2850"/>
              </a:lnSpc>
              <a:spcAft>
                <a:spcPts val="213"/>
              </a:spcAft>
            </a:pPr>
            <a:r>
              <a:rPr lang="en-US" altLang="en-US" sz="2400">
                <a:latin typeface="Times New Roman" panose="02020603050405020304" pitchFamily="18" charset="0"/>
              </a:rPr>
              <a:t>Adult: 15-20 mg/kg/day PO in divided doses with pyridoxine</a:t>
            </a:r>
          </a:p>
          <a:p>
            <a:pPr eaLnBrk="1" hangingPunct="1">
              <a:lnSpc>
                <a:spcPts val="2850"/>
              </a:lnSpc>
              <a:spcAft>
                <a:spcPts val="1050"/>
              </a:spcAft>
            </a:pPr>
            <a:r>
              <a:rPr lang="en-US" altLang="en-US" sz="2400">
                <a:latin typeface="Times New Roman" panose="02020603050405020304" pitchFamily="18" charset="0"/>
              </a:rPr>
              <a:t>Pediatric: 10-20 mg/kg/day PO in divided doses with pyridoxine</a:t>
            </a:r>
          </a:p>
          <a:p>
            <a:pPr eaLnBrk="1" hangingPunct="1">
              <a:spcAft>
                <a:spcPts val="1050"/>
              </a:spcAft>
            </a:pPr>
            <a:r>
              <a:rPr lang="en-US" altLang="en-US" sz="2400">
                <a:latin typeface="Times New Roman" panose="02020603050405020304" pitchFamily="18" charset="0"/>
              </a:rPr>
              <a:t>Adult: 5 mg/kg/day PO</a:t>
            </a:r>
          </a:p>
          <a:p>
            <a:pPr eaLnBrk="1" hangingPunct="1">
              <a:lnSpc>
                <a:spcPts val="2875"/>
              </a:lnSpc>
            </a:pPr>
            <a:r>
              <a:rPr lang="en-US" altLang="en-US" sz="2400">
                <a:latin typeface="Times New Roman" panose="02020603050405020304" pitchFamily="18" charset="0"/>
              </a:rPr>
              <a:t>Pediatric: 10-20 mg/kg/day PO</a:t>
            </a:r>
          </a:p>
        </p:txBody>
      </p:sp>
      <p:sp>
        <p:nvSpPr>
          <p:cNvPr id="206853" name="Rectangle 4">
            <a:extLst>
              <a:ext uri="{FF2B5EF4-FFF2-40B4-BE49-F238E27FC236}">
                <a16:creationId xmlns="" xmlns:a16="http://schemas.microsoft.com/office/drawing/2014/main" id="{9E073CF3-E1F3-E857-405F-2E56F3378074}"/>
              </a:ext>
            </a:extLst>
          </p:cNvPr>
          <p:cNvSpPr>
            <a:spLocks noChangeArrowheads="1"/>
          </p:cNvSpPr>
          <p:nvPr/>
        </p:nvSpPr>
        <p:spPr bwMode="auto">
          <a:xfrm>
            <a:off x="8055769" y="473075"/>
            <a:ext cx="351790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875"/>
              </a:lnSpc>
              <a:spcAft>
                <a:spcPts val="3363"/>
              </a:spcAft>
            </a:pPr>
            <a:r>
              <a:rPr lang="en-US" altLang="en-US" sz="2400">
                <a:latin typeface="Times New Roman" panose="02020603050405020304" pitchFamily="18" charset="0"/>
              </a:rPr>
              <a:t>Second-line drug for treatment of Mycobacterium tuberculosis</a:t>
            </a:r>
          </a:p>
          <a:p>
            <a:pPr eaLnBrk="1" hangingPunct="1">
              <a:lnSpc>
                <a:spcPts val="2900"/>
              </a:lnSpc>
              <a:spcAft>
                <a:spcPts val="7563"/>
              </a:spcAft>
            </a:pPr>
            <a:r>
              <a:rPr lang="en-US" altLang="en-US" sz="2400">
                <a:latin typeface="Times New Roman" panose="02020603050405020304" pitchFamily="18" charset="0"/>
              </a:rPr>
              <a:t>First-line drug for treatment of Mycobacterium tuberculosis</a:t>
            </a:r>
          </a:p>
        </p:txBody>
      </p:sp>
      <p:sp>
        <p:nvSpPr>
          <p:cNvPr id="206854" name="Rectangle 5">
            <a:extLst>
              <a:ext uri="{FF2B5EF4-FFF2-40B4-BE49-F238E27FC236}">
                <a16:creationId xmlns="" xmlns:a16="http://schemas.microsoft.com/office/drawing/2014/main" id="{9686E108-F9D3-FB54-DA1E-543D5F76782C}"/>
              </a:ext>
            </a:extLst>
          </p:cNvPr>
          <p:cNvSpPr>
            <a:spLocks noChangeArrowheads="1"/>
          </p:cNvSpPr>
          <p:nvPr/>
        </p:nvSpPr>
        <p:spPr bwMode="auto">
          <a:xfrm>
            <a:off x="8055770" y="4708525"/>
            <a:ext cx="3444875" cy="98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875"/>
              </a:lnSpc>
              <a:spcBef>
                <a:spcPts val="7563"/>
              </a:spcBef>
            </a:pPr>
            <a:r>
              <a:rPr lang="en-US" altLang="en-US" sz="2400">
                <a:latin typeface="Times New Roman" panose="02020603050405020304" pitchFamily="18" charset="0"/>
              </a:rPr>
              <a:t>First-line drug for treatment of Mycobacterium tuberculosis</a:t>
            </a:r>
          </a:p>
        </p:txBody>
      </p:sp>
    </p:spTree>
  </p:cSld>
  <p:clrMapOvr>
    <a:overrideClrMapping bg1="lt1" tx1="dk1" bg2="lt2" tx2="dk2" accent1="accent1" accent2="accent2" accent3="accent3" accent4="accent4" accent5="accent5" accent6="accent6" hlink="hlink" folHlink="folHlink"/>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A30F5994-3D0C-572D-AAFB-B70A4D8F39D9}"/>
              </a:ext>
            </a:extLst>
          </p:cNvPr>
          <p:cNvGraphicFramePr>
            <a:graphicFrameLocks noGrp="1"/>
          </p:cNvGraphicFramePr>
          <p:nvPr/>
        </p:nvGraphicFramePr>
        <p:xfrm>
          <a:off x="399257" y="417514"/>
          <a:ext cx="11155363" cy="5983287"/>
        </p:xfrm>
        <a:graphic>
          <a:graphicData uri="http://schemas.openxmlformats.org/drawingml/2006/table">
            <a:tbl>
              <a:tblPr/>
              <a:tblGrid>
                <a:gridCol w="1527175">
                  <a:extLst>
                    <a:ext uri="{9D8B030D-6E8A-4147-A177-3AD203B41FA5}">
                      <a16:colId xmlns="" xmlns:a16="http://schemas.microsoft.com/office/drawing/2014/main" val="20000"/>
                    </a:ext>
                  </a:extLst>
                </a:gridCol>
                <a:gridCol w="2041525">
                  <a:extLst>
                    <a:ext uri="{9D8B030D-6E8A-4147-A177-3AD203B41FA5}">
                      <a16:colId xmlns="" xmlns:a16="http://schemas.microsoft.com/office/drawing/2014/main" val="20001"/>
                    </a:ext>
                  </a:extLst>
                </a:gridCol>
                <a:gridCol w="3709988">
                  <a:extLst>
                    <a:ext uri="{9D8B030D-6E8A-4147-A177-3AD203B41FA5}">
                      <a16:colId xmlns="" xmlns:a16="http://schemas.microsoft.com/office/drawing/2014/main" val="20002"/>
                    </a:ext>
                  </a:extLst>
                </a:gridCol>
                <a:gridCol w="3876675">
                  <a:extLst>
                    <a:ext uri="{9D8B030D-6E8A-4147-A177-3AD203B41FA5}">
                      <a16:colId xmlns="" xmlns:a16="http://schemas.microsoft.com/office/drawing/2014/main" val="20003"/>
                    </a:ext>
                  </a:extLst>
                </a:gridCol>
              </a:tblGrid>
              <a:tr h="1149350">
                <a:tc gridSpan="2">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Pyrazinamide (Generic)</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a:txBody>
                    <a:bodyPr/>
                    <a:lstStyle>
                      <a:lvl1pPr marL="228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28600" marR="0" lvl="0" indent="0" algn="l" defTabSz="914400" rtl="0" eaLnBrk="1" fontAlgn="base" latinLnBrk="0" hangingPunct="1">
                        <a:lnSpc>
                          <a:spcPts val="2875"/>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Adult and Pediatric: 15-30 mg/kg/day PO</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921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92100" marR="0" lvl="0" indent="0" algn="l" defTabSz="914400" rtl="0" eaLnBrk="1" fontAlgn="base" latinLnBrk="0" hangingPunct="1">
                        <a:lnSpc>
                          <a:spcPts val="2875"/>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Second-line drug for treatment of Mycobacterium tuberculosis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164941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Rifabutin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397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3970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(Mycobutin)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28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28600" marR="0" lvl="0" indent="0" algn="l" defTabSz="914400" rtl="0" eaLnBrk="1" fontAlgn="base" latinLnBrk="0" hangingPunct="1">
                        <a:lnSpc>
                          <a:spcPct val="100000"/>
                        </a:lnSpc>
                        <a:spcBef>
                          <a:spcPct val="0"/>
                        </a:spcBef>
                        <a:spcAft>
                          <a:spcPts val="105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Adult: 300 mg PO daily</a:t>
                      </a:r>
                    </a:p>
                    <a:p>
                      <a:pPr marL="228600" marR="0" lvl="0" indent="0" algn="l" defTabSz="914400" rtl="0" eaLnBrk="1" fontAlgn="base" latinLnBrk="0" hangingPunct="1">
                        <a:lnSpc>
                          <a:spcPts val="2875"/>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Pediatric: safety not established</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921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92100" marR="0" lvl="0" indent="0" algn="just" defTabSz="914400" rtl="0" eaLnBrk="1" fontAlgn="base" latinLnBrk="0" hangingPunct="1">
                        <a:lnSpc>
                          <a:spcPts val="285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Treatment of Mycobacterium avium-intracellulare (MAC) in patients with advance HIV infection</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660525">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625"/>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Rifampin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Rimactane)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397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3970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(Rifadin,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28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28600" marR="0" lvl="0" indent="0" algn="l" defTabSz="914400" rtl="0" eaLnBrk="1" fontAlgn="base" latinLnBrk="0" hangingPunct="1">
                        <a:lnSpc>
                          <a:spcPts val="2925"/>
                        </a:lnSpc>
                        <a:spcBef>
                          <a:spcPct val="0"/>
                        </a:spcBef>
                        <a:spcAft>
                          <a:spcPts val="213"/>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Adult: 600 mg 2 times per week for 2 mo</a:t>
                      </a:r>
                    </a:p>
                    <a:p>
                      <a:pPr marL="228600" marR="0" lvl="0" indent="0" algn="l" defTabSz="914400" rtl="0" eaLnBrk="1" fontAlgn="base" latinLnBrk="0" hangingPunct="1">
                        <a:lnSpc>
                          <a:spcPts val="2875"/>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Pediatric: safety not established</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921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92100" marR="0" lvl="0" indent="0" algn="l" defTabSz="914400" rtl="0" eaLnBrk="1" fontAlgn="base" latinLnBrk="0" hangingPunct="1">
                        <a:lnSpc>
                          <a:spcPts val="285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First-line drug for treatment of M. tuberculosis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524000">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Rifapentine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810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38100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(Priftin)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28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28600" marR="0" lvl="0" indent="0" algn="l" defTabSz="914400" rtl="0" eaLnBrk="1" fontAlgn="base" latinLnBrk="0" hangingPunct="1">
                        <a:lnSpc>
                          <a:spcPts val="2850"/>
                        </a:lnSpc>
                        <a:spcBef>
                          <a:spcPct val="0"/>
                        </a:spcBef>
                        <a:spcAft>
                          <a:spcPts val="213"/>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Adult: 600 mg PO 2 times per week for 2 mo</a:t>
                      </a:r>
                    </a:p>
                    <a:p>
                      <a:pPr marL="228600" marR="0" lvl="0" indent="0" algn="l" defTabSz="914400" rtl="0" eaLnBrk="1" fontAlgn="base" latinLnBrk="0" hangingPunct="1">
                        <a:lnSpc>
                          <a:spcPts val="2875"/>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Pediatric: safety not established</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2921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92100" marR="0" lvl="0" indent="0" algn="l" defTabSz="914400" rtl="0" eaLnBrk="1" fontAlgn="base" latinLnBrk="0" hangingPunct="1">
                        <a:lnSpc>
                          <a:spcPts val="2875"/>
                        </a:lnSpc>
                        <a:spcBef>
                          <a:spcPct val="0"/>
                        </a:spcBef>
                        <a:spcAft>
                          <a:spcPct val="0"/>
                        </a:spcAft>
                        <a:buClrTx/>
                        <a:buSzTx/>
                        <a:buFontTx/>
                        <a:buNone/>
                        <a:tabLst/>
                      </a:pPr>
                      <a:r>
                        <a:rPr kumimoji="0" lang="en-US" altLang="en-US" sz="2400" b="0" i="0" u="none" strike="noStrike" cap="none" normalizeH="0" baseline="0">
                          <a:ln>
                            <a:noFill/>
                          </a:ln>
                          <a:solidFill>
                            <a:schemeClr val="tx1"/>
                          </a:solidFill>
                          <a:effectLst/>
                          <a:latin typeface="Times New Roman" panose="02020603050405020304" pitchFamily="18" charset="0"/>
                        </a:rPr>
                        <a:t>First-line drug for treatment of M. tuberculosis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8898" name="Rectangle 1">
            <a:extLst>
              <a:ext uri="{FF2B5EF4-FFF2-40B4-BE49-F238E27FC236}">
                <a16:creationId xmlns="" xmlns:a16="http://schemas.microsoft.com/office/drawing/2014/main" id="{D8FB909C-25A1-C042-C8D6-7AF905C17195}"/>
              </a:ext>
            </a:extLst>
          </p:cNvPr>
          <p:cNvSpPr>
            <a:spLocks noChangeArrowheads="1"/>
          </p:cNvSpPr>
          <p:nvPr/>
        </p:nvSpPr>
        <p:spPr bwMode="auto">
          <a:xfrm>
            <a:off x="765969" y="288926"/>
            <a:ext cx="75882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938"/>
              </a:spcAft>
            </a:pPr>
            <a:r>
              <a:rPr lang="en-US" altLang="en-US" sz="3500" b="1">
                <a:latin typeface="Georgia" panose="02040502050405020303" pitchFamily="18" charset="0"/>
              </a:rPr>
              <a:t>Contraindications and Cautions</a:t>
            </a:r>
          </a:p>
        </p:txBody>
      </p:sp>
      <p:sp>
        <p:nvSpPr>
          <p:cNvPr id="3" name="Rectangle 2">
            <a:extLst>
              <a:ext uri="{FF2B5EF4-FFF2-40B4-BE49-F238E27FC236}">
                <a16:creationId xmlns="" xmlns:a16="http://schemas.microsoft.com/office/drawing/2014/main" id="{C406CED0-1946-9F3A-DBBD-CF0BA96ABB6F}"/>
              </a:ext>
            </a:extLst>
          </p:cNvPr>
          <p:cNvSpPr/>
          <p:nvPr/>
        </p:nvSpPr>
        <p:spPr>
          <a:xfrm>
            <a:off x="959644" y="1200150"/>
            <a:ext cx="10623550" cy="4783138"/>
          </a:xfrm>
          <a:prstGeom prst="rect">
            <a:avLst/>
          </a:prstGeom>
        </p:spPr>
        <p:txBody>
          <a:bodyPr lIns="0" tIns="0" rIns="0" bIns="0"/>
          <a:lstStyle/>
          <a:p>
            <a:pPr marL="236728" indent="-215900" eaLnBrk="1" fontAlgn="auto" hangingPunct="1">
              <a:lnSpc>
                <a:spcPts val="3888"/>
              </a:lnSpc>
              <a:spcBef>
                <a:spcPts val="2940"/>
              </a:spcBef>
              <a:spcAft>
                <a:spcPts val="630"/>
              </a:spcAft>
              <a:defRPr/>
            </a:pPr>
            <a:r>
              <a:rPr lang="en-US" sz="3500">
                <a:latin typeface="Times New Roman"/>
              </a:rPr>
              <a:t>•    Antituberculosis drugs are contraindicated for patients with any known allergy to these agents</a:t>
            </a:r>
          </a:p>
          <a:p>
            <a:pPr algn="just" eaLnBrk="1" fontAlgn="auto" hangingPunct="1">
              <a:spcBef>
                <a:spcPts val="0"/>
              </a:spcBef>
              <a:spcAft>
                <a:spcPts val="1470"/>
              </a:spcAft>
              <a:defRPr/>
            </a:pPr>
            <a:r>
              <a:rPr lang="en-US" sz="3500">
                <a:latin typeface="Times New Roman"/>
              </a:rPr>
              <a:t>•    In those with the metabolism or excretion of the drug.</a:t>
            </a:r>
          </a:p>
          <a:p>
            <a:pPr marL="236728" indent="-215900" eaLnBrk="1" fontAlgn="auto" hangingPunct="1">
              <a:lnSpc>
                <a:spcPts val="3888"/>
              </a:lnSpc>
              <a:spcBef>
                <a:spcPts val="0"/>
              </a:spcBef>
              <a:spcAft>
                <a:spcPts val="630"/>
              </a:spcAft>
              <a:defRPr/>
            </a:pPr>
            <a:r>
              <a:rPr lang="en-US" sz="3500">
                <a:latin typeface="Times New Roman"/>
              </a:rPr>
              <a:t>•    In those with severe CNS dysfunction, which could be exacerbated by the actions of the drug.</a:t>
            </a:r>
          </a:p>
          <a:p>
            <a:pPr marL="236728" indent="-215900" eaLnBrk="1" fontAlgn="auto" hangingPunct="1">
              <a:lnSpc>
                <a:spcPts val="3888"/>
              </a:lnSpc>
              <a:spcBef>
                <a:spcPts val="0"/>
              </a:spcBef>
              <a:spcAft>
                <a:spcPts val="0"/>
              </a:spcAft>
              <a:defRPr/>
            </a:pPr>
            <a:r>
              <a:rPr lang="en-US" sz="3500">
                <a:latin typeface="Times New Roman"/>
              </a:rPr>
              <a:t>•    In pregnancy because of possible adverse effects on the fetus. In an antituberculosis regimen is necessary during pregnancy, the combination of isoniazid, ethambutol and rifampin is considered the safest.</a:t>
            </a:r>
          </a:p>
        </p:txBody>
      </p:sp>
    </p:spTree>
  </p:cSld>
  <p:clrMapOvr>
    <a:overrideClrMapping bg1="lt1" tx1="dk1" bg2="lt2" tx2="dk2" accent1="accent1" accent2="accent2" accent3="accent3" accent4="accent4" accent5="accent5" accent6="accent6" hlink="hlink" folHlink="folHlink"/>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922" name="Rectangle 1">
            <a:extLst>
              <a:ext uri="{FF2B5EF4-FFF2-40B4-BE49-F238E27FC236}">
                <a16:creationId xmlns="" xmlns:a16="http://schemas.microsoft.com/office/drawing/2014/main" id="{0E51D04C-2737-F351-CF91-C6BE55EE24F8}"/>
              </a:ext>
            </a:extLst>
          </p:cNvPr>
          <p:cNvSpPr>
            <a:spLocks noChangeArrowheads="1"/>
          </p:cNvSpPr>
          <p:nvPr/>
        </p:nvSpPr>
        <p:spPr bwMode="auto">
          <a:xfrm>
            <a:off x="634207" y="357188"/>
            <a:ext cx="4525963"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127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938"/>
              </a:spcAft>
            </a:pPr>
            <a:r>
              <a:rPr lang="en-US" altLang="en-US" sz="4700">
                <a:latin typeface="Times New Roman" panose="02020603050405020304" pitchFamily="18" charset="0"/>
              </a:rPr>
              <a:t>Adverse Effects</a:t>
            </a:r>
          </a:p>
        </p:txBody>
      </p:sp>
      <p:sp>
        <p:nvSpPr>
          <p:cNvPr id="209923" name="Rectangle 2">
            <a:extLst>
              <a:ext uri="{FF2B5EF4-FFF2-40B4-BE49-F238E27FC236}">
                <a16:creationId xmlns="" xmlns:a16="http://schemas.microsoft.com/office/drawing/2014/main" id="{3AE406C3-97C2-0E5B-3772-908530DA8FAD}"/>
              </a:ext>
            </a:extLst>
          </p:cNvPr>
          <p:cNvSpPr>
            <a:spLocks noChangeArrowheads="1"/>
          </p:cNvSpPr>
          <p:nvPr/>
        </p:nvSpPr>
        <p:spPr bwMode="auto">
          <a:xfrm>
            <a:off x="765970" y="1335088"/>
            <a:ext cx="10956925" cy="515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36538" indent="-2413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875"/>
              </a:lnSpc>
              <a:spcBef>
                <a:spcPts val="2938"/>
              </a:spcBef>
              <a:spcAft>
                <a:spcPts val="425"/>
              </a:spcAft>
            </a:pPr>
            <a:r>
              <a:rPr lang="en-US" altLang="en-US" sz="2700"/>
              <a:t>•    CNS effects: neuritis, dizziness, headache, malaise, drowsiness, and hallucinations are often reported and are related to direct effects of the drugs on neurons.</a:t>
            </a:r>
          </a:p>
          <a:p>
            <a:pPr eaLnBrk="1" hangingPunct="1">
              <a:lnSpc>
                <a:spcPts val="2875"/>
              </a:lnSpc>
              <a:spcAft>
                <a:spcPts val="425"/>
              </a:spcAft>
            </a:pPr>
            <a:r>
              <a:rPr lang="en-US" altLang="en-US" sz="2700"/>
              <a:t>•    GI tract: nausea, vomiting, anorexia, stomach upset and abnormal pain.</a:t>
            </a:r>
          </a:p>
          <a:p>
            <a:pPr algn="just" eaLnBrk="1" hangingPunct="1">
              <a:lnSpc>
                <a:spcPts val="2875"/>
              </a:lnSpc>
              <a:spcAft>
                <a:spcPts val="425"/>
              </a:spcAft>
            </a:pPr>
            <a:r>
              <a:rPr lang="en-US" altLang="en-US" sz="2700"/>
              <a:t>•    Rifampin, rifabutin and rifapentine cause discoloration of body fluids from urine to sweat and tears. Patients should be alerted that in many instances orange-tinged urine, sweat, and tears may stain clothing and permanently stain contact lenses. This can be frightening if the patient is not alerted that many to the possibility that it will happen.</a:t>
            </a:r>
          </a:p>
          <a:p>
            <a:pPr eaLnBrk="1" hangingPunct="1">
              <a:lnSpc>
                <a:spcPts val="2875"/>
              </a:lnSpc>
            </a:pPr>
            <a:r>
              <a:rPr lang="en-US" altLang="en-US" sz="2700"/>
              <a:t>•    As with other antibiotics, there is always a possibility of hypersensitivity reactions and the patient should be monitored on a regular basis.</a:t>
            </a:r>
          </a:p>
        </p:txBody>
      </p:sp>
    </p:spTree>
  </p:cSld>
  <p:clrMapOvr>
    <a:overrideClrMapping bg1="lt1" tx1="dk1" bg2="lt2" tx2="dk2" accent1="accent1" accent2="accent2" accent3="accent3" accent4="accent4" accent5="accent5" accent6="accent6" hlink="hlink" folHlink="folHlink"/>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8D271BA-8214-D6EC-6C9C-CC578D265DAF}"/>
              </a:ext>
            </a:extLst>
          </p:cNvPr>
          <p:cNvSpPr/>
          <p:nvPr/>
        </p:nvSpPr>
        <p:spPr>
          <a:xfrm>
            <a:off x="1188245" y="527051"/>
            <a:ext cx="3756025" cy="411163"/>
          </a:xfrm>
          <a:prstGeom prst="rect">
            <a:avLst/>
          </a:prstGeom>
        </p:spPr>
        <p:txBody>
          <a:bodyPr wrap="none" lIns="0" tIns="0" rIns="0" bIns="0"/>
          <a:lstStyle/>
          <a:p>
            <a:pPr eaLnBrk="1" fontAlgn="auto" hangingPunct="1">
              <a:spcBef>
                <a:spcPts val="0"/>
              </a:spcBef>
              <a:spcAft>
                <a:spcPts val="3570"/>
              </a:spcAft>
              <a:defRPr/>
            </a:pPr>
            <a:r>
              <a:rPr lang="en-US" sz="2900" b="1" spc="-100">
                <a:latin typeface="Times New Roman"/>
              </a:rPr>
              <a:t>Drug Interactions</a:t>
            </a:r>
          </a:p>
        </p:txBody>
      </p:sp>
      <p:sp>
        <p:nvSpPr>
          <p:cNvPr id="3" name="Rectangle 2">
            <a:extLst>
              <a:ext uri="{FF2B5EF4-FFF2-40B4-BE49-F238E27FC236}">
                <a16:creationId xmlns="" xmlns:a16="http://schemas.microsoft.com/office/drawing/2014/main" id="{04877592-A75D-73EE-56F6-ED88F889E2D7}"/>
              </a:ext>
            </a:extLst>
          </p:cNvPr>
          <p:cNvSpPr/>
          <p:nvPr/>
        </p:nvSpPr>
        <p:spPr>
          <a:xfrm>
            <a:off x="643732" y="1514475"/>
            <a:ext cx="10944225" cy="5048250"/>
          </a:xfrm>
          <a:prstGeom prst="rect">
            <a:avLst/>
          </a:prstGeom>
        </p:spPr>
        <p:txBody>
          <a:bodyPr lIns="0" tIns="0" rIns="0" bIns="0"/>
          <a:lstStyle/>
          <a:p>
            <a:pPr marL="228600" indent="-228600" eaLnBrk="1" fontAlgn="auto" hangingPunct="1">
              <a:lnSpc>
                <a:spcPts val="3456"/>
              </a:lnSpc>
              <a:spcBef>
                <a:spcPts val="3570"/>
              </a:spcBef>
              <a:spcAft>
                <a:spcPts val="420"/>
              </a:spcAft>
              <a:defRPr/>
            </a:pPr>
            <a:r>
              <a:rPr lang="en-US" sz="3100" spc="-150">
                <a:latin typeface="Calibri"/>
              </a:rPr>
              <a:t>•    When rifampin and INH are used in combination, the possibility of toxic liver reactions increases. Patients should be monitored closely.</a:t>
            </a:r>
          </a:p>
          <a:p>
            <a:pPr marL="228600" indent="-228600" eaLnBrk="1" fontAlgn="auto" hangingPunct="1">
              <a:lnSpc>
                <a:spcPts val="3456"/>
              </a:lnSpc>
              <a:spcBef>
                <a:spcPts val="0"/>
              </a:spcBef>
              <a:spcAft>
                <a:spcPts val="420"/>
              </a:spcAft>
              <a:defRPr/>
            </a:pPr>
            <a:r>
              <a:rPr lang="en-US" sz="3100" spc="-150">
                <a:latin typeface="Calibri"/>
              </a:rPr>
              <a:t>•    Increases metabolism and decreased drug effectiveness occur as a result of administration of quinidine, metoprolol, propranolol, corticosteroids, oral contraceptives, oral anticoagulants, oral antidiabetic agents, digoxin, theophylline, methadone, phenytoin, verapamil, cyclosporine or ketoconazole in combination with rifampin or rifabutin.</a:t>
            </a:r>
          </a:p>
          <a:p>
            <a:pPr marL="228600" indent="-228600" eaLnBrk="1" fontAlgn="auto" hangingPunct="1">
              <a:lnSpc>
                <a:spcPts val="3480"/>
              </a:lnSpc>
              <a:spcBef>
                <a:spcPts val="0"/>
              </a:spcBef>
              <a:spcAft>
                <a:spcPts val="0"/>
              </a:spcAft>
              <a:defRPr/>
            </a:pPr>
            <a:r>
              <a:rPr lang="en-US" sz="3100" spc="-150">
                <a:latin typeface="Calibri"/>
              </a:rPr>
              <a:t>•    Patients who are taking these drug combinations should be monitored closely and dosage adjustments made as needed.</a:t>
            </a:r>
          </a:p>
        </p:txBody>
      </p:sp>
    </p:spTree>
  </p:cSld>
  <p:clrMapOvr>
    <a:overrideClrMapping bg1="lt1" tx1="dk1" bg2="lt2" tx2="dk2" accent1="accent1" accent2="accent2" accent3="accent3" accent4="accent4" accent5="accent5" accent6="accent6" hlink="hlink" folHlink="folHlink"/>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1970" name="Rectangle 1">
            <a:extLst>
              <a:ext uri="{FF2B5EF4-FFF2-40B4-BE49-F238E27FC236}">
                <a16:creationId xmlns="" xmlns:a16="http://schemas.microsoft.com/office/drawing/2014/main" id="{896541B8-0199-4F29-4F53-44761F2754FE}"/>
              </a:ext>
            </a:extLst>
          </p:cNvPr>
          <p:cNvSpPr>
            <a:spLocks noChangeArrowheads="1"/>
          </p:cNvSpPr>
          <p:nvPr/>
        </p:nvSpPr>
        <p:spPr bwMode="auto">
          <a:xfrm>
            <a:off x="538957" y="338138"/>
            <a:ext cx="1096486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191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211971" name="Rectangle 2">
            <a:extLst>
              <a:ext uri="{FF2B5EF4-FFF2-40B4-BE49-F238E27FC236}">
                <a16:creationId xmlns="" xmlns:a16="http://schemas.microsoft.com/office/drawing/2014/main" id="{0D88C11C-D867-83A9-530D-AFDE16388DA2}"/>
              </a:ext>
            </a:extLst>
          </p:cNvPr>
          <p:cNvSpPr>
            <a:spLocks noChangeArrowheads="1"/>
          </p:cNvSpPr>
          <p:nvPr/>
        </p:nvSpPr>
        <p:spPr bwMode="auto">
          <a:xfrm>
            <a:off x="538957" y="1082675"/>
            <a:ext cx="10964863"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86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425"/>
              </a:lnSpc>
              <a:spcAft>
                <a:spcPts val="2938"/>
              </a:spcAft>
            </a:pPr>
            <a:r>
              <a:rPr lang="en-US" altLang="en-US" sz="3100">
                <a:latin typeface="Times New Roman" panose="02020603050405020304" pitchFamily="18" charset="0"/>
              </a:rPr>
              <a:t>• Check culture and sensitivity reports to ensure that this is the drug of choice for this patient and arrange repeated cultures if response is not as anticipated.</a:t>
            </a:r>
          </a:p>
        </p:txBody>
      </p:sp>
      <p:sp>
        <p:nvSpPr>
          <p:cNvPr id="211972" name="Rectangle 3">
            <a:extLst>
              <a:ext uri="{FF2B5EF4-FFF2-40B4-BE49-F238E27FC236}">
                <a16:creationId xmlns="" xmlns:a16="http://schemas.microsoft.com/office/drawing/2014/main" id="{647DD526-B492-F3C6-0480-5504758CB4E9}"/>
              </a:ext>
            </a:extLst>
          </p:cNvPr>
          <p:cNvSpPr>
            <a:spLocks noChangeArrowheads="1"/>
          </p:cNvSpPr>
          <p:nvPr/>
        </p:nvSpPr>
        <p:spPr bwMode="auto">
          <a:xfrm>
            <a:off x="713581" y="2566988"/>
            <a:ext cx="10764838"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425"/>
              </a:lnSpc>
              <a:spcBef>
                <a:spcPts val="2938"/>
              </a:spcBef>
            </a:pPr>
            <a:r>
              <a:rPr lang="en-US" altLang="en-US" sz="3100">
                <a:latin typeface="Times New Roman" panose="02020603050405020304" pitchFamily="18" charset="0"/>
              </a:rPr>
              <a:t>Monitor renal and liver function test results before and periodically during therapy to arrange for dosage reduction as needed. </a:t>
            </a:r>
            <a:r>
              <a:rPr lang="en-US" altLang="en-US" sz="3100" baseline="30000">
                <a:latin typeface="Times New Roman" panose="02020603050405020304" pitchFamily="18" charset="0"/>
              </a:rPr>
              <a:t>•</a:t>
            </a:r>
          </a:p>
        </p:txBody>
      </p:sp>
      <p:sp>
        <p:nvSpPr>
          <p:cNvPr id="211973" name="Rectangle 4">
            <a:extLst>
              <a:ext uri="{FF2B5EF4-FFF2-40B4-BE49-F238E27FC236}">
                <a16:creationId xmlns="" xmlns:a16="http://schemas.microsoft.com/office/drawing/2014/main" id="{BEC4D627-48C2-1B43-1DD3-FCB576DA2D6A}"/>
              </a:ext>
            </a:extLst>
          </p:cNvPr>
          <p:cNvSpPr>
            <a:spLocks noChangeArrowheads="1"/>
          </p:cNvSpPr>
          <p:nvPr/>
        </p:nvSpPr>
        <p:spPr bwMode="auto">
          <a:xfrm>
            <a:off x="538957" y="4057651"/>
            <a:ext cx="11077575"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8600"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450"/>
              </a:lnSpc>
            </a:pPr>
            <a:r>
              <a:rPr lang="en-US" altLang="en-US" sz="3100">
                <a:latin typeface="Times New Roman" panose="02020603050405020304" pitchFamily="18" charset="0"/>
              </a:rPr>
              <a:t>• Ensure that the patient receives the full course of the drugs to improve effectiveness and decrease the risk of development of resistant bacterial strains. These drugs are taken for years and often in combination. Periodic medical evaluation and reteaching are often essentials to ensure compliance.</a:t>
            </a:r>
          </a:p>
        </p:txBody>
      </p:sp>
      <p:sp>
        <p:nvSpPr>
          <p:cNvPr id="211974" name="Rectangle 5">
            <a:extLst>
              <a:ext uri="{FF2B5EF4-FFF2-40B4-BE49-F238E27FC236}">
                <a16:creationId xmlns="" xmlns:a16="http://schemas.microsoft.com/office/drawing/2014/main" id="{50EDF9F9-E8E5-C730-B94F-D7286AFE0573}"/>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11975" name="Rectangle 6">
            <a:extLst>
              <a:ext uri="{FF2B5EF4-FFF2-40B4-BE49-F238E27FC236}">
                <a16:creationId xmlns="" xmlns:a16="http://schemas.microsoft.com/office/drawing/2014/main" id="{1BB5077B-DC9A-8A08-77C6-AFC621B5A760}"/>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193</a:t>
            </a:r>
          </a:p>
        </p:txBody>
      </p:sp>
    </p:spTree>
  </p:cSld>
  <p:clrMapOvr>
    <a:overrideClrMapping bg1="lt1" tx1="dk1" bg2="lt2" tx2="dk2" accent1="accent1" accent2="accent2" accent3="accent3" accent4="accent4" accent5="accent5" accent6="accent6" hlink="hlink" folHlink="folHlink"/>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2994" name="Rectangle 1">
            <a:extLst>
              <a:ext uri="{FF2B5EF4-FFF2-40B4-BE49-F238E27FC236}">
                <a16:creationId xmlns="" xmlns:a16="http://schemas.microsoft.com/office/drawing/2014/main" id="{8E7376C1-6CCF-6162-C731-41E1585E6684}"/>
              </a:ext>
            </a:extLst>
          </p:cNvPr>
          <p:cNvSpPr>
            <a:spLocks noChangeArrowheads="1"/>
          </p:cNvSpPr>
          <p:nvPr/>
        </p:nvSpPr>
        <p:spPr bwMode="auto">
          <a:xfrm>
            <a:off x="765969" y="457200"/>
            <a:ext cx="3389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150"/>
              </a:spcAft>
            </a:pPr>
            <a:r>
              <a:rPr lang="en-US" altLang="en-US" sz="4000"/>
              <a:t>Continuation....</a:t>
            </a:r>
          </a:p>
        </p:txBody>
      </p:sp>
      <p:sp>
        <p:nvSpPr>
          <p:cNvPr id="212995" name="Rectangle 2">
            <a:extLst>
              <a:ext uri="{FF2B5EF4-FFF2-40B4-BE49-F238E27FC236}">
                <a16:creationId xmlns="" xmlns:a16="http://schemas.microsoft.com/office/drawing/2014/main" id="{44878169-576B-0ADD-9215-7D119233F61F}"/>
              </a:ext>
            </a:extLst>
          </p:cNvPr>
          <p:cNvSpPr>
            <a:spLocks noChangeArrowheads="1"/>
          </p:cNvSpPr>
          <p:nvPr/>
        </p:nvSpPr>
        <p:spPr bwMode="auto">
          <a:xfrm>
            <a:off x="959645" y="1438275"/>
            <a:ext cx="10739437"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3838" indent="-203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263"/>
              </a:lnSpc>
              <a:spcBef>
                <a:spcPts val="3150"/>
              </a:spcBef>
              <a:spcAft>
                <a:spcPts val="625"/>
              </a:spcAft>
            </a:pPr>
            <a:r>
              <a:rPr lang="en-US" altLang="en-US" sz="3100">
                <a:latin typeface="Times New Roman" panose="02020603050405020304" pitchFamily="18" charset="0"/>
              </a:rPr>
              <a:t>•    Discontinue the drug immediately if hypersensitivity reactions occur to avert potentially serious reactions.</a:t>
            </a:r>
          </a:p>
          <a:p>
            <a:pPr eaLnBrk="1" hangingPunct="1">
              <a:lnSpc>
                <a:spcPts val="3238"/>
              </a:lnSpc>
              <a:spcAft>
                <a:spcPts val="625"/>
              </a:spcAft>
            </a:pPr>
            <a:r>
              <a:rPr lang="en-US" altLang="en-US" sz="3100">
                <a:latin typeface="Times New Roman" panose="02020603050405020304" pitchFamily="18" charset="0"/>
              </a:rPr>
              <a:t>•    Encourage the patient to eat small, frequent meals as tolerated; perform frequent mouth care; and drink adequate fluids to ensure adequate nutrition and hydration. Monitor nutrition if GI effects become a problem.</a:t>
            </a:r>
          </a:p>
          <a:p>
            <a:pPr eaLnBrk="1" hangingPunct="1">
              <a:lnSpc>
                <a:spcPts val="3263"/>
              </a:lnSpc>
            </a:pPr>
            <a:r>
              <a:rPr lang="en-US" altLang="en-US" sz="3100">
                <a:latin typeface="Times New Roman" panose="02020603050405020304" pitchFamily="18" charset="0"/>
              </a:rPr>
              <a:t>•    Encourage that the patient is instructed about the appropriate dosage regimen, use of drug combinations and possible adverse effects to enhance patient knowledge about drug therapy and to promote compliance.</a:t>
            </a:r>
          </a:p>
        </p:txBody>
      </p:sp>
    </p:spTree>
  </p:cSld>
  <p:clrMapOvr>
    <a:overrideClrMapping bg1="lt1" tx1="dk1" bg2="lt2" tx2="dk2" accent1="accent1" accent2="accent2" accent3="accent3" accent4="accent4" accent5="accent5" accent6="accent6" hlink="hlink" folHlink="folHlink"/>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4018" name="Rectangle 1">
            <a:extLst>
              <a:ext uri="{FF2B5EF4-FFF2-40B4-BE49-F238E27FC236}">
                <a16:creationId xmlns="" xmlns:a16="http://schemas.microsoft.com/office/drawing/2014/main" id="{0FECF37A-7129-9FF9-EB3F-EE4ACC1027F1}"/>
              </a:ext>
            </a:extLst>
          </p:cNvPr>
          <p:cNvSpPr>
            <a:spLocks noChangeArrowheads="1"/>
          </p:cNvSpPr>
          <p:nvPr/>
        </p:nvSpPr>
        <p:spPr bwMode="auto">
          <a:xfrm>
            <a:off x="634206" y="350839"/>
            <a:ext cx="11101388" cy="565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475"/>
              </a:spcAft>
            </a:pPr>
            <a:r>
              <a:rPr lang="en-US" altLang="en-US" sz="4700">
                <a:latin typeface="Times New Roman" panose="02020603050405020304" pitchFamily="18" charset="0"/>
              </a:rPr>
              <a:t>The Patient should inform:</a:t>
            </a:r>
          </a:p>
          <a:p>
            <a:pPr eaLnBrk="1" hangingPunct="1">
              <a:lnSpc>
                <a:spcPts val="3313"/>
              </a:lnSpc>
              <a:spcAft>
                <a:spcPts val="625"/>
              </a:spcAft>
            </a:pPr>
            <a:r>
              <a:rPr lang="en-US" altLang="en-US" sz="3100">
                <a:latin typeface="Times New Roman" panose="02020603050405020304" pitchFamily="18" charset="0"/>
              </a:rPr>
              <a:t>•    To drink a lot of fluids to maintain nutrition (very important) even though nausea, vomiting and diarrhea may occur.</a:t>
            </a:r>
          </a:p>
          <a:p>
            <a:pPr eaLnBrk="1" hangingPunct="1">
              <a:lnSpc>
                <a:spcPts val="3238"/>
              </a:lnSpc>
              <a:spcAft>
                <a:spcPts val="625"/>
              </a:spcAft>
            </a:pPr>
            <a:r>
              <a:rPr lang="en-US" altLang="en-US" sz="3100">
                <a:latin typeface="Times New Roman" panose="02020603050405020304" pitchFamily="18" charset="0"/>
              </a:rPr>
              <a:t>•    To use barrier contraceptives and understand that oral contraceptives may not be effective if antimycobacterial drugs are being used.</a:t>
            </a:r>
          </a:p>
          <a:p>
            <a:pPr eaLnBrk="1" hangingPunct="1">
              <a:lnSpc>
                <a:spcPts val="3263"/>
              </a:lnSpc>
              <a:spcAft>
                <a:spcPts val="625"/>
              </a:spcAft>
            </a:pPr>
            <a:r>
              <a:rPr lang="en-US" altLang="en-US" sz="3100">
                <a:latin typeface="Times New Roman" panose="02020603050405020304" pitchFamily="18" charset="0"/>
              </a:rPr>
              <a:t>•    To understand that normally some of these drugs impart an orange stain to body fluids. If this occurs, the fluids may say stain clothing and tears may stain contact lenses.</a:t>
            </a:r>
          </a:p>
          <a:p>
            <a:pPr eaLnBrk="1" hangingPunct="1">
              <a:lnSpc>
                <a:spcPts val="3263"/>
              </a:lnSpc>
            </a:pPr>
            <a:r>
              <a:rPr lang="en-US" altLang="en-US" sz="3100">
                <a:latin typeface="Times New Roman" panose="02020603050405020304" pitchFamily="18" charset="0"/>
              </a:rPr>
              <a:t>•    To report difficulty breathing, hallucinations, numbness and tingling, worsening of condition, fever and chills or changes in color of urine or stool to a health care provider.</a:t>
            </a:r>
          </a:p>
        </p:txBody>
      </p:sp>
    </p:spTree>
  </p:cSld>
  <p:clrMapOvr>
    <a:overrideClrMapping bg1="lt1" tx1="dk1" bg2="lt2" tx2="dk2" accent1="accent1" accent2="accent2" accent3="accent3" accent4="accent4" accent5="accent5" accent6="accent6" hlink="hlink" folHlink="folHlink"/>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42" name="Rectangle 1">
            <a:extLst>
              <a:ext uri="{FF2B5EF4-FFF2-40B4-BE49-F238E27FC236}">
                <a16:creationId xmlns="" xmlns:a16="http://schemas.microsoft.com/office/drawing/2014/main" id="{BBF3332F-5E68-88F7-3025-FB20EF152D16}"/>
              </a:ext>
            </a:extLst>
          </p:cNvPr>
          <p:cNvSpPr>
            <a:spLocks noChangeArrowheads="1"/>
          </p:cNvSpPr>
          <p:nvPr/>
        </p:nvSpPr>
        <p:spPr bwMode="auto">
          <a:xfrm>
            <a:off x="786606" y="411163"/>
            <a:ext cx="3136900"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938"/>
              </a:spcAft>
            </a:pPr>
            <a:r>
              <a:rPr lang="en-US" altLang="en-US" sz="4700">
                <a:latin typeface="Times New Roman" panose="02020603050405020304" pitchFamily="18" charset="0"/>
              </a:rPr>
              <a:t>Evaluation</a:t>
            </a:r>
          </a:p>
        </p:txBody>
      </p:sp>
      <p:sp>
        <p:nvSpPr>
          <p:cNvPr id="3" name="Rectangle 2">
            <a:extLst>
              <a:ext uri="{FF2B5EF4-FFF2-40B4-BE49-F238E27FC236}">
                <a16:creationId xmlns="" xmlns:a16="http://schemas.microsoft.com/office/drawing/2014/main" id="{91117101-8C14-A44B-525A-04E56FF1B39D}"/>
              </a:ext>
            </a:extLst>
          </p:cNvPr>
          <p:cNvSpPr/>
          <p:nvPr/>
        </p:nvSpPr>
        <p:spPr>
          <a:xfrm>
            <a:off x="958057" y="1365250"/>
            <a:ext cx="10283825" cy="4300538"/>
          </a:xfrm>
          <a:prstGeom prst="rect">
            <a:avLst/>
          </a:prstGeom>
        </p:spPr>
        <p:txBody>
          <a:bodyPr lIns="0" tIns="0" rIns="0" bIns="0"/>
          <a:lstStyle/>
          <a:p>
            <a:pPr marL="235712" indent="-215900" eaLnBrk="1" fontAlgn="auto" hangingPunct="1">
              <a:lnSpc>
                <a:spcPts val="3408"/>
              </a:lnSpc>
              <a:spcBef>
                <a:spcPts val="2940"/>
              </a:spcBef>
              <a:spcAft>
                <a:spcPts val="630"/>
              </a:spcAft>
              <a:defRPr/>
            </a:pPr>
            <a:r>
              <a:rPr lang="en-US" sz="3100" spc="-150">
                <a:latin typeface="Calibri"/>
              </a:rPr>
              <a:t>•    Monitor patient response to the drug (resolution of mycobacterial infection).</a:t>
            </a:r>
          </a:p>
          <a:p>
            <a:pPr marL="235712" indent="-215900" eaLnBrk="1" fontAlgn="auto" hangingPunct="1">
              <a:lnSpc>
                <a:spcPts val="3456"/>
              </a:lnSpc>
              <a:spcBef>
                <a:spcPts val="0"/>
              </a:spcBef>
              <a:spcAft>
                <a:spcPts val="630"/>
              </a:spcAft>
              <a:defRPr/>
            </a:pPr>
            <a:r>
              <a:rPr lang="en-US" sz="3100" spc="-150">
                <a:latin typeface="Calibri"/>
              </a:rPr>
              <a:t>•    Monitor for adverse effects (GI effects, CNS changes and hypersensitivity reactions).</a:t>
            </a:r>
          </a:p>
          <a:p>
            <a:pPr marL="235712" indent="-215900" eaLnBrk="1" fontAlgn="auto" hangingPunct="1">
              <a:lnSpc>
                <a:spcPts val="3456"/>
              </a:lnSpc>
              <a:spcBef>
                <a:spcPts val="0"/>
              </a:spcBef>
              <a:spcAft>
                <a:spcPts val="630"/>
              </a:spcAft>
              <a:defRPr/>
            </a:pPr>
            <a:r>
              <a:rPr lang="en-US" sz="3100" spc="-150">
                <a:latin typeface="Calibri"/>
              </a:rPr>
              <a:t>•    Evaluate the effectiveness of the teaching plan (patient can name the drug, dosage, possible adverse effects to expect and specific measure to help avoid adverse effects).</a:t>
            </a:r>
          </a:p>
          <a:p>
            <a:pPr marL="235712" indent="-215900" eaLnBrk="1" fontAlgn="auto" hangingPunct="1">
              <a:lnSpc>
                <a:spcPts val="3456"/>
              </a:lnSpc>
              <a:spcBef>
                <a:spcPts val="0"/>
              </a:spcBef>
              <a:spcAft>
                <a:spcPts val="0"/>
              </a:spcAft>
              <a:defRPr/>
            </a:pPr>
            <a:r>
              <a:rPr lang="en-US" sz="3100" spc="-150">
                <a:latin typeface="Calibri"/>
              </a:rPr>
              <a:t>•    Monitor the effectiveness of comfort and safety measures and compliance with the regimen.</a:t>
            </a:r>
          </a:p>
        </p:txBody>
      </p:sp>
    </p:spTree>
  </p:cSld>
  <p:clrMapOvr>
    <a:overrideClrMapping bg1="lt1" tx1="dk1" bg2="lt2" tx2="dk2" accent1="accent1" accent2="accent2" accent3="accent3" accent4="accent4" accent5="accent5" accent6="accent6" hlink="hlink" folHlink="folHlink"/>
  </p:clrMapOvr>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16066" name="Picture 1">
            <a:extLst>
              <a:ext uri="{FF2B5EF4-FFF2-40B4-BE49-F238E27FC236}">
                <a16:creationId xmlns="" xmlns:a16="http://schemas.microsoft.com/office/drawing/2014/main" id="{D7A7DC40-8D3E-8A67-1639-CF79FB1412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58994" y="1331914"/>
            <a:ext cx="3529012"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67" name="Rectangle 2">
            <a:extLst>
              <a:ext uri="{FF2B5EF4-FFF2-40B4-BE49-F238E27FC236}">
                <a16:creationId xmlns="" xmlns:a16="http://schemas.microsoft.com/office/drawing/2014/main" id="{D35A1B66-DA24-7F5F-F4D7-46CCD7C2C4FF}"/>
              </a:ext>
            </a:extLst>
          </p:cNvPr>
          <p:cNvSpPr>
            <a:spLocks noChangeArrowheads="1"/>
          </p:cNvSpPr>
          <p:nvPr/>
        </p:nvSpPr>
        <p:spPr bwMode="auto">
          <a:xfrm>
            <a:off x="3960019" y="798514"/>
            <a:ext cx="43037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b="1">
                <a:latin typeface="Times New Roman" panose="02020603050405020304" pitchFamily="18" charset="0"/>
              </a:rPr>
              <a:t>Antileprosy drugs</a:t>
            </a:r>
          </a:p>
        </p:txBody>
      </p:sp>
      <p:sp>
        <p:nvSpPr>
          <p:cNvPr id="4" name="Rectangle 3">
            <a:extLst>
              <a:ext uri="{FF2B5EF4-FFF2-40B4-BE49-F238E27FC236}">
                <a16:creationId xmlns="" xmlns:a16="http://schemas.microsoft.com/office/drawing/2014/main" id="{DA04EE7D-9F49-872B-AE05-8DA1573FCD61}"/>
              </a:ext>
            </a:extLst>
          </p:cNvPr>
          <p:cNvSpPr/>
          <p:nvPr/>
        </p:nvSpPr>
        <p:spPr>
          <a:xfrm>
            <a:off x="399256" y="1885950"/>
            <a:ext cx="5346700" cy="4292600"/>
          </a:xfrm>
          <a:prstGeom prst="rect">
            <a:avLst/>
          </a:prstGeom>
        </p:spPr>
        <p:txBody>
          <a:bodyPr lIns="0" tIns="0" rIns="0" bIns="0"/>
          <a:lstStyle/>
          <a:p>
            <a:pPr marL="241300" indent="-228600" eaLnBrk="1" fontAlgn="auto" hangingPunct="1">
              <a:lnSpc>
                <a:spcPts val="3024"/>
              </a:lnSpc>
              <a:spcBef>
                <a:spcPts val="0"/>
              </a:spcBef>
              <a:spcAft>
                <a:spcPts val="420"/>
              </a:spcAft>
              <a:defRPr/>
            </a:pPr>
            <a:r>
              <a:rPr lang="en-US" sz="2700">
                <a:latin typeface="Times New Roman"/>
              </a:rPr>
              <a:t>•</a:t>
            </a:r>
            <a:r>
              <a:rPr lang="en-US" sz="2900" b="1" spc="-100">
                <a:latin typeface="Times New Roman"/>
              </a:rPr>
              <a:t>    Leprosy </a:t>
            </a:r>
            <a:r>
              <a:rPr lang="en-US" sz="2700">
                <a:latin typeface="Times New Roman"/>
              </a:rPr>
              <a:t>is a chronic infectious disease</a:t>
            </a:r>
          </a:p>
          <a:p>
            <a:pPr marL="241300" indent="-228600" algn="just" eaLnBrk="1" fontAlgn="auto" hangingPunct="1">
              <a:lnSpc>
                <a:spcPts val="3024"/>
              </a:lnSpc>
              <a:spcBef>
                <a:spcPts val="0"/>
              </a:spcBef>
              <a:spcAft>
                <a:spcPts val="420"/>
              </a:spcAft>
              <a:defRPr/>
            </a:pPr>
            <a:r>
              <a:rPr lang="en-US" sz="2700">
                <a:latin typeface="Times New Roman"/>
              </a:rPr>
              <a:t>•    characterized by lesions of the peripheral nerve, skin, and mucus</a:t>
            </a:r>
          </a:p>
          <a:p>
            <a:pPr marL="241300" eaLnBrk="1" fontAlgn="auto" hangingPunct="1">
              <a:lnSpc>
                <a:spcPts val="3048"/>
              </a:lnSpc>
              <a:spcBef>
                <a:spcPts val="0"/>
              </a:spcBef>
              <a:spcAft>
                <a:spcPts val="420"/>
              </a:spcAft>
              <a:defRPr/>
            </a:pPr>
            <a:r>
              <a:rPr lang="en-US" sz="2700">
                <a:latin typeface="Times New Roman"/>
              </a:rPr>
              <a:t>membrane of the URT(nasal mucosa).</a:t>
            </a:r>
          </a:p>
          <a:p>
            <a:pPr marL="241300" indent="-228600" eaLnBrk="1" fontAlgn="auto" hangingPunct="1">
              <a:lnSpc>
                <a:spcPts val="3000"/>
              </a:lnSpc>
              <a:spcBef>
                <a:spcPts val="0"/>
              </a:spcBef>
              <a:spcAft>
                <a:spcPts val="420"/>
              </a:spcAft>
              <a:defRPr/>
            </a:pPr>
            <a:r>
              <a:rPr lang="en-US" sz="2700">
                <a:latin typeface="Times New Roman"/>
              </a:rPr>
              <a:t>•    World's oldest recorded disease</a:t>
            </a:r>
          </a:p>
          <a:p>
            <a:pPr marL="241300" eaLnBrk="1" fontAlgn="auto" hangingPunct="1">
              <a:spcBef>
                <a:spcPts val="0"/>
              </a:spcBef>
              <a:spcAft>
                <a:spcPts val="0"/>
              </a:spcAft>
              <a:defRPr/>
            </a:pPr>
            <a:r>
              <a:rPr lang="en-US" sz="2300" spc="-150">
                <a:solidFill>
                  <a:srgbClr val="BF0000"/>
                </a:solidFill>
                <a:latin typeface="Calibri"/>
              </a:rPr>
              <a:t>Every year January 27 is World Leprosy Day</a:t>
            </a:r>
          </a:p>
        </p:txBody>
      </p:sp>
      <p:sp>
        <p:nvSpPr>
          <p:cNvPr id="216069" name="Rectangle 4">
            <a:extLst>
              <a:ext uri="{FF2B5EF4-FFF2-40B4-BE49-F238E27FC236}">
                <a16:creationId xmlns="" xmlns:a16="http://schemas.microsoft.com/office/drawing/2014/main" id="{7685377C-9E86-5F21-D04B-362D6551ACBA}"/>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16070" name="Rectangle 5">
            <a:extLst>
              <a:ext uri="{FF2B5EF4-FFF2-40B4-BE49-F238E27FC236}">
                <a16:creationId xmlns="" xmlns:a16="http://schemas.microsoft.com/office/drawing/2014/main" id="{D030E18E-9571-C03C-0990-B26AC80DF899}"/>
              </a:ext>
            </a:extLst>
          </p:cNvPr>
          <p:cNvSpPr>
            <a:spLocks noChangeArrowheads="1"/>
          </p:cNvSpPr>
          <p:nvPr/>
        </p:nvSpPr>
        <p:spPr bwMode="auto">
          <a:xfrm>
            <a:off x="11046619"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197</a:t>
            </a:r>
          </a:p>
        </p:txBody>
      </p:sp>
    </p:spTree>
  </p:cSld>
  <p:clrMapOvr>
    <a:overrideClrMapping bg1="lt1" tx1="dk1" bg2="lt2" tx2="dk2" accent1="accent1" accent2="accent2" accent3="accent3" accent4="accent4" accent5="accent5" accent6="accent6" hlink="hlink" folHlink="folHlink"/>
  </p:clrMapOvr>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043A02A-653B-90FD-081D-5C35A84B5F3E}"/>
              </a:ext>
            </a:extLst>
          </p:cNvPr>
          <p:cNvSpPr/>
          <p:nvPr/>
        </p:nvSpPr>
        <p:spPr>
          <a:xfrm>
            <a:off x="381795" y="328614"/>
            <a:ext cx="11291887" cy="5634037"/>
          </a:xfrm>
          <a:prstGeom prst="rect">
            <a:avLst/>
          </a:prstGeom>
        </p:spPr>
        <p:txBody>
          <a:bodyPr lIns="0" tIns="0" rIns="0" bIns="0"/>
          <a:lstStyle/>
          <a:p>
            <a:pPr eaLnBrk="1" fontAlgn="auto" hangingPunct="1">
              <a:spcBef>
                <a:spcPts val="0"/>
              </a:spcBef>
              <a:spcAft>
                <a:spcPts val="2310"/>
              </a:spcAft>
              <a:defRPr/>
            </a:pPr>
            <a:r>
              <a:rPr lang="en-US" sz="3900" b="1">
                <a:latin typeface="Times New Roman"/>
              </a:rPr>
              <a:t>Historical aspect of leprosy</a:t>
            </a:r>
          </a:p>
          <a:p>
            <a:pPr marL="304800" algn="just" eaLnBrk="1" fontAlgn="auto" hangingPunct="1">
              <a:spcBef>
                <a:spcPts val="0"/>
              </a:spcBef>
              <a:spcAft>
                <a:spcPts val="1050"/>
              </a:spcAft>
              <a:defRPr/>
            </a:pPr>
            <a:r>
              <a:rPr lang="en-US" sz="2300" spc="-150">
                <a:latin typeface="Calibri"/>
              </a:rPr>
              <a:t>•    One of the Oldest and most dreaded disease known to Mankind.</a:t>
            </a:r>
          </a:p>
          <a:p>
            <a:pPr marL="304800" algn="just" eaLnBrk="1" fontAlgn="auto" hangingPunct="1">
              <a:spcBef>
                <a:spcPts val="0"/>
              </a:spcBef>
              <a:spcAft>
                <a:spcPts val="630"/>
              </a:spcAft>
              <a:defRPr/>
            </a:pPr>
            <a:r>
              <a:rPr lang="en-US" sz="2300" spc="-150">
                <a:latin typeface="Calibri"/>
              </a:rPr>
              <a:t>•    Earliest description from India in 600BC</a:t>
            </a:r>
          </a:p>
          <a:p>
            <a:pPr marL="762000" eaLnBrk="1" fontAlgn="auto" hangingPunct="1">
              <a:spcBef>
                <a:spcPts val="0"/>
              </a:spcBef>
              <a:spcAft>
                <a:spcPts val="1050"/>
              </a:spcAft>
              <a:defRPr/>
            </a:pPr>
            <a:r>
              <a:rPr lang="en-US" sz="1700" b="1" spc="-50">
                <a:latin typeface="Times New Roman"/>
              </a:rPr>
              <a:t>• Kustha Roga &amp; attributed to punishment or curse of God</a:t>
            </a:r>
          </a:p>
          <a:p>
            <a:pPr marL="508000" indent="-203200" eaLnBrk="1" fontAlgn="auto" hangingPunct="1">
              <a:lnSpc>
                <a:spcPts val="2616"/>
              </a:lnSpc>
              <a:spcBef>
                <a:spcPts val="0"/>
              </a:spcBef>
              <a:spcAft>
                <a:spcPts val="630"/>
              </a:spcAft>
              <a:defRPr/>
            </a:pPr>
            <a:r>
              <a:rPr lang="en-US" sz="2300" spc="-150">
                <a:latin typeface="Calibri"/>
              </a:rPr>
              <a:t>•    Al-Bukhari’s Muslim Hadith (volume 1, 2.443) documented Prophet Mohammed’s apparent dread of leprosy in his statement: </a:t>
            </a:r>
            <a:r>
              <a:rPr lang="en-US" sz="2200" i="1">
                <a:latin typeface="Times New Roman"/>
              </a:rPr>
              <a:t>“Escape from the leprous the way you escape from a lion"</a:t>
            </a:r>
          </a:p>
          <a:p>
            <a:pPr marL="304800" algn="just" eaLnBrk="1" fontAlgn="auto" hangingPunct="1">
              <a:spcBef>
                <a:spcPts val="0"/>
              </a:spcBef>
              <a:spcAft>
                <a:spcPts val="1680"/>
              </a:spcAft>
              <a:defRPr/>
            </a:pPr>
            <a:r>
              <a:rPr lang="en-US" sz="2300" spc="-150">
                <a:latin typeface="Calibri"/>
              </a:rPr>
              <a:t>•    Word </a:t>
            </a:r>
            <a:r>
              <a:rPr lang="en-US" sz="2200" i="1">
                <a:latin typeface="Times New Roman"/>
              </a:rPr>
              <a:t>leper</a:t>
            </a:r>
            <a:r>
              <a:rPr lang="en-US" sz="2300" spc="-150">
                <a:latin typeface="Calibri"/>
              </a:rPr>
              <a:t> comes from Greek word “scaling”</a:t>
            </a:r>
          </a:p>
          <a:p>
            <a:pPr marL="508000" indent="-203200" eaLnBrk="1" fontAlgn="auto" hangingPunct="1">
              <a:lnSpc>
                <a:spcPts val="3744"/>
              </a:lnSpc>
              <a:spcBef>
                <a:spcPts val="0"/>
              </a:spcBef>
              <a:spcAft>
                <a:spcPts val="630"/>
              </a:spcAft>
              <a:defRPr/>
            </a:pPr>
            <a:r>
              <a:rPr lang="en-US" sz="2300" spc="-150">
                <a:latin typeface="Calibri"/>
              </a:rPr>
              <a:t>•    </a:t>
            </a:r>
            <a:r>
              <a:rPr lang="en-US" sz="2200" i="1">
                <a:latin typeface="Times New Roman"/>
              </a:rPr>
              <a:t>M. leprae was</a:t>
            </a:r>
            <a:r>
              <a:rPr lang="en-US" sz="2300" spc="-150">
                <a:latin typeface="Calibri"/>
              </a:rPr>
              <a:t> discovered by </a:t>
            </a:r>
            <a:r>
              <a:rPr lang="en-US" sz="2300" b="1">
                <a:solidFill>
                  <a:srgbClr val="FF0000"/>
                </a:solidFill>
                <a:latin typeface="Times New Roman"/>
              </a:rPr>
              <a:t>Gerhard Henrik Armauer Hansen </a:t>
            </a:r>
            <a:r>
              <a:rPr lang="en-US" sz="2300" spc="-150">
                <a:latin typeface="Calibri"/>
              </a:rPr>
              <a:t>in 1873 in Norway. Hence referred to as </a:t>
            </a:r>
            <a:r>
              <a:rPr lang="en-US" sz="2300" b="1">
                <a:solidFill>
                  <a:srgbClr val="FF0000"/>
                </a:solidFill>
                <a:latin typeface="Times New Roman"/>
              </a:rPr>
              <a:t>Hansen’s disease</a:t>
            </a:r>
            <a:r>
              <a:rPr lang="en-US" sz="2300" spc="-150">
                <a:solidFill>
                  <a:srgbClr val="FFC000"/>
                </a:solidFill>
                <a:latin typeface="Calibri"/>
              </a:rPr>
              <a:t>.</a:t>
            </a:r>
          </a:p>
          <a:p>
            <a:pPr marL="508000" indent="-203200" eaLnBrk="1" fontAlgn="auto" hangingPunct="1">
              <a:lnSpc>
                <a:spcPts val="3744"/>
              </a:lnSpc>
              <a:spcBef>
                <a:spcPts val="0"/>
              </a:spcBef>
              <a:spcAft>
                <a:spcPts val="0"/>
              </a:spcAft>
              <a:defRPr/>
            </a:pPr>
            <a:r>
              <a:rPr lang="en-US" sz="2300" spc="-150">
                <a:latin typeface="Calibri"/>
              </a:rPr>
              <a:t>•    Leprosy control started with the use of chaulmoogra oil and for the last three decades, MDT has been the main tool against leprosy</a:t>
            </a:r>
            <a:r>
              <a:rPr lang="en-US" sz="2300" b="1">
                <a:latin typeface="Times New Roman"/>
              </a:rPr>
              <a:t>.</a:t>
            </a:r>
          </a:p>
        </p:txBody>
      </p:sp>
    </p:spTree>
  </p:cSld>
  <p:clrMapOvr>
    <a:overrideClrMapping bg1="lt1" tx1="dk1" bg2="lt2" tx2="dk2" accent1="accent1" accent2="accent2" accent3="accent3" accent4="accent4" accent5="accent5" accent6="accent6" hlink="hlink" folHlink="folHlink"/>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8114" name="Rectangle 1">
            <a:extLst>
              <a:ext uri="{FF2B5EF4-FFF2-40B4-BE49-F238E27FC236}">
                <a16:creationId xmlns="" xmlns:a16="http://schemas.microsoft.com/office/drawing/2014/main" id="{FE1FF9AB-FD11-879D-8E87-82AB7E0E538C}"/>
              </a:ext>
            </a:extLst>
          </p:cNvPr>
          <p:cNvSpPr>
            <a:spLocks noChangeArrowheads="1"/>
          </p:cNvSpPr>
          <p:nvPr/>
        </p:nvSpPr>
        <p:spPr bwMode="auto">
          <a:xfrm>
            <a:off x="1707357" y="288925"/>
            <a:ext cx="38004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500">
                <a:solidFill>
                  <a:srgbClr val="7D1222"/>
                </a:solidFill>
                <a:latin typeface="Times New Roman" panose="02020603050405020304" pitchFamily="18" charset="0"/>
              </a:rPr>
              <a:t>What causes it?</a:t>
            </a:r>
          </a:p>
        </p:txBody>
      </p:sp>
    </p:spTree>
  </p:cSld>
  <p:clrMapOvr>
    <a:overrideClrMapping bg1="lt1" tx1="dk1" bg2="lt2" tx2="dk2" accent1="accent1" accent2="accent2" accent3="accent3" accent4="accent4" accent5="accent5" accent6="accent6" hlink="hlink" folHlink="folHlink"/>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9138" name="Rectangle 1">
            <a:extLst>
              <a:ext uri="{FF2B5EF4-FFF2-40B4-BE49-F238E27FC236}">
                <a16:creationId xmlns="" xmlns:a16="http://schemas.microsoft.com/office/drawing/2014/main" id="{B27873C4-4719-E75E-E25D-687B4C76D79F}"/>
              </a:ext>
            </a:extLst>
          </p:cNvPr>
          <p:cNvSpPr>
            <a:spLocks noChangeArrowheads="1"/>
          </p:cNvSpPr>
          <p:nvPr/>
        </p:nvSpPr>
        <p:spPr bwMode="auto">
          <a:xfrm>
            <a:off x="24606" y="2349501"/>
            <a:ext cx="5507038"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013"/>
              </a:lnSpc>
            </a:pPr>
            <a:r>
              <a:rPr lang="en-US" altLang="en-US" sz="3000" i="1">
                <a:latin typeface="Times New Roman" panose="02020603050405020304" pitchFamily="18" charset="0"/>
              </a:rPr>
              <a:t>•Mycobacterium leprae </a:t>
            </a:r>
            <a:r>
              <a:rPr lang="en-US" altLang="en-US" sz="2700">
                <a:latin typeface="Times New Roman" panose="02020603050405020304" pitchFamily="18" charset="0"/>
              </a:rPr>
              <a:t>•Rod Shaped</a:t>
            </a:r>
          </a:p>
          <a:p>
            <a:pPr eaLnBrk="1" hangingPunct="1">
              <a:lnSpc>
                <a:spcPts val="4013"/>
              </a:lnSpc>
            </a:pPr>
            <a:r>
              <a:rPr lang="en-US" altLang="en-US" sz="2700">
                <a:latin typeface="Times New Roman" panose="02020603050405020304" pitchFamily="18" charset="0"/>
              </a:rPr>
              <a:t>•First bacterium disease in humans</a:t>
            </a:r>
          </a:p>
        </p:txBody>
      </p:sp>
      <p:sp>
        <p:nvSpPr>
          <p:cNvPr id="219139" name="Rectangle 2">
            <a:extLst>
              <a:ext uri="{FF2B5EF4-FFF2-40B4-BE49-F238E27FC236}">
                <a16:creationId xmlns="" xmlns:a16="http://schemas.microsoft.com/office/drawing/2014/main" id="{2E4844CD-DEF9-D6AC-E6C4-1A94A7091C26}"/>
              </a:ext>
            </a:extLst>
          </p:cNvPr>
          <p:cNvSpPr>
            <a:spLocks noChangeArrowheads="1"/>
          </p:cNvSpPr>
          <p:nvPr/>
        </p:nvSpPr>
        <p:spPr bwMode="auto">
          <a:xfrm>
            <a:off x="5495131" y="6477000"/>
            <a:ext cx="25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199</a:t>
            </a:r>
          </a:p>
        </p:txBody>
      </p:sp>
    </p:spTree>
  </p:cSld>
  <p:clrMapOvr>
    <a:overrideClrMapping bg1="lt1" tx1="dk1" bg2="lt2" tx2="dk2" accent1="accent1" accent2="accent2" accent3="accent3" accent4="accent4" accent5="accent5" accent6="accent6" hlink="hlink" folHlink="folHlink"/>
  </p:clrMapOvr>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0162" name="Picture 1">
            <a:extLst>
              <a:ext uri="{FF2B5EF4-FFF2-40B4-BE49-F238E27FC236}">
                <a16:creationId xmlns="" xmlns:a16="http://schemas.microsoft.com/office/drawing/2014/main" id="{98CABC13-8511-E614-67D4-2673200647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63219" y="1185864"/>
            <a:ext cx="5548312" cy="567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3" name="Rectangle 2">
            <a:extLst>
              <a:ext uri="{FF2B5EF4-FFF2-40B4-BE49-F238E27FC236}">
                <a16:creationId xmlns="" xmlns:a16="http://schemas.microsoft.com/office/drawing/2014/main" id="{69378235-423C-DEEC-4395-C3A0592982F8}"/>
              </a:ext>
            </a:extLst>
          </p:cNvPr>
          <p:cNvSpPr>
            <a:spLocks noChangeArrowheads="1"/>
          </p:cNvSpPr>
          <p:nvPr/>
        </p:nvSpPr>
        <p:spPr bwMode="auto">
          <a:xfrm>
            <a:off x="1761331" y="463550"/>
            <a:ext cx="85598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600" b="1" i="1"/>
              <a:t>M. Leprae is discovered by Hansen from Norway in 1873</a:t>
            </a:r>
          </a:p>
        </p:txBody>
      </p:sp>
      <p:sp>
        <p:nvSpPr>
          <p:cNvPr id="220164" name="Rectangle 3">
            <a:extLst>
              <a:ext uri="{FF2B5EF4-FFF2-40B4-BE49-F238E27FC236}">
                <a16:creationId xmlns="" xmlns:a16="http://schemas.microsoft.com/office/drawing/2014/main" id="{D3FF9168-2784-0C81-91F4-2D7397AFD609}"/>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200</a:t>
            </a:r>
          </a:p>
        </p:txBody>
      </p:sp>
    </p:spTree>
  </p:cSld>
  <p:clrMapOvr>
    <a:overrideClrMapping bg1="lt1" tx1="dk1" bg2="lt2" tx2="dk2" accent1="accent1" accent2="accent2" accent3="accent3" accent4="accent4" accent5="accent5" accent6="accent6" hlink="hlink" folHlink="folHlink"/>
  </p:clrMapOvr>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685F959-8997-2972-9ECC-D3B468705D37}"/>
              </a:ext>
            </a:extLst>
          </p:cNvPr>
          <p:cNvSpPr/>
          <p:nvPr/>
        </p:nvSpPr>
        <p:spPr>
          <a:xfrm>
            <a:off x="1645445" y="1789113"/>
            <a:ext cx="9693275" cy="2474912"/>
          </a:xfrm>
          <a:prstGeom prst="rect">
            <a:avLst/>
          </a:prstGeom>
        </p:spPr>
        <p:txBody>
          <a:bodyPr lIns="0" tIns="0" rIns="0" bIns="0"/>
          <a:lstStyle/>
          <a:p>
            <a:pPr algn="just" eaLnBrk="1" fontAlgn="auto" hangingPunct="1">
              <a:spcBef>
                <a:spcPts val="0"/>
              </a:spcBef>
              <a:spcAft>
                <a:spcPts val="2100"/>
              </a:spcAft>
              <a:defRPr/>
            </a:pPr>
            <a:r>
              <a:rPr lang="en-US" sz="3100">
                <a:latin typeface="Times New Roman"/>
              </a:rPr>
              <a:t>•    Leprosy develops slowly from </a:t>
            </a:r>
            <a:r>
              <a:rPr lang="en-US" sz="3600" b="1">
                <a:latin typeface="Times New Roman"/>
              </a:rPr>
              <a:t>6months up to 40 yrs</a:t>
            </a:r>
          </a:p>
          <a:p>
            <a:pPr marL="317500" indent="-317500" eaLnBrk="1" fontAlgn="auto" hangingPunct="1">
              <a:lnSpc>
                <a:spcPts val="3528"/>
              </a:lnSpc>
              <a:spcBef>
                <a:spcPts val="0"/>
              </a:spcBef>
              <a:spcAft>
                <a:spcPts val="0"/>
              </a:spcAft>
              <a:defRPr/>
            </a:pPr>
            <a:r>
              <a:rPr lang="en-US" sz="3100">
                <a:latin typeface="Times New Roman"/>
              </a:rPr>
              <a:t>•    Results in skin lesions and deformities, most often affecting the </a:t>
            </a:r>
            <a:r>
              <a:rPr lang="en-US" sz="3600" b="1">
                <a:latin typeface="Times New Roman"/>
              </a:rPr>
              <a:t>cooler places on the body </a:t>
            </a:r>
            <a:r>
              <a:rPr lang="en-US" sz="3100">
                <a:latin typeface="Times New Roman"/>
              </a:rPr>
              <a:t>( for example: eyes, nose, earlobes, hands, feet, and testicles) that can be very disfiguring.</a:t>
            </a:r>
          </a:p>
        </p:txBody>
      </p:sp>
      <p:sp>
        <p:nvSpPr>
          <p:cNvPr id="221187" name="Rectangle 2">
            <a:extLst>
              <a:ext uri="{FF2B5EF4-FFF2-40B4-BE49-F238E27FC236}">
                <a16:creationId xmlns="" xmlns:a16="http://schemas.microsoft.com/office/drawing/2014/main" id="{3C9EE35F-EC90-047B-E30A-24ED8B19866E}"/>
              </a:ext>
            </a:extLst>
          </p:cNvPr>
          <p:cNvSpPr>
            <a:spLocks noChangeArrowheads="1"/>
          </p:cNvSpPr>
          <p:nvPr/>
        </p:nvSpPr>
        <p:spPr bwMode="auto">
          <a:xfrm>
            <a:off x="11010107" y="5903914"/>
            <a:ext cx="252413" cy="13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201</a:t>
            </a:r>
          </a:p>
        </p:txBody>
      </p:sp>
    </p:spTree>
  </p:cSld>
  <p:clrMapOvr>
    <a:overrideClrMapping bg1="lt1" tx1="dk1" bg2="lt2" tx2="dk2" accent1="accent1" accent2="accent2" accent3="accent3" accent4="accent4" accent5="accent5" accent6="accent6" hlink="hlink" folHlink="folHlink"/>
  </p:clrMapOvr>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2210" name="Rectangle 1">
            <a:extLst>
              <a:ext uri="{FF2B5EF4-FFF2-40B4-BE49-F238E27FC236}">
                <a16:creationId xmlns="" xmlns:a16="http://schemas.microsoft.com/office/drawing/2014/main" id="{188A33B2-77BF-E252-C5BC-CAB129EA5C6E}"/>
              </a:ext>
            </a:extLst>
          </p:cNvPr>
          <p:cNvSpPr>
            <a:spLocks noChangeArrowheads="1"/>
          </p:cNvSpPr>
          <p:nvPr/>
        </p:nvSpPr>
        <p:spPr bwMode="auto">
          <a:xfrm>
            <a:off x="959645" y="831851"/>
            <a:ext cx="14636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3988"/>
              </a:spcAft>
            </a:pPr>
            <a:r>
              <a:rPr lang="en-US" altLang="en-US" sz="3500" u="sng">
                <a:solidFill>
                  <a:srgbClr val="BF0000"/>
                </a:solidFill>
                <a:latin typeface="Times New Roman" panose="02020603050405020304" pitchFamily="18" charset="0"/>
              </a:rPr>
              <a:t>Mode </a:t>
            </a:r>
            <a:r>
              <a:rPr lang="en-US" altLang="en-US" sz="3300" i="1" u="sng">
                <a:solidFill>
                  <a:srgbClr val="BF0000"/>
                </a:solidFill>
                <a:latin typeface="Times New Roman" panose="02020603050405020304" pitchFamily="18" charset="0"/>
              </a:rPr>
              <a:t>of</a:t>
            </a:r>
          </a:p>
        </p:txBody>
      </p:sp>
      <p:sp>
        <p:nvSpPr>
          <p:cNvPr id="222211" name="Rectangle 2">
            <a:extLst>
              <a:ext uri="{FF2B5EF4-FFF2-40B4-BE49-F238E27FC236}">
                <a16:creationId xmlns="" xmlns:a16="http://schemas.microsoft.com/office/drawing/2014/main" id="{F928B6E2-33B1-23EF-455D-FF482FE7CF8F}"/>
              </a:ext>
            </a:extLst>
          </p:cNvPr>
          <p:cNvSpPr>
            <a:spLocks noChangeArrowheads="1"/>
          </p:cNvSpPr>
          <p:nvPr/>
        </p:nvSpPr>
        <p:spPr bwMode="auto">
          <a:xfrm>
            <a:off x="978695" y="1960563"/>
            <a:ext cx="10167937"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863"/>
              </a:lnSpc>
            </a:pPr>
            <a:r>
              <a:rPr lang="en-US" altLang="en-US" sz="3500">
                <a:latin typeface="Times New Roman" panose="02020603050405020304" pitchFamily="18" charset="0"/>
              </a:rPr>
              <a:t>• Although human-to-human transmission is the primary source of infection, three other species can carry and </a:t>
            </a:r>
            <a:r>
              <a:rPr lang="en-US" altLang="en-US" sz="3600" b="1">
                <a:latin typeface="Times New Roman" panose="02020603050405020304" pitchFamily="18" charset="0"/>
              </a:rPr>
              <a:t>(rarely) </a:t>
            </a:r>
            <a:r>
              <a:rPr lang="en-US" altLang="en-US" sz="3500">
                <a:latin typeface="Times New Roman" panose="02020603050405020304" pitchFamily="18" charset="0"/>
              </a:rPr>
              <a:t>transfer </a:t>
            </a:r>
            <a:r>
              <a:rPr lang="en-US" altLang="en-US" sz="3300" i="1">
                <a:latin typeface="Times New Roman" panose="02020603050405020304" pitchFamily="18" charset="0"/>
              </a:rPr>
              <a:t>M. leprae</a:t>
            </a:r>
            <a:r>
              <a:rPr lang="en-US" altLang="en-US" sz="3500">
                <a:latin typeface="Times New Roman" panose="02020603050405020304" pitchFamily="18" charset="0"/>
              </a:rPr>
              <a:t> to humans: </a:t>
            </a:r>
            <a:r>
              <a:rPr lang="en-US" altLang="en-US" sz="3600" b="1">
                <a:latin typeface="Times New Roman" panose="02020603050405020304" pitchFamily="18" charset="0"/>
              </a:rPr>
              <a:t>chimpanzees, mangabey monkeys, and nine-banded armadillos.</a:t>
            </a:r>
          </a:p>
        </p:txBody>
      </p:sp>
      <p:sp>
        <p:nvSpPr>
          <p:cNvPr id="222212" name="Rectangle 3">
            <a:extLst>
              <a:ext uri="{FF2B5EF4-FFF2-40B4-BE49-F238E27FC236}">
                <a16:creationId xmlns="" xmlns:a16="http://schemas.microsoft.com/office/drawing/2014/main" id="{C1E8FBEC-9D58-88E5-7192-F22535779C26}"/>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202</a:t>
            </a:r>
          </a:p>
        </p:txBody>
      </p:sp>
    </p:spTree>
  </p:cSld>
  <p:clrMapOvr>
    <a:overrideClrMapping bg1="lt1" tx1="dk1" bg2="lt2" tx2="dk2" accent1="accent1" accent2="accent2" accent3="accent3" accent4="accent4" accent5="accent5" accent6="accent6" hlink="hlink" folHlink="folHlink"/>
  </p:clrMapOvr>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3234" name="Picture 1">
            <a:extLst>
              <a:ext uri="{FF2B5EF4-FFF2-40B4-BE49-F238E27FC236}">
                <a16:creationId xmlns="" xmlns:a16="http://schemas.microsoft.com/office/drawing/2014/main" id="{B9B5F7ED-141C-60F5-6F90-46C4F3EC61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1332" y="731838"/>
            <a:ext cx="8931275" cy="550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43A80890-7CC4-28BF-5E99-3481848B4070}"/>
              </a:ext>
            </a:extLst>
          </p:cNvPr>
          <p:cNvSpPr/>
          <p:nvPr/>
        </p:nvSpPr>
        <p:spPr>
          <a:xfrm>
            <a:off x="3502819" y="274638"/>
            <a:ext cx="5181600" cy="374650"/>
          </a:xfrm>
          <a:prstGeom prst="rect">
            <a:avLst/>
          </a:prstGeom>
        </p:spPr>
        <p:txBody>
          <a:bodyPr wrap="none" lIns="0" tIns="0" rIns="0" bIns="0"/>
          <a:lstStyle/>
          <a:p>
            <a:pPr eaLnBrk="1" fontAlgn="auto" hangingPunct="1">
              <a:spcBef>
                <a:spcPts val="0"/>
              </a:spcBef>
              <a:spcAft>
                <a:spcPts val="0"/>
              </a:spcAft>
              <a:defRPr/>
            </a:pPr>
            <a:r>
              <a:rPr lang="en-US" sz="3500" spc="-100">
                <a:solidFill>
                  <a:srgbClr val="BF0000"/>
                </a:solidFill>
                <a:latin typeface="Calibri"/>
              </a:rPr>
              <a:t>The nine - banded armadillo</a:t>
            </a:r>
          </a:p>
        </p:txBody>
      </p:sp>
      <p:sp>
        <p:nvSpPr>
          <p:cNvPr id="223236" name="Rectangle 3">
            <a:extLst>
              <a:ext uri="{FF2B5EF4-FFF2-40B4-BE49-F238E27FC236}">
                <a16:creationId xmlns="" xmlns:a16="http://schemas.microsoft.com/office/drawing/2014/main" id="{4DCA2E1A-B50C-BC04-A8F5-9C65A0031484}"/>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203</a:t>
            </a:r>
          </a:p>
        </p:txBody>
      </p:sp>
    </p:spTree>
  </p:cSld>
  <p:clrMapOvr>
    <a:overrideClrMapping bg1="lt1" tx1="dk1" bg2="lt2" tx2="dk2" accent1="accent1" accent2="accent2" accent3="accent3" accent4="accent4" accent5="accent5" accent6="accent6" hlink="hlink" folHlink="folHlink"/>
  </p:clrMapOvr>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5C2675F-5196-6535-1356-B9E7BB3E939A}"/>
              </a:ext>
            </a:extLst>
          </p:cNvPr>
          <p:cNvSpPr/>
          <p:nvPr/>
        </p:nvSpPr>
        <p:spPr>
          <a:xfrm>
            <a:off x="3009106" y="685801"/>
            <a:ext cx="6897688" cy="1331913"/>
          </a:xfrm>
          <a:prstGeom prst="rect">
            <a:avLst/>
          </a:prstGeom>
        </p:spPr>
        <p:txBody>
          <a:bodyPr lIns="0" tIns="0" rIns="0" bIns="0"/>
          <a:lstStyle/>
          <a:p>
            <a:pPr algn="r" eaLnBrk="1" fontAlgn="auto" hangingPunct="1">
              <a:spcBef>
                <a:spcPts val="0"/>
              </a:spcBef>
              <a:spcAft>
                <a:spcPts val="2310"/>
              </a:spcAft>
              <a:defRPr/>
            </a:pPr>
            <a:r>
              <a:rPr lang="en-US" sz="5700" spc="-150">
                <a:solidFill>
                  <a:srgbClr val="BF0000"/>
                </a:solidFill>
                <a:latin typeface="Calibri"/>
              </a:rPr>
              <a:t>Mode of transmission</a:t>
            </a:r>
          </a:p>
          <a:p>
            <a:pPr algn="ctr" eaLnBrk="1" fontAlgn="auto" hangingPunct="1">
              <a:spcBef>
                <a:spcPts val="0"/>
              </a:spcBef>
              <a:spcAft>
                <a:spcPts val="5670"/>
              </a:spcAft>
              <a:defRPr/>
            </a:pPr>
            <a:r>
              <a:rPr lang="en-US" sz="1900" i="1">
                <a:solidFill>
                  <a:srgbClr val="BF0000"/>
                </a:solidFill>
                <a:latin typeface="Calibri"/>
              </a:rPr>
              <a:t>The exact rout of transmission is not fully known .</a:t>
            </a:r>
          </a:p>
        </p:txBody>
      </p:sp>
      <p:sp>
        <p:nvSpPr>
          <p:cNvPr id="3" name="Rectangle 2">
            <a:extLst>
              <a:ext uri="{FF2B5EF4-FFF2-40B4-BE49-F238E27FC236}">
                <a16:creationId xmlns="" xmlns:a16="http://schemas.microsoft.com/office/drawing/2014/main" id="{F4770561-A7B1-689C-B543-0270548A900F}"/>
              </a:ext>
            </a:extLst>
          </p:cNvPr>
          <p:cNvSpPr/>
          <p:nvPr/>
        </p:nvSpPr>
        <p:spPr>
          <a:xfrm>
            <a:off x="1097756" y="2984500"/>
            <a:ext cx="9494838" cy="844550"/>
          </a:xfrm>
          <a:prstGeom prst="rect">
            <a:avLst/>
          </a:prstGeom>
        </p:spPr>
        <p:txBody>
          <a:bodyPr lIns="0" tIns="0" rIns="0" bIns="0"/>
          <a:lstStyle/>
          <a:p>
            <a:pPr eaLnBrk="1" fontAlgn="auto" hangingPunct="1">
              <a:lnSpc>
                <a:spcPts val="3456"/>
              </a:lnSpc>
              <a:spcBef>
                <a:spcPts val="5670"/>
              </a:spcBef>
              <a:spcAft>
                <a:spcPts val="3570"/>
              </a:spcAft>
              <a:defRPr/>
            </a:pPr>
            <a:r>
              <a:rPr lang="en-US" sz="3100" b="1" spc="-150">
                <a:latin typeface="Calibri"/>
              </a:rPr>
              <a:t>The spread of leprosy is believed to be via nasal discharge </a:t>
            </a:r>
            <a:r>
              <a:rPr lang="en-US" sz="3100" b="1" spc="-150">
                <a:solidFill>
                  <a:srgbClr val="BF0000"/>
                </a:solidFill>
                <a:latin typeface="Calibri"/>
              </a:rPr>
              <a:t>(Droplets infection).</a:t>
            </a:r>
          </a:p>
        </p:txBody>
      </p:sp>
      <p:sp>
        <p:nvSpPr>
          <p:cNvPr id="4" name="Rectangle 3">
            <a:extLst>
              <a:ext uri="{FF2B5EF4-FFF2-40B4-BE49-F238E27FC236}">
                <a16:creationId xmlns="" xmlns:a16="http://schemas.microsoft.com/office/drawing/2014/main" id="{6D59D314-7357-72EC-1A46-BBE7B5F57CCD}"/>
              </a:ext>
            </a:extLst>
          </p:cNvPr>
          <p:cNvSpPr/>
          <p:nvPr/>
        </p:nvSpPr>
        <p:spPr>
          <a:xfrm>
            <a:off x="1121569" y="4556126"/>
            <a:ext cx="9859962" cy="765175"/>
          </a:xfrm>
          <a:prstGeom prst="rect">
            <a:avLst/>
          </a:prstGeom>
        </p:spPr>
        <p:txBody>
          <a:bodyPr lIns="0" tIns="0" rIns="0" bIns="0"/>
          <a:lstStyle/>
          <a:p>
            <a:pPr indent="533400" eaLnBrk="1" fontAlgn="auto" hangingPunct="1">
              <a:lnSpc>
                <a:spcPts val="3456"/>
              </a:lnSpc>
              <a:spcBef>
                <a:spcPts val="3570"/>
              </a:spcBef>
              <a:spcAft>
                <a:spcPts val="0"/>
              </a:spcAft>
              <a:defRPr/>
            </a:pPr>
            <a:r>
              <a:rPr lang="en-US" sz="3100" b="1" spc="-150">
                <a:solidFill>
                  <a:srgbClr val="BF0000"/>
                </a:solidFill>
                <a:latin typeface="Calibri"/>
              </a:rPr>
              <a:t>Every 1 cc of nasal secretion contains 1 - 2millions lepra bacilli</a:t>
            </a:r>
          </a:p>
        </p:txBody>
      </p:sp>
    </p:spTree>
  </p:cSld>
  <p:clrMapOvr>
    <a:overrideClrMapping bg1="lt1" tx1="dk1" bg2="lt2" tx2="dk2" accent1="accent1" accent2="accent2" accent3="accent3" accent4="accent4" accent5="accent5" accent6="accent6" hlink="hlink" folHlink="folHlink"/>
  </p:clrMapOvr>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82" name="Rectangle 1">
            <a:extLst>
              <a:ext uri="{FF2B5EF4-FFF2-40B4-BE49-F238E27FC236}">
                <a16:creationId xmlns="" xmlns:a16="http://schemas.microsoft.com/office/drawing/2014/main" id="{4DA7CE6E-5E81-92FF-0E31-DF66878A0D18}"/>
              </a:ext>
            </a:extLst>
          </p:cNvPr>
          <p:cNvSpPr>
            <a:spLocks noChangeArrowheads="1"/>
          </p:cNvSpPr>
          <p:nvPr/>
        </p:nvSpPr>
        <p:spPr bwMode="auto">
          <a:xfrm>
            <a:off x="2651920" y="685801"/>
            <a:ext cx="7126287"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7350"/>
              </a:spcAft>
            </a:pPr>
            <a:r>
              <a:rPr lang="en-US" altLang="en-US" sz="4500" i="1">
                <a:solidFill>
                  <a:srgbClr val="BF0000"/>
                </a:solidFill>
              </a:rPr>
              <a:t>Other modes of transmissions</a:t>
            </a:r>
          </a:p>
        </p:txBody>
      </p:sp>
      <p:sp>
        <p:nvSpPr>
          <p:cNvPr id="225283" name="Rectangle 2">
            <a:extLst>
              <a:ext uri="{FF2B5EF4-FFF2-40B4-BE49-F238E27FC236}">
                <a16:creationId xmlns="" xmlns:a16="http://schemas.microsoft.com/office/drawing/2014/main" id="{EA16F31B-116D-AFC8-CCBF-661E6E02F431}"/>
              </a:ext>
            </a:extLst>
          </p:cNvPr>
          <p:cNvSpPr>
            <a:spLocks noChangeArrowheads="1"/>
          </p:cNvSpPr>
          <p:nvPr/>
        </p:nvSpPr>
        <p:spPr bwMode="auto">
          <a:xfrm>
            <a:off x="1877220" y="2454276"/>
            <a:ext cx="7900987"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4925"/>
              </a:lnSpc>
              <a:spcBef>
                <a:spcPts val="7350"/>
              </a:spcBef>
            </a:pPr>
            <a:r>
              <a:rPr lang="en-US" altLang="en-US" sz="4000" b="1" i="1"/>
              <a:t>1.    Contact through the skin (rare).</a:t>
            </a:r>
          </a:p>
          <a:p>
            <a:pPr algn="just" eaLnBrk="1" hangingPunct="1">
              <a:lnSpc>
                <a:spcPts val="4925"/>
              </a:lnSpc>
            </a:pPr>
            <a:r>
              <a:rPr lang="en-US" altLang="en-US" sz="4000" b="1" i="1"/>
              <a:t>2.    Arthropod-born infection (rare).</a:t>
            </a:r>
          </a:p>
          <a:p>
            <a:pPr algn="just" eaLnBrk="1" hangingPunct="1">
              <a:lnSpc>
                <a:spcPts val="4925"/>
              </a:lnSpc>
            </a:pPr>
            <a:r>
              <a:rPr lang="en-US" altLang="en-US" sz="4000" b="1" i="1"/>
              <a:t>3.    Through placenta and milk.</a:t>
            </a:r>
          </a:p>
        </p:txBody>
      </p:sp>
    </p:spTree>
  </p:cSld>
  <p:clrMapOvr>
    <a:overrideClrMapping bg1="lt1" tx1="dk1" bg2="lt2" tx2="dk2" accent1="accent1" accent2="accent2" accent3="accent3" accent4="accent4" accent5="accent5" accent6="accent6" hlink="hlink" folHlink="folHlink"/>
  </p:clrMapOvr>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6306" name="Picture 1">
            <a:extLst>
              <a:ext uri="{FF2B5EF4-FFF2-40B4-BE49-F238E27FC236}">
                <a16:creationId xmlns="" xmlns:a16="http://schemas.microsoft.com/office/drawing/2014/main" id="{3CB74A49-BEBB-ED5E-F531-9787CB8252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90769" y="596901"/>
            <a:ext cx="3181350" cy="477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19B021CF-D3C6-5069-2501-D5FD5DDEF7C1}"/>
              </a:ext>
            </a:extLst>
          </p:cNvPr>
          <p:cNvSpPr/>
          <p:nvPr/>
        </p:nvSpPr>
        <p:spPr>
          <a:xfrm>
            <a:off x="402432" y="328614"/>
            <a:ext cx="7573963" cy="5959475"/>
          </a:xfrm>
          <a:prstGeom prst="rect">
            <a:avLst/>
          </a:prstGeom>
        </p:spPr>
        <p:txBody>
          <a:bodyPr lIns="0" tIns="0" rIns="0" bIns="0"/>
          <a:lstStyle/>
          <a:p>
            <a:pPr marL="736600" eaLnBrk="1" fontAlgn="auto" hangingPunct="1">
              <a:spcBef>
                <a:spcPts val="0"/>
              </a:spcBef>
              <a:spcAft>
                <a:spcPts val="1680"/>
              </a:spcAft>
              <a:defRPr/>
            </a:pPr>
            <a:r>
              <a:rPr lang="en-US" sz="3900" b="1">
                <a:solidFill>
                  <a:srgbClr val="BF0000"/>
                </a:solidFill>
                <a:latin typeface="Times New Roman"/>
              </a:rPr>
              <a:t>Signs and Symptoms</a:t>
            </a:r>
          </a:p>
          <a:p>
            <a:pPr algn="r" eaLnBrk="1" fontAlgn="auto" hangingPunct="1">
              <a:lnSpc>
                <a:spcPts val="3456"/>
              </a:lnSpc>
              <a:spcBef>
                <a:spcPts val="0"/>
              </a:spcBef>
              <a:spcAft>
                <a:spcPts val="1260"/>
              </a:spcAft>
              <a:defRPr/>
            </a:pPr>
            <a:r>
              <a:rPr lang="en-US" sz="3100" b="1" spc="-150">
                <a:latin typeface="Calibri"/>
              </a:rPr>
              <a:t>Early signs and symptoms of leprosy are very subtle and occur slowly (usually over years).</a:t>
            </a:r>
          </a:p>
          <a:p>
            <a:pPr algn="just" eaLnBrk="1" fontAlgn="auto" hangingPunct="1">
              <a:spcBef>
                <a:spcPts val="0"/>
              </a:spcBef>
              <a:spcAft>
                <a:spcPts val="1680"/>
              </a:spcAft>
              <a:defRPr/>
            </a:pPr>
            <a:r>
              <a:rPr lang="en-US" sz="3100" b="1" spc="-150">
                <a:solidFill>
                  <a:srgbClr val="FFFF00"/>
                </a:solidFill>
                <a:latin typeface="Calibri"/>
              </a:rPr>
              <a:t>•</a:t>
            </a:r>
            <a:r>
              <a:rPr lang="en-US" sz="3100" b="1">
                <a:solidFill>
                  <a:srgbClr val="FFFF00"/>
                </a:solidFill>
                <a:latin typeface="Times New Roman"/>
              </a:rPr>
              <a:t>    </a:t>
            </a:r>
            <a:r>
              <a:rPr lang="en-US" sz="3100" b="1">
                <a:latin typeface="Times New Roman"/>
              </a:rPr>
              <a:t>First symptoms </a:t>
            </a:r>
            <a:r>
              <a:rPr lang="en-US" sz="3100" b="1" spc="-150">
                <a:latin typeface="Calibri"/>
              </a:rPr>
              <a:t>:</a:t>
            </a:r>
          </a:p>
          <a:p>
            <a:pPr marL="736600" indent="-342900" eaLnBrk="1" fontAlgn="auto" hangingPunct="1">
              <a:lnSpc>
                <a:spcPts val="3504"/>
              </a:lnSpc>
              <a:spcBef>
                <a:spcPts val="0"/>
              </a:spcBef>
              <a:spcAft>
                <a:spcPts val="1260"/>
              </a:spcAft>
              <a:defRPr/>
            </a:pPr>
            <a:r>
              <a:rPr lang="en-US" sz="3100" b="1" spc="-150">
                <a:solidFill>
                  <a:srgbClr val="FFFF00"/>
                </a:solidFill>
                <a:latin typeface="Calibri"/>
              </a:rPr>
              <a:t>•    </a:t>
            </a:r>
            <a:r>
              <a:rPr lang="en-US" sz="3100" b="1" spc="-150">
                <a:latin typeface="Calibri"/>
              </a:rPr>
              <a:t>Numbness and loss of temperature sensation (cannot sense very hot or cold temperatures)</a:t>
            </a:r>
          </a:p>
          <a:p>
            <a:pPr algn="just" eaLnBrk="1" fontAlgn="auto" hangingPunct="1">
              <a:spcBef>
                <a:spcPts val="0"/>
              </a:spcBef>
              <a:spcAft>
                <a:spcPts val="1680"/>
              </a:spcAft>
              <a:defRPr/>
            </a:pPr>
            <a:r>
              <a:rPr lang="en-US" sz="3100" b="1" spc="-150">
                <a:solidFill>
                  <a:srgbClr val="FFFF00"/>
                </a:solidFill>
                <a:latin typeface="Calibri"/>
              </a:rPr>
              <a:t>•</a:t>
            </a:r>
            <a:r>
              <a:rPr lang="en-US" sz="3100" b="1">
                <a:solidFill>
                  <a:srgbClr val="FFFF00"/>
                </a:solidFill>
                <a:latin typeface="Times New Roman"/>
              </a:rPr>
              <a:t>    </a:t>
            </a:r>
            <a:r>
              <a:rPr lang="en-US" sz="3100" b="1">
                <a:latin typeface="Times New Roman"/>
              </a:rPr>
              <a:t>As the disease progresses </a:t>
            </a:r>
            <a:r>
              <a:rPr lang="en-US" sz="3100" b="1" spc="-150">
                <a:latin typeface="Calibri"/>
              </a:rPr>
              <a:t>:</a:t>
            </a:r>
          </a:p>
          <a:p>
            <a:pPr marL="736600" indent="-342900" eaLnBrk="1" fontAlgn="auto" hangingPunct="1">
              <a:lnSpc>
                <a:spcPts val="3456"/>
              </a:lnSpc>
              <a:spcBef>
                <a:spcPts val="0"/>
              </a:spcBef>
              <a:spcAft>
                <a:spcPts val="0"/>
              </a:spcAft>
              <a:defRPr/>
            </a:pPr>
            <a:r>
              <a:rPr lang="en-US" sz="3100" b="1" spc="-150">
                <a:solidFill>
                  <a:srgbClr val="FFFF00"/>
                </a:solidFill>
                <a:latin typeface="Calibri"/>
              </a:rPr>
              <a:t>•    </a:t>
            </a:r>
            <a:r>
              <a:rPr lang="en-US" sz="3100" b="1" spc="-150">
                <a:latin typeface="Calibri"/>
              </a:rPr>
              <a:t>The sensations of touch, then pain, and eventually deep pressure are decreased or lost.</a:t>
            </a:r>
          </a:p>
        </p:txBody>
      </p:sp>
      <p:sp>
        <p:nvSpPr>
          <p:cNvPr id="226308" name="Rectangle 3">
            <a:extLst>
              <a:ext uri="{FF2B5EF4-FFF2-40B4-BE49-F238E27FC236}">
                <a16:creationId xmlns="" xmlns:a16="http://schemas.microsoft.com/office/drawing/2014/main" id="{83569CCE-E488-442C-BDD6-90BCA58BC2CB}"/>
              </a:ext>
            </a:extLst>
          </p:cNvPr>
          <p:cNvSpPr>
            <a:spLocks noChangeArrowheads="1"/>
          </p:cNvSpPr>
          <p:nvPr/>
        </p:nvSpPr>
        <p:spPr bwMode="auto">
          <a:xfrm>
            <a:off x="11043444" y="6477000"/>
            <a:ext cx="25876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206</a:t>
            </a:r>
          </a:p>
        </p:txBody>
      </p:sp>
    </p:spTree>
  </p:cSld>
  <p:clrMapOvr>
    <a:overrideClrMapping bg1="lt1" tx1="dk1" bg2="lt2" tx2="dk2" accent1="accent1" accent2="accent2" accent3="accent3" accent4="accent4" accent5="accent5" accent6="accent6" hlink="hlink" folHlink="folHlink"/>
  </p:clrMapOvr>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7330" name="Picture 1">
            <a:extLst>
              <a:ext uri="{FF2B5EF4-FFF2-40B4-BE49-F238E27FC236}">
                <a16:creationId xmlns="" xmlns:a16="http://schemas.microsoft.com/office/drawing/2014/main" id="{5B4A2112-3A0B-D397-8183-70C2CB1D4AD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60569" y="1560514"/>
            <a:ext cx="3186112"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1" name="Rectangle 2">
            <a:extLst>
              <a:ext uri="{FF2B5EF4-FFF2-40B4-BE49-F238E27FC236}">
                <a16:creationId xmlns="" xmlns:a16="http://schemas.microsoft.com/office/drawing/2014/main" id="{8C43A07C-3E4D-39D5-B6F3-9F685ACBBCFA}"/>
              </a:ext>
            </a:extLst>
          </p:cNvPr>
          <p:cNvSpPr>
            <a:spLocks noChangeArrowheads="1"/>
          </p:cNvSpPr>
          <p:nvPr/>
        </p:nvSpPr>
        <p:spPr bwMode="auto">
          <a:xfrm>
            <a:off x="945357" y="831850"/>
            <a:ext cx="812641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313"/>
              </a:spcAft>
            </a:pPr>
            <a:r>
              <a:rPr lang="en-US" altLang="en-US" sz="3600" b="1">
                <a:solidFill>
                  <a:srgbClr val="BF0000"/>
                </a:solidFill>
                <a:latin typeface="Times New Roman" panose="02020603050405020304" pitchFamily="18" charset="0"/>
              </a:rPr>
              <a:t>Long-term developing sequence of events :</a:t>
            </a:r>
          </a:p>
        </p:txBody>
      </p:sp>
      <p:sp>
        <p:nvSpPr>
          <p:cNvPr id="4" name="Rectangle 3">
            <a:extLst>
              <a:ext uri="{FF2B5EF4-FFF2-40B4-BE49-F238E27FC236}">
                <a16:creationId xmlns="" xmlns:a16="http://schemas.microsoft.com/office/drawing/2014/main" id="{F639C67F-893C-9D14-61E8-E6DAD3E19F46}"/>
              </a:ext>
            </a:extLst>
          </p:cNvPr>
          <p:cNvSpPr/>
          <p:nvPr/>
        </p:nvSpPr>
        <p:spPr>
          <a:xfrm>
            <a:off x="537369" y="1581151"/>
            <a:ext cx="7015162" cy="3159125"/>
          </a:xfrm>
          <a:prstGeom prst="rect">
            <a:avLst/>
          </a:prstGeom>
        </p:spPr>
        <p:txBody>
          <a:bodyPr lIns="0" tIns="0" rIns="0" bIns="0"/>
          <a:lstStyle/>
          <a:p>
            <a:pPr marL="234188" indent="-215900" eaLnBrk="1" fontAlgn="auto" hangingPunct="1">
              <a:lnSpc>
                <a:spcPts val="3456"/>
              </a:lnSpc>
              <a:spcBef>
                <a:spcPts val="2310"/>
              </a:spcBef>
              <a:spcAft>
                <a:spcPts val="630"/>
              </a:spcAft>
              <a:defRPr/>
            </a:pPr>
            <a:r>
              <a:rPr lang="en-US" sz="3100" spc="-150">
                <a:latin typeface="Calibri"/>
              </a:rPr>
              <a:t>•    Relatively painless ulcers, skin lesions of </a:t>
            </a:r>
            <a:r>
              <a:rPr lang="en-US" sz="3100" b="1">
                <a:latin typeface="Times New Roman"/>
              </a:rPr>
              <a:t>hypopigmented macules </a:t>
            </a:r>
            <a:r>
              <a:rPr lang="en-US" sz="3100" spc="-150">
                <a:latin typeface="Calibri"/>
              </a:rPr>
              <a:t>(flat, pale areas of skin), and eye damage (dryness, reduced blinking)</a:t>
            </a:r>
          </a:p>
          <a:p>
            <a:pPr marL="234188" indent="-215900" algn="just" eaLnBrk="1" fontAlgn="auto" hangingPunct="1">
              <a:lnSpc>
                <a:spcPts val="3408"/>
              </a:lnSpc>
              <a:spcBef>
                <a:spcPts val="0"/>
              </a:spcBef>
              <a:spcAft>
                <a:spcPts val="0"/>
              </a:spcAft>
              <a:defRPr/>
            </a:pPr>
            <a:r>
              <a:rPr lang="en-US" sz="3100" spc="-150">
                <a:latin typeface="Calibri"/>
              </a:rPr>
              <a:t>•    Late stage: </a:t>
            </a:r>
            <a:r>
              <a:rPr lang="en-US" sz="3100" b="1">
                <a:latin typeface="Times New Roman"/>
              </a:rPr>
              <a:t>large ulcerations, loss of digits, and facial disfigurement</a:t>
            </a:r>
            <a:r>
              <a:rPr lang="en-US" sz="3100" spc="-150">
                <a:latin typeface="Calibri"/>
              </a:rPr>
              <a:t>. </a:t>
            </a:r>
            <a:r>
              <a:rPr lang="en-US" sz="3100" b="1">
                <a:latin typeface="Times New Roman"/>
              </a:rPr>
              <a:t>(for example, hands, feet, face, and knees).</a:t>
            </a:r>
          </a:p>
        </p:txBody>
      </p:sp>
      <p:sp>
        <p:nvSpPr>
          <p:cNvPr id="227333" name="Rectangle 4">
            <a:extLst>
              <a:ext uri="{FF2B5EF4-FFF2-40B4-BE49-F238E27FC236}">
                <a16:creationId xmlns="" xmlns:a16="http://schemas.microsoft.com/office/drawing/2014/main" id="{5EB9CB49-56C9-E444-41EB-82751E7FF9C3}"/>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207</a:t>
            </a:r>
          </a:p>
        </p:txBody>
      </p:sp>
    </p:spTree>
  </p:cSld>
  <p:clrMapOvr>
    <a:overrideClrMapping bg1="lt1" tx1="dk1" bg2="lt2" tx2="dk2" accent1="accent1" accent2="accent2" accent3="accent3" accent4="accent4" accent5="accent5" accent6="accent6" hlink="hlink" folHlink="folHlink"/>
  </p:clrMapOvr>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8354" name="Picture 1">
            <a:extLst>
              <a:ext uri="{FF2B5EF4-FFF2-40B4-BE49-F238E27FC236}">
                <a16:creationId xmlns="" xmlns:a16="http://schemas.microsoft.com/office/drawing/2014/main" id="{8E626EE8-A101-28D1-846C-AC6438DEA18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5432" y="0"/>
            <a:ext cx="912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55" name="Rectangle 2">
            <a:extLst>
              <a:ext uri="{FF2B5EF4-FFF2-40B4-BE49-F238E27FC236}">
                <a16:creationId xmlns="" xmlns:a16="http://schemas.microsoft.com/office/drawing/2014/main" id="{FBC0633D-D353-23AA-6542-A6475AAFED9C}"/>
              </a:ext>
            </a:extLst>
          </p:cNvPr>
          <p:cNvSpPr>
            <a:spLocks noChangeArrowheads="1"/>
          </p:cNvSpPr>
          <p:nvPr/>
        </p:nvSpPr>
        <p:spPr bwMode="auto">
          <a:xfrm>
            <a:off x="11010107" y="5903914"/>
            <a:ext cx="252413" cy="13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208</a:t>
            </a:r>
          </a:p>
        </p:txBody>
      </p:sp>
    </p:spTree>
  </p:cSld>
  <p:clrMapOvr>
    <a:overrideClrMapping bg1="lt1" tx1="dk1" bg2="lt2" tx2="dk2" accent1="accent1" accent2="accent2" accent3="accent3" accent4="accent4" accent5="accent5" accent6="accent6" hlink="hlink" folHlink="folHlink"/>
  </p:clrMapOvr>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1DAB2F3-199A-AA18-FAC3-2A8556D5F1D4}"/>
              </a:ext>
            </a:extLst>
          </p:cNvPr>
          <p:cNvSpPr/>
          <p:nvPr/>
        </p:nvSpPr>
        <p:spPr>
          <a:xfrm>
            <a:off x="988219" y="268289"/>
            <a:ext cx="4913312" cy="669925"/>
          </a:xfrm>
          <a:prstGeom prst="rect">
            <a:avLst/>
          </a:prstGeom>
        </p:spPr>
        <p:txBody>
          <a:bodyPr wrap="none" lIns="0" tIns="0" rIns="0" bIns="0"/>
          <a:lstStyle/>
          <a:p>
            <a:pPr eaLnBrk="1" fontAlgn="auto" hangingPunct="1">
              <a:spcBef>
                <a:spcPts val="0"/>
              </a:spcBef>
              <a:spcAft>
                <a:spcPts val="7560"/>
              </a:spcAft>
              <a:defRPr/>
            </a:pPr>
            <a:r>
              <a:rPr lang="en-US" sz="3000" u="sng" spc="-50">
                <a:solidFill>
                  <a:srgbClr val="BF0000"/>
                </a:solidFill>
                <a:latin typeface="Times New Roman"/>
              </a:rPr>
              <a:t>Predisposing or </a:t>
            </a:r>
            <a:r>
              <a:rPr lang="en-US" sz="3300" i="1" u="sng">
                <a:solidFill>
                  <a:srgbClr val="BF0000"/>
                </a:solidFill>
                <a:latin typeface="Times New Roman"/>
              </a:rPr>
              <a:t>risk factors</a:t>
            </a:r>
          </a:p>
        </p:txBody>
      </p:sp>
      <p:sp>
        <p:nvSpPr>
          <p:cNvPr id="3" name="Rectangle 2">
            <a:extLst>
              <a:ext uri="{FF2B5EF4-FFF2-40B4-BE49-F238E27FC236}">
                <a16:creationId xmlns="" xmlns:a16="http://schemas.microsoft.com/office/drawing/2014/main" id="{EE0E1A35-0F7D-882A-EC71-D38E26D7020B}"/>
              </a:ext>
            </a:extLst>
          </p:cNvPr>
          <p:cNvSpPr/>
          <p:nvPr/>
        </p:nvSpPr>
        <p:spPr>
          <a:xfrm>
            <a:off x="1939131" y="2163763"/>
            <a:ext cx="7702550" cy="2527300"/>
          </a:xfrm>
          <a:prstGeom prst="rect">
            <a:avLst/>
          </a:prstGeom>
        </p:spPr>
        <p:txBody>
          <a:bodyPr lIns="0" tIns="0" rIns="0" bIns="0"/>
          <a:lstStyle/>
          <a:p>
            <a:pPr algn="just" eaLnBrk="1" fontAlgn="auto" hangingPunct="1">
              <a:lnSpc>
                <a:spcPts val="5304"/>
              </a:lnSpc>
              <a:spcBef>
                <a:spcPts val="7560"/>
              </a:spcBef>
              <a:spcAft>
                <a:spcPts val="0"/>
              </a:spcAft>
              <a:defRPr/>
            </a:pPr>
            <a:r>
              <a:rPr lang="en-US" sz="4000" spc="-250">
                <a:latin typeface="Calibri"/>
              </a:rPr>
              <a:t>1.    Residence in an </a:t>
            </a:r>
            <a:r>
              <a:rPr lang="en-US" sz="4100" b="1">
                <a:latin typeface="Times New Roman"/>
              </a:rPr>
              <a:t>endemic area</a:t>
            </a:r>
            <a:r>
              <a:rPr lang="en-US" sz="4000" spc="-250">
                <a:latin typeface="Calibri"/>
              </a:rPr>
              <a:t>.</a:t>
            </a:r>
          </a:p>
          <a:p>
            <a:pPr algn="just" eaLnBrk="1" fontAlgn="auto" hangingPunct="1">
              <a:lnSpc>
                <a:spcPts val="5304"/>
              </a:lnSpc>
              <a:spcBef>
                <a:spcPts val="0"/>
              </a:spcBef>
              <a:spcAft>
                <a:spcPts val="0"/>
              </a:spcAft>
              <a:defRPr/>
            </a:pPr>
            <a:r>
              <a:rPr lang="en-US" sz="4100" b="1">
                <a:latin typeface="Times New Roman"/>
              </a:rPr>
              <a:t>2.    Poverty </a:t>
            </a:r>
            <a:r>
              <a:rPr lang="en-US" sz="4000" spc="-250">
                <a:latin typeface="Calibri"/>
              </a:rPr>
              <a:t>(malnutrition).</a:t>
            </a:r>
          </a:p>
          <a:p>
            <a:pPr algn="just" eaLnBrk="1" fontAlgn="auto" hangingPunct="1">
              <a:lnSpc>
                <a:spcPts val="5304"/>
              </a:lnSpc>
              <a:spcBef>
                <a:spcPts val="0"/>
              </a:spcBef>
              <a:spcAft>
                <a:spcPts val="0"/>
              </a:spcAft>
              <a:defRPr/>
            </a:pPr>
            <a:r>
              <a:rPr lang="en-US" sz="4000" spc="-250">
                <a:latin typeface="Calibri"/>
              </a:rPr>
              <a:t>3.    Contact with affected </a:t>
            </a:r>
            <a:r>
              <a:rPr lang="en-US" sz="4100" b="1">
                <a:latin typeface="Times New Roman"/>
              </a:rPr>
              <a:t>armadillo.</a:t>
            </a:r>
          </a:p>
          <a:p>
            <a:pPr algn="just" eaLnBrk="1" fontAlgn="auto" hangingPunct="1">
              <a:lnSpc>
                <a:spcPts val="5304"/>
              </a:lnSpc>
              <a:spcBef>
                <a:spcPts val="0"/>
              </a:spcBef>
              <a:spcAft>
                <a:spcPts val="0"/>
              </a:spcAft>
              <a:defRPr/>
            </a:pPr>
            <a:r>
              <a:rPr lang="en-US" sz="4100" b="1">
                <a:latin typeface="Times New Roman"/>
              </a:rPr>
              <a:t>4.    Immunity</a:t>
            </a:r>
          </a:p>
        </p:txBody>
      </p:sp>
      <p:sp>
        <p:nvSpPr>
          <p:cNvPr id="229380" name="Rectangle 3">
            <a:extLst>
              <a:ext uri="{FF2B5EF4-FFF2-40B4-BE49-F238E27FC236}">
                <a16:creationId xmlns="" xmlns:a16="http://schemas.microsoft.com/office/drawing/2014/main" id="{78FE2157-ED69-0F72-B5A4-924F6B379EFD}"/>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209</a:t>
            </a:r>
          </a:p>
        </p:txBody>
      </p:sp>
    </p:spTree>
  </p:cSld>
  <p:clrMapOvr>
    <a:overrideClrMapping bg1="lt1" tx1="dk1" bg2="lt2" tx2="dk2" accent1="accent1" accent2="accent2" accent3="accent3" accent4="accent4" accent5="accent5" accent6="accent6" hlink="hlink" folHlink="folHlink"/>
  </p:clrMapOvr>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E51B932F-A447-8EF0-1C73-27FB13958BCE}"/>
              </a:ext>
            </a:extLst>
          </p:cNvPr>
          <p:cNvSpPr/>
          <p:nvPr/>
        </p:nvSpPr>
        <p:spPr>
          <a:xfrm>
            <a:off x="985044" y="536575"/>
            <a:ext cx="10356850" cy="4090988"/>
          </a:xfrm>
          <a:prstGeom prst="rect">
            <a:avLst/>
          </a:prstGeom>
        </p:spPr>
        <p:txBody>
          <a:bodyPr lIns="0" tIns="0" rIns="0" bIns="0"/>
          <a:lstStyle/>
          <a:p>
            <a:pPr marL="1524000" eaLnBrk="1" fontAlgn="auto" hangingPunct="1">
              <a:spcBef>
                <a:spcPts val="0"/>
              </a:spcBef>
              <a:spcAft>
                <a:spcPts val="1470"/>
              </a:spcAft>
              <a:defRPr/>
            </a:pPr>
            <a:r>
              <a:rPr lang="en-US" sz="3800" u="sng" spc="-50">
                <a:solidFill>
                  <a:srgbClr val="BF0000"/>
                </a:solidFill>
                <a:latin typeface="Times New Roman"/>
              </a:rPr>
              <a:t>(cont.)</a:t>
            </a:r>
          </a:p>
          <a:p>
            <a:pPr marL="215900" indent="-215900" eaLnBrk="1" fontAlgn="auto" hangingPunct="1">
              <a:lnSpc>
                <a:spcPts val="3888"/>
              </a:lnSpc>
              <a:spcBef>
                <a:spcPts val="0"/>
              </a:spcBef>
              <a:spcAft>
                <a:spcPts val="630"/>
              </a:spcAft>
              <a:defRPr/>
            </a:pPr>
            <a:r>
              <a:rPr lang="en-US" sz="3500">
                <a:latin typeface="Times New Roman"/>
              </a:rPr>
              <a:t>■    The incubation period range from </a:t>
            </a:r>
            <a:r>
              <a:rPr lang="en-US" sz="3600" b="1">
                <a:latin typeface="Times New Roman"/>
              </a:rPr>
              <a:t>3 -5 years. Males </a:t>
            </a:r>
            <a:r>
              <a:rPr lang="en-US" sz="3500">
                <a:latin typeface="Times New Roman"/>
              </a:rPr>
              <a:t>appear to be </a:t>
            </a:r>
            <a:r>
              <a:rPr lang="en-US" sz="3600" b="1">
                <a:latin typeface="Times New Roman"/>
              </a:rPr>
              <a:t>twice </a:t>
            </a:r>
            <a:r>
              <a:rPr lang="en-US" sz="3500">
                <a:latin typeface="Times New Roman"/>
              </a:rPr>
              <a:t>common than females.</a:t>
            </a:r>
          </a:p>
          <a:p>
            <a:pPr algn="just" eaLnBrk="1" fontAlgn="auto" hangingPunct="1">
              <a:spcBef>
                <a:spcPts val="0"/>
              </a:spcBef>
              <a:spcAft>
                <a:spcPts val="1470"/>
              </a:spcAft>
              <a:defRPr/>
            </a:pPr>
            <a:r>
              <a:rPr lang="en-US" sz="3500">
                <a:latin typeface="Times New Roman"/>
              </a:rPr>
              <a:t>■    Bimodal age (10-14years &amp; 35-44 years).</a:t>
            </a:r>
          </a:p>
          <a:p>
            <a:pPr algn="just" eaLnBrk="1" fontAlgn="auto" hangingPunct="1">
              <a:spcBef>
                <a:spcPts val="0"/>
              </a:spcBef>
              <a:spcAft>
                <a:spcPts val="1470"/>
              </a:spcAft>
              <a:defRPr/>
            </a:pPr>
            <a:r>
              <a:rPr lang="en-US" sz="3500">
                <a:latin typeface="Times New Roman"/>
              </a:rPr>
              <a:t>■    Children are more susceptible to disease.</a:t>
            </a:r>
          </a:p>
          <a:p>
            <a:pPr marL="215900" indent="-215900" eaLnBrk="1" fontAlgn="auto" hangingPunct="1">
              <a:lnSpc>
                <a:spcPts val="3864"/>
              </a:lnSpc>
              <a:spcBef>
                <a:spcPts val="0"/>
              </a:spcBef>
              <a:spcAft>
                <a:spcPts val="0"/>
              </a:spcAft>
              <a:defRPr/>
            </a:pPr>
            <a:r>
              <a:rPr lang="en-US" sz="3500">
                <a:latin typeface="Times New Roman"/>
              </a:rPr>
              <a:t>■    Genetic factors, e.g. </a:t>
            </a:r>
            <a:r>
              <a:rPr lang="en-US" sz="3600" b="1">
                <a:latin typeface="Times New Roman"/>
              </a:rPr>
              <a:t>HLA markers </a:t>
            </a:r>
            <a:r>
              <a:rPr lang="en-US" sz="3500">
                <a:latin typeface="Times New Roman"/>
              </a:rPr>
              <a:t>may determine the type of leprosy which the patient develops .</a:t>
            </a:r>
          </a:p>
        </p:txBody>
      </p:sp>
      <p:sp>
        <p:nvSpPr>
          <p:cNvPr id="230403" name="Rectangle 2">
            <a:extLst>
              <a:ext uri="{FF2B5EF4-FFF2-40B4-BE49-F238E27FC236}">
                <a16:creationId xmlns="" xmlns:a16="http://schemas.microsoft.com/office/drawing/2014/main" id="{95F4BAE9-D858-8E9B-609D-F7C0518F0667}"/>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210</a:t>
            </a:r>
          </a:p>
        </p:txBody>
      </p:sp>
    </p:spTree>
  </p:cSld>
  <p:clrMapOvr>
    <a:overrideClrMapping bg1="lt1" tx1="dk1" bg2="lt2" tx2="dk2" accent1="accent1" accent2="accent2" accent3="accent3" accent4="accent4" accent5="accent5" accent6="accent6" hlink="hlink" folHlink="folHlink"/>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1426" name="Picture 1">
            <a:extLst>
              <a:ext uri="{FF2B5EF4-FFF2-40B4-BE49-F238E27FC236}">
                <a16:creationId xmlns="" xmlns:a16="http://schemas.microsoft.com/office/drawing/2014/main" id="{27A0FBA5-8C9B-B877-01A1-6944AC9DC1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7057" y="2584450"/>
            <a:ext cx="4778375" cy="303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F2AE2890-3060-4151-CA3D-EFD1592FB30A}"/>
              </a:ext>
            </a:extLst>
          </p:cNvPr>
          <p:cNvSpPr/>
          <p:nvPr/>
        </p:nvSpPr>
        <p:spPr>
          <a:xfrm>
            <a:off x="362744" y="704850"/>
            <a:ext cx="4038600" cy="858838"/>
          </a:xfrm>
          <a:prstGeom prst="rect">
            <a:avLst/>
          </a:prstGeom>
        </p:spPr>
        <p:txBody>
          <a:bodyPr lIns="0" tIns="0" rIns="0" bIns="0"/>
          <a:lstStyle/>
          <a:p>
            <a:pPr algn="just" eaLnBrk="1" fontAlgn="auto" hangingPunct="1">
              <a:lnSpc>
                <a:spcPts val="3528"/>
              </a:lnSpc>
              <a:spcBef>
                <a:spcPts val="0"/>
              </a:spcBef>
              <a:spcAft>
                <a:spcPts val="0"/>
              </a:spcAft>
              <a:defRPr/>
            </a:pPr>
            <a:r>
              <a:rPr lang="en-US" sz="2700" u="sng">
                <a:solidFill>
                  <a:srgbClr val="BF0000"/>
                </a:solidFill>
                <a:latin typeface="Times New Roman"/>
              </a:rPr>
              <a:t>Slit Skin Smear </a:t>
            </a:r>
            <a:r>
              <a:rPr lang="en-US" sz="2200" u="sng">
                <a:solidFill>
                  <a:srgbClr val="BF0000"/>
                </a:solidFill>
                <a:latin typeface="Times New Roman"/>
              </a:rPr>
              <a:t>(Reporting </a:t>
            </a:r>
            <a:r>
              <a:rPr lang="en-US" sz="3900" i="1" u="sng" spc="-100">
                <a:solidFill>
                  <a:srgbClr val="BF0000"/>
                </a:solidFill>
                <a:latin typeface="AngsanaUPC"/>
              </a:rPr>
              <a:t>the </a:t>
            </a:r>
            <a:r>
              <a:rPr lang="en-US" sz="2200" u="sng">
                <a:solidFill>
                  <a:srgbClr val="BF0000"/>
                </a:solidFill>
                <a:latin typeface="Times New Roman"/>
              </a:rPr>
              <a:t>smear).</a:t>
            </a:r>
          </a:p>
        </p:txBody>
      </p:sp>
    </p:spTree>
  </p:cSld>
  <p:clrMapOvr>
    <a:overrideClrMapping bg1="lt1" tx1="dk1" bg2="lt2" tx2="dk2" accent1="accent1" accent2="accent2" accent3="accent3" accent4="accent4" accent5="accent5" accent6="accent6" hlink="hlink" folHlink="folHlink"/>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2450" name="Rectangle 1">
            <a:extLst>
              <a:ext uri="{FF2B5EF4-FFF2-40B4-BE49-F238E27FC236}">
                <a16:creationId xmlns="" xmlns:a16="http://schemas.microsoft.com/office/drawing/2014/main" id="{AE5D49E5-11DE-5C41-F3A7-2D75F4BF6D14}"/>
              </a:ext>
            </a:extLst>
          </p:cNvPr>
          <p:cNvSpPr>
            <a:spLocks noChangeArrowheads="1"/>
          </p:cNvSpPr>
          <p:nvPr/>
        </p:nvSpPr>
        <p:spPr bwMode="auto">
          <a:xfrm>
            <a:off x="134144" y="436564"/>
            <a:ext cx="4432300" cy="15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563"/>
              </a:lnSpc>
              <a:spcAft>
                <a:spcPts val="425"/>
              </a:spcAft>
            </a:pPr>
            <a:r>
              <a:rPr lang="en-US" altLang="en-US" sz="2700" b="1" u="sng">
                <a:solidFill>
                  <a:srgbClr val="BF0000"/>
                </a:solidFill>
                <a:latin typeface="Times New Roman" panose="02020603050405020304" pitchFamily="18" charset="0"/>
              </a:rPr>
              <a:t>(Ridley's logarithmic scale) Bacteriological index</a:t>
            </a:r>
          </a:p>
          <a:p>
            <a:pPr eaLnBrk="1" hangingPunct="1">
              <a:spcAft>
                <a:spcPts val="2313"/>
              </a:spcAft>
            </a:pPr>
            <a:r>
              <a:rPr lang="en-US" altLang="en-US" sz="3100">
                <a:latin typeface="Times New Roman" panose="02020603050405020304" pitchFamily="18" charset="0"/>
              </a:rPr>
              <a:t>0 - no bacilli in 100 fields</a:t>
            </a:r>
          </a:p>
        </p:txBody>
      </p:sp>
      <p:sp>
        <p:nvSpPr>
          <p:cNvPr id="232451" name="Rectangle 2">
            <a:extLst>
              <a:ext uri="{FF2B5EF4-FFF2-40B4-BE49-F238E27FC236}">
                <a16:creationId xmlns="" xmlns:a16="http://schemas.microsoft.com/office/drawing/2014/main" id="{6BA91CB7-25AD-14C4-E8E6-E52D92B4B331}"/>
              </a:ext>
            </a:extLst>
          </p:cNvPr>
          <p:cNvSpPr>
            <a:spLocks noChangeArrowheads="1"/>
          </p:cNvSpPr>
          <p:nvPr/>
        </p:nvSpPr>
        <p:spPr bwMode="auto">
          <a:xfrm>
            <a:off x="130970" y="2381251"/>
            <a:ext cx="5151437" cy="406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5763"/>
              </a:lnSpc>
              <a:spcBef>
                <a:spcPts val="2313"/>
              </a:spcBef>
            </a:pPr>
            <a:r>
              <a:rPr lang="en-US" altLang="en-US" sz="3100">
                <a:latin typeface="Times New Roman" panose="02020603050405020304" pitchFamily="18" charset="0"/>
              </a:rPr>
              <a:t>1+: 1-10 bacilli in 100 fields 2+: 1-10 bacilli in 10 fields 3+: 1-10 bacilli in 1 field 4+: 10-100 bacilli in 1 field 5+: 100-1000 ini field 6+: &gt;1000 bacilli field (globi).</a:t>
            </a:r>
          </a:p>
        </p:txBody>
      </p:sp>
    </p:spTree>
  </p:cSld>
  <p:clrMapOvr>
    <a:overrideClrMapping bg1="lt1" tx1="dk1" bg2="lt2" tx2="dk2" accent1="accent1" accent2="accent2" accent3="accent3" accent4="accent4" accent5="accent5" accent6="accent6" hlink="hlink" folHlink="folHlink"/>
  </p:clrMapOvr>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3474" name="Picture 1">
            <a:extLst>
              <a:ext uri="{FF2B5EF4-FFF2-40B4-BE49-F238E27FC236}">
                <a16:creationId xmlns="" xmlns:a16="http://schemas.microsoft.com/office/drawing/2014/main" id="{E4D73A4C-FECC-3B66-B4AF-821D010E6A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47319" y="1697039"/>
            <a:ext cx="45021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358F4BFC-DAE9-7117-FD39-0B54D2E15E09}"/>
              </a:ext>
            </a:extLst>
          </p:cNvPr>
          <p:cNvSpPr/>
          <p:nvPr/>
        </p:nvSpPr>
        <p:spPr>
          <a:xfrm>
            <a:off x="4953795" y="642938"/>
            <a:ext cx="1730375" cy="366712"/>
          </a:xfrm>
          <a:prstGeom prst="rect">
            <a:avLst/>
          </a:prstGeom>
          <a:solidFill>
            <a:srgbClr val="FFFF00"/>
          </a:solidFill>
        </p:spPr>
        <p:txBody>
          <a:bodyPr wrap="none" lIns="0" tIns="0" rIns="0" bIns="0"/>
          <a:lstStyle/>
          <a:p>
            <a:pPr eaLnBrk="1" fontAlgn="auto" hangingPunct="1">
              <a:spcBef>
                <a:spcPts val="0"/>
              </a:spcBef>
              <a:spcAft>
                <a:spcPts val="0"/>
              </a:spcAft>
              <a:defRPr/>
            </a:pPr>
            <a:r>
              <a:rPr lang="en-US" sz="3000" spc="-50">
                <a:latin typeface="Times New Roman"/>
              </a:rPr>
              <a:t>LEPROSY</a:t>
            </a:r>
          </a:p>
        </p:txBody>
      </p:sp>
      <p:sp>
        <p:nvSpPr>
          <p:cNvPr id="233476" name="Rectangle 3">
            <a:extLst>
              <a:ext uri="{FF2B5EF4-FFF2-40B4-BE49-F238E27FC236}">
                <a16:creationId xmlns="" xmlns:a16="http://schemas.microsoft.com/office/drawing/2014/main" id="{3E44CB58-2E9F-E41A-CD1C-0AB4CFD0DAD7}"/>
              </a:ext>
            </a:extLst>
          </p:cNvPr>
          <p:cNvSpPr>
            <a:spLocks noChangeArrowheads="1"/>
          </p:cNvSpPr>
          <p:nvPr/>
        </p:nvSpPr>
        <p:spPr bwMode="auto">
          <a:xfrm>
            <a:off x="2788445" y="2654301"/>
            <a:ext cx="2289175" cy="301625"/>
          </a:xfrm>
          <a:prstGeom prst="rect">
            <a:avLst/>
          </a:prstGeom>
          <a:solidFill>
            <a:srgbClr val="7DE2F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300" b="1"/>
              <a:t>Paucibacillary (PB)</a:t>
            </a:r>
          </a:p>
        </p:txBody>
      </p:sp>
      <p:sp>
        <p:nvSpPr>
          <p:cNvPr id="233477" name="Rectangle 4">
            <a:extLst>
              <a:ext uri="{FF2B5EF4-FFF2-40B4-BE49-F238E27FC236}">
                <a16:creationId xmlns="" xmlns:a16="http://schemas.microsoft.com/office/drawing/2014/main" id="{B17A9F0A-7F52-7915-E1BE-08026FB84376}"/>
              </a:ext>
            </a:extLst>
          </p:cNvPr>
          <p:cNvSpPr>
            <a:spLocks noChangeArrowheads="1"/>
          </p:cNvSpPr>
          <p:nvPr/>
        </p:nvSpPr>
        <p:spPr bwMode="auto">
          <a:xfrm>
            <a:off x="6746081" y="2654301"/>
            <a:ext cx="2471738" cy="301625"/>
          </a:xfrm>
          <a:prstGeom prst="rect">
            <a:avLst/>
          </a:prstGeom>
          <a:solidFill>
            <a:srgbClr val="7DE2F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300" b="1"/>
              <a:t>Multibacillary (MB)</a:t>
            </a:r>
          </a:p>
        </p:txBody>
      </p:sp>
      <p:graphicFrame>
        <p:nvGraphicFramePr>
          <p:cNvPr id="6" name="Table 5">
            <a:extLst>
              <a:ext uri="{FF2B5EF4-FFF2-40B4-BE49-F238E27FC236}">
                <a16:creationId xmlns="" xmlns:a16="http://schemas.microsoft.com/office/drawing/2014/main" id="{AEAE8305-60BA-B7C1-0FA9-BEF4EC786D96}"/>
              </a:ext>
            </a:extLst>
          </p:cNvPr>
          <p:cNvGraphicFramePr>
            <a:graphicFrameLocks noGrp="1"/>
          </p:cNvGraphicFramePr>
          <p:nvPr/>
        </p:nvGraphicFramePr>
        <p:xfrm>
          <a:off x="558006" y="3935414"/>
          <a:ext cx="10625138" cy="2255837"/>
        </p:xfrm>
        <a:graphic>
          <a:graphicData uri="http://schemas.openxmlformats.org/drawingml/2006/table">
            <a:tbl>
              <a:tblPr/>
              <a:tblGrid>
                <a:gridCol w="4398185">
                  <a:extLst>
                    <a:ext uri="{9D8B030D-6E8A-4147-A177-3AD203B41FA5}">
                      <a16:colId xmlns="" xmlns:a16="http://schemas.microsoft.com/office/drawing/2014/main" val="20000"/>
                    </a:ext>
                  </a:extLst>
                </a:gridCol>
                <a:gridCol w="1850103">
                  <a:extLst>
                    <a:ext uri="{9D8B030D-6E8A-4147-A177-3AD203B41FA5}">
                      <a16:colId xmlns="" xmlns:a16="http://schemas.microsoft.com/office/drawing/2014/main" val="20001"/>
                    </a:ext>
                  </a:extLst>
                </a:gridCol>
                <a:gridCol w="4376850">
                  <a:extLst>
                    <a:ext uri="{9D8B030D-6E8A-4147-A177-3AD203B41FA5}">
                      <a16:colId xmlns="" xmlns:a16="http://schemas.microsoft.com/office/drawing/2014/main" val="20002"/>
                    </a:ext>
                  </a:extLst>
                </a:gridCol>
              </a:tblGrid>
              <a:tr h="701139">
                <a:tc>
                  <a:txBody>
                    <a:bodyPr/>
                    <a:lstStyle/>
                    <a:p>
                      <a:pPr marL="114300" indent="0"/>
                      <a:r>
                        <a:rPr lang="en-US" sz="2700" b="1" spc="-50">
                          <a:latin typeface="Calibri"/>
                        </a:rPr>
                        <a:t>Indeterminate Leprosy (IL)</a:t>
                      </a:r>
                    </a:p>
                  </a:txBody>
                  <a:tcPr marL="0" marR="0" marT="0" marB="0">
                    <a:solidFill>
                      <a:srgbClr val="FB8579"/>
                    </a:solidFill>
                  </a:tcPr>
                </a:tc>
                <a:tc>
                  <a:txBody>
                    <a:bodyPr/>
                    <a:lstStyle/>
                    <a:p>
                      <a:endParaRPr sz="3400"/>
                    </a:p>
                  </a:txBody>
                  <a:tcPr marL="0" marR="0" marT="0" marB="0"/>
                </a:tc>
                <a:tc>
                  <a:txBody>
                    <a:bodyPr/>
                    <a:lstStyle/>
                    <a:p>
                      <a:pPr marL="114300" indent="0"/>
                      <a:r>
                        <a:rPr lang="en-US" sz="2700" b="1" spc="-50">
                          <a:latin typeface="Calibri"/>
                        </a:rPr>
                        <a:t>Borderline Borderline (BB)</a:t>
                      </a:r>
                    </a:p>
                  </a:txBody>
                  <a:tcPr marL="0" marR="0" marT="0" marB="0">
                    <a:solidFill>
                      <a:srgbClr val="FB8579"/>
                    </a:solidFill>
                  </a:tcPr>
                </a:tc>
                <a:extLst>
                  <a:ext uri="{0D108BD9-81ED-4DB2-BD59-A6C34878D82A}">
                    <a16:rowId xmlns="" xmlns:a16="http://schemas.microsoft.com/office/drawing/2014/main" val="10000"/>
                  </a:ext>
                </a:extLst>
              </a:tr>
              <a:tr h="865754">
                <a:tc>
                  <a:txBody>
                    <a:bodyPr/>
                    <a:lstStyle/>
                    <a:p>
                      <a:pPr marL="114300" indent="0"/>
                      <a:r>
                        <a:rPr lang="en-US" sz="2700" b="1" spc="-50">
                          <a:latin typeface="Calibri"/>
                        </a:rPr>
                        <a:t>Tuberculoid Leprosy (TL)</a:t>
                      </a:r>
                    </a:p>
                  </a:txBody>
                  <a:tcPr marL="0" marR="0" marT="0" marB="0" anchor="ctr">
                    <a:solidFill>
                      <a:srgbClr val="FB8579"/>
                    </a:solidFill>
                  </a:tcPr>
                </a:tc>
                <a:tc>
                  <a:txBody>
                    <a:bodyPr/>
                    <a:lstStyle/>
                    <a:p>
                      <a:endParaRPr sz="4100"/>
                    </a:p>
                  </a:txBody>
                  <a:tcPr marL="0" marR="0" marT="0" marB="0"/>
                </a:tc>
                <a:tc>
                  <a:txBody>
                    <a:bodyPr/>
                    <a:lstStyle/>
                    <a:p>
                      <a:pPr marL="114300" indent="0"/>
                      <a:r>
                        <a:rPr lang="en-US" sz="2700" b="1" spc="-50">
                          <a:latin typeface="Calibri"/>
                        </a:rPr>
                        <a:t>Borderline Lepromatous(BL)</a:t>
                      </a:r>
                    </a:p>
                  </a:txBody>
                  <a:tcPr marL="0" marR="0" marT="0" marB="0" anchor="ctr">
                    <a:solidFill>
                      <a:srgbClr val="FB8579"/>
                    </a:solidFill>
                  </a:tcPr>
                </a:tc>
                <a:extLst>
                  <a:ext uri="{0D108BD9-81ED-4DB2-BD59-A6C34878D82A}">
                    <a16:rowId xmlns="" xmlns:a16="http://schemas.microsoft.com/office/drawing/2014/main" val="10001"/>
                  </a:ext>
                </a:extLst>
              </a:tr>
              <a:tr h="688945">
                <a:tc>
                  <a:txBody>
                    <a:bodyPr/>
                    <a:lstStyle/>
                    <a:p>
                      <a:pPr marL="114300" indent="0"/>
                      <a:r>
                        <a:rPr lang="en-US" sz="2700" b="1" spc="-50">
                          <a:latin typeface="Calibri"/>
                        </a:rPr>
                        <a:t>Borderline Tuberculoid (BT)</a:t>
                      </a:r>
                    </a:p>
                  </a:txBody>
                  <a:tcPr marL="0" marR="0" marT="0" marB="0" anchor="b">
                    <a:solidFill>
                      <a:srgbClr val="FB8579"/>
                    </a:solidFill>
                  </a:tcPr>
                </a:tc>
                <a:tc>
                  <a:txBody>
                    <a:bodyPr/>
                    <a:lstStyle/>
                    <a:p>
                      <a:endParaRPr sz="3300"/>
                    </a:p>
                  </a:txBody>
                  <a:tcPr marL="0" marR="0" marT="0" marB="0"/>
                </a:tc>
                <a:tc>
                  <a:txBody>
                    <a:bodyPr/>
                    <a:lstStyle/>
                    <a:p>
                      <a:pPr marL="114300" indent="0"/>
                      <a:r>
                        <a:rPr lang="en-US" sz="2700" b="1" spc="-50">
                          <a:latin typeface="Calibri"/>
                        </a:rPr>
                        <a:t>Lepromatous Leprosy (LL)</a:t>
                      </a:r>
                    </a:p>
                  </a:txBody>
                  <a:tcPr marL="0" marR="0" marT="0" marB="0" anchor="b">
                    <a:solidFill>
                      <a:srgbClr val="FB8579"/>
                    </a:solidFill>
                  </a:tcPr>
                </a:tc>
                <a:extLst>
                  <a:ext uri="{0D108BD9-81ED-4DB2-BD59-A6C34878D82A}">
                    <a16:rowId xmlns="" xmlns:a16="http://schemas.microsoft.com/office/drawing/2014/main" val="10002"/>
                  </a:ext>
                </a:extLst>
              </a:tr>
            </a:tbl>
          </a:graphicData>
        </a:graphic>
      </p:graphicFrame>
      <p:sp>
        <p:nvSpPr>
          <p:cNvPr id="233496" name="Rectangle 6">
            <a:extLst>
              <a:ext uri="{FF2B5EF4-FFF2-40B4-BE49-F238E27FC236}">
                <a16:creationId xmlns="" xmlns:a16="http://schemas.microsoft.com/office/drawing/2014/main" id="{D6CE2879-0986-E125-1CB2-5BC5B2B64C75}"/>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212</a:t>
            </a:r>
          </a:p>
        </p:txBody>
      </p:sp>
    </p:spTree>
  </p:cSld>
  <p:clrMapOvr>
    <a:overrideClrMapping bg1="lt1" tx1="dk1" bg2="lt2" tx2="dk2" accent1="accent1" accent2="accent2" accent3="accent3" accent4="accent4" accent5="accent5" accent6="accent6" hlink="hlink" folHlink="folHlink"/>
  </p:clrMapOvr>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05351DF-FD90-44C6-D3C0-1ED9C879A8FB}"/>
              </a:ext>
            </a:extLst>
          </p:cNvPr>
          <p:cNvSpPr/>
          <p:nvPr/>
        </p:nvSpPr>
        <p:spPr>
          <a:xfrm>
            <a:off x="1200945" y="706438"/>
            <a:ext cx="4943475" cy="500062"/>
          </a:xfrm>
          <a:prstGeom prst="rect">
            <a:avLst/>
          </a:prstGeom>
        </p:spPr>
        <p:txBody>
          <a:bodyPr wrap="none" lIns="0" tIns="0" rIns="0" bIns="0"/>
          <a:lstStyle/>
          <a:p>
            <a:pPr eaLnBrk="1" fontAlgn="auto" hangingPunct="1">
              <a:spcBef>
                <a:spcPts val="0"/>
              </a:spcBef>
              <a:spcAft>
                <a:spcPts val="0"/>
              </a:spcAft>
              <a:defRPr/>
            </a:pPr>
            <a:r>
              <a:rPr lang="en-US" sz="2200" u="sng" spc="-50">
                <a:solidFill>
                  <a:srgbClr val="BF0000"/>
                </a:solidFill>
                <a:latin typeface="Times New Roman"/>
              </a:rPr>
              <a:t>Classification &amp; Clinical Presentation</a:t>
            </a:r>
          </a:p>
        </p:txBody>
      </p:sp>
      <p:sp>
        <p:nvSpPr>
          <p:cNvPr id="3" name="Rectangle 2">
            <a:extLst>
              <a:ext uri="{FF2B5EF4-FFF2-40B4-BE49-F238E27FC236}">
                <a16:creationId xmlns="" xmlns:a16="http://schemas.microsoft.com/office/drawing/2014/main" id="{B9B16A3B-2B76-575D-0B33-C72E9EA63D3C}"/>
              </a:ext>
            </a:extLst>
          </p:cNvPr>
          <p:cNvSpPr/>
          <p:nvPr/>
        </p:nvSpPr>
        <p:spPr>
          <a:xfrm>
            <a:off x="4652170" y="1957389"/>
            <a:ext cx="4376737" cy="344487"/>
          </a:xfrm>
          <a:prstGeom prst="rect">
            <a:avLst/>
          </a:prstGeom>
          <a:solidFill>
            <a:srgbClr val="5A9BD5"/>
          </a:solidFill>
        </p:spPr>
        <p:txBody>
          <a:bodyPr wrap="none" lIns="0" tIns="0" rIns="0" bIns="0"/>
          <a:lstStyle/>
          <a:p>
            <a:pPr eaLnBrk="1" fontAlgn="auto" hangingPunct="1">
              <a:spcBef>
                <a:spcPts val="0"/>
              </a:spcBef>
              <a:spcAft>
                <a:spcPts val="0"/>
              </a:spcAft>
              <a:defRPr/>
            </a:pPr>
            <a:r>
              <a:rPr lang="en-US" sz="2700" b="1" spc="-50">
                <a:latin typeface="Calibri"/>
              </a:rPr>
              <a:t>Ridley &amp; Jopling Classification</a:t>
            </a:r>
          </a:p>
        </p:txBody>
      </p:sp>
      <p:graphicFrame>
        <p:nvGraphicFramePr>
          <p:cNvPr id="4" name="Table 3">
            <a:extLst>
              <a:ext uri="{FF2B5EF4-FFF2-40B4-BE49-F238E27FC236}">
                <a16:creationId xmlns="" xmlns:a16="http://schemas.microsoft.com/office/drawing/2014/main" id="{EE85ABD9-753D-94C9-E026-D98962110C46}"/>
              </a:ext>
            </a:extLst>
          </p:cNvPr>
          <p:cNvGraphicFramePr>
            <a:graphicFrameLocks noGrp="1"/>
          </p:cNvGraphicFramePr>
          <p:nvPr/>
        </p:nvGraphicFramePr>
        <p:xfrm>
          <a:off x="4364831" y="3240089"/>
          <a:ext cx="3498850" cy="1989137"/>
        </p:xfrm>
        <a:graphic>
          <a:graphicData uri="http://schemas.openxmlformats.org/drawingml/2006/table">
            <a:tbl>
              <a:tblPr/>
              <a:tblGrid>
                <a:gridCol w="1679575">
                  <a:extLst>
                    <a:ext uri="{9D8B030D-6E8A-4147-A177-3AD203B41FA5}">
                      <a16:colId xmlns="" xmlns:a16="http://schemas.microsoft.com/office/drawing/2014/main" val="20000"/>
                    </a:ext>
                  </a:extLst>
                </a:gridCol>
                <a:gridCol w="1819275">
                  <a:extLst>
                    <a:ext uri="{9D8B030D-6E8A-4147-A177-3AD203B41FA5}">
                      <a16:colId xmlns="" xmlns:a16="http://schemas.microsoft.com/office/drawing/2014/main" val="20001"/>
                    </a:ext>
                  </a:extLst>
                </a:gridCol>
              </a:tblGrid>
              <a:tr h="371475">
                <a:tc gridSpan="2">
                  <a:txBody>
                    <a:bodyPr/>
                    <a:lstStyle>
                      <a:lvl1pPr marL="1651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65100" marR="0" lvl="0" indent="0" algn="l" defTabSz="914400" rtl="0" eaLnBrk="1" fontAlgn="base" latinLnBrk="0" hangingPunct="1">
                        <a:lnSpc>
                          <a:spcPct val="1000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Calibri" panose="020F0502020204030204" pitchFamily="34" charset="0"/>
                        </a:rPr>
                        <a:t>Based on Host Immunity</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DE2F6"/>
                    </a:solidFill>
                  </a:tcPr>
                </a:tc>
                <a:tc hMerge="1">
                  <a:txBody>
                    <a:bodyPr/>
                    <a:lstStyle/>
                    <a:p>
                      <a:endParaRPr lang="en-IN"/>
                    </a:p>
                  </a:txBody>
                  <a:tcPr/>
                </a:tc>
                <a:extLst>
                  <a:ext uri="{0D108BD9-81ED-4DB2-BD59-A6C34878D82A}">
                    <a16:rowId xmlns="" xmlns:a16="http://schemas.microsoft.com/office/drawing/2014/main" val="10000"/>
                  </a:ext>
                </a:extLst>
              </a:tr>
              <a:tr h="563563">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7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7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054099">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ts val="838"/>
                        </a:spcAft>
                        <a:buClrTx/>
                        <a:buSzTx/>
                        <a:buFontTx/>
                        <a:buNone/>
                        <a:tabLst/>
                      </a:pPr>
                      <a:r>
                        <a:rPr kumimoji="0" lang="en-US" altLang="en-US" sz="500" b="0" i="0" u="none" strike="noStrike" cap="none" normalizeH="0" baseline="0">
                          <a:ln>
                            <a:noFill/>
                          </a:ln>
                          <a:solidFill>
                            <a:schemeClr val="tx1"/>
                          </a:solidFill>
                          <a:effectLst/>
                          <a:latin typeface="Times New Roman" panose="02020603050405020304" pitchFamily="18" charset="0"/>
                        </a:rPr>
                        <a:t>1</a:t>
                      </a:r>
                      <a:r>
                        <a:rPr kumimoji="0" lang="en-US" altLang="en-US" sz="600" b="0" i="0" u="none" strike="noStrike" cap="none" normalizeH="0" baseline="0">
                          <a:ln>
                            <a:noFill/>
                          </a:ln>
                          <a:solidFill>
                            <a:schemeClr val="tx1"/>
                          </a:solidFill>
                          <a:effectLst/>
                          <a:latin typeface="Tahoma" panose="020B0604030504040204" pitchFamily="34" charset="0"/>
                        </a:rPr>
                        <a:t> </a:t>
                      </a:r>
                      <a:r>
                        <a:rPr kumimoji="0" lang="en-US" altLang="en-US" sz="700" b="0" i="1" u="none" strike="noStrike" cap="none" normalizeH="0" baseline="0">
                          <a:ln>
                            <a:noFill/>
                          </a:ln>
                          <a:solidFill>
                            <a:schemeClr val="tx1"/>
                          </a:solidFill>
                          <a:effectLst/>
                          <a:latin typeface="Calibri" panose="020F0502020204030204" pitchFamily="34" charset="0"/>
                        </a:rPr>
                        <a:t>r</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Calibri" panose="020F0502020204030204" pitchFamily="34" charset="0"/>
                        </a:rPr>
                        <a:t>TT 1</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ts val="838"/>
                        </a:spcAft>
                        <a:buClrTx/>
                        <a:buSzTx/>
                        <a:buFontTx/>
                        <a:buNone/>
                        <a:tabLst/>
                      </a:pPr>
                      <a:r>
                        <a:rPr kumimoji="0" lang="en-US" altLang="en-US" sz="700" b="0" i="1" u="none" strike="noStrike" cap="none" normalizeH="0" baseline="0">
                          <a:ln>
                            <a:noFill/>
                          </a:ln>
                          <a:solidFill>
                            <a:schemeClr val="tx1"/>
                          </a:solidFill>
                          <a:effectLst/>
                          <a:latin typeface="Calibri" panose="020F0502020204030204" pitchFamily="34" charset="0"/>
                        </a:rPr>
                        <a:t>1 r</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Calibri" panose="020F0502020204030204" pitchFamily="34" charset="0"/>
                        </a:rPr>
                        <a:t>BL LL</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234513" name="Rectangle 4">
            <a:extLst>
              <a:ext uri="{FF2B5EF4-FFF2-40B4-BE49-F238E27FC236}">
                <a16:creationId xmlns="" xmlns:a16="http://schemas.microsoft.com/office/drawing/2014/main" id="{BFE47DCD-0A0D-93EF-382F-092D35F7DBB8}"/>
              </a:ext>
            </a:extLst>
          </p:cNvPr>
          <p:cNvSpPr>
            <a:spLocks noChangeArrowheads="1"/>
          </p:cNvSpPr>
          <p:nvPr/>
        </p:nvSpPr>
        <p:spPr bwMode="auto">
          <a:xfrm>
            <a:off x="4663281" y="5211763"/>
            <a:ext cx="177800"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200">
                <a:latin typeface="Gulim" panose="020B0600000101010101" pitchFamily="34" charset="-127"/>
              </a:rPr>
              <a:t>1</a:t>
            </a:r>
          </a:p>
        </p:txBody>
      </p:sp>
      <p:sp>
        <p:nvSpPr>
          <p:cNvPr id="234514" name="Rectangle 5">
            <a:extLst>
              <a:ext uri="{FF2B5EF4-FFF2-40B4-BE49-F238E27FC236}">
                <a16:creationId xmlns="" xmlns:a16="http://schemas.microsoft.com/office/drawing/2014/main" id="{91027015-C99C-E46D-D59B-AB51D9370D37}"/>
              </a:ext>
            </a:extLst>
          </p:cNvPr>
          <p:cNvSpPr>
            <a:spLocks noChangeArrowheads="1"/>
          </p:cNvSpPr>
          <p:nvPr/>
        </p:nvSpPr>
        <p:spPr bwMode="auto">
          <a:xfrm>
            <a:off x="7522370" y="5211763"/>
            <a:ext cx="141287"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latin typeface="Times New Roman" panose="02020603050405020304" pitchFamily="18" charset="0"/>
              </a:rPr>
              <a:t>1</a:t>
            </a:r>
          </a:p>
        </p:txBody>
      </p:sp>
      <p:graphicFrame>
        <p:nvGraphicFramePr>
          <p:cNvPr id="7" name="Table 6">
            <a:extLst>
              <a:ext uri="{FF2B5EF4-FFF2-40B4-BE49-F238E27FC236}">
                <a16:creationId xmlns="" xmlns:a16="http://schemas.microsoft.com/office/drawing/2014/main" id="{B2381BE7-A785-0302-8D05-1D8404452A7D}"/>
              </a:ext>
            </a:extLst>
          </p:cNvPr>
          <p:cNvGraphicFramePr>
            <a:graphicFrameLocks noGrp="1"/>
          </p:cNvGraphicFramePr>
          <p:nvPr/>
        </p:nvGraphicFramePr>
        <p:xfrm>
          <a:off x="4626769" y="5583239"/>
          <a:ext cx="3179762" cy="409575"/>
        </p:xfrm>
        <a:graphic>
          <a:graphicData uri="http://schemas.openxmlformats.org/drawingml/2006/table">
            <a:tbl>
              <a:tblPr/>
              <a:tblGrid>
                <a:gridCol w="426814">
                  <a:extLst>
                    <a:ext uri="{9D8B030D-6E8A-4147-A177-3AD203B41FA5}">
                      <a16:colId xmlns="" xmlns:a16="http://schemas.microsoft.com/office/drawing/2014/main" val="20000"/>
                    </a:ext>
                  </a:extLst>
                </a:gridCol>
                <a:gridCol w="817043">
                  <a:extLst>
                    <a:ext uri="{9D8B030D-6E8A-4147-A177-3AD203B41FA5}">
                      <a16:colId xmlns="" xmlns:a16="http://schemas.microsoft.com/office/drawing/2014/main" val="20001"/>
                    </a:ext>
                  </a:extLst>
                </a:gridCol>
                <a:gridCol w="445106">
                  <a:extLst>
                    <a:ext uri="{9D8B030D-6E8A-4147-A177-3AD203B41FA5}">
                      <a16:colId xmlns="" xmlns:a16="http://schemas.microsoft.com/office/drawing/2014/main" val="20002"/>
                    </a:ext>
                  </a:extLst>
                </a:gridCol>
                <a:gridCol w="1073132">
                  <a:extLst>
                    <a:ext uri="{9D8B030D-6E8A-4147-A177-3AD203B41FA5}">
                      <a16:colId xmlns="" xmlns:a16="http://schemas.microsoft.com/office/drawing/2014/main" val="20003"/>
                    </a:ext>
                  </a:extLst>
                </a:gridCol>
                <a:gridCol w="417668">
                  <a:extLst>
                    <a:ext uri="{9D8B030D-6E8A-4147-A177-3AD203B41FA5}">
                      <a16:colId xmlns="" xmlns:a16="http://schemas.microsoft.com/office/drawing/2014/main" val="20004"/>
                    </a:ext>
                  </a:extLst>
                </a:gridCol>
              </a:tblGrid>
              <a:tr h="409575">
                <a:tc>
                  <a:txBody>
                    <a:bodyPr/>
                    <a:lstStyle/>
                    <a:p>
                      <a:pPr marL="114300" indent="0"/>
                      <a:r>
                        <a:rPr lang="en-US" sz="1700" b="1">
                          <a:latin typeface="Calibri"/>
                        </a:rPr>
                        <a:t>BT</a:t>
                      </a:r>
                    </a:p>
                  </a:txBody>
                  <a:tcPr marL="0" marR="0" marT="0" marB="0" anchor="ctr">
                    <a:solidFill>
                      <a:srgbClr val="7DE2F6"/>
                    </a:solidFill>
                  </a:tcPr>
                </a:tc>
                <a:tc>
                  <a:txBody>
                    <a:bodyPr/>
                    <a:lstStyle/>
                    <a:p>
                      <a:endParaRPr sz="2000"/>
                    </a:p>
                  </a:txBody>
                  <a:tcPr marL="0" marR="0" marT="0" marB="0"/>
                </a:tc>
                <a:tc>
                  <a:txBody>
                    <a:bodyPr/>
                    <a:lstStyle/>
                    <a:p>
                      <a:pPr marL="114300" indent="0"/>
                      <a:r>
                        <a:rPr lang="en-US" sz="1700" b="1">
                          <a:latin typeface="Calibri"/>
                        </a:rPr>
                        <a:t>BB</a:t>
                      </a:r>
                    </a:p>
                  </a:txBody>
                  <a:tcPr marL="0" marR="0" marT="0" marB="0" anchor="ctr">
                    <a:solidFill>
                      <a:srgbClr val="7DE2F6"/>
                    </a:solidFill>
                  </a:tcPr>
                </a:tc>
                <a:tc>
                  <a:txBody>
                    <a:bodyPr/>
                    <a:lstStyle/>
                    <a:p>
                      <a:endParaRPr sz="2000"/>
                    </a:p>
                  </a:txBody>
                  <a:tcPr marL="0" marR="0" marT="0" marB="0"/>
                </a:tc>
                <a:tc>
                  <a:txBody>
                    <a:bodyPr/>
                    <a:lstStyle/>
                    <a:p>
                      <a:pPr marL="114300" indent="0"/>
                      <a:r>
                        <a:rPr lang="en-US" sz="1700" b="1">
                          <a:latin typeface="Calibri"/>
                        </a:rPr>
                        <a:t>BL</a:t>
                      </a:r>
                    </a:p>
                  </a:txBody>
                  <a:tcPr marL="0" marR="0" marT="0" marB="0" anchor="ctr">
                    <a:solidFill>
                      <a:srgbClr val="7DE2F6"/>
                    </a:solidFill>
                  </a:tcPr>
                </a:tc>
                <a:extLst>
                  <a:ext uri="{0D108BD9-81ED-4DB2-BD59-A6C34878D82A}">
                    <a16:rowId xmlns="" xmlns:a16="http://schemas.microsoft.com/office/drawing/2014/main" val="10000"/>
                  </a:ext>
                </a:extLst>
              </a:tr>
            </a:tbl>
          </a:graphicData>
        </a:graphic>
      </p:graphicFrame>
      <p:sp>
        <p:nvSpPr>
          <p:cNvPr id="234529" name="Rectangle 7">
            <a:extLst>
              <a:ext uri="{FF2B5EF4-FFF2-40B4-BE49-F238E27FC236}">
                <a16:creationId xmlns="" xmlns:a16="http://schemas.microsoft.com/office/drawing/2014/main" id="{664A19F9-38B0-074E-9A98-9F73E6CB86C4}"/>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213</a:t>
            </a:r>
          </a:p>
        </p:txBody>
      </p:sp>
    </p:spTree>
  </p:cSld>
  <p:clrMapOvr>
    <a:overrideClrMapping bg1="lt1" tx1="dk1" bg2="lt2" tx2="dk2" accent1="accent1" accent2="accent2" accent3="accent3" accent4="accent4" accent5="accent5" accent6="accent6" hlink="hlink" folHlink="folHlink"/>
  </p:clrMapOvr>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5522" name="Picture 1">
            <a:extLst>
              <a:ext uri="{FF2B5EF4-FFF2-40B4-BE49-F238E27FC236}">
                <a16:creationId xmlns="" xmlns:a16="http://schemas.microsoft.com/office/drawing/2014/main" id="{F7D5C6B1-83FC-1797-FB29-DD1AE1A8154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88631" y="2514600"/>
            <a:ext cx="4541838"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60CA93D1-6EB4-6148-3D29-DC53058A95AE}"/>
              </a:ext>
            </a:extLst>
          </p:cNvPr>
          <p:cNvSpPr/>
          <p:nvPr/>
        </p:nvSpPr>
        <p:spPr>
          <a:xfrm>
            <a:off x="1604170" y="579438"/>
            <a:ext cx="4943475" cy="500062"/>
          </a:xfrm>
          <a:prstGeom prst="rect">
            <a:avLst/>
          </a:prstGeom>
        </p:spPr>
        <p:txBody>
          <a:bodyPr wrap="none" lIns="0" tIns="0" rIns="0" bIns="0"/>
          <a:lstStyle/>
          <a:p>
            <a:pPr eaLnBrk="1" fontAlgn="auto" hangingPunct="1">
              <a:spcBef>
                <a:spcPts val="0"/>
              </a:spcBef>
              <a:spcAft>
                <a:spcPts val="0"/>
              </a:spcAft>
              <a:defRPr/>
            </a:pPr>
            <a:r>
              <a:rPr lang="en-US" sz="2200" u="sng" spc="-50">
                <a:solidFill>
                  <a:srgbClr val="BF0000"/>
                </a:solidFill>
                <a:latin typeface="Times New Roman"/>
              </a:rPr>
              <a:t>Classification</a:t>
            </a:r>
            <a:r>
              <a:rPr lang="en-US" sz="2200" spc="-50">
                <a:solidFill>
                  <a:srgbClr val="BF0000"/>
                </a:solidFill>
                <a:latin typeface="Times New Roman"/>
              </a:rPr>
              <a:t> &amp; </a:t>
            </a:r>
            <a:r>
              <a:rPr lang="en-US" sz="2200" u="sng" spc="-50">
                <a:solidFill>
                  <a:srgbClr val="BF0000"/>
                </a:solidFill>
                <a:latin typeface="Times New Roman"/>
              </a:rPr>
              <a:t>Clinical Presentation</a:t>
            </a:r>
          </a:p>
        </p:txBody>
      </p:sp>
      <p:sp>
        <p:nvSpPr>
          <p:cNvPr id="235524" name="Rectangle 3">
            <a:extLst>
              <a:ext uri="{FF2B5EF4-FFF2-40B4-BE49-F238E27FC236}">
                <a16:creationId xmlns="" xmlns:a16="http://schemas.microsoft.com/office/drawing/2014/main" id="{79264442-951B-14B5-7B06-1FA0FD5D328A}"/>
              </a:ext>
            </a:extLst>
          </p:cNvPr>
          <p:cNvSpPr>
            <a:spLocks noChangeArrowheads="1"/>
          </p:cNvSpPr>
          <p:nvPr/>
        </p:nvSpPr>
        <p:spPr bwMode="auto">
          <a:xfrm>
            <a:off x="5063332" y="2081213"/>
            <a:ext cx="2371725" cy="247650"/>
          </a:xfrm>
          <a:prstGeom prst="rect">
            <a:avLst/>
          </a:prstGeom>
          <a:solidFill>
            <a:srgbClr val="5A9BD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300" b="1"/>
              <a:t>WHO Classification</a:t>
            </a:r>
          </a:p>
        </p:txBody>
      </p:sp>
      <p:sp>
        <p:nvSpPr>
          <p:cNvPr id="235525" name="Rectangle 4">
            <a:extLst>
              <a:ext uri="{FF2B5EF4-FFF2-40B4-BE49-F238E27FC236}">
                <a16:creationId xmlns="" xmlns:a16="http://schemas.microsoft.com/office/drawing/2014/main" id="{CF5D9E5E-D318-EC39-6449-AB0BDBC2EB2C}"/>
              </a:ext>
            </a:extLst>
          </p:cNvPr>
          <p:cNvSpPr>
            <a:spLocks noChangeArrowheads="1"/>
          </p:cNvSpPr>
          <p:nvPr/>
        </p:nvSpPr>
        <p:spPr bwMode="auto">
          <a:xfrm>
            <a:off x="4261645" y="6111876"/>
            <a:ext cx="1457325" cy="4683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lnSpc>
                <a:spcPts val="2138"/>
              </a:lnSpc>
            </a:pPr>
            <a:r>
              <a:rPr lang="en-US" altLang="en-US" sz="1700" b="1"/>
              <a:t>Paucibacillary 1-5 skin lesions</a:t>
            </a:r>
          </a:p>
        </p:txBody>
      </p:sp>
      <p:sp>
        <p:nvSpPr>
          <p:cNvPr id="235526" name="Rectangle 5">
            <a:extLst>
              <a:ext uri="{FF2B5EF4-FFF2-40B4-BE49-F238E27FC236}">
                <a16:creationId xmlns="" xmlns:a16="http://schemas.microsoft.com/office/drawing/2014/main" id="{3692E27D-EE6E-32B0-BE54-4AB4BA0C1FCC}"/>
              </a:ext>
            </a:extLst>
          </p:cNvPr>
          <p:cNvSpPr>
            <a:spLocks noChangeArrowheads="1"/>
          </p:cNvSpPr>
          <p:nvPr/>
        </p:nvSpPr>
        <p:spPr bwMode="auto">
          <a:xfrm>
            <a:off x="6714331" y="6105526"/>
            <a:ext cx="1390650" cy="4683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ts val="2188"/>
              </a:lnSpc>
            </a:pPr>
            <a:r>
              <a:rPr lang="en-US" altLang="en-US" sz="1700" b="1"/>
              <a:t>Multibacillary &gt;6 skin lesions</a:t>
            </a:r>
          </a:p>
        </p:txBody>
      </p:sp>
      <p:sp>
        <p:nvSpPr>
          <p:cNvPr id="235527" name="Rectangle 6">
            <a:extLst>
              <a:ext uri="{FF2B5EF4-FFF2-40B4-BE49-F238E27FC236}">
                <a16:creationId xmlns="" xmlns:a16="http://schemas.microsoft.com/office/drawing/2014/main" id="{7ECB4DC0-C660-3A30-B552-C67C3DE6C63D}"/>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214</a:t>
            </a:r>
          </a:p>
        </p:txBody>
      </p:sp>
    </p:spTree>
  </p:cSld>
  <p:clrMapOvr>
    <a:overrideClrMapping bg1="lt1" tx1="dk1" bg2="lt2" tx2="dk2" accent1="accent1" accent2="accent2" accent3="accent3" accent4="accent4" accent5="accent5" accent6="accent6" hlink="hlink" folHlink="folHlink"/>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6546" name="Picture 1">
            <a:extLst>
              <a:ext uri="{FF2B5EF4-FFF2-40B4-BE49-F238E27FC236}">
                <a16:creationId xmlns="" xmlns:a16="http://schemas.microsoft.com/office/drawing/2014/main" id="{AA07A826-D367-947C-3B7E-F9AFDABAD4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069" y="3810000"/>
            <a:ext cx="481012"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47" name="Picture 2">
            <a:extLst>
              <a:ext uri="{FF2B5EF4-FFF2-40B4-BE49-F238E27FC236}">
                <a16:creationId xmlns="" xmlns:a16="http://schemas.microsoft.com/office/drawing/2014/main" id="{F11225C6-FF65-F1A3-6B24-D758CD56F1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33394" y="311150"/>
            <a:ext cx="5064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48" name="Picture 3">
            <a:extLst>
              <a:ext uri="{FF2B5EF4-FFF2-40B4-BE49-F238E27FC236}">
                <a16:creationId xmlns="" xmlns:a16="http://schemas.microsoft.com/office/drawing/2014/main" id="{B9DA1F20-0B06-C5E0-3B1E-CE242EF8F3B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9644" y="3810000"/>
            <a:ext cx="50641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49" name="Picture 4">
            <a:extLst>
              <a:ext uri="{FF2B5EF4-FFF2-40B4-BE49-F238E27FC236}">
                <a16:creationId xmlns="" xmlns:a16="http://schemas.microsoft.com/office/drawing/2014/main" id="{5D030A32-9FED-F146-236D-7076026D05F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11556" y="3829050"/>
            <a:ext cx="4826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 xmlns:a16="http://schemas.microsoft.com/office/drawing/2014/main" id="{70BBE136-D476-4988-308F-032C5D49AD47}"/>
              </a:ext>
            </a:extLst>
          </p:cNvPr>
          <p:cNvSpPr/>
          <p:nvPr/>
        </p:nvSpPr>
        <p:spPr>
          <a:xfrm>
            <a:off x="5639595" y="30163"/>
            <a:ext cx="3011487" cy="182562"/>
          </a:xfrm>
          <a:prstGeom prst="rect">
            <a:avLst/>
          </a:prstGeom>
        </p:spPr>
        <p:txBody>
          <a:bodyPr wrap="none" lIns="0" tIns="0" rIns="0" bIns="0"/>
          <a:lstStyle/>
          <a:p>
            <a:pPr eaLnBrk="1" fontAlgn="auto" hangingPunct="1">
              <a:spcBef>
                <a:spcPts val="0"/>
              </a:spcBef>
              <a:spcAft>
                <a:spcPts val="0"/>
              </a:spcAft>
              <a:defRPr/>
            </a:pPr>
            <a:r>
              <a:rPr lang="en-US" sz="1050" b="1">
                <a:latin typeface="Tahoma"/>
              </a:rPr>
              <a:t>Skin lesion with sensory loss</a:t>
            </a:r>
          </a:p>
        </p:txBody>
      </p:sp>
      <p:sp>
        <p:nvSpPr>
          <p:cNvPr id="236551" name="Rectangle 6">
            <a:extLst>
              <a:ext uri="{FF2B5EF4-FFF2-40B4-BE49-F238E27FC236}">
                <a16:creationId xmlns="" xmlns:a16="http://schemas.microsoft.com/office/drawing/2014/main" id="{5B8D6571-02CF-164D-FE60-77117E744433}"/>
              </a:ext>
            </a:extLst>
          </p:cNvPr>
          <p:cNvSpPr>
            <a:spLocks noChangeArrowheads="1"/>
          </p:cNvSpPr>
          <p:nvPr/>
        </p:nvSpPr>
        <p:spPr bwMode="auto">
          <a:xfrm>
            <a:off x="3096420" y="1401763"/>
            <a:ext cx="420687"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000" i="1">
                <a:latin typeface="Times New Roman" panose="02020603050405020304" pitchFamily="18" charset="0"/>
              </a:rPr>
              <a:t>*</a:t>
            </a:r>
          </a:p>
        </p:txBody>
      </p:sp>
      <p:sp>
        <p:nvSpPr>
          <p:cNvPr id="236552" name="Rectangle 7">
            <a:extLst>
              <a:ext uri="{FF2B5EF4-FFF2-40B4-BE49-F238E27FC236}">
                <a16:creationId xmlns="" xmlns:a16="http://schemas.microsoft.com/office/drawing/2014/main" id="{120EC4AF-9716-B6EC-AE1F-196EA36CFF17}"/>
              </a:ext>
            </a:extLst>
          </p:cNvPr>
          <p:cNvSpPr>
            <a:spLocks noChangeArrowheads="1"/>
          </p:cNvSpPr>
          <p:nvPr/>
        </p:nvSpPr>
        <p:spPr bwMode="auto">
          <a:xfrm>
            <a:off x="1462882" y="1914525"/>
            <a:ext cx="207963" cy="11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000">
                <a:latin typeface="Tahoma" panose="020B0604030504040204" pitchFamily="34" charset="0"/>
              </a:rPr>
              <a:t>to</a:t>
            </a:r>
          </a:p>
        </p:txBody>
      </p:sp>
      <p:sp>
        <p:nvSpPr>
          <p:cNvPr id="9" name="Rectangle 8">
            <a:extLst>
              <a:ext uri="{FF2B5EF4-FFF2-40B4-BE49-F238E27FC236}">
                <a16:creationId xmlns="" xmlns:a16="http://schemas.microsoft.com/office/drawing/2014/main" id="{3604ED80-E326-1F98-7CF5-32C57B2B9052}"/>
              </a:ext>
            </a:extLst>
          </p:cNvPr>
          <p:cNvSpPr/>
          <p:nvPr/>
        </p:nvSpPr>
        <p:spPr>
          <a:xfrm>
            <a:off x="5212556" y="1773238"/>
            <a:ext cx="249238" cy="152400"/>
          </a:xfrm>
          <a:prstGeom prst="rect">
            <a:avLst/>
          </a:prstGeom>
        </p:spPr>
        <p:txBody>
          <a:bodyPr wrap="none" lIns="0" tIns="0" rIns="0" bIns="0"/>
          <a:lstStyle/>
          <a:p>
            <a:pPr eaLnBrk="1" fontAlgn="auto" hangingPunct="1">
              <a:spcBef>
                <a:spcPts val="0"/>
              </a:spcBef>
              <a:spcAft>
                <a:spcPts val="0"/>
              </a:spcAft>
              <a:defRPr/>
            </a:pPr>
            <a:r>
              <a:rPr lang="en-US" sz="1700" b="1" i="1" spc="-200">
                <a:latin typeface="AngsanaUPC"/>
              </a:rPr>
              <a:t>jSi</a:t>
            </a:r>
          </a:p>
        </p:txBody>
      </p:sp>
      <p:sp>
        <p:nvSpPr>
          <p:cNvPr id="10" name="Rectangle 9">
            <a:extLst>
              <a:ext uri="{FF2B5EF4-FFF2-40B4-BE49-F238E27FC236}">
                <a16:creationId xmlns="" xmlns:a16="http://schemas.microsoft.com/office/drawing/2014/main" id="{DE95F8A3-5337-329D-38F1-27933FB0759F}"/>
              </a:ext>
            </a:extLst>
          </p:cNvPr>
          <p:cNvSpPr/>
          <p:nvPr/>
        </p:nvSpPr>
        <p:spPr>
          <a:xfrm>
            <a:off x="1681957" y="1931988"/>
            <a:ext cx="3000375" cy="354012"/>
          </a:xfrm>
          <a:prstGeom prst="rect">
            <a:avLst/>
          </a:prstGeom>
        </p:spPr>
        <p:txBody>
          <a:bodyPr lIns="0" tIns="0" rIns="0" bIns="0"/>
          <a:lstStyle/>
          <a:p>
            <a:pPr eaLnBrk="1" fontAlgn="auto" hangingPunct="1">
              <a:lnSpc>
                <a:spcPts val="1464"/>
              </a:lnSpc>
              <a:spcBef>
                <a:spcPts val="0"/>
              </a:spcBef>
              <a:spcAft>
                <a:spcPts val="0"/>
              </a:spcAft>
              <a:defRPr/>
            </a:pPr>
            <a:r>
              <a:rPr lang="en-US" sz="1300" spc="-50">
                <a:latin typeface="Calibri"/>
              </a:rPr>
              <a:t>When skin-smears are not available or not dependable</a:t>
            </a:r>
          </a:p>
        </p:txBody>
      </p:sp>
      <p:sp>
        <p:nvSpPr>
          <p:cNvPr id="236555" name="Rectangle 10">
            <a:extLst>
              <a:ext uri="{FF2B5EF4-FFF2-40B4-BE49-F238E27FC236}">
                <a16:creationId xmlns="" xmlns:a16="http://schemas.microsoft.com/office/drawing/2014/main" id="{2D409310-04B1-A766-2EEC-B0A90AB80081}"/>
              </a:ext>
            </a:extLst>
          </p:cNvPr>
          <p:cNvSpPr>
            <a:spLocks noChangeArrowheads="1"/>
          </p:cNvSpPr>
          <p:nvPr/>
        </p:nvSpPr>
        <p:spPr bwMode="auto">
          <a:xfrm>
            <a:off x="1481931" y="2889251"/>
            <a:ext cx="41433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500">
                <a:latin typeface="Times New Roman" panose="02020603050405020304" pitchFamily="18" charset="0"/>
              </a:rPr>
              <a:t>T</a:t>
            </a:r>
          </a:p>
        </p:txBody>
      </p:sp>
      <p:sp>
        <p:nvSpPr>
          <p:cNvPr id="12" name="Rectangle 11">
            <a:extLst>
              <a:ext uri="{FF2B5EF4-FFF2-40B4-BE49-F238E27FC236}">
                <a16:creationId xmlns="" xmlns:a16="http://schemas.microsoft.com/office/drawing/2014/main" id="{EF9FAFDE-D099-14DC-3962-2452C82EB8A5}"/>
              </a:ext>
            </a:extLst>
          </p:cNvPr>
          <p:cNvSpPr/>
          <p:nvPr/>
        </p:nvSpPr>
        <p:spPr>
          <a:xfrm>
            <a:off x="3383756" y="2493964"/>
            <a:ext cx="427038" cy="401637"/>
          </a:xfrm>
          <a:prstGeom prst="rect">
            <a:avLst/>
          </a:prstGeom>
        </p:spPr>
        <p:txBody>
          <a:bodyPr wrap="none" lIns="0" tIns="0" rIns="0" bIns="0"/>
          <a:lstStyle/>
          <a:p>
            <a:pPr eaLnBrk="1" fontAlgn="auto" hangingPunct="1">
              <a:spcBef>
                <a:spcPts val="0"/>
              </a:spcBef>
              <a:spcAft>
                <a:spcPts val="0"/>
              </a:spcAft>
              <a:defRPr/>
            </a:pPr>
            <a:r>
              <a:rPr lang="en-US" sz="4100" b="1" spc="-400">
                <a:latin typeface="Calibri"/>
              </a:rPr>
              <a:t>4-</a:t>
            </a:r>
          </a:p>
        </p:txBody>
      </p:sp>
      <p:sp>
        <p:nvSpPr>
          <p:cNvPr id="236557" name="Rectangle 12">
            <a:extLst>
              <a:ext uri="{FF2B5EF4-FFF2-40B4-BE49-F238E27FC236}">
                <a16:creationId xmlns="" xmlns:a16="http://schemas.microsoft.com/office/drawing/2014/main" id="{B8139F78-6E91-1698-0EFA-8B082D6EFB72}"/>
              </a:ext>
            </a:extLst>
          </p:cNvPr>
          <p:cNvSpPr>
            <a:spLocks noChangeArrowheads="1"/>
          </p:cNvSpPr>
          <p:nvPr/>
        </p:nvSpPr>
        <p:spPr bwMode="auto">
          <a:xfrm>
            <a:off x="4725195" y="2871788"/>
            <a:ext cx="420687"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500">
                <a:latin typeface="Times New Roman" panose="02020603050405020304" pitchFamily="18" charset="0"/>
              </a:rPr>
              <a:t>*</a:t>
            </a:r>
          </a:p>
        </p:txBody>
      </p:sp>
      <p:sp>
        <p:nvSpPr>
          <p:cNvPr id="14" name="Rectangle 13">
            <a:extLst>
              <a:ext uri="{FF2B5EF4-FFF2-40B4-BE49-F238E27FC236}">
                <a16:creationId xmlns="" xmlns:a16="http://schemas.microsoft.com/office/drawing/2014/main" id="{29DE3E9D-35FB-8459-EB10-540934528681}"/>
              </a:ext>
            </a:extLst>
          </p:cNvPr>
          <p:cNvSpPr/>
          <p:nvPr/>
        </p:nvSpPr>
        <p:spPr>
          <a:xfrm>
            <a:off x="792956" y="3425825"/>
            <a:ext cx="1968500" cy="158750"/>
          </a:xfrm>
          <a:prstGeom prst="rect">
            <a:avLst/>
          </a:prstGeom>
        </p:spPr>
        <p:txBody>
          <a:bodyPr wrap="none" lIns="0" tIns="0" rIns="0" bIns="0"/>
          <a:lstStyle/>
          <a:p>
            <a:pPr eaLnBrk="1" fontAlgn="auto" hangingPunct="1">
              <a:spcBef>
                <a:spcPts val="0"/>
              </a:spcBef>
              <a:spcAft>
                <a:spcPts val="0"/>
              </a:spcAft>
              <a:defRPr/>
            </a:pPr>
            <a:r>
              <a:rPr lang="en-US" sz="1300" spc="-50">
                <a:latin typeface="Calibri"/>
              </a:rPr>
              <a:t>2 to 5 skin lesions</a:t>
            </a:r>
          </a:p>
        </p:txBody>
      </p:sp>
      <p:graphicFrame>
        <p:nvGraphicFramePr>
          <p:cNvPr id="15" name="Table 14">
            <a:extLst>
              <a:ext uri="{FF2B5EF4-FFF2-40B4-BE49-F238E27FC236}">
                <a16:creationId xmlns="" xmlns:a16="http://schemas.microsoft.com/office/drawing/2014/main" id="{CF46B848-1424-51CF-6223-2532551F97CA}"/>
              </a:ext>
            </a:extLst>
          </p:cNvPr>
          <p:cNvGraphicFramePr>
            <a:graphicFrameLocks noGrp="1"/>
          </p:cNvGraphicFramePr>
          <p:nvPr/>
        </p:nvGraphicFramePr>
        <p:xfrm>
          <a:off x="3444082" y="3409951"/>
          <a:ext cx="2809875" cy="777875"/>
        </p:xfrm>
        <a:graphic>
          <a:graphicData uri="http://schemas.openxmlformats.org/drawingml/2006/table">
            <a:tbl>
              <a:tblPr/>
              <a:tblGrid>
                <a:gridCol w="1209892">
                  <a:extLst>
                    <a:ext uri="{9D8B030D-6E8A-4147-A177-3AD203B41FA5}">
                      <a16:colId xmlns="" xmlns:a16="http://schemas.microsoft.com/office/drawing/2014/main" val="20000"/>
                    </a:ext>
                  </a:extLst>
                </a:gridCol>
                <a:gridCol w="255997">
                  <a:extLst>
                    <a:ext uri="{9D8B030D-6E8A-4147-A177-3AD203B41FA5}">
                      <a16:colId xmlns="" xmlns:a16="http://schemas.microsoft.com/office/drawing/2014/main" val="20001"/>
                    </a:ext>
                  </a:extLst>
                </a:gridCol>
                <a:gridCol w="1343986">
                  <a:extLst>
                    <a:ext uri="{9D8B030D-6E8A-4147-A177-3AD203B41FA5}">
                      <a16:colId xmlns="" xmlns:a16="http://schemas.microsoft.com/office/drawing/2014/main" val="20002"/>
                    </a:ext>
                  </a:extLst>
                </a:gridCol>
              </a:tblGrid>
              <a:tr h="366059">
                <a:tc>
                  <a:txBody>
                    <a:bodyPr/>
                    <a:lstStyle/>
                    <a:p>
                      <a:pPr marL="165100" indent="0"/>
                      <a:r>
                        <a:rPr lang="en-US" sz="1300" spc="-50">
                          <a:latin typeface="Calibri"/>
                        </a:rPr>
                        <a:t>more than</a:t>
                      </a:r>
                    </a:p>
                  </a:txBody>
                  <a:tcPr marL="0" marR="0" marT="0" marB="0"/>
                </a:tc>
                <a:tc gridSpan="2">
                  <a:txBody>
                    <a:bodyPr/>
                    <a:lstStyle/>
                    <a:p>
                      <a:pPr marL="88900" indent="0"/>
                      <a:r>
                        <a:rPr lang="en-US" sz="1300" spc="-50">
                          <a:latin typeface="Calibri"/>
                        </a:rPr>
                        <a:t>5 skin lesions</a:t>
                      </a:r>
                    </a:p>
                  </a:txBody>
                  <a:tcPr marL="0" marR="0" marT="0" marB="0"/>
                </a:tc>
                <a:tc hMerge="1">
                  <a:txBody>
                    <a:bodyPr/>
                    <a:lstStyle/>
                    <a:p>
                      <a:endParaRPr sz="1800"/>
                    </a:p>
                  </a:txBody>
                  <a:tcPr marL="0" marR="0" marT="0" marB="0"/>
                </a:tc>
                <a:extLst>
                  <a:ext uri="{0D108BD9-81ED-4DB2-BD59-A6C34878D82A}">
                    <a16:rowId xmlns="" xmlns:a16="http://schemas.microsoft.com/office/drawing/2014/main" val="10000"/>
                  </a:ext>
                </a:extLst>
              </a:tr>
              <a:tr h="411816">
                <a:tc>
                  <a:txBody>
                    <a:bodyPr/>
                    <a:lstStyle/>
                    <a:p>
                      <a:endParaRPr sz="1900"/>
                    </a:p>
                  </a:txBody>
                  <a:tcPr marL="0" marR="0" marT="0" marB="0"/>
                </a:tc>
                <a:tc>
                  <a:txBody>
                    <a:bodyPr/>
                    <a:lstStyle/>
                    <a:p>
                      <a:pPr indent="0"/>
                      <a:r>
                        <a:rPr lang="en-US" sz="2700">
                          <a:latin typeface="Times New Roman"/>
                        </a:rPr>
                        <a:t>■</a:t>
                      </a:r>
                    </a:p>
                  </a:txBody>
                  <a:tcPr marL="0" marR="0" marT="0" marB="0" anchor="b"/>
                </a:tc>
                <a:tc>
                  <a:txBody>
                    <a:bodyPr/>
                    <a:lstStyle/>
                    <a:p>
                      <a:endParaRPr sz="1900"/>
                    </a:p>
                  </a:txBody>
                  <a:tcPr marL="0" marR="0" marT="0" marB="0"/>
                </a:tc>
                <a:extLst>
                  <a:ext uri="{0D108BD9-81ED-4DB2-BD59-A6C34878D82A}">
                    <a16:rowId xmlns="" xmlns:a16="http://schemas.microsoft.com/office/drawing/2014/main" val="10001"/>
                  </a:ext>
                </a:extLst>
              </a:tr>
            </a:tbl>
          </a:graphicData>
        </a:graphic>
      </p:graphicFrame>
      <p:sp>
        <p:nvSpPr>
          <p:cNvPr id="16" name="Rectangle 15">
            <a:extLst>
              <a:ext uri="{FF2B5EF4-FFF2-40B4-BE49-F238E27FC236}">
                <a16:creationId xmlns="" xmlns:a16="http://schemas.microsoft.com/office/drawing/2014/main" id="{FC5D42D7-4F2A-EB93-D686-EB18A5EF8CBA}"/>
              </a:ext>
            </a:extLst>
          </p:cNvPr>
          <p:cNvSpPr/>
          <p:nvPr/>
        </p:nvSpPr>
        <p:spPr>
          <a:xfrm>
            <a:off x="6803231" y="901700"/>
            <a:ext cx="901700" cy="592138"/>
          </a:xfrm>
          <a:prstGeom prst="rect">
            <a:avLst/>
          </a:prstGeom>
        </p:spPr>
        <p:txBody>
          <a:bodyPr lIns="0" tIns="0" rIns="0" bIns="0"/>
          <a:lstStyle/>
          <a:p>
            <a:pPr eaLnBrk="1" fontAlgn="auto" hangingPunct="1">
              <a:spcBef>
                <a:spcPts val="0"/>
              </a:spcBef>
              <a:spcAft>
                <a:spcPts val="840"/>
              </a:spcAft>
              <a:defRPr/>
            </a:pPr>
            <a:r>
              <a:rPr lang="en-US" sz="1300" spc="-50">
                <a:latin typeface="Calibri"/>
              </a:rPr>
              <a:t>Leprosy</a:t>
            </a:r>
          </a:p>
          <a:p>
            <a:pPr algn="just" eaLnBrk="1" fontAlgn="auto" hangingPunct="1">
              <a:spcBef>
                <a:spcPts val="0"/>
              </a:spcBef>
              <a:spcAft>
                <a:spcPts val="0"/>
              </a:spcAft>
              <a:defRPr/>
            </a:pPr>
            <a:r>
              <a:rPr lang="en-US" sz="2700">
                <a:latin typeface="Times New Roman"/>
              </a:rPr>
              <a:t>J_</a:t>
            </a:r>
          </a:p>
        </p:txBody>
      </p:sp>
      <p:sp>
        <p:nvSpPr>
          <p:cNvPr id="236573" name="Rectangle 16">
            <a:extLst>
              <a:ext uri="{FF2B5EF4-FFF2-40B4-BE49-F238E27FC236}">
                <a16:creationId xmlns="" xmlns:a16="http://schemas.microsoft.com/office/drawing/2014/main" id="{4317BC37-31A1-9B86-0B90-C8FB26F6EAD7}"/>
              </a:ext>
            </a:extLst>
          </p:cNvPr>
          <p:cNvSpPr>
            <a:spLocks noChangeArrowheads="1"/>
          </p:cNvSpPr>
          <p:nvPr/>
        </p:nvSpPr>
        <p:spPr bwMode="auto">
          <a:xfrm>
            <a:off x="7552532" y="1925639"/>
            <a:ext cx="201613" cy="11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000">
                <a:latin typeface="Cambria" panose="02040503050406030204" pitchFamily="18" charset="0"/>
              </a:rPr>
              <a:t>to</a:t>
            </a:r>
          </a:p>
        </p:txBody>
      </p:sp>
      <p:sp>
        <p:nvSpPr>
          <p:cNvPr id="236574" name="Rectangle 17">
            <a:extLst>
              <a:ext uri="{FF2B5EF4-FFF2-40B4-BE49-F238E27FC236}">
                <a16:creationId xmlns="" xmlns:a16="http://schemas.microsoft.com/office/drawing/2014/main" id="{8C5B305B-13F1-9143-7AFA-D2216EBE533B}"/>
              </a:ext>
            </a:extLst>
          </p:cNvPr>
          <p:cNvSpPr>
            <a:spLocks noChangeArrowheads="1"/>
          </p:cNvSpPr>
          <p:nvPr/>
        </p:nvSpPr>
        <p:spPr bwMode="auto">
          <a:xfrm>
            <a:off x="9297195" y="1401764"/>
            <a:ext cx="420687"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t>1</a:t>
            </a:r>
          </a:p>
        </p:txBody>
      </p:sp>
      <p:sp>
        <p:nvSpPr>
          <p:cNvPr id="19" name="Rectangle 18">
            <a:extLst>
              <a:ext uri="{FF2B5EF4-FFF2-40B4-BE49-F238E27FC236}">
                <a16:creationId xmlns="" xmlns:a16="http://schemas.microsoft.com/office/drawing/2014/main" id="{AB1CEDBA-646C-D37D-5BF1-044626DED057}"/>
              </a:ext>
            </a:extLst>
          </p:cNvPr>
          <p:cNvSpPr/>
          <p:nvPr/>
        </p:nvSpPr>
        <p:spPr>
          <a:xfrm>
            <a:off x="7766844" y="1944688"/>
            <a:ext cx="3376612" cy="354012"/>
          </a:xfrm>
          <a:prstGeom prst="rect">
            <a:avLst/>
          </a:prstGeom>
        </p:spPr>
        <p:txBody>
          <a:bodyPr lIns="0" tIns="0" rIns="0" bIns="0"/>
          <a:lstStyle/>
          <a:p>
            <a:pPr algn="just" eaLnBrk="1" fontAlgn="auto" hangingPunct="1">
              <a:lnSpc>
                <a:spcPts val="1488"/>
              </a:lnSpc>
              <a:spcBef>
                <a:spcPts val="0"/>
              </a:spcBef>
              <a:spcAft>
                <a:spcPts val="0"/>
              </a:spcAft>
              <a:defRPr/>
            </a:pPr>
            <a:r>
              <a:rPr lang="en-US" sz="1300" spc="-50">
                <a:latin typeface="Calibri"/>
              </a:rPr>
              <a:t>When skin-smears are available and dependable</a:t>
            </a:r>
          </a:p>
        </p:txBody>
      </p:sp>
      <p:sp>
        <p:nvSpPr>
          <p:cNvPr id="20" name="Rectangle 19">
            <a:extLst>
              <a:ext uri="{FF2B5EF4-FFF2-40B4-BE49-F238E27FC236}">
                <a16:creationId xmlns="" xmlns:a16="http://schemas.microsoft.com/office/drawing/2014/main" id="{0AA17573-B04E-92EE-0803-AA3C5E867027}"/>
              </a:ext>
            </a:extLst>
          </p:cNvPr>
          <p:cNvSpPr/>
          <p:nvPr/>
        </p:nvSpPr>
        <p:spPr>
          <a:xfrm>
            <a:off x="7479506" y="2925764"/>
            <a:ext cx="420688" cy="420687"/>
          </a:xfrm>
          <a:prstGeom prst="rect">
            <a:avLst/>
          </a:prstGeom>
        </p:spPr>
        <p:txBody>
          <a:bodyPr wrap="none" lIns="0" tIns="0" rIns="0" bIns="0"/>
          <a:lstStyle/>
          <a:p>
            <a:pPr eaLnBrk="1" fontAlgn="auto" hangingPunct="1">
              <a:spcBef>
                <a:spcPts val="0"/>
              </a:spcBef>
              <a:spcAft>
                <a:spcPts val="0"/>
              </a:spcAft>
              <a:defRPr/>
            </a:pPr>
            <a:r>
              <a:rPr lang="en-US" sz="3000" b="1" spc="-100">
                <a:latin typeface="Georgia"/>
              </a:rPr>
              <a:t>-f</a:t>
            </a:r>
          </a:p>
        </p:txBody>
      </p:sp>
      <p:sp>
        <p:nvSpPr>
          <p:cNvPr id="236577" name="Rectangle 20">
            <a:extLst>
              <a:ext uri="{FF2B5EF4-FFF2-40B4-BE49-F238E27FC236}">
                <a16:creationId xmlns="" xmlns:a16="http://schemas.microsoft.com/office/drawing/2014/main" id="{9B537554-57A8-C140-F83A-9DCA54CCFB8C}"/>
              </a:ext>
            </a:extLst>
          </p:cNvPr>
          <p:cNvSpPr>
            <a:spLocks noChangeArrowheads="1"/>
          </p:cNvSpPr>
          <p:nvPr/>
        </p:nvSpPr>
        <p:spPr bwMode="auto">
          <a:xfrm>
            <a:off x="9132095" y="2541589"/>
            <a:ext cx="4206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2700">
                <a:latin typeface="Times New Roman" panose="02020603050405020304" pitchFamily="18" charset="0"/>
              </a:rPr>
              <a:t>4-</a:t>
            </a:r>
          </a:p>
        </p:txBody>
      </p:sp>
      <p:sp>
        <p:nvSpPr>
          <p:cNvPr id="22" name="Rectangle 21">
            <a:extLst>
              <a:ext uri="{FF2B5EF4-FFF2-40B4-BE49-F238E27FC236}">
                <a16:creationId xmlns="" xmlns:a16="http://schemas.microsoft.com/office/drawing/2014/main" id="{627BB20E-5A3C-A632-12F0-4FFEFE7CF827}"/>
              </a:ext>
            </a:extLst>
          </p:cNvPr>
          <p:cNvSpPr/>
          <p:nvPr/>
        </p:nvSpPr>
        <p:spPr>
          <a:xfrm>
            <a:off x="6901656" y="3413125"/>
            <a:ext cx="1676400" cy="177800"/>
          </a:xfrm>
          <a:prstGeom prst="rect">
            <a:avLst/>
          </a:prstGeom>
        </p:spPr>
        <p:txBody>
          <a:bodyPr wrap="none" lIns="0" tIns="0" rIns="0" bIns="0"/>
          <a:lstStyle/>
          <a:p>
            <a:pPr eaLnBrk="1" fontAlgn="auto" hangingPunct="1">
              <a:spcBef>
                <a:spcPts val="0"/>
              </a:spcBef>
              <a:spcAft>
                <a:spcPts val="0"/>
              </a:spcAft>
              <a:defRPr/>
            </a:pPr>
            <a:r>
              <a:rPr lang="en-US" sz="1300" spc="-50">
                <a:latin typeface="Calibri"/>
              </a:rPr>
              <a:t>Smear negative</a:t>
            </a:r>
          </a:p>
        </p:txBody>
      </p:sp>
      <p:sp>
        <p:nvSpPr>
          <p:cNvPr id="23" name="Rectangle 22">
            <a:extLst>
              <a:ext uri="{FF2B5EF4-FFF2-40B4-BE49-F238E27FC236}">
                <a16:creationId xmlns="" xmlns:a16="http://schemas.microsoft.com/office/drawing/2014/main" id="{8E6E7C23-F6D1-4E3F-D874-E4D599EE7725}"/>
              </a:ext>
            </a:extLst>
          </p:cNvPr>
          <p:cNvSpPr/>
          <p:nvPr/>
        </p:nvSpPr>
        <p:spPr>
          <a:xfrm>
            <a:off x="9376570" y="3425826"/>
            <a:ext cx="1601787" cy="176213"/>
          </a:xfrm>
          <a:prstGeom prst="rect">
            <a:avLst/>
          </a:prstGeom>
        </p:spPr>
        <p:txBody>
          <a:bodyPr wrap="none" lIns="0" tIns="0" rIns="0" bIns="0"/>
          <a:lstStyle/>
          <a:p>
            <a:pPr eaLnBrk="1" fontAlgn="auto" hangingPunct="1">
              <a:spcBef>
                <a:spcPts val="0"/>
              </a:spcBef>
              <a:spcAft>
                <a:spcPts val="0"/>
              </a:spcAft>
              <a:defRPr/>
            </a:pPr>
            <a:r>
              <a:rPr lang="en-US" sz="1300" spc="-50">
                <a:latin typeface="Calibri"/>
              </a:rPr>
              <a:t>Smear positive</a:t>
            </a:r>
          </a:p>
        </p:txBody>
      </p:sp>
      <p:graphicFrame>
        <p:nvGraphicFramePr>
          <p:cNvPr id="24" name="Table 23">
            <a:extLst>
              <a:ext uri="{FF2B5EF4-FFF2-40B4-BE49-F238E27FC236}">
                <a16:creationId xmlns="" xmlns:a16="http://schemas.microsoft.com/office/drawing/2014/main" id="{C0358B9D-28B3-AB00-EB37-E4D406E0477E}"/>
              </a:ext>
            </a:extLst>
          </p:cNvPr>
          <p:cNvGraphicFramePr>
            <a:graphicFrameLocks noGrp="1"/>
          </p:cNvGraphicFramePr>
          <p:nvPr/>
        </p:nvGraphicFramePr>
        <p:xfrm>
          <a:off x="939007" y="4276726"/>
          <a:ext cx="9915525" cy="771525"/>
        </p:xfrm>
        <a:graphic>
          <a:graphicData uri="http://schemas.openxmlformats.org/drawingml/2006/table">
            <a:tbl>
              <a:tblPr/>
              <a:tblGrid>
                <a:gridCol w="1365556">
                  <a:extLst>
                    <a:ext uri="{9D8B030D-6E8A-4147-A177-3AD203B41FA5}">
                      <a16:colId xmlns="" xmlns:a16="http://schemas.microsoft.com/office/drawing/2014/main" val="20000"/>
                    </a:ext>
                  </a:extLst>
                </a:gridCol>
                <a:gridCol w="1822774">
                  <a:extLst>
                    <a:ext uri="{9D8B030D-6E8A-4147-A177-3AD203B41FA5}">
                      <a16:colId xmlns="" xmlns:a16="http://schemas.microsoft.com/office/drawing/2014/main" val="20001"/>
                    </a:ext>
                  </a:extLst>
                </a:gridCol>
                <a:gridCol w="1341172">
                  <a:extLst>
                    <a:ext uri="{9D8B030D-6E8A-4147-A177-3AD203B41FA5}">
                      <a16:colId xmlns="" xmlns:a16="http://schemas.microsoft.com/office/drawing/2014/main" val="20002"/>
                    </a:ext>
                  </a:extLst>
                </a:gridCol>
                <a:gridCol w="1411278">
                  <a:extLst>
                    <a:ext uri="{9D8B030D-6E8A-4147-A177-3AD203B41FA5}">
                      <a16:colId xmlns="" xmlns:a16="http://schemas.microsoft.com/office/drawing/2014/main" val="20003"/>
                    </a:ext>
                  </a:extLst>
                </a:gridCol>
                <a:gridCol w="1347268">
                  <a:extLst>
                    <a:ext uri="{9D8B030D-6E8A-4147-A177-3AD203B41FA5}">
                      <a16:colId xmlns="" xmlns:a16="http://schemas.microsoft.com/office/drawing/2014/main" val="20004"/>
                    </a:ext>
                  </a:extLst>
                </a:gridCol>
                <a:gridCol w="1258872">
                  <a:extLst>
                    <a:ext uri="{9D8B030D-6E8A-4147-A177-3AD203B41FA5}">
                      <a16:colId xmlns="" xmlns:a16="http://schemas.microsoft.com/office/drawing/2014/main" val="20005"/>
                    </a:ext>
                  </a:extLst>
                </a:gridCol>
                <a:gridCol w="1368605">
                  <a:extLst>
                    <a:ext uri="{9D8B030D-6E8A-4147-A177-3AD203B41FA5}">
                      <a16:colId xmlns="" xmlns:a16="http://schemas.microsoft.com/office/drawing/2014/main" val="20006"/>
                    </a:ext>
                  </a:extLst>
                </a:gridCol>
              </a:tblGrid>
              <a:tr h="771525">
                <a:tc>
                  <a:txBody>
                    <a:bodyPr/>
                    <a:lstStyle/>
                    <a:p>
                      <a:pPr indent="0" algn="just"/>
                      <a:r>
                        <a:rPr lang="en-US" sz="1000">
                          <a:latin typeface="Tahoma"/>
                        </a:rPr>
                        <a:t>---</a:t>
                      </a:r>
                      <a:r>
                        <a:rPr lang="en-US" sz="1000">
                          <a:latin typeface="Cambria"/>
                        </a:rPr>
                        <a:t>-</a:t>
                      </a:r>
                    </a:p>
                    <a:p>
                      <a:pPr marL="393700" indent="0">
                        <a:spcAft>
                          <a:spcPts val="210"/>
                        </a:spcAft>
                      </a:pPr>
                      <a:r>
                        <a:rPr lang="en-US" sz="1300" spc="-50">
                          <a:latin typeface="Calibri"/>
                        </a:rPr>
                        <a:t>PB</a:t>
                      </a:r>
                    </a:p>
                    <a:p>
                      <a:pPr marL="101600" indent="0"/>
                      <a:r>
                        <a:rPr lang="en-US" sz="1300" spc="-50">
                          <a:latin typeface="Calibri"/>
                        </a:rPr>
                        <a:t>LEPROSY</a:t>
                      </a:r>
                    </a:p>
                    <a:p>
                      <a:pPr indent="0" algn="just"/>
                      <a:r>
                        <a:rPr lang="en-US" sz="1300" spc="-50">
                          <a:latin typeface="Calibri"/>
                        </a:rPr>
                        <a:t>»_J</a:t>
                      </a:r>
                    </a:p>
                  </a:txBody>
                  <a:tcPr marL="0" marR="0" marT="0" marB="0" anchor="b"/>
                </a:tc>
                <a:tc>
                  <a:txBody>
                    <a:bodyPr/>
                    <a:lstStyle/>
                    <a:p>
                      <a:endParaRPr sz="2600"/>
                    </a:p>
                  </a:txBody>
                  <a:tcPr marL="0" marR="0" marT="0" marB="0"/>
                </a:tc>
                <a:tc>
                  <a:txBody>
                    <a:bodyPr/>
                    <a:lstStyle/>
                    <a:p>
                      <a:pPr indent="0" algn="just"/>
                      <a:r>
                        <a:rPr lang="en-US" sz="1300" spc="-50">
                          <a:latin typeface="Calibri"/>
                        </a:rPr>
                        <a:t>^</a:t>
                      </a:r>
                      <a:r>
                        <a:rPr lang="en-US" sz="1000">
                          <a:latin typeface="Tahoma"/>
                        </a:rPr>
                        <a:t>-</a:t>
                      </a:r>
                      <a:r>
                        <a:rPr lang="en-US" sz="1000">
                          <a:latin typeface="Cambria"/>
                        </a:rPr>
                        <a:t>&gt;</a:t>
                      </a:r>
                    </a:p>
                    <a:p>
                      <a:pPr marL="381000" indent="0">
                        <a:spcAft>
                          <a:spcPts val="210"/>
                        </a:spcAft>
                      </a:pPr>
                      <a:r>
                        <a:rPr lang="en-US" sz="1300" spc="-50">
                          <a:latin typeface="Calibri"/>
                        </a:rPr>
                        <a:t>MB</a:t>
                      </a:r>
                    </a:p>
                    <a:p>
                      <a:pPr indent="0"/>
                      <a:r>
                        <a:rPr lang="en-US" sz="1300" spc="-50">
                          <a:latin typeface="Calibri"/>
                        </a:rPr>
                        <a:t>LEPROSY</a:t>
                      </a:r>
                    </a:p>
                  </a:txBody>
                  <a:tcPr marL="0" marR="0" marT="0" marB="0"/>
                </a:tc>
                <a:tc>
                  <a:txBody>
                    <a:bodyPr/>
                    <a:lstStyle/>
                    <a:p>
                      <a:endParaRPr sz="2600"/>
                    </a:p>
                  </a:txBody>
                  <a:tcPr marL="0" marR="0" marT="0" marB="0"/>
                </a:tc>
                <a:tc>
                  <a:txBody>
                    <a:bodyPr/>
                    <a:lstStyle/>
                    <a:p>
                      <a:pPr marL="381000" indent="0">
                        <a:spcAft>
                          <a:spcPts val="210"/>
                        </a:spcAft>
                      </a:pPr>
                      <a:r>
                        <a:rPr lang="en-US" sz="1300" spc="-50">
                          <a:latin typeface="Calibri"/>
                        </a:rPr>
                        <a:t>PB</a:t>
                      </a:r>
                    </a:p>
                    <a:p>
                      <a:pPr indent="0"/>
                      <a:r>
                        <a:rPr lang="en-US" sz="1300" spc="-50">
                          <a:latin typeface="Calibri"/>
                        </a:rPr>
                        <a:t>LEPROSY</a:t>
                      </a:r>
                    </a:p>
                  </a:txBody>
                  <a:tcPr marL="0" marR="0" marT="0" marB="0"/>
                </a:tc>
                <a:tc>
                  <a:txBody>
                    <a:bodyPr/>
                    <a:lstStyle/>
                    <a:p>
                      <a:endParaRPr sz="2600"/>
                    </a:p>
                  </a:txBody>
                  <a:tcPr marL="0" marR="0" marT="0" marB="0"/>
                </a:tc>
                <a:tc>
                  <a:txBody>
                    <a:bodyPr/>
                    <a:lstStyle/>
                    <a:p>
                      <a:pPr marL="381000" indent="0">
                        <a:spcAft>
                          <a:spcPts val="210"/>
                        </a:spcAft>
                      </a:pPr>
                      <a:r>
                        <a:rPr lang="en-US" sz="1300" spc="-50">
                          <a:latin typeface="Calibri"/>
                        </a:rPr>
                        <a:t>MB</a:t>
                      </a:r>
                    </a:p>
                    <a:p>
                      <a:pPr indent="0"/>
                      <a:r>
                        <a:rPr lang="en-US" sz="1300" spc="-50">
                          <a:latin typeface="Calibri"/>
                        </a:rPr>
                        <a:t>LEPROSY</a:t>
                      </a:r>
                    </a:p>
                  </a:txBody>
                  <a:tcPr marL="0" marR="0" marT="0" marB="0"/>
                </a:tc>
                <a:extLst>
                  <a:ext uri="{0D108BD9-81ED-4DB2-BD59-A6C34878D82A}">
                    <a16:rowId xmlns="" xmlns:a16="http://schemas.microsoft.com/office/drawing/2014/main" val="10000"/>
                  </a:ext>
                </a:extLst>
              </a:tr>
            </a:tbl>
          </a:graphicData>
        </a:graphic>
      </p:graphicFrame>
      <p:sp>
        <p:nvSpPr>
          <p:cNvPr id="25" name="Rectangle 24">
            <a:extLst>
              <a:ext uri="{FF2B5EF4-FFF2-40B4-BE49-F238E27FC236}">
                <a16:creationId xmlns="" xmlns:a16="http://schemas.microsoft.com/office/drawing/2014/main" id="{9E48BAC1-3501-1C27-6306-C59308062649}"/>
              </a:ext>
            </a:extLst>
          </p:cNvPr>
          <p:cNvSpPr/>
          <p:nvPr/>
        </p:nvSpPr>
        <p:spPr>
          <a:xfrm>
            <a:off x="2301082" y="5705475"/>
            <a:ext cx="5078413" cy="522288"/>
          </a:xfrm>
          <a:prstGeom prst="rect">
            <a:avLst/>
          </a:prstGeom>
        </p:spPr>
        <p:txBody>
          <a:bodyPr wrap="none" lIns="0" tIns="0" rIns="0" bIns="0"/>
          <a:lstStyle/>
          <a:p>
            <a:pPr eaLnBrk="1" fontAlgn="auto" hangingPunct="1">
              <a:spcBef>
                <a:spcPts val="0"/>
              </a:spcBef>
              <a:spcAft>
                <a:spcPts val="0"/>
              </a:spcAft>
              <a:defRPr/>
            </a:pPr>
            <a:r>
              <a:rPr lang="en-US" sz="3500" spc="-50">
                <a:solidFill>
                  <a:srgbClr val="526A88"/>
                </a:solidFill>
                <a:latin typeface="Calibri"/>
              </a:rPr>
              <a:t>Flowchart of Diagnosis and</a:t>
            </a:r>
          </a:p>
        </p:txBody>
      </p:sp>
      <p:sp>
        <p:nvSpPr>
          <p:cNvPr id="26" name="Rectangle 25">
            <a:extLst>
              <a:ext uri="{FF2B5EF4-FFF2-40B4-BE49-F238E27FC236}">
                <a16:creationId xmlns="" xmlns:a16="http://schemas.microsoft.com/office/drawing/2014/main" id="{5DCAC435-D725-26A5-F9B7-8CA125BC4055}"/>
              </a:ext>
            </a:extLst>
          </p:cNvPr>
          <p:cNvSpPr/>
          <p:nvPr/>
        </p:nvSpPr>
        <p:spPr>
          <a:xfrm>
            <a:off x="7492207" y="5694363"/>
            <a:ext cx="2511425" cy="431800"/>
          </a:xfrm>
          <a:prstGeom prst="rect">
            <a:avLst/>
          </a:prstGeom>
        </p:spPr>
        <p:txBody>
          <a:bodyPr wrap="none" lIns="0" tIns="0" rIns="0" bIns="0"/>
          <a:lstStyle/>
          <a:p>
            <a:pPr eaLnBrk="1" fontAlgn="auto" hangingPunct="1">
              <a:spcBef>
                <a:spcPts val="0"/>
              </a:spcBef>
              <a:spcAft>
                <a:spcPts val="0"/>
              </a:spcAft>
              <a:defRPr/>
            </a:pPr>
            <a:r>
              <a:rPr lang="en-US" sz="3500" spc="-50">
                <a:solidFill>
                  <a:srgbClr val="526A88"/>
                </a:solidFill>
                <a:latin typeface="Calibri"/>
              </a:rPr>
              <a:t>Classification</a:t>
            </a:r>
          </a:p>
        </p:txBody>
      </p:sp>
    </p:spTree>
  </p:cSld>
  <p:clrMapOvr>
    <a:overrideClrMapping bg1="lt1" tx1="dk1" bg2="lt2" tx2="dk2" accent1="accent1" accent2="accent2" accent3="accent3" accent4="accent4" accent5="accent5" accent6="accent6" hlink="hlink" folHlink="folHlink"/>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9CA517D-F9A9-DBC4-6945-7DE7A40D3791}"/>
              </a:ext>
            </a:extLst>
          </p:cNvPr>
          <p:cNvSpPr/>
          <p:nvPr/>
        </p:nvSpPr>
        <p:spPr>
          <a:xfrm>
            <a:off x="1896270" y="2386013"/>
            <a:ext cx="8074025" cy="1771650"/>
          </a:xfrm>
          <a:prstGeom prst="rect">
            <a:avLst/>
          </a:prstGeom>
        </p:spPr>
        <p:txBody>
          <a:bodyPr lIns="0" tIns="0" rIns="0" bIns="0"/>
          <a:lstStyle/>
          <a:p>
            <a:pPr eaLnBrk="1" fontAlgn="auto" hangingPunct="1">
              <a:lnSpc>
                <a:spcPts val="3552"/>
              </a:lnSpc>
              <a:spcBef>
                <a:spcPts val="0"/>
              </a:spcBef>
              <a:spcAft>
                <a:spcPts val="0"/>
              </a:spcAft>
              <a:defRPr/>
            </a:pPr>
            <a:r>
              <a:rPr lang="en-US" sz="3100">
                <a:solidFill>
                  <a:srgbClr val="BF0000"/>
                </a:solidFill>
                <a:latin typeface="Times New Roman"/>
              </a:rPr>
              <a:t>Today, the diagnosis and treatment of leprosy is </a:t>
            </a:r>
            <a:r>
              <a:rPr lang="en-US" sz="3100" b="1" spc="-50">
                <a:solidFill>
                  <a:srgbClr val="BF0000"/>
                </a:solidFill>
                <a:latin typeface="Times New Roman"/>
              </a:rPr>
              <a:t>easy </a:t>
            </a:r>
            <a:r>
              <a:rPr lang="en-US" sz="3100">
                <a:solidFill>
                  <a:srgbClr val="BF0000"/>
                </a:solidFill>
                <a:latin typeface="Times New Roman"/>
              </a:rPr>
              <a:t>and most endemic countries are striving to fully </a:t>
            </a:r>
            <a:r>
              <a:rPr lang="en-US" sz="3100" b="1" spc="-50">
                <a:solidFill>
                  <a:srgbClr val="BF0000"/>
                </a:solidFill>
                <a:latin typeface="Times New Roman"/>
              </a:rPr>
              <a:t>integrate leprosy services into existing general health services.</a:t>
            </a:r>
          </a:p>
        </p:txBody>
      </p:sp>
    </p:spTree>
  </p:cSld>
  <p:clrMapOvr>
    <a:overrideClrMapping bg1="lt1" tx1="dk1" bg2="lt2" tx2="dk2" accent1="accent1" accent2="accent2" accent3="accent3" accent4="accent4" accent5="accent5" accent6="accent6" hlink="hlink" folHlink="folHlink"/>
  </p:clrMapOvr>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14C6016-77A1-3EC2-0D0F-42B88CD51ABE}"/>
              </a:ext>
            </a:extLst>
          </p:cNvPr>
          <p:cNvSpPr/>
          <p:nvPr/>
        </p:nvSpPr>
        <p:spPr>
          <a:xfrm>
            <a:off x="951706" y="238126"/>
            <a:ext cx="6000750" cy="417513"/>
          </a:xfrm>
          <a:prstGeom prst="rect">
            <a:avLst/>
          </a:prstGeom>
        </p:spPr>
        <p:txBody>
          <a:bodyPr wrap="none" lIns="0" tIns="0" rIns="0" bIns="0"/>
          <a:lstStyle/>
          <a:p>
            <a:pPr eaLnBrk="1" fontAlgn="auto" hangingPunct="1">
              <a:spcBef>
                <a:spcPts val="0"/>
              </a:spcBef>
              <a:spcAft>
                <a:spcPts val="3780"/>
              </a:spcAft>
              <a:defRPr/>
            </a:pPr>
            <a:r>
              <a:rPr lang="en-US" sz="3900" b="1" spc="-200">
                <a:solidFill>
                  <a:srgbClr val="BF0000"/>
                </a:solidFill>
                <a:latin typeface="Cambria"/>
              </a:rPr>
              <a:t>HISTORY OF TREATMENT</a:t>
            </a:r>
          </a:p>
        </p:txBody>
      </p:sp>
      <p:sp>
        <p:nvSpPr>
          <p:cNvPr id="3" name="Rectangle 2">
            <a:extLst>
              <a:ext uri="{FF2B5EF4-FFF2-40B4-BE49-F238E27FC236}">
                <a16:creationId xmlns="" xmlns:a16="http://schemas.microsoft.com/office/drawing/2014/main" id="{25B175AA-5E71-D33F-AEF7-D28E9055BE03}"/>
              </a:ext>
            </a:extLst>
          </p:cNvPr>
          <p:cNvSpPr/>
          <p:nvPr/>
        </p:nvSpPr>
        <p:spPr>
          <a:xfrm>
            <a:off x="1183482" y="1325564"/>
            <a:ext cx="10310813" cy="5094287"/>
          </a:xfrm>
          <a:prstGeom prst="rect">
            <a:avLst/>
          </a:prstGeom>
        </p:spPr>
        <p:txBody>
          <a:bodyPr lIns="0" tIns="0" rIns="0" bIns="0"/>
          <a:lstStyle/>
          <a:p>
            <a:pPr eaLnBrk="1" fontAlgn="auto" hangingPunct="1">
              <a:lnSpc>
                <a:spcPts val="2544"/>
              </a:lnSpc>
              <a:spcBef>
                <a:spcPts val="3780"/>
              </a:spcBef>
              <a:spcAft>
                <a:spcPts val="1260"/>
              </a:spcAft>
              <a:defRPr/>
            </a:pPr>
            <a:r>
              <a:rPr lang="en-US" sz="2400">
                <a:latin typeface="Times New Roman"/>
              </a:rPr>
              <a:t>In 1941, </a:t>
            </a:r>
            <a:r>
              <a:rPr lang="en-US" sz="2300" b="1" spc="-100">
                <a:latin typeface="Times New Roman"/>
              </a:rPr>
              <a:t>promin</a:t>
            </a:r>
            <a:r>
              <a:rPr lang="en-US" sz="2400">
                <a:latin typeface="Times New Roman"/>
              </a:rPr>
              <a:t>, a sulfone drug, showed efficacy but required many painful injections.</a:t>
            </a:r>
          </a:p>
          <a:p>
            <a:pPr eaLnBrk="1" fontAlgn="auto" hangingPunct="1">
              <a:spcBef>
                <a:spcPts val="0"/>
              </a:spcBef>
              <a:spcAft>
                <a:spcPts val="1890"/>
              </a:spcAft>
              <a:defRPr/>
            </a:pPr>
            <a:r>
              <a:rPr lang="en-US" sz="2300" b="1" spc="-100">
                <a:latin typeface="Times New Roman"/>
              </a:rPr>
              <a:t>Dapsone </a:t>
            </a:r>
            <a:r>
              <a:rPr lang="en-US" sz="2400">
                <a:latin typeface="Times New Roman"/>
              </a:rPr>
              <a:t>pills were found to be effective in the 1950s</a:t>
            </a:r>
          </a:p>
          <a:p>
            <a:pPr eaLnBrk="1" fontAlgn="auto" hangingPunct="1">
              <a:spcBef>
                <a:spcPts val="0"/>
              </a:spcBef>
              <a:spcAft>
                <a:spcPts val="1890"/>
              </a:spcAft>
              <a:defRPr/>
            </a:pPr>
            <a:r>
              <a:rPr lang="en-US" sz="2400">
                <a:latin typeface="Times New Roman"/>
              </a:rPr>
              <a:t>But soon (1960s-1970s), </a:t>
            </a:r>
            <a:r>
              <a:rPr lang="en-US" sz="2400" b="1" i="1">
                <a:latin typeface="Times New Roman"/>
              </a:rPr>
              <a:t>M. l</a:t>
            </a:r>
            <a:r>
              <a:rPr lang="en-US" sz="2500" i="1" spc="-250">
                <a:latin typeface="Times New Roman"/>
              </a:rPr>
              <a:t>e</a:t>
            </a:r>
            <a:r>
              <a:rPr lang="en-US" sz="2400" b="1" i="1">
                <a:latin typeface="Times New Roman"/>
              </a:rPr>
              <a:t>p</a:t>
            </a:r>
            <a:r>
              <a:rPr lang="en-US" sz="2500" i="1" spc="-250">
                <a:latin typeface="Times New Roman"/>
              </a:rPr>
              <a:t>ra</a:t>
            </a:r>
            <a:r>
              <a:rPr lang="en-US" sz="2400" b="1" i="1">
                <a:latin typeface="Times New Roman"/>
              </a:rPr>
              <a:t>e</a:t>
            </a:r>
            <a:r>
              <a:rPr lang="en-US" sz="2400">
                <a:latin typeface="Times New Roman"/>
              </a:rPr>
              <a:t> </a:t>
            </a:r>
            <a:r>
              <a:rPr lang="en-US" sz="2300" b="1" spc="-100">
                <a:latin typeface="Times New Roman"/>
              </a:rPr>
              <a:t>developed resistance </a:t>
            </a:r>
            <a:r>
              <a:rPr lang="en-US" sz="2400">
                <a:latin typeface="Times New Roman"/>
              </a:rPr>
              <a:t>to dapsone.</a:t>
            </a:r>
          </a:p>
          <a:p>
            <a:pPr eaLnBrk="1" fontAlgn="auto" hangingPunct="1">
              <a:lnSpc>
                <a:spcPts val="2568"/>
              </a:lnSpc>
              <a:spcBef>
                <a:spcPts val="0"/>
              </a:spcBef>
              <a:spcAft>
                <a:spcPts val="1260"/>
              </a:spcAft>
              <a:defRPr/>
            </a:pPr>
            <a:r>
              <a:rPr lang="en-US" sz="2400">
                <a:latin typeface="Times New Roman"/>
              </a:rPr>
              <a:t>. In the early 1960s, Rifampicin and clofazimine, the other two components of MDT, were discovered.</a:t>
            </a:r>
          </a:p>
          <a:p>
            <a:pPr eaLnBrk="1" fontAlgn="auto" hangingPunct="1">
              <a:lnSpc>
                <a:spcPts val="2544"/>
              </a:lnSpc>
              <a:spcBef>
                <a:spcPts val="0"/>
              </a:spcBef>
              <a:spcAft>
                <a:spcPts val="1260"/>
              </a:spcAft>
              <a:defRPr/>
            </a:pPr>
            <a:r>
              <a:rPr lang="en-US" sz="2400">
                <a:latin typeface="Times New Roman"/>
              </a:rPr>
              <a:t>This </a:t>
            </a:r>
            <a:r>
              <a:rPr lang="en-US" sz="2300" b="1" spc="-100">
                <a:latin typeface="Times New Roman"/>
              </a:rPr>
              <a:t>multi-drug treatment (MDT) </a:t>
            </a:r>
            <a:r>
              <a:rPr lang="en-US" sz="2400">
                <a:latin typeface="Times New Roman"/>
              </a:rPr>
              <a:t>was recommended by the WHO in </a:t>
            </a:r>
            <a:r>
              <a:rPr lang="en-US" sz="2300" b="1" spc="-100">
                <a:latin typeface="Times New Roman"/>
              </a:rPr>
              <a:t>1981 </a:t>
            </a:r>
            <a:r>
              <a:rPr lang="en-US" sz="2400">
                <a:latin typeface="Times New Roman"/>
              </a:rPr>
              <a:t>and remains, with minor changes, the therapy of choice.</a:t>
            </a:r>
          </a:p>
          <a:p>
            <a:pPr eaLnBrk="1" fontAlgn="auto" hangingPunct="1">
              <a:spcBef>
                <a:spcPts val="0"/>
              </a:spcBef>
              <a:spcAft>
                <a:spcPts val="1890"/>
              </a:spcAft>
              <a:defRPr/>
            </a:pPr>
            <a:r>
              <a:rPr lang="en-US" sz="2400">
                <a:latin typeface="Times New Roman"/>
              </a:rPr>
              <a:t>Since </a:t>
            </a:r>
            <a:r>
              <a:rPr lang="en-US" sz="2300" b="1" spc="-100">
                <a:latin typeface="Times New Roman"/>
              </a:rPr>
              <a:t>1995, WHO provides free MDT </a:t>
            </a:r>
            <a:r>
              <a:rPr lang="en-US" sz="2400">
                <a:latin typeface="Times New Roman"/>
              </a:rPr>
              <a:t>for all patients in the world</a:t>
            </a:r>
          </a:p>
          <a:p>
            <a:pPr eaLnBrk="1" fontAlgn="auto" hangingPunct="1">
              <a:lnSpc>
                <a:spcPts val="2616"/>
              </a:lnSpc>
              <a:spcBef>
                <a:spcPts val="0"/>
              </a:spcBef>
              <a:spcAft>
                <a:spcPts val="0"/>
              </a:spcAft>
              <a:defRPr/>
            </a:pPr>
            <a:r>
              <a:rPr lang="en-US" sz="2400">
                <a:latin typeface="Times New Roman"/>
              </a:rPr>
              <a:t>NB: MDT, however, </a:t>
            </a:r>
            <a:r>
              <a:rPr lang="en-US" sz="2300" b="1" spc="-100">
                <a:latin typeface="Times New Roman"/>
              </a:rPr>
              <a:t>does not alter the damage </a:t>
            </a:r>
            <a:r>
              <a:rPr lang="en-US" sz="2400">
                <a:latin typeface="Times New Roman"/>
              </a:rPr>
              <a:t>done to an individual by </a:t>
            </a:r>
            <a:r>
              <a:rPr lang="en-US" sz="2400" b="1" i="1">
                <a:latin typeface="Times New Roman"/>
              </a:rPr>
              <a:t>M. l</a:t>
            </a:r>
            <a:r>
              <a:rPr lang="en-US" sz="2500" i="1" spc="-250">
                <a:latin typeface="Times New Roman"/>
              </a:rPr>
              <a:t>e</a:t>
            </a:r>
            <a:r>
              <a:rPr lang="en-US" sz="2400" b="1" i="1">
                <a:latin typeface="Times New Roman"/>
              </a:rPr>
              <a:t>p</a:t>
            </a:r>
            <a:r>
              <a:rPr lang="en-US" sz="2500" i="1" spc="-250">
                <a:latin typeface="Times New Roman"/>
              </a:rPr>
              <a:t>ra</a:t>
            </a:r>
            <a:r>
              <a:rPr lang="en-US" sz="2400" b="1" i="1">
                <a:latin typeface="Times New Roman"/>
              </a:rPr>
              <a:t>e </a:t>
            </a:r>
            <a:r>
              <a:rPr lang="en-US" sz="2400">
                <a:latin typeface="Times New Roman"/>
              </a:rPr>
              <a:t>before MDT is started.</a:t>
            </a:r>
          </a:p>
        </p:txBody>
      </p:sp>
    </p:spTree>
  </p:cSld>
  <p:clrMapOvr>
    <a:overrideClrMapping bg1="lt1" tx1="dk1" bg2="lt2" tx2="dk2" accent1="accent1" accent2="accent2" accent3="accent3" accent4="accent4" accent5="accent5" accent6="accent6" hlink="hlink" folHlink="folHlink"/>
  </p:clrMapOvr>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8AC8AEB-0D40-0D0C-0C78-B7470B8CF219}"/>
              </a:ext>
            </a:extLst>
          </p:cNvPr>
          <p:cNvSpPr/>
          <p:nvPr/>
        </p:nvSpPr>
        <p:spPr>
          <a:xfrm>
            <a:off x="1140619" y="709614"/>
            <a:ext cx="10463212" cy="5438775"/>
          </a:xfrm>
          <a:prstGeom prst="rect">
            <a:avLst/>
          </a:prstGeom>
        </p:spPr>
        <p:txBody>
          <a:bodyPr lIns="0" tIns="0" rIns="0" bIns="0"/>
          <a:lstStyle/>
          <a:p>
            <a:pPr eaLnBrk="1" fontAlgn="auto" hangingPunct="1">
              <a:spcBef>
                <a:spcPts val="0"/>
              </a:spcBef>
              <a:spcAft>
                <a:spcPts val="630"/>
              </a:spcAft>
              <a:defRPr/>
            </a:pPr>
            <a:r>
              <a:rPr lang="en-US" sz="3800" b="1" spc="-100">
                <a:solidFill>
                  <a:srgbClr val="BF0000"/>
                </a:solidFill>
                <a:latin typeface="Tahoma"/>
              </a:rPr>
              <a:t>LEPROSY IS A CURABLE DISEASE</a:t>
            </a:r>
          </a:p>
          <a:p>
            <a:pPr eaLnBrk="1" fontAlgn="auto" hangingPunct="1">
              <a:spcBef>
                <a:spcPts val="0"/>
              </a:spcBef>
              <a:spcAft>
                <a:spcPts val="4200"/>
              </a:spcAft>
              <a:defRPr/>
            </a:pPr>
            <a:r>
              <a:rPr lang="en-US" sz="4500" spc="-200">
                <a:solidFill>
                  <a:srgbClr val="002060"/>
                </a:solidFill>
                <a:latin typeface="Calibri"/>
              </a:rPr>
              <a:t>Drugs used in Leprosy treatment</a:t>
            </a:r>
          </a:p>
          <a:p>
            <a:pPr algn="just" eaLnBrk="1" fontAlgn="auto" hangingPunct="1">
              <a:spcBef>
                <a:spcPts val="0"/>
              </a:spcBef>
              <a:spcAft>
                <a:spcPts val="3990"/>
              </a:spcAft>
              <a:defRPr/>
            </a:pPr>
            <a:r>
              <a:rPr lang="en-US" sz="3100" b="1" spc="-50">
                <a:solidFill>
                  <a:srgbClr val="BF0000"/>
                </a:solidFill>
                <a:latin typeface="Calibri"/>
              </a:rPr>
              <a:t>What are the three commonly used drugs?</a:t>
            </a:r>
          </a:p>
          <a:p>
            <a:pPr algn="just" eaLnBrk="1" fontAlgn="auto" hangingPunct="1">
              <a:spcBef>
                <a:spcPts val="0"/>
              </a:spcBef>
              <a:spcAft>
                <a:spcPts val="1050"/>
              </a:spcAft>
              <a:defRPr/>
            </a:pPr>
            <a:r>
              <a:rPr lang="en-US" sz="3100" b="1" spc="-50">
                <a:latin typeface="Calibri"/>
              </a:rPr>
              <a:t>1.    Dapson.</a:t>
            </a:r>
          </a:p>
          <a:p>
            <a:pPr algn="just" eaLnBrk="1" fontAlgn="auto" hangingPunct="1">
              <a:spcBef>
                <a:spcPts val="0"/>
              </a:spcBef>
              <a:spcAft>
                <a:spcPts val="1050"/>
              </a:spcAft>
              <a:defRPr/>
            </a:pPr>
            <a:r>
              <a:rPr lang="en-US" sz="3100" b="1" spc="-50">
                <a:latin typeface="Calibri"/>
              </a:rPr>
              <a:t>2.    Rifampicine.</a:t>
            </a:r>
          </a:p>
          <a:p>
            <a:pPr algn="just" eaLnBrk="1" fontAlgn="auto" hangingPunct="1">
              <a:spcBef>
                <a:spcPts val="0"/>
              </a:spcBef>
              <a:spcAft>
                <a:spcPts val="3570"/>
              </a:spcAft>
              <a:defRPr/>
            </a:pPr>
            <a:r>
              <a:rPr lang="en-US" sz="3100" b="1" spc="-50">
                <a:latin typeface="Calibri"/>
              </a:rPr>
              <a:t>3.    Clofazimine</a:t>
            </a:r>
            <a:r>
              <a:rPr lang="en-US" sz="2700" b="1" spc="-50">
                <a:latin typeface="Calibri"/>
              </a:rPr>
              <a:t>.</a:t>
            </a:r>
          </a:p>
          <a:p>
            <a:pPr marL="635000" indent="-635000" eaLnBrk="1" fontAlgn="auto" hangingPunct="1">
              <a:lnSpc>
                <a:spcPts val="2592"/>
              </a:lnSpc>
              <a:spcBef>
                <a:spcPts val="0"/>
              </a:spcBef>
              <a:spcAft>
                <a:spcPts val="0"/>
              </a:spcAft>
              <a:defRPr/>
            </a:pPr>
            <a:r>
              <a:rPr lang="en-US" sz="2700" b="1" spc="-50">
                <a:latin typeface="Calibri"/>
              </a:rPr>
              <a:t>The combination of these three drugs is known as Multi Drug Therapy (MDT)</a:t>
            </a:r>
          </a:p>
        </p:txBody>
      </p:sp>
    </p:spTree>
  </p:cSld>
  <p:clrMapOvr>
    <a:overrideClrMapping bg1="lt1" tx1="dk1" bg2="lt2" tx2="dk2" accent1="accent1" accent2="accent2" accent3="accent3" accent4="accent4" accent5="accent5" accent6="accent6" hlink="hlink" folHlink="folHlink"/>
  </p:clrMapOvr>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Rectangle 1">
            <a:extLst>
              <a:ext uri="{FF2B5EF4-FFF2-40B4-BE49-F238E27FC236}">
                <a16:creationId xmlns="" xmlns:a16="http://schemas.microsoft.com/office/drawing/2014/main" id="{3DDCA331-5501-2D82-49F9-3AE81B70D248}"/>
              </a:ext>
            </a:extLst>
          </p:cNvPr>
          <p:cNvSpPr>
            <a:spLocks noChangeArrowheads="1"/>
          </p:cNvSpPr>
          <p:nvPr/>
        </p:nvSpPr>
        <p:spPr bwMode="auto">
          <a:xfrm>
            <a:off x="491332" y="374651"/>
            <a:ext cx="63087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263"/>
              </a:spcAft>
            </a:pPr>
            <a:r>
              <a:rPr lang="en-US" altLang="en-US" sz="3900" b="1">
                <a:latin typeface="Times New Roman" panose="02020603050405020304" pitchFamily="18" charset="0"/>
              </a:rPr>
              <a:t>Treatment method with dose:</a:t>
            </a:r>
          </a:p>
        </p:txBody>
      </p:sp>
      <p:sp>
        <p:nvSpPr>
          <p:cNvPr id="3" name="Rectangle 2">
            <a:extLst>
              <a:ext uri="{FF2B5EF4-FFF2-40B4-BE49-F238E27FC236}">
                <a16:creationId xmlns="" xmlns:a16="http://schemas.microsoft.com/office/drawing/2014/main" id="{90A73200-1F80-FEC2-06F3-6B8AC473E8B4}"/>
              </a:ext>
            </a:extLst>
          </p:cNvPr>
          <p:cNvSpPr/>
          <p:nvPr/>
        </p:nvSpPr>
        <p:spPr>
          <a:xfrm>
            <a:off x="710407" y="954088"/>
            <a:ext cx="10856913" cy="811212"/>
          </a:xfrm>
          <a:prstGeom prst="rect">
            <a:avLst/>
          </a:prstGeom>
        </p:spPr>
        <p:txBody>
          <a:bodyPr lIns="0" tIns="0" rIns="0" bIns="0"/>
          <a:lstStyle/>
          <a:p>
            <a:pPr indent="-508000" eaLnBrk="1" fontAlgn="auto" hangingPunct="1">
              <a:lnSpc>
                <a:spcPts val="3456"/>
              </a:lnSpc>
              <a:spcBef>
                <a:spcPts val="0"/>
              </a:spcBef>
              <a:spcAft>
                <a:spcPts val="420"/>
              </a:spcAft>
              <a:defRPr/>
            </a:pPr>
            <a:r>
              <a:rPr lang="en-US" sz="3100" b="1" spc="-50">
                <a:latin typeface="Times New Roman"/>
              </a:rPr>
              <a:t>1.    Multibacillary </a:t>
            </a:r>
            <a:r>
              <a:rPr lang="en-US" sz="3100" spc="-200">
                <a:latin typeface="Calibri"/>
              </a:rPr>
              <a:t>- Duration(12months) It treat with combination of three drugs:</a:t>
            </a:r>
          </a:p>
        </p:txBody>
      </p:sp>
      <p:sp>
        <p:nvSpPr>
          <p:cNvPr id="4" name="Rectangle 3">
            <a:extLst>
              <a:ext uri="{FF2B5EF4-FFF2-40B4-BE49-F238E27FC236}">
                <a16:creationId xmlns="" xmlns:a16="http://schemas.microsoft.com/office/drawing/2014/main" id="{B9DDB361-F180-5DC4-B7A2-49DED8DA011E}"/>
              </a:ext>
            </a:extLst>
          </p:cNvPr>
          <p:cNvSpPr/>
          <p:nvPr/>
        </p:nvSpPr>
        <p:spPr>
          <a:xfrm>
            <a:off x="697706" y="1960564"/>
            <a:ext cx="4121150" cy="371475"/>
          </a:xfrm>
          <a:prstGeom prst="rect">
            <a:avLst/>
          </a:prstGeom>
        </p:spPr>
        <p:txBody>
          <a:bodyPr wrap="none" lIns="0" tIns="0" rIns="0" bIns="0"/>
          <a:lstStyle/>
          <a:p>
            <a:pPr indent="-508000" algn="just" eaLnBrk="1" fontAlgn="auto" hangingPunct="1">
              <a:spcBef>
                <a:spcPts val="0"/>
              </a:spcBef>
              <a:spcAft>
                <a:spcPts val="1260"/>
              </a:spcAft>
              <a:defRPr/>
            </a:pPr>
            <a:r>
              <a:rPr lang="en-US" sz="3100" spc="-200">
                <a:latin typeface="Calibri"/>
              </a:rPr>
              <a:t>a)    Dapsone 100mg daily.</a:t>
            </a:r>
          </a:p>
        </p:txBody>
      </p:sp>
      <p:sp>
        <p:nvSpPr>
          <p:cNvPr id="5" name="Rectangle 4">
            <a:extLst>
              <a:ext uri="{FF2B5EF4-FFF2-40B4-BE49-F238E27FC236}">
                <a16:creationId xmlns="" xmlns:a16="http://schemas.microsoft.com/office/drawing/2014/main" id="{0E68630D-36B4-F3A6-ADF3-1E63F3C73B09}"/>
              </a:ext>
            </a:extLst>
          </p:cNvPr>
          <p:cNvSpPr/>
          <p:nvPr/>
        </p:nvSpPr>
        <p:spPr>
          <a:xfrm>
            <a:off x="686594" y="2520951"/>
            <a:ext cx="6858000" cy="371475"/>
          </a:xfrm>
          <a:prstGeom prst="rect">
            <a:avLst/>
          </a:prstGeom>
        </p:spPr>
        <p:txBody>
          <a:bodyPr wrap="none" lIns="0" tIns="0" rIns="0" bIns="0"/>
          <a:lstStyle/>
          <a:p>
            <a:pPr indent="-508000" algn="just" eaLnBrk="1" fontAlgn="auto" hangingPunct="1">
              <a:spcBef>
                <a:spcPts val="0"/>
              </a:spcBef>
              <a:spcAft>
                <a:spcPts val="1260"/>
              </a:spcAft>
              <a:defRPr/>
            </a:pPr>
            <a:r>
              <a:rPr lang="en-US" sz="3100" spc="-200">
                <a:latin typeface="Calibri"/>
              </a:rPr>
              <a:t>b)    Rifampicin 600mg daily once a month.</a:t>
            </a:r>
          </a:p>
        </p:txBody>
      </p:sp>
      <p:sp>
        <p:nvSpPr>
          <p:cNvPr id="6" name="Rectangle 5">
            <a:extLst>
              <a:ext uri="{FF2B5EF4-FFF2-40B4-BE49-F238E27FC236}">
                <a16:creationId xmlns="" xmlns:a16="http://schemas.microsoft.com/office/drawing/2014/main" id="{4A52D734-2535-CFC5-FB02-C34236E01252}"/>
              </a:ext>
            </a:extLst>
          </p:cNvPr>
          <p:cNvSpPr/>
          <p:nvPr/>
        </p:nvSpPr>
        <p:spPr>
          <a:xfrm>
            <a:off x="697706" y="3087689"/>
            <a:ext cx="9772650" cy="1169987"/>
          </a:xfrm>
          <a:prstGeom prst="rect">
            <a:avLst/>
          </a:prstGeom>
        </p:spPr>
        <p:txBody>
          <a:bodyPr lIns="0" tIns="0" rIns="0" bIns="0"/>
          <a:lstStyle/>
          <a:p>
            <a:pPr indent="-508000" algn="just" eaLnBrk="1" fontAlgn="auto" hangingPunct="1">
              <a:lnSpc>
                <a:spcPts val="3456"/>
              </a:lnSpc>
              <a:spcBef>
                <a:spcPts val="0"/>
              </a:spcBef>
              <a:spcAft>
                <a:spcPts val="420"/>
              </a:spcAft>
              <a:defRPr/>
            </a:pPr>
            <a:r>
              <a:rPr lang="en-US" sz="3100" spc="-200">
                <a:latin typeface="Calibri"/>
              </a:rPr>
              <a:t>c)    Clofazimine initially 100mg for 14days then 50mg daily; 300mg once a month; supervised daily 50mg daily set of administered.</a:t>
            </a:r>
          </a:p>
        </p:txBody>
      </p:sp>
      <p:sp>
        <p:nvSpPr>
          <p:cNvPr id="7" name="Rectangle 6">
            <a:extLst>
              <a:ext uri="{FF2B5EF4-FFF2-40B4-BE49-F238E27FC236}">
                <a16:creationId xmlns="" xmlns:a16="http://schemas.microsoft.com/office/drawing/2014/main" id="{CCE6C55D-4592-88F3-89BF-C7438827797D}"/>
              </a:ext>
            </a:extLst>
          </p:cNvPr>
          <p:cNvSpPr/>
          <p:nvPr/>
        </p:nvSpPr>
        <p:spPr>
          <a:xfrm>
            <a:off x="686594" y="4532313"/>
            <a:ext cx="10483850" cy="735012"/>
          </a:xfrm>
          <a:prstGeom prst="rect">
            <a:avLst/>
          </a:prstGeom>
        </p:spPr>
        <p:txBody>
          <a:bodyPr lIns="0" tIns="0" rIns="0" bIns="0"/>
          <a:lstStyle/>
          <a:p>
            <a:pPr eaLnBrk="1" fontAlgn="auto" hangingPunct="1">
              <a:lnSpc>
                <a:spcPts val="3480"/>
              </a:lnSpc>
              <a:spcBef>
                <a:spcPts val="0"/>
              </a:spcBef>
              <a:spcAft>
                <a:spcPts val="420"/>
              </a:spcAft>
              <a:defRPr/>
            </a:pPr>
            <a:r>
              <a:rPr lang="en-US" sz="3100" b="1" spc="-50">
                <a:latin typeface="Times New Roman"/>
              </a:rPr>
              <a:t>2</a:t>
            </a:r>
            <a:r>
              <a:rPr lang="en-US" sz="3100" spc="-200">
                <a:latin typeface="Calibri"/>
              </a:rPr>
              <a:t>.</a:t>
            </a:r>
            <a:r>
              <a:rPr lang="en-US" sz="3100" b="1" spc="-50">
                <a:latin typeface="Times New Roman"/>
              </a:rPr>
              <a:t>    Paucibacillary Leprosy</a:t>
            </a:r>
            <a:r>
              <a:rPr lang="en-US" sz="3100" spc="-200">
                <a:latin typeface="Calibri"/>
              </a:rPr>
              <a:t>: These are combination of two drugs for this treatment:</a:t>
            </a:r>
          </a:p>
        </p:txBody>
      </p:sp>
      <p:sp>
        <p:nvSpPr>
          <p:cNvPr id="8" name="Rectangle 7">
            <a:extLst>
              <a:ext uri="{FF2B5EF4-FFF2-40B4-BE49-F238E27FC236}">
                <a16:creationId xmlns="" xmlns:a16="http://schemas.microsoft.com/office/drawing/2014/main" id="{D01D87DA-41E8-AC7B-FCDE-FD8FA4AC781E}"/>
              </a:ext>
            </a:extLst>
          </p:cNvPr>
          <p:cNvSpPr/>
          <p:nvPr/>
        </p:nvSpPr>
        <p:spPr>
          <a:xfrm>
            <a:off x="697706" y="5538789"/>
            <a:ext cx="4121150" cy="371475"/>
          </a:xfrm>
          <a:prstGeom prst="rect">
            <a:avLst/>
          </a:prstGeom>
        </p:spPr>
        <p:txBody>
          <a:bodyPr wrap="none" lIns="0" tIns="0" rIns="0" bIns="0"/>
          <a:lstStyle/>
          <a:p>
            <a:pPr indent="-508000" algn="just" eaLnBrk="1" fontAlgn="auto" hangingPunct="1">
              <a:spcBef>
                <a:spcPts val="0"/>
              </a:spcBef>
              <a:spcAft>
                <a:spcPts val="1260"/>
              </a:spcAft>
              <a:defRPr/>
            </a:pPr>
            <a:r>
              <a:rPr lang="en-US" sz="3100" spc="-200">
                <a:latin typeface="Calibri"/>
              </a:rPr>
              <a:t>a)    Dapsone 100mg daily.</a:t>
            </a:r>
          </a:p>
        </p:txBody>
      </p:sp>
      <p:sp>
        <p:nvSpPr>
          <p:cNvPr id="9" name="Rectangle 8">
            <a:extLst>
              <a:ext uri="{FF2B5EF4-FFF2-40B4-BE49-F238E27FC236}">
                <a16:creationId xmlns="" xmlns:a16="http://schemas.microsoft.com/office/drawing/2014/main" id="{CFBA99CA-485F-B6F1-4930-F9A7C3349812}"/>
              </a:ext>
            </a:extLst>
          </p:cNvPr>
          <p:cNvSpPr/>
          <p:nvPr/>
        </p:nvSpPr>
        <p:spPr>
          <a:xfrm>
            <a:off x="686594" y="6105526"/>
            <a:ext cx="5943600" cy="371475"/>
          </a:xfrm>
          <a:prstGeom prst="rect">
            <a:avLst/>
          </a:prstGeom>
        </p:spPr>
        <p:txBody>
          <a:bodyPr wrap="none" lIns="0" tIns="0" rIns="0" bIns="0"/>
          <a:lstStyle/>
          <a:p>
            <a:pPr indent="-508000" algn="just" eaLnBrk="1" fontAlgn="auto" hangingPunct="1">
              <a:spcBef>
                <a:spcPts val="0"/>
              </a:spcBef>
              <a:spcAft>
                <a:spcPts val="420"/>
              </a:spcAft>
              <a:defRPr/>
            </a:pPr>
            <a:r>
              <a:rPr lang="en-US" sz="3100" spc="-200">
                <a:latin typeface="Calibri"/>
              </a:rPr>
              <a:t>b)    Rifampicin 600mg once a month.</a:t>
            </a:r>
          </a:p>
        </p:txBody>
      </p:sp>
      <p:sp>
        <p:nvSpPr>
          <p:cNvPr id="10" name="Rectangle 9">
            <a:extLst>
              <a:ext uri="{FF2B5EF4-FFF2-40B4-BE49-F238E27FC236}">
                <a16:creationId xmlns="" xmlns:a16="http://schemas.microsoft.com/office/drawing/2014/main" id="{0B297C46-45C3-E8B2-E920-F28C7EF19CCC}"/>
              </a:ext>
            </a:extLst>
          </p:cNvPr>
          <p:cNvSpPr/>
          <p:nvPr/>
        </p:nvSpPr>
        <p:spPr>
          <a:xfrm>
            <a:off x="959645" y="6483351"/>
            <a:ext cx="649287" cy="130175"/>
          </a:xfrm>
          <a:prstGeom prst="rect">
            <a:avLst/>
          </a:prstGeom>
        </p:spPr>
        <p:txBody>
          <a:bodyPr wrap="none" lIns="0" tIns="0" rIns="0" bIns="0"/>
          <a:lstStyle/>
          <a:p>
            <a:pPr eaLnBrk="1" fontAlgn="auto" hangingPunct="1">
              <a:spcBef>
                <a:spcPts val="0"/>
              </a:spcBef>
              <a:spcAft>
                <a:spcPts val="0"/>
              </a:spcAft>
              <a:defRPr/>
            </a:pPr>
            <a:r>
              <a:rPr lang="en-US" sz="4000" spc="-50">
                <a:solidFill>
                  <a:srgbClr val="878787"/>
                </a:solidFill>
                <a:latin typeface="Times New Roman"/>
              </a:rPr>
              <a:t>8/23/2018</a:t>
            </a:r>
          </a:p>
        </p:txBody>
      </p:sp>
      <p:sp>
        <p:nvSpPr>
          <p:cNvPr id="240651" name="Rectangle 10">
            <a:extLst>
              <a:ext uri="{FF2B5EF4-FFF2-40B4-BE49-F238E27FC236}">
                <a16:creationId xmlns="" xmlns:a16="http://schemas.microsoft.com/office/drawing/2014/main" id="{2520D1CA-4F4C-C210-FC09-C61325342369}"/>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219</a:t>
            </a:r>
          </a:p>
        </p:txBody>
      </p:sp>
    </p:spTree>
  </p:cSld>
  <p:clrMapOvr>
    <a:overrideClrMapping bg1="lt1" tx1="dk1" bg2="lt2" tx2="dk2" accent1="accent1" accent2="accent2" accent3="accent3" accent4="accent4" accent5="accent5" accent6="accent6" hlink="hlink" folHlink="folHlink"/>
  </p:clrMapOvr>
</p:sld>
</file>

<file path=ppt/slides/slide2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8D7BA00-158C-0884-194F-03E9D9183097}"/>
              </a:ext>
            </a:extLst>
          </p:cNvPr>
          <p:cNvSpPr/>
          <p:nvPr/>
        </p:nvSpPr>
        <p:spPr>
          <a:xfrm>
            <a:off x="1280320" y="444500"/>
            <a:ext cx="6357937" cy="280988"/>
          </a:xfrm>
          <a:prstGeom prst="rect">
            <a:avLst/>
          </a:prstGeom>
        </p:spPr>
        <p:txBody>
          <a:bodyPr wrap="none" lIns="0" tIns="0" rIns="0" bIns="0"/>
          <a:lstStyle/>
          <a:p>
            <a:pPr eaLnBrk="1" fontAlgn="auto" hangingPunct="1">
              <a:spcBef>
                <a:spcPts val="0"/>
              </a:spcBef>
              <a:spcAft>
                <a:spcPts val="0"/>
              </a:spcAft>
              <a:defRPr/>
            </a:pPr>
            <a:r>
              <a:rPr lang="en-US" sz="2200" spc="-50">
                <a:solidFill>
                  <a:srgbClr val="BF0000"/>
                </a:solidFill>
                <a:latin typeface="Times New Roman"/>
              </a:rPr>
              <a:t>ADVERVE EFFECT OF ANTI-LEPROTIC DRUGS:</a:t>
            </a:r>
          </a:p>
        </p:txBody>
      </p:sp>
      <p:graphicFrame>
        <p:nvGraphicFramePr>
          <p:cNvPr id="3" name="Table 2">
            <a:extLst>
              <a:ext uri="{FF2B5EF4-FFF2-40B4-BE49-F238E27FC236}">
                <a16:creationId xmlns="" xmlns:a16="http://schemas.microsoft.com/office/drawing/2014/main" id="{2DBC5105-9CBB-7218-50BD-0307D58F2E17}"/>
              </a:ext>
            </a:extLst>
          </p:cNvPr>
          <p:cNvGraphicFramePr>
            <a:graphicFrameLocks noGrp="1"/>
          </p:cNvGraphicFramePr>
          <p:nvPr/>
        </p:nvGraphicFramePr>
        <p:xfrm>
          <a:off x="515144" y="854075"/>
          <a:ext cx="11415712" cy="5930900"/>
        </p:xfrm>
        <a:graphic>
          <a:graphicData uri="http://schemas.openxmlformats.org/drawingml/2006/table">
            <a:tbl>
              <a:tblPr/>
              <a:tblGrid>
                <a:gridCol w="3133605">
                  <a:extLst>
                    <a:ext uri="{9D8B030D-6E8A-4147-A177-3AD203B41FA5}">
                      <a16:colId xmlns="" xmlns:a16="http://schemas.microsoft.com/office/drawing/2014/main" val="20000"/>
                    </a:ext>
                  </a:extLst>
                </a:gridCol>
                <a:gridCol w="4474837">
                  <a:extLst>
                    <a:ext uri="{9D8B030D-6E8A-4147-A177-3AD203B41FA5}">
                      <a16:colId xmlns="" xmlns:a16="http://schemas.microsoft.com/office/drawing/2014/main" val="20001"/>
                    </a:ext>
                  </a:extLst>
                </a:gridCol>
                <a:gridCol w="3807270">
                  <a:extLst>
                    <a:ext uri="{9D8B030D-6E8A-4147-A177-3AD203B41FA5}">
                      <a16:colId xmlns="" xmlns:a16="http://schemas.microsoft.com/office/drawing/2014/main" val="20002"/>
                    </a:ext>
                  </a:extLst>
                </a:gridCol>
              </a:tblGrid>
              <a:tr h="527259">
                <a:tc>
                  <a:txBody>
                    <a:bodyPr/>
                    <a:lstStyle/>
                    <a:p>
                      <a:pPr marL="127000" indent="0"/>
                      <a:r>
                        <a:rPr lang="en-US" sz="2600" b="1">
                          <a:solidFill>
                            <a:srgbClr val="FFFFFF"/>
                          </a:solidFill>
                          <a:latin typeface="Cambria"/>
                        </a:rPr>
                        <a:t>DRUGS</a:t>
                      </a:r>
                    </a:p>
                  </a:txBody>
                  <a:tcPr marL="0" marR="0" marT="0" marB="0" anchor="b">
                    <a:solidFill>
                      <a:srgbClr val="92D14F"/>
                    </a:solidFill>
                  </a:tcPr>
                </a:tc>
                <a:tc>
                  <a:txBody>
                    <a:bodyPr/>
                    <a:lstStyle/>
                    <a:p>
                      <a:pPr marL="114300" indent="0"/>
                      <a:r>
                        <a:rPr lang="en-US" sz="2600" b="1">
                          <a:solidFill>
                            <a:srgbClr val="FFFFFF"/>
                          </a:solidFill>
                          <a:latin typeface="Cambria"/>
                        </a:rPr>
                        <a:t>MINOR</a:t>
                      </a:r>
                    </a:p>
                  </a:txBody>
                  <a:tcPr marL="0" marR="0" marT="0" marB="0" anchor="b">
                    <a:solidFill>
                      <a:srgbClr val="92D14F"/>
                    </a:solidFill>
                  </a:tcPr>
                </a:tc>
                <a:tc>
                  <a:txBody>
                    <a:bodyPr/>
                    <a:lstStyle/>
                    <a:p>
                      <a:pPr marL="101600" indent="0"/>
                      <a:r>
                        <a:rPr lang="en-US" sz="2600" b="1">
                          <a:solidFill>
                            <a:srgbClr val="FFFFFF"/>
                          </a:solidFill>
                          <a:latin typeface="Cambria"/>
                        </a:rPr>
                        <a:t>MAJOR</a:t>
                      </a:r>
                    </a:p>
                  </a:txBody>
                  <a:tcPr marL="0" marR="0" marT="0" marB="0" anchor="b">
                    <a:solidFill>
                      <a:srgbClr val="92D14F"/>
                    </a:solidFill>
                  </a:tcPr>
                </a:tc>
                <a:extLst>
                  <a:ext uri="{0D108BD9-81ED-4DB2-BD59-A6C34878D82A}">
                    <a16:rowId xmlns="" xmlns:a16="http://schemas.microsoft.com/office/drawing/2014/main" val="10000"/>
                  </a:ext>
                </a:extLst>
              </a:tr>
              <a:tr h="554688">
                <a:tc>
                  <a:txBody>
                    <a:bodyPr/>
                    <a:lstStyle/>
                    <a:p>
                      <a:pPr marL="127000" indent="0"/>
                      <a:r>
                        <a:rPr lang="en-US" sz="2800" b="1">
                          <a:latin typeface="Cambria"/>
                        </a:rPr>
                        <a:t>1. RIFAMPICIN</a:t>
                      </a:r>
                    </a:p>
                  </a:txBody>
                  <a:tcPr marL="0" marR="0" marT="0" marB="0" anchor="b">
                    <a:solidFill>
                      <a:srgbClr val="92D14F"/>
                    </a:solidFill>
                  </a:tcPr>
                </a:tc>
                <a:tc>
                  <a:txBody>
                    <a:bodyPr/>
                    <a:lstStyle/>
                    <a:p>
                      <a:pPr marL="114300" indent="0"/>
                      <a:r>
                        <a:rPr lang="en-US" sz="2800" b="1">
                          <a:latin typeface="Cambria"/>
                        </a:rPr>
                        <a:t>RED URINE</a:t>
                      </a:r>
                    </a:p>
                  </a:txBody>
                  <a:tcPr marL="0" marR="0" marT="0" marB="0" anchor="b">
                    <a:solidFill>
                      <a:srgbClr val="92D14F"/>
                    </a:solidFill>
                  </a:tcPr>
                </a:tc>
                <a:tc>
                  <a:txBody>
                    <a:bodyPr/>
                    <a:lstStyle/>
                    <a:p>
                      <a:pPr marL="101600" indent="0"/>
                      <a:r>
                        <a:rPr lang="en-US" sz="2800" b="1">
                          <a:latin typeface="Cambria"/>
                        </a:rPr>
                        <a:t>JAUNDICE</a:t>
                      </a:r>
                    </a:p>
                  </a:txBody>
                  <a:tcPr marL="0" marR="0" marT="0" marB="0" anchor="b">
                    <a:solidFill>
                      <a:srgbClr val="92D14F"/>
                    </a:solidFill>
                  </a:tcPr>
                </a:tc>
                <a:extLst>
                  <a:ext uri="{0D108BD9-81ED-4DB2-BD59-A6C34878D82A}">
                    <a16:rowId xmlns="" xmlns:a16="http://schemas.microsoft.com/office/drawing/2014/main" val="10001"/>
                  </a:ext>
                </a:extLst>
              </a:tr>
              <a:tr h="542498">
                <a:tc>
                  <a:txBody>
                    <a:bodyPr/>
                    <a:lstStyle/>
                    <a:p>
                      <a:endParaRPr sz="2600"/>
                    </a:p>
                  </a:txBody>
                  <a:tcPr marL="0" marR="0" marT="0" marB="0">
                    <a:solidFill>
                      <a:srgbClr val="92D14F"/>
                    </a:solidFill>
                  </a:tcPr>
                </a:tc>
                <a:tc>
                  <a:txBody>
                    <a:bodyPr/>
                    <a:lstStyle/>
                    <a:p>
                      <a:pPr marL="114300" indent="0"/>
                      <a:r>
                        <a:rPr lang="en-US" sz="2800" b="1">
                          <a:latin typeface="Cambria"/>
                        </a:rPr>
                        <a:t>GIT UPSET</a:t>
                      </a:r>
                    </a:p>
                  </a:txBody>
                  <a:tcPr marL="0" marR="0" marT="0" marB="0" anchor="b">
                    <a:solidFill>
                      <a:srgbClr val="92D14F"/>
                    </a:solidFill>
                  </a:tcPr>
                </a:tc>
                <a:tc>
                  <a:txBody>
                    <a:bodyPr/>
                    <a:lstStyle/>
                    <a:p>
                      <a:pPr marL="101600" indent="0"/>
                      <a:r>
                        <a:rPr lang="en-US" sz="2800" b="1">
                          <a:latin typeface="Cambria"/>
                        </a:rPr>
                        <a:t>HEPATITIS</a:t>
                      </a:r>
                    </a:p>
                  </a:txBody>
                  <a:tcPr marL="0" marR="0" marT="0" marB="0" anchor="b">
                    <a:solidFill>
                      <a:srgbClr val="92D14F"/>
                    </a:solidFill>
                  </a:tcPr>
                </a:tc>
                <a:extLst>
                  <a:ext uri="{0D108BD9-81ED-4DB2-BD59-A6C34878D82A}">
                    <a16:rowId xmlns="" xmlns:a16="http://schemas.microsoft.com/office/drawing/2014/main" val="10002"/>
                  </a:ext>
                </a:extLst>
              </a:tr>
              <a:tr h="649168">
                <a:tc>
                  <a:txBody>
                    <a:bodyPr/>
                    <a:lstStyle/>
                    <a:p>
                      <a:endParaRPr sz="3100"/>
                    </a:p>
                  </a:txBody>
                  <a:tcPr marL="0" marR="0" marT="0" marB="0">
                    <a:solidFill>
                      <a:srgbClr val="92D14F"/>
                    </a:solidFill>
                  </a:tcPr>
                </a:tc>
                <a:tc>
                  <a:txBody>
                    <a:bodyPr/>
                    <a:lstStyle/>
                    <a:p>
                      <a:pPr marL="114300" indent="0"/>
                      <a:r>
                        <a:rPr lang="en-US" sz="2800" b="1">
                          <a:latin typeface="Cambria"/>
                        </a:rPr>
                        <a:t>FLU LIKE SYNDROME</a:t>
                      </a:r>
                    </a:p>
                  </a:txBody>
                  <a:tcPr marL="0" marR="0" marT="0" marB="0">
                    <a:solidFill>
                      <a:srgbClr val="92D14F"/>
                    </a:solidFill>
                  </a:tcPr>
                </a:tc>
                <a:tc>
                  <a:txBody>
                    <a:bodyPr/>
                    <a:lstStyle/>
                    <a:p>
                      <a:pPr marL="101600" indent="0"/>
                      <a:r>
                        <a:rPr lang="en-US" sz="2800" b="1">
                          <a:latin typeface="Cambria"/>
                        </a:rPr>
                        <a:t>SHOCK</a:t>
                      </a:r>
                    </a:p>
                  </a:txBody>
                  <a:tcPr marL="0" marR="0" marT="0" marB="0">
                    <a:solidFill>
                      <a:srgbClr val="92D14F"/>
                    </a:solidFill>
                  </a:tcPr>
                </a:tc>
                <a:extLst>
                  <a:ext uri="{0D108BD9-81ED-4DB2-BD59-A6C34878D82A}">
                    <a16:rowId xmlns="" xmlns:a16="http://schemas.microsoft.com/office/drawing/2014/main" val="10003"/>
                  </a:ext>
                </a:extLst>
              </a:tr>
              <a:tr h="539450">
                <a:tc>
                  <a:txBody>
                    <a:bodyPr/>
                    <a:lstStyle/>
                    <a:p>
                      <a:pPr marL="127000" indent="0"/>
                      <a:r>
                        <a:rPr lang="en-US" sz="2800" b="1">
                          <a:latin typeface="Cambria"/>
                        </a:rPr>
                        <a:t>2. DAPSONE</a:t>
                      </a:r>
                    </a:p>
                  </a:txBody>
                  <a:tcPr marL="0" marR="0" marT="0" marB="0" anchor="b">
                    <a:solidFill>
                      <a:srgbClr val="92D14F"/>
                    </a:solidFill>
                  </a:tcPr>
                </a:tc>
                <a:tc>
                  <a:txBody>
                    <a:bodyPr/>
                    <a:lstStyle/>
                    <a:p>
                      <a:pPr marL="114300" indent="0"/>
                      <a:r>
                        <a:rPr lang="en-US" sz="2800" b="1">
                          <a:latin typeface="Cambria"/>
                        </a:rPr>
                        <a:t>GIT UPSET</a:t>
                      </a:r>
                    </a:p>
                  </a:txBody>
                  <a:tcPr marL="0" marR="0" marT="0" marB="0" anchor="b">
                    <a:solidFill>
                      <a:srgbClr val="92D14F"/>
                    </a:solidFill>
                  </a:tcPr>
                </a:tc>
                <a:tc>
                  <a:txBody>
                    <a:bodyPr/>
                    <a:lstStyle/>
                    <a:p>
                      <a:pPr marL="101600" indent="0"/>
                      <a:r>
                        <a:rPr lang="en-US" sz="2800" b="1">
                          <a:latin typeface="Cambria"/>
                        </a:rPr>
                        <a:t>DAPSONE SYNDROME</a:t>
                      </a:r>
                    </a:p>
                  </a:txBody>
                  <a:tcPr marL="0" marR="0" marT="0" marB="0" anchor="b">
                    <a:solidFill>
                      <a:srgbClr val="92D14F"/>
                    </a:solidFill>
                  </a:tcPr>
                </a:tc>
                <a:extLst>
                  <a:ext uri="{0D108BD9-81ED-4DB2-BD59-A6C34878D82A}">
                    <a16:rowId xmlns="" xmlns:a16="http://schemas.microsoft.com/office/drawing/2014/main" val="10004"/>
                  </a:ext>
                </a:extLst>
              </a:tr>
              <a:tr h="539450">
                <a:tc>
                  <a:txBody>
                    <a:bodyPr/>
                    <a:lstStyle/>
                    <a:p>
                      <a:endParaRPr sz="2600"/>
                    </a:p>
                  </a:txBody>
                  <a:tcPr marL="0" marR="0" marT="0" marB="0">
                    <a:solidFill>
                      <a:srgbClr val="92D14F"/>
                    </a:solidFill>
                  </a:tcPr>
                </a:tc>
                <a:tc>
                  <a:txBody>
                    <a:bodyPr/>
                    <a:lstStyle/>
                    <a:p>
                      <a:pPr marL="114300" indent="0"/>
                      <a:r>
                        <a:rPr lang="en-US" sz="2800" b="1">
                          <a:latin typeface="Cambria"/>
                        </a:rPr>
                        <a:t>DRUG RASH</a:t>
                      </a:r>
                    </a:p>
                  </a:txBody>
                  <a:tcPr marL="0" marR="0" marT="0" marB="0" anchor="b">
                    <a:solidFill>
                      <a:srgbClr val="92D14F"/>
                    </a:solidFill>
                  </a:tcPr>
                </a:tc>
                <a:tc>
                  <a:txBody>
                    <a:bodyPr/>
                    <a:lstStyle/>
                    <a:p>
                      <a:pPr marL="101600" indent="0"/>
                      <a:r>
                        <a:rPr lang="en-US" sz="2800" b="1">
                          <a:latin typeface="Cambria"/>
                        </a:rPr>
                        <a:t>AGRANULOCYTOSIS</a:t>
                      </a:r>
                    </a:p>
                  </a:txBody>
                  <a:tcPr marL="0" marR="0" marT="0" marB="0" anchor="b">
                    <a:solidFill>
                      <a:srgbClr val="92D14F"/>
                    </a:solidFill>
                  </a:tcPr>
                </a:tc>
                <a:extLst>
                  <a:ext uri="{0D108BD9-81ED-4DB2-BD59-A6C34878D82A}">
                    <a16:rowId xmlns="" xmlns:a16="http://schemas.microsoft.com/office/drawing/2014/main" val="10005"/>
                  </a:ext>
                </a:extLst>
              </a:tr>
              <a:tr h="539450">
                <a:tc>
                  <a:txBody>
                    <a:bodyPr/>
                    <a:lstStyle/>
                    <a:p>
                      <a:endParaRPr sz="2600"/>
                    </a:p>
                  </a:txBody>
                  <a:tcPr marL="0" marR="0" marT="0" marB="0">
                    <a:solidFill>
                      <a:srgbClr val="92D14F"/>
                    </a:solidFill>
                  </a:tcPr>
                </a:tc>
                <a:tc>
                  <a:txBody>
                    <a:bodyPr/>
                    <a:lstStyle/>
                    <a:p>
                      <a:pPr marL="114300" indent="0"/>
                      <a:r>
                        <a:rPr lang="en-US" sz="2800" b="1">
                          <a:latin typeface="Cambria"/>
                        </a:rPr>
                        <a:t>ANAEMIA</a:t>
                      </a:r>
                    </a:p>
                  </a:txBody>
                  <a:tcPr marL="0" marR="0" marT="0" marB="0" anchor="b">
                    <a:solidFill>
                      <a:srgbClr val="92D14F"/>
                    </a:solidFill>
                  </a:tcPr>
                </a:tc>
                <a:tc>
                  <a:txBody>
                    <a:bodyPr/>
                    <a:lstStyle/>
                    <a:p>
                      <a:pPr marL="101600" indent="0"/>
                      <a:r>
                        <a:rPr lang="en-US" sz="2800" b="1">
                          <a:latin typeface="Cambria"/>
                        </a:rPr>
                        <a:t>HEMOLYTIC ANAEMIA</a:t>
                      </a:r>
                    </a:p>
                  </a:txBody>
                  <a:tcPr marL="0" marR="0" marT="0" marB="0" anchor="b">
                    <a:solidFill>
                      <a:srgbClr val="92D14F"/>
                    </a:solidFill>
                  </a:tcPr>
                </a:tc>
                <a:extLst>
                  <a:ext uri="{0D108BD9-81ED-4DB2-BD59-A6C34878D82A}">
                    <a16:rowId xmlns="" xmlns:a16="http://schemas.microsoft.com/office/drawing/2014/main" val="10006"/>
                  </a:ext>
                </a:extLst>
              </a:tr>
              <a:tr h="953942">
                <a:tc>
                  <a:txBody>
                    <a:bodyPr/>
                    <a:lstStyle/>
                    <a:p>
                      <a:pPr marL="127000" indent="0"/>
                      <a:r>
                        <a:rPr lang="en-US" sz="2800" b="1">
                          <a:latin typeface="Cambria"/>
                        </a:rPr>
                        <a:t>3. CLOFAZIMINE</a:t>
                      </a:r>
                    </a:p>
                  </a:txBody>
                  <a:tcPr marL="0" marR="0" marT="0" marB="0">
                    <a:solidFill>
                      <a:srgbClr val="92D14F"/>
                    </a:solidFill>
                  </a:tcPr>
                </a:tc>
                <a:tc>
                  <a:txBody>
                    <a:bodyPr/>
                    <a:lstStyle/>
                    <a:p>
                      <a:pPr marL="114300" indent="0"/>
                      <a:r>
                        <a:rPr lang="en-US" sz="2800" b="1">
                          <a:latin typeface="Cambria"/>
                        </a:rPr>
                        <a:t>GIT UPSET</a:t>
                      </a:r>
                    </a:p>
                  </a:txBody>
                  <a:tcPr marL="0" marR="0" marT="0" marB="0">
                    <a:solidFill>
                      <a:srgbClr val="92D14F"/>
                    </a:solidFill>
                  </a:tcPr>
                </a:tc>
                <a:tc>
                  <a:txBody>
                    <a:bodyPr/>
                    <a:lstStyle/>
                    <a:p>
                      <a:pPr marL="101600" indent="0"/>
                      <a:r>
                        <a:rPr lang="en-US" sz="2800" b="1">
                          <a:latin typeface="Cambria"/>
                        </a:rPr>
                        <a:t>ACUTE PAIN ABDOMEN</a:t>
                      </a:r>
                    </a:p>
                  </a:txBody>
                  <a:tcPr marL="0" marR="0" marT="0" marB="0">
                    <a:solidFill>
                      <a:srgbClr val="92D14F"/>
                    </a:solidFill>
                  </a:tcPr>
                </a:tc>
                <a:extLst>
                  <a:ext uri="{0D108BD9-81ED-4DB2-BD59-A6C34878D82A}">
                    <a16:rowId xmlns="" xmlns:a16="http://schemas.microsoft.com/office/drawing/2014/main" val="10007"/>
                  </a:ext>
                </a:extLst>
              </a:tr>
              <a:tr h="539450">
                <a:tc>
                  <a:txBody>
                    <a:bodyPr/>
                    <a:lstStyle/>
                    <a:p>
                      <a:endParaRPr sz="2600"/>
                    </a:p>
                  </a:txBody>
                  <a:tcPr marL="0" marR="0" marT="0" marB="0">
                    <a:solidFill>
                      <a:srgbClr val="92D14F"/>
                    </a:solidFill>
                  </a:tcPr>
                </a:tc>
                <a:tc>
                  <a:txBody>
                    <a:bodyPr/>
                    <a:lstStyle/>
                    <a:p>
                      <a:pPr marL="114300" indent="0"/>
                      <a:r>
                        <a:rPr lang="en-US" sz="2800" b="1">
                          <a:latin typeface="Cambria"/>
                        </a:rPr>
                        <a:t>DISCOLOURATION OF SKIN</a:t>
                      </a:r>
                    </a:p>
                  </a:txBody>
                  <a:tcPr marL="0" marR="0" marT="0" marB="0" anchor="b">
                    <a:solidFill>
                      <a:srgbClr val="92D14F"/>
                    </a:solidFill>
                  </a:tcPr>
                </a:tc>
                <a:tc>
                  <a:txBody>
                    <a:bodyPr/>
                    <a:lstStyle/>
                    <a:p>
                      <a:endParaRPr sz="2600"/>
                    </a:p>
                  </a:txBody>
                  <a:tcPr marL="0" marR="0" marT="0" marB="0">
                    <a:solidFill>
                      <a:srgbClr val="92D14F"/>
                    </a:solidFill>
                  </a:tcPr>
                </a:tc>
                <a:extLst>
                  <a:ext uri="{0D108BD9-81ED-4DB2-BD59-A6C34878D82A}">
                    <a16:rowId xmlns="" xmlns:a16="http://schemas.microsoft.com/office/drawing/2014/main" val="10008"/>
                  </a:ext>
                </a:extLst>
              </a:tr>
              <a:tr h="545545">
                <a:tc>
                  <a:txBody>
                    <a:bodyPr/>
                    <a:lstStyle/>
                    <a:p>
                      <a:endParaRPr sz="2600"/>
                    </a:p>
                  </a:txBody>
                  <a:tcPr marL="0" marR="0" marT="0" marB="0">
                    <a:solidFill>
                      <a:srgbClr val="92D14F"/>
                    </a:solidFill>
                  </a:tcPr>
                </a:tc>
                <a:tc>
                  <a:txBody>
                    <a:bodyPr/>
                    <a:lstStyle/>
                    <a:p>
                      <a:pPr marL="114300" indent="0"/>
                      <a:r>
                        <a:rPr lang="en-US" sz="2800" b="1">
                          <a:latin typeface="Cambria"/>
                        </a:rPr>
                        <a:t>ICHTHYOSIS</a:t>
                      </a:r>
                    </a:p>
                  </a:txBody>
                  <a:tcPr marL="0" marR="0" marT="0" marB="0" anchor="ctr">
                    <a:solidFill>
                      <a:srgbClr val="92D14F"/>
                    </a:solidFill>
                  </a:tcPr>
                </a:tc>
                <a:tc>
                  <a:txBody>
                    <a:bodyPr/>
                    <a:lstStyle/>
                    <a:p>
                      <a:pPr marL="2933700" indent="0"/>
                      <a:r>
                        <a:rPr lang="en-US" sz="3300" spc="-200">
                          <a:solidFill>
                            <a:srgbClr val="878787"/>
                          </a:solidFill>
                          <a:latin typeface="Candara"/>
                        </a:rPr>
                        <a:t>220</a:t>
                      </a:r>
                    </a:p>
                  </a:txBody>
                  <a:tcPr marL="0" marR="0" marT="0" marB="0" anchor="ctr">
                    <a:solidFill>
                      <a:srgbClr val="92D14F"/>
                    </a:solidFill>
                  </a:tcPr>
                </a:tc>
                <a:extLst>
                  <a:ext uri="{0D108BD9-81ED-4DB2-BD59-A6C34878D82A}">
                    <a16:rowId xmlns="" xmlns:a16="http://schemas.microsoft.com/office/drawing/2014/main" val="10009"/>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2690" name="Rectangle 1">
            <a:extLst>
              <a:ext uri="{FF2B5EF4-FFF2-40B4-BE49-F238E27FC236}">
                <a16:creationId xmlns="" xmlns:a16="http://schemas.microsoft.com/office/drawing/2014/main" id="{99A2167F-D355-9D54-F1FD-203226C68EA2}"/>
              </a:ext>
            </a:extLst>
          </p:cNvPr>
          <p:cNvSpPr>
            <a:spLocks noChangeArrowheads="1"/>
          </p:cNvSpPr>
          <p:nvPr/>
        </p:nvSpPr>
        <p:spPr bwMode="auto">
          <a:xfrm>
            <a:off x="1877220" y="338139"/>
            <a:ext cx="464502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7775"/>
              </a:spcAft>
            </a:pPr>
            <a:r>
              <a:rPr lang="en-US" altLang="en-US" sz="4300" b="1">
                <a:latin typeface="Times New Roman" panose="02020603050405020304" pitchFamily="18" charset="0"/>
              </a:rPr>
              <a:t>Antileprotic Agents</a:t>
            </a:r>
          </a:p>
        </p:txBody>
      </p:sp>
      <p:sp>
        <p:nvSpPr>
          <p:cNvPr id="242691" name="Rectangle 2">
            <a:extLst>
              <a:ext uri="{FF2B5EF4-FFF2-40B4-BE49-F238E27FC236}">
                <a16:creationId xmlns="" xmlns:a16="http://schemas.microsoft.com/office/drawing/2014/main" id="{1980A293-6FB0-9F28-F16D-AE95EFEA76DC}"/>
              </a:ext>
            </a:extLst>
          </p:cNvPr>
          <p:cNvSpPr>
            <a:spLocks noChangeArrowheads="1"/>
          </p:cNvSpPr>
          <p:nvPr/>
        </p:nvSpPr>
        <p:spPr bwMode="auto">
          <a:xfrm>
            <a:off x="958057" y="2170114"/>
            <a:ext cx="10328275"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42888"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38"/>
              </a:lnSpc>
              <a:spcBef>
                <a:spcPts val="7775"/>
              </a:spcBef>
            </a:pPr>
            <a:r>
              <a:rPr lang="en-US" altLang="en-US" sz="3100" b="1">
                <a:latin typeface="Times New Roman" panose="02020603050405020304" pitchFamily="18" charset="0"/>
              </a:rPr>
              <a:t>• Mechanism of Action</a:t>
            </a:r>
            <a:r>
              <a:rPr lang="en-US" altLang="en-US" sz="3100">
                <a:latin typeface="Times New Roman" panose="02020603050405020304" pitchFamily="18" charset="0"/>
              </a:rPr>
              <a:t>: Bacteriostatic Dapsone is similar to sulphonamides and has the same mechanism of action. It inhibit PABA (</a:t>
            </a:r>
            <a:r>
              <a:rPr lang="en-US" altLang="en-US" sz="3100" b="1">
                <a:latin typeface="Times New Roman" panose="02020603050405020304" pitchFamily="18" charset="0"/>
              </a:rPr>
              <a:t>P</a:t>
            </a:r>
            <a:r>
              <a:rPr lang="en-US" altLang="en-US" sz="3100">
                <a:latin typeface="Times New Roman" panose="02020603050405020304" pitchFamily="18" charset="0"/>
              </a:rPr>
              <a:t>ara </a:t>
            </a:r>
            <a:r>
              <a:rPr lang="en-US" altLang="en-US" sz="3100" b="1">
                <a:latin typeface="Times New Roman" panose="02020603050405020304" pitchFamily="18" charset="0"/>
              </a:rPr>
              <a:t>A</a:t>
            </a:r>
            <a:r>
              <a:rPr lang="en-US" altLang="en-US" sz="3100">
                <a:latin typeface="Times New Roman" panose="02020603050405020304" pitchFamily="18" charset="0"/>
              </a:rPr>
              <a:t>mino </a:t>
            </a:r>
            <a:r>
              <a:rPr lang="en-US" altLang="en-US" sz="3100" b="1">
                <a:latin typeface="Times New Roman" panose="02020603050405020304" pitchFamily="18" charset="0"/>
              </a:rPr>
              <a:t>B</a:t>
            </a:r>
            <a:r>
              <a:rPr lang="en-US" altLang="en-US" sz="3100">
                <a:latin typeface="Times New Roman" panose="02020603050405020304" pitchFamily="18" charset="0"/>
              </a:rPr>
              <a:t>enzoic </a:t>
            </a:r>
            <a:r>
              <a:rPr lang="en-US" altLang="en-US" sz="3100" b="1">
                <a:latin typeface="Times New Roman" panose="02020603050405020304" pitchFamily="18" charset="0"/>
              </a:rPr>
              <a:t>A</a:t>
            </a:r>
            <a:r>
              <a:rPr lang="en-US" altLang="en-US" sz="3100">
                <a:latin typeface="Times New Roman" panose="02020603050405020304" pitchFamily="18" charset="0"/>
              </a:rPr>
              <a:t>cid - It is precursor of folic acid which is essential for the growth &amp; multiplication of bacteria). Clofazamine interfering DNA functions. It is also anti -inflammatory property.</a:t>
            </a:r>
          </a:p>
        </p:txBody>
      </p:sp>
      <p:sp>
        <p:nvSpPr>
          <p:cNvPr id="242692" name="Rectangle 3">
            <a:extLst>
              <a:ext uri="{FF2B5EF4-FFF2-40B4-BE49-F238E27FC236}">
                <a16:creationId xmlns="" xmlns:a16="http://schemas.microsoft.com/office/drawing/2014/main" id="{A4EA2C5D-FDD5-71BC-CD1B-41BFB35EE7B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42693" name="Rectangle 4">
            <a:extLst>
              <a:ext uri="{FF2B5EF4-FFF2-40B4-BE49-F238E27FC236}">
                <a16:creationId xmlns="" xmlns:a16="http://schemas.microsoft.com/office/drawing/2014/main" id="{B8B93541-EABA-577B-5F81-35E2DF62F097}"/>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221</a:t>
            </a:r>
          </a:p>
        </p:txBody>
      </p:sp>
    </p:spTree>
  </p:cSld>
  <p:clrMapOvr>
    <a:overrideClrMapping bg1="lt1" tx1="dk1" bg2="lt2" tx2="dk2" accent1="accent1" accent2="accent2" accent3="accent3" accent4="accent4" accent5="accent5" accent6="accent6" hlink="hlink" folHlink="folHlink"/>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3714" name="Rectangle 1">
            <a:extLst>
              <a:ext uri="{FF2B5EF4-FFF2-40B4-BE49-F238E27FC236}">
                <a16:creationId xmlns="" xmlns:a16="http://schemas.microsoft.com/office/drawing/2014/main" id="{CFFA7B1E-EFE0-3BDE-B838-B09B5FE0B784}"/>
              </a:ext>
            </a:extLst>
          </p:cNvPr>
          <p:cNvSpPr>
            <a:spLocks noChangeArrowheads="1"/>
          </p:cNvSpPr>
          <p:nvPr/>
        </p:nvSpPr>
        <p:spPr bwMode="auto">
          <a:xfrm>
            <a:off x="461169" y="1085851"/>
            <a:ext cx="285750" cy="282575"/>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900">
                <a:solidFill>
                  <a:srgbClr val="FFFFFF"/>
                </a:solidFill>
                <a:latin typeface="Times New Roman" panose="02020603050405020304" pitchFamily="18" charset="0"/>
              </a:rPr>
              <a:t>s.</a:t>
            </a:r>
          </a:p>
        </p:txBody>
      </p:sp>
      <p:sp>
        <p:nvSpPr>
          <p:cNvPr id="243715" name="Rectangle 2">
            <a:extLst>
              <a:ext uri="{FF2B5EF4-FFF2-40B4-BE49-F238E27FC236}">
                <a16:creationId xmlns="" xmlns:a16="http://schemas.microsoft.com/office/drawing/2014/main" id="{3326CA94-D106-9D88-E0A9-815840CAD552}"/>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675"/>
              </a:spcAft>
            </a:pPr>
            <a:r>
              <a:rPr lang="en-US" altLang="en-US" sz="3900">
                <a:latin typeface="Times New Roman" panose="02020603050405020304" pitchFamily="18" charset="0"/>
              </a:rPr>
              <a:t>Drug Examples &amp; Doses:</a:t>
            </a:r>
          </a:p>
        </p:txBody>
      </p:sp>
      <p:sp>
        <p:nvSpPr>
          <p:cNvPr id="243716" name="Rectangle 3">
            <a:extLst>
              <a:ext uri="{FF2B5EF4-FFF2-40B4-BE49-F238E27FC236}">
                <a16:creationId xmlns="" xmlns:a16="http://schemas.microsoft.com/office/drawing/2014/main" id="{ABA2F78A-846A-3C48-F243-137759E945F0}"/>
              </a:ext>
            </a:extLst>
          </p:cNvPr>
          <p:cNvSpPr>
            <a:spLocks noChangeArrowheads="1"/>
          </p:cNvSpPr>
          <p:nvPr/>
        </p:nvSpPr>
        <p:spPr bwMode="auto">
          <a:xfrm>
            <a:off x="369094" y="1590676"/>
            <a:ext cx="469900" cy="201613"/>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700">
                <a:solidFill>
                  <a:srgbClr val="FFFFFF"/>
                </a:solidFill>
                <a:latin typeface="Times New Roman" panose="02020603050405020304" pitchFamily="18" charset="0"/>
              </a:rPr>
              <a:t>no.</a:t>
            </a:r>
          </a:p>
        </p:txBody>
      </p:sp>
      <p:sp>
        <p:nvSpPr>
          <p:cNvPr id="243717" name="Rectangle 4">
            <a:extLst>
              <a:ext uri="{FF2B5EF4-FFF2-40B4-BE49-F238E27FC236}">
                <a16:creationId xmlns="" xmlns:a16="http://schemas.microsoft.com/office/drawing/2014/main" id="{2AD4A7AC-125A-9BAF-ABC1-53B17F72D721}"/>
              </a:ext>
            </a:extLst>
          </p:cNvPr>
          <p:cNvSpPr>
            <a:spLocks noChangeArrowheads="1"/>
          </p:cNvSpPr>
          <p:nvPr/>
        </p:nvSpPr>
        <p:spPr bwMode="auto">
          <a:xfrm>
            <a:off x="502445" y="2109788"/>
            <a:ext cx="192087" cy="3810000"/>
          </a:xfrm>
          <a:prstGeom prst="rect">
            <a:avLst/>
          </a:prstGeom>
          <a:solidFill>
            <a:srgbClr val="D6E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5563"/>
              </a:lnSpc>
            </a:pPr>
            <a:r>
              <a:rPr lang="en-US" altLang="en-US" sz="2700">
                <a:latin typeface="Times New Roman" panose="02020603050405020304" pitchFamily="18" charset="0"/>
              </a:rPr>
              <a:t>1</a:t>
            </a:r>
          </a:p>
          <a:p>
            <a:pPr eaLnBrk="1" hangingPunct="1">
              <a:lnSpc>
                <a:spcPts val="5563"/>
              </a:lnSpc>
            </a:pPr>
            <a:r>
              <a:rPr lang="en-US" altLang="en-US" sz="2700">
                <a:latin typeface="Times New Roman" panose="02020603050405020304" pitchFamily="18" charset="0"/>
              </a:rPr>
              <a:t>2</a:t>
            </a:r>
          </a:p>
          <a:p>
            <a:pPr eaLnBrk="1" hangingPunct="1">
              <a:lnSpc>
                <a:spcPts val="5563"/>
              </a:lnSpc>
            </a:pPr>
            <a:r>
              <a:rPr lang="en-US" altLang="en-US" sz="2700">
                <a:latin typeface="Times New Roman" panose="02020603050405020304" pitchFamily="18" charset="0"/>
              </a:rPr>
              <a:t>3</a:t>
            </a:r>
          </a:p>
          <a:p>
            <a:pPr eaLnBrk="1" hangingPunct="1">
              <a:lnSpc>
                <a:spcPts val="5563"/>
              </a:lnSpc>
            </a:pPr>
            <a:r>
              <a:rPr lang="en-US" altLang="en-US" sz="2700">
                <a:latin typeface="Times New Roman" panose="02020603050405020304" pitchFamily="18" charset="0"/>
              </a:rPr>
              <a:t>4</a:t>
            </a:r>
          </a:p>
          <a:p>
            <a:pPr eaLnBrk="1" hangingPunct="1">
              <a:lnSpc>
                <a:spcPts val="5563"/>
              </a:lnSpc>
            </a:pPr>
            <a:r>
              <a:rPr lang="en-US" altLang="en-US" sz="2700">
                <a:latin typeface="Times New Roman" panose="02020603050405020304" pitchFamily="18" charset="0"/>
              </a:rPr>
              <a:t>5</a:t>
            </a:r>
          </a:p>
          <a:p>
            <a:pPr eaLnBrk="1" hangingPunct="1">
              <a:lnSpc>
                <a:spcPts val="5563"/>
              </a:lnSpc>
            </a:pPr>
            <a:r>
              <a:rPr lang="en-US" altLang="en-US" sz="2700">
                <a:latin typeface="Times New Roman" panose="02020603050405020304" pitchFamily="18" charset="0"/>
              </a:rPr>
              <a:t>6</a:t>
            </a:r>
          </a:p>
        </p:txBody>
      </p:sp>
      <p:sp>
        <p:nvSpPr>
          <p:cNvPr id="243718" name="Rectangle 5">
            <a:extLst>
              <a:ext uri="{FF2B5EF4-FFF2-40B4-BE49-F238E27FC236}">
                <a16:creationId xmlns="" xmlns:a16="http://schemas.microsoft.com/office/drawing/2014/main" id="{076AB02F-4E7F-7B21-B4A0-7F5862A630DA}"/>
              </a:ext>
            </a:extLst>
          </p:cNvPr>
          <p:cNvSpPr>
            <a:spLocks noChangeArrowheads="1"/>
          </p:cNvSpPr>
          <p:nvPr/>
        </p:nvSpPr>
        <p:spPr bwMode="auto">
          <a:xfrm>
            <a:off x="2704307" y="1090613"/>
            <a:ext cx="944563" cy="347662"/>
          </a:xfrm>
          <a:prstGeom prst="rect">
            <a:avLst/>
          </a:prstGeom>
          <a:solidFill>
            <a:srgbClr val="70AD4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1675"/>
              </a:spcBef>
            </a:pPr>
            <a:r>
              <a:rPr lang="en-US" altLang="en-US" sz="2700">
                <a:solidFill>
                  <a:srgbClr val="FFFFFF"/>
                </a:solidFill>
                <a:latin typeface="Times New Roman" panose="02020603050405020304" pitchFamily="18" charset="0"/>
              </a:rPr>
              <a:t>Drugs</a:t>
            </a:r>
          </a:p>
        </p:txBody>
      </p:sp>
      <p:sp>
        <p:nvSpPr>
          <p:cNvPr id="7" name="Rectangle 6">
            <a:extLst>
              <a:ext uri="{FF2B5EF4-FFF2-40B4-BE49-F238E27FC236}">
                <a16:creationId xmlns="" xmlns:a16="http://schemas.microsoft.com/office/drawing/2014/main" id="{EA4F84CA-6958-027C-6105-429E4F2BDEB5}"/>
              </a:ext>
            </a:extLst>
          </p:cNvPr>
          <p:cNvSpPr/>
          <p:nvPr/>
        </p:nvSpPr>
        <p:spPr>
          <a:xfrm>
            <a:off x="2088357" y="2112963"/>
            <a:ext cx="2193925" cy="3879850"/>
          </a:xfrm>
          <a:prstGeom prst="rect">
            <a:avLst/>
          </a:prstGeom>
          <a:solidFill>
            <a:srgbClr val="D6E3CF"/>
          </a:solidFill>
        </p:spPr>
        <p:txBody>
          <a:bodyPr lIns="0" tIns="0" rIns="0" bIns="0"/>
          <a:lstStyle/>
          <a:p>
            <a:pPr marL="431800" eaLnBrk="1" fontAlgn="auto" hangingPunct="1">
              <a:lnSpc>
                <a:spcPts val="5568"/>
              </a:lnSpc>
              <a:spcBef>
                <a:spcPts val="0"/>
              </a:spcBef>
              <a:spcAft>
                <a:spcPts val="0"/>
              </a:spcAft>
              <a:defRPr/>
            </a:pPr>
            <a:r>
              <a:rPr lang="en-US" sz="2700">
                <a:latin typeface="Times New Roman"/>
              </a:rPr>
              <a:t>Dapsone</a:t>
            </a:r>
          </a:p>
          <a:p>
            <a:pPr marL="228600" eaLnBrk="1" fontAlgn="auto" hangingPunct="1">
              <a:lnSpc>
                <a:spcPts val="5568"/>
              </a:lnSpc>
              <a:spcBef>
                <a:spcPts val="0"/>
              </a:spcBef>
              <a:spcAft>
                <a:spcPts val="0"/>
              </a:spcAft>
              <a:defRPr/>
            </a:pPr>
            <a:r>
              <a:rPr lang="en-US" sz="2700">
                <a:latin typeface="Times New Roman"/>
              </a:rPr>
              <a:t>Rifampicin</a:t>
            </a:r>
          </a:p>
          <a:p>
            <a:pPr marL="228600" eaLnBrk="1" fontAlgn="auto" hangingPunct="1">
              <a:lnSpc>
                <a:spcPts val="5568"/>
              </a:lnSpc>
              <a:spcBef>
                <a:spcPts val="0"/>
              </a:spcBef>
              <a:spcAft>
                <a:spcPts val="0"/>
              </a:spcAft>
              <a:defRPr/>
            </a:pPr>
            <a:r>
              <a:rPr lang="en-US" sz="2700">
                <a:latin typeface="Times New Roman"/>
              </a:rPr>
              <a:t>Clofazimine</a:t>
            </a:r>
          </a:p>
          <a:p>
            <a:pPr marL="228600" eaLnBrk="1" fontAlgn="auto" hangingPunct="1">
              <a:lnSpc>
                <a:spcPts val="5568"/>
              </a:lnSpc>
              <a:spcBef>
                <a:spcPts val="0"/>
              </a:spcBef>
              <a:spcAft>
                <a:spcPts val="0"/>
              </a:spcAft>
              <a:defRPr/>
            </a:pPr>
            <a:r>
              <a:rPr lang="en-US" sz="2700">
                <a:latin typeface="Times New Roman"/>
              </a:rPr>
              <a:t>Ethionamide</a:t>
            </a:r>
          </a:p>
          <a:p>
            <a:pPr marL="431800" eaLnBrk="1" fontAlgn="auto" hangingPunct="1">
              <a:lnSpc>
                <a:spcPts val="5568"/>
              </a:lnSpc>
              <a:spcBef>
                <a:spcPts val="0"/>
              </a:spcBef>
              <a:spcAft>
                <a:spcPts val="0"/>
              </a:spcAft>
              <a:defRPr/>
            </a:pPr>
            <a:r>
              <a:rPr lang="en-US" sz="2700">
                <a:latin typeface="Times New Roman"/>
              </a:rPr>
              <a:t>Ofloxacin</a:t>
            </a:r>
          </a:p>
          <a:p>
            <a:pPr eaLnBrk="1" fontAlgn="auto" hangingPunct="1">
              <a:lnSpc>
                <a:spcPts val="5568"/>
              </a:lnSpc>
              <a:spcBef>
                <a:spcPts val="0"/>
              </a:spcBef>
              <a:spcAft>
                <a:spcPts val="0"/>
              </a:spcAft>
              <a:defRPr/>
            </a:pPr>
            <a:r>
              <a:rPr lang="en-US" sz="2700">
                <a:latin typeface="Times New Roman"/>
              </a:rPr>
              <a:t>Clarithromycin</a:t>
            </a:r>
          </a:p>
        </p:txBody>
      </p:sp>
      <p:sp>
        <p:nvSpPr>
          <p:cNvPr id="243720" name="Rectangle 7">
            <a:extLst>
              <a:ext uri="{FF2B5EF4-FFF2-40B4-BE49-F238E27FC236}">
                <a16:creationId xmlns="" xmlns:a16="http://schemas.microsoft.com/office/drawing/2014/main" id="{022500E6-7A06-78F8-F308-CC19F8ABCE0A}"/>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Tree>
  </p:cSld>
  <p:clrMapOvr>
    <a:overrideClrMapping bg1="lt1" tx1="dk1" bg2="lt2" tx2="dk2" accent1="accent1" accent2="accent2" accent3="accent3" accent4="accent4" accent5="accent5" accent6="accent6" hlink="hlink" folHlink="folHlink"/>
  </p:clrMapOvr>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29ADB40-85BB-72EE-8861-7A5DEA0CACBF}"/>
              </a:ext>
            </a:extLst>
          </p:cNvPr>
          <p:cNvSpPr/>
          <p:nvPr/>
        </p:nvSpPr>
        <p:spPr>
          <a:xfrm>
            <a:off x="1564481" y="1090614"/>
            <a:ext cx="882650" cy="274637"/>
          </a:xfrm>
          <a:prstGeom prst="rect">
            <a:avLst/>
          </a:prstGeom>
          <a:solidFill>
            <a:srgbClr val="70AD46"/>
          </a:solidFill>
        </p:spPr>
        <p:txBody>
          <a:bodyPr wrap="none" lIns="0" tIns="0" rIns="0" bIns="0"/>
          <a:lstStyle/>
          <a:p>
            <a:pPr eaLnBrk="1" fontAlgn="auto" hangingPunct="1">
              <a:spcBef>
                <a:spcPts val="0"/>
              </a:spcBef>
              <a:spcAft>
                <a:spcPts val="0"/>
              </a:spcAft>
              <a:defRPr/>
            </a:pPr>
            <a:r>
              <a:rPr lang="en-US" sz="2800" spc="-50">
                <a:solidFill>
                  <a:srgbClr val="FFFFFF"/>
                </a:solidFill>
                <a:latin typeface="Times New Roman"/>
              </a:rPr>
              <a:t>Doses</a:t>
            </a:r>
          </a:p>
        </p:txBody>
      </p:sp>
      <p:sp>
        <p:nvSpPr>
          <p:cNvPr id="244739" name="Rectangle 2">
            <a:extLst>
              <a:ext uri="{FF2B5EF4-FFF2-40B4-BE49-F238E27FC236}">
                <a16:creationId xmlns="" xmlns:a16="http://schemas.microsoft.com/office/drawing/2014/main" id="{E228B16B-D9DA-703B-852B-4340028D367F}"/>
              </a:ext>
            </a:extLst>
          </p:cNvPr>
          <p:cNvSpPr>
            <a:spLocks noChangeArrowheads="1"/>
          </p:cNvSpPr>
          <p:nvPr/>
        </p:nvSpPr>
        <p:spPr bwMode="auto">
          <a:xfrm>
            <a:off x="726282" y="2100263"/>
            <a:ext cx="2555875" cy="3892550"/>
          </a:xfrm>
          <a:prstGeom prst="rect">
            <a:avLst/>
          </a:prstGeom>
          <a:solidFill>
            <a:srgbClr val="D6E3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5550"/>
              </a:lnSpc>
            </a:pPr>
            <a:r>
              <a:rPr lang="en-US" altLang="en-US" sz="2700">
                <a:latin typeface="Times New Roman" panose="02020603050405020304" pitchFamily="18" charset="0"/>
              </a:rPr>
              <a:t>lOOmg orally OD 600mg monthly 50 - lOOmg daily. 250mg OD 400mg OD 500mg OD</a:t>
            </a:r>
          </a:p>
        </p:txBody>
      </p:sp>
      <p:sp>
        <p:nvSpPr>
          <p:cNvPr id="4" name="Rectangle 3">
            <a:extLst>
              <a:ext uri="{FF2B5EF4-FFF2-40B4-BE49-F238E27FC236}">
                <a16:creationId xmlns="" xmlns:a16="http://schemas.microsoft.com/office/drawing/2014/main" id="{A14BD15C-27CF-8C5D-FFDB-A4F80C0CE7C1}"/>
              </a:ext>
            </a:extLst>
          </p:cNvPr>
          <p:cNvSpPr/>
          <p:nvPr/>
        </p:nvSpPr>
        <p:spPr>
          <a:xfrm>
            <a:off x="4352132" y="6477000"/>
            <a:ext cx="257175" cy="133350"/>
          </a:xfrm>
          <a:prstGeom prst="rect">
            <a:avLst/>
          </a:prstGeom>
        </p:spPr>
        <p:txBody>
          <a:bodyPr wrap="none" lIns="0" tIns="0" rIns="0" bIns="0"/>
          <a:lstStyle/>
          <a:p>
            <a:pPr eaLnBrk="1" fontAlgn="auto" hangingPunct="1">
              <a:spcBef>
                <a:spcPts val="0"/>
              </a:spcBef>
              <a:spcAft>
                <a:spcPts val="0"/>
              </a:spcAft>
              <a:defRPr/>
            </a:pPr>
            <a:r>
              <a:rPr lang="en-US" sz="850" b="1" spc="50">
                <a:solidFill>
                  <a:srgbClr val="878787"/>
                </a:solidFill>
                <a:latin typeface="Calibri"/>
              </a:rPr>
              <a:t>222</a:t>
            </a:r>
          </a:p>
        </p:txBody>
      </p:sp>
    </p:spTree>
  </p:cSld>
  <p:clrMapOvr>
    <a:overrideClrMapping bg1="lt1" tx1="dk1" bg2="lt2" tx2="dk2" accent1="accent1" accent2="accent2" accent3="accent3" accent4="accent4" accent5="accent5" accent6="accent6" hlink="hlink" folHlink="folHlink"/>
  </p:clrMapOvr>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62" name="Rectangle 1">
            <a:extLst>
              <a:ext uri="{FF2B5EF4-FFF2-40B4-BE49-F238E27FC236}">
                <a16:creationId xmlns="" xmlns:a16="http://schemas.microsoft.com/office/drawing/2014/main" id="{C7DAD218-C91B-2C9E-BCB4-2D14BBEC8F1E}"/>
              </a:ext>
            </a:extLst>
          </p:cNvPr>
          <p:cNvSpPr>
            <a:spLocks noChangeArrowheads="1"/>
          </p:cNvSpPr>
          <p:nvPr/>
        </p:nvSpPr>
        <p:spPr bwMode="auto">
          <a:xfrm>
            <a:off x="1608932" y="590550"/>
            <a:ext cx="1185863"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8400"/>
              </a:spcAft>
            </a:pPr>
            <a:r>
              <a:rPr lang="en-US" altLang="en-US" sz="4000"/>
              <a:t>Contd</a:t>
            </a:r>
          </a:p>
        </p:txBody>
      </p:sp>
      <p:sp>
        <p:nvSpPr>
          <p:cNvPr id="3" name="Rectangle 2">
            <a:extLst>
              <a:ext uri="{FF2B5EF4-FFF2-40B4-BE49-F238E27FC236}">
                <a16:creationId xmlns="" xmlns:a16="http://schemas.microsoft.com/office/drawing/2014/main" id="{4ED2D4B5-B823-D764-1192-8737CF31DAAA}"/>
              </a:ext>
            </a:extLst>
          </p:cNvPr>
          <p:cNvSpPr/>
          <p:nvPr/>
        </p:nvSpPr>
        <p:spPr>
          <a:xfrm>
            <a:off x="494506" y="2501900"/>
            <a:ext cx="10828338" cy="2408238"/>
          </a:xfrm>
          <a:prstGeom prst="rect">
            <a:avLst/>
          </a:prstGeom>
        </p:spPr>
        <p:txBody>
          <a:bodyPr lIns="0" tIns="0" rIns="0" bIns="0"/>
          <a:lstStyle/>
          <a:p>
            <a:pPr algn="just" eaLnBrk="1" fontAlgn="auto" hangingPunct="1">
              <a:spcBef>
                <a:spcPts val="8400"/>
              </a:spcBef>
              <a:spcAft>
                <a:spcPts val="1470"/>
              </a:spcAft>
              <a:defRPr/>
            </a:pPr>
            <a:r>
              <a:rPr lang="en-US" sz="3100" spc="-200">
                <a:latin typeface="Calibri"/>
              </a:rPr>
              <a:t>•</a:t>
            </a:r>
            <a:r>
              <a:rPr lang="en-US" sz="3100" b="1" spc="-50">
                <a:latin typeface="Times New Roman"/>
              </a:rPr>
              <a:t>    Contraindication &amp; Precautions:</a:t>
            </a:r>
          </a:p>
          <a:p>
            <a:pPr marL="241300" indent="-241300" eaLnBrk="1" fontAlgn="auto" hangingPunct="1">
              <a:lnSpc>
                <a:spcPts val="3456"/>
              </a:lnSpc>
              <a:spcBef>
                <a:spcPts val="0"/>
              </a:spcBef>
              <a:spcAft>
                <a:spcPts val="420"/>
              </a:spcAft>
              <a:defRPr/>
            </a:pPr>
            <a:r>
              <a:rPr lang="en-US" sz="3100" spc="-200">
                <a:latin typeface="Calibri"/>
              </a:rPr>
              <a:t>•    Dapsone should not be used for patient with Anemia and those showing hypersensitivity reaction.</a:t>
            </a:r>
          </a:p>
          <a:p>
            <a:pPr marL="241300" indent="-241300" eaLnBrk="1" fontAlgn="auto" hangingPunct="1">
              <a:lnSpc>
                <a:spcPts val="3456"/>
              </a:lnSpc>
              <a:spcBef>
                <a:spcPts val="0"/>
              </a:spcBef>
              <a:spcAft>
                <a:spcPts val="0"/>
              </a:spcAft>
              <a:defRPr/>
            </a:pPr>
            <a:r>
              <a:rPr lang="en-US" sz="3100" spc="-200">
                <a:latin typeface="Calibri"/>
              </a:rPr>
              <a:t>•    Clofazimine avoided during early pregnancy and the patient with kidney and liver diseases.</a:t>
            </a:r>
          </a:p>
        </p:txBody>
      </p:sp>
      <p:sp>
        <p:nvSpPr>
          <p:cNvPr id="245764" name="Rectangle 3">
            <a:extLst>
              <a:ext uri="{FF2B5EF4-FFF2-40B4-BE49-F238E27FC236}">
                <a16:creationId xmlns="" xmlns:a16="http://schemas.microsoft.com/office/drawing/2014/main" id="{26AAF46B-99B5-B372-6AD9-14BDB284F9C6}"/>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45765" name="Rectangle 4">
            <a:extLst>
              <a:ext uri="{FF2B5EF4-FFF2-40B4-BE49-F238E27FC236}">
                <a16:creationId xmlns="" xmlns:a16="http://schemas.microsoft.com/office/drawing/2014/main" id="{E73B55D2-9D57-B71D-BB92-85F645B30A25}"/>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223</a:t>
            </a:r>
          </a:p>
        </p:txBody>
      </p:sp>
    </p:spTree>
  </p:cSld>
  <p:clrMapOvr>
    <a:overrideClrMapping bg1="lt1" tx1="dk1" bg2="lt2" tx2="dk2" accent1="accent1" accent2="accent2" accent3="accent3" accent4="accent4" accent5="accent5" accent6="accent6" hlink="hlink" folHlink="folHlink"/>
  </p:clrMapOvr>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6786" name="Rectangle 1">
            <a:extLst>
              <a:ext uri="{FF2B5EF4-FFF2-40B4-BE49-F238E27FC236}">
                <a16:creationId xmlns="" xmlns:a16="http://schemas.microsoft.com/office/drawing/2014/main" id="{ECE48CB0-B636-4FC8-0B18-309D22CE933A}"/>
              </a:ext>
            </a:extLst>
          </p:cNvPr>
          <p:cNvSpPr>
            <a:spLocks noChangeArrowheads="1"/>
          </p:cNvSpPr>
          <p:nvPr/>
        </p:nvSpPr>
        <p:spPr bwMode="auto">
          <a:xfrm>
            <a:off x="551657" y="338138"/>
            <a:ext cx="1102836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064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B25CF1E5-4270-01B6-B084-04A2E49D71D9}"/>
              </a:ext>
            </a:extLst>
          </p:cNvPr>
          <p:cNvSpPr/>
          <p:nvPr/>
        </p:nvSpPr>
        <p:spPr>
          <a:xfrm>
            <a:off x="551657" y="1238250"/>
            <a:ext cx="11028363" cy="4387850"/>
          </a:xfrm>
          <a:prstGeom prst="rect">
            <a:avLst/>
          </a:prstGeom>
        </p:spPr>
        <p:txBody>
          <a:bodyPr lIns="0" tIns="0" rIns="0" bIns="0"/>
          <a:lstStyle/>
          <a:p>
            <a:pPr marL="215900" indent="-215900" eaLnBrk="1" fontAlgn="auto" hangingPunct="1">
              <a:lnSpc>
                <a:spcPts val="4800"/>
              </a:lnSpc>
              <a:spcBef>
                <a:spcPts val="0"/>
              </a:spcBef>
              <a:spcAft>
                <a:spcPts val="630"/>
              </a:spcAft>
              <a:defRPr/>
            </a:pPr>
            <a:r>
              <a:rPr lang="en-US" sz="4900" spc="-300">
                <a:latin typeface="Calibri"/>
              </a:rPr>
              <a:t>• Assess immunological reaction which are known as lepra reaction may occur due to Multibacillary disease treatment, it is due to release of antigen from the killed bacilli which can be treated by corticosteroids or Clofazimine.</a:t>
            </a:r>
          </a:p>
          <a:p>
            <a:pPr marL="215900" indent="-215900" eaLnBrk="1" fontAlgn="auto" hangingPunct="1">
              <a:spcBef>
                <a:spcPts val="0"/>
              </a:spcBef>
              <a:spcAft>
                <a:spcPts val="0"/>
              </a:spcAft>
              <a:defRPr/>
            </a:pPr>
            <a:r>
              <a:rPr lang="en-US" sz="4900" spc="-300">
                <a:latin typeface="Calibri"/>
              </a:rPr>
              <a:t>•Assess side effects of multidrug therapy.</a:t>
            </a:r>
          </a:p>
        </p:txBody>
      </p:sp>
      <p:sp>
        <p:nvSpPr>
          <p:cNvPr id="246788" name="Rectangle 3">
            <a:extLst>
              <a:ext uri="{FF2B5EF4-FFF2-40B4-BE49-F238E27FC236}">
                <a16:creationId xmlns="" xmlns:a16="http://schemas.microsoft.com/office/drawing/2014/main" id="{F9301312-1757-7370-54A5-5B70DE68149B}"/>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46789" name="Rectangle 4">
            <a:extLst>
              <a:ext uri="{FF2B5EF4-FFF2-40B4-BE49-F238E27FC236}">
                <a16:creationId xmlns="" xmlns:a16="http://schemas.microsoft.com/office/drawing/2014/main" id="{22EB3D28-A54B-4D2B-CE77-652F0D99ADE0}"/>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224</a:t>
            </a:r>
          </a:p>
        </p:txBody>
      </p:sp>
    </p:spTree>
  </p:cSld>
  <p:clrMapOvr>
    <a:overrideClrMapping bg1="lt1" tx1="dk1" bg2="lt2" tx2="dk2" accent1="accent1" accent2="accent2" accent3="accent3" accent4="accent4" accent5="accent5" accent6="accent6" hlink="hlink" folHlink="folHlink"/>
  </p:clrMapOvr>
</p:sld>
</file>

<file path=ppt/slides/slide2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7810" name="Picture 1">
            <a:extLst>
              <a:ext uri="{FF2B5EF4-FFF2-40B4-BE49-F238E27FC236}">
                <a16:creationId xmlns="" xmlns:a16="http://schemas.microsoft.com/office/drawing/2014/main" id="{58FD69C1-D548-8BEE-BC75-3F0BB95053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63394" y="2405064"/>
            <a:ext cx="6049962"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1" name="Rectangle 2">
            <a:extLst>
              <a:ext uri="{FF2B5EF4-FFF2-40B4-BE49-F238E27FC236}">
                <a16:creationId xmlns="" xmlns:a16="http://schemas.microsoft.com/office/drawing/2014/main" id="{764EB847-97D1-FE19-2B80-79ECA0FE612D}"/>
              </a:ext>
            </a:extLst>
          </p:cNvPr>
          <p:cNvSpPr>
            <a:spLocks noChangeArrowheads="1"/>
          </p:cNvSpPr>
          <p:nvPr/>
        </p:nvSpPr>
        <p:spPr bwMode="auto">
          <a:xfrm>
            <a:off x="939006" y="314325"/>
            <a:ext cx="75072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825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100"/>
              </a:spcAft>
            </a:pPr>
            <a:r>
              <a:rPr lang="en-US" altLang="en-US" sz="3900" b="1">
                <a:latin typeface="Times New Roman" panose="02020603050405020304" pitchFamily="18" charset="0"/>
              </a:rPr>
              <a:t>Anticancer drugs: Introduction</a:t>
            </a:r>
          </a:p>
        </p:txBody>
      </p:sp>
      <p:sp>
        <p:nvSpPr>
          <p:cNvPr id="247812" name="Rectangle 3">
            <a:extLst>
              <a:ext uri="{FF2B5EF4-FFF2-40B4-BE49-F238E27FC236}">
                <a16:creationId xmlns="" xmlns:a16="http://schemas.microsoft.com/office/drawing/2014/main" id="{4EBCCD33-5163-AA2F-2412-E40FB31BD826}"/>
              </a:ext>
            </a:extLst>
          </p:cNvPr>
          <p:cNvSpPr>
            <a:spLocks noChangeArrowheads="1"/>
          </p:cNvSpPr>
          <p:nvPr/>
        </p:nvSpPr>
        <p:spPr bwMode="auto">
          <a:xfrm>
            <a:off x="954881" y="1103314"/>
            <a:ext cx="9082088"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7175" indent="-190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spcBef>
                <a:spcPts val="2100"/>
              </a:spcBef>
              <a:spcAft>
                <a:spcPts val="625"/>
              </a:spcAft>
            </a:pPr>
            <a:r>
              <a:rPr lang="en-US" altLang="en-US" sz="2700">
                <a:latin typeface="Times New Roman" panose="02020603050405020304" pitchFamily="18" charset="0"/>
              </a:rPr>
              <a:t>• Introduction: Cancer is a disease of cells characterised by progressive, Persistent, perverted ( abnormal) Purposeless and uncontrolled proliferation of tissue.</a:t>
            </a:r>
          </a:p>
        </p:txBody>
      </p:sp>
      <p:sp>
        <p:nvSpPr>
          <p:cNvPr id="247813" name="Rectangle 4">
            <a:extLst>
              <a:ext uri="{FF2B5EF4-FFF2-40B4-BE49-F238E27FC236}">
                <a16:creationId xmlns="" xmlns:a16="http://schemas.microsoft.com/office/drawing/2014/main" id="{87CF3DFF-7921-69BD-A2EE-56BE7E2F4CD5}"/>
              </a:ext>
            </a:extLst>
          </p:cNvPr>
          <p:cNvSpPr>
            <a:spLocks noChangeArrowheads="1"/>
          </p:cNvSpPr>
          <p:nvPr/>
        </p:nvSpPr>
        <p:spPr bwMode="auto">
          <a:xfrm>
            <a:off x="954881" y="2382838"/>
            <a:ext cx="36322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257175" indent="-190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625"/>
              </a:spcBef>
              <a:spcAft>
                <a:spcPts val="1888"/>
              </a:spcAft>
            </a:pPr>
            <a:r>
              <a:rPr lang="en-US" altLang="en-US" sz="2700">
                <a:latin typeface="Times New Roman" panose="02020603050405020304" pitchFamily="18" charset="0"/>
              </a:rPr>
              <a:t>• Cell cycle: Five Phases.</a:t>
            </a:r>
          </a:p>
        </p:txBody>
      </p:sp>
      <p:sp>
        <p:nvSpPr>
          <p:cNvPr id="247814" name="Rectangle 5">
            <a:extLst>
              <a:ext uri="{FF2B5EF4-FFF2-40B4-BE49-F238E27FC236}">
                <a16:creationId xmlns="" xmlns:a16="http://schemas.microsoft.com/office/drawing/2014/main" id="{65CB1F45-C338-572D-B7A8-FF56B10BA094}"/>
              </a:ext>
            </a:extLst>
          </p:cNvPr>
          <p:cNvSpPr>
            <a:spLocks noChangeArrowheads="1"/>
          </p:cNvSpPr>
          <p:nvPr/>
        </p:nvSpPr>
        <p:spPr bwMode="auto">
          <a:xfrm>
            <a:off x="1097756" y="2995614"/>
            <a:ext cx="4121150" cy="3182937"/>
          </a:xfrm>
          <a:prstGeom prst="rect">
            <a:avLst/>
          </a:prstGeom>
          <a:solidFill>
            <a:srgbClr val="5A9B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lnSpc>
                <a:spcPts val="4300"/>
              </a:lnSpc>
              <a:spcBef>
                <a:spcPts val="1888"/>
              </a:spcBef>
            </a:pPr>
            <a:r>
              <a:rPr lang="en-US" altLang="en-US" sz="3500">
                <a:solidFill>
                  <a:srgbClr val="FFFFFF"/>
                </a:solidFill>
                <a:latin typeface="Times New Roman" panose="02020603050405020304" pitchFamily="18" charset="0"/>
              </a:rPr>
              <a:t>CANCER: </a:t>
            </a:r>
            <a:r>
              <a:rPr lang="en-US" altLang="en-US" sz="3500">
                <a:solidFill>
                  <a:srgbClr val="FFFF00"/>
                </a:solidFill>
                <a:latin typeface="Times New Roman" panose="02020603050405020304" pitchFamily="18" charset="0"/>
              </a:rPr>
              <a:t>A group of disease involving abnormal cell growth with the potential to invade or spread to other part of the body</a:t>
            </a:r>
            <a:r>
              <a:rPr lang="en-US" altLang="en-US" sz="3500">
                <a:solidFill>
                  <a:srgbClr val="FFFFFF"/>
                </a:solidFill>
                <a:latin typeface="Times New Roman" panose="02020603050405020304" pitchFamily="18" charset="0"/>
              </a:rPr>
              <a:t>.</a:t>
            </a:r>
          </a:p>
        </p:txBody>
      </p:sp>
      <p:sp>
        <p:nvSpPr>
          <p:cNvPr id="247815" name="Rectangle 6">
            <a:extLst>
              <a:ext uri="{FF2B5EF4-FFF2-40B4-BE49-F238E27FC236}">
                <a16:creationId xmlns="" xmlns:a16="http://schemas.microsoft.com/office/drawing/2014/main" id="{D5B4B659-1E51-652D-5EDD-A26F6D841F69}"/>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47816" name="Rectangle 7">
            <a:extLst>
              <a:ext uri="{FF2B5EF4-FFF2-40B4-BE49-F238E27FC236}">
                <a16:creationId xmlns="" xmlns:a16="http://schemas.microsoft.com/office/drawing/2014/main" id="{4FC1D1A5-4D3C-0D6C-C45E-126A6BFB1396}"/>
              </a:ext>
            </a:extLst>
          </p:cNvPr>
          <p:cNvSpPr>
            <a:spLocks noChangeArrowheads="1"/>
          </p:cNvSpPr>
          <p:nvPr/>
        </p:nvSpPr>
        <p:spPr bwMode="auto">
          <a:xfrm>
            <a:off x="11043444" y="6477000"/>
            <a:ext cx="252412"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225</a:t>
            </a:r>
          </a:p>
        </p:txBody>
      </p:sp>
    </p:spTree>
  </p:cSld>
  <p:clrMapOvr>
    <a:overrideClrMapping bg1="lt1" tx1="dk1" bg2="lt2" tx2="dk2" accent1="accent1" accent2="accent2" accent3="accent3" accent4="accent4" accent5="accent5" accent6="accent6" hlink="hlink" folHlink="folHlink"/>
  </p:clrMapOvr>
</p:sld>
</file>

<file path=ppt/slides/slide2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8834" name="Picture 1">
            <a:extLst>
              <a:ext uri="{FF2B5EF4-FFF2-40B4-BE49-F238E27FC236}">
                <a16:creationId xmlns="" xmlns:a16="http://schemas.microsoft.com/office/drawing/2014/main" id="{574FBDD7-A944-2643-5970-2F4A90B9EB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71056" y="927100"/>
            <a:ext cx="5702300" cy="468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5" name="Rectangle 2">
            <a:extLst>
              <a:ext uri="{FF2B5EF4-FFF2-40B4-BE49-F238E27FC236}">
                <a16:creationId xmlns="" xmlns:a16="http://schemas.microsoft.com/office/drawing/2014/main" id="{1AC97823-0312-35A2-36FA-1791B15F47DA}"/>
              </a:ext>
            </a:extLst>
          </p:cNvPr>
          <p:cNvSpPr>
            <a:spLocks noChangeArrowheads="1"/>
          </p:cNvSpPr>
          <p:nvPr/>
        </p:nvSpPr>
        <p:spPr bwMode="auto">
          <a:xfrm>
            <a:off x="8463757" y="1398588"/>
            <a:ext cx="145732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13"/>
              </a:spcAft>
            </a:pPr>
            <a:r>
              <a:rPr lang="en-US" altLang="en-US" sz="2800" b="1">
                <a:latin typeface="Cambria" panose="02040503050406030204" pitchFamily="18" charset="0"/>
              </a:rPr>
              <a:t>G2: Gap 2</a:t>
            </a:r>
          </a:p>
        </p:txBody>
      </p:sp>
      <p:sp>
        <p:nvSpPr>
          <p:cNvPr id="4" name="Rectangle 3">
            <a:extLst>
              <a:ext uri="{FF2B5EF4-FFF2-40B4-BE49-F238E27FC236}">
                <a16:creationId xmlns="" xmlns:a16="http://schemas.microsoft.com/office/drawing/2014/main" id="{309394BE-6B12-76D2-2C3F-9DD856AA6F66}"/>
              </a:ext>
            </a:extLst>
          </p:cNvPr>
          <p:cNvSpPr/>
          <p:nvPr/>
        </p:nvSpPr>
        <p:spPr>
          <a:xfrm>
            <a:off x="9092407" y="1746251"/>
            <a:ext cx="1463675" cy="536575"/>
          </a:xfrm>
          <a:prstGeom prst="rect">
            <a:avLst/>
          </a:prstGeom>
        </p:spPr>
        <p:txBody>
          <a:bodyPr lIns="0" tIns="0" rIns="0" bIns="0"/>
          <a:lstStyle/>
          <a:p>
            <a:pPr algn="just" eaLnBrk="1" fontAlgn="auto" hangingPunct="1">
              <a:lnSpc>
                <a:spcPts val="2496"/>
              </a:lnSpc>
              <a:spcBef>
                <a:spcPts val="0"/>
              </a:spcBef>
              <a:spcAft>
                <a:spcPts val="15750"/>
              </a:spcAft>
              <a:defRPr/>
            </a:pPr>
            <a:r>
              <a:rPr lang="en-US" sz="2100" spc="-50">
                <a:latin typeface="Calibri"/>
              </a:rPr>
              <a:t>(Cell Prepares to Divide)</a:t>
            </a:r>
          </a:p>
        </p:txBody>
      </p:sp>
      <p:sp>
        <p:nvSpPr>
          <p:cNvPr id="5" name="Rectangle 4">
            <a:extLst>
              <a:ext uri="{FF2B5EF4-FFF2-40B4-BE49-F238E27FC236}">
                <a16:creationId xmlns="" xmlns:a16="http://schemas.microsoft.com/office/drawing/2014/main" id="{39AF3358-3697-8490-F1A3-83A93223E568}"/>
              </a:ext>
            </a:extLst>
          </p:cNvPr>
          <p:cNvSpPr/>
          <p:nvPr/>
        </p:nvSpPr>
        <p:spPr>
          <a:xfrm>
            <a:off x="2701131" y="5980114"/>
            <a:ext cx="1657350" cy="573087"/>
          </a:xfrm>
          <a:prstGeom prst="rect">
            <a:avLst/>
          </a:prstGeom>
        </p:spPr>
        <p:txBody>
          <a:bodyPr lIns="0" tIns="0" rIns="0" bIns="0"/>
          <a:lstStyle/>
          <a:p>
            <a:pPr eaLnBrk="1" fontAlgn="auto" hangingPunct="1">
              <a:lnSpc>
                <a:spcPts val="2424"/>
              </a:lnSpc>
              <a:spcBef>
                <a:spcPts val="25830"/>
              </a:spcBef>
              <a:spcAft>
                <a:spcPts val="0"/>
              </a:spcAft>
              <a:defRPr/>
            </a:pPr>
            <a:r>
              <a:rPr lang="en-US" sz="2100" spc="-50">
                <a:latin typeface="Calibri"/>
              </a:rPr>
              <a:t>Cells that Cease Division</a:t>
            </a:r>
          </a:p>
        </p:txBody>
      </p:sp>
      <p:sp>
        <p:nvSpPr>
          <p:cNvPr id="6" name="Rectangle 5">
            <a:extLst>
              <a:ext uri="{FF2B5EF4-FFF2-40B4-BE49-F238E27FC236}">
                <a16:creationId xmlns="" xmlns:a16="http://schemas.microsoft.com/office/drawing/2014/main" id="{26882D9F-87CC-C482-FCF1-02874753893A}"/>
              </a:ext>
            </a:extLst>
          </p:cNvPr>
          <p:cNvSpPr/>
          <p:nvPr/>
        </p:nvSpPr>
        <p:spPr>
          <a:xfrm>
            <a:off x="5212557" y="5711826"/>
            <a:ext cx="1520825" cy="676275"/>
          </a:xfrm>
          <a:prstGeom prst="rect">
            <a:avLst/>
          </a:prstGeom>
        </p:spPr>
        <p:txBody>
          <a:bodyPr lIns="0" tIns="0" rIns="0" bIns="0"/>
          <a:lstStyle/>
          <a:p>
            <a:pPr eaLnBrk="1" fontAlgn="auto" hangingPunct="1">
              <a:spcBef>
                <a:spcPts val="630"/>
              </a:spcBef>
              <a:spcAft>
                <a:spcPts val="630"/>
              </a:spcAft>
              <a:defRPr/>
            </a:pPr>
            <a:r>
              <a:rPr lang="en-US" sz="2700" spc="-50">
                <a:latin typeface="Calibri"/>
              </a:rPr>
              <a:t>M: Mitosis</a:t>
            </a:r>
          </a:p>
          <a:p>
            <a:pPr eaLnBrk="1" fontAlgn="auto" hangingPunct="1">
              <a:spcBef>
                <a:spcPts val="0"/>
              </a:spcBef>
              <a:spcAft>
                <a:spcPts val="0"/>
              </a:spcAft>
              <a:defRPr/>
            </a:pPr>
            <a:r>
              <a:rPr lang="en-US" sz="2100" spc="-50">
                <a:latin typeface="Calibri"/>
              </a:rPr>
              <a:t>(Cell Division)</a:t>
            </a:r>
          </a:p>
        </p:txBody>
      </p:sp>
      <p:sp>
        <p:nvSpPr>
          <p:cNvPr id="7" name="Rectangle 6">
            <a:extLst>
              <a:ext uri="{FF2B5EF4-FFF2-40B4-BE49-F238E27FC236}">
                <a16:creationId xmlns="" xmlns:a16="http://schemas.microsoft.com/office/drawing/2014/main" id="{A6CBAFD3-7AA2-1E51-743C-CB3F71924E00}"/>
              </a:ext>
            </a:extLst>
          </p:cNvPr>
          <p:cNvSpPr/>
          <p:nvPr/>
        </p:nvSpPr>
        <p:spPr>
          <a:xfrm>
            <a:off x="8303420" y="5281614"/>
            <a:ext cx="2276475" cy="1265237"/>
          </a:xfrm>
          <a:prstGeom prst="rect">
            <a:avLst/>
          </a:prstGeom>
        </p:spPr>
        <p:txBody>
          <a:bodyPr lIns="0" tIns="0" rIns="0" bIns="0"/>
          <a:lstStyle/>
          <a:p>
            <a:pPr algn="just" eaLnBrk="1" fontAlgn="auto" hangingPunct="1">
              <a:lnSpc>
                <a:spcPts val="2592"/>
              </a:lnSpc>
              <a:spcBef>
                <a:spcPts val="15750"/>
              </a:spcBef>
              <a:spcAft>
                <a:spcPts val="0"/>
              </a:spcAft>
              <a:defRPr/>
            </a:pPr>
            <a:r>
              <a:rPr lang="en-US" b="1" spc="-100">
                <a:latin typeface="Calibri"/>
              </a:rPr>
              <a:t>Cell cyd? cartoon image ts courtesy of </a:t>
            </a:r>
            <a:r>
              <a:rPr lang="en-US" i="1" spc="-150">
                <a:latin typeface="Calibri"/>
              </a:rPr>
              <a:t>The Science Oead</a:t>
            </a:r>
            <a:r>
              <a:rPr lang="en-US" b="1" spc="-100">
                <a:latin typeface="Calibri"/>
              </a:rPr>
              <a:t> reQuarrenV (ww w. scqub:.ca;».Jane Wang,</a:t>
            </a:r>
          </a:p>
        </p:txBody>
      </p:sp>
      <p:sp>
        <p:nvSpPr>
          <p:cNvPr id="8" name="Rectangle 7">
            <a:extLst>
              <a:ext uri="{FF2B5EF4-FFF2-40B4-BE49-F238E27FC236}">
                <a16:creationId xmlns="" xmlns:a16="http://schemas.microsoft.com/office/drawing/2014/main" id="{3E5C65AE-0975-57EC-426B-C8E6437CDF91}"/>
              </a:ext>
            </a:extLst>
          </p:cNvPr>
          <p:cNvSpPr/>
          <p:nvPr/>
        </p:nvSpPr>
        <p:spPr>
          <a:xfrm>
            <a:off x="2367756" y="735014"/>
            <a:ext cx="1930400" cy="617537"/>
          </a:xfrm>
          <a:prstGeom prst="rect">
            <a:avLst/>
          </a:prstGeom>
        </p:spPr>
        <p:txBody>
          <a:bodyPr lIns="0" tIns="0" rIns="0" bIns="0"/>
          <a:lstStyle/>
          <a:p>
            <a:pPr eaLnBrk="1" fontAlgn="auto" hangingPunct="1">
              <a:spcBef>
                <a:spcPts val="0"/>
              </a:spcBef>
              <a:spcAft>
                <a:spcPts val="210"/>
              </a:spcAft>
              <a:defRPr/>
            </a:pPr>
            <a:r>
              <a:rPr lang="en-US" sz="2800" b="1">
                <a:latin typeface="Cambria"/>
              </a:rPr>
              <a:t>G1:Gap 1</a:t>
            </a:r>
          </a:p>
          <a:p>
            <a:pPr algn="r" eaLnBrk="1" fontAlgn="auto" hangingPunct="1">
              <a:spcBef>
                <a:spcPts val="0"/>
              </a:spcBef>
              <a:spcAft>
                <a:spcPts val="25830"/>
              </a:spcAft>
              <a:defRPr/>
            </a:pPr>
            <a:r>
              <a:rPr lang="en-US" sz="2100" spc="-50">
                <a:latin typeface="Calibri"/>
              </a:rPr>
              <a:t>(Cell Grows)</a:t>
            </a:r>
          </a:p>
        </p:txBody>
      </p:sp>
      <p:sp>
        <p:nvSpPr>
          <p:cNvPr id="9" name="Rectangle 8">
            <a:extLst>
              <a:ext uri="{FF2B5EF4-FFF2-40B4-BE49-F238E27FC236}">
                <a16:creationId xmlns="" xmlns:a16="http://schemas.microsoft.com/office/drawing/2014/main" id="{1D11376C-978B-8390-2057-1D956850F724}"/>
              </a:ext>
            </a:extLst>
          </p:cNvPr>
          <p:cNvSpPr/>
          <p:nvPr/>
        </p:nvSpPr>
        <p:spPr>
          <a:xfrm>
            <a:off x="4971256" y="42864"/>
            <a:ext cx="1987550" cy="835025"/>
          </a:xfrm>
          <a:prstGeom prst="rect">
            <a:avLst/>
          </a:prstGeom>
        </p:spPr>
        <p:txBody>
          <a:bodyPr lIns="0" tIns="0" rIns="0" bIns="0"/>
          <a:lstStyle/>
          <a:p>
            <a:pPr algn="ctr" eaLnBrk="1" fontAlgn="auto" hangingPunct="1">
              <a:lnSpc>
                <a:spcPts val="2952"/>
              </a:lnSpc>
              <a:spcBef>
                <a:spcPts val="0"/>
              </a:spcBef>
              <a:spcAft>
                <a:spcPts val="0"/>
              </a:spcAft>
              <a:defRPr/>
            </a:pPr>
            <a:r>
              <a:rPr lang="en-US" sz="2700" spc="-50">
                <a:latin typeface="Calibri"/>
              </a:rPr>
              <a:t>S: Replication of DNA</a:t>
            </a:r>
          </a:p>
        </p:txBody>
      </p:sp>
      <p:sp>
        <p:nvSpPr>
          <p:cNvPr id="10" name="Rectangle 9">
            <a:extLst>
              <a:ext uri="{FF2B5EF4-FFF2-40B4-BE49-F238E27FC236}">
                <a16:creationId xmlns="" xmlns:a16="http://schemas.microsoft.com/office/drawing/2014/main" id="{81B77284-61C9-E8B8-150F-35C34A843618}"/>
              </a:ext>
            </a:extLst>
          </p:cNvPr>
          <p:cNvSpPr/>
          <p:nvPr/>
        </p:nvSpPr>
        <p:spPr>
          <a:xfrm>
            <a:off x="8390732" y="6608763"/>
            <a:ext cx="841375" cy="258762"/>
          </a:xfrm>
          <a:prstGeom prst="rect">
            <a:avLst/>
          </a:prstGeom>
        </p:spPr>
        <p:txBody>
          <a:bodyPr wrap="none" lIns="0" tIns="0" rIns="0" bIns="0"/>
          <a:lstStyle/>
          <a:p>
            <a:pPr eaLnBrk="1" fontAlgn="auto" hangingPunct="1">
              <a:spcBef>
                <a:spcPts val="0"/>
              </a:spcBef>
              <a:spcAft>
                <a:spcPts val="0"/>
              </a:spcAft>
              <a:defRPr/>
            </a:pPr>
            <a:r>
              <a:rPr lang="en-US" sz="1500" b="1" spc="-50">
                <a:latin typeface="Calibri"/>
              </a:rPr>
              <a:t>Illustrator.</a:t>
            </a:r>
          </a:p>
        </p:txBody>
      </p:sp>
    </p:spTree>
  </p:cSld>
  <p:clrMapOvr>
    <a:overrideClrMapping bg1="lt1" tx1="dk1" bg2="lt2" tx2="dk2" accent1="accent1" accent2="accent2" accent3="accent3" accent4="accent4" accent5="accent5" accent6="accent6" hlink="hlink" folHlink="folHlink"/>
  </p:clrMapOvr>
</p:sld>
</file>

<file path=ppt/slides/slide2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EA44F5FA-B3A0-E5A6-F858-5FA031D304EF}"/>
              </a:ext>
            </a:extLst>
          </p:cNvPr>
          <p:cNvSpPr/>
          <p:nvPr/>
        </p:nvSpPr>
        <p:spPr>
          <a:xfrm>
            <a:off x="923131" y="463550"/>
            <a:ext cx="10668000" cy="5278438"/>
          </a:xfrm>
          <a:prstGeom prst="rect">
            <a:avLst/>
          </a:prstGeom>
        </p:spPr>
        <p:txBody>
          <a:bodyPr lIns="0" tIns="0" rIns="0" bIns="0"/>
          <a:lstStyle/>
          <a:p>
            <a:pPr algn="just" eaLnBrk="1" fontAlgn="auto" hangingPunct="1">
              <a:spcBef>
                <a:spcPts val="0"/>
              </a:spcBef>
              <a:spcAft>
                <a:spcPts val="1260"/>
              </a:spcAft>
              <a:defRPr/>
            </a:pPr>
            <a:r>
              <a:rPr lang="en-US" sz="2700">
                <a:latin typeface="Times New Roman"/>
              </a:rPr>
              <a:t>• CELL CYCLE</a:t>
            </a:r>
          </a:p>
          <a:p>
            <a:pPr algn="just" eaLnBrk="1" fontAlgn="auto" hangingPunct="1">
              <a:spcBef>
                <a:spcPts val="0"/>
              </a:spcBef>
              <a:spcAft>
                <a:spcPts val="1260"/>
              </a:spcAft>
              <a:defRPr/>
            </a:pPr>
            <a:r>
              <a:rPr lang="en-US" sz="2700">
                <a:latin typeface="Times New Roman"/>
              </a:rPr>
              <a:t>Understanding the cell cycle is necessary in cancer chemotherapy</a:t>
            </a:r>
          </a:p>
          <a:p>
            <a:pPr algn="just" eaLnBrk="1" fontAlgn="auto" hangingPunct="1">
              <a:lnSpc>
                <a:spcPts val="3024"/>
              </a:lnSpc>
              <a:spcBef>
                <a:spcPts val="0"/>
              </a:spcBef>
              <a:spcAft>
                <a:spcPts val="630"/>
              </a:spcAft>
              <a:defRPr/>
            </a:pPr>
            <a:r>
              <a:rPr lang="en-US" sz="2600" i="1" spc="-100">
                <a:latin typeface="Calibri"/>
              </a:rPr>
              <a:t>It is a series of events that takes place in a </a:t>
            </a:r>
            <a:r>
              <a:rPr lang="en-US" sz="2600" i="1" spc="-100">
                <a:solidFill>
                  <a:srgbClr val="FF0000"/>
                </a:solidFill>
                <a:latin typeface="Calibri"/>
              </a:rPr>
              <a:t>proliferating cell </a:t>
            </a:r>
            <a:r>
              <a:rPr lang="en-US" sz="2600" i="1" spc="-100">
                <a:latin typeface="Calibri"/>
              </a:rPr>
              <a:t>(normal and malignant) leading to its </a:t>
            </a:r>
            <a:r>
              <a:rPr lang="en-US" sz="2600" i="1" spc="-100">
                <a:solidFill>
                  <a:srgbClr val="FF0000"/>
                </a:solidFill>
                <a:latin typeface="Calibri"/>
              </a:rPr>
              <a:t>division </a:t>
            </a:r>
            <a:r>
              <a:rPr lang="en-US" sz="2600" i="1" spc="-100">
                <a:latin typeface="Calibri"/>
              </a:rPr>
              <a:t>and </a:t>
            </a:r>
            <a:r>
              <a:rPr lang="en-US" sz="2600" i="1" spc="-100">
                <a:solidFill>
                  <a:srgbClr val="FF0000"/>
                </a:solidFill>
                <a:latin typeface="Calibri"/>
              </a:rPr>
              <a:t>duplication.</a:t>
            </a:r>
          </a:p>
          <a:p>
            <a:pPr algn="just" eaLnBrk="1" fontAlgn="auto" hangingPunct="1">
              <a:lnSpc>
                <a:spcPts val="3504"/>
              </a:lnSpc>
              <a:spcBef>
                <a:spcPts val="0"/>
              </a:spcBef>
              <a:spcAft>
                <a:spcPts val="0"/>
              </a:spcAft>
              <a:defRPr/>
            </a:pPr>
            <a:r>
              <a:rPr lang="en-US" sz="2700">
                <a:latin typeface="Times New Roman"/>
              </a:rPr>
              <a:t>Phases of cell cycle</a:t>
            </a:r>
          </a:p>
          <a:p>
            <a:pPr marL="508000" eaLnBrk="1" fontAlgn="auto" hangingPunct="1">
              <a:lnSpc>
                <a:spcPts val="3504"/>
              </a:lnSpc>
              <a:spcBef>
                <a:spcPts val="0"/>
              </a:spcBef>
              <a:spcAft>
                <a:spcPts val="0"/>
              </a:spcAft>
              <a:defRPr/>
            </a:pPr>
            <a:r>
              <a:rPr lang="en-US" sz="2700">
                <a:latin typeface="Times New Roman"/>
              </a:rPr>
              <a:t>• G</a:t>
            </a:r>
            <a:r>
              <a:rPr lang="en-US" sz="2700" baseline="-25000">
                <a:latin typeface="Times New Roman"/>
              </a:rPr>
              <a:t>0</a:t>
            </a:r>
            <a:r>
              <a:rPr lang="en-US" sz="2700">
                <a:latin typeface="Times New Roman"/>
              </a:rPr>
              <a:t> </a:t>
            </a:r>
            <a:r>
              <a:rPr lang="en-US" sz="2600" i="1" spc="-100">
                <a:latin typeface="Calibri"/>
              </a:rPr>
              <a:t>Phase(resting phase)</a:t>
            </a:r>
          </a:p>
          <a:p>
            <a:pPr marL="965200" algn="just" eaLnBrk="1" fontAlgn="auto" hangingPunct="1">
              <a:lnSpc>
                <a:spcPts val="3504"/>
              </a:lnSpc>
              <a:spcBef>
                <a:spcPts val="0"/>
              </a:spcBef>
              <a:spcAft>
                <a:spcPts val="0"/>
              </a:spcAft>
              <a:defRPr/>
            </a:pPr>
            <a:r>
              <a:rPr lang="en-US" sz="2700">
                <a:latin typeface="Times New Roman"/>
              </a:rPr>
              <a:t>•    The cell has </a:t>
            </a:r>
            <a:r>
              <a:rPr lang="en-US" sz="2600" i="1" spc="-100">
                <a:latin typeface="Calibri"/>
              </a:rPr>
              <a:t>not started</a:t>
            </a:r>
            <a:r>
              <a:rPr lang="en-US" sz="2700">
                <a:latin typeface="Times New Roman"/>
              </a:rPr>
              <a:t> diving.</a:t>
            </a:r>
          </a:p>
          <a:p>
            <a:pPr marL="965200" algn="just" eaLnBrk="1" fontAlgn="auto" hangingPunct="1">
              <a:lnSpc>
                <a:spcPts val="3504"/>
              </a:lnSpc>
              <a:spcBef>
                <a:spcPts val="0"/>
              </a:spcBef>
              <a:spcAft>
                <a:spcPts val="0"/>
              </a:spcAft>
              <a:defRPr/>
            </a:pPr>
            <a:r>
              <a:rPr lang="en-US" sz="2700">
                <a:latin typeface="Times New Roman"/>
              </a:rPr>
              <a:t>•    They spend </a:t>
            </a:r>
            <a:r>
              <a:rPr lang="en-US" sz="2600" i="1" spc="-100">
                <a:latin typeface="Calibri"/>
              </a:rPr>
              <a:t>much of their lives</a:t>
            </a:r>
            <a:r>
              <a:rPr lang="en-US" sz="2700">
                <a:latin typeface="Times New Roman"/>
              </a:rPr>
              <a:t> in this phase.</a:t>
            </a:r>
          </a:p>
          <a:p>
            <a:pPr marL="1181100" indent="-215900" eaLnBrk="1" fontAlgn="auto" hangingPunct="1">
              <a:lnSpc>
                <a:spcPts val="3000"/>
              </a:lnSpc>
              <a:spcBef>
                <a:spcPts val="0"/>
              </a:spcBef>
              <a:spcAft>
                <a:spcPts val="210"/>
              </a:spcAft>
              <a:defRPr/>
            </a:pPr>
            <a:r>
              <a:rPr lang="en-US" sz="2700">
                <a:latin typeface="Times New Roman"/>
              </a:rPr>
              <a:t>•    When the cell get a signal to reproduce, they move into the Gi Phase.</a:t>
            </a:r>
          </a:p>
          <a:p>
            <a:pPr marL="1181100" indent="-215900" eaLnBrk="1" fontAlgn="auto" hangingPunct="1">
              <a:lnSpc>
                <a:spcPts val="3024"/>
              </a:lnSpc>
              <a:spcBef>
                <a:spcPts val="0"/>
              </a:spcBef>
              <a:spcAft>
                <a:spcPts val="0"/>
              </a:spcAft>
              <a:defRPr/>
            </a:pPr>
            <a:r>
              <a:rPr lang="en-US" sz="2700">
                <a:latin typeface="Times New Roman"/>
              </a:rPr>
              <a:t>•    </a:t>
            </a:r>
            <a:r>
              <a:rPr lang="en-US" sz="2600" i="1" spc="-100">
                <a:latin typeface="Calibri"/>
              </a:rPr>
              <a:t>Limitation to successful eradication</a:t>
            </a:r>
            <a:r>
              <a:rPr lang="en-US" sz="2700">
                <a:latin typeface="Times New Roman"/>
              </a:rPr>
              <a:t> of many tumors by chemotherapy. They re-enter the cycle after therapy.</a:t>
            </a:r>
          </a:p>
        </p:txBody>
      </p:sp>
      <p:sp>
        <p:nvSpPr>
          <p:cNvPr id="249859" name="Rectangle 2">
            <a:extLst>
              <a:ext uri="{FF2B5EF4-FFF2-40B4-BE49-F238E27FC236}">
                <a16:creationId xmlns="" xmlns:a16="http://schemas.microsoft.com/office/drawing/2014/main" id="{EB396B2C-CDA7-A9D9-7D82-330C32084B9F}"/>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49860" name="Rectangle 3">
            <a:extLst>
              <a:ext uri="{FF2B5EF4-FFF2-40B4-BE49-F238E27FC236}">
                <a16:creationId xmlns="" xmlns:a16="http://schemas.microsoft.com/office/drawing/2014/main" id="{60F5A2C9-300F-65EC-4980-AD0F4D42F958}"/>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227</a:t>
            </a:r>
          </a:p>
        </p:txBody>
      </p:sp>
    </p:spTree>
  </p:cSld>
  <p:clrMapOvr>
    <a:overrideClrMapping bg1="lt1" tx1="dk1" bg2="lt2" tx2="dk2" accent1="accent1" accent2="accent2" accent3="accent3" accent4="accent4" accent5="accent5" accent6="accent6" hlink="hlink" folHlink="folHlink"/>
  </p:clrMapOvr>
</p:sld>
</file>

<file path=ppt/slides/slide2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C809E8F-1BBF-502E-C081-FCE00DB7CB2B}"/>
              </a:ext>
            </a:extLst>
          </p:cNvPr>
          <p:cNvSpPr/>
          <p:nvPr/>
        </p:nvSpPr>
        <p:spPr>
          <a:xfrm>
            <a:off x="954881" y="490539"/>
            <a:ext cx="10344150" cy="5214937"/>
          </a:xfrm>
          <a:prstGeom prst="rect">
            <a:avLst/>
          </a:prstGeom>
        </p:spPr>
        <p:txBody>
          <a:bodyPr lIns="0" tIns="0" rIns="0" bIns="0"/>
          <a:lstStyle/>
          <a:p>
            <a:pPr algn="just" eaLnBrk="1" fontAlgn="auto" hangingPunct="1">
              <a:spcBef>
                <a:spcPts val="0"/>
              </a:spcBef>
              <a:spcAft>
                <a:spcPts val="3360"/>
              </a:spcAft>
              <a:defRPr/>
            </a:pPr>
            <a:r>
              <a:rPr lang="en-US" sz="2700">
                <a:latin typeface="Times New Roman"/>
              </a:rPr>
              <a:t>•    Gi </a:t>
            </a:r>
            <a:r>
              <a:rPr lang="en-US" sz="2600" i="1" spc="-100">
                <a:latin typeface="Calibri"/>
              </a:rPr>
              <a:t>PHASE(Pre-synthetic phase)</a:t>
            </a:r>
          </a:p>
          <a:p>
            <a:pPr marL="698500" indent="-228600" eaLnBrk="1" fontAlgn="auto" hangingPunct="1">
              <a:lnSpc>
                <a:spcPts val="3000"/>
              </a:lnSpc>
              <a:spcBef>
                <a:spcPts val="0"/>
              </a:spcBef>
              <a:spcAft>
                <a:spcPts val="210"/>
              </a:spcAft>
              <a:defRPr/>
            </a:pPr>
            <a:r>
              <a:rPr lang="en-US" sz="2700">
                <a:latin typeface="Times New Roman"/>
              </a:rPr>
              <a:t>•    The cell starts to produce </a:t>
            </a:r>
            <a:r>
              <a:rPr lang="en-US" sz="2600" i="1" spc="-100">
                <a:latin typeface="Calibri"/>
              </a:rPr>
              <a:t>proteins and enzymes</a:t>
            </a:r>
            <a:r>
              <a:rPr lang="en-US" sz="2700">
                <a:latin typeface="Times New Roman"/>
              </a:rPr>
              <a:t> necessary for DNA synthesis.</a:t>
            </a:r>
          </a:p>
          <a:p>
            <a:pPr marL="469900" algn="just" eaLnBrk="1" fontAlgn="auto" hangingPunct="1">
              <a:spcBef>
                <a:spcPts val="0"/>
              </a:spcBef>
              <a:spcAft>
                <a:spcPts val="840"/>
              </a:spcAft>
              <a:defRPr/>
            </a:pPr>
            <a:r>
              <a:rPr lang="en-US" sz="2700">
                <a:latin typeface="Times New Roman"/>
              </a:rPr>
              <a:t>•    During this phase, </a:t>
            </a:r>
            <a:r>
              <a:rPr lang="en-US" sz="2600" i="1" spc="-100">
                <a:latin typeface="Calibri"/>
              </a:rPr>
              <a:t>RNA synthesis</a:t>
            </a:r>
            <a:r>
              <a:rPr lang="en-US" sz="2700">
                <a:latin typeface="Times New Roman"/>
              </a:rPr>
              <a:t> occurs.</a:t>
            </a:r>
          </a:p>
          <a:p>
            <a:pPr marL="469900" algn="just" eaLnBrk="1" fontAlgn="auto" hangingPunct="1">
              <a:spcBef>
                <a:spcPts val="0"/>
              </a:spcBef>
              <a:spcAft>
                <a:spcPts val="1260"/>
              </a:spcAft>
              <a:defRPr/>
            </a:pPr>
            <a:r>
              <a:rPr lang="en-US" sz="2700">
                <a:latin typeface="Times New Roman"/>
              </a:rPr>
              <a:t>•    This phase last about </a:t>
            </a:r>
            <a:r>
              <a:rPr lang="en-US" sz="2600" i="1" spc="-100">
                <a:latin typeface="Calibri"/>
              </a:rPr>
              <a:t>18 to 30 hours.</a:t>
            </a:r>
          </a:p>
          <a:p>
            <a:pPr algn="just" eaLnBrk="1" fontAlgn="auto" hangingPunct="1">
              <a:spcBef>
                <a:spcPts val="0"/>
              </a:spcBef>
              <a:spcAft>
                <a:spcPts val="840"/>
              </a:spcAft>
              <a:defRPr/>
            </a:pPr>
            <a:r>
              <a:rPr lang="en-US" sz="2700">
                <a:latin typeface="Times New Roman"/>
              </a:rPr>
              <a:t>•    S-PHASE(synthetic phase)</a:t>
            </a:r>
          </a:p>
          <a:p>
            <a:pPr marL="469900" algn="just" eaLnBrk="1" fontAlgn="auto" hangingPunct="1">
              <a:spcBef>
                <a:spcPts val="0"/>
              </a:spcBef>
              <a:spcAft>
                <a:spcPts val="840"/>
              </a:spcAft>
              <a:defRPr/>
            </a:pPr>
            <a:r>
              <a:rPr lang="en-US" sz="2700">
                <a:latin typeface="Times New Roman"/>
              </a:rPr>
              <a:t>•    DNA synthesis</a:t>
            </a:r>
          </a:p>
          <a:p>
            <a:pPr marL="698500" indent="-228600" eaLnBrk="1" fontAlgn="auto" hangingPunct="1">
              <a:lnSpc>
                <a:spcPts val="3048"/>
              </a:lnSpc>
              <a:spcBef>
                <a:spcPts val="0"/>
              </a:spcBef>
              <a:spcAft>
                <a:spcPts val="210"/>
              </a:spcAft>
              <a:defRPr/>
            </a:pPr>
            <a:r>
              <a:rPr lang="en-US" sz="2700">
                <a:latin typeface="Times New Roman"/>
              </a:rPr>
              <a:t>•    Cellular DNA is duplicated in preparation in preparation for cellular division.</a:t>
            </a:r>
          </a:p>
          <a:p>
            <a:pPr marL="469900" algn="just" eaLnBrk="1" fontAlgn="auto" hangingPunct="1">
              <a:spcBef>
                <a:spcPts val="0"/>
              </a:spcBef>
              <a:spcAft>
                <a:spcPts val="840"/>
              </a:spcAft>
              <a:defRPr/>
            </a:pPr>
            <a:r>
              <a:rPr lang="en-US" sz="2700">
                <a:latin typeface="Times New Roman"/>
              </a:rPr>
              <a:t>•    Length of time S phase is approximately 18-30hrs.</a:t>
            </a:r>
          </a:p>
          <a:p>
            <a:pPr marL="469900" algn="just" eaLnBrk="1" fontAlgn="auto" hangingPunct="1">
              <a:spcBef>
                <a:spcPts val="0"/>
              </a:spcBef>
              <a:spcAft>
                <a:spcPts val="0"/>
              </a:spcAft>
              <a:defRPr/>
            </a:pPr>
            <a:r>
              <a:rPr lang="en-US" sz="2700">
                <a:latin typeface="Times New Roman"/>
              </a:rPr>
              <a:t>•    A weak link, and large number of anticancer agent act.</a:t>
            </a:r>
          </a:p>
        </p:txBody>
      </p:sp>
      <p:sp>
        <p:nvSpPr>
          <p:cNvPr id="250883" name="Rectangle 2">
            <a:extLst>
              <a:ext uri="{FF2B5EF4-FFF2-40B4-BE49-F238E27FC236}">
                <a16:creationId xmlns="" xmlns:a16="http://schemas.microsoft.com/office/drawing/2014/main" id="{0323DEB9-E32A-0EBF-5A97-C24682A79165}"/>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50884" name="Rectangle 3">
            <a:extLst>
              <a:ext uri="{FF2B5EF4-FFF2-40B4-BE49-F238E27FC236}">
                <a16:creationId xmlns="" xmlns:a16="http://schemas.microsoft.com/office/drawing/2014/main" id="{BAB02B4A-1E43-DDE5-3AAA-83C82F458C4F}"/>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228</a:t>
            </a:r>
          </a:p>
        </p:txBody>
      </p:sp>
    </p:spTree>
  </p:cSld>
  <p:clrMapOvr>
    <a:overrideClrMapping bg1="lt1" tx1="dk1" bg2="lt2" tx2="dk2" accent1="accent1" accent2="accent2" accent3="accent3" accent4="accent4" accent5="accent5" accent6="accent6" hlink="hlink" folHlink="folHlink"/>
  </p:clrMapOvr>
</p:sld>
</file>

<file path=ppt/slides/slide2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D0B4F7D-86E6-F409-2D26-168EFD06AD8D}"/>
              </a:ext>
            </a:extLst>
          </p:cNvPr>
          <p:cNvSpPr/>
          <p:nvPr/>
        </p:nvSpPr>
        <p:spPr>
          <a:xfrm>
            <a:off x="958057" y="1249363"/>
            <a:ext cx="10088563" cy="4032250"/>
          </a:xfrm>
          <a:prstGeom prst="rect">
            <a:avLst/>
          </a:prstGeom>
        </p:spPr>
        <p:txBody>
          <a:bodyPr lIns="0" tIns="0" rIns="0" bIns="0"/>
          <a:lstStyle/>
          <a:p>
            <a:pPr algn="just" eaLnBrk="1" fontAlgn="auto" hangingPunct="1">
              <a:lnSpc>
                <a:spcPts val="3696"/>
              </a:lnSpc>
              <a:spcBef>
                <a:spcPts val="0"/>
              </a:spcBef>
              <a:spcAft>
                <a:spcPts val="0"/>
              </a:spcAft>
              <a:defRPr/>
            </a:pPr>
            <a:r>
              <a:rPr lang="en-US" sz="2700" spc="-100">
                <a:latin typeface="Calibri"/>
              </a:rPr>
              <a:t>•</a:t>
            </a:r>
            <a:r>
              <a:rPr lang="en-US" sz="3100" b="1" spc="-50">
                <a:latin typeface="Times New Roman"/>
              </a:rPr>
              <a:t>    G</a:t>
            </a:r>
            <a:r>
              <a:rPr lang="en-US" sz="2600" b="1">
                <a:latin typeface="Candara"/>
              </a:rPr>
              <a:t>2</a:t>
            </a:r>
            <a:r>
              <a:rPr lang="en-US" sz="3100" b="1" spc="-50">
                <a:latin typeface="Times New Roman"/>
              </a:rPr>
              <a:t> Phase </a:t>
            </a:r>
            <a:r>
              <a:rPr lang="en-US" sz="2700" i="1" spc="-100">
                <a:latin typeface="Calibri"/>
              </a:rPr>
              <a:t>(pre-mitotic phase)</a:t>
            </a:r>
          </a:p>
          <a:p>
            <a:pPr marL="482600" algn="just" eaLnBrk="1" fontAlgn="auto" hangingPunct="1">
              <a:lnSpc>
                <a:spcPts val="3696"/>
              </a:lnSpc>
              <a:spcBef>
                <a:spcPts val="0"/>
              </a:spcBef>
              <a:spcAft>
                <a:spcPts val="0"/>
              </a:spcAft>
              <a:defRPr/>
            </a:pPr>
            <a:r>
              <a:rPr lang="en-US" sz="2700" spc="-100">
                <a:latin typeface="Calibri"/>
              </a:rPr>
              <a:t>•    the cell checks the DNA</a:t>
            </a:r>
          </a:p>
          <a:p>
            <a:pPr marL="482600" algn="just" eaLnBrk="1" fontAlgn="auto" hangingPunct="1">
              <a:lnSpc>
                <a:spcPts val="3696"/>
              </a:lnSpc>
              <a:spcBef>
                <a:spcPts val="0"/>
              </a:spcBef>
              <a:spcAft>
                <a:spcPts val="0"/>
              </a:spcAft>
              <a:defRPr/>
            </a:pPr>
            <a:r>
              <a:rPr lang="en-US" sz="2700" spc="-100">
                <a:latin typeface="Calibri"/>
              </a:rPr>
              <a:t>•    Gets ready to start splitting into 2 cells.</a:t>
            </a:r>
          </a:p>
          <a:p>
            <a:pPr marL="698500" indent="-215900" eaLnBrk="1" fontAlgn="auto" hangingPunct="1">
              <a:lnSpc>
                <a:spcPts val="3240"/>
              </a:lnSpc>
              <a:spcBef>
                <a:spcPts val="0"/>
              </a:spcBef>
              <a:spcAft>
                <a:spcPts val="210"/>
              </a:spcAft>
              <a:defRPr/>
            </a:pPr>
            <a:r>
              <a:rPr lang="en-US" sz="2700" spc="-100">
                <a:latin typeface="Calibri"/>
              </a:rPr>
              <a:t>•    Here both </a:t>
            </a:r>
            <a:r>
              <a:rPr lang="en-US" sz="3100" b="1" spc="-50">
                <a:latin typeface="Times New Roman"/>
              </a:rPr>
              <a:t>protein, RNA, </a:t>
            </a:r>
            <a:r>
              <a:rPr lang="en-US" sz="2700" spc="-100">
                <a:latin typeface="Calibri"/>
              </a:rPr>
              <a:t>and the precursors to the </a:t>
            </a:r>
            <a:r>
              <a:rPr lang="en-US" sz="3100" b="1" spc="-50">
                <a:latin typeface="Times New Roman"/>
              </a:rPr>
              <a:t>mitotic spindle </a:t>
            </a:r>
            <a:r>
              <a:rPr lang="en-US" sz="2700" spc="-100">
                <a:latin typeface="Calibri"/>
              </a:rPr>
              <a:t>apparatus are produced.</a:t>
            </a:r>
          </a:p>
          <a:p>
            <a:pPr marL="482600" algn="just" eaLnBrk="1" fontAlgn="auto" hangingPunct="1">
              <a:spcBef>
                <a:spcPts val="0"/>
              </a:spcBef>
              <a:spcAft>
                <a:spcPts val="1260"/>
              </a:spcAft>
              <a:defRPr/>
            </a:pPr>
            <a:r>
              <a:rPr lang="en-US" sz="2700" spc="-100">
                <a:latin typeface="Calibri"/>
              </a:rPr>
              <a:t>•    This phase is very short </a:t>
            </a:r>
            <a:r>
              <a:rPr lang="en-US" sz="3100" b="1" spc="-50">
                <a:latin typeface="Times New Roman"/>
              </a:rPr>
              <a:t>1-2hrs</a:t>
            </a:r>
            <a:r>
              <a:rPr lang="en-US" sz="2700" spc="-100">
                <a:latin typeface="Calibri"/>
              </a:rPr>
              <a:t>.</a:t>
            </a:r>
          </a:p>
          <a:p>
            <a:pPr algn="just" eaLnBrk="1" fontAlgn="auto" hangingPunct="1">
              <a:spcBef>
                <a:spcPts val="0"/>
              </a:spcBef>
              <a:spcAft>
                <a:spcPts val="1050"/>
              </a:spcAft>
              <a:defRPr/>
            </a:pPr>
            <a:r>
              <a:rPr lang="en-US" sz="2700" spc="-100">
                <a:latin typeface="Calibri"/>
              </a:rPr>
              <a:t>•</a:t>
            </a:r>
            <a:r>
              <a:rPr lang="en-US" sz="3100" b="1" spc="-50">
                <a:latin typeface="Times New Roman"/>
              </a:rPr>
              <a:t>    MITOTIC PHASE</a:t>
            </a:r>
          </a:p>
          <a:p>
            <a:pPr marL="698500" indent="-215900" eaLnBrk="1" fontAlgn="auto" hangingPunct="1">
              <a:lnSpc>
                <a:spcPts val="3216"/>
              </a:lnSpc>
              <a:spcBef>
                <a:spcPts val="0"/>
              </a:spcBef>
              <a:spcAft>
                <a:spcPts val="0"/>
              </a:spcAft>
              <a:defRPr/>
            </a:pPr>
            <a:r>
              <a:rPr lang="en-US" sz="2700" spc="-100">
                <a:latin typeface="Calibri"/>
              </a:rPr>
              <a:t>•    In this phase, which last only 30-60min, the cell actually split into 2 new cells.</a:t>
            </a:r>
          </a:p>
        </p:txBody>
      </p:sp>
      <p:sp>
        <p:nvSpPr>
          <p:cNvPr id="251907" name="Rectangle 2">
            <a:extLst>
              <a:ext uri="{FF2B5EF4-FFF2-40B4-BE49-F238E27FC236}">
                <a16:creationId xmlns="" xmlns:a16="http://schemas.microsoft.com/office/drawing/2014/main" id="{77A83DFE-B58C-8AC3-DAA7-A437D7D8608F}"/>
              </a:ext>
            </a:extLst>
          </p:cNvPr>
          <p:cNvSpPr>
            <a:spLocks noChangeArrowheads="1"/>
          </p:cNvSpPr>
          <p:nvPr/>
        </p:nvSpPr>
        <p:spPr bwMode="auto">
          <a:xfrm>
            <a:off x="942181" y="6464301"/>
            <a:ext cx="6858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8</a:t>
            </a:r>
            <a:r>
              <a:rPr lang="en-US" altLang="en-US" sz="1400" b="1">
                <a:solidFill>
                  <a:srgbClr val="878787"/>
                </a:solidFill>
                <a:latin typeface="Times New Roman" panose="02020603050405020304" pitchFamily="18" charset="0"/>
              </a:rPr>
              <a:t>/</a:t>
            </a:r>
            <a:r>
              <a:rPr lang="en-US" altLang="en-US" sz="1200">
                <a:solidFill>
                  <a:srgbClr val="878787"/>
                </a:solidFill>
              </a:rPr>
              <a:t>23/2018</a:t>
            </a:r>
          </a:p>
        </p:txBody>
      </p:sp>
      <p:sp>
        <p:nvSpPr>
          <p:cNvPr id="251908" name="Rectangle 3">
            <a:extLst>
              <a:ext uri="{FF2B5EF4-FFF2-40B4-BE49-F238E27FC236}">
                <a16:creationId xmlns="" xmlns:a16="http://schemas.microsoft.com/office/drawing/2014/main" id="{545A39D6-2287-8A2A-9B22-88D06E1235C7}"/>
              </a:ext>
            </a:extLst>
          </p:cNvPr>
          <p:cNvSpPr>
            <a:spLocks noChangeArrowheads="1"/>
          </p:cNvSpPr>
          <p:nvPr/>
        </p:nvSpPr>
        <p:spPr bwMode="auto">
          <a:xfrm>
            <a:off x="11043445" y="6477000"/>
            <a:ext cx="25558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200">
                <a:solidFill>
                  <a:srgbClr val="878787"/>
                </a:solidFill>
              </a:rPr>
              <a:t>229</a:t>
            </a:r>
          </a:p>
        </p:txBody>
      </p:sp>
    </p:spTree>
  </p:cSld>
  <p:clrMapOvr>
    <a:overrideClrMapping bg1="lt1" tx1="dk1" bg2="lt2" tx2="dk2" accent1="accent1" accent2="accent2" accent3="accent3" accent4="accent4" accent5="accent5" accent6="accent6" hlink="hlink" folHlink="folHlink"/>
  </p:clrMapOvr>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2930" name="Picture 1">
            <a:extLst>
              <a:ext uri="{FF2B5EF4-FFF2-40B4-BE49-F238E27FC236}">
                <a16:creationId xmlns="" xmlns:a16="http://schemas.microsoft.com/office/drawing/2014/main" id="{1123CD69-5F3A-48C4-7ECC-10B31DDA19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40832" y="1447800"/>
            <a:ext cx="6900863"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931" name="Picture 2">
            <a:extLst>
              <a:ext uri="{FF2B5EF4-FFF2-40B4-BE49-F238E27FC236}">
                <a16:creationId xmlns="" xmlns:a16="http://schemas.microsoft.com/office/drawing/2014/main" id="{16D8631B-0C71-A047-A162-1DF63A6527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67806" y="4191001"/>
            <a:ext cx="1828800" cy="164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932" name="Picture 3">
            <a:extLst>
              <a:ext uri="{FF2B5EF4-FFF2-40B4-BE49-F238E27FC236}">
                <a16:creationId xmlns="" xmlns:a16="http://schemas.microsoft.com/office/drawing/2014/main" id="{921DCFAC-5689-EEC8-6825-1B6931A5943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77656" y="4191000"/>
            <a:ext cx="1714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933" name="Picture 4">
            <a:extLst>
              <a:ext uri="{FF2B5EF4-FFF2-40B4-BE49-F238E27FC236}">
                <a16:creationId xmlns="" xmlns:a16="http://schemas.microsoft.com/office/drawing/2014/main" id="{FE459E00-70EE-9420-4D00-8D2FBD8EFA1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0032" y="4191000"/>
            <a:ext cx="1795463"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2934" name="Rectangle 5">
            <a:extLst>
              <a:ext uri="{FF2B5EF4-FFF2-40B4-BE49-F238E27FC236}">
                <a16:creationId xmlns="" xmlns:a16="http://schemas.microsoft.com/office/drawing/2014/main" id="{93A437F3-7847-3569-86F8-59D67FFB6A03}"/>
              </a:ext>
            </a:extLst>
          </p:cNvPr>
          <p:cNvSpPr>
            <a:spLocks noChangeArrowheads="1"/>
          </p:cNvSpPr>
          <p:nvPr/>
        </p:nvSpPr>
        <p:spPr bwMode="auto">
          <a:xfrm>
            <a:off x="4199731" y="417514"/>
            <a:ext cx="4667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500">
                <a:solidFill>
                  <a:srgbClr val="0070C0"/>
                </a:solidFill>
                <a:latin typeface="Times New Roman" panose="02020603050405020304" pitchFamily="18" charset="0"/>
              </a:rPr>
              <a:t>STAGES OF MITOSIS:</a:t>
            </a:r>
          </a:p>
        </p:txBody>
      </p:sp>
      <p:sp>
        <p:nvSpPr>
          <p:cNvPr id="252935" name="Rectangle 6">
            <a:extLst>
              <a:ext uri="{FF2B5EF4-FFF2-40B4-BE49-F238E27FC236}">
                <a16:creationId xmlns="" xmlns:a16="http://schemas.microsoft.com/office/drawing/2014/main" id="{C9B23D90-415A-449E-CF8A-4E110F369BF1}"/>
              </a:ext>
            </a:extLst>
          </p:cNvPr>
          <p:cNvSpPr>
            <a:spLocks noChangeArrowheads="1"/>
          </p:cNvSpPr>
          <p:nvPr/>
        </p:nvSpPr>
        <p:spPr bwMode="auto">
          <a:xfrm>
            <a:off x="3075782" y="1023939"/>
            <a:ext cx="637381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3500">
                <a:latin typeface="Times New Roman" panose="02020603050405020304" pitchFamily="18" charset="0"/>
              </a:rPr>
              <a:t>Interphase    Prophase    Metaphase</a:t>
            </a:r>
          </a:p>
        </p:txBody>
      </p:sp>
      <p:sp>
        <p:nvSpPr>
          <p:cNvPr id="252936" name="Rectangle 7">
            <a:extLst>
              <a:ext uri="{FF2B5EF4-FFF2-40B4-BE49-F238E27FC236}">
                <a16:creationId xmlns="" xmlns:a16="http://schemas.microsoft.com/office/drawing/2014/main" id="{7F746DB8-3B5E-6215-BCEF-009D6FB69B1B}"/>
              </a:ext>
            </a:extLst>
          </p:cNvPr>
          <p:cNvSpPr>
            <a:spLocks noChangeArrowheads="1"/>
          </p:cNvSpPr>
          <p:nvPr/>
        </p:nvSpPr>
        <p:spPr bwMode="auto">
          <a:xfrm>
            <a:off x="2996406" y="3767138"/>
            <a:ext cx="12255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500">
                <a:latin typeface="Times New Roman" panose="02020603050405020304" pitchFamily="18" charset="0"/>
              </a:rPr>
              <a:t>Anaphase</a:t>
            </a:r>
          </a:p>
        </p:txBody>
      </p:sp>
      <p:sp>
        <p:nvSpPr>
          <p:cNvPr id="252937" name="Rectangle 8">
            <a:extLst>
              <a:ext uri="{FF2B5EF4-FFF2-40B4-BE49-F238E27FC236}">
                <a16:creationId xmlns="" xmlns:a16="http://schemas.microsoft.com/office/drawing/2014/main" id="{4DB33570-1636-7BF7-266B-83FE3CDB9E6E}"/>
              </a:ext>
            </a:extLst>
          </p:cNvPr>
          <p:cNvSpPr>
            <a:spLocks noChangeArrowheads="1"/>
          </p:cNvSpPr>
          <p:nvPr/>
        </p:nvSpPr>
        <p:spPr bwMode="auto">
          <a:xfrm>
            <a:off x="5590382" y="3767138"/>
            <a:ext cx="129222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500">
                <a:latin typeface="Times New Roman" panose="02020603050405020304" pitchFamily="18" charset="0"/>
              </a:rPr>
              <a:t>Interphase</a:t>
            </a:r>
          </a:p>
        </p:txBody>
      </p:sp>
      <p:sp>
        <p:nvSpPr>
          <p:cNvPr id="252938" name="Rectangle 9">
            <a:extLst>
              <a:ext uri="{FF2B5EF4-FFF2-40B4-BE49-F238E27FC236}">
                <a16:creationId xmlns="" xmlns:a16="http://schemas.microsoft.com/office/drawing/2014/main" id="{54F18C68-4069-54B3-724B-764FF89C635D}"/>
              </a:ext>
            </a:extLst>
          </p:cNvPr>
          <p:cNvSpPr>
            <a:spLocks noChangeArrowheads="1"/>
          </p:cNvSpPr>
          <p:nvPr/>
        </p:nvSpPr>
        <p:spPr bwMode="auto">
          <a:xfrm>
            <a:off x="8035132" y="3767139"/>
            <a:ext cx="14573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500">
                <a:latin typeface="Times New Roman" panose="02020603050405020304" pitchFamily="18" charset="0"/>
              </a:rPr>
              <a:t>Cytokinesis</a:t>
            </a:r>
          </a:p>
        </p:txBody>
      </p:sp>
    </p:spTree>
  </p:cSld>
  <p:clrMapOvr>
    <a:overrideClrMapping bg1="lt1" tx1="dk1" bg2="lt2" tx2="dk2" accent1="accent1" accent2="accent2" accent3="accent3" accent4="accent4" accent5="accent5" accent6="accent6" hlink="hlink" folHlink="folHlink"/>
  </p:clrMapOvr>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08DBB25-7956-2636-A49F-677C642C531A}"/>
              </a:ext>
            </a:extLst>
          </p:cNvPr>
          <p:cNvSpPr/>
          <p:nvPr/>
        </p:nvSpPr>
        <p:spPr>
          <a:xfrm>
            <a:off x="962819" y="585788"/>
            <a:ext cx="7815262" cy="4718050"/>
          </a:xfrm>
          <a:prstGeom prst="rect">
            <a:avLst/>
          </a:prstGeom>
        </p:spPr>
        <p:txBody>
          <a:bodyPr lIns="0" tIns="0" rIns="0" bIns="0"/>
          <a:lstStyle/>
          <a:p>
            <a:pPr marL="4267200" eaLnBrk="1" fontAlgn="auto" hangingPunct="1">
              <a:spcBef>
                <a:spcPts val="0"/>
              </a:spcBef>
              <a:spcAft>
                <a:spcPts val="2310"/>
              </a:spcAft>
              <a:defRPr/>
            </a:pPr>
            <a:r>
              <a:rPr lang="en-US" sz="3900" b="1">
                <a:solidFill>
                  <a:srgbClr val="0000CC"/>
                </a:solidFill>
                <a:latin typeface="Times New Roman"/>
              </a:rPr>
              <a:t>History:</a:t>
            </a:r>
          </a:p>
          <a:p>
            <a:pPr algn="just" eaLnBrk="1" fontAlgn="auto" hangingPunct="1">
              <a:lnSpc>
                <a:spcPts val="6768"/>
              </a:lnSpc>
              <a:spcBef>
                <a:spcPts val="0"/>
              </a:spcBef>
              <a:spcAft>
                <a:spcPts val="0"/>
              </a:spcAft>
              <a:defRPr/>
            </a:pPr>
            <a:r>
              <a:rPr lang="en-US" sz="3900" b="1">
                <a:solidFill>
                  <a:srgbClr val="98528E"/>
                </a:solidFill>
                <a:latin typeface="Times New Roman"/>
              </a:rPr>
              <a:t>•    No Treatment: </a:t>
            </a:r>
            <a:r>
              <a:rPr lang="en-US" sz="4000" spc="-50">
                <a:latin typeface="Times New Roman"/>
              </a:rPr>
              <a:t>Before 1940</a:t>
            </a:r>
          </a:p>
          <a:p>
            <a:pPr algn="just" eaLnBrk="1" fontAlgn="auto" hangingPunct="1">
              <a:lnSpc>
                <a:spcPts val="6768"/>
              </a:lnSpc>
              <a:spcBef>
                <a:spcPts val="0"/>
              </a:spcBef>
              <a:spcAft>
                <a:spcPts val="0"/>
              </a:spcAft>
              <a:defRPr/>
            </a:pPr>
            <a:r>
              <a:rPr lang="en-US" sz="3900" b="1">
                <a:solidFill>
                  <a:srgbClr val="98528E"/>
                </a:solidFill>
                <a:latin typeface="Times New Roman"/>
              </a:rPr>
              <a:t>•    Surgery: </a:t>
            </a:r>
            <a:r>
              <a:rPr lang="en-US" sz="4000" spc="-50">
                <a:latin typeface="Times New Roman"/>
              </a:rPr>
              <a:t>before 1955</a:t>
            </a:r>
          </a:p>
          <a:p>
            <a:pPr algn="just" eaLnBrk="1" fontAlgn="auto" hangingPunct="1">
              <a:lnSpc>
                <a:spcPts val="6768"/>
              </a:lnSpc>
              <a:spcBef>
                <a:spcPts val="0"/>
              </a:spcBef>
              <a:spcAft>
                <a:spcPts val="0"/>
              </a:spcAft>
              <a:defRPr/>
            </a:pPr>
            <a:r>
              <a:rPr lang="en-US" sz="3900" b="1">
                <a:solidFill>
                  <a:srgbClr val="98528E"/>
                </a:solidFill>
                <a:latin typeface="Times New Roman"/>
              </a:rPr>
              <a:t>•    Radiotherapy: </a:t>
            </a:r>
            <a:r>
              <a:rPr lang="en-US" sz="4000" spc="-50">
                <a:latin typeface="Times New Roman"/>
              </a:rPr>
              <a:t>1955~1965</a:t>
            </a:r>
          </a:p>
          <a:p>
            <a:pPr algn="just" eaLnBrk="1" fontAlgn="auto" hangingPunct="1">
              <a:lnSpc>
                <a:spcPts val="6768"/>
              </a:lnSpc>
              <a:spcBef>
                <a:spcPts val="0"/>
              </a:spcBef>
              <a:spcAft>
                <a:spcPts val="0"/>
              </a:spcAft>
              <a:defRPr/>
            </a:pPr>
            <a:r>
              <a:rPr lang="en-US" sz="3900" b="1">
                <a:solidFill>
                  <a:srgbClr val="98528E"/>
                </a:solidFill>
                <a:latin typeface="Times New Roman"/>
              </a:rPr>
              <a:t>•    Chemotherapy: </a:t>
            </a:r>
            <a:r>
              <a:rPr lang="en-US" sz="4000" spc="-50">
                <a:latin typeface="Times New Roman"/>
              </a:rPr>
              <a:t>after 1965</a:t>
            </a:r>
          </a:p>
          <a:p>
            <a:pPr algn="just" eaLnBrk="1" fontAlgn="auto" hangingPunct="1">
              <a:lnSpc>
                <a:spcPts val="6768"/>
              </a:lnSpc>
              <a:spcBef>
                <a:spcPts val="0"/>
              </a:spcBef>
              <a:spcAft>
                <a:spcPts val="0"/>
              </a:spcAft>
              <a:defRPr/>
            </a:pPr>
            <a:r>
              <a:rPr lang="en-US" sz="3900" b="1">
                <a:solidFill>
                  <a:srgbClr val="98528E"/>
                </a:solidFill>
                <a:latin typeface="Times New Roman"/>
              </a:rPr>
              <a:t>•    Immunotherapy and Gene therapy</a:t>
            </a:r>
          </a:p>
        </p:txBody>
      </p:sp>
    </p:spTree>
  </p:cSld>
  <p:clrMapOvr>
    <a:overrideClrMapping bg1="lt1" tx1="dk1" bg2="lt2" tx2="dk2" accent1="accent1" accent2="accent2" accent3="accent3" accent4="accent4" accent5="accent5" accent6="accent6" hlink="hlink" folHlink="folHlink"/>
  </p:clrMapOvr>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972E6E2-B5AA-35D6-690B-4D85D87BEE4B}"/>
              </a:ext>
            </a:extLst>
          </p:cNvPr>
          <p:cNvSpPr/>
          <p:nvPr/>
        </p:nvSpPr>
        <p:spPr>
          <a:xfrm>
            <a:off x="604045" y="371476"/>
            <a:ext cx="11158537" cy="5800725"/>
          </a:xfrm>
          <a:prstGeom prst="rect">
            <a:avLst/>
          </a:prstGeom>
        </p:spPr>
        <p:txBody>
          <a:bodyPr lIns="0" tIns="0" rIns="0" bIns="0"/>
          <a:lstStyle/>
          <a:p>
            <a:pPr marL="1511300" eaLnBrk="1" fontAlgn="auto" hangingPunct="1">
              <a:spcBef>
                <a:spcPts val="0"/>
              </a:spcBef>
              <a:spcAft>
                <a:spcPts val="1470"/>
              </a:spcAft>
              <a:defRPr/>
            </a:pPr>
            <a:r>
              <a:rPr lang="en-US" sz="3900" b="1">
                <a:latin typeface="Times New Roman"/>
              </a:rPr>
              <a:t>Goals of Therapy</a:t>
            </a:r>
          </a:p>
          <a:p>
            <a:pPr marL="228600" indent="-228600" eaLnBrk="1" fontAlgn="auto" hangingPunct="1">
              <a:lnSpc>
                <a:spcPts val="3456"/>
              </a:lnSpc>
              <a:spcBef>
                <a:spcPts val="0"/>
              </a:spcBef>
              <a:spcAft>
                <a:spcPts val="0"/>
              </a:spcAft>
              <a:defRPr/>
            </a:pPr>
            <a:r>
              <a:rPr lang="en-US" sz="3100" spc="-200">
                <a:solidFill>
                  <a:srgbClr val="FF0000"/>
                </a:solidFill>
                <a:latin typeface="Calibri"/>
              </a:rPr>
              <a:t>•    Cure </a:t>
            </a:r>
            <a:r>
              <a:rPr lang="en-US" sz="3100" u="sng" spc="-200">
                <a:latin typeface="Calibri"/>
              </a:rPr>
              <a:t>or induce prolonged </a:t>
            </a:r>
            <a:r>
              <a:rPr lang="en-US" sz="3100" u="sng" spc="-200">
                <a:solidFill>
                  <a:srgbClr val="0000CC"/>
                </a:solidFill>
                <a:latin typeface="Calibri"/>
              </a:rPr>
              <a:t>‘remission’ </a:t>
            </a:r>
            <a:r>
              <a:rPr lang="en-US" sz="3100" u="sng" spc="-200">
                <a:latin typeface="Calibri"/>
              </a:rPr>
              <a:t>so that all macroscopic and microscopic features of the cancer disappear, though disease is</a:t>
            </a:r>
          </a:p>
          <a:p>
            <a:pPr marL="228600" eaLnBrk="1" fontAlgn="auto" hangingPunct="1">
              <a:lnSpc>
                <a:spcPts val="3048"/>
              </a:lnSpc>
              <a:spcBef>
                <a:spcPts val="0"/>
              </a:spcBef>
              <a:spcAft>
                <a:spcPts val="630"/>
              </a:spcAft>
              <a:defRPr/>
            </a:pPr>
            <a:r>
              <a:rPr lang="en-US" sz="3100" u="sng" spc="-200">
                <a:latin typeface="Calibri"/>
              </a:rPr>
              <a:t>known to persist</a:t>
            </a:r>
            <a:r>
              <a:rPr lang="en-US" sz="3100" spc="-200">
                <a:latin typeface="Calibri"/>
              </a:rPr>
              <a:t> - </a:t>
            </a:r>
            <a:r>
              <a:rPr lang="en-US" sz="2700">
                <a:latin typeface="Times New Roman"/>
              </a:rPr>
              <a:t>Acute Lymphoblastic Leukaemia, Wilm's tumor, Ewing's sarcoma etc. in children, Hodgekin's lymphoma, testicular teratoma and choriocarcinoma</a:t>
            </a:r>
          </a:p>
          <a:p>
            <a:pPr marL="482600" indent="-482600" eaLnBrk="1" fontAlgn="auto" hangingPunct="1">
              <a:lnSpc>
                <a:spcPts val="3192"/>
              </a:lnSpc>
              <a:spcBef>
                <a:spcPts val="0"/>
              </a:spcBef>
              <a:spcAft>
                <a:spcPts val="630"/>
              </a:spcAft>
              <a:defRPr/>
            </a:pPr>
            <a:r>
              <a:rPr lang="en-US" sz="3100" spc="-200">
                <a:solidFill>
                  <a:srgbClr val="CEDEEA"/>
                </a:solidFill>
                <a:latin typeface="Calibri"/>
              </a:rPr>
              <a:t>□ </a:t>
            </a:r>
            <a:r>
              <a:rPr lang="en-US" sz="3100" spc="-200">
                <a:solidFill>
                  <a:srgbClr val="FF0000"/>
                </a:solidFill>
                <a:latin typeface="Calibri"/>
              </a:rPr>
              <a:t>Palliation: </a:t>
            </a:r>
            <a:r>
              <a:rPr lang="en-US" sz="3100" u="sng" spc="-200">
                <a:latin typeface="Calibri"/>
              </a:rPr>
              <a:t>Shrinkage of evident tumour, alleviation of symptoms and prolongation of life</a:t>
            </a:r>
            <a:r>
              <a:rPr lang="en-US" sz="3100" spc="-200">
                <a:latin typeface="Calibri"/>
              </a:rPr>
              <a:t> - </a:t>
            </a:r>
            <a:r>
              <a:rPr lang="en-US" sz="2700">
                <a:latin typeface="Times New Roman"/>
              </a:rPr>
              <a:t>Breast cancer, ovarian cancer, endometrial carcinoma, CLL, CML, small cell cancer of lung and Non-Hodgekin lymphoma</a:t>
            </a:r>
          </a:p>
          <a:p>
            <a:pPr marL="228600" indent="-228600" eaLnBrk="1" fontAlgn="auto" hangingPunct="1">
              <a:lnSpc>
                <a:spcPts val="3048"/>
              </a:lnSpc>
              <a:spcBef>
                <a:spcPts val="0"/>
              </a:spcBef>
              <a:spcAft>
                <a:spcPts val="0"/>
              </a:spcAft>
              <a:defRPr/>
            </a:pPr>
            <a:r>
              <a:rPr lang="en-US" sz="3100" spc="-200">
                <a:solidFill>
                  <a:srgbClr val="FF0000"/>
                </a:solidFill>
                <a:latin typeface="Calibri"/>
              </a:rPr>
              <a:t>•    Insensitive </a:t>
            </a:r>
            <a:r>
              <a:rPr lang="en-US" sz="3100" u="sng" spc="-200">
                <a:latin typeface="Calibri"/>
              </a:rPr>
              <a:t>or less sensitive but life may be prolonged</a:t>
            </a:r>
            <a:r>
              <a:rPr lang="en-US" sz="3100" spc="-200">
                <a:latin typeface="Calibri"/>
              </a:rPr>
              <a:t> - </a:t>
            </a:r>
            <a:r>
              <a:rPr lang="en-US" sz="2700">
                <a:latin typeface="Times New Roman"/>
              </a:rPr>
              <a:t>Cancer esophagus, cancer stomach, sq. cell carcinoma of lung, melanoma, pancreatic cancer, myeloma, colorectal cancer</a:t>
            </a:r>
          </a:p>
        </p:txBody>
      </p:sp>
    </p:spTree>
  </p:cSld>
  <p:clrMapOvr>
    <a:overrideClrMapping bg1="lt1" tx1="dk1" bg2="lt2" tx2="dk2" accent1="accent1" accent2="accent2" accent3="accent3" accent4="accent4" accent5="accent5" accent6="accent6" hlink="hlink" folHlink="folHlink"/>
  </p:clrMapOvr>
</p:sld>
</file>

<file path=ppt/slides/slide2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02" name="Rectangle 1">
            <a:extLst>
              <a:ext uri="{FF2B5EF4-FFF2-40B4-BE49-F238E27FC236}">
                <a16:creationId xmlns="" xmlns:a16="http://schemas.microsoft.com/office/drawing/2014/main" id="{E6E5B246-5EB9-CAAB-E3D4-D6A5D4782C26}"/>
              </a:ext>
            </a:extLst>
          </p:cNvPr>
          <p:cNvSpPr>
            <a:spLocks noChangeArrowheads="1"/>
          </p:cNvSpPr>
          <p:nvPr/>
        </p:nvSpPr>
        <p:spPr bwMode="auto">
          <a:xfrm>
            <a:off x="558006" y="473075"/>
            <a:ext cx="6738938"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2525"/>
              </a:spcAft>
            </a:pPr>
            <a:r>
              <a:rPr lang="en-US" altLang="en-US" sz="3600" b="1">
                <a:latin typeface="Times New Roman" panose="02020603050405020304" pitchFamily="18" charset="0"/>
              </a:rPr>
              <a:t>MODALITIES OF TREATMENT</a:t>
            </a:r>
          </a:p>
        </p:txBody>
      </p:sp>
      <p:sp>
        <p:nvSpPr>
          <p:cNvPr id="3" name="Rectangle 2">
            <a:extLst>
              <a:ext uri="{FF2B5EF4-FFF2-40B4-BE49-F238E27FC236}">
                <a16:creationId xmlns="" xmlns:a16="http://schemas.microsoft.com/office/drawing/2014/main" id="{0AEFEB70-ADDF-A6ED-6EC2-35E50ABA464A}"/>
              </a:ext>
            </a:extLst>
          </p:cNvPr>
          <p:cNvSpPr/>
          <p:nvPr/>
        </p:nvSpPr>
        <p:spPr>
          <a:xfrm>
            <a:off x="2710656" y="1285875"/>
            <a:ext cx="4857750" cy="4840288"/>
          </a:xfrm>
          <a:prstGeom prst="rect">
            <a:avLst/>
          </a:prstGeom>
        </p:spPr>
        <p:txBody>
          <a:bodyPr lIns="0" tIns="0" rIns="0" bIns="0"/>
          <a:lstStyle/>
          <a:p>
            <a:pPr algn="just" eaLnBrk="1" fontAlgn="auto" hangingPunct="1">
              <a:lnSpc>
                <a:spcPts val="3720"/>
              </a:lnSpc>
              <a:spcBef>
                <a:spcPts val="2520"/>
              </a:spcBef>
              <a:spcAft>
                <a:spcPts val="0"/>
              </a:spcAft>
              <a:defRPr/>
            </a:pPr>
            <a:r>
              <a:rPr lang="en-US" sz="2700" spc="-100">
                <a:latin typeface="Calibri"/>
              </a:rPr>
              <a:t>•    1-Local therapy:</a:t>
            </a:r>
          </a:p>
          <a:p>
            <a:pPr marL="477012" algn="just" eaLnBrk="1" fontAlgn="auto" hangingPunct="1">
              <a:lnSpc>
                <a:spcPts val="3720"/>
              </a:lnSpc>
              <a:spcBef>
                <a:spcPts val="0"/>
              </a:spcBef>
              <a:spcAft>
                <a:spcPts val="0"/>
              </a:spcAft>
              <a:defRPr/>
            </a:pPr>
            <a:r>
              <a:rPr lang="en-US" sz="2700" spc="-100">
                <a:latin typeface="Calibri"/>
              </a:rPr>
              <a:t>•    -surgery.</a:t>
            </a:r>
          </a:p>
          <a:p>
            <a:pPr marL="477012" algn="just" eaLnBrk="1" fontAlgn="auto" hangingPunct="1">
              <a:lnSpc>
                <a:spcPts val="3720"/>
              </a:lnSpc>
              <a:spcBef>
                <a:spcPts val="0"/>
              </a:spcBef>
              <a:spcAft>
                <a:spcPts val="210"/>
              </a:spcAft>
              <a:defRPr/>
            </a:pPr>
            <a:r>
              <a:rPr lang="en-US" sz="2700" spc="-100">
                <a:latin typeface="Calibri"/>
              </a:rPr>
              <a:t>•    -radiation therapy.</a:t>
            </a:r>
          </a:p>
          <a:p>
            <a:pPr algn="just" eaLnBrk="1" fontAlgn="auto" hangingPunct="1">
              <a:lnSpc>
                <a:spcPts val="3744"/>
              </a:lnSpc>
              <a:spcBef>
                <a:spcPts val="0"/>
              </a:spcBef>
              <a:spcAft>
                <a:spcPts val="0"/>
              </a:spcAft>
              <a:defRPr/>
            </a:pPr>
            <a:r>
              <a:rPr lang="en-US" sz="2700" spc="-100">
                <a:latin typeface="Calibri"/>
              </a:rPr>
              <a:t>•    2-Systemic treatment:</a:t>
            </a:r>
          </a:p>
          <a:p>
            <a:pPr marL="477012" algn="just" eaLnBrk="1" fontAlgn="auto" hangingPunct="1">
              <a:lnSpc>
                <a:spcPts val="3744"/>
              </a:lnSpc>
              <a:spcBef>
                <a:spcPts val="0"/>
              </a:spcBef>
              <a:spcAft>
                <a:spcPts val="0"/>
              </a:spcAft>
              <a:defRPr/>
            </a:pPr>
            <a:r>
              <a:rPr lang="en-US" sz="2700" spc="-100">
                <a:latin typeface="Calibri"/>
              </a:rPr>
              <a:t>•    </a:t>
            </a:r>
            <a:r>
              <a:rPr lang="en-US" sz="2700" i="1" u="sng" spc="-100">
                <a:latin typeface="Calibri"/>
              </a:rPr>
              <a:t>Chemotherapy.</a:t>
            </a:r>
          </a:p>
          <a:p>
            <a:pPr marL="477012" algn="just" eaLnBrk="1" fontAlgn="auto" hangingPunct="1">
              <a:lnSpc>
                <a:spcPts val="3744"/>
              </a:lnSpc>
              <a:spcBef>
                <a:spcPts val="0"/>
              </a:spcBef>
              <a:spcAft>
                <a:spcPts val="0"/>
              </a:spcAft>
              <a:defRPr/>
            </a:pPr>
            <a:r>
              <a:rPr lang="en-US" sz="2700" spc="-100">
                <a:latin typeface="Calibri"/>
              </a:rPr>
              <a:t>•    </a:t>
            </a:r>
            <a:r>
              <a:rPr lang="en-US" sz="2700" i="1" u="sng" spc="-100">
                <a:latin typeface="Calibri"/>
              </a:rPr>
              <a:t>Hormonal therapy.</a:t>
            </a:r>
          </a:p>
          <a:p>
            <a:pPr marL="477012" algn="just" eaLnBrk="1" fontAlgn="auto" hangingPunct="1">
              <a:lnSpc>
                <a:spcPts val="3744"/>
              </a:lnSpc>
              <a:spcBef>
                <a:spcPts val="0"/>
              </a:spcBef>
              <a:spcAft>
                <a:spcPts val="0"/>
              </a:spcAft>
              <a:defRPr/>
            </a:pPr>
            <a:r>
              <a:rPr lang="en-US" sz="2700" spc="-100">
                <a:latin typeface="Calibri"/>
              </a:rPr>
              <a:t>•    </a:t>
            </a:r>
            <a:r>
              <a:rPr lang="en-US" sz="2700" i="1" u="sng" spc="-100">
                <a:latin typeface="Calibri"/>
              </a:rPr>
              <a:t>Monoclonal antibodies.</a:t>
            </a:r>
          </a:p>
          <a:p>
            <a:pPr marL="477012" algn="just" eaLnBrk="1" fontAlgn="auto" hangingPunct="1">
              <a:lnSpc>
                <a:spcPts val="3744"/>
              </a:lnSpc>
              <a:spcBef>
                <a:spcPts val="0"/>
              </a:spcBef>
              <a:spcAft>
                <a:spcPts val="210"/>
              </a:spcAft>
              <a:defRPr/>
            </a:pPr>
            <a:r>
              <a:rPr lang="en-US" sz="2700" spc="-100">
                <a:latin typeface="Calibri"/>
              </a:rPr>
              <a:t>•    Radioactive material.</a:t>
            </a:r>
          </a:p>
          <a:p>
            <a:pPr algn="just" eaLnBrk="1" fontAlgn="auto" hangingPunct="1">
              <a:spcBef>
                <a:spcPts val="0"/>
              </a:spcBef>
              <a:spcAft>
                <a:spcPts val="1260"/>
              </a:spcAft>
              <a:defRPr/>
            </a:pPr>
            <a:r>
              <a:rPr lang="en-US" sz="2700" spc="-100">
                <a:latin typeface="Calibri"/>
              </a:rPr>
              <a:t>•    3-Supportive care.</a:t>
            </a:r>
          </a:p>
          <a:p>
            <a:pPr algn="just" eaLnBrk="1" fontAlgn="auto" hangingPunct="1">
              <a:spcBef>
                <a:spcPts val="0"/>
              </a:spcBef>
              <a:spcAft>
                <a:spcPts val="0"/>
              </a:spcAft>
              <a:defRPr/>
            </a:pPr>
            <a:r>
              <a:rPr lang="en-US" sz="2700" spc="-100">
                <a:latin typeface="Calibri"/>
              </a:rPr>
              <a:t>•    4-Non-conventional therapy.</a:t>
            </a:r>
          </a:p>
        </p:txBody>
      </p:sp>
    </p:spTree>
  </p:cSld>
  <p:clrMapOvr>
    <a:overrideClrMapping bg1="lt1" tx1="dk1" bg2="lt2" tx2="dk2" accent1="accent1" accent2="accent2" accent3="accent3" accent4="accent4" accent5="accent5" accent6="accent6" hlink="hlink" folHlink="folHlink"/>
  </p:clrMapOvr>
</p:sld>
</file>

<file path=ppt/slides/slide2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8A12932-14D1-F72E-9EAF-9D1E70852052}"/>
              </a:ext>
            </a:extLst>
          </p:cNvPr>
          <p:cNvSpPr/>
          <p:nvPr/>
        </p:nvSpPr>
        <p:spPr>
          <a:xfrm>
            <a:off x="726281" y="890588"/>
            <a:ext cx="9177338" cy="500062"/>
          </a:xfrm>
          <a:prstGeom prst="rect">
            <a:avLst/>
          </a:prstGeom>
        </p:spPr>
        <p:txBody>
          <a:bodyPr wrap="none" lIns="0" tIns="0" rIns="0" bIns="0"/>
          <a:lstStyle/>
          <a:p>
            <a:pPr marL="86360" eaLnBrk="1" fontAlgn="auto" hangingPunct="1">
              <a:spcBef>
                <a:spcPts val="0"/>
              </a:spcBef>
              <a:spcAft>
                <a:spcPts val="2310"/>
              </a:spcAft>
              <a:defRPr/>
            </a:pPr>
            <a:r>
              <a:rPr lang="en-US" sz="4000" spc="-50">
                <a:latin typeface="Times New Roman"/>
              </a:rPr>
              <a:t>Cancer Chemotherapy - 5 years survival rate</a:t>
            </a:r>
          </a:p>
        </p:txBody>
      </p:sp>
      <p:graphicFrame>
        <p:nvGraphicFramePr>
          <p:cNvPr id="3" name="Table 2">
            <a:extLst>
              <a:ext uri="{FF2B5EF4-FFF2-40B4-BE49-F238E27FC236}">
                <a16:creationId xmlns="" xmlns:a16="http://schemas.microsoft.com/office/drawing/2014/main" id="{A5F42198-2043-A002-D5B0-4EF98B32A2AD}"/>
              </a:ext>
            </a:extLst>
          </p:cNvPr>
          <p:cNvGraphicFramePr>
            <a:graphicFrameLocks noGrp="1"/>
          </p:cNvGraphicFramePr>
          <p:nvPr/>
        </p:nvGraphicFramePr>
        <p:xfrm>
          <a:off x="869157" y="1736725"/>
          <a:ext cx="10144125" cy="4611688"/>
        </p:xfrm>
        <a:graphic>
          <a:graphicData uri="http://schemas.openxmlformats.org/drawingml/2006/table">
            <a:tbl>
              <a:tblPr/>
              <a:tblGrid>
                <a:gridCol w="7245368">
                  <a:extLst>
                    <a:ext uri="{9D8B030D-6E8A-4147-A177-3AD203B41FA5}">
                      <a16:colId xmlns="" xmlns:a16="http://schemas.microsoft.com/office/drawing/2014/main" val="20000"/>
                    </a:ext>
                  </a:extLst>
                </a:gridCol>
                <a:gridCol w="2898757">
                  <a:extLst>
                    <a:ext uri="{9D8B030D-6E8A-4147-A177-3AD203B41FA5}">
                      <a16:colId xmlns="" xmlns:a16="http://schemas.microsoft.com/office/drawing/2014/main" val="20001"/>
                    </a:ext>
                  </a:extLst>
                </a:gridCol>
              </a:tblGrid>
              <a:tr h="838212">
                <a:tc>
                  <a:txBody>
                    <a:bodyPr/>
                    <a:lstStyle/>
                    <a:p>
                      <a:pPr marL="114300" indent="0"/>
                      <a:r>
                        <a:rPr lang="en-US" sz="2700">
                          <a:latin typeface="Times New Roman"/>
                        </a:rPr>
                        <a:t>Childhood Acute Lymphoblastic Leukemia</a:t>
                      </a:r>
                    </a:p>
                  </a:txBody>
                  <a:tcPr marL="0" marR="0" marT="0" marB="0"/>
                </a:tc>
                <a:tc>
                  <a:txBody>
                    <a:bodyPr/>
                    <a:lstStyle/>
                    <a:p>
                      <a:pPr indent="0" algn="ctr"/>
                      <a:r>
                        <a:rPr lang="en-US" sz="2700">
                          <a:latin typeface="Times New Roman"/>
                        </a:rPr>
                        <a:t>50 - 80%</a:t>
                      </a:r>
                    </a:p>
                  </a:txBody>
                  <a:tcPr marL="0" marR="0" marT="0" marB="0"/>
                </a:tc>
                <a:extLst>
                  <a:ext uri="{0D108BD9-81ED-4DB2-BD59-A6C34878D82A}">
                    <a16:rowId xmlns="" xmlns:a16="http://schemas.microsoft.com/office/drawing/2014/main" val="10000"/>
                  </a:ext>
                </a:extLst>
              </a:tr>
              <a:tr h="822971">
                <a:tc>
                  <a:txBody>
                    <a:bodyPr/>
                    <a:lstStyle/>
                    <a:p>
                      <a:pPr marL="114300" indent="0"/>
                      <a:r>
                        <a:rPr lang="en-US" sz="2700">
                          <a:latin typeface="Times New Roman"/>
                        </a:rPr>
                        <a:t>Acute Adult Lymphoblastic Leukemia</a:t>
                      </a:r>
                    </a:p>
                  </a:txBody>
                  <a:tcPr marL="0" marR="0" marT="0" marB="0"/>
                </a:tc>
                <a:tc>
                  <a:txBody>
                    <a:bodyPr/>
                    <a:lstStyle/>
                    <a:p>
                      <a:pPr indent="0" algn="ctr"/>
                      <a:r>
                        <a:rPr lang="en-US" sz="2700">
                          <a:latin typeface="Times New Roman"/>
                        </a:rPr>
                        <a:t>20 - 60%</a:t>
                      </a:r>
                    </a:p>
                  </a:txBody>
                  <a:tcPr marL="0" marR="0" marT="0" marB="0"/>
                </a:tc>
                <a:extLst>
                  <a:ext uri="{0D108BD9-81ED-4DB2-BD59-A6C34878D82A}">
                    <a16:rowId xmlns="" xmlns:a16="http://schemas.microsoft.com/office/drawing/2014/main" val="10001"/>
                  </a:ext>
                </a:extLst>
              </a:tr>
              <a:tr h="917461">
                <a:tc>
                  <a:txBody>
                    <a:bodyPr/>
                    <a:lstStyle/>
                    <a:p>
                      <a:pPr marL="114300" indent="0"/>
                      <a:r>
                        <a:rPr lang="en-US" sz="2700">
                          <a:latin typeface="Times New Roman"/>
                        </a:rPr>
                        <a:t>Childhood Acute Myeloblastic Leukemia</a:t>
                      </a:r>
                    </a:p>
                  </a:txBody>
                  <a:tcPr marL="0" marR="0" marT="0" marB="0"/>
                </a:tc>
                <a:tc>
                  <a:txBody>
                    <a:bodyPr/>
                    <a:lstStyle/>
                    <a:p>
                      <a:pPr indent="0" algn="ctr"/>
                      <a:r>
                        <a:rPr lang="en-US" sz="2700">
                          <a:latin typeface="Times New Roman"/>
                        </a:rPr>
                        <a:t>20 - 60%</a:t>
                      </a:r>
                    </a:p>
                  </a:txBody>
                  <a:tcPr marL="0" marR="0" marT="0" marB="0"/>
                </a:tc>
                <a:extLst>
                  <a:ext uri="{0D108BD9-81ED-4DB2-BD59-A6C34878D82A}">
                    <a16:rowId xmlns="" xmlns:a16="http://schemas.microsoft.com/office/drawing/2014/main" val="10002"/>
                  </a:ext>
                </a:extLst>
              </a:tr>
              <a:tr h="822971">
                <a:tc>
                  <a:txBody>
                    <a:bodyPr/>
                    <a:lstStyle/>
                    <a:p>
                      <a:pPr marL="114300" indent="0"/>
                      <a:r>
                        <a:rPr lang="en-US" sz="2700">
                          <a:latin typeface="Times New Roman"/>
                        </a:rPr>
                        <a:t>Adult Acute Myeloblastic Leukemia</a:t>
                      </a:r>
                    </a:p>
                  </a:txBody>
                  <a:tcPr marL="0" marR="0" marT="0" marB="0"/>
                </a:tc>
                <a:tc>
                  <a:txBody>
                    <a:bodyPr/>
                    <a:lstStyle/>
                    <a:p>
                      <a:pPr indent="0" algn="ctr"/>
                      <a:r>
                        <a:rPr lang="en-US" sz="2700">
                          <a:latin typeface="Times New Roman"/>
                        </a:rPr>
                        <a:t>10 - 20%</a:t>
                      </a:r>
                    </a:p>
                  </a:txBody>
                  <a:tcPr marL="0" marR="0" marT="0" marB="0"/>
                </a:tc>
                <a:extLst>
                  <a:ext uri="{0D108BD9-81ED-4DB2-BD59-A6C34878D82A}">
                    <a16:rowId xmlns="" xmlns:a16="http://schemas.microsoft.com/office/drawing/2014/main" val="10003"/>
                  </a:ext>
                </a:extLst>
              </a:tr>
              <a:tr h="518167">
                <a:tc>
                  <a:txBody>
                    <a:bodyPr/>
                    <a:lstStyle/>
                    <a:p>
                      <a:pPr marL="114300" indent="0"/>
                      <a:r>
                        <a:rPr lang="en-US" sz="2700">
                          <a:latin typeface="Times New Roman"/>
                        </a:rPr>
                        <a:t>Breast Cancer</a:t>
                      </a:r>
                    </a:p>
                  </a:txBody>
                  <a:tcPr marL="0" marR="0" marT="0" marB="0" anchor="b"/>
                </a:tc>
                <a:tc>
                  <a:txBody>
                    <a:bodyPr/>
                    <a:lstStyle/>
                    <a:p>
                      <a:pPr indent="0" algn="ctr"/>
                      <a:r>
                        <a:rPr lang="en-US" sz="2700">
                          <a:latin typeface="Times New Roman"/>
                        </a:rPr>
                        <a:t>5 - 20%</a:t>
                      </a:r>
                    </a:p>
                  </a:txBody>
                  <a:tcPr marL="0" marR="0" marT="0" marB="0" anchor="b"/>
                </a:tc>
                <a:extLst>
                  <a:ext uri="{0D108BD9-81ED-4DB2-BD59-A6C34878D82A}">
                    <a16:rowId xmlns="" xmlns:a16="http://schemas.microsoft.com/office/drawing/2014/main" val="10004"/>
                  </a:ext>
                </a:extLst>
              </a:tr>
              <a:tr h="691906">
                <a:tc>
                  <a:txBody>
                    <a:bodyPr/>
                    <a:lstStyle/>
                    <a:p>
                      <a:pPr marL="114300" indent="0"/>
                      <a:r>
                        <a:rPr lang="en-US" sz="2700">
                          <a:latin typeface="Times New Roman"/>
                        </a:rPr>
                        <a:t>Hodgkin’s lymphoma</a:t>
                      </a:r>
                    </a:p>
                  </a:txBody>
                  <a:tcPr marL="0" marR="0" marT="0" marB="0"/>
                </a:tc>
                <a:tc>
                  <a:txBody>
                    <a:bodyPr/>
                    <a:lstStyle/>
                    <a:p>
                      <a:pPr indent="0" algn="ctr"/>
                      <a:r>
                        <a:rPr lang="en-US" sz="2700">
                          <a:latin typeface="Times New Roman"/>
                        </a:rPr>
                        <a:t>40 - 80%</a:t>
                      </a:r>
                    </a:p>
                  </a:txBody>
                  <a:tcPr marL="0" marR="0" marT="0" marB="0"/>
                </a:tc>
                <a:extLst>
                  <a:ext uri="{0D108BD9-81ED-4DB2-BD59-A6C34878D82A}">
                    <a16:rowId xmlns="" xmlns:a16="http://schemas.microsoft.com/office/drawing/2014/main" val="10005"/>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2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8050" name="Picture 1">
            <a:extLst>
              <a:ext uri="{FF2B5EF4-FFF2-40B4-BE49-F238E27FC236}">
                <a16:creationId xmlns="" xmlns:a16="http://schemas.microsoft.com/office/drawing/2014/main" id="{176911B3-7BDB-C299-BBE9-C778B0D6DC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2820" y="15876"/>
            <a:ext cx="5203825" cy="666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2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9074" name="Rectangle 1">
            <a:extLst>
              <a:ext uri="{FF2B5EF4-FFF2-40B4-BE49-F238E27FC236}">
                <a16:creationId xmlns="" xmlns:a16="http://schemas.microsoft.com/office/drawing/2014/main" id="{175BF9A5-42D3-6326-6214-DB7B22261ACD}"/>
              </a:ext>
            </a:extLst>
          </p:cNvPr>
          <p:cNvSpPr>
            <a:spLocks noChangeArrowheads="1"/>
          </p:cNvSpPr>
          <p:nvPr/>
        </p:nvSpPr>
        <p:spPr bwMode="auto">
          <a:xfrm>
            <a:off x="81757" y="935038"/>
            <a:ext cx="536892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6513"/>
              </a:spcAft>
            </a:pPr>
            <a:r>
              <a:rPr lang="en-US" altLang="en-US" sz="3900" b="1" i="1">
                <a:latin typeface="Times New Roman" panose="02020603050405020304" pitchFamily="18" charset="0"/>
              </a:rPr>
              <a:t>Paul Ehrlich 1854 -1915</a:t>
            </a:r>
          </a:p>
        </p:txBody>
      </p:sp>
      <p:sp>
        <p:nvSpPr>
          <p:cNvPr id="3" name="Rectangle 2">
            <a:extLst>
              <a:ext uri="{FF2B5EF4-FFF2-40B4-BE49-F238E27FC236}">
                <a16:creationId xmlns="" xmlns:a16="http://schemas.microsoft.com/office/drawing/2014/main" id="{600C80F3-E3D9-689E-6891-5A8E0FF5AD70}"/>
              </a:ext>
            </a:extLst>
          </p:cNvPr>
          <p:cNvSpPr/>
          <p:nvPr/>
        </p:nvSpPr>
        <p:spPr>
          <a:xfrm>
            <a:off x="110332" y="2481263"/>
            <a:ext cx="4568825" cy="1987550"/>
          </a:xfrm>
          <a:prstGeom prst="rect">
            <a:avLst/>
          </a:prstGeom>
        </p:spPr>
        <p:txBody>
          <a:bodyPr lIns="0" tIns="0" rIns="0" bIns="0"/>
          <a:lstStyle/>
          <a:p>
            <a:pPr marL="442468" eaLnBrk="1" fontAlgn="auto" hangingPunct="1">
              <a:lnSpc>
                <a:spcPts val="6720"/>
              </a:lnSpc>
              <a:spcBef>
                <a:spcPts val="6510"/>
              </a:spcBef>
              <a:spcAft>
                <a:spcPts val="0"/>
              </a:spcAft>
              <a:defRPr/>
            </a:pPr>
            <a:r>
              <a:rPr lang="en-US" sz="2700" b="1">
                <a:latin typeface="Times New Roman"/>
              </a:rPr>
              <a:t>Father of Chemotherapy</a:t>
            </a:r>
          </a:p>
          <a:p>
            <a:pPr algn="just" eaLnBrk="1" fontAlgn="auto" hangingPunct="1">
              <a:lnSpc>
                <a:spcPts val="6720"/>
              </a:lnSpc>
              <a:spcBef>
                <a:spcPts val="0"/>
              </a:spcBef>
              <a:spcAft>
                <a:spcPts val="0"/>
              </a:spcAft>
              <a:defRPr/>
            </a:pPr>
            <a:r>
              <a:rPr lang="en-US" sz="2700">
                <a:latin typeface="Times New Roman"/>
              </a:rPr>
              <a:t>•    Initiated Treatment of Syphilis</a:t>
            </a:r>
          </a:p>
          <a:p>
            <a:pPr algn="just" eaLnBrk="1" fontAlgn="auto" hangingPunct="1">
              <a:lnSpc>
                <a:spcPts val="6720"/>
              </a:lnSpc>
              <a:spcBef>
                <a:spcPts val="0"/>
              </a:spcBef>
              <a:spcAft>
                <a:spcPts val="0"/>
              </a:spcAft>
              <a:defRPr/>
            </a:pPr>
            <a:r>
              <a:rPr lang="en-US" sz="2700">
                <a:latin typeface="Times New Roman"/>
              </a:rPr>
              <a:t>•    Nobel Prize 1908</a:t>
            </a:r>
          </a:p>
        </p:txBody>
      </p:sp>
      <p:sp>
        <p:nvSpPr>
          <p:cNvPr id="259076" name="Rectangle 3">
            <a:extLst>
              <a:ext uri="{FF2B5EF4-FFF2-40B4-BE49-F238E27FC236}">
                <a16:creationId xmlns="" xmlns:a16="http://schemas.microsoft.com/office/drawing/2014/main" id="{B462846C-E51F-CC2B-2896-CB128F164C41}"/>
              </a:ext>
            </a:extLst>
          </p:cNvPr>
          <p:cNvSpPr>
            <a:spLocks noChangeArrowheads="1"/>
          </p:cNvSpPr>
          <p:nvPr/>
        </p:nvSpPr>
        <p:spPr bwMode="auto">
          <a:xfrm>
            <a:off x="110331" y="5035551"/>
            <a:ext cx="366395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n-US" altLang="en-US" sz="2700">
                <a:latin typeface="Times New Roman" panose="02020603050405020304" pitchFamily="18" charset="0"/>
              </a:rPr>
              <a:t>• “Magic Bullet Concept”</a:t>
            </a:r>
          </a:p>
        </p:txBody>
      </p:sp>
    </p:spTree>
  </p:cSld>
  <p:clrMapOvr>
    <a:overrideClrMapping bg1="lt1" tx1="dk1" bg2="lt2" tx2="dk2" accent1="accent1" accent2="accent2" accent3="accent3" accent4="accent4" accent5="accent5" accent6="accent6" hlink="hlink" folHlink="folHlink"/>
  </p:clrMapOvr>
</p:sld>
</file>

<file path=ppt/slides/slide2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0098" name="Rectangle 1">
            <a:extLst>
              <a:ext uri="{FF2B5EF4-FFF2-40B4-BE49-F238E27FC236}">
                <a16:creationId xmlns="" xmlns:a16="http://schemas.microsoft.com/office/drawing/2014/main" id="{CF640E6A-05E0-DD57-4598-38C59F0AA2A9}"/>
              </a:ext>
            </a:extLst>
          </p:cNvPr>
          <p:cNvSpPr>
            <a:spLocks noChangeArrowheads="1"/>
          </p:cNvSpPr>
          <p:nvPr/>
        </p:nvSpPr>
        <p:spPr bwMode="auto">
          <a:xfrm>
            <a:off x="2697956" y="417513"/>
            <a:ext cx="6891338"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HISTORICAL PERSPECTIVE</a:t>
            </a:r>
          </a:p>
        </p:txBody>
      </p:sp>
      <p:sp>
        <p:nvSpPr>
          <p:cNvPr id="3" name="Rectangle 2">
            <a:extLst>
              <a:ext uri="{FF2B5EF4-FFF2-40B4-BE49-F238E27FC236}">
                <a16:creationId xmlns="" xmlns:a16="http://schemas.microsoft.com/office/drawing/2014/main" id="{413E2B40-2E3B-5071-8AF2-91AA7CA20FAA}"/>
              </a:ext>
            </a:extLst>
          </p:cNvPr>
          <p:cNvSpPr/>
          <p:nvPr/>
        </p:nvSpPr>
        <p:spPr>
          <a:xfrm>
            <a:off x="999332" y="1246189"/>
            <a:ext cx="10163175" cy="4048125"/>
          </a:xfrm>
          <a:prstGeom prst="rect">
            <a:avLst/>
          </a:prstGeom>
        </p:spPr>
        <p:txBody>
          <a:bodyPr lIns="0" tIns="0" rIns="0" bIns="0"/>
          <a:lstStyle/>
          <a:p>
            <a:pPr marL="241300" indent="-241300" eaLnBrk="1" fontAlgn="auto" hangingPunct="1">
              <a:lnSpc>
                <a:spcPts val="4320"/>
              </a:lnSpc>
              <a:spcBef>
                <a:spcPts val="0"/>
              </a:spcBef>
              <a:spcAft>
                <a:spcPts val="420"/>
              </a:spcAft>
              <a:defRPr/>
            </a:pPr>
            <a:r>
              <a:rPr lang="en-US" sz="4000" spc="-250">
                <a:latin typeface="Calibri"/>
              </a:rPr>
              <a:t>•    Nitrogen mustards were a product of the secret war gas programs in both world wars</a:t>
            </a:r>
          </a:p>
          <a:p>
            <a:pPr marL="241300" indent="-241300" eaLnBrk="1" fontAlgn="auto" hangingPunct="1">
              <a:lnSpc>
                <a:spcPts val="4320"/>
              </a:lnSpc>
              <a:spcBef>
                <a:spcPts val="0"/>
              </a:spcBef>
              <a:spcAft>
                <a:spcPts val="420"/>
              </a:spcAft>
              <a:defRPr/>
            </a:pPr>
            <a:r>
              <a:rPr lang="en-US" sz="4000" spc="-250">
                <a:latin typeface="Calibri"/>
              </a:rPr>
              <a:t>•    In World War II, an explosion at Bar Harbor exposed seamen to mustard gas - they developed severe marrow and lymphoid hypoplasia</a:t>
            </a:r>
          </a:p>
          <a:p>
            <a:pPr marL="241300" indent="-241300" eaLnBrk="1" fontAlgn="auto" hangingPunct="1">
              <a:lnSpc>
                <a:spcPts val="4320"/>
              </a:lnSpc>
              <a:spcBef>
                <a:spcPts val="0"/>
              </a:spcBef>
              <a:spcAft>
                <a:spcPts val="0"/>
              </a:spcAft>
              <a:defRPr/>
            </a:pPr>
            <a:r>
              <a:rPr lang="en-US" sz="4000" spc="-250">
                <a:latin typeface="Calibri"/>
              </a:rPr>
              <a:t>•    Led to the use of these agents to treat Hodgkins and non-Hodgkins lymphomas at Yale in 1943.</a:t>
            </a:r>
          </a:p>
        </p:txBody>
      </p:sp>
    </p:spTree>
  </p:cSld>
  <p:clrMapOvr>
    <a:overrideClrMapping bg1="lt1" tx1="dk1" bg2="lt2" tx2="dk2" accent1="accent1" accent2="accent2" accent3="accent3" accent4="accent4" accent5="accent5" accent6="accent6" hlink="hlink" folHlink="folHlink"/>
  </p:clrMapOvr>
</p:sld>
</file>

<file path=ppt/slides/slide2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1122" name="Rectangle 1">
            <a:extLst>
              <a:ext uri="{FF2B5EF4-FFF2-40B4-BE49-F238E27FC236}">
                <a16:creationId xmlns="" xmlns:a16="http://schemas.microsoft.com/office/drawing/2014/main" id="{D7483128-8702-A8DD-B3B4-366E44A22CC8}"/>
              </a:ext>
            </a:extLst>
          </p:cNvPr>
          <p:cNvSpPr>
            <a:spLocks noChangeArrowheads="1"/>
          </p:cNvSpPr>
          <p:nvPr/>
        </p:nvSpPr>
        <p:spPr bwMode="auto">
          <a:xfrm>
            <a:off x="2694781" y="858838"/>
            <a:ext cx="6427788"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900">
                <a:latin typeface="Times New Roman" panose="02020603050405020304" pitchFamily="18" charset="0"/>
              </a:rPr>
              <a:t>HISTORICAL PERSPECTIVE</a:t>
            </a:r>
          </a:p>
        </p:txBody>
      </p:sp>
      <p:sp>
        <p:nvSpPr>
          <p:cNvPr id="3" name="Rectangle 2">
            <a:extLst>
              <a:ext uri="{FF2B5EF4-FFF2-40B4-BE49-F238E27FC236}">
                <a16:creationId xmlns="" xmlns:a16="http://schemas.microsoft.com/office/drawing/2014/main" id="{304DCC25-29C7-7D9F-C6DF-7339D6C25CCB}"/>
              </a:ext>
            </a:extLst>
          </p:cNvPr>
          <p:cNvSpPr/>
          <p:nvPr/>
        </p:nvSpPr>
        <p:spPr>
          <a:xfrm>
            <a:off x="1118395" y="1779588"/>
            <a:ext cx="10086975" cy="3371850"/>
          </a:xfrm>
          <a:prstGeom prst="rect">
            <a:avLst/>
          </a:prstGeom>
        </p:spPr>
        <p:txBody>
          <a:bodyPr lIns="0" tIns="0" rIns="0" bIns="0"/>
          <a:lstStyle/>
          <a:p>
            <a:pPr marL="228600" indent="-228600" eaLnBrk="1" fontAlgn="auto" hangingPunct="1">
              <a:lnSpc>
                <a:spcPts val="4320"/>
              </a:lnSpc>
              <a:spcBef>
                <a:spcPts val="0"/>
              </a:spcBef>
              <a:spcAft>
                <a:spcPts val="420"/>
              </a:spcAft>
              <a:defRPr/>
            </a:pPr>
            <a:r>
              <a:rPr lang="en-US" sz="4000" spc="-250">
                <a:latin typeface="Calibri"/>
              </a:rPr>
              <a:t>•    In the 1950’s, folic acid was shown to accelerate the progression of childhood leukemias; led to development of folic acid antagonists</a:t>
            </a:r>
          </a:p>
          <a:p>
            <a:pPr marL="228600" indent="-228600" eaLnBrk="1" fontAlgn="auto" hangingPunct="1">
              <a:lnSpc>
                <a:spcPts val="4320"/>
              </a:lnSpc>
              <a:spcBef>
                <a:spcPts val="0"/>
              </a:spcBef>
              <a:spcAft>
                <a:spcPts val="0"/>
              </a:spcAft>
              <a:defRPr/>
            </a:pPr>
            <a:r>
              <a:rPr lang="en-US" sz="4000" spc="-250">
                <a:latin typeface="Calibri"/>
              </a:rPr>
              <a:t>•    In the 1960’s, combination chemotherapy for childhood leukemias and Hodgkins lymphoma began to be used.</a:t>
            </a:r>
          </a:p>
        </p:txBody>
      </p:sp>
    </p:spTree>
  </p:cSld>
  <p:clrMapOvr>
    <a:overrideClrMapping bg1="lt1" tx1="dk1" bg2="lt2" tx2="dk2" accent1="accent1" accent2="accent2" accent3="accent3" accent4="accent4" accent5="accent5" accent6="accent6" hlink="hlink" folHlink="folHlink"/>
  </p:clrMapOvr>
</p:sld>
</file>

<file path=ppt/slides/slide2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569F3B8-8C92-C1F8-230A-3F13F47C424D}"/>
              </a:ext>
            </a:extLst>
          </p:cNvPr>
          <p:cNvSpPr/>
          <p:nvPr/>
        </p:nvSpPr>
        <p:spPr>
          <a:xfrm>
            <a:off x="948531" y="360364"/>
            <a:ext cx="8388350" cy="422275"/>
          </a:xfrm>
          <a:prstGeom prst="rect">
            <a:avLst/>
          </a:prstGeom>
        </p:spPr>
        <p:txBody>
          <a:bodyPr wrap="none" lIns="0" tIns="0" rIns="0" bIns="0"/>
          <a:lstStyle/>
          <a:p>
            <a:pPr eaLnBrk="1" fontAlgn="auto" hangingPunct="1">
              <a:spcBef>
                <a:spcPts val="0"/>
              </a:spcBef>
              <a:spcAft>
                <a:spcPts val="0"/>
              </a:spcAft>
              <a:defRPr/>
            </a:pPr>
            <a:r>
              <a:rPr lang="en-US" sz="3900" b="1" spc="-50">
                <a:latin typeface="Times New Roman"/>
              </a:rPr>
              <a:t>INTRODUCTION: DEFINATIONS</a:t>
            </a:r>
          </a:p>
        </p:txBody>
      </p:sp>
      <p:sp>
        <p:nvSpPr>
          <p:cNvPr id="3" name="Rectangle 2">
            <a:extLst>
              <a:ext uri="{FF2B5EF4-FFF2-40B4-BE49-F238E27FC236}">
                <a16:creationId xmlns="" xmlns:a16="http://schemas.microsoft.com/office/drawing/2014/main" id="{A8FC1BC8-A639-67E4-B38B-B295025CCBEB}"/>
              </a:ext>
            </a:extLst>
          </p:cNvPr>
          <p:cNvSpPr/>
          <p:nvPr/>
        </p:nvSpPr>
        <p:spPr>
          <a:xfrm>
            <a:off x="1420020" y="2309814"/>
            <a:ext cx="9521825" cy="2655887"/>
          </a:xfrm>
          <a:prstGeom prst="rect">
            <a:avLst/>
          </a:prstGeom>
        </p:spPr>
        <p:txBody>
          <a:bodyPr lIns="0" tIns="0" rIns="0" bIns="0"/>
          <a:lstStyle/>
          <a:p>
            <a:pPr marL="228600" indent="-228600" algn="just" eaLnBrk="1" fontAlgn="auto" hangingPunct="1">
              <a:lnSpc>
                <a:spcPts val="4320"/>
              </a:lnSpc>
              <a:spcBef>
                <a:spcPts val="0"/>
              </a:spcBef>
              <a:spcAft>
                <a:spcPts val="210"/>
              </a:spcAft>
              <a:defRPr/>
            </a:pPr>
            <a:r>
              <a:rPr lang="en-US" sz="4000" spc="-250">
                <a:latin typeface="Calibri"/>
              </a:rPr>
              <a:t>•    CHEMOTHERAPY: The term chemotherapy is describe as the use of chemicals or drugs to treat cancer.</a:t>
            </a:r>
          </a:p>
          <a:p>
            <a:pPr marL="228600" indent="-228600" algn="just" eaLnBrk="1" fontAlgn="auto" hangingPunct="1">
              <a:lnSpc>
                <a:spcPts val="4368"/>
              </a:lnSpc>
              <a:spcBef>
                <a:spcPts val="0"/>
              </a:spcBef>
              <a:spcAft>
                <a:spcPts val="0"/>
              </a:spcAft>
              <a:defRPr/>
            </a:pPr>
            <a:r>
              <a:rPr lang="en-US" sz="4000" spc="-250">
                <a:latin typeface="Calibri"/>
              </a:rPr>
              <a:t>•    CYTOTOXIC DRUG: Lysis both normal and cancer cells</a:t>
            </a:r>
          </a:p>
        </p:txBody>
      </p:sp>
      <p:sp>
        <p:nvSpPr>
          <p:cNvPr id="4" name="Rectangle 3">
            <a:extLst>
              <a:ext uri="{FF2B5EF4-FFF2-40B4-BE49-F238E27FC236}">
                <a16:creationId xmlns="" xmlns:a16="http://schemas.microsoft.com/office/drawing/2014/main" id="{085DBCC5-F11B-E13C-AF34-D24EFC558BF5}"/>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842D7AD2-85F2-4366-76F9-63A318719D2D}"/>
              </a:ext>
            </a:extLst>
          </p:cNvPr>
          <p:cNvSpPr/>
          <p:nvPr/>
        </p:nvSpPr>
        <p:spPr>
          <a:xfrm>
            <a:off x="5252244" y="6470650"/>
            <a:ext cx="1739900" cy="16510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hlinkClick r:id="rId2"/>
              </a:rPr>
              <a:t>bbinyunus2002@gmail.com</a:t>
            </a:r>
          </a:p>
        </p:txBody>
      </p:sp>
      <p:sp>
        <p:nvSpPr>
          <p:cNvPr id="6" name="Rectangle 5">
            <a:extLst>
              <a:ext uri="{FF2B5EF4-FFF2-40B4-BE49-F238E27FC236}">
                <a16:creationId xmlns="" xmlns:a16="http://schemas.microsoft.com/office/drawing/2014/main" id="{EB8FCF0C-113A-A3DA-9E7F-802B4AA778A7}"/>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238</a:t>
            </a:r>
          </a:p>
        </p:txBody>
      </p:sp>
    </p:spTree>
  </p:cSld>
  <p:clrMapOvr>
    <a:overrideClrMapping bg1="lt1" tx1="dk1" bg2="lt2" tx2="dk2" accent1="accent1" accent2="accent2" accent3="accent3" accent4="accent4" accent5="accent5" accent6="accent6" hlink="hlink" folHlink="folHlink"/>
  </p:clrMapOvr>
</p:sld>
</file>

<file path=ppt/slides/slide2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3170" name="Rectangle 1">
            <a:extLst>
              <a:ext uri="{FF2B5EF4-FFF2-40B4-BE49-F238E27FC236}">
                <a16:creationId xmlns="" xmlns:a16="http://schemas.microsoft.com/office/drawing/2014/main" id="{377118CB-F0DA-CEC0-F896-5513D27E5172}"/>
              </a:ext>
            </a:extLst>
          </p:cNvPr>
          <p:cNvSpPr>
            <a:spLocks noChangeArrowheads="1"/>
          </p:cNvSpPr>
          <p:nvPr/>
        </p:nvSpPr>
        <p:spPr bwMode="auto">
          <a:xfrm>
            <a:off x="3548856" y="652463"/>
            <a:ext cx="49149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400" b="1">
                <a:latin typeface="Times New Roman" panose="02020603050405020304" pitchFamily="18" charset="0"/>
              </a:rPr>
              <a:t>CHEMOTHERAP</a:t>
            </a:r>
            <a:r>
              <a:rPr lang="en-US" altLang="en-US" sz="4300">
                <a:latin typeface="Times New Roman" panose="02020603050405020304" pitchFamily="18" charset="0"/>
              </a:rPr>
              <a:t>Y</a:t>
            </a:r>
          </a:p>
        </p:txBody>
      </p:sp>
      <p:sp>
        <p:nvSpPr>
          <p:cNvPr id="3" name="Rectangle 2">
            <a:extLst>
              <a:ext uri="{FF2B5EF4-FFF2-40B4-BE49-F238E27FC236}">
                <a16:creationId xmlns="" xmlns:a16="http://schemas.microsoft.com/office/drawing/2014/main" id="{FF55997B-1CC7-4E21-F8F9-564AAA4BF21A}"/>
              </a:ext>
            </a:extLst>
          </p:cNvPr>
          <p:cNvSpPr/>
          <p:nvPr/>
        </p:nvSpPr>
        <p:spPr>
          <a:xfrm>
            <a:off x="1051719" y="2051050"/>
            <a:ext cx="9701212" cy="2947988"/>
          </a:xfrm>
          <a:prstGeom prst="rect">
            <a:avLst/>
          </a:prstGeom>
        </p:spPr>
        <p:txBody>
          <a:bodyPr lIns="0" tIns="0" rIns="0" bIns="0"/>
          <a:lstStyle/>
          <a:p>
            <a:pPr marL="241300" indent="-241300" eaLnBrk="1" fontAlgn="auto" hangingPunct="1">
              <a:lnSpc>
                <a:spcPts val="4320"/>
              </a:lnSpc>
              <a:spcBef>
                <a:spcPts val="0"/>
              </a:spcBef>
              <a:spcAft>
                <a:spcPts val="630"/>
              </a:spcAft>
              <a:defRPr/>
            </a:pPr>
            <a:r>
              <a:rPr lang="en-US" sz="4000" spc="-250">
                <a:latin typeface="Calibri"/>
              </a:rPr>
              <a:t>•    Systemic chemotherapy is the main treatment available for disseminated malignant diseases.</a:t>
            </a:r>
          </a:p>
          <a:p>
            <a:pPr marL="241300" indent="-241300" eaLnBrk="1" fontAlgn="auto" hangingPunct="1">
              <a:lnSpc>
                <a:spcPts val="4320"/>
              </a:lnSpc>
              <a:spcBef>
                <a:spcPts val="0"/>
              </a:spcBef>
              <a:spcAft>
                <a:spcPts val="630"/>
              </a:spcAft>
              <a:defRPr/>
            </a:pPr>
            <a:r>
              <a:rPr lang="en-US" sz="4000" spc="-250">
                <a:latin typeface="Calibri"/>
              </a:rPr>
              <a:t>•    Progress in chemotherapy resulted in cure for several tumors.</a:t>
            </a:r>
          </a:p>
          <a:p>
            <a:pPr algn="just" eaLnBrk="1" fontAlgn="auto" hangingPunct="1">
              <a:spcBef>
                <a:spcPts val="0"/>
              </a:spcBef>
              <a:spcAft>
                <a:spcPts val="0"/>
              </a:spcAft>
              <a:defRPr/>
            </a:pPr>
            <a:r>
              <a:rPr lang="en-US" sz="4000" spc="-250">
                <a:latin typeface="Calibri"/>
              </a:rPr>
              <a:t>•    Chemotherapy usually require multiple cycles.</a:t>
            </a:r>
          </a:p>
        </p:txBody>
      </p:sp>
    </p:spTree>
  </p:cSld>
  <p:clrMapOvr>
    <a:overrideClrMapping bg1="lt1" tx1="dk1" bg2="lt2" tx2="dk2" accent1="accent1" accent2="accent2" accent3="accent3" accent4="accent4" accent5="accent5" accent6="accent6" hlink="hlink" folHlink="folHlink"/>
  </p:clrMapOvr>
</p:sld>
</file>

<file path=ppt/slides/slide2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4194" name="Rectangle 1">
            <a:extLst>
              <a:ext uri="{FF2B5EF4-FFF2-40B4-BE49-F238E27FC236}">
                <a16:creationId xmlns="" xmlns:a16="http://schemas.microsoft.com/office/drawing/2014/main" id="{A1C00669-7CB5-7B01-84B1-AD1615AA7047}"/>
              </a:ext>
            </a:extLst>
          </p:cNvPr>
          <p:cNvSpPr>
            <a:spLocks noChangeArrowheads="1"/>
          </p:cNvSpPr>
          <p:nvPr/>
        </p:nvSpPr>
        <p:spPr bwMode="auto">
          <a:xfrm>
            <a:off x="3005932" y="450850"/>
            <a:ext cx="655637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600" b="1">
                <a:solidFill>
                  <a:srgbClr val="0070C0"/>
                </a:solidFill>
                <a:latin typeface="Times New Roman" panose="02020603050405020304" pitchFamily="18" charset="0"/>
              </a:rPr>
              <a:t>MODES OF CHEMOTHERAPY</a:t>
            </a:r>
          </a:p>
        </p:txBody>
      </p:sp>
      <p:sp>
        <p:nvSpPr>
          <p:cNvPr id="3" name="Rectangle 2">
            <a:extLst>
              <a:ext uri="{FF2B5EF4-FFF2-40B4-BE49-F238E27FC236}">
                <a16:creationId xmlns="" xmlns:a16="http://schemas.microsoft.com/office/drawing/2014/main" id="{E8ED63B7-2370-BCF5-1112-3642FD12453C}"/>
              </a:ext>
            </a:extLst>
          </p:cNvPr>
          <p:cNvSpPr/>
          <p:nvPr/>
        </p:nvSpPr>
        <p:spPr>
          <a:xfrm>
            <a:off x="883444" y="1228726"/>
            <a:ext cx="10541000" cy="4360863"/>
          </a:xfrm>
          <a:prstGeom prst="rect">
            <a:avLst/>
          </a:prstGeom>
        </p:spPr>
        <p:txBody>
          <a:bodyPr lIns="0" tIns="0" rIns="0" bIns="0"/>
          <a:lstStyle/>
          <a:p>
            <a:pPr marL="241300" indent="-241300" eaLnBrk="1" fontAlgn="auto" hangingPunct="1">
              <a:lnSpc>
                <a:spcPts val="3072"/>
              </a:lnSpc>
              <a:spcBef>
                <a:spcPts val="0"/>
              </a:spcBef>
              <a:spcAft>
                <a:spcPts val="210"/>
              </a:spcAft>
              <a:defRPr/>
            </a:pPr>
            <a:r>
              <a:rPr lang="en-US" sz="3100" spc="-200">
                <a:solidFill>
                  <a:srgbClr val="0070C0"/>
                </a:solidFill>
                <a:latin typeface="Calibri"/>
              </a:rPr>
              <a:t>•    PRIMARY CHEMOTHERAPY </a:t>
            </a:r>
            <a:r>
              <a:rPr lang="en-US" sz="3100" spc="-200">
                <a:latin typeface="Calibri"/>
              </a:rPr>
              <a:t>- chemotherapy is used as the sole anti-cancer treatment in a highly sensitive tumor types</a:t>
            </a:r>
          </a:p>
          <a:p>
            <a:pPr marL="482600" algn="just" eaLnBrk="1" fontAlgn="auto" hangingPunct="1">
              <a:spcBef>
                <a:spcPts val="0"/>
              </a:spcBef>
              <a:spcAft>
                <a:spcPts val="1050"/>
              </a:spcAft>
              <a:defRPr/>
            </a:pPr>
            <a:r>
              <a:rPr lang="en-US" sz="3100" spc="-200">
                <a:latin typeface="Calibri"/>
              </a:rPr>
              <a:t>•    Example - CHOP for Non-Hodgkins lymphoma</a:t>
            </a:r>
          </a:p>
          <a:p>
            <a:pPr marL="241300" indent="-241300" eaLnBrk="1" fontAlgn="auto" hangingPunct="1">
              <a:lnSpc>
                <a:spcPts val="3072"/>
              </a:lnSpc>
              <a:spcBef>
                <a:spcPts val="0"/>
              </a:spcBef>
              <a:spcAft>
                <a:spcPts val="210"/>
              </a:spcAft>
              <a:defRPr/>
            </a:pPr>
            <a:r>
              <a:rPr lang="en-US" sz="3100" spc="-200">
                <a:solidFill>
                  <a:srgbClr val="0070C0"/>
                </a:solidFill>
                <a:latin typeface="Calibri"/>
              </a:rPr>
              <a:t>•    ADJUVANT CHEMOTHERAPY </a:t>
            </a:r>
            <a:r>
              <a:rPr lang="en-US" sz="3100" spc="-200">
                <a:latin typeface="Calibri"/>
              </a:rPr>
              <a:t>- treatment is given after surgery to “mop up” microscopic residual disease</a:t>
            </a:r>
          </a:p>
          <a:p>
            <a:pPr marL="482600" algn="just" eaLnBrk="1" fontAlgn="auto" hangingPunct="1">
              <a:spcBef>
                <a:spcPts val="0"/>
              </a:spcBef>
              <a:spcAft>
                <a:spcPts val="1050"/>
              </a:spcAft>
              <a:defRPr/>
            </a:pPr>
            <a:r>
              <a:rPr lang="en-US" sz="3100" spc="-200">
                <a:latin typeface="Calibri"/>
              </a:rPr>
              <a:t>•    Example - Adriamycin, cyclophosphamide for breast cancer</a:t>
            </a:r>
          </a:p>
          <a:p>
            <a:pPr marL="241300" indent="-241300" eaLnBrk="1" fontAlgn="auto" hangingPunct="1">
              <a:lnSpc>
                <a:spcPts val="3072"/>
              </a:lnSpc>
              <a:spcBef>
                <a:spcPts val="0"/>
              </a:spcBef>
              <a:spcAft>
                <a:spcPts val="210"/>
              </a:spcAft>
              <a:defRPr/>
            </a:pPr>
            <a:r>
              <a:rPr lang="en-US" sz="3100" spc="-200">
                <a:solidFill>
                  <a:srgbClr val="0070C0"/>
                </a:solidFill>
                <a:latin typeface="Calibri"/>
              </a:rPr>
              <a:t>•    NEOADJUVANT CHEMOTHERAPY </a:t>
            </a:r>
            <a:r>
              <a:rPr lang="en-US" sz="3100" spc="-200">
                <a:latin typeface="Calibri"/>
              </a:rPr>
              <a:t>- treatment is given before surgery to shrink tumor and increase chance of successful resection</a:t>
            </a:r>
          </a:p>
          <a:p>
            <a:pPr marL="482600" algn="just" eaLnBrk="1" fontAlgn="auto" hangingPunct="1">
              <a:spcBef>
                <a:spcPts val="0"/>
              </a:spcBef>
              <a:spcAft>
                <a:spcPts val="0"/>
              </a:spcAft>
              <a:defRPr/>
            </a:pPr>
            <a:r>
              <a:rPr lang="en-US" sz="3100" spc="-200">
                <a:latin typeface="Calibri"/>
              </a:rPr>
              <a:t>•    Example - Adriamycin, ifosfamide for osteosarcoma</a:t>
            </a:r>
          </a:p>
        </p:txBody>
      </p:sp>
    </p:spTree>
  </p:cSld>
  <p:clrMapOvr>
    <a:overrideClrMapping bg1="lt1" tx1="dk1" bg2="lt2" tx2="dk2" accent1="accent1" accent2="accent2" accent3="accent3" accent4="accent4" accent5="accent5" accent6="accent6" hlink="hlink" folHlink="folHlink"/>
  </p:clrMapOvr>
</p:sld>
</file>

<file path=ppt/slides/slide2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5218" name="Rectangle 1">
            <a:extLst>
              <a:ext uri="{FF2B5EF4-FFF2-40B4-BE49-F238E27FC236}">
                <a16:creationId xmlns="" xmlns:a16="http://schemas.microsoft.com/office/drawing/2014/main" id="{2D988DB4-A5B8-521B-C02E-A7B3F68D91FC}"/>
              </a:ext>
            </a:extLst>
          </p:cNvPr>
          <p:cNvSpPr>
            <a:spLocks noChangeArrowheads="1"/>
          </p:cNvSpPr>
          <p:nvPr/>
        </p:nvSpPr>
        <p:spPr bwMode="auto">
          <a:xfrm>
            <a:off x="2999581" y="496889"/>
            <a:ext cx="65595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600" b="1">
                <a:solidFill>
                  <a:srgbClr val="0070C0"/>
                </a:solidFill>
                <a:latin typeface="Times New Roman" panose="02020603050405020304" pitchFamily="18" charset="0"/>
              </a:rPr>
              <a:t>MODES OF CHEMOTHERAPY</a:t>
            </a:r>
          </a:p>
        </p:txBody>
      </p:sp>
      <p:sp>
        <p:nvSpPr>
          <p:cNvPr id="3" name="Rectangle 2">
            <a:extLst>
              <a:ext uri="{FF2B5EF4-FFF2-40B4-BE49-F238E27FC236}">
                <a16:creationId xmlns="" xmlns:a16="http://schemas.microsoft.com/office/drawing/2014/main" id="{B47B2BB7-FEFF-4ACD-EE1F-16B12EBF7D79}"/>
              </a:ext>
            </a:extLst>
          </p:cNvPr>
          <p:cNvSpPr/>
          <p:nvPr/>
        </p:nvSpPr>
        <p:spPr>
          <a:xfrm>
            <a:off x="999331" y="1962150"/>
            <a:ext cx="10375900" cy="1466850"/>
          </a:xfrm>
          <a:prstGeom prst="rect">
            <a:avLst/>
          </a:prstGeom>
        </p:spPr>
        <p:txBody>
          <a:bodyPr lIns="0" tIns="0" rIns="0" bIns="0"/>
          <a:lstStyle/>
          <a:p>
            <a:pPr marL="241300" indent="-241300" eaLnBrk="1" fontAlgn="auto" hangingPunct="1">
              <a:lnSpc>
                <a:spcPts val="3816"/>
              </a:lnSpc>
              <a:spcBef>
                <a:spcPts val="0"/>
              </a:spcBef>
              <a:spcAft>
                <a:spcPts val="3990"/>
              </a:spcAft>
              <a:defRPr/>
            </a:pPr>
            <a:r>
              <a:rPr lang="en-US" sz="4000" spc="-250">
                <a:solidFill>
                  <a:srgbClr val="0070C0"/>
                </a:solidFill>
                <a:latin typeface="Calibri"/>
              </a:rPr>
              <a:t>• CONCURRENT CHEMOTHERAPY </a:t>
            </a:r>
            <a:r>
              <a:rPr lang="en-US" sz="4000" spc="-250">
                <a:latin typeface="Calibri"/>
              </a:rPr>
              <a:t>- treatment is given </a:t>
            </a:r>
            <a:r>
              <a:rPr lang="en-US" sz="3900" b="1" spc="-50">
                <a:latin typeface="Times New Roman"/>
              </a:rPr>
              <a:t>simultaneous to radiation </a:t>
            </a:r>
            <a:r>
              <a:rPr lang="en-US" sz="4000" spc="-250">
                <a:latin typeface="Calibri"/>
              </a:rPr>
              <a:t>to increase sensitivity of cancer cells to radiation.</a:t>
            </a:r>
          </a:p>
        </p:txBody>
      </p:sp>
      <p:sp>
        <p:nvSpPr>
          <p:cNvPr id="4" name="Rectangle 3">
            <a:extLst>
              <a:ext uri="{FF2B5EF4-FFF2-40B4-BE49-F238E27FC236}">
                <a16:creationId xmlns="" xmlns:a16="http://schemas.microsoft.com/office/drawing/2014/main" id="{770D408B-BAD7-68A3-868E-731B7DF50F97}"/>
              </a:ext>
            </a:extLst>
          </p:cNvPr>
          <p:cNvSpPr/>
          <p:nvPr/>
        </p:nvSpPr>
        <p:spPr>
          <a:xfrm>
            <a:off x="999332" y="4157664"/>
            <a:ext cx="9663113" cy="884237"/>
          </a:xfrm>
          <a:prstGeom prst="rect">
            <a:avLst/>
          </a:prstGeom>
        </p:spPr>
        <p:txBody>
          <a:bodyPr lIns="0" tIns="0" rIns="0" bIns="0"/>
          <a:lstStyle/>
          <a:p>
            <a:pPr marL="241300" indent="-241300" eaLnBrk="1" fontAlgn="auto" hangingPunct="1">
              <a:lnSpc>
                <a:spcPts val="3840"/>
              </a:lnSpc>
              <a:spcBef>
                <a:spcPts val="3990"/>
              </a:spcBef>
              <a:spcAft>
                <a:spcPts val="0"/>
              </a:spcAft>
              <a:defRPr/>
            </a:pPr>
            <a:r>
              <a:rPr lang="en-US" sz="4000" spc="-250">
                <a:latin typeface="Calibri"/>
              </a:rPr>
              <a:t>• Example - Cisplatin, 5-fluourouracil, XRT for head and neck tumors.</a:t>
            </a:r>
          </a:p>
        </p:txBody>
      </p:sp>
    </p:spTree>
  </p:cSld>
  <p:clrMapOvr>
    <a:overrideClrMapping bg1="lt1" tx1="dk1" bg2="lt2" tx2="dk2" accent1="accent1" accent2="accent2" accent3="accent3" accent4="accent4" accent5="accent5" accent6="accent6" hlink="hlink" folHlink="folHlink"/>
  </p:clrMapOvr>
</p:sld>
</file>

<file path=ppt/slides/slide2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42" name="Rectangle 1">
            <a:extLst>
              <a:ext uri="{FF2B5EF4-FFF2-40B4-BE49-F238E27FC236}">
                <a16:creationId xmlns="" xmlns:a16="http://schemas.microsoft.com/office/drawing/2014/main" id="{DDE67607-02E1-A539-39AB-B790EABDD3B4}"/>
              </a:ext>
            </a:extLst>
          </p:cNvPr>
          <p:cNvSpPr>
            <a:spLocks noChangeArrowheads="1"/>
          </p:cNvSpPr>
          <p:nvPr/>
        </p:nvSpPr>
        <p:spPr bwMode="auto">
          <a:xfrm>
            <a:off x="1618456" y="688976"/>
            <a:ext cx="76073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100" b="1">
                <a:solidFill>
                  <a:srgbClr val="0070C0"/>
                </a:solidFill>
                <a:latin typeface="Times New Roman" panose="02020603050405020304" pitchFamily="18" charset="0"/>
              </a:rPr>
              <a:t>COMPLICATION OF CHEMOTHERAPY</a:t>
            </a:r>
          </a:p>
        </p:txBody>
      </p:sp>
      <p:sp>
        <p:nvSpPr>
          <p:cNvPr id="3" name="Rectangle 2">
            <a:extLst>
              <a:ext uri="{FF2B5EF4-FFF2-40B4-BE49-F238E27FC236}">
                <a16:creationId xmlns="" xmlns:a16="http://schemas.microsoft.com/office/drawing/2014/main" id="{E8577B44-601D-752B-549F-628D4ABCB286}"/>
              </a:ext>
            </a:extLst>
          </p:cNvPr>
          <p:cNvSpPr/>
          <p:nvPr/>
        </p:nvSpPr>
        <p:spPr>
          <a:xfrm>
            <a:off x="962820" y="1928814"/>
            <a:ext cx="9699625" cy="2847975"/>
          </a:xfrm>
          <a:prstGeom prst="rect">
            <a:avLst/>
          </a:prstGeom>
        </p:spPr>
        <p:txBody>
          <a:bodyPr lIns="0" tIns="0" rIns="0" bIns="0"/>
          <a:lstStyle/>
          <a:p>
            <a:pPr marL="241300" indent="-241300" eaLnBrk="1" fontAlgn="auto" hangingPunct="1">
              <a:lnSpc>
                <a:spcPts val="4320"/>
              </a:lnSpc>
              <a:spcBef>
                <a:spcPts val="0"/>
              </a:spcBef>
              <a:spcAft>
                <a:spcPts val="420"/>
              </a:spcAft>
              <a:defRPr/>
            </a:pPr>
            <a:r>
              <a:rPr lang="en-US" sz="4000" spc="-250">
                <a:latin typeface="Calibri"/>
              </a:rPr>
              <a:t>•    Every chemotherapeutic will have some deleterious side effect on normal tissue .</a:t>
            </a:r>
          </a:p>
          <a:p>
            <a:pPr algn="just" eaLnBrk="1" fontAlgn="auto" hangingPunct="1">
              <a:spcBef>
                <a:spcPts val="0"/>
              </a:spcBef>
              <a:spcAft>
                <a:spcPts val="1680"/>
              </a:spcAft>
              <a:defRPr/>
            </a:pPr>
            <a:r>
              <a:rPr lang="en-US" sz="4000" spc="-250">
                <a:latin typeface="Calibri"/>
              </a:rPr>
              <a:t>•    E.G; Myelosuppression, nausea &amp; vomiting,</a:t>
            </a:r>
          </a:p>
          <a:p>
            <a:pPr marL="241300" indent="-241300" eaLnBrk="1" fontAlgn="auto" hangingPunct="1">
              <a:lnSpc>
                <a:spcPts val="4344"/>
              </a:lnSpc>
              <a:spcBef>
                <a:spcPts val="0"/>
              </a:spcBef>
              <a:spcAft>
                <a:spcPts val="0"/>
              </a:spcAft>
              <a:defRPr/>
            </a:pPr>
            <a:r>
              <a:rPr lang="en-US" sz="4000" spc="-250">
                <a:latin typeface="Calibri"/>
              </a:rPr>
              <a:t>Stomatitis, and alopecia are the most frequently observed side effects.</a:t>
            </a:r>
          </a:p>
        </p:txBody>
      </p:sp>
    </p:spTree>
  </p:cSld>
  <p:clrMapOvr>
    <a:overrideClrMapping bg1="lt1" tx1="dk1" bg2="lt2" tx2="dk2" accent1="accent1" accent2="accent2" accent3="accent3" accent4="accent4" accent5="accent5" accent6="accent6" hlink="hlink" folHlink="folHlink"/>
  </p:clrMapOvr>
</p:sld>
</file>

<file path=ppt/slides/slide2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67266" name="Picture 1">
            <a:extLst>
              <a:ext uri="{FF2B5EF4-FFF2-40B4-BE49-F238E27FC236}">
                <a16:creationId xmlns="" xmlns:a16="http://schemas.microsoft.com/office/drawing/2014/main" id="{469A6E9B-C320-A515-7868-A8A54717C2E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07757" y="1255713"/>
            <a:ext cx="2309813" cy="512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D373E6B1-A392-640D-D4FE-C1DA9EE9C727}"/>
              </a:ext>
            </a:extLst>
          </p:cNvPr>
          <p:cNvSpPr/>
          <p:nvPr/>
        </p:nvSpPr>
        <p:spPr>
          <a:xfrm>
            <a:off x="2969419" y="649288"/>
            <a:ext cx="5529262" cy="322262"/>
          </a:xfrm>
          <a:prstGeom prst="rect">
            <a:avLst/>
          </a:prstGeom>
        </p:spPr>
        <p:txBody>
          <a:bodyPr wrap="none" lIns="0" tIns="0" rIns="0" bIns="0"/>
          <a:lstStyle/>
          <a:p>
            <a:pPr eaLnBrk="1" fontAlgn="auto" hangingPunct="1">
              <a:spcBef>
                <a:spcPts val="0"/>
              </a:spcBef>
              <a:spcAft>
                <a:spcPts val="0"/>
              </a:spcAft>
              <a:defRPr/>
            </a:pPr>
            <a:r>
              <a:rPr lang="en-US" sz="4200" spc="-300">
                <a:solidFill>
                  <a:srgbClr val="0070C0"/>
                </a:solidFill>
                <a:latin typeface="Calibri"/>
              </a:rPr>
              <a:t>SIDE EFFECTS OF CHEMOTHERAPY</a:t>
            </a:r>
          </a:p>
        </p:txBody>
      </p:sp>
      <p:sp>
        <p:nvSpPr>
          <p:cNvPr id="267268" name="Rectangle 3">
            <a:extLst>
              <a:ext uri="{FF2B5EF4-FFF2-40B4-BE49-F238E27FC236}">
                <a16:creationId xmlns="" xmlns:a16="http://schemas.microsoft.com/office/drawing/2014/main" id="{12A5A2BA-36F3-487C-256E-C3F274A86DDA}"/>
              </a:ext>
            </a:extLst>
          </p:cNvPr>
          <p:cNvSpPr>
            <a:spLocks noChangeArrowheads="1"/>
          </p:cNvSpPr>
          <p:nvPr/>
        </p:nvSpPr>
        <p:spPr bwMode="auto">
          <a:xfrm>
            <a:off x="1300956" y="1427163"/>
            <a:ext cx="2216150"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5163"/>
              </a:lnSpc>
            </a:pPr>
            <a:r>
              <a:rPr lang="en-US" altLang="en-US" sz="2300" b="1">
                <a:latin typeface="Times New Roman" panose="02020603050405020304" pitchFamily="18" charset="0"/>
              </a:rPr>
              <a:t>Mucositis</a:t>
            </a:r>
          </a:p>
          <a:p>
            <a:pPr eaLnBrk="1" hangingPunct="1">
              <a:lnSpc>
                <a:spcPts val="5163"/>
              </a:lnSpc>
            </a:pPr>
            <a:r>
              <a:rPr lang="en-US" altLang="en-US" sz="2300" b="1">
                <a:latin typeface="Times New Roman" panose="02020603050405020304" pitchFamily="18" charset="0"/>
              </a:rPr>
              <a:t>Nausea/vomiting</a:t>
            </a:r>
          </a:p>
          <a:p>
            <a:pPr eaLnBrk="1" hangingPunct="1">
              <a:lnSpc>
                <a:spcPts val="5163"/>
              </a:lnSpc>
            </a:pPr>
            <a:r>
              <a:rPr lang="en-US" altLang="en-US" sz="2300" b="1">
                <a:latin typeface="Times New Roman" panose="02020603050405020304" pitchFamily="18" charset="0"/>
              </a:rPr>
              <a:t>Diarrhea</a:t>
            </a:r>
          </a:p>
          <a:p>
            <a:pPr eaLnBrk="1" hangingPunct="1">
              <a:lnSpc>
                <a:spcPts val="5163"/>
              </a:lnSpc>
            </a:pPr>
            <a:r>
              <a:rPr lang="en-US" altLang="en-US" sz="2300" b="1">
                <a:latin typeface="Times New Roman" panose="02020603050405020304" pitchFamily="18" charset="0"/>
              </a:rPr>
              <a:t>Cystitis</a:t>
            </a:r>
          </a:p>
          <a:p>
            <a:pPr eaLnBrk="1" hangingPunct="1">
              <a:lnSpc>
                <a:spcPts val="5163"/>
              </a:lnSpc>
            </a:pPr>
            <a:r>
              <a:rPr lang="en-US" altLang="en-US" sz="2300" b="1">
                <a:latin typeface="Times New Roman" panose="02020603050405020304" pitchFamily="18" charset="0"/>
              </a:rPr>
              <a:t>Sterility</a:t>
            </a:r>
          </a:p>
          <a:p>
            <a:pPr eaLnBrk="1" hangingPunct="1">
              <a:lnSpc>
                <a:spcPts val="5163"/>
              </a:lnSpc>
            </a:pPr>
            <a:r>
              <a:rPr lang="en-US" altLang="en-US" sz="2300" b="1">
                <a:latin typeface="Times New Roman" panose="02020603050405020304" pitchFamily="18" charset="0"/>
              </a:rPr>
              <a:t>Myalgia</a:t>
            </a:r>
          </a:p>
          <a:p>
            <a:pPr eaLnBrk="1" hangingPunct="1">
              <a:lnSpc>
                <a:spcPts val="5163"/>
              </a:lnSpc>
            </a:pPr>
            <a:r>
              <a:rPr lang="en-US" altLang="en-US" sz="2300" b="1">
                <a:latin typeface="Times New Roman" panose="02020603050405020304" pitchFamily="18" charset="0"/>
              </a:rPr>
              <a:t>Neuropathy</a:t>
            </a:r>
          </a:p>
        </p:txBody>
      </p:sp>
    </p:spTree>
  </p:cSld>
  <p:clrMapOvr>
    <a:overrideClrMapping bg1="lt1" tx1="dk1" bg2="lt2" tx2="dk2" accent1="accent1" accent2="accent2" accent3="accent3" accent4="accent4" accent5="accent5" accent6="accent6" hlink="hlink" folHlink="folHlink"/>
  </p:clrMapOvr>
</p:sld>
</file>

<file path=ppt/slides/slide2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8290" name="Rectangle 1">
            <a:extLst>
              <a:ext uri="{FF2B5EF4-FFF2-40B4-BE49-F238E27FC236}">
                <a16:creationId xmlns="" xmlns:a16="http://schemas.microsoft.com/office/drawing/2014/main" id="{3C34FD02-975B-640F-A2E5-23691E035D7A}"/>
              </a:ext>
            </a:extLst>
          </p:cNvPr>
          <p:cNvSpPr>
            <a:spLocks noChangeArrowheads="1"/>
          </p:cNvSpPr>
          <p:nvPr/>
        </p:nvSpPr>
        <p:spPr bwMode="auto">
          <a:xfrm>
            <a:off x="919957" y="280989"/>
            <a:ext cx="9815513"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4275"/>
              </a:lnSpc>
              <a:spcAft>
                <a:spcPts val="1263"/>
              </a:spcAft>
            </a:pPr>
            <a:r>
              <a:rPr lang="en-US" altLang="en-US" sz="4000">
                <a:solidFill>
                  <a:srgbClr val="0070C0"/>
                </a:solidFill>
                <a:latin typeface="Times New Roman" panose="02020603050405020304" pitchFamily="18" charset="0"/>
              </a:rPr>
              <a:t>CRITERIA USED TO DESCRIBE RESPONSE ARE:</a:t>
            </a:r>
          </a:p>
        </p:txBody>
      </p:sp>
      <p:sp>
        <p:nvSpPr>
          <p:cNvPr id="3" name="Rectangle 2">
            <a:extLst>
              <a:ext uri="{FF2B5EF4-FFF2-40B4-BE49-F238E27FC236}">
                <a16:creationId xmlns="" xmlns:a16="http://schemas.microsoft.com/office/drawing/2014/main" id="{C2AC540C-AE68-3EEF-9661-5457C69A5D26}"/>
              </a:ext>
            </a:extLst>
          </p:cNvPr>
          <p:cNvSpPr/>
          <p:nvPr/>
        </p:nvSpPr>
        <p:spPr>
          <a:xfrm>
            <a:off x="1234281" y="1689101"/>
            <a:ext cx="10428288" cy="4735513"/>
          </a:xfrm>
          <a:prstGeom prst="rect">
            <a:avLst/>
          </a:prstGeom>
        </p:spPr>
        <p:txBody>
          <a:bodyPr lIns="0" tIns="0" rIns="0" bIns="0"/>
          <a:lstStyle/>
          <a:p>
            <a:pPr marL="232156" indent="-215900" eaLnBrk="1" fontAlgn="auto" hangingPunct="1">
              <a:lnSpc>
                <a:spcPts val="3408"/>
              </a:lnSpc>
              <a:spcBef>
                <a:spcPts val="1260"/>
              </a:spcBef>
              <a:spcAft>
                <a:spcPts val="630"/>
              </a:spcAft>
              <a:defRPr/>
            </a:pPr>
            <a:r>
              <a:rPr lang="en-US" sz="3100" spc="-200">
                <a:solidFill>
                  <a:srgbClr val="0070C0"/>
                </a:solidFill>
                <a:latin typeface="Calibri"/>
              </a:rPr>
              <a:t>•    </a:t>
            </a:r>
            <a:r>
              <a:rPr lang="en-US" sz="3200" i="1" u="sng" spc="-150">
                <a:solidFill>
                  <a:srgbClr val="0070C0"/>
                </a:solidFill>
                <a:latin typeface="Calibri"/>
              </a:rPr>
              <a:t>Complete response</a:t>
            </a:r>
            <a:r>
              <a:rPr lang="en-US" sz="3100" spc="-200">
                <a:solidFill>
                  <a:srgbClr val="0070C0"/>
                </a:solidFill>
                <a:latin typeface="Calibri"/>
              </a:rPr>
              <a:t> </a:t>
            </a:r>
            <a:r>
              <a:rPr lang="en-US" sz="3100" spc="-200">
                <a:latin typeface="Calibri"/>
              </a:rPr>
              <a:t>(complete remission)is the disappearance of all detectable malignant disease.</a:t>
            </a:r>
          </a:p>
          <a:p>
            <a:pPr marL="232156" indent="-215900" eaLnBrk="1" fontAlgn="auto" hangingPunct="1">
              <a:lnSpc>
                <a:spcPts val="3456"/>
              </a:lnSpc>
              <a:spcBef>
                <a:spcPts val="0"/>
              </a:spcBef>
              <a:spcAft>
                <a:spcPts val="630"/>
              </a:spcAft>
              <a:defRPr/>
            </a:pPr>
            <a:r>
              <a:rPr lang="en-US" sz="3100" spc="-200">
                <a:solidFill>
                  <a:srgbClr val="0070C0"/>
                </a:solidFill>
                <a:latin typeface="Calibri"/>
              </a:rPr>
              <a:t>•    </a:t>
            </a:r>
            <a:r>
              <a:rPr lang="en-US" sz="3200" i="1" u="sng" spc="-150">
                <a:solidFill>
                  <a:srgbClr val="0070C0"/>
                </a:solidFill>
                <a:latin typeface="Calibri"/>
              </a:rPr>
              <a:t>Partial response</a:t>
            </a:r>
            <a:r>
              <a:rPr lang="en-US" sz="3100" spc="-200">
                <a:solidFill>
                  <a:srgbClr val="0070C0"/>
                </a:solidFill>
                <a:latin typeface="Calibri"/>
              </a:rPr>
              <a:t> </a:t>
            </a:r>
            <a:r>
              <a:rPr lang="en-US" sz="3100" spc="-200">
                <a:latin typeface="Calibri"/>
              </a:rPr>
              <a:t>: is decrease by more than 50% in the sum of the products of the perpendicular diameters of all measurable lesions.</a:t>
            </a:r>
          </a:p>
          <a:p>
            <a:pPr marL="232156" indent="-215900" eaLnBrk="1" fontAlgn="auto" hangingPunct="1">
              <a:lnSpc>
                <a:spcPts val="3456"/>
              </a:lnSpc>
              <a:spcBef>
                <a:spcPts val="0"/>
              </a:spcBef>
              <a:spcAft>
                <a:spcPts val="630"/>
              </a:spcAft>
              <a:defRPr/>
            </a:pPr>
            <a:r>
              <a:rPr lang="en-US" sz="3100" spc="-200">
                <a:solidFill>
                  <a:srgbClr val="0070C0"/>
                </a:solidFill>
                <a:latin typeface="Calibri"/>
              </a:rPr>
              <a:t>•    </a:t>
            </a:r>
            <a:r>
              <a:rPr lang="en-US" sz="3200" i="1" u="sng" spc="-150">
                <a:solidFill>
                  <a:srgbClr val="0070C0"/>
                </a:solidFill>
                <a:latin typeface="Calibri"/>
              </a:rPr>
              <a:t>Stable disease</a:t>
            </a:r>
            <a:r>
              <a:rPr lang="en-US" sz="3100" spc="-200">
                <a:solidFill>
                  <a:srgbClr val="0070C0"/>
                </a:solidFill>
                <a:latin typeface="Calibri"/>
              </a:rPr>
              <a:t> </a:t>
            </a:r>
            <a:r>
              <a:rPr lang="en-US" sz="3100" spc="-200">
                <a:latin typeface="Calibri"/>
              </a:rPr>
              <a:t>: no increase in size of any lesion nor the appearance of any new lesions.</a:t>
            </a:r>
          </a:p>
          <a:p>
            <a:pPr marL="232156" indent="-215900" eaLnBrk="1" fontAlgn="auto" hangingPunct="1">
              <a:lnSpc>
                <a:spcPts val="3456"/>
              </a:lnSpc>
              <a:spcBef>
                <a:spcPts val="0"/>
              </a:spcBef>
              <a:spcAft>
                <a:spcPts val="0"/>
              </a:spcAft>
              <a:defRPr/>
            </a:pPr>
            <a:r>
              <a:rPr lang="en-US" sz="3100" spc="-200">
                <a:solidFill>
                  <a:srgbClr val="0070C0"/>
                </a:solidFill>
                <a:latin typeface="Calibri"/>
              </a:rPr>
              <a:t>•    </a:t>
            </a:r>
            <a:r>
              <a:rPr lang="en-US" sz="3200" i="1" u="sng" spc="-150">
                <a:solidFill>
                  <a:srgbClr val="0070C0"/>
                </a:solidFill>
                <a:latin typeface="Calibri"/>
              </a:rPr>
              <a:t>Progressive disease</a:t>
            </a:r>
            <a:r>
              <a:rPr lang="en-US" sz="3100" spc="-200">
                <a:solidFill>
                  <a:srgbClr val="0070C0"/>
                </a:solidFill>
                <a:latin typeface="Calibri"/>
              </a:rPr>
              <a:t> </a:t>
            </a:r>
            <a:r>
              <a:rPr lang="en-US" sz="3100" spc="-200">
                <a:latin typeface="Calibri"/>
              </a:rPr>
              <a:t>: means an increase by at least 25% in the sum of the products of the perpendicular diameters of measurable lesion or the appearance of new lesions.</a:t>
            </a:r>
          </a:p>
        </p:txBody>
      </p:sp>
    </p:spTree>
  </p:cSld>
  <p:clrMapOvr>
    <a:overrideClrMapping bg1="lt1" tx1="dk1" bg2="lt2" tx2="dk2" accent1="accent1" accent2="accent2" accent3="accent3" accent4="accent4" accent5="accent5" accent6="accent6" hlink="hlink" folHlink="folHlink"/>
  </p:clrMapOvr>
</p:sld>
</file>

<file path=ppt/slides/slide2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9314" name="Rectangle 1">
            <a:extLst>
              <a:ext uri="{FF2B5EF4-FFF2-40B4-BE49-F238E27FC236}">
                <a16:creationId xmlns="" xmlns:a16="http://schemas.microsoft.com/office/drawing/2014/main" id="{6392799F-1F6E-015C-CA55-0608AD435250}"/>
              </a:ext>
            </a:extLst>
          </p:cNvPr>
          <p:cNvSpPr>
            <a:spLocks noChangeArrowheads="1"/>
          </p:cNvSpPr>
          <p:nvPr/>
        </p:nvSpPr>
        <p:spPr bwMode="auto">
          <a:xfrm>
            <a:off x="3285332" y="463551"/>
            <a:ext cx="595312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solidFill>
                  <a:srgbClr val="0070C0"/>
                </a:solidFill>
                <a:latin typeface="Times New Roman" panose="02020603050405020304" pitchFamily="18" charset="0"/>
              </a:rPr>
              <a:t>ENDOCRINE THERAPY</a:t>
            </a:r>
          </a:p>
        </p:txBody>
      </p:sp>
      <p:sp>
        <p:nvSpPr>
          <p:cNvPr id="3" name="Rectangle 2">
            <a:extLst>
              <a:ext uri="{FF2B5EF4-FFF2-40B4-BE49-F238E27FC236}">
                <a16:creationId xmlns="" xmlns:a16="http://schemas.microsoft.com/office/drawing/2014/main" id="{BDB85DE8-C0C5-E143-4B0A-9D564E7910C0}"/>
              </a:ext>
            </a:extLst>
          </p:cNvPr>
          <p:cNvSpPr/>
          <p:nvPr/>
        </p:nvSpPr>
        <p:spPr>
          <a:xfrm>
            <a:off x="746919" y="1319213"/>
            <a:ext cx="10598150" cy="4832350"/>
          </a:xfrm>
          <a:prstGeom prst="rect">
            <a:avLst/>
          </a:prstGeom>
        </p:spPr>
        <p:txBody>
          <a:bodyPr lIns="0" tIns="0" rIns="0" bIns="0"/>
          <a:lstStyle/>
          <a:p>
            <a:pPr marL="228600" indent="-228600" eaLnBrk="1" fontAlgn="auto" hangingPunct="1">
              <a:lnSpc>
                <a:spcPts val="3024"/>
              </a:lnSpc>
              <a:spcBef>
                <a:spcPts val="0"/>
              </a:spcBef>
              <a:spcAft>
                <a:spcPts val="630"/>
              </a:spcAft>
              <a:defRPr/>
            </a:pPr>
            <a:r>
              <a:rPr lang="en-US" sz="2700">
                <a:latin typeface="Times New Roman"/>
              </a:rPr>
              <a:t>•    Many hormonal antitumor agents are functional agonist or antagonist of the steroid hormone family.</a:t>
            </a:r>
          </a:p>
          <a:p>
            <a:pPr algn="just" eaLnBrk="1" fontAlgn="auto" hangingPunct="1">
              <a:lnSpc>
                <a:spcPts val="4008"/>
              </a:lnSpc>
              <a:spcBef>
                <a:spcPts val="0"/>
              </a:spcBef>
              <a:spcAft>
                <a:spcPts val="0"/>
              </a:spcAft>
              <a:defRPr/>
            </a:pPr>
            <a:r>
              <a:rPr lang="en-US" sz="2700">
                <a:latin typeface="Times New Roman"/>
              </a:rPr>
              <a:t>•    Adrenocorticoids:</a:t>
            </a:r>
          </a:p>
          <a:p>
            <a:pPr algn="just" eaLnBrk="1" fontAlgn="auto" hangingPunct="1">
              <a:lnSpc>
                <a:spcPts val="4008"/>
              </a:lnSpc>
              <a:spcBef>
                <a:spcPts val="0"/>
              </a:spcBef>
              <a:spcAft>
                <a:spcPts val="0"/>
              </a:spcAft>
              <a:defRPr/>
            </a:pPr>
            <a:r>
              <a:rPr lang="en-US" sz="2700">
                <a:latin typeface="Times New Roman"/>
              </a:rPr>
              <a:t>•    Antiandrogen:</a:t>
            </a:r>
          </a:p>
          <a:p>
            <a:pPr algn="just" eaLnBrk="1" fontAlgn="auto" hangingPunct="1">
              <a:lnSpc>
                <a:spcPts val="4008"/>
              </a:lnSpc>
              <a:spcBef>
                <a:spcPts val="0"/>
              </a:spcBef>
              <a:spcAft>
                <a:spcPts val="0"/>
              </a:spcAft>
              <a:defRPr/>
            </a:pPr>
            <a:r>
              <a:rPr lang="en-US" sz="2700">
                <a:latin typeface="Times New Roman"/>
              </a:rPr>
              <a:t>•    Estrogen:</a:t>
            </a:r>
          </a:p>
          <a:p>
            <a:pPr algn="just" eaLnBrk="1" fontAlgn="auto" hangingPunct="1">
              <a:lnSpc>
                <a:spcPts val="4008"/>
              </a:lnSpc>
              <a:spcBef>
                <a:spcPts val="0"/>
              </a:spcBef>
              <a:spcAft>
                <a:spcPts val="0"/>
              </a:spcAft>
              <a:defRPr/>
            </a:pPr>
            <a:r>
              <a:rPr lang="en-US" sz="2700">
                <a:latin typeface="Times New Roman"/>
              </a:rPr>
              <a:t>•    Antiestrogen:</a:t>
            </a:r>
          </a:p>
          <a:p>
            <a:pPr algn="just" eaLnBrk="1" fontAlgn="auto" hangingPunct="1">
              <a:lnSpc>
                <a:spcPts val="4008"/>
              </a:lnSpc>
              <a:spcBef>
                <a:spcPts val="0"/>
              </a:spcBef>
              <a:spcAft>
                <a:spcPts val="0"/>
              </a:spcAft>
              <a:defRPr/>
            </a:pPr>
            <a:r>
              <a:rPr lang="en-US" sz="2700">
                <a:latin typeface="Times New Roman"/>
              </a:rPr>
              <a:t>•    Progestins</a:t>
            </a:r>
          </a:p>
          <a:p>
            <a:pPr algn="just" eaLnBrk="1" fontAlgn="auto" hangingPunct="1">
              <a:lnSpc>
                <a:spcPts val="4008"/>
              </a:lnSpc>
              <a:spcBef>
                <a:spcPts val="0"/>
              </a:spcBef>
              <a:spcAft>
                <a:spcPts val="0"/>
              </a:spcAft>
              <a:defRPr/>
            </a:pPr>
            <a:r>
              <a:rPr lang="en-US" sz="2700">
                <a:latin typeface="Times New Roman"/>
              </a:rPr>
              <a:t>•    Aromatase inhibitor:</a:t>
            </a:r>
          </a:p>
          <a:p>
            <a:pPr algn="just" eaLnBrk="1" fontAlgn="auto" hangingPunct="1">
              <a:lnSpc>
                <a:spcPts val="4008"/>
              </a:lnSpc>
              <a:spcBef>
                <a:spcPts val="0"/>
              </a:spcBef>
              <a:spcAft>
                <a:spcPts val="0"/>
              </a:spcAft>
              <a:defRPr/>
            </a:pPr>
            <a:r>
              <a:rPr lang="en-US" sz="2700">
                <a:latin typeface="Times New Roman"/>
              </a:rPr>
              <a:t>•    Gonadotropin-releasing hormone agonists:</a:t>
            </a:r>
          </a:p>
          <a:p>
            <a:pPr algn="just" eaLnBrk="1" fontAlgn="auto" hangingPunct="1">
              <a:lnSpc>
                <a:spcPts val="4008"/>
              </a:lnSpc>
              <a:spcBef>
                <a:spcPts val="0"/>
              </a:spcBef>
              <a:spcAft>
                <a:spcPts val="0"/>
              </a:spcAft>
              <a:defRPr/>
            </a:pPr>
            <a:r>
              <a:rPr lang="en-US" sz="2700">
                <a:latin typeface="Times New Roman"/>
              </a:rPr>
              <a:t>•    Somatostatin analogues:</a:t>
            </a:r>
          </a:p>
        </p:txBody>
      </p:sp>
    </p:spTree>
  </p:cSld>
  <p:clrMapOvr>
    <a:overrideClrMapping bg1="lt1" tx1="dk1" bg2="lt2" tx2="dk2" accent1="accent1" accent2="accent2" accent3="accent3" accent4="accent4" accent5="accent5" accent6="accent6" hlink="hlink" folHlink="folHlink"/>
  </p:clrMapOvr>
</p:sld>
</file>

<file path=ppt/slides/slide2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8084292-6EBD-8830-3F0E-3353F8C85E91}"/>
              </a:ext>
            </a:extLst>
          </p:cNvPr>
          <p:cNvSpPr/>
          <p:nvPr/>
        </p:nvSpPr>
        <p:spPr>
          <a:xfrm>
            <a:off x="1502570" y="785814"/>
            <a:ext cx="5400675" cy="427037"/>
          </a:xfrm>
          <a:prstGeom prst="rect">
            <a:avLst/>
          </a:prstGeom>
        </p:spPr>
        <p:txBody>
          <a:bodyPr wrap="none" lIns="0" tIns="0" rIns="0" bIns="0"/>
          <a:lstStyle/>
          <a:p>
            <a:pPr algn="just" eaLnBrk="1" fontAlgn="auto" hangingPunct="1">
              <a:spcBef>
                <a:spcPts val="0"/>
              </a:spcBef>
              <a:spcAft>
                <a:spcPts val="3990"/>
              </a:spcAft>
              <a:defRPr/>
            </a:pPr>
            <a:r>
              <a:rPr lang="en-US" sz="3900" b="1" spc="-50">
                <a:solidFill>
                  <a:srgbClr val="0070C0"/>
                </a:solidFill>
                <a:latin typeface="Times New Roman"/>
              </a:rPr>
              <a:t>BIOLOGIC THERAPY</a:t>
            </a:r>
          </a:p>
        </p:txBody>
      </p:sp>
      <p:sp>
        <p:nvSpPr>
          <p:cNvPr id="3" name="Rectangle 2">
            <a:extLst>
              <a:ext uri="{FF2B5EF4-FFF2-40B4-BE49-F238E27FC236}">
                <a16:creationId xmlns="" xmlns:a16="http://schemas.microsoft.com/office/drawing/2014/main" id="{18BF3717-6959-7AB0-C047-C3A5F1C186E8}"/>
              </a:ext>
            </a:extLst>
          </p:cNvPr>
          <p:cNvSpPr/>
          <p:nvPr/>
        </p:nvSpPr>
        <p:spPr>
          <a:xfrm>
            <a:off x="1420020" y="1928813"/>
            <a:ext cx="6397625" cy="2951162"/>
          </a:xfrm>
          <a:prstGeom prst="rect">
            <a:avLst/>
          </a:prstGeom>
        </p:spPr>
        <p:txBody>
          <a:bodyPr lIns="0" tIns="0" rIns="0" bIns="0"/>
          <a:lstStyle/>
          <a:p>
            <a:pPr algn="just" eaLnBrk="1" fontAlgn="auto" hangingPunct="1">
              <a:lnSpc>
                <a:spcPts val="4824"/>
              </a:lnSpc>
              <a:spcBef>
                <a:spcPts val="3990"/>
              </a:spcBef>
              <a:spcAft>
                <a:spcPts val="0"/>
              </a:spcAft>
              <a:defRPr/>
            </a:pPr>
            <a:r>
              <a:rPr lang="en-US" sz="4000" spc="-250">
                <a:latin typeface="Calibri"/>
              </a:rPr>
              <a:t>•    Immunotherapy:</a:t>
            </a:r>
          </a:p>
          <a:p>
            <a:pPr algn="just" eaLnBrk="1" fontAlgn="auto" hangingPunct="1">
              <a:lnSpc>
                <a:spcPts val="4824"/>
              </a:lnSpc>
              <a:spcBef>
                <a:spcPts val="0"/>
              </a:spcBef>
              <a:spcAft>
                <a:spcPts val="0"/>
              </a:spcAft>
              <a:defRPr/>
            </a:pPr>
            <a:r>
              <a:rPr lang="en-US" sz="4000" spc="-250">
                <a:latin typeface="Calibri"/>
              </a:rPr>
              <a:t>•    Cytokines:</a:t>
            </a:r>
          </a:p>
          <a:p>
            <a:pPr algn="just" eaLnBrk="1" fontAlgn="auto" hangingPunct="1">
              <a:lnSpc>
                <a:spcPts val="4824"/>
              </a:lnSpc>
              <a:spcBef>
                <a:spcPts val="0"/>
              </a:spcBef>
              <a:spcAft>
                <a:spcPts val="0"/>
              </a:spcAft>
              <a:defRPr/>
            </a:pPr>
            <a:r>
              <a:rPr lang="en-US" sz="4000" spc="-250">
                <a:latin typeface="Calibri"/>
              </a:rPr>
              <a:t>•    Cellular therapy:</a:t>
            </a:r>
          </a:p>
          <a:p>
            <a:pPr algn="just" eaLnBrk="1" fontAlgn="auto" hangingPunct="1">
              <a:lnSpc>
                <a:spcPts val="4824"/>
              </a:lnSpc>
              <a:spcBef>
                <a:spcPts val="0"/>
              </a:spcBef>
              <a:spcAft>
                <a:spcPts val="0"/>
              </a:spcAft>
              <a:defRPr/>
            </a:pPr>
            <a:r>
              <a:rPr lang="en-US" sz="4000" spc="-250">
                <a:latin typeface="Calibri"/>
              </a:rPr>
              <a:t>•    Tumor vaccine:</a:t>
            </a:r>
          </a:p>
          <a:p>
            <a:pPr algn="just" eaLnBrk="1" fontAlgn="auto" hangingPunct="1">
              <a:lnSpc>
                <a:spcPts val="4824"/>
              </a:lnSpc>
              <a:spcBef>
                <a:spcPts val="0"/>
              </a:spcBef>
              <a:spcAft>
                <a:spcPts val="0"/>
              </a:spcAft>
              <a:defRPr/>
            </a:pPr>
            <a:r>
              <a:rPr lang="en-US" sz="4000" spc="-250">
                <a:latin typeface="Calibri"/>
              </a:rPr>
              <a:t>•    Hematopoietic growth factors.</a:t>
            </a:r>
          </a:p>
        </p:txBody>
      </p:sp>
    </p:spTree>
  </p:cSld>
  <p:clrMapOvr>
    <a:overrideClrMapping bg1="lt1" tx1="dk1" bg2="lt2" tx2="dk2" accent1="accent1" accent2="accent2" accent3="accent3" accent4="accent4" accent5="accent5" accent6="accent6" hlink="hlink" folHlink="folHlink"/>
  </p:clrMapOvr>
</p:sld>
</file>

<file path=ppt/slides/slide2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1362" name="Rectangle 1">
            <a:extLst>
              <a:ext uri="{FF2B5EF4-FFF2-40B4-BE49-F238E27FC236}">
                <a16:creationId xmlns="" xmlns:a16="http://schemas.microsoft.com/office/drawing/2014/main" id="{FDF9F7C5-1E05-7D56-0705-04F9DA43C402}"/>
              </a:ext>
            </a:extLst>
          </p:cNvPr>
          <p:cNvSpPr>
            <a:spLocks noChangeArrowheads="1"/>
          </p:cNvSpPr>
          <p:nvPr/>
        </p:nvSpPr>
        <p:spPr bwMode="auto">
          <a:xfrm>
            <a:off x="465932" y="533401"/>
            <a:ext cx="11458575" cy="561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Aft>
                <a:spcPts val="2313"/>
              </a:spcAft>
            </a:pPr>
            <a:r>
              <a:rPr lang="en-US" altLang="en-US" sz="3900" b="1">
                <a:latin typeface="Times New Roman" panose="02020603050405020304" pitchFamily="18" charset="0"/>
              </a:rPr>
              <a:t>Anticancer drugs: Drugs used in Cancer</a:t>
            </a:r>
          </a:p>
          <a:p>
            <a:pPr algn="just" eaLnBrk="1" hangingPunct="1">
              <a:lnSpc>
                <a:spcPts val="3450"/>
              </a:lnSpc>
              <a:spcAft>
                <a:spcPts val="625"/>
              </a:spcAft>
            </a:pPr>
            <a:r>
              <a:rPr lang="en-US" altLang="en-US" sz="3100"/>
              <a:t>•    The drugs which are used to destroy cancer cell and normal tissue is known as antineoplastic agents. Combination therapy is usually used to kill as many as cancer cells.</a:t>
            </a:r>
          </a:p>
          <a:p>
            <a:pPr algn="just" eaLnBrk="1" hangingPunct="1">
              <a:spcAft>
                <a:spcPts val="1475"/>
              </a:spcAft>
            </a:pPr>
            <a:r>
              <a:rPr lang="en-US" altLang="en-US" sz="3100"/>
              <a:t>•    Drug Classification: These drugs mainly classified as:</a:t>
            </a:r>
          </a:p>
          <a:p>
            <a:pPr algn="just" eaLnBrk="1" hangingPunct="1">
              <a:spcAft>
                <a:spcPts val="1475"/>
              </a:spcAft>
            </a:pPr>
            <a:r>
              <a:rPr lang="en-US" altLang="en-US" sz="3100"/>
              <a:t>1.    Alkylating Drugs: they inhibit the synthesis of DNA.</a:t>
            </a:r>
          </a:p>
          <a:p>
            <a:pPr eaLnBrk="1" hangingPunct="1">
              <a:lnSpc>
                <a:spcPts val="3450"/>
              </a:lnSpc>
              <a:spcAft>
                <a:spcPts val="625"/>
              </a:spcAft>
            </a:pPr>
            <a:r>
              <a:rPr lang="en-US" altLang="en-US" sz="3100"/>
              <a:t>2.    Antitumor Antibiotics: They act as interfere with DNA &amp; RNA synthesis.</a:t>
            </a:r>
          </a:p>
          <a:p>
            <a:pPr algn="just" eaLnBrk="1" hangingPunct="1">
              <a:lnSpc>
                <a:spcPts val="3450"/>
              </a:lnSpc>
            </a:pPr>
            <a:r>
              <a:rPr lang="en-US" altLang="en-US" sz="3100"/>
              <a:t>3.    Antimetabolites: A metabolite is a chemical substance which takes part in cellular metabolic reaction. It blocks a metabolic reaction.</a:t>
            </a:r>
          </a:p>
        </p:txBody>
      </p:sp>
      <p:sp>
        <p:nvSpPr>
          <p:cNvPr id="3" name="Rectangle 2">
            <a:extLst>
              <a:ext uri="{FF2B5EF4-FFF2-40B4-BE49-F238E27FC236}">
                <a16:creationId xmlns="" xmlns:a16="http://schemas.microsoft.com/office/drawing/2014/main" id="{4C09F772-98C6-D787-6751-24ACA42D73FE}"/>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4" name="Rectangle 3">
            <a:extLst>
              <a:ext uri="{FF2B5EF4-FFF2-40B4-BE49-F238E27FC236}">
                <a16:creationId xmlns="" xmlns:a16="http://schemas.microsoft.com/office/drawing/2014/main" id="{DE118E49-6D14-A7FC-15C0-74CC5B0F2EA0}"/>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247</a:t>
            </a:r>
          </a:p>
        </p:txBody>
      </p:sp>
    </p:spTree>
  </p:cSld>
  <p:clrMapOvr>
    <a:overrideClrMapping bg1="lt1" tx1="dk1" bg2="lt2" tx2="dk2" accent1="accent1" accent2="accent2" accent3="accent3" accent4="accent4" accent5="accent5" accent6="accent6" hlink="hlink" folHlink="folHlink"/>
  </p:clrMapOvr>
</p:sld>
</file>

<file path=ppt/slides/slide2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2386" name="Rectangle 1">
            <a:extLst>
              <a:ext uri="{FF2B5EF4-FFF2-40B4-BE49-F238E27FC236}">
                <a16:creationId xmlns="" xmlns:a16="http://schemas.microsoft.com/office/drawing/2014/main" id="{D43253FE-9BD1-0D34-08D8-DE9B67FE3097}"/>
              </a:ext>
            </a:extLst>
          </p:cNvPr>
          <p:cNvSpPr>
            <a:spLocks noChangeArrowheads="1"/>
          </p:cNvSpPr>
          <p:nvPr/>
        </p:nvSpPr>
        <p:spPr bwMode="auto">
          <a:xfrm>
            <a:off x="515145" y="280988"/>
            <a:ext cx="1084262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latin typeface="Times New Roman" panose="02020603050405020304" pitchFamily="18" charset="0"/>
              </a:rPr>
              <a:t>Mechanism of Action</a:t>
            </a:r>
          </a:p>
        </p:txBody>
      </p:sp>
      <p:sp>
        <p:nvSpPr>
          <p:cNvPr id="3" name="Rectangle 2">
            <a:extLst>
              <a:ext uri="{FF2B5EF4-FFF2-40B4-BE49-F238E27FC236}">
                <a16:creationId xmlns="" xmlns:a16="http://schemas.microsoft.com/office/drawing/2014/main" id="{94853A8A-0C60-2ED5-C66D-DDC2C053B911}"/>
              </a:ext>
            </a:extLst>
          </p:cNvPr>
          <p:cNvSpPr/>
          <p:nvPr/>
        </p:nvSpPr>
        <p:spPr>
          <a:xfrm>
            <a:off x="515145" y="1166814"/>
            <a:ext cx="10842625" cy="1546225"/>
          </a:xfrm>
          <a:prstGeom prst="rect">
            <a:avLst/>
          </a:prstGeom>
        </p:spPr>
        <p:txBody>
          <a:bodyPr lIns="0" tIns="0" rIns="0" bIns="0"/>
          <a:lstStyle/>
          <a:p>
            <a:pPr eaLnBrk="1" fontAlgn="auto" hangingPunct="1">
              <a:spcBef>
                <a:spcPts val="0"/>
              </a:spcBef>
              <a:spcAft>
                <a:spcPts val="1890"/>
              </a:spcAft>
              <a:defRPr/>
            </a:pPr>
            <a:r>
              <a:rPr lang="en-US" sz="3100" spc="-200">
                <a:solidFill>
                  <a:srgbClr val="0000CC"/>
                </a:solidFill>
                <a:latin typeface="Calibri"/>
              </a:rPr>
              <a:t>■ According to chemical structure </a:t>
            </a:r>
            <a:r>
              <a:rPr lang="en-US" sz="3100" spc="-200">
                <a:latin typeface="Calibri"/>
              </a:rPr>
              <a:t>and sources of drugs</a:t>
            </a:r>
          </a:p>
          <a:p>
            <a:pPr marL="700532" indent="-228600" eaLnBrk="1" fontAlgn="auto" hangingPunct="1">
              <a:lnSpc>
                <a:spcPts val="4608"/>
              </a:lnSpc>
              <a:spcBef>
                <a:spcPts val="0"/>
              </a:spcBef>
              <a:spcAft>
                <a:spcPts val="630"/>
              </a:spcAft>
              <a:defRPr/>
            </a:pPr>
            <a:r>
              <a:rPr lang="en-US" sz="3100" spc="-200">
                <a:latin typeface="Calibri"/>
              </a:rPr>
              <a:t>• Alkylating Agents, Antimetabolite, Antibiotics, Plant Extracts, Hormones and Others</a:t>
            </a:r>
          </a:p>
        </p:txBody>
      </p:sp>
      <p:sp>
        <p:nvSpPr>
          <p:cNvPr id="4" name="Rectangle 3">
            <a:extLst>
              <a:ext uri="{FF2B5EF4-FFF2-40B4-BE49-F238E27FC236}">
                <a16:creationId xmlns="" xmlns:a16="http://schemas.microsoft.com/office/drawing/2014/main" id="{4C82A2FD-8370-AD44-A7B3-212E79338404}"/>
              </a:ext>
            </a:extLst>
          </p:cNvPr>
          <p:cNvSpPr/>
          <p:nvPr/>
        </p:nvSpPr>
        <p:spPr>
          <a:xfrm>
            <a:off x="734219" y="3097213"/>
            <a:ext cx="10488612" cy="1643062"/>
          </a:xfrm>
          <a:prstGeom prst="rect">
            <a:avLst/>
          </a:prstGeom>
        </p:spPr>
        <p:txBody>
          <a:bodyPr lIns="0" tIns="0" rIns="0" bIns="0"/>
          <a:lstStyle/>
          <a:p>
            <a:pPr eaLnBrk="1" fontAlgn="auto" hangingPunct="1">
              <a:spcBef>
                <a:spcPts val="630"/>
              </a:spcBef>
              <a:spcAft>
                <a:spcPts val="1890"/>
              </a:spcAft>
              <a:defRPr/>
            </a:pPr>
            <a:r>
              <a:rPr lang="en-US" sz="3100" spc="-200">
                <a:latin typeface="Calibri"/>
              </a:rPr>
              <a:t>According to the </a:t>
            </a:r>
            <a:r>
              <a:rPr lang="en-US" sz="3100" spc="-200">
                <a:solidFill>
                  <a:srgbClr val="0000CC"/>
                </a:solidFill>
                <a:latin typeface="Calibri"/>
              </a:rPr>
              <a:t>cycle or phase specificity </a:t>
            </a:r>
            <a:r>
              <a:rPr lang="en-US" sz="3100" spc="-200">
                <a:latin typeface="Calibri"/>
              </a:rPr>
              <a:t>of the drug:</a:t>
            </a:r>
          </a:p>
          <a:p>
            <a:pPr marL="481076" indent="-228600" eaLnBrk="1" fontAlgn="auto" hangingPunct="1">
              <a:lnSpc>
                <a:spcPts val="4632"/>
              </a:lnSpc>
              <a:spcBef>
                <a:spcPts val="0"/>
              </a:spcBef>
              <a:spcAft>
                <a:spcPts val="0"/>
              </a:spcAft>
              <a:defRPr/>
            </a:pPr>
            <a:r>
              <a:rPr lang="en-US" sz="3100" spc="-200">
                <a:latin typeface="Calibri"/>
              </a:rPr>
              <a:t>• Cell cycle nonspecific agents </a:t>
            </a:r>
            <a:r>
              <a:rPr lang="en-US" sz="3100" spc="-200">
                <a:solidFill>
                  <a:srgbClr val="0000CC"/>
                </a:solidFill>
                <a:latin typeface="Calibri"/>
              </a:rPr>
              <a:t>(CCNSA) </a:t>
            </a:r>
            <a:r>
              <a:rPr lang="en-US" sz="3100" spc="-200">
                <a:latin typeface="Calibri"/>
              </a:rPr>
              <a:t>&amp; Cell cycle specific agents </a:t>
            </a:r>
            <a:r>
              <a:rPr lang="en-US" sz="3100" spc="-200">
                <a:solidFill>
                  <a:srgbClr val="0000CC"/>
                </a:solidFill>
                <a:latin typeface="Calibri"/>
              </a:rPr>
              <a:t>(CCSA)</a:t>
            </a:r>
            <a:r>
              <a:rPr lang="en-US" sz="3100" spc="-200">
                <a:latin typeface="Calibri"/>
              </a:rPr>
              <a:t>.</a:t>
            </a:r>
          </a:p>
        </p:txBody>
      </p:sp>
    </p:spTree>
  </p:cSld>
  <p:clrMapOvr>
    <a:overrideClrMapping bg1="lt1" tx1="dk1" bg2="lt2" tx2="dk2" accent1="accent1" accent2="accent2" accent3="accent3" accent4="accent4" accent5="accent5" accent6="accent6" hlink="hlink" folHlink="folHlink"/>
  </p:clrMapOvr>
</p:sld>
</file>

<file path=ppt/slides/slide2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3410" name="Rectangle 1">
            <a:extLst>
              <a:ext uri="{FF2B5EF4-FFF2-40B4-BE49-F238E27FC236}">
                <a16:creationId xmlns="" xmlns:a16="http://schemas.microsoft.com/office/drawing/2014/main" id="{7722C07E-1513-9ECE-FD16-DAC0AC50DC3E}"/>
              </a:ext>
            </a:extLst>
          </p:cNvPr>
          <p:cNvSpPr>
            <a:spLocks noChangeArrowheads="1"/>
          </p:cNvSpPr>
          <p:nvPr/>
        </p:nvSpPr>
        <p:spPr bwMode="auto">
          <a:xfrm>
            <a:off x="945356" y="788988"/>
            <a:ext cx="7285038"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latin typeface="Times New Roman" panose="02020603050405020304" pitchFamily="18" charset="0"/>
              </a:rPr>
              <a:t>Mechanism of Anticancer Drugs</a:t>
            </a:r>
          </a:p>
        </p:txBody>
      </p:sp>
      <p:sp>
        <p:nvSpPr>
          <p:cNvPr id="3" name="Rectangle 2">
            <a:extLst>
              <a:ext uri="{FF2B5EF4-FFF2-40B4-BE49-F238E27FC236}">
                <a16:creationId xmlns="" xmlns:a16="http://schemas.microsoft.com/office/drawing/2014/main" id="{949253E5-2BF3-E7BB-99E1-8442290C3890}"/>
              </a:ext>
            </a:extLst>
          </p:cNvPr>
          <p:cNvSpPr/>
          <p:nvPr/>
        </p:nvSpPr>
        <p:spPr>
          <a:xfrm>
            <a:off x="965994" y="2044700"/>
            <a:ext cx="10101262" cy="4133850"/>
          </a:xfrm>
          <a:prstGeom prst="rect">
            <a:avLst/>
          </a:prstGeom>
        </p:spPr>
        <p:txBody>
          <a:bodyPr lIns="0" tIns="0" rIns="0" bIns="0"/>
          <a:lstStyle/>
          <a:p>
            <a:pPr eaLnBrk="1" fontAlgn="auto" hangingPunct="1">
              <a:lnSpc>
                <a:spcPts val="5976"/>
              </a:lnSpc>
              <a:spcBef>
                <a:spcPts val="0"/>
              </a:spcBef>
              <a:spcAft>
                <a:spcPts val="0"/>
              </a:spcAft>
              <a:defRPr/>
            </a:pPr>
            <a:r>
              <a:rPr lang="en-US" sz="3100" spc="-200">
                <a:latin typeface="Calibri"/>
              </a:rPr>
              <a:t>■ </a:t>
            </a:r>
            <a:r>
              <a:rPr lang="en-US" sz="3100" u="sng" spc="-200">
                <a:latin typeface="Calibri"/>
              </a:rPr>
              <a:t>According to </a:t>
            </a:r>
            <a:r>
              <a:rPr lang="en-US" sz="3100" u="sng" spc="-200">
                <a:solidFill>
                  <a:srgbClr val="0000CC"/>
                </a:solidFill>
                <a:latin typeface="Calibri"/>
              </a:rPr>
              <a:t>biochemistry mechanisms </a:t>
            </a:r>
            <a:r>
              <a:rPr lang="en-US" sz="3100" u="sng" spc="-200">
                <a:latin typeface="Calibri"/>
              </a:rPr>
              <a:t>of anticancer action</a:t>
            </a:r>
            <a:r>
              <a:rPr lang="en-US" sz="3100" spc="-200">
                <a:latin typeface="Calibri"/>
              </a:rPr>
              <a:t>: ^Block nucleic acid (DNA, RNA) biosynthesis ^Directly destroy DNA and inhibit DNA reproduction ^Interfere transcription and block RNA synthesis ^Interfere protein synthesis and function ^Influence hormone homeostasis.</a:t>
            </a:r>
          </a:p>
        </p:txBody>
      </p:sp>
    </p:spTree>
  </p:cSld>
  <p:clrMapOvr>
    <a:overrideClrMapping bg1="lt1" tx1="dk1" bg2="lt2" tx2="dk2" accent1="accent1" accent2="accent2" accent3="accent3" accent4="accent4" accent5="accent5" accent6="accent6" hlink="hlink" folHlink="folHlink"/>
  </p:clrMapOvr>
</p:sld>
</file>

<file path=ppt/slides/slide2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4434" name="Rectangle 1">
            <a:extLst>
              <a:ext uri="{FF2B5EF4-FFF2-40B4-BE49-F238E27FC236}">
                <a16:creationId xmlns="" xmlns:a16="http://schemas.microsoft.com/office/drawing/2014/main" id="{C46CA7E1-C23A-C053-4A81-72761AA27F18}"/>
              </a:ext>
            </a:extLst>
          </p:cNvPr>
          <p:cNvSpPr>
            <a:spLocks noChangeArrowheads="1"/>
          </p:cNvSpPr>
          <p:nvPr/>
        </p:nvSpPr>
        <p:spPr bwMode="auto">
          <a:xfrm>
            <a:off x="942182" y="811213"/>
            <a:ext cx="9326563"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4413"/>
              </a:spcAft>
            </a:pPr>
            <a:r>
              <a:rPr lang="en-US" altLang="en-US" sz="4000">
                <a:latin typeface="Times New Roman" panose="02020603050405020304" pitchFamily="18" charset="0"/>
              </a:rPr>
              <a:t>Block nucleic acid (DNA, RNA) biosynthesis</a:t>
            </a:r>
          </a:p>
        </p:txBody>
      </p:sp>
      <p:sp>
        <p:nvSpPr>
          <p:cNvPr id="3" name="Rectangle 2">
            <a:extLst>
              <a:ext uri="{FF2B5EF4-FFF2-40B4-BE49-F238E27FC236}">
                <a16:creationId xmlns="" xmlns:a16="http://schemas.microsoft.com/office/drawing/2014/main" id="{34C2A1E2-8CED-8BF4-2B56-AABBD10E3B42}"/>
              </a:ext>
            </a:extLst>
          </p:cNvPr>
          <p:cNvSpPr/>
          <p:nvPr/>
        </p:nvSpPr>
        <p:spPr>
          <a:xfrm>
            <a:off x="462757" y="2005014"/>
            <a:ext cx="11091863" cy="4179887"/>
          </a:xfrm>
          <a:prstGeom prst="rect">
            <a:avLst/>
          </a:prstGeom>
        </p:spPr>
        <p:txBody>
          <a:bodyPr lIns="0" tIns="0" rIns="0" bIns="0"/>
          <a:lstStyle/>
          <a:p>
            <a:pPr algn="just" eaLnBrk="1" fontAlgn="auto" hangingPunct="1">
              <a:spcBef>
                <a:spcPts val="4410"/>
              </a:spcBef>
              <a:spcAft>
                <a:spcPts val="2100"/>
              </a:spcAft>
              <a:defRPr/>
            </a:pPr>
            <a:r>
              <a:rPr lang="en-US" sz="2700" spc="-150">
                <a:solidFill>
                  <a:srgbClr val="F24014"/>
                </a:solidFill>
                <a:latin typeface="Calibri"/>
              </a:rPr>
              <a:t>Antimetabolites:</a:t>
            </a:r>
          </a:p>
          <a:p>
            <a:pPr algn="just" eaLnBrk="1" fontAlgn="auto" hangingPunct="1">
              <a:spcBef>
                <a:spcPts val="0"/>
              </a:spcBef>
              <a:spcAft>
                <a:spcPts val="2100"/>
              </a:spcAft>
              <a:defRPr/>
            </a:pPr>
            <a:r>
              <a:rPr lang="en-US" sz="2700" spc="-150">
                <a:solidFill>
                  <a:srgbClr val="0000FF"/>
                </a:solidFill>
                <a:latin typeface="Calibri"/>
              </a:rPr>
              <a:t>•    Folic Acid Antagonist: </a:t>
            </a:r>
            <a:r>
              <a:rPr lang="en-US" sz="2700" spc="-150">
                <a:latin typeface="Calibri"/>
              </a:rPr>
              <a:t>inhibit dihydrofolate reductase </a:t>
            </a:r>
            <a:r>
              <a:rPr lang="en-US" sz="2700" spc="-150">
                <a:solidFill>
                  <a:srgbClr val="CC0099"/>
                </a:solidFill>
                <a:latin typeface="Calibri"/>
              </a:rPr>
              <a:t>(methotrexate)</a:t>
            </a:r>
          </a:p>
          <a:p>
            <a:pPr marL="254000" indent="-254000" eaLnBrk="1" fontAlgn="auto" hangingPunct="1">
              <a:lnSpc>
                <a:spcPts val="4296"/>
              </a:lnSpc>
              <a:spcBef>
                <a:spcPts val="0"/>
              </a:spcBef>
              <a:spcAft>
                <a:spcPts val="630"/>
              </a:spcAft>
              <a:defRPr/>
            </a:pPr>
            <a:r>
              <a:rPr lang="en-US" sz="2700" spc="-150">
                <a:solidFill>
                  <a:srgbClr val="0000FF"/>
                </a:solidFill>
                <a:latin typeface="Calibri"/>
              </a:rPr>
              <a:t>•    Pyrimidine Antagonist: </a:t>
            </a:r>
            <a:r>
              <a:rPr lang="en-US" sz="2700" spc="-150">
                <a:latin typeface="Calibri"/>
              </a:rPr>
              <a:t>inhibit thymidylate synthetase </a:t>
            </a:r>
            <a:r>
              <a:rPr lang="en-US" sz="2700" spc="-150">
                <a:solidFill>
                  <a:srgbClr val="CC0099"/>
                </a:solidFill>
                <a:latin typeface="Calibri"/>
              </a:rPr>
              <a:t>(fluorouracil) </a:t>
            </a:r>
            <a:r>
              <a:rPr lang="en-US" sz="2700" spc="-150">
                <a:latin typeface="Calibri"/>
              </a:rPr>
              <a:t>; inhibit DNA polymerase </a:t>
            </a:r>
            <a:r>
              <a:rPr lang="en-US" sz="2700" spc="-150">
                <a:solidFill>
                  <a:srgbClr val="CC0099"/>
                </a:solidFill>
                <a:latin typeface="Calibri"/>
              </a:rPr>
              <a:t>(cytarabine)</a:t>
            </a:r>
          </a:p>
          <a:p>
            <a:pPr marL="254000" indent="-254000" eaLnBrk="1" fontAlgn="auto" hangingPunct="1">
              <a:lnSpc>
                <a:spcPts val="4296"/>
              </a:lnSpc>
              <a:spcBef>
                <a:spcPts val="0"/>
              </a:spcBef>
              <a:spcAft>
                <a:spcPts val="630"/>
              </a:spcAft>
              <a:defRPr/>
            </a:pPr>
            <a:r>
              <a:rPr lang="en-US" sz="2700" spc="-150">
                <a:solidFill>
                  <a:srgbClr val="0000FF"/>
                </a:solidFill>
                <a:latin typeface="Calibri"/>
              </a:rPr>
              <a:t>•    Purine Antagonist: </a:t>
            </a:r>
            <a:r>
              <a:rPr lang="en-US" sz="2700" spc="-150">
                <a:latin typeface="Calibri"/>
              </a:rPr>
              <a:t>inhibit interconversion of purine nucleotide </a:t>
            </a:r>
            <a:r>
              <a:rPr lang="en-US" sz="2700" spc="-150">
                <a:solidFill>
                  <a:srgbClr val="CC0099"/>
                </a:solidFill>
                <a:latin typeface="Calibri"/>
              </a:rPr>
              <a:t>(6-mercaptopurine and 6-Thioguanine)</a:t>
            </a:r>
          </a:p>
          <a:p>
            <a:pPr algn="just" eaLnBrk="1" fontAlgn="auto" hangingPunct="1">
              <a:spcBef>
                <a:spcPts val="0"/>
              </a:spcBef>
              <a:spcAft>
                <a:spcPts val="0"/>
              </a:spcAft>
              <a:defRPr/>
            </a:pPr>
            <a:r>
              <a:rPr lang="en-US" sz="2700" spc="-150">
                <a:solidFill>
                  <a:srgbClr val="0000FF"/>
                </a:solidFill>
                <a:latin typeface="Calibri"/>
              </a:rPr>
              <a:t>•    Ribonucleoside Diphosphate Reductase Antagonist: </a:t>
            </a:r>
            <a:r>
              <a:rPr lang="en-US" sz="2700" spc="-150">
                <a:solidFill>
                  <a:srgbClr val="CC0099"/>
                </a:solidFill>
                <a:latin typeface="Calibri"/>
              </a:rPr>
              <a:t>(hydroxyurea)</a:t>
            </a:r>
          </a:p>
        </p:txBody>
      </p:sp>
    </p:spTree>
  </p:cSld>
  <p:clrMapOvr>
    <a:overrideClrMapping bg1="lt1" tx1="dk1" bg2="lt2" tx2="dk2" accent1="accent1" accent2="accent2" accent3="accent3" accent4="accent4" accent5="accent5" accent6="accent6" hlink="hlink" folHlink="folHlink"/>
  </p:clrMapOvr>
</p:sld>
</file>

<file path=ppt/slides/slide2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B3061F0-92F7-967F-48B5-D62236D8E448}"/>
              </a:ext>
            </a:extLst>
          </p:cNvPr>
          <p:cNvSpPr/>
          <p:nvPr/>
        </p:nvSpPr>
        <p:spPr>
          <a:xfrm>
            <a:off x="948532" y="811213"/>
            <a:ext cx="10810875" cy="5264150"/>
          </a:xfrm>
          <a:prstGeom prst="rect">
            <a:avLst/>
          </a:prstGeom>
        </p:spPr>
        <p:txBody>
          <a:bodyPr lIns="0" tIns="0" rIns="0" bIns="0"/>
          <a:lstStyle/>
          <a:p>
            <a:pPr eaLnBrk="1" fontAlgn="auto" hangingPunct="1">
              <a:spcBef>
                <a:spcPts val="0"/>
              </a:spcBef>
              <a:spcAft>
                <a:spcPts val="2310"/>
              </a:spcAft>
              <a:defRPr/>
            </a:pPr>
            <a:r>
              <a:rPr lang="en-US" sz="4000">
                <a:latin typeface="Times New Roman"/>
              </a:rPr>
              <a:t>Influence the Structure and Function of DNA</a:t>
            </a:r>
          </a:p>
          <a:p>
            <a:pPr marL="241300" indent="-241300" eaLnBrk="1" fontAlgn="auto" hangingPunct="1">
              <a:lnSpc>
                <a:spcPts val="4200"/>
              </a:lnSpc>
              <a:spcBef>
                <a:spcPts val="0"/>
              </a:spcBef>
              <a:spcAft>
                <a:spcPts val="630"/>
              </a:spcAft>
              <a:defRPr/>
            </a:pPr>
            <a:r>
              <a:rPr lang="en-US" sz="3100" spc="-200">
                <a:solidFill>
                  <a:srgbClr val="0000FF"/>
                </a:solidFill>
                <a:latin typeface="Calibri"/>
              </a:rPr>
              <a:t>•    Alkylating Agent: </a:t>
            </a:r>
            <a:r>
              <a:rPr lang="en-US" sz="3100" spc="-200">
                <a:solidFill>
                  <a:srgbClr val="CC0099"/>
                </a:solidFill>
                <a:latin typeface="Calibri"/>
              </a:rPr>
              <a:t>mechlorethamine, cyclophosphamide, ifosfamide, chlorambucil, Mephalan, Busulfan, Nitrosoureas and Thio-TEPA</a:t>
            </a:r>
          </a:p>
          <a:p>
            <a:pPr algn="just" eaLnBrk="1" fontAlgn="auto" hangingPunct="1">
              <a:spcBef>
                <a:spcPts val="0"/>
              </a:spcBef>
              <a:spcAft>
                <a:spcPts val="1890"/>
              </a:spcAft>
              <a:defRPr/>
            </a:pPr>
            <a:r>
              <a:rPr lang="en-US" sz="3100" spc="-200">
                <a:solidFill>
                  <a:srgbClr val="0000FF"/>
                </a:solidFill>
                <a:latin typeface="Calibri"/>
              </a:rPr>
              <a:t>•    Platinum: </a:t>
            </a:r>
            <a:r>
              <a:rPr lang="en-US" sz="3100" spc="-200">
                <a:solidFill>
                  <a:srgbClr val="CC0099"/>
                </a:solidFill>
                <a:latin typeface="Calibri"/>
              </a:rPr>
              <a:t>cis-platinium, carboplatin and imatinib</a:t>
            </a:r>
          </a:p>
          <a:p>
            <a:pPr algn="just" eaLnBrk="1" fontAlgn="auto" hangingPunct="1">
              <a:spcBef>
                <a:spcPts val="0"/>
              </a:spcBef>
              <a:spcAft>
                <a:spcPts val="1890"/>
              </a:spcAft>
              <a:defRPr/>
            </a:pPr>
            <a:r>
              <a:rPr lang="en-US" sz="3100" spc="-200">
                <a:solidFill>
                  <a:srgbClr val="0000FF"/>
                </a:solidFill>
                <a:latin typeface="Calibri"/>
              </a:rPr>
              <a:t>•    Antibiotic: </a:t>
            </a:r>
            <a:r>
              <a:rPr lang="en-US" sz="3100" spc="-200">
                <a:solidFill>
                  <a:srgbClr val="CC0099"/>
                </a:solidFill>
                <a:latin typeface="Calibri"/>
              </a:rPr>
              <a:t>bleomycin and mitomycin C</a:t>
            </a:r>
          </a:p>
          <a:p>
            <a:pPr marL="241300" indent="-241300" eaLnBrk="1" fontAlgn="auto" hangingPunct="1">
              <a:lnSpc>
                <a:spcPts val="4224"/>
              </a:lnSpc>
              <a:spcBef>
                <a:spcPts val="0"/>
              </a:spcBef>
              <a:spcAft>
                <a:spcPts val="0"/>
              </a:spcAft>
              <a:defRPr/>
            </a:pPr>
            <a:r>
              <a:rPr lang="en-US" sz="3100" spc="-200">
                <a:solidFill>
                  <a:srgbClr val="0000FF"/>
                </a:solidFill>
                <a:latin typeface="Calibri"/>
              </a:rPr>
              <a:t>•    Topoismerase inhibitor: </a:t>
            </a:r>
            <a:r>
              <a:rPr lang="en-US" sz="3100" spc="-200">
                <a:solidFill>
                  <a:srgbClr val="CC0099"/>
                </a:solidFill>
                <a:latin typeface="Calibri"/>
              </a:rPr>
              <a:t>camptothecin analogues </a:t>
            </a:r>
            <a:r>
              <a:rPr lang="en-US" sz="3100" spc="-200">
                <a:latin typeface="Calibri"/>
              </a:rPr>
              <a:t>and </a:t>
            </a:r>
            <a:r>
              <a:rPr lang="en-US" sz="3100" spc="-200">
                <a:solidFill>
                  <a:srgbClr val="CC0099"/>
                </a:solidFill>
                <a:latin typeface="Calibri"/>
              </a:rPr>
              <a:t>podophyllotoxin and </a:t>
            </a:r>
            <a:r>
              <a:rPr lang="en-US" sz="3100" spc="-200">
                <a:solidFill>
                  <a:srgbClr val="0000FF"/>
                </a:solidFill>
                <a:latin typeface="Calibri"/>
              </a:rPr>
              <a:t>antibiotics like </a:t>
            </a:r>
            <a:r>
              <a:rPr lang="en-US" sz="3100" spc="-200">
                <a:solidFill>
                  <a:srgbClr val="CC0099"/>
                </a:solidFill>
                <a:latin typeface="Calibri"/>
              </a:rPr>
              <a:t>actinomycin D, daunorubicin and doxorubicin</a:t>
            </a:r>
          </a:p>
        </p:txBody>
      </p:sp>
    </p:spTree>
  </p:cSld>
  <p:clrMapOvr>
    <a:overrideClrMapping bg1="lt1" tx1="dk1" bg2="lt2" tx2="dk2" accent1="accent1" accent2="accent2" accent3="accent3" accent4="accent4" accent5="accent5" accent6="accent6" hlink="hlink" folHlink="folHlink"/>
  </p:clrMapOvr>
</p:sld>
</file>

<file path=ppt/slides/slide2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A7D3E81-1B2A-92B3-68C0-3AD817A04C3E}"/>
              </a:ext>
            </a:extLst>
          </p:cNvPr>
          <p:cNvSpPr/>
          <p:nvPr/>
        </p:nvSpPr>
        <p:spPr>
          <a:xfrm>
            <a:off x="942182" y="788988"/>
            <a:ext cx="9936163" cy="3922712"/>
          </a:xfrm>
          <a:prstGeom prst="rect">
            <a:avLst/>
          </a:prstGeom>
        </p:spPr>
        <p:txBody>
          <a:bodyPr lIns="0" tIns="0" rIns="0" bIns="0"/>
          <a:lstStyle/>
          <a:p>
            <a:pPr algn="just" eaLnBrk="1" fontAlgn="auto" hangingPunct="1">
              <a:spcBef>
                <a:spcPts val="0"/>
              </a:spcBef>
              <a:spcAft>
                <a:spcPts val="4620"/>
              </a:spcAft>
              <a:defRPr/>
            </a:pPr>
            <a:r>
              <a:rPr lang="en-US" sz="3900" b="1" spc="-50">
                <a:latin typeface="Times New Roman"/>
              </a:rPr>
              <a:t>Interfere Protein Synthesis</a:t>
            </a:r>
          </a:p>
          <a:p>
            <a:pPr marL="241300" indent="-241300" eaLnBrk="1" fontAlgn="auto" hangingPunct="1">
              <a:lnSpc>
                <a:spcPts val="5184"/>
              </a:lnSpc>
              <a:spcBef>
                <a:spcPts val="0"/>
              </a:spcBef>
              <a:spcAft>
                <a:spcPts val="630"/>
              </a:spcAft>
              <a:defRPr/>
            </a:pPr>
            <a:r>
              <a:rPr lang="en-US" sz="3500">
                <a:solidFill>
                  <a:srgbClr val="0000FF"/>
                </a:solidFill>
                <a:latin typeface="Times New Roman"/>
              </a:rPr>
              <a:t>•    Antitubulin: </a:t>
            </a:r>
            <a:r>
              <a:rPr lang="en-US" sz="3500">
                <a:solidFill>
                  <a:srgbClr val="CC0099"/>
                </a:solidFill>
                <a:latin typeface="Times New Roman"/>
              </a:rPr>
              <a:t>vinca alkaloids (vincristine and vinblastin) </a:t>
            </a:r>
            <a:r>
              <a:rPr lang="en-US" sz="3500">
                <a:latin typeface="Times New Roman"/>
              </a:rPr>
              <a:t>and </a:t>
            </a:r>
            <a:r>
              <a:rPr lang="en-US" sz="3500">
                <a:solidFill>
                  <a:srgbClr val="CC0099"/>
                </a:solidFill>
                <a:latin typeface="Times New Roman"/>
              </a:rPr>
              <a:t>taxanes (paclitaxel and docetaxel)</a:t>
            </a:r>
          </a:p>
          <a:p>
            <a:pPr algn="just" eaLnBrk="1" fontAlgn="auto" hangingPunct="1">
              <a:spcBef>
                <a:spcPts val="0"/>
              </a:spcBef>
              <a:spcAft>
                <a:spcPts val="2520"/>
              </a:spcAft>
              <a:defRPr/>
            </a:pPr>
            <a:r>
              <a:rPr lang="en-US" sz="3500">
                <a:latin typeface="Times New Roman"/>
              </a:rPr>
              <a:t>Bind tubulin, destroy spindle to produce mitotic arrest</a:t>
            </a:r>
          </a:p>
          <a:p>
            <a:pPr algn="just" eaLnBrk="1" fontAlgn="auto" hangingPunct="1">
              <a:spcBef>
                <a:spcPts val="0"/>
              </a:spcBef>
              <a:spcAft>
                <a:spcPts val="0"/>
              </a:spcAft>
              <a:defRPr/>
            </a:pPr>
            <a:r>
              <a:rPr lang="en-US" sz="3500">
                <a:solidFill>
                  <a:srgbClr val="0000FF"/>
                </a:solidFill>
                <a:latin typeface="Times New Roman"/>
              </a:rPr>
              <a:t>•    Influence amino acid supply: </a:t>
            </a:r>
            <a:r>
              <a:rPr lang="en-US" sz="3500">
                <a:solidFill>
                  <a:srgbClr val="CC0099"/>
                </a:solidFill>
                <a:latin typeface="Times New Roman"/>
              </a:rPr>
              <a:t>L-asparaginase</a:t>
            </a:r>
            <a:r>
              <a:rPr lang="en-US" sz="3500">
                <a:latin typeface="Times New Roman"/>
              </a:rPr>
              <a:t>.</a:t>
            </a:r>
          </a:p>
        </p:txBody>
      </p:sp>
    </p:spTree>
  </p:cSld>
  <p:clrMapOvr>
    <a:overrideClrMapping bg1="lt1" tx1="dk1" bg2="lt2" tx2="dk2" accent1="accent1" accent2="accent2" accent3="accent3" accent4="accent4" accent5="accent5" accent6="accent6" hlink="hlink" folHlink="folHlink"/>
  </p:clrMapOvr>
</p:sld>
</file>

<file path=ppt/slides/slide2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7726195-5CC3-69FE-A29C-CB96E27B1A6E}"/>
              </a:ext>
            </a:extLst>
          </p:cNvPr>
          <p:cNvSpPr/>
          <p:nvPr/>
        </p:nvSpPr>
        <p:spPr>
          <a:xfrm>
            <a:off x="462757" y="381001"/>
            <a:ext cx="11134725" cy="5751513"/>
          </a:xfrm>
          <a:prstGeom prst="rect">
            <a:avLst/>
          </a:prstGeom>
        </p:spPr>
        <p:txBody>
          <a:bodyPr lIns="0" tIns="0" rIns="0" bIns="0"/>
          <a:lstStyle/>
          <a:p>
            <a:pPr eaLnBrk="1" fontAlgn="auto" hangingPunct="1">
              <a:spcBef>
                <a:spcPts val="0"/>
              </a:spcBef>
              <a:spcAft>
                <a:spcPts val="1890"/>
              </a:spcAft>
              <a:defRPr/>
            </a:pPr>
            <a:r>
              <a:rPr lang="en-US" sz="3900" b="1" spc="-50">
                <a:latin typeface="Times New Roman"/>
              </a:rPr>
              <a:t>Influence hormone homeostasis</a:t>
            </a:r>
          </a:p>
          <a:p>
            <a:pPr marL="723900" indent="-215900" eaLnBrk="1" fontAlgn="auto" hangingPunct="1">
              <a:lnSpc>
                <a:spcPts val="3072"/>
              </a:lnSpc>
              <a:spcBef>
                <a:spcPts val="0"/>
              </a:spcBef>
              <a:spcAft>
                <a:spcPts val="420"/>
              </a:spcAft>
              <a:defRPr/>
            </a:pPr>
            <a:r>
              <a:rPr lang="en-US" sz="3100" spc="-200">
                <a:solidFill>
                  <a:srgbClr val="0000FF"/>
                </a:solidFill>
                <a:latin typeface="Calibri"/>
              </a:rPr>
              <a:t>These drugs bind to hormone receptors to block the actions of the sex hormones which results in inhibition of tumor growth</a:t>
            </a:r>
          </a:p>
          <a:p>
            <a:pPr marL="723900" indent="-215900" eaLnBrk="1" fontAlgn="auto" hangingPunct="1">
              <a:lnSpc>
                <a:spcPts val="3120"/>
              </a:lnSpc>
              <a:spcBef>
                <a:spcPts val="0"/>
              </a:spcBef>
              <a:spcAft>
                <a:spcPts val="420"/>
              </a:spcAft>
              <a:defRPr/>
            </a:pPr>
            <a:r>
              <a:rPr lang="en-US" sz="3100" spc="-200">
                <a:latin typeface="Calibri"/>
              </a:rPr>
              <a:t>•    Estrogens and estrogen antagonistic drug (</a:t>
            </a:r>
            <a:r>
              <a:rPr lang="en-US" sz="3100" spc="-200">
                <a:solidFill>
                  <a:srgbClr val="CC0099"/>
                </a:solidFill>
                <a:latin typeface="Calibri"/>
              </a:rPr>
              <a:t>EE, SERM-tamoxifene</a:t>
            </a:r>
            <a:r>
              <a:rPr lang="en-US" sz="3100" spc="-200">
                <a:latin typeface="Calibri"/>
              </a:rPr>
              <a:t>)</a:t>
            </a:r>
          </a:p>
          <a:p>
            <a:pPr marL="723900" indent="-215900" eaLnBrk="1" fontAlgn="auto" hangingPunct="1">
              <a:lnSpc>
                <a:spcPts val="3072"/>
              </a:lnSpc>
              <a:spcBef>
                <a:spcPts val="0"/>
              </a:spcBef>
              <a:spcAft>
                <a:spcPts val="420"/>
              </a:spcAft>
              <a:defRPr/>
            </a:pPr>
            <a:r>
              <a:rPr lang="en-US" sz="3100" spc="-200">
                <a:latin typeface="Calibri"/>
              </a:rPr>
              <a:t>•    Androgens and androgen antagonistic drug </a:t>
            </a:r>
            <a:r>
              <a:rPr lang="en-US" sz="3100" spc="-200">
                <a:solidFill>
                  <a:srgbClr val="CC0099"/>
                </a:solidFill>
                <a:latin typeface="Calibri"/>
              </a:rPr>
              <a:t>(flutamide and bicalutamide)</a:t>
            </a:r>
          </a:p>
          <a:p>
            <a:pPr marL="508000" algn="just" eaLnBrk="1" fontAlgn="auto" hangingPunct="1">
              <a:lnSpc>
                <a:spcPts val="4080"/>
              </a:lnSpc>
              <a:spcBef>
                <a:spcPts val="0"/>
              </a:spcBef>
              <a:spcAft>
                <a:spcPts val="0"/>
              </a:spcAft>
              <a:defRPr/>
            </a:pPr>
            <a:r>
              <a:rPr lang="en-US" sz="3100" spc="-200">
                <a:latin typeface="Calibri"/>
              </a:rPr>
              <a:t>•    Progestogen drug </a:t>
            </a:r>
            <a:r>
              <a:rPr lang="en-US" sz="3100" spc="-200">
                <a:solidFill>
                  <a:srgbClr val="CC0099"/>
                </a:solidFill>
                <a:latin typeface="Calibri"/>
              </a:rPr>
              <a:t>(hydroxyprogesterone)</a:t>
            </a:r>
          </a:p>
          <a:p>
            <a:pPr marL="508000" algn="just" eaLnBrk="1" fontAlgn="auto" hangingPunct="1">
              <a:lnSpc>
                <a:spcPts val="4080"/>
              </a:lnSpc>
              <a:spcBef>
                <a:spcPts val="0"/>
              </a:spcBef>
              <a:spcAft>
                <a:spcPts val="0"/>
              </a:spcAft>
              <a:defRPr/>
            </a:pPr>
            <a:r>
              <a:rPr lang="en-US" sz="3100" spc="-200">
                <a:latin typeface="Calibri"/>
              </a:rPr>
              <a:t>•    Glucocorticoid drug </a:t>
            </a:r>
            <a:r>
              <a:rPr lang="en-US" sz="3100" spc="-200">
                <a:solidFill>
                  <a:srgbClr val="CC0099"/>
                </a:solidFill>
                <a:latin typeface="Calibri"/>
              </a:rPr>
              <a:t>(prednisolone and others)</a:t>
            </a:r>
          </a:p>
          <a:p>
            <a:pPr marL="508000" algn="just" eaLnBrk="1" fontAlgn="auto" hangingPunct="1">
              <a:lnSpc>
                <a:spcPts val="4080"/>
              </a:lnSpc>
              <a:spcBef>
                <a:spcPts val="0"/>
              </a:spcBef>
              <a:spcAft>
                <a:spcPts val="0"/>
              </a:spcAft>
              <a:defRPr/>
            </a:pPr>
            <a:r>
              <a:rPr lang="en-US" sz="3100" spc="-200">
                <a:latin typeface="Calibri"/>
              </a:rPr>
              <a:t>•    Gonadotropin-releasing hormone inhibitor: </a:t>
            </a:r>
            <a:r>
              <a:rPr lang="en-US" sz="3100" spc="-200">
                <a:solidFill>
                  <a:srgbClr val="CC0099"/>
                </a:solidFill>
                <a:latin typeface="Calibri"/>
              </a:rPr>
              <a:t>nafarelin, triptorelin</a:t>
            </a:r>
          </a:p>
          <a:p>
            <a:pPr marL="508000" algn="just" eaLnBrk="1" fontAlgn="auto" hangingPunct="1">
              <a:lnSpc>
                <a:spcPts val="4080"/>
              </a:lnSpc>
              <a:spcBef>
                <a:spcPts val="0"/>
              </a:spcBef>
              <a:spcAft>
                <a:spcPts val="0"/>
              </a:spcAft>
              <a:defRPr/>
            </a:pPr>
            <a:r>
              <a:rPr lang="en-US" sz="3100" spc="-200">
                <a:latin typeface="Calibri"/>
              </a:rPr>
              <a:t>•    aromatase inhibitor: </a:t>
            </a:r>
            <a:r>
              <a:rPr lang="en-US" sz="3100" spc="-200">
                <a:solidFill>
                  <a:srgbClr val="CC0099"/>
                </a:solidFill>
                <a:latin typeface="Calibri"/>
              </a:rPr>
              <a:t>Letrozole and anastrazole</a:t>
            </a:r>
            <a:r>
              <a:rPr lang="en-US" sz="3100" spc="-200">
                <a:latin typeface="Calibri"/>
              </a:rPr>
              <a:t>.</a:t>
            </a:r>
          </a:p>
        </p:txBody>
      </p:sp>
    </p:spTree>
  </p:cSld>
  <p:clrMapOvr>
    <a:overrideClrMapping bg1="lt1" tx1="dk1" bg2="lt2" tx2="dk2" accent1="accent1" accent2="accent2" accent3="accent3" accent4="accent4" accent5="accent5" accent6="accent6" hlink="hlink" folHlink="folHlink"/>
  </p:clrMapOvr>
</p:sld>
</file>

<file path=ppt/slides/slide2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67778CEC-B820-6EAC-04E8-9099E1F3A9E1}"/>
              </a:ext>
            </a:extLst>
          </p:cNvPr>
          <p:cNvGraphicFramePr>
            <a:graphicFrameLocks noGrp="1"/>
          </p:cNvGraphicFramePr>
          <p:nvPr/>
        </p:nvGraphicFramePr>
        <p:xfrm>
          <a:off x="759620" y="146050"/>
          <a:ext cx="10887075" cy="6503988"/>
        </p:xfrm>
        <a:graphic>
          <a:graphicData uri="http://schemas.openxmlformats.org/drawingml/2006/table">
            <a:tbl>
              <a:tblPr/>
              <a:tblGrid>
                <a:gridCol w="4303712">
                  <a:extLst>
                    <a:ext uri="{9D8B030D-6E8A-4147-A177-3AD203B41FA5}">
                      <a16:colId xmlns="" xmlns:a16="http://schemas.microsoft.com/office/drawing/2014/main" val="20000"/>
                    </a:ext>
                  </a:extLst>
                </a:gridCol>
                <a:gridCol w="2813050">
                  <a:extLst>
                    <a:ext uri="{9D8B030D-6E8A-4147-A177-3AD203B41FA5}">
                      <a16:colId xmlns="" xmlns:a16="http://schemas.microsoft.com/office/drawing/2014/main" val="20001"/>
                    </a:ext>
                  </a:extLst>
                </a:gridCol>
                <a:gridCol w="3770313">
                  <a:extLst>
                    <a:ext uri="{9D8B030D-6E8A-4147-A177-3AD203B41FA5}">
                      <a16:colId xmlns="" xmlns:a16="http://schemas.microsoft.com/office/drawing/2014/main" val="20002"/>
                    </a:ext>
                  </a:extLst>
                </a:gridCol>
              </a:tblGrid>
              <a:tr h="1122363">
                <a:tc>
                  <a:txBody>
                    <a:bodyPr/>
                    <a:lstStyle>
                      <a:lvl1pPr marL="1143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14300" marR="0" lvl="0" indent="0" algn="l" defTabSz="914400" rtl="0" eaLnBrk="1" fontAlgn="base" latinLnBrk="0" hangingPunct="1">
                        <a:lnSpc>
                          <a:spcPct val="100000"/>
                        </a:lnSpc>
                        <a:spcBef>
                          <a:spcPct val="0"/>
                        </a:spcBef>
                        <a:spcAft>
                          <a:spcPts val="625"/>
                        </a:spcAft>
                        <a:buClrTx/>
                        <a:buSzTx/>
                        <a:buFontTx/>
                        <a:buNone/>
                        <a:tabLst/>
                      </a:pPr>
                      <a:r>
                        <a:rPr kumimoji="0" lang="en-US" altLang="en-US" sz="2300" b="1" i="0" u="none" strike="noStrike" cap="none" normalizeH="0" baseline="0">
                          <a:ln>
                            <a:noFill/>
                          </a:ln>
                          <a:solidFill>
                            <a:srgbClr val="FFFF00"/>
                          </a:solidFill>
                          <a:effectLst/>
                          <a:latin typeface="Times New Roman" panose="02020603050405020304" pitchFamily="18" charset="0"/>
                        </a:rPr>
                        <a:t>CHEMOTHERAPUETIC</a:t>
                      </a:r>
                    </a:p>
                    <a:p>
                      <a:pPr marL="114300" marR="0" lvl="0" indent="0" algn="l" defTabSz="914400" rtl="0" eaLnBrk="1" fontAlgn="base" latinLnBrk="0" hangingPunct="1">
                        <a:lnSpc>
                          <a:spcPct val="100000"/>
                        </a:lnSpc>
                        <a:spcBef>
                          <a:spcPct val="0"/>
                        </a:spcBef>
                        <a:spcAft>
                          <a:spcPct val="0"/>
                        </a:spcAft>
                        <a:buClrTx/>
                        <a:buSzTx/>
                        <a:buFontTx/>
                        <a:buNone/>
                        <a:tabLst/>
                      </a:pPr>
                      <a:r>
                        <a:rPr kumimoji="0" lang="en-US" altLang="en-US" sz="2300" b="1" i="0" u="none" strike="noStrike" cap="none" normalizeH="0" baseline="0">
                          <a:ln>
                            <a:noFill/>
                          </a:ln>
                          <a:solidFill>
                            <a:srgbClr val="FFFF00"/>
                          </a:solidFill>
                          <a:effectLst/>
                          <a:latin typeface="Times New Roman" panose="02020603050405020304" pitchFamily="18" charset="0"/>
                        </a:rPr>
                        <a:t>AGENT</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425"/>
                        </a:lnSpc>
                        <a:spcBef>
                          <a:spcPct val="0"/>
                        </a:spcBef>
                        <a:spcAft>
                          <a:spcPct val="0"/>
                        </a:spcAft>
                        <a:buClrTx/>
                        <a:buSzTx/>
                        <a:buFontTx/>
                        <a:buNone/>
                        <a:tabLst/>
                      </a:pPr>
                      <a:r>
                        <a:rPr kumimoji="0" lang="en-US" altLang="en-US" sz="1700" b="1" i="0" u="none" strike="noStrike" cap="none" normalizeH="0" baseline="0">
                          <a:ln>
                            <a:noFill/>
                          </a:ln>
                          <a:solidFill>
                            <a:srgbClr val="FFFFFF"/>
                          </a:solidFill>
                          <a:effectLst/>
                          <a:latin typeface="Times New Roman" panose="02020603050405020304" pitchFamily="18" charset="0"/>
                        </a:rPr>
                        <a:t>MECHANISM OF ACTION</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1700" b="1" i="0" u="none" strike="noStrike" cap="none" normalizeH="0" baseline="0">
                          <a:ln>
                            <a:noFill/>
                          </a:ln>
                          <a:solidFill>
                            <a:srgbClr val="FFFFFF"/>
                          </a:solidFill>
                          <a:effectLst/>
                          <a:latin typeface="Times New Roman" panose="02020603050405020304" pitchFamily="18" charset="0"/>
                        </a:rPr>
                        <a:t>SIDE EFFECT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extLst>
                  <a:ext uri="{0D108BD9-81ED-4DB2-BD59-A6C34878D82A}">
                    <a16:rowId xmlns="" xmlns:a16="http://schemas.microsoft.com/office/drawing/2014/main" val="10000"/>
                  </a:ext>
                </a:extLst>
              </a:tr>
              <a:tr h="1322388">
                <a:tc>
                  <a:txBody>
                    <a:bodyPr/>
                    <a:lstStyle>
                      <a:lvl1pPr marL="1143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14300" marR="0" lvl="0" indent="0" algn="just"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ALKYLATING AGENT</a:t>
                      </a:r>
                    </a:p>
                    <a:p>
                      <a:pPr marL="114300" marR="0" lvl="0" indent="0" algn="l"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Cyclophosphamide, chlorambucil, thiothepa, melphalan etc</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375"/>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Interferes with cross linkage of DNA</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375"/>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Myelosupression Hemorrhagic cystitis</a:t>
                      </a:r>
                    </a:p>
                    <a:p>
                      <a:pPr marL="101600" marR="0" lvl="0" indent="0" algn="l" defTabSz="914400" rtl="0" eaLnBrk="1" fontAlgn="base" latinLnBrk="0" hangingPunct="1">
                        <a:lnSpc>
                          <a:spcPts val="2375"/>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Skin rash Flu-like syndrome</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extLst>
                  <a:ext uri="{0D108BD9-81ED-4DB2-BD59-A6C34878D82A}">
                    <a16:rowId xmlns="" xmlns:a16="http://schemas.microsoft.com/office/drawing/2014/main" val="10001"/>
                  </a:ext>
                </a:extLst>
              </a:tr>
              <a:tr h="2305050">
                <a:tc>
                  <a:txBody>
                    <a:bodyPr/>
                    <a:lstStyle>
                      <a:lvl1pPr marL="1143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14300" marR="0" lvl="0" indent="0" algn="just"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ANTIMETABOLITES</a:t>
                      </a:r>
                    </a:p>
                    <a:p>
                      <a:pPr marL="114300" marR="0" lvl="0" indent="0" algn="just"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    Folic acid antagonist e.g</a:t>
                      </a:r>
                    </a:p>
                    <a:p>
                      <a:pPr marL="114300" marR="0" lvl="0" indent="0" algn="l"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methotraxate</a:t>
                      </a:r>
                    </a:p>
                    <a:p>
                      <a:pPr marL="114300" marR="0" lvl="0" indent="0" algn="just"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    Purine antagonist e.g 6-</a:t>
                      </a:r>
                    </a:p>
                    <a:p>
                      <a:pPr marL="114300" marR="0" lvl="0" indent="0" algn="l"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mercaptopurine,</a:t>
                      </a:r>
                    </a:p>
                    <a:p>
                      <a:pPr marL="114300" marR="0" lvl="0" indent="0" algn="just"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    Pyrimidine antagonist e.g 5-</a:t>
                      </a:r>
                    </a:p>
                    <a:p>
                      <a:pPr marL="114300" marR="0" lvl="0" indent="0" algn="l"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fluorouracil</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Interfere with nucleic acid synthesis because they are analogues of normal metabolites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Mucositis, Nephropathy, Hepato-toxicity &amp; Hand &amp; foot syndrome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742950">
                <a:tc>
                  <a:txBody>
                    <a:bodyPr/>
                    <a:lstStyle>
                      <a:lvl1pPr marL="1143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14300" marR="0" lvl="0" indent="0" algn="l" defTabSz="914400" rtl="0" eaLnBrk="1" fontAlgn="base" latinLnBrk="0" hangingPunct="1">
                        <a:lnSpc>
                          <a:spcPts val="2425"/>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VINCA ALKALOID- vincristin, vimblastin</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375"/>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Cause mitotic arrest via spindle fiber inhibition</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Neuropathy, constipation, Mucositis &amp; myelosuppresion</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extLst>
                  <a:ext uri="{0D108BD9-81ED-4DB2-BD59-A6C34878D82A}">
                    <a16:rowId xmlns="" xmlns:a16="http://schemas.microsoft.com/office/drawing/2014/main" val="10003"/>
                  </a:ext>
                </a:extLst>
              </a:tr>
              <a:tr h="1011238">
                <a:tc>
                  <a:txBody>
                    <a:bodyPr/>
                    <a:lstStyle>
                      <a:lvl1pPr marL="1143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14300" marR="0" lvl="0" indent="0" algn="just"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ANTITUMOUR ANTIBIOTIC e.g</a:t>
                      </a:r>
                    </a:p>
                    <a:p>
                      <a:pPr marL="114300" marR="0" lvl="0" indent="0" algn="l"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adramycin, daunorubicin, actinomycin D, bleomycin</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Bind to DNA to block RNA production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2400"/>
                        </a:lnSpc>
                        <a:spcBef>
                          <a:spcPct val="0"/>
                        </a:spcBef>
                        <a:spcAft>
                          <a:spcPct val="0"/>
                        </a:spcAft>
                        <a:buClrTx/>
                        <a:buSzTx/>
                        <a:buFontTx/>
                        <a:buNone/>
                        <a:tabLst/>
                      </a:pPr>
                      <a:r>
                        <a:rPr kumimoji="0" lang="en-US" altLang="en-US" sz="1700" b="1" i="0" u="none" strike="noStrike" cap="none" normalizeH="0" baseline="0">
                          <a:ln>
                            <a:noFill/>
                          </a:ln>
                          <a:solidFill>
                            <a:schemeClr val="tx1"/>
                          </a:solidFill>
                          <a:effectLst/>
                          <a:latin typeface="Times New Roman" panose="02020603050405020304" pitchFamily="18" charset="0"/>
                        </a:rPr>
                        <a:t>cardio toxicity, pulmonary toxicity &amp; myelosuppresion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2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125252A4-9504-D64B-74A3-5F6506589EC1}"/>
              </a:ext>
            </a:extLst>
          </p:cNvPr>
          <p:cNvGraphicFramePr>
            <a:graphicFrameLocks noGrp="1"/>
          </p:cNvGraphicFramePr>
          <p:nvPr/>
        </p:nvGraphicFramePr>
        <p:xfrm>
          <a:off x="1621632" y="146050"/>
          <a:ext cx="9312275" cy="6516688"/>
        </p:xfrm>
        <a:graphic>
          <a:graphicData uri="http://schemas.openxmlformats.org/drawingml/2006/table">
            <a:tbl>
              <a:tblPr/>
              <a:tblGrid>
                <a:gridCol w="3267075">
                  <a:extLst>
                    <a:ext uri="{9D8B030D-6E8A-4147-A177-3AD203B41FA5}">
                      <a16:colId xmlns="" xmlns:a16="http://schemas.microsoft.com/office/drawing/2014/main" val="20000"/>
                    </a:ext>
                  </a:extLst>
                </a:gridCol>
                <a:gridCol w="3021013">
                  <a:extLst>
                    <a:ext uri="{9D8B030D-6E8A-4147-A177-3AD203B41FA5}">
                      <a16:colId xmlns="" xmlns:a16="http://schemas.microsoft.com/office/drawing/2014/main" val="20001"/>
                    </a:ext>
                  </a:extLst>
                </a:gridCol>
                <a:gridCol w="3024187">
                  <a:extLst>
                    <a:ext uri="{9D8B030D-6E8A-4147-A177-3AD203B41FA5}">
                      <a16:colId xmlns="" xmlns:a16="http://schemas.microsoft.com/office/drawing/2014/main" val="20002"/>
                    </a:ext>
                  </a:extLst>
                </a:gridCol>
              </a:tblGrid>
              <a:tr h="1039813">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rgbClr val="FFFF00"/>
                          </a:solidFill>
                          <a:effectLst/>
                          <a:latin typeface="Calibri" panose="020F0502020204030204" pitchFamily="34" charset="0"/>
                        </a:rPr>
                        <a:t>CHEMOTHERA</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rgbClr val="FFFFFF"/>
                          </a:solidFill>
                          <a:effectLst/>
                          <a:latin typeface="Calibri" panose="020F0502020204030204" pitchFamily="34" charset="0"/>
                        </a:rPr>
                        <a:t>MECHANISM</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rgbClr val="FFFFFF"/>
                          </a:solidFill>
                          <a:effectLst/>
                          <a:latin typeface="Calibri" panose="020F0502020204030204" pitchFamily="34" charset="0"/>
                        </a:rPr>
                        <a:t>SIDE EFFECT</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extLst>
                  <a:ext uri="{0D108BD9-81ED-4DB2-BD59-A6C34878D82A}">
                    <a16:rowId xmlns="" xmlns:a16="http://schemas.microsoft.com/office/drawing/2014/main" val="10000"/>
                  </a:ext>
                </a:extLst>
              </a:tr>
              <a:tr h="512763">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rgbClr val="FFFF00"/>
                          </a:solidFill>
                          <a:effectLst/>
                          <a:latin typeface="Calibri" panose="020F0502020204030204" pitchFamily="34" charset="0"/>
                        </a:rPr>
                        <a:t>PEUTIC AGENT</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rgbClr val="FFFFFF"/>
                          </a:solidFill>
                          <a:effectLst/>
                          <a:latin typeface="Calibri" panose="020F0502020204030204" pitchFamily="34" charset="0"/>
                        </a:rPr>
                        <a:t>OF ACTION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500" b="0" i="0" u="none" strike="noStrike" cap="none" normalizeH="0" baseline="0">
                        <a:ln>
                          <a:noFill/>
                        </a:ln>
                        <a:solidFill>
                          <a:schemeClr val="tx1"/>
                        </a:solidFill>
                        <a:effectLst/>
                        <a:latin typeface="Calibri" panose="020F0502020204030204" pitchFamily="34"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extLst>
                  <a:ext uri="{0D108BD9-81ED-4DB2-BD59-A6C34878D82A}">
                    <a16:rowId xmlns="" xmlns:a16="http://schemas.microsoft.com/office/drawing/2014/main" val="10001"/>
                  </a:ext>
                </a:extLst>
              </a:tr>
              <a:tr h="576263">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TAXANES e.g</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Bind to tubulin.</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neuropathy skin</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extLst>
                  <a:ext uri="{0D108BD9-81ED-4DB2-BD59-A6C34878D82A}">
                    <a16:rowId xmlns="" xmlns:a16="http://schemas.microsoft.com/office/drawing/2014/main" val="10002"/>
                  </a:ext>
                </a:extLst>
              </a:tr>
              <a:tr h="500063">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paclitaxel,</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gridSpan="2">
                  <a:txBody>
                    <a:bodyPr/>
                    <a:lstStyle>
                      <a:lvl1pPr marL="1143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143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Stop disassembly rash &amp;</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hMerge="1">
                  <a:txBody>
                    <a:bodyPr/>
                    <a:lstStyle/>
                    <a:p>
                      <a:endParaRPr lang="en-IN"/>
                    </a:p>
                  </a:txBody>
                  <a:tcPr/>
                </a:tc>
                <a:extLst>
                  <a:ext uri="{0D108BD9-81ED-4DB2-BD59-A6C34878D82A}">
                    <a16:rowId xmlns="" xmlns:a16="http://schemas.microsoft.com/office/drawing/2014/main" val="10003"/>
                  </a:ext>
                </a:extLst>
              </a:tr>
              <a:tr h="1352550">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docetaxel</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143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14300" marR="0" lvl="0" indent="0" algn="l" defTabSz="914400" rtl="0" eaLnBrk="1" fontAlgn="base" latinLnBrk="0" hangingPunct="1">
                        <a:lnSpc>
                          <a:spcPts val="3838"/>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of mitotic spindle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myelosuppresion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extLst>
                  <a:ext uri="{0D108BD9-81ED-4DB2-BD59-A6C34878D82A}">
                    <a16:rowId xmlns="" xmlns:a16="http://schemas.microsoft.com/office/drawing/2014/main" val="10004"/>
                  </a:ext>
                </a:extLst>
              </a:tr>
              <a:tr h="2535237">
                <a:tc gridSpan="3">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3813"/>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MISCELLANEO</a:t>
                      </a:r>
                    </a:p>
                    <a:p>
                      <a:pPr marL="101600" marR="0" lvl="0" indent="0" algn="l" defTabSz="914400" rtl="0" eaLnBrk="1" fontAlgn="base" latinLnBrk="0" hangingPunct="1">
                        <a:lnSpc>
                          <a:spcPts val="3813"/>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US</a:t>
                      </a:r>
                    </a:p>
                    <a:p>
                      <a:pPr marL="101600" marR="0" lvl="0" indent="0" algn="l" defTabSz="914400" rtl="0" eaLnBrk="1" fontAlgn="base" latinLnBrk="0" hangingPunct="1">
                        <a:lnSpc>
                          <a:spcPts val="3813"/>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L-Asparaginase</a:t>
                      </a:r>
                    </a:p>
                    <a:p>
                      <a:pPr marL="101600" marR="0" lvl="0" indent="0" algn="l" defTabSz="914400" rtl="0" eaLnBrk="1" fontAlgn="base" latinLnBrk="0" hangingPunct="1">
                        <a:lnSpc>
                          <a:spcPts val="3813"/>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Nitrosourea</a:t>
                      </a:r>
                    </a:p>
                    <a:p>
                      <a:pPr marL="101600" marR="0" lvl="0" indent="0" algn="l" defTabSz="914400" rtl="0" eaLnBrk="1" fontAlgn="base" latinLnBrk="0" hangingPunct="1">
                        <a:lnSpc>
                          <a:spcPts val="3813"/>
                        </a:lnSpc>
                        <a:spcBef>
                          <a:spcPct val="0"/>
                        </a:spcBef>
                        <a:spcAft>
                          <a:spcPct val="0"/>
                        </a:spcAft>
                        <a:buClrTx/>
                        <a:buSzTx/>
                        <a:buFontTx/>
                        <a:buNone/>
                        <a:tabLst/>
                      </a:pPr>
                      <a:r>
                        <a:rPr kumimoji="0" lang="en-US" altLang="en-US" sz="3100" b="0" i="0" u="none" strike="noStrike" cap="none" normalizeH="0" baseline="0">
                          <a:ln>
                            <a:noFill/>
                          </a:ln>
                          <a:solidFill>
                            <a:schemeClr val="tx1"/>
                          </a:solidFill>
                          <a:effectLst/>
                          <a:latin typeface="Calibri" panose="020F0502020204030204" pitchFamily="34" charset="0"/>
                        </a:rPr>
                        <a:t>Cis-platinium</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hMerge="1">
                  <a:txBody>
                    <a:bodyPr/>
                    <a:lstStyle/>
                    <a:p>
                      <a:endParaRPr lang="en-IN"/>
                    </a:p>
                  </a:txBody>
                  <a:tcPr/>
                </a:tc>
                <a:extLst>
                  <a:ext uri="{0D108BD9-81ED-4DB2-BD59-A6C34878D82A}">
                    <a16:rowId xmlns="" xmlns:a16="http://schemas.microsoft.com/office/drawing/2014/main" val="10005"/>
                  </a:ext>
                </a:extLst>
              </a:tr>
            </a:tbl>
          </a:graphicData>
        </a:graphic>
      </p:graphicFrame>
      <p:sp>
        <p:nvSpPr>
          <p:cNvPr id="3" name="Rectangle 2">
            <a:extLst>
              <a:ext uri="{FF2B5EF4-FFF2-40B4-BE49-F238E27FC236}">
                <a16:creationId xmlns="" xmlns:a16="http://schemas.microsoft.com/office/drawing/2014/main" id="{8525BBA8-3936-0486-E7E9-9A33F66113D3}"/>
              </a:ext>
            </a:extLst>
          </p:cNvPr>
          <p:cNvSpPr/>
          <p:nvPr/>
        </p:nvSpPr>
        <p:spPr>
          <a:xfrm>
            <a:off x="11043444" y="6477000"/>
            <a:ext cx="252412"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255</a:t>
            </a:r>
          </a:p>
        </p:txBody>
      </p:sp>
    </p:spTree>
  </p:cSld>
  <p:clrMapOvr>
    <a:overrideClrMapping bg1="lt1" tx1="dk1" bg2="lt2" tx2="dk2" accent1="accent1" accent2="accent2" accent3="accent3" accent4="accent4" accent5="accent5" accent6="accent6" hlink="hlink" folHlink="folHlink"/>
  </p:clrMapOvr>
</p:sld>
</file>

<file path=ppt/slides/slide2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DAF8E340-C304-CE2C-C7EF-1B7BE4FFDC1F}"/>
              </a:ext>
            </a:extLst>
          </p:cNvPr>
          <p:cNvGraphicFramePr>
            <a:graphicFrameLocks noGrp="1"/>
          </p:cNvGraphicFramePr>
          <p:nvPr/>
        </p:nvGraphicFramePr>
        <p:xfrm>
          <a:off x="707231" y="63500"/>
          <a:ext cx="10966450" cy="6711950"/>
        </p:xfrm>
        <a:graphic>
          <a:graphicData uri="http://schemas.openxmlformats.org/drawingml/2006/table">
            <a:tbl>
              <a:tblPr/>
              <a:tblGrid>
                <a:gridCol w="3259138">
                  <a:extLst>
                    <a:ext uri="{9D8B030D-6E8A-4147-A177-3AD203B41FA5}">
                      <a16:colId xmlns="" xmlns:a16="http://schemas.microsoft.com/office/drawing/2014/main" val="20000"/>
                    </a:ext>
                  </a:extLst>
                </a:gridCol>
                <a:gridCol w="3251200">
                  <a:extLst>
                    <a:ext uri="{9D8B030D-6E8A-4147-A177-3AD203B41FA5}">
                      <a16:colId xmlns="" xmlns:a16="http://schemas.microsoft.com/office/drawing/2014/main" val="20001"/>
                    </a:ext>
                  </a:extLst>
                </a:gridCol>
                <a:gridCol w="4456112">
                  <a:extLst>
                    <a:ext uri="{9D8B030D-6E8A-4147-A177-3AD203B41FA5}">
                      <a16:colId xmlns="" xmlns:a16="http://schemas.microsoft.com/office/drawing/2014/main" val="20002"/>
                    </a:ext>
                  </a:extLst>
                </a:gridCol>
              </a:tblGrid>
              <a:tr h="1437776">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ts val="838"/>
                        </a:spcAft>
                        <a:buClrTx/>
                        <a:buSzTx/>
                        <a:buFontTx/>
                        <a:buNone/>
                        <a:tabLst/>
                      </a:pPr>
                      <a:r>
                        <a:rPr kumimoji="0" lang="en-US" altLang="en-US" sz="2700" b="0" i="0" u="none" strike="noStrike" cap="none" normalizeH="0" baseline="0">
                          <a:ln>
                            <a:noFill/>
                          </a:ln>
                          <a:solidFill>
                            <a:srgbClr val="FFFF00"/>
                          </a:solidFill>
                          <a:effectLst/>
                          <a:latin typeface="Times New Roman" panose="02020603050405020304" pitchFamily="18" charset="0"/>
                        </a:rPr>
                        <a:t>IMMUNO-</a:t>
                      </a:r>
                    </a:p>
                    <a:p>
                      <a:pPr marL="101600" marR="0" lvl="0" indent="0" algn="l" defTabSz="914400" rtl="0" eaLnBrk="1" fontAlgn="base" latinLnBrk="0" hangingPunct="1">
                        <a:lnSpc>
                          <a:spcPct val="100000"/>
                        </a:lnSpc>
                        <a:spcBef>
                          <a:spcPct val="0"/>
                        </a:spcBef>
                        <a:spcAft>
                          <a:spcPts val="838"/>
                        </a:spcAft>
                        <a:buClrTx/>
                        <a:buSzTx/>
                        <a:buFontTx/>
                        <a:buNone/>
                        <a:tabLst/>
                      </a:pPr>
                      <a:r>
                        <a:rPr kumimoji="0" lang="en-US" altLang="en-US" sz="2700" b="0" i="0" u="none" strike="noStrike" cap="none" normalizeH="0" baseline="0">
                          <a:ln>
                            <a:noFill/>
                          </a:ln>
                          <a:solidFill>
                            <a:srgbClr val="FFFF00"/>
                          </a:solidFill>
                          <a:effectLst/>
                          <a:latin typeface="Times New Roman" panose="02020603050405020304" pitchFamily="18" charset="0"/>
                        </a:rPr>
                        <a:t>THERAPUETIC</a:t>
                      </a:r>
                    </a:p>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FFFF00"/>
                          </a:solidFill>
                          <a:effectLst/>
                          <a:latin typeface="Times New Roman" panose="02020603050405020304" pitchFamily="18" charset="0"/>
                        </a:rPr>
                        <a:t>AGENTS</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3313"/>
                        </a:lnSpc>
                        <a:spcBef>
                          <a:spcPct val="0"/>
                        </a:spcBef>
                        <a:spcAft>
                          <a:spcPct val="0"/>
                        </a:spcAft>
                        <a:buClrTx/>
                        <a:buSzTx/>
                        <a:buFontTx/>
                        <a:buNone/>
                        <a:tabLst/>
                      </a:pPr>
                      <a:r>
                        <a:rPr kumimoji="0" lang="en-US" altLang="en-US" sz="2700" b="0" i="0" u="none" strike="noStrike" cap="none" normalizeH="0" baseline="0">
                          <a:ln>
                            <a:noFill/>
                          </a:ln>
                          <a:solidFill>
                            <a:srgbClr val="FFFFFF"/>
                          </a:solidFill>
                          <a:effectLst/>
                          <a:latin typeface="Times New Roman" panose="02020603050405020304" pitchFamily="18" charset="0"/>
                        </a:rPr>
                        <a:t>MECHANISM OF ACTION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FFFFFF"/>
                          </a:solidFill>
                          <a:effectLst/>
                          <a:latin typeface="Times New Roman" panose="02020603050405020304" pitchFamily="18" charset="0"/>
                        </a:rPr>
                        <a:t>CLINICAL USE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5A9BD5"/>
                    </a:solidFill>
                  </a:tcPr>
                </a:tc>
                <a:extLst>
                  <a:ext uri="{0D108BD9-81ED-4DB2-BD59-A6C34878D82A}">
                    <a16:rowId xmlns="" xmlns:a16="http://schemas.microsoft.com/office/drawing/2014/main" val="10000"/>
                  </a:ext>
                </a:extLst>
              </a:tr>
              <a:tr h="954178">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ts val="838"/>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Levamisole</a:t>
                      </a:r>
                    </a:p>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(antihelmenthic)</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immunomodulator</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3363"/>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Adjuvant in colonic cancer in combination with 5-FU</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extLst>
                  <a:ext uri="{0D108BD9-81ED-4DB2-BD59-A6C34878D82A}">
                    <a16:rowId xmlns="" xmlns:a16="http://schemas.microsoft.com/office/drawing/2014/main" val="10001"/>
                  </a:ext>
                </a:extLst>
              </a:tr>
              <a:tr h="1798808">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Interleukin-2(IL-2)</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3363"/>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Enhances NK-cells and tumour specific T-cells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3363"/>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Melanoma Renal cell ca Neuroblastoma NHL</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1371730">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Interferon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3288"/>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Enhance NK-cells Re-expression of HLA gene</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just" defTabSz="914400" rtl="0" eaLnBrk="1" fontAlgn="base" latinLnBrk="0" hangingPunct="1">
                        <a:lnSpc>
                          <a:spcPts val="3388"/>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Kaposi’s sarcoma Multiple myeloma Leukemia</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9DEF1"/>
                    </a:solidFill>
                  </a:tcPr>
                </a:tc>
                <a:extLst>
                  <a:ext uri="{0D108BD9-81ED-4DB2-BD59-A6C34878D82A}">
                    <a16:rowId xmlns="" xmlns:a16="http://schemas.microsoft.com/office/drawing/2014/main" val="10003"/>
                  </a:ext>
                </a:extLst>
              </a:tr>
              <a:tr h="1149459">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BCG</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ts val="3388"/>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Stimulate immune response</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016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016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CIS of the bladder,</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2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 xmlns:a16="http://schemas.microsoft.com/office/drawing/2014/main" id="{4ECDC1A1-4C55-2B88-A42C-807B648E09BB}"/>
              </a:ext>
            </a:extLst>
          </p:cNvPr>
          <p:cNvGraphicFramePr>
            <a:graphicFrameLocks noGrp="1"/>
          </p:cNvGraphicFramePr>
          <p:nvPr/>
        </p:nvGraphicFramePr>
        <p:xfrm>
          <a:off x="859631" y="454026"/>
          <a:ext cx="10814050" cy="6151563"/>
        </p:xfrm>
        <a:graphic>
          <a:graphicData uri="http://schemas.openxmlformats.org/drawingml/2006/table">
            <a:tbl>
              <a:tblPr/>
              <a:tblGrid>
                <a:gridCol w="3791623">
                  <a:extLst>
                    <a:ext uri="{9D8B030D-6E8A-4147-A177-3AD203B41FA5}">
                      <a16:colId xmlns="" xmlns:a16="http://schemas.microsoft.com/office/drawing/2014/main" val="20000"/>
                    </a:ext>
                  </a:extLst>
                </a:gridCol>
                <a:gridCol w="3416728">
                  <a:extLst>
                    <a:ext uri="{9D8B030D-6E8A-4147-A177-3AD203B41FA5}">
                      <a16:colId xmlns="" xmlns:a16="http://schemas.microsoft.com/office/drawing/2014/main" val="20001"/>
                    </a:ext>
                  </a:extLst>
                </a:gridCol>
                <a:gridCol w="3605699">
                  <a:extLst>
                    <a:ext uri="{9D8B030D-6E8A-4147-A177-3AD203B41FA5}">
                      <a16:colId xmlns="" xmlns:a16="http://schemas.microsoft.com/office/drawing/2014/main" val="20002"/>
                    </a:ext>
                  </a:extLst>
                </a:gridCol>
              </a:tblGrid>
              <a:tr h="1390046">
                <a:tc>
                  <a:txBody>
                    <a:bodyPr/>
                    <a:lstStyle/>
                    <a:p>
                      <a:pPr marL="101600" indent="0"/>
                      <a:r>
                        <a:rPr lang="en-US" sz="2700">
                          <a:solidFill>
                            <a:srgbClr val="FFFF00"/>
                          </a:solidFill>
                          <a:latin typeface="Times New Roman"/>
                        </a:rPr>
                        <a:t>TARGET THERAPY</a:t>
                      </a:r>
                    </a:p>
                  </a:txBody>
                  <a:tcPr marL="0" marR="0" marT="0" marB="0">
                    <a:solidFill>
                      <a:srgbClr val="5A9BD5"/>
                    </a:solidFill>
                  </a:tcPr>
                </a:tc>
                <a:tc>
                  <a:txBody>
                    <a:bodyPr/>
                    <a:lstStyle/>
                    <a:p>
                      <a:pPr marL="101600" indent="0">
                        <a:lnSpc>
                          <a:spcPts val="3312"/>
                        </a:lnSpc>
                      </a:pPr>
                      <a:r>
                        <a:rPr lang="en-US" sz="2700">
                          <a:solidFill>
                            <a:srgbClr val="FFFFFF"/>
                          </a:solidFill>
                          <a:latin typeface="Times New Roman"/>
                        </a:rPr>
                        <a:t>MECHANISM OF ACTION</a:t>
                      </a:r>
                    </a:p>
                  </a:txBody>
                  <a:tcPr marL="0" marR="0" marT="0" marB="0">
                    <a:solidFill>
                      <a:srgbClr val="5A9BD5"/>
                    </a:solidFill>
                  </a:tcPr>
                </a:tc>
                <a:tc>
                  <a:txBody>
                    <a:bodyPr/>
                    <a:lstStyle/>
                    <a:p>
                      <a:pPr marL="101600" indent="0"/>
                      <a:r>
                        <a:rPr lang="en-US" sz="2700">
                          <a:solidFill>
                            <a:srgbClr val="FFFFFF"/>
                          </a:solidFill>
                          <a:latin typeface="Times New Roman"/>
                        </a:rPr>
                        <a:t>CILNICAL USES</a:t>
                      </a:r>
                    </a:p>
                  </a:txBody>
                  <a:tcPr marL="0" marR="0" marT="0" marB="0">
                    <a:solidFill>
                      <a:srgbClr val="5A9BD5"/>
                    </a:solidFill>
                  </a:tcPr>
                </a:tc>
                <a:extLst>
                  <a:ext uri="{0D108BD9-81ED-4DB2-BD59-A6C34878D82A}">
                    <a16:rowId xmlns="" xmlns:a16="http://schemas.microsoft.com/office/drawing/2014/main" val="10000"/>
                  </a:ext>
                </a:extLst>
              </a:tr>
              <a:tr h="493832">
                <a:tc>
                  <a:txBody>
                    <a:bodyPr/>
                    <a:lstStyle/>
                    <a:p>
                      <a:pPr marL="101600" indent="0"/>
                      <a:r>
                        <a:rPr lang="en-US" sz="2700">
                          <a:latin typeface="Times New Roman"/>
                        </a:rPr>
                        <a:t>SMALL MOLECULES</a:t>
                      </a:r>
                    </a:p>
                  </a:txBody>
                  <a:tcPr marL="0" marR="0" marT="0" marB="0" anchor="b">
                    <a:solidFill>
                      <a:srgbClr val="C9DEF1"/>
                    </a:solidFill>
                  </a:tcPr>
                </a:tc>
                <a:tc>
                  <a:txBody>
                    <a:bodyPr/>
                    <a:lstStyle/>
                    <a:p>
                      <a:pPr marL="101600" indent="0"/>
                      <a:r>
                        <a:rPr lang="en-US" sz="2700">
                          <a:latin typeface="Times New Roman"/>
                        </a:rPr>
                        <a:t>Inhibits EGFR</a:t>
                      </a:r>
                    </a:p>
                  </a:txBody>
                  <a:tcPr marL="0" marR="0" marT="0" marB="0" anchor="b">
                    <a:solidFill>
                      <a:srgbClr val="C9DEF1"/>
                    </a:solidFill>
                  </a:tcPr>
                </a:tc>
                <a:tc>
                  <a:txBody>
                    <a:bodyPr/>
                    <a:lstStyle/>
                    <a:p>
                      <a:pPr marL="101600" indent="0"/>
                      <a:r>
                        <a:rPr lang="en-US" sz="2700">
                          <a:latin typeface="Times New Roman"/>
                        </a:rPr>
                        <a:t>Non-small cell cancer</a:t>
                      </a:r>
                    </a:p>
                  </a:txBody>
                  <a:tcPr marL="0" marR="0" marT="0" marB="0" anchor="b">
                    <a:solidFill>
                      <a:srgbClr val="C9DEF1"/>
                    </a:solidFill>
                  </a:tcPr>
                </a:tc>
                <a:extLst>
                  <a:ext uri="{0D108BD9-81ED-4DB2-BD59-A6C34878D82A}">
                    <a16:rowId xmlns="" xmlns:a16="http://schemas.microsoft.com/office/drawing/2014/main" val="10001"/>
                  </a:ext>
                </a:extLst>
              </a:tr>
              <a:tr h="448107">
                <a:tc>
                  <a:txBody>
                    <a:bodyPr/>
                    <a:lstStyle/>
                    <a:p>
                      <a:pPr marL="101600" indent="0"/>
                      <a:r>
                        <a:rPr lang="en-US" sz="2700">
                          <a:latin typeface="Times New Roman"/>
                        </a:rPr>
                        <a:t>Gefitinib</a:t>
                      </a:r>
                    </a:p>
                  </a:txBody>
                  <a:tcPr marL="0" marR="0" marT="0" marB="0" anchor="b">
                    <a:solidFill>
                      <a:srgbClr val="C9DEF1"/>
                    </a:solidFill>
                  </a:tcPr>
                </a:tc>
                <a:tc>
                  <a:txBody>
                    <a:bodyPr/>
                    <a:lstStyle/>
                    <a:p>
                      <a:pPr marL="101600" indent="0"/>
                      <a:r>
                        <a:rPr lang="en-US" sz="2700">
                          <a:latin typeface="Times New Roman"/>
                        </a:rPr>
                        <a:t>tyrosine kinase</a:t>
                      </a:r>
                    </a:p>
                  </a:txBody>
                  <a:tcPr marL="0" marR="0" marT="0" marB="0" anchor="b">
                    <a:solidFill>
                      <a:srgbClr val="C9DEF1"/>
                    </a:solidFill>
                  </a:tcPr>
                </a:tc>
                <a:tc>
                  <a:txBody>
                    <a:bodyPr/>
                    <a:lstStyle/>
                    <a:p>
                      <a:pPr marL="101600" indent="0"/>
                      <a:r>
                        <a:rPr lang="en-US" sz="2700">
                          <a:latin typeface="Times New Roman"/>
                        </a:rPr>
                        <a:t>of the lungs</a:t>
                      </a:r>
                    </a:p>
                  </a:txBody>
                  <a:tcPr marL="0" marR="0" marT="0" marB="0" anchor="b">
                    <a:solidFill>
                      <a:srgbClr val="C9DEF1"/>
                    </a:solidFill>
                  </a:tcPr>
                </a:tc>
                <a:extLst>
                  <a:ext uri="{0D108BD9-81ED-4DB2-BD59-A6C34878D82A}">
                    <a16:rowId xmlns="" xmlns:a16="http://schemas.microsoft.com/office/drawing/2014/main" val="10002"/>
                  </a:ext>
                </a:extLst>
              </a:tr>
              <a:tr h="865730">
                <a:tc>
                  <a:txBody>
                    <a:bodyPr/>
                    <a:lstStyle/>
                    <a:p>
                      <a:pPr marL="101600" indent="0"/>
                      <a:r>
                        <a:rPr lang="en-US" sz="2700">
                          <a:latin typeface="Times New Roman"/>
                        </a:rPr>
                        <a:t>Erlotinib</a:t>
                      </a:r>
                    </a:p>
                  </a:txBody>
                  <a:tcPr marL="0" marR="0" marT="0" marB="0">
                    <a:solidFill>
                      <a:srgbClr val="C9DEF1"/>
                    </a:solidFill>
                  </a:tcPr>
                </a:tc>
                <a:tc>
                  <a:txBody>
                    <a:bodyPr/>
                    <a:lstStyle/>
                    <a:p>
                      <a:pPr marL="101600" indent="0">
                        <a:lnSpc>
                          <a:spcPts val="3360"/>
                        </a:lnSpc>
                      </a:pPr>
                      <a:r>
                        <a:rPr lang="en-US" sz="2700">
                          <a:latin typeface="Times New Roman"/>
                        </a:rPr>
                        <a:t>thereby inhibiting growth of cancer cells</a:t>
                      </a:r>
                    </a:p>
                  </a:txBody>
                  <a:tcPr marL="0" marR="0" marT="0" marB="0" anchor="b">
                    <a:solidFill>
                      <a:srgbClr val="C9DEF1"/>
                    </a:solidFill>
                  </a:tcPr>
                </a:tc>
                <a:tc>
                  <a:txBody>
                    <a:bodyPr/>
                    <a:lstStyle/>
                    <a:p>
                      <a:endParaRPr sz="4100"/>
                    </a:p>
                  </a:txBody>
                  <a:tcPr marL="0" marR="0" marT="0" marB="0">
                    <a:solidFill>
                      <a:srgbClr val="C9DEF1"/>
                    </a:solidFill>
                  </a:tcPr>
                </a:tc>
                <a:extLst>
                  <a:ext uri="{0D108BD9-81ED-4DB2-BD59-A6C34878D82A}">
                    <a16:rowId xmlns="" xmlns:a16="http://schemas.microsoft.com/office/drawing/2014/main" val="10003"/>
                  </a:ext>
                </a:extLst>
              </a:tr>
              <a:tr h="493832">
                <a:tc>
                  <a:txBody>
                    <a:bodyPr/>
                    <a:lstStyle/>
                    <a:p>
                      <a:pPr marL="101600" indent="0"/>
                      <a:r>
                        <a:rPr lang="en-US" sz="2700">
                          <a:latin typeface="Times New Roman"/>
                        </a:rPr>
                        <a:t>MONOCLONAL</a:t>
                      </a:r>
                    </a:p>
                  </a:txBody>
                  <a:tcPr marL="0" marR="0" marT="0" marB="0" anchor="b"/>
                </a:tc>
                <a:tc>
                  <a:txBody>
                    <a:bodyPr/>
                    <a:lstStyle/>
                    <a:p>
                      <a:pPr marL="101600" indent="0"/>
                      <a:r>
                        <a:rPr lang="en-US" sz="2700">
                          <a:latin typeface="Times New Roman"/>
                        </a:rPr>
                        <a:t>Selectively kill</a:t>
                      </a:r>
                    </a:p>
                  </a:txBody>
                  <a:tcPr marL="0" marR="0" marT="0" marB="0" anchor="b"/>
                </a:tc>
                <a:tc>
                  <a:txBody>
                    <a:bodyPr/>
                    <a:lstStyle/>
                    <a:p>
                      <a:pPr marL="101600" indent="0"/>
                      <a:r>
                        <a:rPr lang="en-US" sz="2700">
                          <a:latin typeface="Times New Roman"/>
                        </a:rPr>
                        <a:t>Trastuzumab is use</a:t>
                      </a:r>
                    </a:p>
                  </a:txBody>
                  <a:tcPr marL="0" marR="0" marT="0" marB="0" anchor="b"/>
                </a:tc>
                <a:extLst>
                  <a:ext uri="{0D108BD9-81ED-4DB2-BD59-A6C34878D82A}">
                    <a16:rowId xmlns="" xmlns:a16="http://schemas.microsoft.com/office/drawing/2014/main" val="10004"/>
                  </a:ext>
                </a:extLst>
              </a:tr>
              <a:tr h="426768">
                <a:tc>
                  <a:txBody>
                    <a:bodyPr/>
                    <a:lstStyle/>
                    <a:p>
                      <a:pPr marL="101600" indent="0"/>
                      <a:r>
                        <a:rPr lang="en-US" sz="2700">
                          <a:latin typeface="Times New Roman"/>
                        </a:rPr>
                        <a:t>ANTIBODIES</a:t>
                      </a:r>
                    </a:p>
                  </a:txBody>
                  <a:tcPr marL="0" marR="0" marT="0" marB="0" anchor="b"/>
                </a:tc>
                <a:tc>
                  <a:txBody>
                    <a:bodyPr/>
                    <a:lstStyle/>
                    <a:p>
                      <a:pPr marL="101600" indent="0"/>
                      <a:r>
                        <a:rPr lang="en-US" sz="2700">
                          <a:latin typeface="Times New Roman"/>
                        </a:rPr>
                        <a:t>tumour cells</a:t>
                      </a:r>
                    </a:p>
                  </a:txBody>
                  <a:tcPr marL="0" marR="0" marT="0" marB="0" anchor="b"/>
                </a:tc>
                <a:tc>
                  <a:txBody>
                    <a:bodyPr/>
                    <a:lstStyle/>
                    <a:p>
                      <a:pPr marL="101600" indent="0"/>
                      <a:r>
                        <a:rPr lang="en-US" sz="2700">
                          <a:latin typeface="Times New Roman"/>
                        </a:rPr>
                        <a:t>Her-2 positive breast</a:t>
                      </a:r>
                    </a:p>
                  </a:txBody>
                  <a:tcPr marL="0" marR="0" marT="0" marB="0" anchor="b"/>
                </a:tc>
                <a:extLst>
                  <a:ext uri="{0D108BD9-81ED-4DB2-BD59-A6C34878D82A}">
                    <a16:rowId xmlns="" xmlns:a16="http://schemas.microsoft.com/office/drawing/2014/main" val="10005"/>
                  </a:ext>
                </a:extLst>
              </a:tr>
              <a:tr h="454204">
                <a:tc>
                  <a:txBody>
                    <a:bodyPr/>
                    <a:lstStyle/>
                    <a:p>
                      <a:pPr marL="101600" indent="0"/>
                      <a:r>
                        <a:rPr lang="en-US" sz="2700">
                          <a:latin typeface="Times New Roman"/>
                        </a:rPr>
                        <a:t>Trastuzumab(Herceptin)</a:t>
                      </a:r>
                    </a:p>
                  </a:txBody>
                  <a:tcPr marL="0" marR="0" marT="0" marB="0" anchor="b"/>
                </a:tc>
                <a:tc>
                  <a:txBody>
                    <a:bodyPr/>
                    <a:lstStyle/>
                    <a:p>
                      <a:pPr marL="101600" indent="0"/>
                      <a:r>
                        <a:rPr lang="en-US" sz="2700">
                          <a:latin typeface="Times New Roman"/>
                        </a:rPr>
                        <a:t>expressing certain</a:t>
                      </a:r>
                    </a:p>
                  </a:txBody>
                  <a:tcPr marL="0" marR="0" marT="0" marB="0" anchor="b"/>
                </a:tc>
                <a:tc>
                  <a:txBody>
                    <a:bodyPr/>
                    <a:lstStyle/>
                    <a:p>
                      <a:pPr marL="101600" indent="0"/>
                      <a:r>
                        <a:rPr lang="en-US" sz="2700">
                          <a:latin typeface="Times New Roman"/>
                        </a:rPr>
                        <a:t>cancer</a:t>
                      </a:r>
                    </a:p>
                  </a:txBody>
                  <a:tcPr marL="0" marR="0" marT="0" marB="0" anchor="b"/>
                </a:tc>
                <a:extLst>
                  <a:ext uri="{0D108BD9-81ED-4DB2-BD59-A6C34878D82A}">
                    <a16:rowId xmlns="" xmlns:a16="http://schemas.microsoft.com/office/drawing/2014/main" val="10006"/>
                  </a:ext>
                </a:extLst>
              </a:tr>
              <a:tr h="1579043">
                <a:tc>
                  <a:txBody>
                    <a:bodyPr/>
                    <a:lstStyle/>
                    <a:p>
                      <a:pPr marL="101600" indent="0">
                        <a:lnSpc>
                          <a:spcPts val="3360"/>
                        </a:lnSpc>
                      </a:pPr>
                      <a:r>
                        <a:rPr lang="en-US" sz="2700">
                          <a:latin typeface="Times New Roman"/>
                        </a:rPr>
                        <a:t>Rituximab(mabthera)</a:t>
                      </a:r>
                    </a:p>
                    <a:p>
                      <a:pPr marL="101600" indent="0">
                        <a:lnSpc>
                          <a:spcPts val="3360"/>
                        </a:lnSpc>
                      </a:pPr>
                      <a:r>
                        <a:rPr lang="en-US" sz="2700">
                          <a:latin typeface="Times New Roman"/>
                        </a:rPr>
                        <a:t>Bevacizumab</a:t>
                      </a:r>
                    </a:p>
                    <a:p>
                      <a:pPr marL="101600" indent="0">
                        <a:lnSpc>
                          <a:spcPts val="3360"/>
                        </a:lnSpc>
                      </a:pPr>
                      <a:r>
                        <a:rPr lang="en-US" sz="2700">
                          <a:latin typeface="Times New Roman"/>
                        </a:rPr>
                        <a:t>cetuximab</a:t>
                      </a:r>
                    </a:p>
                  </a:txBody>
                  <a:tcPr marL="0" marR="0" marT="0" marB="0"/>
                </a:tc>
                <a:tc>
                  <a:txBody>
                    <a:bodyPr/>
                    <a:lstStyle/>
                    <a:p>
                      <a:pPr marL="101600" indent="0"/>
                      <a:r>
                        <a:rPr lang="en-US" sz="2700">
                          <a:latin typeface="Times New Roman"/>
                        </a:rPr>
                        <a:t>receptors</a:t>
                      </a:r>
                    </a:p>
                  </a:txBody>
                  <a:tcPr marL="0" marR="0" marT="0" marB="0"/>
                </a:tc>
                <a:tc>
                  <a:txBody>
                    <a:bodyPr/>
                    <a:lstStyle/>
                    <a:p>
                      <a:endParaRPr sz="7500"/>
                    </a:p>
                  </a:txBody>
                  <a:tcPr marL="0" marR="0" marT="0" marB="0"/>
                </a:tc>
                <a:extLst>
                  <a:ext uri="{0D108BD9-81ED-4DB2-BD59-A6C34878D82A}">
                    <a16:rowId xmlns="" xmlns:a16="http://schemas.microsoft.com/office/drawing/2014/main" val="10007"/>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27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2626" name="Rectangle 1">
            <a:extLst>
              <a:ext uri="{FF2B5EF4-FFF2-40B4-BE49-F238E27FC236}">
                <a16:creationId xmlns="" xmlns:a16="http://schemas.microsoft.com/office/drawing/2014/main" id="{BAAA93A1-8B2C-BD77-A287-F76F768EAA31}"/>
              </a:ext>
            </a:extLst>
          </p:cNvPr>
          <p:cNvSpPr>
            <a:spLocks noChangeArrowheads="1"/>
          </p:cNvSpPr>
          <p:nvPr/>
        </p:nvSpPr>
        <p:spPr bwMode="auto">
          <a:xfrm>
            <a:off x="1124745" y="284163"/>
            <a:ext cx="1722437" cy="252412"/>
          </a:xfrm>
          <a:prstGeom prst="rect">
            <a:avLst/>
          </a:prstGeom>
          <a:solidFill>
            <a:srgbClr val="5A9BD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500" b="1">
                <a:solidFill>
                  <a:srgbClr val="FFFF00"/>
                </a:solidFill>
                <a:latin typeface="Times New Roman" panose="02020603050405020304" pitchFamily="18" charset="0"/>
              </a:rPr>
              <a:t>HORMONE</a:t>
            </a:r>
          </a:p>
        </p:txBody>
      </p:sp>
      <p:sp>
        <p:nvSpPr>
          <p:cNvPr id="282627" name="Rectangle 2">
            <a:extLst>
              <a:ext uri="{FF2B5EF4-FFF2-40B4-BE49-F238E27FC236}">
                <a16:creationId xmlns="" xmlns:a16="http://schemas.microsoft.com/office/drawing/2014/main" id="{7305FA9D-20C5-7324-A3E0-5B35A02D3D7B}"/>
              </a:ext>
            </a:extLst>
          </p:cNvPr>
          <p:cNvSpPr>
            <a:spLocks noChangeArrowheads="1"/>
          </p:cNvSpPr>
          <p:nvPr/>
        </p:nvSpPr>
        <p:spPr bwMode="auto">
          <a:xfrm>
            <a:off x="942181" y="755650"/>
            <a:ext cx="4141788" cy="5854700"/>
          </a:xfrm>
          <a:prstGeom prst="rect">
            <a:avLst/>
          </a:prstGeom>
          <a:solidFill>
            <a:srgbClr val="C9DEF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03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spcAft>
                <a:spcPts val="425"/>
              </a:spcAft>
            </a:pPr>
            <a:r>
              <a:rPr lang="en-US" altLang="en-US" sz="2400">
                <a:latin typeface="Times New Roman" panose="02020603050405020304" pitchFamily="18" charset="0"/>
              </a:rPr>
              <a:t>ANTI-ANDROGENS </a:t>
            </a:r>
            <a:r>
              <a:rPr lang="en-US" altLang="en-US" sz="2400" b="1" i="1">
                <a:latin typeface="Times New Roman" panose="02020603050405020304" pitchFamily="18" charset="0"/>
              </a:rPr>
              <a:t>Flutamide</a:t>
            </a:r>
            <a:r>
              <a:rPr lang="en-US" altLang="en-US" sz="2400">
                <a:latin typeface="Times New Roman" panose="02020603050405020304" pitchFamily="18" charset="0"/>
              </a:rPr>
              <a:t> oestrogen</a:t>
            </a:r>
          </a:p>
          <a:p>
            <a:pPr eaLnBrk="1" hangingPunct="1">
              <a:lnSpc>
                <a:spcPts val="3000"/>
              </a:lnSpc>
              <a:spcAft>
                <a:spcPts val="425"/>
              </a:spcAft>
            </a:pPr>
            <a:r>
              <a:rPr lang="en-US" altLang="en-US" sz="2400">
                <a:latin typeface="Times New Roman" panose="02020603050405020304" pitchFamily="18" charset="0"/>
              </a:rPr>
              <a:t>ANTI-ESTROGEN Tamoxifen Pure anti-oestrogen (fasodex)</a:t>
            </a:r>
          </a:p>
          <a:p>
            <a:pPr eaLnBrk="1" hangingPunct="1">
              <a:lnSpc>
                <a:spcPts val="2975"/>
              </a:lnSpc>
              <a:spcAft>
                <a:spcPts val="425"/>
              </a:spcAft>
            </a:pPr>
            <a:r>
              <a:rPr lang="en-US" altLang="en-US" sz="2400">
                <a:latin typeface="Times New Roman" panose="02020603050405020304" pitchFamily="18" charset="0"/>
              </a:rPr>
              <a:t>SELECTIVE AROMATASE INHIBITORS Anastrozole</a:t>
            </a:r>
          </a:p>
          <a:p>
            <a:pPr eaLnBrk="1" hangingPunct="1">
              <a:spcAft>
                <a:spcPts val="1263"/>
              </a:spcAft>
            </a:pPr>
            <a:r>
              <a:rPr lang="en-US" altLang="en-US" sz="2400">
                <a:latin typeface="Times New Roman" panose="02020603050405020304" pitchFamily="18" charset="0"/>
              </a:rPr>
              <a:t>AMIN OGLUTETHIMIDE</a:t>
            </a:r>
          </a:p>
          <a:p>
            <a:pPr eaLnBrk="1" hangingPunct="1">
              <a:spcAft>
                <a:spcPts val="625"/>
              </a:spcAft>
            </a:pPr>
            <a:r>
              <a:rPr lang="en-US" altLang="en-US" sz="2400">
                <a:latin typeface="Times New Roman" panose="02020603050405020304" pitchFamily="18" charset="0"/>
              </a:rPr>
              <a:t>PROGETINS</a:t>
            </a:r>
          </a:p>
          <a:p>
            <a:pPr eaLnBrk="1" hangingPunct="1">
              <a:lnSpc>
                <a:spcPts val="3725"/>
              </a:lnSpc>
            </a:pPr>
            <a:r>
              <a:rPr lang="en-US" altLang="en-US" sz="2400">
                <a:latin typeface="Times New Roman" panose="02020603050405020304" pitchFamily="18" charset="0"/>
              </a:rPr>
              <a:t>Medroxyprogesterone acetate</a:t>
            </a:r>
          </a:p>
          <a:p>
            <a:pPr eaLnBrk="1" hangingPunct="1">
              <a:lnSpc>
                <a:spcPts val="3725"/>
              </a:lnSpc>
            </a:pPr>
            <a:r>
              <a:rPr lang="en-US" altLang="en-US" sz="2400">
                <a:latin typeface="Times New Roman" panose="02020603050405020304" pitchFamily="18" charset="0"/>
              </a:rPr>
              <a:t>LHRH analogue Goserelin</a:t>
            </a:r>
          </a:p>
          <a:p>
            <a:pPr eaLnBrk="1" hangingPunct="1">
              <a:lnSpc>
                <a:spcPts val="3725"/>
              </a:lnSpc>
            </a:pPr>
            <a:r>
              <a:rPr lang="en-US" altLang="en-US" sz="2400">
                <a:latin typeface="Times New Roman" panose="02020603050405020304" pitchFamily="18" charset="0"/>
              </a:rPr>
              <a:t>CORTICOSTEROIDS</a:t>
            </a:r>
          </a:p>
          <a:p>
            <a:pPr eaLnBrk="1" hangingPunct="1">
              <a:spcAft>
                <a:spcPts val="625"/>
              </a:spcAft>
            </a:pPr>
            <a:r>
              <a:rPr lang="en-US" altLang="en-US" sz="2400">
                <a:latin typeface="Times New Roman" panose="02020603050405020304" pitchFamily="18" charset="0"/>
              </a:rPr>
              <a:t>Dexamethasone</a:t>
            </a:r>
          </a:p>
          <a:p>
            <a:pPr eaLnBrk="1" hangingPunct="1"/>
            <a:r>
              <a:rPr lang="en-US" altLang="en-US" sz="2400">
                <a:latin typeface="Times New Roman" panose="02020603050405020304" pitchFamily="18" charset="0"/>
              </a:rPr>
              <a:t>prenisolone</a:t>
            </a:r>
          </a:p>
        </p:txBody>
      </p:sp>
    </p:spTree>
  </p:cSld>
  <p:clrMapOvr>
    <a:overrideClrMapping bg1="lt1" tx1="dk1" bg2="lt2" tx2="dk2" accent1="accent1" accent2="accent2" accent3="accent3" accent4="accent4" accent5="accent5" accent6="accent6" hlink="hlink" folHlink="folHlink"/>
  </p:clrMapOvr>
</p:sld>
</file>

<file path=ppt/slides/slide27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3650" name="Rectangle 1">
            <a:extLst>
              <a:ext uri="{FF2B5EF4-FFF2-40B4-BE49-F238E27FC236}">
                <a16:creationId xmlns="" xmlns:a16="http://schemas.microsoft.com/office/drawing/2014/main" id="{80CB997E-FE4F-54EE-B481-6E9467BB0675}"/>
              </a:ext>
            </a:extLst>
          </p:cNvPr>
          <p:cNvSpPr>
            <a:spLocks noChangeArrowheads="1"/>
          </p:cNvSpPr>
          <p:nvPr/>
        </p:nvSpPr>
        <p:spPr bwMode="auto">
          <a:xfrm>
            <a:off x="54769" y="284163"/>
            <a:ext cx="2328862" cy="252412"/>
          </a:xfrm>
          <a:prstGeom prst="rect">
            <a:avLst/>
          </a:prstGeom>
          <a:solidFill>
            <a:srgbClr val="5A9BD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500" b="1">
                <a:solidFill>
                  <a:srgbClr val="FFFFFF"/>
                </a:solidFill>
                <a:latin typeface="Times New Roman" panose="02020603050405020304" pitchFamily="18" charset="0"/>
              </a:rPr>
              <a:t>CLINCAL USES</a:t>
            </a:r>
          </a:p>
        </p:txBody>
      </p:sp>
      <p:sp>
        <p:nvSpPr>
          <p:cNvPr id="283651" name="Rectangle 2">
            <a:extLst>
              <a:ext uri="{FF2B5EF4-FFF2-40B4-BE49-F238E27FC236}">
                <a16:creationId xmlns="" xmlns:a16="http://schemas.microsoft.com/office/drawing/2014/main" id="{69E54947-D894-AF33-7E8F-108ACD8FA733}"/>
              </a:ext>
            </a:extLst>
          </p:cNvPr>
          <p:cNvSpPr>
            <a:spLocks noChangeArrowheads="1"/>
          </p:cNvSpPr>
          <p:nvPr/>
        </p:nvSpPr>
        <p:spPr bwMode="auto">
          <a:xfrm>
            <a:off x="45245" y="749300"/>
            <a:ext cx="5011737" cy="1112838"/>
          </a:xfrm>
          <a:prstGeom prst="rect">
            <a:avLst/>
          </a:prstGeom>
          <a:solidFill>
            <a:srgbClr val="C9DEF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00"/>
              </a:lnSpc>
              <a:spcAft>
                <a:spcPts val="425"/>
              </a:spcAft>
            </a:pPr>
            <a:r>
              <a:rPr lang="en-US" altLang="en-US" sz="2400">
                <a:latin typeface="Times New Roman" panose="02020603050405020304" pitchFamily="18" charset="0"/>
              </a:rPr>
              <a:t>Use with gosereline in the treatment of metastatic prostate cancer</a:t>
            </a:r>
          </a:p>
          <a:p>
            <a:pPr eaLnBrk="1" hangingPunct="1">
              <a:spcAft>
                <a:spcPts val="5250"/>
              </a:spcAft>
            </a:pPr>
            <a:r>
              <a:rPr lang="en-US" altLang="en-US" sz="2400">
                <a:latin typeface="Times New Roman" panose="02020603050405020304" pitchFamily="18" charset="0"/>
              </a:rPr>
              <a:t>Breast cancer</a:t>
            </a:r>
          </a:p>
        </p:txBody>
      </p:sp>
      <p:sp>
        <p:nvSpPr>
          <p:cNvPr id="283652" name="Rectangle 3">
            <a:extLst>
              <a:ext uri="{FF2B5EF4-FFF2-40B4-BE49-F238E27FC236}">
                <a16:creationId xmlns="" xmlns:a16="http://schemas.microsoft.com/office/drawing/2014/main" id="{15C7D462-9E6C-3A23-BBE4-85A0E15785B2}"/>
              </a:ext>
            </a:extLst>
          </p:cNvPr>
          <p:cNvSpPr>
            <a:spLocks noChangeArrowheads="1"/>
          </p:cNvSpPr>
          <p:nvPr/>
        </p:nvSpPr>
        <p:spPr bwMode="auto">
          <a:xfrm>
            <a:off x="45245" y="2809876"/>
            <a:ext cx="6015037" cy="3382963"/>
          </a:xfrm>
          <a:prstGeom prst="rect">
            <a:avLst/>
          </a:prstGeom>
          <a:solidFill>
            <a:srgbClr val="C9DEF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ts val="5250"/>
              </a:spcBef>
              <a:spcAft>
                <a:spcPts val="3363"/>
              </a:spcAft>
            </a:pPr>
            <a:r>
              <a:rPr lang="en-US" altLang="en-US" sz="2400">
                <a:latin typeface="Times New Roman" panose="02020603050405020304" pitchFamily="18" charset="0"/>
              </a:rPr>
              <a:t>2</a:t>
            </a:r>
            <a:r>
              <a:rPr lang="en-US" altLang="en-US" sz="2400" baseline="30000">
                <a:latin typeface="Times New Roman" panose="02020603050405020304" pitchFamily="18" charset="0"/>
              </a:rPr>
              <a:t>nd</a:t>
            </a:r>
            <a:r>
              <a:rPr lang="en-US" altLang="en-US" sz="2400">
                <a:latin typeface="Times New Roman" panose="02020603050405020304" pitchFamily="18" charset="0"/>
              </a:rPr>
              <a:t> line in ER/PR +ve breast ca</a:t>
            </a:r>
          </a:p>
          <a:p>
            <a:pPr eaLnBrk="1" hangingPunct="1">
              <a:lnSpc>
                <a:spcPts val="3750"/>
              </a:lnSpc>
              <a:spcAft>
                <a:spcPts val="1888"/>
              </a:spcAft>
            </a:pPr>
            <a:r>
              <a:rPr lang="en-US" altLang="en-US" sz="2400">
                <a:latin typeface="Times New Roman" panose="02020603050405020304" pitchFamily="18" charset="0"/>
              </a:rPr>
              <a:t>Breast and adrenal ca Breast and endometrial</a:t>
            </a:r>
          </a:p>
          <a:p>
            <a:pPr eaLnBrk="1" hangingPunct="1">
              <a:spcAft>
                <a:spcPts val="1263"/>
              </a:spcAft>
            </a:pPr>
            <a:r>
              <a:rPr lang="en-US" altLang="en-US" sz="2400">
                <a:latin typeface="Times New Roman" panose="02020603050405020304" pitchFamily="18" charset="0"/>
              </a:rPr>
              <a:t>Prostate and breast ca</a:t>
            </a:r>
          </a:p>
          <a:p>
            <a:pPr eaLnBrk="1" hangingPunct="1">
              <a:lnSpc>
                <a:spcPts val="3025"/>
              </a:lnSpc>
            </a:pPr>
            <a:r>
              <a:rPr lang="en-US" altLang="en-US" sz="2400">
                <a:latin typeface="Times New Roman" panose="02020603050405020304" pitchFamily="18" charset="0"/>
              </a:rPr>
              <a:t>Breast ca as acombination, treatment of hypercalcemia, raise ICP from brain metastesis</a:t>
            </a:r>
          </a:p>
        </p:txBody>
      </p:sp>
    </p:spTree>
  </p:cSld>
  <p:clrMapOvr>
    <a:overrideClrMapping bg1="lt1" tx1="dk1" bg2="lt2" tx2="dk2" accent1="accent1" accent2="accent2" accent3="accent3" accent4="accent4" accent5="accent5" accent6="accent6" hlink="hlink" folHlink="folHlink"/>
  </p:clrMapOvr>
</p:sld>
</file>

<file path=ppt/slides/slide27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C9BD16B-8F80-3D3F-2281-D78DA56D8B44}"/>
              </a:ext>
            </a:extLst>
          </p:cNvPr>
          <p:cNvSpPr/>
          <p:nvPr/>
        </p:nvSpPr>
        <p:spPr>
          <a:xfrm>
            <a:off x="942181" y="788988"/>
            <a:ext cx="9958388" cy="546100"/>
          </a:xfrm>
          <a:prstGeom prst="rect">
            <a:avLst/>
          </a:prstGeom>
        </p:spPr>
        <p:txBody>
          <a:bodyPr wrap="none" lIns="0" tIns="0" rIns="0" bIns="0"/>
          <a:lstStyle/>
          <a:p>
            <a:pPr eaLnBrk="1" fontAlgn="auto" hangingPunct="1">
              <a:spcBef>
                <a:spcPts val="0"/>
              </a:spcBef>
              <a:spcAft>
                <a:spcPts val="0"/>
              </a:spcAft>
              <a:defRPr/>
            </a:pPr>
            <a:r>
              <a:rPr lang="en-US" sz="3900" b="1" spc="-50">
                <a:latin typeface="Times New Roman"/>
              </a:rPr>
              <a:t>ADMINISTRATION OF DRUG depend on:</a:t>
            </a:r>
          </a:p>
        </p:txBody>
      </p:sp>
      <p:sp>
        <p:nvSpPr>
          <p:cNvPr id="3" name="Rectangle 2">
            <a:extLst>
              <a:ext uri="{FF2B5EF4-FFF2-40B4-BE49-F238E27FC236}">
                <a16:creationId xmlns="" xmlns:a16="http://schemas.microsoft.com/office/drawing/2014/main" id="{30EB1D93-A5D1-65F7-0727-6A51EFBF254B}"/>
              </a:ext>
            </a:extLst>
          </p:cNvPr>
          <p:cNvSpPr/>
          <p:nvPr/>
        </p:nvSpPr>
        <p:spPr>
          <a:xfrm>
            <a:off x="1362870" y="1920875"/>
            <a:ext cx="4211637" cy="3919538"/>
          </a:xfrm>
          <a:prstGeom prst="rect">
            <a:avLst/>
          </a:prstGeom>
        </p:spPr>
        <p:txBody>
          <a:bodyPr lIns="0" tIns="0" rIns="0" bIns="0"/>
          <a:lstStyle/>
          <a:p>
            <a:pPr algn="just" eaLnBrk="1" fontAlgn="auto" hangingPunct="1">
              <a:lnSpc>
                <a:spcPts val="3936"/>
              </a:lnSpc>
              <a:spcBef>
                <a:spcPts val="0"/>
              </a:spcBef>
              <a:spcAft>
                <a:spcPts val="0"/>
              </a:spcAft>
              <a:defRPr/>
            </a:pPr>
            <a:r>
              <a:rPr lang="en-US" sz="3100" spc="-200">
                <a:latin typeface="Calibri"/>
              </a:rPr>
              <a:t>•    </a:t>
            </a:r>
            <a:r>
              <a:rPr lang="en-US" sz="3200" i="1" spc="-150">
                <a:latin typeface="Calibri"/>
              </a:rPr>
              <a:t>Choice of agents</a:t>
            </a:r>
          </a:p>
          <a:p>
            <a:pPr algn="just" eaLnBrk="1" fontAlgn="auto" hangingPunct="1">
              <a:lnSpc>
                <a:spcPts val="3936"/>
              </a:lnSpc>
              <a:spcBef>
                <a:spcPts val="0"/>
              </a:spcBef>
              <a:spcAft>
                <a:spcPts val="0"/>
              </a:spcAft>
              <a:defRPr/>
            </a:pPr>
            <a:r>
              <a:rPr lang="en-US" sz="3100" spc="-200">
                <a:latin typeface="Calibri"/>
              </a:rPr>
              <a:t>•    </a:t>
            </a:r>
            <a:r>
              <a:rPr lang="en-US" sz="3200" i="1" spc="-150">
                <a:latin typeface="Calibri"/>
              </a:rPr>
              <a:t>Type of cancer</a:t>
            </a:r>
          </a:p>
          <a:p>
            <a:pPr algn="just" eaLnBrk="1" fontAlgn="auto" hangingPunct="1">
              <a:lnSpc>
                <a:spcPts val="3936"/>
              </a:lnSpc>
              <a:spcBef>
                <a:spcPts val="0"/>
              </a:spcBef>
              <a:spcAft>
                <a:spcPts val="0"/>
              </a:spcAft>
              <a:defRPr/>
            </a:pPr>
            <a:r>
              <a:rPr lang="en-US" sz="3100" spc="-200">
                <a:latin typeface="Calibri"/>
              </a:rPr>
              <a:t>•    </a:t>
            </a:r>
            <a:r>
              <a:rPr lang="en-US" sz="3200" i="1" spc="-150">
                <a:latin typeface="Calibri"/>
              </a:rPr>
              <a:t>The stage</a:t>
            </a:r>
          </a:p>
          <a:p>
            <a:pPr algn="just" eaLnBrk="1" fontAlgn="auto" hangingPunct="1">
              <a:lnSpc>
                <a:spcPts val="3936"/>
              </a:lnSpc>
              <a:spcBef>
                <a:spcPts val="0"/>
              </a:spcBef>
              <a:spcAft>
                <a:spcPts val="0"/>
              </a:spcAft>
              <a:defRPr/>
            </a:pPr>
            <a:r>
              <a:rPr lang="en-US" sz="3100" spc="-200">
                <a:latin typeface="Calibri"/>
              </a:rPr>
              <a:t>•    </a:t>
            </a:r>
            <a:r>
              <a:rPr lang="en-US" sz="3200" i="1" spc="-150">
                <a:latin typeface="Calibri"/>
              </a:rPr>
              <a:t>Age</a:t>
            </a:r>
          </a:p>
          <a:p>
            <a:pPr algn="just" eaLnBrk="1" fontAlgn="auto" hangingPunct="1">
              <a:lnSpc>
                <a:spcPts val="3936"/>
              </a:lnSpc>
              <a:spcBef>
                <a:spcPts val="0"/>
              </a:spcBef>
              <a:spcAft>
                <a:spcPts val="0"/>
              </a:spcAft>
              <a:defRPr/>
            </a:pPr>
            <a:r>
              <a:rPr lang="en-US" sz="3200" i="1" spc="-150">
                <a:latin typeface="Calibri"/>
              </a:rPr>
              <a:t>•    Clinical state of patient</a:t>
            </a:r>
          </a:p>
          <a:p>
            <a:pPr algn="just" eaLnBrk="1" fontAlgn="auto" hangingPunct="1">
              <a:lnSpc>
                <a:spcPts val="3936"/>
              </a:lnSpc>
              <a:spcBef>
                <a:spcPts val="0"/>
              </a:spcBef>
              <a:spcAft>
                <a:spcPts val="0"/>
              </a:spcAft>
              <a:defRPr/>
            </a:pPr>
            <a:r>
              <a:rPr lang="en-US" sz="3100" spc="-200">
                <a:latin typeface="Calibri"/>
              </a:rPr>
              <a:t>•    </a:t>
            </a:r>
            <a:r>
              <a:rPr lang="en-US" sz="3200" i="1" spc="-150">
                <a:latin typeface="Calibri"/>
              </a:rPr>
              <a:t>Co-morbidities</a:t>
            </a:r>
          </a:p>
          <a:p>
            <a:pPr algn="just" eaLnBrk="1" fontAlgn="auto" hangingPunct="1">
              <a:lnSpc>
                <a:spcPts val="3936"/>
              </a:lnSpc>
              <a:spcBef>
                <a:spcPts val="0"/>
              </a:spcBef>
              <a:spcAft>
                <a:spcPts val="0"/>
              </a:spcAft>
              <a:defRPr/>
            </a:pPr>
            <a:r>
              <a:rPr lang="en-US" sz="3100" spc="-200">
                <a:latin typeface="Calibri"/>
              </a:rPr>
              <a:t>•    </a:t>
            </a:r>
            <a:r>
              <a:rPr lang="en-US" sz="3200" i="1" spc="-150">
                <a:latin typeface="Calibri"/>
              </a:rPr>
              <a:t>Treatment in the past</a:t>
            </a:r>
          </a:p>
          <a:p>
            <a:pPr algn="just" eaLnBrk="1" fontAlgn="auto" hangingPunct="1">
              <a:lnSpc>
                <a:spcPts val="3936"/>
              </a:lnSpc>
              <a:spcBef>
                <a:spcPts val="0"/>
              </a:spcBef>
              <a:spcAft>
                <a:spcPts val="0"/>
              </a:spcAft>
              <a:defRPr/>
            </a:pPr>
            <a:r>
              <a:rPr lang="en-US" sz="3100" spc="-200">
                <a:latin typeface="Calibri"/>
              </a:rPr>
              <a:t>•    </a:t>
            </a:r>
            <a:r>
              <a:rPr lang="en-US" sz="3200" i="1" spc="-150">
                <a:latin typeface="Calibri"/>
              </a:rPr>
              <a:t>Drug interactions</a:t>
            </a:r>
          </a:p>
        </p:txBody>
      </p:sp>
      <p:sp>
        <p:nvSpPr>
          <p:cNvPr id="4" name="Rectangle 3">
            <a:extLst>
              <a:ext uri="{FF2B5EF4-FFF2-40B4-BE49-F238E27FC236}">
                <a16:creationId xmlns="" xmlns:a16="http://schemas.microsoft.com/office/drawing/2014/main" id="{9CD9C6DB-F347-2330-B338-946AEE677D2D}"/>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F85273EB-2D42-EF00-846A-B1D59487EB1D}"/>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259</a:t>
            </a:r>
          </a:p>
        </p:txBody>
      </p:sp>
    </p:spTree>
  </p:cSld>
  <p:clrMapOvr>
    <a:overrideClrMapping bg1="lt1" tx1="dk1" bg2="lt2" tx2="dk2" accent1="accent1" accent2="accent2" accent3="accent3" accent4="accent4" accent5="accent5" accent6="accent6" hlink="hlink" folHlink="folHlink"/>
  </p:clrMapOvr>
</p:sld>
</file>

<file path=ppt/slides/slide27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2800D4F-B2B5-C851-CF03-21FBAAA56656}"/>
              </a:ext>
            </a:extLst>
          </p:cNvPr>
          <p:cNvSpPr/>
          <p:nvPr/>
        </p:nvSpPr>
        <p:spPr>
          <a:xfrm>
            <a:off x="942181" y="320676"/>
            <a:ext cx="9671050" cy="422275"/>
          </a:xfrm>
          <a:prstGeom prst="rect">
            <a:avLst/>
          </a:prstGeom>
        </p:spPr>
        <p:txBody>
          <a:bodyPr wrap="none" lIns="0" tIns="0" rIns="0" bIns="0"/>
          <a:lstStyle/>
          <a:p>
            <a:pPr eaLnBrk="1" fontAlgn="auto" hangingPunct="1">
              <a:spcBef>
                <a:spcPts val="0"/>
              </a:spcBef>
              <a:spcAft>
                <a:spcPts val="1680"/>
              </a:spcAft>
              <a:defRPr/>
            </a:pPr>
            <a:r>
              <a:rPr lang="en-US" sz="3900" b="1" spc="-50">
                <a:latin typeface="Times New Roman"/>
              </a:rPr>
              <a:t>ROUTES OF DRUG ADMINISTRATION</a:t>
            </a:r>
          </a:p>
        </p:txBody>
      </p:sp>
      <p:sp>
        <p:nvSpPr>
          <p:cNvPr id="3" name="Rectangle 2">
            <a:extLst>
              <a:ext uri="{FF2B5EF4-FFF2-40B4-BE49-F238E27FC236}">
                <a16:creationId xmlns="" xmlns:a16="http://schemas.microsoft.com/office/drawing/2014/main" id="{7E8C4F4A-C96F-1F3E-5C48-96292083EBB0}"/>
              </a:ext>
            </a:extLst>
          </p:cNvPr>
          <p:cNvSpPr/>
          <p:nvPr/>
        </p:nvSpPr>
        <p:spPr>
          <a:xfrm>
            <a:off x="958057" y="1069975"/>
            <a:ext cx="5268913" cy="5278438"/>
          </a:xfrm>
          <a:prstGeom prst="rect">
            <a:avLst/>
          </a:prstGeom>
        </p:spPr>
        <p:txBody>
          <a:bodyPr lIns="0" tIns="0" rIns="0" bIns="0"/>
          <a:lstStyle/>
          <a:p>
            <a:pPr eaLnBrk="1" fontAlgn="auto" hangingPunct="1">
              <a:lnSpc>
                <a:spcPts val="3528"/>
              </a:lnSpc>
              <a:spcBef>
                <a:spcPts val="1680"/>
              </a:spcBef>
              <a:spcAft>
                <a:spcPts val="0"/>
              </a:spcAft>
              <a:defRPr/>
            </a:pPr>
            <a:r>
              <a:rPr lang="en-US" sz="2700">
                <a:latin typeface="Times New Roman"/>
              </a:rPr>
              <a:t>• </a:t>
            </a:r>
            <a:r>
              <a:rPr lang="en-US" sz="2600" i="1" spc="-100">
                <a:latin typeface="Calibri"/>
              </a:rPr>
              <a:t>ROUTES OF ADMINSTRATION</a:t>
            </a:r>
          </a:p>
          <a:p>
            <a:pPr marL="480060" algn="just" eaLnBrk="1" fontAlgn="auto" hangingPunct="1">
              <a:lnSpc>
                <a:spcPts val="3528"/>
              </a:lnSpc>
              <a:spcBef>
                <a:spcPts val="0"/>
              </a:spcBef>
              <a:spcAft>
                <a:spcPts val="0"/>
              </a:spcAft>
              <a:defRPr/>
            </a:pPr>
            <a:r>
              <a:rPr lang="en-US" sz="2600" i="1" spc="-100">
                <a:latin typeface="Calibri"/>
              </a:rPr>
              <a:t>•    Oral</a:t>
            </a:r>
          </a:p>
          <a:p>
            <a:pPr marL="480060" algn="just" eaLnBrk="1" fontAlgn="auto" hangingPunct="1">
              <a:lnSpc>
                <a:spcPts val="3528"/>
              </a:lnSpc>
              <a:spcBef>
                <a:spcPts val="0"/>
              </a:spcBef>
              <a:spcAft>
                <a:spcPts val="0"/>
              </a:spcAft>
              <a:defRPr/>
            </a:pPr>
            <a:r>
              <a:rPr lang="en-US" sz="2600" i="1" spc="-100">
                <a:latin typeface="Calibri"/>
              </a:rPr>
              <a:t>•    Intravenous</a:t>
            </a:r>
          </a:p>
          <a:p>
            <a:pPr marL="937260" algn="just" eaLnBrk="1" fontAlgn="auto" hangingPunct="1">
              <a:lnSpc>
                <a:spcPts val="3528"/>
              </a:lnSpc>
              <a:spcBef>
                <a:spcPts val="0"/>
              </a:spcBef>
              <a:spcAft>
                <a:spcPts val="0"/>
              </a:spcAft>
              <a:defRPr/>
            </a:pPr>
            <a:r>
              <a:rPr lang="en-US" sz="2600" i="1" spc="-100">
                <a:latin typeface="Calibri"/>
              </a:rPr>
              <a:t>•    Bolus</a:t>
            </a:r>
          </a:p>
          <a:p>
            <a:pPr marL="937260" algn="just" eaLnBrk="1" fontAlgn="auto" hangingPunct="1">
              <a:lnSpc>
                <a:spcPts val="3528"/>
              </a:lnSpc>
              <a:spcBef>
                <a:spcPts val="0"/>
              </a:spcBef>
              <a:spcAft>
                <a:spcPts val="0"/>
              </a:spcAft>
              <a:defRPr/>
            </a:pPr>
            <a:r>
              <a:rPr lang="en-US" sz="2700">
                <a:latin typeface="Times New Roman"/>
              </a:rPr>
              <a:t>•    </a:t>
            </a:r>
            <a:r>
              <a:rPr lang="en-US" sz="2600" i="1" spc="-100">
                <a:latin typeface="Calibri"/>
              </a:rPr>
              <a:t>Infusion</a:t>
            </a:r>
          </a:p>
          <a:p>
            <a:pPr marL="480060" algn="just" eaLnBrk="1" fontAlgn="auto" hangingPunct="1">
              <a:lnSpc>
                <a:spcPts val="3528"/>
              </a:lnSpc>
              <a:spcBef>
                <a:spcPts val="0"/>
              </a:spcBef>
              <a:spcAft>
                <a:spcPts val="0"/>
              </a:spcAft>
              <a:defRPr/>
            </a:pPr>
            <a:r>
              <a:rPr lang="en-US" sz="2700">
                <a:latin typeface="Times New Roman"/>
              </a:rPr>
              <a:t>•    </a:t>
            </a:r>
            <a:r>
              <a:rPr lang="en-US" sz="2600" i="1" spc="-100">
                <a:latin typeface="Calibri"/>
              </a:rPr>
              <a:t>Arterial infusion</a:t>
            </a:r>
          </a:p>
          <a:p>
            <a:pPr marL="480060" algn="just" eaLnBrk="1" fontAlgn="auto" hangingPunct="1">
              <a:lnSpc>
                <a:spcPts val="3528"/>
              </a:lnSpc>
              <a:spcBef>
                <a:spcPts val="0"/>
              </a:spcBef>
              <a:spcAft>
                <a:spcPts val="0"/>
              </a:spcAft>
              <a:defRPr/>
            </a:pPr>
            <a:r>
              <a:rPr lang="en-US" sz="2700">
                <a:latin typeface="Times New Roman"/>
              </a:rPr>
              <a:t>•    </a:t>
            </a:r>
            <a:r>
              <a:rPr lang="en-US" sz="2600" i="1" spc="-100">
                <a:latin typeface="Calibri"/>
              </a:rPr>
              <a:t>Extracorporeal limb perfusion</a:t>
            </a:r>
          </a:p>
          <a:p>
            <a:pPr marL="480060" algn="just" eaLnBrk="1" fontAlgn="auto" hangingPunct="1">
              <a:lnSpc>
                <a:spcPts val="3528"/>
              </a:lnSpc>
              <a:spcBef>
                <a:spcPts val="0"/>
              </a:spcBef>
              <a:spcAft>
                <a:spcPts val="0"/>
              </a:spcAft>
              <a:defRPr/>
            </a:pPr>
            <a:r>
              <a:rPr lang="en-US" sz="2600" i="1" spc="-100">
                <a:latin typeface="Calibri"/>
              </a:rPr>
              <a:t>•    Intracavitory</a:t>
            </a:r>
          </a:p>
          <a:p>
            <a:pPr marL="480060" algn="just" eaLnBrk="1" fontAlgn="auto" hangingPunct="1">
              <a:lnSpc>
                <a:spcPts val="3528"/>
              </a:lnSpc>
              <a:spcBef>
                <a:spcPts val="0"/>
              </a:spcBef>
              <a:spcAft>
                <a:spcPts val="0"/>
              </a:spcAft>
              <a:defRPr/>
            </a:pPr>
            <a:r>
              <a:rPr lang="en-US" sz="2700">
                <a:latin typeface="Times New Roman"/>
              </a:rPr>
              <a:t>•    </a:t>
            </a:r>
            <a:r>
              <a:rPr lang="en-US" sz="2600" i="1" spc="-100">
                <a:latin typeface="Calibri"/>
              </a:rPr>
              <a:t>Intrathecal</a:t>
            </a:r>
          </a:p>
          <a:p>
            <a:pPr marL="480060" algn="just" eaLnBrk="1" fontAlgn="auto" hangingPunct="1">
              <a:lnSpc>
                <a:spcPts val="3528"/>
              </a:lnSpc>
              <a:spcBef>
                <a:spcPts val="0"/>
              </a:spcBef>
              <a:spcAft>
                <a:spcPts val="0"/>
              </a:spcAft>
              <a:defRPr/>
            </a:pPr>
            <a:r>
              <a:rPr lang="en-US" sz="2700">
                <a:latin typeface="Times New Roman"/>
              </a:rPr>
              <a:t>•    </a:t>
            </a:r>
            <a:r>
              <a:rPr lang="en-US" sz="2600" i="1" spc="-100">
                <a:latin typeface="Calibri"/>
              </a:rPr>
              <a:t>Subcutaneous</a:t>
            </a:r>
          </a:p>
          <a:p>
            <a:pPr marL="480060" algn="just" eaLnBrk="1" fontAlgn="auto" hangingPunct="1">
              <a:lnSpc>
                <a:spcPts val="3528"/>
              </a:lnSpc>
              <a:spcBef>
                <a:spcPts val="0"/>
              </a:spcBef>
              <a:spcAft>
                <a:spcPts val="0"/>
              </a:spcAft>
              <a:defRPr/>
            </a:pPr>
            <a:r>
              <a:rPr lang="en-US" sz="2600" i="1" spc="-100">
                <a:latin typeface="Calibri"/>
              </a:rPr>
              <a:t>•    intramuscular</a:t>
            </a:r>
          </a:p>
          <a:p>
            <a:pPr marL="480060" algn="just" eaLnBrk="1" fontAlgn="auto" hangingPunct="1">
              <a:lnSpc>
                <a:spcPts val="3528"/>
              </a:lnSpc>
              <a:spcBef>
                <a:spcPts val="0"/>
              </a:spcBef>
              <a:spcAft>
                <a:spcPts val="0"/>
              </a:spcAft>
              <a:defRPr/>
            </a:pPr>
            <a:r>
              <a:rPr lang="en-US" sz="2700">
                <a:latin typeface="Times New Roman"/>
              </a:rPr>
              <a:t>•    </a:t>
            </a:r>
            <a:r>
              <a:rPr lang="en-US" sz="2600" i="1" spc="-100">
                <a:latin typeface="Calibri"/>
              </a:rPr>
              <a:t>Topical</a:t>
            </a:r>
          </a:p>
        </p:txBody>
      </p:sp>
      <p:sp>
        <p:nvSpPr>
          <p:cNvPr id="4" name="Rectangle 3">
            <a:extLst>
              <a:ext uri="{FF2B5EF4-FFF2-40B4-BE49-F238E27FC236}">
                <a16:creationId xmlns="" xmlns:a16="http://schemas.microsoft.com/office/drawing/2014/main" id="{B7F19A63-1766-EF03-E03E-50EA74BE6AE3}"/>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7DB3633C-A9D0-2853-6480-87340A163CBB}"/>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260</a:t>
            </a:r>
          </a:p>
        </p:txBody>
      </p:sp>
    </p:spTree>
  </p:cSld>
  <p:clrMapOvr>
    <a:overrideClrMapping bg1="lt1" tx1="dk1" bg2="lt2" tx2="dk2" accent1="accent1" accent2="accent2" accent3="accent3" accent4="accent4" accent5="accent5" accent6="accent6" hlink="hlink" folHlink="folHlink"/>
  </p:clrMapOvr>
</p:sld>
</file>

<file path=ppt/slides/slide2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22" name="Rectangle 1">
            <a:extLst>
              <a:ext uri="{FF2B5EF4-FFF2-40B4-BE49-F238E27FC236}">
                <a16:creationId xmlns="" xmlns:a16="http://schemas.microsoft.com/office/drawing/2014/main" id="{0A44445D-47DC-205B-2B17-A1CC67FDB0E8}"/>
              </a:ext>
            </a:extLst>
          </p:cNvPr>
          <p:cNvSpPr>
            <a:spLocks noChangeArrowheads="1"/>
          </p:cNvSpPr>
          <p:nvPr/>
        </p:nvSpPr>
        <p:spPr bwMode="auto">
          <a:xfrm>
            <a:off x="1393031" y="357188"/>
            <a:ext cx="42545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475"/>
              </a:spcAft>
            </a:pPr>
            <a:r>
              <a:rPr lang="en-US" altLang="en-US" sz="4300" b="1">
                <a:latin typeface="Times New Roman" panose="02020603050405020304" pitchFamily="18" charset="0"/>
              </a:rPr>
              <a:t>Alkylating Drugs:</a:t>
            </a:r>
          </a:p>
        </p:txBody>
      </p:sp>
      <p:sp>
        <p:nvSpPr>
          <p:cNvPr id="286723" name="Rectangle 2">
            <a:extLst>
              <a:ext uri="{FF2B5EF4-FFF2-40B4-BE49-F238E27FC236}">
                <a16:creationId xmlns="" xmlns:a16="http://schemas.microsoft.com/office/drawing/2014/main" id="{1223F994-F95E-F22C-299C-B6020C5780AE}"/>
              </a:ext>
            </a:extLst>
          </p:cNvPr>
          <p:cNvSpPr>
            <a:spLocks noChangeArrowheads="1"/>
          </p:cNvSpPr>
          <p:nvPr/>
        </p:nvSpPr>
        <p:spPr bwMode="auto">
          <a:xfrm>
            <a:off x="673894" y="1046164"/>
            <a:ext cx="1111885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63"/>
              </a:lnSpc>
              <a:spcAft>
                <a:spcPts val="425"/>
              </a:spcAft>
            </a:pPr>
            <a:r>
              <a:rPr lang="en-US" altLang="en-US" sz="3100" b="1">
                <a:latin typeface="Times New Roman" panose="02020603050405020304" pitchFamily="18" charset="0"/>
              </a:rPr>
              <a:t>•    Contraindications: </a:t>
            </a:r>
            <a:r>
              <a:rPr lang="en-US" altLang="en-US" sz="3100">
                <a:latin typeface="Times New Roman" panose="02020603050405020304" pitchFamily="18" charset="0"/>
              </a:rPr>
              <a:t>Pregnant women, Blood cell suppression patients, Renal &amp; Liver failure, Buscofan not useful in lymphatic and acute leukaemia.</a:t>
            </a:r>
          </a:p>
        </p:txBody>
      </p:sp>
      <p:sp>
        <p:nvSpPr>
          <p:cNvPr id="286724" name="Rectangle 3">
            <a:extLst>
              <a:ext uri="{FF2B5EF4-FFF2-40B4-BE49-F238E27FC236}">
                <a16:creationId xmlns="" xmlns:a16="http://schemas.microsoft.com/office/drawing/2014/main" id="{DA59E907-4E4D-3525-A296-A298E28CECE9}"/>
              </a:ext>
            </a:extLst>
          </p:cNvPr>
          <p:cNvSpPr>
            <a:spLocks noChangeArrowheads="1"/>
          </p:cNvSpPr>
          <p:nvPr/>
        </p:nvSpPr>
        <p:spPr bwMode="auto">
          <a:xfrm>
            <a:off x="673894" y="2454275"/>
            <a:ext cx="9893300"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2540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38"/>
              </a:lnSpc>
              <a:spcAft>
                <a:spcPts val="425"/>
              </a:spcAft>
            </a:pPr>
            <a:r>
              <a:rPr lang="en-US" altLang="en-US" sz="3100" b="1">
                <a:latin typeface="Times New Roman" panose="02020603050405020304" pitchFamily="18" charset="0"/>
              </a:rPr>
              <a:t>•    Adverse effect: </a:t>
            </a:r>
            <a:r>
              <a:rPr lang="en-US" altLang="en-US" sz="3100">
                <a:latin typeface="Times New Roman" panose="02020603050405020304" pitchFamily="18" charset="0"/>
              </a:rPr>
              <a:t>Nausea, vomiting, Bone marrow depression, Ototoxicity, Nephrotoxicity, Gonadal suppression, Stomatitis, Hyperuricemia, Tinnitus, Alopecia (Cyclophosphamide), Hepatotoxicity.</a:t>
            </a:r>
          </a:p>
        </p:txBody>
      </p:sp>
      <p:sp>
        <p:nvSpPr>
          <p:cNvPr id="286725" name="Rectangle 4">
            <a:extLst>
              <a:ext uri="{FF2B5EF4-FFF2-40B4-BE49-F238E27FC236}">
                <a16:creationId xmlns="" xmlns:a16="http://schemas.microsoft.com/office/drawing/2014/main" id="{C418462A-27D5-B030-C584-65C963D21F85}"/>
              </a:ext>
            </a:extLst>
          </p:cNvPr>
          <p:cNvSpPr>
            <a:spLocks noChangeArrowheads="1"/>
          </p:cNvSpPr>
          <p:nvPr/>
        </p:nvSpPr>
        <p:spPr bwMode="auto">
          <a:xfrm>
            <a:off x="673895" y="4283076"/>
            <a:ext cx="31210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1475"/>
              </a:spcAft>
            </a:pPr>
            <a:r>
              <a:rPr lang="en-US" altLang="en-US" sz="3100" b="1">
                <a:latin typeface="Times New Roman" panose="02020603050405020304" pitchFamily="18" charset="0"/>
              </a:rPr>
              <a:t>•    Drug interaction:</a:t>
            </a:r>
          </a:p>
        </p:txBody>
      </p:sp>
      <p:sp>
        <p:nvSpPr>
          <p:cNvPr id="286726" name="Rectangle 5">
            <a:extLst>
              <a:ext uri="{FF2B5EF4-FFF2-40B4-BE49-F238E27FC236}">
                <a16:creationId xmlns="" xmlns:a16="http://schemas.microsoft.com/office/drawing/2014/main" id="{067FD110-CFF2-336B-0E02-6D2298E8222D}"/>
              </a:ext>
            </a:extLst>
          </p:cNvPr>
          <p:cNvSpPr>
            <a:spLocks noChangeArrowheads="1"/>
          </p:cNvSpPr>
          <p:nvPr/>
        </p:nvSpPr>
        <p:spPr bwMode="auto">
          <a:xfrm>
            <a:off x="704056" y="4830763"/>
            <a:ext cx="1063783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5461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363"/>
              </a:lnSpc>
              <a:spcAft>
                <a:spcPts val="425"/>
              </a:spcAft>
            </a:pPr>
            <a:r>
              <a:rPr lang="en-US" altLang="en-US" sz="3100">
                <a:latin typeface="Times New Roman" panose="02020603050405020304" pitchFamily="18" charset="0"/>
              </a:rPr>
              <a:t>1.    Use with other nephrotoxic &amp; ototoxic drugs may cause additive ototoxicity.</a:t>
            </a:r>
          </a:p>
        </p:txBody>
      </p:sp>
      <p:sp>
        <p:nvSpPr>
          <p:cNvPr id="286727" name="Rectangle 6">
            <a:extLst>
              <a:ext uri="{FF2B5EF4-FFF2-40B4-BE49-F238E27FC236}">
                <a16:creationId xmlns="" xmlns:a16="http://schemas.microsoft.com/office/drawing/2014/main" id="{6F5D91DE-4C01-5E5D-29EC-2B63B5704E13}"/>
              </a:ext>
            </a:extLst>
          </p:cNvPr>
          <p:cNvSpPr>
            <a:spLocks noChangeArrowheads="1"/>
          </p:cNvSpPr>
          <p:nvPr/>
        </p:nvSpPr>
        <p:spPr bwMode="auto">
          <a:xfrm>
            <a:off x="661195" y="5807076"/>
            <a:ext cx="102838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5461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413"/>
              </a:lnSpc>
            </a:pPr>
            <a:r>
              <a:rPr lang="en-US" altLang="en-US" sz="3100">
                <a:latin typeface="Times New Roman" panose="02020603050405020304" pitchFamily="18" charset="0"/>
              </a:rPr>
              <a:t>2.    Use of these drugs with anticoagulants, Asprin, NSAID’s may increase risk of bleeding.</a:t>
            </a:r>
          </a:p>
        </p:txBody>
      </p:sp>
      <p:sp>
        <p:nvSpPr>
          <p:cNvPr id="8" name="Rectangle 7">
            <a:extLst>
              <a:ext uri="{FF2B5EF4-FFF2-40B4-BE49-F238E27FC236}">
                <a16:creationId xmlns="" xmlns:a16="http://schemas.microsoft.com/office/drawing/2014/main" id="{833584F6-A9DB-F087-6526-81C51CEEC7FE}"/>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261</a:t>
            </a:r>
          </a:p>
        </p:txBody>
      </p:sp>
    </p:spTree>
  </p:cSld>
  <p:clrMapOvr>
    <a:overrideClrMapping bg1="lt1" tx1="dk1" bg2="lt2" tx2="dk2" accent1="accent1" accent2="accent2" accent3="accent3" accent4="accent4" accent5="accent5" accent6="accent6" hlink="hlink" folHlink="folHlink"/>
  </p:clrMapOvr>
</p:sld>
</file>

<file path=ppt/slides/slide2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7746" name="Rectangle 1">
            <a:extLst>
              <a:ext uri="{FF2B5EF4-FFF2-40B4-BE49-F238E27FC236}">
                <a16:creationId xmlns="" xmlns:a16="http://schemas.microsoft.com/office/drawing/2014/main" id="{14D7AF4C-0C9F-50C8-B133-8DC26BC2DAB5}"/>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latin typeface="Times New Roman" panose="02020603050405020304" pitchFamily="18" charset="0"/>
              </a:rPr>
              <a:t>Drug Examples &amp; Doses:</a:t>
            </a:r>
          </a:p>
        </p:txBody>
      </p:sp>
      <p:graphicFrame>
        <p:nvGraphicFramePr>
          <p:cNvPr id="3" name="Table 2">
            <a:extLst>
              <a:ext uri="{FF2B5EF4-FFF2-40B4-BE49-F238E27FC236}">
                <a16:creationId xmlns="" xmlns:a16="http://schemas.microsoft.com/office/drawing/2014/main" id="{46D8DDAA-DFCD-9833-CDC6-730CF397C8EB}"/>
              </a:ext>
            </a:extLst>
          </p:cNvPr>
          <p:cNvGraphicFramePr>
            <a:graphicFrameLocks noGrp="1"/>
          </p:cNvGraphicFramePr>
          <p:nvPr/>
        </p:nvGraphicFramePr>
        <p:xfrm>
          <a:off x="156370" y="950913"/>
          <a:ext cx="12060237" cy="4794250"/>
        </p:xfrm>
        <a:graphic>
          <a:graphicData uri="http://schemas.openxmlformats.org/drawingml/2006/table">
            <a:tbl>
              <a:tblPr/>
              <a:tblGrid>
                <a:gridCol w="905204">
                  <a:extLst>
                    <a:ext uri="{9D8B030D-6E8A-4147-A177-3AD203B41FA5}">
                      <a16:colId xmlns="" xmlns:a16="http://schemas.microsoft.com/office/drawing/2014/main" val="20000"/>
                    </a:ext>
                  </a:extLst>
                </a:gridCol>
                <a:gridCol w="4303527">
                  <a:extLst>
                    <a:ext uri="{9D8B030D-6E8A-4147-A177-3AD203B41FA5}">
                      <a16:colId xmlns="" xmlns:a16="http://schemas.microsoft.com/office/drawing/2014/main" val="20001"/>
                    </a:ext>
                  </a:extLst>
                </a:gridCol>
                <a:gridCol w="6851506">
                  <a:extLst>
                    <a:ext uri="{9D8B030D-6E8A-4147-A177-3AD203B41FA5}">
                      <a16:colId xmlns="" xmlns:a16="http://schemas.microsoft.com/office/drawing/2014/main" val="20002"/>
                    </a:ext>
                  </a:extLst>
                </a:gridCol>
              </a:tblGrid>
              <a:tr h="1264853">
                <a:tc>
                  <a:txBody>
                    <a:bodyPr/>
                    <a:lstStyle/>
                    <a:p>
                      <a:pPr marL="342900" indent="0">
                        <a:spcAft>
                          <a:spcPts val="1260"/>
                        </a:spcAft>
                      </a:pPr>
                      <a:r>
                        <a:rPr lang="en-US" sz="2700">
                          <a:solidFill>
                            <a:srgbClr val="FFFFFF"/>
                          </a:solidFill>
                          <a:latin typeface="Times New Roman"/>
                        </a:rPr>
                        <a:t>S.</a:t>
                      </a:r>
                    </a:p>
                    <a:p>
                      <a:pPr marL="342900" indent="0"/>
                      <a:r>
                        <a:rPr lang="en-US" sz="2700">
                          <a:solidFill>
                            <a:srgbClr val="FFFFFF"/>
                          </a:solidFill>
                          <a:latin typeface="Times New Roman"/>
                        </a:rPr>
                        <a:t>no.</a:t>
                      </a:r>
                    </a:p>
                  </a:txBody>
                  <a:tcPr marL="0" marR="0" marT="0" marB="0">
                    <a:solidFill>
                      <a:srgbClr val="70AD46"/>
                    </a:solidFill>
                  </a:tcPr>
                </a:tc>
                <a:tc>
                  <a:txBody>
                    <a:bodyPr/>
                    <a:lstStyle/>
                    <a:p>
                      <a:pPr indent="0" algn="ctr"/>
                      <a:r>
                        <a:rPr lang="en-US" sz="2700">
                          <a:solidFill>
                            <a:srgbClr val="FFFFFF"/>
                          </a:solidFill>
                          <a:latin typeface="Times New Roman"/>
                        </a:rPr>
                        <a:t>Drugs</a:t>
                      </a:r>
                    </a:p>
                  </a:txBody>
                  <a:tcPr marL="0" marR="0" marT="0" marB="0">
                    <a:solidFill>
                      <a:srgbClr val="70AD46"/>
                    </a:solidFill>
                  </a:tcPr>
                </a:tc>
                <a:tc>
                  <a:txBody>
                    <a:bodyPr/>
                    <a:lstStyle/>
                    <a:p>
                      <a:pPr indent="0" algn="ctr"/>
                      <a:r>
                        <a:rPr lang="en-US" sz="2700">
                          <a:solidFill>
                            <a:srgbClr val="FFFFFF"/>
                          </a:solidFill>
                          <a:latin typeface="Times New Roman"/>
                        </a:rPr>
                        <a:t>Doses</a:t>
                      </a:r>
                    </a:p>
                  </a:txBody>
                  <a:tcPr marL="0" marR="0" marT="0" marB="0">
                    <a:solidFill>
                      <a:srgbClr val="70AD46"/>
                    </a:solidFill>
                  </a:tcPr>
                </a:tc>
                <a:extLst>
                  <a:ext uri="{0D108BD9-81ED-4DB2-BD59-A6C34878D82A}">
                    <a16:rowId xmlns="" xmlns:a16="http://schemas.microsoft.com/office/drawing/2014/main" val="10000"/>
                  </a:ext>
                </a:extLst>
              </a:tr>
              <a:tr h="886921">
                <a:tc>
                  <a:txBody>
                    <a:bodyPr/>
                    <a:lstStyle/>
                    <a:p>
                      <a:pPr marL="406400" indent="0"/>
                      <a:r>
                        <a:rPr lang="en-US" sz="2700">
                          <a:latin typeface="Times New Roman"/>
                        </a:rPr>
                        <a:t>1</a:t>
                      </a:r>
                    </a:p>
                  </a:txBody>
                  <a:tcPr marL="0" marR="0" marT="0" marB="0" anchor="ctr">
                    <a:solidFill>
                      <a:srgbClr val="D6E3CF"/>
                    </a:solidFill>
                  </a:tcPr>
                </a:tc>
                <a:tc>
                  <a:txBody>
                    <a:bodyPr/>
                    <a:lstStyle/>
                    <a:p>
                      <a:pPr indent="0" algn="ctr"/>
                      <a:r>
                        <a:rPr lang="en-US" sz="2700">
                          <a:latin typeface="Times New Roman"/>
                        </a:rPr>
                        <a:t>Cicplastin</a:t>
                      </a:r>
                    </a:p>
                  </a:txBody>
                  <a:tcPr marL="0" marR="0" marT="0" marB="0" anchor="ctr">
                    <a:solidFill>
                      <a:srgbClr val="D6E3CF"/>
                    </a:solidFill>
                  </a:tcPr>
                </a:tc>
                <a:tc>
                  <a:txBody>
                    <a:bodyPr/>
                    <a:lstStyle/>
                    <a:p>
                      <a:pPr indent="0" algn="ctr"/>
                      <a:r>
                        <a:rPr lang="en-US" sz="2700">
                          <a:latin typeface="Times New Roman"/>
                        </a:rPr>
                        <a:t>10mg/day. IV</a:t>
                      </a:r>
                    </a:p>
                  </a:txBody>
                  <a:tcPr marL="0" marR="0" marT="0" marB="0" anchor="ctr">
                    <a:solidFill>
                      <a:srgbClr val="D6E3CF"/>
                    </a:solidFill>
                  </a:tcPr>
                </a:tc>
                <a:extLst>
                  <a:ext uri="{0D108BD9-81ED-4DB2-BD59-A6C34878D82A}">
                    <a16:rowId xmlns="" xmlns:a16="http://schemas.microsoft.com/office/drawing/2014/main" val="10001"/>
                  </a:ext>
                </a:extLst>
              </a:tr>
              <a:tr h="880825">
                <a:tc>
                  <a:txBody>
                    <a:bodyPr/>
                    <a:lstStyle/>
                    <a:p>
                      <a:pPr marL="342900" indent="0"/>
                      <a:r>
                        <a:rPr lang="en-US" sz="2700">
                          <a:latin typeface="Times New Roman"/>
                        </a:rPr>
                        <a:t>2</a:t>
                      </a:r>
                    </a:p>
                  </a:txBody>
                  <a:tcPr marL="0" marR="0" marT="0" marB="0" anchor="ctr"/>
                </a:tc>
                <a:tc>
                  <a:txBody>
                    <a:bodyPr/>
                    <a:lstStyle/>
                    <a:p>
                      <a:pPr indent="0" algn="ctr"/>
                      <a:r>
                        <a:rPr lang="en-US" sz="2700">
                          <a:latin typeface="Times New Roman"/>
                        </a:rPr>
                        <a:t>Cyclophosphamide</a:t>
                      </a:r>
                    </a:p>
                  </a:txBody>
                  <a:tcPr marL="0" marR="0" marT="0" marB="0" anchor="ctr"/>
                </a:tc>
                <a:tc>
                  <a:txBody>
                    <a:bodyPr/>
                    <a:lstStyle/>
                    <a:p>
                      <a:pPr indent="0" algn="ctr"/>
                      <a:r>
                        <a:rPr lang="en-US" sz="2700">
                          <a:latin typeface="Times New Roman"/>
                        </a:rPr>
                        <a:t>2-6mg/kg/ weekly in divided doses</a:t>
                      </a:r>
                    </a:p>
                  </a:txBody>
                  <a:tcPr marL="0" marR="0" marT="0" marB="0" anchor="ctr"/>
                </a:tc>
                <a:extLst>
                  <a:ext uri="{0D108BD9-81ED-4DB2-BD59-A6C34878D82A}">
                    <a16:rowId xmlns="" xmlns:a16="http://schemas.microsoft.com/office/drawing/2014/main" val="10002"/>
                  </a:ext>
                </a:extLst>
              </a:tr>
              <a:tr h="877777">
                <a:tc>
                  <a:txBody>
                    <a:bodyPr/>
                    <a:lstStyle/>
                    <a:p>
                      <a:pPr marL="406400" indent="0"/>
                      <a:r>
                        <a:rPr lang="en-US" sz="2700">
                          <a:latin typeface="Times New Roman"/>
                        </a:rPr>
                        <a:t>3</a:t>
                      </a:r>
                    </a:p>
                  </a:txBody>
                  <a:tcPr marL="0" marR="0" marT="0" marB="0">
                    <a:solidFill>
                      <a:srgbClr val="D6E3CF"/>
                    </a:solidFill>
                  </a:tcPr>
                </a:tc>
                <a:tc>
                  <a:txBody>
                    <a:bodyPr/>
                    <a:lstStyle/>
                    <a:p>
                      <a:pPr indent="0" algn="ctr"/>
                      <a:r>
                        <a:rPr lang="en-US" sz="2700">
                          <a:latin typeface="Times New Roman"/>
                        </a:rPr>
                        <a:t>Chorambucil</a:t>
                      </a:r>
                    </a:p>
                  </a:txBody>
                  <a:tcPr marL="0" marR="0" marT="0" marB="0">
                    <a:solidFill>
                      <a:srgbClr val="D6E3CF"/>
                    </a:solidFill>
                  </a:tcPr>
                </a:tc>
                <a:tc>
                  <a:txBody>
                    <a:bodyPr/>
                    <a:lstStyle/>
                    <a:p>
                      <a:pPr indent="0" algn="ctr"/>
                      <a:r>
                        <a:rPr lang="en-US" sz="2700">
                          <a:latin typeface="Times New Roman"/>
                        </a:rPr>
                        <a:t>200mcg/kg body wt/day</a:t>
                      </a:r>
                    </a:p>
                  </a:txBody>
                  <a:tcPr marL="0" marR="0" marT="0" marB="0">
                    <a:solidFill>
                      <a:srgbClr val="D6E3CF"/>
                    </a:solidFill>
                  </a:tcPr>
                </a:tc>
                <a:extLst>
                  <a:ext uri="{0D108BD9-81ED-4DB2-BD59-A6C34878D82A}">
                    <a16:rowId xmlns="" xmlns:a16="http://schemas.microsoft.com/office/drawing/2014/main" val="10003"/>
                  </a:ext>
                </a:extLst>
              </a:tr>
              <a:tr h="883873">
                <a:tc>
                  <a:txBody>
                    <a:bodyPr/>
                    <a:lstStyle/>
                    <a:p>
                      <a:pPr marL="342900" indent="0"/>
                      <a:r>
                        <a:rPr lang="en-US" sz="2700">
                          <a:latin typeface="Times New Roman"/>
                        </a:rPr>
                        <a:t>4</a:t>
                      </a:r>
                    </a:p>
                  </a:txBody>
                  <a:tcPr marL="0" marR="0" marT="0" marB="0"/>
                </a:tc>
                <a:tc>
                  <a:txBody>
                    <a:bodyPr/>
                    <a:lstStyle/>
                    <a:p>
                      <a:pPr indent="0" algn="ctr"/>
                      <a:r>
                        <a:rPr lang="en-US" sz="2700">
                          <a:latin typeface="Times New Roman"/>
                        </a:rPr>
                        <a:t>Streptozocin</a:t>
                      </a:r>
                    </a:p>
                  </a:txBody>
                  <a:tcPr marL="0" marR="0" marT="0" marB="0"/>
                </a:tc>
                <a:tc>
                  <a:txBody>
                    <a:bodyPr/>
                    <a:lstStyle/>
                    <a:p>
                      <a:pPr indent="0" algn="ctr"/>
                      <a:r>
                        <a:rPr lang="en-US" sz="2700">
                          <a:latin typeface="Times New Roman"/>
                        </a:rPr>
                        <a:t>600mg/metre square/day (IV)</a:t>
                      </a:r>
                    </a:p>
                  </a:txBody>
                  <a:tcPr marL="0" marR="0" marT="0" marB="0"/>
                </a:tc>
                <a:extLst>
                  <a:ext uri="{0D108BD9-81ED-4DB2-BD59-A6C34878D82A}">
                    <a16:rowId xmlns="" xmlns:a16="http://schemas.microsoft.com/office/drawing/2014/main" val="10004"/>
                  </a:ext>
                </a:extLst>
              </a:tr>
            </a:tbl>
          </a:graphicData>
        </a:graphic>
      </p:graphicFrame>
      <p:sp>
        <p:nvSpPr>
          <p:cNvPr id="4" name="Rectangle 3">
            <a:extLst>
              <a:ext uri="{FF2B5EF4-FFF2-40B4-BE49-F238E27FC236}">
                <a16:creationId xmlns="" xmlns:a16="http://schemas.microsoft.com/office/drawing/2014/main" id="{39B821FC-2930-A4B6-F4A9-0ED6295F9075}"/>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8FCFD841-4479-013B-1823-A36E6290BFF2}"/>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262</a:t>
            </a:r>
          </a:p>
        </p:txBody>
      </p:sp>
    </p:spTree>
  </p:cSld>
  <p:clrMapOvr>
    <a:overrideClrMapping bg1="lt1" tx1="dk1" bg2="lt2" tx2="dk2" accent1="accent1" accent2="accent2" accent3="accent3" accent4="accent4" accent5="accent5" accent6="accent6" hlink="hlink" folHlink="folHlink"/>
  </p:clrMapOvr>
</p:sld>
</file>

<file path=ppt/slides/slide2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8770" name="Rectangle 1">
            <a:extLst>
              <a:ext uri="{FF2B5EF4-FFF2-40B4-BE49-F238E27FC236}">
                <a16:creationId xmlns="" xmlns:a16="http://schemas.microsoft.com/office/drawing/2014/main" id="{926B6892-E966-9B52-E35E-71FD141DE02C}"/>
              </a:ext>
            </a:extLst>
          </p:cNvPr>
          <p:cNvSpPr>
            <a:spLocks noChangeArrowheads="1"/>
          </p:cNvSpPr>
          <p:nvPr/>
        </p:nvSpPr>
        <p:spPr bwMode="auto">
          <a:xfrm>
            <a:off x="537369" y="338138"/>
            <a:ext cx="109601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marL="431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288771" name="Rectangle 2">
            <a:extLst>
              <a:ext uri="{FF2B5EF4-FFF2-40B4-BE49-F238E27FC236}">
                <a16:creationId xmlns="" xmlns:a16="http://schemas.microsoft.com/office/drawing/2014/main" id="{63A4B7C2-AABB-F55C-679C-16A2A82212F2}"/>
              </a:ext>
            </a:extLst>
          </p:cNvPr>
          <p:cNvSpPr>
            <a:spLocks noChangeArrowheads="1"/>
          </p:cNvSpPr>
          <p:nvPr/>
        </p:nvSpPr>
        <p:spPr bwMode="auto">
          <a:xfrm>
            <a:off x="537369" y="1039813"/>
            <a:ext cx="10960100" cy="505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1050"/>
              </a:spcAft>
            </a:pPr>
            <a:r>
              <a:rPr lang="en-US" altLang="en-US" sz="3100"/>
              <a:t>•    Assess the pt. for nauseas vomiting, give anti-vomiting.</a:t>
            </a:r>
          </a:p>
          <a:p>
            <a:pPr eaLnBrk="1" hangingPunct="1">
              <a:lnSpc>
                <a:spcPts val="3075"/>
              </a:lnSpc>
              <a:spcAft>
                <a:spcPts val="425"/>
              </a:spcAft>
            </a:pPr>
            <a:r>
              <a:rPr lang="en-US" altLang="en-US" sz="3100"/>
              <a:t>•    Monitor the pt. for vital signs and phlebitis because antineoplastic irritate the veins.</a:t>
            </a:r>
          </a:p>
          <a:p>
            <a:pPr eaLnBrk="1" hangingPunct="1">
              <a:lnSpc>
                <a:spcPts val="3075"/>
              </a:lnSpc>
              <a:spcAft>
                <a:spcPts val="425"/>
              </a:spcAft>
            </a:pPr>
            <a:r>
              <a:rPr lang="en-US" altLang="en-US" sz="3100"/>
              <a:t>•    Advice the pt. to consult the physician before receiving any vaccination.</a:t>
            </a:r>
          </a:p>
          <a:p>
            <a:pPr eaLnBrk="1" hangingPunct="1">
              <a:lnSpc>
                <a:spcPts val="3075"/>
              </a:lnSpc>
              <a:spcAft>
                <a:spcPts val="425"/>
              </a:spcAft>
            </a:pPr>
            <a:r>
              <a:rPr lang="en-US" altLang="en-US" sz="3100"/>
              <a:t>•    Teach the pt. to notify physician immediately if fever, unusual bleeding, sore throat or S/S of infection.</a:t>
            </a:r>
          </a:p>
          <a:p>
            <a:pPr algn="just" eaLnBrk="1" hangingPunct="1">
              <a:spcAft>
                <a:spcPts val="1050"/>
              </a:spcAft>
            </a:pPr>
            <a:r>
              <a:rPr lang="en-US" altLang="en-US" sz="3100"/>
              <a:t>•    Advice to take more fluids.</a:t>
            </a:r>
          </a:p>
          <a:p>
            <a:pPr eaLnBrk="1" hangingPunct="1">
              <a:lnSpc>
                <a:spcPts val="3075"/>
              </a:lnSpc>
              <a:spcAft>
                <a:spcPts val="425"/>
              </a:spcAft>
            </a:pPr>
            <a:r>
              <a:rPr lang="en-US" altLang="en-US" sz="3100"/>
              <a:t>•    Instruct the pt. that drug may cause hair loss but that usually returns.</a:t>
            </a:r>
          </a:p>
          <a:p>
            <a:pPr algn="just" eaLnBrk="1" hangingPunct="1"/>
            <a:r>
              <a:rPr lang="en-US" altLang="en-US" sz="3100"/>
              <a:t>•    Assess side effect and complication during therapy.</a:t>
            </a:r>
          </a:p>
        </p:txBody>
      </p:sp>
      <p:sp>
        <p:nvSpPr>
          <p:cNvPr id="4" name="Rectangle 3">
            <a:extLst>
              <a:ext uri="{FF2B5EF4-FFF2-40B4-BE49-F238E27FC236}">
                <a16:creationId xmlns="" xmlns:a16="http://schemas.microsoft.com/office/drawing/2014/main" id="{AA400388-93B7-86DE-848A-E526F1558BFC}"/>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DBB644A9-EA03-598A-FC26-8CD5EC85CD66}"/>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263</a:t>
            </a:r>
          </a:p>
        </p:txBody>
      </p:sp>
    </p:spTree>
  </p:cSld>
  <p:clrMapOvr>
    <a:overrideClrMapping bg1="lt1" tx1="dk1" bg2="lt2" tx2="dk2" accent1="accent1" accent2="accent2" accent3="accent3" accent4="accent4" accent5="accent5" accent6="accent6" hlink="hlink" folHlink="folHlink"/>
  </p:clrMapOvr>
</p:sld>
</file>

<file path=ppt/slides/slide28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9794" name="Rectangle 1">
            <a:extLst>
              <a:ext uri="{FF2B5EF4-FFF2-40B4-BE49-F238E27FC236}">
                <a16:creationId xmlns="" xmlns:a16="http://schemas.microsoft.com/office/drawing/2014/main" id="{76E9543D-8FAC-96E6-30FF-3AE8464FACD7}"/>
              </a:ext>
            </a:extLst>
          </p:cNvPr>
          <p:cNvSpPr>
            <a:spLocks noChangeArrowheads="1"/>
          </p:cNvSpPr>
          <p:nvPr/>
        </p:nvSpPr>
        <p:spPr bwMode="auto">
          <a:xfrm>
            <a:off x="942182" y="338138"/>
            <a:ext cx="1011872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667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Aft>
                <a:spcPts val="1475"/>
              </a:spcAft>
            </a:pPr>
            <a:r>
              <a:rPr lang="en-US" altLang="en-US" sz="4300" b="1">
                <a:latin typeface="Times New Roman" panose="02020603050405020304" pitchFamily="18" charset="0"/>
              </a:rPr>
              <a:t>Antitumor Antibiotics:</a:t>
            </a:r>
          </a:p>
          <a:p>
            <a:pPr eaLnBrk="1" hangingPunct="1">
              <a:lnSpc>
                <a:spcPts val="3363"/>
              </a:lnSpc>
              <a:spcAft>
                <a:spcPts val="625"/>
              </a:spcAft>
            </a:pPr>
            <a:r>
              <a:rPr lang="en-US" altLang="en-US" sz="3100" b="1">
                <a:latin typeface="Times New Roman" panose="02020603050405020304" pitchFamily="18" charset="0"/>
              </a:rPr>
              <a:t>•    Contraindications: </a:t>
            </a:r>
            <a:r>
              <a:rPr lang="en-US" altLang="en-US" sz="3100">
                <a:latin typeface="Times New Roman" panose="02020603050405020304" pitchFamily="18" charset="0"/>
              </a:rPr>
              <a:t>Pregnancy, Chicken pox or Herpes infection, Use cautiously in pt with renal or liver dysfunction.</a:t>
            </a:r>
          </a:p>
          <a:p>
            <a:pPr eaLnBrk="1" hangingPunct="1">
              <a:lnSpc>
                <a:spcPts val="3338"/>
              </a:lnSpc>
              <a:spcAft>
                <a:spcPts val="625"/>
              </a:spcAft>
            </a:pPr>
            <a:r>
              <a:rPr lang="en-US" altLang="en-US" sz="3100" b="1">
                <a:latin typeface="Times New Roman" panose="02020603050405020304" pitchFamily="18" charset="0"/>
              </a:rPr>
              <a:t>•    Adverse effect: </a:t>
            </a:r>
            <a:r>
              <a:rPr lang="en-US" altLang="en-US" sz="3100">
                <a:latin typeface="Times New Roman" panose="02020603050405020304" pitchFamily="18" charset="0"/>
              </a:rPr>
              <a:t>Nausea, vomiting, Anorexia, Heart failure, Cardiomyopathy, Bladder pain, UTI, Incontinence, Gonadal suppression, Stomatitis, Alopecia (Cyclophosphamide), Myocardial toxicity, Phlebitis at IV site.</a:t>
            </a:r>
          </a:p>
          <a:p>
            <a:pPr algn="just" eaLnBrk="1" hangingPunct="1">
              <a:spcAft>
                <a:spcPts val="1475"/>
              </a:spcAft>
            </a:pPr>
            <a:r>
              <a:rPr lang="en-US" altLang="en-US" sz="3100" b="1">
                <a:latin typeface="Times New Roman" panose="02020603050405020304" pitchFamily="18" charset="0"/>
              </a:rPr>
              <a:t>•    Drug interaction:</a:t>
            </a:r>
          </a:p>
          <a:p>
            <a:pPr algn="just" eaLnBrk="1" hangingPunct="1">
              <a:spcAft>
                <a:spcPts val="1475"/>
              </a:spcAft>
            </a:pPr>
            <a:r>
              <a:rPr lang="en-US" altLang="en-US" sz="3100">
                <a:latin typeface="Times New Roman" panose="02020603050405020304" pitchFamily="18" charset="0"/>
              </a:rPr>
              <a:t>1.    Digoxin level may decrease with use of these drugs.</a:t>
            </a:r>
          </a:p>
          <a:p>
            <a:pPr eaLnBrk="1" hangingPunct="1">
              <a:lnSpc>
                <a:spcPts val="3363"/>
              </a:lnSpc>
            </a:pPr>
            <a:r>
              <a:rPr lang="en-US" altLang="en-US" sz="3100">
                <a:latin typeface="Times New Roman" panose="02020603050405020304" pitchFamily="18" charset="0"/>
              </a:rPr>
              <a:t>2.    Concurrent use with cyclophosphamide may increase cardio toxicity.</a:t>
            </a:r>
          </a:p>
        </p:txBody>
      </p:sp>
      <p:sp>
        <p:nvSpPr>
          <p:cNvPr id="3" name="Rectangle 2">
            <a:extLst>
              <a:ext uri="{FF2B5EF4-FFF2-40B4-BE49-F238E27FC236}">
                <a16:creationId xmlns="" xmlns:a16="http://schemas.microsoft.com/office/drawing/2014/main" id="{FEA84797-6C1C-A5D6-2AA1-B95C839CF130}"/>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4" name="Rectangle 3">
            <a:extLst>
              <a:ext uri="{FF2B5EF4-FFF2-40B4-BE49-F238E27FC236}">
                <a16:creationId xmlns="" xmlns:a16="http://schemas.microsoft.com/office/drawing/2014/main" id="{5537E420-F953-5544-E1EC-9589B5F7D5FF}"/>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264</a:t>
            </a:r>
          </a:p>
        </p:txBody>
      </p:sp>
    </p:spTree>
  </p:cSld>
  <p:clrMapOvr>
    <a:overrideClrMapping bg1="lt1" tx1="dk1" bg2="lt2" tx2="dk2" accent1="accent1" accent2="accent2" accent3="accent3" accent4="accent4" accent5="accent5" accent6="accent6" hlink="hlink" folHlink="folHlink"/>
  </p:clrMapOvr>
</p:sld>
</file>

<file path=ppt/slides/slide28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0818" name="Rectangle 1">
            <a:extLst>
              <a:ext uri="{FF2B5EF4-FFF2-40B4-BE49-F238E27FC236}">
                <a16:creationId xmlns="" xmlns:a16="http://schemas.microsoft.com/office/drawing/2014/main" id="{CE5AFF6E-EFF8-3EBD-FCD5-36EB161F10F7}"/>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latin typeface="Times New Roman" panose="02020603050405020304" pitchFamily="18" charset="0"/>
              </a:rPr>
              <a:t>Drug Examples &amp; Doses:</a:t>
            </a:r>
          </a:p>
        </p:txBody>
      </p:sp>
      <p:graphicFrame>
        <p:nvGraphicFramePr>
          <p:cNvPr id="3" name="Table 2">
            <a:extLst>
              <a:ext uri="{FF2B5EF4-FFF2-40B4-BE49-F238E27FC236}">
                <a16:creationId xmlns="" xmlns:a16="http://schemas.microsoft.com/office/drawing/2014/main" id="{BBE7AB00-406B-488D-EC6A-1816F5E9424A}"/>
              </a:ext>
            </a:extLst>
          </p:cNvPr>
          <p:cNvGraphicFramePr>
            <a:graphicFrameLocks noGrp="1"/>
          </p:cNvGraphicFramePr>
          <p:nvPr/>
        </p:nvGraphicFramePr>
        <p:xfrm>
          <a:off x="348456" y="1085851"/>
          <a:ext cx="11493500" cy="5046663"/>
        </p:xfrm>
        <a:graphic>
          <a:graphicData uri="http://schemas.openxmlformats.org/drawingml/2006/table">
            <a:tbl>
              <a:tblPr/>
              <a:tblGrid>
                <a:gridCol w="700088">
                  <a:extLst>
                    <a:ext uri="{9D8B030D-6E8A-4147-A177-3AD203B41FA5}">
                      <a16:colId xmlns="" xmlns:a16="http://schemas.microsoft.com/office/drawing/2014/main" val="20000"/>
                    </a:ext>
                  </a:extLst>
                </a:gridCol>
                <a:gridCol w="4243387">
                  <a:extLst>
                    <a:ext uri="{9D8B030D-6E8A-4147-A177-3AD203B41FA5}">
                      <a16:colId xmlns="" xmlns:a16="http://schemas.microsoft.com/office/drawing/2014/main" val="20001"/>
                    </a:ext>
                  </a:extLst>
                </a:gridCol>
                <a:gridCol w="6550025">
                  <a:extLst>
                    <a:ext uri="{9D8B030D-6E8A-4147-A177-3AD203B41FA5}">
                      <a16:colId xmlns="" xmlns:a16="http://schemas.microsoft.com/office/drawing/2014/main" val="20002"/>
                    </a:ext>
                  </a:extLst>
                </a:gridCol>
              </a:tblGrid>
              <a:tr h="987936">
                <a:tc>
                  <a:txBody>
                    <a:bodyPr/>
                    <a:lstStyle>
                      <a:lvl1pPr marL="152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52400" marR="0" lvl="0" indent="0" algn="l" defTabSz="914400" rtl="0" eaLnBrk="1" fontAlgn="base" latinLnBrk="0" hangingPunct="1">
                        <a:lnSpc>
                          <a:spcPct val="100000"/>
                        </a:lnSpc>
                        <a:spcBef>
                          <a:spcPct val="0"/>
                        </a:spcBef>
                        <a:spcAft>
                          <a:spcPts val="1263"/>
                        </a:spcAft>
                        <a:buClrTx/>
                        <a:buSzTx/>
                        <a:buFontTx/>
                        <a:buNone/>
                        <a:tabLst/>
                      </a:pPr>
                      <a:r>
                        <a:rPr kumimoji="0" lang="en-US" altLang="en-US" sz="2700" b="0" i="0" u="none" strike="noStrike" cap="none" normalizeH="0" baseline="0">
                          <a:ln>
                            <a:noFill/>
                          </a:ln>
                          <a:solidFill>
                            <a:srgbClr val="FFFFFF"/>
                          </a:solidFill>
                          <a:effectLst/>
                          <a:latin typeface="Times New Roman" panose="02020603050405020304" pitchFamily="18" charset="0"/>
                        </a:rPr>
                        <a:t>S.</a:t>
                      </a:r>
                    </a:p>
                    <a:p>
                      <a:pPr marL="1524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FFFFFF"/>
                          </a:solidFill>
                          <a:effectLst/>
                          <a:latin typeface="Times New Roman" panose="02020603050405020304" pitchFamily="18" charset="0"/>
                        </a:rPr>
                        <a:t>no.</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FFFFFF"/>
                          </a:solidFill>
                          <a:effectLst/>
                          <a:latin typeface="Times New Roman" panose="02020603050405020304" pitchFamily="18" charset="0"/>
                        </a:rPr>
                        <a:t>Drugs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rgbClr val="FFFFFF"/>
                          </a:solidFill>
                          <a:effectLst/>
                          <a:latin typeface="Times New Roman" panose="02020603050405020304" pitchFamily="18" charset="0"/>
                        </a:rPr>
                        <a:t>Doses</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AD46"/>
                    </a:solidFill>
                  </a:tcPr>
                </a:tc>
                <a:extLst>
                  <a:ext uri="{0D108BD9-81ED-4DB2-BD59-A6C34878D82A}">
                    <a16:rowId xmlns="" xmlns:a16="http://schemas.microsoft.com/office/drawing/2014/main" val="10000"/>
                  </a:ext>
                </a:extLst>
              </a:tr>
              <a:tr h="953968">
                <a:tc>
                  <a:txBody>
                    <a:bodyPr/>
                    <a:lstStyle>
                      <a:lvl1pPr marL="215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159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Mitomycin</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marL="2413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41300" marR="0" lvl="0" indent="0" algn="l" defTabSz="914400" rtl="0" eaLnBrk="1" fontAlgn="base" latinLnBrk="0" hangingPunct="1">
                        <a:lnSpc>
                          <a:spcPct val="100000"/>
                        </a:lnSpc>
                        <a:spcBef>
                          <a:spcPct val="0"/>
                        </a:spcBef>
                        <a:spcAft>
                          <a:spcPts val="838"/>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6-8wk internal 20mg/meter square IV single</a:t>
                      </a:r>
                    </a:p>
                    <a:p>
                      <a:pPr marL="24130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dose.</a:t>
                      </a:r>
                    </a:p>
                  </a:txBody>
                  <a:tcPr marL="0" marR="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1"/>
                  </a:ext>
                </a:extLst>
              </a:tr>
              <a:tr h="774603">
                <a:tc>
                  <a:txBody>
                    <a:bodyPr/>
                    <a:lstStyle>
                      <a:lvl1pPr marL="152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524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2</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Bleomycin</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15,000IU once or twice a wk.</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774603">
                <a:tc>
                  <a:txBody>
                    <a:bodyPr/>
                    <a:lstStyle>
                      <a:lvl1pPr marL="152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524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3</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Dactinomycin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15mcg/kg/day.</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3"/>
                  </a:ext>
                </a:extLst>
              </a:tr>
              <a:tr h="774603">
                <a:tc>
                  <a:txBody>
                    <a:bodyPr/>
                    <a:lstStyle>
                      <a:lvl1pPr marL="1524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1524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4</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Plicamycin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15-25mcg of body wt IV</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780952">
                <a:tc>
                  <a:txBody>
                    <a:bodyPr/>
                    <a:lstStyle>
                      <a:lvl1pPr marL="215900">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215900" marR="0" lvl="0" indent="0" algn="l"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5</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Doxorubicin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tc>
                  <a:txBody>
                    <a:bodyPr/>
                    <a:lstStyle>
                      <a:lvl1pPr>
                        <a:lnSpc>
                          <a:spcPct val="90000"/>
                        </a:lnSpc>
                        <a:spcBef>
                          <a:spcPts val="1000"/>
                        </a:spcBef>
                        <a:buFont typeface="Arial" panose="020B0604020202020204" pitchFamily="34" charset="0"/>
                        <a:defRPr sz="24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defRPr sz="20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defRPr>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defRPr sz="1600">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700" b="0" i="0" u="none" strike="noStrike" cap="none" normalizeH="0" baseline="0">
                          <a:ln>
                            <a:noFill/>
                          </a:ln>
                          <a:solidFill>
                            <a:schemeClr val="tx1"/>
                          </a:solidFill>
                          <a:effectLst/>
                          <a:latin typeface="Times New Roman" panose="02020603050405020304" pitchFamily="18" charset="0"/>
                        </a:rPr>
                        <a:t>20mg/meter square IV</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E3CF"/>
                    </a:solidFill>
                  </a:tcPr>
                </a:tc>
                <a:extLst>
                  <a:ext uri="{0D108BD9-81ED-4DB2-BD59-A6C34878D82A}">
                    <a16:rowId xmlns="" xmlns:a16="http://schemas.microsoft.com/office/drawing/2014/main" val="10005"/>
                  </a:ext>
                </a:extLst>
              </a:tr>
            </a:tbl>
          </a:graphicData>
        </a:graphic>
      </p:graphicFrame>
      <p:sp>
        <p:nvSpPr>
          <p:cNvPr id="4" name="Rectangle 3">
            <a:extLst>
              <a:ext uri="{FF2B5EF4-FFF2-40B4-BE49-F238E27FC236}">
                <a16:creationId xmlns="" xmlns:a16="http://schemas.microsoft.com/office/drawing/2014/main" id="{1460CF2A-17F9-BACF-2761-F57FCF36E853}"/>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F0902ABD-8DC6-3255-3A61-E6E09C8BF33C}"/>
              </a:ext>
            </a:extLst>
          </p:cNvPr>
          <p:cNvSpPr/>
          <p:nvPr/>
        </p:nvSpPr>
        <p:spPr>
          <a:xfrm>
            <a:off x="11043444" y="6477000"/>
            <a:ext cx="252412"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265</a:t>
            </a:r>
          </a:p>
        </p:txBody>
      </p:sp>
    </p:spTree>
  </p:cSld>
  <p:clrMapOvr>
    <a:overrideClrMapping bg1="lt1" tx1="dk1" bg2="lt2" tx2="dk2" accent1="accent1" accent2="accent2" accent3="accent3" accent4="accent4" accent5="accent5" accent6="accent6" hlink="hlink" folHlink="folHlink"/>
  </p:clrMapOvr>
</p:sld>
</file>

<file path=ppt/slides/slide28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1842" name="Rectangle 1">
            <a:extLst>
              <a:ext uri="{FF2B5EF4-FFF2-40B4-BE49-F238E27FC236}">
                <a16:creationId xmlns="" xmlns:a16="http://schemas.microsoft.com/office/drawing/2014/main" id="{81A2C0BD-9626-1A0D-671B-1C3BB948FDE7}"/>
              </a:ext>
            </a:extLst>
          </p:cNvPr>
          <p:cNvSpPr>
            <a:spLocks noChangeArrowheads="1"/>
          </p:cNvSpPr>
          <p:nvPr/>
        </p:nvSpPr>
        <p:spPr bwMode="auto">
          <a:xfrm>
            <a:off x="945356" y="338139"/>
            <a:ext cx="53911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09BCFFE2-F603-7D4B-6960-7EAEA4467010}"/>
              </a:ext>
            </a:extLst>
          </p:cNvPr>
          <p:cNvSpPr/>
          <p:nvPr/>
        </p:nvSpPr>
        <p:spPr>
          <a:xfrm>
            <a:off x="537369" y="2368550"/>
            <a:ext cx="9963150" cy="1474788"/>
          </a:xfrm>
          <a:prstGeom prst="rect">
            <a:avLst/>
          </a:prstGeom>
        </p:spPr>
        <p:txBody>
          <a:bodyPr lIns="0" tIns="0" rIns="0" bIns="0"/>
          <a:lstStyle/>
          <a:p>
            <a:pPr algn="just" eaLnBrk="1" fontAlgn="auto" hangingPunct="1">
              <a:spcBef>
                <a:spcPts val="0"/>
              </a:spcBef>
              <a:spcAft>
                <a:spcPts val="1680"/>
              </a:spcAft>
              <a:defRPr/>
            </a:pPr>
            <a:r>
              <a:rPr lang="en-US" sz="4900" b="1" spc="-100">
                <a:latin typeface="Times New Roman"/>
              </a:rPr>
              <a:t>•    Monitor vital signs frequently.</a:t>
            </a:r>
          </a:p>
          <a:p>
            <a:pPr marL="228600" indent="-203200" eaLnBrk="1" fontAlgn="auto" hangingPunct="1">
              <a:lnSpc>
                <a:spcPts val="3456"/>
              </a:lnSpc>
              <a:spcBef>
                <a:spcPts val="0"/>
              </a:spcBef>
              <a:spcAft>
                <a:spcPts val="0"/>
              </a:spcAft>
              <a:defRPr/>
            </a:pPr>
            <a:r>
              <a:rPr lang="en-US" sz="4900" b="1" spc="-100">
                <a:latin typeface="Times New Roman"/>
              </a:rPr>
              <a:t>•    Assess S/S of Myocardial toxicity, Heart failure (Dyspnoea, Arrythmia, hypotension, wt gain.</a:t>
            </a:r>
          </a:p>
        </p:txBody>
      </p:sp>
      <p:sp>
        <p:nvSpPr>
          <p:cNvPr id="4" name="Rectangle 3">
            <a:extLst>
              <a:ext uri="{FF2B5EF4-FFF2-40B4-BE49-F238E27FC236}">
                <a16:creationId xmlns="" xmlns:a16="http://schemas.microsoft.com/office/drawing/2014/main" id="{5973EA5A-294D-32AE-4EE5-B9610340FF06}"/>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0305A786-CB2A-310D-1FE2-E6CEC9F2DB0D}"/>
              </a:ext>
            </a:extLst>
          </p:cNvPr>
          <p:cNvSpPr/>
          <p:nvPr/>
        </p:nvSpPr>
        <p:spPr>
          <a:xfrm>
            <a:off x="11043444" y="6477000"/>
            <a:ext cx="258762"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266</a:t>
            </a:r>
          </a:p>
        </p:txBody>
      </p:sp>
    </p:spTree>
  </p:cSld>
  <p:clrMapOvr>
    <a:overrideClrMapping bg1="lt1" tx1="dk1" bg2="lt2" tx2="dk2" accent1="accent1" accent2="accent2" accent3="accent3" accent4="accent4" accent5="accent5" accent6="accent6" hlink="hlink" folHlink="folHlink"/>
  </p:clrMapOvr>
</p:sld>
</file>

<file path=ppt/slides/slide28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0D74907-E114-584B-3413-A72147D84157}"/>
              </a:ext>
            </a:extLst>
          </p:cNvPr>
          <p:cNvSpPr/>
          <p:nvPr/>
        </p:nvSpPr>
        <p:spPr>
          <a:xfrm>
            <a:off x="958056" y="338138"/>
            <a:ext cx="10128250" cy="5592762"/>
          </a:xfrm>
          <a:prstGeom prst="rect">
            <a:avLst/>
          </a:prstGeom>
        </p:spPr>
        <p:txBody>
          <a:bodyPr lIns="0" tIns="0" rIns="0" bIns="0"/>
          <a:lstStyle/>
          <a:p>
            <a:pPr eaLnBrk="1" fontAlgn="auto" hangingPunct="1">
              <a:spcBef>
                <a:spcPts val="0"/>
              </a:spcBef>
              <a:spcAft>
                <a:spcPts val="1470"/>
              </a:spcAft>
              <a:defRPr/>
            </a:pPr>
            <a:r>
              <a:rPr lang="en-US" sz="4300" b="1">
                <a:latin typeface="Times New Roman"/>
              </a:rPr>
              <a:t>Antimetabolites</a:t>
            </a:r>
          </a:p>
          <a:p>
            <a:pPr marL="227076" indent="-190500" eaLnBrk="1" fontAlgn="auto" hangingPunct="1">
              <a:lnSpc>
                <a:spcPts val="3360"/>
              </a:lnSpc>
              <a:spcBef>
                <a:spcPts val="0"/>
              </a:spcBef>
              <a:spcAft>
                <a:spcPts val="630"/>
              </a:spcAft>
              <a:defRPr/>
            </a:pPr>
            <a:r>
              <a:rPr lang="en-US" sz="3100" b="1">
                <a:latin typeface="Times New Roman"/>
              </a:rPr>
              <a:t>•    Contraindications: </a:t>
            </a:r>
            <a:r>
              <a:rPr lang="en-US" sz="3100">
                <a:latin typeface="Times New Roman"/>
              </a:rPr>
              <a:t>Renal &amp; Liver intoxicity, Bone marrow depression, Pregnant women.</a:t>
            </a:r>
          </a:p>
          <a:p>
            <a:pPr marL="227076" indent="-190500" eaLnBrk="1" fontAlgn="auto" hangingPunct="1">
              <a:lnSpc>
                <a:spcPts val="3336"/>
              </a:lnSpc>
              <a:spcBef>
                <a:spcPts val="0"/>
              </a:spcBef>
              <a:spcAft>
                <a:spcPts val="630"/>
              </a:spcAft>
              <a:defRPr/>
            </a:pPr>
            <a:r>
              <a:rPr lang="en-US" sz="3100" b="1">
                <a:latin typeface="Times New Roman"/>
              </a:rPr>
              <a:t>•    Adverse effect: </a:t>
            </a:r>
            <a:r>
              <a:rPr lang="en-US" sz="3100">
                <a:latin typeface="Times New Roman"/>
              </a:rPr>
              <a:t>Leukopenia, Megaloblastic Anemia, Intestinal obstruction, Stomatitis, UTI, G.I. disturbances, Hepatotoxicity, Hyperuricemia, Alopecia due to damage of hair follicle, fever, Hyperbilirubinemia, Thrombocytopenia, Photosensitivity, dermatitis, Hepatotoxicity, Renal failure, Diarrhoea. thrombophlebiti s.</a:t>
            </a:r>
          </a:p>
          <a:p>
            <a:pPr marL="227076" indent="-190500" eaLnBrk="1" fontAlgn="auto" hangingPunct="1">
              <a:lnSpc>
                <a:spcPts val="3360"/>
              </a:lnSpc>
              <a:spcBef>
                <a:spcPts val="0"/>
              </a:spcBef>
              <a:spcAft>
                <a:spcPts val="0"/>
              </a:spcAft>
              <a:defRPr/>
            </a:pPr>
            <a:r>
              <a:rPr lang="en-US" sz="3100" b="1">
                <a:latin typeface="Times New Roman"/>
              </a:rPr>
              <a:t>•    Drug interaction: </a:t>
            </a:r>
            <a:r>
              <a:rPr lang="en-US" sz="3100">
                <a:latin typeface="Times New Roman"/>
              </a:rPr>
              <a:t>Methotrexate toxicity may increase if use this drug with tetracycline, chloramphenicol, oral hypoglycemics, phenytoin's, salicylates.</a:t>
            </a:r>
          </a:p>
        </p:txBody>
      </p:sp>
      <p:sp>
        <p:nvSpPr>
          <p:cNvPr id="3" name="Rectangle 2">
            <a:extLst>
              <a:ext uri="{FF2B5EF4-FFF2-40B4-BE49-F238E27FC236}">
                <a16:creationId xmlns="" xmlns:a16="http://schemas.microsoft.com/office/drawing/2014/main" id="{F850AF9B-8D23-2C3B-775C-14A430156D0A}"/>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4" name="Rectangle 3">
            <a:extLst>
              <a:ext uri="{FF2B5EF4-FFF2-40B4-BE49-F238E27FC236}">
                <a16:creationId xmlns="" xmlns:a16="http://schemas.microsoft.com/office/drawing/2014/main" id="{47CD8919-8A12-CBE0-66F9-9C1FFF81A81D}"/>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267</a:t>
            </a:r>
          </a:p>
        </p:txBody>
      </p:sp>
    </p:spTree>
  </p:cSld>
  <p:clrMapOvr>
    <a:overrideClrMapping bg1="lt1" tx1="dk1" bg2="lt2" tx2="dk2" accent1="accent1" accent2="accent2" accent3="accent3" accent4="accent4" accent5="accent5" accent6="accent6" hlink="hlink" folHlink="folHlink"/>
  </p:clrMapOvr>
</p:sld>
</file>

<file path=ppt/slides/slide28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3890" name="Rectangle 1">
            <a:extLst>
              <a:ext uri="{FF2B5EF4-FFF2-40B4-BE49-F238E27FC236}">
                <a16:creationId xmlns="" xmlns:a16="http://schemas.microsoft.com/office/drawing/2014/main" id="{859C5C73-5D1E-63E7-1889-5EFB29209FA6}"/>
              </a:ext>
            </a:extLst>
          </p:cNvPr>
          <p:cNvSpPr>
            <a:spLocks noChangeArrowheads="1"/>
          </p:cNvSpPr>
          <p:nvPr/>
        </p:nvSpPr>
        <p:spPr bwMode="auto">
          <a:xfrm>
            <a:off x="942181" y="360364"/>
            <a:ext cx="5715000"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300">
                <a:latin typeface="Times New Roman" panose="02020603050405020304" pitchFamily="18" charset="0"/>
              </a:rPr>
              <a:t>Drug Examples &amp; Doses:</a:t>
            </a:r>
          </a:p>
        </p:txBody>
      </p:sp>
      <p:graphicFrame>
        <p:nvGraphicFramePr>
          <p:cNvPr id="3" name="Table 2">
            <a:extLst>
              <a:ext uri="{FF2B5EF4-FFF2-40B4-BE49-F238E27FC236}">
                <a16:creationId xmlns="" xmlns:a16="http://schemas.microsoft.com/office/drawing/2014/main" id="{8F890438-C039-74D5-91E2-936CBF19C44C}"/>
              </a:ext>
            </a:extLst>
          </p:cNvPr>
          <p:cNvGraphicFramePr>
            <a:graphicFrameLocks noGrp="1"/>
          </p:cNvGraphicFramePr>
          <p:nvPr/>
        </p:nvGraphicFramePr>
        <p:xfrm>
          <a:off x="156370" y="950913"/>
          <a:ext cx="11895137" cy="5105400"/>
        </p:xfrm>
        <a:graphic>
          <a:graphicData uri="http://schemas.openxmlformats.org/drawingml/2006/table">
            <a:tbl>
              <a:tblPr/>
              <a:tblGrid>
                <a:gridCol w="892973">
                  <a:extLst>
                    <a:ext uri="{9D8B030D-6E8A-4147-A177-3AD203B41FA5}">
                      <a16:colId xmlns="" xmlns:a16="http://schemas.microsoft.com/office/drawing/2014/main" val="20000"/>
                    </a:ext>
                  </a:extLst>
                </a:gridCol>
                <a:gridCol w="4242386">
                  <a:extLst>
                    <a:ext uri="{9D8B030D-6E8A-4147-A177-3AD203B41FA5}">
                      <a16:colId xmlns="" xmlns:a16="http://schemas.microsoft.com/office/drawing/2014/main" val="20001"/>
                    </a:ext>
                  </a:extLst>
                </a:gridCol>
                <a:gridCol w="6759778">
                  <a:extLst>
                    <a:ext uri="{9D8B030D-6E8A-4147-A177-3AD203B41FA5}">
                      <a16:colId xmlns="" xmlns:a16="http://schemas.microsoft.com/office/drawing/2014/main" val="20002"/>
                    </a:ext>
                  </a:extLst>
                </a:gridCol>
              </a:tblGrid>
              <a:tr h="1136904">
                <a:tc>
                  <a:txBody>
                    <a:bodyPr/>
                    <a:lstStyle/>
                    <a:p>
                      <a:pPr marL="342900" indent="0">
                        <a:spcAft>
                          <a:spcPts val="1260"/>
                        </a:spcAft>
                      </a:pPr>
                      <a:r>
                        <a:rPr lang="en-US" sz="2700">
                          <a:solidFill>
                            <a:srgbClr val="FFFFFF"/>
                          </a:solidFill>
                          <a:latin typeface="Times New Roman"/>
                        </a:rPr>
                        <a:t>S.</a:t>
                      </a:r>
                    </a:p>
                    <a:p>
                      <a:pPr marL="342900" indent="0"/>
                      <a:r>
                        <a:rPr lang="en-US" sz="2700">
                          <a:solidFill>
                            <a:srgbClr val="FFFFFF"/>
                          </a:solidFill>
                          <a:latin typeface="Times New Roman"/>
                        </a:rPr>
                        <a:t>no.</a:t>
                      </a:r>
                    </a:p>
                  </a:txBody>
                  <a:tcPr marL="0" marR="0" marT="0" marB="0">
                    <a:solidFill>
                      <a:srgbClr val="70AD46"/>
                    </a:solidFill>
                  </a:tcPr>
                </a:tc>
                <a:tc>
                  <a:txBody>
                    <a:bodyPr/>
                    <a:lstStyle/>
                    <a:p>
                      <a:pPr indent="0" algn="ctr"/>
                      <a:r>
                        <a:rPr lang="en-US" sz="2700">
                          <a:solidFill>
                            <a:srgbClr val="FFFFFF"/>
                          </a:solidFill>
                          <a:latin typeface="Times New Roman"/>
                        </a:rPr>
                        <a:t>Drugs</a:t>
                      </a:r>
                    </a:p>
                  </a:txBody>
                  <a:tcPr marL="0" marR="0" marT="0" marB="0">
                    <a:solidFill>
                      <a:srgbClr val="70AD46"/>
                    </a:solidFill>
                  </a:tcPr>
                </a:tc>
                <a:tc>
                  <a:txBody>
                    <a:bodyPr/>
                    <a:lstStyle/>
                    <a:p>
                      <a:pPr indent="0" algn="ctr"/>
                      <a:r>
                        <a:rPr lang="en-US" sz="2700">
                          <a:solidFill>
                            <a:srgbClr val="FFFFFF"/>
                          </a:solidFill>
                          <a:latin typeface="Times New Roman"/>
                        </a:rPr>
                        <a:t>Doses</a:t>
                      </a:r>
                    </a:p>
                  </a:txBody>
                  <a:tcPr marL="0" marR="0" marT="0" marB="0">
                    <a:solidFill>
                      <a:srgbClr val="70AD46"/>
                    </a:solidFill>
                  </a:tcPr>
                </a:tc>
                <a:extLst>
                  <a:ext uri="{0D108BD9-81ED-4DB2-BD59-A6C34878D82A}">
                    <a16:rowId xmlns="" xmlns:a16="http://schemas.microsoft.com/office/drawing/2014/main" val="10000"/>
                  </a:ext>
                </a:extLst>
              </a:tr>
              <a:tr h="798576">
                <a:tc>
                  <a:txBody>
                    <a:bodyPr/>
                    <a:lstStyle/>
                    <a:p>
                      <a:pPr marL="406400" indent="0"/>
                      <a:r>
                        <a:rPr lang="en-US" sz="2700">
                          <a:latin typeface="Times New Roman"/>
                        </a:rPr>
                        <a:t>1</a:t>
                      </a:r>
                    </a:p>
                  </a:txBody>
                  <a:tcPr marL="0" marR="0" marT="0" marB="0" anchor="ctr">
                    <a:solidFill>
                      <a:srgbClr val="D6E3CF"/>
                    </a:solidFill>
                  </a:tcPr>
                </a:tc>
                <a:tc>
                  <a:txBody>
                    <a:bodyPr/>
                    <a:lstStyle/>
                    <a:p>
                      <a:pPr indent="0" algn="ctr"/>
                      <a:r>
                        <a:rPr lang="en-US" sz="2700">
                          <a:latin typeface="Times New Roman"/>
                        </a:rPr>
                        <a:t>Methotrexate</a:t>
                      </a:r>
                    </a:p>
                  </a:txBody>
                  <a:tcPr marL="0" marR="0" marT="0" marB="0" anchor="ctr">
                    <a:solidFill>
                      <a:srgbClr val="D6E3CF"/>
                    </a:solidFill>
                  </a:tcPr>
                </a:tc>
                <a:tc>
                  <a:txBody>
                    <a:bodyPr/>
                    <a:lstStyle/>
                    <a:p>
                      <a:pPr indent="0" algn="ctr"/>
                      <a:r>
                        <a:rPr lang="en-US" sz="2700">
                          <a:latin typeface="Times New Roman"/>
                        </a:rPr>
                        <a:t>10-25mg daily</a:t>
                      </a:r>
                    </a:p>
                  </a:txBody>
                  <a:tcPr marL="0" marR="0" marT="0" marB="0" anchor="ctr">
                    <a:solidFill>
                      <a:srgbClr val="D6E3CF"/>
                    </a:solidFill>
                  </a:tcPr>
                </a:tc>
                <a:extLst>
                  <a:ext uri="{0D108BD9-81ED-4DB2-BD59-A6C34878D82A}">
                    <a16:rowId xmlns="" xmlns:a16="http://schemas.microsoft.com/office/drawing/2014/main" val="10001"/>
                  </a:ext>
                </a:extLst>
              </a:tr>
              <a:tr h="792480">
                <a:tc>
                  <a:txBody>
                    <a:bodyPr/>
                    <a:lstStyle/>
                    <a:p>
                      <a:pPr marL="342900" indent="0"/>
                      <a:r>
                        <a:rPr lang="en-US" sz="2700">
                          <a:latin typeface="Times New Roman"/>
                        </a:rPr>
                        <a:t>2</a:t>
                      </a:r>
                    </a:p>
                  </a:txBody>
                  <a:tcPr marL="0" marR="0" marT="0" marB="0" anchor="ctr"/>
                </a:tc>
                <a:tc>
                  <a:txBody>
                    <a:bodyPr/>
                    <a:lstStyle/>
                    <a:p>
                      <a:pPr indent="0" algn="ctr"/>
                      <a:r>
                        <a:rPr lang="en-US" sz="2700">
                          <a:latin typeface="Times New Roman"/>
                        </a:rPr>
                        <a:t>Pentostatin</a:t>
                      </a:r>
                    </a:p>
                  </a:txBody>
                  <a:tcPr marL="0" marR="0" marT="0" marB="0" anchor="ctr"/>
                </a:tc>
                <a:tc>
                  <a:txBody>
                    <a:bodyPr/>
                    <a:lstStyle/>
                    <a:p>
                      <a:pPr indent="0" algn="ctr"/>
                      <a:r>
                        <a:rPr lang="en-US" sz="2700">
                          <a:latin typeface="Times New Roman"/>
                        </a:rPr>
                        <a:t>4mg/metre square q wk IV</a:t>
                      </a:r>
                    </a:p>
                  </a:txBody>
                  <a:tcPr marL="0" marR="0" marT="0" marB="0" anchor="ctr"/>
                </a:tc>
                <a:extLst>
                  <a:ext uri="{0D108BD9-81ED-4DB2-BD59-A6C34878D82A}">
                    <a16:rowId xmlns="" xmlns:a16="http://schemas.microsoft.com/office/drawing/2014/main" val="10002"/>
                  </a:ext>
                </a:extLst>
              </a:tr>
              <a:tr h="789432">
                <a:tc>
                  <a:txBody>
                    <a:bodyPr/>
                    <a:lstStyle/>
                    <a:p>
                      <a:pPr marL="406400" indent="0"/>
                      <a:r>
                        <a:rPr lang="en-US" sz="2700">
                          <a:latin typeface="Times New Roman"/>
                        </a:rPr>
                        <a:t>3</a:t>
                      </a:r>
                    </a:p>
                  </a:txBody>
                  <a:tcPr marL="0" marR="0" marT="0" marB="0">
                    <a:solidFill>
                      <a:srgbClr val="D6E3CF"/>
                    </a:solidFill>
                  </a:tcPr>
                </a:tc>
                <a:tc>
                  <a:txBody>
                    <a:bodyPr/>
                    <a:lstStyle/>
                    <a:p>
                      <a:pPr indent="0" algn="ctr"/>
                      <a:r>
                        <a:rPr lang="en-US" sz="2700">
                          <a:latin typeface="Times New Roman"/>
                        </a:rPr>
                        <a:t>Fludarabine</a:t>
                      </a:r>
                    </a:p>
                  </a:txBody>
                  <a:tcPr marL="0" marR="0" marT="0" marB="0">
                    <a:solidFill>
                      <a:srgbClr val="D6E3CF"/>
                    </a:solidFill>
                  </a:tcPr>
                </a:tc>
                <a:tc>
                  <a:txBody>
                    <a:bodyPr/>
                    <a:lstStyle/>
                    <a:p>
                      <a:pPr indent="0" algn="ctr"/>
                      <a:r>
                        <a:rPr lang="en-US" sz="2700">
                          <a:latin typeface="Times New Roman"/>
                        </a:rPr>
                        <a:t>40mg/metre square daily</a:t>
                      </a:r>
                    </a:p>
                  </a:txBody>
                  <a:tcPr marL="0" marR="0" marT="0" marB="0">
                    <a:solidFill>
                      <a:srgbClr val="D6E3CF"/>
                    </a:solidFill>
                  </a:tcPr>
                </a:tc>
                <a:extLst>
                  <a:ext uri="{0D108BD9-81ED-4DB2-BD59-A6C34878D82A}">
                    <a16:rowId xmlns="" xmlns:a16="http://schemas.microsoft.com/office/drawing/2014/main" val="10003"/>
                  </a:ext>
                </a:extLst>
              </a:tr>
              <a:tr h="789432">
                <a:tc>
                  <a:txBody>
                    <a:bodyPr/>
                    <a:lstStyle/>
                    <a:p>
                      <a:pPr marL="342900" indent="0"/>
                      <a:r>
                        <a:rPr lang="en-US" sz="2700">
                          <a:latin typeface="Times New Roman"/>
                        </a:rPr>
                        <a:t>4</a:t>
                      </a:r>
                    </a:p>
                  </a:txBody>
                  <a:tcPr marL="0" marR="0" marT="0" marB="0"/>
                </a:tc>
                <a:tc>
                  <a:txBody>
                    <a:bodyPr/>
                    <a:lstStyle/>
                    <a:p>
                      <a:pPr indent="0" algn="ctr"/>
                      <a:r>
                        <a:rPr lang="en-US" sz="2700">
                          <a:latin typeface="Times New Roman"/>
                        </a:rPr>
                        <a:t>Fluorouracil</a:t>
                      </a:r>
                    </a:p>
                  </a:txBody>
                  <a:tcPr marL="0" marR="0" marT="0" marB="0"/>
                </a:tc>
                <a:tc>
                  <a:txBody>
                    <a:bodyPr/>
                    <a:lstStyle/>
                    <a:p>
                      <a:pPr indent="0" algn="ctr"/>
                      <a:r>
                        <a:rPr lang="en-US" sz="2700">
                          <a:latin typeface="Times New Roman"/>
                        </a:rPr>
                        <a:t>15mg/kg once weekly</a:t>
                      </a:r>
                    </a:p>
                  </a:txBody>
                  <a:tcPr marL="0" marR="0" marT="0" marB="0"/>
                </a:tc>
                <a:extLst>
                  <a:ext uri="{0D108BD9-81ED-4DB2-BD59-A6C34878D82A}">
                    <a16:rowId xmlns="" xmlns:a16="http://schemas.microsoft.com/office/drawing/2014/main" val="10004"/>
                  </a:ext>
                </a:extLst>
              </a:tr>
              <a:tr h="798576">
                <a:tc>
                  <a:txBody>
                    <a:bodyPr/>
                    <a:lstStyle/>
                    <a:p>
                      <a:pPr marL="406400" indent="0"/>
                      <a:r>
                        <a:rPr lang="en-US" sz="2700">
                          <a:latin typeface="Times New Roman"/>
                        </a:rPr>
                        <a:t>5</a:t>
                      </a:r>
                    </a:p>
                  </a:txBody>
                  <a:tcPr marL="0" marR="0" marT="0" marB="0">
                    <a:solidFill>
                      <a:srgbClr val="D6E3CF"/>
                    </a:solidFill>
                  </a:tcPr>
                </a:tc>
                <a:tc>
                  <a:txBody>
                    <a:bodyPr/>
                    <a:lstStyle/>
                    <a:p>
                      <a:pPr indent="0" algn="ctr"/>
                      <a:r>
                        <a:rPr lang="en-US" sz="2700">
                          <a:latin typeface="Times New Roman"/>
                        </a:rPr>
                        <a:t>Hydroxyurea.</a:t>
                      </a:r>
                    </a:p>
                  </a:txBody>
                  <a:tcPr marL="0" marR="0" marT="0" marB="0">
                    <a:solidFill>
                      <a:srgbClr val="D6E3CF"/>
                    </a:solidFill>
                  </a:tcPr>
                </a:tc>
                <a:tc>
                  <a:txBody>
                    <a:bodyPr/>
                    <a:lstStyle/>
                    <a:p>
                      <a:pPr indent="0" algn="ctr"/>
                      <a:r>
                        <a:rPr lang="en-US" sz="2700">
                          <a:latin typeface="Times New Roman"/>
                        </a:rPr>
                        <a:t>80mg/kg single dose q3rd day.</a:t>
                      </a:r>
                    </a:p>
                  </a:txBody>
                  <a:tcPr marL="0" marR="0" marT="0" marB="0">
                    <a:solidFill>
                      <a:srgbClr val="D6E3CF"/>
                    </a:solidFill>
                  </a:tcPr>
                </a:tc>
                <a:extLst>
                  <a:ext uri="{0D108BD9-81ED-4DB2-BD59-A6C34878D82A}">
                    <a16:rowId xmlns="" xmlns:a16="http://schemas.microsoft.com/office/drawing/2014/main" val="10005"/>
                  </a:ext>
                </a:extLst>
              </a:tr>
            </a:tbl>
          </a:graphicData>
        </a:graphic>
      </p:graphicFrame>
      <p:sp>
        <p:nvSpPr>
          <p:cNvPr id="4" name="Rectangle 3">
            <a:extLst>
              <a:ext uri="{FF2B5EF4-FFF2-40B4-BE49-F238E27FC236}">
                <a16:creationId xmlns="" xmlns:a16="http://schemas.microsoft.com/office/drawing/2014/main" id="{E8A757FB-9488-0118-06BA-3C6AB37812E8}"/>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C5F7E0F5-3C7A-7C36-8676-741F907A193F}"/>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268</a:t>
            </a:r>
          </a:p>
        </p:txBody>
      </p:sp>
    </p:spTree>
  </p:cSld>
  <p:clrMapOvr>
    <a:overrideClrMapping bg1="lt1" tx1="dk1" bg2="lt2" tx2="dk2" accent1="accent1" accent2="accent2" accent3="accent3" accent4="accent4" accent5="accent5" accent6="accent6" hlink="hlink" folHlink="folHlink"/>
  </p:clrMapOvr>
</p:sld>
</file>

<file path=ppt/slides/slide28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4914" name="Rectangle 1">
            <a:extLst>
              <a:ext uri="{FF2B5EF4-FFF2-40B4-BE49-F238E27FC236}">
                <a16:creationId xmlns="" xmlns:a16="http://schemas.microsoft.com/office/drawing/2014/main" id="{05B5DE56-FBEF-930C-9611-37FD10AA88F3}"/>
              </a:ext>
            </a:extLst>
          </p:cNvPr>
          <p:cNvSpPr>
            <a:spLocks noChangeArrowheads="1"/>
          </p:cNvSpPr>
          <p:nvPr/>
        </p:nvSpPr>
        <p:spPr bwMode="auto">
          <a:xfrm>
            <a:off x="945356" y="890589"/>
            <a:ext cx="53911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 name="Rectangle 2">
            <a:extLst>
              <a:ext uri="{FF2B5EF4-FFF2-40B4-BE49-F238E27FC236}">
                <a16:creationId xmlns="" xmlns:a16="http://schemas.microsoft.com/office/drawing/2014/main" id="{6157067D-F2C4-6581-0E70-0683F0168D42}"/>
              </a:ext>
            </a:extLst>
          </p:cNvPr>
          <p:cNvSpPr/>
          <p:nvPr/>
        </p:nvSpPr>
        <p:spPr>
          <a:xfrm>
            <a:off x="537369" y="2219326"/>
            <a:ext cx="9677400" cy="1617663"/>
          </a:xfrm>
          <a:prstGeom prst="rect">
            <a:avLst/>
          </a:prstGeom>
        </p:spPr>
        <p:txBody>
          <a:bodyPr lIns="0" tIns="0" rIns="0" bIns="0"/>
          <a:lstStyle/>
          <a:p>
            <a:pPr algn="just" eaLnBrk="1" fontAlgn="auto" hangingPunct="1">
              <a:spcBef>
                <a:spcPts val="0"/>
              </a:spcBef>
              <a:spcAft>
                <a:spcPts val="1470"/>
              </a:spcAft>
              <a:defRPr/>
            </a:pPr>
            <a:r>
              <a:rPr lang="en-US" sz="3100" spc="-150">
                <a:latin typeface="Calibri"/>
              </a:rPr>
              <a:t>•    Monitor adverse effect of Antimetabolite Drugs.</a:t>
            </a:r>
          </a:p>
          <a:p>
            <a:pPr algn="just" eaLnBrk="1" fontAlgn="auto" hangingPunct="1">
              <a:spcBef>
                <a:spcPts val="0"/>
              </a:spcBef>
              <a:spcAft>
                <a:spcPts val="1890"/>
              </a:spcAft>
              <a:defRPr/>
            </a:pPr>
            <a:r>
              <a:rPr lang="en-US" sz="3100" spc="-150">
                <a:latin typeface="Calibri"/>
              </a:rPr>
              <a:t>•    Instruct the patient to see sunscreen and wear protective</a:t>
            </a:r>
          </a:p>
          <a:p>
            <a:pPr marL="241300" eaLnBrk="1" fontAlgn="auto" hangingPunct="1">
              <a:spcBef>
                <a:spcPts val="0"/>
              </a:spcBef>
              <a:spcAft>
                <a:spcPts val="0"/>
              </a:spcAft>
              <a:defRPr/>
            </a:pPr>
            <a:r>
              <a:rPr lang="en-US" sz="3100" spc="-150">
                <a:latin typeface="Calibri"/>
              </a:rPr>
              <a:t>clothing to prevent photosensitivity reaction.</a:t>
            </a:r>
          </a:p>
        </p:txBody>
      </p:sp>
      <p:sp>
        <p:nvSpPr>
          <p:cNvPr id="4" name="Rectangle 3">
            <a:extLst>
              <a:ext uri="{FF2B5EF4-FFF2-40B4-BE49-F238E27FC236}">
                <a16:creationId xmlns="" xmlns:a16="http://schemas.microsoft.com/office/drawing/2014/main" id="{6DA7A80D-EB01-3703-9A42-970BBA4407D9}"/>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6277C6AD-24B3-048C-BE03-C4B585824CD8}"/>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269</a:t>
            </a:r>
          </a:p>
        </p:txBody>
      </p:sp>
    </p:spTree>
  </p:cSld>
  <p:clrMapOvr>
    <a:overrideClrMapping bg1="lt1" tx1="dk1" bg2="lt2" tx2="dk2" accent1="accent1" accent2="accent2" accent3="accent3" accent4="accent4" accent5="accent5" accent6="accent6" hlink="hlink" folHlink="folHlink"/>
  </p:clrMapOvr>
</p:sld>
</file>

<file path=ppt/slides/slide2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A40EB3B-ABD5-1BC4-6439-D6B8C421A4F4}"/>
              </a:ext>
            </a:extLst>
          </p:cNvPr>
          <p:cNvSpPr/>
          <p:nvPr/>
        </p:nvSpPr>
        <p:spPr>
          <a:xfrm>
            <a:off x="3205957" y="500063"/>
            <a:ext cx="7008813" cy="423862"/>
          </a:xfrm>
          <a:prstGeom prst="rect">
            <a:avLst/>
          </a:prstGeom>
        </p:spPr>
        <p:txBody>
          <a:bodyPr wrap="none" lIns="0" tIns="0" rIns="0" bIns="0"/>
          <a:lstStyle/>
          <a:p>
            <a:pPr eaLnBrk="1" fontAlgn="auto" hangingPunct="1">
              <a:spcBef>
                <a:spcPts val="0"/>
              </a:spcBef>
              <a:spcAft>
                <a:spcPts val="0"/>
              </a:spcAft>
              <a:defRPr/>
            </a:pPr>
            <a:r>
              <a:rPr lang="en-US" sz="4400" b="1" spc="-50">
                <a:solidFill>
                  <a:srgbClr val="0070C0"/>
                </a:solidFill>
                <a:latin typeface="Times New Roman"/>
              </a:rPr>
              <a:t>“TARGETED” THERAPIES</a:t>
            </a:r>
          </a:p>
        </p:txBody>
      </p:sp>
      <p:sp>
        <p:nvSpPr>
          <p:cNvPr id="3" name="Rectangle 2">
            <a:extLst>
              <a:ext uri="{FF2B5EF4-FFF2-40B4-BE49-F238E27FC236}">
                <a16:creationId xmlns="" xmlns:a16="http://schemas.microsoft.com/office/drawing/2014/main" id="{B2CEF992-9A8A-52E7-A53B-7CEA72C33DD8}"/>
              </a:ext>
            </a:extLst>
          </p:cNvPr>
          <p:cNvSpPr/>
          <p:nvPr/>
        </p:nvSpPr>
        <p:spPr>
          <a:xfrm>
            <a:off x="1429544" y="1736726"/>
            <a:ext cx="9859962" cy="3497263"/>
          </a:xfrm>
          <a:prstGeom prst="rect">
            <a:avLst/>
          </a:prstGeom>
        </p:spPr>
        <p:txBody>
          <a:bodyPr lIns="0" tIns="0" rIns="0" bIns="0"/>
          <a:lstStyle/>
          <a:p>
            <a:pPr algn="just" eaLnBrk="1" fontAlgn="auto" hangingPunct="1">
              <a:lnSpc>
                <a:spcPts val="3816"/>
              </a:lnSpc>
              <a:spcBef>
                <a:spcPts val="0"/>
              </a:spcBef>
              <a:spcAft>
                <a:spcPts val="420"/>
              </a:spcAft>
              <a:defRPr/>
            </a:pPr>
            <a:r>
              <a:rPr lang="en-US" sz="3100" b="1">
                <a:latin typeface="Times New Roman"/>
              </a:rPr>
              <a:t>Definition: </a:t>
            </a:r>
            <a:r>
              <a:rPr lang="en-US" sz="3100" spc="-150">
                <a:latin typeface="Calibri"/>
              </a:rPr>
              <a:t>New technology and drugs that allow the cancer treatment to “target” a certain cancer cell by interfering with the natural functions of tumor growth</a:t>
            </a:r>
          </a:p>
          <a:p>
            <a:pPr eaLnBrk="1" fontAlgn="auto" hangingPunct="1">
              <a:lnSpc>
                <a:spcPts val="3840"/>
              </a:lnSpc>
              <a:spcBef>
                <a:spcPts val="0"/>
              </a:spcBef>
              <a:spcAft>
                <a:spcPts val="420"/>
              </a:spcAft>
              <a:defRPr/>
            </a:pPr>
            <a:r>
              <a:rPr lang="en-US" sz="3100" b="1">
                <a:latin typeface="Times New Roman"/>
              </a:rPr>
              <a:t>How they work: </a:t>
            </a:r>
            <a:r>
              <a:rPr lang="en-US" sz="3100" spc="-150">
                <a:latin typeface="Calibri"/>
              </a:rPr>
              <a:t>They “target” specific parts of a cancer cell or its actions.</a:t>
            </a:r>
          </a:p>
          <a:p>
            <a:pPr eaLnBrk="1" fontAlgn="auto" hangingPunct="1">
              <a:lnSpc>
                <a:spcPts val="3840"/>
              </a:lnSpc>
              <a:spcBef>
                <a:spcPts val="0"/>
              </a:spcBef>
              <a:spcAft>
                <a:spcPts val="0"/>
              </a:spcAft>
              <a:defRPr/>
            </a:pPr>
            <a:r>
              <a:rPr lang="en-US" sz="3100" spc="-150">
                <a:latin typeface="Calibri"/>
              </a:rPr>
              <a:t>What it means in cancer treatment: Potentially fewer side effects</a:t>
            </a:r>
          </a:p>
        </p:txBody>
      </p:sp>
    </p:spTree>
  </p:cSld>
  <p:clrMapOvr>
    <a:overrideClrMapping bg1="lt1" tx1="dk1" bg2="lt2" tx2="dk2" accent1="accent1" accent2="accent2" accent3="accent3" accent4="accent4" accent5="accent5" accent6="accent6" hlink="hlink" folHlink="folHlink"/>
  </p:clrMapOvr>
</p:sld>
</file>

<file path=ppt/slides/slide29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96962" name="Picture 1">
            <a:extLst>
              <a:ext uri="{FF2B5EF4-FFF2-40B4-BE49-F238E27FC236}">
                <a16:creationId xmlns="" xmlns:a16="http://schemas.microsoft.com/office/drawing/2014/main" id="{1CA5708D-80FC-4535-36BD-A805D1CBBA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8819" y="1597025"/>
            <a:ext cx="832961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 xmlns:a16="http://schemas.microsoft.com/office/drawing/2014/main" id="{A8AC883C-3957-F126-C690-D2C4C1D5BAF3}"/>
              </a:ext>
            </a:extLst>
          </p:cNvPr>
          <p:cNvSpPr/>
          <p:nvPr/>
        </p:nvSpPr>
        <p:spPr>
          <a:xfrm>
            <a:off x="2953544" y="590550"/>
            <a:ext cx="6310312" cy="674688"/>
          </a:xfrm>
          <a:prstGeom prst="rect">
            <a:avLst/>
          </a:prstGeom>
        </p:spPr>
        <p:txBody>
          <a:bodyPr wrap="none" lIns="0" tIns="0" rIns="0" bIns="0"/>
          <a:lstStyle/>
          <a:p>
            <a:pPr eaLnBrk="1" fontAlgn="auto" hangingPunct="1">
              <a:spcBef>
                <a:spcPts val="0"/>
              </a:spcBef>
              <a:spcAft>
                <a:spcPts val="0"/>
              </a:spcAft>
              <a:defRPr/>
            </a:pPr>
            <a:r>
              <a:rPr lang="en-US" sz="6200" b="1" spc="-100">
                <a:latin typeface="Calibri"/>
              </a:rPr>
              <a:t>Targeted Therapies</a:t>
            </a:r>
          </a:p>
        </p:txBody>
      </p:sp>
      <p:sp>
        <p:nvSpPr>
          <p:cNvPr id="4" name="Rectangle 3">
            <a:extLst>
              <a:ext uri="{FF2B5EF4-FFF2-40B4-BE49-F238E27FC236}">
                <a16:creationId xmlns="" xmlns:a16="http://schemas.microsoft.com/office/drawing/2014/main" id="{40A9552B-C3B6-31B9-3CDD-01E6E31ADB90}"/>
              </a:ext>
            </a:extLst>
          </p:cNvPr>
          <p:cNvSpPr/>
          <p:nvPr/>
        </p:nvSpPr>
        <p:spPr>
          <a:xfrm>
            <a:off x="6266656" y="1889125"/>
            <a:ext cx="469900" cy="158750"/>
          </a:xfrm>
          <a:prstGeom prst="rect">
            <a:avLst/>
          </a:prstGeom>
        </p:spPr>
        <p:txBody>
          <a:bodyPr wrap="none" lIns="0" tIns="0" rIns="0" bIns="0"/>
          <a:lstStyle/>
          <a:p>
            <a:pPr eaLnBrk="1" fontAlgn="auto" hangingPunct="1">
              <a:spcBef>
                <a:spcPts val="0"/>
              </a:spcBef>
              <a:spcAft>
                <a:spcPts val="0"/>
              </a:spcAft>
              <a:defRPr/>
            </a:pPr>
            <a:r>
              <a:rPr lang="en-US" sz="1600" spc="150">
                <a:solidFill>
                  <a:srgbClr val="242121"/>
                </a:solidFill>
                <a:latin typeface="Times New Roman"/>
              </a:rPr>
              <a:t>VEGF</a:t>
            </a:r>
          </a:p>
        </p:txBody>
      </p:sp>
      <p:sp>
        <p:nvSpPr>
          <p:cNvPr id="296965" name="Rectangle 4">
            <a:extLst>
              <a:ext uri="{FF2B5EF4-FFF2-40B4-BE49-F238E27FC236}">
                <a16:creationId xmlns="" xmlns:a16="http://schemas.microsoft.com/office/drawing/2014/main" id="{FBBCFA14-DF75-29AC-4C67-5A4FC5880558}"/>
              </a:ext>
            </a:extLst>
          </p:cNvPr>
          <p:cNvSpPr>
            <a:spLocks noChangeArrowheads="1"/>
          </p:cNvSpPr>
          <p:nvPr/>
        </p:nvSpPr>
        <p:spPr bwMode="auto">
          <a:xfrm>
            <a:off x="4231482" y="2036763"/>
            <a:ext cx="11144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Bevacizumab</a:t>
            </a:r>
          </a:p>
        </p:txBody>
      </p:sp>
      <p:sp>
        <p:nvSpPr>
          <p:cNvPr id="296966" name="Rectangle 5">
            <a:extLst>
              <a:ext uri="{FF2B5EF4-FFF2-40B4-BE49-F238E27FC236}">
                <a16:creationId xmlns="" xmlns:a16="http://schemas.microsoft.com/office/drawing/2014/main" id="{F99B05BB-D59A-8991-EA0F-CE62D69D909D}"/>
              </a:ext>
            </a:extLst>
          </p:cNvPr>
          <p:cNvSpPr>
            <a:spLocks noChangeArrowheads="1"/>
          </p:cNvSpPr>
          <p:nvPr/>
        </p:nvSpPr>
        <p:spPr bwMode="auto">
          <a:xfrm>
            <a:off x="7827169" y="2541588"/>
            <a:ext cx="10858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Trastuzumab</a:t>
            </a:r>
          </a:p>
        </p:txBody>
      </p:sp>
      <p:sp>
        <p:nvSpPr>
          <p:cNvPr id="296967" name="Rectangle 6">
            <a:extLst>
              <a:ext uri="{FF2B5EF4-FFF2-40B4-BE49-F238E27FC236}">
                <a16:creationId xmlns="" xmlns:a16="http://schemas.microsoft.com/office/drawing/2014/main" id="{BFC61D30-C535-D6EE-76FA-72D0CDEE4428}"/>
              </a:ext>
            </a:extLst>
          </p:cNvPr>
          <p:cNvSpPr>
            <a:spLocks noChangeArrowheads="1"/>
          </p:cNvSpPr>
          <p:nvPr/>
        </p:nvSpPr>
        <p:spPr bwMode="auto">
          <a:xfrm>
            <a:off x="2791620" y="2640013"/>
            <a:ext cx="11588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Alemtuzumab</a:t>
            </a:r>
          </a:p>
        </p:txBody>
      </p:sp>
      <p:sp>
        <p:nvSpPr>
          <p:cNvPr id="296968" name="Rectangle 7">
            <a:extLst>
              <a:ext uri="{FF2B5EF4-FFF2-40B4-BE49-F238E27FC236}">
                <a16:creationId xmlns="" xmlns:a16="http://schemas.microsoft.com/office/drawing/2014/main" id="{27BE10F3-9D99-4864-4D65-59DCBF74FDCC}"/>
              </a:ext>
            </a:extLst>
          </p:cNvPr>
          <p:cNvSpPr>
            <a:spLocks noChangeArrowheads="1"/>
          </p:cNvSpPr>
          <p:nvPr/>
        </p:nvSpPr>
        <p:spPr bwMode="auto">
          <a:xfrm>
            <a:off x="6096794" y="2908300"/>
            <a:ext cx="468312"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t>VEGF</a:t>
            </a:r>
          </a:p>
        </p:txBody>
      </p:sp>
      <p:sp>
        <p:nvSpPr>
          <p:cNvPr id="296969" name="Rectangle 8">
            <a:extLst>
              <a:ext uri="{FF2B5EF4-FFF2-40B4-BE49-F238E27FC236}">
                <a16:creationId xmlns="" xmlns:a16="http://schemas.microsoft.com/office/drawing/2014/main" id="{60C6B991-97F6-5DDE-78E4-9E9D00CD1620}"/>
              </a:ext>
            </a:extLst>
          </p:cNvPr>
          <p:cNvSpPr>
            <a:spLocks noChangeArrowheads="1"/>
          </p:cNvSpPr>
          <p:nvPr/>
        </p:nvSpPr>
        <p:spPr bwMode="auto">
          <a:xfrm>
            <a:off x="6101556" y="3144838"/>
            <a:ext cx="647700"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242121"/>
                </a:solidFill>
              </a:rPr>
              <a:t>receptor</a:t>
            </a:r>
          </a:p>
        </p:txBody>
      </p:sp>
      <p:sp>
        <p:nvSpPr>
          <p:cNvPr id="296970" name="Rectangle 9">
            <a:extLst>
              <a:ext uri="{FF2B5EF4-FFF2-40B4-BE49-F238E27FC236}">
                <a16:creationId xmlns="" xmlns:a16="http://schemas.microsoft.com/office/drawing/2014/main" id="{3B323D8A-2CBF-F30B-CD01-861301E5C0F5}"/>
              </a:ext>
            </a:extLst>
          </p:cNvPr>
          <p:cNvSpPr>
            <a:spLocks noChangeArrowheads="1"/>
          </p:cNvSpPr>
          <p:nvPr/>
        </p:nvSpPr>
        <p:spPr bwMode="auto">
          <a:xfrm>
            <a:off x="7047706" y="3382963"/>
            <a:ext cx="1504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002060"/>
                </a:solidFill>
              </a:rPr>
              <a:t>V </a:t>
            </a:r>
            <a:r>
              <a:rPr lang="en-US" altLang="en-US">
                <a:solidFill>
                  <a:srgbClr val="242121"/>
                </a:solidFill>
              </a:rPr>
              <a:t>Erb2 &amp; Her2</a:t>
            </a:r>
          </a:p>
        </p:txBody>
      </p:sp>
      <p:sp>
        <p:nvSpPr>
          <p:cNvPr id="296971" name="Rectangle 10">
            <a:extLst>
              <a:ext uri="{FF2B5EF4-FFF2-40B4-BE49-F238E27FC236}">
                <a16:creationId xmlns="" xmlns:a16="http://schemas.microsoft.com/office/drawing/2014/main" id="{C23DA06F-19B6-C6CE-48AE-A73F4C90D5B3}"/>
              </a:ext>
            </a:extLst>
          </p:cNvPr>
          <p:cNvSpPr>
            <a:spLocks noChangeArrowheads="1"/>
          </p:cNvSpPr>
          <p:nvPr/>
        </p:nvSpPr>
        <p:spPr bwMode="auto">
          <a:xfrm>
            <a:off x="4261644" y="3402013"/>
            <a:ext cx="4381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t>CD52</a:t>
            </a:r>
          </a:p>
        </p:txBody>
      </p:sp>
      <p:sp>
        <p:nvSpPr>
          <p:cNvPr id="296972" name="Rectangle 11">
            <a:extLst>
              <a:ext uri="{FF2B5EF4-FFF2-40B4-BE49-F238E27FC236}">
                <a16:creationId xmlns="" xmlns:a16="http://schemas.microsoft.com/office/drawing/2014/main" id="{D12DA4B5-0D68-0745-9486-7BDD3A782847}"/>
              </a:ext>
            </a:extLst>
          </p:cNvPr>
          <p:cNvSpPr>
            <a:spLocks noChangeArrowheads="1"/>
          </p:cNvSpPr>
          <p:nvPr/>
        </p:nvSpPr>
        <p:spPr bwMode="auto">
          <a:xfrm>
            <a:off x="3267869" y="4200525"/>
            <a:ext cx="3413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242121"/>
                </a:solidFill>
              </a:rPr>
              <a:t>Her1</a:t>
            </a:r>
          </a:p>
        </p:txBody>
      </p:sp>
      <p:sp>
        <p:nvSpPr>
          <p:cNvPr id="296973" name="Rectangle 12">
            <a:extLst>
              <a:ext uri="{FF2B5EF4-FFF2-40B4-BE49-F238E27FC236}">
                <a16:creationId xmlns="" xmlns:a16="http://schemas.microsoft.com/office/drawing/2014/main" id="{ABF7D984-0682-FE8A-B779-1C2049FCE205}"/>
              </a:ext>
            </a:extLst>
          </p:cNvPr>
          <p:cNvSpPr>
            <a:spLocks noChangeArrowheads="1"/>
          </p:cNvSpPr>
          <p:nvPr/>
        </p:nvSpPr>
        <p:spPr bwMode="auto">
          <a:xfrm>
            <a:off x="3267869" y="4438651"/>
            <a:ext cx="639762"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242121"/>
                </a:solidFill>
              </a:rPr>
              <a:t>receptor</a:t>
            </a:r>
          </a:p>
        </p:txBody>
      </p:sp>
      <p:sp>
        <p:nvSpPr>
          <p:cNvPr id="296974" name="Rectangle 13">
            <a:extLst>
              <a:ext uri="{FF2B5EF4-FFF2-40B4-BE49-F238E27FC236}">
                <a16:creationId xmlns="" xmlns:a16="http://schemas.microsoft.com/office/drawing/2014/main" id="{0EF0D728-6AAE-E7B0-BCFC-E4B3DC6C5934}"/>
              </a:ext>
            </a:extLst>
          </p:cNvPr>
          <p:cNvSpPr>
            <a:spLocks noChangeArrowheads="1"/>
          </p:cNvSpPr>
          <p:nvPr/>
        </p:nvSpPr>
        <p:spPr bwMode="auto">
          <a:xfrm>
            <a:off x="8692357" y="4565650"/>
            <a:ext cx="5619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242121"/>
                </a:solidFill>
              </a:rPr>
              <a:t>Bcr-Abl</a:t>
            </a:r>
          </a:p>
        </p:txBody>
      </p:sp>
      <p:sp>
        <p:nvSpPr>
          <p:cNvPr id="296975" name="Rectangle 14">
            <a:extLst>
              <a:ext uri="{FF2B5EF4-FFF2-40B4-BE49-F238E27FC236}">
                <a16:creationId xmlns="" xmlns:a16="http://schemas.microsoft.com/office/drawing/2014/main" id="{BF206637-2241-135E-6ADA-A40857B51B51}"/>
              </a:ext>
            </a:extLst>
          </p:cNvPr>
          <p:cNvSpPr>
            <a:spLocks noChangeArrowheads="1"/>
          </p:cNvSpPr>
          <p:nvPr/>
        </p:nvSpPr>
        <p:spPr bwMode="auto">
          <a:xfrm>
            <a:off x="4877595" y="4681538"/>
            <a:ext cx="25558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900" b="1">
                <a:latin typeface="Times New Roman" panose="02020603050405020304" pitchFamily="18" charset="0"/>
              </a:rPr>
              <a:t>*</a:t>
            </a:r>
          </a:p>
        </p:txBody>
      </p:sp>
      <p:sp>
        <p:nvSpPr>
          <p:cNvPr id="296976" name="Rectangle 15">
            <a:extLst>
              <a:ext uri="{FF2B5EF4-FFF2-40B4-BE49-F238E27FC236}">
                <a16:creationId xmlns="" xmlns:a16="http://schemas.microsoft.com/office/drawing/2014/main" id="{5F47A596-BE66-9B81-B9A8-03A67E8383EA}"/>
              </a:ext>
            </a:extLst>
          </p:cNvPr>
          <p:cNvSpPr>
            <a:spLocks noChangeArrowheads="1"/>
          </p:cNvSpPr>
          <p:nvPr/>
        </p:nvSpPr>
        <p:spPr bwMode="auto">
          <a:xfrm>
            <a:off x="7138195" y="4711700"/>
            <a:ext cx="5492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Imatim</a:t>
            </a:r>
          </a:p>
        </p:txBody>
      </p:sp>
      <p:sp>
        <p:nvSpPr>
          <p:cNvPr id="296977" name="Rectangle 16">
            <a:extLst>
              <a:ext uri="{FF2B5EF4-FFF2-40B4-BE49-F238E27FC236}">
                <a16:creationId xmlns="" xmlns:a16="http://schemas.microsoft.com/office/drawing/2014/main" id="{A4EE1694-A116-6A52-2027-90F025F2AB73}"/>
              </a:ext>
            </a:extLst>
          </p:cNvPr>
          <p:cNvSpPr>
            <a:spLocks noChangeArrowheads="1"/>
          </p:cNvSpPr>
          <p:nvPr/>
        </p:nvSpPr>
        <p:spPr bwMode="auto">
          <a:xfrm>
            <a:off x="4388645" y="4803775"/>
            <a:ext cx="598487"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Gefitini</a:t>
            </a:r>
          </a:p>
        </p:txBody>
      </p:sp>
      <p:sp>
        <p:nvSpPr>
          <p:cNvPr id="296978" name="Rectangle 17">
            <a:extLst>
              <a:ext uri="{FF2B5EF4-FFF2-40B4-BE49-F238E27FC236}">
                <a16:creationId xmlns="" xmlns:a16="http://schemas.microsoft.com/office/drawing/2014/main" id="{8C0CF3E7-2289-8F1B-4876-CF1D0F296B6D}"/>
              </a:ext>
            </a:extLst>
          </p:cNvPr>
          <p:cNvSpPr>
            <a:spLocks noChangeArrowheads="1"/>
          </p:cNvSpPr>
          <p:nvPr/>
        </p:nvSpPr>
        <p:spPr bwMode="auto">
          <a:xfrm>
            <a:off x="7095331" y="4895851"/>
            <a:ext cx="592138"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mesyla</a:t>
            </a:r>
          </a:p>
        </p:txBody>
      </p:sp>
      <p:sp>
        <p:nvSpPr>
          <p:cNvPr id="296979" name="Rectangle 18">
            <a:extLst>
              <a:ext uri="{FF2B5EF4-FFF2-40B4-BE49-F238E27FC236}">
                <a16:creationId xmlns="" xmlns:a16="http://schemas.microsoft.com/office/drawing/2014/main" id="{5294657B-E74B-E9B3-018C-DA512B357C25}"/>
              </a:ext>
            </a:extLst>
          </p:cNvPr>
          <p:cNvSpPr>
            <a:spLocks noChangeArrowheads="1"/>
          </p:cNvSpPr>
          <p:nvPr/>
        </p:nvSpPr>
        <p:spPr bwMode="auto">
          <a:xfrm>
            <a:off x="2061369" y="5357813"/>
            <a:ext cx="8953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Cetuximab</a:t>
            </a:r>
          </a:p>
        </p:txBody>
      </p:sp>
      <p:sp>
        <p:nvSpPr>
          <p:cNvPr id="296980" name="Rectangle 19">
            <a:extLst>
              <a:ext uri="{FF2B5EF4-FFF2-40B4-BE49-F238E27FC236}">
                <a16:creationId xmlns="" xmlns:a16="http://schemas.microsoft.com/office/drawing/2014/main" id="{064D5F63-4C80-B698-E55E-0D20A733D1DC}"/>
              </a:ext>
            </a:extLst>
          </p:cNvPr>
          <p:cNvSpPr>
            <a:spLocks noChangeArrowheads="1"/>
          </p:cNvSpPr>
          <p:nvPr/>
        </p:nvSpPr>
        <p:spPr bwMode="auto">
          <a:xfrm>
            <a:off x="4042570" y="5413375"/>
            <a:ext cx="700087"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Erlotinib</a:t>
            </a:r>
          </a:p>
        </p:txBody>
      </p:sp>
      <p:sp>
        <p:nvSpPr>
          <p:cNvPr id="296981" name="Rectangle 20">
            <a:extLst>
              <a:ext uri="{FF2B5EF4-FFF2-40B4-BE49-F238E27FC236}">
                <a16:creationId xmlns="" xmlns:a16="http://schemas.microsoft.com/office/drawing/2014/main" id="{419F5334-CD3C-271B-2A54-AFC8F9D6E328}"/>
              </a:ext>
            </a:extLst>
          </p:cNvPr>
          <p:cNvSpPr>
            <a:spLocks noChangeArrowheads="1"/>
          </p:cNvSpPr>
          <p:nvPr/>
        </p:nvSpPr>
        <p:spPr bwMode="auto">
          <a:xfrm>
            <a:off x="5261770" y="5426076"/>
            <a:ext cx="992187"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242121"/>
                </a:solidFill>
              </a:rPr>
              <a:t>PKC-alpha^</a:t>
            </a:r>
          </a:p>
        </p:txBody>
      </p:sp>
      <p:sp>
        <p:nvSpPr>
          <p:cNvPr id="296982" name="Rectangle 21">
            <a:extLst>
              <a:ext uri="{FF2B5EF4-FFF2-40B4-BE49-F238E27FC236}">
                <a16:creationId xmlns="" xmlns:a16="http://schemas.microsoft.com/office/drawing/2014/main" id="{B4E3E8D1-100E-D714-5D87-FC7CEFA346FC}"/>
              </a:ext>
            </a:extLst>
          </p:cNvPr>
          <p:cNvSpPr>
            <a:spLocks noChangeArrowheads="1"/>
          </p:cNvSpPr>
          <p:nvPr/>
        </p:nvSpPr>
        <p:spPr bwMode="auto">
          <a:xfrm>
            <a:off x="7090569" y="5426076"/>
            <a:ext cx="736600"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ISIS 3521</a:t>
            </a:r>
          </a:p>
        </p:txBody>
      </p:sp>
      <p:sp>
        <p:nvSpPr>
          <p:cNvPr id="296983" name="Rectangle 22">
            <a:extLst>
              <a:ext uri="{FF2B5EF4-FFF2-40B4-BE49-F238E27FC236}">
                <a16:creationId xmlns="" xmlns:a16="http://schemas.microsoft.com/office/drawing/2014/main" id="{1DCDCF3C-9F30-A86B-62C3-18FBAB8919FD}"/>
              </a:ext>
            </a:extLst>
          </p:cNvPr>
          <p:cNvSpPr>
            <a:spLocks noChangeArrowheads="1"/>
          </p:cNvSpPr>
          <p:nvPr/>
        </p:nvSpPr>
        <p:spPr bwMode="auto">
          <a:xfrm>
            <a:off x="8668544" y="5541963"/>
            <a:ext cx="1554162"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t>CD20 </a:t>
            </a:r>
            <a:r>
              <a:rPr lang="en-US" altLang="en-US" sz="1500" b="1"/>
              <a:t>Rituxumab</a:t>
            </a:r>
          </a:p>
        </p:txBody>
      </p:sp>
      <p:sp>
        <p:nvSpPr>
          <p:cNvPr id="296984" name="Rectangle 23">
            <a:extLst>
              <a:ext uri="{FF2B5EF4-FFF2-40B4-BE49-F238E27FC236}">
                <a16:creationId xmlns="" xmlns:a16="http://schemas.microsoft.com/office/drawing/2014/main" id="{5B3575FF-2DA8-457B-882C-C960079E68D1}"/>
              </a:ext>
            </a:extLst>
          </p:cNvPr>
          <p:cNvSpPr>
            <a:spLocks noChangeArrowheads="1"/>
          </p:cNvSpPr>
          <p:nvPr/>
        </p:nvSpPr>
        <p:spPr bwMode="auto">
          <a:xfrm>
            <a:off x="5041107" y="5900738"/>
            <a:ext cx="1457325" cy="19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en-US" altLang="en-US">
                <a:solidFill>
                  <a:srgbClr val="242121"/>
                </a:solidFill>
              </a:rPr>
              <a:t>26S proteasome-*</a:t>
            </a:r>
          </a:p>
        </p:txBody>
      </p:sp>
      <p:sp>
        <p:nvSpPr>
          <p:cNvPr id="296985" name="Rectangle 24">
            <a:extLst>
              <a:ext uri="{FF2B5EF4-FFF2-40B4-BE49-F238E27FC236}">
                <a16:creationId xmlns="" xmlns:a16="http://schemas.microsoft.com/office/drawing/2014/main" id="{0067AD1F-4713-78B4-53A1-AD1FCD4D1E78}"/>
              </a:ext>
            </a:extLst>
          </p:cNvPr>
          <p:cNvSpPr>
            <a:spLocks noChangeArrowheads="1"/>
          </p:cNvSpPr>
          <p:nvPr/>
        </p:nvSpPr>
        <p:spPr bwMode="auto">
          <a:xfrm>
            <a:off x="7090570" y="5900738"/>
            <a:ext cx="955675"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500" b="1"/>
              <a:t>Bortezomib</a:t>
            </a:r>
          </a:p>
        </p:txBody>
      </p:sp>
      <p:sp>
        <p:nvSpPr>
          <p:cNvPr id="296986" name="Rectangle 25">
            <a:extLst>
              <a:ext uri="{FF2B5EF4-FFF2-40B4-BE49-F238E27FC236}">
                <a16:creationId xmlns="" xmlns:a16="http://schemas.microsoft.com/office/drawing/2014/main" id="{F322A644-8DD2-FCF8-FAE6-E1ECA24B1484}"/>
              </a:ext>
            </a:extLst>
          </p:cNvPr>
          <p:cNvSpPr>
            <a:spLocks noChangeArrowheads="1"/>
          </p:cNvSpPr>
          <p:nvPr/>
        </p:nvSpPr>
        <p:spPr bwMode="auto">
          <a:xfrm>
            <a:off x="6053932" y="6321425"/>
            <a:ext cx="517525"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242121"/>
                </a:solidFill>
              </a:rPr>
              <a:t>Bcl2 </a:t>
            </a:r>
            <a:r>
              <a:rPr lang="en-US" altLang="en-US"/>
              <a:t>◄</a:t>
            </a:r>
          </a:p>
        </p:txBody>
      </p:sp>
      <p:sp>
        <p:nvSpPr>
          <p:cNvPr id="296987" name="Rectangle 26">
            <a:extLst>
              <a:ext uri="{FF2B5EF4-FFF2-40B4-BE49-F238E27FC236}">
                <a16:creationId xmlns="" xmlns:a16="http://schemas.microsoft.com/office/drawing/2014/main" id="{CCFFEB3B-FA65-0376-DA1F-1BE51D3BBA52}"/>
              </a:ext>
            </a:extLst>
          </p:cNvPr>
          <p:cNvSpPr>
            <a:spLocks noChangeArrowheads="1"/>
          </p:cNvSpPr>
          <p:nvPr/>
        </p:nvSpPr>
        <p:spPr bwMode="auto">
          <a:xfrm>
            <a:off x="7084219" y="6321425"/>
            <a:ext cx="957262"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Oblimersen</a:t>
            </a:r>
          </a:p>
        </p:txBody>
      </p:sp>
      <p:sp>
        <p:nvSpPr>
          <p:cNvPr id="296988" name="Rectangle 27">
            <a:extLst>
              <a:ext uri="{FF2B5EF4-FFF2-40B4-BE49-F238E27FC236}">
                <a16:creationId xmlns="" xmlns:a16="http://schemas.microsoft.com/office/drawing/2014/main" id="{01DB0DCA-99F1-9723-8535-882242C504AD}"/>
              </a:ext>
            </a:extLst>
          </p:cNvPr>
          <p:cNvSpPr>
            <a:spLocks noChangeArrowheads="1"/>
          </p:cNvSpPr>
          <p:nvPr/>
        </p:nvSpPr>
        <p:spPr bwMode="auto">
          <a:xfrm>
            <a:off x="2304256" y="6430963"/>
            <a:ext cx="1073150" cy="19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solidFill>
                  <a:srgbClr val="242121"/>
                </a:solidFill>
              </a:rPr>
              <a:t>Her1 receptor</a:t>
            </a:r>
          </a:p>
        </p:txBody>
      </p:sp>
      <p:sp>
        <p:nvSpPr>
          <p:cNvPr id="296989" name="Rectangle 28">
            <a:extLst>
              <a:ext uri="{FF2B5EF4-FFF2-40B4-BE49-F238E27FC236}">
                <a16:creationId xmlns="" xmlns:a16="http://schemas.microsoft.com/office/drawing/2014/main" id="{B939CAB3-4BE9-7753-9A5B-E8BC2BDC8CEB}"/>
              </a:ext>
            </a:extLst>
          </p:cNvPr>
          <p:cNvSpPr>
            <a:spLocks noChangeArrowheads="1"/>
          </p:cNvSpPr>
          <p:nvPr/>
        </p:nvSpPr>
        <p:spPr bwMode="auto">
          <a:xfrm>
            <a:off x="7084219" y="6534150"/>
            <a:ext cx="6096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1300">
                <a:latin typeface="Tahoma" panose="020B0604030504040204" pitchFamily="34" charset="0"/>
              </a:rPr>
              <a:t>sodium</a:t>
            </a:r>
          </a:p>
        </p:txBody>
      </p:sp>
    </p:spTree>
  </p:cSld>
  <p:clrMapOvr>
    <a:overrideClrMapping bg1="lt1" tx1="dk1" bg2="lt2" tx2="dk2" accent1="accent1" accent2="accent2" accent3="accent3" accent4="accent4" accent5="accent5" accent6="accent6" hlink="hlink" folHlink="folHlink"/>
  </p:clrMapOvr>
</p:sld>
</file>

<file path=ppt/slides/slide29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E1F62951-1E74-A2C1-DF04-6049B08F6F7B}"/>
              </a:ext>
            </a:extLst>
          </p:cNvPr>
          <p:cNvSpPr/>
          <p:nvPr/>
        </p:nvSpPr>
        <p:spPr>
          <a:xfrm>
            <a:off x="3396456" y="347663"/>
            <a:ext cx="6457950" cy="423862"/>
          </a:xfrm>
          <a:prstGeom prst="rect">
            <a:avLst/>
          </a:prstGeom>
        </p:spPr>
        <p:txBody>
          <a:bodyPr wrap="none" lIns="0" tIns="0" rIns="0" bIns="0"/>
          <a:lstStyle/>
          <a:p>
            <a:pPr eaLnBrk="1" fontAlgn="auto" hangingPunct="1">
              <a:spcBef>
                <a:spcPts val="0"/>
              </a:spcBef>
              <a:spcAft>
                <a:spcPts val="0"/>
              </a:spcAft>
              <a:defRPr/>
            </a:pPr>
            <a:r>
              <a:rPr lang="en-US" sz="4400" b="1" spc="-50">
                <a:solidFill>
                  <a:srgbClr val="0070C0"/>
                </a:solidFill>
                <a:latin typeface="Times New Roman"/>
              </a:rPr>
              <a:t>TARGETED THERAPIES</a:t>
            </a:r>
          </a:p>
        </p:txBody>
      </p:sp>
      <p:sp>
        <p:nvSpPr>
          <p:cNvPr id="3" name="Rectangle 2">
            <a:extLst>
              <a:ext uri="{FF2B5EF4-FFF2-40B4-BE49-F238E27FC236}">
                <a16:creationId xmlns="" xmlns:a16="http://schemas.microsoft.com/office/drawing/2014/main" id="{B68F496B-4382-6806-8839-53A297EDDCBB}"/>
              </a:ext>
            </a:extLst>
          </p:cNvPr>
          <p:cNvSpPr/>
          <p:nvPr/>
        </p:nvSpPr>
        <p:spPr>
          <a:xfrm>
            <a:off x="1005681" y="1231900"/>
            <a:ext cx="9513888" cy="1282700"/>
          </a:xfrm>
          <a:prstGeom prst="rect">
            <a:avLst/>
          </a:prstGeom>
        </p:spPr>
        <p:txBody>
          <a:bodyPr lIns="0" tIns="0" rIns="0" bIns="0"/>
          <a:lstStyle/>
          <a:p>
            <a:pPr marL="241300" indent="-241300" eaLnBrk="1" fontAlgn="auto" hangingPunct="1">
              <a:lnSpc>
                <a:spcPts val="3432"/>
              </a:lnSpc>
              <a:spcBef>
                <a:spcPts val="0"/>
              </a:spcBef>
              <a:spcAft>
                <a:spcPts val="3570"/>
              </a:spcAft>
              <a:defRPr/>
            </a:pPr>
            <a:r>
              <a:rPr lang="en-US" sz="3100" spc="-150">
                <a:latin typeface="Calibri"/>
              </a:rPr>
              <a:t>• Monoclonal antibodies: proteins that trigger the body’s pathways involved in cancer growth to fight cancer more effectively.</a:t>
            </a:r>
          </a:p>
        </p:txBody>
      </p:sp>
      <p:sp>
        <p:nvSpPr>
          <p:cNvPr id="4" name="Rectangle 3">
            <a:extLst>
              <a:ext uri="{FF2B5EF4-FFF2-40B4-BE49-F238E27FC236}">
                <a16:creationId xmlns="" xmlns:a16="http://schemas.microsoft.com/office/drawing/2014/main" id="{A15CDDCD-5FCF-9A9D-F23D-7C1019BEAFE4}"/>
              </a:ext>
            </a:extLst>
          </p:cNvPr>
          <p:cNvSpPr/>
          <p:nvPr/>
        </p:nvSpPr>
        <p:spPr>
          <a:xfrm>
            <a:off x="1005682" y="3240088"/>
            <a:ext cx="10150475" cy="1282700"/>
          </a:xfrm>
          <a:prstGeom prst="rect">
            <a:avLst/>
          </a:prstGeom>
        </p:spPr>
        <p:txBody>
          <a:bodyPr lIns="0" tIns="0" rIns="0" bIns="0"/>
          <a:lstStyle/>
          <a:p>
            <a:pPr marL="241300" indent="-241300" eaLnBrk="1" fontAlgn="auto" hangingPunct="1">
              <a:lnSpc>
                <a:spcPts val="3456"/>
              </a:lnSpc>
              <a:spcBef>
                <a:spcPts val="3570"/>
              </a:spcBef>
              <a:spcAft>
                <a:spcPts val="3570"/>
              </a:spcAft>
              <a:defRPr/>
            </a:pPr>
            <a:r>
              <a:rPr lang="en-US" sz="3100" spc="-150">
                <a:latin typeface="Calibri"/>
              </a:rPr>
              <a:t>• EGFR: family of receptors found on surface of normal and cancer cells that bind with an epidermal growth factor (EGF) causing cells to divide.</a:t>
            </a:r>
          </a:p>
        </p:txBody>
      </p:sp>
      <p:sp>
        <p:nvSpPr>
          <p:cNvPr id="5" name="Rectangle 4">
            <a:extLst>
              <a:ext uri="{FF2B5EF4-FFF2-40B4-BE49-F238E27FC236}">
                <a16:creationId xmlns="" xmlns:a16="http://schemas.microsoft.com/office/drawing/2014/main" id="{9676D05E-81D2-64CD-0A8E-245DDA9E8C4E}"/>
              </a:ext>
            </a:extLst>
          </p:cNvPr>
          <p:cNvSpPr/>
          <p:nvPr/>
        </p:nvSpPr>
        <p:spPr>
          <a:xfrm>
            <a:off x="1227932" y="5251450"/>
            <a:ext cx="10321925" cy="844550"/>
          </a:xfrm>
          <a:prstGeom prst="rect">
            <a:avLst/>
          </a:prstGeom>
        </p:spPr>
        <p:txBody>
          <a:bodyPr lIns="0" tIns="0" rIns="0" bIns="0"/>
          <a:lstStyle/>
          <a:p>
            <a:pPr eaLnBrk="1" fontAlgn="auto" hangingPunct="1">
              <a:lnSpc>
                <a:spcPts val="3456"/>
              </a:lnSpc>
              <a:spcBef>
                <a:spcPts val="3570"/>
              </a:spcBef>
              <a:spcAft>
                <a:spcPts val="0"/>
              </a:spcAft>
              <a:defRPr/>
            </a:pPr>
            <a:r>
              <a:rPr lang="en-US" sz="3100" spc="-150">
                <a:latin typeface="Calibri"/>
              </a:rPr>
              <a:t>Tyrosine Kinase Inhibitors: Part of the cell that signals it to divide and multiply; enhances cell growth. Still investigational</a:t>
            </a:r>
          </a:p>
        </p:txBody>
      </p:sp>
    </p:spTree>
  </p:cSld>
  <p:clrMapOvr>
    <a:overrideClrMapping bg1="lt1" tx1="dk1" bg2="lt2" tx2="dk2" accent1="accent1" accent2="accent2" accent3="accent3" accent4="accent4" accent5="accent5" accent6="accent6" hlink="hlink" folHlink="folHlink"/>
  </p:clrMapOvr>
</p:sld>
</file>

<file path=ppt/slides/slide29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11A53A2-2FAA-8B3D-31D3-8B74129E9D30}"/>
              </a:ext>
            </a:extLst>
          </p:cNvPr>
          <p:cNvSpPr/>
          <p:nvPr/>
        </p:nvSpPr>
        <p:spPr>
          <a:xfrm>
            <a:off x="962820" y="706438"/>
            <a:ext cx="10282237" cy="4743450"/>
          </a:xfrm>
          <a:prstGeom prst="rect">
            <a:avLst/>
          </a:prstGeom>
        </p:spPr>
        <p:txBody>
          <a:bodyPr lIns="0" tIns="0" rIns="0" bIns="0"/>
          <a:lstStyle/>
          <a:p>
            <a:pPr marL="698500" eaLnBrk="1" fontAlgn="auto" hangingPunct="1">
              <a:spcBef>
                <a:spcPts val="0"/>
              </a:spcBef>
              <a:spcAft>
                <a:spcPts val="3570"/>
              </a:spcAft>
              <a:defRPr/>
            </a:pPr>
            <a:r>
              <a:rPr lang="en-US" sz="5700" spc="-300">
                <a:solidFill>
                  <a:srgbClr val="0070C0"/>
                </a:solidFill>
                <a:latin typeface="Calibri"/>
              </a:rPr>
              <a:t>CONCLUSIONS</a:t>
            </a:r>
          </a:p>
          <a:p>
            <a:pPr algn="just" eaLnBrk="1" fontAlgn="auto" hangingPunct="1">
              <a:spcBef>
                <a:spcPts val="0"/>
              </a:spcBef>
              <a:spcAft>
                <a:spcPts val="1680"/>
              </a:spcAft>
              <a:defRPr/>
            </a:pPr>
            <a:r>
              <a:rPr lang="en-US" sz="4000" spc="-200">
                <a:latin typeface="Calibri"/>
              </a:rPr>
              <a:t>•    People with cancer are living longer</a:t>
            </a:r>
          </a:p>
          <a:p>
            <a:pPr marL="241300" indent="-241300" eaLnBrk="1" fontAlgn="auto" hangingPunct="1">
              <a:lnSpc>
                <a:spcPts val="4320"/>
              </a:lnSpc>
              <a:spcBef>
                <a:spcPts val="0"/>
              </a:spcBef>
              <a:spcAft>
                <a:spcPts val="420"/>
              </a:spcAft>
              <a:defRPr/>
            </a:pPr>
            <a:r>
              <a:rPr lang="en-US" sz="4000" spc="-200">
                <a:latin typeface="Calibri"/>
              </a:rPr>
              <a:t>•    The focus is on quality of life in addition to quantity</a:t>
            </a:r>
          </a:p>
          <a:p>
            <a:pPr algn="just" eaLnBrk="1" fontAlgn="auto" hangingPunct="1">
              <a:spcBef>
                <a:spcPts val="0"/>
              </a:spcBef>
              <a:spcAft>
                <a:spcPts val="1680"/>
              </a:spcAft>
              <a:defRPr/>
            </a:pPr>
            <a:r>
              <a:rPr lang="en-US" sz="4000" spc="-200">
                <a:latin typeface="Calibri"/>
              </a:rPr>
              <a:t>•    People surviving cancer want to live normal lives</a:t>
            </a:r>
          </a:p>
          <a:p>
            <a:pPr marL="241300" indent="-241300" eaLnBrk="1" fontAlgn="auto" hangingPunct="1">
              <a:lnSpc>
                <a:spcPts val="4296"/>
              </a:lnSpc>
              <a:spcBef>
                <a:spcPts val="0"/>
              </a:spcBef>
              <a:spcAft>
                <a:spcPts val="0"/>
              </a:spcAft>
              <a:defRPr/>
            </a:pPr>
            <a:r>
              <a:rPr lang="en-US" sz="4000" spc="-200">
                <a:latin typeface="Calibri"/>
              </a:rPr>
              <a:t>•    New treatments of various kinds are available and there is no need to suffer</a:t>
            </a:r>
          </a:p>
        </p:txBody>
      </p:sp>
    </p:spTree>
  </p:cSld>
  <p:clrMapOvr>
    <a:overrideClrMapping bg1="lt1" tx1="dk1" bg2="lt2" tx2="dk2" accent1="accent1" accent2="accent2" accent3="accent3" accent4="accent4" accent5="accent5" accent6="accent6" hlink="hlink" folHlink="folHlink"/>
  </p:clrMapOvr>
</p:sld>
</file>

<file path=ppt/slides/slide29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C7469DA-6B2A-66FE-4A29-5CAB564CD504}"/>
              </a:ext>
            </a:extLst>
          </p:cNvPr>
          <p:cNvSpPr/>
          <p:nvPr/>
        </p:nvSpPr>
        <p:spPr>
          <a:xfrm>
            <a:off x="945357" y="798514"/>
            <a:ext cx="4473575" cy="427037"/>
          </a:xfrm>
          <a:prstGeom prst="rect">
            <a:avLst/>
          </a:prstGeom>
        </p:spPr>
        <p:txBody>
          <a:bodyPr wrap="none" lIns="0" tIns="0" rIns="0" bIns="0"/>
          <a:lstStyle/>
          <a:p>
            <a:pPr eaLnBrk="1" fontAlgn="auto" hangingPunct="1">
              <a:spcBef>
                <a:spcPts val="0"/>
              </a:spcBef>
              <a:spcAft>
                <a:spcPts val="0"/>
              </a:spcAft>
              <a:defRPr/>
            </a:pPr>
            <a:r>
              <a:rPr lang="en-US" sz="3900" b="1" spc="-50">
                <a:latin typeface="Times New Roman"/>
              </a:rPr>
              <a:t>FUTURE TRENDS</a:t>
            </a:r>
          </a:p>
        </p:txBody>
      </p:sp>
      <p:sp>
        <p:nvSpPr>
          <p:cNvPr id="3" name="Rectangle 2">
            <a:extLst>
              <a:ext uri="{FF2B5EF4-FFF2-40B4-BE49-F238E27FC236}">
                <a16:creationId xmlns="" xmlns:a16="http://schemas.microsoft.com/office/drawing/2014/main" id="{E5648B50-B789-24D4-7B53-19550A271A65}"/>
              </a:ext>
            </a:extLst>
          </p:cNvPr>
          <p:cNvSpPr/>
          <p:nvPr/>
        </p:nvSpPr>
        <p:spPr>
          <a:xfrm>
            <a:off x="962819" y="1928814"/>
            <a:ext cx="10044112" cy="2822575"/>
          </a:xfrm>
          <a:prstGeom prst="rect">
            <a:avLst/>
          </a:prstGeom>
        </p:spPr>
        <p:txBody>
          <a:bodyPr lIns="0" tIns="0" rIns="0" bIns="0"/>
          <a:lstStyle/>
          <a:p>
            <a:pPr marL="241300" indent="-241300" eaLnBrk="1" fontAlgn="auto" hangingPunct="1">
              <a:lnSpc>
                <a:spcPts val="4320"/>
              </a:lnSpc>
              <a:spcBef>
                <a:spcPts val="0"/>
              </a:spcBef>
              <a:spcAft>
                <a:spcPts val="630"/>
              </a:spcAft>
              <a:defRPr/>
            </a:pPr>
            <a:r>
              <a:rPr lang="en-US" sz="4000" spc="-200">
                <a:latin typeface="Calibri"/>
              </a:rPr>
              <a:t>•    Tumour vaccine- </a:t>
            </a:r>
            <a:r>
              <a:rPr lang="en-US" sz="4000">
                <a:latin typeface="Times New Roman"/>
              </a:rPr>
              <a:t>stimulate the body to produce CD4 cells which suppresses tumour cells </a:t>
            </a:r>
            <a:r>
              <a:rPr lang="en-US" sz="3900" b="1" spc="-50">
                <a:latin typeface="Times New Roman"/>
              </a:rPr>
              <a:t>e.g </a:t>
            </a:r>
            <a:r>
              <a:rPr lang="en-US" sz="4000" spc="-200">
                <a:latin typeface="Calibri"/>
              </a:rPr>
              <a:t>sipuleucel-T</a:t>
            </a:r>
            <a:r>
              <a:rPr lang="en-US" sz="4000">
                <a:latin typeface="Times New Roman"/>
              </a:rPr>
              <a:t>, </a:t>
            </a:r>
            <a:r>
              <a:rPr lang="en-US" sz="4000" spc="-200">
                <a:latin typeface="Calibri"/>
              </a:rPr>
              <a:t>prostate G-vax </a:t>
            </a:r>
            <a:r>
              <a:rPr lang="en-US" sz="4000">
                <a:latin typeface="Times New Roman"/>
              </a:rPr>
              <a:t>still under investigations</a:t>
            </a:r>
          </a:p>
          <a:p>
            <a:pPr algn="just" eaLnBrk="1" fontAlgn="auto" hangingPunct="1">
              <a:spcBef>
                <a:spcPts val="0"/>
              </a:spcBef>
              <a:spcAft>
                <a:spcPts val="0"/>
              </a:spcAft>
              <a:defRPr/>
            </a:pPr>
            <a:r>
              <a:rPr lang="en-US" sz="4000" spc="-200">
                <a:latin typeface="Calibri"/>
              </a:rPr>
              <a:t>•    Gene therapy.</a:t>
            </a:r>
          </a:p>
        </p:txBody>
      </p:sp>
      <p:sp>
        <p:nvSpPr>
          <p:cNvPr id="4" name="Rectangle 3">
            <a:extLst>
              <a:ext uri="{FF2B5EF4-FFF2-40B4-BE49-F238E27FC236}">
                <a16:creationId xmlns="" xmlns:a16="http://schemas.microsoft.com/office/drawing/2014/main" id="{47937084-CBA2-6339-C68C-DAE56220D687}"/>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5F757BDD-859F-8258-F433-481DC1D0DDA8}"/>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274</a:t>
            </a:r>
          </a:p>
        </p:txBody>
      </p:sp>
    </p:spTree>
  </p:cSld>
  <p:clrMapOvr>
    <a:overrideClrMapping bg1="lt1" tx1="dk1" bg2="lt2" tx2="dk2" accent1="accent1" accent2="accent2" accent3="accent3" accent4="accent4" accent5="accent5" accent6="accent6" hlink="hlink" folHlink="folHlink"/>
  </p:clrMapOvr>
</p:sld>
</file>

<file path=ppt/slides/slide29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93CB5A0-178E-EE5E-8FF3-5663FE2A4181}"/>
              </a:ext>
            </a:extLst>
          </p:cNvPr>
          <p:cNvSpPr/>
          <p:nvPr/>
        </p:nvSpPr>
        <p:spPr>
          <a:xfrm>
            <a:off x="945357" y="798514"/>
            <a:ext cx="3508375" cy="427037"/>
          </a:xfrm>
          <a:prstGeom prst="rect">
            <a:avLst/>
          </a:prstGeom>
        </p:spPr>
        <p:txBody>
          <a:bodyPr wrap="none" lIns="0" tIns="0" rIns="0" bIns="0"/>
          <a:lstStyle/>
          <a:p>
            <a:pPr eaLnBrk="1" fontAlgn="auto" hangingPunct="1">
              <a:spcBef>
                <a:spcPts val="0"/>
              </a:spcBef>
              <a:spcAft>
                <a:spcPts val="3570"/>
              </a:spcAft>
              <a:defRPr/>
            </a:pPr>
            <a:r>
              <a:rPr lang="en-US" sz="3900" b="1" spc="-50">
                <a:latin typeface="Times New Roman"/>
              </a:rPr>
              <a:t>REFERENCES</a:t>
            </a:r>
          </a:p>
        </p:txBody>
      </p:sp>
      <p:sp>
        <p:nvSpPr>
          <p:cNvPr id="3" name="Rectangle 2">
            <a:extLst>
              <a:ext uri="{FF2B5EF4-FFF2-40B4-BE49-F238E27FC236}">
                <a16:creationId xmlns="" xmlns:a16="http://schemas.microsoft.com/office/drawing/2014/main" id="{64BA1339-B9FA-3DB6-6C02-9B8F79E8CBE7}"/>
              </a:ext>
            </a:extLst>
          </p:cNvPr>
          <p:cNvSpPr/>
          <p:nvPr/>
        </p:nvSpPr>
        <p:spPr>
          <a:xfrm>
            <a:off x="951706" y="1874839"/>
            <a:ext cx="10350500" cy="4065587"/>
          </a:xfrm>
          <a:prstGeom prst="rect">
            <a:avLst/>
          </a:prstGeom>
        </p:spPr>
        <p:txBody>
          <a:bodyPr lIns="0" tIns="0" rIns="0" bIns="0"/>
          <a:lstStyle/>
          <a:p>
            <a:pPr marL="235204" indent="-241300" eaLnBrk="1" fontAlgn="auto" hangingPunct="1">
              <a:lnSpc>
                <a:spcPts val="2160"/>
              </a:lnSpc>
              <a:spcBef>
                <a:spcPts val="3570"/>
              </a:spcBef>
              <a:spcAft>
                <a:spcPts val="630"/>
              </a:spcAft>
              <a:defRPr/>
            </a:pPr>
            <a:r>
              <a:rPr lang="en-US" sz="1700" b="1">
                <a:latin typeface="Times New Roman"/>
              </a:rPr>
              <a:t>•    E.A Badoe et al, “</a:t>
            </a:r>
            <a:r>
              <a:rPr lang="en-US" sz="2000" i="1" spc="-50">
                <a:latin typeface="Calibri"/>
              </a:rPr>
              <a:t>Principles and Practice of surgery including pathology in the tropics</a:t>
            </a:r>
            <a:r>
              <a:rPr lang="en-US" sz="2200" spc="-100">
                <a:latin typeface="Times New Roman"/>
              </a:rPr>
              <a:t>'’ </a:t>
            </a:r>
            <a:r>
              <a:rPr lang="en-US" sz="1700" b="1">
                <a:latin typeface="Times New Roman"/>
              </a:rPr>
              <a:t>4</a:t>
            </a:r>
            <a:r>
              <a:rPr lang="en-US" sz="1700" b="1" baseline="30000">
                <a:latin typeface="Times New Roman"/>
              </a:rPr>
              <a:t>th</a:t>
            </a:r>
            <a:r>
              <a:rPr lang="en-US" sz="1700" b="1">
                <a:latin typeface="Times New Roman"/>
              </a:rPr>
              <a:t> edition, Assembly of God Literature Center ltd, 2009</a:t>
            </a:r>
          </a:p>
          <a:p>
            <a:pPr marL="235204" indent="-241300" eaLnBrk="1" fontAlgn="auto" hangingPunct="1">
              <a:lnSpc>
                <a:spcPts val="2160"/>
              </a:lnSpc>
              <a:spcBef>
                <a:spcPts val="0"/>
              </a:spcBef>
              <a:spcAft>
                <a:spcPts val="630"/>
              </a:spcAft>
              <a:defRPr/>
            </a:pPr>
            <a:r>
              <a:rPr lang="en-US" sz="1700" b="1">
                <a:latin typeface="Times New Roman"/>
              </a:rPr>
              <a:t>•    M.A.R Al-Fallouji; “Postgraduate Surgery the candidate guide”. 2</a:t>
            </a:r>
            <a:r>
              <a:rPr lang="en-US" sz="1700" b="1" baseline="30000">
                <a:latin typeface="Times New Roman"/>
              </a:rPr>
              <a:t>nd</a:t>
            </a:r>
            <a:r>
              <a:rPr lang="en-US" sz="1700" b="1">
                <a:latin typeface="Times New Roman"/>
              </a:rPr>
              <a:t> Edition. Rced Educational and Professional Pub. Ltd 1998</a:t>
            </a:r>
          </a:p>
          <a:p>
            <a:pPr algn="just" eaLnBrk="1" fontAlgn="auto" hangingPunct="1">
              <a:spcBef>
                <a:spcPts val="0"/>
              </a:spcBef>
              <a:spcAft>
                <a:spcPts val="1050"/>
              </a:spcAft>
              <a:defRPr/>
            </a:pPr>
            <a:r>
              <a:rPr lang="en-US" sz="1700" b="1">
                <a:latin typeface="Times New Roman"/>
              </a:rPr>
              <a:t>•    Sriram Bhat S “SRB manual of surgery” 4</a:t>
            </a:r>
            <a:r>
              <a:rPr lang="en-US" sz="1700" b="1" baseline="30000">
                <a:latin typeface="Times New Roman"/>
              </a:rPr>
              <a:t>th</a:t>
            </a:r>
            <a:r>
              <a:rPr lang="en-US" sz="1700" b="1">
                <a:latin typeface="Times New Roman"/>
              </a:rPr>
              <a:t> edition Jaypee Brothers Medical Publishers (P) Ltd</a:t>
            </a:r>
          </a:p>
          <a:p>
            <a:pPr marL="235204" indent="-241300" eaLnBrk="1" fontAlgn="auto" hangingPunct="1">
              <a:lnSpc>
                <a:spcPts val="2160"/>
              </a:lnSpc>
              <a:spcBef>
                <a:spcPts val="0"/>
              </a:spcBef>
              <a:spcAft>
                <a:spcPts val="630"/>
              </a:spcAft>
              <a:defRPr/>
            </a:pPr>
            <a:r>
              <a:rPr lang="en-US" sz="1700" b="1">
                <a:latin typeface="Times New Roman"/>
              </a:rPr>
              <a:t>•    Guidelines for the Safe Prescribing, Dispensing and Administration of Cancer Chemotherapy “Clinical Oncological society of Australia” Nov. 2008</a:t>
            </a:r>
          </a:p>
          <a:p>
            <a:pPr marL="235204" indent="-241300" eaLnBrk="1" fontAlgn="auto" hangingPunct="1">
              <a:lnSpc>
                <a:spcPts val="2160"/>
              </a:lnSpc>
              <a:spcBef>
                <a:spcPts val="0"/>
              </a:spcBef>
              <a:spcAft>
                <a:spcPts val="630"/>
              </a:spcAft>
              <a:defRPr/>
            </a:pPr>
            <a:r>
              <a:rPr lang="en-US" sz="1700" b="1">
                <a:latin typeface="Times New Roman"/>
              </a:rPr>
              <a:t>•</a:t>
            </a:r>
            <a:r>
              <a:rPr lang="en-US" sz="2200" spc="-100">
                <a:latin typeface="Times New Roman"/>
              </a:rPr>
              <a:t>    </a:t>
            </a:r>
            <a:r>
              <a:rPr lang="en-US" sz="2000" i="1" spc="-50">
                <a:latin typeface="Calibri"/>
              </a:rPr>
              <a:t>Joseph O. Jacobson et al,”</a:t>
            </a:r>
            <a:r>
              <a:rPr lang="en-US" sz="2200" spc="-100">
                <a:latin typeface="Times New Roman"/>
              </a:rPr>
              <a:t> </a:t>
            </a:r>
            <a:r>
              <a:rPr lang="en-US" sz="1700" b="1">
                <a:latin typeface="Times New Roman"/>
              </a:rPr>
              <a:t>American Society of Clinical Oncology/Oncology Nursing Society Chemotherapy Administration Safety Standards” journal of clinical oncology. volume 27 number 32 november 10 2009.</a:t>
            </a:r>
          </a:p>
          <a:p>
            <a:pPr algn="just" eaLnBrk="1" fontAlgn="auto" hangingPunct="1">
              <a:spcBef>
                <a:spcPts val="0"/>
              </a:spcBef>
              <a:spcAft>
                <a:spcPts val="1050"/>
              </a:spcAft>
              <a:defRPr/>
            </a:pPr>
            <a:r>
              <a:rPr lang="en-US" sz="1700" b="1">
                <a:latin typeface="Times New Roman"/>
                <a:hlinkClick r:id="rId2"/>
              </a:rPr>
              <a:t>•    </a:t>
            </a:r>
            <a:r>
              <a:rPr lang="en-US" sz="1700" b="1" u="sng">
                <a:solidFill>
                  <a:srgbClr val="0070C0"/>
                </a:solidFill>
                <a:latin typeface="Times New Roman"/>
                <a:hlinkClick r:id="rId2"/>
              </a:rPr>
              <a:t>www.slideshare</a:t>
            </a:r>
            <a:r>
              <a:rPr lang="en-US" sz="1700" b="1">
                <a:solidFill>
                  <a:srgbClr val="0070C0"/>
                </a:solidFill>
                <a:latin typeface="Times New Roman"/>
                <a:hlinkClick r:id="rId2"/>
              </a:rPr>
              <a:t> </a:t>
            </a:r>
            <a:r>
              <a:rPr lang="en-US" sz="1700" b="1">
                <a:latin typeface="Times New Roman"/>
              </a:rPr>
              <a:t>.net</a:t>
            </a:r>
          </a:p>
          <a:p>
            <a:pPr algn="just" eaLnBrk="1" fontAlgn="auto" hangingPunct="1">
              <a:spcBef>
                <a:spcPts val="0"/>
              </a:spcBef>
              <a:spcAft>
                <a:spcPts val="0"/>
              </a:spcAft>
              <a:defRPr/>
            </a:pPr>
            <a:r>
              <a:rPr lang="en-US" sz="1700" b="1">
                <a:latin typeface="Times New Roman"/>
                <a:hlinkClick r:id="rId3"/>
              </a:rPr>
              <a:t>•    </a:t>
            </a:r>
            <a:r>
              <a:rPr lang="en-US" sz="1700" b="1" u="sng">
                <a:solidFill>
                  <a:srgbClr val="0070C0"/>
                </a:solidFill>
                <a:latin typeface="Times New Roman"/>
                <a:hlinkClick r:id="rId3"/>
              </a:rPr>
              <a:t>www.wikepedia</a:t>
            </a:r>
            <a:r>
              <a:rPr lang="en-US" sz="1700" b="1">
                <a:solidFill>
                  <a:srgbClr val="0070C0"/>
                </a:solidFill>
                <a:latin typeface="Times New Roman"/>
              </a:rPr>
              <a:t> </a:t>
            </a:r>
            <a:r>
              <a:rPr lang="en-US" sz="1700" b="1">
                <a:latin typeface="Times New Roman"/>
              </a:rPr>
              <a:t>.org</a:t>
            </a:r>
          </a:p>
        </p:txBody>
      </p:sp>
      <p:sp>
        <p:nvSpPr>
          <p:cNvPr id="4" name="Rectangle 3">
            <a:extLst>
              <a:ext uri="{FF2B5EF4-FFF2-40B4-BE49-F238E27FC236}">
                <a16:creationId xmlns="" xmlns:a16="http://schemas.microsoft.com/office/drawing/2014/main" id="{BB233462-9814-2FFC-5883-B4833C814459}"/>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D38DC1ED-1625-FE38-1DE1-FA899923E1F1}"/>
              </a:ext>
            </a:extLst>
          </p:cNvPr>
          <p:cNvSpPr/>
          <p:nvPr/>
        </p:nvSpPr>
        <p:spPr>
          <a:xfrm>
            <a:off x="11043444" y="6477000"/>
            <a:ext cx="252412"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275</a:t>
            </a:r>
          </a:p>
        </p:txBody>
      </p:sp>
    </p:spTree>
  </p:cSld>
  <p:clrMapOvr>
    <a:overrideClrMapping bg1="lt1" tx1="dk1" bg2="lt2" tx2="dk2" accent1="accent1" accent2="accent2" accent3="accent3" accent4="accent4" accent5="accent5" accent6="accent6" hlink="hlink" folHlink="folHlink"/>
  </p:clrMapOvr>
</p:sld>
</file>

<file path=ppt/slides/slide29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8987A20-8698-0F61-92CC-38C862E55C4C}"/>
              </a:ext>
            </a:extLst>
          </p:cNvPr>
          <p:cNvSpPr/>
          <p:nvPr/>
        </p:nvSpPr>
        <p:spPr>
          <a:xfrm>
            <a:off x="1810545" y="682625"/>
            <a:ext cx="8607425" cy="838200"/>
          </a:xfrm>
          <a:prstGeom prst="rect">
            <a:avLst/>
          </a:prstGeom>
        </p:spPr>
        <p:txBody>
          <a:bodyPr wrap="none" lIns="0" tIns="0" rIns="0" bIns="0"/>
          <a:lstStyle/>
          <a:p>
            <a:pPr eaLnBrk="1" fontAlgn="auto" hangingPunct="1">
              <a:spcBef>
                <a:spcPts val="0"/>
              </a:spcBef>
              <a:spcAft>
                <a:spcPts val="10080"/>
              </a:spcAft>
              <a:defRPr/>
            </a:pPr>
            <a:r>
              <a:rPr lang="en-US" sz="7100" b="1" spc="-50">
                <a:latin typeface="Times New Roman"/>
              </a:rPr>
              <a:t>Immune-suppressants</a:t>
            </a:r>
          </a:p>
        </p:txBody>
      </p:sp>
      <p:sp>
        <p:nvSpPr>
          <p:cNvPr id="3" name="Rectangle 2">
            <a:extLst>
              <a:ext uri="{FF2B5EF4-FFF2-40B4-BE49-F238E27FC236}">
                <a16:creationId xmlns="" xmlns:a16="http://schemas.microsoft.com/office/drawing/2014/main" id="{E909F648-8A41-11C1-DA10-42EBA072880D}"/>
              </a:ext>
            </a:extLst>
          </p:cNvPr>
          <p:cNvSpPr/>
          <p:nvPr/>
        </p:nvSpPr>
        <p:spPr>
          <a:xfrm>
            <a:off x="1027906" y="3197226"/>
            <a:ext cx="9310688" cy="1603375"/>
          </a:xfrm>
          <a:prstGeom prst="rect">
            <a:avLst/>
          </a:prstGeom>
        </p:spPr>
        <p:txBody>
          <a:bodyPr wrap="none" lIns="0" tIns="0" rIns="0" bIns="0"/>
          <a:lstStyle/>
          <a:p>
            <a:pPr eaLnBrk="1" fontAlgn="auto" hangingPunct="1">
              <a:spcBef>
                <a:spcPts val="10080"/>
              </a:spcBef>
              <a:spcAft>
                <a:spcPts val="0"/>
              </a:spcAft>
              <a:defRPr/>
            </a:pPr>
            <a:r>
              <a:rPr lang="en-US" sz="13700" b="1" spc="-150">
                <a:latin typeface="Times New Roman"/>
              </a:rPr>
              <a:t>•Assignment</a:t>
            </a:r>
          </a:p>
        </p:txBody>
      </p:sp>
      <p:sp>
        <p:nvSpPr>
          <p:cNvPr id="4" name="Rectangle 3">
            <a:extLst>
              <a:ext uri="{FF2B5EF4-FFF2-40B4-BE49-F238E27FC236}">
                <a16:creationId xmlns="" xmlns:a16="http://schemas.microsoft.com/office/drawing/2014/main" id="{0331CF83-C930-70FC-C40F-DBC49A4D4A50}"/>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72D053CB-0272-646D-49C5-837335904FB4}"/>
              </a:ext>
            </a:extLst>
          </p:cNvPr>
          <p:cNvSpPr/>
          <p:nvPr/>
        </p:nvSpPr>
        <p:spPr>
          <a:xfrm>
            <a:off x="11043444" y="6477000"/>
            <a:ext cx="258762"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276</a:t>
            </a:r>
          </a:p>
        </p:txBody>
      </p:sp>
    </p:spTree>
  </p:cSld>
  <p:clrMapOvr>
    <a:overrideClrMapping bg1="lt1" tx1="dk1" bg2="lt2" tx2="dk2" accent1="accent1" accent2="accent2" accent3="accent3" accent4="accent4" accent5="accent5" accent6="accent6" hlink="hlink" folHlink="folHlink"/>
  </p:clrMapOvr>
</p:sld>
</file>

<file path=ppt/slides/slide29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C1EB382-A54D-CABA-78C6-7AD2F72FC94C}"/>
              </a:ext>
            </a:extLst>
          </p:cNvPr>
          <p:cNvSpPr/>
          <p:nvPr/>
        </p:nvSpPr>
        <p:spPr>
          <a:xfrm>
            <a:off x="942182" y="347663"/>
            <a:ext cx="10082213" cy="5708650"/>
          </a:xfrm>
          <a:prstGeom prst="rect">
            <a:avLst/>
          </a:prstGeom>
        </p:spPr>
        <p:txBody>
          <a:bodyPr lIns="0" tIns="0" rIns="0" bIns="0"/>
          <a:lstStyle/>
          <a:p>
            <a:pPr marL="558800" eaLnBrk="1" fontAlgn="auto" hangingPunct="1">
              <a:spcBef>
                <a:spcPts val="0"/>
              </a:spcBef>
              <a:spcAft>
                <a:spcPts val="1470"/>
              </a:spcAft>
              <a:defRPr/>
            </a:pPr>
            <a:r>
              <a:rPr lang="en-US" sz="4300" b="1">
                <a:latin typeface="Times New Roman"/>
              </a:rPr>
              <a:t>Immune-suppressants</a:t>
            </a:r>
          </a:p>
          <a:p>
            <a:pPr marL="254000" indent="-254000" eaLnBrk="1" fontAlgn="auto" hangingPunct="1">
              <a:lnSpc>
                <a:spcPts val="3336"/>
              </a:lnSpc>
              <a:spcBef>
                <a:spcPts val="0"/>
              </a:spcBef>
              <a:spcAft>
                <a:spcPts val="630"/>
              </a:spcAft>
              <a:defRPr/>
            </a:pPr>
            <a:r>
              <a:rPr lang="en-US" sz="3100" b="1">
                <a:latin typeface="Times New Roman"/>
              </a:rPr>
              <a:t>•    Introduction: </a:t>
            </a:r>
            <a:r>
              <a:rPr lang="en-US" sz="3100">
                <a:latin typeface="Times New Roman"/>
              </a:rPr>
              <a:t>These drugs suppress or reduce the strength of body immune system. They are also called antirejection drugs. One of the primary uses of immunosuppressant's drugs is to lower the body’s ability to reject a transplanted organ such as liver, heart or kidney.</a:t>
            </a:r>
          </a:p>
          <a:p>
            <a:pPr marL="254000" indent="-254000" eaLnBrk="1" fontAlgn="auto" hangingPunct="1">
              <a:lnSpc>
                <a:spcPts val="3360"/>
              </a:lnSpc>
              <a:spcBef>
                <a:spcPts val="0"/>
              </a:spcBef>
              <a:spcAft>
                <a:spcPts val="630"/>
              </a:spcAft>
              <a:defRPr/>
            </a:pPr>
            <a:r>
              <a:rPr lang="en-US" sz="3100" b="1">
                <a:latin typeface="Times New Roman"/>
              </a:rPr>
              <a:t>•    Mechanism of Action</a:t>
            </a:r>
            <a:r>
              <a:rPr lang="en-US" sz="3100">
                <a:latin typeface="Times New Roman"/>
              </a:rPr>
              <a:t>: Their action are different according to the four categories:</a:t>
            </a:r>
          </a:p>
          <a:p>
            <a:pPr marL="558800" indent="-558800" eaLnBrk="1" fontAlgn="auto" hangingPunct="1">
              <a:lnSpc>
                <a:spcPts val="3360"/>
              </a:lnSpc>
              <a:spcBef>
                <a:spcPts val="0"/>
              </a:spcBef>
              <a:spcAft>
                <a:spcPts val="630"/>
              </a:spcAft>
              <a:defRPr/>
            </a:pPr>
            <a:r>
              <a:rPr lang="en-US" sz="3100">
                <a:latin typeface="Times New Roman"/>
              </a:rPr>
              <a:t>1.    Azathioprine suppress cell mediated immunity and alters antibody formation.</a:t>
            </a:r>
          </a:p>
          <a:p>
            <a:pPr marL="558800" indent="-558800" eaLnBrk="1" fontAlgn="auto" hangingPunct="1">
              <a:lnSpc>
                <a:spcPts val="3312"/>
              </a:lnSpc>
              <a:spcBef>
                <a:spcPts val="0"/>
              </a:spcBef>
              <a:spcAft>
                <a:spcPts val="0"/>
              </a:spcAft>
              <a:defRPr/>
            </a:pPr>
            <a:r>
              <a:rPr lang="en-US" sz="3100">
                <a:latin typeface="Times New Roman"/>
              </a:rPr>
              <a:t>2.    Cyclosporine inhibit proliferation and function of T -Lymphocytes.</a:t>
            </a:r>
          </a:p>
        </p:txBody>
      </p:sp>
      <p:sp>
        <p:nvSpPr>
          <p:cNvPr id="3" name="Rectangle 2">
            <a:extLst>
              <a:ext uri="{FF2B5EF4-FFF2-40B4-BE49-F238E27FC236}">
                <a16:creationId xmlns="" xmlns:a16="http://schemas.microsoft.com/office/drawing/2014/main" id="{185EA66D-64D5-A0D2-556C-D69D99A4BF35}"/>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4" name="Rectangle 3">
            <a:extLst>
              <a:ext uri="{FF2B5EF4-FFF2-40B4-BE49-F238E27FC236}">
                <a16:creationId xmlns="" xmlns:a16="http://schemas.microsoft.com/office/drawing/2014/main" id="{47FC2168-CE04-5639-D17C-948F3563EB29}"/>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277</a:t>
            </a:r>
          </a:p>
        </p:txBody>
      </p:sp>
    </p:spTree>
  </p:cSld>
  <p:clrMapOvr>
    <a:overrideClrMapping bg1="lt1" tx1="dk1" bg2="lt2" tx2="dk2" accent1="accent1" accent2="accent2" accent3="accent3" accent4="accent4" accent5="accent5" accent6="accent6" hlink="hlink" folHlink="folHlink"/>
  </p:clrMapOvr>
</p:sld>
</file>

<file path=ppt/slides/slide29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F6E723C-A0E2-40FA-DEF6-049EF74398CA}"/>
              </a:ext>
            </a:extLst>
          </p:cNvPr>
          <p:cNvSpPr/>
          <p:nvPr/>
        </p:nvSpPr>
        <p:spPr>
          <a:xfrm>
            <a:off x="939006" y="430213"/>
            <a:ext cx="10128250" cy="5275262"/>
          </a:xfrm>
          <a:prstGeom prst="rect">
            <a:avLst/>
          </a:prstGeom>
        </p:spPr>
        <p:txBody>
          <a:bodyPr lIns="0" tIns="0" rIns="0" bIns="0"/>
          <a:lstStyle/>
          <a:p>
            <a:pPr algn="just" eaLnBrk="1" fontAlgn="auto" hangingPunct="1">
              <a:spcBef>
                <a:spcPts val="0"/>
              </a:spcBef>
              <a:spcAft>
                <a:spcPts val="630"/>
              </a:spcAft>
              <a:defRPr/>
            </a:pPr>
            <a:r>
              <a:rPr lang="en-US" sz="2700">
                <a:latin typeface="Times New Roman"/>
              </a:rPr>
              <a:t>3.    Monoclonal antibodies which includes basiliximab, daclizumab, and</a:t>
            </a:r>
          </a:p>
          <a:p>
            <a:pPr algn="just" eaLnBrk="1" fontAlgn="auto" hangingPunct="1">
              <a:spcBef>
                <a:spcPts val="0"/>
              </a:spcBef>
              <a:spcAft>
                <a:spcPts val="1260"/>
              </a:spcAft>
              <a:defRPr/>
            </a:pPr>
            <a:r>
              <a:rPr lang="en-US" sz="2700">
                <a:latin typeface="Times New Roman"/>
              </a:rPr>
              <a:t>muromonab blocks T - Cell function.</a:t>
            </a:r>
          </a:p>
          <a:p>
            <a:pPr algn="just" eaLnBrk="1" fontAlgn="auto" hangingPunct="1">
              <a:spcBef>
                <a:spcPts val="0"/>
              </a:spcBef>
              <a:spcAft>
                <a:spcPts val="630"/>
              </a:spcAft>
              <a:defRPr/>
            </a:pPr>
            <a:r>
              <a:rPr lang="en-US" sz="2700">
                <a:latin typeface="Times New Roman"/>
              </a:rPr>
              <a:t>4.    Corticosteroids (Prednisone) inhibit macrophage formation and</a:t>
            </a:r>
          </a:p>
          <a:p>
            <a:pPr algn="just" eaLnBrk="1" fontAlgn="auto" hangingPunct="1">
              <a:spcBef>
                <a:spcPts val="0"/>
              </a:spcBef>
              <a:spcAft>
                <a:spcPts val="1260"/>
              </a:spcAft>
              <a:defRPr/>
            </a:pPr>
            <a:r>
              <a:rPr lang="en-US" sz="2700">
                <a:latin typeface="Times New Roman"/>
              </a:rPr>
              <a:t>hinders migration of microphage and leukocyte to inflamed areas.</a:t>
            </a:r>
          </a:p>
          <a:p>
            <a:pPr algn="just" eaLnBrk="1" fontAlgn="auto" hangingPunct="1">
              <a:spcBef>
                <a:spcPts val="0"/>
              </a:spcBef>
              <a:spcAft>
                <a:spcPts val="1260"/>
              </a:spcAft>
              <a:defRPr/>
            </a:pPr>
            <a:r>
              <a:rPr lang="en-US" sz="2700">
                <a:latin typeface="Times New Roman"/>
              </a:rPr>
              <a:t>• Indication/Uses:</a:t>
            </a:r>
          </a:p>
          <a:p>
            <a:pPr marL="254000" indent="-254000" eaLnBrk="1" fontAlgn="auto" hangingPunct="1">
              <a:lnSpc>
                <a:spcPts val="3024"/>
              </a:lnSpc>
              <a:spcBef>
                <a:spcPts val="0"/>
              </a:spcBef>
              <a:spcAft>
                <a:spcPts val="630"/>
              </a:spcAft>
              <a:defRPr/>
            </a:pPr>
            <a:r>
              <a:rPr lang="en-US" sz="2700">
                <a:latin typeface="Times New Roman"/>
              </a:rPr>
              <a:t>&gt; Treatment of autoimmune disorders such as psoriasis, rheumatoid arthritis, crohn’s disease, multiple sclerosis, Alopecia areata (Patchy hair loss.</a:t>
            </a:r>
          </a:p>
          <a:p>
            <a:pPr algn="just" eaLnBrk="1" fontAlgn="auto" hangingPunct="1">
              <a:spcBef>
                <a:spcPts val="0"/>
              </a:spcBef>
              <a:spcAft>
                <a:spcPts val="1260"/>
              </a:spcAft>
              <a:defRPr/>
            </a:pPr>
            <a:r>
              <a:rPr lang="en-US" sz="2700">
                <a:latin typeface="Times New Roman"/>
              </a:rPr>
              <a:t>&gt;Used to prevent of organ transplantation.</a:t>
            </a:r>
          </a:p>
          <a:p>
            <a:pPr algn="just" eaLnBrk="1" fontAlgn="auto" hangingPunct="1">
              <a:spcBef>
                <a:spcPts val="0"/>
              </a:spcBef>
              <a:spcAft>
                <a:spcPts val="1260"/>
              </a:spcAft>
              <a:defRPr/>
            </a:pPr>
            <a:r>
              <a:rPr lang="en-US" sz="2700">
                <a:latin typeface="Times New Roman"/>
              </a:rPr>
              <a:t>&gt;Bone marrow transplantation.</a:t>
            </a:r>
          </a:p>
          <a:p>
            <a:pPr marL="254000" indent="-254000" eaLnBrk="1" fontAlgn="auto" hangingPunct="1">
              <a:lnSpc>
                <a:spcPts val="3000"/>
              </a:lnSpc>
              <a:spcBef>
                <a:spcPts val="0"/>
              </a:spcBef>
              <a:spcAft>
                <a:spcPts val="0"/>
              </a:spcAft>
              <a:defRPr/>
            </a:pPr>
            <a:r>
              <a:rPr lang="en-US" sz="2700">
                <a:latin typeface="Times New Roman"/>
              </a:rPr>
              <a:t>^Prednisone is used for its anti-inflammatory or immunosuppressive action.</a:t>
            </a:r>
          </a:p>
        </p:txBody>
      </p:sp>
      <p:sp>
        <p:nvSpPr>
          <p:cNvPr id="3" name="Rectangle 2">
            <a:extLst>
              <a:ext uri="{FF2B5EF4-FFF2-40B4-BE49-F238E27FC236}">
                <a16:creationId xmlns="" xmlns:a16="http://schemas.microsoft.com/office/drawing/2014/main" id="{A70F9A70-273E-1A50-8D4E-1DD00B9C5F72}"/>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4" name="Rectangle 3">
            <a:extLst>
              <a:ext uri="{FF2B5EF4-FFF2-40B4-BE49-F238E27FC236}">
                <a16:creationId xmlns="" xmlns:a16="http://schemas.microsoft.com/office/drawing/2014/main" id="{C89BDDC7-A1C8-26AB-E492-58A7B382049D}"/>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278</a:t>
            </a:r>
          </a:p>
        </p:txBody>
      </p:sp>
    </p:spTree>
  </p:cSld>
  <p:clrMapOvr>
    <a:overrideClrMapping bg1="lt1" tx1="dk1" bg2="lt2" tx2="dk2" accent1="accent1" accent2="accent2" accent3="accent3" accent4="accent4" accent5="accent5" accent6="accent6" hlink="hlink" folHlink="folHlink"/>
  </p:clrMapOvr>
</p:sld>
</file>

<file path=ppt/slides/slide29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4CC9857-CC7F-4FC8-007D-A6A21FF4B2A1}"/>
              </a:ext>
            </a:extLst>
          </p:cNvPr>
          <p:cNvSpPr/>
          <p:nvPr/>
        </p:nvSpPr>
        <p:spPr>
          <a:xfrm>
            <a:off x="265906" y="288925"/>
            <a:ext cx="11182350" cy="5746750"/>
          </a:xfrm>
          <a:prstGeom prst="rect">
            <a:avLst/>
          </a:prstGeom>
          <a:solidFill>
            <a:srgbClr val="FAC307"/>
          </a:solidFill>
        </p:spPr>
        <p:txBody>
          <a:bodyPr lIns="0" tIns="0" rIns="0" bIns="0"/>
          <a:lstStyle/>
          <a:p>
            <a:pPr marL="546100" eaLnBrk="1" fontAlgn="auto" hangingPunct="1">
              <a:spcBef>
                <a:spcPts val="0"/>
              </a:spcBef>
              <a:spcAft>
                <a:spcPts val="2310"/>
              </a:spcAft>
              <a:defRPr/>
            </a:pPr>
            <a:r>
              <a:rPr lang="en-US" sz="4000" spc="-200">
                <a:latin typeface="Calibri"/>
              </a:rPr>
              <a:t>CLASSIFICATION OF IMMUNOSUPPRESSANTS</a:t>
            </a:r>
          </a:p>
          <a:p>
            <a:pPr algn="just" eaLnBrk="1" fontAlgn="auto" hangingPunct="1">
              <a:lnSpc>
                <a:spcPts val="4008"/>
              </a:lnSpc>
              <a:spcBef>
                <a:spcPts val="0"/>
              </a:spcBef>
              <a:spcAft>
                <a:spcPts val="0"/>
              </a:spcAft>
              <a:defRPr/>
            </a:pPr>
            <a:r>
              <a:rPr lang="en-US" sz="2700" u="sng">
                <a:solidFill>
                  <a:srgbClr val="002060"/>
                </a:solidFill>
                <a:latin typeface="Times New Roman"/>
              </a:rPr>
              <a:t>1.</a:t>
            </a:r>
            <a:r>
              <a:rPr lang="en-US" sz="2700" u="sng">
                <a:latin typeface="Times New Roman"/>
              </a:rPr>
              <a:t> </a:t>
            </a:r>
            <a:r>
              <a:rPr lang="en-US" sz="2700" u="sng">
                <a:solidFill>
                  <a:srgbClr val="002060"/>
                </a:solidFill>
                <a:latin typeface="Times New Roman"/>
              </a:rPr>
              <a:t>PHYSICAL IMMUNOSUPRESSANTS</a:t>
            </a:r>
          </a:p>
          <a:p>
            <a:pPr algn="just" eaLnBrk="1" fontAlgn="auto" hangingPunct="1">
              <a:lnSpc>
                <a:spcPts val="4008"/>
              </a:lnSpc>
              <a:spcBef>
                <a:spcPts val="0"/>
              </a:spcBef>
              <a:spcAft>
                <a:spcPts val="0"/>
              </a:spcAft>
              <a:defRPr/>
            </a:pPr>
            <a:r>
              <a:rPr lang="en-US" sz="2700">
                <a:latin typeface="Times New Roman"/>
              </a:rPr>
              <a:t>•    Includes Total Lymphoid Irradiation, Plasmapheresis, thoracic duct drainage</a:t>
            </a:r>
          </a:p>
          <a:p>
            <a:pPr algn="just" eaLnBrk="1" fontAlgn="auto" hangingPunct="1">
              <a:lnSpc>
                <a:spcPts val="4008"/>
              </a:lnSpc>
              <a:spcBef>
                <a:spcPts val="0"/>
              </a:spcBef>
              <a:spcAft>
                <a:spcPts val="0"/>
              </a:spcAft>
              <a:defRPr/>
            </a:pPr>
            <a:r>
              <a:rPr lang="en-US" sz="2700">
                <a:latin typeface="Times New Roman"/>
              </a:rPr>
              <a:t>•    Inhibits Cell division ,cell activation, Antibody production</a:t>
            </a:r>
          </a:p>
          <a:p>
            <a:pPr algn="just" eaLnBrk="1" fontAlgn="auto" hangingPunct="1">
              <a:lnSpc>
                <a:spcPts val="4008"/>
              </a:lnSpc>
              <a:spcBef>
                <a:spcPts val="0"/>
              </a:spcBef>
              <a:spcAft>
                <a:spcPts val="0"/>
              </a:spcAft>
              <a:defRPr/>
            </a:pPr>
            <a:r>
              <a:rPr lang="en-US" sz="2700" u="sng">
                <a:solidFill>
                  <a:srgbClr val="00B050"/>
                </a:solidFill>
                <a:latin typeface="Times New Roman"/>
              </a:rPr>
              <a:t>2.</a:t>
            </a:r>
            <a:r>
              <a:rPr lang="en-US" sz="2700" u="sng">
                <a:latin typeface="Times New Roman"/>
              </a:rPr>
              <a:t> </a:t>
            </a:r>
            <a:r>
              <a:rPr lang="en-US" sz="2700" u="sng">
                <a:solidFill>
                  <a:srgbClr val="00B050"/>
                </a:solidFill>
                <a:latin typeface="Times New Roman"/>
              </a:rPr>
              <a:t>CHEMICAL IMMUNOSUPPRESSANTS</a:t>
            </a:r>
            <a:r>
              <a:rPr lang="en-US" sz="2700">
                <a:solidFill>
                  <a:srgbClr val="00B050"/>
                </a:solidFill>
                <a:latin typeface="Times New Roman"/>
              </a:rPr>
              <a:t>:</a:t>
            </a:r>
          </a:p>
          <a:p>
            <a:pPr algn="just" eaLnBrk="1" fontAlgn="auto" hangingPunct="1">
              <a:lnSpc>
                <a:spcPts val="4008"/>
              </a:lnSpc>
              <a:spcBef>
                <a:spcPts val="0"/>
              </a:spcBef>
              <a:spcAft>
                <a:spcPts val="0"/>
              </a:spcAft>
              <a:defRPr/>
            </a:pPr>
            <a:r>
              <a:rPr lang="en-US" sz="2700">
                <a:latin typeface="Times New Roman"/>
              </a:rPr>
              <a:t>•    I. Corticosteroids</a:t>
            </a:r>
          </a:p>
          <a:p>
            <a:pPr algn="just" eaLnBrk="1" fontAlgn="auto" hangingPunct="1">
              <a:lnSpc>
                <a:spcPts val="4008"/>
              </a:lnSpc>
              <a:spcBef>
                <a:spcPts val="0"/>
              </a:spcBef>
              <a:spcAft>
                <a:spcPts val="0"/>
              </a:spcAft>
              <a:defRPr/>
            </a:pPr>
            <a:r>
              <a:rPr lang="en-US" sz="2700">
                <a:latin typeface="Times New Roman"/>
              </a:rPr>
              <a:t>•    II. Cytostatics</a:t>
            </a:r>
          </a:p>
          <a:p>
            <a:pPr algn="just" eaLnBrk="1" fontAlgn="auto" hangingPunct="1">
              <a:lnSpc>
                <a:spcPts val="4008"/>
              </a:lnSpc>
              <a:spcBef>
                <a:spcPts val="0"/>
              </a:spcBef>
              <a:spcAft>
                <a:spcPts val="0"/>
              </a:spcAft>
              <a:defRPr/>
            </a:pPr>
            <a:r>
              <a:rPr lang="en-US" sz="2700">
                <a:latin typeface="Times New Roman"/>
              </a:rPr>
              <a:t>•    III. Antibodies</a:t>
            </a:r>
          </a:p>
          <a:p>
            <a:pPr algn="just" eaLnBrk="1" fontAlgn="auto" hangingPunct="1">
              <a:lnSpc>
                <a:spcPts val="4008"/>
              </a:lnSpc>
              <a:spcBef>
                <a:spcPts val="0"/>
              </a:spcBef>
              <a:spcAft>
                <a:spcPts val="0"/>
              </a:spcAft>
              <a:defRPr/>
            </a:pPr>
            <a:r>
              <a:rPr lang="en-US" sz="2700">
                <a:latin typeface="Times New Roman"/>
              </a:rPr>
              <a:t>•    IV. Drugs acting on Immunophilins</a:t>
            </a:r>
          </a:p>
          <a:p>
            <a:pPr algn="just" eaLnBrk="1" fontAlgn="auto" hangingPunct="1">
              <a:lnSpc>
                <a:spcPts val="4008"/>
              </a:lnSpc>
              <a:spcBef>
                <a:spcPts val="0"/>
              </a:spcBef>
              <a:spcAft>
                <a:spcPts val="0"/>
              </a:spcAft>
              <a:defRPr/>
            </a:pPr>
            <a:r>
              <a:rPr lang="en-US" sz="2700" u="sng">
                <a:solidFill>
                  <a:srgbClr val="7030A0"/>
                </a:solidFill>
                <a:latin typeface="Times New Roman"/>
              </a:rPr>
              <a:t>3.</a:t>
            </a:r>
            <a:r>
              <a:rPr lang="en-US" sz="2700" u="sng">
                <a:latin typeface="Times New Roman"/>
              </a:rPr>
              <a:t> </a:t>
            </a:r>
            <a:r>
              <a:rPr lang="en-US" sz="2700" u="sng">
                <a:solidFill>
                  <a:srgbClr val="7030A0"/>
                </a:solidFill>
                <a:latin typeface="Times New Roman"/>
              </a:rPr>
              <a:t>BIOLOGICAL IMMUNOSUPPRESSANTS</a:t>
            </a:r>
            <a:r>
              <a:rPr lang="en-US" sz="2700">
                <a:solidFill>
                  <a:srgbClr val="7030A0"/>
                </a:solidFill>
                <a:latin typeface="Times New Roman"/>
              </a:rPr>
              <a:t>:</a:t>
            </a:r>
          </a:p>
          <a:p>
            <a:pPr algn="just" eaLnBrk="1" fontAlgn="auto" hangingPunct="1">
              <a:lnSpc>
                <a:spcPts val="4008"/>
              </a:lnSpc>
              <a:spcBef>
                <a:spcPts val="0"/>
              </a:spcBef>
              <a:spcAft>
                <a:spcPts val="0"/>
              </a:spcAft>
              <a:defRPr/>
            </a:pPr>
            <a:r>
              <a:rPr lang="en-US" sz="2700">
                <a:latin typeface="Times New Roman"/>
              </a:rPr>
              <a:t>&gt; interferon's, interleukins, colony-stimulating factors, monoclonal antibodies</a:t>
            </a:r>
          </a:p>
        </p:txBody>
      </p:sp>
    </p:spTree>
  </p:cSld>
  <p:clrMapOvr>
    <a:overrideClrMapping bg1="lt1" tx1="dk1" bg2="lt2" tx2="dk2" accent1="accent1" accent2="accent2" accent3="accent3" accent4="accent4" accent5="accent5" accent6="accent6" hlink="hlink" folHlink="folHlink"/>
  </p:clrMapOvr>
</p:sld>
</file>

<file path=ppt/slides/slide29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C31BD3C-2206-B82F-69AE-CD5C72136D5B}"/>
              </a:ext>
            </a:extLst>
          </p:cNvPr>
          <p:cNvSpPr/>
          <p:nvPr/>
        </p:nvSpPr>
        <p:spPr>
          <a:xfrm>
            <a:off x="942181" y="360364"/>
            <a:ext cx="5715000" cy="541337"/>
          </a:xfrm>
          <a:prstGeom prst="rect">
            <a:avLst/>
          </a:prstGeom>
        </p:spPr>
        <p:txBody>
          <a:bodyPr wrap="none" lIns="0" tIns="0" rIns="0" bIns="0"/>
          <a:lstStyle/>
          <a:p>
            <a:pPr eaLnBrk="1" fontAlgn="auto" hangingPunct="1">
              <a:spcBef>
                <a:spcPts val="0"/>
              </a:spcBef>
              <a:spcAft>
                <a:spcPts val="1470"/>
              </a:spcAft>
              <a:defRPr/>
            </a:pPr>
            <a:r>
              <a:rPr lang="en-US" sz="3900" b="1" spc="-50">
                <a:latin typeface="Times New Roman"/>
              </a:rPr>
              <a:t>Drug Examples &amp; Doses:</a:t>
            </a:r>
          </a:p>
        </p:txBody>
      </p:sp>
      <p:graphicFrame>
        <p:nvGraphicFramePr>
          <p:cNvPr id="3" name="Table 2">
            <a:extLst>
              <a:ext uri="{FF2B5EF4-FFF2-40B4-BE49-F238E27FC236}">
                <a16:creationId xmlns="" xmlns:a16="http://schemas.microsoft.com/office/drawing/2014/main" id="{06BE7732-376E-0EBE-B734-0F50F446DBE8}"/>
              </a:ext>
            </a:extLst>
          </p:cNvPr>
          <p:cNvGraphicFramePr>
            <a:graphicFrameLocks noGrp="1"/>
          </p:cNvGraphicFramePr>
          <p:nvPr/>
        </p:nvGraphicFramePr>
        <p:xfrm>
          <a:off x="365919" y="1085850"/>
          <a:ext cx="11618912" cy="5481638"/>
        </p:xfrm>
        <a:graphic>
          <a:graphicData uri="http://schemas.openxmlformats.org/drawingml/2006/table">
            <a:tbl>
              <a:tblPr/>
              <a:tblGrid>
                <a:gridCol w="682748">
                  <a:extLst>
                    <a:ext uri="{9D8B030D-6E8A-4147-A177-3AD203B41FA5}">
                      <a16:colId xmlns="" xmlns:a16="http://schemas.microsoft.com/office/drawing/2014/main" val="20000"/>
                    </a:ext>
                  </a:extLst>
                </a:gridCol>
                <a:gridCol w="4254985">
                  <a:extLst>
                    <a:ext uri="{9D8B030D-6E8A-4147-A177-3AD203B41FA5}">
                      <a16:colId xmlns="" xmlns:a16="http://schemas.microsoft.com/office/drawing/2014/main" val="20001"/>
                    </a:ext>
                  </a:extLst>
                </a:gridCol>
                <a:gridCol w="6681179">
                  <a:extLst>
                    <a:ext uri="{9D8B030D-6E8A-4147-A177-3AD203B41FA5}">
                      <a16:colId xmlns="" xmlns:a16="http://schemas.microsoft.com/office/drawing/2014/main" val="20002"/>
                    </a:ext>
                  </a:extLst>
                </a:gridCol>
              </a:tblGrid>
              <a:tr h="988048">
                <a:tc>
                  <a:txBody>
                    <a:bodyPr/>
                    <a:lstStyle/>
                    <a:p>
                      <a:pPr marL="139700" indent="0">
                        <a:spcAft>
                          <a:spcPts val="1260"/>
                        </a:spcAft>
                      </a:pPr>
                      <a:r>
                        <a:rPr lang="en-US" sz="2700">
                          <a:solidFill>
                            <a:srgbClr val="FFFFFF"/>
                          </a:solidFill>
                          <a:latin typeface="Times New Roman"/>
                        </a:rPr>
                        <a:t>S.</a:t>
                      </a:r>
                    </a:p>
                    <a:p>
                      <a:pPr marL="139700" indent="0"/>
                      <a:r>
                        <a:rPr lang="en-US" sz="2700">
                          <a:solidFill>
                            <a:srgbClr val="FFFFFF"/>
                          </a:solidFill>
                          <a:latin typeface="Times New Roman"/>
                        </a:rPr>
                        <a:t>no.</a:t>
                      </a:r>
                    </a:p>
                  </a:txBody>
                  <a:tcPr marL="0" marR="0" marT="0" marB="0">
                    <a:solidFill>
                      <a:srgbClr val="70AD46"/>
                    </a:solidFill>
                  </a:tcPr>
                </a:tc>
                <a:tc>
                  <a:txBody>
                    <a:bodyPr/>
                    <a:lstStyle/>
                    <a:p>
                      <a:pPr indent="0" algn="ctr"/>
                      <a:r>
                        <a:rPr lang="en-US" sz="2700">
                          <a:solidFill>
                            <a:srgbClr val="FFFFFF"/>
                          </a:solidFill>
                          <a:latin typeface="Times New Roman"/>
                        </a:rPr>
                        <a:t>Drugs</a:t>
                      </a:r>
                    </a:p>
                  </a:txBody>
                  <a:tcPr marL="0" marR="0" marT="0" marB="0">
                    <a:solidFill>
                      <a:srgbClr val="70AD46"/>
                    </a:solidFill>
                  </a:tcPr>
                </a:tc>
                <a:tc>
                  <a:txBody>
                    <a:bodyPr/>
                    <a:lstStyle/>
                    <a:p>
                      <a:pPr indent="0" algn="ctr"/>
                      <a:r>
                        <a:rPr lang="en-US" sz="2700">
                          <a:solidFill>
                            <a:srgbClr val="FFFFFF"/>
                          </a:solidFill>
                          <a:latin typeface="Times New Roman"/>
                        </a:rPr>
                        <a:t>Doses</a:t>
                      </a:r>
                    </a:p>
                  </a:txBody>
                  <a:tcPr marL="0" marR="0" marT="0" marB="0">
                    <a:solidFill>
                      <a:srgbClr val="70AD46"/>
                    </a:solidFill>
                  </a:tcPr>
                </a:tc>
                <a:extLst>
                  <a:ext uri="{0D108BD9-81ED-4DB2-BD59-A6C34878D82A}">
                    <a16:rowId xmlns="" xmlns:a16="http://schemas.microsoft.com/office/drawing/2014/main" val="10000"/>
                  </a:ext>
                </a:extLst>
              </a:tr>
              <a:tr h="953980">
                <a:tc>
                  <a:txBody>
                    <a:bodyPr/>
                    <a:lstStyle/>
                    <a:p>
                      <a:pPr marL="203200" indent="0"/>
                      <a:r>
                        <a:rPr lang="en-US" sz="2700">
                          <a:latin typeface="Times New Roman"/>
                        </a:rPr>
                        <a:t>1</a:t>
                      </a:r>
                    </a:p>
                  </a:txBody>
                  <a:tcPr marL="0" marR="0" marT="0" marB="0" anchor="ctr">
                    <a:solidFill>
                      <a:srgbClr val="D6E3CF"/>
                    </a:solidFill>
                  </a:tcPr>
                </a:tc>
                <a:tc>
                  <a:txBody>
                    <a:bodyPr/>
                    <a:lstStyle/>
                    <a:p>
                      <a:pPr indent="0" algn="ctr"/>
                      <a:r>
                        <a:rPr lang="en-US" sz="2700">
                          <a:latin typeface="Times New Roman"/>
                        </a:rPr>
                        <a:t>Azathioprine</a:t>
                      </a:r>
                    </a:p>
                  </a:txBody>
                  <a:tcPr marL="0" marR="0" marT="0" marB="0" anchor="ctr">
                    <a:solidFill>
                      <a:srgbClr val="D6E3CF"/>
                    </a:solidFill>
                  </a:tcPr>
                </a:tc>
                <a:tc>
                  <a:txBody>
                    <a:bodyPr/>
                    <a:lstStyle/>
                    <a:p>
                      <a:pPr indent="0" algn="ctr">
                        <a:lnSpc>
                          <a:spcPts val="3336"/>
                        </a:lnSpc>
                      </a:pPr>
                      <a:r>
                        <a:rPr lang="en-US" sz="2700">
                          <a:latin typeface="Times New Roman"/>
                        </a:rPr>
                        <a:t>1mg/kg (50-100)mg PO/IV per day in divided dose Max. dose 2.5mg/kg PO/IV per day.</a:t>
                      </a:r>
                    </a:p>
                  </a:txBody>
                  <a:tcPr marL="0" marR="0" marT="0" marB="0" anchor="b">
                    <a:solidFill>
                      <a:srgbClr val="D6E3CF"/>
                    </a:solidFill>
                  </a:tcPr>
                </a:tc>
                <a:extLst>
                  <a:ext uri="{0D108BD9-81ED-4DB2-BD59-A6C34878D82A}">
                    <a16:rowId xmlns="" xmlns:a16="http://schemas.microsoft.com/office/drawing/2014/main" val="10001"/>
                  </a:ext>
                </a:extLst>
              </a:tr>
              <a:tr h="655289">
                <a:tc>
                  <a:txBody>
                    <a:bodyPr/>
                    <a:lstStyle/>
                    <a:p>
                      <a:pPr marL="139700" indent="0"/>
                      <a:r>
                        <a:rPr lang="en-US" sz="2700">
                          <a:latin typeface="Times New Roman"/>
                        </a:rPr>
                        <a:t>2</a:t>
                      </a:r>
                    </a:p>
                  </a:txBody>
                  <a:tcPr marL="0" marR="0" marT="0" marB="0" anchor="ctr"/>
                </a:tc>
                <a:tc>
                  <a:txBody>
                    <a:bodyPr/>
                    <a:lstStyle/>
                    <a:p>
                      <a:pPr indent="0" algn="ctr"/>
                      <a:r>
                        <a:rPr lang="en-US" sz="2700">
                          <a:latin typeface="Times New Roman"/>
                        </a:rPr>
                        <a:t>Cyclosporine</a:t>
                      </a:r>
                    </a:p>
                  </a:txBody>
                  <a:tcPr marL="0" marR="0" marT="0" marB="0" anchor="ctr"/>
                </a:tc>
                <a:tc>
                  <a:txBody>
                    <a:bodyPr/>
                    <a:lstStyle/>
                    <a:p>
                      <a:pPr indent="0" algn="ctr"/>
                      <a:r>
                        <a:rPr lang="en-US" sz="2700">
                          <a:latin typeface="Times New Roman"/>
                        </a:rPr>
                        <a:t>10-15mg per kg /day with milk</a:t>
                      </a:r>
                    </a:p>
                  </a:txBody>
                  <a:tcPr marL="0" marR="0" marT="0" marB="0" anchor="ctr"/>
                </a:tc>
                <a:extLst>
                  <a:ext uri="{0D108BD9-81ED-4DB2-BD59-A6C34878D82A}">
                    <a16:rowId xmlns="" xmlns:a16="http://schemas.microsoft.com/office/drawing/2014/main" val="10002"/>
                  </a:ext>
                </a:extLst>
              </a:tr>
              <a:tr h="652241">
                <a:tc>
                  <a:txBody>
                    <a:bodyPr/>
                    <a:lstStyle/>
                    <a:p>
                      <a:pPr marL="139700" indent="0"/>
                      <a:r>
                        <a:rPr lang="en-US" sz="2700">
                          <a:latin typeface="Times New Roman"/>
                        </a:rPr>
                        <a:t>3</a:t>
                      </a:r>
                    </a:p>
                  </a:txBody>
                  <a:tcPr marL="0" marR="0" marT="0" marB="0">
                    <a:solidFill>
                      <a:srgbClr val="D6E3CF"/>
                    </a:solidFill>
                  </a:tcPr>
                </a:tc>
                <a:tc>
                  <a:txBody>
                    <a:bodyPr/>
                    <a:lstStyle/>
                    <a:p>
                      <a:pPr indent="0" algn="ctr"/>
                      <a:r>
                        <a:rPr lang="en-US" sz="2700">
                          <a:latin typeface="Times New Roman"/>
                        </a:rPr>
                        <a:t>Daclizumab</a:t>
                      </a:r>
                    </a:p>
                  </a:txBody>
                  <a:tcPr marL="0" marR="0" marT="0" marB="0">
                    <a:solidFill>
                      <a:srgbClr val="D6E3CF"/>
                    </a:solidFill>
                  </a:tcPr>
                </a:tc>
                <a:tc>
                  <a:txBody>
                    <a:bodyPr/>
                    <a:lstStyle/>
                    <a:p>
                      <a:pPr indent="0" algn="ctr"/>
                      <a:r>
                        <a:rPr lang="en-US" sz="2700">
                          <a:latin typeface="Times New Roman"/>
                        </a:rPr>
                        <a:t>0.1mg/kg</a:t>
                      </a:r>
                    </a:p>
                  </a:txBody>
                  <a:tcPr marL="0" marR="0" marT="0" marB="0">
                    <a:solidFill>
                      <a:srgbClr val="D6E3CF"/>
                    </a:solidFill>
                  </a:tcPr>
                </a:tc>
                <a:extLst>
                  <a:ext uri="{0D108BD9-81ED-4DB2-BD59-A6C34878D82A}">
                    <a16:rowId xmlns="" xmlns:a16="http://schemas.microsoft.com/office/drawing/2014/main" val="10003"/>
                  </a:ext>
                </a:extLst>
              </a:tr>
              <a:tr h="655289">
                <a:tc>
                  <a:txBody>
                    <a:bodyPr/>
                    <a:lstStyle/>
                    <a:p>
                      <a:pPr marL="139700" indent="0"/>
                      <a:r>
                        <a:rPr lang="en-US" sz="2700">
                          <a:latin typeface="Times New Roman"/>
                        </a:rPr>
                        <a:t>4</a:t>
                      </a:r>
                    </a:p>
                  </a:txBody>
                  <a:tcPr marL="0" marR="0" marT="0" marB="0"/>
                </a:tc>
                <a:tc>
                  <a:txBody>
                    <a:bodyPr/>
                    <a:lstStyle/>
                    <a:p>
                      <a:pPr indent="0" algn="ctr"/>
                      <a:r>
                        <a:rPr lang="en-US" sz="2700">
                          <a:latin typeface="Times New Roman"/>
                        </a:rPr>
                        <a:t>Muromonab</a:t>
                      </a:r>
                    </a:p>
                  </a:txBody>
                  <a:tcPr marL="0" marR="0" marT="0" marB="0"/>
                </a:tc>
                <a:tc>
                  <a:txBody>
                    <a:bodyPr/>
                    <a:lstStyle/>
                    <a:p>
                      <a:pPr indent="0" algn="ctr"/>
                      <a:r>
                        <a:rPr lang="en-US" sz="2700">
                          <a:latin typeface="Times New Roman"/>
                        </a:rPr>
                        <a:t>5mg ID OD.</a:t>
                      </a:r>
                    </a:p>
                  </a:txBody>
                  <a:tcPr marL="0" marR="0" marT="0" marB="0"/>
                </a:tc>
                <a:extLst>
                  <a:ext uri="{0D108BD9-81ED-4DB2-BD59-A6C34878D82A}">
                    <a16:rowId xmlns="" xmlns:a16="http://schemas.microsoft.com/office/drawing/2014/main" val="10004"/>
                  </a:ext>
                </a:extLst>
              </a:tr>
              <a:tr h="652241">
                <a:tc>
                  <a:txBody>
                    <a:bodyPr/>
                    <a:lstStyle/>
                    <a:p>
                      <a:pPr marL="203200" indent="0"/>
                      <a:r>
                        <a:rPr lang="en-US" sz="2700">
                          <a:latin typeface="Times New Roman"/>
                        </a:rPr>
                        <a:t>5</a:t>
                      </a:r>
                    </a:p>
                  </a:txBody>
                  <a:tcPr marL="0" marR="0" marT="0" marB="0" anchor="ctr">
                    <a:solidFill>
                      <a:srgbClr val="D6E3CF"/>
                    </a:solidFill>
                  </a:tcPr>
                </a:tc>
                <a:tc>
                  <a:txBody>
                    <a:bodyPr/>
                    <a:lstStyle/>
                    <a:p>
                      <a:pPr indent="0" algn="ctr"/>
                      <a:r>
                        <a:rPr lang="en-US" sz="2700">
                          <a:latin typeface="Times New Roman"/>
                        </a:rPr>
                        <a:t>Basiliximab</a:t>
                      </a:r>
                    </a:p>
                  </a:txBody>
                  <a:tcPr marL="0" marR="0" marT="0" marB="0" anchor="ctr">
                    <a:solidFill>
                      <a:srgbClr val="D6E3CF"/>
                    </a:solidFill>
                  </a:tcPr>
                </a:tc>
                <a:tc>
                  <a:txBody>
                    <a:bodyPr/>
                    <a:lstStyle/>
                    <a:p>
                      <a:pPr indent="0" algn="ctr"/>
                      <a:r>
                        <a:rPr lang="en-US" sz="2700">
                          <a:latin typeface="Times New Roman"/>
                        </a:rPr>
                        <a:t>10-20 mg</a:t>
                      </a:r>
                    </a:p>
                  </a:txBody>
                  <a:tcPr marL="0" marR="0" marT="0" marB="0" anchor="ctr">
                    <a:solidFill>
                      <a:srgbClr val="D6E3CF"/>
                    </a:solidFill>
                  </a:tcPr>
                </a:tc>
                <a:extLst>
                  <a:ext uri="{0D108BD9-81ED-4DB2-BD59-A6C34878D82A}">
                    <a16:rowId xmlns="" xmlns:a16="http://schemas.microsoft.com/office/drawing/2014/main" val="10005"/>
                  </a:ext>
                </a:extLst>
              </a:tr>
              <a:tr h="924549">
                <a:tc>
                  <a:txBody>
                    <a:bodyPr/>
                    <a:lstStyle/>
                    <a:p>
                      <a:pPr marL="203200" indent="0"/>
                      <a:r>
                        <a:rPr lang="en-US" sz="2700">
                          <a:latin typeface="Times New Roman"/>
                        </a:rPr>
                        <a:t>6</a:t>
                      </a:r>
                    </a:p>
                  </a:txBody>
                  <a:tcPr marL="0" marR="0" marT="0" marB="0" anchor="ctr"/>
                </a:tc>
                <a:tc>
                  <a:txBody>
                    <a:bodyPr/>
                    <a:lstStyle/>
                    <a:p>
                      <a:pPr indent="0" algn="ctr"/>
                      <a:r>
                        <a:rPr lang="en-US" sz="2700">
                          <a:latin typeface="Times New Roman"/>
                        </a:rPr>
                        <a:t>Prednisone</a:t>
                      </a:r>
                    </a:p>
                  </a:txBody>
                  <a:tcPr marL="0" marR="0" marT="0" marB="0" anchor="ctr"/>
                </a:tc>
                <a:tc>
                  <a:txBody>
                    <a:bodyPr/>
                    <a:lstStyle/>
                    <a:p>
                      <a:pPr indent="0" algn="ctr">
                        <a:spcAft>
                          <a:spcPts val="840"/>
                        </a:spcAft>
                      </a:pPr>
                      <a:r>
                        <a:rPr lang="en-US" sz="2700">
                          <a:latin typeface="Times New Roman"/>
                        </a:rPr>
                        <a:t>5-60mg per day in divided doses</a:t>
                      </a:r>
                    </a:p>
                    <a:p>
                      <a:pPr indent="0" algn="ctr"/>
                      <a:r>
                        <a:rPr lang="en-US" sz="2700">
                          <a:latin typeface="Times New Roman"/>
                        </a:rPr>
                        <a:t>1-4times/day.</a:t>
                      </a:r>
                    </a:p>
                  </a:txBody>
                  <a:tcPr marL="0" marR="0" marT="0" marB="0" anchor="b"/>
                </a:tc>
                <a:extLst>
                  <a:ext uri="{0D108BD9-81ED-4DB2-BD59-A6C34878D82A}">
                    <a16:rowId xmlns="" xmlns:a16="http://schemas.microsoft.com/office/drawing/2014/main" val="10006"/>
                  </a:ext>
                </a:extLst>
              </a:tr>
            </a:tbl>
          </a:graphicData>
        </a:graphic>
      </p:graphicFrame>
      <p:sp>
        <p:nvSpPr>
          <p:cNvPr id="4" name="Rectangle 3">
            <a:extLst>
              <a:ext uri="{FF2B5EF4-FFF2-40B4-BE49-F238E27FC236}">
                <a16:creationId xmlns="" xmlns:a16="http://schemas.microsoft.com/office/drawing/2014/main" id="{A536743D-2244-4C6B-684D-35D5602B16ED}"/>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28469044-2740-FCD8-C392-8833793E3A29}"/>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280</a:t>
            </a:r>
          </a:p>
        </p:txBody>
      </p:sp>
    </p:spTree>
  </p:cSld>
  <p:clrMapOvr>
    <a:overrideClrMapping bg1="lt1" tx1="dk1" bg2="lt2" tx2="dk2" accent1="accent1" accent2="accent2" accent3="accent3" accent4="accent4" accent5="accent5" accent6="accent6" hlink="hlink" folHlink="folHlink"/>
  </p:clrMapOvr>
</p:sld>
</file>

<file path=ppt/slides/slide30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1">
            <a:extLst>
              <a:ext uri="{FF2B5EF4-FFF2-40B4-BE49-F238E27FC236}">
                <a16:creationId xmlns="" xmlns:a16="http://schemas.microsoft.com/office/drawing/2014/main" id="{65268014-36F1-D979-E6C0-B6DCEE4E61BC}"/>
              </a:ext>
            </a:extLst>
          </p:cNvPr>
          <p:cNvSpPr>
            <a:spLocks noChangeArrowheads="1"/>
          </p:cNvSpPr>
          <p:nvPr/>
        </p:nvSpPr>
        <p:spPr bwMode="auto">
          <a:xfrm>
            <a:off x="143669" y="42863"/>
            <a:ext cx="11858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3800"/>
              <a:t>Contd</a:t>
            </a:r>
          </a:p>
        </p:txBody>
      </p:sp>
      <p:sp>
        <p:nvSpPr>
          <p:cNvPr id="3" name="Rectangle 2">
            <a:extLst>
              <a:ext uri="{FF2B5EF4-FFF2-40B4-BE49-F238E27FC236}">
                <a16:creationId xmlns="" xmlns:a16="http://schemas.microsoft.com/office/drawing/2014/main" id="{8E0DFB39-D162-E17A-2310-1401C3C75330}"/>
              </a:ext>
            </a:extLst>
          </p:cNvPr>
          <p:cNvSpPr/>
          <p:nvPr/>
        </p:nvSpPr>
        <p:spPr>
          <a:xfrm>
            <a:off x="494506" y="828675"/>
            <a:ext cx="10904538" cy="5048250"/>
          </a:xfrm>
          <a:prstGeom prst="rect">
            <a:avLst/>
          </a:prstGeom>
        </p:spPr>
        <p:txBody>
          <a:bodyPr lIns="0" tIns="0" rIns="0" bIns="0"/>
          <a:lstStyle/>
          <a:p>
            <a:pPr marL="240284" indent="-215900" eaLnBrk="1" fontAlgn="auto" hangingPunct="1">
              <a:lnSpc>
                <a:spcPts val="3432"/>
              </a:lnSpc>
              <a:spcBef>
                <a:spcPts val="0"/>
              </a:spcBef>
              <a:spcAft>
                <a:spcPts val="630"/>
              </a:spcAft>
              <a:defRPr/>
            </a:pPr>
            <a:r>
              <a:rPr lang="en-US" sz="3100" spc="-150">
                <a:latin typeface="Calibri"/>
              </a:rPr>
              <a:t>•    Contraindication &amp; Precautions: Bone marrow depression, Infection, cancer, Impaired liver kidney function (cautiously use), Contraindicated in patient with hypersensitivity to poly-sorbate -80.</a:t>
            </a:r>
          </a:p>
          <a:p>
            <a:pPr marL="240284" indent="-215900" eaLnBrk="1" fontAlgn="auto" hangingPunct="1">
              <a:lnSpc>
                <a:spcPts val="3456"/>
              </a:lnSpc>
              <a:spcBef>
                <a:spcPts val="0"/>
              </a:spcBef>
              <a:spcAft>
                <a:spcPts val="630"/>
              </a:spcAft>
              <a:defRPr/>
            </a:pPr>
            <a:r>
              <a:rPr lang="en-US" sz="3100" spc="-150">
                <a:latin typeface="Calibri"/>
              </a:rPr>
              <a:t>•    Use all immunosuppressive cautiously in pregnant and breast feeding women.</a:t>
            </a:r>
          </a:p>
          <a:p>
            <a:pPr marL="240284" indent="-215900" eaLnBrk="1" fontAlgn="auto" hangingPunct="1">
              <a:lnSpc>
                <a:spcPts val="3456"/>
              </a:lnSpc>
              <a:spcBef>
                <a:spcPts val="0"/>
              </a:spcBef>
              <a:spcAft>
                <a:spcPts val="0"/>
              </a:spcAft>
              <a:defRPr/>
            </a:pPr>
            <a:r>
              <a:rPr lang="en-US" sz="3100" spc="-150">
                <a:latin typeface="Calibri"/>
              </a:rPr>
              <a:t>•    Adverse effect: Peptic ulcer, increase sr. glucose level, Nausea/vomiting, Anorexia, Hepatotoxicity, Fever and chills, electrolyte changes, tremors, weight gain, edema, mood swing, diarrhoea, leukopenia, thrombocytopenia, G.I. disorder, nephrotoxicity, Dyspnea, flu like symptoms.</a:t>
            </a:r>
          </a:p>
        </p:txBody>
      </p:sp>
      <p:sp>
        <p:nvSpPr>
          <p:cNvPr id="4" name="Rectangle 3">
            <a:extLst>
              <a:ext uri="{FF2B5EF4-FFF2-40B4-BE49-F238E27FC236}">
                <a16:creationId xmlns="" xmlns:a16="http://schemas.microsoft.com/office/drawing/2014/main" id="{362802B3-565E-5157-C656-7292D4975AC8}"/>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F4E7D812-D4FC-04BB-E106-ED8DE845DCE1}"/>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281</a:t>
            </a:r>
          </a:p>
        </p:txBody>
      </p:sp>
    </p:spTree>
  </p:cSld>
  <p:clrMapOvr>
    <a:overrideClrMapping bg1="lt1" tx1="dk1" bg2="lt2" tx2="dk2" accent1="accent1" accent2="accent2" accent3="accent3" accent4="accent4" accent5="accent5" accent6="accent6" hlink="hlink" folHlink="folHlink"/>
  </p:clrMapOvr>
</p:sld>
</file>

<file path=ppt/slides/slide30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8226" name="Rectangle 1">
            <a:extLst>
              <a:ext uri="{FF2B5EF4-FFF2-40B4-BE49-F238E27FC236}">
                <a16:creationId xmlns="" xmlns:a16="http://schemas.microsoft.com/office/drawing/2014/main" id="{3458E294-C67E-50A0-5EBD-F2C08F029A71}"/>
              </a:ext>
            </a:extLst>
          </p:cNvPr>
          <p:cNvSpPr>
            <a:spLocks noChangeArrowheads="1"/>
          </p:cNvSpPr>
          <p:nvPr/>
        </p:nvSpPr>
        <p:spPr bwMode="auto">
          <a:xfrm>
            <a:off x="945357" y="546101"/>
            <a:ext cx="10283825" cy="545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Aft>
                <a:spcPts val="1263"/>
              </a:spcAft>
            </a:pPr>
            <a:r>
              <a:rPr lang="en-US" altLang="en-US" sz="2700">
                <a:latin typeface="Times New Roman" panose="02020603050405020304" pitchFamily="18" charset="0"/>
              </a:rPr>
              <a:t>•    Drug interactions:</a:t>
            </a:r>
          </a:p>
          <a:p>
            <a:pPr eaLnBrk="1" hangingPunct="1">
              <a:lnSpc>
                <a:spcPts val="3025"/>
              </a:lnSpc>
              <a:spcAft>
                <a:spcPts val="425"/>
              </a:spcAft>
            </a:pPr>
            <a:r>
              <a:rPr lang="en-US" altLang="en-US" sz="2700">
                <a:latin typeface="Times New Roman" panose="02020603050405020304" pitchFamily="18" charset="0"/>
              </a:rPr>
              <a:t>1.    Concurrent use of cyclosporine with other nephrotoxic drugs causes additive nephrotoxicity.</a:t>
            </a:r>
          </a:p>
          <a:p>
            <a:pPr eaLnBrk="1" hangingPunct="1">
              <a:lnSpc>
                <a:spcPts val="3000"/>
              </a:lnSpc>
              <a:spcAft>
                <a:spcPts val="425"/>
              </a:spcAft>
            </a:pPr>
            <a:r>
              <a:rPr lang="en-US" altLang="en-US" sz="2700">
                <a:latin typeface="Times New Roman" panose="02020603050405020304" pitchFamily="18" charset="0"/>
              </a:rPr>
              <a:t>2.    Ketoconazole and cimetidine increase the risk of toxicity from cyclosporine.</a:t>
            </a:r>
          </a:p>
          <a:p>
            <a:pPr algn="just" eaLnBrk="1" hangingPunct="1">
              <a:spcAft>
                <a:spcPts val="1263"/>
              </a:spcAft>
            </a:pPr>
            <a:r>
              <a:rPr lang="en-US" altLang="en-US" sz="2700">
                <a:latin typeface="Times New Roman" panose="02020603050405020304" pitchFamily="18" charset="0"/>
              </a:rPr>
              <a:t>3.    Allopurinol increases the risk of toxicity azathioprine.</a:t>
            </a:r>
          </a:p>
          <a:p>
            <a:pPr algn="just" eaLnBrk="1" hangingPunct="1">
              <a:spcAft>
                <a:spcPts val="1263"/>
              </a:spcAft>
            </a:pPr>
            <a:r>
              <a:rPr lang="en-US" altLang="en-US" sz="2700">
                <a:latin typeface="Times New Roman" panose="02020603050405020304" pitchFamily="18" charset="0"/>
              </a:rPr>
              <a:t>•    Nursing Responsibilities:</a:t>
            </a:r>
          </a:p>
          <a:p>
            <a:pPr eaLnBrk="1" hangingPunct="1">
              <a:lnSpc>
                <a:spcPts val="3100"/>
              </a:lnSpc>
              <a:spcAft>
                <a:spcPts val="425"/>
              </a:spcAft>
            </a:pPr>
            <a:r>
              <a:rPr lang="en-US" altLang="en-US" sz="2700">
                <a:latin typeface="Times New Roman" panose="02020603050405020304" pitchFamily="18" charset="0"/>
              </a:rPr>
              <a:t>v^Nurse should monitor for adverse effect, toxicity and sign &amp; symptoms of infection.</a:t>
            </a:r>
          </a:p>
          <a:p>
            <a:pPr algn="just" eaLnBrk="1" hangingPunct="1">
              <a:spcAft>
                <a:spcPts val="1263"/>
              </a:spcAft>
            </a:pPr>
            <a:r>
              <a:rPr lang="en-US" altLang="en-US" sz="2700">
                <a:latin typeface="Times New Roman" panose="02020603050405020304" pitchFamily="18" charset="0"/>
              </a:rPr>
              <a:t>v^Nurse should monitor &amp; maintain intake and output chart.</a:t>
            </a:r>
          </a:p>
          <a:p>
            <a:pPr eaLnBrk="1" hangingPunct="1">
              <a:lnSpc>
                <a:spcPts val="2925"/>
              </a:lnSpc>
            </a:pPr>
            <a:r>
              <a:rPr lang="en-US" altLang="en-US" sz="2700">
                <a:latin typeface="Times New Roman" panose="02020603050405020304" pitchFamily="18" charset="0"/>
              </a:rPr>
              <a:t>v^Nurse should instruct patient to report unusual bleeding or sign and symptoms of transplant rejection</a:t>
            </a:r>
          </a:p>
        </p:txBody>
      </p:sp>
      <p:sp>
        <p:nvSpPr>
          <p:cNvPr id="3" name="Rectangle 2">
            <a:extLst>
              <a:ext uri="{FF2B5EF4-FFF2-40B4-BE49-F238E27FC236}">
                <a16:creationId xmlns="" xmlns:a16="http://schemas.microsoft.com/office/drawing/2014/main" id="{D47C6E9E-088A-3215-EBF5-60945010FC1F}"/>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4" name="Rectangle 3">
            <a:extLst>
              <a:ext uri="{FF2B5EF4-FFF2-40B4-BE49-F238E27FC236}">
                <a16:creationId xmlns="" xmlns:a16="http://schemas.microsoft.com/office/drawing/2014/main" id="{DE2EBB07-718C-275D-9D05-D7199E957E2F}"/>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282</a:t>
            </a:r>
          </a:p>
        </p:txBody>
      </p:sp>
    </p:spTree>
  </p:cSld>
  <p:clrMapOvr>
    <a:overrideClrMapping bg1="lt1" tx1="dk1" bg2="lt2" tx2="dk2" accent1="accent1" accent2="accent2" accent3="accent3" accent4="accent4" accent5="accent5" accent6="accent6" hlink="hlink" folHlink="folHlink"/>
  </p:clrMapOvr>
</p:sld>
</file>

<file path=ppt/slides/slide30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250" name="Rectangle 1">
            <a:extLst>
              <a:ext uri="{FF2B5EF4-FFF2-40B4-BE49-F238E27FC236}">
                <a16:creationId xmlns="" xmlns:a16="http://schemas.microsoft.com/office/drawing/2014/main" id="{A7819237-3194-DB99-F334-A1C9D9356986}"/>
              </a:ext>
            </a:extLst>
          </p:cNvPr>
          <p:cNvSpPr>
            <a:spLocks noChangeArrowheads="1"/>
          </p:cNvSpPr>
          <p:nvPr/>
        </p:nvSpPr>
        <p:spPr bwMode="auto">
          <a:xfrm>
            <a:off x="945356" y="338139"/>
            <a:ext cx="53911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4000" b="1">
                <a:latin typeface="Times New Roman" panose="02020603050405020304" pitchFamily="18" charset="0"/>
              </a:rPr>
              <a:t>Nursing Responsibilities.</a:t>
            </a:r>
          </a:p>
        </p:txBody>
      </p:sp>
      <p:sp>
        <p:nvSpPr>
          <p:cNvPr id="309251" name="Rectangle 2">
            <a:extLst>
              <a:ext uri="{FF2B5EF4-FFF2-40B4-BE49-F238E27FC236}">
                <a16:creationId xmlns="" xmlns:a16="http://schemas.microsoft.com/office/drawing/2014/main" id="{0BBBE00B-1AD2-6D6A-3281-E949CF51DBC3}"/>
              </a:ext>
            </a:extLst>
          </p:cNvPr>
          <p:cNvSpPr>
            <a:spLocks noChangeArrowheads="1"/>
          </p:cNvSpPr>
          <p:nvPr/>
        </p:nvSpPr>
        <p:spPr bwMode="auto">
          <a:xfrm>
            <a:off x="534194" y="1265239"/>
            <a:ext cx="1058545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25425" indent="-2032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050"/>
              </a:lnSpc>
              <a:spcAft>
                <a:spcPts val="425"/>
              </a:spcAft>
            </a:pPr>
            <a:r>
              <a:rPr lang="en-US" altLang="en-US" sz="2700">
                <a:latin typeface="Times New Roman" panose="02020603050405020304" pitchFamily="18" charset="0"/>
              </a:rPr>
              <a:t>•    Nurse should inform the patient about potential teratogenic effects of these drugs during pregnancies and urge the patient to use contraception.</a:t>
            </a:r>
          </a:p>
          <a:p>
            <a:pPr eaLnBrk="1" hangingPunct="1">
              <a:lnSpc>
                <a:spcPts val="3025"/>
              </a:lnSpc>
              <a:spcAft>
                <a:spcPts val="425"/>
              </a:spcAft>
            </a:pPr>
            <a:r>
              <a:rPr lang="en-US" altLang="en-US" sz="2700">
                <a:latin typeface="Times New Roman" panose="02020603050405020304" pitchFamily="18" charset="0"/>
              </a:rPr>
              <a:t>•    Nurse should teach the patient about the importance of life long compliance with immunosuppressive therapy to prevent organ transplant rejection.</a:t>
            </a:r>
          </a:p>
          <a:p>
            <a:pPr eaLnBrk="1" hangingPunct="1">
              <a:lnSpc>
                <a:spcPts val="3025"/>
              </a:lnSpc>
            </a:pPr>
            <a:r>
              <a:rPr lang="en-US" altLang="en-US" sz="2700">
                <a:latin typeface="Times New Roman" panose="02020603050405020304" pitchFamily="18" charset="0"/>
              </a:rPr>
              <a:t>•    Assess the patient for S/S of infection, such as fever, tachycardia, malaise, redness and inflammation.</a:t>
            </a:r>
          </a:p>
        </p:txBody>
      </p:sp>
      <p:sp>
        <p:nvSpPr>
          <p:cNvPr id="4" name="Rectangle 3">
            <a:extLst>
              <a:ext uri="{FF2B5EF4-FFF2-40B4-BE49-F238E27FC236}">
                <a16:creationId xmlns="" xmlns:a16="http://schemas.microsoft.com/office/drawing/2014/main" id="{D2D2265A-58CE-C90E-3707-E0B1AC773EDE}"/>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5" name="Rectangle 4">
            <a:extLst>
              <a:ext uri="{FF2B5EF4-FFF2-40B4-BE49-F238E27FC236}">
                <a16:creationId xmlns="" xmlns:a16="http://schemas.microsoft.com/office/drawing/2014/main" id="{FF661A8F-2D43-AED7-D806-E2FED756A434}"/>
              </a:ext>
            </a:extLst>
          </p:cNvPr>
          <p:cNvSpPr/>
          <p:nvPr/>
        </p:nvSpPr>
        <p:spPr>
          <a:xfrm>
            <a:off x="11043445" y="6477000"/>
            <a:ext cx="255587"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283</a:t>
            </a:r>
          </a:p>
        </p:txBody>
      </p:sp>
    </p:spTree>
  </p:cSld>
  <p:clrMapOvr>
    <a:overrideClrMapping bg1="lt1" tx1="dk1" bg2="lt2" tx2="dk2" accent1="accent1" accent2="accent2" accent3="accent3" accent4="accent4" accent5="accent5" accent6="accent6" hlink="hlink" folHlink="folHlink"/>
  </p:clrMapOvr>
</p:sld>
</file>

<file path=ppt/slides/slide30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0ED3ED1E-8019-4A6C-7835-3C31D8540497}"/>
              </a:ext>
            </a:extLst>
          </p:cNvPr>
          <p:cNvSpPr/>
          <p:nvPr/>
        </p:nvSpPr>
        <p:spPr>
          <a:xfrm>
            <a:off x="497682" y="361951"/>
            <a:ext cx="11274425" cy="5840413"/>
          </a:xfrm>
          <a:prstGeom prst="rect">
            <a:avLst/>
          </a:prstGeom>
        </p:spPr>
        <p:txBody>
          <a:bodyPr lIns="0" tIns="0" rIns="0" bIns="0"/>
          <a:lstStyle/>
          <a:p>
            <a:pPr marL="520700" eaLnBrk="1" fontAlgn="auto" hangingPunct="1">
              <a:spcBef>
                <a:spcPts val="0"/>
              </a:spcBef>
              <a:spcAft>
                <a:spcPts val="1260"/>
              </a:spcAft>
              <a:defRPr/>
            </a:pPr>
            <a:r>
              <a:rPr lang="en-US" sz="3900" b="1" spc="-50">
                <a:latin typeface="Times New Roman"/>
              </a:rPr>
              <a:t>References</a:t>
            </a:r>
          </a:p>
          <a:p>
            <a:pPr marL="520700" indent="-520700" eaLnBrk="1" fontAlgn="auto" hangingPunct="1">
              <a:lnSpc>
                <a:spcPts val="3048"/>
              </a:lnSpc>
              <a:spcBef>
                <a:spcPts val="0"/>
              </a:spcBef>
              <a:spcAft>
                <a:spcPts val="630"/>
              </a:spcAft>
              <a:defRPr/>
            </a:pPr>
            <a:r>
              <a:rPr lang="en-US" sz="2700">
                <a:latin typeface="Times New Roman"/>
              </a:rPr>
              <a:t>1.    Dr. P.K. Panwar, Essentials of pharmacology for nurses, AITBS pub. 2017, India, Pg no. 10 - 34.</a:t>
            </a:r>
          </a:p>
          <a:p>
            <a:pPr marL="520700" indent="-520700" eaLnBrk="1" fontAlgn="auto" hangingPunct="1">
              <a:lnSpc>
                <a:spcPts val="3024"/>
              </a:lnSpc>
              <a:spcBef>
                <a:spcPts val="0"/>
              </a:spcBef>
              <a:spcAft>
                <a:spcPts val="630"/>
              </a:spcAft>
              <a:defRPr/>
            </a:pPr>
            <a:r>
              <a:rPr lang="en-US" sz="2700">
                <a:latin typeface="Times New Roman"/>
              </a:rPr>
              <a:t>2.    Dr. Suresh k sharma, Textbook of pharmacology, pathology &amp; genetics for nurses, Jaypee pub. 2016 India Pg no 25 - 120.</a:t>
            </a:r>
          </a:p>
          <a:p>
            <a:pPr marL="520700" indent="-520700" eaLnBrk="1" fontAlgn="auto" hangingPunct="1">
              <a:lnSpc>
                <a:spcPts val="3024"/>
              </a:lnSpc>
              <a:spcBef>
                <a:spcPts val="0"/>
              </a:spcBef>
              <a:spcAft>
                <a:spcPts val="630"/>
              </a:spcAft>
              <a:defRPr/>
            </a:pPr>
            <a:r>
              <a:rPr lang="en-US" sz="2700">
                <a:latin typeface="Times New Roman"/>
              </a:rPr>
              <a:t>3.    Tara v. Shanbhag, Smita shenoy, Pharmacology preparation manual for undergraduate, Elsevier pub. 2014. Pg no. 366 - 460.</a:t>
            </a:r>
          </a:p>
          <a:p>
            <a:pPr marL="520700" indent="-520700" eaLnBrk="1" fontAlgn="auto" hangingPunct="1">
              <a:lnSpc>
                <a:spcPts val="3000"/>
              </a:lnSpc>
              <a:spcBef>
                <a:spcPts val="0"/>
              </a:spcBef>
              <a:spcAft>
                <a:spcPts val="630"/>
              </a:spcAft>
              <a:defRPr/>
            </a:pPr>
            <a:r>
              <a:rPr lang="en-US" sz="2700">
                <a:latin typeface="Times New Roman"/>
              </a:rPr>
              <a:t>4.    Marilyn Herbert - Ashton, Nancy Clarkson, Pharmacology, Jones &amp; Barlet pub 2010 India, Pg no 2-93.</a:t>
            </a:r>
          </a:p>
          <a:p>
            <a:pPr marL="520700" indent="-520700" eaLnBrk="1" fontAlgn="auto" hangingPunct="1">
              <a:lnSpc>
                <a:spcPts val="3072"/>
              </a:lnSpc>
              <a:spcBef>
                <a:spcPts val="0"/>
              </a:spcBef>
              <a:spcAft>
                <a:spcPts val="630"/>
              </a:spcAft>
              <a:defRPr/>
            </a:pPr>
            <a:r>
              <a:rPr lang="en-US" sz="2700">
                <a:latin typeface="Times New Roman"/>
              </a:rPr>
              <a:t>5.    Govind s. mittal, Pharmacology at a glance, Paras medical book pub. 2009 India 40 - 50.</a:t>
            </a:r>
          </a:p>
          <a:p>
            <a:pPr marL="520700" indent="-520700" eaLnBrk="1" fontAlgn="auto" hangingPunct="1">
              <a:lnSpc>
                <a:spcPts val="3000"/>
              </a:lnSpc>
              <a:spcBef>
                <a:spcPts val="0"/>
              </a:spcBef>
              <a:spcAft>
                <a:spcPts val="0"/>
              </a:spcAft>
              <a:defRPr/>
            </a:pPr>
            <a:r>
              <a:rPr lang="en-US" sz="2700">
                <a:latin typeface="Times New Roman"/>
              </a:rPr>
              <a:t>6.    Madhuri Inamdar, Pharmacology in nursing, Vora medical pub. 2006 India 1</a:t>
            </a:r>
            <a:r>
              <a:rPr lang="en-US" sz="2700" baseline="30000">
                <a:latin typeface="Times New Roman"/>
              </a:rPr>
              <a:t>st</a:t>
            </a:r>
            <a:r>
              <a:rPr lang="en-US" sz="2700">
                <a:latin typeface="Times New Roman"/>
              </a:rPr>
              <a:t> edition, Pg no 14 - 60.</a:t>
            </a:r>
          </a:p>
        </p:txBody>
      </p:sp>
    </p:spTree>
  </p:cSld>
  <p:clrMapOvr>
    <a:overrideClrMapping bg1="lt1" tx1="dk1" bg2="lt2" tx2="dk2" accent1="accent1" accent2="accent2" accent3="accent3" accent4="accent4" accent5="accent5" accent6="accent6" hlink="hlink" folHlink="folHlink"/>
  </p:clrMapOvr>
</p:sld>
</file>

<file path=ppt/slides/slide30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1298" name="Rectangle 1">
            <a:extLst>
              <a:ext uri="{FF2B5EF4-FFF2-40B4-BE49-F238E27FC236}">
                <a16:creationId xmlns="" xmlns:a16="http://schemas.microsoft.com/office/drawing/2014/main" id="{3ACF579F-2E06-A4C7-BECA-361D9B25E07D}"/>
              </a:ext>
            </a:extLst>
          </p:cNvPr>
          <p:cNvSpPr>
            <a:spLocks noChangeArrowheads="1"/>
          </p:cNvSpPr>
          <p:nvPr/>
        </p:nvSpPr>
        <p:spPr bwMode="auto">
          <a:xfrm>
            <a:off x="4499770" y="3282951"/>
            <a:ext cx="3241675"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n-US" sz="7900" b="1">
                <a:latin typeface="Times New Roman" panose="02020603050405020304" pitchFamily="18" charset="0"/>
              </a:rPr>
              <a:t>Thanks</a:t>
            </a:r>
          </a:p>
        </p:txBody>
      </p:sp>
      <p:sp>
        <p:nvSpPr>
          <p:cNvPr id="3" name="Rectangle 2">
            <a:extLst>
              <a:ext uri="{FF2B5EF4-FFF2-40B4-BE49-F238E27FC236}">
                <a16:creationId xmlns="" xmlns:a16="http://schemas.microsoft.com/office/drawing/2014/main" id="{2B3FB6CE-5DB7-33F3-8F56-22C3BA6D6B8F}"/>
              </a:ext>
            </a:extLst>
          </p:cNvPr>
          <p:cNvSpPr/>
          <p:nvPr/>
        </p:nvSpPr>
        <p:spPr>
          <a:xfrm>
            <a:off x="942181" y="6464301"/>
            <a:ext cx="685800" cy="168275"/>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8/23/2018</a:t>
            </a:r>
          </a:p>
        </p:txBody>
      </p:sp>
      <p:sp>
        <p:nvSpPr>
          <p:cNvPr id="4" name="Rectangle 3">
            <a:extLst>
              <a:ext uri="{FF2B5EF4-FFF2-40B4-BE49-F238E27FC236}">
                <a16:creationId xmlns="" xmlns:a16="http://schemas.microsoft.com/office/drawing/2014/main" id="{CFBAA280-D082-6A0A-0132-BE48E80F8F9E}"/>
              </a:ext>
            </a:extLst>
          </p:cNvPr>
          <p:cNvSpPr/>
          <p:nvPr/>
        </p:nvSpPr>
        <p:spPr>
          <a:xfrm>
            <a:off x="11043444" y="6477000"/>
            <a:ext cx="252412" cy="133350"/>
          </a:xfrm>
          <a:prstGeom prst="rect">
            <a:avLst/>
          </a:prstGeom>
        </p:spPr>
        <p:txBody>
          <a:bodyPr wrap="none" lIns="0" tIns="0" rIns="0" bIns="0"/>
          <a:lstStyle/>
          <a:p>
            <a:pPr eaLnBrk="1" fontAlgn="auto" hangingPunct="1">
              <a:spcBef>
                <a:spcPts val="0"/>
              </a:spcBef>
              <a:spcAft>
                <a:spcPts val="0"/>
              </a:spcAft>
              <a:defRPr/>
            </a:pPr>
            <a:r>
              <a:rPr lang="en-US" sz="1050" b="1">
                <a:solidFill>
                  <a:srgbClr val="878787"/>
                </a:solidFill>
                <a:latin typeface="Tahoma"/>
              </a:rPr>
              <a:t>285</a:t>
            </a:r>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TotalTime>
  <Words>16543</Words>
  <Application>Microsoft Office PowerPoint</Application>
  <PresentationFormat>Custom</PresentationFormat>
  <Paragraphs>2696</Paragraphs>
  <Slides>304</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304</vt:i4>
      </vt:variant>
    </vt:vector>
  </HeadingPairs>
  <TitlesOfParts>
    <vt:vector size="318" baseType="lpstr">
      <vt:lpstr>AngsanaUPC</vt:lpstr>
      <vt:lpstr>Arial</vt:lpstr>
      <vt:lpstr>Calibri</vt:lpstr>
      <vt:lpstr>Calibri Light</vt:lpstr>
      <vt:lpstr>Cambria</vt:lpstr>
      <vt:lpstr>Candara</vt:lpstr>
      <vt:lpstr>Corbel</vt:lpstr>
      <vt:lpstr>CordiaUPC</vt:lpstr>
      <vt:lpstr>Georgia</vt:lpstr>
      <vt:lpstr>Gulim</vt:lpstr>
      <vt:lpstr>Tahoma</vt:lpstr>
      <vt:lpstr>Times New Roman</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User</cp:lastModifiedBy>
  <cp:revision>7</cp:revision>
  <dcterms:modified xsi:type="dcterms:W3CDTF">2024-09-10T11:38:12Z</dcterms:modified>
</cp:coreProperties>
</file>