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9" r:id="rId1"/>
  </p:sldMasterIdLst>
  <p:notesMasterIdLst>
    <p:notesMasterId r:id="rId19"/>
  </p:notesMasterIdLst>
  <p:handoutMasterIdLst>
    <p:handoutMasterId r:id="rId20"/>
  </p:handoutMasterIdLst>
  <p:sldIdLst>
    <p:sldId id="256" r:id="rId2"/>
    <p:sldId id="265" r:id="rId3"/>
    <p:sldId id="263" r:id="rId4"/>
    <p:sldId id="298" r:id="rId5"/>
    <p:sldId id="294" r:id="rId6"/>
    <p:sldId id="306" r:id="rId7"/>
    <p:sldId id="283" r:id="rId8"/>
    <p:sldId id="284" r:id="rId9"/>
    <p:sldId id="299" r:id="rId10"/>
    <p:sldId id="300" r:id="rId11"/>
    <p:sldId id="260" r:id="rId12"/>
    <p:sldId id="301" r:id="rId13"/>
    <p:sldId id="285" r:id="rId14"/>
    <p:sldId id="295" r:id="rId15"/>
    <p:sldId id="304" r:id="rId16"/>
    <p:sldId id="305" r:id="rId17"/>
    <p:sldId id="279" r:id="rId18"/>
  </p:sldIdLst>
  <p:sldSz cx="12192000" cy="6858000"/>
  <p:notesSz cx="6858000" cy="9144000"/>
  <p:defaultTextStyle>
    <a:defPPr>
      <a:defRPr lang="en-GB"/>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autoAdjust="0"/>
    <p:restoredTop sz="90549" autoAdjust="0"/>
  </p:normalViewPr>
  <p:slideViewPr>
    <p:cSldViewPr>
      <p:cViewPr varScale="1">
        <p:scale>
          <a:sx n="74" d="100"/>
          <a:sy n="74" d="100"/>
        </p:scale>
        <p:origin x="552"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xmlns="" id="{98F5B373-62BD-05B4-89AD-FD1CA23D023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ahoma" pitchFamily="34" charset="0"/>
                <a:cs typeface="Arial" pitchFamily="34" charset="0"/>
              </a:defRPr>
            </a:lvl1pPr>
          </a:lstStyle>
          <a:p>
            <a:pPr>
              <a:defRPr/>
            </a:pPr>
            <a:endParaRPr lang="en-GB"/>
          </a:p>
        </p:txBody>
      </p:sp>
      <p:sp>
        <p:nvSpPr>
          <p:cNvPr id="16387" name="Rectangle 3">
            <a:extLst>
              <a:ext uri="{FF2B5EF4-FFF2-40B4-BE49-F238E27FC236}">
                <a16:creationId xmlns:a16="http://schemas.microsoft.com/office/drawing/2014/main" xmlns="" id="{5AB0F85B-BBCC-1800-BD7E-8D3BCB6739A5}"/>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cs typeface="Arial" pitchFamily="34" charset="0"/>
              </a:defRPr>
            </a:lvl1pPr>
          </a:lstStyle>
          <a:p>
            <a:pPr>
              <a:defRPr/>
            </a:pPr>
            <a:endParaRPr lang="en-GB"/>
          </a:p>
        </p:txBody>
      </p:sp>
      <p:sp>
        <p:nvSpPr>
          <p:cNvPr id="16388" name="Rectangle 4">
            <a:extLst>
              <a:ext uri="{FF2B5EF4-FFF2-40B4-BE49-F238E27FC236}">
                <a16:creationId xmlns:a16="http://schemas.microsoft.com/office/drawing/2014/main" xmlns="" id="{1DB8C16E-4374-7B39-9104-6947F4AFEA9D}"/>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ahoma" pitchFamily="34" charset="0"/>
                <a:cs typeface="Arial" pitchFamily="34" charset="0"/>
              </a:defRPr>
            </a:lvl1pPr>
          </a:lstStyle>
          <a:p>
            <a:pPr>
              <a:defRPr/>
            </a:pPr>
            <a:endParaRPr lang="en-GB"/>
          </a:p>
        </p:txBody>
      </p:sp>
      <p:sp>
        <p:nvSpPr>
          <p:cNvPr id="16389" name="Rectangle 5">
            <a:extLst>
              <a:ext uri="{FF2B5EF4-FFF2-40B4-BE49-F238E27FC236}">
                <a16:creationId xmlns:a16="http://schemas.microsoft.com/office/drawing/2014/main" xmlns="" id="{37113C40-0628-4D85-E5B7-95D9832E1415}"/>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ahoma" panose="020B0604030504040204" pitchFamily="34" charset="0"/>
              </a:defRPr>
            </a:lvl1pPr>
          </a:lstStyle>
          <a:p>
            <a:pPr>
              <a:defRPr/>
            </a:pPr>
            <a:fld id="{086ABF8D-4E41-4FED-8BF9-DEA48AFE4AF8}" type="slidenum">
              <a:rPr lang="en-GB" altLang="en-US"/>
              <a:pPr>
                <a:defRPr/>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8644434-9209-ED79-6140-D2A0AA2701C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cs typeface="Arial" pitchFamily="34" charset="0"/>
              </a:defRPr>
            </a:lvl1pPr>
          </a:lstStyle>
          <a:p>
            <a:pPr>
              <a:defRPr/>
            </a:pPr>
            <a:endParaRPr lang="en-US"/>
          </a:p>
        </p:txBody>
      </p:sp>
      <p:sp>
        <p:nvSpPr>
          <p:cNvPr id="3" name="Date Placeholder 2">
            <a:extLst>
              <a:ext uri="{FF2B5EF4-FFF2-40B4-BE49-F238E27FC236}">
                <a16:creationId xmlns:a16="http://schemas.microsoft.com/office/drawing/2014/main" xmlns="" id="{63E0DA04-4697-D2EA-D969-CDA7EB3779DF}"/>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cs typeface="Arial" pitchFamily="34" charset="0"/>
              </a:defRPr>
            </a:lvl1pPr>
          </a:lstStyle>
          <a:p>
            <a:pPr>
              <a:defRPr/>
            </a:pPr>
            <a:fld id="{10E6B13B-9F9C-4FFA-9FAE-51C9D1241D9D}" type="datetimeFigureOut">
              <a:rPr lang="en-US"/>
              <a:pPr>
                <a:defRPr/>
              </a:pPr>
              <a:t>9/13/2024</a:t>
            </a:fld>
            <a:endParaRPr lang="en-US"/>
          </a:p>
        </p:txBody>
      </p:sp>
      <p:sp>
        <p:nvSpPr>
          <p:cNvPr id="4" name="Slide Image Placeholder 3">
            <a:extLst>
              <a:ext uri="{FF2B5EF4-FFF2-40B4-BE49-F238E27FC236}">
                <a16:creationId xmlns:a16="http://schemas.microsoft.com/office/drawing/2014/main" xmlns="" id="{9063EED5-3ADE-A61B-833C-8AA796F001F7}"/>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BE5EAD0B-0DFD-2497-DBE2-9930C64D74D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0C4C69FA-76DD-E5EA-30C5-6C74EBB328E7}"/>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cs typeface="Arial" pitchFamily="34" charset="0"/>
              </a:defRPr>
            </a:lvl1pPr>
          </a:lstStyle>
          <a:p>
            <a:pPr>
              <a:defRPr/>
            </a:pPr>
            <a:endParaRPr lang="en-US"/>
          </a:p>
        </p:txBody>
      </p:sp>
      <p:sp>
        <p:nvSpPr>
          <p:cNvPr id="7" name="Slide Number Placeholder 6">
            <a:extLst>
              <a:ext uri="{FF2B5EF4-FFF2-40B4-BE49-F238E27FC236}">
                <a16:creationId xmlns:a16="http://schemas.microsoft.com/office/drawing/2014/main" xmlns="" id="{2B11F60A-7B89-6457-FAEB-755AC7BFEDC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782AF9DB-C80C-48F5-A850-9B6CF446B418}" type="slidenum">
              <a:rPr lang="en-US" altLang="en-US"/>
              <a:pPr>
                <a:defRPr/>
              </a:pPr>
              <a:t>‹#›</a:t>
            </a:fld>
            <a:endParaRPr lang="en-US" altLang="en-US"/>
          </a:p>
        </p:txBody>
      </p:sp>
    </p:spTree>
    <p:extLst>
      <p:ext uri="{BB962C8B-B14F-4D97-AF65-F5344CB8AC3E}">
        <p14:creationId xmlns:p14="http://schemas.microsoft.com/office/powerpoint/2010/main" val="11505309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782AF9DB-C80C-48F5-A850-9B6CF446B418}" type="slidenum">
              <a:rPr lang="en-US" altLang="en-US" smtClean="0"/>
              <a:pPr>
                <a:defRPr/>
              </a:pPr>
              <a:t>1</a:t>
            </a:fld>
            <a:endParaRPr lang="en-US" altLang="en-US"/>
          </a:p>
        </p:txBody>
      </p:sp>
    </p:spTree>
    <p:extLst>
      <p:ext uri="{BB962C8B-B14F-4D97-AF65-F5344CB8AC3E}">
        <p14:creationId xmlns:p14="http://schemas.microsoft.com/office/powerpoint/2010/main" val="470665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xmlns="" id="{5EB613C6-0F71-9687-070A-453B24C118EA}"/>
              </a:ext>
            </a:extLst>
          </p:cNvPr>
          <p:cNvSpPr>
            <a:spLocks noGrp="1" noChangeArrowheads="1"/>
          </p:cNvSpPr>
          <p:nvPr>
            <p:ph type="sldNum" sz="quarter" idx="5"/>
          </p:nvPr>
        </p:nvSpPr>
        <p:spPr bwMode="auto">
          <a:xfrm>
            <a:off x="3886200" y="8864600"/>
            <a:ext cx="2971800" cy="2841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37BBB5E-EA1F-46D3-A54B-61FC1BA04C78}" type="slidenum">
              <a:rPr lang="en-US" altLang="en-US">
                <a:latin typeface="Verdana" panose="020B0604030504040204" pitchFamily="34" charset="0"/>
              </a:rPr>
              <a:pPr>
                <a:spcBef>
                  <a:spcPct val="0"/>
                </a:spcBef>
              </a:pPr>
              <a:t>6</a:t>
            </a:fld>
            <a:endParaRPr lang="en-US" altLang="en-US">
              <a:latin typeface="Verdana" panose="020B0604030504040204" pitchFamily="34" charset="0"/>
            </a:endParaRPr>
          </a:p>
        </p:txBody>
      </p:sp>
      <p:sp>
        <p:nvSpPr>
          <p:cNvPr id="23554" name="Rectangle 2">
            <a:extLst>
              <a:ext uri="{FF2B5EF4-FFF2-40B4-BE49-F238E27FC236}">
                <a16:creationId xmlns:a16="http://schemas.microsoft.com/office/drawing/2014/main" xmlns="" id="{E8E4CEAD-3A30-6746-FF5F-8B72D59AF3A2}"/>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a:extLst>
              <a:ext uri="{FF2B5EF4-FFF2-40B4-BE49-F238E27FC236}">
                <a16:creationId xmlns:a16="http://schemas.microsoft.com/office/drawing/2014/main" xmlns="" id="{32E4D24F-D2DC-1B52-A21F-874631C136B8}"/>
              </a:ext>
            </a:extLst>
          </p:cNvPr>
          <p:cNvSpPr>
            <a:spLocks noGrp="1" noChangeArrowheads="1"/>
          </p:cNvSpPr>
          <p:nvPr>
            <p:ph type="body" idx="1"/>
          </p:nvPr>
        </p:nvSpPr>
        <p:spPr bwMode="auto">
          <a:xfrm>
            <a:off x="914400" y="4343400"/>
            <a:ext cx="5029200" cy="3060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68275" indent="-168275" eaLnBrk="1" hangingPunct="1">
              <a:spcBef>
                <a:spcPct val="50000"/>
              </a:spcBef>
              <a:buFontTx/>
              <a:buChar char="•"/>
            </a:pPr>
            <a:r>
              <a:rPr lang="en-US" altLang="en-US" sz="900"/>
              <a:t>Two sites in the brainstem—the vomiting center and the chemoreceptor trigger zone—are important to emesis control.  The vomiting center consists of an intertwined neural network in the nucleus tractus solitarius that controls patterns of motor activity.  The chemoreceptor trigger zone, located in the area postrema, is the entry point for emetogenic stimuli.</a:t>
            </a:r>
          </a:p>
          <a:p>
            <a:pPr marL="168275" indent="-168275" eaLnBrk="1" hangingPunct="1">
              <a:spcBef>
                <a:spcPct val="50000"/>
              </a:spcBef>
              <a:buFontTx/>
              <a:buChar char="•"/>
            </a:pPr>
            <a:r>
              <a:rPr lang="en-US" altLang="en-US" sz="900"/>
              <a:t>Enterochromaffin cells in the gastrointestinal tract respond to chemotherapy by releasing serotonin.  Serotonin binds to 5-HT</a:t>
            </a:r>
            <a:r>
              <a:rPr lang="en-US" altLang="en-US" sz="900" baseline="-25000"/>
              <a:t>3</a:t>
            </a:r>
            <a:r>
              <a:rPr lang="en-US" altLang="en-US" sz="900"/>
              <a:t> receptors, which are located not only in the gastrointestinal tract, but also on vagal afferent neurons and in the nucleus tractus solitarius and the area postrema.</a:t>
            </a:r>
          </a:p>
          <a:p>
            <a:pPr marL="168275" indent="-168275" eaLnBrk="1" hangingPunct="1">
              <a:spcBef>
                <a:spcPct val="50000"/>
              </a:spcBef>
              <a:buFontTx/>
              <a:buChar char="•"/>
            </a:pPr>
            <a:r>
              <a:rPr lang="en-US" altLang="en-US" sz="900"/>
              <a:t>The activated 5-HT</a:t>
            </a:r>
            <a:r>
              <a:rPr lang="en-US" altLang="en-US" sz="900" baseline="-25000"/>
              <a:t>3</a:t>
            </a:r>
            <a:r>
              <a:rPr lang="en-US" altLang="en-US" sz="900"/>
              <a:t> receptors signal the chemoreceptor trigger zone via pathways that</a:t>
            </a:r>
            <a:br>
              <a:rPr lang="en-US" altLang="en-US" sz="900"/>
            </a:br>
            <a:r>
              <a:rPr lang="en-US" altLang="en-US" sz="900"/>
              <a:t>may include the afferent fibers of the vagus nerve.  Serotonin also may bind with 5-HT</a:t>
            </a:r>
            <a:r>
              <a:rPr lang="en-US" altLang="en-US" sz="900" baseline="-25000"/>
              <a:t>3</a:t>
            </a:r>
            <a:r>
              <a:rPr lang="en-US" altLang="en-US" sz="900"/>
              <a:t> receptors in the brainstem.</a:t>
            </a:r>
          </a:p>
          <a:p>
            <a:pPr marL="168275" indent="-168275" eaLnBrk="1" hangingPunct="1">
              <a:spcBef>
                <a:spcPct val="50000"/>
              </a:spcBef>
              <a:buFontTx/>
              <a:buChar char="•"/>
            </a:pPr>
            <a:r>
              <a:rPr lang="en-US" altLang="en-US" sz="900"/>
              <a:t>Other neurotransmitters, including dopamine and substance P, also influence the chemoreceptor trigger zone.  Afferent impulses from the chemoreceptor trigger zone stimulate the vomiting center, which initiates emesis.</a:t>
            </a:r>
            <a:r>
              <a:rPr lang="en-US" altLang="en-US" sz="900" baseline="30000"/>
              <a:t>1</a:t>
            </a:r>
          </a:p>
          <a:p>
            <a:pPr marL="168275" indent="-168275" eaLnBrk="1" hangingPunct="1">
              <a:spcBef>
                <a:spcPct val="50000"/>
              </a:spcBef>
            </a:pPr>
            <a:endParaRPr lang="en-US" altLang="en-US" sz="900"/>
          </a:p>
          <a:p>
            <a:pPr marL="168275" indent="-168275" eaLnBrk="1" hangingPunct="1">
              <a:spcBef>
                <a:spcPct val="50000"/>
              </a:spcBef>
            </a:pPr>
            <a:r>
              <a:rPr lang="en-US" altLang="en-US" sz="900"/>
              <a:t>1.   Grunberg SM, Hesketh PJ. Control of chemotherapy-induced emesis. </a:t>
            </a:r>
            <a:r>
              <a:rPr lang="en-US" altLang="en-US" sz="900" i="1"/>
              <a:t>N Engl J Med</a:t>
            </a:r>
            <a:r>
              <a:rPr lang="en-US" altLang="en-US" sz="900"/>
              <a:t>. 1993;329:</a:t>
            </a:r>
            <a:br>
              <a:rPr lang="en-US" altLang="en-US" sz="900"/>
            </a:br>
            <a:r>
              <a:rPr lang="en-US" altLang="en-US" sz="900"/>
              <a:t>1790-1796.</a:t>
            </a:r>
          </a:p>
        </p:txBody>
      </p:sp>
    </p:spTree>
    <p:extLst>
      <p:ext uri="{BB962C8B-B14F-4D97-AF65-F5344CB8AC3E}">
        <p14:creationId xmlns:p14="http://schemas.microsoft.com/office/powerpoint/2010/main" val="35433703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RDP</a:t>
            </a:r>
            <a:endParaRPr lang="en-GB"/>
          </a:p>
        </p:txBody>
      </p:sp>
      <p:sp>
        <p:nvSpPr>
          <p:cNvPr id="6" name="Slide Number Placeholder 5"/>
          <p:cNvSpPr>
            <a:spLocks noGrp="1"/>
          </p:cNvSpPr>
          <p:nvPr>
            <p:ph type="sldNum" sz="quarter" idx="12"/>
          </p:nvPr>
        </p:nvSpPr>
        <p:spPr/>
        <p:txBody>
          <a:bodyPr/>
          <a:lstStyle/>
          <a:p>
            <a:pPr>
              <a:defRPr/>
            </a:pPr>
            <a:fld id="{885CA0BB-C56D-4ABE-9A80-FCE58E5B9171}" type="slidenum">
              <a:rPr lang="en-GB" altLang="en-US" smtClean="0"/>
              <a:pPr>
                <a:defRPr/>
              </a:pPr>
              <a:t>‹#›</a:t>
            </a:fld>
            <a:endParaRPr lang="en-GB" altLang="en-US"/>
          </a:p>
        </p:txBody>
      </p:sp>
    </p:spTree>
    <p:extLst>
      <p:ext uri="{BB962C8B-B14F-4D97-AF65-F5344CB8AC3E}">
        <p14:creationId xmlns:p14="http://schemas.microsoft.com/office/powerpoint/2010/main" val="3386165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RDP</a:t>
            </a:r>
            <a:endParaRPr lang="en-GB"/>
          </a:p>
        </p:txBody>
      </p:sp>
      <p:sp>
        <p:nvSpPr>
          <p:cNvPr id="6" name="Slide Number Placeholder 5"/>
          <p:cNvSpPr>
            <a:spLocks noGrp="1"/>
          </p:cNvSpPr>
          <p:nvPr>
            <p:ph type="sldNum" sz="quarter" idx="12"/>
          </p:nvPr>
        </p:nvSpPr>
        <p:spPr/>
        <p:txBody>
          <a:bodyPr/>
          <a:lstStyle/>
          <a:p>
            <a:pPr>
              <a:defRPr/>
            </a:pPr>
            <a:fld id="{9A43861C-E262-4878-B5DE-97B7087B9DA6}" type="slidenum">
              <a:rPr lang="en-GB" altLang="en-US" smtClean="0"/>
              <a:pPr>
                <a:defRPr/>
              </a:pPr>
              <a:t>‹#›</a:t>
            </a:fld>
            <a:endParaRPr lang="en-GB" altLang="en-US"/>
          </a:p>
        </p:txBody>
      </p:sp>
    </p:spTree>
    <p:extLst>
      <p:ext uri="{BB962C8B-B14F-4D97-AF65-F5344CB8AC3E}">
        <p14:creationId xmlns:p14="http://schemas.microsoft.com/office/powerpoint/2010/main" val="2190595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RDP</a:t>
            </a:r>
            <a:endParaRPr lang="en-GB"/>
          </a:p>
        </p:txBody>
      </p:sp>
      <p:sp>
        <p:nvSpPr>
          <p:cNvPr id="6" name="Slide Number Placeholder 5"/>
          <p:cNvSpPr>
            <a:spLocks noGrp="1"/>
          </p:cNvSpPr>
          <p:nvPr>
            <p:ph type="sldNum" sz="quarter" idx="12"/>
          </p:nvPr>
        </p:nvSpPr>
        <p:spPr/>
        <p:txBody>
          <a:bodyPr/>
          <a:lstStyle/>
          <a:p>
            <a:pPr>
              <a:defRPr/>
            </a:pPr>
            <a:fld id="{00EF66EB-765B-4EC9-A9FD-B405D131D718}" type="slidenum">
              <a:rPr lang="en-GB" altLang="en-US" smtClean="0"/>
              <a:pPr>
                <a:defRPr/>
              </a:pPr>
              <a:t>‹#›</a:t>
            </a:fld>
            <a:endParaRPr lang="en-GB" altLang="en-US"/>
          </a:p>
        </p:txBody>
      </p:sp>
    </p:spTree>
    <p:extLst>
      <p:ext uri="{BB962C8B-B14F-4D97-AF65-F5344CB8AC3E}">
        <p14:creationId xmlns:p14="http://schemas.microsoft.com/office/powerpoint/2010/main" val="4251062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30725"/>
          </a:xfrm>
        </p:spPr>
        <p:txBody>
          <a:bodyPr/>
          <a:lstStyle/>
          <a:p>
            <a:pPr lvl="0"/>
            <a:endParaRPr lang="en-US" noProof="0"/>
          </a:p>
        </p:txBody>
      </p:sp>
      <p:sp>
        <p:nvSpPr>
          <p:cNvPr id="4" name="Rectangle 44">
            <a:extLst>
              <a:ext uri="{FF2B5EF4-FFF2-40B4-BE49-F238E27FC236}">
                <a16:creationId xmlns:a16="http://schemas.microsoft.com/office/drawing/2014/main" xmlns="" id="{90B779B3-4C09-A94A-055C-10D04AECF9C2}"/>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45">
            <a:extLst>
              <a:ext uri="{FF2B5EF4-FFF2-40B4-BE49-F238E27FC236}">
                <a16:creationId xmlns:a16="http://schemas.microsoft.com/office/drawing/2014/main" xmlns="" id="{6B09D83A-2FB9-BA54-508B-16822F5C3D86}"/>
              </a:ext>
            </a:extLst>
          </p:cNvPr>
          <p:cNvSpPr>
            <a:spLocks noGrp="1" noChangeArrowheads="1"/>
          </p:cNvSpPr>
          <p:nvPr>
            <p:ph type="ftr" sz="quarter" idx="11"/>
          </p:nvPr>
        </p:nvSpPr>
        <p:spPr>
          <a:ln/>
        </p:spPr>
        <p:txBody>
          <a:bodyPr/>
          <a:lstStyle>
            <a:lvl1pPr>
              <a:defRPr/>
            </a:lvl1pPr>
          </a:lstStyle>
          <a:p>
            <a:pPr>
              <a:defRPr/>
            </a:pPr>
            <a:r>
              <a:rPr lang="en-GB" smtClean="0"/>
              <a:t>RDP</a:t>
            </a:r>
            <a:endParaRPr lang="en-GB"/>
          </a:p>
        </p:txBody>
      </p:sp>
      <p:sp>
        <p:nvSpPr>
          <p:cNvPr id="6" name="Rectangle 46">
            <a:extLst>
              <a:ext uri="{FF2B5EF4-FFF2-40B4-BE49-F238E27FC236}">
                <a16:creationId xmlns:a16="http://schemas.microsoft.com/office/drawing/2014/main" xmlns="" id="{D61FA669-9E8A-769C-ABE3-3389844B9F23}"/>
              </a:ext>
            </a:extLst>
          </p:cNvPr>
          <p:cNvSpPr>
            <a:spLocks noGrp="1" noChangeArrowheads="1"/>
          </p:cNvSpPr>
          <p:nvPr>
            <p:ph type="sldNum" sz="quarter" idx="12"/>
          </p:nvPr>
        </p:nvSpPr>
        <p:spPr>
          <a:ln/>
        </p:spPr>
        <p:txBody>
          <a:bodyPr/>
          <a:lstStyle>
            <a:lvl1pPr>
              <a:defRPr/>
            </a:lvl1pPr>
          </a:lstStyle>
          <a:p>
            <a:pPr>
              <a:defRPr/>
            </a:pPr>
            <a:fld id="{DC470F01-715D-4B8A-92E2-2E710545C7B4}" type="slidenum">
              <a:rPr lang="en-GB" altLang="en-US"/>
              <a:pPr>
                <a:defRPr/>
              </a:pPr>
              <a:t>‹#›</a:t>
            </a:fld>
            <a:endParaRPr lang="en-GB" altLang="en-US"/>
          </a:p>
        </p:txBody>
      </p:sp>
    </p:spTree>
    <p:extLst>
      <p:ext uri="{BB962C8B-B14F-4D97-AF65-F5344CB8AC3E}">
        <p14:creationId xmlns:p14="http://schemas.microsoft.com/office/powerpoint/2010/main" val="2749129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RDP</a:t>
            </a:r>
            <a:endParaRPr lang="en-GB"/>
          </a:p>
        </p:txBody>
      </p:sp>
      <p:sp>
        <p:nvSpPr>
          <p:cNvPr id="6" name="Slide Number Placeholder 5"/>
          <p:cNvSpPr>
            <a:spLocks noGrp="1"/>
          </p:cNvSpPr>
          <p:nvPr>
            <p:ph type="sldNum" sz="quarter" idx="12"/>
          </p:nvPr>
        </p:nvSpPr>
        <p:spPr/>
        <p:txBody>
          <a:bodyPr/>
          <a:lstStyle/>
          <a:p>
            <a:pPr>
              <a:defRPr/>
            </a:pPr>
            <a:fld id="{FDF8C435-F156-45BE-A15A-AB6763744015}" type="slidenum">
              <a:rPr lang="en-GB" altLang="en-US" smtClean="0"/>
              <a:pPr>
                <a:defRPr/>
              </a:pPr>
              <a:t>‹#›</a:t>
            </a:fld>
            <a:endParaRPr lang="en-GB" altLang="en-US"/>
          </a:p>
        </p:txBody>
      </p:sp>
    </p:spTree>
    <p:extLst>
      <p:ext uri="{BB962C8B-B14F-4D97-AF65-F5344CB8AC3E}">
        <p14:creationId xmlns:p14="http://schemas.microsoft.com/office/powerpoint/2010/main" val="761667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GB"/>
          </a:p>
        </p:txBody>
      </p:sp>
      <p:sp>
        <p:nvSpPr>
          <p:cNvPr id="5" name="Footer Placeholder 4"/>
          <p:cNvSpPr>
            <a:spLocks noGrp="1"/>
          </p:cNvSpPr>
          <p:nvPr>
            <p:ph type="ftr" sz="quarter" idx="11"/>
          </p:nvPr>
        </p:nvSpPr>
        <p:spPr/>
        <p:txBody>
          <a:bodyPr/>
          <a:lstStyle/>
          <a:p>
            <a:pPr>
              <a:defRPr/>
            </a:pPr>
            <a:r>
              <a:rPr lang="en-GB" smtClean="0"/>
              <a:t>RDP</a:t>
            </a:r>
            <a:endParaRPr lang="en-GB"/>
          </a:p>
        </p:txBody>
      </p:sp>
      <p:sp>
        <p:nvSpPr>
          <p:cNvPr id="6" name="Slide Number Placeholder 5"/>
          <p:cNvSpPr>
            <a:spLocks noGrp="1"/>
          </p:cNvSpPr>
          <p:nvPr>
            <p:ph type="sldNum" sz="quarter" idx="12"/>
          </p:nvPr>
        </p:nvSpPr>
        <p:spPr/>
        <p:txBody>
          <a:bodyPr/>
          <a:lstStyle/>
          <a:p>
            <a:pPr>
              <a:defRPr/>
            </a:pPr>
            <a:fld id="{2B7F85BB-C0F1-49F6-9809-F9CBA718CD7D}" type="slidenum">
              <a:rPr lang="en-GB" altLang="en-US" smtClean="0"/>
              <a:pPr>
                <a:defRPr/>
              </a:pPr>
              <a:t>‹#›</a:t>
            </a:fld>
            <a:endParaRPr lang="en-GB" altLang="en-US"/>
          </a:p>
        </p:txBody>
      </p:sp>
    </p:spTree>
    <p:extLst>
      <p:ext uri="{BB962C8B-B14F-4D97-AF65-F5344CB8AC3E}">
        <p14:creationId xmlns:p14="http://schemas.microsoft.com/office/powerpoint/2010/main" val="401876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r>
              <a:rPr lang="en-GB" smtClean="0"/>
              <a:t>RDP</a:t>
            </a:r>
            <a:endParaRPr lang="en-GB"/>
          </a:p>
        </p:txBody>
      </p:sp>
      <p:sp>
        <p:nvSpPr>
          <p:cNvPr id="7" name="Slide Number Placeholder 6"/>
          <p:cNvSpPr>
            <a:spLocks noGrp="1"/>
          </p:cNvSpPr>
          <p:nvPr>
            <p:ph type="sldNum" sz="quarter" idx="12"/>
          </p:nvPr>
        </p:nvSpPr>
        <p:spPr/>
        <p:txBody>
          <a:bodyPr/>
          <a:lstStyle/>
          <a:p>
            <a:pPr>
              <a:defRPr/>
            </a:pPr>
            <a:fld id="{65C52DA8-1343-4AEE-B9D8-E99840BCE79B}" type="slidenum">
              <a:rPr lang="en-GB" altLang="en-US" smtClean="0"/>
              <a:pPr>
                <a:defRPr/>
              </a:pPr>
              <a:t>‹#›</a:t>
            </a:fld>
            <a:endParaRPr lang="en-GB" altLang="en-US"/>
          </a:p>
        </p:txBody>
      </p:sp>
    </p:spTree>
    <p:extLst>
      <p:ext uri="{BB962C8B-B14F-4D97-AF65-F5344CB8AC3E}">
        <p14:creationId xmlns:p14="http://schemas.microsoft.com/office/powerpoint/2010/main" val="1705462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GB"/>
          </a:p>
        </p:txBody>
      </p:sp>
      <p:sp>
        <p:nvSpPr>
          <p:cNvPr id="8" name="Footer Placeholder 7"/>
          <p:cNvSpPr>
            <a:spLocks noGrp="1"/>
          </p:cNvSpPr>
          <p:nvPr>
            <p:ph type="ftr" sz="quarter" idx="11"/>
          </p:nvPr>
        </p:nvSpPr>
        <p:spPr/>
        <p:txBody>
          <a:bodyPr/>
          <a:lstStyle/>
          <a:p>
            <a:pPr>
              <a:defRPr/>
            </a:pPr>
            <a:r>
              <a:rPr lang="en-GB" smtClean="0"/>
              <a:t>RDP</a:t>
            </a:r>
            <a:endParaRPr lang="en-GB"/>
          </a:p>
        </p:txBody>
      </p:sp>
      <p:sp>
        <p:nvSpPr>
          <p:cNvPr id="9" name="Slide Number Placeholder 8"/>
          <p:cNvSpPr>
            <a:spLocks noGrp="1"/>
          </p:cNvSpPr>
          <p:nvPr>
            <p:ph type="sldNum" sz="quarter" idx="12"/>
          </p:nvPr>
        </p:nvSpPr>
        <p:spPr/>
        <p:txBody>
          <a:bodyPr/>
          <a:lstStyle/>
          <a:p>
            <a:pPr>
              <a:defRPr/>
            </a:pPr>
            <a:fld id="{04FC04E6-68B1-4FAD-B9D3-3EFBA8F7E2A0}" type="slidenum">
              <a:rPr lang="en-GB" altLang="en-US" smtClean="0"/>
              <a:pPr>
                <a:defRPr/>
              </a:pPr>
              <a:t>‹#›</a:t>
            </a:fld>
            <a:endParaRPr lang="en-GB" altLang="en-US"/>
          </a:p>
        </p:txBody>
      </p:sp>
    </p:spTree>
    <p:extLst>
      <p:ext uri="{BB962C8B-B14F-4D97-AF65-F5344CB8AC3E}">
        <p14:creationId xmlns:p14="http://schemas.microsoft.com/office/powerpoint/2010/main" val="337986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r>
              <a:rPr lang="en-GB" smtClean="0"/>
              <a:t>RDP</a:t>
            </a:r>
            <a:endParaRPr lang="en-GB"/>
          </a:p>
        </p:txBody>
      </p:sp>
      <p:sp>
        <p:nvSpPr>
          <p:cNvPr id="5" name="Slide Number Placeholder 4"/>
          <p:cNvSpPr>
            <a:spLocks noGrp="1"/>
          </p:cNvSpPr>
          <p:nvPr>
            <p:ph type="sldNum" sz="quarter" idx="12"/>
          </p:nvPr>
        </p:nvSpPr>
        <p:spPr/>
        <p:txBody>
          <a:bodyPr/>
          <a:lstStyle/>
          <a:p>
            <a:pPr>
              <a:defRPr/>
            </a:pPr>
            <a:fld id="{FCE62F8F-DBBC-425B-A917-4743B8194A94}" type="slidenum">
              <a:rPr lang="en-GB" altLang="en-US" smtClean="0"/>
              <a:pPr>
                <a:defRPr/>
              </a:pPr>
              <a:t>‹#›</a:t>
            </a:fld>
            <a:endParaRPr lang="en-GB" altLang="en-US"/>
          </a:p>
        </p:txBody>
      </p:sp>
    </p:spTree>
    <p:extLst>
      <p:ext uri="{BB962C8B-B14F-4D97-AF65-F5344CB8AC3E}">
        <p14:creationId xmlns:p14="http://schemas.microsoft.com/office/powerpoint/2010/main" val="1785113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GB"/>
          </a:p>
        </p:txBody>
      </p:sp>
      <p:sp>
        <p:nvSpPr>
          <p:cNvPr id="3" name="Footer Placeholder 2"/>
          <p:cNvSpPr>
            <a:spLocks noGrp="1"/>
          </p:cNvSpPr>
          <p:nvPr>
            <p:ph type="ftr" sz="quarter" idx="11"/>
          </p:nvPr>
        </p:nvSpPr>
        <p:spPr/>
        <p:txBody>
          <a:bodyPr/>
          <a:lstStyle/>
          <a:p>
            <a:pPr>
              <a:defRPr/>
            </a:pPr>
            <a:r>
              <a:rPr lang="en-GB" smtClean="0"/>
              <a:t>RDP</a:t>
            </a:r>
            <a:endParaRPr lang="en-GB"/>
          </a:p>
        </p:txBody>
      </p:sp>
      <p:sp>
        <p:nvSpPr>
          <p:cNvPr id="4" name="Slide Number Placeholder 3"/>
          <p:cNvSpPr>
            <a:spLocks noGrp="1"/>
          </p:cNvSpPr>
          <p:nvPr>
            <p:ph type="sldNum" sz="quarter" idx="12"/>
          </p:nvPr>
        </p:nvSpPr>
        <p:spPr/>
        <p:txBody>
          <a:bodyPr/>
          <a:lstStyle/>
          <a:p>
            <a:pPr>
              <a:defRPr/>
            </a:pPr>
            <a:fld id="{7390F921-6548-4B31-B2E3-77ABECA9116D}" type="slidenum">
              <a:rPr lang="en-GB" altLang="en-US" smtClean="0"/>
              <a:pPr>
                <a:defRPr/>
              </a:pPr>
              <a:t>‹#›</a:t>
            </a:fld>
            <a:endParaRPr lang="en-GB" altLang="en-US"/>
          </a:p>
        </p:txBody>
      </p:sp>
    </p:spTree>
    <p:extLst>
      <p:ext uri="{BB962C8B-B14F-4D97-AF65-F5344CB8AC3E}">
        <p14:creationId xmlns:p14="http://schemas.microsoft.com/office/powerpoint/2010/main" val="2575438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r>
              <a:rPr lang="en-GB" smtClean="0"/>
              <a:t>RDP</a:t>
            </a:r>
            <a:endParaRPr lang="en-GB"/>
          </a:p>
        </p:txBody>
      </p:sp>
      <p:sp>
        <p:nvSpPr>
          <p:cNvPr id="7" name="Slide Number Placeholder 6"/>
          <p:cNvSpPr>
            <a:spLocks noGrp="1"/>
          </p:cNvSpPr>
          <p:nvPr>
            <p:ph type="sldNum" sz="quarter" idx="12"/>
          </p:nvPr>
        </p:nvSpPr>
        <p:spPr/>
        <p:txBody>
          <a:bodyPr/>
          <a:lstStyle/>
          <a:p>
            <a:pPr>
              <a:defRPr/>
            </a:pPr>
            <a:fld id="{2EF85C30-4B59-4487-AB41-F705EE83A778}" type="slidenum">
              <a:rPr lang="en-GB" altLang="en-US" smtClean="0"/>
              <a:pPr>
                <a:defRPr/>
              </a:pPr>
              <a:t>‹#›</a:t>
            </a:fld>
            <a:endParaRPr lang="en-GB" altLang="en-US"/>
          </a:p>
        </p:txBody>
      </p:sp>
    </p:spTree>
    <p:extLst>
      <p:ext uri="{BB962C8B-B14F-4D97-AF65-F5344CB8AC3E}">
        <p14:creationId xmlns:p14="http://schemas.microsoft.com/office/powerpoint/2010/main" val="1404919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GB"/>
          </a:p>
        </p:txBody>
      </p:sp>
      <p:sp>
        <p:nvSpPr>
          <p:cNvPr id="6" name="Footer Placeholder 5"/>
          <p:cNvSpPr>
            <a:spLocks noGrp="1"/>
          </p:cNvSpPr>
          <p:nvPr>
            <p:ph type="ftr" sz="quarter" idx="11"/>
          </p:nvPr>
        </p:nvSpPr>
        <p:spPr/>
        <p:txBody>
          <a:bodyPr/>
          <a:lstStyle/>
          <a:p>
            <a:pPr>
              <a:defRPr/>
            </a:pPr>
            <a:r>
              <a:rPr lang="en-GB" smtClean="0"/>
              <a:t>RDP</a:t>
            </a:r>
            <a:endParaRPr lang="en-GB"/>
          </a:p>
        </p:txBody>
      </p:sp>
      <p:sp>
        <p:nvSpPr>
          <p:cNvPr id="7" name="Slide Number Placeholder 6"/>
          <p:cNvSpPr>
            <a:spLocks noGrp="1"/>
          </p:cNvSpPr>
          <p:nvPr>
            <p:ph type="sldNum" sz="quarter" idx="12"/>
          </p:nvPr>
        </p:nvSpPr>
        <p:spPr/>
        <p:txBody>
          <a:bodyPr/>
          <a:lstStyle/>
          <a:p>
            <a:pPr>
              <a:defRPr/>
            </a:pPr>
            <a:fld id="{5F4733EB-3771-4924-9942-68333E3F4253}" type="slidenum">
              <a:rPr lang="en-GB" altLang="en-US" smtClean="0"/>
              <a:pPr>
                <a:defRPr/>
              </a:pPr>
              <a:t>‹#›</a:t>
            </a:fld>
            <a:endParaRPr lang="en-GB" altLang="en-US"/>
          </a:p>
        </p:txBody>
      </p:sp>
    </p:spTree>
    <p:extLst>
      <p:ext uri="{BB962C8B-B14F-4D97-AF65-F5344CB8AC3E}">
        <p14:creationId xmlns:p14="http://schemas.microsoft.com/office/powerpoint/2010/main" val="923983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GB" smtClean="0"/>
              <a:t>RDP</a:t>
            </a:r>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0FF6658-A874-48CD-AFD1-26835066A3D4}" type="slidenum">
              <a:rPr lang="en-GB" altLang="en-US" smtClean="0"/>
              <a:pPr>
                <a:defRPr/>
              </a:pPr>
              <a:t>‹#›</a:t>
            </a:fld>
            <a:endParaRPr lang="en-GB" altLang="en-US"/>
          </a:p>
        </p:txBody>
      </p:sp>
      <p:sp>
        <p:nvSpPr>
          <p:cNvPr id="7" name="TextBox 6"/>
          <p:cNvSpPr txBox="1"/>
          <p:nvPr userDrawn="1"/>
        </p:nvSpPr>
        <p:spPr>
          <a:xfrm rot="20025932">
            <a:off x="1545360" y="3066204"/>
            <a:ext cx="9433048" cy="830997"/>
          </a:xfrm>
          <a:prstGeom prst="rect">
            <a:avLst/>
          </a:prstGeom>
          <a:noFill/>
        </p:spPr>
        <p:txBody>
          <a:bodyPr wrap="square" rtlCol="0">
            <a:spAutoFit/>
          </a:bodyPr>
          <a:lstStyle/>
          <a:p>
            <a:r>
              <a:rPr lang="en-US" sz="4800" b="1" dirty="0" smtClean="0">
                <a:solidFill>
                  <a:schemeClr val="bg2"/>
                </a:solidFill>
                <a:latin typeface="Times New Roman" panose="02020603050405020304" pitchFamily="18" charset="0"/>
                <a:cs typeface="Times New Roman" panose="02020603050405020304" pitchFamily="18" charset="0"/>
              </a:rPr>
              <a:t>RESEARCH DOCTOR PHARMA</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8" name="Picture 2" descr="https://dranimeshdas.com/wp-content/uploads/2024/08/drugs.png"/>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401914"/>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xmlns="" id="{2EC8CD2A-28A3-1564-E382-E481400128D8}"/>
              </a:ext>
            </a:extLst>
          </p:cNvPr>
          <p:cNvSpPr>
            <a:spLocks noGrp="1" noChangeArrowheads="1"/>
          </p:cNvSpPr>
          <p:nvPr>
            <p:ph type="ctrTitle"/>
          </p:nvPr>
        </p:nvSpPr>
        <p:spPr>
          <a:xfrm>
            <a:off x="2640013" y="-963613"/>
            <a:ext cx="7772400" cy="5576888"/>
          </a:xfrm>
        </p:spPr>
        <p:txBody>
          <a:bodyPr/>
          <a:lstStyle/>
          <a:p>
            <a:pPr eaLnBrk="1" hangingPunct="1">
              <a:defRPr/>
            </a:pPr>
            <a:r>
              <a:rPr lang="en-GB" dirty="0"/>
              <a:t>Chemotherapy-induced nausea</a:t>
            </a:r>
            <a:r>
              <a:rPr lang="en-GB" sz="2400" dirty="0"/>
              <a:t> </a:t>
            </a:r>
            <a:r>
              <a:rPr lang="en-GB" dirty="0"/>
              <a:t>and vomiting</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885CA0BB-C56D-4ABE-9A80-FCE58E5B9171}" type="slidenum">
              <a:rPr lang="en-GB" altLang="en-US" smtClean="0"/>
              <a:pPr>
                <a:defRPr/>
              </a:pPr>
              <a:t>1</a:t>
            </a:fld>
            <a:endParaRPr lang="en-GB" altLang="en-US"/>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a:extLst>
              <a:ext uri="{FF2B5EF4-FFF2-40B4-BE49-F238E27FC236}">
                <a16:creationId xmlns:a16="http://schemas.microsoft.com/office/drawing/2014/main" xmlns="" id="{5AA08E9C-2DA8-3672-BA0E-A126E42B3DA9}"/>
              </a:ext>
            </a:extLst>
          </p:cNvPr>
          <p:cNvSpPr>
            <a:spLocks noGrp="1" noChangeArrowheads="1"/>
          </p:cNvSpPr>
          <p:nvPr>
            <p:ph type="title"/>
          </p:nvPr>
        </p:nvSpPr>
        <p:spPr/>
        <p:txBody>
          <a:bodyPr/>
          <a:lstStyle/>
          <a:p>
            <a:pPr eaLnBrk="1" hangingPunct="1">
              <a:defRPr/>
            </a:pPr>
            <a:r>
              <a:rPr lang="en-GB">
                <a:solidFill>
                  <a:srgbClr val="FFFF00"/>
                </a:solidFill>
              </a:rPr>
              <a:t>5HT3 Antagonists</a:t>
            </a:r>
          </a:p>
        </p:txBody>
      </p:sp>
      <p:sp>
        <p:nvSpPr>
          <p:cNvPr id="185347" name="Rectangle 3">
            <a:extLst>
              <a:ext uri="{FF2B5EF4-FFF2-40B4-BE49-F238E27FC236}">
                <a16:creationId xmlns:a16="http://schemas.microsoft.com/office/drawing/2014/main" xmlns="" id="{B1ED461B-6658-CDD6-1548-6ECA669E12CC}"/>
              </a:ext>
            </a:extLst>
          </p:cNvPr>
          <p:cNvSpPr>
            <a:spLocks noGrp="1" noChangeArrowheads="1"/>
          </p:cNvSpPr>
          <p:nvPr>
            <p:ph idx="1"/>
          </p:nvPr>
        </p:nvSpPr>
        <p:spPr/>
        <p:txBody>
          <a:bodyPr/>
          <a:lstStyle/>
          <a:p>
            <a:pPr eaLnBrk="1" hangingPunct="1">
              <a:lnSpc>
                <a:spcPct val="80000"/>
              </a:lnSpc>
              <a:defRPr/>
            </a:pPr>
            <a:r>
              <a:rPr lang="en-GB" sz="2000" dirty="0"/>
              <a:t>Block release of serotonin release from </a:t>
            </a:r>
            <a:r>
              <a:rPr lang="en-GB" sz="2000" dirty="0" err="1"/>
              <a:t>entero</a:t>
            </a:r>
            <a:r>
              <a:rPr lang="en-GB" sz="2000" dirty="0"/>
              <a:t> </a:t>
            </a:r>
            <a:r>
              <a:rPr lang="en-GB" sz="2000" dirty="0" err="1"/>
              <a:t>chromaffin</a:t>
            </a:r>
            <a:r>
              <a:rPr lang="en-GB" sz="2000" dirty="0"/>
              <a:t> cells in GI tract</a:t>
            </a:r>
          </a:p>
          <a:p>
            <a:pPr eaLnBrk="1" hangingPunct="1">
              <a:lnSpc>
                <a:spcPct val="80000"/>
              </a:lnSpc>
              <a:buFont typeface="Wingdings" panose="05000000000000000000" pitchFamily="2" charset="2"/>
              <a:buNone/>
              <a:defRPr/>
            </a:pPr>
            <a:endParaRPr lang="en-GB" sz="2000" dirty="0"/>
          </a:p>
          <a:p>
            <a:pPr eaLnBrk="1" hangingPunct="1">
              <a:lnSpc>
                <a:spcPct val="80000"/>
              </a:lnSpc>
              <a:defRPr/>
            </a:pPr>
            <a:r>
              <a:rPr lang="en-GB" sz="2000" dirty="0"/>
              <a:t>Most effective for acute vomiting</a:t>
            </a:r>
          </a:p>
          <a:p>
            <a:pPr eaLnBrk="1" hangingPunct="1">
              <a:lnSpc>
                <a:spcPct val="80000"/>
              </a:lnSpc>
              <a:buFont typeface="Wingdings" panose="05000000000000000000" pitchFamily="2" charset="2"/>
              <a:buNone/>
              <a:defRPr/>
            </a:pPr>
            <a:endParaRPr lang="en-GB" sz="2000" dirty="0"/>
          </a:p>
          <a:p>
            <a:pPr eaLnBrk="1" hangingPunct="1">
              <a:lnSpc>
                <a:spcPct val="80000"/>
              </a:lnSpc>
              <a:buFont typeface="Wingdings" panose="05000000000000000000" pitchFamily="2" charset="2"/>
              <a:buNone/>
              <a:defRPr/>
            </a:pPr>
            <a:endParaRPr lang="en-GB" sz="2000" dirty="0"/>
          </a:p>
          <a:p>
            <a:pPr eaLnBrk="1" hangingPunct="1">
              <a:lnSpc>
                <a:spcPct val="80000"/>
              </a:lnSpc>
              <a:defRPr/>
            </a:pPr>
            <a:r>
              <a:rPr lang="en-GB" sz="2000" dirty="0"/>
              <a:t>Best given as a stat dose pre-chemo</a:t>
            </a:r>
          </a:p>
          <a:p>
            <a:pPr eaLnBrk="1" hangingPunct="1">
              <a:lnSpc>
                <a:spcPct val="80000"/>
              </a:lnSpc>
              <a:buFont typeface="Wingdings" panose="05000000000000000000" pitchFamily="2" charset="2"/>
              <a:buNone/>
              <a:defRPr/>
            </a:pPr>
            <a:endParaRPr lang="en-GB" sz="2000" dirty="0"/>
          </a:p>
          <a:p>
            <a:pPr eaLnBrk="1" hangingPunct="1">
              <a:lnSpc>
                <a:spcPct val="80000"/>
              </a:lnSpc>
              <a:defRPr/>
            </a:pPr>
            <a:r>
              <a:rPr lang="en-GB" sz="2000" dirty="0"/>
              <a:t>Oral and IV equally effective</a:t>
            </a:r>
          </a:p>
          <a:p>
            <a:pPr eaLnBrk="1" hangingPunct="1">
              <a:lnSpc>
                <a:spcPct val="80000"/>
              </a:lnSpc>
              <a:buFont typeface="Wingdings" panose="05000000000000000000" pitchFamily="2" charset="2"/>
              <a:buNone/>
              <a:defRPr/>
            </a:pPr>
            <a:endParaRPr lang="en-GB" sz="2000" dirty="0"/>
          </a:p>
          <a:p>
            <a:pPr eaLnBrk="1" hangingPunct="1">
              <a:lnSpc>
                <a:spcPct val="80000"/>
              </a:lnSpc>
              <a:defRPr/>
            </a:pPr>
            <a:r>
              <a:rPr lang="en-GB" sz="2000" dirty="0"/>
              <a:t>Side effects: constipation, abdominal spasms, headaches</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10</a:t>
            </a:fld>
            <a:endParaRPr lang="en-GB"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2" name="Rectangle 58">
            <a:extLst>
              <a:ext uri="{FF2B5EF4-FFF2-40B4-BE49-F238E27FC236}">
                <a16:creationId xmlns:a16="http://schemas.microsoft.com/office/drawing/2014/main" xmlns="" id="{B43D551B-5FBD-7F4C-28CA-11C93C8FBA39}"/>
              </a:ext>
            </a:extLst>
          </p:cNvPr>
          <p:cNvSpPr>
            <a:spLocks noGrp="1" noChangeArrowheads="1"/>
          </p:cNvSpPr>
          <p:nvPr>
            <p:ph type="title"/>
          </p:nvPr>
        </p:nvSpPr>
        <p:spPr/>
        <p:txBody>
          <a:bodyPr anchor="b"/>
          <a:lstStyle/>
          <a:p>
            <a:pPr eaLnBrk="1" hangingPunct="1">
              <a:defRPr/>
            </a:pPr>
            <a:r>
              <a:rPr lang="en-GB" sz="3600"/>
              <a:t>Multi-Association of Supportive Cancer Care (MASCC) (See Handout)</a:t>
            </a:r>
          </a:p>
        </p:txBody>
      </p:sp>
      <p:graphicFrame>
        <p:nvGraphicFramePr>
          <p:cNvPr id="28674" name="Object 1027">
            <a:extLst>
              <a:ext uri="{FF2B5EF4-FFF2-40B4-BE49-F238E27FC236}">
                <a16:creationId xmlns:a16="http://schemas.microsoft.com/office/drawing/2014/main" xmlns="" id="{2843BD0D-C783-A880-6B3C-D59ACBC983B4}"/>
              </a:ext>
            </a:extLst>
          </p:cNvPr>
          <p:cNvGraphicFramePr>
            <a:graphicFrameLocks noGrp="1" noChangeAspect="1"/>
          </p:cNvGraphicFramePr>
          <p:nvPr>
            <p:ph sz="half" idx="4294967295"/>
          </p:nvPr>
        </p:nvGraphicFramePr>
        <p:xfrm>
          <a:off x="3371850" y="215900"/>
          <a:ext cx="8820150" cy="6308725"/>
        </p:xfrm>
        <a:graphic>
          <a:graphicData uri="http://schemas.openxmlformats.org/presentationml/2006/ole">
            <mc:AlternateContent xmlns:mc="http://schemas.openxmlformats.org/markup-compatibility/2006">
              <mc:Choice xmlns:v="urn:schemas-microsoft-com:vml" Requires="v">
                <p:oleObj spid="_x0000_s1027" name="Acrobat Document" r:id="rId3" imgW="0" imgH="0" progId="AcroExch.Document.7">
                  <p:embed/>
                </p:oleObj>
              </mc:Choice>
              <mc:Fallback>
                <p:oleObj name="Acrobat Document" r:id="rId3" imgW="0" imgH="0" progId="AcroExch.Document.7">
                  <p:embed/>
                  <p:pic>
                    <p:nvPicPr>
                      <p:cNvPr id="28674" name="Object 1027">
                        <a:extLst>
                          <a:ext uri="{FF2B5EF4-FFF2-40B4-BE49-F238E27FC236}">
                            <a16:creationId xmlns:a16="http://schemas.microsoft.com/office/drawing/2014/main" xmlns="" id="{2843BD0D-C783-A880-6B3C-D59ACBC983B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1850" y="215900"/>
                        <a:ext cx="8820150" cy="630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CE62F8F-DBBC-425B-A917-4743B8194A94}" type="slidenum">
              <a:rPr lang="en-GB" altLang="en-US" smtClean="0"/>
              <a:pPr>
                <a:defRPr/>
              </a:pPr>
              <a:t>11</a:t>
            </a:fld>
            <a:endParaRPr lang="en-GB" altLang="en-US"/>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xmlns="" id="{9EAC0A39-E880-2024-DE70-5A50D8C490D6}"/>
              </a:ext>
            </a:extLst>
          </p:cNvPr>
          <p:cNvSpPr>
            <a:spLocks noGrp="1" noChangeArrowheads="1"/>
          </p:cNvSpPr>
          <p:nvPr>
            <p:ph type="title"/>
          </p:nvPr>
        </p:nvSpPr>
        <p:spPr/>
        <p:txBody>
          <a:bodyPr/>
          <a:lstStyle/>
          <a:p>
            <a:pPr eaLnBrk="1" hangingPunct="1">
              <a:defRPr/>
            </a:pPr>
            <a:r>
              <a:rPr lang="en-GB">
                <a:solidFill>
                  <a:srgbClr val="FFFF00"/>
                </a:solidFill>
              </a:rPr>
              <a:t>Dexamethasone</a:t>
            </a:r>
          </a:p>
        </p:txBody>
      </p:sp>
      <p:sp>
        <p:nvSpPr>
          <p:cNvPr id="186371" name="Rectangle 3">
            <a:extLst>
              <a:ext uri="{FF2B5EF4-FFF2-40B4-BE49-F238E27FC236}">
                <a16:creationId xmlns:a16="http://schemas.microsoft.com/office/drawing/2014/main" xmlns="" id="{8BA0889D-31FD-EAF8-9687-E60485642788}"/>
              </a:ext>
            </a:extLst>
          </p:cNvPr>
          <p:cNvSpPr>
            <a:spLocks noGrp="1" noChangeArrowheads="1"/>
          </p:cNvSpPr>
          <p:nvPr>
            <p:ph idx="1"/>
          </p:nvPr>
        </p:nvSpPr>
        <p:spPr/>
        <p:txBody>
          <a:bodyPr/>
          <a:lstStyle/>
          <a:p>
            <a:pPr eaLnBrk="1" hangingPunct="1">
              <a:lnSpc>
                <a:spcPct val="80000"/>
              </a:lnSpc>
              <a:buFont typeface="Wingdings" panose="05000000000000000000" pitchFamily="2" charset="2"/>
              <a:buNone/>
              <a:defRPr/>
            </a:pPr>
            <a:endParaRPr lang="en-GB" sz="2800" dirty="0"/>
          </a:p>
          <a:p>
            <a:pPr eaLnBrk="1" hangingPunct="1">
              <a:lnSpc>
                <a:spcPct val="80000"/>
              </a:lnSpc>
              <a:defRPr/>
            </a:pPr>
            <a:r>
              <a:rPr lang="en-GB" sz="2800" dirty="0"/>
              <a:t>Very effective for nausea, acute and delayed vomiting</a:t>
            </a:r>
          </a:p>
          <a:p>
            <a:pPr eaLnBrk="1" hangingPunct="1">
              <a:lnSpc>
                <a:spcPct val="80000"/>
              </a:lnSpc>
              <a:buFont typeface="Wingdings" panose="05000000000000000000" pitchFamily="2" charset="2"/>
              <a:buNone/>
              <a:defRPr/>
            </a:pPr>
            <a:endParaRPr lang="en-GB" sz="2800" dirty="0"/>
          </a:p>
          <a:p>
            <a:pPr eaLnBrk="1" hangingPunct="1">
              <a:lnSpc>
                <a:spcPct val="80000"/>
              </a:lnSpc>
              <a:defRPr/>
            </a:pPr>
            <a:r>
              <a:rPr lang="en-GB" sz="2800" dirty="0"/>
              <a:t>Acute: pre-dose before chemo</a:t>
            </a:r>
          </a:p>
          <a:p>
            <a:pPr eaLnBrk="1" hangingPunct="1">
              <a:lnSpc>
                <a:spcPct val="80000"/>
              </a:lnSpc>
              <a:defRPr/>
            </a:pPr>
            <a:r>
              <a:rPr lang="en-GB" sz="2800" dirty="0"/>
              <a:t>Delayed: 2-4 days after</a:t>
            </a:r>
          </a:p>
          <a:p>
            <a:pPr eaLnBrk="1" hangingPunct="1">
              <a:lnSpc>
                <a:spcPct val="80000"/>
              </a:lnSpc>
              <a:buFont typeface="Wingdings" panose="05000000000000000000" pitchFamily="2" charset="2"/>
              <a:buNone/>
              <a:defRPr/>
            </a:pPr>
            <a:endParaRPr lang="en-GB" sz="2800" dirty="0"/>
          </a:p>
          <a:p>
            <a:pPr eaLnBrk="1" hangingPunct="1">
              <a:lnSpc>
                <a:spcPct val="80000"/>
              </a:lnSpc>
              <a:defRPr/>
            </a:pPr>
            <a:r>
              <a:rPr lang="en-GB" sz="2800" dirty="0"/>
              <a:t>Side effects: heartburn/indigestion, agitation, hiccups, abnormal BM’s (all manageable in most instances)</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12</a:t>
            </a:fld>
            <a:endParaRPr lang="en-GB"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2" name="Rectangle 42">
            <a:extLst>
              <a:ext uri="{FF2B5EF4-FFF2-40B4-BE49-F238E27FC236}">
                <a16:creationId xmlns:a16="http://schemas.microsoft.com/office/drawing/2014/main" xmlns="" id="{888C5D52-3BB6-E46A-4707-26E7EDA97E88}"/>
              </a:ext>
            </a:extLst>
          </p:cNvPr>
          <p:cNvSpPr>
            <a:spLocks noGrp="1" noChangeArrowheads="1"/>
          </p:cNvSpPr>
          <p:nvPr>
            <p:ph type="title"/>
          </p:nvPr>
        </p:nvSpPr>
        <p:spPr/>
        <p:txBody>
          <a:bodyPr/>
          <a:lstStyle/>
          <a:p>
            <a:pPr eaLnBrk="1" hangingPunct="1">
              <a:defRPr/>
            </a:pPr>
            <a:r>
              <a:rPr lang="en-GB">
                <a:solidFill>
                  <a:srgbClr val="FFFF00"/>
                </a:solidFill>
              </a:rPr>
              <a:t>DEXAMETHASONE</a:t>
            </a:r>
          </a:p>
        </p:txBody>
      </p:sp>
      <p:graphicFrame>
        <p:nvGraphicFramePr>
          <p:cNvPr id="153654" name="Group 54">
            <a:extLst>
              <a:ext uri="{FF2B5EF4-FFF2-40B4-BE49-F238E27FC236}">
                <a16:creationId xmlns:a16="http://schemas.microsoft.com/office/drawing/2014/main" xmlns="" id="{39B175F8-32BD-0AA1-5AE4-6B06D9F25EFA}"/>
              </a:ext>
            </a:extLst>
          </p:cNvPr>
          <p:cNvGraphicFramePr>
            <a:graphicFrameLocks noGrp="1"/>
          </p:cNvGraphicFramePr>
          <p:nvPr>
            <p:ph type="tbl" idx="1"/>
          </p:nvPr>
        </p:nvGraphicFramePr>
        <p:xfrm>
          <a:off x="1981200" y="1600201"/>
          <a:ext cx="8229600" cy="3967163"/>
        </p:xfrm>
        <a:graphic>
          <a:graphicData uri="http://schemas.openxmlformats.org/drawingml/2006/table">
            <a:tbl>
              <a:tblPr/>
              <a:tblGrid>
                <a:gridCol w="2743200">
                  <a:extLst>
                    <a:ext uri="{9D8B030D-6E8A-4147-A177-3AD203B41FA5}">
                      <a16:colId xmlns:a16="http://schemas.microsoft.com/office/drawing/2014/main" xmlns="" val="20000"/>
                    </a:ext>
                  </a:extLst>
                </a:gridCol>
                <a:gridCol w="2743200">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2"/>
                    </a:ext>
                  </a:extLst>
                </a:gridCol>
              </a:tblGrid>
              <a:tr h="124964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HIGH</a:t>
                      </a:r>
                    </a:p>
                  </a:txBody>
                  <a:tcPr marT="45715" marB="4571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20mg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0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(12mg with aprepitant)</a:t>
                      </a:r>
                    </a:p>
                  </a:txBody>
                  <a:tcPr marT="45715" marB="4571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8mg bd 3-4 d</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0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(8mg od 3-4d</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0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with aprepitant)</a:t>
                      </a:r>
                    </a:p>
                  </a:txBody>
                  <a:tcPr marT="45715" marB="4571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904781">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MODERATE</a:t>
                      </a:r>
                    </a:p>
                  </a:txBody>
                  <a:tcPr marT="45715" marB="4571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8mg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0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(12mg with aprepitant)</a:t>
                      </a:r>
                    </a:p>
                  </a:txBody>
                  <a:tcPr marT="45715" marB="4571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8mg od 2-3 d</a:t>
                      </a:r>
                    </a:p>
                  </a:txBody>
                  <a:tcPr marT="45715" marB="4571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906369">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LOW</a:t>
                      </a:r>
                    </a:p>
                  </a:txBody>
                  <a:tcPr marT="45715" marB="4571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4-8mg</a:t>
                      </a:r>
                    </a:p>
                  </a:txBody>
                  <a:tcPr marT="45715" marB="4571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a:t>
                      </a:r>
                    </a:p>
                  </a:txBody>
                  <a:tcPr marT="45715" marB="4571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906369">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MINIMAL</a:t>
                      </a:r>
                    </a:p>
                  </a:txBody>
                  <a:tcPr marT="45715" marB="45715"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a:t>
                      </a:r>
                    </a:p>
                  </a:txBody>
                  <a:tcPr marT="45715" marB="45715"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2800" b="0"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a:t>
                      </a:r>
                    </a:p>
                  </a:txBody>
                  <a:tcPr marT="45715" marB="45715"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DC470F01-715D-4B8A-92E2-2E710545C7B4}" type="slidenum">
              <a:rPr lang="en-GB" altLang="en-US" smtClean="0"/>
              <a:pPr>
                <a:defRPr/>
              </a:pPr>
              <a:t>13</a:t>
            </a:fld>
            <a:endParaRPr lang="en-GB"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xmlns="" id="{32FB8202-E54F-1070-5B96-724B1010B6A4}"/>
              </a:ext>
            </a:extLst>
          </p:cNvPr>
          <p:cNvSpPr>
            <a:spLocks noGrp="1" noChangeArrowheads="1"/>
          </p:cNvSpPr>
          <p:nvPr>
            <p:ph type="title"/>
          </p:nvPr>
        </p:nvSpPr>
        <p:spPr/>
        <p:txBody>
          <a:bodyPr/>
          <a:lstStyle/>
          <a:p>
            <a:pPr eaLnBrk="1" hangingPunct="1">
              <a:defRPr/>
            </a:pPr>
            <a:r>
              <a:rPr lang="en-GB">
                <a:solidFill>
                  <a:srgbClr val="FFFF00"/>
                </a:solidFill>
              </a:rPr>
              <a:t>Anticipatory N + V</a:t>
            </a:r>
          </a:p>
        </p:txBody>
      </p:sp>
      <p:sp>
        <p:nvSpPr>
          <p:cNvPr id="173059" name="Rectangle 3">
            <a:extLst>
              <a:ext uri="{FF2B5EF4-FFF2-40B4-BE49-F238E27FC236}">
                <a16:creationId xmlns:a16="http://schemas.microsoft.com/office/drawing/2014/main" xmlns="" id="{C76D248C-0222-1DA9-903B-833C0143D2ED}"/>
              </a:ext>
            </a:extLst>
          </p:cNvPr>
          <p:cNvSpPr>
            <a:spLocks noGrp="1" noChangeArrowheads="1"/>
          </p:cNvSpPr>
          <p:nvPr>
            <p:ph idx="1"/>
          </p:nvPr>
        </p:nvSpPr>
        <p:spPr/>
        <p:txBody>
          <a:bodyPr>
            <a:normAutofit lnSpcReduction="10000"/>
          </a:bodyPr>
          <a:lstStyle/>
          <a:p>
            <a:pPr eaLnBrk="1" hangingPunct="1">
              <a:lnSpc>
                <a:spcPct val="90000"/>
              </a:lnSpc>
              <a:defRPr/>
            </a:pPr>
            <a:r>
              <a:rPr lang="en-GB"/>
              <a:t>Conditional response</a:t>
            </a:r>
          </a:p>
          <a:p>
            <a:pPr eaLnBrk="1" hangingPunct="1">
              <a:lnSpc>
                <a:spcPct val="90000"/>
              </a:lnSpc>
              <a:buFont typeface="Wingdings" panose="05000000000000000000" pitchFamily="2" charset="2"/>
              <a:buNone/>
              <a:defRPr/>
            </a:pPr>
            <a:endParaRPr lang="en-GB"/>
          </a:p>
          <a:p>
            <a:pPr eaLnBrk="1" hangingPunct="1">
              <a:lnSpc>
                <a:spcPct val="90000"/>
              </a:lnSpc>
              <a:defRPr/>
            </a:pPr>
            <a:r>
              <a:rPr lang="en-GB"/>
              <a:t>Sights and smells</a:t>
            </a:r>
          </a:p>
          <a:p>
            <a:pPr eaLnBrk="1" hangingPunct="1">
              <a:lnSpc>
                <a:spcPct val="90000"/>
              </a:lnSpc>
              <a:buFont typeface="Wingdings" panose="05000000000000000000" pitchFamily="2" charset="2"/>
              <a:buNone/>
              <a:defRPr/>
            </a:pPr>
            <a:endParaRPr lang="en-GB"/>
          </a:p>
          <a:p>
            <a:pPr eaLnBrk="1" hangingPunct="1">
              <a:lnSpc>
                <a:spcPct val="90000"/>
              </a:lnSpc>
              <a:defRPr/>
            </a:pPr>
            <a:r>
              <a:rPr lang="en-GB"/>
              <a:t>Involves higher cortical centres of brain</a:t>
            </a:r>
          </a:p>
          <a:p>
            <a:pPr eaLnBrk="1" hangingPunct="1">
              <a:lnSpc>
                <a:spcPct val="90000"/>
              </a:lnSpc>
              <a:buFont typeface="Wingdings" panose="05000000000000000000" pitchFamily="2" charset="2"/>
              <a:buNone/>
              <a:defRPr/>
            </a:pPr>
            <a:endParaRPr lang="en-GB"/>
          </a:p>
          <a:p>
            <a:pPr eaLnBrk="1" hangingPunct="1">
              <a:lnSpc>
                <a:spcPct val="90000"/>
              </a:lnSpc>
              <a:defRPr/>
            </a:pPr>
            <a:r>
              <a:rPr lang="en-GB"/>
              <a:t>Occurs in 30% of patients </a:t>
            </a:r>
          </a:p>
          <a:p>
            <a:pPr eaLnBrk="1" hangingPunct="1">
              <a:lnSpc>
                <a:spcPct val="90000"/>
              </a:lnSpc>
              <a:buFont typeface="Wingdings" panose="05000000000000000000" pitchFamily="2" charset="2"/>
              <a:buNone/>
              <a:defRPr/>
            </a:pPr>
            <a:endParaRPr lang="en-GB"/>
          </a:p>
          <a:p>
            <a:pPr eaLnBrk="1" hangingPunct="1">
              <a:lnSpc>
                <a:spcPct val="90000"/>
              </a:lnSpc>
              <a:defRPr/>
            </a:pPr>
            <a:r>
              <a:rPr lang="en-GB"/>
              <a:t>Lorazepam is an effective treatment</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14</a:t>
            </a:fld>
            <a:endParaRPr lang="en-GB"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9543" name="Group 103">
            <a:extLst>
              <a:ext uri="{FF2B5EF4-FFF2-40B4-BE49-F238E27FC236}">
                <a16:creationId xmlns:a16="http://schemas.microsoft.com/office/drawing/2014/main" xmlns="" id="{6BBD8E24-2412-EEE6-3A5F-1A4F12CAB382}"/>
              </a:ext>
            </a:extLst>
          </p:cNvPr>
          <p:cNvGraphicFramePr>
            <a:graphicFrameLocks noGrp="1"/>
          </p:cNvGraphicFramePr>
          <p:nvPr>
            <p:ph type="tbl" idx="1"/>
          </p:nvPr>
        </p:nvGraphicFramePr>
        <p:xfrm>
          <a:off x="2063750" y="476251"/>
          <a:ext cx="8229600" cy="5973763"/>
        </p:xfrm>
        <a:graphic>
          <a:graphicData uri="http://schemas.openxmlformats.org/drawingml/2006/table">
            <a:tbl>
              <a:tblPr/>
              <a:tblGrid>
                <a:gridCol w="1646238">
                  <a:extLst>
                    <a:ext uri="{9D8B030D-6E8A-4147-A177-3AD203B41FA5}">
                      <a16:colId xmlns:a16="http://schemas.microsoft.com/office/drawing/2014/main" xmlns="" val="20000"/>
                    </a:ext>
                  </a:extLst>
                </a:gridCol>
                <a:gridCol w="1646237">
                  <a:extLst>
                    <a:ext uri="{9D8B030D-6E8A-4147-A177-3AD203B41FA5}">
                      <a16:colId xmlns:a16="http://schemas.microsoft.com/office/drawing/2014/main" xmlns="" val="20001"/>
                    </a:ext>
                  </a:extLst>
                </a:gridCol>
                <a:gridCol w="1644650">
                  <a:extLst>
                    <a:ext uri="{9D8B030D-6E8A-4147-A177-3AD203B41FA5}">
                      <a16:colId xmlns:a16="http://schemas.microsoft.com/office/drawing/2014/main" xmlns="" val="20002"/>
                    </a:ext>
                  </a:extLst>
                </a:gridCol>
                <a:gridCol w="1646238">
                  <a:extLst>
                    <a:ext uri="{9D8B030D-6E8A-4147-A177-3AD203B41FA5}">
                      <a16:colId xmlns:a16="http://schemas.microsoft.com/office/drawing/2014/main" xmlns="" val="20003"/>
                    </a:ext>
                  </a:extLst>
                </a:gridCol>
                <a:gridCol w="1646237">
                  <a:extLst>
                    <a:ext uri="{9D8B030D-6E8A-4147-A177-3AD203B41FA5}">
                      <a16:colId xmlns:a16="http://schemas.microsoft.com/office/drawing/2014/main" xmlns="" val="20004"/>
                    </a:ext>
                  </a:extLst>
                </a:gridCol>
              </a:tblGrid>
              <a:tr h="579087">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Anti-emetic</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Dose</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Indication</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Contra-indication</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Other advice</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9932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Metoclopramide</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10mg tds (oral) 30 minutes pre-meals</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30mg via SD</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Nausea or vomiting with constipation</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Nausea or vomiting with reduced gastric turnover (inc. chemo or radiotherapy)</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Parkinsons disease</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Gastric outlet obstruction</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Caution if associated diarrhoea</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Higher doses can cause dyskinetic reactions.</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May cause drowsiness- crosses blood barrier.</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Ensure domperidone stopped</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73726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Ondansetron</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8mg bd or 16mg od</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(oral or IV)</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Vomiting (chemo or radiotherapy induced)</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Avoid if constipated</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Use for minimum time- long duration can cause abdom spasms and constipation, also increase in LFT’s. Reduce to “when required” where possible.</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66412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Cyclizine</a:t>
                      </a:r>
                    </a:p>
                  </a:txBody>
                  <a:tcPr marT="45716" marB="45716"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50mg tds (oral)</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150mg via SD</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Nausea or vomiting with diarrhoea</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Nausea or vomiting in gastric outlet obstruction.</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endParaRP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Avoid if constipated.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Avoid if reduced gastric turnover is cause.</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Reduces GI effect of metoclopramide/</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Domperidone.</a:t>
                      </a:r>
                    </a:p>
                  </a:txBody>
                  <a:tcPr marT="45716" marB="45716"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Maximum dose by any route is 150mg in 24 hours.</a:t>
                      </a:r>
                    </a:p>
                  </a:txBody>
                  <a:tcPr marT="45716" marB="45716"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DC470F01-715D-4B8A-92E2-2E710545C7B4}" type="slidenum">
              <a:rPr lang="en-GB" altLang="en-US" smtClean="0"/>
              <a:pPr>
                <a:defRPr/>
              </a:pPr>
              <a:t>15</a:t>
            </a:fld>
            <a:endParaRPr lang="en-GB"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1565" name="Group 77">
            <a:extLst>
              <a:ext uri="{FF2B5EF4-FFF2-40B4-BE49-F238E27FC236}">
                <a16:creationId xmlns:a16="http://schemas.microsoft.com/office/drawing/2014/main" xmlns="" id="{7DE25726-80CF-91DD-3CE8-F93E7D844890}"/>
              </a:ext>
            </a:extLst>
          </p:cNvPr>
          <p:cNvGraphicFramePr>
            <a:graphicFrameLocks noGrp="1"/>
          </p:cNvGraphicFramePr>
          <p:nvPr/>
        </p:nvGraphicFramePr>
        <p:xfrm>
          <a:off x="2424113" y="476251"/>
          <a:ext cx="7656512" cy="5821363"/>
        </p:xfrm>
        <a:graphic>
          <a:graphicData uri="http://schemas.openxmlformats.org/drawingml/2006/table">
            <a:tbl>
              <a:tblPr/>
              <a:tblGrid>
                <a:gridCol w="1530350">
                  <a:extLst>
                    <a:ext uri="{9D8B030D-6E8A-4147-A177-3AD203B41FA5}">
                      <a16:colId xmlns:a16="http://schemas.microsoft.com/office/drawing/2014/main" xmlns="" val="20000"/>
                    </a:ext>
                  </a:extLst>
                </a:gridCol>
                <a:gridCol w="1531937">
                  <a:extLst>
                    <a:ext uri="{9D8B030D-6E8A-4147-A177-3AD203B41FA5}">
                      <a16:colId xmlns:a16="http://schemas.microsoft.com/office/drawing/2014/main" xmlns="" val="20001"/>
                    </a:ext>
                  </a:extLst>
                </a:gridCol>
                <a:gridCol w="1531938">
                  <a:extLst>
                    <a:ext uri="{9D8B030D-6E8A-4147-A177-3AD203B41FA5}">
                      <a16:colId xmlns:a16="http://schemas.microsoft.com/office/drawing/2014/main" xmlns="" val="20002"/>
                    </a:ext>
                  </a:extLst>
                </a:gridCol>
                <a:gridCol w="1531937">
                  <a:extLst>
                    <a:ext uri="{9D8B030D-6E8A-4147-A177-3AD203B41FA5}">
                      <a16:colId xmlns:a16="http://schemas.microsoft.com/office/drawing/2014/main" xmlns="" val="20003"/>
                    </a:ext>
                  </a:extLst>
                </a:gridCol>
                <a:gridCol w="1530350">
                  <a:extLst>
                    <a:ext uri="{9D8B030D-6E8A-4147-A177-3AD203B41FA5}">
                      <a16:colId xmlns:a16="http://schemas.microsoft.com/office/drawing/2014/main" xmlns="" val="20004"/>
                    </a:ext>
                  </a:extLst>
                </a:gridCol>
              </a:tblGrid>
              <a:tr h="7921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Anti-emetic</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dirty="0">
                          <a:ln>
                            <a:noFill/>
                          </a:ln>
                          <a:solidFill>
                            <a:srgbClr val="FFFF00"/>
                          </a:solidFill>
                          <a:effectLst>
                            <a:outerShdw blurRad="38100" dist="38100" dir="2700000" algn="tl">
                              <a:srgbClr val="000000"/>
                            </a:outerShdw>
                          </a:effectLst>
                          <a:latin typeface="Arial" pitchFamily="34" charset="0"/>
                          <a:cs typeface="Arial" pitchFamily="34" charset="0"/>
                        </a:rPr>
                        <a:t>Dose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Indication</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Contra-indication</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600" b="1" i="0" u="none" strike="noStrike" cap="none" normalizeH="0" baseline="0">
                          <a:ln>
                            <a:noFill/>
                          </a:ln>
                          <a:solidFill>
                            <a:srgbClr val="FFFF00"/>
                          </a:solidFill>
                          <a:effectLst>
                            <a:outerShdw blurRad="38100" dist="38100" dir="2700000" algn="tl">
                              <a:srgbClr val="000000"/>
                            </a:outerShdw>
                          </a:effectLst>
                          <a:latin typeface="Arial" pitchFamily="34" charset="0"/>
                          <a:cs typeface="Arial" pitchFamily="34" charset="0"/>
                        </a:rPr>
                        <a:t>Other advice</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3557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Dexamethasone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8mg od (oral)</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8mg via SD</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Delayed CINV</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Severe XRT</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Brain mets</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Liver mets</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Appetite- low dose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Previous intolerance</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Caution in diabetic patients (not CI)- monitor BM’s</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Tailor dose if agitated/</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aggresive.</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Nausea started when dex course finished?</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3541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Levomepromazine</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3-6mg bd (oral)</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3.125mg SC prn</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6.25-12.5mg via SD</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Chemotherapy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Radiotherapy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Unknown cause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Caution may cause drowsiness</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May prolong QT interval. </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Tailor dose to patient- frail patients 6.25mg via syringe driver.</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Oral tabs unlicensed- difficult to obtain outwith hospital.</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3541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Lorazepam</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0.5-1mg bd. (oral/SL/IV)</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Anticipatory nausea and vomiting.</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a:ln>
                            <a:noFill/>
                          </a:ln>
                          <a:solidFill>
                            <a:schemeClr val="tx1"/>
                          </a:solidFill>
                          <a:effectLst>
                            <a:outerShdw blurRad="38100" dist="38100" dir="2700000" algn="tl">
                              <a:srgbClr val="000000"/>
                            </a:outerShdw>
                          </a:effectLst>
                          <a:latin typeface="Arial" pitchFamily="34" charset="0"/>
                          <a:cs typeface="Arial" pitchFamily="34" charset="0"/>
                        </a:rPr>
                        <a:t>Caution if elderly and frail- increased risk of falls. If necessary- lowest dose.</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Useful for anxiety issues, smells and taste of food problematic.</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Triple therapy- </a:t>
                      </a:r>
                      <a:r>
                        <a:rPr kumimoji="0" lang="en-GB" sz="1200" b="1"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ond</a:t>
                      </a: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a:t>
                      </a:r>
                      <a:r>
                        <a:rPr kumimoji="0" lang="en-GB" sz="1200" b="1" i="0" u="none" strike="noStrike" cap="none" normalizeH="0" baseline="0" dirty="0" err="1">
                          <a:ln>
                            <a:noFill/>
                          </a:ln>
                          <a:solidFill>
                            <a:schemeClr val="tx1"/>
                          </a:solidFill>
                          <a:effectLst>
                            <a:outerShdw blurRad="38100" dist="38100" dir="2700000" algn="tl">
                              <a:srgbClr val="000000"/>
                            </a:outerShdw>
                          </a:effectLst>
                          <a:latin typeface="Arial" pitchFamily="34" charset="0"/>
                          <a:cs typeface="Arial" pitchFamily="34" charset="0"/>
                        </a:rPr>
                        <a:t>dex</a:t>
                      </a:r>
                      <a:r>
                        <a:rPr kumimoji="0" lang="en-GB" sz="1200" b="1" i="0" u="none" strike="noStrike" cap="none" normalizeH="0" baseline="0" dirty="0">
                          <a:ln>
                            <a:noFill/>
                          </a:ln>
                          <a:solidFill>
                            <a:schemeClr val="tx1"/>
                          </a:solidFill>
                          <a:effectLst>
                            <a:outerShdw blurRad="38100" dist="38100" dir="2700000" algn="tl">
                              <a:srgbClr val="000000"/>
                            </a:outerShdw>
                          </a:effectLst>
                          <a:latin typeface="Arial" pitchFamily="34" charset="0"/>
                          <a:cs typeface="Arial" pitchFamily="34" charset="0"/>
                        </a:rPr>
                        <a:t> and lorazepam useful</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7390F921-6548-4B31-B2E3-77ABECA9116D}" type="slidenum">
              <a:rPr lang="en-GB" altLang="en-US" smtClean="0"/>
              <a:pPr>
                <a:defRPr/>
              </a:pPr>
              <a:t>16</a:t>
            </a:fld>
            <a:endParaRPr lang="en-GB"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xmlns="" id="{ECA4A0B4-A5A0-429C-20E3-E19FF45AE6F8}"/>
              </a:ext>
            </a:extLst>
          </p:cNvPr>
          <p:cNvSpPr>
            <a:spLocks noGrp="1" noChangeArrowheads="1"/>
          </p:cNvSpPr>
          <p:nvPr>
            <p:ph type="title"/>
          </p:nvPr>
        </p:nvSpPr>
        <p:spPr>
          <a:xfrm>
            <a:off x="1981200" y="546101"/>
            <a:ext cx="8229600" cy="606425"/>
          </a:xfrm>
        </p:spPr>
        <p:txBody>
          <a:bodyPr>
            <a:normAutofit fontScale="90000"/>
          </a:bodyPr>
          <a:lstStyle/>
          <a:p>
            <a:pPr eaLnBrk="1" hangingPunct="1">
              <a:defRPr/>
            </a:pPr>
            <a:r>
              <a:rPr lang="en-GB">
                <a:solidFill>
                  <a:srgbClr val="FFFF00"/>
                </a:solidFill>
              </a:rPr>
              <a:t>Any Questions?</a:t>
            </a:r>
          </a:p>
        </p:txBody>
      </p:sp>
      <p:sp>
        <p:nvSpPr>
          <p:cNvPr id="50179" name="Rectangle 3">
            <a:extLst>
              <a:ext uri="{FF2B5EF4-FFF2-40B4-BE49-F238E27FC236}">
                <a16:creationId xmlns:a16="http://schemas.microsoft.com/office/drawing/2014/main" xmlns="" id="{D44B4802-3CF1-4494-26CA-A8AC7AEEC4D5}"/>
              </a:ext>
            </a:extLst>
          </p:cNvPr>
          <p:cNvSpPr>
            <a:spLocks noGrp="1" noChangeArrowheads="1"/>
          </p:cNvSpPr>
          <p:nvPr>
            <p:ph idx="1"/>
          </p:nvPr>
        </p:nvSpPr>
        <p:spPr>
          <a:xfrm>
            <a:off x="1992313" y="1628776"/>
            <a:ext cx="8229600" cy="4530725"/>
          </a:xfrm>
        </p:spPr>
        <p:txBody>
          <a:bodyPr/>
          <a:lstStyle/>
          <a:p>
            <a:pPr eaLnBrk="1" hangingPunct="1">
              <a:defRPr/>
            </a:pPr>
            <a:endParaRPr lang="en-US"/>
          </a:p>
        </p:txBody>
      </p:sp>
      <p:pic>
        <p:nvPicPr>
          <p:cNvPr id="34819" name="Picture 5" descr="questions">
            <a:extLst>
              <a:ext uri="{FF2B5EF4-FFF2-40B4-BE49-F238E27FC236}">
                <a16:creationId xmlns:a16="http://schemas.microsoft.com/office/drawing/2014/main" xmlns="" id="{FF615CA3-7875-E829-8028-E2245B6666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614" y="2781300"/>
            <a:ext cx="410527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17</a:t>
            </a:fld>
            <a:endParaRPr lang="en-GB" altLang="en-US"/>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054">
            <a:extLst>
              <a:ext uri="{FF2B5EF4-FFF2-40B4-BE49-F238E27FC236}">
                <a16:creationId xmlns:a16="http://schemas.microsoft.com/office/drawing/2014/main" xmlns="" id="{C847CE7D-0F2A-BC54-0F50-ACB3A82B39A7}"/>
              </a:ext>
            </a:extLst>
          </p:cNvPr>
          <p:cNvSpPr>
            <a:spLocks noGrp="1" noChangeArrowheads="1"/>
          </p:cNvSpPr>
          <p:nvPr/>
        </p:nvSpPr>
        <p:spPr bwMode="auto">
          <a:xfrm>
            <a:off x="2674939" y="214314"/>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endParaRPr lang="en-US" altLang="en-US" sz="4400">
              <a:solidFill>
                <a:schemeClr val="tx2"/>
              </a:solidFill>
              <a:latin typeface="Tahoma" panose="020B0604030504040204" pitchFamily="34" charset="0"/>
            </a:endParaRPr>
          </a:p>
        </p:txBody>
      </p:sp>
      <p:sp>
        <p:nvSpPr>
          <p:cNvPr id="18442" name="Rectangle 2058">
            <a:extLst>
              <a:ext uri="{FF2B5EF4-FFF2-40B4-BE49-F238E27FC236}">
                <a16:creationId xmlns:a16="http://schemas.microsoft.com/office/drawing/2014/main" xmlns="" id="{7141F0ED-6DC2-C647-1B18-17A6EB6AABF3}"/>
              </a:ext>
            </a:extLst>
          </p:cNvPr>
          <p:cNvSpPr>
            <a:spLocks noGrp="1" noChangeArrowheads="1"/>
          </p:cNvSpPr>
          <p:nvPr>
            <p:ph type="title"/>
          </p:nvPr>
        </p:nvSpPr>
        <p:spPr>
          <a:xfrm>
            <a:off x="2208213" y="-171450"/>
            <a:ext cx="7772400" cy="1920875"/>
          </a:xfrm>
        </p:spPr>
        <p:txBody>
          <a:bodyPr/>
          <a:lstStyle/>
          <a:p>
            <a:pPr eaLnBrk="1" hangingPunct="1">
              <a:defRPr/>
            </a:pPr>
            <a:r>
              <a:rPr lang="en-GB" sz="3200" b="1" dirty="0"/>
              <a:t>Chemotherapy-induced nausea and vomiting</a:t>
            </a:r>
          </a:p>
        </p:txBody>
      </p:sp>
      <p:sp>
        <p:nvSpPr>
          <p:cNvPr id="18443" name="Rectangle 2059">
            <a:extLst>
              <a:ext uri="{FF2B5EF4-FFF2-40B4-BE49-F238E27FC236}">
                <a16:creationId xmlns:a16="http://schemas.microsoft.com/office/drawing/2014/main" xmlns="" id="{05FD11FE-7098-935C-D96E-4D1504CD073B}"/>
              </a:ext>
            </a:extLst>
          </p:cNvPr>
          <p:cNvSpPr>
            <a:spLocks noGrp="1" noChangeArrowheads="1"/>
          </p:cNvSpPr>
          <p:nvPr>
            <p:ph idx="1"/>
          </p:nvPr>
        </p:nvSpPr>
        <p:spPr>
          <a:xfrm>
            <a:off x="1992313" y="1484313"/>
            <a:ext cx="8001000" cy="4267200"/>
          </a:xfrm>
        </p:spPr>
        <p:txBody>
          <a:bodyPr/>
          <a:lstStyle/>
          <a:p>
            <a:pPr eaLnBrk="1" hangingPunct="1">
              <a:lnSpc>
                <a:spcPct val="80000"/>
              </a:lnSpc>
              <a:defRPr/>
            </a:pPr>
            <a:r>
              <a:rPr lang="en-GB" sz="2800" dirty="0"/>
              <a:t>Most feared side-effect</a:t>
            </a:r>
          </a:p>
          <a:p>
            <a:pPr eaLnBrk="1" hangingPunct="1">
              <a:lnSpc>
                <a:spcPct val="80000"/>
              </a:lnSpc>
              <a:buFont typeface="Wingdings" panose="05000000000000000000" pitchFamily="2" charset="2"/>
              <a:buNone/>
              <a:defRPr/>
            </a:pPr>
            <a:endParaRPr lang="en-GB" sz="2800" dirty="0"/>
          </a:p>
          <a:p>
            <a:pPr eaLnBrk="1" hangingPunct="1">
              <a:lnSpc>
                <a:spcPct val="80000"/>
              </a:lnSpc>
              <a:buFont typeface="Wingdings" panose="05000000000000000000" pitchFamily="2" charset="2"/>
              <a:buNone/>
              <a:defRPr/>
            </a:pPr>
            <a:endParaRPr lang="en-GB" sz="2800" dirty="0"/>
          </a:p>
          <a:p>
            <a:pPr eaLnBrk="1" hangingPunct="1">
              <a:lnSpc>
                <a:spcPct val="80000"/>
              </a:lnSpc>
              <a:defRPr/>
            </a:pPr>
            <a:r>
              <a:rPr lang="en-GB" sz="2800" dirty="0"/>
              <a:t>Medical complications: dehydration, electrolyte imbalance, risk of aspiration pneumonia</a:t>
            </a:r>
          </a:p>
          <a:p>
            <a:pPr eaLnBrk="1" hangingPunct="1">
              <a:lnSpc>
                <a:spcPct val="80000"/>
              </a:lnSpc>
              <a:buFont typeface="Wingdings" panose="05000000000000000000" pitchFamily="2" charset="2"/>
              <a:buNone/>
              <a:defRPr/>
            </a:pPr>
            <a:endParaRPr lang="en-GB" sz="2800" dirty="0"/>
          </a:p>
          <a:p>
            <a:pPr eaLnBrk="1" hangingPunct="1">
              <a:lnSpc>
                <a:spcPct val="80000"/>
              </a:lnSpc>
              <a:defRPr/>
            </a:pPr>
            <a:r>
              <a:rPr lang="en-GB" sz="2800" dirty="0"/>
              <a:t>Many treatments palliative intent = maintain QOL</a:t>
            </a:r>
          </a:p>
          <a:p>
            <a:pPr eaLnBrk="1" hangingPunct="1">
              <a:lnSpc>
                <a:spcPct val="80000"/>
              </a:lnSpc>
              <a:buFont typeface="Wingdings" panose="05000000000000000000" pitchFamily="2" charset="2"/>
              <a:buNone/>
              <a:defRPr/>
            </a:pPr>
            <a:endParaRPr lang="en-GB" sz="2800" dirty="0"/>
          </a:p>
          <a:p>
            <a:pPr eaLnBrk="1" hangingPunct="1">
              <a:lnSpc>
                <a:spcPct val="80000"/>
              </a:lnSpc>
              <a:defRPr/>
            </a:pPr>
            <a:r>
              <a:rPr lang="en-GB" sz="2800" dirty="0"/>
              <a:t>Effective management of N + V is essential</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2</a:t>
            </a:fld>
            <a:endParaRPr lang="en-GB" alt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026">
            <a:extLst>
              <a:ext uri="{FF2B5EF4-FFF2-40B4-BE49-F238E27FC236}">
                <a16:creationId xmlns:a16="http://schemas.microsoft.com/office/drawing/2014/main" xmlns="" id="{FC8D3207-17ED-FEF5-2822-A3C93C1D1064}"/>
              </a:ext>
            </a:extLst>
          </p:cNvPr>
          <p:cNvSpPr>
            <a:spLocks noGrp="1" noChangeArrowheads="1"/>
          </p:cNvSpPr>
          <p:nvPr>
            <p:ph type="title"/>
          </p:nvPr>
        </p:nvSpPr>
        <p:spPr>
          <a:xfrm>
            <a:off x="1992313" y="549275"/>
            <a:ext cx="8229600" cy="1143000"/>
          </a:xfrm>
        </p:spPr>
        <p:txBody>
          <a:bodyPr>
            <a:normAutofit fontScale="90000"/>
          </a:bodyPr>
          <a:lstStyle/>
          <a:p>
            <a:pPr eaLnBrk="1" hangingPunct="1">
              <a:defRPr/>
            </a:pPr>
            <a:r>
              <a:rPr lang="en-GB">
                <a:solidFill>
                  <a:srgbClr val="FFFF00"/>
                </a:solidFill>
              </a:rPr>
              <a:t/>
            </a:r>
            <a:br>
              <a:rPr lang="en-GB">
                <a:solidFill>
                  <a:srgbClr val="FFFF00"/>
                </a:solidFill>
              </a:rPr>
            </a:br>
            <a:r>
              <a:rPr lang="en-GB">
                <a:solidFill>
                  <a:srgbClr val="FFFF00"/>
                </a:solidFill>
              </a:rPr>
              <a:t>Patient risk factors </a:t>
            </a:r>
            <a:br>
              <a:rPr lang="en-GB">
                <a:solidFill>
                  <a:srgbClr val="FFFF00"/>
                </a:solidFill>
              </a:rPr>
            </a:br>
            <a:r>
              <a:rPr lang="en-GB">
                <a:solidFill>
                  <a:srgbClr val="FFFF00"/>
                </a:solidFill>
              </a:rPr>
              <a:t/>
            </a:r>
            <a:br>
              <a:rPr lang="en-GB">
                <a:solidFill>
                  <a:srgbClr val="FFFF00"/>
                </a:solidFill>
              </a:rPr>
            </a:br>
            <a:endParaRPr lang="en-GB" u="sng"/>
          </a:p>
        </p:txBody>
      </p:sp>
      <p:sp>
        <p:nvSpPr>
          <p:cNvPr id="14339" name="Rectangle 1027">
            <a:extLst>
              <a:ext uri="{FF2B5EF4-FFF2-40B4-BE49-F238E27FC236}">
                <a16:creationId xmlns:a16="http://schemas.microsoft.com/office/drawing/2014/main" xmlns="" id="{CD449EE0-124C-D2B5-990D-B32E1E4922D3}"/>
              </a:ext>
            </a:extLst>
          </p:cNvPr>
          <p:cNvSpPr>
            <a:spLocks noGrp="1" noChangeArrowheads="1"/>
          </p:cNvSpPr>
          <p:nvPr>
            <p:ph idx="1"/>
          </p:nvPr>
        </p:nvSpPr>
        <p:spPr>
          <a:xfrm>
            <a:off x="1992313" y="2133601"/>
            <a:ext cx="8229600" cy="4530725"/>
          </a:xfrm>
        </p:spPr>
        <p:txBody>
          <a:bodyPr/>
          <a:lstStyle/>
          <a:p>
            <a:pPr eaLnBrk="1" hangingPunct="1">
              <a:lnSpc>
                <a:spcPct val="90000"/>
              </a:lnSpc>
              <a:defRPr/>
            </a:pPr>
            <a:r>
              <a:rPr lang="en-GB"/>
              <a:t>Age   &lt;50 years</a:t>
            </a:r>
          </a:p>
          <a:p>
            <a:pPr eaLnBrk="1" hangingPunct="1">
              <a:lnSpc>
                <a:spcPct val="90000"/>
              </a:lnSpc>
              <a:buFont typeface="Wingdings" panose="05000000000000000000" pitchFamily="2" charset="2"/>
              <a:buNone/>
              <a:defRPr/>
            </a:pPr>
            <a:endParaRPr lang="en-GB"/>
          </a:p>
          <a:p>
            <a:pPr eaLnBrk="1" hangingPunct="1">
              <a:lnSpc>
                <a:spcPct val="90000"/>
              </a:lnSpc>
              <a:defRPr/>
            </a:pPr>
            <a:r>
              <a:rPr lang="en-GB"/>
              <a:t>Female</a:t>
            </a:r>
          </a:p>
          <a:p>
            <a:pPr eaLnBrk="1" hangingPunct="1">
              <a:lnSpc>
                <a:spcPct val="90000"/>
              </a:lnSpc>
              <a:defRPr/>
            </a:pPr>
            <a:endParaRPr lang="en-GB"/>
          </a:p>
          <a:p>
            <a:pPr eaLnBrk="1" hangingPunct="1">
              <a:lnSpc>
                <a:spcPct val="90000"/>
              </a:lnSpc>
              <a:defRPr/>
            </a:pPr>
            <a:r>
              <a:rPr lang="en-GB"/>
              <a:t>Alcohol intake</a:t>
            </a:r>
          </a:p>
          <a:p>
            <a:pPr eaLnBrk="1" hangingPunct="1">
              <a:lnSpc>
                <a:spcPct val="90000"/>
              </a:lnSpc>
              <a:buFont typeface="Wingdings" panose="05000000000000000000" pitchFamily="2" charset="2"/>
              <a:buNone/>
              <a:defRPr/>
            </a:pPr>
            <a:endParaRPr lang="en-GB"/>
          </a:p>
          <a:p>
            <a:pPr eaLnBrk="1" hangingPunct="1">
              <a:lnSpc>
                <a:spcPct val="90000"/>
              </a:lnSpc>
              <a:defRPr/>
            </a:pPr>
            <a:r>
              <a:rPr lang="en-GB"/>
              <a:t>Prone to N +V </a:t>
            </a:r>
          </a:p>
          <a:p>
            <a:pPr eaLnBrk="1" hangingPunct="1">
              <a:lnSpc>
                <a:spcPct val="90000"/>
              </a:lnSpc>
              <a:buFont typeface="Wingdings" panose="05000000000000000000" pitchFamily="2" charset="2"/>
              <a:buNone/>
              <a:defRPr/>
            </a:pPr>
            <a:r>
              <a:rPr lang="en-GB"/>
              <a:t>	</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3</a:t>
            </a:fld>
            <a:endParaRPr lang="en-GB" altLang="en-US"/>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Oval 4">
            <a:extLst>
              <a:ext uri="{FF2B5EF4-FFF2-40B4-BE49-F238E27FC236}">
                <a16:creationId xmlns:a16="http://schemas.microsoft.com/office/drawing/2014/main" xmlns="" id="{30F3DA55-BEB3-C268-E4FE-96898EF458DC}"/>
              </a:ext>
            </a:extLst>
          </p:cNvPr>
          <p:cNvSpPr>
            <a:spLocks noChangeArrowheads="1"/>
          </p:cNvSpPr>
          <p:nvPr/>
        </p:nvSpPr>
        <p:spPr bwMode="auto">
          <a:xfrm>
            <a:off x="4800601" y="476250"/>
            <a:ext cx="2519363" cy="865188"/>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82" name="Text Box 5">
            <a:extLst>
              <a:ext uri="{FF2B5EF4-FFF2-40B4-BE49-F238E27FC236}">
                <a16:creationId xmlns:a16="http://schemas.microsoft.com/office/drawing/2014/main" xmlns="" id="{A01C0D0C-930D-067D-E11F-EB8F70770F76}"/>
              </a:ext>
            </a:extLst>
          </p:cNvPr>
          <p:cNvSpPr txBox="1">
            <a:spLocks noChangeArrowheads="1"/>
          </p:cNvSpPr>
          <p:nvPr/>
        </p:nvSpPr>
        <p:spPr bwMode="auto">
          <a:xfrm>
            <a:off x="5159375" y="765176"/>
            <a:ext cx="17287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Substance P</a:t>
            </a:r>
          </a:p>
        </p:txBody>
      </p:sp>
      <p:sp>
        <p:nvSpPr>
          <p:cNvPr id="20483" name="Text Box 24">
            <a:extLst>
              <a:ext uri="{FF2B5EF4-FFF2-40B4-BE49-F238E27FC236}">
                <a16:creationId xmlns:a16="http://schemas.microsoft.com/office/drawing/2014/main" xmlns="" id="{3F6BA94B-163E-1C99-C371-053346926AF8}"/>
              </a:ext>
            </a:extLst>
          </p:cNvPr>
          <p:cNvSpPr txBox="1">
            <a:spLocks noChangeArrowheads="1"/>
          </p:cNvSpPr>
          <p:nvPr/>
        </p:nvSpPr>
        <p:spPr bwMode="auto">
          <a:xfrm>
            <a:off x="5499100" y="3587751"/>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84" name="Oval 25">
            <a:extLst>
              <a:ext uri="{FF2B5EF4-FFF2-40B4-BE49-F238E27FC236}">
                <a16:creationId xmlns:a16="http://schemas.microsoft.com/office/drawing/2014/main" xmlns="" id="{314A8029-DD21-E255-3360-650250A99A25}"/>
              </a:ext>
            </a:extLst>
          </p:cNvPr>
          <p:cNvSpPr>
            <a:spLocks noChangeArrowheads="1"/>
          </p:cNvSpPr>
          <p:nvPr/>
        </p:nvSpPr>
        <p:spPr bwMode="auto">
          <a:xfrm>
            <a:off x="7535864" y="1341438"/>
            <a:ext cx="2376487" cy="1008062"/>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85" name="Text Box 26">
            <a:extLst>
              <a:ext uri="{FF2B5EF4-FFF2-40B4-BE49-F238E27FC236}">
                <a16:creationId xmlns:a16="http://schemas.microsoft.com/office/drawing/2014/main" xmlns="" id="{C79142D2-8755-ECC7-3C2D-5C7C29F443AB}"/>
              </a:ext>
            </a:extLst>
          </p:cNvPr>
          <p:cNvSpPr txBox="1">
            <a:spLocks noChangeArrowheads="1"/>
          </p:cNvSpPr>
          <p:nvPr/>
        </p:nvSpPr>
        <p:spPr bwMode="auto">
          <a:xfrm>
            <a:off x="7967663" y="1700213"/>
            <a:ext cx="18716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Serotonin</a:t>
            </a:r>
          </a:p>
        </p:txBody>
      </p:sp>
      <p:sp>
        <p:nvSpPr>
          <p:cNvPr id="20486" name="Oval 27">
            <a:extLst>
              <a:ext uri="{FF2B5EF4-FFF2-40B4-BE49-F238E27FC236}">
                <a16:creationId xmlns:a16="http://schemas.microsoft.com/office/drawing/2014/main" xmlns="" id="{CE19155B-0FD2-7FC4-CD2B-63F8FA0A9D6F}"/>
              </a:ext>
            </a:extLst>
          </p:cNvPr>
          <p:cNvSpPr>
            <a:spLocks noChangeArrowheads="1"/>
          </p:cNvSpPr>
          <p:nvPr/>
        </p:nvSpPr>
        <p:spPr bwMode="auto">
          <a:xfrm>
            <a:off x="7608888" y="2636839"/>
            <a:ext cx="2519362" cy="936625"/>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87" name="Text Box 28">
            <a:extLst>
              <a:ext uri="{FF2B5EF4-FFF2-40B4-BE49-F238E27FC236}">
                <a16:creationId xmlns:a16="http://schemas.microsoft.com/office/drawing/2014/main" xmlns="" id="{C193C101-84FF-2C2C-4D7E-18611016C621}"/>
              </a:ext>
            </a:extLst>
          </p:cNvPr>
          <p:cNvSpPr txBox="1">
            <a:spLocks noChangeArrowheads="1"/>
          </p:cNvSpPr>
          <p:nvPr/>
        </p:nvSpPr>
        <p:spPr bwMode="auto">
          <a:xfrm>
            <a:off x="8040689" y="2924176"/>
            <a:ext cx="1584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Dopamine</a:t>
            </a:r>
          </a:p>
        </p:txBody>
      </p:sp>
      <p:sp>
        <p:nvSpPr>
          <p:cNvPr id="20488" name="Oval 29">
            <a:extLst>
              <a:ext uri="{FF2B5EF4-FFF2-40B4-BE49-F238E27FC236}">
                <a16:creationId xmlns:a16="http://schemas.microsoft.com/office/drawing/2014/main" xmlns="" id="{A0C4CDA6-5CBB-0208-9C15-62B8CD73E643}"/>
              </a:ext>
            </a:extLst>
          </p:cNvPr>
          <p:cNvSpPr>
            <a:spLocks noChangeArrowheads="1"/>
          </p:cNvSpPr>
          <p:nvPr/>
        </p:nvSpPr>
        <p:spPr bwMode="auto">
          <a:xfrm>
            <a:off x="4800601" y="5157788"/>
            <a:ext cx="2519363" cy="863600"/>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89" name="Text Box 30">
            <a:extLst>
              <a:ext uri="{FF2B5EF4-FFF2-40B4-BE49-F238E27FC236}">
                <a16:creationId xmlns:a16="http://schemas.microsoft.com/office/drawing/2014/main" xmlns="" id="{1EB8ECBD-F6FD-D662-9399-9DC6EDCBEFA9}"/>
              </a:ext>
            </a:extLst>
          </p:cNvPr>
          <p:cNvSpPr txBox="1">
            <a:spLocks noChangeArrowheads="1"/>
          </p:cNvSpPr>
          <p:nvPr/>
        </p:nvSpPr>
        <p:spPr bwMode="auto">
          <a:xfrm>
            <a:off x="5232401" y="5373688"/>
            <a:ext cx="18002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Cannabinoid</a:t>
            </a:r>
          </a:p>
        </p:txBody>
      </p:sp>
      <p:sp>
        <p:nvSpPr>
          <p:cNvPr id="20490" name="Oval 31">
            <a:extLst>
              <a:ext uri="{FF2B5EF4-FFF2-40B4-BE49-F238E27FC236}">
                <a16:creationId xmlns:a16="http://schemas.microsoft.com/office/drawing/2014/main" xmlns="" id="{58D49628-6748-376B-7319-F1EE8ED5E22A}"/>
              </a:ext>
            </a:extLst>
          </p:cNvPr>
          <p:cNvSpPr>
            <a:spLocks noChangeArrowheads="1"/>
          </p:cNvSpPr>
          <p:nvPr/>
        </p:nvSpPr>
        <p:spPr bwMode="auto">
          <a:xfrm>
            <a:off x="2351089" y="4149725"/>
            <a:ext cx="2232025" cy="863600"/>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91" name="Text Box 32">
            <a:extLst>
              <a:ext uri="{FF2B5EF4-FFF2-40B4-BE49-F238E27FC236}">
                <a16:creationId xmlns:a16="http://schemas.microsoft.com/office/drawing/2014/main" xmlns="" id="{BEEC7485-E6E6-4232-4F9D-509EE3780D8D}"/>
              </a:ext>
            </a:extLst>
          </p:cNvPr>
          <p:cNvSpPr txBox="1">
            <a:spLocks noChangeArrowheads="1"/>
          </p:cNvSpPr>
          <p:nvPr/>
        </p:nvSpPr>
        <p:spPr bwMode="auto">
          <a:xfrm>
            <a:off x="2711450" y="4365626"/>
            <a:ext cx="15128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Histamine</a:t>
            </a:r>
          </a:p>
        </p:txBody>
      </p:sp>
      <p:sp>
        <p:nvSpPr>
          <p:cNvPr id="20492" name="Text Box 33">
            <a:extLst>
              <a:ext uri="{FF2B5EF4-FFF2-40B4-BE49-F238E27FC236}">
                <a16:creationId xmlns:a16="http://schemas.microsoft.com/office/drawing/2014/main" xmlns="" id="{F9EA9B1D-AE40-9FFC-EE3E-95BB24CCD707}"/>
              </a:ext>
            </a:extLst>
          </p:cNvPr>
          <p:cNvSpPr txBox="1">
            <a:spLocks noChangeArrowheads="1"/>
          </p:cNvSpPr>
          <p:nvPr/>
        </p:nvSpPr>
        <p:spPr bwMode="auto">
          <a:xfrm>
            <a:off x="2279651" y="2420938"/>
            <a:ext cx="16557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endParaRPr lang="en-US" altLang="en-US" sz="1800">
              <a:latin typeface="Verdana" panose="020B0604030504040204" pitchFamily="34" charset="0"/>
            </a:endParaRPr>
          </a:p>
        </p:txBody>
      </p:sp>
      <p:sp>
        <p:nvSpPr>
          <p:cNvPr id="20493" name="Oval 34">
            <a:extLst>
              <a:ext uri="{FF2B5EF4-FFF2-40B4-BE49-F238E27FC236}">
                <a16:creationId xmlns:a16="http://schemas.microsoft.com/office/drawing/2014/main" xmlns="" id="{359AC499-994D-75EB-0987-67E2887D11FC}"/>
              </a:ext>
            </a:extLst>
          </p:cNvPr>
          <p:cNvSpPr>
            <a:spLocks noChangeArrowheads="1"/>
          </p:cNvSpPr>
          <p:nvPr/>
        </p:nvSpPr>
        <p:spPr bwMode="auto">
          <a:xfrm>
            <a:off x="1992314" y="2636839"/>
            <a:ext cx="2447925" cy="936625"/>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94" name="Text Box 35">
            <a:extLst>
              <a:ext uri="{FF2B5EF4-FFF2-40B4-BE49-F238E27FC236}">
                <a16:creationId xmlns:a16="http://schemas.microsoft.com/office/drawing/2014/main" xmlns="" id="{194AEF86-2B56-193D-8962-3EB7BF193A3A}"/>
              </a:ext>
            </a:extLst>
          </p:cNvPr>
          <p:cNvSpPr txBox="1">
            <a:spLocks noChangeArrowheads="1"/>
          </p:cNvSpPr>
          <p:nvPr/>
        </p:nvSpPr>
        <p:spPr bwMode="auto">
          <a:xfrm>
            <a:off x="2424113" y="2924176"/>
            <a:ext cx="17272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Acetylcholine</a:t>
            </a:r>
          </a:p>
        </p:txBody>
      </p:sp>
      <p:sp>
        <p:nvSpPr>
          <p:cNvPr id="20495" name="Oval 38">
            <a:extLst>
              <a:ext uri="{FF2B5EF4-FFF2-40B4-BE49-F238E27FC236}">
                <a16:creationId xmlns:a16="http://schemas.microsoft.com/office/drawing/2014/main" xmlns="" id="{471836BB-7F91-67A7-2547-1E26D46444E6}"/>
              </a:ext>
            </a:extLst>
          </p:cNvPr>
          <p:cNvSpPr>
            <a:spLocks noChangeArrowheads="1"/>
          </p:cNvSpPr>
          <p:nvPr/>
        </p:nvSpPr>
        <p:spPr bwMode="auto">
          <a:xfrm>
            <a:off x="2640013" y="1125538"/>
            <a:ext cx="2087562" cy="863600"/>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96" name="Text Box 39">
            <a:extLst>
              <a:ext uri="{FF2B5EF4-FFF2-40B4-BE49-F238E27FC236}">
                <a16:creationId xmlns:a16="http://schemas.microsoft.com/office/drawing/2014/main" xmlns="" id="{9978AE30-D324-F8B4-57AD-3983FAE0EBF5}"/>
              </a:ext>
            </a:extLst>
          </p:cNvPr>
          <p:cNvSpPr txBox="1">
            <a:spLocks noChangeArrowheads="1"/>
          </p:cNvSpPr>
          <p:nvPr/>
        </p:nvSpPr>
        <p:spPr bwMode="auto">
          <a:xfrm>
            <a:off x="3071814" y="1341438"/>
            <a:ext cx="15827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GABA</a:t>
            </a:r>
          </a:p>
        </p:txBody>
      </p:sp>
      <p:sp>
        <p:nvSpPr>
          <p:cNvPr id="20497" name="Oval 40">
            <a:extLst>
              <a:ext uri="{FF2B5EF4-FFF2-40B4-BE49-F238E27FC236}">
                <a16:creationId xmlns:a16="http://schemas.microsoft.com/office/drawing/2014/main" xmlns="" id="{CA2E3765-1A70-36F1-BD5C-589B33657991}"/>
              </a:ext>
            </a:extLst>
          </p:cNvPr>
          <p:cNvSpPr>
            <a:spLocks noChangeArrowheads="1"/>
          </p:cNvSpPr>
          <p:nvPr/>
        </p:nvSpPr>
        <p:spPr bwMode="auto">
          <a:xfrm>
            <a:off x="7751764" y="4149725"/>
            <a:ext cx="2232025" cy="935038"/>
          </a:xfrm>
          <a:prstGeom prst="ellipse">
            <a:avLst/>
          </a:prstGeom>
          <a:solidFill>
            <a:schemeClr val="accent1"/>
          </a:solidFill>
          <a:ln w="9525">
            <a:solidFill>
              <a:schemeClr val="tx1"/>
            </a:solidFill>
            <a:miter lim="800000"/>
            <a:headEnd/>
            <a:tailEnd/>
          </a:ln>
        </p:spPr>
        <p:txBody>
          <a:bodyPr wrap="none" anchor="ct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SzTx/>
              <a:buFontTx/>
              <a:buNone/>
            </a:pPr>
            <a:endParaRPr lang="en-US" altLang="en-US" sz="1800">
              <a:latin typeface="Verdana" panose="020B0604030504040204" pitchFamily="34" charset="0"/>
            </a:endParaRPr>
          </a:p>
        </p:txBody>
      </p:sp>
      <p:sp>
        <p:nvSpPr>
          <p:cNvPr id="20498" name="Text Box 41">
            <a:extLst>
              <a:ext uri="{FF2B5EF4-FFF2-40B4-BE49-F238E27FC236}">
                <a16:creationId xmlns:a16="http://schemas.microsoft.com/office/drawing/2014/main" xmlns="" id="{3E3F2916-BB3F-6459-B031-6BF133B8F236}"/>
              </a:ext>
            </a:extLst>
          </p:cNvPr>
          <p:cNvSpPr txBox="1">
            <a:spLocks noChangeArrowheads="1"/>
          </p:cNvSpPr>
          <p:nvPr/>
        </p:nvSpPr>
        <p:spPr bwMode="auto">
          <a:xfrm>
            <a:off x="8328026" y="4437063"/>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1800">
                <a:latin typeface="Verdana" panose="020B0604030504040204" pitchFamily="34" charset="0"/>
              </a:rPr>
              <a:t>???????</a:t>
            </a:r>
          </a:p>
        </p:txBody>
      </p:sp>
      <p:sp>
        <p:nvSpPr>
          <p:cNvPr id="20499" name="Text Box 42">
            <a:extLst>
              <a:ext uri="{FF2B5EF4-FFF2-40B4-BE49-F238E27FC236}">
                <a16:creationId xmlns:a16="http://schemas.microsoft.com/office/drawing/2014/main" xmlns="" id="{8905120C-88C9-A57A-2FE6-EDD7A2602398}"/>
              </a:ext>
            </a:extLst>
          </p:cNvPr>
          <p:cNvSpPr txBox="1">
            <a:spLocks noChangeArrowheads="1"/>
          </p:cNvSpPr>
          <p:nvPr/>
        </p:nvSpPr>
        <p:spPr bwMode="auto">
          <a:xfrm>
            <a:off x="4872038" y="1989139"/>
            <a:ext cx="2519362"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a:solidFill>
                  <a:srgbClr val="FFFF00"/>
                </a:solidFill>
                <a:latin typeface="Verdana" panose="020B0604030504040204" pitchFamily="34" charset="0"/>
              </a:rPr>
              <a:t>Nausea</a:t>
            </a:r>
          </a:p>
        </p:txBody>
      </p:sp>
      <p:sp>
        <p:nvSpPr>
          <p:cNvPr id="20500" name="Text Box 43">
            <a:extLst>
              <a:ext uri="{FF2B5EF4-FFF2-40B4-BE49-F238E27FC236}">
                <a16:creationId xmlns:a16="http://schemas.microsoft.com/office/drawing/2014/main" xmlns="" id="{A7B6CC58-1564-7875-CA44-26A5C1098F21}"/>
              </a:ext>
            </a:extLst>
          </p:cNvPr>
          <p:cNvSpPr txBox="1">
            <a:spLocks noChangeArrowheads="1"/>
          </p:cNvSpPr>
          <p:nvPr/>
        </p:nvSpPr>
        <p:spPr bwMode="auto">
          <a:xfrm>
            <a:off x="5303839" y="3429000"/>
            <a:ext cx="17287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ClrTx/>
              <a:buSzTx/>
              <a:buFontTx/>
              <a:buNone/>
            </a:pPr>
            <a:r>
              <a:rPr lang="en-GB" altLang="en-US" sz="2400">
                <a:solidFill>
                  <a:srgbClr val="FFFF00"/>
                </a:solidFill>
                <a:latin typeface="Verdana" panose="020B0604030504040204" pitchFamily="34" charset="0"/>
              </a:rPr>
              <a:t>Vomiting</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7390F921-6548-4B31-B2E3-77ABECA9116D}" type="slidenum">
              <a:rPr lang="en-GB" altLang="en-US" smtClean="0"/>
              <a:pPr>
                <a:defRPr/>
              </a:pPr>
              <a:t>4</a:t>
            </a:fld>
            <a:endParaRPr lang="en-GB"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a:extLst>
              <a:ext uri="{FF2B5EF4-FFF2-40B4-BE49-F238E27FC236}">
                <a16:creationId xmlns:a16="http://schemas.microsoft.com/office/drawing/2014/main" xmlns="" id="{BF0939BF-B8B2-8E4D-2A26-F8096AF22143}"/>
              </a:ext>
            </a:extLst>
          </p:cNvPr>
          <p:cNvSpPr>
            <a:spLocks noGrp="1" noChangeArrowheads="1"/>
          </p:cNvSpPr>
          <p:nvPr>
            <p:ph type="title"/>
          </p:nvPr>
        </p:nvSpPr>
        <p:spPr>
          <a:xfrm>
            <a:off x="1981200" y="546101"/>
            <a:ext cx="8229600" cy="606425"/>
          </a:xfrm>
        </p:spPr>
        <p:txBody>
          <a:bodyPr>
            <a:normAutofit fontScale="90000"/>
          </a:bodyPr>
          <a:lstStyle/>
          <a:p>
            <a:pPr eaLnBrk="1" hangingPunct="1">
              <a:defRPr/>
            </a:pPr>
            <a:r>
              <a:rPr lang="en-GB">
                <a:solidFill>
                  <a:srgbClr val="FFFF00"/>
                </a:solidFill>
              </a:rPr>
              <a:t>Categories of CINV</a:t>
            </a:r>
          </a:p>
        </p:txBody>
      </p:sp>
      <p:sp>
        <p:nvSpPr>
          <p:cNvPr id="172035" name="Rectangle 3">
            <a:extLst>
              <a:ext uri="{FF2B5EF4-FFF2-40B4-BE49-F238E27FC236}">
                <a16:creationId xmlns:a16="http://schemas.microsoft.com/office/drawing/2014/main" xmlns="" id="{CB6F7EF8-B13D-6EC3-1C0F-0A6B0FC50606}"/>
              </a:ext>
            </a:extLst>
          </p:cNvPr>
          <p:cNvSpPr>
            <a:spLocks noGrp="1" noChangeArrowheads="1"/>
          </p:cNvSpPr>
          <p:nvPr>
            <p:ph idx="1"/>
          </p:nvPr>
        </p:nvSpPr>
        <p:spPr/>
        <p:txBody>
          <a:bodyPr/>
          <a:lstStyle/>
          <a:p>
            <a:pPr eaLnBrk="1" hangingPunct="1">
              <a:defRPr/>
            </a:pPr>
            <a:r>
              <a:rPr lang="en-GB" sz="2800" dirty="0"/>
              <a:t>Acute                  </a:t>
            </a:r>
          </a:p>
          <a:p>
            <a:pPr eaLnBrk="1" hangingPunct="1">
              <a:buFont typeface="Wingdings" panose="05000000000000000000" pitchFamily="2" charset="2"/>
              <a:buNone/>
              <a:defRPr/>
            </a:pPr>
            <a:r>
              <a:rPr lang="en-GB" sz="2800" dirty="0"/>
              <a:t>		- within 24 hours of chemotherapy</a:t>
            </a:r>
          </a:p>
          <a:p>
            <a:pPr eaLnBrk="1" hangingPunct="1">
              <a:defRPr/>
            </a:pPr>
            <a:r>
              <a:rPr lang="en-GB" sz="2800" dirty="0"/>
              <a:t>Delayed  </a:t>
            </a:r>
          </a:p>
          <a:p>
            <a:pPr eaLnBrk="1" hangingPunct="1">
              <a:buFont typeface="Wingdings" panose="05000000000000000000" pitchFamily="2" charset="2"/>
              <a:buNone/>
              <a:defRPr/>
            </a:pPr>
            <a:r>
              <a:rPr lang="en-GB" sz="2800" dirty="0"/>
              <a:t>		- 24 hours to 7 days post chemo</a:t>
            </a:r>
          </a:p>
          <a:p>
            <a:pPr eaLnBrk="1" hangingPunct="1">
              <a:buFont typeface="Wingdings" panose="05000000000000000000" pitchFamily="2" charset="2"/>
              <a:buNone/>
              <a:defRPr/>
            </a:pPr>
            <a:endParaRPr lang="en-GB" sz="2800" dirty="0"/>
          </a:p>
          <a:p>
            <a:pPr eaLnBrk="1" hangingPunct="1">
              <a:defRPr/>
            </a:pPr>
            <a:r>
              <a:rPr lang="en-GB" sz="2800" dirty="0"/>
              <a:t>The most effective way of controlling CINV is to prevent symptoms of acute and delayed CINV by using a combination of an 5HT3 antagonist and </a:t>
            </a:r>
            <a:r>
              <a:rPr lang="en-GB" sz="2800" dirty="0" err="1"/>
              <a:t>dexamethasone</a:t>
            </a:r>
            <a:r>
              <a:rPr lang="en-GB" sz="2800" dirty="0"/>
              <a:t>.</a:t>
            </a:r>
          </a:p>
          <a:p>
            <a:pPr eaLnBrk="1" hangingPunct="1">
              <a:buFont typeface="Wingdings" panose="05000000000000000000" pitchFamily="2" charset="2"/>
              <a:buNone/>
              <a:defRPr/>
            </a:pPr>
            <a:endParaRPr lang="en-GB" sz="2000" dirty="0"/>
          </a:p>
          <a:p>
            <a:pPr eaLnBrk="1" hangingPunct="1">
              <a:buFont typeface="Wingdings" panose="05000000000000000000" pitchFamily="2" charset="2"/>
              <a:buNone/>
              <a:defRPr/>
            </a:pPr>
            <a:endParaRPr lang="en-GB" sz="2000" dirty="0"/>
          </a:p>
          <a:p>
            <a:pPr eaLnBrk="1" hangingPunct="1">
              <a:buFont typeface="Wingdings" panose="05000000000000000000" pitchFamily="2" charset="2"/>
              <a:buNone/>
              <a:defRPr/>
            </a:pPr>
            <a:endParaRPr lang="en-GB" sz="1800" dirty="0"/>
          </a:p>
          <a:p>
            <a:pPr eaLnBrk="1" hangingPunct="1">
              <a:buFont typeface="Wingdings" panose="05000000000000000000" pitchFamily="2" charset="2"/>
              <a:buNone/>
              <a:defRPr/>
            </a:pPr>
            <a:endParaRPr lang="en-GB" sz="1400" dirty="0"/>
          </a:p>
          <a:p>
            <a:pPr eaLnBrk="1" hangingPunct="1">
              <a:defRPr/>
            </a:pPr>
            <a:endParaRPr lang="en-GB" dirty="0"/>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5</a:t>
            </a:fld>
            <a:endParaRPr lang="en-GB" altLang="en-US"/>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Picture 2" descr="rev Miller 6-12">
            <a:extLst>
              <a:ext uri="{FF2B5EF4-FFF2-40B4-BE49-F238E27FC236}">
                <a16:creationId xmlns:a16="http://schemas.microsoft.com/office/drawing/2014/main" xmlns="" id="{4E6AEBC0-E1D3-F7E5-11FB-CD22A01C4F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6350"/>
            <a:ext cx="9144000" cy="687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22787" name="Rectangle 3">
            <a:extLst>
              <a:ext uri="{FF2B5EF4-FFF2-40B4-BE49-F238E27FC236}">
                <a16:creationId xmlns:a16="http://schemas.microsoft.com/office/drawing/2014/main" xmlns="" id="{5F04C940-0B55-2F40-FB40-5F7D649A2F63}"/>
              </a:ext>
            </a:extLst>
          </p:cNvPr>
          <p:cNvSpPr>
            <a:spLocks noGrp="1" noChangeArrowheads="1"/>
          </p:cNvSpPr>
          <p:nvPr>
            <p:ph type="title"/>
          </p:nvPr>
        </p:nvSpPr>
        <p:spPr>
          <a:xfrm>
            <a:off x="4838701" y="0"/>
            <a:ext cx="5484813" cy="700088"/>
          </a:xfrm>
        </p:spPr>
        <p:txBody>
          <a:bodyPr/>
          <a:lstStyle/>
          <a:p>
            <a:pPr eaLnBrk="1" hangingPunct="1">
              <a:defRPr/>
            </a:pPr>
            <a:r>
              <a:rPr lang="en-US" sz="2100" dirty="0" err="1">
                <a:solidFill>
                  <a:schemeClr val="tx1"/>
                </a:solidFill>
              </a:rPr>
              <a:t>Pathophysiology</a:t>
            </a:r>
            <a:r>
              <a:rPr lang="en-US" sz="2100" dirty="0">
                <a:solidFill>
                  <a:schemeClr val="tx1"/>
                </a:solidFill>
              </a:rPr>
              <a:t> of </a:t>
            </a:r>
            <a:br>
              <a:rPr lang="en-US" sz="2100" dirty="0">
                <a:solidFill>
                  <a:schemeClr val="tx1"/>
                </a:solidFill>
              </a:rPr>
            </a:br>
            <a:r>
              <a:rPr lang="en-US" sz="2100" dirty="0">
                <a:solidFill>
                  <a:schemeClr val="tx1"/>
                </a:solidFill>
              </a:rPr>
              <a:t>Chemotherapy-Induced Emesis</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CE62F8F-DBBC-425B-A917-4743B8194A94}" type="slidenum">
              <a:rPr lang="en-GB" altLang="en-US" smtClean="0"/>
              <a:pPr>
                <a:defRPr/>
              </a:pPr>
              <a:t>6</a:t>
            </a:fld>
            <a:endParaRPr lang="en-GB" altLang="en-US"/>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11" name="Rectangle 2">
            <a:extLst>
              <a:ext uri="{FF2B5EF4-FFF2-40B4-BE49-F238E27FC236}">
                <a16:creationId xmlns:a16="http://schemas.microsoft.com/office/drawing/2014/main" xmlns="" id="{31FCFEA5-AD80-1243-3BCD-912C96AF7F89}"/>
              </a:ext>
            </a:extLst>
          </p:cNvPr>
          <p:cNvSpPr>
            <a:spLocks noChangeArrowheads="1"/>
          </p:cNvSpPr>
          <p:nvPr/>
        </p:nvSpPr>
        <p:spPr bwMode="auto">
          <a:xfrm>
            <a:off x="1524000" y="476250"/>
            <a:ext cx="9144000" cy="685800"/>
          </a:xfrm>
          <a:prstGeom prst="rect">
            <a:avLst/>
          </a:prstGeom>
          <a:noFill/>
          <a:ln w="9525">
            <a:noFill/>
            <a:miter lim="800000"/>
            <a:headEnd/>
            <a:tailEnd/>
          </a:ln>
        </p:spPr>
        <p:txBody>
          <a:bodyPr anchor="ctr"/>
          <a:lstStyle/>
          <a:p>
            <a:pPr algn="ctr" eaLnBrk="1" hangingPunct="1">
              <a:defRPr/>
            </a:pPr>
            <a:r>
              <a:rPr lang="en-US" sz="4400">
                <a:solidFill>
                  <a:srgbClr val="FFFF00"/>
                </a:solidFill>
                <a:effectLst>
                  <a:outerShdw blurRad="38100" dist="38100" dir="2700000" algn="tl">
                    <a:srgbClr val="000000"/>
                  </a:outerShdw>
                </a:effectLst>
                <a:latin typeface="Arial" pitchFamily="34" charset="0"/>
              </a:rPr>
              <a:t>Serotonin and 5­HT</a:t>
            </a:r>
            <a:r>
              <a:rPr lang="en-US" sz="4400" baseline="-25000">
                <a:solidFill>
                  <a:srgbClr val="FFFF00"/>
                </a:solidFill>
                <a:effectLst>
                  <a:outerShdw blurRad="38100" dist="38100" dir="2700000" algn="tl">
                    <a:srgbClr val="000000"/>
                  </a:outerShdw>
                </a:effectLst>
                <a:latin typeface="Arial" pitchFamily="34" charset="0"/>
              </a:rPr>
              <a:t>3</a:t>
            </a:r>
            <a:r>
              <a:rPr lang="en-US" sz="4400">
                <a:solidFill>
                  <a:srgbClr val="FFFF00"/>
                </a:solidFill>
                <a:effectLst>
                  <a:outerShdw blurRad="38100" dist="38100" dir="2700000" algn="tl">
                    <a:srgbClr val="000000"/>
                  </a:outerShdw>
                </a:effectLst>
                <a:latin typeface="Arial" pitchFamily="34" charset="0"/>
              </a:rPr>
              <a:t> receptor pathway</a:t>
            </a:r>
          </a:p>
        </p:txBody>
      </p:sp>
      <p:sp>
        <p:nvSpPr>
          <p:cNvPr id="149512" name="Rectangle 3">
            <a:extLst>
              <a:ext uri="{FF2B5EF4-FFF2-40B4-BE49-F238E27FC236}">
                <a16:creationId xmlns:a16="http://schemas.microsoft.com/office/drawing/2014/main" xmlns="" id="{FF0A939C-AF22-BBAA-D5B1-25DECD39130D}"/>
              </a:ext>
            </a:extLst>
          </p:cNvPr>
          <p:cNvSpPr>
            <a:spLocks noChangeArrowheads="1"/>
          </p:cNvSpPr>
          <p:nvPr/>
        </p:nvSpPr>
        <p:spPr bwMode="auto">
          <a:xfrm>
            <a:off x="1774825" y="1557338"/>
            <a:ext cx="8686800" cy="2755900"/>
          </a:xfrm>
          <a:prstGeom prst="rect">
            <a:avLst/>
          </a:prstGeom>
          <a:noFill/>
          <a:ln w="9525">
            <a:noFill/>
            <a:miter lim="800000"/>
            <a:headEnd/>
            <a:tailEnd/>
          </a:ln>
        </p:spPr>
        <p:txBody>
          <a:bodyPr/>
          <a:lstStyle/>
          <a:p>
            <a:pPr marL="342900" indent="-342900" eaLnBrk="1" hangingPunct="1">
              <a:spcBef>
                <a:spcPct val="20000"/>
              </a:spcBef>
              <a:buClr>
                <a:schemeClr val="hlink"/>
              </a:buClr>
              <a:buSzPct val="90000"/>
              <a:buBlip>
                <a:blip r:embed="rId2"/>
              </a:buBlip>
              <a:defRPr/>
            </a:pPr>
            <a:r>
              <a:rPr lang="en-US" sz="3200">
                <a:effectLst>
                  <a:outerShdw blurRad="38100" dist="38100" dir="2700000" algn="tl">
                    <a:srgbClr val="000000"/>
                  </a:outerShdw>
                </a:effectLst>
                <a:latin typeface="Arial" pitchFamily="34" charset="0"/>
              </a:rPr>
              <a:t>Introduction of 5</a:t>
            </a:r>
            <a:r>
              <a:rPr lang="en-US" sz="3200">
                <a:effectLst>
                  <a:outerShdw blurRad="38100" dist="38100" dir="2700000" algn="tl">
                    <a:srgbClr val="000000"/>
                  </a:outerShdw>
                </a:effectLst>
                <a:latin typeface="Arial Unicode MS" pitchFamily="34" charset="-128"/>
                <a:ea typeface="Arial Unicode MS" pitchFamily="34" charset="-128"/>
                <a:cs typeface="Arial Unicode MS" pitchFamily="34" charset="-128"/>
              </a:rPr>
              <a:t>-</a:t>
            </a:r>
            <a:r>
              <a:rPr lang="en-US" sz="3200">
                <a:effectLst>
                  <a:outerShdw blurRad="38100" dist="38100" dir="2700000" algn="tl">
                    <a:srgbClr val="000000"/>
                  </a:outerShdw>
                </a:effectLst>
                <a:latin typeface="Arial" pitchFamily="34" charset="0"/>
              </a:rPr>
              <a:t>HT</a:t>
            </a:r>
            <a:r>
              <a:rPr lang="en-US" sz="3200" baseline="-25000">
                <a:effectLst>
                  <a:outerShdw blurRad="38100" dist="38100" dir="2700000" algn="tl">
                    <a:srgbClr val="000000"/>
                  </a:outerShdw>
                </a:effectLst>
                <a:latin typeface="Arial" pitchFamily="34" charset="0"/>
              </a:rPr>
              <a:t>3</a:t>
            </a:r>
            <a:r>
              <a:rPr lang="en-US" sz="3200">
                <a:effectLst>
                  <a:outerShdw blurRad="38100" dist="38100" dir="2700000" algn="tl">
                    <a:srgbClr val="000000"/>
                  </a:outerShdw>
                </a:effectLst>
                <a:latin typeface="Arial" pitchFamily="34" charset="0"/>
              </a:rPr>
              <a:t> receptor antagonists offered an improved treatment option.</a:t>
            </a:r>
            <a:r>
              <a:rPr lang="en-US" sz="3200" baseline="30000">
                <a:effectLst>
                  <a:outerShdw blurRad="38100" dist="38100" dir="2700000" algn="tl">
                    <a:srgbClr val="000000"/>
                  </a:outerShdw>
                </a:effectLst>
                <a:latin typeface="Arial" pitchFamily="34" charset="0"/>
              </a:rPr>
              <a:t>2</a:t>
            </a:r>
          </a:p>
          <a:p>
            <a:pPr marL="742950" lvl="1" indent="-285750" eaLnBrk="1" hangingPunct="1">
              <a:spcBef>
                <a:spcPct val="20000"/>
              </a:spcBef>
              <a:buFontTx/>
              <a:buChar char="–"/>
              <a:defRPr/>
            </a:pPr>
            <a:r>
              <a:rPr lang="en-US" sz="3200">
                <a:effectLst>
                  <a:outerShdw blurRad="38100" dist="38100" dir="2700000" algn="tl">
                    <a:srgbClr val="000000"/>
                  </a:outerShdw>
                </a:effectLst>
                <a:latin typeface="Arial" pitchFamily="34" charset="0"/>
              </a:rPr>
              <a:t>Effective in acute vomiting; very limited efficacy for delayed events</a:t>
            </a:r>
          </a:p>
          <a:p>
            <a:pPr marL="742950" lvl="1" indent="-285750" eaLnBrk="1" hangingPunct="1">
              <a:spcBef>
                <a:spcPct val="20000"/>
              </a:spcBef>
              <a:buFontTx/>
              <a:buChar char="–"/>
              <a:defRPr/>
            </a:pPr>
            <a:endParaRPr lang="en-US" sz="2800">
              <a:effectLst>
                <a:outerShdw blurRad="38100" dist="38100" dir="2700000" algn="tl">
                  <a:srgbClr val="000000"/>
                </a:outerShdw>
              </a:effectLst>
              <a:latin typeface="Arial" pitchFamily="34" charset="0"/>
            </a:endParaRPr>
          </a:p>
          <a:p>
            <a:pPr marL="342900" indent="-342900" eaLnBrk="1" hangingPunct="1">
              <a:spcBef>
                <a:spcPct val="20000"/>
              </a:spcBef>
              <a:buClr>
                <a:schemeClr val="hlink"/>
              </a:buClr>
              <a:buSzPct val="90000"/>
              <a:buBlip>
                <a:blip r:embed="rId2"/>
              </a:buBlip>
              <a:defRPr/>
            </a:pPr>
            <a:r>
              <a:rPr lang="en-US" sz="3200">
                <a:effectLst>
                  <a:outerShdw blurRad="38100" dist="38100" dir="2700000" algn="tl">
                    <a:srgbClr val="000000"/>
                  </a:outerShdw>
                </a:effectLst>
                <a:latin typeface="Arial" pitchFamily="34" charset="0"/>
              </a:rPr>
              <a:t>Primary mechanism of action appears to be peripheral.</a:t>
            </a:r>
            <a:r>
              <a:rPr lang="en-US" sz="3200" baseline="30000">
                <a:effectLst>
                  <a:outerShdw blurRad="38100" dist="38100" dir="2700000" algn="tl">
                    <a:srgbClr val="000000"/>
                  </a:outerShdw>
                </a:effectLst>
                <a:latin typeface="Arial" pitchFamily="34" charset="0"/>
              </a:rPr>
              <a:t>2</a:t>
            </a:r>
          </a:p>
        </p:txBody>
      </p:sp>
      <p:sp>
        <p:nvSpPr>
          <p:cNvPr id="24579" name="Text Box 4">
            <a:extLst>
              <a:ext uri="{FF2B5EF4-FFF2-40B4-BE49-F238E27FC236}">
                <a16:creationId xmlns:a16="http://schemas.microsoft.com/office/drawing/2014/main" xmlns="" id="{A59F0391-7782-18BE-99E2-63F2CC4A2534}"/>
              </a:ext>
            </a:extLst>
          </p:cNvPr>
          <p:cNvSpPr txBox="1">
            <a:spLocks noChangeArrowheads="1"/>
          </p:cNvSpPr>
          <p:nvPr/>
        </p:nvSpPr>
        <p:spPr bwMode="auto">
          <a:xfrm>
            <a:off x="1581151" y="6396038"/>
            <a:ext cx="77438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spAutoFit/>
          </a:bodyPr>
          <a:lstStyle>
            <a:lvl1pPr marL="169863" indent="-169863">
              <a:spcBef>
                <a:spcPct val="20000"/>
              </a:spcBef>
              <a:buClr>
                <a:schemeClr val="hlink"/>
              </a:buClr>
              <a:buSzPct val="90000"/>
              <a:buFont typeface="Wingdings" panose="05000000000000000000" pitchFamily="2" charset="2"/>
              <a:buBlip>
                <a:blip r:embed="rId2"/>
              </a:buBlip>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accent2"/>
              </a:buClr>
              <a:buSzPct val="90000"/>
              <a:buFont typeface="Wingdings" panose="05000000000000000000" pitchFamily="2" charset="2"/>
              <a:buBlip>
                <a:blip r:embed="rId3"/>
              </a:buBlip>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folHlink"/>
              </a:buClr>
              <a:buSzPct val="90000"/>
              <a:buFont typeface="Wingdings" panose="05000000000000000000" pitchFamily="2" charset="2"/>
              <a:buBlip>
                <a:blip r:embed="rId4"/>
              </a:buBlip>
              <a:defRPr sz="2000">
                <a:solidFill>
                  <a:schemeClr val="tx1"/>
                </a:solidFill>
                <a:latin typeface="Arial" panose="020B0604020202020204" pitchFamily="34" charset="0"/>
                <a:cs typeface="Arial" panose="020B0604020202020204" pitchFamily="34" charset="0"/>
              </a:defRPr>
            </a:lvl9pPr>
          </a:lstStyle>
          <a:p>
            <a:pPr>
              <a:spcBef>
                <a:spcPct val="0"/>
              </a:spcBef>
              <a:buClrTx/>
              <a:buSzTx/>
              <a:buFontTx/>
              <a:buNone/>
            </a:pPr>
            <a:r>
              <a:rPr lang="en-US" altLang="en-US" sz="800" b="1"/>
              <a:t>1.	</a:t>
            </a:r>
            <a:r>
              <a:rPr lang="en-US" altLang="en-US" sz="800"/>
              <a:t>Berger AM, Clark-Snow RA. In: DeVita VT Jr et al. 7th ed. C</a:t>
            </a:r>
            <a:r>
              <a:rPr lang="en-US" altLang="en-US" sz="800" i="1"/>
              <a:t>ancer: Principles &amp; Practice of Oncology.</a:t>
            </a:r>
            <a:r>
              <a:rPr lang="en-US" altLang="en-US" sz="800"/>
              <a:t> Lippincott Williams &amp; Wilkins; 2005:2515–2523.</a:t>
            </a:r>
            <a:endParaRPr lang="de-DE" altLang="en-US" sz="800">
              <a:cs typeface="Times New Roman" panose="02020603050405020304" pitchFamily="18" charset="0"/>
            </a:endParaRPr>
          </a:p>
          <a:p>
            <a:pPr>
              <a:spcBef>
                <a:spcPct val="0"/>
              </a:spcBef>
              <a:buClrTx/>
              <a:buSzTx/>
              <a:buFontTx/>
              <a:buNone/>
            </a:pPr>
            <a:r>
              <a:rPr lang="de-DE" altLang="en-US" sz="800" b="1">
                <a:cs typeface="Times New Roman" panose="02020603050405020304" pitchFamily="18" charset="0"/>
              </a:rPr>
              <a:t>2.	</a:t>
            </a:r>
            <a:r>
              <a:rPr lang="de-DE" altLang="en-US" sz="800">
                <a:cs typeface="Times New Roman" panose="02020603050405020304" pitchFamily="18" charset="0"/>
              </a:rPr>
              <a:t>Hesketh PJ et al. </a:t>
            </a:r>
            <a:r>
              <a:rPr lang="de-DE" altLang="en-US" sz="800" i="1">
                <a:cs typeface="Times New Roman" panose="02020603050405020304" pitchFamily="18" charset="0"/>
              </a:rPr>
              <a:t>Eur J Cancer</a:t>
            </a:r>
            <a:r>
              <a:rPr lang="de-DE" altLang="en-US" sz="800">
                <a:cs typeface="Times New Roman" panose="02020603050405020304" pitchFamily="18" charset="0"/>
              </a:rPr>
              <a:t>. 2003;39(8):1074–1080.</a:t>
            </a:r>
            <a:endParaRPr lang="en-US" altLang="en-US" sz="800">
              <a:cs typeface="Times New Roman" panose="02020603050405020304" pitchFamily="18" charset="0"/>
            </a:endParaRP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7390F921-6548-4B31-B2E3-77ABECA9116D}" type="slidenum">
              <a:rPr lang="en-GB" altLang="en-US" smtClean="0"/>
              <a:pPr>
                <a:defRPr/>
              </a:pPr>
              <a:t>7</a:t>
            </a:fld>
            <a:endParaRPr lang="en-GB"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2" name="Rectangle 2">
            <a:extLst>
              <a:ext uri="{FF2B5EF4-FFF2-40B4-BE49-F238E27FC236}">
                <a16:creationId xmlns:a16="http://schemas.microsoft.com/office/drawing/2014/main" xmlns="" id="{624715B6-90F8-E738-C16F-842FA52C86ED}"/>
              </a:ext>
            </a:extLst>
          </p:cNvPr>
          <p:cNvSpPr>
            <a:spLocks noChangeArrowheads="1"/>
          </p:cNvSpPr>
          <p:nvPr/>
        </p:nvSpPr>
        <p:spPr bwMode="auto">
          <a:xfrm>
            <a:off x="1524000" y="333375"/>
            <a:ext cx="9144000" cy="636588"/>
          </a:xfrm>
          <a:prstGeom prst="rect">
            <a:avLst/>
          </a:prstGeom>
          <a:noFill/>
          <a:ln w="9525">
            <a:noFill/>
            <a:miter lim="800000"/>
            <a:headEnd/>
            <a:tailEnd/>
          </a:ln>
        </p:spPr>
        <p:txBody>
          <a:bodyPr anchor="ctr"/>
          <a:lstStyle/>
          <a:p>
            <a:pPr algn="ctr" eaLnBrk="1" hangingPunct="1">
              <a:defRPr/>
            </a:pPr>
            <a:r>
              <a:rPr lang="en-US" sz="3600">
                <a:solidFill>
                  <a:srgbClr val="FFFF00"/>
                </a:solidFill>
                <a:effectLst>
                  <a:outerShdw blurRad="38100" dist="38100" dir="2700000" algn="tl">
                    <a:srgbClr val="000000"/>
                  </a:outerShdw>
                </a:effectLst>
                <a:latin typeface="Arial" pitchFamily="34" charset="0"/>
              </a:rPr>
              <a:t>Substance P and NK</a:t>
            </a:r>
            <a:r>
              <a:rPr lang="en-US" sz="3600" baseline="-25000">
                <a:solidFill>
                  <a:srgbClr val="FFFF00"/>
                </a:solidFill>
                <a:effectLst>
                  <a:outerShdw blurRad="38100" dist="38100" dir="2700000" algn="tl">
                    <a:srgbClr val="000000"/>
                  </a:outerShdw>
                </a:effectLst>
                <a:latin typeface="Arial" pitchFamily="34" charset="0"/>
              </a:rPr>
              <a:t>1</a:t>
            </a:r>
            <a:r>
              <a:rPr lang="en-US" sz="3600">
                <a:solidFill>
                  <a:srgbClr val="FFFF00"/>
                </a:solidFill>
                <a:effectLst>
                  <a:outerShdw blurRad="38100" dist="38100" dir="2700000" algn="tl">
                    <a:srgbClr val="000000"/>
                  </a:outerShdw>
                </a:effectLst>
                <a:latin typeface="Arial" pitchFamily="34" charset="0"/>
              </a:rPr>
              <a:t> receptor pathway</a:t>
            </a:r>
            <a:r>
              <a:rPr lang="en-US" sz="4400">
                <a:solidFill>
                  <a:schemeClr val="tx2"/>
                </a:solidFill>
                <a:effectLst>
                  <a:outerShdw blurRad="38100" dist="38100" dir="2700000" algn="tl">
                    <a:srgbClr val="000000"/>
                  </a:outerShdw>
                </a:effectLst>
                <a:latin typeface="Arial" pitchFamily="34" charset="0"/>
              </a:rPr>
              <a:t> </a:t>
            </a:r>
          </a:p>
        </p:txBody>
      </p:sp>
      <p:sp>
        <p:nvSpPr>
          <p:cNvPr id="150533" name="Rectangle 3">
            <a:extLst>
              <a:ext uri="{FF2B5EF4-FFF2-40B4-BE49-F238E27FC236}">
                <a16:creationId xmlns:a16="http://schemas.microsoft.com/office/drawing/2014/main" xmlns="" id="{F1612B97-3767-563D-CE2B-2160C77B5D2D}"/>
              </a:ext>
            </a:extLst>
          </p:cNvPr>
          <p:cNvSpPr>
            <a:spLocks noChangeArrowheads="1"/>
          </p:cNvSpPr>
          <p:nvPr/>
        </p:nvSpPr>
        <p:spPr bwMode="auto">
          <a:xfrm>
            <a:off x="1752600" y="1247775"/>
            <a:ext cx="8686800" cy="4800600"/>
          </a:xfrm>
          <a:prstGeom prst="rect">
            <a:avLst/>
          </a:prstGeom>
          <a:noFill/>
          <a:ln w="9525">
            <a:noFill/>
            <a:miter lim="800000"/>
            <a:headEnd/>
            <a:tailEnd/>
          </a:ln>
        </p:spPr>
        <p:txBody>
          <a:bodyPr/>
          <a:lstStyle/>
          <a:p>
            <a:pPr marL="342900" indent="-342900" eaLnBrk="1" hangingPunct="1">
              <a:spcBef>
                <a:spcPct val="20000"/>
              </a:spcBef>
              <a:buClr>
                <a:schemeClr val="hlink"/>
              </a:buClr>
              <a:buSzPct val="90000"/>
              <a:buBlip>
                <a:blip r:embed="rId2"/>
              </a:buBlip>
              <a:defRPr/>
            </a:pPr>
            <a:r>
              <a:rPr lang="en-US" sz="2800">
                <a:effectLst>
                  <a:outerShdw blurRad="38100" dist="38100" dir="2700000" algn="tl">
                    <a:srgbClr val="000000"/>
                  </a:outerShdw>
                </a:effectLst>
                <a:latin typeface="Arial" pitchFamily="34" charset="0"/>
              </a:rPr>
              <a:t>Substance P relays noxious sensory information to the brain </a:t>
            </a:r>
            <a:br>
              <a:rPr lang="en-US" sz="2800">
                <a:effectLst>
                  <a:outerShdw blurRad="38100" dist="38100" dir="2700000" algn="tl">
                    <a:srgbClr val="000000"/>
                  </a:outerShdw>
                </a:effectLst>
                <a:latin typeface="Arial" pitchFamily="34" charset="0"/>
              </a:rPr>
            </a:br>
            <a:endParaRPr lang="en-US" sz="2800" baseline="30000">
              <a:effectLst>
                <a:outerShdw blurRad="38100" dist="38100" dir="2700000" algn="tl">
                  <a:srgbClr val="000000"/>
                </a:outerShdw>
              </a:effectLst>
              <a:latin typeface="Arial" pitchFamily="34" charset="0"/>
            </a:endParaRPr>
          </a:p>
          <a:p>
            <a:pPr marL="342900" indent="-342900" eaLnBrk="1" hangingPunct="1">
              <a:spcBef>
                <a:spcPct val="20000"/>
              </a:spcBef>
              <a:buClr>
                <a:schemeClr val="hlink"/>
              </a:buClr>
              <a:buSzPct val="90000"/>
              <a:defRPr/>
            </a:pPr>
            <a:endParaRPr lang="en-US" sz="2800" baseline="30000">
              <a:effectLst>
                <a:outerShdw blurRad="38100" dist="38100" dir="2700000" algn="tl">
                  <a:srgbClr val="000000"/>
                </a:outerShdw>
              </a:effectLst>
              <a:latin typeface="Arial" pitchFamily="34" charset="0"/>
            </a:endParaRPr>
          </a:p>
          <a:p>
            <a:pPr marL="342900" indent="-342900" eaLnBrk="1" hangingPunct="1">
              <a:spcBef>
                <a:spcPct val="20000"/>
              </a:spcBef>
              <a:buClr>
                <a:schemeClr val="hlink"/>
              </a:buClr>
              <a:buSzPct val="90000"/>
              <a:buBlip>
                <a:blip r:embed="rId2"/>
              </a:buBlip>
              <a:defRPr/>
            </a:pPr>
            <a:r>
              <a:rPr lang="en-US" sz="2800">
                <a:effectLst>
                  <a:outerShdw blurRad="38100" dist="38100" dir="2700000" algn="tl">
                    <a:srgbClr val="000000"/>
                  </a:outerShdw>
                </a:effectLst>
                <a:latin typeface="Arial" pitchFamily="34" charset="0"/>
              </a:rPr>
              <a:t>High density of substance P/NK</a:t>
            </a:r>
            <a:r>
              <a:rPr lang="en-US" sz="2800" baseline="-25000">
                <a:effectLst>
                  <a:outerShdw blurRad="38100" dist="38100" dir="2700000" algn="tl">
                    <a:srgbClr val="000000"/>
                  </a:outerShdw>
                </a:effectLst>
                <a:latin typeface="Arial" pitchFamily="34" charset="0"/>
              </a:rPr>
              <a:t>1</a:t>
            </a:r>
            <a:r>
              <a:rPr lang="en-US" sz="2800">
                <a:effectLst>
                  <a:outerShdw blurRad="38100" dist="38100" dir="2700000" algn="tl">
                    <a:srgbClr val="000000"/>
                  </a:outerShdw>
                </a:effectLst>
                <a:latin typeface="Arial" pitchFamily="34" charset="0"/>
              </a:rPr>
              <a:t> receptors located in brain.</a:t>
            </a:r>
            <a:endParaRPr lang="en-US" sz="2800" baseline="30000">
              <a:effectLst>
                <a:outerShdw blurRad="38100" dist="38100" dir="2700000" algn="tl">
                  <a:srgbClr val="000000"/>
                </a:outerShdw>
              </a:effectLst>
              <a:latin typeface="Arial" pitchFamily="34" charset="0"/>
            </a:endParaRPr>
          </a:p>
          <a:p>
            <a:pPr marL="342900" indent="-342900" eaLnBrk="1" hangingPunct="1">
              <a:spcBef>
                <a:spcPct val="20000"/>
              </a:spcBef>
              <a:buClr>
                <a:schemeClr val="hlink"/>
              </a:buClr>
              <a:buSzPct val="90000"/>
              <a:defRPr/>
            </a:pPr>
            <a:endParaRPr lang="en-US" sz="2800" baseline="30000">
              <a:effectLst>
                <a:outerShdw blurRad="38100" dist="38100" dir="2700000" algn="tl">
                  <a:srgbClr val="000000"/>
                </a:outerShdw>
              </a:effectLst>
              <a:latin typeface="Arial" pitchFamily="34" charset="0"/>
            </a:endParaRPr>
          </a:p>
          <a:p>
            <a:pPr marL="342900" indent="-342900" eaLnBrk="1" hangingPunct="1">
              <a:spcBef>
                <a:spcPct val="20000"/>
              </a:spcBef>
              <a:buClr>
                <a:schemeClr val="hlink"/>
              </a:buClr>
              <a:buSzPct val="90000"/>
              <a:buBlip>
                <a:blip r:embed="rId2"/>
              </a:buBlip>
              <a:defRPr/>
            </a:pPr>
            <a:r>
              <a:rPr lang="en-US" sz="2800">
                <a:effectLst>
                  <a:outerShdw blurRad="38100" dist="38100" dir="2700000" algn="tl">
                    <a:srgbClr val="000000"/>
                  </a:outerShdw>
                </a:effectLst>
                <a:latin typeface="Arial" pitchFamily="34" charset="0"/>
              </a:rPr>
              <a:t>NK</a:t>
            </a:r>
            <a:r>
              <a:rPr lang="en-US" sz="2800" baseline="-25000">
                <a:effectLst>
                  <a:outerShdw blurRad="38100" dist="38100" dir="2700000" algn="tl">
                    <a:srgbClr val="000000"/>
                  </a:outerShdw>
                </a:effectLst>
                <a:latin typeface="Arial" pitchFamily="34" charset="0"/>
              </a:rPr>
              <a:t>1</a:t>
            </a:r>
            <a:r>
              <a:rPr lang="en-US" sz="2800">
                <a:effectLst>
                  <a:outerShdw blurRad="38100" dist="38100" dir="2700000" algn="tl">
                    <a:srgbClr val="000000"/>
                  </a:outerShdw>
                </a:effectLst>
                <a:latin typeface="Arial" pitchFamily="34" charset="0"/>
              </a:rPr>
              <a:t> receptor blockade effective for delayed vomiting:</a:t>
            </a:r>
          </a:p>
          <a:p>
            <a:pPr marL="342900" indent="-342900" eaLnBrk="1" hangingPunct="1">
              <a:spcBef>
                <a:spcPct val="20000"/>
              </a:spcBef>
              <a:buClr>
                <a:schemeClr val="hlink"/>
              </a:buClr>
              <a:buSzPct val="90000"/>
              <a:buFontTx/>
              <a:buChar char="-"/>
              <a:defRPr/>
            </a:pPr>
            <a:r>
              <a:rPr lang="en-US" sz="2800">
                <a:effectLst>
                  <a:outerShdw blurRad="38100" dist="38100" dir="2700000" algn="tl">
                    <a:srgbClr val="000000"/>
                  </a:outerShdw>
                </a:effectLst>
                <a:latin typeface="Arial" pitchFamily="34" charset="0"/>
              </a:rPr>
              <a:t>Less effective for acute vomiting: needs a 5HT</a:t>
            </a:r>
            <a:r>
              <a:rPr lang="en-US" sz="2800" baseline="-25000">
                <a:effectLst>
                  <a:outerShdw blurRad="38100" dist="38100" dir="2700000" algn="tl">
                    <a:srgbClr val="000000"/>
                  </a:outerShdw>
                </a:effectLst>
                <a:latin typeface="Arial" pitchFamily="34" charset="0"/>
              </a:rPr>
              <a:t>3</a:t>
            </a:r>
            <a:r>
              <a:rPr lang="en-US" sz="2800">
                <a:effectLst>
                  <a:outerShdw blurRad="38100" dist="38100" dir="2700000" algn="tl">
                    <a:srgbClr val="000000"/>
                  </a:outerShdw>
                </a:effectLst>
                <a:latin typeface="Arial" pitchFamily="34" charset="0"/>
              </a:rPr>
              <a:t> antagonist </a:t>
            </a:r>
          </a:p>
          <a:p>
            <a:pPr marL="342900" indent="-342900" eaLnBrk="1" hangingPunct="1">
              <a:spcBef>
                <a:spcPct val="20000"/>
              </a:spcBef>
              <a:buClr>
                <a:schemeClr val="hlink"/>
              </a:buClr>
              <a:buSzPct val="90000"/>
              <a:buFontTx/>
              <a:buChar char="-"/>
              <a:defRPr/>
            </a:pPr>
            <a:r>
              <a:rPr lang="en-US" sz="2800">
                <a:effectLst>
                  <a:outerShdw blurRad="38100" dist="38100" dir="2700000" algn="tl">
                    <a:srgbClr val="000000"/>
                  </a:outerShdw>
                </a:effectLst>
                <a:latin typeface="Arial" pitchFamily="34" charset="0"/>
              </a:rPr>
              <a:t>Less effective for nausea: needs dexamethasone</a:t>
            </a:r>
          </a:p>
          <a:p>
            <a:pPr marL="342900" indent="-342900" eaLnBrk="1" hangingPunct="1">
              <a:spcBef>
                <a:spcPct val="20000"/>
              </a:spcBef>
              <a:buClr>
                <a:schemeClr val="hlink"/>
              </a:buClr>
              <a:buSzPct val="90000"/>
              <a:buFontTx/>
              <a:buChar char="-"/>
              <a:defRPr/>
            </a:pPr>
            <a:endParaRPr lang="en-US" sz="2800">
              <a:effectLst>
                <a:outerShdw blurRad="38100" dist="38100" dir="2700000" algn="tl">
                  <a:srgbClr val="000000"/>
                </a:outerShdw>
              </a:effectLst>
              <a:latin typeface="Arial" pitchFamily="34" charset="0"/>
            </a:endParaRP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7390F921-6548-4B31-B2E3-77ABECA9116D}" type="slidenum">
              <a:rPr lang="en-GB" altLang="en-US" smtClean="0"/>
              <a:pPr>
                <a:defRPr/>
              </a:pPr>
              <a:t>8</a:t>
            </a:fld>
            <a:endParaRPr lang="en-GB"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a:extLst>
              <a:ext uri="{FF2B5EF4-FFF2-40B4-BE49-F238E27FC236}">
                <a16:creationId xmlns:a16="http://schemas.microsoft.com/office/drawing/2014/main" xmlns="" id="{269B9CB6-5B64-11DF-7C98-EF2E55977C37}"/>
              </a:ext>
            </a:extLst>
          </p:cNvPr>
          <p:cNvSpPr>
            <a:spLocks noGrp="1" noChangeArrowheads="1"/>
          </p:cNvSpPr>
          <p:nvPr>
            <p:ph type="title"/>
          </p:nvPr>
        </p:nvSpPr>
        <p:spPr/>
        <p:txBody>
          <a:bodyPr/>
          <a:lstStyle/>
          <a:p>
            <a:pPr eaLnBrk="1" hangingPunct="1">
              <a:defRPr/>
            </a:pPr>
            <a:r>
              <a:rPr lang="en-GB">
                <a:solidFill>
                  <a:srgbClr val="FFFF00"/>
                </a:solidFill>
              </a:rPr>
              <a:t>NK1 antagonists</a:t>
            </a:r>
          </a:p>
        </p:txBody>
      </p:sp>
      <p:sp>
        <p:nvSpPr>
          <p:cNvPr id="184323" name="Rectangle 3">
            <a:extLst>
              <a:ext uri="{FF2B5EF4-FFF2-40B4-BE49-F238E27FC236}">
                <a16:creationId xmlns:a16="http://schemas.microsoft.com/office/drawing/2014/main" xmlns="" id="{CE16D2E2-D4EA-22BB-6AC1-0803EBD09C8E}"/>
              </a:ext>
            </a:extLst>
          </p:cNvPr>
          <p:cNvSpPr>
            <a:spLocks noGrp="1" noChangeArrowheads="1"/>
          </p:cNvSpPr>
          <p:nvPr>
            <p:ph idx="1"/>
          </p:nvPr>
        </p:nvSpPr>
        <p:spPr/>
        <p:txBody>
          <a:bodyPr/>
          <a:lstStyle/>
          <a:p>
            <a:pPr eaLnBrk="1" hangingPunct="1">
              <a:defRPr/>
            </a:pPr>
            <a:r>
              <a:rPr lang="en-GB" dirty="0" err="1"/>
              <a:t>Aprepitant</a:t>
            </a:r>
            <a:r>
              <a:rPr lang="en-GB" dirty="0"/>
              <a:t> 125mg 1 hour before chemotherapy on Day 1, 80mg Day 2 and Day 3</a:t>
            </a:r>
          </a:p>
          <a:p>
            <a:pPr eaLnBrk="1" hangingPunct="1">
              <a:defRPr/>
            </a:pPr>
            <a:endParaRPr lang="en-GB" dirty="0"/>
          </a:p>
          <a:p>
            <a:pPr eaLnBrk="1" hangingPunct="1">
              <a:buFont typeface="Wingdings" panose="05000000000000000000" pitchFamily="2" charset="2"/>
              <a:buNone/>
              <a:defRPr/>
            </a:pPr>
            <a:endParaRPr lang="en-GB" dirty="0"/>
          </a:p>
          <a:p>
            <a:pPr eaLnBrk="1" hangingPunct="1">
              <a:defRPr/>
            </a:pPr>
            <a:r>
              <a:rPr lang="en-GB" dirty="0"/>
              <a:t>Some interactions: clinical significance</a:t>
            </a:r>
          </a:p>
        </p:txBody>
      </p:sp>
      <p:sp>
        <p:nvSpPr>
          <p:cNvPr id="2" name="Footer Placeholder 1"/>
          <p:cNvSpPr>
            <a:spLocks noGrp="1"/>
          </p:cNvSpPr>
          <p:nvPr>
            <p:ph type="ftr" sz="quarter" idx="11"/>
          </p:nvPr>
        </p:nvSpPr>
        <p:spPr/>
        <p:txBody>
          <a:bodyPr/>
          <a:lstStyle/>
          <a:p>
            <a:pPr>
              <a:defRPr/>
            </a:pPr>
            <a:r>
              <a:rPr lang="en-GB" smtClean="0"/>
              <a:t>RDP</a:t>
            </a:r>
            <a:endParaRPr lang="en-GB"/>
          </a:p>
        </p:txBody>
      </p:sp>
      <p:sp>
        <p:nvSpPr>
          <p:cNvPr id="3" name="Slide Number Placeholder 2"/>
          <p:cNvSpPr>
            <a:spLocks noGrp="1"/>
          </p:cNvSpPr>
          <p:nvPr>
            <p:ph type="sldNum" sz="quarter" idx="12"/>
          </p:nvPr>
        </p:nvSpPr>
        <p:spPr/>
        <p:txBody>
          <a:bodyPr/>
          <a:lstStyle/>
          <a:p>
            <a:pPr>
              <a:defRPr/>
            </a:pPr>
            <a:fld id="{FDF8C435-F156-45BE-A15A-AB6763744015}" type="slidenum">
              <a:rPr lang="en-GB" altLang="en-US" smtClean="0"/>
              <a:pPr>
                <a:defRPr/>
              </a:pPr>
              <a:t>9</a:t>
            </a:fld>
            <a:endParaRPr lang="en-GB"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1172</TotalTime>
  <Words>753</Words>
  <Application>Microsoft Office PowerPoint</Application>
  <PresentationFormat>Widescreen</PresentationFormat>
  <Paragraphs>218</Paragraphs>
  <Slides>17</Slides>
  <Notes>2</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7" baseType="lpstr">
      <vt:lpstr>Arial Unicode MS</vt:lpstr>
      <vt:lpstr>Arial</vt:lpstr>
      <vt:lpstr>Calibri</vt:lpstr>
      <vt:lpstr>Calibri Light</vt:lpstr>
      <vt:lpstr>Tahoma</vt:lpstr>
      <vt:lpstr>Times New Roman</vt:lpstr>
      <vt:lpstr>Verdana</vt:lpstr>
      <vt:lpstr>Wingdings</vt:lpstr>
      <vt:lpstr>Office Theme</vt:lpstr>
      <vt:lpstr>Acrobat Document</vt:lpstr>
      <vt:lpstr>Chemotherapy-induced nausea and vomiting</vt:lpstr>
      <vt:lpstr>Chemotherapy-induced nausea and vomiting</vt:lpstr>
      <vt:lpstr> Patient risk factors   </vt:lpstr>
      <vt:lpstr>PowerPoint Presentation</vt:lpstr>
      <vt:lpstr>Categories of CINV</vt:lpstr>
      <vt:lpstr>Pathophysiology of  Chemotherapy-Induced Emesis</vt:lpstr>
      <vt:lpstr>PowerPoint Presentation</vt:lpstr>
      <vt:lpstr>PowerPoint Presentation</vt:lpstr>
      <vt:lpstr>NK1 antagonists</vt:lpstr>
      <vt:lpstr>5HT3 Antagonists</vt:lpstr>
      <vt:lpstr>Multi-Association of Supportive Cancer Care (MASCC) (See Handout)</vt:lpstr>
      <vt:lpstr>Dexamethasone</vt:lpstr>
      <vt:lpstr>DEXAMETHASONE</vt:lpstr>
      <vt:lpstr>Anticipatory N + V</vt:lpstr>
      <vt:lpstr>PowerPoint Presentation</vt:lpstr>
      <vt:lpstr>PowerPoint Presentation</vt:lpstr>
      <vt:lpstr>Any Questions?</vt:lpstr>
    </vt:vector>
  </TitlesOfParts>
  <Company>NHS Tayside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Chemotherapy induced nausea and vomiting (CINV)</dc:title>
  <dc:creator>NHS Tayside</dc:creator>
  <cp:lastModifiedBy>User</cp:lastModifiedBy>
  <cp:revision>34</cp:revision>
  <dcterms:created xsi:type="dcterms:W3CDTF">2008-09-03T11:18:45Z</dcterms:created>
  <dcterms:modified xsi:type="dcterms:W3CDTF">2024-09-13T12:29:00Z</dcterms:modified>
</cp:coreProperties>
</file>