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7340263" cy="9753600"/>
  <p:notesSz cx="130048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666" y="4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7366000" y="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F8093-312F-4BA9-8105-158B98DC9055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5050" y="1219200"/>
            <a:ext cx="5854700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300163" y="4694238"/>
            <a:ext cx="10404475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7366000" y="9264650"/>
            <a:ext cx="56356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D6967-D2BC-491F-A71B-B4C747B941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36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D6967-D2BC-491F-A71B-B4C747B941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92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0520" y="3023617"/>
            <a:ext cx="14739224" cy="792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50" b="0" i="0">
                <a:solidFill>
                  <a:srgbClr val="F0030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01040" y="5462016"/>
            <a:ext cx="12138184" cy="438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1E65E-1977-4586-8AD9-1F7AE3AEED42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0" i="0">
                <a:solidFill>
                  <a:srgbClr val="F0030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4FBF-95E2-4BEC-943C-20D38E234E92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TextBox 6"/>
          <p:cNvSpPr txBox="1"/>
          <p:nvPr userDrawn="1"/>
        </p:nvSpPr>
        <p:spPr>
          <a:xfrm rot="20222915">
            <a:off x="2734617" y="4415248"/>
            <a:ext cx="1295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66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0" i="0">
                <a:solidFill>
                  <a:srgbClr val="F0030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89566" y="2283708"/>
            <a:ext cx="717910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589296" y="2271184"/>
            <a:ext cx="644587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C07E3-6A71-46A3-8A13-377A6E97A34F}" type="datetime1">
              <a:rPr lang="en-US" smtClean="0"/>
              <a:t>9/10/2024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4085" y="5410200"/>
            <a:ext cx="491082" cy="19177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4085" y="2159000"/>
            <a:ext cx="491082" cy="19304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74645" y="6083300"/>
            <a:ext cx="1524047" cy="1016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77649" y="5410200"/>
            <a:ext cx="203206" cy="1295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91377" y="2159000"/>
            <a:ext cx="203206" cy="19177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32357" y="4978400"/>
            <a:ext cx="220140" cy="26289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095283" y="2159000"/>
            <a:ext cx="203206" cy="191770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41073" y="1943100"/>
            <a:ext cx="1507113" cy="48768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549789" y="1955800"/>
            <a:ext cx="2523144" cy="47498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4258302" y="2247900"/>
            <a:ext cx="2032062" cy="4394200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3722060" y="2921635"/>
            <a:ext cx="1478325" cy="0"/>
          </a:xfrm>
          <a:custGeom>
            <a:avLst/>
            <a:gdLst/>
            <a:ahLst/>
            <a:cxnLst/>
            <a:rect l="l" t="t" r="r" b="b"/>
            <a:pathLst>
              <a:path w="1108710">
                <a:moveTo>
                  <a:pt x="0" y="0"/>
                </a:moveTo>
                <a:lnTo>
                  <a:pt x="1108286" y="0"/>
                </a:lnTo>
              </a:path>
            </a:pathLst>
          </a:custGeom>
          <a:ln w="3175">
            <a:solidFill>
              <a:srgbClr val="5B5B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50" b="0" i="0">
                <a:solidFill>
                  <a:srgbClr val="F0030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D78E6-A4CC-4C3D-8B6F-36E65F0F668E}" type="datetime1">
              <a:rPr lang="en-US" smtClean="0"/>
              <a:t>9/10/2024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7F5FA-460C-440B-9ADD-6CBD82A2C855}" type="datetime1">
              <a:rPr lang="en-US" smtClean="0"/>
              <a:t>9/10/2024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8867" y="252236"/>
            <a:ext cx="14152712" cy="7925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150" b="0" i="0">
                <a:solidFill>
                  <a:srgbClr val="F00301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7632" y="1521708"/>
            <a:ext cx="10273767" cy="438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95690" y="9070848"/>
            <a:ext cx="55488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13" y="9070848"/>
            <a:ext cx="39882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C4510-7A94-481E-AEF5-D79AEF00C06A}" type="datetime1">
              <a:rPr lang="en-US" smtClean="0"/>
              <a:t>9/10/2024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484990" y="9070848"/>
            <a:ext cx="39882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5.jp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17" Type="http://schemas.openxmlformats.org/officeDocument/2006/relationships/image" Target="../media/image1.png"/><Relationship Id="rId2" Type="http://schemas.openxmlformats.org/officeDocument/2006/relationships/image" Target="../media/image26.jp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png"/><Relationship Id="rId15" Type="http://schemas.openxmlformats.org/officeDocument/2006/relationships/image" Target="../media/image39.jpg"/><Relationship Id="rId10" Type="http://schemas.openxmlformats.org/officeDocument/2006/relationships/image" Target="../media/image34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Relationship Id="rId14" Type="http://schemas.openxmlformats.org/officeDocument/2006/relationships/image" Target="../media/image3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1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1.jpg"/><Relationship Id="rId7" Type="http://schemas.openxmlformats.org/officeDocument/2006/relationships/image" Target="../media/image65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image" Target="../media/image66.pn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11" Type="http://schemas.openxmlformats.org/officeDocument/2006/relationships/image" Target="../media/image1.png"/><Relationship Id="rId5" Type="http://schemas.openxmlformats.org/officeDocument/2006/relationships/image" Target="../media/image83.jpg"/><Relationship Id="rId10" Type="http://schemas.openxmlformats.org/officeDocument/2006/relationships/image" Target="../media/image88.jpg"/><Relationship Id="rId4" Type="http://schemas.openxmlformats.org/officeDocument/2006/relationships/image" Target="../media/image82.jpg"/><Relationship Id="rId9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jpg"/><Relationship Id="rId3" Type="http://schemas.openxmlformats.org/officeDocument/2006/relationships/image" Target="../media/image90.jpg"/><Relationship Id="rId7" Type="http://schemas.openxmlformats.org/officeDocument/2006/relationships/image" Target="../media/image94.jpg"/><Relationship Id="rId12" Type="http://schemas.openxmlformats.org/officeDocument/2006/relationships/image" Target="../media/image99.png"/><Relationship Id="rId17" Type="http://schemas.openxmlformats.org/officeDocument/2006/relationships/image" Target="../media/image1.png"/><Relationship Id="rId2" Type="http://schemas.openxmlformats.org/officeDocument/2006/relationships/image" Target="../media/image89.jpg"/><Relationship Id="rId16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jpg"/><Relationship Id="rId5" Type="http://schemas.openxmlformats.org/officeDocument/2006/relationships/image" Target="../media/image92.png"/><Relationship Id="rId15" Type="http://schemas.openxmlformats.org/officeDocument/2006/relationships/image" Target="../media/image102.jpg"/><Relationship Id="rId10" Type="http://schemas.openxmlformats.org/officeDocument/2006/relationships/image" Target="../media/image97.jp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jp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g"/><Relationship Id="rId11" Type="http://schemas.openxmlformats.org/officeDocument/2006/relationships/image" Target="../media/image1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jpg"/><Relationship Id="rId26" Type="http://schemas.openxmlformats.org/officeDocument/2006/relationships/image" Target="../media/image137.jpg"/><Relationship Id="rId3" Type="http://schemas.openxmlformats.org/officeDocument/2006/relationships/image" Target="../media/image114.png"/><Relationship Id="rId21" Type="http://schemas.openxmlformats.org/officeDocument/2006/relationships/image" Target="../media/image132.jpg"/><Relationship Id="rId34" Type="http://schemas.openxmlformats.org/officeDocument/2006/relationships/image" Target="../media/image145.jpg"/><Relationship Id="rId7" Type="http://schemas.openxmlformats.org/officeDocument/2006/relationships/image" Target="../media/image118.png"/><Relationship Id="rId12" Type="http://schemas.openxmlformats.org/officeDocument/2006/relationships/image" Target="../media/image123.jpg"/><Relationship Id="rId17" Type="http://schemas.openxmlformats.org/officeDocument/2006/relationships/image" Target="../media/image128.png"/><Relationship Id="rId25" Type="http://schemas.openxmlformats.org/officeDocument/2006/relationships/image" Target="../media/image136.jpg"/><Relationship Id="rId33" Type="http://schemas.openxmlformats.org/officeDocument/2006/relationships/image" Target="../media/image144.png"/><Relationship Id="rId2" Type="http://schemas.openxmlformats.org/officeDocument/2006/relationships/image" Target="../media/image113.png"/><Relationship Id="rId16" Type="http://schemas.openxmlformats.org/officeDocument/2006/relationships/image" Target="../media/image127.jpg"/><Relationship Id="rId20" Type="http://schemas.openxmlformats.org/officeDocument/2006/relationships/image" Target="../media/image131.jpg"/><Relationship Id="rId29" Type="http://schemas.openxmlformats.org/officeDocument/2006/relationships/image" Target="../media/image1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g"/><Relationship Id="rId11" Type="http://schemas.openxmlformats.org/officeDocument/2006/relationships/image" Target="../media/image122.jpg"/><Relationship Id="rId24" Type="http://schemas.openxmlformats.org/officeDocument/2006/relationships/image" Target="../media/image135.jpg"/><Relationship Id="rId32" Type="http://schemas.openxmlformats.org/officeDocument/2006/relationships/image" Target="../media/image143.png"/><Relationship Id="rId37" Type="http://schemas.openxmlformats.org/officeDocument/2006/relationships/image" Target="../media/image1.png"/><Relationship Id="rId5" Type="http://schemas.openxmlformats.org/officeDocument/2006/relationships/image" Target="../media/image116.png"/><Relationship Id="rId15" Type="http://schemas.openxmlformats.org/officeDocument/2006/relationships/image" Target="../media/image126.jpg"/><Relationship Id="rId23" Type="http://schemas.openxmlformats.org/officeDocument/2006/relationships/image" Target="../media/image134.jpg"/><Relationship Id="rId28" Type="http://schemas.openxmlformats.org/officeDocument/2006/relationships/image" Target="../media/image139.png"/><Relationship Id="rId36" Type="http://schemas.openxmlformats.org/officeDocument/2006/relationships/image" Target="../media/image147.png"/><Relationship Id="rId10" Type="http://schemas.openxmlformats.org/officeDocument/2006/relationships/image" Target="../media/image121.png"/><Relationship Id="rId19" Type="http://schemas.openxmlformats.org/officeDocument/2006/relationships/image" Target="../media/image130.jpg"/><Relationship Id="rId31" Type="http://schemas.openxmlformats.org/officeDocument/2006/relationships/image" Target="../media/image142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jpg"/><Relationship Id="rId22" Type="http://schemas.openxmlformats.org/officeDocument/2006/relationships/image" Target="../media/image133.jpg"/><Relationship Id="rId27" Type="http://schemas.openxmlformats.org/officeDocument/2006/relationships/image" Target="../media/image138.jpg"/><Relationship Id="rId30" Type="http://schemas.openxmlformats.org/officeDocument/2006/relationships/image" Target="../media/image141.jpg"/><Relationship Id="rId35" Type="http://schemas.openxmlformats.org/officeDocument/2006/relationships/image" Target="../media/image14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79031" y="3797300"/>
            <a:ext cx="10693400" cy="4876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29031" y="2159000"/>
            <a:ext cx="381000" cy="48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11631" y="2133600"/>
            <a:ext cx="901700" cy="5207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14131" y="939800"/>
            <a:ext cx="7099300" cy="7620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285724" y="582613"/>
            <a:ext cx="1275080" cy="1292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8300" spc="-1040" dirty="0">
                <a:solidFill>
                  <a:srgbClr val="000000"/>
                </a:solidFill>
              </a:rPr>
              <a:t>RO</a:t>
            </a:r>
            <a:endParaRPr sz="8300"/>
          </a:p>
        </p:txBody>
      </p:sp>
      <p:sp>
        <p:nvSpPr>
          <p:cNvPr id="7" name="object 7"/>
          <p:cNvSpPr txBox="1"/>
          <p:nvPr/>
        </p:nvSpPr>
        <p:spPr>
          <a:xfrm>
            <a:off x="5866409" y="1894240"/>
            <a:ext cx="4319270" cy="17081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449580" algn="ctr">
              <a:lnSpc>
                <a:spcPts val="6425"/>
              </a:lnSpc>
              <a:spcBef>
                <a:spcPts val="135"/>
              </a:spcBef>
            </a:pPr>
            <a:r>
              <a:rPr sz="5750" spc="-165" dirty="0">
                <a:solidFill>
                  <a:srgbClr val="E20503"/>
                </a:solidFill>
                <a:latin typeface="Comic Sans MS"/>
                <a:cs typeface="Comic Sans MS"/>
              </a:rPr>
              <a:t>SOUCTURE</a:t>
            </a:r>
            <a:endParaRPr sz="5750">
              <a:latin typeface="Comic Sans MS"/>
              <a:cs typeface="Comic Sans MS"/>
            </a:endParaRPr>
          </a:p>
          <a:p>
            <a:pPr marL="1226820" algn="ctr">
              <a:lnSpc>
                <a:spcPts val="6784"/>
              </a:lnSpc>
            </a:pPr>
            <a:r>
              <a:rPr sz="6050" spc="-140" dirty="0">
                <a:solidFill>
                  <a:srgbClr val="F40508"/>
                </a:solidFill>
                <a:latin typeface="Comic Sans MS"/>
                <a:cs typeface="Comic Sans MS"/>
              </a:rPr>
              <a:t>FUCCON</a:t>
            </a:r>
            <a:endParaRPr sz="6050">
              <a:latin typeface="Comic Sans MS"/>
              <a:cs typeface="Comic Sans M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7"/>
            <a:ext cx="14152712" cy="1054419"/>
          </a:xfrm>
          <a:prstGeom prst="rect">
            <a:avLst/>
          </a:prstGeom>
        </p:spPr>
        <p:txBody>
          <a:bodyPr vert="horz" wrap="square" lIns="0" tIns="198402" rIns="0" bIns="0" rtlCol="0">
            <a:spAutoFit/>
          </a:bodyPr>
          <a:lstStyle/>
          <a:p>
            <a:pPr marL="34925">
              <a:spcBef>
                <a:spcPts val="90"/>
              </a:spcBef>
            </a:pPr>
            <a:r>
              <a:rPr sz="5550" spc="-800" dirty="0">
                <a:solidFill>
                  <a:srgbClr val="F20000"/>
                </a:solidFill>
              </a:rPr>
              <a:t>INYRODUCTZON</a:t>
            </a:r>
            <a:endParaRPr sz="5550"/>
          </a:p>
        </p:txBody>
      </p:sp>
      <p:sp>
        <p:nvSpPr>
          <p:cNvPr id="3" name="object 3"/>
          <p:cNvSpPr txBox="1"/>
          <p:nvPr/>
        </p:nvSpPr>
        <p:spPr>
          <a:xfrm>
            <a:off x="3405845" y="1554162"/>
            <a:ext cx="10849610" cy="5955476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0480" marR="326390" indent="-4445">
              <a:lnSpc>
                <a:spcPts val="3150"/>
              </a:lnSpc>
              <a:spcBef>
                <a:spcPts val="640"/>
              </a:spcBef>
              <a:tabLst>
                <a:tab pos="420370" algn="l"/>
              </a:tabLst>
            </a:pPr>
            <a:r>
              <a:rPr sz="3050" spc="-520" dirty="0">
                <a:solidFill>
                  <a:srgbClr val="673397"/>
                </a:solidFill>
                <a:latin typeface="Arial MT"/>
                <a:cs typeface="Arial MT"/>
              </a:rPr>
              <a:t>E</a:t>
            </a:r>
            <a:r>
              <a:rPr sz="3050" dirty="0">
                <a:solidFill>
                  <a:srgbClr val="673397"/>
                </a:solidFill>
                <a:latin typeface="Arial MT"/>
                <a:cs typeface="Arial MT"/>
              </a:rPr>
              <a:t>	</a:t>
            </a:r>
            <a:r>
              <a:rPr sz="3050" spc="-200" dirty="0">
                <a:solidFill>
                  <a:srgbClr val="623F82"/>
                </a:solidFill>
                <a:latin typeface="Arial MT"/>
                <a:cs typeface="Arial MT"/>
              </a:rPr>
              <a:t>S†rasburger</a:t>
            </a:r>
            <a:r>
              <a:rPr sz="3050" spc="55" dirty="0">
                <a:solidFill>
                  <a:srgbClr val="623F82"/>
                </a:solidFill>
                <a:latin typeface="Arial MT"/>
                <a:cs typeface="Arial MT"/>
              </a:rPr>
              <a:t> </a:t>
            </a:r>
            <a:r>
              <a:rPr sz="3050" spc="-140" dirty="0">
                <a:latin typeface="Arial MT"/>
                <a:cs typeface="Arial MT"/>
              </a:rPr>
              <a:t>in</a:t>
            </a:r>
            <a:r>
              <a:rPr sz="3050" spc="-305" dirty="0">
                <a:latin typeface="Arial MT"/>
                <a:cs typeface="Arial MT"/>
              </a:rPr>
              <a:t> </a:t>
            </a:r>
            <a:r>
              <a:rPr sz="3050" spc="-245" dirty="0">
                <a:latin typeface="Arial MT"/>
                <a:cs typeface="Arial MT"/>
              </a:rPr>
              <a:t>1875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i="1" spc="-10" dirty="0">
                <a:latin typeface="Arial"/>
                <a:cs typeface="Arial"/>
              </a:rPr>
              <a:t>firs†</a:t>
            </a:r>
            <a:r>
              <a:rPr sz="3050" i="1" spc="45" dirty="0">
                <a:latin typeface="Arial"/>
                <a:cs typeface="Arial"/>
              </a:rPr>
              <a:t> </a:t>
            </a:r>
            <a:r>
              <a:rPr sz="3050" spc="-200" dirty="0">
                <a:latin typeface="Arial MT"/>
                <a:cs typeface="Arial MT"/>
              </a:rPr>
              <a:t>discovered</a:t>
            </a:r>
            <a:r>
              <a:rPr sz="3050" spc="55" dirty="0">
                <a:latin typeface="Arial MT"/>
                <a:cs typeface="Arial MT"/>
              </a:rPr>
              <a:t> </a:t>
            </a:r>
            <a:r>
              <a:rPr sz="3050" spc="-325" dirty="0">
                <a:latin typeface="Arial MT"/>
                <a:cs typeface="Arial MT"/>
              </a:rPr>
              <a:t>thread—</a:t>
            </a:r>
            <a:r>
              <a:rPr sz="3050" spc="-204" dirty="0">
                <a:latin typeface="Arial MT"/>
                <a:cs typeface="Arial MT"/>
              </a:rPr>
              <a:t>like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spc="-275" dirty="0">
                <a:latin typeface="Arial MT"/>
                <a:cs typeface="Arial MT"/>
              </a:rPr>
              <a:t>s†ruc†ures</a:t>
            </a:r>
            <a:r>
              <a:rPr sz="3050" spc="185" dirty="0">
                <a:latin typeface="Arial MT"/>
                <a:cs typeface="Arial MT"/>
              </a:rPr>
              <a:t> </a:t>
            </a:r>
            <a:r>
              <a:rPr sz="3050" spc="-175" dirty="0">
                <a:latin typeface="Arial MT"/>
                <a:cs typeface="Arial MT"/>
              </a:rPr>
              <a:t>which </a:t>
            </a:r>
            <a:r>
              <a:rPr sz="3050" spc="-280" dirty="0">
                <a:latin typeface="Arial MT"/>
                <a:cs typeface="Arial MT"/>
              </a:rPr>
              <a:t>appeared</a:t>
            </a:r>
            <a:r>
              <a:rPr sz="3050" spc="70" dirty="0">
                <a:latin typeface="Arial MT"/>
                <a:cs typeface="Arial MT"/>
              </a:rPr>
              <a:t> </a:t>
            </a:r>
            <a:r>
              <a:rPr sz="3050" spc="-195" dirty="0">
                <a:latin typeface="Arial MT"/>
                <a:cs typeface="Arial MT"/>
              </a:rPr>
              <a:t>during</a:t>
            </a:r>
            <a:r>
              <a:rPr sz="3050" spc="-70" dirty="0">
                <a:latin typeface="Arial MT"/>
                <a:cs typeface="Arial MT"/>
              </a:rPr>
              <a:t> </a:t>
            </a:r>
            <a:r>
              <a:rPr sz="3050" spc="-110" dirty="0">
                <a:latin typeface="Arial MT"/>
                <a:cs typeface="Arial MT"/>
              </a:rPr>
              <a:t>cell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spc="-90" dirty="0">
                <a:latin typeface="Arial MT"/>
                <a:cs typeface="Arial MT"/>
              </a:rPr>
              <a:t>division.</a:t>
            </a:r>
            <a:endParaRPr sz="3050">
              <a:latin typeface="Arial MT"/>
              <a:cs typeface="Arial MT"/>
            </a:endParaRPr>
          </a:p>
          <a:p>
            <a:pPr>
              <a:spcBef>
                <a:spcPts val="365"/>
              </a:spcBef>
            </a:pPr>
            <a:endParaRPr sz="3050">
              <a:latin typeface="Arial MT"/>
              <a:cs typeface="Arial MT"/>
            </a:endParaRPr>
          </a:p>
          <a:p>
            <a:pPr marL="12700">
              <a:lnSpc>
                <a:spcPts val="3130"/>
              </a:lnSpc>
            </a:pPr>
            <a:r>
              <a:rPr sz="2800" i="1" spc="-65" dirty="0">
                <a:latin typeface="Arial"/>
                <a:cs typeface="Arial"/>
              </a:rPr>
              <a:t>These</a:t>
            </a:r>
            <a:r>
              <a:rPr sz="2800" i="1" spc="-13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thread</a:t>
            </a:r>
            <a:r>
              <a:rPr sz="2800" spc="-15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like</a:t>
            </a:r>
            <a:r>
              <a:rPr sz="2800" spc="-105" dirty="0">
                <a:latin typeface="Arial MT"/>
                <a:cs typeface="Arial MT"/>
              </a:rPr>
              <a:t> </a:t>
            </a:r>
            <a:r>
              <a:rPr sz="2800" spc="-110" dirty="0">
                <a:latin typeface="Arial MT"/>
                <a:cs typeface="Arial MT"/>
              </a:rPr>
              <a:t>s†ruc†ures</a:t>
            </a:r>
            <a:r>
              <a:rPr sz="2800" spc="120" dirty="0">
                <a:latin typeface="Arial MT"/>
                <a:cs typeface="Arial MT"/>
              </a:rPr>
              <a:t> </a:t>
            </a:r>
            <a:r>
              <a:rPr sz="2800" spc="-75" dirty="0">
                <a:latin typeface="Arial MT"/>
                <a:cs typeface="Arial MT"/>
              </a:rPr>
              <a:t>were</a:t>
            </a:r>
            <a:r>
              <a:rPr sz="2800" spc="-65" dirty="0">
                <a:latin typeface="Arial MT"/>
                <a:cs typeface="Arial MT"/>
              </a:rPr>
              <a:t> </a:t>
            </a:r>
            <a:r>
              <a:rPr sz="2800" spc="-80" dirty="0">
                <a:latin typeface="Arial MT"/>
                <a:cs typeface="Arial MT"/>
              </a:rPr>
              <a:t>called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50" dirty="0">
                <a:latin typeface="Arial MT"/>
                <a:cs typeface="Arial MT"/>
              </a:rPr>
              <a:t>chromosomes</a:t>
            </a:r>
            <a:r>
              <a:rPr sz="2800" spc="150" dirty="0">
                <a:latin typeface="Arial MT"/>
                <a:cs typeface="Arial MT"/>
              </a:rPr>
              <a:t> </a:t>
            </a:r>
            <a:r>
              <a:rPr sz="2800" spc="-160" dirty="0">
                <a:latin typeface="Arial MT"/>
                <a:cs typeface="Arial MT"/>
              </a:rPr>
              <a:t>due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380" dirty="0">
                <a:latin typeface="Arial MT"/>
                <a:cs typeface="Arial MT"/>
              </a:rPr>
              <a:t>†o</a:t>
            </a:r>
            <a:r>
              <a:rPr sz="2800" spc="185" dirty="0">
                <a:latin typeface="Arial MT"/>
                <a:cs typeface="Arial MT"/>
              </a:rPr>
              <a:t> </a:t>
            </a:r>
            <a:r>
              <a:rPr sz="2800" spc="55" dirty="0">
                <a:latin typeface="Arial MT"/>
                <a:cs typeface="Arial MT"/>
              </a:rPr>
              <a:t>their</a:t>
            </a:r>
            <a:endParaRPr sz="2800">
              <a:latin typeface="Arial MT"/>
              <a:cs typeface="Arial MT"/>
            </a:endParaRPr>
          </a:p>
          <a:p>
            <a:pPr marL="30480">
              <a:lnSpc>
                <a:spcPts val="3370"/>
              </a:lnSpc>
            </a:pPr>
            <a:r>
              <a:rPr sz="3000" dirty="0">
                <a:latin typeface="Arial MT"/>
                <a:cs typeface="Arial MT"/>
              </a:rPr>
              <a:t>affinity</a:t>
            </a:r>
            <a:r>
              <a:rPr sz="3000" spc="254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for</a:t>
            </a:r>
            <a:r>
              <a:rPr sz="3000" spc="135" dirty="0">
                <a:latin typeface="Arial MT"/>
                <a:cs typeface="Arial MT"/>
              </a:rPr>
              <a:t> </a:t>
            </a:r>
            <a:r>
              <a:rPr sz="3000" spc="-190" dirty="0">
                <a:latin typeface="Arial MT"/>
                <a:cs typeface="Arial MT"/>
              </a:rPr>
              <a:t>basic</a:t>
            </a:r>
            <a:r>
              <a:rPr sz="3000" spc="295" dirty="0">
                <a:latin typeface="Arial MT"/>
                <a:cs typeface="Arial MT"/>
              </a:rPr>
              <a:t> </a:t>
            </a:r>
            <a:r>
              <a:rPr sz="3000" spc="-40" dirty="0">
                <a:latin typeface="Arial MT"/>
                <a:cs typeface="Arial MT"/>
              </a:rPr>
              <a:t>dyes.</a:t>
            </a:r>
            <a:endParaRPr sz="3000">
              <a:latin typeface="Arial MT"/>
              <a:cs typeface="Arial MT"/>
            </a:endParaRPr>
          </a:p>
          <a:p>
            <a:pPr>
              <a:spcBef>
                <a:spcPts val="869"/>
              </a:spcBef>
            </a:pPr>
            <a:endParaRPr sz="3000">
              <a:latin typeface="Arial MT"/>
              <a:cs typeface="Arial MT"/>
            </a:endParaRPr>
          </a:p>
          <a:p>
            <a:pPr marL="29845" marR="1060450" indent="5080">
              <a:lnSpc>
                <a:spcPts val="3100"/>
              </a:lnSpc>
            </a:pPr>
            <a:r>
              <a:rPr sz="2850" spc="-100" dirty="0">
                <a:latin typeface="Arial MT"/>
                <a:cs typeface="Arial MT"/>
              </a:rPr>
              <a:t>The</a:t>
            </a:r>
            <a:r>
              <a:rPr sz="2850" spc="-95" dirty="0">
                <a:latin typeface="Arial MT"/>
                <a:cs typeface="Arial MT"/>
              </a:rPr>
              <a:t> </a:t>
            </a:r>
            <a:r>
              <a:rPr sz="2850" spc="-180" dirty="0">
                <a:latin typeface="Arial MT"/>
                <a:cs typeface="Arial MT"/>
              </a:rPr>
              <a:t>†errn</a:t>
            </a:r>
            <a:r>
              <a:rPr sz="2850" spc="-20" dirty="0">
                <a:latin typeface="Arial MT"/>
                <a:cs typeface="Arial MT"/>
              </a:rPr>
              <a:t> </a:t>
            </a:r>
            <a:r>
              <a:rPr sz="2850" spc="-190" dirty="0">
                <a:latin typeface="Arial MT"/>
                <a:cs typeface="Arial MT"/>
              </a:rPr>
              <a:t>chromosome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i="1" spc="-10" dirty="0">
                <a:latin typeface="Arial"/>
                <a:cs typeface="Arial"/>
              </a:rPr>
              <a:t>is</a:t>
            </a:r>
            <a:r>
              <a:rPr sz="2850" i="1" spc="-130" dirty="0">
                <a:latin typeface="Arial"/>
                <a:cs typeface="Arial"/>
              </a:rPr>
              <a:t> </a:t>
            </a:r>
            <a:r>
              <a:rPr sz="2850" spc="-45" dirty="0">
                <a:latin typeface="Arial MT"/>
                <a:cs typeface="Arial MT"/>
              </a:rPr>
              <a:t>derived</a:t>
            </a:r>
            <a:r>
              <a:rPr sz="2850" spc="-9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from</a:t>
            </a:r>
            <a:r>
              <a:rPr sz="2850" spc="-100" dirty="0">
                <a:latin typeface="Arial MT"/>
                <a:cs typeface="Arial MT"/>
              </a:rPr>
              <a:t> </a:t>
            </a:r>
            <a:r>
              <a:rPr sz="2850" spc="-405" dirty="0">
                <a:latin typeface="Arial MT"/>
                <a:cs typeface="Arial MT"/>
              </a:rPr>
              <a:t>†wo</a:t>
            </a:r>
            <a:r>
              <a:rPr sz="2850" spc="105" dirty="0">
                <a:latin typeface="Arial MT"/>
                <a:cs typeface="Arial MT"/>
              </a:rPr>
              <a:t> </a:t>
            </a:r>
            <a:r>
              <a:rPr sz="2850" spc="-75" dirty="0">
                <a:latin typeface="Arial MT"/>
                <a:cs typeface="Arial MT"/>
              </a:rPr>
              <a:t>Greek</a:t>
            </a:r>
            <a:r>
              <a:rPr sz="2850" spc="75" dirty="0">
                <a:latin typeface="Arial MT"/>
                <a:cs typeface="Arial MT"/>
              </a:rPr>
              <a:t> </a:t>
            </a:r>
            <a:r>
              <a:rPr sz="2850" spc="-114" dirty="0">
                <a:latin typeface="Arial MT"/>
                <a:cs typeface="Arial MT"/>
              </a:rPr>
              <a:t>words:</a:t>
            </a:r>
            <a:r>
              <a:rPr sz="2850" spc="-40" dirty="0">
                <a:latin typeface="Arial MT"/>
                <a:cs typeface="Arial MT"/>
              </a:rPr>
              <a:t> </a:t>
            </a:r>
            <a:r>
              <a:rPr sz="2850" spc="-95" dirty="0">
                <a:latin typeface="Arial MT"/>
                <a:cs typeface="Arial MT"/>
              </a:rPr>
              <a:t>chrom= </a:t>
            </a:r>
            <a:r>
              <a:rPr sz="2850" spc="-90" dirty="0">
                <a:latin typeface="Arial MT"/>
                <a:cs typeface="Arial MT"/>
              </a:rPr>
              <a:t>colour,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140" dirty="0">
                <a:latin typeface="Arial MT"/>
                <a:cs typeface="Arial MT"/>
              </a:rPr>
              <a:t>soma=body.</a:t>
            </a:r>
            <a:endParaRPr sz="2850">
              <a:latin typeface="Arial MT"/>
              <a:cs typeface="Arial MT"/>
            </a:endParaRPr>
          </a:p>
          <a:p>
            <a:pPr>
              <a:spcBef>
                <a:spcPts val="350"/>
              </a:spcBef>
            </a:pPr>
            <a:endParaRPr sz="2850">
              <a:latin typeface="Arial MT"/>
              <a:cs typeface="Arial MT"/>
            </a:endParaRPr>
          </a:p>
          <a:p>
            <a:pPr marL="34925"/>
            <a:r>
              <a:rPr sz="3050" spc="-190" dirty="0">
                <a:latin typeface="Arial MT"/>
                <a:cs typeface="Arial MT"/>
              </a:rPr>
              <a:t>This </a:t>
            </a:r>
            <a:r>
              <a:rPr sz="3050" i="1" spc="-459" dirty="0">
                <a:latin typeface="Arial"/>
                <a:cs typeface="Arial"/>
              </a:rPr>
              <a:t>†enm</a:t>
            </a:r>
            <a:r>
              <a:rPr sz="3050" i="1" spc="195" dirty="0">
                <a:latin typeface="Arial"/>
                <a:cs typeface="Arial"/>
              </a:rPr>
              <a:t> </a:t>
            </a:r>
            <a:r>
              <a:rPr sz="3050" spc="-420" dirty="0">
                <a:latin typeface="Arial MT"/>
                <a:cs typeface="Arial MT"/>
              </a:rPr>
              <a:t>was</a:t>
            </a:r>
            <a:r>
              <a:rPr sz="3050" spc="-75" dirty="0">
                <a:latin typeface="Arial MT"/>
                <a:cs typeface="Arial MT"/>
              </a:rPr>
              <a:t> </a:t>
            </a:r>
            <a:r>
              <a:rPr sz="3050" i="1" spc="-10" dirty="0">
                <a:latin typeface="Arial"/>
                <a:cs typeface="Arial"/>
              </a:rPr>
              <a:t>firs†</a:t>
            </a:r>
            <a:r>
              <a:rPr sz="3050" i="1" spc="-195" dirty="0">
                <a:latin typeface="Arial"/>
                <a:cs typeface="Arial"/>
              </a:rPr>
              <a:t> </a:t>
            </a:r>
            <a:r>
              <a:rPr sz="3050" spc="-305" dirty="0">
                <a:latin typeface="Arial MT"/>
                <a:cs typeface="Arial MT"/>
              </a:rPr>
              <a:t>used</a:t>
            </a:r>
            <a:r>
              <a:rPr sz="3050" dirty="0">
                <a:latin typeface="Arial MT"/>
                <a:cs typeface="Arial MT"/>
              </a:rPr>
              <a:t> </a:t>
            </a:r>
            <a:r>
              <a:rPr sz="3050" spc="-260" dirty="0">
                <a:latin typeface="Arial MT"/>
                <a:cs typeface="Arial MT"/>
              </a:rPr>
              <a:t>by</a:t>
            </a:r>
            <a:r>
              <a:rPr sz="3050" spc="120" dirty="0">
                <a:latin typeface="Arial MT"/>
                <a:cs typeface="Arial MT"/>
              </a:rPr>
              <a:t> </a:t>
            </a:r>
            <a:r>
              <a:rPr sz="3050" spc="-210" dirty="0">
                <a:latin typeface="Arial MT"/>
                <a:cs typeface="Arial MT"/>
              </a:rPr>
              <a:t>Waldeyer</a:t>
            </a:r>
            <a:r>
              <a:rPr sz="3050" spc="210" dirty="0">
                <a:latin typeface="Arial MT"/>
                <a:cs typeface="Arial MT"/>
              </a:rPr>
              <a:t> </a:t>
            </a:r>
            <a:r>
              <a:rPr sz="3050" spc="-70" dirty="0">
                <a:latin typeface="Arial MT"/>
                <a:cs typeface="Arial MT"/>
              </a:rPr>
              <a:t>in</a:t>
            </a:r>
            <a:r>
              <a:rPr sz="3050" spc="-350" dirty="0">
                <a:latin typeface="Arial MT"/>
                <a:cs typeface="Arial MT"/>
              </a:rPr>
              <a:t> </a:t>
            </a:r>
            <a:r>
              <a:rPr sz="3050" spc="-35" dirty="0">
                <a:latin typeface="Arial MT"/>
                <a:cs typeface="Arial MT"/>
              </a:rPr>
              <a:t>1888.</a:t>
            </a:r>
            <a:endParaRPr sz="3050">
              <a:latin typeface="Arial MT"/>
              <a:cs typeface="Arial MT"/>
            </a:endParaRPr>
          </a:p>
          <a:p>
            <a:pPr>
              <a:spcBef>
                <a:spcPts val="844"/>
              </a:spcBef>
            </a:pPr>
            <a:endParaRPr sz="3050">
              <a:latin typeface="Arial MT"/>
              <a:cs typeface="Arial MT"/>
            </a:endParaRPr>
          </a:p>
          <a:p>
            <a:pPr marL="33020" marR="5080" indent="-6985">
              <a:lnSpc>
                <a:spcPts val="3050"/>
              </a:lnSpc>
            </a:pPr>
            <a:r>
              <a:rPr sz="2850" spc="-254" dirty="0">
                <a:latin typeface="Arial MT"/>
                <a:cs typeface="Arial MT"/>
              </a:rPr>
              <a:t>Chromosomes</a:t>
            </a:r>
            <a:r>
              <a:rPr sz="2850" spc="130" dirty="0">
                <a:latin typeface="Arial MT"/>
                <a:cs typeface="Arial MT"/>
              </a:rPr>
              <a:t> </a:t>
            </a:r>
            <a:r>
              <a:rPr sz="2850" spc="-155" dirty="0">
                <a:latin typeface="Arial MT"/>
                <a:cs typeface="Arial MT"/>
              </a:rPr>
              <a:t>con†ribu†ed</a:t>
            </a:r>
            <a:r>
              <a:rPr sz="2850" spc="25" dirty="0">
                <a:latin typeface="Arial MT"/>
                <a:cs typeface="Arial MT"/>
              </a:rPr>
              <a:t> </a:t>
            </a:r>
            <a:r>
              <a:rPr sz="2850" spc="-400" dirty="0">
                <a:latin typeface="Arial MT"/>
                <a:cs typeface="Arial MT"/>
              </a:rPr>
              <a:t>†o</a:t>
            </a:r>
            <a:r>
              <a:rPr sz="2850" spc="16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90" dirty="0">
                <a:latin typeface="Arial MT"/>
                <a:cs typeface="Arial MT"/>
              </a:rPr>
              <a:t> division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55" dirty="0">
                <a:latin typeface="Arial MT"/>
                <a:cs typeface="Arial MT"/>
              </a:rPr>
              <a:t> </a:t>
            </a:r>
            <a:r>
              <a:rPr sz="2850" i="1" spc="-45" dirty="0">
                <a:latin typeface="Arial"/>
                <a:cs typeface="Arial"/>
              </a:rPr>
              <a:t>cells</a:t>
            </a:r>
            <a:r>
              <a:rPr sz="2850" i="1" spc="90" dirty="0">
                <a:latin typeface="Arial"/>
                <a:cs typeface="Arial"/>
              </a:rPr>
              <a:t> </a:t>
            </a:r>
            <a:r>
              <a:rPr sz="2850" spc="-215" dirty="0">
                <a:latin typeface="Arial MT"/>
                <a:cs typeface="Arial MT"/>
              </a:rPr>
              <a:t>and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they</a:t>
            </a:r>
            <a:r>
              <a:rPr sz="2850" spc="50" dirty="0">
                <a:latin typeface="Arial MT"/>
                <a:cs typeface="Arial MT"/>
              </a:rPr>
              <a:t> </a:t>
            </a:r>
            <a:r>
              <a:rPr sz="2850" spc="-30" dirty="0">
                <a:latin typeface="Arial MT"/>
                <a:cs typeface="Arial MT"/>
              </a:rPr>
              <a:t>are</a:t>
            </a:r>
            <a:r>
              <a:rPr sz="2850" spc="-14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225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prime </a:t>
            </a:r>
            <a:r>
              <a:rPr sz="2850" spc="-100" dirty="0">
                <a:latin typeface="Arial MT"/>
                <a:cs typeface="Arial MT"/>
              </a:rPr>
              <a:t>importance</a:t>
            </a:r>
            <a:r>
              <a:rPr sz="2850" spc="35" dirty="0">
                <a:latin typeface="Arial MT"/>
                <a:cs typeface="Arial MT"/>
              </a:rPr>
              <a:t> </a:t>
            </a:r>
            <a:r>
              <a:rPr sz="2850" spc="-260" dirty="0">
                <a:latin typeface="Arial MT"/>
                <a:cs typeface="Arial MT"/>
              </a:rPr>
              <a:t>as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they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carry</a:t>
            </a:r>
            <a:r>
              <a:rPr sz="2850" spc="114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55" dirty="0">
                <a:latin typeface="Arial MT"/>
                <a:cs typeface="Arial MT"/>
              </a:rPr>
              <a:t> </a:t>
            </a:r>
            <a:r>
              <a:rPr sz="2850" i="1" spc="-265" dirty="0">
                <a:latin typeface="Arial"/>
                <a:cs typeface="Arial"/>
              </a:rPr>
              <a:t>genes</a:t>
            </a:r>
            <a:r>
              <a:rPr sz="2850" i="1" spc="235" dirty="0">
                <a:latin typeface="Arial"/>
                <a:cs typeface="Arial"/>
              </a:rPr>
              <a:t> </a:t>
            </a:r>
            <a:r>
              <a:rPr sz="2850" spc="-145" dirty="0">
                <a:latin typeface="Arial MT"/>
                <a:cs typeface="Arial MT"/>
              </a:rPr>
              <a:t>which</a:t>
            </a:r>
            <a:r>
              <a:rPr sz="2850" spc="-6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are</a:t>
            </a:r>
            <a:r>
              <a:rPr sz="2850" spc="-9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7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hereditary</a:t>
            </a:r>
            <a:r>
              <a:rPr sz="2850" spc="135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material.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0531" y="2984500"/>
            <a:ext cx="241300" cy="228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80531" y="5245100"/>
            <a:ext cx="241300" cy="228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49531" y="2984500"/>
            <a:ext cx="241300" cy="228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19431" y="5232400"/>
            <a:ext cx="241300" cy="2159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962231" y="6286500"/>
            <a:ext cx="215900" cy="215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38731" y="1943100"/>
            <a:ext cx="355600" cy="2032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022931" y="1854200"/>
            <a:ext cx="444500" cy="3175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9406731" y="5143500"/>
            <a:ext cx="2057400" cy="685800"/>
            <a:chOff x="7239000" y="5143500"/>
            <a:chExt cx="2057400" cy="685800"/>
          </a:xfrm>
        </p:grpSpPr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32700" y="5143500"/>
              <a:ext cx="1016000" cy="3302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39000" y="5245100"/>
              <a:ext cx="2057400" cy="584200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861131" y="2184400"/>
            <a:ext cx="1270000" cy="342900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913125" y="476250"/>
            <a:ext cx="7089140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11370" algn="l"/>
              </a:tabLst>
            </a:pPr>
            <a:r>
              <a:rPr sz="5250" spc="-565" dirty="0">
                <a:solidFill>
                  <a:srgbClr val="F70500"/>
                </a:solidFill>
              </a:rPr>
              <a:t>CHROMOSOME</a:t>
            </a:r>
            <a:r>
              <a:rPr sz="5250" dirty="0">
                <a:solidFill>
                  <a:srgbClr val="F70500"/>
                </a:solidFill>
              </a:rPr>
              <a:t>	</a:t>
            </a:r>
            <a:r>
              <a:rPr sz="5250" spc="-580" dirty="0">
                <a:solidFill>
                  <a:srgbClr val="FF0503"/>
                </a:solidFill>
              </a:rPr>
              <a:t>NUMBER</a:t>
            </a:r>
            <a:endParaRPr sz="5250"/>
          </a:p>
        </p:txBody>
      </p:sp>
      <p:sp>
        <p:nvSpPr>
          <p:cNvPr id="14" name="object 14"/>
          <p:cNvSpPr txBox="1"/>
          <p:nvPr/>
        </p:nvSpPr>
        <p:spPr>
          <a:xfrm>
            <a:off x="3413664" y="1465791"/>
            <a:ext cx="4961255" cy="59016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3335" marR="58419" indent="12065" algn="just">
              <a:lnSpc>
                <a:spcPts val="3400"/>
              </a:lnSpc>
              <a:spcBef>
                <a:spcPts val="585"/>
              </a:spcBef>
            </a:pPr>
            <a:r>
              <a:rPr sz="3200" spc="-275" dirty="0">
                <a:latin typeface="Comic Sans MS"/>
                <a:cs typeface="Comic Sans MS"/>
              </a:rPr>
              <a:t>The</a:t>
            </a:r>
            <a:r>
              <a:rPr sz="3200" spc="30" dirty="0">
                <a:latin typeface="Comic Sans MS"/>
                <a:cs typeface="Comic Sans MS"/>
              </a:rPr>
              <a:t> </a:t>
            </a:r>
            <a:r>
              <a:rPr sz="3200" spc="-265" dirty="0">
                <a:latin typeface="Comic Sans MS"/>
                <a:cs typeface="Comic Sans MS"/>
              </a:rPr>
              <a:t>number</a:t>
            </a:r>
            <a:r>
              <a:rPr sz="3200" spc="170" dirty="0">
                <a:latin typeface="Comic Sans MS"/>
                <a:cs typeface="Comic Sans MS"/>
              </a:rPr>
              <a:t> </a:t>
            </a:r>
            <a:r>
              <a:rPr sz="3200" spc="-280" dirty="0">
                <a:latin typeface="Comic Sans MS"/>
                <a:cs typeface="Comic Sans MS"/>
              </a:rPr>
              <a:t>of</a:t>
            </a:r>
            <a:r>
              <a:rPr sz="3200" spc="40" dirty="0">
                <a:latin typeface="Comic Sans MS"/>
                <a:cs typeface="Comic Sans MS"/>
              </a:rPr>
              <a:t> </a:t>
            </a:r>
            <a:r>
              <a:rPr sz="3200" spc="-180" dirty="0">
                <a:latin typeface="Comic Sans MS"/>
                <a:cs typeface="Comic Sans MS"/>
              </a:rPr>
              <a:t>chromosomes </a:t>
            </a:r>
            <a:r>
              <a:rPr sz="3200" spc="-100" dirty="0">
                <a:latin typeface="Comic Sans MS"/>
                <a:cs typeface="Comic Sans MS"/>
              </a:rPr>
              <a:t>in</a:t>
            </a:r>
            <a:r>
              <a:rPr sz="3200" spc="-145" dirty="0">
                <a:latin typeface="Comic Sans MS"/>
                <a:cs typeface="Comic Sans MS"/>
              </a:rPr>
              <a:t> </a:t>
            </a:r>
            <a:r>
              <a:rPr sz="3200" spc="-265" dirty="0">
                <a:latin typeface="Comic Sans MS"/>
                <a:cs typeface="Comic Sans MS"/>
              </a:rPr>
              <a:t>a</a:t>
            </a:r>
            <a:r>
              <a:rPr sz="3200" spc="25" dirty="0">
                <a:latin typeface="Comic Sans MS"/>
                <a:cs typeface="Comic Sans MS"/>
              </a:rPr>
              <a:t> </a:t>
            </a:r>
            <a:r>
              <a:rPr sz="3200" spc="-185" dirty="0">
                <a:latin typeface="Comic Sans MS"/>
                <a:cs typeface="Comic Sans MS"/>
              </a:rPr>
              <a:t>given</a:t>
            </a:r>
            <a:r>
              <a:rPr sz="3200" spc="25" dirty="0">
                <a:latin typeface="Comic Sans MS"/>
                <a:cs typeface="Comic Sans MS"/>
              </a:rPr>
              <a:t> </a:t>
            </a:r>
            <a:r>
              <a:rPr sz="3200" spc="-210" dirty="0">
                <a:latin typeface="Comic Sans MS"/>
                <a:cs typeface="Comic Sans MS"/>
              </a:rPr>
              <a:t>species</a:t>
            </a:r>
            <a:r>
              <a:rPr sz="3200" spc="-30" dirty="0">
                <a:latin typeface="Comic Sans MS"/>
                <a:cs typeface="Comic Sans MS"/>
              </a:rPr>
              <a:t> </a:t>
            </a:r>
            <a:r>
              <a:rPr sz="3200" spc="-120" dirty="0">
                <a:latin typeface="Comic Sans MS"/>
                <a:cs typeface="Comic Sans MS"/>
              </a:rPr>
              <a:t>is </a:t>
            </a:r>
            <a:r>
              <a:rPr sz="3200" spc="-195" dirty="0">
                <a:latin typeface="Comic Sans MS"/>
                <a:cs typeface="Comic Sans MS"/>
              </a:rPr>
              <a:t>generally </a:t>
            </a:r>
            <a:r>
              <a:rPr sz="3400" spc="-145" dirty="0">
                <a:solidFill>
                  <a:srgbClr val="5D337B"/>
                </a:solidFill>
                <a:latin typeface="Comic Sans MS"/>
                <a:cs typeface="Comic Sans MS"/>
              </a:rPr>
              <a:t>constant.</a:t>
            </a:r>
            <a:endParaRPr sz="3400">
              <a:latin typeface="Comic Sans MS"/>
              <a:cs typeface="Comic Sans MS"/>
            </a:endParaRPr>
          </a:p>
          <a:p>
            <a:pPr marL="12700" marR="5080" indent="10160">
              <a:lnSpc>
                <a:spcPct val="88400"/>
              </a:lnSpc>
              <a:spcBef>
                <a:spcPts val="625"/>
              </a:spcBef>
            </a:pPr>
            <a:r>
              <a:rPr sz="3250" spc="-195" dirty="0">
                <a:latin typeface="Comic Sans MS"/>
                <a:cs typeface="Comic Sans MS"/>
              </a:rPr>
              <a:t>All</a:t>
            </a:r>
            <a:r>
              <a:rPr sz="3250" dirty="0">
                <a:latin typeface="Comic Sans MS"/>
                <a:cs typeface="Comic Sans MS"/>
              </a:rPr>
              <a:t> </a:t>
            </a:r>
            <a:r>
              <a:rPr sz="3250" spc="-395" dirty="0">
                <a:latin typeface="Comic Sans MS"/>
                <a:cs typeface="Comic Sans MS"/>
              </a:rPr>
              <a:t>†he</a:t>
            </a:r>
            <a:r>
              <a:rPr sz="3250" spc="-10" dirty="0">
                <a:latin typeface="Comic Sans MS"/>
                <a:cs typeface="Comic Sans MS"/>
              </a:rPr>
              <a:t> </a:t>
            </a:r>
            <a:r>
              <a:rPr sz="3250" spc="-280" dirty="0">
                <a:latin typeface="Comic Sans MS"/>
                <a:cs typeface="Comic Sans MS"/>
              </a:rPr>
              <a:t>members</a:t>
            </a:r>
            <a:r>
              <a:rPr sz="3250" spc="15" dirty="0">
                <a:latin typeface="Comic Sans MS"/>
                <a:cs typeface="Comic Sans MS"/>
              </a:rPr>
              <a:t> </a:t>
            </a:r>
            <a:r>
              <a:rPr sz="3250" spc="-245" dirty="0">
                <a:latin typeface="Comic Sans MS"/>
                <a:cs typeface="Comic Sans MS"/>
              </a:rPr>
              <a:t>of</a:t>
            </a:r>
            <a:r>
              <a:rPr sz="3250" spc="-25" dirty="0">
                <a:latin typeface="Comic Sans MS"/>
                <a:cs typeface="Comic Sans MS"/>
              </a:rPr>
              <a:t> </a:t>
            </a:r>
            <a:r>
              <a:rPr sz="3250" spc="-425" dirty="0">
                <a:latin typeface="Comic Sans MS"/>
                <a:cs typeface="Comic Sans MS"/>
              </a:rPr>
              <a:t>†he </a:t>
            </a:r>
            <a:r>
              <a:rPr sz="3200" spc="-204" dirty="0">
                <a:latin typeface="Comic Sans MS"/>
                <a:cs typeface="Comic Sans MS"/>
              </a:rPr>
              <a:t>species</a:t>
            </a:r>
            <a:r>
              <a:rPr sz="3200" spc="-40" dirty="0">
                <a:latin typeface="Comic Sans MS"/>
                <a:cs typeface="Comic Sans MS"/>
              </a:rPr>
              <a:t> </a:t>
            </a:r>
            <a:r>
              <a:rPr sz="3200" spc="-170" dirty="0">
                <a:latin typeface="Comic Sans MS"/>
                <a:cs typeface="Comic Sans MS"/>
              </a:rPr>
              <a:t>ordinarily</a:t>
            </a:r>
            <a:r>
              <a:rPr sz="3200" spc="25" dirty="0">
                <a:latin typeface="Comic Sans MS"/>
                <a:cs typeface="Comic Sans MS"/>
              </a:rPr>
              <a:t> </a:t>
            </a:r>
            <a:r>
              <a:rPr sz="3200" spc="-20" dirty="0">
                <a:latin typeface="Comic Sans MS"/>
                <a:cs typeface="Comic Sans MS"/>
              </a:rPr>
              <a:t>have </a:t>
            </a:r>
            <a:r>
              <a:rPr sz="3300" spc="-254" dirty="0">
                <a:latin typeface="Comic Sans MS"/>
                <a:cs typeface="Comic Sans MS"/>
              </a:rPr>
              <a:t>definite</a:t>
            </a:r>
            <a:r>
              <a:rPr sz="3300" spc="165" dirty="0">
                <a:latin typeface="Comic Sans MS"/>
                <a:cs typeface="Comic Sans MS"/>
              </a:rPr>
              <a:t> </a:t>
            </a:r>
            <a:r>
              <a:rPr sz="3300" spc="-254" dirty="0">
                <a:latin typeface="Comic Sans MS"/>
                <a:cs typeface="Comic Sans MS"/>
              </a:rPr>
              <a:t>and</a:t>
            </a:r>
            <a:r>
              <a:rPr sz="3300" spc="-110" dirty="0">
                <a:latin typeface="Comic Sans MS"/>
                <a:cs typeface="Comic Sans MS"/>
              </a:rPr>
              <a:t> </a:t>
            </a:r>
            <a:r>
              <a:rPr sz="3300" spc="-225" dirty="0">
                <a:latin typeface="Comic Sans MS"/>
                <a:cs typeface="Comic Sans MS"/>
              </a:rPr>
              <a:t>generally</a:t>
            </a:r>
            <a:r>
              <a:rPr sz="3300" spc="80" dirty="0">
                <a:latin typeface="Comic Sans MS"/>
                <a:cs typeface="Comic Sans MS"/>
              </a:rPr>
              <a:t> </a:t>
            </a:r>
            <a:r>
              <a:rPr sz="3300" spc="-355" dirty="0">
                <a:latin typeface="Comic Sans MS"/>
                <a:cs typeface="Comic Sans MS"/>
              </a:rPr>
              <a:t>a </a:t>
            </a:r>
            <a:r>
              <a:rPr sz="3200" spc="-360" dirty="0">
                <a:latin typeface="Comic Sans MS"/>
                <a:cs typeface="Comic Sans MS"/>
              </a:rPr>
              <a:t>coris†an†</a:t>
            </a:r>
            <a:r>
              <a:rPr sz="3200" spc="114" dirty="0">
                <a:latin typeface="Comic Sans MS"/>
                <a:cs typeface="Comic Sans MS"/>
              </a:rPr>
              <a:t> </a:t>
            </a:r>
            <a:r>
              <a:rPr sz="3200" spc="-185" dirty="0">
                <a:solidFill>
                  <a:srgbClr val="623B85"/>
                </a:solidFill>
                <a:latin typeface="Comic Sans MS"/>
                <a:cs typeface="Comic Sans MS"/>
              </a:rPr>
              <a:t>somatic</a:t>
            </a:r>
            <a:r>
              <a:rPr sz="3200" spc="15" dirty="0">
                <a:solidFill>
                  <a:srgbClr val="623B85"/>
                </a:solidFill>
                <a:latin typeface="Comic Sans MS"/>
                <a:cs typeface="Comic Sans MS"/>
              </a:rPr>
              <a:t> </a:t>
            </a:r>
            <a:r>
              <a:rPr sz="3200" spc="-25" dirty="0">
                <a:latin typeface="Comic Sans MS"/>
                <a:cs typeface="Comic Sans MS"/>
              </a:rPr>
              <a:t>and </a:t>
            </a:r>
            <a:r>
              <a:rPr sz="3150" spc="-150" dirty="0">
                <a:solidFill>
                  <a:srgbClr val="DF0F13"/>
                </a:solidFill>
                <a:latin typeface="Comic Sans MS"/>
                <a:cs typeface="Comic Sans MS"/>
              </a:rPr>
              <a:t>gametic</a:t>
            </a:r>
            <a:r>
              <a:rPr sz="3150" spc="-95" dirty="0">
                <a:solidFill>
                  <a:srgbClr val="DF0F13"/>
                </a:solidFill>
                <a:latin typeface="Comic Sans MS"/>
                <a:cs typeface="Comic Sans MS"/>
              </a:rPr>
              <a:t> </a:t>
            </a:r>
            <a:r>
              <a:rPr sz="3150" spc="-180" dirty="0">
                <a:latin typeface="Comic Sans MS"/>
                <a:cs typeface="Comic Sans MS"/>
              </a:rPr>
              <a:t>chromosome</a:t>
            </a:r>
            <a:r>
              <a:rPr sz="3150" spc="5" dirty="0">
                <a:latin typeface="Comic Sans MS"/>
                <a:cs typeface="Comic Sans MS"/>
              </a:rPr>
              <a:t> </a:t>
            </a:r>
            <a:r>
              <a:rPr sz="3150" spc="-195" dirty="0">
                <a:latin typeface="Comic Sans MS"/>
                <a:cs typeface="Comic Sans MS"/>
              </a:rPr>
              <a:t>number.</a:t>
            </a:r>
            <a:endParaRPr sz="3150">
              <a:latin typeface="Comic Sans MS"/>
              <a:cs typeface="Comic Sans MS"/>
            </a:endParaRPr>
          </a:p>
          <a:p>
            <a:pPr marL="27940" marR="56515" indent="-6350">
              <a:lnSpc>
                <a:spcPct val="86500"/>
              </a:lnSpc>
              <a:spcBef>
                <a:spcPts val="755"/>
              </a:spcBef>
            </a:pPr>
            <a:r>
              <a:rPr sz="3300" spc="-275" dirty="0">
                <a:latin typeface="Comic Sans MS"/>
                <a:cs typeface="Comic Sans MS"/>
              </a:rPr>
              <a:t>Somatic</a:t>
            </a:r>
            <a:r>
              <a:rPr sz="3300" spc="-15" dirty="0">
                <a:latin typeface="Comic Sans MS"/>
                <a:cs typeface="Comic Sans MS"/>
              </a:rPr>
              <a:t> </a:t>
            </a:r>
            <a:r>
              <a:rPr sz="3300" spc="-290" dirty="0">
                <a:latin typeface="Comic Sans MS"/>
                <a:cs typeface="Comic Sans MS"/>
              </a:rPr>
              <a:t>chromosome</a:t>
            </a:r>
            <a:r>
              <a:rPr sz="3300" spc="105" dirty="0">
                <a:latin typeface="Comic Sans MS"/>
                <a:cs typeface="Comic Sans MS"/>
              </a:rPr>
              <a:t> </a:t>
            </a:r>
            <a:r>
              <a:rPr sz="3300" spc="-300" dirty="0">
                <a:latin typeface="Comic Sans MS"/>
                <a:cs typeface="Comic Sans MS"/>
              </a:rPr>
              <a:t>number </a:t>
            </a:r>
            <a:r>
              <a:rPr sz="3300" spc="-295" dirty="0">
                <a:latin typeface="Comic Sans MS"/>
                <a:cs typeface="Comic Sans MS"/>
              </a:rPr>
              <a:t>s</a:t>
            </a:r>
            <a:r>
              <a:rPr sz="3300" spc="-235" dirty="0">
                <a:latin typeface="Comic Sans MS"/>
                <a:cs typeface="Comic Sans MS"/>
              </a:rPr>
              <a:t> </a:t>
            </a:r>
            <a:r>
              <a:rPr sz="3300" spc="-405" dirty="0">
                <a:latin typeface="Comic Sans MS"/>
                <a:cs typeface="Comic Sans MS"/>
              </a:rPr>
              <a:t>†he</a:t>
            </a:r>
            <a:r>
              <a:rPr sz="3300" spc="-95" dirty="0">
                <a:latin typeface="Comic Sans MS"/>
                <a:cs typeface="Comic Sans MS"/>
              </a:rPr>
              <a:t> </a:t>
            </a:r>
            <a:r>
              <a:rPr sz="3300" spc="-270" dirty="0">
                <a:latin typeface="Comic Sans MS"/>
                <a:cs typeface="Comic Sans MS"/>
              </a:rPr>
              <a:t>number</a:t>
            </a:r>
            <a:r>
              <a:rPr sz="3300" spc="10" dirty="0">
                <a:latin typeface="Comic Sans MS"/>
                <a:cs typeface="Comic Sans MS"/>
              </a:rPr>
              <a:t> </a:t>
            </a:r>
            <a:r>
              <a:rPr sz="3300" spc="-355" dirty="0">
                <a:latin typeface="Comic Sans MS"/>
                <a:cs typeface="Comic Sans MS"/>
              </a:rPr>
              <a:t>of </a:t>
            </a:r>
            <a:r>
              <a:rPr sz="3300" spc="-285" dirty="0">
                <a:latin typeface="Comic Sans MS"/>
                <a:cs typeface="Comic Sans MS"/>
              </a:rPr>
              <a:t>chromosomes</a:t>
            </a:r>
            <a:r>
              <a:rPr sz="3300" spc="120" dirty="0">
                <a:latin typeface="Comic Sans MS"/>
                <a:cs typeface="Comic Sans MS"/>
              </a:rPr>
              <a:t> </a:t>
            </a:r>
            <a:r>
              <a:rPr sz="3300" spc="-260" dirty="0">
                <a:latin typeface="Comic Sans MS"/>
                <a:cs typeface="Comic Sans MS"/>
              </a:rPr>
              <a:t>found</a:t>
            </a:r>
            <a:r>
              <a:rPr sz="3300" spc="-105" dirty="0">
                <a:latin typeface="Comic Sans MS"/>
                <a:cs typeface="Comic Sans MS"/>
              </a:rPr>
              <a:t> </a:t>
            </a:r>
            <a:r>
              <a:rPr sz="3300" spc="-25" dirty="0">
                <a:latin typeface="Comic Sans MS"/>
                <a:cs typeface="Comic Sans MS"/>
              </a:rPr>
              <a:t>in </a:t>
            </a:r>
            <a:r>
              <a:rPr sz="3300" spc="-335" dirty="0">
                <a:solidFill>
                  <a:srgbClr val="D60C08"/>
                </a:solidFill>
                <a:latin typeface="Comic Sans MS"/>
                <a:cs typeface="Comic Sans MS"/>
              </a:rPr>
              <a:t>so‹ra†ic</a:t>
            </a:r>
            <a:r>
              <a:rPr sz="3300" spc="160" dirty="0">
                <a:solidFill>
                  <a:srgbClr val="D60C08"/>
                </a:solidFill>
                <a:latin typeface="Comic Sans MS"/>
                <a:cs typeface="Comic Sans MS"/>
              </a:rPr>
              <a:t> </a:t>
            </a:r>
            <a:r>
              <a:rPr sz="3300" spc="-114" dirty="0">
                <a:solidFill>
                  <a:srgbClr val="DB0F13"/>
                </a:solidFill>
                <a:latin typeface="Comic Sans MS"/>
                <a:cs typeface="Comic Sans MS"/>
              </a:rPr>
              <a:t>cells</a:t>
            </a:r>
            <a:r>
              <a:rPr sz="3300" spc="195" dirty="0">
                <a:solidFill>
                  <a:srgbClr val="DB0F13"/>
                </a:solidFill>
                <a:latin typeface="Comic Sans MS"/>
                <a:cs typeface="Comic Sans MS"/>
              </a:rPr>
              <a:t> </a:t>
            </a:r>
            <a:r>
              <a:rPr sz="3300" spc="-280" dirty="0">
                <a:latin typeface="Comic Sans MS"/>
                <a:cs typeface="Comic Sans MS"/>
              </a:rPr>
              <a:t>of</a:t>
            </a:r>
            <a:r>
              <a:rPr sz="3300" spc="-15" dirty="0">
                <a:latin typeface="Comic Sans MS"/>
                <a:cs typeface="Comic Sans MS"/>
              </a:rPr>
              <a:t> </a:t>
            </a:r>
            <a:r>
              <a:rPr sz="3300" spc="-305" dirty="0">
                <a:latin typeface="Comic Sans MS"/>
                <a:cs typeface="Comic Sans MS"/>
              </a:rPr>
              <a:t>a</a:t>
            </a:r>
            <a:r>
              <a:rPr sz="3300" spc="-60" dirty="0">
                <a:latin typeface="Comic Sans MS"/>
                <a:cs typeface="Comic Sans MS"/>
              </a:rPr>
              <a:t> </a:t>
            </a:r>
            <a:r>
              <a:rPr sz="3300" spc="-290" dirty="0">
                <a:latin typeface="Comic Sans MS"/>
                <a:cs typeface="Comic Sans MS"/>
              </a:rPr>
              <a:t>species and</a:t>
            </a:r>
            <a:r>
              <a:rPr sz="3300" spc="-85" dirty="0">
                <a:latin typeface="Comic Sans MS"/>
                <a:cs typeface="Comic Sans MS"/>
              </a:rPr>
              <a:t> </a:t>
            </a:r>
            <a:r>
              <a:rPr sz="3300" spc="-175" dirty="0">
                <a:latin typeface="Comic Sans MS"/>
                <a:cs typeface="Comic Sans MS"/>
              </a:rPr>
              <a:t>is</a:t>
            </a:r>
            <a:r>
              <a:rPr sz="3300" spc="-140" dirty="0">
                <a:latin typeface="Comic Sans MS"/>
                <a:cs typeface="Comic Sans MS"/>
              </a:rPr>
              <a:t> </a:t>
            </a:r>
            <a:r>
              <a:rPr sz="3300" spc="-285" dirty="0">
                <a:latin typeface="Comic Sans MS"/>
                <a:cs typeface="Comic Sans MS"/>
              </a:rPr>
              <a:t>represented</a:t>
            </a:r>
            <a:r>
              <a:rPr sz="3300" spc="340" dirty="0">
                <a:latin typeface="Comic Sans MS"/>
                <a:cs typeface="Comic Sans MS"/>
              </a:rPr>
              <a:t> </a:t>
            </a:r>
            <a:r>
              <a:rPr sz="3300" spc="-300" dirty="0">
                <a:latin typeface="Comic Sans MS"/>
                <a:cs typeface="Comic Sans MS"/>
              </a:rPr>
              <a:t>by</a:t>
            </a:r>
            <a:r>
              <a:rPr sz="3300" spc="-80" dirty="0">
                <a:latin typeface="Comic Sans MS"/>
                <a:cs typeface="Comic Sans MS"/>
              </a:rPr>
              <a:t> </a:t>
            </a:r>
            <a:r>
              <a:rPr sz="3300" spc="-25" dirty="0">
                <a:latin typeface="Comic Sans MS"/>
                <a:cs typeface="Comic Sans MS"/>
              </a:rPr>
              <a:t>2n.</a:t>
            </a:r>
            <a:endParaRPr sz="3300">
              <a:latin typeface="Comic Sans MS"/>
              <a:cs typeface="Comic Sans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97303" y="1364544"/>
            <a:ext cx="436753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92759" algn="l"/>
              </a:tabLst>
            </a:pPr>
            <a:r>
              <a:rPr sz="4800" spc="-75" baseline="-12152" dirty="0">
                <a:latin typeface="Comic Sans MS"/>
                <a:cs typeface="Comic Sans MS"/>
              </a:rPr>
              <a:t>“</a:t>
            </a:r>
            <a:r>
              <a:rPr sz="4800" baseline="-12152" dirty="0">
                <a:latin typeface="Comic Sans MS"/>
                <a:cs typeface="Comic Sans MS"/>
              </a:rPr>
              <a:t>	</a:t>
            </a:r>
            <a:r>
              <a:rPr sz="3300" spc="-260" dirty="0">
                <a:latin typeface="Comic Sans MS"/>
                <a:cs typeface="Comic Sans MS"/>
              </a:rPr>
              <a:t>Generally</a:t>
            </a:r>
            <a:r>
              <a:rPr sz="3300" spc="285" dirty="0">
                <a:latin typeface="Comic Sans MS"/>
                <a:cs typeface="Comic Sans MS"/>
              </a:rPr>
              <a:t> </a:t>
            </a:r>
            <a:r>
              <a:rPr sz="3300" spc="-275" dirty="0">
                <a:latin typeface="Comic Sans MS"/>
                <a:cs typeface="Comic Sans MS"/>
              </a:rPr>
              <a:t>somatic</a:t>
            </a:r>
            <a:r>
              <a:rPr sz="3300" spc="20" dirty="0">
                <a:latin typeface="Comic Sans MS"/>
                <a:cs typeface="Comic Sans MS"/>
              </a:rPr>
              <a:t> </a:t>
            </a:r>
            <a:r>
              <a:rPr sz="3300" spc="-135" dirty="0">
                <a:latin typeface="Comic Sans MS"/>
                <a:cs typeface="Comic Sans MS"/>
              </a:rPr>
              <a:t>cells</a:t>
            </a:r>
            <a:endParaRPr sz="3300">
              <a:latin typeface="Comic Sans MS"/>
              <a:cs typeface="Comic Sans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73143" y="2062691"/>
            <a:ext cx="3352165" cy="8616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45"/>
              </a:lnSpc>
              <a:spcBef>
                <a:spcPts val="105"/>
              </a:spcBef>
            </a:pPr>
            <a:r>
              <a:rPr sz="3200" spc="-220" dirty="0">
                <a:latin typeface="Comic Sans MS"/>
                <a:cs typeface="Comic Sans MS"/>
              </a:rPr>
              <a:t>chromosome</a:t>
            </a:r>
            <a:r>
              <a:rPr sz="3200" spc="35" dirty="0">
                <a:latin typeface="Comic Sans MS"/>
                <a:cs typeface="Comic Sans MS"/>
              </a:rPr>
              <a:t> </a:t>
            </a:r>
            <a:r>
              <a:rPr sz="3200" spc="-300" dirty="0">
                <a:latin typeface="Comic Sans MS"/>
                <a:cs typeface="Comic Sans MS"/>
              </a:rPr>
              <a:t>excep†</a:t>
            </a:r>
            <a:endParaRPr sz="3200">
              <a:latin typeface="Comic Sans MS"/>
              <a:cs typeface="Comic Sans MS"/>
            </a:endParaRPr>
          </a:p>
          <a:p>
            <a:pPr marL="31115">
              <a:lnSpc>
                <a:spcPts val="3225"/>
              </a:lnSpc>
            </a:pPr>
            <a:r>
              <a:rPr sz="3100" i="1" spc="-10" dirty="0">
                <a:solidFill>
                  <a:srgbClr val="26975D"/>
                </a:solidFill>
                <a:latin typeface="Calibri"/>
                <a:cs typeface="Calibri"/>
              </a:rPr>
              <a:t>chromosomes.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80853" y="2843918"/>
            <a:ext cx="3305810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50" spc="-365" dirty="0">
                <a:latin typeface="Comic Sans MS"/>
                <a:cs typeface="Comic Sans MS"/>
              </a:rPr>
              <a:t>Bo†h</a:t>
            </a:r>
            <a:r>
              <a:rPr sz="3250" spc="5" dirty="0">
                <a:latin typeface="Comic Sans MS"/>
                <a:cs typeface="Comic Sans MS"/>
              </a:rPr>
              <a:t> </a:t>
            </a:r>
            <a:r>
              <a:rPr sz="3250" spc="-395" dirty="0">
                <a:latin typeface="Comic Sans MS"/>
                <a:cs typeface="Comic Sans MS"/>
              </a:rPr>
              <a:t>†he</a:t>
            </a:r>
            <a:r>
              <a:rPr sz="3250" spc="-85" dirty="0">
                <a:latin typeface="Comic Sans MS"/>
                <a:cs typeface="Comic Sans MS"/>
              </a:rPr>
              <a:t> </a:t>
            </a:r>
            <a:r>
              <a:rPr sz="3250" spc="-195" dirty="0">
                <a:latin typeface="Comic Sans MS"/>
                <a:cs typeface="Comic Sans MS"/>
              </a:rPr>
              <a:t>copies</a:t>
            </a:r>
            <a:r>
              <a:rPr sz="3250" spc="-35" dirty="0">
                <a:latin typeface="Comic Sans MS"/>
                <a:cs typeface="Comic Sans MS"/>
              </a:rPr>
              <a:t> </a:t>
            </a:r>
            <a:r>
              <a:rPr sz="3250" spc="-300" dirty="0">
                <a:latin typeface="Comic Sans MS"/>
                <a:cs typeface="Comic Sans MS"/>
              </a:rPr>
              <a:t>are</a:t>
            </a:r>
            <a:endParaRPr sz="3250">
              <a:latin typeface="Comic Sans MS"/>
              <a:cs typeface="Comic Sans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72194" y="1707621"/>
            <a:ext cx="4468495" cy="536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240915" algn="l"/>
              </a:tabLst>
            </a:pPr>
            <a:r>
              <a:rPr sz="3350" spc="-265" dirty="0">
                <a:latin typeface="Comic Sans MS"/>
                <a:cs typeface="Comic Sans MS"/>
              </a:rPr>
              <a:t>contain</a:t>
            </a:r>
            <a:r>
              <a:rPr sz="3350" spc="45" dirty="0">
                <a:latin typeface="Comic Sans MS"/>
                <a:cs typeface="Comic Sans MS"/>
              </a:rPr>
              <a:t> </a:t>
            </a:r>
            <a:r>
              <a:rPr sz="3350" spc="-375" dirty="0">
                <a:solidFill>
                  <a:srgbClr val="F20300"/>
                </a:solidFill>
                <a:latin typeface="Comic Sans MS"/>
                <a:cs typeface="Comic Sans MS"/>
              </a:rPr>
              <a:t>fwo</a:t>
            </a:r>
            <a:r>
              <a:rPr sz="3350" dirty="0">
                <a:solidFill>
                  <a:srgbClr val="F20300"/>
                </a:solidFill>
                <a:latin typeface="Comic Sans MS"/>
                <a:cs typeface="Comic Sans MS"/>
              </a:rPr>
              <a:t>	</a:t>
            </a:r>
            <a:r>
              <a:rPr sz="3200" spc="-260" dirty="0">
                <a:latin typeface="Comic Sans MS"/>
                <a:cs typeface="Comic Sans MS"/>
              </a:rPr>
              <a:t>op‹es</a:t>
            </a:r>
            <a:r>
              <a:rPr sz="3200" spc="-25" dirty="0">
                <a:latin typeface="Comic Sans MS"/>
                <a:cs typeface="Comic Sans MS"/>
              </a:rPr>
              <a:t> </a:t>
            </a:r>
            <a:r>
              <a:rPr sz="3300" spc="-280" dirty="0">
                <a:latin typeface="Comic Sans MS"/>
                <a:cs typeface="Comic Sans MS"/>
              </a:rPr>
              <a:t>of</a:t>
            </a:r>
            <a:r>
              <a:rPr sz="3300" spc="-65" dirty="0">
                <a:latin typeface="Comic Sans MS"/>
                <a:cs typeface="Comic Sans MS"/>
              </a:rPr>
              <a:t> </a:t>
            </a:r>
            <a:r>
              <a:rPr sz="3350" spc="-315" dirty="0">
                <a:latin typeface="Comic Sans MS"/>
                <a:cs typeface="Comic Sans MS"/>
              </a:rPr>
              <a:t>each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77603" y="3174471"/>
            <a:ext cx="3585210" cy="536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350" spc="-260" dirty="0">
                <a:latin typeface="Comic Sans MS"/>
                <a:cs typeface="Comic Sans MS"/>
              </a:rPr>
              <a:t>ordinarily</a:t>
            </a:r>
            <a:r>
              <a:rPr sz="3350" spc="155" dirty="0">
                <a:latin typeface="Comic Sans MS"/>
                <a:cs typeface="Comic Sans MS"/>
              </a:rPr>
              <a:t> </a:t>
            </a:r>
            <a:r>
              <a:rPr sz="3350" spc="-250" dirty="0">
                <a:latin typeface="Comic Sans MS"/>
                <a:cs typeface="Comic Sans MS"/>
              </a:rPr>
              <a:t>identical</a:t>
            </a:r>
            <a:r>
              <a:rPr sz="3350" spc="15" dirty="0">
                <a:latin typeface="Comic Sans MS"/>
                <a:cs typeface="Comic Sans MS"/>
              </a:rPr>
              <a:t> </a:t>
            </a:r>
            <a:r>
              <a:rPr sz="3350" spc="-120" dirty="0">
                <a:latin typeface="Comic Sans MS"/>
                <a:cs typeface="Comic Sans MS"/>
              </a:rPr>
              <a:t>in</a:t>
            </a:r>
            <a:endParaRPr sz="3350">
              <a:latin typeface="Comic Sans MS"/>
              <a:cs typeface="Comic Sans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82295" y="3529718"/>
            <a:ext cx="5005070" cy="521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50" spc="-240" dirty="0">
                <a:latin typeface="Comic Sans MS"/>
                <a:cs typeface="Comic Sans MS"/>
              </a:rPr>
              <a:t>morphology,</a:t>
            </a:r>
            <a:r>
              <a:rPr sz="3250" spc="35" dirty="0">
                <a:latin typeface="Comic Sans MS"/>
                <a:cs typeface="Comic Sans MS"/>
              </a:rPr>
              <a:t> </a:t>
            </a:r>
            <a:r>
              <a:rPr sz="3250" spc="-235" dirty="0">
                <a:latin typeface="Comic Sans MS"/>
                <a:cs typeface="Comic Sans MS"/>
              </a:rPr>
              <a:t>pene</a:t>
            </a:r>
            <a:r>
              <a:rPr sz="3250" spc="-10" dirty="0">
                <a:latin typeface="Comic Sans MS"/>
                <a:cs typeface="Comic Sans MS"/>
              </a:rPr>
              <a:t> </a:t>
            </a:r>
            <a:r>
              <a:rPr sz="3250" spc="-345" dirty="0">
                <a:latin typeface="Comic Sans MS"/>
                <a:cs typeface="Comic Sans MS"/>
              </a:rPr>
              <a:t>con†en†</a:t>
            </a:r>
            <a:r>
              <a:rPr sz="3250" spc="60" dirty="0">
                <a:latin typeface="Comic Sans MS"/>
                <a:cs typeface="Comic Sans MS"/>
              </a:rPr>
              <a:t> </a:t>
            </a:r>
            <a:r>
              <a:rPr sz="3250" spc="-175" dirty="0">
                <a:latin typeface="Comic Sans MS"/>
                <a:cs typeface="Comic Sans MS"/>
              </a:rPr>
              <a:t>and</a:t>
            </a:r>
            <a:endParaRPr sz="3250">
              <a:latin typeface="Comic Sans MS"/>
              <a:cs typeface="Comic Sans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82488" y="3891491"/>
            <a:ext cx="473075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20" dirty="0">
                <a:latin typeface="Comic Sans MS"/>
                <a:cs typeface="Comic Sans MS"/>
              </a:rPr>
              <a:t>gene</a:t>
            </a:r>
            <a:r>
              <a:rPr sz="3200" spc="-25" dirty="0">
                <a:latin typeface="Comic Sans MS"/>
                <a:cs typeface="Comic Sans MS"/>
              </a:rPr>
              <a:t> </a:t>
            </a:r>
            <a:r>
              <a:rPr sz="3200" spc="-200" dirty="0">
                <a:latin typeface="Comic Sans MS"/>
                <a:cs typeface="Comic Sans MS"/>
              </a:rPr>
              <a:t>order</a:t>
            </a:r>
            <a:r>
              <a:rPr sz="3200" spc="-15" dirty="0">
                <a:latin typeface="Comic Sans MS"/>
                <a:cs typeface="Comic Sans MS"/>
              </a:rPr>
              <a:t> </a:t>
            </a:r>
            <a:r>
              <a:rPr sz="3200" spc="-200" dirty="0">
                <a:latin typeface="Comic Sans MS"/>
                <a:cs typeface="Comic Sans MS"/>
              </a:rPr>
              <a:t>and</a:t>
            </a:r>
            <a:r>
              <a:rPr sz="3200" spc="-135" dirty="0">
                <a:latin typeface="Comic Sans MS"/>
                <a:cs typeface="Comic Sans MS"/>
              </a:rPr>
              <a:t> </a:t>
            </a:r>
            <a:r>
              <a:rPr sz="3200" spc="-220" dirty="0">
                <a:latin typeface="Comic Sans MS"/>
                <a:cs typeface="Comic Sans MS"/>
              </a:rPr>
              <a:t>hence</a:t>
            </a:r>
            <a:r>
              <a:rPr sz="3200" spc="10" dirty="0">
                <a:latin typeface="Comic Sans MS"/>
                <a:cs typeface="Comic Sans MS"/>
              </a:rPr>
              <a:t> </a:t>
            </a:r>
            <a:r>
              <a:rPr sz="3200" spc="-270" dirty="0">
                <a:latin typeface="Comic Sans MS"/>
                <a:cs typeface="Comic Sans MS"/>
              </a:rPr>
              <a:t>known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83576" y="4222044"/>
            <a:ext cx="485203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2528570" algn="l"/>
              </a:tabLst>
            </a:pPr>
            <a:r>
              <a:rPr sz="3300" spc="-240" dirty="0">
                <a:latin typeface="Comic Sans MS"/>
                <a:cs typeface="Comic Sans MS"/>
              </a:rPr>
              <a:t>as</a:t>
            </a:r>
            <a:r>
              <a:rPr sz="3300" spc="-165" dirty="0">
                <a:latin typeface="Comic Sans MS"/>
                <a:cs typeface="Comic Sans MS"/>
              </a:rPr>
              <a:t> </a:t>
            </a:r>
            <a:r>
              <a:rPr sz="3300" spc="-295" dirty="0">
                <a:solidFill>
                  <a:srgbClr val="F20100"/>
                </a:solidFill>
                <a:latin typeface="Comic Sans MS"/>
                <a:cs typeface="Comic Sans MS"/>
              </a:rPr>
              <a:t>homologous</a:t>
            </a:r>
            <a:r>
              <a:rPr sz="3300" dirty="0">
                <a:solidFill>
                  <a:srgbClr val="F20100"/>
                </a:solidFill>
                <a:latin typeface="Comic Sans MS"/>
                <a:cs typeface="Comic Sans MS"/>
              </a:rPr>
              <a:t>	</a:t>
            </a:r>
            <a:r>
              <a:rPr sz="3300" spc="-285" dirty="0">
                <a:solidFill>
                  <a:srgbClr val="CA0507"/>
                </a:solidFill>
                <a:latin typeface="Comic Sans MS"/>
                <a:cs typeface="Comic Sans MS"/>
              </a:rPr>
              <a:t>chromosomes.</a:t>
            </a:r>
            <a:endParaRPr sz="3300">
              <a:latin typeface="Comic Sans MS"/>
              <a:cs typeface="Comic Sans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77571" y="4672366"/>
            <a:ext cx="4928870" cy="507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150" spc="-70" dirty="0">
                <a:solidFill>
                  <a:srgbClr val="139A4D"/>
                </a:solidFill>
                <a:latin typeface="Comic Sans MS"/>
                <a:cs typeface="Comic Sans MS"/>
              </a:rPr>
              <a:t>/ametic</a:t>
            </a:r>
            <a:r>
              <a:rPr sz="3150" spc="-50" dirty="0">
                <a:solidFill>
                  <a:srgbClr val="139A4D"/>
                </a:solidFill>
                <a:latin typeface="Comic Sans MS"/>
                <a:cs typeface="Comic Sans MS"/>
              </a:rPr>
              <a:t> </a:t>
            </a:r>
            <a:r>
              <a:rPr sz="3150" spc="-195" dirty="0">
                <a:latin typeface="Comic Sans MS"/>
                <a:cs typeface="Comic Sans MS"/>
              </a:rPr>
              <a:t>chromosome</a:t>
            </a:r>
            <a:r>
              <a:rPr sz="3150" spc="-40" dirty="0">
                <a:latin typeface="Comic Sans MS"/>
                <a:cs typeface="Comic Sans MS"/>
              </a:rPr>
              <a:t> </a:t>
            </a:r>
            <a:r>
              <a:rPr sz="3150" spc="-180" dirty="0">
                <a:latin typeface="Comic Sans MS"/>
                <a:cs typeface="Comic Sans MS"/>
              </a:rPr>
              <a:t>number</a:t>
            </a:r>
            <a:endParaRPr sz="3150">
              <a:latin typeface="Comic Sans MS"/>
              <a:cs typeface="Comic Sans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16910" y="5009444"/>
            <a:ext cx="254381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300" spc="-270" dirty="0">
                <a:solidFill>
                  <a:srgbClr val="A11516"/>
                </a:solidFill>
                <a:latin typeface="Comic Sans MS"/>
                <a:cs typeface="Comic Sans MS"/>
              </a:rPr>
              <a:t>half</a:t>
            </a:r>
            <a:r>
              <a:rPr sz="3300" dirty="0">
                <a:solidFill>
                  <a:srgbClr val="A11516"/>
                </a:solidFill>
                <a:latin typeface="Comic Sans MS"/>
                <a:cs typeface="Comic Sans MS"/>
              </a:rPr>
              <a:t> </a:t>
            </a:r>
            <a:r>
              <a:rPr sz="3250" spc="-245" dirty="0">
                <a:solidFill>
                  <a:srgbClr val="CF2324"/>
                </a:solidFill>
                <a:latin typeface="Comic Sans MS"/>
                <a:cs typeface="Comic Sans MS"/>
              </a:rPr>
              <a:t>of</a:t>
            </a:r>
            <a:r>
              <a:rPr sz="3250" spc="5" dirty="0">
                <a:solidFill>
                  <a:srgbClr val="CF2324"/>
                </a:solidFill>
                <a:latin typeface="Comic Sans MS"/>
                <a:cs typeface="Comic Sans MS"/>
              </a:rPr>
              <a:t> </a:t>
            </a:r>
            <a:r>
              <a:rPr sz="3250" spc="-265" dirty="0">
                <a:solidFill>
                  <a:srgbClr val="BA1F1A"/>
                </a:solidFill>
                <a:latin typeface="Comic Sans MS"/>
                <a:cs typeface="Comic Sans MS"/>
              </a:rPr>
              <a:t>somatic</a:t>
            </a:r>
            <a:endParaRPr sz="3250">
              <a:latin typeface="Comic Sans MS"/>
              <a:cs typeface="Comic Sans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565713" y="5352344"/>
            <a:ext cx="2341880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300" spc="-310" dirty="0">
                <a:latin typeface="Comic Sans MS"/>
                <a:cs typeface="Comic Sans MS"/>
              </a:rPr>
              <a:t>number</a:t>
            </a:r>
            <a:r>
              <a:rPr sz="3300" spc="90" dirty="0">
                <a:latin typeface="Comic Sans MS"/>
                <a:cs typeface="Comic Sans MS"/>
              </a:rPr>
              <a:t> </a:t>
            </a:r>
            <a:r>
              <a:rPr sz="3300" spc="-254" dirty="0">
                <a:latin typeface="Comic Sans MS"/>
                <a:cs typeface="Comic Sans MS"/>
              </a:rPr>
              <a:t>and</a:t>
            </a:r>
            <a:r>
              <a:rPr sz="3300" spc="-195" dirty="0">
                <a:latin typeface="Comic Sans MS"/>
                <a:cs typeface="Comic Sans MS"/>
              </a:rPr>
              <a:t> </a:t>
            </a:r>
            <a:r>
              <a:rPr sz="3300" spc="-110" dirty="0">
                <a:latin typeface="Comic Sans MS"/>
                <a:cs typeface="Comic Sans MS"/>
              </a:rPr>
              <a:t>is</a:t>
            </a:r>
            <a:endParaRPr sz="3300">
              <a:latin typeface="Comic Sans MS"/>
              <a:cs typeface="Comic Sans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391774" y="5707591"/>
            <a:ext cx="30454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200" dirty="0">
                <a:latin typeface="Comic Sans MS"/>
                <a:cs typeface="Comic Sans MS"/>
              </a:rPr>
              <a:t>represented</a:t>
            </a:r>
            <a:r>
              <a:rPr sz="3200" spc="30" dirty="0">
                <a:latin typeface="Comic Sans MS"/>
                <a:cs typeface="Comic Sans MS"/>
              </a:rPr>
              <a:t> </a:t>
            </a:r>
            <a:r>
              <a:rPr sz="3200" spc="-240" dirty="0">
                <a:latin typeface="Comic Sans MS"/>
                <a:cs typeface="Comic Sans MS"/>
              </a:rPr>
              <a:t>by</a:t>
            </a:r>
            <a:r>
              <a:rPr sz="3200" spc="-120" dirty="0">
                <a:latin typeface="Comic Sans MS"/>
                <a:cs typeface="Comic Sans MS"/>
              </a:rPr>
              <a:t> </a:t>
            </a:r>
            <a:r>
              <a:rPr sz="3200" spc="-25" dirty="0">
                <a:latin typeface="Comic Sans MS"/>
                <a:cs typeface="Comic Sans MS"/>
              </a:rPr>
              <a:t>n.</a:t>
            </a:r>
            <a:endParaRPr sz="3200">
              <a:latin typeface="Comic Sans MS"/>
              <a:cs typeface="Comic Sans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96062" y="6157559"/>
            <a:ext cx="4311650" cy="1176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3335">
              <a:lnSpc>
                <a:spcPts val="3170"/>
              </a:lnSpc>
              <a:spcBef>
                <a:spcPts val="114"/>
              </a:spcBef>
              <a:tabLst>
                <a:tab pos="499109" algn="l"/>
                <a:tab pos="3966210" algn="l"/>
              </a:tabLst>
            </a:pPr>
            <a:r>
              <a:rPr sz="2950" spc="-25" dirty="0">
                <a:solidFill>
                  <a:srgbClr val="18A152"/>
                </a:solidFill>
                <a:latin typeface="Cambria"/>
                <a:cs typeface="Cambria"/>
              </a:rPr>
              <a:t>I†</a:t>
            </a:r>
            <a:r>
              <a:rPr sz="2950" dirty="0">
                <a:solidFill>
                  <a:srgbClr val="18A152"/>
                </a:solidFill>
                <a:latin typeface="Cambria"/>
                <a:cs typeface="Cambria"/>
              </a:rPr>
              <a:t>	</a:t>
            </a:r>
            <a:r>
              <a:rPr sz="2950" dirty="0">
                <a:solidFill>
                  <a:srgbClr val="1CAA5E"/>
                </a:solidFill>
                <a:latin typeface="Cambria"/>
                <a:cs typeface="Cambria"/>
              </a:rPr>
              <a:t>denotes</a:t>
            </a:r>
            <a:r>
              <a:rPr sz="2950" spc="325" dirty="0">
                <a:solidFill>
                  <a:srgbClr val="1CAA5E"/>
                </a:solidFill>
                <a:latin typeface="Cambria"/>
                <a:cs typeface="Cambria"/>
              </a:rPr>
              <a:t> </a:t>
            </a:r>
            <a:r>
              <a:rPr sz="2950" dirty="0">
                <a:solidFill>
                  <a:srgbClr val="13AF59"/>
                </a:solidFill>
                <a:latin typeface="Cambria"/>
                <a:cs typeface="Cambria"/>
              </a:rPr>
              <a:t>†he</a:t>
            </a:r>
            <a:r>
              <a:rPr sz="2950" spc="409" dirty="0">
                <a:solidFill>
                  <a:srgbClr val="13AF59"/>
                </a:solidFill>
                <a:latin typeface="Cambria"/>
                <a:cs typeface="Cambria"/>
              </a:rPr>
              <a:t> </a:t>
            </a:r>
            <a:r>
              <a:rPr sz="2950" spc="-10" dirty="0">
                <a:solidFill>
                  <a:srgbClr val="2A9C5D"/>
                </a:solidFill>
                <a:latin typeface="Cambria"/>
                <a:cs typeface="Cambria"/>
              </a:rPr>
              <a:t>number</a:t>
            </a:r>
            <a:r>
              <a:rPr sz="2950" dirty="0">
                <a:solidFill>
                  <a:srgbClr val="2A9C5D"/>
                </a:solidFill>
                <a:latin typeface="Cambria"/>
                <a:cs typeface="Cambria"/>
              </a:rPr>
              <a:t>	</a:t>
            </a:r>
            <a:r>
              <a:rPr sz="2950" spc="40" dirty="0">
                <a:solidFill>
                  <a:srgbClr val="1A9756"/>
                </a:solidFill>
                <a:latin typeface="Cambria"/>
                <a:cs typeface="Cambria"/>
              </a:rPr>
              <a:t>of</a:t>
            </a:r>
            <a:endParaRPr sz="2950">
              <a:latin typeface="Cambria"/>
              <a:cs typeface="Cambria"/>
            </a:endParaRPr>
          </a:p>
          <a:p>
            <a:pPr marL="12700" marR="580390" indent="3810">
              <a:lnSpc>
                <a:spcPct val="76300"/>
              </a:lnSpc>
              <a:spcBef>
                <a:spcPts val="470"/>
              </a:spcBef>
            </a:pPr>
            <a:r>
              <a:rPr sz="2950" spc="-70" dirty="0">
                <a:solidFill>
                  <a:srgbClr val="2D9A59"/>
                </a:solidFill>
                <a:latin typeface="Comic Sans MS"/>
                <a:cs typeface="Comic Sans MS"/>
              </a:rPr>
              <a:t>chromosomes</a:t>
            </a:r>
            <a:r>
              <a:rPr sz="2950" spc="30" dirty="0">
                <a:solidFill>
                  <a:srgbClr val="2D9A59"/>
                </a:solidFill>
                <a:latin typeface="Comic Sans MS"/>
                <a:cs typeface="Comic Sans MS"/>
              </a:rPr>
              <a:t> </a:t>
            </a:r>
            <a:r>
              <a:rPr sz="2950" spc="-60" dirty="0">
                <a:solidFill>
                  <a:srgbClr val="0CAC52"/>
                </a:solidFill>
                <a:latin typeface="Comic Sans MS"/>
                <a:cs typeface="Comic Sans MS"/>
              </a:rPr>
              <a:t>found</a:t>
            </a:r>
            <a:r>
              <a:rPr sz="2950" spc="-135" dirty="0">
                <a:solidFill>
                  <a:srgbClr val="0CAC52"/>
                </a:solidFill>
                <a:latin typeface="Comic Sans MS"/>
                <a:cs typeface="Comic Sans MS"/>
              </a:rPr>
              <a:t> </a:t>
            </a:r>
            <a:r>
              <a:rPr sz="2950" spc="-25" dirty="0">
                <a:solidFill>
                  <a:srgbClr val="318E5D"/>
                </a:solidFill>
                <a:latin typeface="Comic Sans MS"/>
                <a:cs typeface="Comic Sans MS"/>
              </a:rPr>
              <a:t>in </a:t>
            </a:r>
            <a:r>
              <a:rPr sz="2950" spc="-40" dirty="0">
                <a:solidFill>
                  <a:srgbClr val="11A85B"/>
                </a:solidFill>
                <a:latin typeface="Comic Sans MS"/>
                <a:cs typeface="Comic Sans MS"/>
              </a:rPr>
              <a:t>gametes</a:t>
            </a:r>
            <a:r>
              <a:rPr sz="2950" spc="-80" dirty="0">
                <a:solidFill>
                  <a:srgbClr val="11A85B"/>
                </a:solidFill>
                <a:latin typeface="Comic Sans MS"/>
                <a:cs typeface="Comic Sans MS"/>
              </a:rPr>
              <a:t> </a:t>
            </a:r>
            <a:r>
              <a:rPr sz="2950" dirty="0">
                <a:solidFill>
                  <a:srgbClr val="159354"/>
                </a:solidFill>
                <a:latin typeface="Comic Sans MS"/>
                <a:cs typeface="Comic Sans MS"/>
              </a:rPr>
              <a:t>of</a:t>
            </a:r>
            <a:r>
              <a:rPr sz="2950" spc="-170" dirty="0">
                <a:solidFill>
                  <a:srgbClr val="159354"/>
                </a:solidFill>
                <a:latin typeface="Comic Sans MS"/>
                <a:cs typeface="Comic Sans MS"/>
              </a:rPr>
              <a:t> </a:t>
            </a:r>
            <a:r>
              <a:rPr sz="2950" dirty="0">
                <a:solidFill>
                  <a:srgbClr val="239A59"/>
                </a:solidFill>
                <a:latin typeface="Comic Sans MS"/>
                <a:cs typeface="Comic Sans MS"/>
              </a:rPr>
              <a:t>a</a:t>
            </a:r>
            <a:r>
              <a:rPr sz="2950" spc="-185" dirty="0">
                <a:solidFill>
                  <a:srgbClr val="239A59"/>
                </a:solidFill>
                <a:latin typeface="Comic Sans MS"/>
                <a:cs typeface="Comic Sans MS"/>
              </a:rPr>
              <a:t> </a:t>
            </a:r>
            <a:r>
              <a:rPr sz="2950" spc="-10" dirty="0">
                <a:solidFill>
                  <a:srgbClr val="249356"/>
                </a:solidFill>
                <a:latin typeface="Comic Sans MS"/>
                <a:cs typeface="Comic Sans MS"/>
              </a:rPr>
              <a:t>species.</a:t>
            </a:r>
            <a:endParaRPr sz="2950">
              <a:latin typeface="Comic Sans MS"/>
              <a:cs typeface="Comic Sans MS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pic>
        <p:nvPicPr>
          <p:cNvPr id="3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1031" y="5727700"/>
            <a:ext cx="762000" cy="2527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36531" y="5715000"/>
            <a:ext cx="1625600" cy="3060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74931" y="5727700"/>
            <a:ext cx="952500" cy="2527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0931" y="5715000"/>
            <a:ext cx="1993900" cy="3060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77731" y="1905000"/>
            <a:ext cx="406400" cy="25400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38131" y="1905000"/>
            <a:ext cx="406400" cy="3035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62031" y="1905000"/>
            <a:ext cx="406400" cy="2184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33631" y="1905000"/>
            <a:ext cx="406400" cy="25273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254331" y="1905000"/>
            <a:ext cx="393700" cy="25273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914731" y="1905000"/>
            <a:ext cx="406400" cy="30353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60831" y="1905000"/>
            <a:ext cx="393700" cy="30353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019631" y="1905000"/>
            <a:ext cx="393700" cy="21717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514931" y="1905000"/>
            <a:ext cx="393700" cy="21717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565231" y="546100"/>
            <a:ext cx="2463800" cy="4826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55131" y="533400"/>
            <a:ext cx="4330700" cy="52070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5960274" y="1350609"/>
            <a:ext cx="1872614" cy="4775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950" spc="-70" dirty="0">
                <a:latin typeface="Arial MT"/>
                <a:cs typeface="Arial MT"/>
              </a:rPr>
              <a:t>Hap</a:t>
            </a:r>
            <a:r>
              <a:rPr sz="2950" spc="-13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oid</a:t>
            </a:r>
            <a:r>
              <a:rPr sz="2950" spc="30" dirty="0">
                <a:latin typeface="Arial MT"/>
                <a:cs typeface="Arial MT"/>
              </a:rPr>
              <a:t> </a:t>
            </a:r>
            <a:r>
              <a:rPr sz="2950" spc="-65" dirty="0">
                <a:latin typeface="Arial MT"/>
                <a:cs typeface="Arial MT"/>
              </a:rPr>
              <a:t>(N)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80294" y="5179308"/>
            <a:ext cx="2016125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850" dirty="0">
                <a:latin typeface="Arial MT"/>
                <a:cs typeface="Arial MT"/>
              </a:rPr>
              <a:t>Triploid</a:t>
            </a:r>
            <a:r>
              <a:rPr sz="2850" spc="13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ł3N)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325921" y="1331913"/>
            <a:ext cx="1957070" cy="4921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050" spc="-30" dirty="0">
                <a:solidFill>
                  <a:srgbClr val="000000"/>
                </a:solidFill>
                <a:latin typeface="Arial MT"/>
                <a:cs typeface="Arial MT"/>
              </a:rPr>
              <a:t>Diploid</a:t>
            </a:r>
            <a:r>
              <a:rPr sz="3050" spc="-18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3050" spc="-120" dirty="0">
                <a:solidFill>
                  <a:srgbClr val="000000"/>
                </a:solidFill>
                <a:latin typeface="Arial MT"/>
                <a:cs typeface="Arial MT"/>
              </a:rPr>
              <a:t>(2N)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206827" y="5142266"/>
            <a:ext cx="2449195" cy="5073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3150" spc="-110" dirty="0">
                <a:latin typeface="Arial MT"/>
                <a:cs typeface="Arial MT"/>
              </a:rPr>
              <a:t>Tetraploid</a:t>
            </a:r>
            <a:r>
              <a:rPr sz="3150" spc="-5" dirty="0">
                <a:latin typeface="Arial MT"/>
                <a:cs typeface="Arial MT"/>
              </a:rPr>
              <a:t> </a:t>
            </a:r>
            <a:r>
              <a:rPr sz="3150" spc="-105" dirty="0">
                <a:latin typeface="Arial MT"/>
                <a:cs typeface="Arial MT"/>
              </a:rPr>
              <a:t>ł4N)</a:t>
            </a:r>
            <a:endParaRPr sz="3150">
              <a:latin typeface="Arial MT"/>
              <a:cs typeface="Arial MT"/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pic>
        <p:nvPicPr>
          <p:cNvPr id="2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2531" y="698500"/>
            <a:ext cx="1460500" cy="482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45478"/>
          </a:xfrm>
          <a:prstGeom prst="rect">
            <a:avLst/>
          </a:prstGeom>
        </p:spPr>
        <p:txBody>
          <a:bodyPr vert="horz" wrap="square" lIns="0" tIns="242887" rIns="0" bIns="0" rtlCol="0">
            <a:spAutoFit/>
          </a:bodyPr>
          <a:lstStyle/>
          <a:p>
            <a:pPr marL="31115">
              <a:spcBef>
                <a:spcPts val="100"/>
              </a:spcBef>
            </a:pPr>
            <a:r>
              <a:rPr sz="5200" spc="-525" dirty="0">
                <a:solidFill>
                  <a:srgbClr val="F70500"/>
                </a:solidFill>
              </a:rPr>
              <a:t>CHROMOSOME</a:t>
            </a:r>
            <a:endParaRPr sz="5200"/>
          </a:p>
        </p:txBody>
      </p:sp>
      <p:sp>
        <p:nvSpPr>
          <p:cNvPr id="4" name="object 4"/>
          <p:cNvSpPr txBox="1"/>
          <p:nvPr/>
        </p:nvSpPr>
        <p:spPr>
          <a:xfrm>
            <a:off x="2986218" y="1737607"/>
            <a:ext cx="11327765" cy="453265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491490" marR="429895" indent="-478790">
              <a:lnSpc>
                <a:spcPts val="3100"/>
              </a:lnSpc>
              <a:spcBef>
                <a:spcPts val="484"/>
              </a:spcBef>
              <a:buChar char="•"/>
              <a:tabLst>
                <a:tab pos="491490" algn="l"/>
                <a:tab pos="518795" algn="l"/>
              </a:tabLst>
            </a:pPr>
            <a:r>
              <a:rPr sz="2850" dirty="0">
                <a:latin typeface="Arial MT"/>
                <a:cs typeface="Arial MT"/>
              </a:rPr>
              <a:t>	</a:t>
            </a:r>
            <a:r>
              <a:rPr sz="2850" spc="-155" dirty="0">
                <a:latin typeface="Arial MT"/>
                <a:cs typeface="Arial MT"/>
              </a:rPr>
              <a:t>The</a:t>
            </a:r>
            <a:r>
              <a:rPr sz="2850" spc="-50" dirty="0">
                <a:latin typeface="Arial MT"/>
                <a:cs typeface="Arial MT"/>
              </a:rPr>
              <a:t> </a:t>
            </a:r>
            <a:r>
              <a:rPr sz="2850" i="1" spc="-65" dirty="0">
                <a:latin typeface="Arial"/>
                <a:cs typeface="Arial"/>
              </a:rPr>
              <a:t>size</a:t>
            </a:r>
            <a:r>
              <a:rPr sz="2850" i="1" spc="-135" dirty="0">
                <a:latin typeface="Arial"/>
                <a:cs typeface="Arial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0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25" dirty="0">
                <a:latin typeface="Arial MT"/>
                <a:cs typeface="Arial MT"/>
              </a:rPr>
              <a:t> </a:t>
            </a:r>
            <a:r>
              <a:rPr sz="2850" spc="-204" dirty="0">
                <a:latin typeface="Arial MT"/>
                <a:cs typeface="Arial MT"/>
              </a:rPr>
              <a:t>chromosome</a:t>
            </a:r>
            <a:r>
              <a:rPr sz="2850" spc="125" dirty="0">
                <a:latin typeface="Arial MT"/>
                <a:cs typeface="Arial MT"/>
              </a:rPr>
              <a:t> </a:t>
            </a:r>
            <a:r>
              <a:rPr sz="2850" spc="-210" dirty="0">
                <a:latin typeface="Arial MT"/>
                <a:cs typeface="Arial MT"/>
              </a:rPr>
              <a:t>shows</a:t>
            </a:r>
            <a:r>
              <a:rPr sz="2850" spc="20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a</a:t>
            </a:r>
            <a:r>
              <a:rPr sz="2850" spc="-150" dirty="0">
                <a:latin typeface="Arial MT"/>
                <a:cs typeface="Arial MT"/>
              </a:rPr>
              <a:t> </a:t>
            </a:r>
            <a:r>
              <a:rPr sz="2850" spc="-75" dirty="0">
                <a:latin typeface="Arial MT"/>
                <a:cs typeface="Arial MT"/>
              </a:rPr>
              <a:t>remarkable</a:t>
            </a:r>
            <a:r>
              <a:rPr sz="2850" spc="130" dirty="0">
                <a:latin typeface="Arial MT"/>
                <a:cs typeface="Arial MT"/>
              </a:rPr>
              <a:t> </a:t>
            </a:r>
            <a:r>
              <a:rPr sz="2850" spc="-45" dirty="0">
                <a:latin typeface="Arial MT"/>
                <a:cs typeface="Arial MT"/>
              </a:rPr>
              <a:t>variation</a:t>
            </a:r>
            <a:r>
              <a:rPr sz="2850" spc="-20" dirty="0">
                <a:latin typeface="Arial MT"/>
                <a:cs typeface="Arial MT"/>
              </a:rPr>
              <a:t> </a:t>
            </a:r>
            <a:r>
              <a:rPr sz="2850" spc="-125" dirty="0">
                <a:latin typeface="Arial MT"/>
                <a:cs typeface="Arial MT"/>
              </a:rPr>
              <a:t>depending </a:t>
            </a:r>
            <a:r>
              <a:rPr sz="2850" spc="-220" dirty="0">
                <a:latin typeface="Arial MT"/>
                <a:cs typeface="Arial MT"/>
              </a:rPr>
              <a:t>upon</a:t>
            </a:r>
            <a:r>
              <a:rPr sz="2850" spc="1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70" dirty="0">
                <a:latin typeface="Arial MT"/>
                <a:cs typeface="Arial MT"/>
              </a:rPr>
              <a:t> </a:t>
            </a:r>
            <a:r>
              <a:rPr sz="2850" spc="-285" dirty="0">
                <a:latin typeface="Arial MT"/>
                <a:cs typeface="Arial MT"/>
              </a:rPr>
              <a:t>s†age</a:t>
            </a:r>
            <a:r>
              <a:rPr sz="2850" spc="9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3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cell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i="1" spc="-10" dirty="0">
                <a:latin typeface="Arial"/>
                <a:cs typeface="Arial"/>
              </a:rPr>
              <a:t>division.</a:t>
            </a:r>
            <a:endParaRPr sz="2850">
              <a:latin typeface="Arial"/>
              <a:cs typeface="Arial"/>
            </a:endParaRPr>
          </a:p>
          <a:p>
            <a:pPr>
              <a:spcBef>
                <a:spcPts val="605"/>
              </a:spcBef>
              <a:buFont typeface="Arial MT"/>
              <a:buChar char="•"/>
            </a:pPr>
            <a:endParaRPr sz="2850">
              <a:latin typeface="Arial"/>
              <a:cs typeface="Arial"/>
            </a:endParaRPr>
          </a:p>
          <a:p>
            <a:pPr marL="504190" indent="-490855">
              <a:lnSpc>
                <a:spcPts val="3180"/>
              </a:lnSpc>
              <a:buChar char="•"/>
              <a:tabLst>
                <a:tab pos="504190" algn="l"/>
              </a:tabLst>
            </a:pPr>
            <a:r>
              <a:rPr sz="2800" spc="-190" dirty="0">
                <a:latin typeface="Arial MT"/>
                <a:cs typeface="Arial MT"/>
              </a:rPr>
              <a:t>lodges†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175" dirty="0">
                <a:latin typeface="Arial MT"/>
                <a:cs typeface="Arial MT"/>
              </a:rPr>
              <a:t>and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100" dirty="0">
                <a:latin typeface="Arial MT"/>
                <a:cs typeface="Arial MT"/>
              </a:rPr>
              <a:t>thinnes†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5" dirty="0">
                <a:latin typeface="Arial MT"/>
                <a:cs typeface="Arial MT"/>
              </a:rPr>
              <a:t>during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spc="-130" dirty="0">
                <a:latin typeface="Arial MT"/>
                <a:cs typeface="Arial MT"/>
              </a:rPr>
              <a:t>in†erphase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200" dirty="0">
                <a:latin typeface="Arial MT"/>
                <a:cs typeface="Arial MT"/>
              </a:rPr>
              <a:t>and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155" dirty="0">
                <a:latin typeface="Arial MT"/>
                <a:cs typeface="Arial MT"/>
              </a:rPr>
              <a:t>hence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320" dirty="0">
                <a:latin typeface="Arial MT"/>
                <a:cs typeface="Arial MT"/>
              </a:rPr>
              <a:t>no†</a:t>
            </a:r>
            <a:r>
              <a:rPr sz="2800" spc="125" dirty="0">
                <a:latin typeface="Arial MT"/>
                <a:cs typeface="Arial MT"/>
              </a:rPr>
              <a:t> </a:t>
            </a:r>
            <a:r>
              <a:rPr sz="2800" spc="-65" dirty="0">
                <a:latin typeface="Arial MT"/>
                <a:cs typeface="Arial MT"/>
              </a:rPr>
              <a:t>visible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40" dirty="0">
                <a:latin typeface="Arial MT"/>
                <a:cs typeface="Arial MT"/>
              </a:rPr>
              <a:t>under</a:t>
            </a:r>
            <a:r>
              <a:rPr sz="2800" spc="8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light</a:t>
            </a:r>
            <a:endParaRPr sz="2800">
              <a:latin typeface="Arial MT"/>
              <a:cs typeface="Arial MT"/>
            </a:endParaRPr>
          </a:p>
          <a:p>
            <a:pPr marL="490220">
              <a:lnSpc>
                <a:spcPts val="3300"/>
              </a:lnSpc>
            </a:pPr>
            <a:r>
              <a:rPr sz="2900" spc="-90" dirty="0">
                <a:latin typeface="Arial MT"/>
                <a:cs typeface="Arial MT"/>
              </a:rPr>
              <a:t>microscope.</a:t>
            </a:r>
            <a:endParaRPr sz="2900">
              <a:latin typeface="Arial MT"/>
              <a:cs typeface="Arial MT"/>
            </a:endParaRPr>
          </a:p>
          <a:p>
            <a:pPr>
              <a:spcBef>
                <a:spcPts val="585"/>
              </a:spcBef>
            </a:pPr>
            <a:endParaRPr sz="2900">
              <a:latin typeface="Arial MT"/>
              <a:cs typeface="Arial MT"/>
            </a:endParaRPr>
          </a:p>
          <a:p>
            <a:pPr marL="503555" indent="-490855">
              <a:buChar char="•"/>
              <a:tabLst>
                <a:tab pos="503555" algn="l"/>
              </a:tabLst>
            </a:pPr>
            <a:r>
              <a:rPr sz="2900" spc="-160" dirty="0">
                <a:latin typeface="Arial MT"/>
                <a:cs typeface="Arial MT"/>
              </a:rPr>
              <a:t>smaller†</a:t>
            </a:r>
            <a:r>
              <a:rPr sz="2900" spc="45" dirty="0">
                <a:latin typeface="Arial MT"/>
                <a:cs typeface="Arial MT"/>
              </a:rPr>
              <a:t> </a:t>
            </a:r>
            <a:r>
              <a:rPr sz="2900" spc="-265" dirty="0">
                <a:latin typeface="Arial MT"/>
                <a:cs typeface="Arial MT"/>
              </a:rPr>
              <a:t>and</a:t>
            </a:r>
            <a:r>
              <a:rPr sz="2900" spc="60" dirty="0">
                <a:latin typeface="Arial MT"/>
                <a:cs typeface="Arial MT"/>
              </a:rPr>
              <a:t> </a:t>
            </a:r>
            <a:r>
              <a:rPr sz="2900" spc="-125" dirty="0">
                <a:latin typeface="Arial MT"/>
                <a:cs typeface="Arial MT"/>
              </a:rPr>
              <a:t>thicken†</a:t>
            </a:r>
            <a:r>
              <a:rPr sz="2900" spc="5" dirty="0">
                <a:latin typeface="Arial MT"/>
                <a:cs typeface="Arial MT"/>
              </a:rPr>
              <a:t> </a:t>
            </a:r>
            <a:r>
              <a:rPr sz="2900" spc="-110" dirty="0">
                <a:latin typeface="Arial MT"/>
                <a:cs typeface="Arial MT"/>
              </a:rPr>
              <a:t>during</a:t>
            </a:r>
            <a:r>
              <a:rPr sz="2900" spc="-35" dirty="0">
                <a:latin typeface="Arial MT"/>
                <a:cs typeface="Arial MT"/>
              </a:rPr>
              <a:t> </a:t>
            </a:r>
            <a:r>
              <a:rPr sz="2900" spc="-275" dirty="0">
                <a:latin typeface="Arial MT"/>
                <a:cs typeface="Arial MT"/>
              </a:rPr>
              <a:t>mi†o†ic</a:t>
            </a:r>
            <a:r>
              <a:rPr sz="2900" spc="170" dirty="0">
                <a:latin typeface="Arial MT"/>
                <a:cs typeface="Arial MT"/>
              </a:rPr>
              <a:t> </a:t>
            </a:r>
            <a:r>
              <a:rPr sz="2900" spc="-305" dirty="0">
                <a:latin typeface="Arial MT"/>
                <a:cs typeface="Arial MT"/>
              </a:rPr>
              <a:t>me†aphase.</a:t>
            </a:r>
            <a:endParaRPr sz="2900">
              <a:latin typeface="Arial MT"/>
              <a:cs typeface="Arial MT"/>
            </a:endParaRPr>
          </a:p>
          <a:p>
            <a:pPr>
              <a:spcBef>
                <a:spcPts val="1125"/>
              </a:spcBef>
              <a:buFont typeface="Arial MT"/>
              <a:buChar char="•"/>
            </a:pPr>
            <a:endParaRPr sz="2900">
              <a:latin typeface="Arial MT"/>
              <a:cs typeface="Arial MT"/>
            </a:endParaRPr>
          </a:p>
          <a:p>
            <a:pPr marL="496570" marR="367665" indent="-483870">
              <a:lnSpc>
                <a:spcPts val="2950"/>
              </a:lnSpc>
              <a:buChar char="•"/>
              <a:tabLst>
                <a:tab pos="502920" algn="l"/>
                <a:tab pos="9812655" algn="l"/>
              </a:tabLst>
            </a:pPr>
            <a:r>
              <a:rPr sz="2800" spc="-204" dirty="0">
                <a:latin typeface="Arial MT"/>
                <a:cs typeface="Arial MT"/>
              </a:rPr>
              <a:t>Chromosome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i="1" dirty="0">
                <a:latin typeface="Arial"/>
                <a:cs typeface="Arial"/>
              </a:rPr>
              <a:t>size</a:t>
            </a:r>
            <a:r>
              <a:rPr sz="2800" i="1" spc="-195" dirty="0">
                <a:latin typeface="Arial"/>
                <a:cs typeface="Arial"/>
              </a:rPr>
              <a:t> </a:t>
            </a:r>
            <a:r>
              <a:rPr sz="2800" i="1" spc="-30" dirty="0">
                <a:latin typeface="Arial"/>
                <a:cs typeface="Arial"/>
              </a:rPr>
              <a:t>is</a:t>
            </a:r>
            <a:r>
              <a:rPr sz="2800" i="1" spc="-150" dirty="0">
                <a:latin typeface="Arial"/>
                <a:cs typeface="Arial"/>
              </a:rPr>
              <a:t> </a:t>
            </a:r>
            <a:r>
              <a:rPr sz="2800" spc="-320" dirty="0">
                <a:latin typeface="Arial MT"/>
                <a:cs typeface="Arial MT"/>
              </a:rPr>
              <a:t>no†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30" dirty="0">
                <a:latin typeface="Arial MT"/>
                <a:cs typeface="Arial MT"/>
              </a:rPr>
              <a:t>proportional</a:t>
            </a:r>
            <a:r>
              <a:rPr sz="2800" spc="150" dirty="0">
                <a:latin typeface="Arial MT"/>
                <a:cs typeface="Arial MT"/>
              </a:rPr>
              <a:t> </a:t>
            </a:r>
            <a:r>
              <a:rPr sz="2800" spc="-380" dirty="0">
                <a:latin typeface="Arial MT"/>
                <a:cs typeface="Arial MT"/>
              </a:rPr>
              <a:t>†o</a:t>
            </a:r>
            <a:r>
              <a:rPr sz="2800" spc="185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number</a:t>
            </a:r>
            <a:r>
              <a:rPr sz="2800" spc="1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125" dirty="0">
                <a:latin typeface="Arial MT"/>
                <a:cs typeface="Arial MT"/>
              </a:rPr>
              <a:t> </a:t>
            </a:r>
            <a:r>
              <a:rPr sz="2800" i="1" spc="-10" dirty="0">
                <a:latin typeface="Arial"/>
                <a:cs typeface="Arial"/>
              </a:rPr>
              <a:t>genes</a:t>
            </a:r>
            <a:r>
              <a:rPr sz="2800" i="1" dirty="0">
                <a:latin typeface="Arial"/>
                <a:cs typeface="Arial"/>
              </a:rPr>
              <a:t>	</a:t>
            </a:r>
            <a:r>
              <a:rPr sz="2800" spc="-180" dirty="0">
                <a:latin typeface="Arial MT"/>
                <a:cs typeface="Arial MT"/>
              </a:rPr>
              <a:t>presen† 	</a:t>
            </a:r>
            <a:r>
              <a:rPr sz="2800" spc="-175" dirty="0">
                <a:latin typeface="Arial MT"/>
                <a:cs typeface="Arial MT"/>
              </a:rPr>
              <a:t>on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150" dirty="0">
                <a:latin typeface="Arial MT"/>
                <a:cs typeface="Arial MT"/>
              </a:rPr>
              <a:t> </a:t>
            </a:r>
            <a:r>
              <a:rPr sz="2800" spc="-105" dirty="0">
                <a:latin typeface="Arial MT"/>
                <a:cs typeface="Arial MT"/>
              </a:rPr>
              <a:t>chromosome.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3939" y="494771"/>
            <a:ext cx="8655050" cy="803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15180" algn="l"/>
              </a:tabLst>
            </a:pPr>
            <a:r>
              <a:rPr sz="5100" spc="-475" dirty="0">
                <a:solidFill>
                  <a:srgbClr val="F70500"/>
                </a:solidFill>
              </a:rPr>
              <a:t>CHROMOSOME</a:t>
            </a:r>
            <a:r>
              <a:rPr sz="5100" dirty="0">
                <a:solidFill>
                  <a:srgbClr val="F70500"/>
                </a:solidFill>
              </a:rPr>
              <a:t>	</a:t>
            </a:r>
            <a:r>
              <a:rPr sz="5100" spc="-450" dirty="0">
                <a:solidFill>
                  <a:srgbClr val="F90803"/>
                </a:solidFill>
              </a:rPr>
              <a:t>MORPHOLOGY</a:t>
            </a:r>
            <a:endParaRPr sz="5100"/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xfrm>
            <a:off x="3157297" y="2283708"/>
            <a:ext cx="7179106" cy="46439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14984" marR="5080" indent="-502920">
              <a:lnSpc>
                <a:spcPct val="89400"/>
              </a:lnSpc>
              <a:spcBef>
                <a:spcPts val="480"/>
              </a:spcBef>
              <a:buChar char="•"/>
              <a:tabLst>
                <a:tab pos="514984" algn="l"/>
                <a:tab pos="532130" algn="l"/>
              </a:tabLst>
            </a:pPr>
            <a:r>
              <a:rPr sz="2850" dirty="0">
                <a:latin typeface="Comic Sans MS"/>
                <a:cs typeface="Comic Sans MS"/>
              </a:rPr>
              <a:t>	</a:t>
            </a:r>
            <a:r>
              <a:rPr sz="2850" spc="-229" dirty="0">
                <a:latin typeface="Comic Sans MS"/>
                <a:cs typeface="Comic Sans MS"/>
              </a:rPr>
              <a:t>The</a:t>
            </a:r>
            <a:r>
              <a:rPr sz="2850" spc="-10" dirty="0">
                <a:latin typeface="Comic Sans MS"/>
                <a:cs typeface="Comic Sans MS"/>
              </a:rPr>
              <a:t> </a:t>
            </a:r>
            <a:r>
              <a:rPr sz="2850" spc="-180" dirty="0">
                <a:latin typeface="Comic Sans MS"/>
                <a:cs typeface="Comic Sans MS"/>
              </a:rPr>
              <a:t>outer</a:t>
            </a:r>
            <a:r>
              <a:rPr sz="2850" spc="-30" dirty="0">
                <a:latin typeface="Comic Sans MS"/>
                <a:cs typeface="Comic Sans MS"/>
              </a:rPr>
              <a:t> </a:t>
            </a:r>
            <a:r>
              <a:rPr sz="2850" spc="-160" dirty="0">
                <a:latin typeface="Comic Sans MS"/>
                <a:cs typeface="Comic Sans MS"/>
              </a:rPr>
              <a:t>covering</a:t>
            </a:r>
            <a:r>
              <a:rPr sz="2850" spc="55" dirty="0">
                <a:latin typeface="Comic Sans MS"/>
                <a:cs typeface="Comic Sans MS"/>
              </a:rPr>
              <a:t> </a:t>
            </a:r>
            <a:r>
              <a:rPr sz="2850" spc="-180" dirty="0">
                <a:latin typeface="Comic Sans MS"/>
                <a:cs typeface="Comic Sans MS"/>
              </a:rPr>
              <a:t>or</a:t>
            </a:r>
            <a:r>
              <a:rPr sz="2850" spc="-40" dirty="0">
                <a:latin typeface="Comic Sans MS"/>
                <a:cs typeface="Comic Sans MS"/>
              </a:rPr>
              <a:t> </a:t>
            </a:r>
            <a:r>
              <a:rPr sz="2850" spc="-185" dirty="0">
                <a:latin typeface="Comic Sans MS"/>
                <a:cs typeface="Comic Sans MS"/>
              </a:rPr>
              <a:t>sheath</a:t>
            </a:r>
            <a:r>
              <a:rPr sz="2850" spc="-15" dirty="0">
                <a:latin typeface="Comic Sans MS"/>
                <a:cs typeface="Comic Sans MS"/>
              </a:rPr>
              <a:t> </a:t>
            </a:r>
            <a:r>
              <a:rPr sz="2850" spc="-100" dirty="0">
                <a:latin typeface="Comic Sans MS"/>
                <a:cs typeface="Comic Sans MS"/>
              </a:rPr>
              <a:t>of </a:t>
            </a:r>
            <a:r>
              <a:rPr spc="-210" dirty="0"/>
              <a:t>a</a:t>
            </a:r>
            <a:r>
              <a:rPr spc="-55" dirty="0"/>
              <a:t> </a:t>
            </a:r>
            <a:r>
              <a:rPr spc="-155" dirty="0"/>
              <a:t>chromosome</a:t>
            </a:r>
            <a:r>
              <a:rPr spc="-40" dirty="0"/>
              <a:t> </a:t>
            </a:r>
            <a:r>
              <a:rPr i="1" dirty="0">
                <a:latin typeface="Arial"/>
                <a:cs typeface="Arial"/>
              </a:rPr>
              <a:t>is</a:t>
            </a:r>
            <a:r>
              <a:rPr i="1" spc="-105" dirty="0">
                <a:latin typeface="Arial"/>
                <a:cs typeface="Arial"/>
              </a:rPr>
              <a:t> </a:t>
            </a:r>
            <a:r>
              <a:rPr spc="-215" dirty="0"/>
              <a:t>known</a:t>
            </a:r>
            <a:r>
              <a:rPr spc="15" dirty="0"/>
              <a:t> </a:t>
            </a:r>
            <a:r>
              <a:rPr spc="-25" dirty="0"/>
              <a:t>as pellicle,</a:t>
            </a:r>
            <a:r>
              <a:rPr spc="-100" dirty="0"/>
              <a:t> </a:t>
            </a:r>
            <a:r>
              <a:rPr spc="-130" dirty="0"/>
              <a:t>which</a:t>
            </a:r>
            <a:r>
              <a:rPr spc="-65" dirty="0"/>
              <a:t> </a:t>
            </a:r>
            <a:r>
              <a:rPr spc="-130" dirty="0"/>
              <a:t>encloses</a:t>
            </a:r>
            <a:r>
              <a:rPr dirty="0"/>
              <a:t> </a:t>
            </a:r>
            <a:r>
              <a:rPr spc="35" dirty="0"/>
              <a:t>the </a:t>
            </a:r>
            <a:r>
              <a:rPr sz="3000" spc="-50" dirty="0"/>
              <a:t>ma†rix.</a:t>
            </a:r>
            <a:endParaRPr sz="3000">
              <a:latin typeface="Arial"/>
              <a:cs typeface="Arial"/>
            </a:endParaRPr>
          </a:p>
          <a:p>
            <a:pPr marL="548640" indent="-522605">
              <a:lnSpc>
                <a:spcPts val="3180"/>
              </a:lnSpc>
              <a:spcBef>
                <a:spcPts val="250"/>
              </a:spcBef>
              <a:buChar char="•"/>
              <a:tabLst>
                <a:tab pos="548640" algn="l"/>
              </a:tabLst>
            </a:pPr>
            <a:r>
              <a:rPr dirty="0"/>
              <a:t>Within</a:t>
            </a:r>
            <a:r>
              <a:rPr spc="-175" dirty="0"/>
              <a:t> </a:t>
            </a:r>
            <a:r>
              <a:rPr spc="60" dirty="0"/>
              <a:t>the</a:t>
            </a:r>
            <a:r>
              <a:rPr spc="-229" dirty="0"/>
              <a:t> </a:t>
            </a:r>
            <a:r>
              <a:rPr spc="-35" dirty="0"/>
              <a:t>ma†rix</a:t>
            </a:r>
            <a:r>
              <a:rPr spc="40" dirty="0"/>
              <a:t> </a:t>
            </a:r>
            <a:r>
              <a:rPr i="1" spc="-10" dirty="0">
                <a:latin typeface="Arial"/>
                <a:cs typeface="Arial"/>
              </a:rPr>
              <a:t>lies</a:t>
            </a:r>
            <a:r>
              <a:rPr i="1" spc="20" dirty="0">
                <a:latin typeface="Arial"/>
                <a:cs typeface="Arial"/>
              </a:rPr>
              <a:t> </a:t>
            </a:r>
            <a:r>
              <a:rPr spc="35" dirty="0"/>
              <a:t>the</a:t>
            </a:r>
          </a:p>
          <a:p>
            <a:pPr marL="525780">
              <a:lnSpc>
                <a:spcPts val="3240"/>
              </a:lnSpc>
            </a:pPr>
            <a:r>
              <a:rPr sz="2850" spc="-95" dirty="0"/>
              <a:t>chroma†in.</a:t>
            </a:r>
            <a:endParaRPr sz="2850"/>
          </a:p>
          <a:p>
            <a:pPr marL="537845" indent="-498475">
              <a:lnSpc>
                <a:spcPts val="3040"/>
              </a:lnSpc>
              <a:spcBef>
                <a:spcPts val="430"/>
              </a:spcBef>
              <a:buClr>
                <a:srgbClr val="D66B11"/>
              </a:buClr>
              <a:buChar char="•"/>
              <a:tabLst>
                <a:tab pos="537845" algn="l"/>
              </a:tabLst>
            </a:pPr>
            <a:r>
              <a:rPr sz="2650" spc="-100" dirty="0">
                <a:solidFill>
                  <a:srgbClr val="D67B31"/>
                </a:solidFill>
              </a:rPr>
              <a:t>Flemm</a:t>
            </a:r>
            <a:r>
              <a:rPr sz="2650" spc="125" dirty="0">
                <a:solidFill>
                  <a:srgbClr val="D67B31"/>
                </a:solidFill>
              </a:rPr>
              <a:t> </a:t>
            </a:r>
            <a:r>
              <a:rPr sz="2650" spc="-135" dirty="0">
                <a:solidFill>
                  <a:srgbClr val="B3753D"/>
                </a:solidFill>
              </a:rPr>
              <a:t>ng</a:t>
            </a:r>
            <a:r>
              <a:rPr sz="2650" spc="70" dirty="0">
                <a:solidFill>
                  <a:srgbClr val="B3753D"/>
                </a:solidFill>
              </a:rPr>
              <a:t> </a:t>
            </a:r>
            <a:r>
              <a:rPr sz="2650" dirty="0"/>
              <a:t>introduced</a:t>
            </a:r>
            <a:r>
              <a:rPr sz="2650" spc="114" dirty="0"/>
              <a:t> the</a:t>
            </a:r>
            <a:r>
              <a:rPr sz="2650" spc="-15" dirty="0"/>
              <a:t> </a:t>
            </a:r>
            <a:r>
              <a:rPr sz="2650" spc="-20" dirty="0"/>
              <a:t>†erm</a:t>
            </a:r>
            <a:endParaRPr sz="2650"/>
          </a:p>
          <a:p>
            <a:pPr marL="525780">
              <a:lnSpc>
                <a:spcPts val="3279"/>
              </a:lnSpc>
            </a:pPr>
            <a:r>
              <a:rPr sz="2850" spc="-170" dirty="0"/>
              <a:t>chroma†in</a:t>
            </a:r>
            <a:r>
              <a:rPr sz="2850" spc="50" dirty="0"/>
              <a:t> </a:t>
            </a:r>
            <a:r>
              <a:rPr sz="2850" spc="-55" dirty="0"/>
              <a:t>in</a:t>
            </a:r>
            <a:r>
              <a:rPr sz="2850" spc="-260" dirty="0"/>
              <a:t> </a:t>
            </a:r>
            <a:r>
              <a:rPr sz="2850" spc="-10" dirty="0"/>
              <a:t>1879.</a:t>
            </a:r>
            <a:endParaRPr sz="2850"/>
          </a:p>
          <a:p>
            <a:pPr marL="516255" marR="154305" indent="-490855">
              <a:lnSpc>
                <a:spcPct val="90600"/>
              </a:lnSpc>
              <a:spcBef>
                <a:spcPts val="695"/>
              </a:spcBef>
              <a:buChar char="•"/>
              <a:tabLst>
                <a:tab pos="516255" algn="l"/>
                <a:tab pos="544195" algn="l"/>
              </a:tabLst>
            </a:pPr>
            <a:r>
              <a:rPr dirty="0"/>
              <a:t>	</a:t>
            </a:r>
            <a:r>
              <a:rPr spc="-105" dirty="0"/>
              <a:t>The</a:t>
            </a:r>
            <a:r>
              <a:rPr spc="-90" dirty="0"/>
              <a:t> </a:t>
            </a:r>
            <a:r>
              <a:rPr spc="-170" dirty="0"/>
              <a:t>chromosome</a:t>
            </a:r>
            <a:r>
              <a:rPr spc="25" dirty="0"/>
              <a:t> </a:t>
            </a:r>
            <a:r>
              <a:rPr spc="-45" dirty="0"/>
              <a:t>morphology </a:t>
            </a:r>
            <a:r>
              <a:rPr sz="2850" spc="-204" dirty="0"/>
              <a:t>changes</a:t>
            </a:r>
            <a:r>
              <a:rPr sz="2850" spc="10" dirty="0"/>
              <a:t> </a:t>
            </a:r>
            <a:r>
              <a:rPr sz="2850" spc="-85" dirty="0"/>
              <a:t>during</a:t>
            </a:r>
            <a:r>
              <a:rPr sz="2850" spc="-114" dirty="0"/>
              <a:t> </a:t>
            </a:r>
            <a:r>
              <a:rPr sz="2850" dirty="0"/>
              <a:t>cell</a:t>
            </a:r>
            <a:r>
              <a:rPr sz="2850" spc="-130" dirty="0"/>
              <a:t> </a:t>
            </a:r>
            <a:r>
              <a:rPr sz="2850" spc="-90" dirty="0"/>
              <a:t>division</a:t>
            </a:r>
            <a:r>
              <a:rPr sz="2850" spc="-105" dirty="0"/>
              <a:t> </a:t>
            </a:r>
            <a:r>
              <a:rPr sz="2850" spc="-150" dirty="0"/>
              <a:t>and </a:t>
            </a:r>
            <a:r>
              <a:rPr spc="-185" dirty="0"/>
              <a:t>mi†o†ic</a:t>
            </a:r>
            <a:r>
              <a:rPr spc="-10" dirty="0"/>
              <a:t> </a:t>
            </a:r>
            <a:r>
              <a:rPr spc="-210" dirty="0"/>
              <a:t>me†aphase</a:t>
            </a:r>
            <a:r>
              <a:rPr spc="15" dirty="0"/>
              <a:t> </a:t>
            </a:r>
            <a:r>
              <a:rPr i="1" dirty="0">
                <a:latin typeface="Arial"/>
                <a:cs typeface="Arial"/>
              </a:rPr>
              <a:t>is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spc="60" dirty="0"/>
              <a:t>the</a:t>
            </a:r>
            <a:r>
              <a:rPr spc="-229" dirty="0"/>
              <a:t> </a:t>
            </a:r>
            <a:r>
              <a:rPr spc="-320" dirty="0"/>
              <a:t>mos† </a:t>
            </a:r>
            <a:r>
              <a:rPr sz="2900" spc="-60" dirty="0"/>
              <a:t>suitable</a:t>
            </a:r>
            <a:r>
              <a:rPr sz="2900" spc="-55" dirty="0"/>
              <a:t> </a:t>
            </a:r>
            <a:r>
              <a:rPr sz="2900" i="1" spc="-320" dirty="0">
                <a:latin typeface="Arial"/>
                <a:cs typeface="Arial"/>
              </a:rPr>
              <a:t>s†oge</a:t>
            </a:r>
            <a:r>
              <a:rPr sz="2900" i="1" spc="135" dirty="0">
                <a:latin typeface="Arial"/>
                <a:cs typeface="Arial"/>
              </a:rPr>
              <a:t> </a:t>
            </a:r>
            <a:r>
              <a:rPr sz="2900" spc="65" dirty="0"/>
              <a:t>for</a:t>
            </a:r>
            <a:r>
              <a:rPr sz="2900" spc="40" dirty="0"/>
              <a:t> </a:t>
            </a:r>
            <a:r>
              <a:rPr sz="2900" spc="-80" dirty="0"/>
              <a:t>studies</a:t>
            </a:r>
            <a:r>
              <a:rPr sz="2900" spc="5" dirty="0"/>
              <a:t> </a:t>
            </a:r>
            <a:r>
              <a:rPr sz="2900" spc="-25" dirty="0"/>
              <a:t>on </a:t>
            </a:r>
            <a:r>
              <a:rPr sz="2750" spc="-135" dirty="0"/>
              <a:t>chromosome</a:t>
            </a:r>
            <a:r>
              <a:rPr sz="2750" spc="-35" dirty="0"/>
              <a:t> </a:t>
            </a:r>
            <a:r>
              <a:rPr sz="2750" spc="-10" dirty="0"/>
              <a:t>morphology.</a:t>
            </a:r>
            <a:endParaRPr sz="27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xfrm>
            <a:off x="11757027" y="2271184"/>
            <a:ext cx="6445870" cy="4557914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" marR="5080" indent="-12065">
              <a:lnSpc>
                <a:spcPct val="89500"/>
              </a:lnSpc>
              <a:spcBef>
                <a:spcPts val="480"/>
              </a:spcBef>
              <a:tabLst>
                <a:tab pos="480059" algn="l"/>
              </a:tabLst>
            </a:pPr>
            <a:r>
              <a:rPr sz="2900" spc="-25" dirty="0"/>
              <a:t>In</a:t>
            </a:r>
            <a:r>
              <a:rPr sz="2900" dirty="0"/>
              <a:t>	</a:t>
            </a:r>
            <a:r>
              <a:rPr sz="2900" spc="-254" dirty="0"/>
              <a:t>rni†o†ic</a:t>
            </a:r>
            <a:r>
              <a:rPr sz="2900" spc="225" dirty="0"/>
              <a:t> </a:t>
            </a:r>
            <a:r>
              <a:rPr sz="2900" spc="-320" dirty="0"/>
              <a:t>me†aphase </a:t>
            </a:r>
            <a:r>
              <a:rPr spc="-150" dirty="0"/>
              <a:t>chromosomes,</a:t>
            </a:r>
            <a:r>
              <a:rPr spc="225" dirty="0"/>
              <a:t> </a:t>
            </a:r>
            <a:r>
              <a:rPr dirty="0"/>
              <a:t>the</a:t>
            </a:r>
            <a:r>
              <a:rPr spc="-45" dirty="0"/>
              <a:t> </a:t>
            </a:r>
            <a:r>
              <a:rPr spc="-10" dirty="0"/>
              <a:t>following </a:t>
            </a:r>
            <a:r>
              <a:rPr sz="2950" spc="-175" dirty="0"/>
              <a:t>s†ruc†ural</a:t>
            </a:r>
            <a:r>
              <a:rPr sz="2950" spc="-40" dirty="0"/>
              <a:t> </a:t>
            </a:r>
            <a:r>
              <a:rPr sz="2950" spc="-35" dirty="0"/>
              <a:t>features</a:t>
            </a:r>
            <a:r>
              <a:rPr sz="2950" spc="-90" dirty="0"/>
              <a:t> </a:t>
            </a:r>
            <a:r>
              <a:rPr sz="2950" spc="-275" dirty="0"/>
              <a:t>can</a:t>
            </a:r>
            <a:r>
              <a:rPr sz="2950" spc="-65" dirty="0"/>
              <a:t> </a:t>
            </a:r>
            <a:r>
              <a:rPr sz="2950" spc="-185" dirty="0"/>
              <a:t>be</a:t>
            </a:r>
            <a:r>
              <a:rPr sz="2950" spc="-80" dirty="0"/>
              <a:t> </a:t>
            </a:r>
            <a:r>
              <a:rPr sz="2950" i="1" spc="-330" dirty="0">
                <a:latin typeface="Arial"/>
                <a:cs typeface="Arial"/>
              </a:rPr>
              <a:t>seen </a:t>
            </a:r>
            <a:r>
              <a:rPr spc="-35" dirty="0"/>
              <a:t>under</a:t>
            </a:r>
            <a:r>
              <a:rPr spc="165" dirty="0"/>
              <a:t> </a:t>
            </a:r>
            <a:r>
              <a:rPr spc="60" dirty="0"/>
              <a:t>the</a:t>
            </a:r>
            <a:r>
              <a:rPr spc="-170" dirty="0"/>
              <a:t> </a:t>
            </a:r>
            <a:r>
              <a:rPr dirty="0"/>
              <a:t>light</a:t>
            </a:r>
            <a:r>
              <a:rPr spc="30" dirty="0"/>
              <a:t> </a:t>
            </a:r>
            <a:r>
              <a:rPr spc="-50" dirty="0"/>
              <a:t>microscope.</a:t>
            </a:r>
            <a:endParaRPr sz="2950">
              <a:latin typeface="Arial"/>
              <a:cs typeface="Arial"/>
            </a:endParaRPr>
          </a:p>
          <a:p>
            <a:pPr marL="513080" indent="-464184">
              <a:spcBef>
                <a:spcPts val="490"/>
              </a:spcBef>
              <a:buClr>
                <a:srgbClr val="D4701F"/>
              </a:buClr>
              <a:buAutoNum type="arabicPeriod"/>
              <a:tabLst>
                <a:tab pos="513080" algn="l"/>
              </a:tabLst>
            </a:pPr>
            <a:r>
              <a:rPr sz="2600" spc="-10" dirty="0">
                <a:solidFill>
                  <a:srgbClr val="D6721F"/>
                </a:solidFill>
              </a:rPr>
              <a:t>Chromatid</a:t>
            </a:r>
            <a:endParaRPr sz="2600"/>
          </a:p>
          <a:p>
            <a:pPr marL="513080" indent="-463550">
              <a:spcBef>
                <a:spcPts val="580"/>
              </a:spcBef>
              <a:buClr>
                <a:srgbClr val="C8742B"/>
              </a:buClr>
              <a:buAutoNum type="arabicPeriod"/>
              <a:tabLst>
                <a:tab pos="513080" algn="l"/>
              </a:tabLst>
            </a:pPr>
            <a:r>
              <a:rPr sz="2600" spc="-10" dirty="0">
                <a:solidFill>
                  <a:srgbClr val="DD7E2F"/>
                </a:solidFill>
              </a:rPr>
              <a:t>Centromere</a:t>
            </a:r>
            <a:endParaRPr sz="2600"/>
          </a:p>
          <a:p>
            <a:pPr marL="521970" indent="-475615">
              <a:spcBef>
                <a:spcPts val="580"/>
              </a:spcBef>
              <a:buClr>
                <a:srgbClr val="D4751F"/>
              </a:buClr>
              <a:buAutoNum type="arabicPeriod"/>
              <a:tabLst>
                <a:tab pos="521970" algn="l"/>
              </a:tabLst>
            </a:pPr>
            <a:r>
              <a:rPr sz="2500" spc="50" dirty="0">
                <a:solidFill>
                  <a:srgbClr val="CD7426"/>
                </a:solidFill>
              </a:rPr>
              <a:t>Telomere</a:t>
            </a:r>
            <a:endParaRPr sz="2500"/>
          </a:p>
          <a:p>
            <a:pPr marL="514984" indent="-472440">
              <a:spcBef>
                <a:spcPts val="700"/>
              </a:spcBef>
              <a:buClr>
                <a:srgbClr val="DF6608"/>
              </a:buClr>
              <a:buAutoNum type="arabicPeriod"/>
              <a:tabLst>
                <a:tab pos="514984" algn="l"/>
                <a:tab pos="2282190" algn="l"/>
              </a:tabLst>
            </a:pPr>
            <a:r>
              <a:rPr sz="2500" spc="55" dirty="0">
                <a:solidFill>
                  <a:srgbClr val="D37226"/>
                </a:solidFill>
              </a:rPr>
              <a:t>Secondary</a:t>
            </a:r>
            <a:r>
              <a:rPr sz="2500" dirty="0">
                <a:solidFill>
                  <a:srgbClr val="D37226"/>
                </a:solidFill>
              </a:rPr>
              <a:t>	</a:t>
            </a:r>
            <a:r>
              <a:rPr sz="2500" spc="-10" dirty="0">
                <a:solidFill>
                  <a:srgbClr val="CF752F"/>
                </a:solidFill>
              </a:rPr>
              <a:t>cons†ric†ion</a:t>
            </a:r>
            <a:endParaRPr sz="2500"/>
          </a:p>
          <a:p>
            <a:pPr marL="513715" indent="-467359">
              <a:spcBef>
                <a:spcPts val="700"/>
              </a:spcBef>
              <a:buClr>
                <a:srgbClr val="DD792B"/>
              </a:buClr>
              <a:buAutoNum type="arabicPeriod"/>
              <a:tabLst>
                <a:tab pos="513715" algn="l"/>
              </a:tabLst>
            </a:pPr>
            <a:r>
              <a:rPr sz="2500" spc="-10" dirty="0">
                <a:solidFill>
                  <a:srgbClr val="CC7028"/>
                </a:solidFill>
              </a:rPr>
              <a:t>Chromomere</a:t>
            </a:r>
            <a:endParaRPr sz="2500"/>
          </a:p>
          <a:p>
            <a:pPr marL="513080" indent="-466090">
              <a:spcBef>
                <a:spcPts val="600"/>
              </a:spcBef>
              <a:buClr>
                <a:srgbClr val="D46E1F"/>
              </a:buClr>
              <a:buAutoNum type="arabicPeriod"/>
              <a:tabLst>
                <a:tab pos="513080" algn="l"/>
              </a:tabLst>
            </a:pPr>
            <a:r>
              <a:rPr sz="2600" spc="-10" dirty="0">
                <a:solidFill>
                  <a:srgbClr val="D67721"/>
                </a:solidFill>
              </a:rPr>
              <a:t>Chromonema</a:t>
            </a:r>
            <a:endParaRPr sz="2600"/>
          </a:p>
          <a:p>
            <a:pPr marL="505459" indent="-473709">
              <a:spcBef>
                <a:spcPts val="630"/>
              </a:spcBef>
              <a:buClr>
                <a:srgbClr val="D4772A"/>
              </a:buClr>
              <a:buAutoNum type="arabicPeriod"/>
              <a:tabLst>
                <a:tab pos="505459" algn="l"/>
              </a:tabLst>
            </a:pPr>
            <a:r>
              <a:rPr sz="2550" spc="75" dirty="0">
                <a:solidFill>
                  <a:srgbClr val="DD690F"/>
                </a:solidFill>
              </a:rPr>
              <a:t>Ma†rix</a:t>
            </a:r>
            <a:endParaRPr sz="25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27331" y="7937500"/>
            <a:ext cx="2857500" cy="241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01931" y="5041900"/>
            <a:ext cx="4584700" cy="2819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60631" y="508000"/>
            <a:ext cx="2374900" cy="41021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56231" y="5829300"/>
            <a:ext cx="1587500" cy="1778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24431" y="1016000"/>
            <a:ext cx="2273300" cy="97790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14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6500" spc="-575" dirty="0">
                <a:solidFill>
                  <a:srgbClr val="FD0107"/>
                </a:solidFill>
                <a:latin typeface="Cambria"/>
                <a:cs typeface="Cambria"/>
              </a:rPr>
              <a:t>Chromatid</a:t>
            </a:r>
            <a:endParaRPr sz="65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8228" y="2265186"/>
            <a:ext cx="5334635" cy="57785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513715" marR="92710" indent="-501650">
              <a:lnSpc>
                <a:spcPct val="84400"/>
              </a:lnSpc>
              <a:spcBef>
                <a:spcPts val="675"/>
              </a:spcBef>
              <a:buChar char="•"/>
              <a:tabLst>
                <a:tab pos="513715" algn="l"/>
                <a:tab pos="518795" algn="l"/>
                <a:tab pos="1724660" algn="l"/>
                <a:tab pos="1760220" algn="l"/>
                <a:tab pos="4431665" algn="l"/>
              </a:tabLst>
            </a:pPr>
            <a:r>
              <a:rPr sz="3000" dirty="0">
                <a:latin typeface="Comic Sans MS"/>
                <a:cs typeface="Comic Sans MS"/>
              </a:rPr>
              <a:t>	</a:t>
            </a:r>
            <a:r>
              <a:rPr sz="3000" spc="-275" dirty="0">
                <a:latin typeface="Comic Sans MS"/>
                <a:cs typeface="Comic Sans MS"/>
              </a:rPr>
              <a:t>Bach</a:t>
            </a:r>
            <a:r>
              <a:rPr sz="3000" spc="-30" dirty="0">
                <a:latin typeface="Comic Sans MS"/>
                <a:cs typeface="Comic Sans MS"/>
              </a:rPr>
              <a:t> </a:t>
            </a:r>
            <a:r>
              <a:rPr sz="3000" spc="-330" dirty="0">
                <a:latin typeface="Comic Sans MS"/>
                <a:cs typeface="Comic Sans MS"/>
              </a:rPr>
              <a:t>me†aphase</a:t>
            </a:r>
            <a:r>
              <a:rPr sz="3000" spc="235" dirty="0">
                <a:latin typeface="Comic Sans MS"/>
                <a:cs typeface="Comic Sans MS"/>
              </a:rPr>
              <a:t> </a:t>
            </a:r>
            <a:r>
              <a:rPr sz="3000" spc="-290" dirty="0">
                <a:latin typeface="Comic Sans MS"/>
                <a:cs typeface="Comic Sans MS"/>
              </a:rPr>
              <a:t>chromosome </a:t>
            </a:r>
            <a:r>
              <a:rPr sz="3050" spc="-160" dirty="0">
                <a:latin typeface="Cambria"/>
                <a:cs typeface="Cambria"/>
              </a:rPr>
              <a:t>appears</a:t>
            </a:r>
            <a:r>
              <a:rPr sz="3050" spc="-10" dirty="0">
                <a:latin typeface="Cambria"/>
                <a:cs typeface="Cambria"/>
              </a:rPr>
              <a:t> </a:t>
            </a:r>
            <a:r>
              <a:rPr sz="3050" spc="-310" dirty="0">
                <a:latin typeface="Cambria"/>
                <a:cs typeface="Cambria"/>
              </a:rPr>
              <a:t>†o</a:t>
            </a:r>
            <a:r>
              <a:rPr sz="3050" spc="145" dirty="0">
                <a:latin typeface="Cambria"/>
                <a:cs typeface="Cambria"/>
              </a:rPr>
              <a:t> </a:t>
            </a:r>
            <a:r>
              <a:rPr sz="3050" spc="-35" dirty="0">
                <a:latin typeface="Cambria"/>
                <a:cs typeface="Cambria"/>
              </a:rPr>
              <a:t>be</a:t>
            </a:r>
            <a:r>
              <a:rPr sz="3050" spc="5" dirty="0">
                <a:latin typeface="Cambria"/>
                <a:cs typeface="Cambria"/>
              </a:rPr>
              <a:t> </a:t>
            </a:r>
            <a:r>
              <a:rPr sz="3050" spc="-165" dirty="0">
                <a:latin typeface="Cambria"/>
                <a:cs typeface="Cambria"/>
              </a:rPr>
              <a:t>longi†udinally </a:t>
            </a:r>
            <a:r>
              <a:rPr sz="3050" spc="-50" dirty="0">
                <a:latin typeface="Cambria"/>
                <a:cs typeface="Cambria"/>
              </a:rPr>
              <a:t>divided</a:t>
            </a:r>
            <a:r>
              <a:rPr sz="3050" dirty="0">
                <a:latin typeface="Cambria"/>
                <a:cs typeface="Cambria"/>
              </a:rPr>
              <a:t>	</a:t>
            </a:r>
            <a:r>
              <a:rPr sz="3050" spc="-350" dirty="0">
                <a:latin typeface="Cambria"/>
                <a:cs typeface="Cambria"/>
              </a:rPr>
              <a:t>in†o</a:t>
            </a:r>
            <a:r>
              <a:rPr sz="3050" spc="120" dirty="0">
                <a:latin typeface="Cambria"/>
                <a:cs typeface="Cambria"/>
              </a:rPr>
              <a:t> </a:t>
            </a:r>
            <a:r>
              <a:rPr sz="3050" spc="-415" dirty="0">
                <a:latin typeface="Cambria"/>
                <a:cs typeface="Cambria"/>
              </a:rPr>
              <a:t>†wo</a:t>
            </a:r>
            <a:r>
              <a:rPr sz="3050" spc="220" dirty="0">
                <a:latin typeface="Cambria"/>
                <a:cs typeface="Cambria"/>
              </a:rPr>
              <a:t> </a:t>
            </a:r>
            <a:r>
              <a:rPr sz="3050" spc="-50" dirty="0">
                <a:latin typeface="Cambria"/>
                <a:cs typeface="Cambria"/>
              </a:rPr>
              <a:t>identical</a:t>
            </a:r>
            <a:r>
              <a:rPr sz="3050" dirty="0">
                <a:latin typeface="Cambria"/>
                <a:cs typeface="Cambria"/>
              </a:rPr>
              <a:t>	</a:t>
            </a:r>
            <a:r>
              <a:rPr sz="3050" spc="-220" dirty="0">
                <a:latin typeface="Cambria"/>
                <a:cs typeface="Cambria"/>
              </a:rPr>
              <a:t>par†s </a:t>
            </a:r>
            <a:r>
              <a:rPr sz="3050" spc="-85" dirty="0">
                <a:latin typeface="Cambria"/>
                <a:cs typeface="Cambria"/>
              </a:rPr>
              <a:t>each</a:t>
            </a:r>
            <a:r>
              <a:rPr sz="3050" spc="-75" dirty="0">
                <a:latin typeface="Cambria"/>
                <a:cs typeface="Cambria"/>
              </a:rPr>
              <a:t> </a:t>
            </a:r>
            <a:r>
              <a:rPr sz="3050" spc="-25" dirty="0">
                <a:latin typeface="Cambria"/>
                <a:cs typeface="Cambria"/>
              </a:rPr>
              <a:t>of</a:t>
            </a:r>
            <a:r>
              <a:rPr sz="3050" dirty="0">
                <a:latin typeface="Cambria"/>
                <a:cs typeface="Cambria"/>
              </a:rPr>
              <a:t>		</a:t>
            </a:r>
            <a:r>
              <a:rPr sz="3050" spc="-275" dirty="0">
                <a:latin typeface="Cambria"/>
                <a:cs typeface="Cambria"/>
              </a:rPr>
              <a:t>which</a:t>
            </a:r>
            <a:r>
              <a:rPr sz="3050" spc="225" dirty="0">
                <a:latin typeface="Cambria"/>
                <a:cs typeface="Cambria"/>
              </a:rPr>
              <a:t> </a:t>
            </a:r>
            <a:r>
              <a:rPr sz="3050" spc="-110" dirty="0">
                <a:latin typeface="Cambria"/>
                <a:cs typeface="Cambria"/>
              </a:rPr>
              <a:t>is</a:t>
            </a:r>
            <a:r>
              <a:rPr sz="3050" spc="-25" dirty="0">
                <a:latin typeface="Cambria"/>
                <a:cs typeface="Cambria"/>
              </a:rPr>
              <a:t> </a:t>
            </a:r>
            <a:r>
              <a:rPr sz="3050" spc="-10" dirty="0">
                <a:latin typeface="Cambria"/>
                <a:cs typeface="Cambria"/>
              </a:rPr>
              <a:t>called </a:t>
            </a:r>
            <a:r>
              <a:rPr sz="3000" spc="-114" dirty="0">
                <a:solidFill>
                  <a:srgbClr val="C67948"/>
                </a:solidFill>
                <a:latin typeface="Cambria"/>
                <a:cs typeface="Cambria"/>
              </a:rPr>
              <a:t>chroma†id.</a:t>
            </a:r>
            <a:endParaRPr sz="3000">
              <a:latin typeface="Cambria"/>
              <a:cs typeface="Cambria"/>
            </a:endParaRPr>
          </a:p>
          <a:p>
            <a:pPr marL="514350" marR="5080" indent="-495934">
              <a:lnSpc>
                <a:spcPts val="3100"/>
              </a:lnSpc>
              <a:spcBef>
                <a:spcPts val="520"/>
              </a:spcBef>
              <a:buChar char="•"/>
              <a:tabLst>
                <a:tab pos="514350" algn="l"/>
                <a:tab pos="519430" algn="l"/>
                <a:tab pos="1652905" algn="l"/>
                <a:tab pos="2774950" algn="l"/>
                <a:tab pos="3570604" algn="l"/>
              </a:tabLst>
            </a:pPr>
            <a:r>
              <a:rPr sz="3000" dirty="0">
                <a:latin typeface="Cambria"/>
                <a:cs typeface="Cambria"/>
              </a:rPr>
              <a:t>	</a:t>
            </a:r>
            <a:r>
              <a:rPr sz="3000" spc="-195" dirty="0">
                <a:latin typeface="Cambria"/>
                <a:cs typeface="Cambria"/>
              </a:rPr>
              <a:t>Chroma†ids</a:t>
            </a:r>
            <a:r>
              <a:rPr sz="3000" spc="45" dirty="0">
                <a:latin typeface="Cambria"/>
                <a:cs typeface="Cambria"/>
              </a:rPr>
              <a:t> </a:t>
            </a:r>
            <a:r>
              <a:rPr sz="3000" spc="-25" dirty="0">
                <a:latin typeface="Cambria"/>
                <a:cs typeface="Cambria"/>
              </a:rPr>
              <a:t>of</a:t>
            </a:r>
            <a:r>
              <a:rPr sz="3000" dirty="0">
                <a:latin typeface="Cambria"/>
                <a:cs typeface="Cambria"/>
              </a:rPr>
              <a:t>	a</a:t>
            </a:r>
            <a:r>
              <a:rPr sz="3000" spc="-70" dirty="0">
                <a:latin typeface="Cambria"/>
                <a:cs typeface="Cambria"/>
              </a:rPr>
              <a:t> </a:t>
            </a:r>
            <a:r>
              <a:rPr sz="3000" spc="-145" dirty="0">
                <a:latin typeface="Cambria"/>
                <a:cs typeface="Cambria"/>
              </a:rPr>
              <a:t>chromosome </a:t>
            </a:r>
            <a:r>
              <a:rPr sz="2950" spc="-10" dirty="0">
                <a:latin typeface="Cambria"/>
                <a:cs typeface="Cambria"/>
              </a:rPr>
              <a:t>appear</a:t>
            </a:r>
            <a:r>
              <a:rPr sz="2950" dirty="0">
                <a:latin typeface="Cambria"/>
                <a:cs typeface="Cambria"/>
              </a:rPr>
              <a:t>	to</a:t>
            </a:r>
            <a:r>
              <a:rPr sz="2950" spc="140" dirty="0">
                <a:latin typeface="Cambria"/>
                <a:cs typeface="Cambria"/>
              </a:rPr>
              <a:t> </a:t>
            </a:r>
            <a:r>
              <a:rPr sz="2950" spc="-100" dirty="0">
                <a:latin typeface="Cambria"/>
                <a:cs typeface="Cambria"/>
              </a:rPr>
              <a:t>be</a:t>
            </a:r>
            <a:r>
              <a:rPr sz="2950" spc="-45" dirty="0">
                <a:latin typeface="Cambria"/>
                <a:cs typeface="Cambria"/>
              </a:rPr>
              <a:t> </a:t>
            </a:r>
            <a:r>
              <a:rPr sz="2950" spc="-10" dirty="0">
                <a:latin typeface="Cambria"/>
                <a:cs typeface="Cambria"/>
              </a:rPr>
              <a:t>joined</a:t>
            </a:r>
            <a:r>
              <a:rPr sz="2950" dirty="0">
                <a:latin typeface="Cambria"/>
                <a:cs typeface="Cambria"/>
              </a:rPr>
              <a:t>	</a:t>
            </a:r>
            <a:r>
              <a:rPr sz="2950" spc="-25" dirty="0">
                <a:latin typeface="Cambria"/>
                <a:cs typeface="Cambria"/>
              </a:rPr>
              <a:t>together</a:t>
            </a:r>
            <a:r>
              <a:rPr sz="2950" spc="-35" dirty="0">
                <a:latin typeface="Cambria"/>
                <a:cs typeface="Cambria"/>
              </a:rPr>
              <a:t> </a:t>
            </a:r>
            <a:r>
              <a:rPr sz="2950" spc="-25" dirty="0">
                <a:latin typeface="Cambria"/>
                <a:cs typeface="Cambria"/>
              </a:rPr>
              <a:t>at </a:t>
            </a:r>
            <a:r>
              <a:rPr sz="2950" dirty="0">
                <a:latin typeface="Cambria"/>
                <a:cs typeface="Cambria"/>
              </a:rPr>
              <a:t>a</a:t>
            </a:r>
            <a:r>
              <a:rPr sz="2950" spc="100" dirty="0">
                <a:latin typeface="Cambria"/>
                <a:cs typeface="Cambria"/>
              </a:rPr>
              <a:t> </a:t>
            </a:r>
            <a:r>
              <a:rPr sz="2950" spc="-20" dirty="0">
                <a:latin typeface="Cambria"/>
                <a:cs typeface="Cambria"/>
              </a:rPr>
              <a:t>point</a:t>
            </a:r>
            <a:r>
              <a:rPr sz="2950" dirty="0">
                <a:latin typeface="Cambria"/>
                <a:cs typeface="Cambria"/>
              </a:rPr>
              <a:t>	</a:t>
            </a:r>
            <a:r>
              <a:rPr sz="2950" spc="-605" dirty="0">
                <a:latin typeface="Cambria"/>
                <a:cs typeface="Cambria"/>
              </a:rPr>
              <a:t> </a:t>
            </a:r>
            <a:r>
              <a:rPr sz="2950" spc="-370" dirty="0">
                <a:latin typeface="Cambria"/>
                <a:cs typeface="Cambria"/>
              </a:rPr>
              <a:t>known</a:t>
            </a:r>
            <a:r>
              <a:rPr sz="2950" spc="125" dirty="0">
                <a:latin typeface="Cambria"/>
                <a:cs typeface="Cambria"/>
              </a:rPr>
              <a:t> </a:t>
            </a:r>
            <a:r>
              <a:rPr sz="2950" dirty="0">
                <a:latin typeface="Cambria"/>
                <a:cs typeface="Cambria"/>
              </a:rPr>
              <a:t>as</a:t>
            </a:r>
            <a:r>
              <a:rPr sz="2950" spc="90" dirty="0">
                <a:latin typeface="Cambria"/>
                <a:cs typeface="Cambria"/>
              </a:rPr>
              <a:t> </a:t>
            </a:r>
            <a:r>
              <a:rPr sz="2950" spc="-25" dirty="0">
                <a:latin typeface="Cambria"/>
                <a:cs typeface="Cambria"/>
              </a:rPr>
              <a:t>centromere.</a:t>
            </a:r>
            <a:endParaRPr sz="2950">
              <a:latin typeface="Cambria"/>
              <a:cs typeface="Cambria"/>
            </a:endParaRPr>
          </a:p>
          <a:p>
            <a:pPr marL="522605" marR="24130" indent="-504190">
              <a:lnSpc>
                <a:spcPct val="88100"/>
              </a:lnSpc>
              <a:spcBef>
                <a:spcPts val="455"/>
              </a:spcBef>
              <a:buChar char="•"/>
              <a:tabLst>
                <a:tab pos="522605" algn="l"/>
                <a:tab pos="529590" algn="l"/>
                <a:tab pos="4548505" algn="l"/>
              </a:tabLst>
            </a:pPr>
            <a:r>
              <a:rPr sz="3000" dirty="0">
                <a:latin typeface="Cambria"/>
                <a:cs typeface="Cambria"/>
              </a:rPr>
              <a:t>	</a:t>
            </a:r>
            <a:r>
              <a:rPr sz="3000" spc="-310" dirty="0">
                <a:latin typeface="Cambria"/>
                <a:cs typeface="Cambria"/>
              </a:rPr>
              <a:t>Two</a:t>
            </a:r>
            <a:r>
              <a:rPr sz="3000" spc="80" dirty="0">
                <a:latin typeface="Cambria"/>
                <a:cs typeface="Cambria"/>
              </a:rPr>
              <a:t> </a:t>
            </a:r>
            <a:r>
              <a:rPr sz="3000" spc="-175" dirty="0">
                <a:latin typeface="Cambria"/>
                <a:cs typeface="Cambria"/>
              </a:rPr>
              <a:t>chroma†ids</a:t>
            </a:r>
            <a:r>
              <a:rPr sz="3000" spc="110" dirty="0">
                <a:latin typeface="Cambria"/>
                <a:cs typeface="Cambria"/>
              </a:rPr>
              <a:t> </a:t>
            </a:r>
            <a:r>
              <a:rPr sz="3000" spc="-275" dirty="0">
                <a:latin typeface="Cambria"/>
                <a:cs typeface="Cambria"/>
              </a:rPr>
              <a:t>making</a:t>
            </a:r>
            <a:r>
              <a:rPr sz="3000" spc="240" dirty="0">
                <a:latin typeface="Cambria"/>
                <a:cs typeface="Cambria"/>
              </a:rPr>
              <a:t> </a:t>
            </a:r>
            <a:r>
              <a:rPr sz="3000" spc="-355" dirty="0">
                <a:latin typeface="Cambria"/>
                <a:cs typeface="Cambria"/>
              </a:rPr>
              <a:t>up</a:t>
            </a:r>
            <a:r>
              <a:rPr sz="3000" spc="-10" dirty="0">
                <a:latin typeface="Cambria"/>
                <a:cs typeface="Cambria"/>
              </a:rPr>
              <a:t> </a:t>
            </a:r>
            <a:r>
              <a:rPr sz="3000" spc="-50" dirty="0">
                <a:latin typeface="Cambria"/>
                <a:cs typeface="Cambria"/>
              </a:rPr>
              <a:t>a </a:t>
            </a:r>
            <a:r>
              <a:rPr sz="2900" spc="-160" dirty="0">
                <a:latin typeface="Cambria"/>
                <a:cs typeface="Cambria"/>
              </a:rPr>
              <a:t>chromosome</a:t>
            </a:r>
            <a:r>
              <a:rPr sz="2900" spc="165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are</a:t>
            </a:r>
            <a:r>
              <a:rPr sz="2900" spc="35" dirty="0">
                <a:latin typeface="Cambria"/>
                <a:cs typeface="Cambria"/>
              </a:rPr>
              <a:t> </a:t>
            </a:r>
            <a:r>
              <a:rPr sz="2900" spc="-10" dirty="0">
                <a:latin typeface="Cambria"/>
                <a:cs typeface="Cambria"/>
              </a:rPr>
              <a:t>referred</a:t>
            </a:r>
            <a:r>
              <a:rPr sz="2900" dirty="0">
                <a:latin typeface="Cambria"/>
                <a:cs typeface="Cambria"/>
              </a:rPr>
              <a:t>	to</a:t>
            </a:r>
            <a:r>
              <a:rPr sz="2900" spc="60" dirty="0">
                <a:latin typeface="Cambria"/>
                <a:cs typeface="Cambria"/>
              </a:rPr>
              <a:t> </a:t>
            </a:r>
            <a:r>
              <a:rPr sz="2900" spc="-25" dirty="0">
                <a:latin typeface="Cambria"/>
                <a:cs typeface="Cambria"/>
              </a:rPr>
              <a:t>as </a:t>
            </a:r>
            <a:r>
              <a:rPr sz="2900" spc="-50" dirty="0">
                <a:solidFill>
                  <a:srgbClr val="BC773B"/>
                </a:solidFill>
                <a:latin typeface="Cambria"/>
                <a:cs typeface="Cambria"/>
              </a:rPr>
              <a:t>sis†er</a:t>
            </a:r>
            <a:r>
              <a:rPr sz="2900" spc="-25" dirty="0">
                <a:solidFill>
                  <a:srgbClr val="BC773B"/>
                </a:solidFill>
                <a:latin typeface="Cambria"/>
                <a:cs typeface="Cambria"/>
              </a:rPr>
              <a:t> </a:t>
            </a:r>
            <a:r>
              <a:rPr sz="2900" spc="-55" dirty="0">
                <a:solidFill>
                  <a:srgbClr val="B86E31"/>
                </a:solidFill>
                <a:latin typeface="Cambria"/>
                <a:cs typeface="Cambria"/>
              </a:rPr>
              <a:t>chroma†ids.</a:t>
            </a:r>
            <a:endParaRPr sz="2900">
              <a:latin typeface="Cambria"/>
              <a:cs typeface="Cambria"/>
            </a:endParaRPr>
          </a:p>
          <a:p>
            <a:pPr marL="522605" marR="24765" indent="-503555">
              <a:lnSpc>
                <a:spcPct val="87600"/>
              </a:lnSpc>
              <a:spcBef>
                <a:spcPts val="655"/>
              </a:spcBef>
              <a:buChar char="•"/>
              <a:tabLst>
                <a:tab pos="522605" algn="l"/>
                <a:tab pos="529590" algn="l"/>
                <a:tab pos="3451225" algn="l"/>
              </a:tabLst>
            </a:pPr>
            <a:r>
              <a:rPr sz="2900" dirty="0">
                <a:latin typeface="Cambria"/>
                <a:cs typeface="Cambria"/>
              </a:rPr>
              <a:t>	The</a:t>
            </a:r>
            <a:r>
              <a:rPr sz="2900" spc="-90" dirty="0">
                <a:latin typeface="Cambria"/>
                <a:cs typeface="Cambria"/>
              </a:rPr>
              <a:t> </a:t>
            </a:r>
            <a:r>
              <a:rPr sz="2900" spc="-145" dirty="0">
                <a:latin typeface="Cambria"/>
                <a:cs typeface="Cambria"/>
              </a:rPr>
              <a:t>chrotno†ids</a:t>
            </a:r>
            <a:r>
              <a:rPr sz="2900" spc="55" dirty="0">
                <a:latin typeface="Cambria"/>
                <a:cs typeface="Cambria"/>
              </a:rPr>
              <a:t> </a:t>
            </a:r>
            <a:r>
              <a:rPr sz="2900" spc="-25" dirty="0">
                <a:latin typeface="Cambria"/>
                <a:cs typeface="Cambria"/>
              </a:rPr>
              <a:t>of</a:t>
            </a:r>
            <a:r>
              <a:rPr sz="2900" dirty="0">
                <a:latin typeface="Cambria"/>
                <a:cs typeface="Cambria"/>
              </a:rPr>
              <a:t>	</a:t>
            </a:r>
            <a:r>
              <a:rPr sz="2900" spc="-125" dirty="0">
                <a:latin typeface="Cambria"/>
                <a:cs typeface="Cambria"/>
              </a:rPr>
              <a:t>homologous </a:t>
            </a:r>
            <a:r>
              <a:rPr sz="2900" spc="-145" dirty="0">
                <a:latin typeface="Cambria"/>
                <a:cs typeface="Cambria"/>
              </a:rPr>
              <a:t>chromosomes</a:t>
            </a:r>
            <a:r>
              <a:rPr sz="2900" spc="90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ore</a:t>
            </a:r>
            <a:r>
              <a:rPr sz="2900" spc="170" dirty="0">
                <a:latin typeface="Cambria"/>
                <a:cs typeface="Cambria"/>
              </a:rPr>
              <a:t> </a:t>
            </a:r>
            <a:r>
              <a:rPr sz="2900" spc="-350" dirty="0">
                <a:latin typeface="Cambria"/>
                <a:cs typeface="Cambria"/>
              </a:rPr>
              <a:t>known</a:t>
            </a:r>
            <a:r>
              <a:rPr sz="2900" spc="125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os</a:t>
            </a:r>
            <a:r>
              <a:rPr sz="2900" spc="85" dirty="0">
                <a:latin typeface="Cambria"/>
                <a:cs typeface="Cambria"/>
              </a:rPr>
              <a:t> </a:t>
            </a:r>
            <a:r>
              <a:rPr sz="2900" spc="-185" dirty="0">
                <a:solidFill>
                  <a:srgbClr val="DA7E2F"/>
                </a:solidFill>
                <a:latin typeface="Cambria"/>
                <a:cs typeface="Cambria"/>
              </a:rPr>
              <a:t>non- </a:t>
            </a:r>
            <a:r>
              <a:rPr sz="2900" spc="-50" dirty="0">
                <a:solidFill>
                  <a:srgbClr val="C37736"/>
                </a:solidFill>
                <a:latin typeface="Cambria"/>
                <a:cs typeface="Cambria"/>
              </a:rPr>
              <a:t>sis†er</a:t>
            </a:r>
            <a:r>
              <a:rPr sz="2900" spc="-25" dirty="0">
                <a:solidFill>
                  <a:srgbClr val="C37736"/>
                </a:solidFill>
                <a:latin typeface="Cambria"/>
                <a:cs typeface="Cambria"/>
              </a:rPr>
              <a:t> </a:t>
            </a:r>
            <a:r>
              <a:rPr sz="2900" spc="-80" dirty="0">
                <a:solidFill>
                  <a:srgbClr val="C37938"/>
                </a:solidFill>
                <a:latin typeface="Cambria"/>
                <a:cs typeface="Cambria"/>
              </a:rPr>
              <a:t>chrotno†ids.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2610" y="324380"/>
            <a:ext cx="3826510" cy="847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5400" spc="-10" dirty="0">
                <a:solidFill>
                  <a:srgbClr val="F00803"/>
                </a:solidFill>
                <a:latin typeface="Cambria"/>
                <a:cs typeface="Cambria"/>
              </a:rPr>
              <a:t>Cen†romere:</a:t>
            </a:r>
            <a:endParaRPr sz="54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0490" y="1267530"/>
            <a:ext cx="5349875" cy="6090642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506730" marR="127635" indent="-490220">
              <a:lnSpc>
                <a:spcPct val="83800"/>
              </a:lnSpc>
              <a:spcBef>
                <a:spcPts val="660"/>
              </a:spcBef>
              <a:buChar char="•"/>
              <a:tabLst>
                <a:tab pos="506730" algn="l"/>
                <a:tab pos="526415" algn="l"/>
                <a:tab pos="1934845" algn="l"/>
                <a:tab pos="2301875" algn="l"/>
                <a:tab pos="2733040" algn="l"/>
                <a:tab pos="4459605" algn="l"/>
              </a:tabLst>
            </a:pPr>
            <a:r>
              <a:rPr sz="2800" dirty="0">
                <a:latin typeface="Cambria"/>
                <a:cs typeface="Cambria"/>
              </a:rPr>
              <a:t>	The</a:t>
            </a:r>
            <a:r>
              <a:rPr sz="2800" spc="45" dirty="0">
                <a:latin typeface="Cambria"/>
                <a:cs typeface="Cambria"/>
              </a:rPr>
              <a:t> </a:t>
            </a:r>
            <a:r>
              <a:rPr sz="2800" spc="-50" dirty="0">
                <a:latin typeface="Cambria"/>
                <a:cs typeface="Cambria"/>
              </a:rPr>
              <a:t>region</a:t>
            </a:r>
            <a:r>
              <a:rPr sz="2800" spc="175" dirty="0">
                <a:latin typeface="Cambria"/>
                <a:cs typeface="Cambria"/>
              </a:rPr>
              <a:t> </a:t>
            </a:r>
            <a:r>
              <a:rPr sz="2800" spc="-65" dirty="0">
                <a:latin typeface="Cambria"/>
                <a:cs typeface="Cambria"/>
              </a:rPr>
              <a:t>where</a:t>
            </a:r>
            <a:r>
              <a:rPr sz="2800" spc="50" dirty="0">
                <a:latin typeface="Cambria"/>
                <a:cs typeface="Cambria"/>
              </a:rPr>
              <a:t> </a:t>
            </a:r>
            <a:r>
              <a:rPr sz="2800" spc="-295" dirty="0">
                <a:latin typeface="Cambria"/>
                <a:cs typeface="Cambria"/>
              </a:rPr>
              <a:t>†wo</a:t>
            </a:r>
            <a:r>
              <a:rPr sz="2800" spc="220" dirty="0">
                <a:latin typeface="Cambria"/>
                <a:cs typeface="Cambria"/>
              </a:rPr>
              <a:t> </a:t>
            </a:r>
            <a:r>
              <a:rPr sz="2800" i="1" spc="-10" dirty="0">
                <a:latin typeface="Cambria"/>
                <a:cs typeface="Cambria"/>
              </a:rPr>
              <a:t>sis†er </a:t>
            </a:r>
            <a:r>
              <a:rPr sz="2850" spc="-35" dirty="0">
                <a:latin typeface="Cambria"/>
                <a:cs typeface="Cambria"/>
              </a:rPr>
              <a:t>chroma†ids</a:t>
            </a:r>
            <a:r>
              <a:rPr sz="2850" dirty="0">
                <a:latin typeface="Cambria"/>
                <a:cs typeface="Cambria"/>
              </a:rPr>
              <a:t>	</a:t>
            </a:r>
            <a:r>
              <a:rPr sz="2850" spc="-75" dirty="0">
                <a:latin typeface="Cambria"/>
                <a:cs typeface="Cambria"/>
              </a:rPr>
              <a:t>appear</a:t>
            </a:r>
            <a:r>
              <a:rPr sz="2850" spc="145" dirty="0">
                <a:latin typeface="Cambria"/>
                <a:cs typeface="Cambria"/>
              </a:rPr>
              <a:t> </a:t>
            </a:r>
            <a:r>
              <a:rPr sz="2850" spc="-260" dirty="0">
                <a:latin typeface="Cambria"/>
                <a:cs typeface="Cambria"/>
              </a:rPr>
              <a:t>†o</a:t>
            </a:r>
            <a:r>
              <a:rPr sz="2850" spc="250" dirty="0">
                <a:latin typeface="Cambria"/>
                <a:cs typeface="Cambria"/>
              </a:rPr>
              <a:t> </a:t>
            </a:r>
            <a:r>
              <a:rPr sz="2850" dirty="0">
                <a:latin typeface="Cambria"/>
                <a:cs typeface="Cambria"/>
              </a:rPr>
              <a:t>be</a:t>
            </a:r>
            <a:r>
              <a:rPr sz="2850" spc="-80" dirty="0">
                <a:latin typeface="Cambria"/>
                <a:cs typeface="Cambria"/>
              </a:rPr>
              <a:t> </a:t>
            </a:r>
            <a:r>
              <a:rPr sz="2850" spc="-70" dirty="0">
                <a:latin typeface="Cambria"/>
                <a:cs typeface="Cambria"/>
              </a:rPr>
              <a:t>joined </a:t>
            </a:r>
            <a:r>
              <a:rPr sz="2850" spc="-80" dirty="0">
                <a:latin typeface="Cambria"/>
                <a:cs typeface="Cambria"/>
              </a:rPr>
              <a:t>during</a:t>
            </a:r>
            <a:r>
              <a:rPr sz="2850" spc="-20" dirty="0">
                <a:latin typeface="Cambria"/>
                <a:cs typeface="Cambria"/>
              </a:rPr>
              <a:t> </a:t>
            </a:r>
            <a:r>
              <a:rPr sz="2850" spc="-70" dirty="0">
                <a:latin typeface="Cambria"/>
                <a:cs typeface="Cambria"/>
              </a:rPr>
              <a:t>mi†o†ic</a:t>
            </a:r>
            <a:r>
              <a:rPr sz="2850" dirty="0">
                <a:latin typeface="Cambria"/>
                <a:cs typeface="Cambria"/>
              </a:rPr>
              <a:t>	</a:t>
            </a:r>
            <a:r>
              <a:rPr sz="2850" spc="-35" dirty="0">
                <a:latin typeface="Cambria"/>
                <a:cs typeface="Cambria"/>
              </a:rPr>
              <a:t>me†aphase</a:t>
            </a:r>
            <a:r>
              <a:rPr sz="2850" dirty="0">
                <a:latin typeface="Cambria"/>
                <a:cs typeface="Cambria"/>
              </a:rPr>
              <a:t>	</a:t>
            </a:r>
            <a:r>
              <a:rPr sz="2850" i="1" spc="-25" dirty="0">
                <a:latin typeface="Cambria"/>
                <a:cs typeface="Cambria"/>
              </a:rPr>
              <a:t>is </a:t>
            </a:r>
            <a:r>
              <a:rPr sz="2500" spc="-40" dirty="0">
                <a:latin typeface="Cambria"/>
                <a:cs typeface="Cambria"/>
              </a:rPr>
              <a:t>known</a:t>
            </a:r>
            <a:r>
              <a:rPr sz="2500" spc="60" dirty="0">
                <a:latin typeface="Cambria"/>
                <a:cs typeface="Cambria"/>
              </a:rPr>
              <a:t> </a:t>
            </a:r>
            <a:r>
              <a:rPr sz="2500" spc="-25" dirty="0">
                <a:latin typeface="Cambria"/>
                <a:cs typeface="Cambria"/>
              </a:rPr>
              <a:t>as</a:t>
            </a:r>
            <a:r>
              <a:rPr sz="2500" dirty="0">
                <a:latin typeface="Cambria"/>
                <a:cs typeface="Cambria"/>
              </a:rPr>
              <a:t>	</a:t>
            </a:r>
            <a:r>
              <a:rPr sz="2500" spc="45" dirty="0">
                <a:solidFill>
                  <a:srgbClr val="B87E4D"/>
                </a:solidFill>
                <a:latin typeface="Cambria"/>
                <a:cs typeface="Cambria"/>
              </a:rPr>
              <a:t>cen†romere</a:t>
            </a:r>
            <a:endParaRPr sz="2500">
              <a:latin typeface="Cambria"/>
              <a:cs typeface="Cambria"/>
            </a:endParaRPr>
          </a:p>
          <a:p>
            <a:pPr marL="508000" marR="454659" indent="-495934">
              <a:lnSpc>
                <a:spcPct val="91600"/>
              </a:lnSpc>
              <a:spcBef>
                <a:spcPts val="420"/>
              </a:spcBef>
              <a:buChar char="•"/>
              <a:tabLst>
                <a:tab pos="508000" algn="l"/>
                <a:tab pos="513080" algn="l"/>
                <a:tab pos="1772920" algn="l"/>
              </a:tabLst>
            </a:pPr>
            <a:r>
              <a:rPr sz="2650" dirty="0">
                <a:latin typeface="Comic Sans MS"/>
                <a:cs typeface="Comic Sans MS"/>
              </a:rPr>
              <a:t>	It</a:t>
            </a:r>
            <a:r>
              <a:rPr sz="2650" spc="-120" dirty="0">
                <a:latin typeface="Comic Sans MS"/>
                <a:cs typeface="Comic Sans MS"/>
              </a:rPr>
              <a:t> </a:t>
            </a:r>
            <a:r>
              <a:rPr sz="2650" spc="-50" dirty="0">
                <a:latin typeface="Comic Sans MS"/>
                <a:cs typeface="Comic Sans MS"/>
              </a:rPr>
              <a:t>generally</a:t>
            </a:r>
            <a:r>
              <a:rPr sz="2650" spc="-105" dirty="0">
                <a:latin typeface="Comic Sans MS"/>
                <a:cs typeface="Comic Sans MS"/>
              </a:rPr>
              <a:t> </a:t>
            </a:r>
            <a:r>
              <a:rPr sz="2650" spc="-35" dirty="0">
                <a:latin typeface="Comic Sans MS"/>
                <a:cs typeface="Comic Sans MS"/>
              </a:rPr>
              <a:t>appears</a:t>
            </a:r>
            <a:r>
              <a:rPr sz="2650" spc="-100" dirty="0">
                <a:latin typeface="Comic Sans MS"/>
                <a:cs typeface="Comic Sans MS"/>
              </a:rPr>
              <a:t> </a:t>
            </a:r>
            <a:r>
              <a:rPr sz="2650" spc="-25" dirty="0">
                <a:latin typeface="Comic Sans MS"/>
                <a:cs typeface="Comic Sans MS"/>
              </a:rPr>
              <a:t>as </a:t>
            </a:r>
            <a:r>
              <a:rPr sz="2650" dirty="0">
                <a:latin typeface="Cambria"/>
                <a:cs typeface="Cambria"/>
              </a:rPr>
              <a:t>constriction</a:t>
            </a:r>
            <a:r>
              <a:rPr sz="2650" spc="535" dirty="0">
                <a:latin typeface="Cambria"/>
                <a:cs typeface="Cambria"/>
              </a:rPr>
              <a:t> </a:t>
            </a:r>
            <a:r>
              <a:rPr sz="2650" dirty="0">
                <a:latin typeface="Cambria"/>
                <a:cs typeface="Cambria"/>
              </a:rPr>
              <a:t>and</a:t>
            </a:r>
            <a:r>
              <a:rPr sz="2650" spc="455" dirty="0">
                <a:latin typeface="Cambria"/>
                <a:cs typeface="Cambria"/>
              </a:rPr>
              <a:t> </a:t>
            </a:r>
            <a:r>
              <a:rPr sz="2650" dirty="0">
                <a:latin typeface="Cambria"/>
                <a:cs typeface="Cambria"/>
              </a:rPr>
              <a:t>hence</a:t>
            </a:r>
            <a:r>
              <a:rPr sz="2650" spc="175" dirty="0">
                <a:latin typeface="Cambria"/>
                <a:cs typeface="Cambria"/>
              </a:rPr>
              <a:t> </a:t>
            </a:r>
            <a:r>
              <a:rPr sz="2650" spc="-10" dirty="0">
                <a:latin typeface="Cambria"/>
                <a:cs typeface="Cambria"/>
              </a:rPr>
              <a:t>called </a:t>
            </a:r>
            <a:r>
              <a:rPr sz="2350" dirty="0">
                <a:solidFill>
                  <a:srgbClr val="9C7549"/>
                </a:solidFill>
                <a:latin typeface="Cambria"/>
                <a:cs typeface="Cambria"/>
              </a:rPr>
              <a:t>pr</a:t>
            </a:r>
            <a:r>
              <a:rPr sz="2350" spc="470" dirty="0">
                <a:solidFill>
                  <a:srgbClr val="9C7549"/>
                </a:solidFill>
                <a:latin typeface="Cambria"/>
                <a:cs typeface="Cambria"/>
              </a:rPr>
              <a:t> </a:t>
            </a:r>
            <a:r>
              <a:rPr sz="2350" spc="75" dirty="0">
                <a:solidFill>
                  <a:srgbClr val="BF7C42"/>
                </a:solidFill>
                <a:latin typeface="Cambria"/>
                <a:cs typeface="Cambria"/>
              </a:rPr>
              <a:t>mcry</a:t>
            </a:r>
            <a:r>
              <a:rPr sz="2350" dirty="0">
                <a:solidFill>
                  <a:srgbClr val="BF7C42"/>
                </a:solidFill>
                <a:latin typeface="Cambria"/>
                <a:cs typeface="Cambria"/>
              </a:rPr>
              <a:t>	</a:t>
            </a:r>
            <a:r>
              <a:rPr sz="2350" spc="85" dirty="0">
                <a:solidFill>
                  <a:srgbClr val="BC773D"/>
                </a:solidFill>
                <a:latin typeface="Cambria"/>
                <a:cs typeface="Cambria"/>
              </a:rPr>
              <a:t>cons†r</a:t>
            </a:r>
            <a:r>
              <a:rPr sz="2350" spc="-45" dirty="0">
                <a:solidFill>
                  <a:srgbClr val="BC773D"/>
                </a:solidFill>
                <a:latin typeface="Cambria"/>
                <a:cs typeface="Cambria"/>
              </a:rPr>
              <a:t> </a:t>
            </a:r>
            <a:r>
              <a:rPr sz="2350" spc="-10" dirty="0">
                <a:solidFill>
                  <a:srgbClr val="9E774D"/>
                </a:solidFill>
                <a:latin typeface="Cambria"/>
                <a:cs typeface="Cambria"/>
              </a:rPr>
              <a:t>ic†ion</a:t>
            </a:r>
            <a:endParaRPr sz="2350">
              <a:latin typeface="Cambria"/>
              <a:cs typeface="Cambria"/>
            </a:endParaRPr>
          </a:p>
          <a:p>
            <a:pPr marL="507365" marR="82550" indent="-493395">
              <a:lnSpc>
                <a:spcPct val="88500"/>
              </a:lnSpc>
              <a:spcBef>
                <a:spcPts val="740"/>
              </a:spcBef>
              <a:buChar char="•"/>
              <a:tabLst>
                <a:tab pos="507365" algn="l"/>
                <a:tab pos="525145" algn="l"/>
                <a:tab pos="2378710" algn="l"/>
                <a:tab pos="3453765" algn="l"/>
                <a:tab pos="4418965" algn="l"/>
              </a:tabLst>
            </a:pPr>
            <a:r>
              <a:rPr sz="2600" i="1" dirty="0">
                <a:latin typeface="Cambria"/>
                <a:cs typeface="Cambria"/>
              </a:rPr>
              <a:t>	</a:t>
            </a:r>
            <a:r>
              <a:rPr sz="2600" i="1" spc="70" dirty="0">
                <a:latin typeface="Cambria"/>
                <a:cs typeface="Cambria"/>
              </a:rPr>
              <a:t>helps</a:t>
            </a:r>
            <a:r>
              <a:rPr sz="2600" i="1" spc="275" dirty="0">
                <a:latin typeface="Cambria"/>
                <a:cs typeface="Cambria"/>
              </a:rPr>
              <a:t> </a:t>
            </a:r>
            <a:r>
              <a:rPr sz="2600" dirty="0">
                <a:latin typeface="Cambria"/>
                <a:cs typeface="Cambria"/>
              </a:rPr>
              <a:t>in</a:t>
            </a:r>
            <a:r>
              <a:rPr sz="2600" spc="145" dirty="0">
                <a:latin typeface="Cambria"/>
                <a:cs typeface="Cambria"/>
              </a:rPr>
              <a:t> </a:t>
            </a:r>
            <a:r>
              <a:rPr sz="2600" spc="-25" dirty="0">
                <a:latin typeface="Cambria"/>
                <a:cs typeface="Cambria"/>
              </a:rPr>
              <a:t>the</a:t>
            </a:r>
            <a:r>
              <a:rPr sz="2600" dirty="0">
                <a:latin typeface="Cambria"/>
                <a:cs typeface="Cambria"/>
              </a:rPr>
              <a:t>	</a:t>
            </a:r>
            <a:r>
              <a:rPr sz="2600" spc="-50" dirty="0">
                <a:solidFill>
                  <a:srgbClr val="18A357"/>
                </a:solidFill>
                <a:latin typeface="Cambria"/>
                <a:cs typeface="Cambria"/>
              </a:rPr>
              <a:t>movemen†</a:t>
            </a:r>
            <a:r>
              <a:rPr sz="2600" spc="35" dirty="0">
                <a:solidFill>
                  <a:srgbClr val="18A357"/>
                </a:solidFill>
                <a:latin typeface="Cambria"/>
                <a:cs typeface="Cambria"/>
              </a:rPr>
              <a:t> </a:t>
            </a:r>
            <a:r>
              <a:rPr sz="2600" spc="-25" dirty="0">
                <a:solidFill>
                  <a:srgbClr val="44A374"/>
                </a:solidFill>
                <a:latin typeface="Cambria"/>
                <a:cs typeface="Cambria"/>
              </a:rPr>
              <a:t>of</a:t>
            </a:r>
            <a:r>
              <a:rPr sz="2600" dirty="0">
                <a:solidFill>
                  <a:srgbClr val="44A374"/>
                </a:solidFill>
                <a:latin typeface="Cambria"/>
                <a:cs typeface="Cambria"/>
              </a:rPr>
              <a:t>	</a:t>
            </a:r>
            <a:r>
              <a:rPr sz="2600" spc="-25" dirty="0">
                <a:solidFill>
                  <a:srgbClr val="1A8A50"/>
                </a:solidFill>
                <a:latin typeface="Cambria"/>
                <a:cs typeface="Cambria"/>
              </a:rPr>
              <a:t>†he </a:t>
            </a:r>
            <a:r>
              <a:rPr sz="2500" spc="75" dirty="0">
                <a:solidFill>
                  <a:srgbClr val="2F9A60"/>
                </a:solidFill>
                <a:latin typeface="Consolas"/>
                <a:cs typeface="Consolas"/>
              </a:rPr>
              <a:t>chromosomes†o</a:t>
            </a:r>
            <a:r>
              <a:rPr sz="2500" spc="-70" dirty="0">
                <a:solidFill>
                  <a:srgbClr val="2F9A60"/>
                </a:solidFill>
                <a:latin typeface="Consolas"/>
                <a:cs typeface="Consolas"/>
              </a:rPr>
              <a:t> </a:t>
            </a:r>
            <a:r>
              <a:rPr sz="2500" dirty="0">
                <a:solidFill>
                  <a:srgbClr val="3DA369"/>
                </a:solidFill>
                <a:latin typeface="Consolas"/>
                <a:cs typeface="Consolas"/>
              </a:rPr>
              <a:t>oppob†e</a:t>
            </a:r>
            <a:r>
              <a:rPr sz="2500" spc="-445" dirty="0">
                <a:solidFill>
                  <a:srgbClr val="3DA369"/>
                </a:solidFill>
                <a:latin typeface="Consolas"/>
                <a:cs typeface="Consolas"/>
              </a:rPr>
              <a:t> </a:t>
            </a:r>
            <a:r>
              <a:rPr sz="2500" spc="-50" dirty="0">
                <a:solidFill>
                  <a:srgbClr val="189A54"/>
                </a:solidFill>
                <a:latin typeface="Consolas"/>
                <a:cs typeface="Consolas"/>
              </a:rPr>
              <a:t>poles </a:t>
            </a:r>
            <a:r>
              <a:rPr sz="2750" spc="-40" dirty="0">
                <a:latin typeface="Cambria"/>
                <a:cs typeface="Cambria"/>
              </a:rPr>
              <a:t>during</a:t>
            </a:r>
            <a:r>
              <a:rPr sz="2750" spc="30" dirty="0">
                <a:latin typeface="Cambria"/>
                <a:cs typeface="Cambria"/>
              </a:rPr>
              <a:t> </a:t>
            </a:r>
            <a:r>
              <a:rPr sz="2750" spc="-55" dirty="0">
                <a:solidFill>
                  <a:srgbClr val="BF8046"/>
                </a:solidFill>
                <a:latin typeface="Cambria"/>
                <a:cs typeface="Cambria"/>
              </a:rPr>
              <a:t>anaphase</a:t>
            </a:r>
            <a:r>
              <a:rPr sz="2750" spc="65" dirty="0">
                <a:solidFill>
                  <a:srgbClr val="BF8046"/>
                </a:solidFill>
                <a:latin typeface="Cambria"/>
                <a:cs typeface="Cambria"/>
              </a:rPr>
              <a:t> </a:t>
            </a:r>
            <a:r>
              <a:rPr sz="2750" spc="-25" dirty="0">
                <a:latin typeface="Cambria"/>
                <a:cs typeface="Cambria"/>
              </a:rPr>
              <a:t>of</a:t>
            </a:r>
            <a:r>
              <a:rPr sz="2750" dirty="0">
                <a:latin typeface="Cambria"/>
                <a:cs typeface="Cambria"/>
              </a:rPr>
              <a:t>	cell</a:t>
            </a:r>
            <a:r>
              <a:rPr sz="2750" spc="190" dirty="0">
                <a:latin typeface="Cambria"/>
                <a:cs typeface="Cambria"/>
              </a:rPr>
              <a:t> </a:t>
            </a:r>
            <a:r>
              <a:rPr sz="2750" spc="-75" dirty="0">
                <a:latin typeface="Cambria"/>
                <a:cs typeface="Cambria"/>
              </a:rPr>
              <a:t>division.</a:t>
            </a:r>
            <a:endParaRPr sz="2750">
              <a:latin typeface="Cambria"/>
              <a:cs typeface="Cambria"/>
            </a:endParaRPr>
          </a:p>
          <a:p>
            <a:pPr marL="506095" marR="5080" indent="-490855">
              <a:lnSpc>
                <a:spcPct val="81700"/>
              </a:lnSpc>
              <a:spcBef>
                <a:spcPts val="585"/>
              </a:spcBef>
              <a:buChar char="•"/>
              <a:tabLst>
                <a:tab pos="506095" algn="l"/>
                <a:tab pos="525780" algn="l"/>
                <a:tab pos="2396490" algn="l"/>
                <a:tab pos="4810760" algn="l"/>
              </a:tabLst>
            </a:pPr>
            <a:r>
              <a:rPr sz="2900" dirty="0">
                <a:latin typeface="Cambria"/>
                <a:cs typeface="Cambria"/>
              </a:rPr>
              <a:t>	</a:t>
            </a:r>
            <a:r>
              <a:rPr sz="2900" spc="-10" dirty="0">
                <a:latin typeface="Cambria"/>
                <a:cs typeface="Cambria"/>
              </a:rPr>
              <a:t>The</a:t>
            </a:r>
            <a:r>
              <a:rPr sz="2900" spc="-150" dirty="0">
                <a:latin typeface="Cambria"/>
                <a:cs typeface="Cambria"/>
              </a:rPr>
              <a:t> </a:t>
            </a:r>
            <a:r>
              <a:rPr sz="2900" spc="-110" dirty="0">
                <a:latin typeface="Cambria"/>
                <a:cs typeface="Cambria"/>
              </a:rPr>
              <a:t>cen†romere</a:t>
            </a:r>
            <a:r>
              <a:rPr sz="2900" spc="55" dirty="0">
                <a:latin typeface="Cambria"/>
                <a:cs typeface="Cambria"/>
              </a:rPr>
              <a:t> </a:t>
            </a:r>
            <a:r>
              <a:rPr sz="2900" spc="-25" dirty="0">
                <a:latin typeface="Cambria"/>
                <a:cs typeface="Cambria"/>
              </a:rPr>
              <a:t>consists</a:t>
            </a:r>
            <a:r>
              <a:rPr sz="2900" spc="-55" dirty="0">
                <a:latin typeface="Cambria"/>
                <a:cs typeface="Cambria"/>
              </a:rPr>
              <a:t> </a:t>
            </a:r>
            <a:r>
              <a:rPr sz="2900" spc="-25" dirty="0">
                <a:latin typeface="Cambria"/>
                <a:cs typeface="Cambria"/>
              </a:rPr>
              <a:t>of</a:t>
            </a:r>
            <a:r>
              <a:rPr sz="2900" dirty="0">
                <a:latin typeface="Cambria"/>
                <a:cs typeface="Cambria"/>
              </a:rPr>
              <a:t>	</a:t>
            </a:r>
            <a:r>
              <a:rPr sz="2900" spc="-420" dirty="0">
                <a:latin typeface="Cambria"/>
                <a:cs typeface="Cambria"/>
              </a:rPr>
              <a:t>†wo </a:t>
            </a:r>
            <a:r>
              <a:rPr sz="2900" spc="-35" dirty="0">
                <a:latin typeface="Cambria"/>
                <a:cs typeface="Cambria"/>
              </a:rPr>
              <a:t>disk</a:t>
            </a:r>
            <a:r>
              <a:rPr sz="2900" spc="-110" dirty="0">
                <a:latin typeface="Cambria"/>
                <a:cs typeface="Cambria"/>
              </a:rPr>
              <a:t> </a:t>
            </a:r>
            <a:r>
              <a:rPr sz="2900" spc="-10" dirty="0">
                <a:latin typeface="Cambria"/>
                <a:cs typeface="Cambria"/>
              </a:rPr>
              <a:t>shaped</a:t>
            </a:r>
            <a:r>
              <a:rPr sz="2900" dirty="0">
                <a:latin typeface="Cambria"/>
                <a:cs typeface="Cambria"/>
              </a:rPr>
              <a:t>	</a:t>
            </a:r>
            <a:r>
              <a:rPr sz="2900" spc="-85" dirty="0">
                <a:latin typeface="Cambria"/>
                <a:cs typeface="Cambria"/>
              </a:rPr>
              <a:t>bodies</a:t>
            </a:r>
            <a:r>
              <a:rPr sz="2900" spc="-75" dirty="0">
                <a:latin typeface="Cambria"/>
                <a:cs typeface="Cambria"/>
              </a:rPr>
              <a:t> </a:t>
            </a:r>
            <a:r>
              <a:rPr sz="2900" spc="-10" dirty="0">
                <a:latin typeface="Cambria"/>
                <a:cs typeface="Cambria"/>
              </a:rPr>
              <a:t>called </a:t>
            </a:r>
            <a:r>
              <a:rPr sz="2550" spc="-105" dirty="0">
                <a:solidFill>
                  <a:srgbClr val="0A9A4F"/>
                </a:solidFill>
                <a:latin typeface="Consolas"/>
                <a:cs typeface="Consolas"/>
              </a:rPr>
              <a:t>kine†ochores.</a:t>
            </a:r>
            <a:endParaRPr sz="2550">
              <a:latin typeface="Consolas"/>
              <a:cs typeface="Consolas"/>
            </a:endParaRPr>
          </a:p>
          <a:p>
            <a:pPr marL="507365" marR="743585" indent="-490855">
              <a:lnSpc>
                <a:spcPct val="87200"/>
              </a:lnSpc>
              <a:spcBef>
                <a:spcPts val="660"/>
              </a:spcBef>
              <a:buChar char="•"/>
              <a:tabLst>
                <a:tab pos="507365" algn="l"/>
                <a:tab pos="511809" algn="l"/>
                <a:tab pos="2374900" algn="l"/>
              </a:tabLst>
            </a:pPr>
            <a:r>
              <a:rPr sz="2750" dirty="0">
                <a:latin typeface="Cambria"/>
                <a:cs typeface="Cambria"/>
              </a:rPr>
              <a:t>	</a:t>
            </a:r>
            <a:r>
              <a:rPr sz="2750" spc="55" dirty="0">
                <a:latin typeface="Cambria"/>
                <a:cs typeface="Cambria"/>
              </a:rPr>
              <a:t>formally</a:t>
            </a:r>
            <a:r>
              <a:rPr sz="2750" spc="160" dirty="0">
                <a:latin typeface="Cambria"/>
                <a:cs typeface="Cambria"/>
              </a:rPr>
              <a:t> </a:t>
            </a:r>
            <a:r>
              <a:rPr sz="2750" i="1" dirty="0">
                <a:latin typeface="Cambria"/>
                <a:cs typeface="Cambria"/>
              </a:rPr>
              <a:t>chro</a:t>
            </a:r>
            <a:r>
              <a:rPr sz="2750" dirty="0">
                <a:latin typeface="Cambria"/>
                <a:cs typeface="Cambria"/>
              </a:rPr>
              <a:t>m</a:t>
            </a:r>
            <a:r>
              <a:rPr sz="2750" i="1" dirty="0">
                <a:latin typeface="Cambria"/>
                <a:cs typeface="Cambria"/>
              </a:rPr>
              <a:t>oso</a:t>
            </a:r>
            <a:r>
              <a:rPr sz="2750" dirty="0">
                <a:latin typeface="Cambria"/>
                <a:cs typeface="Cambria"/>
              </a:rPr>
              <a:t>m</a:t>
            </a:r>
            <a:r>
              <a:rPr sz="2750" i="1" dirty="0">
                <a:latin typeface="Cambria"/>
                <a:cs typeface="Cambria"/>
              </a:rPr>
              <a:t>es</a:t>
            </a:r>
            <a:r>
              <a:rPr sz="2750" i="1" spc="204" dirty="0">
                <a:latin typeface="Cambria"/>
                <a:cs typeface="Cambria"/>
              </a:rPr>
              <a:t> </a:t>
            </a:r>
            <a:r>
              <a:rPr sz="2750" spc="55" dirty="0">
                <a:latin typeface="Cambria"/>
                <a:cs typeface="Cambria"/>
              </a:rPr>
              <a:t>are </a:t>
            </a:r>
            <a:r>
              <a:rPr sz="2500" dirty="0">
                <a:solidFill>
                  <a:srgbClr val="2F7C57"/>
                </a:solidFill>
                <a:latin typeface="Cambria"/>
                <a:cs typeface="Cambria"/>
              </a:rPr>
              <a:t>monocen†r </a:t>
            </a:r>
            <a:r>
              <a:rPr sz="2500" dirty="0">
                <a:solidFill>
                  <a:srgbClr val="54AA82"/>
                </a:solidFill>
                <a:latin typeface="Cambria"/>
                <a:cs typeface="Cambria"/>
              </a:rPr>
              <a:t>ic</a:t>
            </a:r>
            <a:r>
              <a:rPr sz="2500" spc="215" dirty="0">
                <a:solidFill>
                  <a:srgbClr val="54AA82"/>
                </a:solidFill>
                <a:latin typeface="Cambria"/>
                <a:cs typeface="Cambria"/>
              </a:rPr>
              <a:t> </a:t>
            </a:r>
            <a:r>
              <a:rPr sz="2500" dirty="0">
                <a:latin typeface="Cambria"/>
                <a:cs typeface="Cambria"/>
              </a:rPr>
              <a:t>having</a:t>
            </a:r>
            <a:r>
              <a:rPr sz="2500" spc="180" dirty="0">
                <a:latin typeface="Cambria"/>
                <a:cs typeface="Cambria"/>
              </a:rPr>
              <a:t> </a:t>
            </a:r>
            <a:r>
              <a:rPr sz="2500" spc="35" dirty="0">
                <a:latin typeface="Cambria"/>
                <a:cs typeface="Cambria"/>
              </a:rPr>
              <a:t>one </a:t>
            </a:r>
            <a:r>
              <a:rPr sz="2700" spc="-10" dirty="0">
                <a:solidFill>
                  <a:srgbClr val="AF1616"/>
                </a:solidFill>
                <a:latin typeface="Cambria"/>
                <a:cs typeface="Cambria"/>
              </a:rPr>
              <a:t>ceritromere</a:t>
            </a:r>
            <a:r>
              <a:rPr sz="2700" dirty="0">
                <a:solidFill>
                  <a:srgbClr val="AF1616"/>
                </a:solidFill>
                <a:latin typeface="Cambria"/>
                <a:cs typeface="Cambria"/>
              </a:rPr>
              <a:t>	</a:t>
            </a:r>
            <a:r>
              <a:rPr sz="2700" spc="-10" dirty="0">
                <a:latin typeface="Cambria"/>
                <a:cs typeface="Cambria"/>
              </a:rPr>
              <a:t>each.</a:t>
            </a:r>
            <a:endParaRPr sz="27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20769" y="1247775"/>
            <a:ext cx="5494655" cy="53479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579755" marR="306070" indent="-485140">
              <a:lnSpc>
                <a:spcPct val="80100"/>
              </a:lnSpc>
              <a:spcBef>
                <a:spcPts val="745"/>
              </a:spcBef>
              <a:tabLst>
                <a:tab pos="4328795" algn="l"/>
              </a:tabLst>
            </a:pPr>
            <a:r>
              <a:rPr sz="2600" i="1" spc="-95" dirty="0">
                <a:solidFill>
                  <a:srgbClr val="C11815"/>
                </a:solidFill>
                <a:latin typeface="Cambria"/>
                <a:cs typeface="Cambria"/>
              </a:rPr>
              <a:t>Depending</a:t>
            </a:r>
            <a:r>
              <a:rPr sz="2600" i="1" spc="65" dirty="0">
                <a:solidFill>
                  <a:srgbClr val="C11815"/>
                </a:solidFill>
                <a:latin typeface="Cambria"/>
                <a:cs typeface="Cambria"/>
              </a:rPr>
              <a:t> </a:t>
            </a:r>
            <a:r>
              <a:rPr sz="2600" i="1" spc="-35" dirty="0">
                <a:solidFill>
                  <a:srgbClr val="BF2F2F"/>
                </a:solidFill>
                <a:latin typeface="Cambria"/>
                <a:cs typeface="Cambria"/>
              </a:rPr>
              <a:t>on</a:t>
            </a:r>
            <a:r>
              <a:rPr sz="2600" i="1" spc="-55" dirty="0">
                <a:solidFill>
                  <a:srgbClr val="BF2F2F"/>
                </a:solidFill>
                <a:latin typeface="Cambria"/>
                <a:cs typeface="Cambria"/>
              </a:rPr>
              <a:t> </a:t>
            </a:r>
            <a:r>
              <a:rPr sz="2600" i="1" spc="-55" dirty="0">
                <a:solidFill>
                  <a:srgbClr val="CD110F"/>
                </a:solidFill>
                <a:latin typeface="Cambria"/>
                <a:cs typeface="Cambria"/>
              </a:rPr>
              <a:t>pasition</a:t>
            </a:r>
            <a:r>
              <a:rPr sz="2600" i="1" spc="-15" dirty="0">
                <a:solidFill>
                  <a:srgbClr val="CD110F"/>
                </a:solidFill>
                <a:latin typeface="Cambria"/>
                <a:cs typeface="Cambria"/>
              </a:rPr>
              <a:t> </a:t>
            </a:r>
            <a:r>
              <a:rPr sz="2600" i="1" dirty="0">
                <a:solidFill>
                  <a:srgbClr val="C82A2D"/>
                </a:solidFill>
                <a:latin typeface="Cambria"/>
                <a:cs typeface="Cambria"/>
              </a:rPr>
              <a:t>a(</a:t>
            </a:r>
            <a:r>
              <a:rPr sz="2600" i="1" spc="105" dirty="0">
                <a:solidFill>
                  <a:srgbClr val="C82A2D"/>
                </a:solidFill>
                <a:latin typeface="Cambria"/>
                <a:cs typeface="Cambria"/>
              </a:rPr>
              <a:t> </a:t>
            </a:r>
            <a:r>
              <a:rPr sz="2600" spc="-25" dirty="0">
                <a:solidFill>
                  <a:srgbClr val="EB1C13"/>
                </a:solidFill>
                <a:latin typeface="Cambria"/>
                <a:cs typeface="Cambria"/>
              </a:rPr>
              <a:t>the </a:t>
            </a:r>
            <a:r>
              <a:rPr sz="2600" spc="-130" dirty="0">
                <a:solidFill>
                  <a:srgbClr val="A83D36"/>
                </a:solidFill>
                <a:latin typeface="Cambria"/>
                <a:cs typeface="Cambria"/>
              </a:rPr>
              <a:t>centr'omer'es,</a:t>
            </a:r>
            <a:r>
              <a:rPr sz="2600" spc="75" dirty="0">
                <a:solidFill>
                  <a:srgbClr val="A83D36"/>
                </a:solidFill>
                <a:latin typeface="Cambria"/>
                <a:cs typeface="Cambria"/>
              </a:rPr>
              <a:t> </a:t>
            </a:r>
            <a:r>
              <a:rPr sz="2600" i="1" spc="-10" dirty="0">
                <a:solidFill>
                  <a:srgbClr val="A52D2D"/>
                </a:solidFill>
                <a:latin typeface="Cambria"/>
                <a:cs typeface="Cambria"/>
              </a:rPr>
              <a:t>chromosomes</a:t>
            </a:r>
            <a:r>
              <a:rPr sz="2600" i="1" dirty="0">
                <a:solidFill>
                  <a:srgbClr val="A52D2D"/>
                </a:solidFill>
                <a:latin typeface="Cambria"/>
                <a:cs typeface="Cambria"/>
              </a:rPr>
              <a:t>	</a:t>
            </a:r>
            <a:r>
              <a:rPr sz="2600" i="1" spc="-55" dirty="0">
                <a:solidFill>
                  <a:srgbClr val="AC3134"/>
                </a:solidFill>
                <a:latin typeface="Cambria"/>
                <a:cs typeface="Cambria"/>
              </a:rPr>
              <a:t>can</a:t>
            </a:r>
            <a:r>
              <a:rPr sz="2600" i="1" spc="-85" dirty="0">
                <a:solidFill>
                  <a:srgbClr val="AC3134"/>
                </a:solidFill>
                <a:latin typeface="Cambria"/>
                <a:cs typeface="Cambria"/>
              </a:rPr>
              <a:t> </a:t>
            </a:r>
            <a:r>
              <a:rPr sz="2600" i="1" spc="-45" dirty="0">
                <a:solidFill>
                  <a:srgbClr val="A8181C"/>
                </a:solidFill>
                <a:latin typeface="Cambria"/>
                <a:cs typeface="Cambria"/>
              </a:rPr>
              <a:t>be </a:t>
            </a:r>
            <a:r>
              <a:rPr sz="2600" i="1" spc="-105" dirty="0">
                <a:solidFill>
                  <a:srgbClr val="BC0E15"/>
                </a:solidFill>
                <a:latin typeface="Cambria"/>
                <a:cs typeface="Cambria"/>
              </a:rPr>
              <a:t>grouped</a:t>
            </a:r>
            <a:r>
              <a:rPr sz="2600" i="1" spc="-45" dirty="0">
                <a:solidFill>
                  <a:srgbClr val="BC0E15"/>
                </a:solidFill>
                <a:latin typeface="Cambria"/>
                <a:cs typeface="Cambria"/>
              </a:rPr>
              <a:t> </a:t>
            </a:r>
            <a:r>
              <a:rPr sz="2600" i="1" spc="-25" dirty="0">
                <a:solidFill>
                  <a:srgbClr val="C32B34"/>
                </a:solidFill>
                <a:latin typeface="Cambria"/>
                <a:cs typeface="Cambria"/>
              </a:rPr>
              <a:t>as.</a:t>
            </a:r>
            <a:endParaRPr sz="2600">
              <a:latin typeface="Cambria"/>
              <a:cs typeface="Cambria"/>
            </a:endParaRPr>
          </a:p>
          <a:p>
            <a:pPr marL="558800" marR="80645" indent="-485140">
              <a:lnSpc>
                <a:spcPct val="79500"/>
              </a:lnSpc>
              <a:spcBef>
                <a:spcPts val="655"/>
              </a:spcBef>
              <a:tabLst>
                <a:tab pos="4936490" algn="l"/>
              </a:tabLst>
            </a:pPr>
            <a:r>
              <a:rPr sz="2550" dirty="0">
                <a:latin typeface="Consolas"/>
                <a:cs typeface="Consolas"/>
              </a:rPr>
              <a:t>o)Ne†ocenic:</a:t>
            </a:r>
            <a:r>
              <a:rPr sz="2550" spc="130" dirty="0">
                <a:latin typeface="Consolas"/>
                <a:cs typeface="Consolas"/>
              </a:rPr>
              <a:t> </a:t>
            </a:r>
            <a:r>
              <a:rPr sz="2550" spc="-10" dirty="0">
                <a:latin typeface="Consolas"/>
                <a:cs typeface="Consolas"/>
              </a:rPr>
              <a:t>Cen†romereisb</a:t>
            </a:r>
            <a:r>
              <a:rPr sz="2550" dirty="0">
                <a:latin typeface="Consolas"/>
                <a:cs typeface="Consolas"/>
              </a:rPr>
              <a:t>	</a:t>
            </a:r>
            <a:r>
              <a:rPr sz="2550" spc="-190" dirty="0">
                <a:latin typeface="Consolas"/>
                <a:cs typeface="Consolas"/>
              </a:rPr>
              <a:t>†ed </a:t>
            </a:r>
            <a:r>
              <a:rPr sz="2550" spc="-10" dirty="0">
                <a:latin typeface="Consolas"/>
                <a:cs typeface="Consolas"/>
              </a:rPr>
              <a:t>excfyo††hecen†reof </a:t>
            </a:r>
            <a:r>
              <a:rPr sz="2550" spc="-95" dirty="0">
                <a:latin typeface="Consolas"/>
                <a:cs typeface="Consolas"/>
              </a:rPr>
              <a:t>chromosome,5uch</a:t>
            </a:r>
            <a:r>
              <a:rPr sz="2550" spc="-755" dirty="0">
                <a:latin typeface="Consolas"/>
                <a:cs typeface="Consolas"/>
              </a:rPr>
              <a:t> </a:t>
            </a:r>
            <a:r>
              <a:rPr sz="2550" spc="-50" dirty="0">
                <a:latin typeface="Consolas"/>
                <a:cs typeface="Consolas"/>
              </a:rPr>
              <a:t>chromosomes </a:t>
            </a:r>
            <a:r>
              <a:rPr sz="2550" spc="-165" dirty="0">
                <a:latin typeface="Consolas"/>
                <a:cs typeface="Consolas"/>
              </a:rPr>
              <a:t>ossume'V'shope</a:t>
            </a:r>
            <a:r>
              <a:rPr sz="2550" spc="-890" dirty="0">
                <a:latin typeface="Consolas"/>
                <a:cs typeface="Consolas"/>
              </a:rPr>
              <a:t> </a:t>
            </a:r>
            <a:r>
              <a:rPr sz="2550" spc="-254" dirty="0">
                <a:latin typeface="Consolas"/>
                <a:cs typeface="Consolas"/>
              </a:rPr>
              <a:t>o†</a:t>
            </a:r>
            <a:r>
              <a:rPr sz="2550" spc="-775" dirty="0">
                <a:latin typeface="Consolas"/>
                <a:cs typeface="Consolas"/>
              </a:rPr>
              <a:t> </a:t>
            </a:r>
            <a:r>
              <a:rPr sz="2550" spc="-295" dirty="0">
                <a:latin typeface="Consolas"/>
                <a:cs typeface="Consolas"/>
              </a:rPr>
              <a:t>onophose.</a:t>
            </a:r>
            <a:endParaRPr sz="2550">
              <a:latin typeface="Consolas"/>
              <a:cs typeface="Consolas"/>
            </a:endParaRPr>
          </a:p>
          <a:p>
            <a:pPr marL="403225" marR="100330" indent="-368300">
              <a:lnSpc>
                <a:spcPct val="79100"/>
              </a:lnSpc>
              <a:spcBef>
                <a:spcPts val="580"/>
              </a:spcBef>
              <a:buSzPct val="96078"/>
              <a:buAutoNum type="alphaLcParenR" startAt="2"/>
              <a:tabLst>
                <a:tab pos="571500" algn="l"/>
              </a:tabLst>
            </a:pPr>
            <a:r>
              <a:rPr sz="2550" spc="-70" dirty="0">
                <a:latin typeface="Consolas"/>
                <a:cs typeface="Consolas"/>
              </a:rPr>
              <a:t>Subme†ocentNc:</a:t>
            </a:r>
            <a:r>
              <a:rPr sz="2550" spc="-385" dirty="0">
                <a:latin typeface="Consolas"/>
                <a:cs typeface="Consolas"/>
              </a:rPr>
              <a:t> </a:t>
            </a:r>
            <a:r>
              <a:rPr sz="2550" spc="-105" dirty="0">
                <a:latin typeface="Consolas"/>
                <a:cs typeface="Consolas"/>
              </a:rPr>
              <a:t>Thecen†romereis 	</a:t>
            </a:r>
            <a:r>
              <a:rPr sz="2550" spc="-250" dirty="0">
                <a:latin typeface="Consolas"/>
                <a:cs typeface="Consolas"/>
              </a:rPr>
              <a:t>ocu†ed</a:t>
            </a:r>
            <a:r>
              <a:rPr sz="2550" spc="-505" dirty="0">
                <a:latin typeface="Consolas"/>
                <a:cs typeface="Consolas"/>
              </a:rPr>
              <a:t> </a:t>
            </a:r>
            <a:r>
              <a:rPr sz="2550" spc="-10" dirty="0">
                <a:latin typeface="Consolas"/>
                <a:cs typeface="Consolas"/>
              </a:rPr>
              <a:t>ononesdeof†hecen†re 	</a:t>
            </a:r>
            <a:r>
              <a:rPr sz="2750" spc="-330" dirty="0">
                <a:latin typeface="Cambria"/>
                <a:cs typeface="Cambria"/>
              </a:rPr>
              <a:t>poin†</a:t>
            </a:r>
            <a:r>
              <a:rPr sz="2750" spc="30" dirty="0">
                <a:latin typeface="Cambria"/>
                <a:cs typeface="Cambria"/>
              </a:rPr>
              <a:t> </a:t>
            </a:r>
            <a:r>
              <a:rPr sz="2750" spc="-120" dirty="0">
                <a:latin typeface="Cambria"/>
                <a:cs typeface="Cambria"/>
              </a:rPr>
              <a:t>such</a:t>
            </a:r>
            <a:r>
              <a:rPr sz="2750" spc="-30" dirty="0">
                <a:latin typeface="Cambria"/>
                <a:cs typeface="Cambria"/>
              </a:rPr>
              <a:t> </a:t>
            </a:r>
            <a:r>
              <a:rPr sz="2750" spc="-340" dirty="0">
                <a:latin typeface="Cambria"/>
                <a:cs typeface="Cambria"/>
              </a:rPr>
              <a:t>†ho†</a:t>
            </a:r>
            <a:r>
              <a:rPr sz="2750" spc="185" dirty="0">
                <a:latin typeface="Cambria"/>
                <a:cs typeface="Cambria"/>
              </a:rPr>
              <a:t> </a:t>
            </a:r>
            <a:r>
              <a:rPr sz="2750" spc="-254" dirty="0">
                <a:latin typeface="Cambria"/>
                <a:cs typeface="Cambria"/>
              </a:rPr>
              <a:t>one</a:t>
            </a:r>
            <a:r>
              <a:rPr sz="2750" spc="5" dirty="0">
                <a:latin typeface="Cambria"/>
                <a:cs typeface="Cambria"/>
              </a:rPr>
              <a:t> </a:t>
            </a:r>
            <a:r>
              <a:rPr sz="2750" spc="-275" dirty="0">
                <a:latin typeface="Cambria"/>
                <a:cs typeface="Cambria"/>
              </a:rPr>
              <a:t>arm</a:t>
            </a:r>
            <a:r>
              <a:rPr sz="2750" spc="140" dirty="0">
                <a:latin typeface="Cambria"/>
                <a:cs typeface="Cambria"/>
              </a:rPr>
              <a:t> </a:t>
            </a:r>
            <a:r>
              <a:rPr sz="2750" spc="-55" dirty="0">
                <a:latin typeface="Cambria"/>
                <a:cs typeface="Cambria"/>
              </a:rPr>
              <a:t>is</a:t>
            </a:r>
            <a:r>
              <a:rPr sz="2750" spc="170" dirty="0">
                <a:latin typeface="Cambria"/>
                <a:cs typeface="Cambria"/>
              </a:rPr>
              <a:t> </a:t>
            </a:r>
            <a:r>
              <a:rPr sz="4125" spc="-15" baseline="1010" dirty="0">
                <a:latin typeface="Cambria"/>
                <a:cs typeface="Cambria"/>
              </a:rPr>
              <a:t>lon</a:t>
            </a:r>
            <a:r>
              <a:rPr sz="4125" spc="-15" baseline="-7070" dirty="0">
                <a:latin typeface="Cambria"/>
                <a:cs typeface="Cambria"/>
              </a:rPr>
              <a:t>9</a:t>
            </a:r>
            <a:r>
              <a:rPr sz="4125" spc="-15" baseline="1010" dirty="0">
                <a:latin typeface="Cambria"/>
                <a:cs typeface="Cambria"/>
              </a:rPr>
              <a:t>er</a:t>
            </a:r>
            <a:endParaRPr sz="4125" baseline="1010">
              <a:latin typeface="Cambria"/>
              <a:cs typeface="Cambria"/>
            </a:endParaRPr>
          </a:p>
          <a:p>
            <a:pPr marL="554990">
              <a:lnSpc>
                <a:spcPts val="2105"/>
              </a:lnSpc>
            </a:pPr>
            <a:r>
              <a:rPr sz="2550" spc="-125" dirty="0">
                <a:latin typeface="Consolas"/>
                <a:cs typeface="Consolas"/>
              </a:rPr>
              <a:t>†hon†he</a:t>
            </a:r>
            <a:r>
              <a:rPr sz="2550" spc="-575" dirty="0">
                <a:latin typeface="Consolas"/>
                <a:cs typeface="Consolas"/>
              </a:rPr>
              <a:t> </a:t>
            </a:r>
            <a:r>
              <a:rPr sz="2550" spc="-330" dirty="0">
                <a:latin typeface="Consolas"/>
                <a:cs typeface="Consolas"/>
              </a:rPr>
              <a:t>o†her.</a:t>
            </a:r>
            <a:r>
              <a:rPr sz="2550" spc="-710" dirty="0">
                <a:latin typeface="Consolas"/>
                <a:cs typeface="Consolas"/>
              </a:rPr>
              <a:t> </a:t>
            </a:r>
            <a:r>
              <a:rPr sz="2550" spc="-130" dirty="0">
                <a:latin typeface="Consolas"/>
                <a:cs typeface="Consolas"/>
              </a:rPr>
              <a:t>These</a:t>
            </a:r>
            <a:r>
              <a:rPr sz="2550" spc="-735" dirty="0">
                <a:latin typeface="Consolas"/>
                <a:cs typeface="Consolas"/>
              </a:rPr>
              <a:t> </a:t>
            </a:r>
            <a:r>
              <a:rPr sz="2550" spc="-45" dirty="0">
                <a:latin typeface="Consolas"/>
                <a:cs typeface="Consolas"/>
              </a:rPr>
              <a:t>chromosomes</a:t>
            </a:r>
            <a:endParaRPr sz="2550">
              <a:latin typeface="Consolas"/>
              <a:cs typeface="Consolas"/>
            </a:endParaRPr>
          </a:p>
          <a:p>
            <a:pPr marL="571500">
              <a:lnSpc>
                <a:spcPts val="2745"/>
              </a:lnSpc>
            </a:pPr>
            <a:r>
              <a:rPr sz="2500" spc="-175" dirty="0">
                <a:latin typeface="Consolas"/>
                <a:cs typeface="Consolas"/>
              </a:rPr>
              <a:t>become'J'</a:t>
            </a:r>
            <a:r>
              <a:rPr sz="2500" spc="-760" dirty="0">
                <a:latin typeface="Consolas"/>
                <a:cs typeface="Consolas"/>
              </a:rPr>
              <a:t> </a:t>
            </a:r>
            <a:r>
              <a:rPr sz="2500" spc="-280" dirty="0">
                <a:latin typeface="Consolas"/>
                <a:cs typeface="Consolas"/>
              </a:rPr>
              <a:t>or</a:t>
            </a:r>
            <a:r>
              <a:rPr sz="2500" spc="-1030" dirty="0">
                <a:latin typeface="Consolas"/>
                <a:cs typeface="Consolas"/>
              </a:rPr>
              <a:t> </a:t>
            </a:r>
            <a:r>
              <a:rPr sz="2500" spc="-254" dirty="0">
                <a:latin typeface="Consolas"/>
                <a:cs typeface="Consolas"/>
              </a:rPr>
              <a:t>'L'shoped</a:t>
            </a:r>
            <a:r>
              <a:rPr sz="2500" spc="-335" dirty="0">
                <a:latin typeface="Consolas"/>
                <a:cs typeface="Consolas"/>
              </a:rPr>
              <a:t> </a:t>
            </a:r>
            <a:r>
              <a:rPr sz="2500" spc="-140" dirty="0">
                <a:latin typeface="Consolas"/>
                <a:cs typeface="Consolas"/>
              </a:rPr>
              <a:t>o†onophose.</a:t>
            </a:r>
            <a:endParaRPr sz="2500">
              <a:latin typeface="Consolas"/>
              <a:cs typeface="Consolas"/>
            </a:endParaRPr>
          </a:p>
          <a:p>
            <a:pPr marL="468630" marR="47625" indent="-409575">
              <a:lnSpc>
                <a:spcPct val="80400"/>
              </a:lnSpc>
              <a:spcBef>
                <a:spcPts val="590"/>
              </a:spcBef>
              <a:buAutoNum type="alphaLcParenR" startAt="3"/>
              <a:tabLst>
                <a:tab pos="567690" algn="l"/>
                <a:tab pos="2292350" algn="l"/>
                <a:tab pos="3195955" algn="l"/>
                <a:tab pos="3987165" algn="l"/>
              </a:tabLst>
            </a:pPr>
            <a:r>
              <a:rPr sz="2500" spc="-10" dirty="0">
                <a:latin typeface="Cambria"/>
                <a:cs typeface="Cambria"/>
              </a:rPr>
              <a:t>Acrocentric:</a:t>
            </a:r>
            <a:r>
              <a:rPr sz="2500" dirty="0">
                <a:latin typeface="Cambria"/>
                <a:cs typeface="Cambria"/>
              </a:rPr>
              <a:t>	</a:t>
            </a:r>
            <a:r>
              <a:rPr sz="2500" spc="-35" dirty="0">
                <a:latin typeface="Cambria"/>
                <a:cs typeface="Cambria"/>
              </a:rPr>
              <a:t>Cen†rornere</a:t>
            </a:r>
            <a:r>
              <a:rPr sz="2500" dirty="0">
                <a:latin typeface="Cambria"/>
                <a:cs typeface="Cambria"/>
              </a:rPr>
              <a:t>	is</a:t>
            </a:r>
            <a:r>
              <a:rPr sz="2500" spc="80" dirty="0">
                <a:latin typeface="Cambria"/>
                <a:cs typeface="Cambria"/>
              </a:rPr>
              <a:t> </a:t>
            </a:r>
            <a:r>
              <a:rPr sz="2500" spc="-10" dirty="0">
                <a:latin typeface="Cambria"/>
                <a:cs typeface="Cambria"/>
              </a:rPr>
              <a:t>located 	</a:t>
            </a:r>
            <a:r>
              <a:rPr sz="2450" dirty="0">
                <a:latin typeface="Cambria"/>
                <a:cs typeface="Cambria"/>
              </a:rPr>
              <a:t>close</a:t>
            </a:r>
            <a:r>
              <a:rPr sz="2450" spc="15" dirty="0">
                <a:latin typeface="Cambria"/>
                <a:cs typeface="Cambria"/>
              </a:rPr>
              <a:t> </a:t>
            </a:r>
            <a:r>
              <a:rPr sz="2450" spc="-75" dirty="0">
                <a:latin typeface="Cambria"/>
                <a:cs typeface="Cambria"/>
              </a:rPr>
              <a:t>†o</a:t>
            </a:r>
            <a:r>
              <a:rPr sz="2450" spc="-5" dirty="0">
                <a:latin typeface="Cambria"/>
                <a:cs typeface="Cambria"/>
              </a:rPr>
              <a:t> </a:t>
            </a:r>
            <a:r>
              <a:rPr sz="2450" spc="-10" dirty="0">
                <a:latin typeface="Cambria"/>
                <a:cs typeface="Cambria"/>
              </a:rPr>
              <a:t>one</a:t>
            </a:r>
            <a:r>
              <a:rPr sz="2450" spc="-45" dirty="0">
                <a:latin typeface="Cambria"/>
                <a:cs typeface="Cambria"/>
              </a:rPr>
              <a:t> </a:t>
            </a:r>
            <a:r>
              <a:rPr sz="2450" dirty="0">
                <a:latin typeface="Cambria"/>
                <a:cs typeface="Cambria"/>
              </a:rPr>
              <a:t>end</a:t>
            </a:r>
            <a:r>
              <a:rPr sz="2450" spc="-45" dirty="0">
                <a:latin typeface="Cambria"/>
                <a:cs typeface="Cambria"/>
              </a:rPr>
              <a:t> </a:t>
            </a:r>
            <a:r>
              <a:rPr sz="2450" spc="-25" dirty="0">
                <a:latin typeface="Cambria"/>
                <a:cs typeface="Cambria"/>
              </a:rPr>
              <a:t>of</a:t>
            </a:r>
            <a:r>
              <a:rPr sz="2450" dirty="0">
                <a:latin typeface="Cambria"/>
                <a:cs typeface="Cambria"/>
              </a:rPr>
              <a:t>	†he</a:t>
            </a:r>
            <a:r>
              <a:rPr sz="2450" spc="-65" dirty="0">
                <a:latin typeface="Cambria"/>
                <a:cs typeface="Cambria"/>
              </a:rPr>
              <a:t> </a:t>
            </a:r>
            <a:r>
              <a:rPr sz="2450" spc="-40" dirty="0">
                <a:latin typeface="Cambria"/>
                <a:cs typeface="Cambria"/>
              </a:rPr>
              <a:t>chromosome 	</a:t>
            </a:r>
            <a:r>
              <a:rPr sz="3525" spc="-30" baseline="1182" dirty="0">
                <a:latin typeface="Cambria"/>
                <a:cs typeface="Cambria"/>
              </a:rPr>
              <a:t>and</a:t>
            </a:r>
            <a:r>
              <a:rPr sz="3525" spc="225" baseline="1182" dirty="0">
                <a:latin typeface="Cambria"/>
                <a:cs typeface="Cambria"/>
              </a:rPr>
              <a:t> </a:t>
            </a:r>
            <a:r>
              <a:rPr sz="3525" baseline="1182" dirty="0">
                <a:latin typeface="Cambria"/>
                <a:cs typeface="Cambria"/>
              </a:rPr>
              <a:t>†hus</a:t>
            </a:r>
            <a:r>
              <a:rPr sz="3525" spc="240" baseline="1182" dirty="0">
                <a:latin typeface="Cambria"/>
                <a:cs typeface="Cambria"/>
              </a:rPr>
              <a:t> </a:t>
            </a:r>
            <a:r>
              <a:rPr sz="3975" baseline="-10482" dirty="0">
                <a:latin typeface="Cambria"/>
                <a:cs typeface="Cambria"/>
              </a:rPr>
              <a:t>9</a:t>
            </a:r>
            <a:r>
              <a:rPr sz="3525" baseline="1182" dirty="0">
                <a:latin typeface="Cambria"/>
                <a:cs typeface="Cambria"/>
              </a:rPr>
              <a:t>ivi</a:t>
            </a:r>
            <a:r>
              <a:rPr sz="1400" dirty="0">
                <a:latin typeface="Cambria"/>
                <a:cs typeface="Cambria"/>
              </a:rPr>
              <a:t>n</a:t>
            </a:r>
            <a:r>
              <a:rPr sz="3975" baseline="-10482" dirty="0">
                <a:latin typeface="Cambria"/>
                <a:cs typeface="Cambria"/>
              </a:rPr>
              <a:t>9</a:t>
            </a:r>
            <a:r>
              <a:rPr sz="3975" spc="-480" baseline="-10482" dirty="0">
                <a:latin typeface="Cambria"/>
                <a:cs typeface="Cambria"/>
              </a:rPr>
              <a:t> </a:t>
            </a:r>
            <a:r>
              <a:rPr sz="3525" baseline="1182" dirty="0">
                <a:latin typeface="Cambria"/>
                <a:cs typeface="Cambria"/>
              </a:rPr>
              <a:t>a</a:t>
            </a:r>
            <a:r>
              <a:rPr sz="3525" spc="330" baseline="1182" dirty="0">
                <a:latin typeface="Cambria"/>
                <a:cs typeface="Cambria"/>
              </a:rPr>
              <a:t> </a:t>
            </a:r>
            <a:r>
              <a:rPr sz="3525" baseline="1182" dirty="0">
                <a:latin typeface="Cambria"/>
                <a:cs typeface="Cambria"/>
              </a:rPr>
              <a:t>very</a:t>
            </a:r>
            <a:r>
              <a:rPr sz="3525" spc="112" baseline="1182" dirty="0">
                <a:latin typeface="Cambria"/>
                <a:cs typeface="Cambria"/>
              </a:rPr>
              <a:t> </a:t>
            </a:r>
            <a:r>
              <a:rPr sz="3525" baseline="1182" dirty="0">
                <a:latin typeface="Cambria"/>
                <a:cs typeface="Cambria"/>
              </a:rPr>
              <a:t>skor†</a:t>
            </a:r>
            <a:r>
              <a:rPr sz="3525" spc="307" baseline="1182" dirty="0">
                <a:latin typeface="Cambria"/>
                <a:cs typeface="Cambria"/>
              </a:rPr>
              <a:t> </a:t>
            </a:r>
            <a:r>
              <a:rPr sz="3525" baseline="1182" dirty="0">
                <a:latin typeface="Cambria"/>
                <a:cs typeface="Cambria"/>
              </a:rPr>
              <a:t>arm</a:t>
            </a:r>
            <a:r>
              <a:rPr sz="3525" spc="307" baseline="1182" dirty="0">
                <a:latin typeface="Cambria"/>
                <a:cs typeface="Cambria"/>
              </a:rPr>
              <a:t> </a:t>
            </a:r>
            <a:r>
              <a:rPr sz="3525" spc="-37" baseline="1182" dirty="0">
                <a:latin typeface="Cambria"/>
                <a:cs typeface="Cambria"/>
              </a:rPr>
              <a:t>and 	</a:t>
            </a:r>
            <a:r>
              <a:rPr sz="2650" dirty="0">
                <a:latin typeface="Cambria"/>
                <a:cs typeface="Cambria"/>
              </a:rPr>
              <a:t>a</a:t>
            </a:r>
            <a:r>
              <a:rPr sz="2650" spc="-105" dirty="0">
                <a:latin typeface="Cambria"/>
                <a:cs typeface="Cambria"/>
              </a:rPr>
              <a:t> </a:t>
            </a:r>
            <a:r>
              <a:rPr sz="2650" spc="-95" dirty="0">
                <a:latin typeface="Cambria"/>
                <a:cs typeface="Cambria"/>
              </a:rPr>
              <a:t>very</a:t>
            </a:r>
            <a:r>
              <a:rPr sz="2650" spc="120" dirty="0">
                <a:latin typeface="Cambria"/>
                <a:cs typeface="Cambria"/>
              </a:rPr>
              <a:t> </a:t>
            </a:r>
            <a:r>
              <a:rPr sz="3975" spc="-270" baseline="2096" dirty="0">
                <a:latin typeface="Cambria"/>
                <a:cs typeface="Cambria"/>
              </a:rPr>
              <a:t>lon</a:t>
            </a:r>
            <a:r>
              <a:rPr sz="3975" spc="-270" baseline="-6289" dirty="0">
                <a:latin typeface="Cambria"/>
                <a:cs typeface="Cambria"/>
              </a:rPr>
              <a:t>9</a:t>
            </a:r>
            <a:r>
              <a:rPr sz="3975" spc="-352" baseline="-6289" dirty="0">
                <a:latin typeface="Cambria"/>
                <a:cs typeface="Cambria"/>
              </a:rPr>
              <a:t> </a:t>
            </a:r>
            <a:r>
              <a:rPr sz="3975" spc="-97" baseline="-8385" dirty="0">
                <a:latin typeface="Cambria"/>
                <a:cs typeface="Cambria"/>
              </a:rPr>
              <a:t>°°</a:t>
            </a:r>
            <a:r>
              <a:rPr sz="3975" spc="-97" baseline="4192" dirty="0">
                <a:latin typeface="Cambria"/>
                <a:cs typeface="Cambria"/>
              </a:rPr>
              <a:t>lzt.</a:t>
            </a:r>
            <a:r>
              <a:rPr sz="3975" spc="-434" baseline="4192" dirty="0">
                <a:latin typeface="Cambria"/>
                <a:cs typeface="Cambria"/>
              </a:rPr>
              <a:t> </a:t>
            </a:r>
            <a:r>
              <a:rPr sz="2650" spc="-55" dirty="0">
                <a:latin typeface="Cambria"/>
                <a:cs typeface="Cambria"/>
              </a:rPr>
              <a:t>These</a:t>
            </a:r>
            <a:r>
              <a:rPr sz="2650" spc="-15" dirty="0">
                <a:latin typeface="Cambria"/>
                <a:cs typeface="Cambria"/>
              </a:rPr>
              <a:t> </a:t>
            </a:r>
            <a:r>
              <a:rPr sz="2650" spc="-170" dirty="0">
                <a:latin typeface="Cambria"/>
                <a:cs typeface="Cambria"/>
              </a:rPr>
              <a:t>chromosomes</a:t>
            </a:r>
            <a:endParaRPr sz="26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80373" y="6492169"/>
            <a:ext cx="4087495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521460" algn="l"/>
              </a:tabLst>
            </a:pPr>
            <a:r>
              <a:rPr sz="2400" dirty="0">
                <a:latin typeface="Cambria"/>
                <a:cs typeface="Cambria"/>
              </a:rPr>
              <a:t>acquire</a:t>
            </a:r>
            <a:r>
              <a:rPr sz="2400" spc="7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'</a:t>
            </a:r>
            <a:r>
              <a:rPr sz="2400" spc="20" dirty="0">
                <a:latin typeface="Cambria"/>
                <a:cs typeface="Cambria"/>
              </a:rPr>
              <a:t> </a:t>
            </a:r>
            <a:r>
              <a:rPr sz="2400" spc="-25" dirty="0">
                <a:latin typeface="Cambria"/>
                <a:cs typeface="Cambria"/>
              </a:rPr>
              <a:t>J’</a:t>
            </a:r>
            <a:r>
              <a:rPr sz="2400" dirty="0">
                <a:latin typeface="Cambria"/>
                <a:cs typeface="Cambria"/>
              </a:rPr>
              <a:t>	shape</a:t>
            </a:r>
            <a:r>
              <a:rPr sz="2400" spc="185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or</a:t>
            </a:r>
            <a:r>
              <a:rPr sz="2400" spc="110" dirty="0">
                <a:latin typeface="Cambria"/>
                <a:cs typeface="Cambria"/>
              </a:rPr>
              <a:t> </a:t>
            </a:r>
            <a:r>
              <a:rPr sz="2400" dirty="0">
                <a:latin typeface="Cambria"/>
                <a:cs typeface="Cambria"/>
              </a:rPr>
              <a:t>rod</a:t>
            </a:r>
            <a:r>
              <a:rPr sz="2400" spc="100" dirty="0">
                <a:latin typeface="Cambria"/>
                <a:cs typeface="Cambria"/>
              </a:rPr>
              <a:t> </a:t>
            </a:r>
            <a:r>
              <a:rPr sz="2400" spc="-10" dirty="0">
                <a:latin typeface="Cambria"/>
                <a:cs typeface="Cambria"/>
              </a:rPr>
              <a:t>shape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41618" y="6748110"/>
            <a:ext cx="5238750" cy="20808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44195">
              <a:lnSpc>
                <a:spcPts val="3420"/>
              </a:lnSpc>
              <a:spcBef>
                <a:spcPts val="114"/>
              </a:spcBef>
            </a:pPr>
            <a:r>
              <a:rPr sz="2950" spc="-175" dirty="0">
                <a:latin typeface="Cambria"/>
                <a:cs typeface="Cambria"/>
              </a:rPr>
              <a:t>duri</a:t>
            </a:r>
            <a:r>
              <a:rPr sz="4425" spc="-262" baseline="-8474" dirty="0">
                <a:latin typeface="Cambria"/>
                <a:cs typeface="Cambria"/>
              </a:rPr>
              <a:t>^9</a:t>
            </a:r>
            <a:r>
              <a:rPr sz="4425" spc="-262" baseline="-7532" dirty="0">
                <a:latin typeface="Cambria"/>
                <a:cs typeface="Cambria"/>
              </a:rPr>
              <a:t>•^</a:t>
            </a:r>
            <a:r>
              <a:rPr sz="2950" spc="-175" dirty="0">
                <a:latin typeface="Cambria"/>
                <a:cs typeface="Cambria"/>
              </a:rPr>
              <a:t>ophose.</a:t>
            </a:r>
            <a:endParaRPr sz="2950">
              <a:latin typeface="Cambria"/>
              <a:cs typeface="Cambria"/>
            </a:endParaRPr>
          </a:p>
          <a:p>
            <a:pPr marL="548640" marR="30480" indent="-511175">
              <a:lnSpc>
                <a:spcPts val="2450"/>
              </a:lnSpc>
              <a:spcBef>
                <a:spcPts val="470"/>
              </a:spcBef>
            </a:pPr>
            <a:r>
              <a:rPr sz="2550" spc="-40" dirty="0">
                <a:latin typeface="Consolas"/>
                <a:cs typeface="Consolas"/>
              </a:rPr>
              <a:t>d)TeMrentNc:</a:t>
            </a:r>
            <a:r>
              <a:rPr sz="2550" spc="-465" dirty="0">
                <a:latin typeface="Consolas"/>
                <a:cs typeface="Consolas"/>
              </a:rPr>
              <a:t> </a:t>
            </a:r>
            <a:r>
              <a:rPr sz="2550" spc="-35" dirty="0">
                <a:latin typeface="Consolas"/>
                <a:cs typeface="Consolas"/>
              </a:rPr>
              <a:t>Centomereis|oc†ed </a:t>
            </a:r>
            <a:r>
              <a:rPr sz="2550" spc="-70" dirty="0">
                <a:latin typeface="Consolas"/>
                <a:cs typeface="Consolas"/>
              </a:rPr>
              <a:t>o†oneend</a:t>
            </a:r>
            <a:r>
              <a:rPr sz="2550" spc="-500" dirty="0">
                <a:latin typeface="Consolas"/>
                <a:cs typeface="Consolas"/>
              </a:rPr>
              <a:t> </a:t>
            </a:r>
            <a:r>
              <a:rPr sz="2550" spc="-95" dirty="0">
                <a:latin typeface="Consolas"/>
                <a:cs typeface="Consolas"/>
              </a:rPr>
              <a:t>of†he</a:t>
            </a:r>
            <a:r>
              <a:rPr sz="2550" spc="-610" dirty="0">
                <a:latin typeface="Consolas"/>
                <a:cs typeface="Consolas"/>
              </a:rPr>
              <a:t> </a:t>
            </a:r>
            <a:r>
              <a:rPr sz="2550" spc="-10" dirty="0">
                <a:latin typeface="Consolas"/>
                <a:cs typeface="Consolas"/>
              </a:rPr>
              <a:t>chromosomeso</a:t>
            </a:r>
            <a:endParaRPr sz="2550">
              <a:latin typeface="Consolas"/>
              <a:cs typeface="Consolas"/>
            </a:endParaRPr>
          </a:p>
          <a:p>
            <a:pPr marL="521334" marR="102870" indent="12700">
              <a:lnSpc>
                <a:spcPct val="79200"/>
              </a:lnSpc>
              <a:spcBef>
                <a:spcPts val="95"/>
              </a:spcBef>
            </a:pPr>
            <a:r>
              <a:rPr sz="2550" spc="-150" dirty="0">
                <a:latin typeface="Consolas"/>
                <a:cs typeface="Consolas"/>
              </a:rPr>
              <a:t>†ho††he</a:t>
            </a:r>
            <a:r>
              <a:rPr sz="2550" spc="-535" dirty="0">
                <a:latin typeface="Consolas"/>
                <a:cs typeface="Consolas"/>
              </a:rPr>
              <a:t> </a:t>
            </a:r>
            <a:r>
              <a:rPr sz="2550" spc="-125" dirty="0">
                <a:latin typeface="Consolas"/>
                <a:cs typeface="Consolas"/>
              </a:rPr>
              <a:t>chromosome</a:t>
            </a:r>
            <a:r>
              <a:rPr sz="2550" spc="-420" dirty="0">
                <a:latin typeface="Consolas"/>
                <a:cs typeface="Consolas"/>
              </a:rPr>
              <a:t> </a:t>
            </a:r>
            <a:r>
              <a:rPr sz="2550" spc="-250" dirty="0">
                <a:latin typeface="Consolas"/>
                <a:cs typeface="Consolas"/>
              </a:rPr>
              <a:t>hoson|y</a:t>
            </a:r>
            <a:r>
              <a:rPr sz="2550" spc="-480" dirty="0">
                <a:latin typeface="Consolas"/>
                <a:cs typeface="Consolas"/>
              </a:rPr>
              <a:t> </a:t>
            </a:r>
            <a:r>
              <a:rPr sz="2550" spc="-135" dirty="0">
                <a:latin typeface="Consolas"/>
                <a:cs typeface="Consolas"/>
              </a:rPr>
              <a:t>one </a:t>
            </a:r>
            <a:r>
              <a:rPr sz="2550" spc="-110" dirty="0">
                <a:latin typeface="Consolas"/>
                <a:cs typeface="Consolas"/>
              </a:rPr>
              <a:t>orm.These</a:t>
            </a:r>
            <a:r>
              <a:rPr sz="2550" spc="-635" dirty="0">
                <a:latin typeface="Consolas"/>
                <a:cs typeface="Consolas"/>
              </a:rPr>
              <a:t> </a:t>
            </a:r>
            <a:r>
              <a:rPr sz="2550" spc="-80" dirty="0">
                <a:latin typeface="Consolas"/>
                <a:cs typeface="Consolas"/>
              </a:rPr>
              <a:t>chromosomesure'I” </a:t>
            </a:r>
            <a:r>
              <a:rPr sz="2550" spc="80" dirty="0">
                <a:latin typeface="Consolas"/>
                <a:cs typeface="Consolas"/>
              </a:rPr>
              <a:t>shupedorodshped.</a:t>
            </a:r>
            <a:endParaRPr sz="2550">
              <a:latin typeface="Consolas"/>
              <a:cs typeface="Consola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131" y="6845300"/>
            <a:ext cx="6057900" cy="2362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60031" y="762000"/>
            <a:ext cx="876300" cy="4318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22374" y="346780"/>
            <a:ext cx="3168015" cy="9886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055495" algn="l"/>
              </a:tabLst>
            </a:pPr>
            <a:r>
              <a:rPr sz="6300" spc="-415" dirty="0">
                <a:solidFill>
                  <a:srgbClr val="F6030A"/>
                </a:solidFill>
              </a:rPr>
              <a:t>Tel</a:t>
            </a:r>
            <a:r>
              <a:rPr sz="6300" dirty="0">
                <a:solidFill>
                  <a:srgbClr val="F6030A"/>
                </a:solidFill>
              </a:rPr>
              <a:t>	</a:t>
            </a:r>
            <a:r>
              <a:rPr sz="6300" spc="-465" dirty="0">
                <a:solidFill>
                  <a:srgbClr val="F40C08"/>
                </a:solidFill>
              </a:rPr>
              <a:t>ere</a:t>
            </a:r>
            <a:endParaRPr sz="6300"/>
          </a:p>
        </p:txBody>
      </p:sp>
      <p:sp>
        <p:nvSpPr>
          <p:cNvPr id="5" name="object 5"/>
          <p:cNvSpPr txBox="1"/>
          <p:nvPr/>
        </p:nvSpPr>
        <p:spPr>
          <a:xfrm>
            <a:off x="2922061" y="1610959"/>
            <a:ext cx="11442065" cy="498020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32130" indent="-519430">
              <a:spcBef>
                <a:spcPts val="114"/>
              </a:spcBef>
              <a:buChar char="•"/>
              <a:tabLst>
                <a:tab pos="532130" algn="l"/>
              </a:tabLst>
            </a:pPr>
            <a:r>
              <a:rPr sz="2950" spc="-215" dirty="0">
                <a:latin typeface="Arial MT"/>
                <a:cs typeface="Arial MT"/>
              </a:rPr>
              <a:t>The</a:t>
            </a:r>
            <a:r>
              <a:rPr sz="2950" spc="-45" dirty="0">
                <a:latin typeface="Arial MT"/>
                <a:cs typeface="Arial MT"/>
              </a:rPr>
              <a:t> </a:t>
            </a:r>
            <a:r>
              <a:rPr sz="2950" spc="-440" dirty="0">
                <a:latin typeface="Arial MT"/>
                <a:cs typeface="Arial MT"/>
              </a:rPr>
              <a:t>†wo</a:t>
            </a:r>
            <a:r>
              <a:rPr sz="2950" spc="150" dirty="0">
                <a:latin typeface="Arial MT"/>
                <a:cs typeface="Arial MT"/>
              </a:rPr>
              <a:t> </a:t>
            </a:r>
            <a:r>
              <a:rPr sz="2950" spc="-275" dirty="0">
                <a:latin typeface="Arial MT"/>
                <a:cs typeface="Arial MT"/>
              </a:rPr>
              <a:t>ends</a:t>
            </a:r>
            <a:r>
              <a:rPr sz="2950" spc="6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of</a:t>
            </a:r>
            <a:r>
              <a:rPr sz="2950" spc="125" dirty="0">
                <a:latin typeface="Arial MT"/>
                <a:cs typeface="Arial MT"/>
              </a:rPr>
              <a:t> </a:t>
            </a:r>
            <a:r>
              <a:rPr sz="2950" spc="-270" dirty="0">
                <a:latin typeface="Arial MT"/>
                <a:cs typeface="Arial MT"/>
              </a:rPr>
              <a:t>chromosomes</a:t>
            </a:r>
            <a:r>
              <a:rPr sz="2950" spc="254" dirty="0">
                <a:latin typeface="Arial MT"/>
                <a:cs typeface="Arial MT"/>
              </a:rPr>
              <a:t> </a:t>
            </a:r>
            <a:r>
              <a:rPr sz="2950" spc="-95" dirty="0">
                <a:latin typeface="Arial MT"/>
                <a:cs typeface="Arial MT"/>
              </a:rPr>
              <a:t>are</a:t>
            </a:r>
            <a:r>
              <a:rPr sz="2950" spc="-135" dirty="0">
                <a:latin typeface="Arial MT"/>
                <a:cs typeface="Arial MT"/>
              </a:rPr>
              <a:t> </a:t>
            </a:r>
            <a:r>
              <a:rPr sz="2950" spc="-280" dirty="0">
                <a:latin typeface="Arial MT"/>
                <a:cs typeface="Arial MT"/>
              </a:rPr>
              <a:t>known</a:t>
            </a:r>
            <a:r>
              <a:rPr sz="2950" spc="-20" dirty="0">
                <a:latin typeface="Arial MT"/>
                <a:cs typeface="Arial MT"/>
              </a:rPr>
              <a:t> </a:t>
            </a:r>
            <a:r>
              <a:rPr sz="2950" spc="-315" dirty="0">
                <a:latin typeface="Arial MT"/>
                <a:cs typeface="Arial MT"/>
              </a:rPr>
              <a:t>as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114" dirty="0">
                <a:solidFill>
                  <a:srgbClr val="DB0808"/>
                </a:solidFill>
                <a:latin typeface="Arial MT"/>
                <a:cs typeface="Arial MT"/>
              </a:rPr>
              <a:t>†elomeres.</a:t>
            </a:r>
            <a:endParaRPr sz="2950">
              <a:latin typeface="Arial MT"/>
              <a:cs typeface="Arial MT"/>
            </a:endParaRPr>
          </a:p>
          <a:p>
            <a:pPr>
              <a:spcBef>
                <a:spcPts val="975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513080" marR="101600" indent="-501015">
              <a:lnSpc>
                <a:spcPts val="3050"/>
              </a:lnSpc>
              <a:buChar char="•"/>
              <a:tabLst>
                <a:tab pos="513080" algn="l"/>
                <a:tab pos="532130" algn="l"/>
                <a:tab pos="2635885" algn="l"/>
              </a:tabLst>
            </a:pPr>
            <a:r>
              <a:rPr sz="2950" dirty="0">
                <a:latin typeface="Arial MT"/>
                <a:cs typeface="Arial MT"/>
              </a:rPr>
              <a:t>	</a:t>
            </a:r>
            <a:r>
              <a:rPr sz="2950" spc="-220" dirty="0">
                <a:latin typeface="Arial MT"/>
                <a:cs typeface="Arial MT"/>
              </a:rPr>
              <a:t>They</a:t>
            </a:r>
            <a:r>
              <a:rPr sz="2950" spc="15" dirty="0">
                <a:latin typeface="Arial MT"/>
                <a:cs typeface="Arial MT"/>
              </a:rPr>
              <a:t> </a:t>
            </a:r>
            <a:r>
              <a:rPr sz="2950" spc="-95" dirty="0">
                <a:latin typeface="Arial MT"/>
                <a:cs typeface="Arial MT"/>
              </a:rPr>
              <a:t>are</a:t>
            </a:r>
            <a:r>
              <a:rPr sz="2950" spc="-145" dirty="0">
                <a:latin typeface="Arial MT"/>
                <a:cs typeface="Arial MT"/>
              </a:rPr>
              <a:t> </a:t>
            </a:r>
            <a:r>
              <a:rPr sz="2950" spc="-114" dirty="0">
                <a:latin typeface="Arial MT"/>
                <a:cs typeface="Arial MT"/>
              </a:rPr>
              <a:t>highly</a:t>
            </a:r>
            <a:r>
              <a:rPr sz="2950" spc="-85" dirty="0">
                <a:latin typeface="Arial MT"/>
                <a:cs typeface="Arial MT"/>
              </a:rPr>
              <a:t> </a:t>
            </a:r>
            <a:r>
              <a:rPr sz="2950" spc="-245" dirty="0">
                <a:solidFill>
                  <a:srgbClr val="B1261F"/>
                </a:solidFill>
                <a:latin typeface="Arial MT"/>
                <a:cs typeface="Arial MT"/>
              </a:rPr>
              <a:t>s†able</a:t>
            </a:r>
            <a:r>
              <a:rPr sz="2950" spc="25" dirty="0">
                <a:solidFill>
                  <a:srgbClr val="B1261F"/>
                </a:solidFill>
                <a:latin typeface="Arial MT"/>
                <a:cs typeface="Arial MT"/>
              </a:rPr>
              <a:t> </a:t>
            </a:r>
            <a:r>
              <a:rPr sz="2950" spc="-300" dirty="0">
                <a:latin typeface="Arial MT"/>
                <a:cs typeface="Arial MT"/>
              </a:rPr>
              <a:t>and</a:t>
            </a:r>
            <a:r>
              <a:rPr sz="2950" spc="30" dirty="0">
                <a:latin typeface="Arial MT"/>
                <a:cs typeface="Arial MT"/>
              </a:rPr>
              <a:t> </a:t>
            </a:r>
            <a:r>
              <a:rPr sz="2950" spc="-300" dirty="0">
                <a:latin typeface="Arial MT"/>
                <a:cs typeface="Arial MT"/>
              </a:rPr>
              <a:t>do</a:t>
            </a:r>
            <a:r>
              <a:rPr sz="2950" spc="80" dirty="0">
                <a:latin typeface="Arial MT"/>
                <a:cs typeface="Arial MT"/>
              </a:rPr>
              <a:t> </a:t>
            </a:r>
            <a:r>
              <a:rPr sz="2950" spc="-400" dirty="0">
                <a:latin typeface="Arial MT"/>
                <a:cs typeface="Arial MT"/>
              </a:rPr>
              <a:t>no†</a:t>
            </a:r>
            <a:r>
              <a:rPr sz="2950" spc="185" dirty="0">
                <a:latin typeface="Arial MT"/>
                <a:cs typeface="Arial MT"/>
              </a:rPr>
              <a:t> </a:t>
            </a:r>
            <a:r>
              <a:rPr sz="2950" spc="-110" dirty="0">
                <a:latin typeface="Arial MT"/>
                <a:cs typeface="Arial MT"/>
              </a:rPr>
              <a:t>fuse</a:t>
            </a:r>
            <a:r>
              <a:rPr sz="2950" spc="-9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or</a:t>
            </a:r>
            <a:r>
              <a:rPr sz="2950" spc="-40" dirty="0">
                <a:latin typeface="Arial MT"/>
                <a:cs typeface="Arial MT"/>
              </a:rPr>
              <a:t> </a:t>
            </a:r>
            <a:r>
              <a:rPr sz="2950" spc="-254" dirty="0">
                <a:latin typeface="Arial MT"/>
                <a:cs typeface="Arial MT"/>
              </a:rPr>
              <a:t>uni†e</a:t>
            </a:r>
            <a:r>
              <a:rPr sz="2950" spc="45" dirty="0">
                <a:latin typeface="Arial MT"/>
                <a:cs typeface="Arial MT"/>
              </a:rPr>
              <a:t> </a:t>
            </a:r>
            <a:r>
              <a:rPr sz="2950" spc="-35" dirty="0">
                <a:latin typeface="Arial MT"/>
                <a:cs typeface="Arial MT"/>
              </a:rPr>
              <a:t>with</a:t>
            </a:r>
            <a:r>
              <a:rPr sz="2950" spc="-155" dirty="0">
                <a:latin typeface="Arial MT"/>
                <a:cs typeface="Arial MT"/>
              </a:rPr>
              <a:t> </a:t>
            </a:r>
            <a:r>
              <a:rPr sz="2950" spc="-220" dirty="0">
                <a:latin typeface="Arial MT"/>
                <a:cs typeface="Arial MT"/>
              </a:rPr>
              <a:t>†elomeres</a:t>
            </a:r>
            <a:r>
              <a:rPr sz="2950" spc="9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of</a:t>
            </a:r>
            <a:r>
              <a:rPr sz="2950" spc="204" dirty="0">
                <a:latin typeface="Arial MT"/>
                <a:cs typeface="Arial MT"/>
              </a:rPr>
              <a:t> </a:t>
            </a:r>
            <a:r>
              <a:rPr sz="2950" spc="-145" dirty="0">
                <a:solidFill>
                  <a:srgbClr val="B1131C"/>
                </a:solidFill>
                <a:latin typeface="Arial MT"/>
                <a:cs typeface="Arial MT"/>
              </a:rPr>
              <a:t>o†her </a:t>
            </a:r>
            <a:r>
              <a:rPr sz="2950" spc="-300" dirty="0">
                <a:solidFill>
                  <a:srgbClr val="C32126"/>
                </a:solidFill>
                <a:latin typeface="Arial MT"/>
                <a:cs typeface="Arial MT"/>
              </a:rPr>
              <a:t>chromosomes</a:t>
            </a:r>
            <a:r>
              <a:rPr sz="2950" dirty="0">
                <a:solidFill>
                  <a:srgbClr val="C32126"/>
                </a:solidFill>
                <a:latin typeface="Arial MT"/>
                <a:cs typeface="Arial MT"/>
              </a:rPr>
              <a:t>	</a:t>
            </a:r>
            <a:r>
              <a:rPr sz="2950" spc="-254" dirty="0">
                <a:solidFill>
                  <a:srgbClr val="CF1C1A"/>
                </a:solidFill>
                <a:latin typeface="Arial MT"/>
                <a:cs typeface="Arial MT"/>
              </a:rPr>
              <a:t>due</a:t>
            </a:r>
            <a:r>
              <a:rPr sz="2950" spc="15" dirty="0">
                <a:solidFill>
                  <a:srgbClr val="CF1C1A"/>
                </a:solidFill>
                <a:latin typeface="Arial MT"/>
                <a:cs typeface="Arial MT"/>
              </a:rPr>
              <a:t> </a:t>
            </a:r>
            <a:r>
              <a:rPr sz="2950" dirty="0">
                <a:solidFill>
                  <a:srgbClr val="E80816"/>
                </a:solidFill>
                <a:latin typeface="Arial MT"/>
                <a:cs typeface="Arial MT"/>
              </a:rPr>
              <a:t>to</a:t>
            </a:r>
            <a:r>
              <a:rPr sz="2950" spc="-195" dirty="0">
                <a:solidFill>
                  <a:srgbClr val="E80816"/>
                </a:solidFill>
                <a:latin typeface="Arial MT"/>
                <a:cs typeface="Arial MT"/>
              </a:rPr>
              <a:t> </a:t>
            </a:r>
            <a:r>
              <a:rPr sz="2950" spc="-35" dirty="0">
                <a:solidFill>
                  <a:srgbClr val="E4080A"/>
                </a:solidFill>
                <a:latin typeface="Arial MT"/>
                <a:cs typeface="Arial MT"/>
              </a:rPr>
              <a:t>polarity</a:t>
            </a:r>
            <a:r>
              <a:rPr sz="2950" spc="60" dirty="0">
                <a:solidFill>
                  <a:srgbClr val="E4080A"/>
                </a:solidFill>
                <a:latin typeface="Arial MT"/>
                <a:cs typeface="Arial MT"/>
              </a:rPr>
              <a:t> </a:t>
            </a:r>
            <a:r>
              <a:rPr sz="2950" spc="50" dirty="0">
                <a:solidFill>
                  <a:srgbClr val="CD1A16"/>
                </a:solidFill>
                <a:latin typeface="Arial MT"/>
                <a:cs typeface="Arial MT"/>
              </a:rPr>
              <a:t>effect.</a:t>
            </a:r>
            <a:endParaRPr sz="2950">
              <a:latin typeface="Arial MT"/>
              <a:cs typeface="Arial MT"/>
            </a:endParaRPr>
          </a:p>
          <a:p>
            <a:pPr>
              <a:spcBef>
                <a:spcPts val="1050"/>
              </a:spcBef>
              <a:buFont typeface="Arial MT"/>
              <a:buChar char="•"/>
            </a:pPr>
            <a:endParaRPr sz="2950">
              <a:latin typeface="Arial MT"/>
              <a:cs typeface="Arial MT"/>
            </a:endParaRPr>
          </a:p>
          <a:p>
            <a:pPr marL="514350" marR="5080" indent="-502284">
              <a:lnSpc>
                <a:spcPts val="3000"/>
              </a:lnSpc>
              <a:buChar char="•"/>
              <a:tabLst>
                <a:tab pos="514350" algn="l"/>
                <a:tab pos="541020" algn="l"/>
              </a:tabLst>
            </a:pPr>
            <a:r>
              <a:rPr sz="3000" dirty="0">
                <a:latin typeface="Arial MT"/>
                <a:cs typeface="Arial MT"/>
              </a:rPr>
              <a:t>	</a:t>
            </a:r>
            <a:r>
              <a:rPr sz="3000" spc="-330" dirty="0">
                <a:latin typeface="Arial MT"/>
                <a:cs typeface="Arial MT"/>
              </a:rPr>
              <a:t>Any</a:t>
            </a:r>
            <a:r>
              <a:rPr sz="3000" spc="55" dirty="0">
                <a:latin typeface="Arial MT"/>
                <a:cs typeface="Arial MT"/>
              </a:rPr>
              <a:t> </a:t>
            </a:r>
            <a:r>
              <a:rPr sz="3000" spc="-175" dirty="0">
                <a:solidFill>
                  <a:srgbClr val="B51A16"/>
                </a:solidFill>
                <a:latin typeface="Arial MT"/>
                <a:cs typeface="Arial MT"/>
              </a:rPr>
              <a:t>broken</a:t>
            </a:r>
            <a:r>
              <a:rPr sz="3000" spc="-50" dirty="0">
                <a:solidFill>
                  <a:srgbClr val="B51A16"/>
                </a:solidFill>
                <a:latin typeface="Arial MT"/>
                <a:cs typeface="Arial MT"/>
              </a:rPr>
              <a:t> </a:t>
            </a:r>
            <a:r>
              <a:rPr sz="3000" spc="-290" dirty="0">
                <a:latin typeface="Arial MT"/>
                <a:cs typeface="Arial MT"/>
              </a:rPr>
              <a:t>end</a:t>
            </a:r>
            <a:r>
              <a:rPr sz="3000" dirty="0">
                <a:latin typeface="Arial MT"/>
                <a:cs typeface="Arial MT"/>
              </a:rPr>
              <a:t> of</a:t>
            </a:r>
            <a:r>
              <a:rPr sz="3000" spc="-150" dirty="0">
                <a:latin typeface="Arial MT"/>
                <a:cs typeface="Arial MT"/>
              </a:rPr>
              <a:t> </a:t>
            </a:r>
            <a:r>
              <a:rPr sz="3000" spc="-320" dirty="0">
                <a:latin typeface="Arial MT"/>
                <a:cs typeface="Arial MT"/>
              </a:rPr>
              <a:t>a</a:t>
            </a:r>
            <a:r>
              <a:rPr sz="3000" spc="-100" dirty="0">
                <a:latin typeface="Arial MT"/>
                <a:cs typeface="Arial MT"/>
              </a:rPr>
              <a:t> </a:t>
            </a:r>
            <a:r>
              <a:rPr sz="3000" spc="-300" dirty="0">
                <a:latin typeface="Arial MT"/>
                <a:cs typeface="Arial MT"/>
              </a:rPr>
              <a:t>chromosome</a:t>
            </a:r>
            <a:r>
              <a:rPr sz="3000" spc="185" dirty="0">
                <a:latin typeface="Arial MT"/>
                <a:cs typeface="Arial MT"/>
              </a:rPr>
              <a:t> </a:t>
            </a:r>
            <a:r>
              <a:rPr sz="3000" i="1" spc="-105" dirty="0">
                <a:latin typeface="Arial"/>
                <a:cs typeface="Arial"/>
              </a:rPr>
              <a:t>is</a:t>
            </a:r>
            <a:r>
              <a:rPr sz="3000" i="1" spc="95" dirty="0">
                <a:latin typeface="Arial"/>
                <a:cs typeface="Arial"/>
              </a:rPr>
              <a:t> </a:t>
            </a:r>
            <a:r>
              <a:rPr sz="3000" spc="-185" dirty="0">
                <a:solidFill>
                  <a:srgbClr val="AF2626"/>
                </a:solidFill>
                <a:latin typeface="Arial MT"/>
                <a:cs typeface="Arial MT"/>
              </a:rPr>
              <a:t>unstable</a:t>
            </a:r>
            <a:r>
              <a:rPr sz="3000" spc="105" dirty="0">
                <a:solidFill>
                  <a:srgbClr val="AF2626"/>
                </a:solidFill>
                <a:latin typeface="Arial MT"/>
                <a:cs typeface="Arial MT"/>
              </a:rPr>
              <a:t> </a:t>
            </a:r>
            <a:r>
              <a:rPr sz="3000" spc="-320" dirty="0">
                <a:latin typeface="Arial MT"/>
                <a:cs typeface="Arial MT"/>
              </a:rPr>
              <a:t>and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95" dirty="0">
                <a:latin typeface="Arial MT"/>
                <a:cs typeface="Arial MT"/>
              </a:rPr>
              <a:t>can</a:t>
            </a:r>
            <a:r>
              <a:rPr sz="3000" spc="35" dirty="0">
                <a:latin typeface="Arial MT"/>
                <a:cs typeface="Arial MT"/>
              </a:rPr>
              <a:t> </a:t>
            </a:r>
            <a:r>
              <a:rPr sz="3000" spc="-60" dirty="0">
                <a:latin typeface="Arial MT"/>
                <a:cs typeface="Arial MT"/>
              </a:rPr>
              <a:t>join</a:t>
            </a:r>
            <a:r>
              <a:rPr sz="3000" spc="-85" dirty="0">
                <a:latin typeface="Arial MT"/>
                <a:cs typeface="Arial MT"/>
              </a:rPr>
              <a:t> </a:t>
            </a:r>
            <a:r>
              <a:rPr sz="3000" spc="-70" dirty="0">
                <a:latin typeface="Arial MT"/>
                <a:cs typeface="Arial MT"/>
              </a:rPr>
              <a:t>with</a:t>
            </a:r>
            <a:r>
              <a:rPr sz="3000" spc="-140" dirty="0">
                <a:latin typeface="Arial MT"/>
                <a:cs typeface="Arial MT"/>
              </a:rPr>
              <a:t> </a:t>
            </a:r>
            <a:r>
              <a:rPr sz="3000" spc="-320" dirty="0">
                <a:latin typeface="Arial MT"/>
                <a:cs typeface="Arial MT"/>
              </a:rPr>
              <a:t>a</a:t>
            </a:r>
            <a:r>
              <a:rPr sz="3000" spc="-185" dirty="0">
                <a:latin typeface="Arial MT"/>
                <a:cs typeface="Arial MT"/>
              </a:rPr>
              <a:t> </a:t>
            </a:r>
            <a:r>
              <a:rPr sz="3000" spc="-195" dirty="0">
                <a:latin typeface="Arial MT"/>
                <a:cs typeface="Arial MT"/>
              </a:rPr>
              <a:t>piece</a:t>
            </a:r>
            <a:r>
              <a:rPr sz="3000" spc="-15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</a:t>
            </a:r>
            <a:r>
              <a:rPr sz="3000" spc="-355" dirty="0">
                <a:latin typeface="Arial MT"/>
                <a:cs typeface="Arial MT"/>
              </a:rPr>
              <a:t>any</a:t>
            </a:r>
            <a:r>
              <a:rPr sz="3000" spc="85" dirty="0">
                <a:latin typeface="Arial MT"/>
                <a:cs typeface="Arial MT"/>
              </a:rPr>
              <a:t> </a:t>
            </a:r>
            <a:r>
              <a:rPr sz="3000" spc="-220" dirty="0">
                <a:latin typeface="Arial MT"/>
                <a:cs typeface="Arial MT"/>
              </a:rPr>
              <a:t>o†her</a:t>
            </a:r>
            <a:r>
              <a:rPr sz="3000" spc="45" dirty="0">
                <a:latin typeface="Arial MT"/>
                <a:cs typeface="Arial MT"/>
              </a:rPr>
              <a:t> </a:t>
            </a:r>
            <a:r>
              <a:rPr sz="3000" spc="-315" dirty="0">
                <a:latin typeface="Arial MT"/>
                <a:cs typeface="Arial MT"/>
              </a:rPr>
              <a:t>chromosome.</a:t>
            </a:r>
            <a:endParaRPr sz="3000">
              <a:latin typeface="Arial MT"/>
              <a:cs typeface="Arial MT"/>
            </a:endParaRPr>
          </a:p>
          <a:p>
            <a:pPr>
              <a:spcBef>
                <a:spcPts val="869"/>
              </a:spcBef>
              <a:buFont typeface="Arial MT"/>
              <a:buChar char="•"/>
            </a:pPr>
            <a:endParaRPr sz="3000">
              <a:latin typeface="Arial MT"/>
              <a:cs typeface="Arial MT"/>
            </a:endParaRPr>
          </a:p>
          <a:p>
            <a:pPr marL="513715" marR="10160" indent="-501015">
              <a:lnSpc>
                <a:spcPts val="3100"/>
              </a:lnSpc>
              <a:buChar char="•"/>
              <a:tabLst>
                <a:tab pos="516255" algn="l"/>
                <a:tab pos="8921750" algn="l"/>
              </a:tabLst>
            </a:pPr>
            <a:r>
              <a:rPr sz="2850" spc="-380" dirty="0">
                <a:latin typeface="Arial MT"/>
                <a:cs typeface="Arial MT"/>
              </a:rPr>
              <a:t>Bu†</a:t>
            </a:r>
            <a:r>
              <a:rPr sz="2850" spc="18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215" dirty="0">
                <a:latin typeface="Arial MT"/>
                <a:cs typeface="Arial MT"/>
              </a:rPr>
              <a:t> </a:t>
            </a:r>
            <a:r>
              <a:rPr sz="2850" i="1" spc="-105" dirty="0">
                <a:latin typeface="Arial"/>
                <a:cs typeface="Arial"/>
              </a:rPr>
              <a:t>†eIo</a:t>
            </a:r>
            <a:r>
              <a:rPr sz="2850" spc="-105" dirty="0">
                <a:latin typeface="Arial MT"/>
                <a:cs typeface="Arial MT"/>
              </a:rPr>
              <a:t>r</a:t>
            </a:r>
            <a:r>
              <a:rPr sz="2850" spc="25" dirty="0">
                <a:latin typeface="Arial MT"/>
                <a:cs typeface="Arial MT"/>
              </a:rPr>
              <a:t> </a:t>
            </a:r>
            <a:r>
              <a:rPr sz="2850" i="1" spc="-170" dirty="0">
                <a:latin typeface="Arial"/>
                <a:cs typeface="Arial"/>
              </a:rPr>
              <a:t>eves</a:t>
            </a:r>
            <a:r>
              <a:rPr sz="2850" i="1" spc="114" dirty="0">
                <a:latin typeface="Arial"/>
                <a:cs typeface="Arial"/>
              </a:rPr>
              <a:t> </a:t>
            </a:r>
            <a:r>
              <a:rPr sz="2850" spc="-180" dirty="0">
                <a:latin typeface="Arial MT"/>
                <a:cs typeface="Arial MT"/>
              </a:rPr>
              <a:t>impar†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spc="-140" dirty="0">
                <a:latin typeface="Arial MT"/>
                <a:cs typeface="Arial MT"/>
              </a:rPr>
              <a:t>s†abili†y</a:t>
            </a:r>
            <a:r>
              <a:rPr sz="2850" spc="35" dirty="0">
                <a:latin typeface="Arial MT"/>
                <a:cs typeface="Arial MT"/>
              </a:rPr>
              <a:t> </a:t>
            </a:r>
            <a:r>
              <a:rPr sz="2850" spc="-400" dirty="0">
                <a:latin typeface="Arial MT"/>
                <a:cs typeface="Arial MT"/>
              </a:rPr>
              <a:t>†o</a:t>
            </a:r>
            <a:r>
              <a:rPr sz="2850" spc="21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90" dirty="0">
                <a:latin typeface="Arial MT"/>
                <a:cs typeface="Arial MT"/>
              </a:rPr>
              <a:t> </a:t>
            </a:r>
            <a:r>
              <a:rPr sz="2850" spc="-70" dirty="0">
                <a:latin typeface="Arial MT"/>
                <a:cs typeface="Arial MT"/>
              </a:rPr>
              <a:t>chromosome,</a:t>
            </a:r>
            <a:r>
              <a:rPr sz="2850" dirty="0">
                <a:latin typeface="Arial MT"/>
                <a:cs typeface="Arial MT"/>
              </a:rPr>
              <a:t>	</a:t>
            </a:r>
            <a:r>
              <a:rPr sz="2850" spc="-110" dirty="0">
                <a:latin typeface="Arial MT"/>
                <a:cs typeface="Arial MT"/>
              </a:rPr>
              <a:t>which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i="1" spc="-290" dirty="0">
                <a:latin typeface="Arial"/>
                <a:cs typeface="Arial"/>
              </a:rPr>
              <a:t>ne†oins</a:t>
            </a:r>
            <a:r>
              <a:rPr sz="2850" i="1" spc="225" dirty="0">
                <a:latin typeface="Arial"/>
                <a:cs typeface="Arial"/>
              </a:rPr>
              <a:t> </a:t>
            </a:r>
            <a:r>
              <a:rPr sz="2850" spc="-175" dirty="0">
                <a:latin typeface="Arial MT"/>
                <a:cs typeface="Arial MT"/>
              </a:rPr>
              <a:t>i†s 	</a:t>
            </a:r>
            <a:r>
              <a:rPr sz="2850" spc="-160" dirty="0">
                <a:latin typeface="Arial MT"/>
                <a:cs typeface="Arial MT"/>
              </a:rPr>
              <a:t>iden†i†y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spc="-245" dirty="0">
                <a:latin typeface="Arial MT"/>
                <a:cs typeface="Arial MT"/>
              </a:rPr>
              <a:t>and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spc="-35" dirty="0">
                <a:latin typeface="Arial MT"/>
                <a:cs typeface="Arial MT"/>
              </a:rPr>
              <a:t>individuality</a:t>
            </a:r>
            <a:r>
              <a:rPr sz="2850" spc="85" dirty="0">
                <a:latin typeface="Arial MT"/>
                <a:cs typeface="Arial MT"/>
              </a:rPr>
              <a:t> </a:t>
            </a:r>
            <a:r>
              <a:rPr sz="2850" spc="-40" dirty="0">
                <a:latin typeface="Arial MT"/>
                <a:cs typeface="Arial MT"/>
              </a:rPr>
              <a:t>through</a:t>
            </a:r>
            <a:r>
              <a:rPr sz="2850" spc="-85" dirty="0">
                <a:latin typeface="Arial MT"/>
                <a:cs typeface="Arial MT"/>
              </a:rPr>
              <a:t> </a:t>
            </a:r>
            <a:r>
              <a:rPr sz="2850" spc="-45" dirty="0">
                <a:latin typeface="Arial MT"/>
                <a:cs typeface="Arial MT"/>
              </a:rPr>
              <a:t>cell</a:t>
            </a:r>
            <a:r>
              <a:rPr sz="2850" spc="-95" dirty="0">
                <a:latin typeface="Arial MT"/>
                <a:cs typeface="Arial MT"/>
              </a:rPr>
              <a:t> </a:t>
            </a:r>
            <a:r>
              <a:rPr sz="2850" spc="-65" dirty="0">
                <a:latin typeface="Arial MT"/>
                <a:cs typeface="Arial MT"/>
              </a:rPr>
              <a:t>cycle</a:t>
            </a:r>
            <a:r>
              <a:rPr sz="2850" spc="-55" dirty="0">
                <a:latin typeface="Arial MT"/>
                <a:cs typeface="Arial MT"/>
              </a:rPr>
              <a:t> </a:t>
            </a:r>
            <a:r>
              <a:rPr sz="2850" spc="-215" dirty="0">
                <a:latin typeface="Arial MT"/>
                <a:cs typeface="Arial MT"/>
              </a:rPr>
              <a:t>and</a:t>
            </a:r>
            <a:r>
              <a:rPr sz="2850" spc="15" dirty="0">
                <a:latin typeface="Arial MT"/>
                <a:cs typeface="Arial MT"/>
              </a:rPr>
              <a:t> </a:t>
            </a:r>
            <a:r>
              <a:rPr sz="2850" spc="85" dirty="0">
                <a:latin typeface="Arial MT"/>
                <a:cs typeface="Arial MT"/>
              </a:rPr>
              <a:t>for</a:t>
            </a:r>
            <a:r>
              <a:rPr sz="2850" spc="-70" dirty="0">
                <a:latin typeface="Arial MT"/>
                <a:cs typeface="Arial MT"/>
              </a:rPr>
              <a:t> </a:t>
            </a:r>
            <a:r>
              <a:rPr sz="2850" spc="-265" dirty="0">
                <a:latin typeface="Arial MT"/>
                <a:cs typeface="Arial MT"/>
              </a:rPr>
              <a:t>many</a:t>
            </a:r>
            <a:r>
              <a:rPr sz="2850" spc="7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cell 	</a:t>
            </a:r>
            <a:r>
              <a:rPr sz="2850" spc="-45" dirty="0">
                <a:latin typeface="Arial MT"/>
                <a:cs typeface="Arial MT"/>
              </a:rPr>
              <a:t>generations.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53031" y="2374900"/>
            <a:ext cx="2311400" cy="3924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71431" y="685800"/>
            <a:ext cx="596900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05031" y="546100"/>
            <a:ext cx="1079500" cy="482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60731" y="673100"/>
            <a:ext cx="279400" cy="368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29005" y="299685"/>
            <a:ext cx="5484495" cy="8775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086225" algn="l"/>
              </a:tabLst>
            </a:pPr>
            <a:r>
              <a:rPr sz="5600" spc="-10" dirty="0">
                <a:solidFill>
                  <a:srgbClr val="F40C08"/>
                </a:solidFill>
                <a:latin typeface="Cambria"/>
                <a:cs typeface="Cambria"/>
              </a:rPr>
              <a:t>Secondory</a:t>
            </a:r>
            <a:r>
              <a:rPr sz="5600" dirty="0">
                <a:solidFill>
                  <a:srgbClr val="F40C08"/>
                </a:solidFill>
                <a:latin typeface="Cambria"/>
                <a:cs typeface="Cambria"/>
              </a:rPr>
              <a:t>	</a:t>
            </a:r>
            <a:r>
              <a:rPr sz="5600" spc="-310" dirty="0">
                <a:solidFill>
                  <a:srgbClr val="FD0503"/>
                </a:solidFill>
                <a:latin typeface="Cambria"/>
                <a:cs typeface="Cambria"/>
              </a:rPr>
              <a:t>ns†ri</a:t>
            </a:r>
            <a:endParaRPr sz="56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0435" y="1407231"/>
            <a:ext cx="7583805" cy="631761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532130" marR="307340" indent="-520065">
              <a:lnSpc>
                <a:spcPts val="3100"/>
              </a:lnSpc>
              <a:spcBef>
                <a:spcPts val="439"/>
              </a:spcBef>
              <a:buChar char="•"/>
              <a:tabLst>
                <a:tab pos="533400" algn="l"/>
                <a:tab pos="1728470" algn="l"/>
                <a:tab pos="2348865" algn="l"/>
                <a:tab pos="3585845" algn="l"/>
              </a:tabLst>
            </a:pPr>
            <a:r>
              <a:rPr sz="2800" spc="-204" dirty="0">
                <a:latin typeface="Comic Sans MS"/>
                <a:cs typeface="Comic Sans MS"/>
              </a:rPr>
              <a:t>The</a:t>
            </a:r>
            <a:r>
              <a:rPr sz="2800" spc="-5" dirty="0">
                <a:latin typeface="Comic Sans MS"/>
                <a:cs typeface="Comic Sans MS"/>
              </a:rPr>
              <a:t> </a:t>
            </a:r>
            <a:r>
              <a:rPr sz="2800" spc="-130" dirty="0">
                <a:latin typeface="Comic Sans MS"/>
                <a:cs typeface="Comic Sans MS"/>
              </a:rPr>
              <a:t>constricted</a:t>
            </a:r>
            <a:r>
              <a:rPr sz="2800" spc="-80" dirty="0">
                <a:latin typeface="Comic Sans MS"/>
                <a:cs typeface="Comic Sans MS"/>
              </a:rPr>
              <a:t> </a:t>
            </a:r>
            <a:r>
              <a:rPr sz="2800" spc="-140" dirty="0">
                <a:latin typeface="Comic Sans MS"/>
                <a:cs typeface="Comic Sans MS"/>
              </a:rPr>
              <a:t>or</a:t>
            </a:r>
            <a:r>
              <a:rPr sz="2800" spc="-70" dirty="0">
                <a:latin typeface="Comic Sans MS"/>
                <a:cs typeface="Comic Sans MS"/>
              </a:rPr>
              <a:t> </a:t>
            </a:r>
            <a:r>
              <a:rPr sz="2800" spc="-145" dirty="0">
                <a:latin typeface="Comic Sans MS"/>
                <a:cs typeface="Comic Sans MS"/>
              </a:rPr>
              <a:t>narrow</a:t>
            </a:r>
            <a:r>
              <a:rPr sz="2800" spc="-65" dirty="0">
                <a:latin typeface="Comic Sans MS"/>
                <a:cs typeface="Comic Sans MS"/>
              </a:rPr>
              <a:t> </a:t>
            </a:r>
            <a:r>
              <a:rPr sz="2800" spc="-145" dirty="0">
                <a:latin typeface="Comic Sans MS"/>
                <a:cs typeface="Comic Sans MS"/>
              </a:rPr>
              <a:t>region</a:t>
            </a:r>
            <a:r>
              <a:rPr sz="2800" spc="-55" dirty="0">
                <a:latin typeface="Comic Sans MS"/>
                <a:cs typeface="Comic Sans MS"/>
              </a:rPr>
              <a:t> </a:t>
            </a:r>
            <a:r>
              <a:rPr sz="2800" spc="-120" dirty="0">
                <a:solidFill>
                  <a:srgbClr val="36A36B"/>
                </a:solidFill>
                <a:latin typeface="Comic Sans MS"/>
                <a:cs typeface="Comic Sans MS"/>
              </a:rPr>
              <a:t>other</a:t>
            </a:r>
            <a:r>
              <a:rPr sz="2800" spc="10" dirty="0">
                <a:solidFill>
                  <a:srgbClr val="36A36B"/>
                </a:solidFill>
                <a:latin typeface="Comic Sans MS"/>
                <a:cs typeface="Comic Sans MS"/>
              </a:rPr>
              <a:t> </a:t>
            </a:r>
            <a:r>
              <a:rPr sz="2800" spc="-95" dirty="0">
                <a:solidFill>
                  <a:srgbClr val="2A935B"/>
                </a:solidFill>
                <a:latin typeface="Comic Sans MS"/>
                <a:cs typeface="Comic Sans MS"/>
              </a:rPr>
              <a:t>than 	</a:t>
            </a:r>
            <a:r>
              <a:rPr sz="2700" spc="75" dirty="0">
                <a:solidFill>
                  <a:srgbClr val="2F895D"/>
                </a:solidFill>
                <a:latin typeface="Cambria"/>
                <a:cs typeface="Cambria"/>
              </a:rPr>
              <a:t>that</a:t>
            </a:r>
            <a:r>
              <a:rPr sz="2700" spc="370" dirty="0">
                <a:solidFill>
                  <a:srgbClr val="2F895D"/>
                </a:solidFill>
                <a:latin typeface="Cambria"/>
                <a:cs typeface="Cambria"/>
              </a:rPr>
              <a:t> </a:t>
            </a:r>
            <a:r>
              <a:rPr sz="2700" spc="-25" dirty="0">
                <a:solidFill>
                  <a:srgbClr val="3A9766"/>
                </a:solidFill>
                <a:latin typeface="Cambria"/>
                <a:cs typeface="Cambria"/>
              </a:rPr>
              <a:t>of</a:t>
            </a:r>
            <a:r>
              <a:rPr sz="2700" dirty="0">
                <a:solidFill>
                  <a:srgbClr val="3A9766"/>
                </a:solidFill>
                <a:latin typeface="Cambria"/>
                <a:cs typeface="Cambria"/>
              </a:rPr>
              <a:t>	</a:t>
            </a:r>
            <a:r>
              <a:rPr sz="2700" spc="-10" dirty="0">
                <a:solidFill>
                  <a:srgbClr val="389A67"/>
                </a:solidFill>
                <a:latin typeface="Cambria"/>
                <a:cs typeface="Cambria"/>
              </a:rPr>
              <a:t>centromere</a:t>
            </a:r>
            <a:r>
              <a:rPr sz="2700" dirty="0">
                <a:solidFill>
                  <a:srgbClr val="389A67"/>
                </a:solidFill>
                <a:latin typeface="Cambria"/>
                <a:cs typeface="Cambria"/>
              </a:rPr>
              <a:t>	</a:t>
            </a:r>
            <a:r>
              <a:rPr sz="2700" i="1" dirty="0">
                <a:latin typeface="Cambria"/>
                <a:cs typeface="Cambria"/>
              </a:rPr>
              <a:t>is</a:t>
            </a:r>
            <a:r>
              <a:rPr sz="2700" i="1" spc="220" dirty="0">
                <a:latin typeface="Cambria"/>
                <a:cs typeface="Cambria"/>
              </a:rPr>
              <a:t> </a:t>
            </a:r>
            <a:r>
              <a:rPr sz="2700" dirty="0">
                <a:latin typeface="Cambria"/>
                <a:cs typeface="Cambria"/>
              </a:rPr>
              <a:t>called</a:t>
            </a:r>
            <a:r>
              <a:rPr sz="2700" spc="235" dirty="0">
                <a:latin typeface="Cambria"/>
                <a:cs typeface="Cambria"/>
              </a:rPr>
              <a:t> </a:t>
            </a:r>
            <a:r>
              <a:rPr sz="2700" spc="-10" dirty="0">
                <a:solidFill>
                  <a:srgbClr val="AC1C15"/>
                </a:solidFill>
                <a:latin typeface="Cambria"/>
                <a:cs typeface="Cambria"/>
              </a:rPr>
              <a:t>secondary 	</a:t>
            </a:r>
            <a:r>
              <a:rPr sz="2600" spc="-10" dirty="0">
                <a:solidFill>
                  <a:srgbClr val="B62121"/>
                </a:solidFill>
                <a:latin typeface="Cambria"/>
                <a:cs typeface="Cambria"/>
              </a:rPr>
              <a:t>cons†ric†io</a:t>
            </a:r>
            <a:r>
              <a:rPr sz="2600" dirty="0">
                <a:solidFill>
                  <a:srgbClr val="B62121"/>
                </a:solidFill>
                <a:latin typeface="Cambria"/>
                <a:cs typeface="Cambria"/>
              </a:rPr>
              <a:t>	</a:t>
            </a:r>
            <a:r>
              <a:rPr sz="2600" spc="-50" dirty="0">
                <a:solidFill>
                  <a:srgbClr val="B62121"/>
                </a:solidFill>
                <a:latin typeface="Cambria"/>
                <a:cs typeface="Cambria"/>
              </a:rPr>
              <a:t>.</a:t>
            </a:r>
            <a:endParaRPr sz="2600">
              <a:latin typeface="Cambria"/>
              <a:cs typeface="Cambria"/>
            </a:endParaRPr>
          </a:p>
          <a:p>
            <a:pPr marL="521334" marR="1706880" indent="-503555">
              <a:lnSpc>
                <a:spcPts val="3000"/>
              </a:lnSpc>
              <a:spcBef>
                <a:spcPts val="730"/>
              </a:spcBef>
              <a:buChar char="•"/>
              <a:tabLst>
                <a:tab pos="521334" algn="l"/>
                <a:tab pos="541020" algn="l"/>
                <a:tab pos="2642235" algn="l"/>
                <a:tab pos="3347720" algn="l"/>
                <a:tab pos="3643629" algn="l"/>
              </a:tabLst>
            </a:pPr>
            <a:r>
              <a:rPr sz="2800" dirty="0">
                <a:latin typeface="Cambria"/>
                <a:cs typeface="Cambria"/>
              </a:rPr>
              <a:t>	The</a:t>
            </a:r>
            <a:r>
              <a:rPr sz="2800" spc="15" dirty="0">
                <a:latin typeface="Cambria"/>
                <a:cs typeface="Cambria"/>
              </a:rPr>
              <a:t> </a:t>
            </a:r>
            <a:r>
              <a:rPr sz="2800" spc="-10" dirty="0">
                <a:latin typeface="Cambria"/>
                <a:cs typeface="Cambria"/>
              </a:rPr>
              <a:t>chromosomes</a:t>
            </a:r>
            <a:r>
              <a:rPr sz="2800" dirty="0">
                <a:latin typeface="Cambria"/>
                <a:cs typeface="Cambria"/>
              </a:rPr>
              <a:t>	</a:t>
            </a:r>
            <a:r>
              <a:rPr sz="2800" spc="-120" dirty="0">
                <a:latin typeface="Cambria"/>
                <a:cs typeface="Cambria"/>
              </a:rPr>
              <a:t>having</a:t>
            </a:r>
            <a:r>
              <a:rPr sz="2800" spc="30" dirty="0">
                <a:latin typeface="Cambria"/>
                <a:cs typeface="Cambria"/>
              </a:rPr>
              <a:t> </a:t>
            </a:r>
            <a:r>
              <a:rPr sz="2800" spc="-65" dirty="0">
                <a:latin typeface="Cambria"/>
                <a:cs typeface="Cambria"/>
              </a:rPr>
              <a:t>secondary </a:t>
            </a:r>
            <a:r>
              <a:rPr sz="2750" spc="-75" dirty="0">
                <a:latin typeface="Cambria"/>
                <a:cs typeface="Cambria"/>
              </a:rPr>
              <a:t>cons†ric†ion</a:t>
            </a:r>
            <a:r>
              <a:rPr sz="2750" spc="195" dirty="0">
                <a:latin typeface="Cambria"/>
                <a:cs typeface="Cambria"/>
              </a:rPr>
              <a:t> </a:t>
            </a:r>
            <a:r>
              <a:rPr sz="2750" spc="85" dirty="0">
                <a:latin typeface="Cambria"/>
                <a:cs typeface="Cambria"/>
              </a:rPr>
              <a:t>are</a:t>
            </a:r>
            <a:r>
              <a:rPr sz="2750" spc="160" dirty="0">
                <a:latin typeface="Cambria"/>
                <a:cs typeface="Cambria"/>
              </a:rPr>
              <a:t> </a:t>
            </a:r>
            <a:r>
              <a:rPr sz="2750" spc="-215" dirty="0">
                <a:latin typeface="Cambria"/>
                <a:cs typeface="Cambria"/>
              </a:rPr>
              <a:t>known</a:t>
            </a:r>
            <a:r>
              <a:rPr sz="2750" spc="150" dirty="0">
                <a:latin typeface="Cambria"/>
                <a:cs typeface="Cambria"/>
              </a:rPr>
              <a:t> </a:t>
            </a:r>
            <a:r>
              <a:rPr sz="2750" dirty="0">
                <a:latin typeface="Cambria"/>
                <a:cs typeface="Cambria"/>
              </a:rPr>
              <a:t>as</a:t>
            </a:r>
            <a:r>
              <a:rPr sz="2750" spc="-10" dirty="0">
                <a:latin typeface="Cambria"/>
                <a:cs typeface="Cambria"/>
              </a:rPr>
              <a:t> </a:t>
            </a:r>
            <a:r>
              <a:rPr sz="2750" spc="-10" dirty="0">
                <a:solidFill>
                  <a:srgbClr val="643D7C"/>
                </a:solidFill>
                <a:latin typeface="Cambria"/>
                <a:cs typeface="Cambria"/>
              </a:rPr>
              <a:t>sa†elli†e </a:t>
            </a:r>
            <a:r>
              <a:rPr sz="2550" spc="-10" dirty="0">
                <a:solidFill>
                  <a:srgbClr val="5E3A70"/>
                </a:solidFill>
                <a:latin typeface="Cambria"/>
                <a:cs typeface="Cambria"/>
              </a:rPr>
              <a:t>chromosomes</a:t>
            </a:r>
            <a:r>
              <a:rPr sz="2550" dirty="0">
                <a:solidFill>
                  <a:srgbClr val="5E3A70"/>
                </a:solidFill>
                <a:latin typeface="Cambria"/>
                <a:cs typeface="Cambria"/>
              </a:rPr>
              <a:t>	</a:t>
            </a:r>
            <a:r>
              <a:rPr sz="2550" dirty="0">
                <a:solidFill>
                  <a:srgbClr val="523372"/>
                </a:solidFill>
                <a:latin typeface="Cambria"/>
                <a:cs typeface="Cambria"/>
              </a:rPr>
              <a:t>or</a:t>
            </a:r>
            <a:r>
              <a:rPr sz="2550" spc="325" dirty="0">
                <a:solidFill>
                  <a:srgbClr val="523372"/>
                </a:solidFill>
                <a:latin typeface="Cambria"/>
                <a:cs typeface="Cambria"/>
              </a:rPr>
              <a:t> </a:t>
            </a:r>
            <a:r>
              <a:rPr sz="2550" spc="-25" dirty="0">
                <a:solidFill>
                  <a:srgbClr val="603D85"/>
                </a:solidFill>
                <a:latin typeface="Cambria"/>
                <a:cs typeface="Cambria"/>
              </a:rPr>
              <a:t>sat</a:t>
            </a:r>
            <a:r>
              <a:rPr sz="2550" dirty="0">
                <a:solidFill>
                  <a:srgbClr val="603D85"/>
                </a:solidFill>
                <a:latin typeface="Cambria"/>
                <a:cs typeface="Cambria"/>
              </a:rPr>
              <a:t>	</a:t>
            </a:r>
            <a:r>
              <a:rPr sz="2550" spc="-10" dirty="0">
                <a:solidFill>
                  <a:srgbClr val="624480"/>
                </a:solidFill>
                <a:latin typeface="Cambria"/>
                <a:cs typeface="Cambria"/>
              </a:rPr>
              <a:t>Chromosomes.</a:t>
            </a:r>
            <a:endParaRPr sz="2550">
              <a:latin typeface="Cambria"/>
              <a:cs typeface="Cambria"/>
            </a:endParaRPr>
          </a:p>
          <a:p>
            <a:pPr marL="523875" indent="-498475">
              <a:lnSpc>
                <a:spcPts val="3229"/>
              </a:lnSpc>
              <a:spcBef>
                <a:spcPts val="300"/>
              </a:spcBef>
              <a:buClr>
                <a:srgbClr val="0AAA52"/>
              </a:buClr>
              <a:buChar char="•"/>
              <a:tabLst>
                <a:tab pos="523875" algn="l"/>
              </a:tabLst>
            </a:pPr>
            <a:r>
              <a:rPr sz="2800" spc="-150" dirty="0">
                <a:solidFill>
                  <a:srgbClr val="1D9359"/>
                </a:solidFill>
                <a:latin typeface="Comic Sans MS"/>
                <a:cs typeface="Comic Sans MS"/>
              </a:rPr>
              <a:t>Chromosome</a:t>
            </a:r>
            <a:r>
              <a:rPr sz="2800" spc="-60" dirty="0">
                <a:solidFill>
                  <a:srgbClr val="1D9359"/>
                </a:solidFill>
                <a:latin typeface="Comic Sans MS"/>
                <a:cs typeface="Comic Sans MS"/>
              </a:rPr>
              <a:t> </a:t>
            </a:r>
            <a:r>
              <a:rPr sz="2800" spc="-165" dirty="0">
                <a:solidFill>
                  <a:srgbClr val="1CAA5D"/>
                </a:solidFill>
                <a:latin typeface="Comic Sans MS"/>
                <a:cs typeface="Comic Sans MS"/>
              </a:rPr>
              <a:t>may</a:t>
            </a:r>
            <a:r>
              <a:rPr sz="2800" spc="-45" dirty="0">
                <a:solidFill>
                  <a:srgbClr val="1CAA5D"/>
                </a:solidFill>
                <a:latin typeface="Comic Sans MS"/>
                <a:cs typeface="Comic Sans MS"/>
              </a:rPr>
              <a:t> </a:t>
            </a:r>
            <a:r>
              <a:rPr sz="2800" spc="-135" dirty="0">
                <a:solidFill>
                  <a:srgbClr val="388C62"/>
                </a:solidFill>
                <a:latin typeface="Comic Sans MS"/>
                <a:cs typeface="Comic Sans MS"/>
              </a:rPr>
              <a:t>possess</a:t>
            </a:r>
            <a:r>
              <a:rPr sz="2800" spc="15" dirty="0">
                <a:solidFill>
                  <a:srgbClr val="388C62"/>
                </a:solidFill>
                <a:latin typeface="Comic Sans MS"/>
                <a:cs typeface="Comic Sans MS"/>
              </a:rPr>
              <a:t> </a:t>
            </a:r>
            <a:r>
              <a:rPr sz="2800" spc="-40" dirty="0">
                <a:solidFill>
                  <a:srgbClr val="319162"/>
                </a:solidFill>
                <a:latin typeface="Comic Sans MS"/>
                <a:cs typeface="Comic Sans MS"/>
              </a:rPr>
              <a:t>secondary</a:t>
            </a:r>
            <a:endParaRPr sz="2800">
              <a:latin typeface="Comic Sans MS"/>
              <a:cs typeface="Comic Sans MS"/>
            </a:endParaRPr>
          </a:p>
          <a:p>
            <a:pPr marL="534035">
              <a:lnSpc>
                <a:spcPts val="3229"/>
              </a:lnSpc>
              <a:tabLst>
                <a:tab pos="2455545" algn="l"/>
                <a:tab pos="4640580" algn="l"/>
                <a:tab pos="5922645" algn="l"/>
              </a:tabLst>
            </a:pPr>
            <a:r>
              <a:rPr sz="2800" spc="-35" dirty="0">
                <a:solidFill>
                  <a:srgbClr val="41A874"/>
                </a:solidFill>
                <a:latin typeface="Cambria"/>
                <a:cs typeface="Cambria"/>
              </a:rPr>
              <a:t>cons†ric†ion</a:t>
            </a:r>
            <a:r>
              <a:rPr sz="2800" dirty="0">
                <a:solidFill>
                  <a:srgbClr val="41A874"/>
                </a:solidFill>
                <a:latin typeface="Cambria"/>
                <a:cs typeface="Cambria"/>
              </a:rPr>
              <a:t>	</a:t>
            </a:r>
            <a:r>
              <a:rPr sz="2800" spc="-275" dirty="0">
                <a:solidFill>
                  <a:srgbClr val="4D9A70"/>
                </a:solidFill>
                <a:latin typeface="Cambria"/>
                <a:cs typeface="Cambria"/>
              </a:rPr>
              <a:t>in</a:t>
            </a:r>
            <a:r>
              <a:rPr sz="2800" spc="120" dirty="0">
                <a:solidFill>
                  <a:srgbClr val="4D9A70"/>
                </a:solidFill>
                <a:latin typeface="Cambria"/>
                <a:cs typeface="Cambria"/>
              </a:rPr>
              <a:t> </a:t>
            </a:r>
            <a:r>
              <a:rPr sz="2800" spc="-65" dirty="0">
                <a:solidFill>
                  <a:srgbClr val="38A169"/>
                </a:solidFill>
                <a:latin typeface="Cambria"/>
                <a:cs typeface="Cambria"/>
              </a:rPr>
              <a:t>one</a:t>
            </a:r>
            <a:r>
              <a:rPr sz="2800" spc="35" dirty="0">
                <a:solidFill>
                  <a:srgbClr val="38A169"/>
                </a:solidFill>
                <a:latin typeface="Cambria"/>
                <a:cs typeface="Cambria"/>
              </a:rPr>
              <a:t> </a:t>
            </a:r>
            <a:r>
              <a:rPr sz="2800" dirty="0">
                <a:solidFill>
                  <a:srgbClr val="38A169"/>
                </a:solidFill>
                <a:latin typeface="Cambria"/>
                <a:cs typeface="Cambria"/>
              </a:rPr>
              <a:t>or</a:t>
            </a:r>
            <a:r>
              <a:rPr sz="2800" spc="200" dirty="0">
                <a:solidFill>
                  <a:srgbClr val="38A169"/>
                </a:solidFill>
                <a:latin typeface="Cambria"/>
                <a:cs typeface="Cambria"/>
              </a:rPr>
              <a:t> </a:t>
            </a:r>
            <a:r>
              <a:rPr sz="2800" spc="-20" dirty="0">
                <a:solidFill>
                  <a:srgbClr val="18A054"/>
                </a:solidFill>
                <a:latin typeface="Cambria"/>
                <a:cs typeface="Cambria"/>
              </a:rPr>
              <a:t>bo†h</a:t>
            </a:r>
            <a:r>
              <a:rPr sz="2800" dirty="0">
                <a:solidFill>
                  <a:srgbClr val="18A054"/>
                </a:solidFill>
                <a:latin typeface="Cambria"/>
                <a:cs typeface="Cambria"/>
              </a:rPr>
              <a:t>	</a:t>
            </a:r>
            <a:r>
              <a:rPr sz="2800" spc="-60" dirty="0">
                <a:solidFill>
                  <a:srgbClr val="3FB377"/>
                </a:solidFill>
                <a:latin typeface="Cambria"/>
                <a:cs typeface="Cambria"/>
              </a:rPr>
              <a:t>arms</a:t>
            </a:r>
            <a:r>
              <a:rPr sz="2800" spc="-20" dirty="0">
                <a:solidFill>
                  <a:srgbClr val="3FB377"/>
                </a:solidFill>
                <a:latin typeface="Cambria"/>
                <a:cs typeface="Cambria"/>
              </a:rPr>
              <a:t> </a:t>
            </a:r>
            <a:r>
              <a:rPr sz="2800" spc="-25" dirty="0">
                <a:solidFill>
                  <a:srgbClr val="34A167"/>
                </a:solidFill>
                <a:latin typeface="Cambria"/>
                <a:cs typeface="Cambria"/>
              </a:rPr>
              <a:t>of</a:t>
            </a:r>
            <a:r>
              <a:rPr sz="2800" dirty="0">
                <a:solidFill>
                  <a:srgbClr val="34A167"/>
                </a:solidFill>
                <a:latin typeface="Cambria"/>
                <a:cs typeface="Cambria"/>
              </a:rPr>
              <a:t>	</a:t>
            </a:r>
            <a:r>
              <a:rPr sz="2800" spc="-25" dirty="0">
                <a:solidFill>
                  <a:srgbClr val="4FB180"/>
                </a:solidFill>
                <a:latin typeface="Cambria"/>
                <a:cs typeface="Cambria"/>
              </a:rPr>
              <a:t>i†.</a:t>
            </a:r>
            <a:endParaRPr sz="2800">
              <a:latin typeface="Cambria"/>
              <a:cs typeface="Cambria"/>
            </a:endParaRPr>
          </a:p>
          <a:p>
            <a:pPr marL="518159" marR="866775" indent="-501015">
              <a:lnSpc>
                <a:spcPts val="3050"/>
              </a:lnSpc>
              <a:spcBef>
                <a:spcPts val="750"/>
              </a:spcBef>
              <a:buChar char="•"/>
              <a:tabLst>
                <a:tab pos="520700" algn="l"/>
                <a:tab pos="2442210" algn="l"/>
                <a:tab pos="2590800" algn="l"/>
              </a:tabLst>
            </a:pPr>
            <a:r>
              <a:rPr sz="2900" spc="-105" dirty="0">
                <a:latin typeface="Cambria"/>
                <a:cs typeface="Cambria"/>
              </a:rPr>
              <a:t>Chromosomal</a:t>
            </a:r>
            <a:r>
              <a:rPr sz="2900" dirty="0">
                <a:latin typeface="Cambria"/>
                <a:cs typeface="Cambria"/>
              </a:rPr>
              <a:t>	</a:t>
            </a:r>
            <a:r>
              <a:rPr sz="2900" spc="-85" dirty="0">
                <a:latin typeface="Cambria"/>
                <a:cs typeface="Cambria"/>
              </a:rPr>
              <a:t>end</a:t>
            </a:r>
            <a:r>
              <a:rPr sz="2900" spc="80" dirty="0">
                <a:latin typeface="Cambria"/>
                <a:cs typeface="Cambria"/>
              </a:rPr>
              <a:t> </a:t>
            </a:r>
            <a:r>
              <a:rPr sz="2900" spc="-100" dirty="0">
                <a:latin typeface="Cambria"/>
                <a:cs typeface="Cambria"/>
              </a:rPr>
              <a:t>dis†al</a:t>
            </a:r>
            <a:r>
              <a:rPr sz="2900" spc="195" dirty="0">
                <a:latin typeface="Cambria"/>
                <a:cs typeface="Cambria"/>
              </a:rPr>
              <a:t> </a:t>
            </a:r>
            <a:r>
              <a:rPr sz="2900" spc="-280" dirty="0">
                <a:latin typeface="Cambria"/>
                <a:cs typeface="Cambria"/>
              </a:rPr>
              <a:t>†o</a:t>
            </a:r>
            <a:r>
              <a:rPr sz="2900" spc="125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the</a:t>
            </a:r>
            <a:r>
              <a:rPr sz="2900" spc="-110" dirty="0">
                <a:latin typeface="Cambria"/>
                <a:cs typeface="Cambria"/>
              </a:rPr>
              <a:t> </a:t>
            </a:r>
            <a:r>
              <a:rPr sz="2900" spc="-100" dirty="0">
                <a:latin typeface="Cambria"/>
                <a:cs typeface="Cambria"/>
              </a:rPr>
              <a:t>secondary 	</a:t>
            </a:r>
            <a:r>
              <a:rPr sz="2900" spc="-75" dirty="0">
                <a:latin typeface="Cambria"/>
                <a:cs typeface="Cambria"/>
              </a:rPr>
              <a:t>cons†ric†ion</a:t>
            </a:r>
            <a:r>
              <a:rPr sz="2900" dirty="0">
                <a:latin typeface="Cambria"/>
                <a:cs typeface="Cambria"/>
              </a:rPr>
              <a:t>	is</a:t>
            </a:r>
            <a:r>
              <a:rPr sz="2900" spc="125" dirty="0">
                <a:latin typeface="Cambria"/>
                <a:cs typeface="Cambria"/>
              </a:rPr>
              <a:t> </a:t>
            </a:r>
            <a:r>
              <a:rPr sz="2900" spc="-350" dirty="0">
                <a:latin typeface="Cambria"/>
                <a:cs typeface="Cambria"/>
              </a:rPr>
              <a:t>known</a:t>
            </a:r>
            <a:r>
              <a:rPr sz="2900" spc="220" dirty="0">
                <a:latin typeface="Cambria"/>
                <a:cs typeface="Cambria"/>
              </a:rPr>
              <a:t> </a:t>
            </a:r>
            <a:r>
              <a:rPr sz="2900" dirty="0">
                <a:latin typeface="Cambria"/>
                <a:cs typeface="Cambria"/>
              </a:rPr>
              <a:t>as</a:t>
            </a:r>
            <a:r>
              <a:rPr sz="2900" spc="15" dirty="0">
                <a:latin typeface="Cambria"/>
                <a:cs typeface="Cambria"/>
              </a:rPr>
              <a:t> </a:t>
            </a:r>
            <a:r>
              <a:rPr sz="2900" spc="-20" dirty="0">
                <a:latin typeface="Cambria"/>
                <a:cs typeface="Cambria"/>
              </a:rPr>
              <a:t>sa†elli†e.</a:t>
            </a:r>
            <a:endParaRPr sz="2900">
              <a:latin typeface="Cambria"/>
              <a:cs typeface="Cambria"/>
            </a:endParaRPr>
          </a:p>
          <a:p>
            <a:pPr marL="525145" marR="5080" indent="-492125">
              <a:lnSpc>
                <a:spcPct val="105200"/>
              </a:lnSpc>
              <a:spcBef>
                <a:spcPts val="330"/>
              </a:spcBef>
              <a:buChar char="•"/>
              <a:tabLst>
                <a:tab pos="525145" algn="l"/>
                <a:tab pos="533400" algn="l"/>
                <a:tab pos="1506220" algn="l"/>
                <a:tab pos="2161540" algn="l"/>
                <a:tab pos="2225040" algn="l"/>
                <a:tab pos="2672715" algn="l"/>
                <a:tab pos="4145915" algn="l"/>
                <a:tab pos="4490720" algn="l"/>
                <a:tab pos="6174105" algn="l"/>
                <a:tab pos="6318250" algn="l"/>
              </a:tabLst>
            </a:pPr>
            <a:r>
              <a:rPr sz="2500" dirty="0">
                <a:solidFill>
                  <a:srgbClr val="0EAF59"/>
                </a:solidFill>
                <a:latin typeface="Cambria"/>
                <a:cs typeface="Cambria"/>
              </a:rPr>
              <a:t>	</a:t>
            </a:r>
            <a:r>
              <a:rPr sz="2500" spc="-10" dirty="0">
                <a:solidFill>
                  <a:srgbClr val="15A75D"/>
                </a:solidFill>
                <a:latin typeface="Cambria"/>
                <a:cs typeface="Cambria"/>
              </a:rPr>
              <a:t>Production</a:t>
            </a:r>
            <a:r>
              <a:rPr sz="2500" dirty="0">
                <a:solidFill>
                  <a:srgbClr val="15A75D"/>
                </a:solidFill>
                <a:latin typeface="Cambria"/>
                <a:cs typeface="Cambria"/>
              </a:rPr>
              <a:t>		</a:t>
            </a:r>
            <a:r>
              <a:rPr sz="2500" spc="-25" dirty="0">
                <a:solidFill>
                  <a:srgbClr val="36A170"/>
                </a:solidFill>
                <a:latin typeface="Cambria"/>
                <a:cs typeface="Cambria"/>
              </a:rPr>
              <a:t>of</a:t>
            </a:r>
            <a:r>
              <a:rPr sz="2500" dirty="0">
                <a:solidFill>
                  <a:srgbClr val="36A170"/>
                </a:solidFill>
                <a:latin typeface="Cambria"/>
                <a:cs typeface="Cambria"/>
              </a:rPr>
              <a:t>	</a:t>
            </a:r>
            <a:r>
              <a:rPr sz="2500" spc="-10" dirty="0">
                <a:solidFill>
                  <a:srgbClr val="18A154"/>
                </a:solidFill>
                <a:latin typeface="Cambria"/>
                <a:cs typeface="Cambria"/>
              </a:rPr>
              <a:t>nucieolus</a:t>
            </a:r>
            <a:r>
              <a:rPr sz="2500" dirty="0">
                <a:solidFill>
                  <a:srgbClr val="18A154"/>
                </a:solidFill>
                <a:latin typeface="Cambria"/>
                <a:cs typeface="Cambria"/>
              </a:rPr>
              <a:t>	</a:t>
            </a:r>
            <a:r>
              <a:rPr sz="2500" dirty="0">
                <a:solidFill>
                  <a:srgbClr val="46A877"/>
                </a:solidFill>
                <a:latin typeface="Cambria"/>
                <a:cs typeface="Cambria"/>
              </a:rPr>
              <a:t>is</a:t>
            </a:r>
            <a:r>
              <a:rPr sz="2500" spc="155" dirty="0">
                <a:solidFill>
                  <a:srgbClr val="46A877"/>
                </a:solidFill>
                <a:latin typeface="Cambria"/>
                <a:cs typeface="Cambria"/>
              </a:rPr>
              <a:t> </a:t>
            </a:r>
            <a:r>
              <a:rPr sz="2500" spc="105" dirty="0">
                <a:solidFill>
                  <a:srgbClr val="52AC7C"/>
                </a:solidFill>
                <a:latin typeface="Cambria"/>
                <a:cs typeface="Cambria"/>
              </a:rPr>
              <a:t>associated</a:t>
            </a:r>
            <a:r>
              <a:rPr sz="2500" dirty="0">
                <a:solidFill>
                  <a:srgbClr val="52AC7C"/>
                </a:solidFill>
                <a:latin typeface="Cambria"/>
                <a:cs typeface="Cambria"/>
              </a:rPr>
              <a:t>	</a:t>
            </a:r>
            <a:r>
              <a:rPr sz="2500" spc="-20" dirty="0">
                <a:solidFill>
                  <a:srgbClr val="1F954F"/>
                </a:solidFill>
                <a:latin typeface="Cambria"/>
                <a:cs typeface="Cambria"/>
              </a:rPr>
              <a:t>wi†h </a:t>
            </a:r>
            <a:r>
              <a:rPr sz="2450" spc="90" dirty="0">
                <a:solidFill>
                  <a:srgbClr val="319769"/>
                </a:solidFill>
                <a:latin typeface="Cambria"/>
                <a:cs typeface="Cambria"/>
              </a:rPr>
              <a:t>secondary</a:t>
            </a:r>
            <a:r>
              <a:rPr sz="2450" dirty="0">
                <a:solidFill>
                  <a:srgbClr val="319769"/>
                </a:solidFill>
                <a:latin typeface="Cambria"/>
                <a:cs typeface="Cambria"/>
              </a:rPr>
              <a:t>	</a:t>
            </a:r>
            <a:r>
              <a:rPr sz="2450" dirty="0">
                <a:solidFill>
                  <a:srgbClr val="46A377"/>
                </a:solidFill>
                <a:latin typeface="Cambria"/>
                <a:cs typeface="Cambria"/>
              </a:rPr>
              <a:t>cons†ric†ion</a:t>
            </a:r>
            <a:r>
              <a:rPr sz="2450" spc="605" dirty="0">
                <a:solidFill>
                  <a:srgbClr val="46A377"/>
                </a:solidFill>
                <a:latin typeface="Cambria"/>
                <a:cs typeface="Cambria"/>
              </a:rPr>
              <a:t> </a:t>
            </a:r>
            <a:r>
              <a:rPr sz="2450" spc="60" dirty="0">
                <a:solidFill>
                  <a:srgbClr val="4FA779"/>
                </a:solidFill>
                <a:latin typeface="Cambria"/>
                <a:cs typeface="Cambria"/>
              </a:rPr>
              <a:t>and</a:t>
            </a:r>
            <a:r>
              <a:rPr sz="2450" spc="45" dirty="0">
                <a:solidFill>
                  <a:srgbClr val="4FA779"/>
                </a:solidFill>
                <a:latin typeface="Cambria"/>
                <a:cs typeface="Cambria"/>
              </a:rPr>
              <a:t>  </a:t>
            </a:r>
            <a:r>
              <a:rPr sz="2450" spc="190" dirty="0">
                <a:solidFill>
                  <a:srgbClr val="2F855E"/>
                </a:solidFill>
                <a:latin typeface="Cambria"/>
                <a:cs typeface="Cambria"/>
              </a:rPr>
              <a:t>therefore</a:t>
            </a:r>
            <a:r>
              <a:rPr sz="2450" dirty="0">
                <a:solidFill>
                  <a:srgbClr val="2F855E"/>
                </a:solidFill>
                <a:latin typeface="Cambria"/>
                <a:cs typeface="Cambria"/>
              </a:rPr>
              <a:t>		</a:t>
            </a:r>
            <a:r>
              <a:rPr sz="2450" dirty="0">
                <a:solidFill>
                  <a:srgbClr val="44A872"/>
                </a:solidFill>
                <a:latin typeface="Cambria"/>
                <a:cs typeface="Cambria"/>
              </a:rPr>
              <a:t>i†</a:t>
            </a:r>
            <a:r>
              <a:rPr sz="2450" spc="300" dirty="0">
                <a:solidFill>
                  <a:srgbClr val="44A872"/>
                </a:solidFill>
                <a:latin typeface="Cambria"/>
                <a:cs typeface="Cambria"/>
              </a:rPr>
              <a:t> </a:t>
            </a:r>
            <a:r>
              <a:rPr sz="2450" dirty="0">
                <a:solidFill>
                  <a:srgbClr val="60A37E"/>
                </a:solidFill>
                <a:latin typeface="Cambria"/>
                <a:cs typeface="Cambria"/>
              </a:rPr>
              <a:t>is</a:t>
            </a:r>
            <a:r>
              <a:rPr sz="2450" spc="220" dirty="0">
                <a:solidFill>
                  <a:srgbClr val="60A37E"/>
                </a:solidFill>
                <a:latin typeface="Cambria"/>
                <a:cs typeface="Cambria"/>
              </a:rPr>
              <a:t> </a:t>
            </a:r>
            <a:r>
              <a:rPr sz="2450" spc="55" dirty="0">
                <a:solidFill>
                  <a:srgbClr val="4DAC77"/>
                </a:solidFill>
                <a:latin typeface="Cambria"/>
                <a:cs typeface="Cambria"/>
              </a:rPr>
              <a:t>also </a:t>
            </a:r>
            <a:r>
              <a:rPr sz="2450" spc="75" dirty="0">
                <a:solidFill>
                  <a:srgbClr val="3DA06D"/>
                </a:solidFill>
                <a:latin typeface="Cambria"/>
                <a:cs typeface="Cambria"/>
              </a:rPr>
              <a:t>called</a:t>
            </a:r>
            <a:r>
              <a:rPr sz="2450" dirty="0">
                <a:solidFill>
                  <a:srgbClr val="3DA06D"/>
                </a:solidFill>
                <a:latin typeface="Cambria"/>
                <a:cs typeface="Cambria"/>
              </a:rPr>
              <a:t>	</a:t>
            </a:r>
            <a:r>
              <a:rPr sz="2450" dirty="0">
                <a:solidFill>
                  <a:srgbClr val="1AA157"/>
                </a:solidFill>
                <a:latin typeface="Cambria"/>
                <a:cs typeface="Cambria"/>
              </a:rPr>
              <a:t>nucleoius</a:t>
            </a:r>
            <a:r>
              <a:rPr sz="2450" spc="95" dirty="0">
                <a:solidFill>
                  <a:srgbClr val="1AA157"/>
                </a:solidFill>
                <a:latin typeface="Cambria"/>
                <a:cs typeface="Cambria"/>
              </a:rPr>
              <a:t>  </a:t>
            </a:r>
            <a:r>
              <a:rPr sz="2450" spc="85" dirty="0">
                <a:solidFill>
                  <a:srgbClr val="34AC6B"/>
                </a:solidFill>
                <a:latin typeface="Cambria"/>
                <a:cs typeface="Cambria"/>
              </a:rPr>
              <a:t>organizer</a:t>
            </a:r>
            <a:r>
              <a:rPr sz="2450" dirty="0">
                <a:solidFill>
                  <a:srgbClr val="34AC6B"/>
                </a:solidFill>
                <a:latin typeface="Cambria"/>
                <a:cs typeface="Cambria"/>
              </a:rPr>
              <a:t>	</a:t>
            </a:r>
            <a:r>
              <a:rPr sz="2450" spc="45" dirty="0">
                <a:solidFill>
                  <a:srgbClr val="18A054"/>
                </a:solidFill>
                <a:latin typeface="Cambria"/>
                <a:cs typeface="Cambria"/>
              </a:rPr>
              <a:t>region.</a:t>
            </a:r>
            <a:endParaRPr sz="2450">
              <a:latin typeface="Cambria"/>
              <a:cs typeface="Cambria"/>
            </a:endParaRPr>
          </a:p>
          <a:p>
            <a:pPr marL="525145" marR="210820" indent="-508000">
              <a:lnSpc>
                <a:spcPts val="3100"/>
              </a:lnSpc>
              <a:spcBef>
                <a:spcPts val="730"/>
              </a:spcBef>
              <a:buChar char="•"/>
              <a:tabLst>
                <a:tab pos="525145" algn="l"/>
                <a:tab pos="532130" algn="l"/>
                <a:tab pos="4068445" algn="l"/>
                <a:tab pos="5617845" algn="l"/>
              </a:tabLst>
            </a:pPr>
            <a:r>
              <a:rPr sz="2850" dirty="0">
                <a:latin typeface="Cambria"/>
                <a:cs typeface="Cambria"/>
              </a:rPr>
              <a:t>	</a:t>
            </a:r>
            <a:r>
              <a:rPr sz="2850" spc="-50" dirty="0">
                <a:latin typeface="Cambria"/>
                <a:cs typeface="Cambria"/>
              </a:rPr>
              <a:t>Sa†elli†e</a:t>
            </a:r>
            <a:r>
              <a:rPr sz="2850" spc="-35" dirty="0">
                <a:latin typeface="Cambria"/>
                <a:cs typeface="Cambria"/>
              </a:rPr>
              <a:t> </a:t>
            </a:r>
            <a:r>
              <a:rPr sz="2850" spc="-40" dirty="0">
                <a:latin typeface="Cambria"/>
                <a:cs typeface="Cambria"/>
              </a:rPr>
              <a:t>chromosomes</a:t>
            </a:r>
            <a:r>
              <a:rPr sz="2850" dirty="0">
                <a:latin typeface="Cambria"/>
                <a:cs typeface="Cambria"/>
              </a:rPr>
              <a:t>	are</a:t>
            </a:r>
            <a:r>
              <a:rPr sz="2850" spc="45" dirty="0">
                <a:latin typeface="Cambria"/>
                <a:cs typeface="Cambria"/>
              </a:rPr>
              <a:t> </a:t>
            </a:r>
            <a:r>
              <a:rPr sz="2850" spc="-10" dirty="0">
                <a:latin typeface="Cambria"/>
                <a:cs typeface="Cambria"/>
              </a:rPr>
              <a:t>of†en</a:t>
            </a:r>
            <a:r>
              <a:rPr sz="2850" dirty="0">
                <a:latin typeface="Cambria"/>
                <a:cs typeface="Cambria"/>
              </a:rPr>
              <a:t>	referred</a:t>
            </a:r>
            <a:r>
              <a:rPr sz="2850" spc="395" dirty="0">
                <a:latin typeface="Cambria"/>
                <a:cs typeface="Cambria"/>
              </a:rPr>
              <a:t> </a:t>
            </a:r>
            <a:r>
              <a:rPr sz="2850" spc="-285" dirty="0">
                <a:latin typeface="Cambria"/>
                <a:cs typeface="Cambria"/>
              </a:rPr>
              <a:t>†o </a:t>
            </a:r>
            <a:r>
              <a:rPr sz="2850" dirty="0">
                <a:latin typeface="Cambria"/>
                <a:cs typeface="Cambria"/>
              </a:rPr>
              <a:t>as</a:t>
            </a:r>
            <a:r>
              <a:rPr sz="2850" spc="5" dirty="0">
                <a:latin typeface="Cambria"/>
                <a:cs typeface="Cambria"/>
              </a:rPr>
              <a:t> </a:t>
            </a:r>
            <a:r>
              <a:rPr sz="2850" spc="-110" dirty="0">
                <a:latin typeface="Cambria"/>
                <a:cs typeface="Cambria"/>
              </a:rPr>
              <a:t>nucleolus</a:t>
            </a:r>
            <a:r>
              <a:rPr sz="2850" spc="25" dirty="0">
                <a:latin typeface="Cambria"/>
                <a:cs typeface="Cambria"/>
              </a:rPr>
              <a:t> </a:t>
            </a:r>
            <a:r>
              <a:rPr sz="2850" spc="-45" dirty="0">
                <a:latin typeface="Cambria"/>
                <a:cs typeface="Cambria"/>
              </a:rPr>
              <a:t>organizer</a:t>
            </a:r>
            <a:r>
              <a:rPr sz="2850" spc="5" dirty="0">
                <a:latin typeface="Cambria"/>
                <a:cs typeface="Cambria"/>
              </a:rPr>
              <a:t> </a:t>
            </a:r>
            <a:r>
              <a:rPr sz="2850" spc="-30" dirty="0">
                <a:latin typeface="Cambria"/>
                <a:cs typeface="Cambria"/>
              </a:rPr>
              <a:t>chromosomes.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79743" y="6868408"/>
            <a:ext cx="55244" cy="462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2850" spc="-500" dirty="0">
                <a:solidFill>
                  <a:srgbClr val="646464"/>
                </a:solidFill>
                <a:latin typeface="Cambria"/>
                <a:cs typeface="Cambria"/>
              </a:rPr>
              <a:t>'</a:t>
            </a:r>
            <a:endParaRPr sz="2850">
              <a:latin typeface="Cambria"/>
              <a:cs typeface="Cambria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5431" y="2984500"/>
            <a:ext cx="2857500" cy="3530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7931" y="749300"/>
            <a:ext cx="558800" cy="3556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25825" y="406400"/>
            <a:ext cx="3787140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437640" algn="l"/>
              </a:tabLst>
            </a:pPr>
            <a:r>
              <a:rPr sz="5250" spc="-25" dirty="0">
                <a:solidFill>
                  <a:srgbClr val="F20C0C"/>
                </a:solidFill>
              </a:rPr>
              <a:t>Ch</a:t>
            </a:r>
            <a:r>
              <a:rPr sz="5250" dirty="0">
                <a:solidFill>
                  <a:srgbClr val="F20C0C"/>
                </a:solidFill>
              </a:rPr>
              <a:t>	</a:t>
            </a:r>
            <a:r>
              <a:rPr sz="5250" spc="-130" dirty="0">
                <a:solidFill>
                  <a:srgbClr val="ED0300"/>
                </a:solidFill>
              </a:rPr>
              <a:t>momere</a:t>
            </a:r>
            <a:endParaRPr sz="5250"/>
          </a:p>
        </p:txBody>
      </p:sp>
      <p:sp>
        <p:nvSpPr>
          <p:cNvPr id="5" name="object 5"/>
          <p:cNvSpPr txBox="1"/>
          <p:nvPr/>
        </p:nvSpPr>
        <p:spPr>
          <a:xfrm>
            <a:off x="2909882" y="1305631"/>
            <a:ext cx="8013700" cy="6286721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506730" marR="38735" indent="-481330">
              <a:lnSpc>
                <a:spcPct val="89900"/>
              </a:lnSpc>
              <a:spcBef>
                <a:spcPts val="455"/>
              </a:spcBef>
              <a:buChar char="•"/>
              <a:tabLst>
                <a:tab pos="528320" algn="l"/>
                <a:tab pos="970915" algn="l"/>
              </a:tabLst>
            </a:pPr>
            <a:r>
              <a:rPr sz="2800" spc="-25" dirty="0">
                <a:latin typeface="Arial MT"/>
                <a:cs typeface="Arial MT"/>
              </a:rPr>
              <a:t>In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i="1" spc="-175" dirty="0">
                <a:latin typeface="Arial"/>
                <a:cs typeface="Arial"/>
              </a:rPr>
              <a:t>so</a:t>
            </a:r>
            <a:r>
              <a:rPr sz="2800" spc="-175" dirty="0">
                <a:latin typeface="Arial MT"/>
                <a:cs typeface="Arial MT"/>
              </a:rPr>
              <a:t>m</a:t>
            </a:r>
            <a:r>
              <a:rPr sz="2800" i="1" spc="-175" dirty="0">
                <a:latin typeface="Arial"/>
                <a:cs typeface="Arial"/>
              </a:rPr>
              <a:t>e</a:t>
            </a:r>
            <a:r>
              <a:rPr sz="2800" i="1" spc="-310" dirty="0">
                <a:latin typeface="Arial"/>
                <a:cs typeface="Arial"/>
              </a:rPr>
              <a:t> </a:t>
            </a:r>
            <a:r>
              <a:rPr sz="2800" i="1" spc="-70" dirty="0">
                <a:latin typeface="Arial"/>
                <a:cs typeface="Arial"/>
              </a:rPr>
              <a:t>sp</a:t>
            </a:r>
            <a:r>
              <a:rPr sz="2800" spc="-70" dirty="0">
                <a:latin typeface="Arial MT"/>
                <a:cs typeface="Arial MT"/>
              </a:rPr>
              <a:t>ec</a:t>
            </a:r>
            <a:r>
              <a:rPr sz="2800" i="1" spc="-70" dirty="0">
                <a:latin typeface="Arial"/>
                <a:cs typeface="Arial"/>
              </a:rPr>
              <a:t>ies</a:t>
            </a:r>
            <a:r>
              <a:rPr sz="2800" i="1" spc="-355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like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spc="-125" dirty="0">
                <a:latin typeface="Arial MT"/>
                <a:cs typeface="Arial MT"/>
              </a:rPr>
              <a:t>maize,</a:t>
            </a:r>
            <a:r>
              <a:rPr sz="2800" dirty="0">
                <a:latin typeface="Arial MT"/>
                <a:cs typeface="Arial MT"/>
              </a:rPr>
              <a:t> rye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80" dirty="0">
                <a:latin typeface="Arial MT"/>
                <a:cs typeface="Arial MT"/>
              </a:rPr>
              <a:t>e†c.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170" dirty="0">
                <a:latin typeface="Arial MT"/>
                <a:cs typeface="Arial MT"/>
              </a:rPr>
              <a:t>chromosomes 	</a:t>
            </a:r>
            <a:r>
              <a:rPr sz="2900" spc="-80" dirty="0">
                <a:latin typeface="Arial MT"/>
                <a:cs typeface="Arial MT"/>
              </a:rPr>
              <a:t>in</a:t>
            </a:r>
            <a:r>
              <a:rPr sz="2900" spc="-240" dirty="0">
                <a:latin typeface="Arial MT"/>
                <a:cs typeface="Arial MT"/>
              </a:rPr>
              <a:t> </a:t>
            </a:r>
            <a:r>
              <a:rPr sz="2900" spc="-245" dirty="0">
                <a:latin typeface="Arial MT"/>
                <a:cs typeface="Arial MT"/>
              </a:rPr>
              <a:t>pachy†ene</a:t>
            </a:r>
            <a:r>
              <a:rPr sz="2900" spc="40" dirty="0">
                <a:latin typeface="Arial MT"/>
                <a:cs typeface="Arial MT"/>
              </a:rPr>
              <a:t> </a:t>
            </a:r>
            <a:r>
              <a:rPr sz="2900" i="1" spc="-320" dirty="0">
                <a:latin typeface="Arial"/>
                <a:cs typeface="Arial"/>
              </a:rPr>
              <a:t>s†oge</a:t>
            </a:r>
            <a:r>
              <a:rPr sz="2900" i="1" spc="145" dirty="0">
                <a:latin typeface="Arial"/>
                <a:cs typeface="Arial"/>
              </a:rPr>
              <a:t> </a:t>
            </a:r>
            <a:r>
              <a:rPr sz="2900" dirty="0">
                <a:latin typeface="Arial MT"/>
                <a:cs typeface="Arial MT"/>
              </a:rPr>
              <a:t>of</a:t>
            </a:r>
            <a:r>
              <a:rPr sz="2900" spc="35" dirty="0">
                <a:latin typeface="Arial MT"/>
                <a:cs typeface="Arial MT"/>
              </a:rPr>
              <a:t> </a:t>
            </a:r>
            <a:r>
              <a:rPr sz="2900" spc="-170" dirty="0">
                <a:latin typeface="Arial MT"/>
                <a:cs typeface="Arial MT"/>
              </a:rPr>
              <a:t>meiosis</a:t>
            </a:r>
            <a:r>
              <a:rPr sz="2900" spc="9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show</a:t>
            </a:r>
            <a:r>
              <a:rPr sz="2900" spc="135" dirty="0">
                <a:latin typeface="Arial MT"/>
                <a:cs typeface="Arial MT"/>
              </a:rPr>
              <a:t> </a:t>
            </a:r>
            <a:r>
              <a:rPr sz="2900" spc="-190" dirty="0">
                <a:latin typeface="Arial MT"/>
                <a:cs typeface="Arial MT"/>
              </a:rPr>
              <a:t>small</a:t>
            </a:r>
            <a:r>
              <a:rPr sz="2900" spc="40" dirty="0">
                <a:latin typeface="Arial MT"/>
                <a:cs typeface="Arial MT"/>
              </a:rPr>
              <a:t> </a:t>
            </a:r>
            <a:r>
              <a:rPr sz="2900" spc="-20" dirty="0">
                <a:latin typeface="Arial MT"/>
                <a:cs typeface="Arial MT"/>
              </a:rPr>
              <a:t>bead 	</a:t>
            </a:r>
            <a:r>
              <a:rPr sz="2800" dirty="0">
                <a:latin typeface="Arial MT"/>
                <a:cs typeface="Arial MT"/>
              </a:rPr>
              <a:t>like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135" dirty="0">
                <a:latin typeface="Arial MT"/>
                <a:cs typeface="Arial MT"/>
              </a:rPr>
              <a:t>s†ruc†ures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45" dirty="0">
                <a:latin typeface="Arial MT"/>
                <a:cs typeface="Arial MT"/>
              </a:rPr>
              <a:t>called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70" dirty="0">
                <a:latin typeface="Arial MT"/>
                <a:cs typeface="Arial MT"/>
              </a:rPr>
              <a:t>chromomeres.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770"/>
              </a:spcBef>
              <a:buFont typeface="Arial MT"/>
              <a:buChar char="•"/>
            </a:pPr>
            <a:endParaRPr sz="2800">
              <a:latin typeface="Arial MT"/>
              <a:cs typeface="Arial MT"/>
            </a:endParaRPr>
          </a:p>
          <a:p>
            <a:pPr marL="519430" indent="-506730">
              <a:lnSpc>
                <a:spcPts val="3260"/>
              </a:lnSpc>
              <a:spcBef>
                <a:spcPts val="5"/>
              </a:spcBef>
              <a:buChar char="•"/>
              <a:tabLst>
                <a:tab pos="519430" algn="l"/>
              </a:tabLst>
            </a:pPr>
            <a:r>
              <a:rPr sz="2850" spc="-200" dirty="0">
                <a:latin typeface="Comic Sans MS"/>
                <a:cs typeface="Comic Sans MS"/>
              </a:rPr>
              <a:t>The</a:t>
            </a:r>
            <a:r>
              <a:rPr sz="2850" spc="-40" dirty="0">
                <a:latin typeface="Comic Sans MS"/>
                <a:cs typeface="Comic Sans MS"/>
              </a:rPr>
              <a:t> </a:t>
            </a:r>
            <a:r>
              <a:rPr sz="2850" spc="-220" dirty="0">
                <a:latin typeface="Comic Sans MS"/>
                <a:cs typeface="Comic Sans MS"/>
              </a:rPr>
              <a:t>dis†ribu†ion</a:t>
            </a:r>
            <a:r>
              <a:rPr sz="2850" spc="10" dirty="0">
                <a:latin typeface="Comic Sans MS"/>
                <a:cs typeface="Comic Sans MS"/>
              </a:rPr>
              <a:t> </a:t>
            </a:r>
            <a:r>
              <a:rPr sz="2850" spc="-215" dirty="0">
                <a:latin typeface="Comic Sans MS"/>
                <a:cs typeface="Comic Sans MS"/>
              </a:rPr>
              <a:t>of</a:t>
            </a:r>
            <a:r>
              <a:rPr sz="2850" spc="-40" dirty="0">
                <a:latin typeface="Comic Sans MS"/>
                <a:cs typeface="Comic Sans MS"/>
              </a:rPr>
              <a:t> </a:t>
            </a:r>
            <a:r>
              <a:rPr sz="2850" spc="-180" dirty="0">
                <a:latin typeface="Comic Sans MS"/>
                <a:cs typeface="Comic Sans MS"/>
              </a:rPr>
              <a:t>chromomeres</a:t>
            </a:r>
            <a:r>
              <a:rPr sz="2850" spc="145" dirty="0">
                <a:latin typeface="Comic Sans MS"/>
                <a:cs typeface="Comic Sans MS"/>
              </a:rPr>
              <a:t> </a:t>
            </a:r>
            <a:r>
              <a:rPr sz="2850" spc="-125" dirty="0">
                <a:latin typeface="Comic Sans MS"/>
                <a:cs typeface="Comic Sans MS"/>
              </a:rPr>
              <a:t>in </a:t>
            </a:r>
            <a:r>
              <a:rPr sz="2850" spc="-160" dirty="0">
                <a:latin typeface="Comic Sans MS"/>
                <a:cs typeface="Comic Sans MS"/>
              </a:rPr>
              <a:t>chromosomes</a:t>
            </a:r>
            <a:endParaRPr sz="2850">
              <a:latin typeface="Comic Sans MS"/>
              <a:cs typeface="Comic Sans MS"/>
            </a:endParaRPr>
          </a:p>
          <a:p>
            <a:pPr marL="542290">
              <a:lnSpc>
                <a:spcPts val="3260"/>
              </a:lnSpc>
            </a:pPr>
            <a:r>
              <a:rPr sz="2850" i="1" spc="-75" dirty="0">
                <a:latin typeface="Arial"/>
                <a:cs typeface="Arial"/>
              </a:rPr>
              <a:t>is</a:t>
            </a:r>
            <a:r>
              <a:rPr sz="2850" i="1" spc="-105" dirty="0">
                <a:latin typeface="Arial"/>
                <a:cs typeface="Arial"/>
              </a:rPr>
              <a:t> </a:t>
            </a:r>
            <a:r>
              <a:rPr sz="2850" spc="-70" dirty="0">
                <a:latin typeface="Arial MT"/>
                <a:cs typeface="Arial MT"/>
              </a:rPr>
              <a:t>highly</a:t>
            </a:r>
            <a:r>
              <a:rPr sz="2850" spc="-75" dirty="0">
                <a:latin typeface="Arial MT"/>
                <a:cs typeface="Arial MT"/>
              </a:rPr>
              <a:t> </a:t>
            </a:r>
            <a:r>
              <a:rPr sz="2850" spc="-100" dirty="0">
                <a:latin typeface="Arial MT"/>
                <a:cs typeface="Arial MT"/>
              </a:rPr>
              <a:t>charac†eris†ic</a:t>
            </a:r>
            <a:r>
              <a:rPr sz="2850" spc="-85" dirty="0">
                <a:latin typeface="Arial MT"/>
                <a:cs typeface="Arial MT"/>
              </a:rPr>
              <a:t> </a:t>
            </a:r>
            <a:r>
              <a:rPr sz="2850" spc="-245" dirty="0">
                <a:latin typeface="Arial MT"/>
                <a:cs typeface="Arial MT"/>
              </a:rPr>
              <a:t>and</a:t>
            </a:r>
            <a:r>
              <a:rPr sz="2850" spc="30" dirty="0">
                <a:latin typeface="Arial MT"/>
                <a:cs typeface="Arial MT"/>
              </a:rPr>
              <a:t> </a:t>
            </a:r>
            <a:r>
              <a:rPr sz="2850" spc="-295" dirty="0">
                <a:latin typeface="Arial MT"/>
                <a:cs typeface="Arial MT"/>
              </a:rPr>
              <a:t>cons†on†.</a:t>
            </a:r>
            <a:endParaRPr sz="2850">
              <a:latin typeface="Arial MT"/>
              <a:cs typeface="Arial MT"/>
            </a:endParaRPr>
          </a:p>
          <a:p>
            <a:pPr>
              <a:spcBef>
                <a:spcPts val="969"/>
              </a:spcBef>
            </a:pPr>
            <a:endParaRPr sz="2850">
              <a:latin typeface="Arial MT"/>
              <a:cs typeface="Arial MT"/>
            </a:endParaRPr>
          </a:p>
          <a:p>
            <a:pPr marL="527685" marR="316865" indent="-502920">
              <a:lnSpc>
                <a:spcPts val="3100"/>
              </a:lnSpc>
              <a:buChar char="•"/>
              <a:tabLst>
                <a:tab pos="527685" algn="l"/>
                <a:tab pos="531495" algn="l"/>
              </a:tabLst>
            </a:pPr>
            <a:r>
              <a:rPr sz="2900" dirty="0">
                <a:latin typeface="Arial MT"/>
                <a:cs typeface="Arial MT"/>
              </a:rPr>
              <a:t>	</a:t>
            </a:r>
            <a:r>
              <a:rPr sz="2900" spc="-160" dirty="0">
                <a:latin typeface="Arial MT"/>
                <a:cs typeface="Arial MT"/>
              </a:rPr>
              <a:t>The</a:t>
            </a:r>
            <a:r>
              <a:rPr sz="2900" spc="-105" dirty="0">
                <a:latin typeface="Arial MT"/>
                <a:cs typeface="Arial MT"/>
              </a:rPr>
              <a:t> </a:t>
            </a:r>
            <a:r>
              <a:rPr sz="2900" spc="-240" dirty="0">
                <a:latin typeface="Arial MT"/>
                <a:cs typeface="Arial MT"/>
              </a:rPr>
              <a:t>pa††ern</a:t>
            </a:r>
            <a:r>
              <a:rPr sz="2900" spc="55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of</a:t>
            </a:r>
            <a:r>
              <a:rPr sz="2900" spc="110" dirty="0">
                <a:latin typeface="Arial MT"/>
                <a:cs typeface="Arial MT"/>
              </a:rPr>
              <a:t> </a:t>
            </a:r>
            <a:r>
              <a:rPr sz="2900" spc="-150" dirty="0">
                <a:latin typeface="Arial MT"/>
                <a:cs typeface="Arial MT"/>
              </a:rPr>
              <a:t>dis†ribu†ion</a:t>
            </a:r>
            <a:r>
              <a:rPr sz="2900" spc="-15" dirty="0">
                <a:latin typeface="Arial MT"/>
                <a:cs typeface="Arial MT"/>
              </a:rPr>
              <a:t> </a:t>
            </a:r>
            <a:r>
              <a:rPr sz="2900" spc="-175" dirty="0">
                <a:latin typeface="Arial MT"/>
                <a:cs typeface="Arial MT"/>
              </a:rPr>
              <a:t>being</a:t>
            </a:r>
            <a:r>
              <a:rPr sz="2900" spc="-2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differed†</a:t>
            </a:r>
            <a:r>
              <a:rPr sz="2900" spc="204" dirty="0">
                <a:latin typeface="Arial MT"/>
                <a:cs typeface="Arial MT"/>
              </a:rPr>
              <a:t> </a:t>
            </a:r>
            <a:r>
              <a:rPr sz="2900" spc="40" dirty="0">
                <a:latin typeface="Arial MT"/>
                <a:cs typeface="Arial MT"/>
              </a:rPr>
              <a:t>for </a:t>
            </a:r>
            <a:r>
              <a:rPr sz="2900" dirty="0">
                <a:latin typeface="Arial MT"/>
                <a:cs typeface="Arial MT"/>
              </a:rPr>
              <a:t>differed†</a:t>
            </a:r>
            <a:r>
              <a:rPr sz="2900" spc="-160" dirty="0">
                <a:latin typeface="Arial MT"/>
                <a:cs typeface="Arial MT"/>
              </a:rPr>
              <a:t> </a:t>
            </a:r>
            <a:r>
              <a:rPr sz="2900" i="1" spc="-140" dirty="0">
                <a:latin typeface="Arial"/>
                <a:cs typeface="Arial"/>
              </a:rPr>
              <a:t>chromosomes.</a:t>
            </a:r>
            <a:endParaRPr sz="2900">
              <a:latin typeface="Arial"/>
              <a:cs typeface="Arial"/>
            </a:endParaRPr>
          </a:p>
          <a:p>
            <a:pPr>
              <a:spcBef>
                <a:spcPts val="545"/>
              </a:spcBef>
              <a:buFont typeface="Arial MT"/>
              <a:buChar char="•"/>
            </a:pPr>
            <a:endParaRPr sz="2900">
              <a:latin typeface="Arial"/>
              <a:cs typeface="Arial"/>
            </a:endParaRPr>
          </a:p>
          <a:p>
            <a:pPr marL="544195" indent="-518795">
              <a:lnSpc>
                <a:spcPts val="3340"/>
              </a:lnSpc>
              <a:buChar char="•"/>
              <a:tabLst>
                <a:tab pos="544195" algn="l"/>
              </a:tabLst>
            </a:pPr>
            <a:r>
              <a:rPr sz="2900" spc="-180" dirty="0">
                <a:latin typeface="Arial MT"/>
                <a:cs typeface="Arial MT"/>
              </a:rPr>
              <a:t>They</a:t>
            </a:r>
            <a:r>
              <a:rPr sz="2900" spc="-20" dirty="0">
                <a:latin typeface="Arial MT"/>
                <a:cs typeface="Arial MT"/>
              </a:rPr>
              <a:t> </a:t>
            </a:r>
            <a:r>
              <a:rPr sz="2900" spc="-65" dirty="0">
                <a:latin typeface="Arial MT"/>
                <a:cs typeface="Arial MT"/>
              </a:rPr>
              <a:t>are</a:t>
            </a:r>
            <a:r>
              <a:rPr sz="2900" spc="-165" dirty="0">
                <a:latin typeface="Arial MT"/>
                <a:cs typeface="Arial MT"/>
              </a:rPr>
              <a:t> </a:t>
            </a:r>
            <a:r>
              <a:rPr sz="2900" spc="-40" dirty="0">
                <a:latin typeface="Arial MT"/>
                <a:cs typeface="Arial MT"/>
              </a:rPr>
              <a:t>clearly</a:t>
            </a:r>
            <a:r>
              <a:rPr sz="2900" spc="-130" dirty="0">
                <a:latin typeface="Arial MT"/>
                <a:cs typeface="Arial MT"/>
              </a:rPr>
              <a:t> </a:t>
            </a:r>
            <a:r>
              <a:rPr sz="2900" spc="-105" dirty="0">
                <a:latin typeface="Arial MT"/>
                <a:cs typeface="Arial MT"/>
              </a:rPr>
              <a:t>visible</a:t>
            </a:r>
            <a:r>
              <a:rPr sz="2900" spc="-95" dirty="0">
                <a:latin typeface="Arial MT"/>
                <a:cs typeface="Arial MT"/>
              </a:rPr>
              <a:t> </a:t>
            </a:r>
            <a:r>
              <a:rPr sz="2900" spc="-235" dirty="0">
                <a:latin typeface="Arial MT"/>
                <a:cs typeface="Arial MT"/>
              </a:rPr>
              <a:t>as</a:t>
            </a:r>
            <a:r>
              <a:rPr sz="2900" spc="-20" dirty="0">
                <a:latin typeface="Arial MT"/>
                <a:cs typeface="Arial MT"/>
              </a:rPr>
              <a:t> </a:t>
            </a:r>
            <a:r>
              <a:rPr sz="2900" spc="-25" dirty="0">
                <a:latin typeface="Arial MT"/>
                <a:cs typeface="Arial MT"/>
              </a:rPr>
              <a:t>dark</a:t>
            </a:r>
            <a:r>
              <a:rPr sz="2900" spc="30" dirty="0">
                <a:latin typeface="Arial MT"/>
                <a:cs typeface="Arial MT"/>
              </a:rPr>
              <a:t> </a:t>
            </a:r>
            <a:r>
              <a:rPr sz="2900" spc="-120" dirty="0">
                <a:latin typeface="Arial MT"/>
                <a:cs typeface="Arial MT"/>
              </a:rPr>
              <a:t>staining</a:t>
            </a:r>
            <a:r>
              <a:rPr sz="2900" spc="-80" dirty="0">
                <a:latin typeface="Arial MT"/>
                <a:cs typeface="Arial MT"/>
              </a:rPr>
              <a:t> </a:t>
            </a:r>
            <a:r>
              <a:rPr sz="2900" spc="-220" dirty="0">
                <a:latin typeface="Arial MT"/>
                <a:cs typeface="Arial MT"/>
              </a:rPr>
              <a:t>bands</a:t>
            </a:r>
            <a:r>
              <a:rPr sz="2900" spc="20" dirty="0">
                <a:latin typeface="Arial MT"/>
                <a:cs typeface="Arial MT"/>
              </a:rPr>
              <a:t> </a:t>
            </a:r>
            <a:r>
              <a:rPr sz="2900" spc="-25" dirty="0">
                <a:latin typeface="Arial MT"/>
                <a:cs typeface="Arial MT"/>
              </a:rPr>
              <a:t>in</a:t>
            </a:r>
            <a:endParaRPr sz="2900">
              <a:latin typeface="Arial MT"/>
              <a:cs typeface="Arial MT"/>
            </a:endParaRPr>
          </a:p>
          <a:p>
            <a:pPr marL="534035">
              <a:lnSpc>
                <a:spcPts val="3220"/>
              </a:lnSpc>
            </a:pP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200" dirty="0">
                <a:latin typeface="Arial MT"/>
                <a:cs typeface="Arial MT"/>
              </a:rPr>
              <a:t>gian†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45" dirty="0">
                <a:latin typeface="Arial MT"/>
                <a:cs typeface="Arial MT"/>
              </a:rPr>
              <a:t>salivary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165" dirty="0">
                <a:latin typeface="Arial MT"/>
                <a:cs typeface="Arial MT"/>
              </a:rPr>
              <a:t>gland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spc="-100" dirty="0">
                <a:latin typeface="Arial MT"/>
                <a:cs typeface="Arial MT"/>
              </a:rPr>
              <a:t>chromosomes.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720"/>
              </a:spcBef>
            </a:pPr>
            <a:endParaRPr sz="2800">
              <a:latin typeface="Arial MT"/>
              <a:cs typeface="Arial MT"/>
            </a:endParaRPr>
          </a:p>
          <a:p>
            <a:pPr marL="522605" indent="-496570">
              <a:buChar char="•"/>
              <a:tabLst>
                <a:tab pos="522605" algn="l"/>
              </a:tabLst>
            </a:pPr>
            <a:r>
              <a:rPr sz="2800" spc="-150" dirty="0">
                <a:latin typeface="Arial MT"/>
                <a:cs typeface="Arial MT"/>
              </a:rPr>
              <a:t>Chromomeres</a:t>
            </a:r>
            <a:r>
              <a:rPr sz="2800" spc="2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i="1" spc="-90" dirty="0">
                <a:latin typeface="Arial"/>
                <a:cs typeface="Arial"/>
              </a:rPr>
              <a:t>regions</a:t>
            </a:r>
            <a:r>
              <a:rPr sz="2800" i="1" spc="7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175" dirty="0">
                <a:latin typeface="Arial MT"/>
                <a:cs typeface="Arial MT"/>
              </a:rPr>
              <a:t> </a:t>
            </a:r>
            <a:r>
              <a:rPr sz="4200" spc="75" baseline="-2976" dirty="0">
                <a:latin typeface="Arial MT"/>
                <a:cs typeface="Arial MT"/>
              </a:rPr>
              <a:t>t</a:t>
            </a:r>
            <a:r>
              <a:rPr sz="2800" spc="50" dirty="0">
                <a:latin typeface="Arial MT"/>
                <a:cs typeface="Arial MT"/>
              </a:rPr>
              <a:t>ightly</a:t>
            </a:r>
            <a:r>
              <a:rPr sz="2800" spc="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folded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DNA.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11709" y="6569251"/>
            <a:ext cx="19812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spc="-55" dirty="0">
                <a:solidFill>
                  <a:srgbClr val="525252"/>
                </a:solidFill>
                <a:latin typeface="Arial MT"/>
                <a:cs typeface="Arial MT"/>
              </a:rPr>
              <a:t>F</a:t>
            </a:r>
            <a:r>
              <a:rPr sz="900" spc="-155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7C7C7C"/>
                </a:solidFill>
                <a:latin typeface="Arial MT"/>
                <a:cs typeface="Arial MT"/>
              </a:rPr>
              <a:t>:</a:t>
            </a:r>
            <a:r>
              <a:rPr sz="900" spc="-25" dirty="0">
                <a:solidFill>
                  <a:srgbClr val="797979"/>
                </a:solidFill>
                <a:latin typeface="Arial MT"/>
                <a:cs typeface="Arial MT"/>
              </a:rPr>
              <a:t>,'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54891" y="6569251"/>
            <a:ext cx="1745614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74955" algn="l"/>
              </a:tabLst>
            </a:pPr>
            <a:r>
              <a:rPr sz="900" spc="-50" dirty="0">
                <a:solidFill>
                  <a:srgbClr val="878787"/>
                </a:solidFill>
                <a:latin typeface="Arial MT"/>
                <a:cs typeface="Arial MT"/>
              </a:rPr>
              <a:t>I</a:t>
            </a:r>
            <a:r>
              <a:rPr sz="900" dirty="0">
                <a:solidFill>
                  <a:srgbClr val="878787"/>
                </a:solidFill>
                <a:latin typeface="Arial MT"/>
                <a:cs typeface="Arial MT"/>
              </a:rPr>
              <a:t>	</a:t>
            </a:r>
            <a:r>
              <a:rPr sz="900" dirty="0">
                <a:solidFill>
                  <a:srgbClr val="707070"/>
                </a:solidFill>
                <a:latin typeface="Arial MT"/>
                <a:cs typeface="Arial MT"/>
              </a:rPr>
              <a:t>tiu&lt;</a:t>
            </a:r>
            <a:r>
              <a:rPr sz="900" spc="-6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900" spc="-40" dirty="0">
                <a:solidFill>
                  <a:srgbClr val="828282"/>
                </a:solidFill>
                <a:latin typeface="Arial MT"/>
                <a:cs typeface="Arial MT"/>
              </a:rPr>
              <a:t>:</a:t>
            </a:r>
            <a:r>
              <a:rPr sz="900" spc="-40" dirty="0">
                <a:solidFill>
                  <a:srgbClr val="7B7B7B"/>
                </a:solidFill>
                <a:latin typeface="Arial MT"/>
                <a:cs typeface="Arial MT"/>
              </a:rPr>
              <a:t>uJ</a:t>
            </a:r>
            <a:r>
              <a:rPr sz="900" spc="-145" dirty="0">
                <a:solidFill>
                  <a:srgbClr val="7B7B7B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858585"/>
                </a:solidFill>
                <a:latin typeface="Arial MT"/>
                <a:cs typeface="Arial MT"/>
              </a:rPr>
              <a:t>r</a:t>
            </a:r>
            <a:r>
              <a:rPr sz="900" spc="180" dirty="0">
                <a:solidFill>
                  <a:srgbClr val="858585"/>
                </a:solidFill>
                <a:latin typeface="Arial MT"/>
                <a:cs typeface="Arial MT"/>
              </a:rPr>
              <a:t>  </a:t>
            </a:r>
            <a:r>
              <a:rPr sz="900" spc="-70" dirty="0">
                <a:solidFill>
                  <a:srgbClr val="696969"/>
                </a:solidFill>
                <a:latin typeface="Arial MT"/>
                <a:cs typeface="Arial MT"/>
              </a:rPr>
              <a:t>‹.'</a:t>
            </a:r>
            <a:r>
              <a:rPr sz="900" spc="-14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858585"/>
                </a:solidFill>
                <a:latin typeface="Arial MT"/>
                <a:cs typeface="Arial MT"/>
              </a:rPr>
              <a:t>I</a:t>
            </a:r>
            <a:r>
              <a:rPr sz="900" spc="495" dirty="0">
                <a:solidFill>
                  <a:srgbClr val="858585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646464"/>
                </a:solidFill>
                <a:latin typeface="Arial MT"/>
                <a:cs typeface="Arial MT"/>
              </a:rPr>
              <a:t>•'</a:t>
            </a:r>
            <a:r>
              <a:rPr sz="900" spc="-145" dirty="0">
                <a:solidFill>
                  <a:srgbClr val="646464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626262"/>
                </a:solidFill>
                <a:latin typeface="Arial MT"/>
                <a:cs typeface="Arial MT"/>
              </a:rPr>
              <a:t>hl</a:t>
            </a:r>
            <a:r>
              <a:rPr sz="900" spc="-45" dirty="0">
                <a:solidFill>
                  <a:srgbClr val="626262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494949"/>
                </a:solidFill>
                <a:latin typeface="Arial MT"/>
                <a:cs typeface="Arial MT"/>
              </a:rPr>
              <a:t>i.'</a:t>
            </a:r>
            <a:r>
              <a:rPr sz="900" spc="95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494949"/>
                </a:solidFill>
                <a:latin typeface="Arial MT"/>
                <a:cs typeface="Arial MT"/>
              </a:rPr>
              <a:t>-uJ›.›i</a:t>
            </a:r>
            <a:r>
              <a:rPr sz="900" spc="-12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646464"/>
                </a:solidFill>
                <a:latin typeface="Arial MT"/>
                <a:cs typeface="Arial MT"/>
              </a:rPr>
              <a:t>i</a:t>
            </a:r>
            <a:r>
              <a:rPr sz="900" spc="-155" dirty="0">
                <a:solidFill>
                  <a:srgbClr val="646464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797979"/>
                </a:solidFill>
                <a:latin typeface="Arial MT"/>
                <a:cs typeface="Arial MT"/>
              </a:rPr>
              <a:t>i•r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5431" y="3035300"/>
            <a:ext cx="2857500" cy="35179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7931" y="685800"/>
            <a:ext cx="558800" cy="3429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2931" y="673100"/>
            <a:ext cx="774700" cy="381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55131" y="1511300"/>
            <a:ext cx="7061200" cy="15113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22569" y="275166"/>
            <a:ext cx="3818254" cy="914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2286000" algn="l"/>
              </a:tabLst>
            </a:pPr>
            <a:r>
              <a:rPr sz="5800" spc="-475" dirty="0">
                <a:solidFill>
                  <a:srgbClr val="EF0C13"/>
                </a:solidFill>
              </a:rPr>
              <a:t>Ch</a:t>
            </a:r>
            <a:r>
              <a:rPr sz="5800" dirty="0">
                <a:solidFill>
                  <a:srgbClr val="EF0C13"/>
                </a:solidFill>
              </a:rPr>
              <a:t>	</a:t>
            </a:r>
            <a:r>
              <a:rPr sz="5800" spc="-470" dirty="0">
                <a:solidFill>
                  <a:srgbClr val="FB0100"/>
                </a:solidFill>
              </a:rPr>
              <a:t>nema</a:t>
            </a:r>
            <a:endParaRPr sz="5800"/>
          </a:p>
        </p:txBody>
      </p:sp>
      <p:sp>
        <p:nvSpPr>
          <p:cNvPr id="7" name="object 7"/>
          <p:cNvSpPr txBox="1"/>
          <p:nvPr/>
        </p:nvSpPr>
        <p:spPr>
          <a:xfrm>
            <a:off x="2921732" y="3503260"/>
            <a:ext cx="6877050" cy="222304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19430" indent="-506095">
              <a:lnSpc>
                <a:spcPts val="3195"/>
              </a:lnSpc>
              <a:spcBef>
                <a:spcPts val="114"/>
              </a:spcBef>
              <a:buChar char="•"/>
              <a:tabLst>
                <a:tab pos="519430" algn="l"/>
              </a:tabLst>
            </a:pPr>
            <a:r>
              <a:rPr sz="2950" spc="-180" dirty="0">
                <a:latin typeface="Arial MT"/>
                <a:cs typeface="Arial MT"/>
              </a:rPr>
              <a:t>The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-254" dirty="0">
                <a:latin typeface="Arial MT"/>
                <a:cs typeface="Arial MT"/>
              </a:rPr>
              <a:t>†erm</a:t>
            </a:r>
            <a:r>
              <a:rPr sz="2950" spc="25" dirty="0">
                <a:latin typeface="Arial MT"/>
                <a:cs typeface="Arial MT"/>
              </a:rPr>
              <a:t> </a:t>
            </a:r>
            <a:r>
              <a:rPr sz="2950" spc="-280" dirty="0">
                <a:latin typeface="Arial MT"/>
                <a:cs typeface="Arial MT"/>
              </a:rPr>
              <a:t>chromonema</a:t>
            </a:r>
            <a:r>
              <a:rPr sz="2950" spc="200" dirty="0">
                <a:latin typeface="Arial MT"/>
                <a:cs typeface="Arial MT"/>
              </a:rPr>
              <a:t> </a:t>
            </a:r>
            <a:r>
              <a:rPr sz="2950" spc="-350" dirty="0">
                <a:latin typeface="Arial MT"/>
                <a:cs typeface="Arial MT"/>
              </a:rPr>
              <a:t>was</a:t>
            </a:r>
            <a:r>
              <a:rPr sz="2950" spc="-50" dirty="0">
                <a:latin typeface="Arial MT"/>
                <a:cs typeface="Arial MT"/>
              </a:rPr>
              <a:t> </a:t>
            </a:r>
            <a:r>
              <a:rPr sz="2950" spc="-190" dirty="0">
                <a:latin typeface="Arial MT"/>
                <a:cs typeface="Arial MT"/>
              </a:rPr>
              <a:t>coined</a:t>
            </a:r>
            <a:r>
              <a:rPr sz="2950" spc="75" dirty="0">
                <a:latin typeface="Arial MT"/>
                <a:cs typeface="Arial MT"/>
              </a:rPr>
              <a:t> </a:t>
            </a:r>
            <a:r>
              <a:rPr sz="2950" spc="-25" dirty="0">
                <a:latin typeface="Arial MT"/>
                <a:cs typeface="Arial MT"/>
              </a:rPr>
              <a:t>by</a:t>
            </a:r>
            <a:endParaRPr sz="2950">
              <a:latin typeface="Arial MT"/>
              <a:cs typeface="Arial MT"/>
            </a:endParaRPr>
          </a:p>
          <a:p>
            <a:pPr marL="526415">
              <a:lnSpc>
                <a:spcPts val="3375"/>
              </a:lnSpc>
            </a:pPr>
            <a:r>
              <a:rPr sz="3100" spc="-254" dirty="0">
                <a:latin typeface="Arial MT"/>
                <a:cs typeface="Arial MT"/>
              </a:rPr>
              <a:t>Vejdovsky</a:t>
            </a:r>
            <a:r>
              <a:rPr sz="3100" spc="265" dirty="0">
                <a:latin typeface="Arial MT"/>
                <a:cs typeface="Arial MT"/>
              </a:rPr>
              <a:t> </a:t>
            </a:r>
            <a:r>
              <a:rPr sz="3100" spc="-155" dirty="0">
                <a:latin typeface="Arial MT"/>
                <a:cs typeface="Arial MT"/>
              </a:rPr>
              <a:t>in</a:t>
            </a:r>
            <a:r>
              <a:rPr sz="3100" spc="-204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1912.</a:t>
            </a:r>
            <a:endParaRPr sz="3100">
              <a:latin typeface="Arial MT"/>
              <a:cs typeface="Arial MT"/>
            </a:endParaRPr>
          </a:p>
          <a:p>
            <a:pPr>
              <a:spcBef>
                <a:spcPts val="915"/>
              </a:spcBef>
            </a:pPr>
            <a:endParaRPr sz="3100">
              <a:latin typeface="Arial MT"/>
              <a:cs typeface="Arial MT"/>
            </a:endParaRPr>
          </a:p>
          <a:p>
            <a:pPr marL="502920" marR="5080" indent="-490855">
              <a:lnSpc>
                <a:spcPts val="3000"/>
              </a:lnSpc>
              <a:buChar char="•"/>
              <a:tabLst>
                <a:tab pos="502920" algn="l"/>
                <a:tab pos="519430" algn="l"/>
              </a:tabLst>
            </a:pPr>
            <a:r>
              <a:rPr sz="3050" dirty="0">
                <a:latin typeface="Arial MT"/>
                <a:cs typeface="Arial MT"/>
              </a:rPr>
              <a:t>	</a:t>
            </a:r>
            <a:r>
              <a:rPr sz="3050" spc="-240" dirty="0">
                <a:latin typeface="Arial MT"/>
                <a:cs typeface="Arial MT"/>
              </a:rPr>
              <a:t>The</a:t>
            </a:r>
            <a:r>
              <a:rPr sz="3050" spc="-90" dirty="0">
                <a:latin typeface="Arial MT"/>
                <a:cs typeface="Arial MT"/>
              </a:rPr>
              <a:t> </a:t>
            </a:r>
            <a:r>
              <a:rPr sz="3050" spc="-295" dirty="0">
                <a:latin typeface="Arial MT"/>
                <a:cs typeface="Arial MT"/>
              </a:rPr>
              <a:t>chromonemata</a:t>
            </a:r>
            <a:r>
              <a:rPr sz="3050" spc="290" dirty="0">
                <a:latin typeface="Arial MT"/>
                <a:cs typeface="Arial MT"/>
              </a:rPr>
              <a:t> </a:t>
            </a:r>
            <a:r>
              <a:rPr sz="3050" spc="-65" dirty="0">
                <a:latin typeface="Arial MT"/>
                <a:cs typeface="Arial MT"/>
              </a:rPr>
              <a:t>form</a:t>
            </a:r>
            <a:r>
              <a:rPr sz="3050" spc="-95" dirty="0">
                <a:latin typeface="Arial MT"/>
                <a:cs typeface="Arial MT"/>
              </a:rPr>
              <a:t> </a:t>
            </a:r>
            <a:r>
              <a:rPr sz="3050" spc="-60" dirty="0">
                <a:latin typeface="Arial MT"/>
                <a:cs typeface="Arial MT"/>
              </a:rPr>
              <a:t>the</a:t>
            </a:r>
            <a:r>
              <a:rPr sz="3050" spc="-180" dirty="0">
                <a:latin typeface="Arial MT"/>
                <a:cs typeface="Arial MT"/>
              </a:rPr>
              <a:t> </a:t>
            </a:r>
            <a:r>
              <a:rPr sz="3050" spc="-310" dirty="0">
                <a:latin typeface="Arial MT"/>
                <a:cs typeface="Arial MT"/>
              </a:rPr>
              <a:t>gene</a:t>
            </a:r>
            <a:r>
              <a:rPr sz="3050" spc="-30" dirty="0">
                <a:latin typeface="Arial MT"/>
                <a:cs typeface="Arial MT"/>
              </a:rPr>
              <a:t> </a:t>
            </a:r>
            <a:r>
              <a:rPr sz="3050" spc="-185" dirty="0">
                <a:latin typeface="Arial MT"/>
                <a:cs typeface="Arial MT"/>
              </a:rPr>
              <a:t>bearing </a:t>
            </a:r>
            <a:r>
              <a:rPr sz="3050" spc="-110" dirty="0">
                <a:latin typeface="Arial MT"/>
                <a:cs typeface="Arial MT"/>
              </a:rPr>
              <a:t>portion</a:t>
            </a:r>
            <a:r>
              <a:rPr sz="3050" spc="-114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of</a:t>
            </a:r>
            <a:r>
              <a:rPr sz="3050" spc="15" dirty="0">
                <a:latin typeface="Arial MT"/>
                <a:cs typeface="Arial MT"/>
              </a:rPr>
              <a:t> </a:t>
            </a:r>
            <a:r>
              <a:rPr sz="3050" spc="-335" dirty="0">
                <a:latin typeface="Arial MT"/>
                <a:cs typeface="Arial MT"/>
              </a:rPr>
              <a:t>chromosomes.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5431" y="2984500"/>
            <a:ext cx="2857500" cy="3530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67831" y="596900"/>
            <a:ext cx="2082800" cy="5080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908779" y="1395059"/>
            <a:ext cx="7023734" cy="4359976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517525" marR="746125" indent="-505459" algn="just">
              <a:lnSpc>
                <a:spcPts val="3100"/>
              </a:lnSpc>
              <a:spcBef>
                <a:spcPts val="585"/>
              </a:spcBef>
              <a:buChar char="•"/>
              <a:tabLst>
                <a:tab pos="517525" algn="l"/>
                <a:tab pos="521334" algn="l"/>
              </a:tabLst>
            </a:pPr>
            <a:r>
              <a:rPr sz="2950" dirty="0">
                <a:latin typeface="Comic Sans MS"/>
                <a:cs typeface="Comic Sans MS"/>
              </a:rPr>
              <a:t>	</a:t>
            </a:r>
            <a:r>
              <a:rPr sz="2950" spc="-320" dirty="0">
                <a:latin typeface="Comic Sans MS"/>
                <a:cs typeface="Comic Sans MS"/>
              </a:rPr>
              <a:t>The</a:t>
            </a:r>
            <a:r>
              <a:rPr sz="2950" spc="90" dirty="0">
                <a:latin typeface="Comic Sans MS"/>
                <a:cs typeface="Comic Sans MS"/>
              </a:rPr>
              <a:t> </a:t>
            </a:r>
            <a:r>
              <a:rPr sz="2950" spc="-275" dirty="0">
                <a:latin typeface="Comic Sans MS"/>
                <a:cs typeface="Comic Sans MS"/>
              </a:rPr>
              <a:t>mass</a:t>
            </a:r>
            <a:r>
              <a:rPr sz="2950" spc="50" dirty="0">
                <a:latin typeface="Comic Sans MS"/>
                <a:cs typeface="Comic Sans MS"/>
              </a:rPr>
              <a:t> </a:t>
            </a:r>
            <a:r>
              <a:rPr sz="2950" spc="-390" dirty="0">
                <a:latin typeface="Comic Sans MS"/>
                <a:cs typeface="Comic Sans MS"/>
              </a:rPr>
              <a:t>of</a:t>
            </a:r>
            <a:r>
              <a:rPr sz="2950" spc="170" dirty="0">
                <a:latin typeface="Comic Sans MS"/>
                <a:cs typeface="Comic Sans MS"/>
              </a:rPr>
              <a:t> </a:t>
            </a:r>
            <a:r>
              <a:rPr sz="2950" spc="-270" dirty="0">
                <a:latin typeface="Comic Sans MS"/>
                <a:cs typeface="Comic Sans MS"/>
              </a:rPr>
              <a:t>acroma†ic</a:t>
            </a:r>
            <a:r>
              <a:rPr sz="2950" spc="50" dirty="0">
                <a:latin typeface="Comic Sans MS"/>
                <a:cs typeface="Comic Sans MS"/>
              </a:rPr>
              <a:t> </a:t>
            </a:r>
            <a:r>
              <a:rPr sz="2950" spc="-210" dirty="0">
                <a:latin typeface="Comic Sans MS"/>
                <a:cs typeface="Comic Sans MS"/>
              </a:rPr>
              <a:t>material</a:t>
            </a:r>
            <a:r>
              <a:rPr sz="2950" spc="170" dirty="0">
                <a:latin typeface="Comic Sans MS"/>
                <a:cs typeface="Comic Sans MS"/>
              </a:rPr>
              <a:t> </a:t>
            </a:r>
            <a:r>
              <a:rPr sz="2950" spc="-175" dirty="0">
                <a:latin typeface="Comic Sans MS"/>
                <a:cs typeface="Comic Sans MS"/>
              </a:rPr>
              <a:t>which </a:t>
            </a:r>
            <a:r>
              <a:rPr sz="2950" spc="-229" dirty="0">
                <a:latin typeface="Comic Sans MS"/>
                <a:cs typeface="Comic Sans MS"/>
              </a:rPr>
              <a:t>surrounds</a:t>
            </a:r>
            <a:r>
              <a:rPr sz="2950" spc="10" dirty="0">
                <a:latin typeface="Comic Sans MS"/>
                <a:cs typeface="Comic Sans MS"/>
              </a:rPr>
              <a:t> </a:t>
            </a:r>
            <a:r>
              <a:rPr sz="2950" spc="-280" dirty="0">
                <a:latin typeface="Comic Sans MS"/>
                <a:cs typeface="Comic Sans MS"/>
              </a:rPr>
              <a:t>the</a:t>
            </a:r>
            <a:r>
              <a:rPr sz="2950" spc="55" dirty="0">
                <a:latin typeface="Comic Sans MS"/>
                <a:cs typeface="Comic Sans MS"/>
              </a:rPr>
              <a:t> </a:t>
            </a:r>
            <a:r>
              <a:rPr sz="2950" spc="-254" dirty="0">
                <a:latin typeface="Comic Sans MS"/>
                <a:cs typeface="Comic Sans MS"/>
              </a:rPr>
              <a:t>chromonemata</a:t>
            </a:r>
            <a:r>
              <a:rPr sz="2950" spc="320" dirty="0">
                <a:latin typeface="Comic Sans MS"/>
                <a:cs typeface="Comic Sans MS"/>
              </a:rPr>
              <a:t> </a:t>
            </a:r>
            <a:r>
              <a:rPr sz="2950" spc="-229" dirty="0">
                <a:latin typeface="Comic Sans MS"/>
                <a:cs typeface="Comic Sans MS"/>
              </a:rPr>
              <a:t>is</a:t>
            </a:r>
            <a:r>
              <a:rPr sz="2950" spc="10" dirty="0">
                <a:latin typeface="Comic Sans MS"/>
                <a:cs typeface="Comic Sans MS"/>
              </a:rPr>
              <a:t> </a:t>
            </a:r>
            <a:r>
              <a:rPr sz="2950" spc="-125" dirty="0">
                <a:latin typeface="Comic Sans MS"/>
                <a:cs typeface="Comic Sans MS"/>
              </a:rPr>
              <a:t>called </a:t>
            </a:r>
            <a:r>
              <a:rPr sz="3200" spc="-400" dirty="0">
                <a:latin typeface="Comic Sans MS"/>
                <a:cs typeface="Comic Sans MS"/>
              </a:rPr>
              <a:t>ma†rix.</a:t>
            </a:r>
            <a:endParaRPr sz="3200">
              <a:latin typeface="Comic Sans MS"/>
              <a:cs typeface="Comic Sans MS"/>
            </a:endParaRPr>
          </a:p>
          <a:p>
            <a:pPr marL="532130" indent="-506730">
              <a:lnSpc>
                <a:spcPts val="3350"/>
              </a:lnSpc>
              <a:spcBef>
                <a:spcPts val="3779"/>
              </a:spcBef>
              <a:buChar char="•"/>
              <a:tabLst>
                <a:tab pos="532130" algn="l"/>
              </a:tabLst>
            </a:pPr>
            <a:r>
              <a:rPr sz="3000" spc="-215" dirty="0">
                <a:latin typeface="Arial MT"/>
                <a:cs typeface="Arial MT"/>
              </a:rPr>
              <a:t>The</a:t>
            </a:r>
            <a:r>
              <a:rPr sz="3000" spc="-135" dirty="0">
                <a:latin typeface="Arial MT"/>
                <a:cs typeface="Arial MT"/>
              </a:rPr>
              <a:t> </a:t>
            </a:r>
            <a:r>
              <a:rPr sz="3000" spc="-175" dirty="0">
                <a:latin typeface="Arial MT"/>
                <a:cs typeface="Arial MT"/>
              </a:rPr>
              <a:t>ma†rix</a:t>
            </a:r>
            <a:r>
              <a:rPr sz="3000" spc="90" dirty="0">
                <a:latin typeface="Arial MT"/>
                <a:cs typeface="Arial MT"/>
              </a:rPr>
              <a:t> </a:t>
            </a:r>
            <a:r>
              <a:rPr sz="3000" spc="-114" dirty="0">
                <a:latin typeface="Arial MT"/>
                <a:cs typeface="Arial MT"/>
              </a:rPr>
              <a:t>is</a:t>
            </a:r>
            <a:r>
              <a:rPr sz="3000" spc="-95" dirty="0">
                <a:latin typeface="Arial MT"/>
                <a:cs typeface="Arial MT"/>
              </a:rPr>
              <a:t> </a:t>
            </a:r>
            <a:r>
              <a:rPr sz="3000" spc="-245" dirty="0">
                <a:latin typeface="Arial MT"/>
                <a:cs typeface="Arial MT"/>
              </a:rPr>
              <a:t>enclosed</a:t>
            </a:r>
            <a:r>
              <a:rPr sz="3000" spc="35" dirty="0">
                <a:latin typeface="Arial MT"/>
                <a:cs typeface="Arial MT"/>
              </a:rPr>
              <a:t> </a:t>
            </a:r>
            <a:r>
              <a:rPr sz="3000" spc="-55" dirty="0">
                <a:latin typeface="Arial MT"/>
                <a:cs typeface="Arial MT"/>
              </a:rPr>
              <a:t>in</a:t>
            </a:r>
            <a:r>
              <a:rPr sz="3000" spc="-295" dirty="0">
                <a:latin typeface="Arial MT"/>
                <a:cs typeface="Arial MT"/>
              </a:rPr>
              <a:t> </a:t>
            </a:r>
            <a:r>
              <a:rPr sz="3000" spc="-204" dirty="0">
                <a:latin typeface="Arial MT"/>
                <a:cs typeface="Arial MT"/>
              </a:rPr>
              <a:t>a</a:t>
            </a:r>
            <a:r>
              <a:rPr sz="3000" spc="-295" dirty="0">
                <a:latin typeface="Arial MT"/>
                <a:cs typeface="Arial MT"/>
              </a:rPr>
              <a:t> </a:t>
            </a:r>
            <a:r>
              <a:rPr sz="3000" spc="-300" dirty="0">
                <a:latin typeface="Arial MT"/>
                <a:cs typeface="Arial MT"/>
              </a:rPr>
              <a:t>shea†h</a:t>
            </a:r>
            <a:r>
              <a:rPr sz="3000" spc="120" dirty="0">
                <a:latin typeface="Arial MT"/>
                <a:cs typeface="Arial MT"/>
              </a:rPr>
              <a:t> </a:t>
            </a:r>
            <a:r>
              <a:rPr sz="3000" spc="-225" dirty="0">
                <a:latin typeface="Arial MT"/>
                <a:cs typeface="Arial MT"/>
              </a:rPr>
              <a:t>which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is</a:t>
            </a:r>
            <a:endParaRPr sz="3000">
              <a:latin typeface="Arial MT"/>
              <a:cs typeface="Arial MT"/>
            </a:endParaRPr>
          </a:p>
          <a:p>
            <a:pPr marL="529590">
              <a:lnSpc>
                <a:spcPts val="3229"/>
              </a:lnSpc>
            </a:pPr>
            <a:r>
              <a:rPr sz="2900" spc="-275" dirty="0">
                <a:latin typeface="Arial MT"/>
                <a:cs typeface="Arial MT"/>
              </a:rPr>
              <a:t>known</a:t>
            </a:r>
            <a:r>
              <a:rPr sz="2900" spc="-90" dirty="0">
                <a:latin typeface="Arial MT"/>
                <a:cs typeface="Arial MT"/>
              </a:rPr>
              <a:t> </a:t>
            </a:r>
            <a:r>
              <a:rPr sz="2900" spc="-235" dirty="0">
                <a:latin typeface="Arial MT"/>
                <a:cs typeface="Arial MT"/>
              </a:rPr>
              <a:t>as</a:t>
            </a:r>
            <a:r>
              <a:rPr sz="2900" spc="-10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pellicle.</a:t>
            </a:r>
            <a:endParaRPr sz="2900">
              <a:latin typeface="Arial MT"/>
              <a:cs typeface="Arial MT"/>
            </a:endParaRPr>
          </a:p>
          <a:p>
            <a:pPr>
              <a:spcBef>
                <a:spcPts val="1080"/>
              </a:spcBef>
            </a:pPr>
            <a:endParaRPr sz="2900">
              <a:latin typeface="Arial MT"/>
              <a:cs typeface="Arial MT"/>
            </a:endParaRPr>
          </a:p>
          <a:p>
            <a:pPr marL="516255" marR="480059" indent="-504190" algn="just">
              <a:lnSpc>
                <a:spcPct val="85700"/>
              </a:lnSpc>
              <a:buChar char="•"/>
              <a:tabLst>
                <a:tab pos="518795" algn="l"/>
              </a:tabLst>
            </a:pPr>
            <a:r>
              <a:rPr sz="2900" spc="-355" dirty="0">
                <a:latin typeface="Comic Sans MS"/>
                <a:cs typeface="Comic Sans MS"/>
              </a:rPr>
              <a:t>Bo†h</a:t>
            </a:r>
            <a:r>
              <a:rPr sz="2900" spc="135" dirty="0">
                <a:latin typeface="Comic Sans MS"/>
                <a:cs typeface="Comic Sans MS"/>
              </a:rPr>
              <a:t> </a:t>
            </a:r>
            <a:r>
              <a:rPr sz="2900" spc="-285" dirty="0">
                <a:latin typeface="Comic Sans MS"/>
                <a:cs typeface="Comic Sans MS"/>
              </a:rPr>
              <a:t>ma†rix</a:t>
            </a:r>
            <a:r>
              <a:rPr sz="2900" spc="70" dirty="0">
                <a:latin typeface="Comic Sans MS"/>
                <a:cs typeface="Comic Sans MS"/>
              </a:rPr>
              <a:t> </a:t>
            </a:r>
            <a:r>
              <a:rPr sz="2900" spc="-195" dirty="0">
                <a:latin typeface="Comic Sans MS"/>
                <a:cs typeface="Comic Sans MS"/>
              </a:rPr>
              <a:t>and</a:t>
            </a:r>
            <a:r>
              <a:rPr sz="2900" spc="-20" dirty="0">
                <a:latin typeface="Comic Sans MS"/>
                <a:cs typeface="Comic Sans MS"/>
              </a:rPr>
              <a:t> </a:t>
            </a:r>
            <a:r>
              <a:rPr sz="2900" spc="-170" dirty="0">
                <a:latin typeface="Comic Sans MS"/>
                <a:cs typeface="Comic Sans MS"/>
              </a:rPr>
              <a:t>pellicle</a:t>
            </a:r>
            <a:r>
              <a:rPr sz="2900" spc="10" dirty="0">
                <a:latin typeface="Comic Sans MS"/>
                <a:cs typeface="Comic Sans MS"/>
              </a:rPr>
              <a:t> </a:t>
            </a:r>
            <a:r>
              <a:rPr sz="2900" spc="-229" dirty="0">
                <a:latin typeface="Comic Sans MS"/>
                <a:cs typeface="Comic Sans MS"/>
              </a:rPr>
              <a:t>are</a:t>
            </a:r>
            <a:r>
              <a:rPr sz="2900" spc="70" dirty="0">
                <a:latin typeface="Comic Sans MS"/>
                <a:cs typeface="Comic Sans MS"/>
              </a:rPr>
              <a:t> </a:t>
            </a:r>
            <a:r>
              <a:rPr sz="2900" spc="-235" dirty="0">
                <a:latin typeface="Comic Sans MS"/>
                <a:cs typeface="Comic Sans MS"/>
              </a:rPr>
              <a:t>non</a:t>
            </a:r>
            <a:r>
              <a:rPr sz="2900" spc="25" dirty="0">
                <a:latin typeface="Comic Sans MS"/>
                <a:cs typeface="Comic Sans MS"/>
              </a:rPr>
              <a:t> </a:t>
            </a:r>
            <a:r>
              <a:rPr sz="2900" spc="-120" dirty="0">
                <a:latin typeface="Comic Sans MS"/>
                <a:cs typeface="Comic Sans MS"/>
              </a:rPr>
              <a:t>genetic 	</a:t>
            </a:r>
            <a:r>
              <a:rPr sz="2950" spc="-210" dirty="0">
                <a:latin typeface="Comic Sans MS"/>
                <a:cs typeface="Comic Sans MS"/>
              </a:rPr>
              <a:t>materials</a:t>
            </a:r>
            <a:r>
              <a:rPr sz="2950" spc="-10" dirty="0">
                <a:latin typeface="Comic Sans MS"/>
                <a:cs typeface="Comic Sans MS"/>
              </a:rPr>
              <a:t> </a:t>
            </a:r>
            <a:r>
              <a:rPr sz="2950" spc="-295" dirty="0">
                <a:latin typeface="Comic Sans MS"/>
                <a:cs typeface="Comic Sans MS"/>
              </a:rPr>
              <a:t>and</a:t>
            </a:r>
            <a:r>
              <a:rPr sz="2950" spc="70" dirty="0">
                <a:latin typeface="Comic Sans MS"/>
                <a:cs typeface="Comic Sans MS"/>
              </a:rPr>
              <a:t> </a:t>
            </a:r>
            <a:r>
              <a:rPr sz="2950" spc="-235" dirty="0">
                <a:latin typeface="Comic Sans MS"/>
                <a:cs typeface="Comic Sans MS"/>
              </a:rPr>
              <a:t>appear</a:t>
            </a:r>
            <a:r>
              <a:rPr sz="2950" spc="15" dirty="0">
                <a:latin typeface="Comic Sans MS"/>
                <a:cs typeface="Comic Sans MS"/>
              </a:rPr>
              <a:t> </a:t>
            </a:r>
            <a:r>
              <a:rPr sz="2950" spc="-235" dirty="0">
                <a:latin typeface="Comic Sans MS"/>
                <a:cs typeface="Comic Sans MS"/>
              </a:rPr>
              <a:t>only</a:t>
            </a:r>
            <a:r>
              <a:rPr sz="2950" spc="80" dirty="0">
                <a:latin typeface="Comic Sans MS"/>
                <a:cs typeface="Comic Sans MS"/>
              </a:rPr>
              <a:t> </a:t>
            </a:r>
            <a:r>
              <a:rPr sz="2950" spc="-655" dirty="0">
                <a:latin typeface="Comic Sans MS"/>
                <a:cs typeface="Comic Sans MS"/>
              </a:rPr>
              <a:t>a†</a:t>
            </a:r>
            <a:r>
              <a:rPr sz="2950" spc="434" dirty="0">
                <a:latin typeface="Comic Sans MS"/>
                <a:cs typeface="Comic Sans MS"/>
              </a:rPr>
              <a:t> </a:t>
            </a:r>
            <a:r>
              <a:rPr sz="2950" spc="-305" dirty="0">
                <a:latin typeface="Comic Sans MS"/>
                <a:cs typeface="Comic Sans MS"/>
              </a:rPr>
              <a:t>me†aphose, 	</a:t>
            </a:r>
            <a:r>
              <a:rPr sz="3000" spc="-305" dirty="0">
                <a:latin typeface="Comic Sans MS"/>
                <a:cs typeface="Comic Sans MS"/>
              </a:rPr>
              <a:t>when</a:t>
            </a:r>
            <a:r>
              <a:rPr sz="3000" spc="10" dirty="0">
                <a:latin typeface="Comic Sans MS"/>
                <a:cs typeface="Comic Sans MS"/>
              </a:rPr>
              <a:t> </a:t>
            </a:r>
            <a:r>
              <a:rPr sz="3000" spc="-260" dirty="0">
                <a:latin typeface="Comic Sans MS"/>
                <a:cs typeface="Comic Sans MS"/>
              </a:rPr>
              <a:t>the</a:t>
            </a:r>
            <a:r>
              <a:rPr sz="3000" spc="-95" dirty="0">
                <a:latin typeface="Comic Sans MS"/>
                <a:cs typeface="Comic Sans MS"/>
              </a:rPr>
              <a:t> </a:t>
            </a:r>
            <a:r>
              <a:rPr sz="3000" spc="-235" dirty="0">
                <a:latin typeface="Comic Sans MS"/>
                <a:cs typeface="Comic Sans MS"/>
              </a:rPr>
              <a:t>nucleolus</a:t>
            </a:r>
            <a:r>
              <a:rPr sz="3000" spc="-25" dirty="0">
                <a:latin typeface="Comic Sans MS"/>
                <a:cs typeface="Comic Sans MS"/>
              </a:rPr>
              <a:t> </a:t>
            </a:r>
            <a:r>
              <a:rPr sz="3000" spc="-155" dirty="0">
                <a:latin typeface="Comic Sans MS"/>
                <a:cs typeface="Comic Sans MS"/>
              </a:rPr>
              <a:t>disappears.</a:t>
            </a:r>
            <a:endParaRPr sz="3000">
              <a:latin typeface="Comic Sans MS"/>
              <a:cs typeface="Comic Sans M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05528" y="370416"/>
            <a:ext cx="8839200" cy="914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923665" algn="l"/>
                <a:tab pos="4871720" algn="l"/>
              </a:tabLst>
            </a:pPr>
            <a:r>
              <a:rPr sz="5800" spc="-400" dirty="0">
                <a:solidFill>
                  <a:srgbClr val="FF0807"/>
                </a:solidFill>
                <a:latin typeface="Arial MT"/>
                <a:cs typeface="Arial MT"/>
              </a:rPr>
              <a:t>Composition</a:t>
            </a:r>
            <a:r>
              <a:rPr sz="5800" dirty="0">
                <a:solidFill>
                  <a:srgbClr val="FF0807"/>
                </a:solidFill>
                <a:latin typeface="Arial MT"/>
                <a:cs typeface="Arial MT"/>
              </a:rPr>
              <a:t>	</a:t>
            </a:r>
            <a:r>
              <a:rPr sz="5800" spc="-25" dirty="0">
                <a:solidFill>
                  <a:srgbClr val="F40503"/>
                </a:solidFill>
                <a:latin typeface="Arial MT"/>
                <a:cs typeface="Arial MT"/>
              </a:rPr>
              <a:t>of</a:t>
            </a:r>
            <a:r>
              <a:rPr sz="5800" dirty="0">
                <a:solidFill>
                  <a:srgbClr val="F40503"/>
                </a:solidFill>
                <a:latin typeface="Arial MT"/>
                <a:cs typeface="Arial MT"/>
              </a:rPr>
              <a:t>	</a:t>
            </a:r>
            <a:r>
              <a:rPr sz="5800" spc="-509" dirty="0">
                <a:solidFill>
                  <a:srgbClr val="F20108"/>
                </a:solidFill>
                <a:latin typeface="Arial MT"/>
                <a:cs typeface="Arial MT"/>
              </a:rPr>
              <a:t>chromosomes</a:t>
            </a:r>
            <a:endParaRPr sz="5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1732" y="1495248"/>
            <a:ext cx="11428730" cy="610743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532765" indent="-518795">
              <a:spcBef>
                <a:spcPts val="325"/>
              </a:spcBef>
              <a:buChar char="•"/>
              <a:tabLst>
                <a:tab pos="532765" algn="l"/>
              </a:tabLst>
            </a:pPr>
            <a:r>
              <a:rPr sz="2850" spc="-160" dirty="0">
                <a:latin typeface="Arial MT"/>
                <a:cs typeface="Arial MT"/>
              </a:rPr>
              <a:t>The</a:t>
            </a:r>
            <a:r>
              <a:rPr sz="2850" spc="-125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material</a:t>
            </a:r>
            <a:r>
              <a:rPr sz="2850" spc="-17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70" dirty="0">
                <a:latin typeface="Arial MT"/>
                <a:cs typeface="Arial MT"/>
              </a:rPr>
              <a:t> </a:t>
            </a:r>
            <a:r>
              <a:rPr sz="2850" spc="-140" dirty="0">
                <a:latin typeface="Arial MT"/>
                <a:cs typeface="Arial MT"/>
              </a:rPr>
              <a:t>which</a:t>
            </a:r>
            <a:r>
              <a:rPr sz="2850" spc="-70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114" dirty="0">
                <a:latin typeface="Arial MT"/>
                <a:cs typeface="Arial MT"/>
              </a:rPr>
              <a:t> </a:t>
            </a:r>
            <a:r>
              <a:rPr sz="2850" spc="-40" dirty="0">
                <a:latin typeface="Arial MT"/>
                <a:cs typeface="Arial MT"/>
              </a:rPr>
              <a:t>are</a:t>
            </a:r>
            <a:r>
              <a:rPr sz="2850" spc="-160" dirty="0">
                <a:latin typeface="Arial MT"/>
                <a:cs typeface="Arial MT"/>
              </a:rPr>
              <a:t> </a:t>
            </a:r>
            <a:r>
              <a:rPr sz="2850" spc="-210" dirty="0">
                <a:latin typeface="Arial MT"/>
                <a:cs typeface="Arial MT"/>
              </a:rPr>
              <a:t>composed</a:t>
            </a:r>
            <a:r>
              <a:rPr sz="2850" spc="130" dirty="0">
                <a:latin typeface="Arial MT"/>
                <a:cs typeface="Arial MT"/>
              </a:rPr>
              <a:t> </a:t>
            </a:r>
            <a:r>
              <a:rPr sz="2850" i="1" dirty="0">
                <a:latin typeface="Arial"/>
                <a:cs typeface="Arial"/>
              </a:rPr>
              <a:t>is</a:t>
            </a:r>
            <a:r>
              <a:rPr sz="2850" i="1" spc="-55" dirty="0">
                <a:latin typeface="Arial"/>
                <a:cs typeface="Arial"/>
              </a:rPr>
              <a:t> </a:t>
            </a:r>
            <a:r>
              <a:rPr sz="2850" spc="-85" dirty="0">
                <a:latin typeface="Arial MT"/>
                <a:cs typeface="Arial MT"/>
              </a:rPr>
              <a:t>called</a:t>
            </a:r>
            <a:r>
              <a:rPr sz="2850" spc="-15" dirty="0">
                <a:latin typeface="Arial MT"/>
                <a:cs typeface="Arial MT"/>
              </a:rPr>
              <a:t> </a:t>
            </a:r>
            <a:r>
              <a:rPr sz="2850" spc="-60" dirty="0">
                <a:latin typeface="Arial MT"/>
                <a:cs typeface="Arial MT"/>
              </a:rPr>
              <a:t>chroma†in.</a:t>
            </a:r>
            <a:endParaRPr sz="2850">
              <a:latin typeface="Arial MT"/>
              <a:cs typeface="Arial MT"/>
            </a:endParaRPr>
          </a:p>
          <a:p>
            <a:pPr marL="513080" indent="-486409">
              <a:spcBef>
                <a:spcPts val="229"/>
              </a:spcBef>
              <a:buClr>
                <a:srgbClr val="E40000"/>
              </a:buClr>
              <a:buChar char="•"/>
              <a:tabLst>
                <a:tab pos="513080" algn="l"/>
              </a:tabLst>
            </a:pPr>
            <a:r>
              <a:rPr sz="2850" spc="-150" dirty="0">
                <a:solidFill>
                  <a:srgbClr val="D40C0F"/>
                </a:solidFill>
                <a:latin typeface="Arial MT"/>
                <a:cs typeface="Arial MT"/>
              </a:rPr>
              <a:t>N.Fleming</a:t>
            </a:r>
            <a:r>
              <a:rPr sz="2850" spc="-35" dirty="0">
                <a:solidFill>
                  <a:srgbClr val="D40C0F"/>
                </a:solidFill>
                <a:latin typeface="Arial MT"/>
                <a:cs typeface="Arial MT"/>
              </a:rPr>
              <a:t> </a:t>
            </a:r>
            <a:r>
              <a:rPr sz="2850" spc="-45" dirty="0">
                <a:latin typeface="Arial MT"/>
                <a:cs typeface="Arial MT"/>
              </a:rPr>
              <a:t>introduced</a:t>
            </a:r>
            <a:r>
              <a:rPr sz="2850" spc="5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20" dirty="0">
                <a:latin typeface="Arial MT"/>
                <a:cs typeface="Arial MT"/>
              </a:rPr>
              <a:t> </a:t>
            </a:r>
            <a:r>
              <a:rPr sz="2850" spc="-180" dirty="0">
                <a:latin typeface="Arial MT"/>
                <a:cs typeface="Arial MT"/>
              </a:rPr>
              <a:t>†errn</a:t>
            </a:r>
            <a:r>
              <a:rPr sz="2850" spc="-10" dirty="0">
                <a:latin typeface="Arial MT"/>
                <a:cs typeface="Arial MT"/>
              </a:rPr>
              <a:t> </a:t>
            </a:r>
            <a:r>
              <a:rPr sz="2850" spc="-170" dirty="0">
                <a:latin typeface="Arial MT"/>
                <a:cs typeface="Arial MT"/>
              </a:rPr>
              <a:t>chroma†in</a:t>
            </a:r>
            <a:r>
              <a:rPr sz="2850" spc="60" dirty="0">
                <a:latin typeface="Arial MT"/>
                <a:cs typeface="Arial MT"/>
              </a:rPr>
              <a:t> </a:t>
            </a:r>
            <a:r>
              <a:rPr sz="2850" spc="-55" dirty="0">
                <a:latin typeface="Arial MT"/>
                <a:cs typeface="Arial MT"/>
              </a:rPr>
              <a:t>in</a:t>
            </a:r>
            <a:r>
              <a:rPr sz="2850" spc="-260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1879.</a:t>
            </a:r>
            <a:endParaRPr sz="2850">
              <a:latin typeface="Arial MT"/>
              <a:cs typeface="Arial MT"/>
            </a:endParaRPr>
          </a:p>
          <a:p>
            <a:pPr marL="509270" marR="220345" indent="-496570">
              <a:lnSpc>
                <a:spcPct val="85400"/>
              </a:lnSpc>
              <a:spcBef>
                <a:spcPts val="705"/>
              </a:spcBef>
              <a:buChar char="•"/>
              <a:tabLst>
                <a:tab pos="516255" algn="l"/>
              </a:tabLst>
            </a:pPr>
            <a:r>
              <a:rPr sz="3000" spc="-315" dirty="0">
                <a:latin typeface="Arial MT"/>
                <a:cs typeface="Arial MT"/>
              </a:rPr>
              <a:t>Chroma†in</a:t>
            </a:r>
            <a:r>
              <a:rPr sz="3000" spc="150" dirty="0">
                <a:latin typeface="Arial MT"/>
                <a:cs typeface="Arial MT"/>
              </a:rPr>
              <a:t> </a:t>
            </a:r>
            <a:r>
              <a:rPr sz="3000" spc="-395" dirty="0">
                <a:latin typeface="Arial MT"/>
                <a:cs typeface="Arial MT"/>
              </a:rPr>
              <a:t>was</a:t>
            </a:r>
            <a:r>
              <a:rPr sz="3000" spc="-25" dirty="0">
                <a:latin typeface="Arial MT"/>
                <a:cs typeface="Arial MT"/>
              </a:rPr>
              <a:t> </a:t>
            </a:r>
            <a:r>
              <a:rPr sz="3000" spc="-100" dirty="0">
                <a:latin typeface="Arial MT"/>
                <a:cs typeface="Arial MT"/>
              </a:rPr>
              <a:t>classified</a:t>
            </a:r>
            <a:r>
              <a:rPr sz="3000" spc="85" dirty="0">
                <a:latin typeface="Arial MT"/>
                <a:cs typeface="Arial MT"/>
              </a:rPr>
              <a:t> </a:t>
            </a:r>
            <a:r>
              <a:rPr sz="3000" spc="-315" dirty="0">
                <a:latin typeface="Arial MT"/>
                <a:cs typeface="Arial MT"/>
              </a:rPr>
              <a:t>in†o</a:t>
            </a:r>
            <a:r>
              <a:rPr sz="3000" spc="105" dirty="0">
                <a:latin typeface="Arial MT"/>
                <a:cs typeface="Arial MT"/>
              </a:rPr>
              <a:t> </a:t>
            </a:r>
            <a:r>
              <a:rPr sz="3000" spc="-500" dirty="0">
                <a:latin typeface="Arial MT"/>
                <a:cs typeface="Arial MT"/>
              </a:rPr>
              <a:t>†wo</a:t>
            </a:r>
            <a:r>
              <a:rPr sz="3000" spc="240" dirty="0">
                <a:latin typeface="Arial MT"/>
                <a:cs typeface="Arial MT"/>
              </a:rPr>
              <a:t> </a:t>
            </a:r>
            <a:r>
              <a:rPr sz="3000" spc="-245" dirty="0">
                <a:latin typeface="Arial MT"/>
                <a:cs typeface="Arial MT"/>
              </a:rPr>
              <a:t>groups</a:t>
            </a:r>
            <a:r>
              <a:rPr sz="3000" spc="25" dirty="0">
                <a:latin typeface="Arial MT"/>
                <a:cs typeface="Arial MT"/>
              </a:rPr>
              <a:t> </a:t>
            </a:r>
            <a:r>
              <a:rPr sz="3000" spc="-229" dirty="0">
                <a:latin typeface="Arial MT"/>
                <a:cs typeface="Arial MT"/>
              </a:rPr>
              <a:t>by</a:t>
            </a:r>
            <a:r>
              <a:rPr sz="3000" spc="-45" dirty="0">
                <a:latin typeface="Arial MT"/>
                <a:cs typeface="Arial MT"/>
              </a:rPr>
              <a:t> </a:t>
            </a:r>
            <a:r>
              <a:rPr sz="3000" i="1" spc="-290" dirty="0">
                <a:latin typeface="Arial"/>
                <a:cs typeface="Arial"/>
              </a:rPr>
              <a:t>cy†oIogis†s</a:t>
            </a:r>
            <a:r>
              <a:rPr sz="3000" i="1" spc="280" dirty="0">
                <a:latin typeface="Arial"/>
                <a:cs typeface="Arial"/>
              </a:rPr>
              <a:t> </a:t>
            </a:r>
            <a:r>
              <a:rPr sz="3000" spc="-335" dirty="0">
                <a:latin typeface="Arial MT"/>
                <a:cs typeface="Arial MT"/>
              </a:rPr>
              <a:t>on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the</a:t>
            </a:r>
            <a:r>
              <a:rPr sz="3000" spc="-100" dirty="0">
                <a:latin typeface="Arial MT"/>
                <a:cs typeface="Arial MT"/>
              </a:rPr>
              <a:t> </a:t>
            </a:r>
            <a:r>
              <a:rPr sz="3000" spc="-215" dirty="0">
                <a:latin typeface="Arial MT"/>
                <a:cs typeface="Arial MT"/>
              </a:rPr>
              <a:t>basis</a:t>
            </a:r>
            <a:r>
              <a:rPr sz="3000" spc="30" dirty="0">
                <a:latin typeface="Arial MT"/>
                <a:cs typeface="Arial MT"/>
              </a:rPr>
              <a:t> </a:t>
            </a:r>
            <a:r>
              <a:rPr sz="3000" spc="-25" dirty="0">
                <a:latin typeface="Arial MT"/>
                <a:cs typeface="Arial MT"/>
              </a:rPr>
              <a:t>of 	</a:t>
            </a:r>
            <a:r>
              <a:rPr sz="2950" i="1" spc="-305" dirty="0">
                <a:latin typeface="Arial"/>
                <a:cs typeface="Arial"/>
              </a:rPr>
              <a:t>i†s</a:t>
            </a:r>
            <a:r>
              <a:rPr sz="2950" i="1" spc="70" dirty="0">
                <a:latin typeface="Arial"/>
                <a:cs typeface="Arial"/>
              </a:rPr>
              <a:t> </a:t>
            </a:r>
            <a:r>
              <a:rPr sz="2950" spc="60" dirty="0">
                <a:latin typeface="Arial MT"/>
                <a:cs typeface="Arial MT"/>
              </a:rPr>
              <a:t>affinity</a:t>
            </a:r>
            <a:r>
              <a:rPr sz="2950" spc="-210" dirty="0">
                <a:latin typeface="Arial MT"/>
                <a:cs typeface="Arial MT"/>
              </a:rPr>
              <a:t> </a:t>
            </a:r>
            <a:r>
              <a:rPr sz="2950" spc="-445" dirty="0">
                <a:latin typeface="Arial MT"/>
                <a:cs typeface="Arial MT"/>
              </a:rPr>
              <a:t>†o</a:t>
            </a:r>
            <a:r>
              <a:rPr sz="2950" spc="85" dirty="0">
                <a:latin typeface="Arial MT"/>
                <a:cs typeface="Arial MT"/>
              </a:rPr>
              <a:t> </a:t>
            </a:r>
            <a:r>
              <a:rPr sz="2950" spc="-165" dirty="0">
                <a:latin typeface="Arial MT"/>
                <a:cs typeface="Arial MT"/>
              </a:rPr>
              <a:t>basic</a:t>
            </a:r>
            <a:r>
              <a:rPr sz="2950" spc="-25" dirty="0">
                <a:latin typeface="Arial MT"/>
                <a:cs typeface="Arial MT"/>
              </a:rPr>
              <a:t> </a:t>
            </a:r>
            <a:r>
              <a:rPr sz="2950" spc="-225" dirty="0">
                <a:latin typeface="Arial MT"/>
                <a:cs typeface="Arial MT"/>
              </a:rPr>
              <a:t>dyes</a:t>
            </a:r>
            <a:r>
              <a:rPr sz="2950" spc="5" dirty="0">
                <a:latin typeface="Arial MT"/>
                <a:cs typeface="Arial MT"/>
              </a:rPr>
              <a:t> </a:t>
            </a:r>
            <a:r>
              <a:rPr sz="2950" spc="-40" dirty="0">
                <a:latin typeface="Arial MT"/>
                <a:cs typeface="Arial MT"/>
              </a:rPr>
              <a:t>like</a:t>
            </a:r>
            <a:r>
              <a:rPr sz="2950" spc="-135" dirty="0">
                <a:latin typeface="Arial MT"/>
                <a:cs typeface="Arial MT"/>
              </a:rPr>
              <a:t> </a:t>
            </a:r>
            <a:r>
              <a:rPr sz="2950" spc="-204" dirty="0">
                <a:solidFill>
                  <a:srgbClr val="BF1A1F"/>
                </a:solidFill>
                <a:latin typeface="Arial MT"/>
                <a:cs typeface="Arial MT"/>
              </a:rPr>
              <a:t>ace†ocarrnirie</a:t>
            </a:r>
            <a:r>
              <a:rPr sz="2950" spc="-80" dirty="0">
                <a:solidFill>
                  <a:srgbClr val="BF1A1F"/>
                </a:solidFill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or</a:t>
            </a:r>
            <a:r>
              <a:rPr sz="2950" spc="65" dirty="0">
                <a:latin typeface="Arial MT"/>
                <a:cs typeface="Arial MT"/>
              </a:rPr>
              <a:t> </a:t>
            </a:r>
            <a:r>
              <a:rPr sz="2950" spc="-140" dirty="0">
                <a:solidFill>
                  <a:srgbClr val="C12324"/>
                </a:solidFill>
                <a:latin typeface="Arial MT"/>
                <a:cs typeface="Arial MT"/>
              </a:rPr>
              <a:t>feulgen</a:t>
            </a:r>
            <a:r>
              <a:rPr sz="2950" spc="-65" dirty="0">
                <a:solidFill>
                  <a:srgbClr val="C12324"/>
                </a:solidFill>
                <a:latin typeface="Arial MT"/>
                <a:cs typeface="Arial MT"/>
              </a:rPr>
              <a:t> </a:t>
            </a:r>
            <a:r>
              <a:rPr sz="2950" spc="-140" dirty="0">
                <a:solidFill>
                  <a:srgbClr val="A33131"/>
                </a:solidFill>
                <a:latin typeface="Arial MT"/>
                <a:cs typeface="Arial MT"/>
              </a:rPr>
              <a:t>(basic</a:t>
            </a:r>
            <a:r>
              <a:rPr sz="2950" spc="204" dirty="0">
                <a:solidFill>
                  <a:srgbClr val="A33131"/>
                </a:solidFill>
                <a:latin typeface="Arial MT"/>
                <a:cs typeface="Arial MT"/>
              </a:rPr>
              <a:t> </a:t>
            </a:r>
            <a:r>
              <a:rPr sz="2950" spc="-10" dirty="0">
                <a:solidFill>
                  <a:srgbClr val="BC2626"/>
                </a:solidFill>
                <a:latin typeface="Arial MT"/>
                <a:cs typeface="Arial MT"/>
              </a:rPr>
              <a:t>fuchsin) 	</a:t>
            </a:r>
            <a:r>
              <a:rPr sz="3000" spc="-155" dirty="0">
                <a:latin typeface="Arial MT"/>
                <a:cs typeface="Arial MT"/>
              </a:rPr>
              <a:t>reagent</a:t>
            </a:r>
            <a:r>
              <a:rPr sz="3000" spc="4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at</a:t>
            </a:r>
            <a:r>
              <a:rPr sz="3000" spc="-175" dirty="0">
                <a:latin typeface="Arial MT"/>
                <a:cs typeface="Arial MT"/>
              </a:rPr>
              <a:t> </a:t>
            </a:r>
            <a:r>
              <a:rPr sz="3000" spc="-125" dirty="0">
                <a:latin typeface="Arial MT"/>
                <a:cs typeface="Arial MT"/>
              </a:rPr>
              <a:t>prophase.</a:t>
            </a:r>
            <a:endParaRPr sz="3000">
              <a:latin typeface="Arial MT"/>
              <a:cs typeface="Arial MT"/>
            </a:endParaRPr>
          </a:p>
          <a:p>
            <a:pPr marL="516890" marR="436880" indent="-503555">
              <a:lnSpc>
                <a:spcPts val="3100"/>
              </a:lnSpc>
              <a:spcBef>
                <a:spcPts val="620"/>
              </a:spcBef>
              <a:buChar char="•"/>
              <a:tabLst>
                <a:tab pos="516890" algn="l"/>
                <a:tab pos="532765" algn="l"/>
              </a:tabLst>
            </a:pPr>
            <a:r>
              <a:rPr sz="2850" dirty="0">
                <a:latin typeface="Arial MT"/>
                <a:cs typeface="Arial MT"/>
              </a:rPr>
              <a:t>	</a:t>
            </a:r>
            <a:r>
              <a:rPr sz="2850" spc="-140" dirty="0">
                <a:latin typeface="Arial MT"/>
                <a:cs typeface="Arial MT"/>
              </a:rPr>
              <a:t>The</a:t>
            </a:r>
            <a:r>
              <a:rPr sz="2850" spc="-60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darkly</a:t>
            </a:r>
            <a:r>
              <a:rPr sz="2850" spc="-175" dirty="0">
                <a:latin typeface="Arial MT"/>
                <a:cs typeface="Arial MT"/>
              </a:rPr>
              <a:t> </a:t>
            </a:r>
            <a:r>
              <a:rPr sz="2850" spc="-55" dirty="0">
                <a:latin typeface="Arial MT"/>
                <a:cs typeface="Arial MT"/>
              </a:rPr>
              <a:t>stained</a:t>
            </a:r>
            <a:r>
              <a:rPr sz="2850" spc="-100" dirty="0">
                <a:latin typeface="Arial MT"/>
                <a:cs typeface="Arial MT"/>
              </a:rPr>
              <a:t> </a:t>
            </a:r>
            <a:r>
              <a:rPr sz="2850" i="1" spc="-114" dirty="0">
                <a:latin typeface="Arial"/>
                <a:cs typeface="Arial"/>
              </a:rPr>
              <a:t>regions</a:t>
            </a:r>
            <a:r>
              <a:rPr sz="2850" i="1" spc="160" dirty="0">
                <a:latin typeface="Arial"/>
                <a:cs typeface="Arial"/>
              </a:rPr>
              <a:t> </a:t>
            </a:r>
            <a:r>
              <a:rPr sz="2850" spc="-135" dirty="0">
                <a:latin typeface="Arial MT"/>
                <a:cs typeface="Arial MT"/>
              </a:rPr>
              <a:t>were</a:t>
            </a:r>
            <a:r>
              <a:rPr sz="2850" spc="-114" dirty="0">
                <a:latin typeface="Arial MT"/>
                <a:cs typeface="Arial MT"/>
              </a:rPr>
              <a:t> </a:t>
            </a:r>
            <a:r>
              <a:rPr sz="2850" spc="-65" dirty="0">
                <a:latin typeface="Arial MT"/>
                <a:cs typeface="Arial MT"/>
              </a:rPr>
              <a:t>called </a:t>
            </a:r>
            <a:r>
              <a:rPr sz="2850" spc="-160" dirty="0">
                <a:latin typeface="Arial MT"/>
                <a:cs typeface="Arial MT"/>
              </a:rPr>
              <a:t>he†erochrorna†in,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spc="-110" dirty="0">
                <a:latin typeface="Arial MT"/>
                <a:cs typeface="Arial MT"/>
              </a:rPr>
              <a:t>while</a:t>
            </a:r>
            <a:r>
              <a:rPr sz="2850" spc="-90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lightly </a:t>
            </a:r>
            <a:r>
              <a:rPr sz="2850" spc="-55" dirty="0">
                <a:latin typeface="Arial MT"/>
                <a:cs typeface="Arial MT"/>
              </a:rPr>
              <a:t>stained</a:t>
            </a:r>
            <a:r>
              <a:rPr sz="2850" spc="-145" dirty="0">
                <a:latin typeface="Arial MT"/>
                <a:cs typeface="Arial MT"/>
              </a:rPr>
              <a:t> </a:t>
            </a:r>
            <a:r>
              <a:rPr sz="2850" i="1" spc="-114" dirty="0">
                <a:latin typeface="Arial"/>
                <a:cs typeface="Arial"/>
              </a:rPr>
              <a:t>regions</a:t>
            </a:r>
            <a:r>
              <a:rPr sz="2850" i="1" spc="95" dirty="0">
                <a:latin typeface="Arial"/>
                <a:cs typeface="Arial"/>
              </a:rPr>
              <a:t> </a:t>
            </a:r>
            <a:r>
              <a:rPr sz="2850" spc="-150" dirty="0">
                <a:latin typeface="Arial MT"/>
                <a:cs typeface="Arial MT"/>
              </a:rPr>
              <a:t>were</a:t>
            </a:r>
            <a:r>
              <a:rPr sz="2850" spc="-45" dirty="0">
                <a:latin typeface="Arial MT"/>
                <a:cs typeface="Arial MT"/>
              </a:rPr>
              <a:t> </a:t>
            </a:r>
            <a:r>
              <a:rPr sz="2850" spc="-85" dirty="0">
                <a:latin typeface="Arial MT"/>
                <a:cs typeface="Arial MT"/>
              </a:rPr>
              <a:t>called</a:t>
            </a:r>
            <a:r>
              <a:rPr sz="2850" spc="-114" dirty="0">
                <a:latin typeface="Arial MT"/>
                <a:cs typeface="Arial MT"/>
              </a:rPr>
              <a:t> </a:t>
            </a:r>
            <a:r>
              <a:rPr sz="2850" spc="-105" dirty="0">
                <a:latin typeface="Arial MT"/>
                <a:cs typeface="Arial MT"/>
              </a:rPr>
              <a:t>euchroma†in.</a:t>
            </a:r>
            <a:endParaRPr sz="2850">
              <a:latin typeface="Arial MT"/>
              <a:cs typeface="Arial MT"/>
            </a:endParaRPr>
          </a:p>
          <a:p>
            <a:pPr marL="532130" indent="-518795">
              <a:lnSpc>
                <a:spcPts val="3345"/>
              </a:lnSpc>
              <a:spcBef>
                <a:spcPts val="130"/>
              </a:spcBef>
              <a:buChar char="•"/>
              <a:tabLst>
                <a:tab pos="532130" algn="l"/>
              </a:tabLst>
            </a:pPr>
            <a:r>
              <a:rPr sz="2950" spc="-155" dirty="0">
                <a:latin typeface="Arial MT"/>
                <a:cs typeface="Arial MT"/>
              </a:rPr>
              <a:t>This</a:t>
            </a:r>
            <a:r>
              <a:rPr sz="2950" spc="-5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differential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spc="-120" dirty="0">
                <a:latin typeface="Arial MT"/>
                <a:cs typeface="Arial MT"/>
              </a:rPr>
              <a:t>staining</a:t>
            </a:r>
            <a:r>
              <a:rPr sz="2950" spc="-85" dirty="0">
                <a:latin typeface="Arial MT"/>
                <a:cs typeface="Arial MT"/>
              </a:rPr>
              <a:t> </a:t>
            </a:r>
            <a:r>
              <a:rPr sz="2950" spc="-125" dirty="0">
                <a:latin typeface="Arial MT"/>
                <a:cs typeface="Arial MT"/>
              </a:rPr>
              <a:t>capacity</a:t>
            </a:r>
            <a:r>
              <a:rPr sz="2950" spc="16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of</a:t>
            </a:r>
            <a:r>
              <a:rPr sz="2950" spc="8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differed†</a:t>
            </a:r>
            <a:r>
              <a:rPr sz="2950" spc="135" dirty="0">
                <a:latin typeface="Arial MT"/>
                <a:cs typeface="Arial MT"/>
              </a:rPr>
              <a:t> </a:t>
            </a:r>
            <a:r>
              <a:rPr sz="2950" spc="-240" dirty="0">
                <a:latin typeface="Arial MT"/>
                <a:cs typeface="Arial MT"/>
              </a:rPr>
              <a:t>par†s</a:t>
            </a:r>
            <a:r>
              <a:rPr sz="2950" spc="3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of</a:t>
            </a:r>
            <a:r>
              <a:rPr sz="2950" spc="70" dirty="0">
                <a:latin typeface="Arial MT"/>
                <a:cs typeface="Arial MT"/>
              </a:rPr>
              <a:t> </a:t>
            </a:r>
            <a:r>
              <a:rPr sz="2950" spc="-280" dirty="0">
                <a:latin typeface="Arial MT"/>
                <a:cs typeface="Arial MT"/>
              </a:rPr>
              <a:t>a</a:t>
            </a:r>
            <a:r>
              <a:rPr sz="2950" spc="-100" dirty="0">
                <a:latin typeface="Arial MT"/>
                <a:cs typeface="Arial MT"/>
              </a:rPr>
              <a:t> </a:t>
            </a:r>
            <a:r>
              <a:rPr sz="2950" spc="-280" dirty="0">
                <a:latin typeface="Arial MT"/>
                <a:cs typeface="Arial MT"/>
              </a:rPr>
              <a:t>chromosomes</a:t>
            </a:r>
            <a:endParaRPr sz="2950">
              <a:latin typeface="Arial MT"/>
              <a:cs typeface="Arial MT"/>
            </a:endParaRPr>
          </a:p>
          <a:p>
            <a:pPr marL="530225">
              <a:lnSpc>
                <a:spcPts val="3165"/>
              </a:lnSpc>
            </a:pPr>
            <a:r>
              <a:rPr sz="2800" i="1" spc="-30" dirty="0">
                <a:latin typeface="Arial"/>
                <a:cs typeface="Arial"/>
              </a:rPr>
              <a:t>is</a:t>
            </a:r>
            <a:r>
              <a:rPr sz="2800" i="1" spc="-145" dirty="0">
                <a:latin typeface="Arial"/>
                <a:cs typeface="Arial"/>
              </a:rPr>
              <a:t> </a:t>
            </a:r>
            <a:r>
              <a:rPr sz="2800" spc="-215" dirty="0">
                <a:latin typeface="Arial MT"/>
                <a:cs typeface="Arial MT"/>
              </a:rPr>
              <a:t>known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229" dirty="0">
                <a:latin typeface="Arial MT"/>
                <a:cs typeface="Arial MT"/>
              </a:rPr>
              <a:t>as</a:t>
            </a:r>
            <a:r>
              <a:rPr sz="2800" spc="-170" dirty="0">
                <a:latin typeface="Arial MT"/>
                <a:cs typeface="Arial MT"/>
              </a:rPr>
              <a:t> </a:t>
            </a:r>
            <a:r>
              <a:rPr sz="2800" i="1" spc="-90" dirty="0">
                <a:latin typeface="Arial"/>
                <a:cs typeface="Arial"/>
              </a:rPr>
              <a:t>'6e†enopycnosis</a:t>
            </a:r>
            <a:endParaRPr sz="2800">
              <a:latin typeface="Arial"/>
              <a:cs typeface="Arial"/>
            </a:endParaRPr>
          </a:p>
          <a:p>
            <a:pPr marL="511175" indent="-485140">
              <a:spcBef>
                <a:spcPts val="190"/>
              </a:spcBef>
              <a:buClr>
                <a:srgbClr val="F21311"/>
              </a:buClr>
              <a:buChar char="•"/>
              <a:tabLst>
                <a:tab pos="511175" algn="l"/>
              </a:tabLst>
            </a:pPr>
            <a:r>
              <a:rPr sz="2900" spc="-170" dirty="0">
                <a:solidFill>
                  <a:srgbClr val="BC1A18"/>
                </a:solidFill>
                <a:latin typeface="Arial MT"/>
                <a:cs typeface="Arial MT"/>
              </a:rPr>
              <a:t>He†erochrorna†in</a:t>
            </a:r>
            <a:r>
              <a:rPr sz="2900" spc="-340" dirty="0">
                <a:solidFill>
                  <a:srgbClr val="BC1A18"/>
                </a:solidFill>
                <a:latin typeface="Arial MT"/>
                <a:cs typeface="Arial MT"/>
              </a:rPr>
              <a:t> </a:t>
            </a:r>
            <a:r>
              <a:rPr sz="2900" dirty="0">
                <a:solidFill>
                  <a:srgbClr val="AE1C1C"/>
                </a:solidFill>
                <a:latin typeface="Arial MT"/>
                <a:cs typeface="Arial MT"/>
              </a:rPr>
              <a:t>is</a:t>
            </a:r>
            <a:r>
              <a:rPr sz="2900" spc="35" dirty="0">
                <a:solidFill>
                  <a:srgbClr val="AE1C1C"/>
                </a:solidFill>
                <a:latin typeface="Arial MT"/>
                <a:cs typeface="Arial MT"/>
              </a:rPr>
              <a:t> </a:t>
            </a:r>
            <a:r>
              <a:rPr sz="2900" spc="55" dirty="0">
                <a:solidFill>
                  <a:srgbClr val="B81A1C"/>
                </a:solidFill>
                <a:latin typeface="Arial MT"/>
                <a:cs typeface="Arial MT"/>
              </a:rPr>
              <a:t>further</a:t>
            </a:r>
            <a:r>
              <a:rPr sz="2900" spc="120" dirty="0">
                <a:solidFill>
                  <a:srgbClr val="B81A1C"/>
                </a:solidFill>
                <a:latin typeface="Arial MT"/>
                <a:cs typeface="Arial MT"/>
              </a:rPr>
              <a:t> </a:t>
            </a:r>
            <a:r>
              <a:rPr sz="2900" spc="-50" dirty="0">
                <a:solidFill>
                  <a:srgbClr val="C1242B"/>
                </a:solidFill>
                <a:latin typeface="Arial MT"/>
                <a:cs typeface="Arial MT"/>
              </a:rPr>
              <a:t>classified</a:t>
            </a:r>
            <a:r>
              <a:rPr sz="2900" spc="-10" dirty="0">
                <a:solidFill>
                  <a:srgbClr val="C1242B"/>
                </a:solidFill>
                <a:latin typeface="Arial MT"/>
                <a:cs typeface="Arial MT"/>
              </a:rPr>
              <a:t> </a:t>
            </a:r>
            <a:r>
              <a:rPr sz="2900" spc="-265" dirty="0">
                <a:solidFill>
                  <a:srgbClr val="BA1C1F"/>
                </a:solidFill>
                <a:latin typeface="Arial MT"/>
                <a:cs typeface="Arial MT"/>
              </a:rPr>
              <a:t>in†o</a:t>
            </a:r>
            <a:r>
              <a:rPr sz="2900" spc="85" dirty="0">
                <a:solidFill>
                  <a:srgbClr val="BA1C1F"/>
                </a:solidFill>
                <a:latin typeface="Arial MT"/>
                <a:cs typeface="Arial MT"/>
              </a:rPr>
              <a:t> </a:t>
            </a:r>
            <a:r>
              <a:rPr sz="2900" spc="-395" dirty="0">
                <a:solidFill>
                  <a:srgbClr val="D80C05"/>
                </a:solidFill>
                <a:latin typeface="Arial MT"/>
                <a:cs typeface="Arial MT"/>
              </a:rPr>
              <a:t>†wo</a:t>
            </a:r>
            <a:r>
              <a:rPr sz="2900" spc="30" dirty="0">
                <a:solidFill>
                  <a:srgbClr val="D80C05"/>
                </a:solidFill>
                <a:latin typeface="Arial MT"/>
                <a:cs typeface="Arial MT"/>
              </a:rPr>
              <a:t> </a:t>
            </a:r>
            <a:r>
              <a:rPr sz="2900" spc="-10" dirty="0">
                <a:solidFill>
                  <a:srgbClr val="D41816"/>
                </a:solidFill>
                <a:latin typeface="Arial MT"/>
                <a:cs typeface="Arial MT"/>
              </a:rPr>
              <a:t>proups</a:t>
            </a:r>
            <a:endParaRPr sz="2900">
              <a:latin typeface="Arial MT"/>
              <a:cs typeface="Arial MT"/>
            </a:endParaRPr>
          </a:p>
          <a:p>
            <a:pPr marL="514984" marR="5080" indent="-501650">
              <a:lnSpc>
                <a:spcPts val="3100"/>
              </a:lnSpc>
              <a:spcBef>
                <a:spcPts val="690"/>
              </a:spcBef>
              <a:buChar char="•"/>
              <a:tabLst>
                <a:tab pos="516890" algn="l"/>
                <a:tab pos="968375" algn="l"/>
                <a:tab pos="2958465" algn="l"/>
                <a:tab pos="3402329" algn="l"/>
                <a:tab pos="3870325" algn="l"/>
                <a:tab pos="4453255" algn="l"/>
              </a:tabLst>
            </a:pPr>
            <a:r>
              <a:rPr sz="2900" spc="-25" dirty="0">
                <a:latin typeface="Arial MT"/>
                <a:cs typeface="Arial MT"/>
              </a:rPr>
              <a:t>a)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5" dirty="0">
                <a:latin typeface="Arial MT"/>
                <a:cs typeface="Arial MT"/>
              </a:rPr>
              <a:t>Wns†i†utive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80" dirty="0">
                <a:latin typeface="Arial MT"/>
                <a:cs typeface="Arial MT"/>
              </a:rPr>
              <a:t>:</a:t>
            </a:r>
            <a:r>
              <a:rPr sz="2900" spc="-360" dirty="0">
                <a:latin typeface="Arial MT"/>
                <a:cs typeface="Arial MT"/>
              </a:rPr>
              <a:t> </a:t>
            </a:r>
            <a:r>
              <a:rPr sz="2900" spc="-50" dirty="0">
                <a:latin typeface="Arial MT"/>
                <a:cs typeface="Arial MT"/>
              </a:rPr>
              <a:t>-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5" dirty="0">
                <a:latin typeface="Arial MT"/>
                <a:cs typeface="Arial MT"/>
              </a:rPr>
              <a:t>It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i="1" spc="-120" dirty="0">
                <a:latin typeface="Arial"/>
                <a:cs typeface="Arial"/>
              </a:rPr>
              <a:t>is</a:t>
            </a:r>
            <a:r>
              <a:rPr sz="2900" i="1" spc="-80" dirty="0">
                <a:latin typeface="Arial"/>
                <a:cs typeface="Arial"/>
              </a:rPr>
              <a:t> </a:t>
            </a:r>
            <a:r>
              <a:rPr sz="2900" spc="-215" dirty="0">
                <a:latin typeface="Arial MT"/>
                <a:cs typeface="Arial MT"/>
              </a:rPr>
              <a:t>presen†</a:t>
            </a:r>
            <a:r>
              <a:rPr sz="2900" spc="15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in</a:t>
            </a:r>
            <a:r>
              <a:rPr sz="2900" spc="-200" dirty="0">
                <a:latin typeface="Arial MT"/>
                <a:cs typeface="Arial MT"/>
              </a:rPr>
              <a:t> </a:t>
            </a:r>
            <a:r>
              <a:rPr sz="2900" spc="-80" dirty="0">
                <a:latin typeface="Arial MT"/>
                <a:cs typeface="Arial MT"/>
              </a:rPr>
              <a:t>all</a:t>
            </a:r>
            <a:r>
              <a:rPr sz="2900" spc="-120" dirty="0">
                <a:latin typeface="Arial MT"/>
                <a:cs typeface="Arial MT"/>
              </a:rPr>
              <a:t> </a:t>
            </a:r>
            <a:r>
              <a:rPr sz="2900" spc="-85" dirty="0">
                <a:latin typeface="Arial MT"/>
                <a:cs typeface="Arial MT"/>
              </a:rPr>
              <a:t>cells</a:t>
            </a:r>
            <a:r>
              <a:rPr sz="2900" spc="-114" dirty="0">
                <a:latin typeface="Arial MT"/>
                <a:cs typeface="Arial MT"/>
              </a:rPr>
              <a:t> </a:t>
            </a:r>
            <a:r>
              <a:rPr sz="2900" spc="-425" dirty="0">
                <a:latin typeface="Arial MT"/>
                <a:cs typeface="Arial MT"/>
              </a:rPr>
              <a:t>a†</a:t>
            </a:r>
            <a:r>
              <a:rPr sz="2900" spc="105" dirty="0">
                <a:latin typeface="Arial MT"/>
                <a:cs typeface="Arial MT"/>
              </a:rPr>
              <a:t> </a:t>
            </a:r>
            <a:r>
              <a:rPr sz="2900" spc="-165" dirty="0">
                <a:latin typeface="Arial MT"/>
                <a:cs typeface="Arial MT"/>
              </a:rPr>
              <a:t>iden†icaI</a:t>
            </a:r>
            <a:r>
              <a:rPr sz="2900" spc="80" dirty="0">
                <a:latin typeface="Arial MT"/>
                <a:cs typeface="Arial MT"/>
              </a:rPr>
              <a:t> </a:t>
            </a:r>
            <a:r>
              <a:rPr sz="2900" spc="-210" dirty="0">
                <a:latin typeface="Arial MT"/>
                <a:cs typeface="Arial MT"/>
              </a:rPr>
              <a:t>posi†ions</a:t>
            </a:r>
            <a:r>
              <a:rPr sz="2900" spc="40" dirty="0">
                <a:latin typeface="Arial MT"/>
                <a:cs typeface="Arial MT"/>
              </a:rPr>
              <a:t> </a:t>
            </a:r>
            <a:r>
              <a:rPr sz="2900" spc="-280" dirty="0">
                <a:latin typeface="Arial MT"/>
                <a:cs typeface="Arial MT"/>
              </a:rPr>
              <a:t>on</a:t>
            </a:r>
            <a:r>
              <a:rPr sz="2900" spc="-95" dirty="0">
                <a:latin typeface="Arial MT"/>
                <a:cs typeface="Arial MT"/>
              </a:rPr>
              <a:t> </a:t>
            </a:r>
            <a:r>
              <a:rPr sz="2900" spc="-160" dirty="0">
                <a:latin typeface="Arial MT"/>
                <a:cs typeface="Arial MT"/>
              </a:rPr>
              <a:t>bo†h 	</a:t>
            </a:r>
            <a:r>
              <a:rPr sz="2900" spc="-270" dirty="0">
                <a:latin typeface="Arial MT"/>
                <a:cs typeface="Arial MT"/>
              </a:rPr>
              <a:t>homologous</a:t>
            </a:r>
            <a:r>
              <a:rPr sz="2900" spc="190" dirty="0">
                <a:latin typeface="Arial MT"/>
                <a:cs typeface="Arial MT"/>
              </a:rPr>
              <a:t> </a:t>
            </a:r>
            <a:r>
              <a:rPr sz="2900" spc="-130" dirty="0">
                <a:latin typeface="Arial MT"/>
                <a:cs typeface="Arial MT"/>
              </a:rPr>
              <a:t>chromosomes</a:t>
            </a:r>
            <a:r>
              <a:rPr sz="2900" dirty="0">
                <a:latin typeface="Arial MT"/>
                <a:cs typeface="Arial MT"/>
              </a:rPr>
              <a:t>	of</a:t>
            </a:r>
            <a:r>
              <a:rPr sz="2900" spc="145" dirty="0">
                <a:latin typeface="Arial MT"/>
                <a:cs typeface="Arial MT"/>
              </a:rPr>
              <a:t> </a:t>
            </a:r>
            <a:r>
              <a:rPr sz="2900" spc="-260" dirty="0">
                <a:latin typeface="Arial MT"/>
                <a:cs typeface="Arial MT"/>
              </a:rPr>
              <a:t>a </a:t>
            </a:r>
            <a:r>
              <a:rPr sz="2900" spc="-10" dirty="0">
                <a:latin typeface="Arial MT"/>
                <a:cs typeface="Arial MT"/>
              </a:rPr>
              <a:t>pair.</a:t>
            </a:r>
            <a:endParaRPr sz="2900">
              <a:latin typeface="Arial MT"/>
              <a:cs typeface="Arial MT"/>
            </a:endParaRPr>
          </a:p>
          <a:p>
            <a:pPr marL="502920" indent="-490220">
              <a:lnSpc>
                <a:spcPts val="3329"/>
              </a:lnSpc>
              <a:spcBef>
                <a:spcPts val="30"/>
              </a:spcBef>
              <a:buChar char="•"/>
              <a:tabLst>
                <a:tab pos="502920" algn="l"/>
                <a:tab pos="3006725" algn="l"/>
                <a:tab pos="3456940" algn="l"/>
              </a:tabLst>
            </a:pPr>
            <a:r>
              <a:rPr sz="3050" spc="-225" dirty="0">
                <a:latin typeface="Arial MT"/>
                <a:cs typeface="Arial MT"/>
              </a:rPr>
              <a:t>b)Facul†a†ive:</a:t>
            </a:r>
            <a:r>
              <a:rPr sz="3050" spc="-409" dirty="0">
                <a:latin typeface="Arial MT"/>
                <a:cs typeface="Arial MT"/>
              </a:rPr>
              <a:t> </a:t>
            </a:r>
            <a:r>
              <a:rPr sz="3050" spc="-50" dirty="0">
                <a:latin typeface="Arial MT"/>
                <a:cs typeface="Arial MT"/>
              </a:rPr>
              <a:t>-</a:t>
            </a:r>
            <a:r>
              <a:rPr sz="3050" dirty="0">
                <a:latin typeface="Arial MT"/>
                <a:cs typeface="Arial MT"/>
              </a:rPr>
              <a:t>	</a:t>
            </a:r>
            <a:r>
              <a:rPr sz="3050" spc="-25" dirty="0">
                <a:latin typeface="Arial MT"/>
                <a:cs typeface="Arial MT"/>
              </a:rPr>
              <a:t>It</a:t>
            </a:r>
            <a:r>
              <a:rPr sz="3050" dirty="0">
                <a:latin typeface="Arial MT"/>
                <a:cs typeface="Arial MT"/>
              </a:rPr>
              <a:t>	</a:t>
            </a:r>
            <a:r>
              <a:rPr sz="3050" spc="-195" dirty="0">
                <a:latin typeface="Arial MT"/>
                <a:cs typeface="Arial MT"/>
              </a:rPr>
              <a:t>varies</a:t>
            </a:r>
            <a:r>
              <a:rPr sz="3050" spc="-15" dirty="0">
                <a:latin typeface="Arial MT"/>
                <a:cs typeface="Arial MT"/>
              </a:rPr>
              <a:t> </a:t>
            </a:r>
            <a:r>
              <a:rPr sz="3050" spc="-70" dirty="0">
                <a:latin typeface="Arial MT"/>
                <a:cs typeface="Arial MT"/>
              </a:rPr>
              <a:t>in</a:t>
            </a:r>
            <a:r>
              <a:rPr sz="3050" spc="-310" dirty="0">
                <a:latin typeface="Arial MT"/>
                <a:cs typeface="Arial MT"/>
              </a:rPr>
              <a:t> </a:t>
            </a:r>
            <a:r>
              <a:rPr sz="3050" spc="-405" dirty="0">
                <a:latin typeface="Arial MT"/>
                <a:cs typeface="Arial MT"/>
              </a:rPr>
              <a:t>s†a†e</a:t>
            </a:r>
            <a:r>
              <a:rPr sz="3050" spc="5" dirty="0">
                <a:latin typeface="Arial MT"/>
                <a:cs typeface="Arial MT"/>
              </a:rPr>
              <a:t> </a:t>
            </a:r>
            <a:r>
              <a:rPr sz="3050" spc="-140" dirty="0">
                <a:latin typeface="Arial MT"/>
                <a:cs typeface="Arial MT"/>
              </a:rPr>
              <a:t>in</a:t>
            </a:r>
            <a:r>
              <a:rPr sz="3050" spc="-175" dirty="0">
                <a:latin typeface="Arial MT"/>
                <a:cs typeface="Arial MT"/>
              </a:rPr>
              <a:t> </a:t>
            </a:r>
            <a:r>
              <a:rPr sz="3050" spc="-65" dirty="0">
                <a:latin typeface="Arial MT"/>
                <a:cs typeface="Arial MT"/>
              </a:rPr>
              <a:t>differed†</a:t>
            </a:r>
            <a:r>
              <a:rPr sz="3050" spc="-55" dirty="0">
                <a:latin typeface="Arial MT"/>
                <a:cs typeface="Arial MT"/>
              </a:rPr>
              <a:t> </a:t>
            </a:r>
            <a:r>
              <a:rPr sz="3050" spc="-125" dirty="0">
                <a:latin typeface="Arial MT"/>
                <a:cs typeface="Arial MT"/>
              </a:rPr>
              <a:t>cell</a:t>
            </a:r>
            <a:r>
              <a:rPr sz="3050" spc="-245" dirty="0">
                <a:latin typeface="Arial MT"/>
                <a:cs typeface="Arial MT"/>
              </a:rPr>
              <a:t> </a:t>
            </a:r>
            <a:r>
              <a:rPr sz="3050" i="1" spc="-275" dirty="0">
                <a:latin typeface="Arial"/>
                <a:cs typeface="Arial"/>
              </a:rPr>
              <a:t>†ypes,</a:t>
            </a:r>
            <a:r>
              <a:rPr sz="3050" i="1" spc="-70" dirty="0">
                <a:latin typeface="Arial"/>
                <a:cs typeface="Arial"/>
              </a:rPr>
              <a:t> </a:t>
            </a:r>
            <a:r>
              <a:rPr sz="3050" spc="-445" dirty="0">
                <a:latin typeface="Arial MT"/>
                <a:cs typeface="Arial MT"/>
              </a:rPr>
              <a:t>a†</a:t>
            </a:r>
            <a:r>
              <a:rPr sz="3050" spc="-65" dirty="0">
                <a:latin typeface="Arial MT"/>
                <a:cs typeface="Arial MT"/>
              </a:rPr>
              <a:t> </a:t>
            </a:r>
            <a:r>
              <a:rPr sz="3050" spc="-10" dirty="0">
                <a:latin typeface="Arial MT"/>
                <a:cs typeface="Arial MT"/>
              </a:rPr>
              <a:t>differed†</a:t>
            </a:r>
            <a:endParaRPr sz="3050">
              <a:latin typeface="Arial MT"/>
              <a:cs typeface="Arial MT"/>
            </a:endParaRPr>
          </a:p>
          <a:p>
            <a:pPr marL="513080">
              <a:lnSpc>
                <a:spcPts val="3329"/>
              </a:lnSpc>
            </a:pPr>
            <a:r>
              <a:rPr sz="3050" i="1" spc="-395" dirty="0">
                <a:latin typeface="Arial"/>
                <a:cs typeface="Arial"/>
              </a:rPr>
              <a:t>s†oges</a:t>
            </a:r>
            <a:r>
              <a:rPr sz="3050" i="1" spc="155" dirty="0">
                <a:latin typeface="Arial"/>
                <a:cs typeface="Arial"/>
              </a:rPr>
              <a:t> </a:t>
            </a:r>
            <a:r>
              <a:rPr sz="3050" dirty="0">
                <a:latin typeface="Arial MT"/>
                <a:cs typeface="Arial MT"/>
              </a:rPr>
              <a:t>or</a:t>
            </a:r>
            <a:r>
              <a:rPr sz="3050" spc="-70" dirty="0">
                <a:latin typeface="Arial MT"/>
                <a:cs typeface="Arial MT"/>
              </a:rPr>
              <a:t> </a:t>
            </a:r>
            <a:r>
              <a:rPr sz="3050" i="1" spc="-270" dirty="0">
                <a:latin typeface="Arial"/>
                <a:cs typeface="Arial"/>
              </a:rPr>
              <a:t>sometimes,</a:t>
            </a:r>
            <a:r>
              <a:rPr sz="3050" i="1" spc="245" dirty="0">
                <a:latin typeface="Arial"/>
                <a:cs typeface="Arial"/>
              </a:rPr>
              <a:t> </a:t>
            </a:r>
            <a:r>
              <a:rPr sz="3050" spc="-80" dirty="0">
                <a:latin typeface="Arial MT"/>
                <a:cs typeface="Arial MT"/>
              </a:rPr>
              <a:t>from</a:t>
            </a:r>
            <a:r>
              <a:rPr sz="3050" spc="-140" dirty="0">
                <a:latin typeface="Arial MT"/>
                <a:cs typeface="Arial MT"/>
              </a:rPr>
              <a:t> </a:t>
            </a:r>
            <a:r>
              <a:rPr sz="3050" spc="-345" dirty="0">
                <a:latin typeface="Arial MT"/>
                <a:cs typeface="Arial MT"/>
              </a:rPr>
              <a:t>one</a:t>
            </a:r>
            <a:r>
              <a:rPr sz="3050" spc="-35" dirty="0">
                <a:latin typeface="Arial MT"/>
                <a:cs typeface="Arial MT"/>
              </a:rPr>
              <a:t> </a:t>
            </a:r>
            <a:r>
              <a:rPr sz="3050" spc="-350" dirty="0">
                <a:latin typeface="Arial MT"/>
                <a:cs typeface="Arial MT"/>
              </a:rPr>
              <a:t>homologous</a:t>
            </a:r>
            <a:r>
              <a:rPr sz="3050" spc="140" dirty="0">
                <a:latin typeface="Arial MT"/>
                <a:cs typeface="Arial MT"/>
              </a:rPr>
              <a:t> </a:t>
            </a:r>
            <a:r>
              <a:rPr sz="3050" spc="-325" dirty="0">
                <a:latin typeface="Arial MT"/>
                <a:cs typeface="Arial MT"/>
              </a:rPr>
              <a:t>chromosome</a:t>
            </a:r>
            <a:r>
              <a:rPr sz="3050" spc="130" dirty="0">
                <a:latin typeface="Arial MT"/>
                <a:cs typeface="Arial MT"/>
              </a:rPr>
              <a:t> </a:t>
            </a:r>
            <a:r>
              <a:rPr sz="3050" spc="-515" dirty="0">
                <a:latin typeface="Arial MT"/>
                <a:cs typeface="Arial MT"/>
              </a:rPr>
              <a:t>†o</a:t>
            </a:r>
            <a:r>
              <a:rPr sz="3050" spc="65" dirty="0">
                <a:latin typeface="Arial MT"/>
                <a:cs typeface="Arial MT"/>
              </a:rPr>
              <a:t> </a:t>
            </a:r>
            <a:r>
              <a:rPr sz="3050" spc="-35" dirty="0">
                <a:latin typeface="Arial MT"/>
                <a:cs typeface="Arial MT"/>
              </a:rPr>
              <a:t>another.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3231" y="4521200"/>
            <a:ext cx="850900" cy="2921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7431" y="3810000"/>
            <a:ext cx="901700" cy="203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48831" y="1727200"/>
            <a:ext cx="1371600" cy="1638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78131" y="2324100"/>
            <a:ext cx="4953000" cy="3886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4031" y="622300"/>
            <a:ext cx="635000" cy="558800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293798" y="5130800"/>
          <a:ext cx="5070475" cy="29349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2370"/>
                <a:gridCol w="2618105"/>
              </a:tblGrid>
              <a:tr h="469265">
                <a:tc>
                  <a:txBody>
                    <a:bodyPr/>
                    <a:lstStyle/>
                    <a:p>
                      <a:pPr marL="89535">
                        <a:lnSpc>
                          <a:spcPts val="2730"/>
                        </a:lnSpc>
                      </a:pPr>
                      <a:r>
                        <a:rPr sz="2400" spc="-70" dirty="0">
                          <a:latin typeface="Cambria"/>
                          <a:cs typeface="Cambria"/>
                        </a:rPr>
                        <a:t>constitutive</a:t>
                      </a:r>
                      <a:r>
                        <a:rPr sz="2400" spc="5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400" spc="-25" dirty="0">
                          <a:latin typeface="Cambria"/>
                          <a:cs typeface="Cambria"/>
                        </a:rPr>
                        <a:t>HC</a:t>
                      </a:r>
                      <a:endParaRPr sz="24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R w="3175">
                      <a:solidFill>
                        <a:srgbClr val="575757"/>
                      </a:solidFill>
                      <a:prstDash val="solid"/>
                    </a:lnR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2110">
                        <a:lnSpc>
                          <a:spcPts val="2730"/>
                        </a:lnSpc>
                      </a:pPr>
                      <a:r>
                        <a:rPr sz="2400" spc="-80" dirty="0">
                          <a:latin typeface="Cambria"/>
                          <a:cs typeface="Cambria"/>
                        </a:rPr>
                        <a:t>facuftntive</a:t>
                      </a:r>
                      <a:r>
                        <a:rPr sz="2400" spc="30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400" spc="-25" dirty="0">
                          <a:latin typeface="Cambria"/>
                          <a:cs typeface="Cambria"/>
                        </a:rPr>
                        <a:t>HC</a:t>
                      </a:r>
                      <a:endParaRPr sz="2400">
                        <a:latin typeface="Cambria"/>
                        <a:cs typeface="Cambria"/>
                      </a:endParaRPr>
                    </a:p>
                  </a:txBody>
                  <a:tcPr marL="0" marR="0" marT="0" marB="0">
                    <a:lnL w="3175">
                      <a:solidFill>
                        <a:srgbClr val="575757"/>
                      </a:solidFill>
                      <a:prstDash val="solid"/>
                    </a:lnL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marL="58864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050" spc="-10" dirty="0">
                          <a:latin typeface="Cambria"/>
                          <a:cs typeface="Cambria"/>
                        </a:rPr>
                        <a:t>stable</a:t>
                      </a:r>
                      <a:endParaRPr sz="2050">
                        <a:latin typeface="Cambria"/>
                        <a:cs typeface="Cambria"/>
                      </a:endParaRPr>
                    </a:p>
                  </a:txBody>
                  <a:tcPr marL="0" marR="0" marT="76200" marB="0">
                    <a:lnR w="3175">
                      <a:solidFill>
                        <a:srgbClr val="575757"/>
                      </a:solidFill>
                      <a:prstDash val="solid"/>
                    </a:lnR>
                    <a:lnT w="3175">
                      <a:solidFill>
                        <a:srgbClr val="575757"/>
                      </a:solidFill>
                      <a:prstDash val="solid"/>
                    </a:lnT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058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2050" spc="-10" dirty="0">
                          <a:latin typeface="Cambria"/>
                          <a:cs typeface="Cambria"/>
                        </a:rPr>
                        <a:t>reversible</a:t>
                      </a:r>
                      <a:endParaRPr sz="2050">
                        <a:latin typeface="Cambria"/>
                        <a:cs typeface="Cambria"/>
                      </a:endParaRPr>
                    </a:p>
                  </a:txBody>
                  <a:tcPr marL="0" marR="0" marT="76200" marB="0">
                    <a:lnL w="3175">
                      <a:solidFill>
                        <a:srgbClr val="575757"/>
                      </a:solidFill>
                      <a:prstDash val="solid"/>
                    </a:lnL>
                    <a:lnT w="3175">
                      <a:solidFill>
                        <a:srgbClr val="575757"/>
                      </a:solidFill>
                      <a:prstDash val="solid"/>
                    </a:lnT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912494">
                <a:tc>
                  <a:txBody>
                    <a:bodyPr/>
                    <a:lstStyle/>
                    <a:p>
                      <a:pPr marR="572135" algn="ctr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200" spc="-10" dirty="0">
                          <a:latin typeface="Times New Roman"/>
                          <a:cs typeface="Times New Roman"/>
                        </a:rPr>
                        <a:t>contains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R="59245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100" dirty="0">
                          <a:latin typeface="Times New Roman"/>
                          <a:cs typeface="Times New Roman"/>
                        </a:rPr>
                        <a:t>satellite</a:t>
                      </a:r>
                      <a:r>
                        <a:rPr sz="21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spc="-25" dirty="0">
                          <a:latin typeface="Times New Roman"/>
                          <a:cs typeface="Times New Roman"/>
                        </a:rPr>
                        <a:t>DNA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92710" marB="0">
                    <a:lnR w="3175">
                      <a:solidFill>
                        <a:srgbClr val="575757"/>
                      </a:solidFill>
                      <a:prstDash val="solid"/>
                    </a:lnR>
                    <a:lnT w="3175">
                      <a:solidFill>
                        <a:srgbClr val="575757"/>
                      </a:solidFill>
                      <a:prstDash val="solid"/>
                    </a:lnT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168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sz="2200" spc="-40" dirty="0">
                          <a:latin typeface="Times New Roman"/>
                          <a:cs typeface="Times New Roman"/>
                        </a:rPr>
                        <a:t>enélched</a:t>
                      </a:r>
                      <a:r>
                        <a:rPr sz="2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200" spc="-25" dirty="0">
                          <a:latin typeface="Times New Roman"/>
                          <a:cs typeface="Times New Roman"/>
                        </a:rPr>
                        <a:t>In</a:t>
                      </a: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45465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100" dirty="0">
                          <a:latin typeface="Times New Roman"/>
                          <a:cs typeface="Times New Roman"/>
                        </a:rPr>
                        <a:t>LINES</a:t>
                      </a:r>
                      <a:r>
                        <a:rPr sz="2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100" spc="-10" dirty="0">
                          <a:latin typeface="Times New Roman"/>
                          <a:cs typeface="Times New Roman"/>
                        </a:rPr>
                        <a:t>sequences</a:t>
                      </a: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92710" marB="0">
                    <a:lnL w="3175">
                      <a:solidFill>
                        <a:srgbClr val="575757"/>
                      </a:solidFill>
                      <a:prstDash val="solid"/>
                    </a:lnL>
                    <a:lnT w="3175">
                      <a:solidFill>
                        <a:srgbClr val="575757"/>
                      </a:solidFill>
                      <a:prstDash val="solid"/>
                    </a:lnT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544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575757"/>
                      </a:solidFill>
                      <a:prstDash val="solid"/>
                    </a:lnR>
                    <a:lnT w="3175">
                      <a:solidFill>
                        <a:srgbClr val="575757"/>
                      </a:solidFill>
                      <a:prstDash val="solid"/>
                    </a:lnT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2000" spc="-25" dirty="0">
                          <a:latin typeface="Cambria"/>
                          <a:cs typeface="Cambria"/>
                        </a:rPr>
                        <a:t>polymorphism</a:t>
                      </a:r>
                      <a:r>
                        <a:rPr sz="2000" spc="105" dirty="0">
                          <a:latin typeface="Cambria"/>
                          <a:cs typeface="Cambria"/>
                        </a:rPr>
                        <a:t> </a:t>
                      </a:r>
                      <a:r>
                        <a:rPr sz="2000" spc="-50" dirty="0">
                          <a:latin typeface="Cambria"/>
                          <a:cs typeface="Cambria"/>
                        </a:rPr>
                        <a:t>-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T="107314" marB="0">
                    <a:lnL w="3175">
                      <a:solidFill>
                        <a:srgbClr val="575757"/>
                      </a:solidFill>
                      <a:prstDash val="solid"/>
                    </a:lnL>
                    <a:lnT w="3175">
                      <a:solidFill>
                        <a:srgbClr val="575757"/>
                      </a:solidFill>
                      <a:prstDash val="solid"/>
                    </a:lnT>
                    <a:lnB w="3175">
                      <a:solidFill>
                        <a:srgbClr val="575757"/>
                      </a:solidFill>
                      <a:prstDash val="solid"/>
                    </a:lnB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175">
                      <a:solidFill>
                        <a:srgbClr val="575757"/>
                      </a:solidFill>
                      <a:prstDash val="solid"/>
                    </a:lnR>
                    <a:lnT w="3175">
                      <a:solidFill>
                        <a:srgbClr val="575757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75757"/>
                      </a:solidFill>
                      <a:prstDash val="solid"/>
                    </a:lnL>
                    <a:lnT w="3175">
                      <a:solidFill>
                        <a:srgbClr val="575757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2331" y="7188200"/>
            <a:ext cx="1778000" cy="241300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899381" y="395816"/>
            <a:ext cx="3601720" cy="914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5800" spc="-330" dirty="0">
                <a:solidFill>
                  <a:srgbClr val="FD0503"/>
                </a:solidFill>
                <a:latin typeface="Cambria"/>
                <a:cs typeface="Cambria"/>
              </a:rPr>
              <a:t>Composition</a:t>
            </a:r>
            <a:endParaRPr sz="58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5851" y="395817"/>
            <a:ext cx="4027804" cy="182689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5800" spc="-335" dirty="0">
                <a:solidFill>
                  <a:srgbClr val="EF0000"/>
                </a:solidFill>
                <a:latin typeface="Cambria"/>
                <a:cs typeface="Cambria"/>
              </a:rPr>
              <a:t>chromosomes</a:t>
            </a:r>
            <a:endParaRPr sz="5800">
              <a:latin typeface="Cambria"/>
              <a:cs typeface="Cambria"/>
            </a:endParaRPr>
          </a:p>
          <a:p>
            <a:pPr marR="272415" algn="r">
              <a:spcBef>
                <a:spcPts val="4540"/>
              </a:spcBef>
            </a:pPr>
            <a:r>
              <a:rPr sz="2200" spc="-345" dirty="0">
                <a:latin typeface="Comic Sans MS"/>
                <a:cs typeface="Comic Sans MS"/>
              </a:rPr>
              <a:t>Telor«er</a:t>
            </a:r>
            <a:endParaRPr sz="2200">
              <a:latin typeface="Comic Sans MS"/>
              <a:cs typeface="Comic Sans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7283" y="1991077"/>
            <a:ext cx="1898014" cy="8763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88900" marR="5080" indent="-76200">
              <a:lnSpc>
                <a:spcPct val="132900"/>
              </a:lnSpc>
              <a:spcBef>
                <a:spcPts val="90"/>
              </a:spcBef>
            </a:pPr>
            <a:r>
              <a:rPr sz="2100" spc="-70" dirty="0">
                <a:solidFill>
                  <a:srgbClr val="696969"/>
                </a:solidFill>
                <a:latin typeface="Cambria"/>
                <a:cs typeface="Cambria"/>
              </a:rPr>
              <a:t>H‹ñerochroma#n </a:t>
            </a:r>
            <a:r>
              <a:rPr sz="2100" spc="60" dirty="0">
                <a:solidFill>
                  <a:srgbClr val="777777"/>
                </a:solidFill>
                <a:latin typeface="Cambria"/>
                <a:cs typeface="Cambria"/>
              </a:rPr>
              <a:t>Eucuomain</a:t>
            </a:r>
            <a:endParaRPr sz="2100">
              <a:latin typeface="Cambria"/>
              <a:cs typeface="Cambria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67331" y="5892800"/>
            <a:ext cx="152400" cy="889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46731" y="5943600"/>
            <a:ext cx="152400" cy="863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226131" y="5892800"/>
            <a:ext cx="177800" cy="876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05531" y="5930900"/>
            <a:ext cx="165100" cy="838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784931" y="5918200"/>
            <a:ext cx="165100" cy="812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064331" y="5892800"/>
            <a:ext cx="152400" cy="812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343731" y="5930900"/>
            <a:ext cx="152400" cy="787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623131" y="5994400"/>
            <a:ext cx="139700" cy="7620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89831" y="5981700"/>
            <a:ext cx="152400" cy="7112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514931" y="4064000"/>
            <a:ext cx="533400" cy="4699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810331" y="4635500"/>
            <a:ext cx="508000" cy="1016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273631" y="2120900"/>
            <a:ext cx="3276600" cy="15240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451431" y="5308600"/>
            <a:ext cx="101600" cy="1397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445331" y="4838700"/>
            <a:ext cx="1003300" cy="368300"/>
          </a:xfrm>
          <a:prstGeom prst="rect">
            <a:avLst/>
          </a:prstGeom>
        </p:spPr>
      </p:pic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36180"/>
          </a:xfrm>
          <a:prstGeom prst="rect">
            <a:avLst/>
          </a:prstGeom>
        </p:spPr>
        <p:txBody>
          <a:bodyPr vert="horz" wrap="square" lIns="0" tIns="172719" rIns="0" bIns="0" rtlCol="0">
            <a:spAutoFit/>
          </a:bodyPr>
          <a:lstStyle/>
          <a:p>
            <a:pPr marL="69215">
              <a:spcBef>
                <a:spcPts val="135"/>
              </a:spcBef>
            </a:pPr>
            <a:r>
              <a:rPr sz="5600" spc="-55" dirty="0">
                <a:solidFill>
                  <a:srgbClr val="F70000"/>
                </a:solidFill>
                <a:latin typeface="Cambria"/>
                <a:cs typeface="Cambria"/>
              </a:rPr>
              <a:t>Ioryo†ype</a:t>
            </a:r>
            <a:r>
              <a:rPr sz="5600" spc="245" dirty="0">
                <a:solidFill>
                  <a:srgbClr val="F70000"/>
                </a:solidFill>
                <a:latin typeface="Cambria"/>
                <a:cs typeface="Cambria"/>
              </a:rPr>
              <a:t> </a:t>
            </a:r>
            <a:r>
              <a:rPr sz="5600" spc="-375" dirty="0">
                <a:solidFill>
                  <a:srgbClr val="FF0A05"/>
                </a:solidFill>
                <a:latin typeface="Cambria"/>
                <a:cs typeface="Cambria"/>
              </a:rPr>
              <a:t>ond</a:t>
            </a:r>
            <a:r>
              <a:rPr sz="5600" spc="310" dirty="0">
                <a:solidFill>
                  <a:srgbClr val="FF0A05"/>
                </a:solidFill>
                <a:latin typeface="Cambria"/>
                <a:cs typeface="Cambria"/>
              </a:rPr>
              <a:t> </a:t>
            </a:r>
            <a:r>
              <a:rPr sz="5600" spc="-105" dirty="0">
                <a:solidFill>
                  <a:srgbClr val="E20300"/>
                </a:solidFill>
                <a:latin typeface="Cambria"/>
                <a:cs typeface="Cambria"/>
              </a:rPr>
              <a:t>Ideoqrom</a:t>
            </a:r>
            <a:endParaRPr sz="5600">
              <a:latin typeface="Cambria"/>
              <a:cs typeface="Cambri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xfrm>
            <a:off x="3165364" y="1521709"/>
            <a:ext cx="10273767" cy="463761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508634" marR="191770" indent="-496570">
              <a:lnSpc>
                <a:spcPts val="3100"/>
              </a:lnSpc>
              <a:spcBef>
                <a:spcPts val="484"/>
              </a:spcBef>
              <a:buChar char="•"/>
              <a:tabLst>
                <a:tab pos="515620" algn="l"/>
                <a:tab pos="2636520" algn="l"/>
                <a:tab pos="3072765" algn="l"/>
                <a:tab pos="4958080" algn="l"/>
              </a:tabLst>
            </a:pPr>
            <a:r>
              <a:rPr dirty="0"/>
              <a:t>"the</a:t>
            </a:r>
            <a:r>
              <a:rPr spc="100" dirty="0"/>
              <a:t> </a:t>
            </a:r>
            <a:r>
              <a:rPr spc="-45" dirty="0"/>
              <a:t>charac†eris†ic</a:t>
            </a:r>
            <a:r>
              <a:rPr spc="105" dirty="0"/>
              <a:t> </a:t>
            </a:r>
            <a:r>
              <a:rPr spc="-10" dirty="0"/>
              <a:t>features</a:t>
            </a:r>
            <a:r>
              <a:rPr dirty="0"/>
              <a:t>	</a:t>
            </a:r>
            <a:r>
              <a:rPr spc="-55" dirty="0"/>
              <a:t>by</a:t>
            </a:r>
            <a:r>
              <a:rPr spc="80" dirty="0"/>
              <a:t> </a:t>
            </a:r>
            <a:r>
              <a:rPr spc="-130" dirty="0"/>
              <a:t>which</a:t>
            </a:r>
            <a:r>
              <a:rPr spc="40" dirty="0"/>
              <a:t> </a:t>
            </a:r>
            <a:r>
              <a:rPr dirty="0"/>
              <a:t>a</a:t>
            </a:r>
            <a:r>
              <a:rPr spc="-160" dirty="0"/>
              <a:t> </a:t>
            </a:r>
            <a:r>
              <a:rPr dirty="0"/>
              <a:t>se†</a:t>
            </a:r>
            <a:r>
              <a:rPr spc="-95" dirty="0"/>
              <a:t> </a:t>
            </a:r>
            <a:r>
              <a:rPr spc="-25" dirty="0"/>
              <a:t>of 	</a:t>
            </a:r>
            <a:r>
              <a:rPr spc="-50" dirty="0"/>
              <a:t>chromosomes</a:t>
            </a:r>
            <a:r>
              <a:rPr dirty="0"/>
              <a:t>	</a:t>
            </a:r>
            <a:r>
              <a:rPr spc="-25" dirty="0"/>
              <a:t>of</a:t>
            </a:r>
            <a:r>
              <a:rPr dirty="0"/>
              <a:t>	a</a:t>
            </a:r>
            <a:r>
              <a:rPr spc="-20" dirty="0"/>
              <a:t> </a:t>
            </a:r>
            <a:r>
              <a:rPr spc="-10" dirty="0"/>
              <a:t>species</a:t>
            </a:r>
            <a:r>
              <a:rPr spc="204" dirty="0"/>
              <a:t> </a:t>
            </a:r>
            <a:r>
              <a:rPr i="1" dirty="0">
                <a:latin typeface="Cambria"/>
                <a:cs typeface="Cambria"/>
              </a:rPr>
              <a:t>is</a:t>
            </a:r>
            <a:r>
              <a:rPr i="1" spc="165" dirty="0"/>
              <a:t> </a:t>
            </a:r>
            <a:r>
              <a:rPr spc="-10" dirty="0"/>
              <a:t>identified”.</a:t>
            </a:r>
          </a:p>
          <a:p>
            <a:pPr marL="513080" indent="-500380">
              <a:lnSpc>
                <a:spcPts val="3204"/>
              </a:lnSpc>
              <a:spcBef>
                <a:spcPts val="180"/>
              </a:spcBef>
              <a:buChar char="•"/>
              <a:tabLst>
                <a:tab pos="513080" algn="l"/>
                <a:tab pos="2136140" algn="l"/>
                <a:tab pos="3744595" algn="l"/>
                <a:tab pos="6062980" algn="l"/>
              </a:tabLst>
            </a:pPr>
            <a:r>
              <a:rPr sz="2800" spc="-10" dirty="0"/>
              <a:t>Generally,</a:t>
            </a:r>
            <a:r>
              <a:rPr sz="2800" dirty="0"/>
              <a:t>	</a:t>
            </a:r>
            <a:r>
              <a:rPr sz="2800" spc="-10" dirty="0"/>
              <a:t>karyo†ype</a:t>
            </a:r>
            <a:r>
              <a:rPr sz="2800" dirty="0"/>
              <a:t>	</a:t>
            </a:r>
            <a:r>
              <a:rPr sz="2800" i="1" dirty="0"/>
              <a:t>is</a:t>
            </a:r>
            <a:r>
              <a:rPr sz="2800" i="1" spc="240" dirty="0"/>
              <a:t> </a:t>
            </a:r>
            <a:r>
              <a:rPr sz="2800" spc="-10" dirty="0"/>
              <a:t>represented</a:t>
            </a:r>
            <a:r>
              <a:rPr sz="2800" dirty="0"/>
              <a:t>	</a:t>
            </a:r>
            <a:r>
              <a:rPr sz="2800" spc="-25" dirty="0"/>
              <a:t>by</a:t>
            </a:r>
            <a:endParaRPr sz="2800"/>
          </a:p>
          <a:p>
            <a:pPr marL="520065">
              <a:lnSpc>
                <a:spcPts val="3130"/>
              </a:lnSpc>
              <a:tabLst>
                <a:tab pos="2038985" algn="l"/>
                <a:tab pos="4786630" algn="l"/>
              </a:tabLst>
            </a:pPr>
            <a:r>
              <a:rPr spc="-10" dirty="0"/>
              <a:t>arranging</a:t>
            </a:r>
            <a:r>
              <a:rPr dirty="0"/>
              <a:t>	the</a:t>
            </a:r>
            <a:r>
              <a:rPr spc="215" dirty="0"/>
              <a:t> </a:t>
            </a:r>
            <a:r>
              <a:rPr spc="-35" dirty="0"/>
              <a:t>chromosomes</a:t>
            </a:r>
            <a:r>
              <a:rPr dirty="0"/>
              <a:t>	</a:t>
            </a:r>
            <a:r>
              <a:rPr spc="-210" dirty="0"/>
              <a:t>in</a:t>
            </a:r>
            <a:r>
              <a:rPr spc="50" dirty="0"/>
              <a:t> </a:t>
            </a:r>
            <a:r>
              <a:rPr spc="-10" dirty="0"/>
              <a:t>descending</a:t>
            </a:r>
          </a:p>
          <a:p>
            <a:pPr marL="515620">
              <a:lnSpc>
                <a:spcPts val="3070"/>
              </a:lnSpc>
              <a:tabLst>
                <a:tab pos="1918335" algn="l"/>
                <a:tab pos="3931285" algn="l"/>
                <a:tab pos="6818630" algn="l"/>
              </a:tabLst>
            </a:pPr>
            <a:r>
              <a:rPr sz="2800" dirty="0"/>
              <a:t>order</a:t>
            </a:r>
            <a:r>
              <a:rPr sz="2800" spc="100" dirty="0"/>
              <a:t> </a:t>
            </a:r>
            <a:r>
              <a:rPr sz="2800" spc="-25" dirty="0"/>
              <a:t>of</a:t>
            </a:r>
            <a:r>
              <a:rPr sz="2800" dirty="0"/>
              <a:t>	</a:t>
            </a:r>
            <a:r>
              <a:rPr sz="2800" i="1" spc="75" dirty="0"/>
              <a:t>size,</a:t>
            </a:r>
            <a:r>
              <a:rPr sz="2800" i="1" spc="229" dirty="0"/>
              <a:t> </a:t>
            </a:r>
            <a:r>
              <a:rPr sz="2800" spc="-10" dirty="0"/>
              <a:t>keeping</a:t>
            </a:r>
            <a:r>
              <a:rPr sz="2800" dirty="0"/>
              <a:t>	their</a:t>
            </a:r>
            <a:r>
              <a:rPr sz="2800" spc="235" dirty="0"/>
              <a:t> </a:t>
            </a:r>
            <a:r>
              <a:rPr sz="2800" spc="-10" dirty="0"/>
              <a:t>cen†romeres</a:t>
            </a:r>
            <a:r>
              <a:rPr sz="2800" dirty="0"/>
              <a:t>	</a:t>
            </a:r>
            <a:r>
              <a:rPr sz="2800" spc="-75" dirty="0"/>
              <a:t>in</a:t>
            </a:r>
            <a:r>
              <a:rPr sz="2800" spc="-70" dirty="0"/>
              <a:t> </a:t>
            </a:r>
            <a:r>
              <a:rPr sz="2800" spc="45" dirty="0"/>
              <a:t>the</a:t>
            </a:r>
            <a:endParaRPr sz="2800"/>
          </a:p>
          <a:p>
            <a:pPr marL="504825">
              <a:lnSpc>
                <a:spcPts val="3265"/>
              </a:lnSpc>
            </a:pPr>
            <a:r>
              <a:rPr spc="-25" dirty="0"/>
              <a:t>same</a:t>
            </a:r>
            <a:r>
              <a:rPr spc="-20" dirty="0"/>
              <a:t> line.</a:t>
            </a:r>
          </a:p>
          <a:p>
            <a:pPr marL="515620" marR="97790" indent="-502920">
              <a:lnSpc>
                <a:spcPct val="89300"/>
              </a:lnSpc>
              <a:spcBef>
                <a:spcPts val="690"/>
              </a:spcBef>
              <a:buChar char="•"/>
              <a:tabLst>
                <a:tab pos="515620" algn="l"/>
                <a:tab pos="535305" algn="l"/>
                <a:tab pos="2364740" algn="l"/>
                <a:tab pos="3250565" algn="l"/>
              </a:tabLst>
            </a:pPr>
            <a:r>
              <a:rPr sz="2800" dirty="0"/>
              <a:t>	The</a:t>
            </a:r>
            <a:r>
              <a:rPr sz="2800" spc="90" dirty="0"/>
              <a:t> </a:t>
            </a:r>
            <a:r>
              <a:rPr sz="2800" spc="-100" dirty="0"/>
              <a:t>karyo†ype</a:t>
            </a:r>
            <a:r>
              <a:rPr sz="2800" spc="125" dirty="0"/>
              <a:t> </a:t>
            </a:r>
            <a:r>
              <a:rPr sz="2800" spc="-25" dirty="0"/>
              <a:t>of</a:t>
            </a:r>
            <a:r>
              <a:rPr sz="2800" dirty="0"/>
              <a:t>	a</a:t>
            </a:r>
            <a:r>
              <a:rPr sz="2800" spc="114" dirty="0"/>
              <a:t> </a:t>
            </a:r>
            <a:r>
              <a:rPr sz="2800" i="1" dirty="0"/>
              <a:t>species</a:t>
            </a:r>
            <a:r>
              <a:rPr sz="2800" i="1" spc="290" dirty="0"/>
              <a:t> </a:t>
            </a:r>
            <a:r>
              <a:rPr sz="2800" dirty="0"/>
              <a:t>can</a:t>
            </a:r>
            <a:r>
              <a:rPr sz="2800" spc="300" dirty="0"/>
              <a:t> </a:t>
            </a:r>
            <a:r>
              <a:rPr sz="2800" dirty="0"/>
              <a:t>be</a:t>
            </a:r>
            <a:r>
              <a:rPr sz="2800" spc="100" dirty="0"/>
              <a:t> </a:t>
            </a:r>
            <a:r>
              <a:rPr sz="2800" spc="-30" dirty="0"/>
              <a:t>represented </a:t>
            </a:r>
            <a:r>
              <a:rPr spc="-114" dirty="0"/>
              <a:t>diagramma†ically</a:t>
            </a:r>
            <a:r>
              <a:rPr spc="-20" dirty="0"/>
              <a:t> </a:t>
            </a:r>
            <a:r>
              <a:rPr spc="-160" dirty="0"/>
              <a:t>showing</a:t>
            </a:r>
            <a:r>
              <a:rPr spc="160" dirty="0"/>
              <a:t> </a:t>
            </a:r>
            <a:r>
              <a:rPr dirty="0"/>
              <a:t>all</a:t>
            </a:r>
            <a:r>
              <a:rPr spc="165" dirty="0"/>
              <a:t> </a:t>
            </a:r>
            <a:r>
              <a:rPr dirty="0"/>
              <a:t>the</a:t>
            </a:r>
            <a:r>
              <a:rPr spc="10" dirty="0"/>
              <a:t> </a:t>
            </a:r>
            <a:r>
              <a:rPr spc="-65" dirty="0"/>
              <a:t>morphological </a:t>
            </a:r>
            <a:r>
              <a:rPr dirty="0"/>
              <a:t>features</a:t>
            </a:r>
            <a:r>
              <a:rPr spc="459" dirty="0"/>
              <a:t> </a:t>
            </a:r>
            <a:r>
              <a:rPr spc="-25" dirty="0"/>
              <a:t>of</a:t>
            </a:r>
            <a:r>
              <a:rPr dirty="0"/>
              <a:t>	</a:t>
            </a:r>
            <a:r>
              <a:rPr spc="-45" dirty="0"/>
              <a:t>chromosomes.</a:t>
            </a:r>
            <a:endParaRPr sz="2800"/>
          </a:p>
          <a:p>
            <a:pPr marL="527050" indent="-514350">
              <a:lnSpc>
                <a:spcPts val="3310"/>
              </a:lnSpc>
              <a:spcBef>
                <a:spcPts val="280"/>
              </a:spcBef>
              <a:buChar char="•"/>
              <a:tabLst>
                <a:tab pos="527050" algn="l"/>
              </a:tabLst>
            </a:pPr>
            <a:r>
              <a:rPr dirty="0"/>
              <a:t>Such</a:t>
            </a:r>
            <a:r>
              <a:rPr spc="135" dirty="0"/>
              <a:t> </a:t>
            </a:r>
            <a:r>
              <a:rPr dirty="0"/>
              <a:t>a</a:t>
            </a:r>
            <a:r>
              <a:rPr spc="-114" dirty="0"/>
              <a:t> </a:t>
            </a:r>
            <a:r>
              <a:rPr spc="-80" dirty="0"/>
              <a:t>diagram</a:t>
            </a:r>
            <a:r>
              <a:rPr spc="195" dirty="0"/>
              <a:t> </a:t>
            </a:r>
            <a:r>
              <a:rPr i="1" dirty="0">
                <a:latin typeface="Cambria"/>
                <a:cs typeface="Cambria"/>
              </a:rPr>
              <a:t>is</a:t>
            </a:r>
            <a:r>
              <a:rPr i="1" spc="190" dirty="0"/>
              <a:t> </a:t>
            </a:r>
            <a:r>
              <a:rPr spc="-290" dirty="0"/>
              <a:t>known</a:t>
            </a:r>
            <a:r>
              <a:rPr spc="135" dirty="0"/>
              <a:t> </a:t>
            </a:r>
            <a:r>
              <a:rPr dirty="0"/>
              <a:t>as</a:t>
            </a:r>
            <a:r>
              <a:rPr spc="50" dirty="0"/>
              <a:t> </a:t>
            </a:r>
            <a:r>
              <a:rPr spc="-114" dirty="0"/>
              <a:t>ideogram</a:t>
            </a:r>
            <a:r>
              <a:rPr spc="175" dirty="0"/>
              <a:t> </a:t>
            </a:r>
            <a:r>
              <a:rPr spc="-25" dirty="0"/>
              <a:t>or</a:t>
            </a:r>
          </a:p>
          <a:p>
            <a:pPr marL="532765">
              <a:lnSpc>
                <a:spcPts val="3190"/>
              </a:lnSpc>
            </a:pPr>
            <a:r>
              <a:rPr sz="2750" spc="-10" dirty="0"/>
              <a:t>ideo†ype.</a:t>
            </a:r>
            <a:endParaRPr sz="2750"/>
          </a:p>
        </p:txBody>
      </p:sp>
      <p:sp>
        <p:nvSpPr>
          <p:cNvPr id="18" name="object 18"/>
          <p:cNvSpPr txBox="1"/>
          <p:nvPr/>
        </p:nvSpPr>
        <p:spPr>
          <a:xfrm>
            <a:off x="14056015" y="3832225"/>
            <a:ext cx="487680" cy="692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4350" spc="-170" dirty="0">
                <a:latin typeface="Comic Sans MS"/>
                <a:cs typeface="Comic Sans MS"/>
              </a:rPr>
              <a:t>yj</a:t>
            </a:r>
            <a:endParaRPr sz="4350">
              <a:latin typeface="Comic Sans MS"/>
              <a:cs typeface="Comic Sans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101006" y="5168194"/>
            <a:ext cx="32194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55" dirty="0">
                <a:latin typeface="Consolas"/>
                <a:cs typeface="Consolas"/>
              </a:rPr>
              <a:t>MMT</a:t>
            </a:r>
            <a:endParaRPr sz="1550">
              <a:latin typeface="Consolas"/>
              <a:cs typeface="Consolas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  <p:pic>
        <p:nvPicPr>
          <p:cNvPr id="22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61828"/>
          </a:xfrm>
          <a:prstGeom prst="rect">
            <a:avLst/>
          </a:prstGeom>
        </p:spPr>
        <p:txBody>
          <a:bodyPr vert="horz" wrap="square" lIns="0" tIns="198119" rIns="0" bIns="0" rtlCol="0">
            <a:spAutoFit/>
          </a:bodyPr>
          <a:lstStyle/>
          <a:p>
            <a:pPr marL="13970">
              <a:spcBef>
                <a:spcPts val="135"/>
              </a:spcBef>
            </a:pPr>
            <a:r>
              <a:rPr sz="5600" spc="-655" dirty="0">
                <a:solidFill>
                  <a:srgbClr val="F90801"/>
                </a:solidFill>
              </a:rPr>
              <a:t>SPECIAL</a:t>
            </a:r>
            <a:r>
              <a:rPr sz="5600" spc="400" dirty="0">
                <a:solidFill>
                  <a:srgbClr val="F90801"/>
                </a:solidFill>
              </a:rPr>
              <a:t> </a:t>
            </a:r>
            <a:r>
              <a:rPr sz="5600" spc="-645" dirty="0">
                <a:solidFill>
                  <a:srgbClr val="FF0501"/>
                </a:solidFill>
              </a:rPr>
              <a:t>TYPES</a:t>
            </a:r>
            <a:r>
              <a:rPr sz="5600" spc="265" dirty="0">
                <a:solidFill>
                  <a:srgbClr val="FF0501"/>
                </a:solidFill>
              </a:rPr>
              <a:t> </a:t>
            </a:r>
            <a:r>
              <a:rPr sz="5600" spc="-715" dirty="0">
                <a:solidFill>
                  <a:srgbClr val="EF0508"/>
                </a:solidFill>
              </a:rPr>
              <a:t>OF</a:t>
            </a:r>
            <a:r>
              <a:rPr sz="5600" spc="315" dirty="0">
                <a:solidFill>
                  <a:srgbClr val="EF0508"/>
                </a:solidFill>
              </a:rPr>
              <a:t> </a:t>
            </a:r>
            <a:r>
              <a:rPr sz="5600" spc="-850" dirty="0">
                <a:solidFill>
                  <a:srgbClr val="F70500"/>
                </a:solidFill>
              </a:rPr>
              <a:t>CHROMOSOMES</a:t>
            </a:r>
            <a:endParaRPr sz="5600"/>
          </a:p>
        </p:txBody>
      </p:sp>
      <p:sp>
        <p:nvSpPr>
          <p:cNvPr id="3" name="object 3"/>
          <p:cNvSpPr txBox="1"/>
          <p:nvPr/>
        </p:nvSpPr>
        <p:spPr>
          <a:xfrm>
            <a:off x="2908779" y="1515533"/>
            <a:ext cx="11327130" cy="694817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517525" marR="278130" indent="-491490" algn="just">
              <a:lnSpc>
                <a:spcPct val="87600"/>
              </a:lnSpc>
              <a:spcBef>
                <a:spcPts val="545"/>
              </a:spcBef>
              <a:buChar char="•"/>
              <a:tabLst>
                <a:tab pos="517525" algn="l"/>
                <a:tab pos="534035" algn="l"/>
              </a:tabLst>
            </a:pPr>
            <a:r>
              <a:rPr sz="2900" dirty="0">
                <a:latin typeface="Arial MT"/>
                <a:cs typeface="Arial MT"/>
              </a:rPr>
              <a:t>	</a:t>
            </a:r>
            <a:r>
              <a:rPr sz="2900" spc="-320" dirty="0">
                <a:latin typeface="Arial MT"/>
                <a:cs typeface="Arial MT"/>
              </a:rPr>
              <a:t>Some</a:t>
            </a:r>
            <a:r>
              <a:rPr sz="2900" spc="120" dirty="0">
                <a:latin typeface="Arial MT"/>
                <a:cs typeface="Arial MT"/>
              </a:rPr>
              <a:t> </a:t>
            </a:r>
            <a:r>
              <a:rPr sz="2900" spc="-110" dirty="0">
                <a:latin typeface="Arial MT"/>
                <a:cs typeface="Arial MT"/>
              </a:rPr>
              <a:t>tissues</a:t>
            </a:r>
            <a:r>
              <a:rPr sz="2900" spc="-9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of</a:t>
            </a:r>
            <a:r>
              <a:rPr sz="2900" spc="-50" dirty="0">
                <a:latin typeface="Arial MT"/>
                <a:cs typeface="Arial MT"/>
              </a:rPr>
              <a:t> </a:t>
            </a:r>
            <a:r>
              <a:rPr sz="2900" spc="-30" dirty="0">
                <a:latin typeface="Arial MT"/>
                <a:cs typeface="Arial MT"/>
              </a:rPr>
              <a:t>certain</a:t>
            </a:r>
            <a:r>
              <a:rPr sz="2900" spc="-80" dirty="0">
                <a:latin typeface="Arial MT"/>
                <a:cs typeface="Arial MT"/>
              </a:rPr>
              <a:t> </a:t>
            </a:r>
            <a:r>
              <a:rPr sz="2900" spc="-190" dirty="0">
                <a:latin typeface="Arial MT"/>
                <a:cs typeface="Arial MT"/>
              </a:rPr>
              <a:t>organisms</a:t>
            </a:r>
            <a:r>
              <a:rPr sz="2900" spc="95" dirty="0">
                <a:latin typeface="Arial MT"/>
                <a:cs typeface="Arial MT"/>
              </a:rPr>
              <a:t> </a:t>
            </a:r>
            <a:r>
              <a:rPr sz="2900" spc="-130" dirty="0">
                <a:latin typeface="Arial MT"/>
                <a:cs typeface="Arial MT"/>
              </a:rPr>
              <a:t>contain</a:t>
            </a:r>
            <a:r>
              <a:rPr sz="2900" spc="-60" dirty="0">
                <a:latin typeface="Arial MT"/>
                <a:cs typeface="Arial MT"/>
              </a:rPr>
              <a:t> </a:t>
            </a:r>
            <a:r>
              <a:rPr sz="2900" spc="-215" dirty="0">
                <a:latin typeface="Arial MT"/>
                <a:cs typeface="Arial MT"/>
              </a:rPr>
              <a:t>chromosomes</a:t>
            </a:r>
            <a:r>
              <a:rPr sz="2900" spc="295" dirty="0">
                <a:latin typeface="Arial MT"/>
                <a:cs typeface="Arial MT"/>
              </a:rPr>
              <a:t> </a:t>
            </a:r>
            <a:r>
              <a:rPr sz="2900" spc="-170" dirty="0">
                <a:latin typeface="Arial MT"/>
                <a:cs typeface="Arial MT"/>
              </a:rPr>
              <a:t>which</a:t>
            </a:r>
            <a:r>
              <a:rPr sz="2900" spc="-30" dirty="0">
                <a:latin typeface="Arial MT"/>
                <a:cs typeface="Arial MT"/>
              </a:rPr>
              <a:t> </a:t>
            </a:r>
            <a:r>
              <a:rPr sz="2900" spc="114" dirty="0">
                <a:latin typeface="Arial MT"/>
                <a:cs typeface="Arial MT"/>
              </a:rPr>
              <a:t>differ </a:t>
            </a:r>
            <a:r>
              <a:rPr sz="2900" spc="-25" dirty="0">
                <a:latin typeface="Arial MT"/>
                <a:cs typeface="Arial MT"/>
              </a:rPr>
              <a:t>significantly</a:t>
            </a:r>
            <a:r>
              <a:rPr sz="2900" spc="-175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from</a:t>
            </a:r>
            <a:r>
              <a:rPr sz="2900" spc="-200" dirty="0">
                <a:latin typeface="Arial MT"/>
                <a:cs typeface="Arial MT"/>
              </a:rPr>
              <a:t> </a:t>
            </a:r>
            <a:r>
              <a:rPr sz="2900" spc="-175" dirty="0">
                <a:latin typeface="Arial MT"/>
                <a:cs typeface="Arial MT"/>
              </a:rPr>
              <a:t>normal</a:t>
            </a:r>
            <a:r>
              <a:rPr sz="2900" spc="-25" dirty="0">
                <a:latin typeface="Arial MT"/>
                <a:cs typeface="Arial MT"/>
              </a:rPr>
              <a:t> </a:t>
            </a:r>
            <a:r>
              <a:rPr sz="2900" spc="-225" dirty="0">
                <a:latin typeface="Arial MT"/>
                <a:cs typeface="Arial MT"/>
              </a:rPr>
              <a:t>chromosomes</a:t>
            </a:r>
            <a:r>
              <a:rPr sz="2900" spc="160" dirty="0">
                <a:latin typeface="Arial MT"/>
                <a:cs typeface="Arial MT"/>
              </a:rPr>
              <a:t> </a:t>
            </a:r>
            <a:r>
              <a:rPr sz="2900" spc="-265" dirty="0">
                <a:latin typeface="Arial MT"/>
                <a:cs typeface="Arial MT"/>
              </a:rPr>
              <a:t>in</a:t>
            </a:r>
            <a:r>
              <a:rPr sz="2900" spc="65" dirty="0">
                <a:latin typeface="Arial MT"/>
                <a:cs typeface="Arial MT"/>
              </a:rPr>
              <a:t> </a:t>
            </a:r>
            <a:r>
              <a:rPr sz="2900" i="1" spc="-160" dirty="0">
                <a:latin typeface="Arial"/>
                <a:cs typeface="Arial"/>
              </a:rPr>
              <a:t>†erms</a:t>
            </a:r>
            <a:r>
              <a:rPr sz="2900" i="1" spc="114" dirty="0">
                <a:latin typeface="Arial"/>
                <a:cs typeface="Arial"/>
              </a:rPr>
              <a:t> </a:t>
            </a:r>
            <a:r>
              <a:rPr sz="2900" dirty="0">
                <a:latin typeface="Arial MT"/>
                <a:cs typeface="Arial MT"/>
              </a:rPr>
              <a:t>of</a:t>
            </a:r>
            <a:r>
              <a:rPr sz="2900" spc="13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either</a:t>
            </a:r>
            <a:r>
              <a:rPr sz="2900" spc="5" dirty="0">
                <a:latin typeface="Arial MT"/>
                <a:cs typeface="Arial MT"/>
              </a:rPr>
              <a:t> </a:t>
            </a:r>
            <a:r>
              <a:rPr sz="2900" spc="-150" dirty="0">
                <a:latin typeface="Arial MT"/>
                <a:cs typeface="Arial MT"/>
              </a:rPr>
              <a:t>morphology </a:t>
            </a:r>
            <a:r>
              <a:rPr sz="2900" dirty="0">
                <a:latin typeface="Arial MT"/>
                <a:cs typeface="Arial MT"/>
              </a:rPr>
              <a:t>or</a:t>
            </a:r>
            <a:r>
              <a:rPr sz="2900" spc="-35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function.</a:t>
            </a:r>
            <a:endParaRPr sz="2900">
              <a:latin typeface="Arial MT"/>
              <a:cs typeface="Arial MT"/>
            </a:endParaRPr>
          </a:p>
          <a:p>
            <a:pPr marL="534670" indent="-508000" algn="just">
              <a:spcBef>
                <a:spcPts val="270"/>
              </a:spcBef>
              <a:buChar char="•"/>
              <a:tabLst>
                <a:tab pos="534670" algn="l"/>
              </a:tabLst>
            </a:pPr>
            <a:r>
              <a:rPr sz="2850" spc="-195" dirty="0">
                <a:latin typeface="Arial MT"/>
                <a:cs typeface="Arial MT"/>
              </a:rPr>
              <a:t>Such</a:t>
            </a:r>
            <a:r>
              <a:rPr sz="2850" spc="-10" dirty="0">
                <a:latin typeface="Arial MT"/>
                <a:cs typeface="Arial MT"/>
              </a:rPr>
              <a:t> </a:t>
            </a:r>
            <a:r>
              <a:rPr sz="2850" i="1" spc="-114" dirty="0">
                <a:latin typeface="Arial"/>
                <a:cs typeface="Arial"/>
              </a:rPr>
              <a:t>c6no</a:t>
            </a:r>
            <a:r>
              <a:rPr sz="2850" spc="-114" dirty="0">
                <a:latin typeface="Arial MT"/>
                <a:cs typeface="Arial MT"/>
              </a:rPr>
              <a:t>r</a:t>
            </a:r>
            <a:r>
              <a:rPr sz="2850" spc="-85" dirty="0">
                <a:latin typeface="Arial MT"/>
                <a:cs typeface="Arial MT"/>
              </a:rPr>
              <a:t> </a:t>
            </a:r>
            <a:r>
              <a:rPr sz="2850" i="1" spc="-65" dirty="0">
                <a:latin typeface="Arial"/>
                <a:cs typeface="Arial"/>
              </a:rPr>
              <a:t>oso</a:t>
            </a:r>
            <a:r>
              <a:rPr sz="2850" spc="-65" dirty="0">
                <a:latin typeface="Arial MT"/>
                <a:cs typeface="Arial MT"/>
              </a:rPr>
              <a:t>r</a:t>
            </a:r>
            <a:r>
              <a:rPr sz="2850" spc="-110" dirty="0">
                <a:latin typeface="Arial MT"/>
                <a:cs typeface="Arial MT"/>
              </a:rPr>
              <a:t> </a:t>
            </a:r>
            <a:r>
              <a:rPr sz="2850" i="1" spc="-185" dirty="0">
                <a:latin typeface="Arial"/>
                <a:cs typeface="Arial"/>
              </a:rPr>
              <a:t>es</a:t>
            </a:r>
            <a:r>
              <a:rPr sz="2850" i="1" spc="-15" dirty="0">
                <a:latin typeface="Arial"/>
                <a:cs typeface="Arial"/>
              </a:rPr>
              <a:t> </a:t>
            </a:r>
            <a:r>
              <a:rPr sz="2850" dirty="0">
                <a:latin typeface="Arial MT"/>
                <a:cs typeface="Arial MT"/>
              </a:rPr>
              <a:t>are</a:t>
            </a:r>
            <a:r>
              <a:rPr sz="2850" spc="605" dirty="0">
                <a:latin typeface="Arial MT"/>
                <a:cs typeface="Arial MT"/>
              </a:rPr>
              <a:t> </a:t>
            </a:r>
            <a:r>
              <a:rPr sz="2850" spc="55" dirty="0">
                <a:latin typeface="Arial MT"/>
                <a:cs typeface="Arial MT"/>
              </a:rPr>
              <a:t>referred</a:t>
            </a:r>
            <a:r>
              <a:rPr sz="2850" spc="-45" dirty="0">
                <a:latin typeface="Arial MT"/>
                <a:cs typeface="Arial MT"/>
              </a:rPr>
              <a:t> </a:t>
            </a:r>
            <a:r>
              <a:rPr sz="2850" spc="-400" dirty="0">
                <a:latin typeface="Arial MT"/>
                <a:cs typeface="Arial MT"/>
              </a:rPr>
              <a:t>†o</a:t>
            </a:r>
            <a:r>
              <a:rPr sz="2850" spc="110" dirty="0">
                <a:latin typeface="Arial MT"/>
                <a:cs typeface="Arial MT"/>
              </a:rPr>
              <a:t> </a:t>
            </a:r>
            <a:r>
              <a:rPr sz="2850" spc="-260" dirty="0">
                <a:latin typeface="Arial MT"/>
                <a:cs typeface="Arial MT"/>
              </a:rPr>
              <a:t>as</a:t>
            </a:r>
            <a:r>
              <a:rPr sz="2850" spc="65" dirty="0">
                <a:latin typeface="Arial MT"/>
                <a:cs typeface="Arial MT"/>
              </a:rPr>
              <a:t> </a:t>
            </a:r>
            <a:r>
              <a:rPr sz="2850" spc="-135" dirty="0">
                <a:latin typeface="Arial MT"/>
                <a:cs typeface="Arial MT"/>
              </a:rPr>
              <a:t>special</a:t>
            </a:r>
            <a:r>
              <a:rPr sz="2850" spc="100" dirty="0">
                <a:latin typeface="Arial MT"/>
                <a:cs typeface="Arial MT"/>
              </a:rPr>
              <a:t> </a:t>
            </a:r>
            <a:r>
              <a:rPr sz="2850" spc="-110" dirty="0">
                <a:latin typeface="Arial MT"/>
                <a:cs typeface="Arial MT"/>
              </a:rPr>
              <a:t>chromosomes.</a:t>
            </a:r>
            <a:endParaRPr sz="2850">
              <a:latin typeface="Arial MT"/>
              <a:cs typeface="Arial MT"/>
            </a:endParaRPr>
          </a:p>
          <a:p>
            <a:pPr marL="542290" indent="-515620" algn="just">
              <a:spcBef>
                <a:spcPts val="280"/>
              </a:spcBef>
              <a:buChar char="•"/>
              <a:tabLst>
                <a:tab pos="542290" algn="l"/>
              </a:tabLst>
            </a:pPr>
            <a:r>
              <a:rPr sz="2850" spc="-110" dirty="0">
                <a:latin typeface="Arial MT"/>
                <a:cs typeface="Arial MT"/>
              </a:rPr>
              <a:t>The</a:t>
            </a:r>
            <a:r>
              <a:rPr sz="2850" spc="-50" dirty="0">
                <a:latin typeface="Arial MT"/>
                <a:cs typeface="Arial MT"/>
              </a:rPr>
              <a:t> </a:t>
            </a:r>
            <a:r>
              <a:rPr sz="2850" spc="-80" dirty="0">
                <a:latin typeface="Arial MT"/>
                <a:cs typeface="Arial MT"/>
              </a:rPr>
              <a:t>following</a:t>
            </a:r>
            <a:r>
              <a:rPr sz="2850" spc="-55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are</a:t>
            </a:r>
            <a:r>
              <a:rPr sz="2850" spc="-110" dirty="0">
                <a:latin typeface="Arial MT"/>
                <a:cs typeface="Arial MT"/>
              </a:rPr>
              <a:t> </a:t>
            </a:r>
            <a:r>
              <a:rPr sz="2850" spc="-120" dirty="0">
                <a:latin typeface="Arial MT"/>
                <a:cs typeface="Arial MT"/>
              </a:rPr>
              <a:t>included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spc="-85" dirty="0">
                <a:latin typeface="Arial MT"/>
                <a:cs typeface="Arial MT"/>
              </a:rPr>
              <a:t>under</a:t>
            </a:r>
            <a:r>
              <a:rPr sz="2850" spc="35" dirty="0">
                <a:latin typeface="Arial MT"/>
                <a:cs typeface="Arial MT"/>
              </a:rPr>
              <a:t> </a:t>
            </a:r>
            <a:r>
              <a:rPr sz="2850" i="1" dirty="0">
                <a:latin typeface="Arial"/>
                <a:cs typeface="Arial"/>
              </a:rPr>
              <a:t>this</a:t>
            </a:r>
            <a:r>
              <a:rPr sz="2850" i="1" spc="-130" dirty="0">
                <a:latin typeface="Arial"/>
                <a:cs typeface="Arial"/>
              </a:rPr>
              <a:t> </a:t>
            </a:r>
            <a:r>
              <a:rPr sz="2850" spc="-10" dirty="0">
                <a:latin typeface="Arial MT"/>
                <a:cs typeface="Arial MT"/>
              </a:rPr>
              <a:t>category</a:t>
            </a:r>
            <a:endParaRPr sz="2850">
              <a:latin typeface="Arial MT"/>
              <a:cs typeface="Arial MT"/>
            </a:endParaRPr>
          </a:p>
          <a:p>
            <a:pPr marL="527685" marR="156845" indent="-515620" algn="just">
              <a:lnSpc>
                <a:spcPct val="84100"/>
              </a:lnSpc>
              <a:spcBef>
                <a:spcPts val="745"/>
              </a:spcBef>
              <a:buChar char="•"/>
              <a:tabLst>
                <a:tab pos="527685" algn="l"/>
                <a:tab pos="1350645" algn="l"/>
              </a:tabLst>
            </a:pPr>
            <a:r>
              <a:rPr sz="2950" dirty="0">
                <a:latin typeface="Comic Sans MS"/>
                <a:cs typeface="Comic Sans MS"/>
              </a:rPr>
              <a:t>	1.</a:t>
            </a:r>
            <a:r>
              <a:rPr sz="2950" spc="215" dirty="0">
                <a:latin typeface="Comic Sans MS"/>
                <a:cs typeface="Comic Sans MS"/>
              </a:rPr>
              <a:t> </a:t>
            </a:r>
            <a:r>
              <a:rPr sz="2950" spc="-135" dirty="0">
                <a:latin typeface="Comic Sans MS"/>
                <a:cs typeface="Comic Sans MS"/>
              </a:rPr>
              <a:t>Giant</a:t>
            </a:r>
            <a:r>
              <a:rPr sz="2950" spc="80" dirty="0">
                <a:latin typeface="Comic Sans MS"/>
                <a:cs typeface="Comic Sans MS"/>
              </a:rPr>
              <a:t> </a:t>
            </a:r>
            <a:r>
              <a:rPr sz="2950" spc="-315" dirty="0">
                <a:latin typeface="Comic Sans MS"/>
                <a:cs typeface="Comic Sans MS"/>
              </a:rPr>
              <a:t>chrorriosornes</a:t>
            </a:r>
            <a:r>
              <a:rPr sz="2950" spc="95" dirty="0">
                <a:latin typeface="Comic Sans MS"/>
                <a:cs typeface="Comic Sans MS"/>
              </a:rPr>
              <a:t> </a:t>
            </a:r>
            <a:r>
              <a:rPr sz="2950" spc="-10" dirty="0">
                <a:latin typeface="Comic Sans MS"/>
                <a:cs typeface="Comic Sans MS"/>
              </a:rPr>
              <a:t>or</a:t>
            </a:r>
            <a:r>
              <a:rPr sz="2950" spc="70" dirty="0">
                <a:latin typeface="Comic Sans MS"/>
                <a:cs typeface="Comic Sans MS"/>
              </a:rPr>
              <a:t> </a:t>
            </a:r>
            <a:r>
              <a:rPr sz="2950" spc="-155" dirty="0">
                <a:latin typeface="Comic Sans MS"/>
                <a:cs typeface="Comic Sans MS"/>
              </a:rPr>
              <a:t>polytene</a:t>
            </a:r>
            <a:r>
              <a:rPr sz="2950" spc="204" dirty="0">
                <a:latin typeface="Comic Sans MS"/>
                <a:cs typeface="Comic Sans MS"/>
              </a:rPr>
              <a:t> </a:t>
            </a:r>
            <a:r>
              <a:rPr sz="2950" spc="-245" dirty="0">
                <a:latin typeface="Comic Sans MS"/>
                <a:cs typeface="Comic Sans MS"/>
              </a:rPr>
              <a:t>chromosomes:</a:t>
            </a:r>
            <a:r>
              <a:rPr sz="2950" spc="20" dirty="0">
                <a:latin typeface="Comic Sans MS"/>
                <a:cs typeface="Comic Sans MS"/>
              </a:rPr>
              <a:t> </a:t>
            </a:r>
            <a:r>
              <a:rPr sz="2950" spc="60" dirty="0">
                <a:latin typeface="Comic Sans MS"/>
                <a:cs typeface="Comic Sans MS"/>
              </a:rPr>
              <a:t>-</a:t>
            </a:r>
            <a:r>
              <a:rPr sz="2950" spc="335" dirty="0">
                <a:latin typeface="Comic Sans MS"/>
                <a:cs typeface="Comic Sans MS"/>
              </a:rPr>
              <a:t> </a:t>
            </a:r>
            <a:r>
              <a:rPr sz="2950" spc="-290" dirty="0">
                <a:latin typeface="Comic Sans MS"/>
                <a:cs typeface="Comic Sans MS"/>
              </a:rPr>
              <a:t>These</a:t>
            </a:r>
            <a:r>
              <a:rPr sz="2950" spc="65" dirty="0">
                <a:latin typeface="Comic Sans MS"/>
                <a:cs typeface="Comic Sans MS"/>
              </a:rPr>
              <a:t> </a:t>
            </a:r>
            <a:r>
              <a:rPr sz="2950" spc="-275" dirty="0">
                <a:latin typeface="Comic Sans MS"/>
                <a:cs typeface="Comic Sans MS"/>
              </a:rPr>
              <a:t>were </a:t>
            </a:r>
            <a:r>
              <a:rPr sz="3050" spc="-30" dirty="0">
                <a:latin typeface="Arial MT"/>
                <a:cs typeface="Arial MT"/>
              </a:rPr>
              <a:t>firs†</a:t>
            </a:r>
            <a:r>
              <a:rPr sz="3050" spc="-195" dirty="0">
                <a:latin typeface="Arial MT"/>
                <a:cs typeface="Arial MT"/>
              </a:rPr>
              <a:t> </a:t>
            </a:r>
            <a:r>
              <a:rPr sz="3050" spc="-204" dirty="0">
                <a:latin typeface="Arial MT"/>
                <a:cs typeface="Arial MT"/>
              </a:rPr>
              <a:t>discovered</a:t>
            </a:r>
            <a:r>
              <a:rPr sz="3050" spc="-5" dirty="0">
                <a:latin typeface="Arial MT"/>
                <a:cs typeface="Arial MT"/>
              </a:rPr>
              <a:t> </a:t>
            </a:r>
            <a:r>
              <a:rPr sz="3050" spc="-420" dirty="0">
                <a:latin typeface="Arial MT"/>
                <a:cs typeface="Arial MT"/>
              </a:rPr>
              <a:t>by</a:t>
            </a:r>
            <a:r>
              <a:rPr sz="3050" spc="21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E.</a:t>
            </a:r>
            <a:r>
              <a:rPr sz="3050" spc="-21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G.</a:t>
            </a:r>
            <a:r>
              <a:rPr sz="3050" spc="-195" dirty="0">
                <a:latin typeface="Arial MT"/>
                <a:cs typeface="Arial MT"/>
              </a:rPr>
              <a:t> </a:t>
            </a:r>
            <a:r>
              <a:rPr sz="3050" spc="-155" dirty="0">
                <a:latin typeface="Arial MT"/>
                <a:cs typeface="Arial MT"/>
              </a:rPr>
              <a:t>Balbiani</a:t>
            </a:r>
            <a:r>
              <a:rPr sz="3050" spc="229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in</a:t>
            </a:r>
            <a:r>
              <a:rPr sz="3050" spc="50" dirty="0">
                <a:latin typeface="Arial MT"/>
                <a:cs typeface="Arial MT"/>
              </a:rPr>
              <a:t> </a:t>
            </a:r>
            <a:r>
              <a:rPr sz="3050" spc="-50" dirty="0">
                <a:latin typeface="Arial MT"/>
                <a:cs typeface="Arial MT"/>
              </a:rPr>
              <a:t>1882</a:t>
            </a:r>
            <a:r>
              <a:rPr sz="3050" spc="120" dirty="0">
                <a:latin typeface="Arial MT"/>
                <a:cs typeface="Arial MT"/>
              </a:rPr>
              <a:t> </a:t>
            </a:r>
            <a:r>
              <a:rPr sz="3050" spc="-165" dirty="0">
                <a:latin typeface="Arial MT"/>
                <a:cs typeface="Arial MT"/>
              </a:rPr>
              <a:t>in</a:t>
            </a:r>
            <a:r>
              <a:rPr sz="3050" spc="-45" dirty="0">
                <a:latin typeface="Arial MT"/>
                <a:cs typeface="Arial MT"/>
              </a:rPr>
              <a:t> </a:t>
            </a:r>
            <a:r>
              <a:rPr sz="3050" i="1" spc="-165" dirty="0">
                <a:latin typeface="Arial"/>
                <a:cs typeface="Arial"/>
              </a:rPr>
              <a:t>Dipteran</a:t>
            </a:r>
            <a:r>
              <a:rPr sz="3050" i="1" spc="-50" dirty="0">
                <a:latin typeface="Arial"/>
                <a:cs typeface="Arial"/>
              </a:rPr>
              <a:t> </a:t>
            </a:r>
            <a:r>
              <a:rPr sz="3050" i="1" spc="-170" dirty="0">
                <a:latin typeface="Arial"/>
                <a:cs typeface="Arial"/>
              </a:rPr>
              <a:t>salivary</a:t>
            </a:r>
            <a:r>
              <a:rPr sz="3050" i="1" spc="-40" dirty="0">
                <a:latin typeface="Arial"/>
                <a:cs typeface="Arial"/>
              </a:rPr>
              <a:t> </a:t>
            </a:r>
            <a:r>
              <a:rPr sz="3050" i="1" spc="-280" dirty="0">
                <a:latin typeface="Arial"/>
                <a:cs typeface="Arial"/>
              </a:rPr>
              <a:t>glands </a:t>
            </a:r>
            <a:r>
              <a:rPr sz="3000" spc="-320" dirty="0">
                <a:latin typeface="Arial MT"/>
                <a:cs typeface="Arial MT"/>
              </a:rPr>
              <a:t>and</a:t>
            </a:r>
            <a:r>
              <a:rPr sz="3000" dirty="0">
                <a:latin typeface="Arial MT"/>
                <a:cs typeface="Arial MT"/>
              </a:rPr>
              <a:t> </a:t>
            </a:r>
            <a:r>
              <a:rPr sz="3000" spc="-265" dirty="0">
                <a:latin typeface="Arial MT"/>
                <a:cs typeface="Arial MT"/>
              </a:rPr>
              <a:t>hence</a:t>
            </a:r>
            <a:r>
              <a:rPr sz="3000" spc="700" dirty="0">
                <a:latin typeface="Arial MT"/>
                <a:cs typeface="Arial MT"/>
              </a:rPr>
              <a:t> </a:t>
            </a:r>
            <a:r>
              <a:rPr sz="3000" spc="-345" dirty="0">
                <a:latin typeface="Arial MT"/>
                <a:cs typeface="Arial MT"/>
              </a:rPr>
              <a:t>commonly</a:t>
            </a:r>
            <a:r>
              <a:rPr sz="3000" spc="260" dirty="0">
                <a:latin typeface="Arial MT"/>
                <a:cs typeface="Arial MT"/>
              </a:rPr>
              <a:t> </a:t>
            </a:r>
            <a:r>
              <a:rPr sz="3000" spc="-160" dirty="0">
                <a:latin typeface="Arial MT"/>
                <a:cs typeface="Arial MT"/>
              </a:rPr>
              <a:t>called</a:t>
            </a:r>
            <a:r>
              <a:rPr sz="3000" spc="25" dirty="0">
                <a:latin typeface="Arial MT"/>
                <a:cs typeface="Arial MT"/>
              </a:rPr>
              <a:t> </a:t>
            </a:r>
            <a:r>
              <a:rPr sz="3000" spc="-155" dirty="0">
                <a:latin typeface="Arial MT"/>
                <a:cs typeface="Arial MT"/>
              </a:rPr>
              <a:t>salivary</a:t>
            </a:r>
            <a:r>
              <a:rPr sz="3000" spc="55" dirty="0">
                <a:latin typeface="Arial MT"/>
                <a:cs typeface="Arial MT"/>
              </a:rPr>
              <a:t> </a:t>
            </a:r>
            <a:r>
              <a:rPr sz="3000" spc="-245" dirty="0">
                <a:latin typeface="Arial MT"/>
                <a:cs typeface="Arial MT"/>
              </a:rPr>
              <a:t>gland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95" dirty="0">
                <a:latin typeface="Arial MT"/>
                <a:cs typeface="Arial MT"/>
              </a:rPr>
              <a:t>chromosomes.</a:t>
            </a:r>
            <a:endParaRPr sz="3000">
              <a:latin typeface="Arial MT"/>
              <a:cs typeface="Arial MT"/>
            </a:endParaRPr>
          </a:p>
          <a:p>
            <a:pPr marL="528955" marR="105410" indent="-502284" algn="just">
              <a:lnSpc>
                <a:spcPts val="3150"/>
              </a:lnSpc>
              <a:spcBef>
                <a:spcPts val="530"/>
              </a:spcBef>
              <a:buChar char="•"/>
              <a:tabLst>
                <a:tab pos="528955" algn="l"/>
              </a:tabLst>
            </a:pPr>
            <a:r>
              <a:rPr sz="2850" spc="-160" dirty="0">
                <a:latin typeface="Arial MT"/>
                <a:cs typeface="Arial MT"/>
              </a:rPr>
              <a:t>These</a:t>
            </a:r>
            <a:r>
              <a:rPr sz="2850" spc="-45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replicate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spc="-45" dirty="0">
                <a:latin typeface="Arial MT"/>
                <a:cs typeface="Arial MT"/>
              </a:rPr>
              <a:t>repeatedly</a:t>
            </a:r>
            <a:r>
              <a:rPr sz="2850" dirty="0">
                <a:latin typeface="Arial MT"/>
                <a:cs typeface="Arial MT"/>
              </a:rPr>
              <a:t> </a:t>
            </a:r>
            <a:r>
              <a:rPr sz="2850" spc="-285" dirty="0">
                <a:latin typeface="Arial MT"/>
                <a:cs typeface="Arial MT"/>
              </a:rPr>
              <a:t>bu†</a:t>
            </a:r>
            <a:r>
              <a:rPr sz="2850" spc="9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65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daughter</a:t>
            </a:r>
            <a:r>
              <a:rPr sz="2850" spc="100" dirty="0">
                <a:latin typeface="Arial MT"/>
                <a:cs typeface="Arial MT"/>
              </a:rPr>
              <a:t> </a:t>
            </a:r>
            <a:r>
              <a:rPr sz="2850" spc="-135" dirty="0">
                <a:latin typeface="Arial MT"/>
                <a:cs typeface="Arial MT"/>
              </a:rPr>
              <a:t>chrorna†ids </a:t>
            </a:r>
            <a:r>
              <a:rPr sz="2850" spc="-180" dirty="0">
                <a:latin typeface="Arial MT"/>
                <a:cs typeface="Arial MT"/>
              </a:rPr>
              <a:t>do</a:t>
            </a:r>
            <a:r>
              <a:rPr sz="2850" spc="-25" dirty="0">
                <a:latin typeface="Arial MT"/>
                <a:cs typeface="Arial MT"/>
              </a:rPr>
              <a:t> </a:t>
            </a:r>
            <a:r>
              <a:rPr sz="2850" spc="-355" dirty="0">
                <a:latin typeface="Arial MT"/>
                <a:cs typeface="Arial MT"/>
              </a:rPr>
              <a:t>no†</a:t>
            </a:r>
            <a:r>
              <a:rPr sz="2850" spc="155" dirty="0">
                <a:latin typeface="Arial MT"/>
                <a:cs typeface="Arial MT"/>
              </a:rPr>
              <a:t> </a:t>
            </a:r>
            <a:r>
              <a:rPr sz="2850" spc="-80" dirty="0">
                <a:latin typeface="Arial MT"/>
                <a:cs typeface="Arial MT"/>
              </a:rPr>
              <a:t>separate</a:t>
            </a:r>
            <a:r>
              <a:rPr sz="2850" spc="-12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from</a:t>
            </a:r>
            <a:r>
              <a:rPr sz="2850" spc="-195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one</a:t>
            </a:r>
            <a:r>
              <a:rPr sz="2850" spc="-1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another</a:t>
            </a:r>
            <a:r>
              <a:rPr sz="2850" spc="150" dirty="0">
                <a:latin typeface="Arial MT"/>
                <a:cs typeface="Arial MT"/>
              </a:rPr>
              <a:t> </a:t>
            </a:r>
            <a:r>
              <a:rPr sz="2850" spc="-225" dirty="0">
                <a:latin typeface="Arial MT"/>
                <a:cs typeface="Arial MT"/>
              </a:rPr>
              <a:t>and</a:t>
            </a:r>
            <a:r>
              <a:rPr sz="2850" spc="2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cell</a:t>
            </a:r>
            <a:r>
              <a:rPr sz="2850" spc="-125" dirty="0">
                <a:latin typeface="Arial MT"/>
                <a:cs typeface="Arial MT"/>
              </a:rPr>
              <a:t> </a:t>
            </a:r>
            <a:r>
              <a:rPr sz="2850" i="1" spc="-145" dirty="0">
                <a:latin typeface="Arial"/>
                <a:cs typeface="Arial"/>
              </a:rPr>
              <a:t>olso</a:t>
            </a:r>
            <a:r>
              <a:rPr sz="2850" i="1" spc="80" dirty="0">
                <a:latin typeface="Arial"/>
                <a:cs typeface="Arial"/>
              </a:rPr>
              <a:t> </a:t>
            </a:r>
            <a:r>
              <a:rPr sz="2850" spc="-175" dirty="0">
                <a:latin typeface="Arial MT"/>
                <a:cs typeface="Arial MT"/>
              </a:rPr>
              <a:t>does</a:t>
            </a:r>
            <a:r>
              <a:rPr sz="2850" spc="65" dirty="0">
                <a:latin typeface="Arial MT"/>
                <a:cs typeface="Arial MT"/>
              </a:rPr>
              <a:t> </a:t>
            </a:r>
            <a:r>
              <a:rPr sz="2850" spc="-355" dirty="0">
                <a:latin typeface="Arial MT"/>
                <a:cs typeface="Arial MT"/>
              </a:rPr>
              <a:t>no†</a:t>
            </a:r>
            <a:r>
              <a:rPr sz="2850" spc="65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divide.</a:t>
            </a:r>
            <a:endParaRPr sz="2850">
              <a:latin typeface="Arial MT"/>
              <a:cs typeface="Arial MT"/>
            </a:endParaRPr>
          </a:p>
          <a:p>
            <a:pPr marL="506730" indent="-481330" algn="just">
              <a:spcBef>
                <a:spcPts val="70"/>
              </a:spcBef>
              <a:buFont typeface="Arial MT"/>
              <a:buChar char="•"/>
              <a:tabLst>
                <a:tab pos="506730" algn="l"/>
              </a:tabLst>
            </a:pPr>
            <a:r>
              <a:rPr sz="3000" i="1" spc="-114" dirty="0">
                <a:latin typeface="Arial"/>
                <a:cs typeface="Arial"/>
              </a:rPr>
              <a:t>This</a:t>
            </a:r>
            <a:r>
              <a:rPr sz="3000" i="1" spc="-95" dirty="0">
                <a:latin typeface="Arial"/>
                <a:cs typeface="Arial"/>
              </a:rPr>
              <a:t> </a:t>
            </a:r>
            <a:r>
              <a:rPr sz="3000" spc="-340" dirty="0">
                <a:latin typeface="Arial MT"/>
                <a:cs typeface="Arial MT"/>
              </a:rPr>
              <a:t>phenomenon</a:t>
            </a:r>
            <a:r>
              <a:rPr sz="3000" spc="114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is</a:t>
            </a:r>
            <a:r>
              <a:rPr sz="3000" spc="-140" dirty="0">
                <a:latin typeface="Arial MT"/>
                <a:cs typeface="Arial MT"/>
              </a:rPr>
              <a:t> </a:t>
            </a:r>
            <a:r>
              <a:rPr sz="3000" spc="-335" dirty="0">
                <a:latin typeface="Arial MT"/>
                <a:cs typeface="Arial MT"/>
              </a:rPr>
              <a:t>known</a:t>
            </a:r>
            <a:r>
              <a:rPr sz="3000" dirty="0">
                <a:latin typeface="Arial MT"/>
                <a:cs typeface="Arial MT"/>
              </a:rPr>
              <a:t> </a:t>
            </a:r>
            <a:r>
              <a:rPr sz="3000" spc="-335" dirty="0">
                <a:latin typeface="Arial MT"/>
                <a:cs typeface="Arial MT"/>
              </a:rPr>
              <a:t>as</a:t>
            </a:r>
            <a:r>
              <a:rPr sz="3000" spc="-50" dirty="0">
                <a:latin typeface="Arial MT"/>
                <a:cs typeface="Arial MT"/>
              </a:rPr>
              <a:t> </a:t>
            </a:r>
            <a:r>
              <a:rPr sz="3000" spc="-295" dirty="0">
                <a:latin typeface="Arial MT"/>
                <a:cs typeface="Arial MT"/>
              </a:rPr>
              <a:t>endomi†osis</a:t>
            </a:r>
            <a:r>
              <a:rPr sz="3000" spc="195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or</a:t>
            </a:r>
            <a:r>
              <a:rPr sz="3000" spc="5" dirty="0">
                <a:latin typeface="Arial MT"/>
                <a:cs typeface="Arial MT"/>
              </a:rPr>
              <a:t> </a:t>
            </a:r>
            <a:r>
              <a:rPr sz="3000" spc="-130" dirty="0">
                <a:latin typeface="Arial MT"/>
                <a:cs typeface="Arial MT"/>
              </a:rPr>
              <a:t>endoreduplica†ion.</a:t>
            </a:r>
            <a:endParaRPr sz="3000">
              <a:latin typeface="Arial MT"/>
              <a:cs typeface="Arial MT"/>
            </a:endParaRPr>
          </a:p>
          <a:p>
            <a:pPr marL="507365" marR="5080" indent="-480695">
              <a:lnSpc>
                <a:spcPts val="3000"/>
              </a:lnSpc>
              <a:spcBef>
                <a:spcPts val="700"/>
              </a:spcBef>
              <a:buChar char="•"/>
              <a:tabLst>
                <a:tab pos="528320" algn="l"/>
                <a:tab pos="973455" algn="l"/>
              </a:tabLst>
            </a:pPr>
            <a:r>
              <a:rPr sz="2850" spc="-25" dirty="0">
                <a:latin typeface="Arial MT"/>
                <a:cs typeface="Arial MT"/>
              </a:rPr>
              <a:t>It</a:t>
            </a:r>
            <a:r>
              <a:rPr sz="2850" dirty="0">
                <a:latin typeface="Arial MT"/>
                <a:cs typeface="Arial MT"/>
              </a:rPr>
              <a:t>	</a:t>
            </a:r>
            <a:r>
              <a:rPr sz="2850" i="1" spc="-20" dirty="0">
                <a:latin typeface="Arial"/>
                <a:cs typeface="Arial"/>
              </a:rPr>
              <a:t>results</a:t>
            </a:r>
            <a:r>
              <a:rPr sz="2850" i="1" spc="-75" dirty="0">
                <a:latin typeface="Arial"/>
                <a:cs typeface="Arial"/>
              </a:rPr>
              <a:t> </a:t>
            </a:r>
            <a:r>
              <a:rPr sz="2850" dirty="0">
                <a:latin typeface="Arial MT"/>
                <a:cs typeface="Arial MT"/>
              </a:rPr>
              <a:t>in</a:t>
            </a:r>
            <a:r>
              <a:rPr sz="2850" spc="-15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25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formation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95" dirty="0">
                <a:latin typeface="Arial MT"/>
                <a:cs typeface="Arial MT"/>
              </a:rPr>
              <a:t> </a:t>
            </a:r>
            <a:r>
              <a:rPr sz="2850" spc="-300" dirty="0">
                <a:latin typeface="Arial MT"/>
                <a:cs typeface="Arial MT"/>
              </a:rPr>
              <a:t>many</a:t>
            </a:r>
            <a:r>
              <a:rPr sz="2850" spc="85" dirty="0">
                <a:latin typeface="Arial MT"/>
                <a:cs typeface="Arial MT"/>
              </a:rPr>
              <a:t> </a:t>
            </a:r>
            <a:r>
              <a:rPr sz="2850" spc="-45" dirty="0">
                <a:latin typeface="Arial MT"/>
                <a:cs typeface="Arial MT"/>
              </a:rPr>
              <a:t>stranded</a:t>
            </a:r>
            <a:r>
              <a:rPr sz="2850" spc="-70" dirty="0">
                <a:latin typeface="Arial MT"/>
                <a:cs typeface="Arial MT"/>
              </a:rPr>
              <a:t> </a:t>
            </a:r>
            <a:r>
              <a:rPr sz="2850" spc="-245" dirty="0">
                <a:latin typeface="Arial MT"/>
                <a:cs typeface="Arial MT"/>
              </a:rPr>
              <a:t>gian†</a:t>
            </a:r>
            <a:r>
              <a:rPr sz="2850" spc="15" dirty="0">
                <a:latin typeface="Arial MT"/>
                <a:cs typeface="Arial MT"/>
              </a:rPr>
              <a:t> </a:t>
            </a:r>
            <a:r>
              <a:rPr sz="2850" i="1" spc="-190" dirty="0">
                <a:latin typeface="Arial"/>
                <a:cs typeface="Arial"/>
              </a:rPr>
              <a:t>c6nomoso</a:t>
            </a:r>
            <a:r>
              <a:rPr sz="2850" spc="-190" dirty="0">
                <a:latin typeface="Arial MT"/>
                <a:cs typeface="Arial MT"/>
              </a:rPr>
              <a:t>r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i="1" spc="-170" dirty="0">
                <a:latin typeface="Arial"/>
                <a:cs typeface="Arial"/>
              </a:rPr>
              <a:t>es</a:t>
            </a:r>
            <a:r>
              <a:rPr sz="2850" i="1" spc="-30" dirty="0">
                <a:latin typeface="Arial"/>
                <a:cs typeface="Arial"/>
              </a:rPr>
              <a:t> </a:t>
            </a:r>
            <a:r>
              <a:rPr sz="2850" spc="-110" dirty="0">
                <a:latin typeface="Arial MT"/>
                <a:cs typeface="Arial MT"/>
              </a:rPr>
              <a:t>known 	</a:t>
            </a:r>
            <a:r>
              <a:rPr sz="2850" spc="-260" dirty="0">
                <a:latin typeface="Arial MT"/>
                <a:cs typeface="Arial MT"/>
              </a:rPr>
              <a:t>as</a:t>
            </a:r>
            <a:r>
              <a:rPr sz="2850" spc="-95" dirty="0">
                <a:latin typeface="Arial MT"/>
                <a:cs typeface="Arial MT"/>
              </a:rPr>
              <a:t> </a:t>
            </a:r>
            <a:r>
              <a:rPr sz="2850" spc="-190" dirty="0">
                <a:latin typeface="Arial MT"/>
                <a:cs typeface="Arial MT"/>
              </a:rPr>
              <a:t>poly†ene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spc="-225" dirty="0">
                <a:latin typeface="Arial MT"/>
                <a:cs typeface="Arial MT"/>
              </a:rPr>
              <a:t>and</a:t>
            </a:r>
            <a:r>
              <a:rPr sz="2850" spc="3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condition</a:t>
            </a:r>
            <a:r>
              <a:rPr sz="2850" spc="10" dirty="0">
                <a:latin typeface="Arial MT"/>
                <a:cs typeface="Arial MT"/>
              </a:rPr>
              <a:t> </a:t>
            </a:r>
            <a:r>
              <a:rPr sz="2850" i="1" dirty="0">
                <a:latin typeface="Arial"/>
                <a:cs typeface="Arial"/>
              </a:rPr>
              <a:t>is</a:t>
            </a:r>
            <a:r>
              <a:rPr sz="2850" i="1" spc="-10" dirty="0">
                <a:latin typeface="Arial"/>
                <a:cs typeface="Arial"/>
              </a:rPr>
              <a:t> </a:t>
            </a:r>
            <a:r>
              <a:rPr sz="2850" spc="-254" dirty="0">
                <a:latin typeface="Arial MT"/>
                <a:cs typeface="Arial MT"/>
              </a:rPr>
              <a:t>known</a:t>
            </a:r>
            <a:r>
              <a:rPr sz="2850" spc="50" dirty="0">
                <a:latin typeface="Arial MT"/>
                <a:cs typeface="Arial MT"/>
              </a:rPr>
              <a:t> </a:t>
            </a:r>
            <a:r>
              <a:rPr sz="2850" spc="-260" dirty="0">
                <a:latin typeface="Arial MT"/>
                <a:cs typeface="Arial MT"/>
              </a:rPr>
              <a:t>as</a:t>
            </a:r>
            <a:r>
              <a:rPr sz="2850" spc="-100" dirty="0">
                <a:latin typeface="Arial MT"/>
                <a:cs typeface="Arial MT"/>
              </a:rPr>
              <a:t> </a:t>
            </a:r>
            <a:r>
              <a:rPr sz="2850" spc="-45" dirty="0">
                <a:latin typeface="Arial MT"/>
                <a:cs typeface="Arial MT"/>
              </a:rPr>
              <a:t>poly†eny.</a:t>
            </a:r>
            <a:endParaRPr sz="2850">
              <a:latin typeface="Arial MT"/>
              <a:cs typeface="Arial MT"/>
            </a:endParaRPr>
          </a:p>
          <a:p>
            <a:pPr marL="519430" marR="177800" indent="-492759">
              <a:lnSpc>
                <a:spcPts val="3100"/>
              </a:lnSpc>
              <a:spcBef>
                <a:spcPts val="620"/>
              </a:spcBef>
              <a:buChar char="•"/>
              <a:tabLst>
                <a:tab pos="519430" algn="l"/>
                <a:tab pos="545465" algn="l"/>
              </a:tabLst>
            </a:pPr>
            <a:r>
              <a:rPr sz="2850" dirty="0">
                <a:latin typeface="Arial MT"/>
                <a:cs typeface="Arial MT"/>
              </a:rPr>
              <a:t>	Their</a:t>
            </a:r>
            <a:r>
              <a:rPr sz="2850" spc="-140" dirty="0">
                <a:latin typeface="Arial MT"/>
                <a:cs typeface="Arial MT"/>
              </a:rPr>
              <a:t> </a:t>
            </a:r>
            <a:r>
              <a:rPr sz="2850" i="1" spc="-30" dirty="0">
                <a:latin typeface="Arial"/>
                <a:cs typeface="Arial"/>
              </a:rPr>
              <a:t>size</a:t>
            </a:r>
            <a:r>
              <a:rPr sz="2850" i="1" spc="-100" dirty="0">
                <a:latin typeface="Arial"/>
                <a:cs typeface="Arial"/>
              </a:rPr>
              <a:t> </a:t>
            </a:r>
            <a:r>
              <a:rPr sz="2850" i="1" spc="-10" dirty="0">
                <a:latin typeface="Arial"/>
                <a:cs typeface="Arial"/>
              </a:rPr>
              <a:t>is</a:t>
            </a:r>
            <a:r>
              <a:rPr sz="2850" i="1" spc="25" dirty="0">
                <a:latin typeface="Arial"/>
                <a:cs typeface="Arial"/>
              </a:rPr>
              <a:t> </a:t>
            </a:r>
            <a:r>
              <a:rPr sz="2850" spc="-10" dirty="0">
                <a:latin typeface="Arial MT"/>
                <a:cs typeface="Arial MT"/>
              </a:rPr>
              <a:t>200</a:t>
            </a:r>
            <a:r>
              <a:rPr sz="2850" spc="-175" dirty="0">
                <a:latin typeface="Arial MT"/>
                <a:cs typeface="Arial MT"/>
              </a:rPr>
              <a:t> </a:t>
            </a:r>
            <a:r>
              <a:rPr sz="2850" spc="-240" dirty="0">
                <a:latin typeface="Arial MT"/>
                <a:cs typeface="Arial MT"/>
              </a:rPr>
              <a:t>†imes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or</a:t>
            </a:r>
            <a:r>
              <a:rPr sz="2850" spc="-120" dirty="0">
                <a:latin typeface="Arial MT"/>
                <a:cs typeface="Arial MT"/>
              </a:rPr>
              <a:t> </a:t>
            </a:r>
            <a:r>
              <a:rPr sz="2850" spc="-110" dirty="0">
                <a:latin typeface="Arial MT"/>
                <a:cs typeface="Arial MT"/>
              </a:rPr>
              <a:t>more</a:t>
            </a:r>
            <a:r>
              <a:rPr sz="2850" spc="-50" dirty="0">
                <a:latin typeface="Arial MT"/>
                <a:cs typeface="Arial MT"/>
              </a:rPr>
              <a:t> </a:t>
            </a:r>
            <a:r>
              <a:rPr sz="2850" spc="-40" dirty="0">
                <a:latin typeface="Arial MT"/>
                <a:cs typeface="Arial MT"/>
              </a:rPr>
              <a:t>than</a:t>
            </a:r>
            <a:r>
              <a:rPr sz="2850" spc="-15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65" dirty="0">
                <a:latin typeface="Arial MT"/>
                <a:cs typeface="Arial MT"/>
              </a:rPr>
              <a:t> </a:t>
            </a:r>
            <a:r>
              <a:rPr sz="2850" spc="-160" dirty="0">
                <a:latin typeface="Arial MT"/>
                <a:cs typeface="Arial MT"/>
              </a:rPr>
              <a:t>normal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spc="-100" dirty="0">
                <a:latin typeface="Arial MT"/>
                <a:cs typeface="Arial MT"/>
              </a:rPr>
              <a:t>somatic</a:t>
            </a:r>
            <a:r>
              <a:rPr sz="2850" spc="25" dirty="0">
                <a:latin typeface="Arial MT"/>
                <a:cs typeface="Arial MT"/>
              </a:rPr>
              <a:t> </a:t>
            </a:r>
            <a:r>
              <a:rPr sz="2850" spc="-175" dirty="0">
                <a:latin typeface="Arial MT"/>
                <a:cs typeface="Arial MT"/>
              </a:rPr>
              <a:t>chromosomes </a:t>
            </a:r>
            <a:r>
              <a:rPr sz="2850" spc="-225" dirty="0">
                <a:latin typeface="Arial MT"/>
                <a:cs typeface="Arial MT"/>
              </a:rPr>
              <a:t>(au†osomes)</a:t>
            </a:r>
            <a:r>
              <a:rPr sz="2850" spc="30" dirty="0">
                <a:latin typeface="Arial MT"/>
                <a:cs typeface="Arial MT"/>
              </a:rPr>
              <a:t> </a:t>
            </a:r>
            <a:r>
              <a:rPr sz="2850" spc="-220" dirty="0">
                <a:latin typeface="Arial MT"/>
                <a:cs typeface="Arial MT"/>
              </a:rPr>
              <a:t>and</a:t>
            </a:r>
            <a:r>
              <a:rPr sz="2850" spc="2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very</a:t>
            </a:r>
            <a:r>
              <a:rPr sz="2850" spc="-30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thick.</a:t>
            </a:r>
            <a:endParaRPr sz="2850">
              <a:latin typeface="Arial MT"/>
              <a:cs typeface="Arial MT"/>
            </a:endParaRPr>
          </a:p>
          <a:p>
            <a:pPr marL="523875" indent="-497840">
              <a:spcBef>
                <a:spcPts val="130"/>
              </a:spcBef>
              <a:buChar char="•"/>
              <a:tabLst>
                <a:tab pos="523875" algn="l"/>
              </a:tabLst>
            </a:pPr>
            <a:r>
              <a:rPr sz="2950" spc="-235" dirty="0">
                <a:latin typeface="Arial MT"/>
                <a:cs typeface="Arial MT"/>
              </a:rPr>
              <a:t>Hence</a:t>
            </a:r>
            <a:r>
              <a:rPr sz="2950" spc="20" dirty="0">
                <a:latin typeface="Arial MT"/>
                <a:cs typeface="Arial MT"/>
              </a:rPr>
              <a:t> </a:t>
            </a:r>
            <a:r>
              <a:rPr sz="2950" spc="-25" dirty="0">
                <a:latin typeface="Arial MT"/>
                <a:cs typeface="Arial MT"/>
              </a:rPr>
              <a:t>they</a:t>
            </a:r>
            <a:r>
              <a:rPr sz="2950" spc="-105" dirty="0">
                <a:latin typeface="Arial MT"/>
                <a:cs typeface="Arial MT"/>
              </a:rPr>
              <a:t> are</a:t>
            </a:r>
            <a:r>
              <a:rPr sz="2950" spc="-90" dirty="0">
                <a:latin typeface="Arial MT"/>
                <a:cs typeface="Arial MT"/>
              </a:rPr>
              <a:t> </a:t>
            </a:r>
            <a:r>
              <a:rPr sz="2950" spc="-315" dirty="0">
                <a:latin typeface="Arial MT"/>
                <a:cs typeface="Arial MT"/>
              </a:rPr>
              <a:t>known</a:t>
            </a:r>
            <a:r>
              <a:rPr sz="2950" spc="40" dirty="0">
                <a:latin typeface="Arial MT"/>
                <a:cs typeface="Arial MT"/>
              </a:rPr>
              <a:t> </a:t>
            </a:r>
            <a:r>
              <a:rPr sz="2950" spc="-315" dirty="0">
                <a:latin typeface="Arial MT"/>
                <a:cs typeface="Arial MT"/>
              </a:rPr>
              <a:t>as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295" dirty="0">
                <a:latin typeface="Arial MT"/>
                <a:cs typeface="Arial MT"/>
              </a:rPr>
              <a:t>gian†</a:t>
            </a:r>
            <a:r>
              <a:rPr sz="2950" spc="55" dirty="0">
                <a:latin typeface="Arial MT"/>
                <a:cs typeface="Arial MT"/>
              </a:rPr>
              <a:t> </a:t>
            </a:r>
            <a:r>
              <a:rPr sz="2950" spc="-275" dirty="0">
                <a:latin typeface="Arial MT"/>
                <a:cs typeface="Arial MT"/>
              </a:rPr>
              <a:t>chromosomes.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0531" y="6769100"/>
            <a:ext cx="5156200" cy="2159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8131" y="5956300"/>
            <a:ext cx="4495800" cy="27178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36031" y="3822700"/>
            <a:ext cx="3556000" cy="19939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5331" y="1778000"/>
            <a:ext cx="2578100" cy="1727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15931" y="1625600"/>
            <a:ext cx="3949700" cy="3149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70431" y="1663700"/>
            <a:ext cx="3441700" cy="37973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81131" y="711200"/>
            <a:ext cx="800100" cy="4699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115390" y="9132781"/>
            <a:ext cx="868680" cy="0"/>
          </a:xfrm>
          <a:custGeom>
            <a:avLst/>
            <a:gdLst/>
            <a:ahLst/>
            <a:cxnLst/>
            <a:rect l="l" t="t" r="r" b="b"/>
            <a:pathLst>
              <a:path w="868679">
                <a:moveTo>
                  <a:pt x="0" y="0"/>
                </a:moveTo>
                <a:lnTo>
                  <a:pt x="868256" y="0"/>
                </a:lnTo>
              </a:path>
            </a:pathLst>
          </a:custGeom>
          <a:ln w="3175">
            <a:solidFill>
              <a:srgbClr val="7777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488531" y="5867400"/>
            <a:ext cx="2844800" cy="2032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68331" y="4978400"/>
            <a:ext cx="6502400" cy="4191000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899432" y="495124"/>
            <a:ext cx="4614545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200" spc="-390" dirty="0">
                <a:solidFill>
                  <a:srgbClr val="FD0807"/>
                </a:solidFill>
              </a:rPr>
              <a:t>SPE¢IAL</a:t>
            </a:r>
            <a:r>
              <a:rPr sz="5200" spc="395" dirty="0">
                <a:solidFill>
                  <a:srgbClr val="FD0807"/>
                </a:solidFill>
              </a:rPr>
              <a:t> </a:t>
            </a:r>
            <a:r>
              <a:rPr sz="5200" spc="-390" dirty="0">
                <a:solidFill>
                  <a:srgbClr val="F60000"/>
                </a:solidFill>
              </a:rPr>
              <a:t>TYPES</a:t>
            </a:r>
            <a:endParaRPr sz="5200"/>
          </a:p>
        </p:txBody>
      </p:sp>
      <p:sp>
        <p:nvSpPr>
          <p:cNvPr id="13" name="object 13"/>
          <p:cNvSpPr txBox="1"/>
          <p:nvPr/>
        </p:nvSpPr>
        <p:spPr>
          <a:xfrm>
            <a:off x="8806196" y="495124"/>
            <a:ext cx="4719320" cy="818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200" spc="-520" dirty="0">
                <a:solidFill>
                  <a:srgbClr val="F60100"/>
                </a:solidFill>
                <a:latin typeface="Comic Sans MS"/>
                <a:cs typeface="Comic Sans MS"/>
              </a:rPr>
              <a:t>CHROMOSOMES</a:t>
            </a:r>
            <a:endParaRPr sz="5200">
              <a:latin typeface="Comic Sans MS"/>
              <a:cs typeface="Comic Sans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14557" y="6892749"/>
            <a:ext cx="2224405" cy="17831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spcBef>
                <a:spcPts val="125"/>
              </a:spcBef>
            </a:pPr>
            <a:r>
              <a:rPr sz="2550" spc="-80" dirty="0">
                <a:solidFill>
                  <a:srgbClr val="232323"/>
                </a:solidFill>
                <a:latin typeface="Cambria"/>
                <a:cs typeface="Cambria"/>
              </a:rPr>
              <a:t>cl«oiiiosoiinl</a:t>
            </a:r>
            <a:r>
              <a:rPr sz="2550" spc="-165" dirty="0">
                <a:solidFill>
                  <a:srgbClr val="232323"/>
                </a:solidFill>
                <a:latin typeface="Cambria"/>
                <a:cs typeface="Cambria"/>
              </a:rPr>
              <a:t> </a:t>
            </a:r>
            <a:r>
              <a:rPr sz="2550" spc="-45" dirty="0">
                <a:solidFill>
                  <a:srgbClr val="151515"/>
                </a:solidFill>
                <a:latin typeface="Cambria"/>
                <a:cs typeface="Cambria"/>
              </a:rPr>
              <a:t>piiff</a:t>
            </a:r>
            <a:endParaRPr sz="255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550">
              <a:latin typeface="Cambria"/>
              <a:cs typeface="Cambria"/>
            </a:endParaRPr>
          </a:p>
          <a:p>
            <a:pPr>
              <a:spcBef>
                <a:spcPts val="1610"/>
              </a:spcBef>
            </a:pPr>
            <a:endParaRPr sz="2550">
              <a:latin typeface="Cambria"/>
              <a:cs typeface="Cambria"/>
            </a:endParaRPr>
          </a:p>
          <a:p>
            <a:pPr marR="36195" algn="r"/>
            <a:r>
              <a:rPr sz="2500" spc="-175" dirty="0">
                <a:solidFill>
                  <a:srgbClr val="3B3B3B"/>
                </a:solidFill>
                <a:latin typeface="Cambria"/>
                <a:cs typeface="Cambria"/>
              </a:rPr>
              <a:t>Dark</a:t>
            </a:r>
            <a:r>
              <a:rPr sz="2500" spc="50" dirty="0">
                <a:solidFill>
                  <a:srgbClr val="3B3B3B"/>
                </a:solidFill>
                <a:latin typeface="Cambria"/>
                <a:cs typeface="Cambria"/>
              </a:rPr>
              <a:t> </a:t>
            </a:r>
            <a:r>
              <a:rPr sz="2500" spc="-285" dirty="0">
                <a:solidFill>
                  <a:srgbClr val="282828"/>
                </a:solidFill>
                <a:latin typeface="Cambria"/>
                <a:cs typeface="Cambria"/>
              </a:rPr>
              <a:t>band</a:t>
            </a:r>
            <a:endParaRPr sz="2500">
              <a:latin typeface="Cambria"/>
              <a:cs typeface="Cambria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  <p:pic>
        <p:nvPicPr>
          <p:cNvPr id="1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905482"/>
          </a:xfrm>
          <a:prstGeom prst="rect">
            <a:avLst/>
          </a:prstGeom>
        </p:spPr>
        <p:txBody>
          <a:bodyPr vert="horz" wrap="square" lIns="0" tIns="58525" rIns="0" bIns="0" rtlCol="0">
            <a:spAutoFit/>
          </a:bodyPr>
          <a:lstStyle/>
          <a:p>
            <a:pPr marL="15240">
              <a:spcBef>
                <a:spcPts val="90"/>
              </a:spcBef>
            </a:pPr>
            <a:r>
              <a:rPr sz="5500" spc="-610" dirty="0">
                <a:solidFill>
                  <a:srgbClr val="ED0500"/>
                </a:solidFill>
              </a:rPr>
              <a:t>SPECIAL</a:t>
            </a:r>
            <a:r>
              <a:rPr sz="5500" spc="465" dirty="0">
                <a:solidFill>
                  <a:srgbClr val="ED0500"/>
                </a:solidFill>
              </a:rPr>
              <a:t> </a:t>
            </a:r>
            <a:r>
              <a:rPr sz="5500" spc="-595" dirty="0">
                <a:solidFill>
                  <a:srgbClr val="FB0101"/>
                </a:solidFill>
              </a:rPr>
              <a:t>TYPES</a:t>
            </a:r>
            <a:r>
              <a:rPr sz="5500" spc="315" dirty="0">
                <a:solidFill>
                  <a:srgbClr val="FB0101"/>
                </a:solidFill>
              </a:rPr>
              <a:t> </a:t>
            </a:r>
            <a:r>
              <a:rPr sz="5500" spc="-660" dirty="0">
                <a:solidFill>
                  <a:srgbClr val="F00100"/>
                </a:solidFill>
              </a:rPr>
              <a:t>OF</a:t>
            </a:r>
            <a:r>
              <a:rPr sz="5500" spc="355" dirty="0">
                <a:solidFill>
                  <a:srgbClr val="F00100"/>
                </a:solidFill>
              </a:rPr>
              <a:t> </a:t>
            </a:r>
            <a:r>
              <a:rPr sz="5500" spc="-795" dirty="0">
                <a:solidFill>
                  <a:srgbClr val="F40000"/>
                </a:solidFill>
              </a:rPr>
              <a:t>CHROMOSOMES</a:t>
            </a:r>
            <a:endParaRPr sz="5500"/>
          </a:p>
        </p:txBody>
      </p:sp>
      <p:sp>
        <p:nvSpPr>
          <p:cNvPr id="3" name="object 3"/>
          <p:cNvSpPr txBox="1"/>
          <p:nvPr/>
        </p:nvSpPr>
        <p:spPr>
          <a:xfrm>
            <a:off x="2922060" y="1382713"/>
            <a:ext cx="11482070" cy="7668259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485775" marR="14604" indent="-452120">
              <a:lnSpc>
                <a:spcPct val="84000"/>
              </a:lnSpc>
              <a:spcBef>
                <a:spcPts val="695"/>
              </a:spcBef>
              <a:buAutoNum type="arabicPeriod" startAt="2"/>
              <a:tabLst>
                <a:tab pos="498475" algn="l"/>
                <a:tab pos="4924425" algn="l"/>
              </a:tabLst>
            </a:pPr>
            <a:r>
              <a:rPr sz="3050" spc="-390" dirty="0">
                <a:latin typeface="Arial MT"/>
                <a:cs typeface="Arial MT"/>
              </a:rPr>
              <a:t>Lamp</a:t>
            </a:r>
            <a:r>
              <a:rPr sz="3050" spc="185" dirty="0">
                <a:latin typeface="Arial MT"/>
                <a:cs typeface="Arial MT"/>
              </a:rPr>
              <a:t> </a:t>
            </a:r>
            <a:r>
              <a:rPr sz="3050" spc="-114" dirty="0">
                <a:latin typeface="Arial MT"/>
                <a:cs typeface="Arial MT"/>
              </a:rPr>
              <a:t>brush</a:t>
            </a:r>
            <a:r>
              <a:rPr sz="3050" spc="130" dirty="0">
                <a:latin typeface="Arial MT"/>
                <a:cs typeface="Arial MT"/>
              </a:rPr>
              <a:t> </a:t>
            </a:r>
            <a:r>
              <a:rPr sz="3050" spc="-290" dirty="0">
                <a:latin typeface="Arial MT"/>
                <a:cs typeface="Arial MT"/>
              </a:rPr>
              <a:t>chromosomes:</a:t>
            </a:r>
            <a:r>
              <a:rPr sz="3050" spc="-75" dirty="0">
                <a:latin typeface="Arial MT"/>
                <a:cs typeface="Arial MT"/>
              </a:rPr>
              <a:t> </a:t>
            </a:r>
            <a:r>
              <a:rPr sz="3050" spc="-50" dirty="0">
                <a:latin typeface="Arial MT"/>
                <a:cs typeface="Arial MT"/>
              </a:rPr>
              <a:t>-</a:t>
            </a:r>
            <a:r>
              <a:rPr sz="3050" dirty="0">
                <a:latin typeface="Arial MT"/>
                <a:cs typeface="Arial MT"/>
              </a:rPr>
              <a:t>	</a:t>
            </a:r>
            <a:r>
              <a:rPr sz="3050" i="1" spc="-260" dirty="0">
                <a:latin typeface="Arial"/>
                <a:cs typeface="Arial"/>
              </a:rPr>
              <a:t>These</a:t>
            </a:r>
            <a:r>
              <a:rPr sz="3050" i="1" spc="55" dirty="0">
                <a:latin typeface="Arial"/>
                <a:cs typeface="Arial"/>
              </a:rPr>
              <a:t> </a:t>
            </a:r>
            <a:r>
              <a:rPr sz="3050" spc="-245" dirty="0">
                <a:latin typeface="Arial MT"/>
                <a:cs typeface="Arial MT"/>
              </a:rPr>
              <a:t>were</a:t>
            </a:r>
            <a:r>
              <a:rPr sz="3050" spc="-75" dirty="0">
                <a:latin typeface="Arial MT"/>
                <a:cs typeface="Arial MT"/>
              </a:rPr>
              <a:t> </a:t>
            </a:r>
            <a:r>
              <a:rPr sz="3050" spc="-10" dirty="0">
                <a:latin typeface="Arial MT"/>
                <a:cs typeface="Arial MT"/>
              </a:rPr>
              <a:t>firs†</a:t>
            </a:r>
            <a:r>
              <a:rPr sz="3050" spc="-20" dirty="0">
                <a:latin typeface="Arial MT"/>
                <a:cs typeface="Arial MT"/>
              </a:rPr>
              <a:t> </a:t>
            </a:r>
            <a:r>
              <a:rPr sz="3050" spc="-225" dirty="0">
                <a:latin typeface="Arial MT"/>
                <a:cs typeface="Arial MT"/>
              </a:rPr>
              <a:t>observed</a:t>
            </a:r>
            <a:r>
              <a:rPr sz="3050" spc="100" dirty="0">
                <a:latin typeface="Arial MT"/>
                <a:cs typeface="Arial MT"/>
              </a:rPr>
              <a:t> </a:t>
            </a:r>
            <a:r>
              <a:rPr sz="3050" spc="-260" dirty="0">
                <a:latin typeface="Arial MT"/>
                <a:cs typeface="Arial MT"/>
              </a:rPr>
              <a:t>by</a:t>
            </a:r>
            <a:r>
              <a:rPr sz="3050" spc="145" dirty="0">
                <a:latin typeface="Arial MT"/>
                <a:cs typeface="Arial MT"/>
              </a:rPr>
              <a:t> </a:t>
            </a:r>
            <a:r>
              <a:rPr sz="3050" spc="-340" dirty="0">
                <a:latin typeface="Arial MT"/>
                <a:cs typeface="Arial MT"/>
              </a:rPr>
              <a:t>W.</a:t>
            </a:r>
            <a:r>
              <a:rPr sz="3050" spc="-130" dirty="0">
                <a:latin typeface="Arial MT"/>
                <a:cs typeface="Arial MT"/>
              </a:rPr>
              <a:t> </a:t>
            </a:r>
            <a:r>
              <a:rPr sz="3050" spc="-320" dirty="0">
                <a:latin typeface="Arial MT"/>
                <a:cs typeface="Arial MT"/>
              </a:rPr>
              <a:t>Flemming 	</a:t>
            </a:r>
            <a:r>
              <a:rPr sz="3050" spc="-140" dirty="0">
                <a:latin typeface="Arial MT"/>
                <a:cs typeface="Arial MT"/>
              </a:rPr>
              <a:t>in</a:t>
            </a:r>
            <a:r>
              <a:rPr sz="3050" spc="-310" dirty="0">
                <a:latin typeface="Arial MT"/>
                <a:cs typeface="Arial MT"/>
              </a:rPr>
              <a:t> </a:t>
            </a:r>
            <a:r>
              <a:rPr sz="3050" spc="-260" dirty="0">
                <a:latin typeface="Arial MT"/>
                <a:cs typeface="Arial MT"/>
              </a:rPr>
              <a:t>1882</a:t>
            </a:r>
            <a:r>
              <a:rPr sz="3050" spc="90" dirty="0">
                <a:latin typeface="Arial MT"/>
                <a:cs typeface="Arial MT"/>
              </a:rPr>
              <a:t> </a:t>
            </a:r>
            <a:r>
              <a:rPr sz="3050" spc="-310" dirty="0">
                <a:latin typeface="Arial MT"/>
                <a:cs typeface="Arial MT"/>
              </a:rPr>
              <a:t>and</a:t>
            </a:r>
            <a:r>
              <a:rPr sz="3050" spc="-35" dirty="0">
                <a:latin typeface="Arial MT"/>
                <a:cs typeface="Arial MT"/>
              </a:rPr>
              <a:t> </a:t>
            </a:r>
            <a:r>
              <a:rPr sz="3050" spc="-245" dirty="0">
                <a:latin typeface="Arial MT"/>
                <a:cs typeface="Arial MT"/>
              </a:rPr>
              <a:t>were</a:t>
            </a:r>
            <a:r>
              <a:rPr sz="3050" spc="-55" dirty="0">
                <a:latin typeface="Arial MT"/>
                <a:cs typeface="Arial MT"/>
              </a:rPr>
              <a:t> </a:t>
            </a:r>
            <a:r>
              <a:rPr sz="3050" spc="-175" dirty="0">
                <a:latin typeface="Arial MT"/>
                <a:cs typeface="Arial MT"/>
              </a:rPr>
              <a:t>described</a:t>
            </a:r>
            <a:r>
              <a:rPr sz="3050" spc="75" dirty="0">
                <a:latin typeface="Arial MT"/>
                <a:cs typeface="Arial MT"/>
              </a:rPr>
              <a:t> </a:t>
            </a:r>
            <a:r>
              <a:rPr sz="3050" spc="-140" dirty="0">
                <a:latin typeface="Arial MT"/>
                <a:cs typeface="Arial MT"/>
              </a:rPr>
              <a:t>in</a:t>
            </a:r>
            <a:r>
              <a:rPr sz="3050" spc="-175" dirty="0">
                <a:latin typeface="Arial MT"/>
                <a:cs typeface="Arial MT"/>
              </a:rPr>
              <a:t> </a:t>
            </a:r>
            <a:r>
              <a:rPr sz="3050" spc="-254" dirty="0">
                <a:latin typeface="Arial MT"/>
                <a:cs typeface="Arial MT"/>
              </a:rPr>
              <a:t>de†ail</a:t>
            </a:r>
            <a:r>
              <a:rPr sz="3050" spc="55" dirty="0">
                <a:latin typeface="Arial MT"/>
                <a:cs typeface="Arial MT"/>
              </a:rPr>
              <a:t> </a:t>
            </a:r>
            <a:r>
              <a:rPr sz="3050" spc="-140" dirty="0">
                <a:latin typeface="Arial MT"/>
                <a:cs typeface="Arial MT"/>
              </a:rPr>
              <a:t>in</a:t>
            </a:r>
            <a:r>
              <a:rPr sz="3050" spc="-170" dirty="0">
                <a:latin typeface="Arial MT"/>
                <a:cs typeface="Arial MT"/>
              </a:rPr>
              <a:t> </a:t>
            </a:r>
            <a:r>
              <a:rPr sz="3050" spc="-345" dirty="0">
                <a:latin typeface="Arial MT"/>
                <a:cs typeface="Arial MT"/>
              </a:rPr>
              <a:t>oocy†es</a:t>
            </a:r>
            <a:r>
              <a:rPr sz="3050" spc="14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of</a:t>
            </a:r>
            <a:r>
              <a:rPr sz="3050" spc="110" dirty="0">
                <a:latin typeface="Arial MT"/>
                <a:cs typeface="Arial MT"/>
              </a:rPr>
              <a:t> </a:t>
            </a:r>
            <a:r>
              <a:rPr sz="3050" spc="-195" dirty="0">
                <a:latin typeface="Arial MT"/>
                <a:cs typeface="Arial MT"/>
              </a:rPr>
              <a:t>sharks</a:t>
            </a:r>
            <a:r>
              <a:rPr sz="3050" dirty="0">
                <a:latin typeface="Arial MT"/>
                <a:cs typeface="Arial MT"/>
              </a:rPr>
              <a:t> </a:t>
            </a:r>
            <a:r>
              <a:rPr sz="3050" spc="-260" dirty="0">
                <a:latin typeface="Arial MT"/>
                <a:cs typeface="Arial MT"/>
              </a:rPr>
              <a:t>by</a:t>
            </a:r>
            <a:r>
              <a:rPr sz="3050" spc="-105" dirty="0">
                <a:latin typeface="Arial MT"/>
                <a:cs typeface="Arial MT"/>
              </a:rPr>
              <a:t> </a:t>
            </a:r>
            <a:r>
              <a:rPr sz="3050" spc="-320" dirty="0">
                <a:latin typeface="Arial MT"/>
                <a:cs typeface="Arial MT"/>
              </a:rPr>
              <a:t>Ruker†</a:t>
            </a:r>
            <a:r>
              <a:rPr sz="3050" spc="200" dirty="0">
                <a:latin typeface="Arial MT"/>
                <a:cs typeface="Arial MT"/>
              </a:rPr>
              <a:t> </a:t>
            </a:r>
            <a:r>
              <a:rPr sz="3050" spc="-25" dirty="0">
                <a:latin typeface="Arial MT"/>
                <a:cs typeface="Arial MT"/>
              </a:rPr>
              <a:t>in 	</a:t>
            </a:r>
            <a:r>
              <a:rPr sz="3050" spc="-35" dirty="0">
                <a:latin typeface="Arial MT"/>
                <a:cs typeface="Arial MT"/>
              </a:rPr>
              <a:t>1892.</a:t>
            </a:r>
            <a:endParaRPr sz="3050">
              <a:latin typeface="Arial MT"/>
              <a:cs typeface="Arial MT"/>
            </a:endParaRPr>
          </a:p>
          <a:p>
            <a:pPr marL="532130" lvl="1" indent="-518795">
              <a:lnSpc>
                <a:spcPts val="3135"/>
              </a:lnSpc>
              <a:spcBef>
                <a:spcPts val="290"/>
              </a:spcBef>
              <a:buChar char="•"/>
              <a:tabLst>
                <a:tab pos="532130" algn="l"/>
              </a:tabLst>
            </a:pPr>
            <a:r>
              <a:rPr sz="2850" spc="-140" dirty="0">
                <a:latin typeface="Arial MT"/>
                <a:cs typeface="Arial MT"/>
              </a:rPr>
              <a:t>They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80" dirty="0">
                <a:latin typeface="Arial MT"/>
                <a:cs typeface="Arial MT"/>
              </a:rPr>
              <a:t>occur</a:t>
            </a:r>
            <a:r>
              <a:rPr sz="2850" spc="15" dirty="0">
                <a:latin typeface="Arial MT"/>
                <a:cs typeface="Arial MT"/>
              </a:rPr>
              <a:t> </a:t>
            </a:r>
            <a:r>
              <a:rPr sz="2850" spc="-385" dirty="0">
                <a:latin typeface="Arial MT"/>
                <a:cs typeface="Arial MT"/>
              </a:rPr>
              <a:t>a†</a:t>
            </a:r>
            <a:r>
              <a:rPr sz="2850" spc="85" dirty="0">
                <a:latin typeface="Arial MT"/>
                <a:cs typeface="Arial MT"/>
              </a:rPr>
              <a:t> </a:t>
            </a:r>
            <a:r>
              <a:rPr sz="2850" spc="-165" dirty="0">
                <a:latin typeface="Arial MT"/>
                <a:cs typeface="Arial MT"/>
              </a:rPr>
              <a:t>diplo†ene</a:t>
            </a:r>
            <a:r>
              <a:rPr sz="2850" spc="100" dirty="0">
                <a:latin typeface="Arial MT"/>
                <a:cs typeface="Arial MT"/>
              </a:rPr>
              <a:t> </a:t>
            </a:r>
            <a:r>
              <a:rPr sz="2850" spc="-285" dirty="0">
                <a:latin typeface="Arial MT"/>
                <a:cs typeface="Arial MT"/>
              </a:rPr>
              <a:t>s†age</a:t>
            </a:r>
            <a:r>
              <a:rPr sz="2850" spc="-1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90" dirty="0">
                <a:latin typeface="Arial MT"/>
                <a:cs typeface="Arial MT"/>
              </a:rPr>
              <a:t> </a:t>
            </a:r>
            <a:r>
              <a:rPr sz="2850" spc="-185" dirty="0">
                <a:latin typeface="Arial MT"/>
                <a:cs typeface="Arial MT"/>
              </a:rPr>
              <a:t>meio†ic</a:t>
            </a:r>
            <a:r>
              <a:rPr sz="2850" spc="110" dirty="0">
                <a:latin typeface="Arial MT"/>
                <a:cs typeface="Arial MT"/>
              </a:rPr>
              <a:t> </a:t>
            </a:r>
            <a:r>
              <a:rPr sz="2850" spc="-145" dirty="0">
                <a:latin typeface="Arial MT"/>
                <a:cs typeface="Arial MT"/>
              </a:rPr>
              <a:t>prophase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in</a:t>
            </a:r>
            <a:r>
              <a:rPr sz="2850" spc="-110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oocy†es</a:t>
            </a:r>
            <a:r>
              <a:rPr sz="2850" spc="5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70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all</a:t>
            </a:r>
            <a:endParaRPr sz="2850">
              <a:latin typeface="Arial MT"/>
              <a:cs typeface="Arial MT"/>
            </a:endParaRPr>
          </a:p>
          <a:p>
            <a:pPr marL="514350">
              <a:lnSpc>
                <a:spcPts val="3315"/>
              </a:lnSpc>
            </a:pPr>
            <a:r>
              <a:rPr sz="3000" spc="-285" dirty="0">
                <a:latin typeface="Arial MT"/>
                <a:cs typeface="Arial MT"/>
              </a:rPr>
              <a:t>animal</a:t>
            </a:r>
            <a:r>
              <a:rPr sz="3000" spc="100" dirty="0">
                <a:latin typeface="Arial MT"/>
                <a:cs typeface="Arial MT"/>
              </a:rPr>
              <a:t> </a:t>
            </a:r>
            <a:r>
              <a:rPr sz="3000" spc="-114" dirty="0">
                <a:latin typeface="Arial MT"/>
                <a:cs typeface="Arial MT"/>
              </a:rPr>
              <a:t>species.</a:t>
            </a:r>
            <a:endParaRPr sz="3000">
              <a:latin typeface="Arial MT"/>
              <a:cs typeface="Arial MT"/>
            </a:endParaRPr>
          </a:p>
          <a:p>
            <a:pPr marL="524510" lvl="1" indent="-510540">
              <a:lnSpc>
                <a:spcPts val="3204"/>
              </a:lnSpc>
              <a:spcBef>
                <a:spcPts val="300"/>
              </a:spcBef>
              <a:buChar char="•"/>
              <a:tabLst>
                <a:tab pos="524510" algn="l"/>
              </a:tabLst>
            </a:pPr>
            <a:r>
              <a:rPr sz="2800" spc="-100" dirty="0">
                <a:latin typeface="Arial MT"/>
                <a:cs typeface="Arial MT"/>
              </a:rPr>
              <a:t>Since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40" dirty="0">
                <a:latin typeface="Arial MT"/>
                <a:cs typeface="Arial MT"/>
              </a:rPr>
              <a:t>found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45" dirty="0">
                <a:latin typeface="Arial MT"/>
                <a:cs typeface="Arial MT"/>
              </a:rPr>
              <a:t>in</a:t>
            </a:r>
            <a:r>
              <a:rPr sz="2800" spc="-204" dirty="0">
                <a:latin typeface="Arial MT"/>
                <a:cs typeface="Arial MT"/>
              </a:rPr>
              <a:t> </a:t>
            </a:r>
            <a:r>
              <a:rPr sz="2800" spc="-155" dirty="0">
                <a:latin typeface="Arial MT"/>
                <a:cs typeface="Arial MT"/>
              </a:rPr>
              <a:t>meio†ic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95" dirty="0">
                <a:latin typeface="Arial MT"/>
                <a:cs typeface="Arial MT"/>
              </a:rPr>
              <a:t>prophase,</a:t>
            </a:r>
            <a:r>
              <a:rPr sz="2800" spc="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they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i="1" spc="-60" dirty="0">
                <a:latin typeface="Arial"/>
                <a:cs typeface="Arial"/>
              </a:rPr>
              <a:t>preset†</a:t>
            </a:r>
            <a:r>
              <a:rPr sz="2800" i="1" spc="180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180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form</a:t>
            </a:r>
            <a:endParaRPr sz="2800">
              <a:latin typeface="Arial MT"/>
              <a:cs typeface="Arial MT"/>
            </a:endParaRPr>
          </a:p>
          <a:p>
            <a:pPr marL="516255">
              <a:lnSpc>
                <a:spcPts val="3130"/>
              </a:lnSpc>
            </a:pPr>
            <a:r>
              <a:rPr sz="2850" dirty="0">
                <a:latin typeface="Arial MT"/>
                <a:cs typeface="Arial MT"/>
              </a:rPr>
              <a:t>of</a:t>
            </a:r>
            <a:r>
              <a:rPr sz="2850" spc="-15" dirty="0">
                <a:latin typeface="Arial MT"/>
                <a:cs typeface="Arial MT"/>
              </a:rPr>
              <a:t> </a:t>
            </a:r>
            <a:r>
              <a:rPr sz="2850" spc="-170" dirty="0">
                <a:latin typeface="Arial MT"/>
                <a:cs typeface="Arial MT"/>
              </a:rPr>
              <a:t>bivalen†s</a:t>
            </a:r>
            <a:r>
              <a:rPr sz="2850" spc="-3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in</a:t>
            </a:r>
            <a:r>
              <a:rPr sz="2850" spc="-145" dirty="0">
                <a:latin typeface="Arial MT"/>
                <a:cs typeface="Arial MT"/>
              </a:rPr>
              <a:t> </a:t>
            </a:r>
            <a:r>
              <a:rPr sz="2850" spc="-125" dirty="0">
                <a:latin typeface="Arial MT"/>
                <a:cs typeface="Arial MT"/>
              </a:rPr>
              <a:t>which</a:t>
            </a:r>
            <a:r>
              <a:rPr sz="2850" spc="-7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195" dirty="0">
                <a:latin typeface="Arial MT"/>
                <a:cs typeface="Arial MT"/>
              </a:rPr>
              <a:t> </a:t>
            </a:r>
            <a:r>
              <a:rPr sz="2850" spc="-65" dirty="0">
                <a:latin typeface="Arial MT"/>
                <a:cs typeface="Arial MT"/>
              </a:rPr>
              <a:t>maternal</a:t>
            </a:r>
            <a:r>
              <a:rPr sz="2850" spc="95" dirty="0">
                <a:latin typeface="Arial MT"/>
                <a:cs typeface="Arial MT"/>
              </a:rPr>
              <a:t> </a:t>
            </a:r>
            <a:r>
              <a:rPr sz="2850" spc="-250" dirty="0">
                <a:latin typeface="Arial MT"/>
                <a:cs typeface="Arial MT"/>
              </a:rPr>
              <a:t>and</a:t>
            </a:r>
            <a:r>
              <a:rPr sz="2850" spc="-45" dirty="0">
                <a:latin typeface="Arial MT"/>
                <a:cs typeface="Arial MT"/>
              </a:rPr>
              <a:t> </a:t>
            </a:r>
            <a:r>
              <a:rPr sz="2850" spc="-55" dirty="0">
                <a:latin typeface="Arial MT"/>
                <a:cs typeface="Arial MT"/>
              </a:rPr>
              <a:t>paternal</a:t>
            </a:r>
            <a:r>
              <a:rPr sz="2850" spc="120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12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are</a:t>
            </a:r>
            <a:r>
              <a:rPr sz="2850" spc="-114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held</a:t>
            </a:r>
            <a:endParaRPr sz="2850">
              <a:latin typeface="Arial MT"/>
              <a:cs typeface="Arial MT"/>
            </a:endParaRPr>
          </a:p>
          <a:p>
            <a:pPr marL="514984">
              <a:lnSpc>
                <a:spcPts val="2995"/>
              </a:lnSpc>
            </a:pPr>
            <a:r>
              <a:rPr sz="2800" spc="-155" dirty="0">
                <a:latin typeface="Arial MT"/>
                <a:cs typeface="Arial MT"/>
              </a:rPr>
              <a:t>†oge†her</a:t>
            </a:r>
            <a:r>
              <a:rPr sz="2800" spc="-4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by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200" dirty="0">
                <a:latin typeface="Arial MT"/>
                <a:cs typeface="Arial MT"/>
              </a:rPr>
              <a:t>chiasma†a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365" dirty="0">
                <a:latin typeface="Arial MT"/>
                <a:cs typeface="Arial MT"/>
              </a:rPr>
              <a:t>a†</a:t>
            </a:r>
            <a:r>
              <a:rPr sz="2800" spc="6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those</a:t>
            </a:r>
            <a:r>
              <a:rPr sz="2800" spc="-170" dirty="0">
                <a:latin typeface="Arial MT"/>
                <a:cs typeface="Arial MT"/>
              </a:rPr>
              <a:t> </a:t>
            </a:r>
            <a:r>
              <a:rPr sz="2800" i="1" spc="-120" dirty="0">
                <a:latin typeface="Arial"/>
                <a:cs typeface="Arial"/>
              </a:rPr>
              <a:t>si†es</a:t>
            </a:r>
            <a:r>
              <a:rPr sz="2800" i="1" spc="-10" dirty="0">
                <a:latin typeface="Arial"/>
                <a:cs typeface="Arial"/>
              </a:rPr>
              <a:t> </a:t>
            </a:r>
            <a:r>
              <a:rPr sz="2800" spc="-100" dirty="0">
                <a:latin typeface="Arial MT"/>
                <a:cs typeface="Arial MT"/>
              </a:rPr>
              <a:t>where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90" dirty="0">
                <a:latin typeface="Arial MT"/>
                <a:cs typeface="Arial MT"/>
              </a:rPr>
              <a:t>crossing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-35" dirty="0">
                <a:latin typeface="Arial MT"/>
                <a:cs typeface="Arial MT"/>
              </a:rPr>
              <a:t>over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204" dirty="0">
                <a:latin typeface="Arial MT"/>
                <a:cs typeface="Arial MT"/>
              </a:rPr>
              <a:t>has</a:t>
            </a:r>
            <a:r>
              <a:rPr sz="2800" spc="-35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previously</a:t>
            </a:r>
            <a:endParaRPr sz="2800">
              <a:latin typeface="Arial MT"/>
              <a:cs typeface="Arial MT"/>
            </a:endParaRPr>
          </a:p>
          <a:p>
            <a:pPr marL="515620">
              <a:lnSpc>
                <a:spcPts val="3250"/>
              </a:lnSpc>
            </a:pPr>
            <a:r>
              <a:rPr sz="2900" spc="-10" dirty="0">
                <a:latin typeface="Arial MT"/>
                <a:cs typeface="Arial MT"/>
              </a:rPr>
              <a:t>occurred.</a:t>
            </a:r>
            <a:endParaRPr sz="2900">
              <a:latin typeface="Arial MT"/>
              <a:cs typeface="Arial MT"/>
            </a:endParaRPr>
          </a:p>
          <a:p>
            <a:pPr marL="510540" lvl="1" indent="-497840">
              <a:spcBef>
                <a:spcPts val="120"/>
              </a:spcBef>
              <a:buChar char="•"/>
              <a:tabLst>
                <a:tab pos="510540" algn="l"/>
              </a:tabLst>
            </a:pPr>
            <a:r>
              <a:rPr sz="3000" spc="-315" dirty="0">
                <a:latin typeface="Arial MT"/>
                <a:cs typeface="Arial MT"/>
              </a:rPr>
              <a:t>Each</a:t>
            </a:r>
            <a:r>
              <a:rPr sz="3000" spc="75" dirty="0">
                <a:latin typeface="Arial MT"/>
                <a:cs typeface="Arial MT"/>
              </a:rPr>
              <a:t> </a:t>
            </a:r>
            <a:r>
              <a:rPr sz="3000" spc="-140" dirty="0">
                <a:latin typeface="Arial MT"/>
                <a:cs typeface="Arial MT"/>
              </a:rPr>
              <a:t>bivalent</a:t>
            </a:r>
            <a:r>
              <a:rPr sz="3000" spc="-70" dirty="0">
                <a:latin typeface="Arial MT"/>
                <a:cs typeface="Arial MT"/>
              </a:rPr>
              <a:t> </a:t>
            </a:r>
            <a:r>
              <a:rPr sz="3000" spc="-290" dirty="0">
                <a:latin typeface="Arial MT"/>
                <a:cs typeface="Arial MT"/>
              </a:rPr>
              <a:t>has</a:t>
            </a:r>
            <a:r>
              <a:rPr sz="3000" spc="5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four</a:t>
            </a:r>
            <a:r>
              <a:rPr sz="3000" spc="-20" dirty="0">
                <a:latin typeface="Arial MT"/>
                <a:cs typeface="Arial MT"/>
              </a:rPr>
              <a:t> </a:t>
            </a:r>
            <a:r>
              <a:rPr sz="3000" spc="-220" dirty="0">
                <a:latin typeface="Arial MT"/>
                <a:cs typeface="Arial MT"/>
              </a:rPr>
              <a:t>chroma†ids,</a:t>
            </a:r>
            <a:r>
              <a:rPr sz="3000" spc="90" dirty="0">
                <a:latin typeface="Arial MT"/>
                <a:cs typeface="Arial MT"/>
              </a:rPr>
              <a:t> </a:t>
            </a:r>
            <a:r>
              <a:rPr sz="3000" spc="-500" dirty="0">
                <a:latin typeface="Arial MT"/>
                <a:cs typeface="Arial MT"/>
              </a:rPr>
              <a:t>†wo</a:t>
            </a:r>
            <a:r>
              <a:rPr sz="3000" spc="135" dirty="0">
                <a:latin typeface="Arial MT"/>
                <a:cs typeface="Arial MT"/>
              </a:rPr>
              <a:t> </a:t>
            </a:r>
            <a:r>
              <a:rPr sz="3000" spc="-114" dirty="0">
                <a:latin typeface="Arial MT"/>
                <a:cs typeface="Arial MT"/>
              </a:rPr>
              <a:t>in</a:t>
            </a:r>
            <a:r>
              <a:rPr sz="3000" spc="-180" dirty="0">
                <a:latin typeface="Arial MT"/>
                <a:cs typeface="Arial MT"/>
              </a:rPr>
              <a:t> </a:t>
            </a:r>
            <a:r>
              <a:rPr sz="3000" spc="-254" dirty="0">
                <a:latin typeface="Arial MT"/>
                <a:cs typeface="Arial MT"/>
              </a:rPr>
              <a:t>each</a:t>
            </a:r>
            <a:r>
              <a:rPr sz="3000" spc="-80" dirty="0">
                <a:latin typeface="Arial MT"/>
                <a:cs typeface="Arial MT"/>
              </a:rPr>
              <a:t> </a:t>
            </a:r>
            <a:r>
              <a:rPr sz="3000" spc="-330" dirty="0">
                <a:latin typeface="Arial MT"/>
                <a:cs typeface="Arial MT"/>
              </a:rPr>
              <a:t>homologue.</a:t>
            </a:r>
            <a:endParaRPr sz="3000">
              <a:latin typeface="Arial MT"/>
              <a:cs typeface="Arial MT"/>
            </a:endParaRPr>
          </a:p>
          <a:p>
            <a:pPr marL="514350" marR="376555" lvl="1" indent="-501015">
              <a:lnSpc>
                <a:spcPts val="3100"/>
              </a:lnSpc>
              <a:spcBef>
                <a:spcPts val="620"/>
              </a:spcBef>
              <a:buChar char="•"/>
              <a:tabLst>
                <a:tab pos="514350" algn="l"/>
                <a:tab pos="532130" algn="l"/>
              </a:tabLst>
            </a:pPr>
            <a:r>
              <a:rPr sz="2850" dirty="0">
                <a:latin typeface="Arial MT"/>
                <a:cs typeface="Arial MT"/>
              </a:rPr>
              <a:t>	</a:t>
            </a:r>
            <a:r>
              <a:rPr sz="2850" spc="-150" dirty="0">
                <a:latin typeface="Arial MT"/>
                <a:cs typeface="Arial MT"/>
              </a:rPr>
              <a:t>The</a:t>
            </a:r>
            <a:r>
              <a:rPr sz="2850" spc="-45" dirty="0">
                <a:latin typeface="Arial MT"/>
                <a:cs typeface="Arial MT"/>
              </a:rPr>
              <a:t> </a:t>
            </a:r>
            <a:r>
              <a:rPr sz="2850" spc="-65" dirty="0">
                <a:latin typeface="Arial MT"/>
                <a:cs typeface="Arial MT"/>
              </a:rPr>
              <a:t>axis</a:t>
            </a:r>
            <a:r>
              <a:rPr sz="2850" spc="-13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0" dirty="0">
                <a:latin typeface="Arial MT"/>
                <a:cs typeface="Arial MT"/>
              </a:rPr>
              <a:t> </a:t>
            </a:r>
            <a:r>
              <a:rPr sz="2850" spc="-175" dirty="0">
                <a:latin typeface="Arial MT"/>
                <a:cs typeface="Arial MT"/>
              </a:rPr>
              <a:t>each</a:t>
            </a:r>
            <a:r>
              <a:rPr sz="2850" spc="-20" dirty="0">
                <a:latin typeface="Arial MT"/>
                <a:cs typeface="Arial MT"/>
              </a:rPr>
              <a:t> </a:t>
            </a:r>
            <a:r>
              <a:rPr sz="2850" spc="-225" dirty="0">
                <a:latin typeface="Arial MT"/>
                <a:cs typeface="Arial MT"/>
              </a:rPr>
              <a:t>homologue</a:t>
            </a:r>
            <a:r>
              <a:rPr sz="2850" spc="140" dirty="0">
                <a:latin typeface="Arial MT"/>
                <a:cs typeface="Arial MT"/>
              </a:rPr>
              <a:t> </a:t>
            </a:r>
            <a:r>
              <a:rPr sz="2850" spc="-85" dirty="0">
                <a:latin typeface="Arial MT"/>
                <a:cs typeface="Arial MT"/>
              </a:rPr>
              <a:t>consists</a:t>
            </a:r>
            <a:r>
              <a:rPr sz="2850" spc="1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70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a</a:t>
            </a:r>
            <a:r>
              <a:rPr sz="2850" spc="-50" dirty="0">
                <a:latin typeface="Arial MT"/>
                <a:cs typeface="Arial MT"/>
              </a:rPr>
              <a:t> </a:t>
            </a:r>
            <a:r>
              <a:rPr sz="2850" spc="-70" dirty="0">
                <a:latin typeface="Arial MT"/>
                <a:cs typeface="Arial MT"/>
              </a:rPr>
              <a:t>row</a:t>
            </a:r>
            <a:r>
              <a:rPr sz="2850" spc="2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75" dirty="0">
                <a:latin typeface="Arial MT"/>
                <a:cs typeface="Arial MT"/>
              </a:rPr>
              <a:t> </a:t>
            </a:r>
            <a:r>
              <a:rPr sz="2850" spc="-135" dirty="0">
                <a:latin typeface="Arial MT"/>
                <a:cs typeface="Arial MT"/>
              </a:rPr>
              <a:t>granules</a:t>
            </a:r>
            <a:r>
              <a:rPr sz="2850" spc="35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or </a:t>
            </a:r>
            <a:r>
              <a:rPr sz="2750" spc="-85" dirty="0">
                <a:latin typeface="Arial MT"/>
                <a:cs typeface="Arial MT"/>
              </a:rPr>
              <a:t>chromomeres,</a:t>
            </a:r>
            <a:r>
              <a:rPr sz="2750" spc="185" dirty="0">
                <a:latin typeface="Arial MT"/>
                <a:cs typeface="Arial MT"/>
              </a:rPr>
              <a:t> </a:t>
            </a:r>
            <a:r>
              <a:rPr sz="2750" spc="-130" dirty="0">
                <a:latin typeface="Arial MT"/>
                <a:cs typeface="Arial MT"/>
              </a:rPr>
              <a:t>each</a:t>
            </a:r>
            <a:r>
              <a:rPr sz="2750" spc="-65" dirty="0">
                <a:latin typeface="Arial MT"/>
                <a:cs typeface="Arial MT"/>
              </a:rPr>
              <a:t> </a:t>
            </a:r>
            <a:r>
              <a:rPr sz="2750" spc="75" dirty="0">
                <a:latin typeface="Arial MT"/>
                <a:cs typeface="Arial MT"/>
              </a:rPr>
              <a:t>of</a:t>
            </a:r>
            <a:r>
              <a:rPr sz="2750" spc="215" dirty="0">
                <a:latin typeface="Arial MT"/>
                <a:cs typeface="Arial MT"/>
              </a:rPr>
              <a:t> </a:t>
            </a:r>
            <a:r>
              <a:rPr sz="2750" spc="-70" dirty="0">
                <a:latin typeface="Arial MT"/>
                <a:cs typeface="Arial MT"/>
              </a:rPr>
              <a:t>which</a:t>
            </a:r>
            <a:r>
              <a:rPr sz="2750" spc="-40" dirty="0">
                <a:latin typeface="Arial MT"/>
                <a:cs typeface="Arial MT"/>
              </a:rPr>
              <a:t> </a:t>
            </a:r>
            <a:r>
              <a:rPr sz="2750" spc="-145" dirty="0">
                <a:latin typeface="Arial MT"/>
                <a:cs typeface="Arial MT"/>
              </a:rPr>
              <a:t>have</a:t>
            </a:r>
            <a:r>
              <a:rPr sz="2750" spc="-50" dirty="0">
                <a:latin typeface="Arial MT"/>
                <a:cs typeface="Arial MT"/>
              </a:rPr>
              <a:t> </a:t>
            </a:r>
            <a:r>
              <a:rPr sz="2750" spc="-310" dirty="0">
                <a:latin typeface="Arial MT"/>
                <a:cs typeface="Arial MT"/>
              </a:rPr>
              <a:t>†wo</a:t>
            </a:r>
            <a:r>
              <a:rPr sz="2750" spc="135" dirty="0">
                <a:latin typeface="Arial MT"/>
                <a:cs typeface="Arial MT"/>
              </a:rPr>
              <a:t> </a:t>
            </a:r>
            <a:r>
              <a:rPr sz="2750" spc="-110" dirty="0">
                <a:latin typeface="Arial MT"/>
                <a:cs typeface="Arial MT"/>
              </a:rPr>
              <a:t>loop</a:t>
            </a:r>
            <a:r>
              <a:rPr sz="2750" spc="25" dirty="0">
                <a:latin typeface="Arial MT"/>
                <a:cs typeface="Arial MT"/>
              </a:rPr>
              <a:t> </a:t>
            </a:r>
            <a:r>
              <a:rPr sz="2750" dirty="0">
                <a:latin typeface="Arial MT"/>
                <a:cs typeface="Arial MT"/>
              </a:rPr>
              <a:t>like</a:t>
            </a:r>
            <a:r>
              <a:rPr sz="2750" spc="-50" dirty="0">
                <a:latin typeface="Arial MT"/>
                <a:cs typeface="Arial MT"/>
              </a:rPr>
              <a:t> </a:t>
            </a:r>
            <a:r>
              <a:rPr sz="2750" dirty="0">
                <a:latin typeface="Arial MT"/>
                <a:cs typeface="Arial MT"/>
              </a:rPr>
              <a:t>lateral </a:t>
            </a:r>
            <a:r>
              <a:rPr sz="2750" spc="-45" dirty="0">
                <a:latin typeface="Arial MT"/>
                <a:cs typeface="Arial MT"/>
              </a:rPr>
              <a:t>extensions,</a:t>
            </a:r>
            <a:r>
              <a:rPr sz="2750" spc="100" dirty="0">
                <a:latin typeface="Arial MT"/>
                <a:cs typeface="Arial MT"/>
              </a:rPr>
              <a:t> </a:t>
            </a:r>
            <a:r>
              <a:rPr sz="2750" spc="-25" dirty="0">
                <a:latin typeface="Arial MT"/>
                <a:cs typeface="Arial MT"/>
              </a:rPr>
              <a:t>one </a:t>
            </a:r>
            <a:r>
              <a:rPr sz="2850" spc="85" dirty="0">
                <a:latin typeface="Arial MT"/>
                <a:cs typeface="Arial MT"/>
              </a:rPr>
              <a:t>for</a:t>
            </a:r>
            <a:r>
              <a:rPr sz="2850" spc="125" dirty="0">
                <a:latin typeface="Arial MT"/>
                <a:cs typeface="Arial MT"/>
              </a:rPr>
              <a:t> </a:t>
            </a:r>
            <a:r>
              <a:rPr sz="2850" spc="-175" dirty="0">
                <a:latin typeface="Arial MT"/>
                <a:cs typeface="Arial MT"/>
              </a:rPr>
              <a:t>each</a:t>
            </a:r>
            <a:r>
              <a:rPr sz="2850" spc="-30" dirty="0">
                <a:latin typeface="Arial MT"/>
                <a:cs typeface="Arial MT"/>
              </a:rPr>
              <a:t> </a:t>
            </a:r>
            <a:r>
              <a:rPr sz="2850" spc="-75" dirty="0">
                <a:latin typeface="Arial MT"/>
                <a:cs typeface="Arial MT"/>
              </a:rPr>
              <a:t>chroma†id.</a:t>
            </a:r>
            <a:endParaRPr sz="2850">
              <a:latin typeface="Arial MT"/>
              <a:cs typeface="Arial MT"/>
            </a:endParaRPr>
          </a:p>
          <a:p>
            <a:pPr marL="532130" lvl="1" indent="-518795">
              <a:lnSpc>
                <a:spcPts val="3260"/>
              </a:lnSpc>
              <a:spcBef>
                <a:spcPts val="130"/>
              </a:spcBef>
              <a:buChar char="•"/>
              <a:tabLst>
                <a:tab pos="532130" algn="l"/>
                <a:tab pos="4605020" algn="l"/>
              </a:tabLst>
            </a:pPr>
            <a:r>
              <a:rPr sz="2850" spc="-204" dirty="0">
                <a:latin typeface="Arial MT"/>
                <a:cs typeface="Arial MT"/>
              </a:rPr>
              <a:t>Thus</a:t>
            </a:r>
            <a:r>
              <a:rPr sz="2850" dirty="0">
                <a:latin typeface="Arial MT"/>
                <a:cs typeface="Arial MT"/>
              </a:rPr>
              <a:t> </a:t>
            </a:r>
            <a:r>
              <a:rPr sz="2850" spc="-175" dirty="0">
                <a:latin typeface="Arial MT"/>
                <a:cs typeface="Arial MT"/>
              </a:rPr>
              <a:t>each</a:t>
            </a:r>
            <a:r>
              <a:rPr sz="2850" spc="-25" dirty="0">
                <a:latin typeface="Arial MT"/>
                <a:cs typeface="Arial MT"/>
              </a:rPr>
              <a:t> </a:t>
            </a:r>
            <a:r>
              <a:rPr sz="2850" spc="-120" dirty="0">
                <a:latin typeface="Arial MT"/>
                <a:cs typeface="Arial MT"/>
              </a:rPr>
              <a:t>loop</a:t>
            </a:r>
            <a:r>
              <a:rPr sz="2850" spc="-30" dirty="0">
                <a:latin typeface="Arial MT"/>
                <a:cs typeface="Arial MT"/>
              </a:rPr>
              <a:t> </a:t>
            </a:r>
            <a:r>
              <a:rPr sz="2850" i="1" spc="-325" dirty="0">
                <a:latin typeface="Arial"/>
                <a:cs typeface="Arial"/>
              </a:rPr>
              <a:t>nepnesen†s</a:t>
            </a:r>
            <a:r>
              <a:rPr sz="2850" i="1" dirty="0">
                <a:latin typeface="Arial"/>
                <a:cs typeface="Arial"/>
              </a:rPr>
              <a:t>	</a:t>
            </a:r>
            <a:r>
              <a:rPr sz="2850" spc="-235" dirty="0">
                <a:latin typeface="Arial MT"/>
                <a:cs typeface="Arial MT"/>
              </a:rPr>
              <a:t>one</a:t>
            </a:r>
            <a:r>
              <a:rPr sz="2850" spc="-135" dirty="0">
                <a:latin typeface="Arial MT"/>
                <a:cs typeface="Arial MT"/>
              </a:rPr>
              <a:t> </a:t>
            </a:r>
            <a:r>
              <a:rPr sz="2850" spc="-145" dirty="0">
                <a:latin typeface="Arial MT"/>
                <a:cs typeface="Arial MT"/>
              </a:rPr>
              <a:t>chroma†id</a:t>
            </a:r>
            <a:r>
              <a:rPr sz="2850" spc="-5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35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a</a:t>
            </a:r>
            <a:r>
              <a:rPr sz="2850" spc="-75" dirty="0">
                <a:latin typeface="Arial MT"/>
                <a:cs typeface="Arial MT"/>
              </a:rPr>
              <a:t> </a:t>
            </a:r>
            <a:r>
              <a:rPr sz="2850" spc="-190" dirty="0">
                <a:latin typeface="Arial MT"/>
                <a:cs typeface="Arial MT"/>
              </a:rPr>
              <a:t>chromosome</a:t>
            </a:r>
            <a:r>
              <a:rPr sz="2850" spc="210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and</a:t>
            </a:r>
            <a:r>
              <a:rPr sz="2850" spc="80" dirty="0">
                <a:latin typeface="Arial MT"/>
                <a:cs typeface="Arial MT"/>
              </a:rPr>
              <a:t> </a:t>
            </a:r>
            <a:r>
              <a:rPr sz="2850" i="1" spc="-25" dirty="0">
                <a:latin typeface="Arial"/>
                <a:cs typeface="Arial"/>
              </a:rPr>
              <a:t>is</a:t>
            </a:r>
            <a:endParaRPr sz="2850">
              <a:latin typeface="Arial"/>
              <a:cs typeface="Arial"/>
            </a:endParaRPr>
          </a:p>
          <a:p>
            <a:pPr marL="513715">
              <a:lnSpc>
                <a:spcPts val="3260"/>
              </a:lnSpc>
            </a:pPr>
            <a:r>
              <a:rPr sz="2850" spc="-225" dirty="0">
                <a:latin typeface="Arial MT"/>
                <a:cs typeface="Arial MT"/>
              </a:rPr>
              <a:t>composed</a:t>
            </a:r>
            <a:r>
              <a:rPr sz="2850" spc="3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spc="-235" dirty="0">
                <a:latin typeface="Arial MT"/>
                <a:cs typeface="Arial MT"/>
              </a:rPr>
              <a:t>one</a:t>
            </a:r>
            <a:r>
              <a:rPr sz="2850" spc="-35" dirty="0">
                <a:latin typeface="Arial MT"/>
                <a:cs typeface="Arial MT"/>
              </a:rPr>
              <a:t> </a:t>
            </a:r>
            <a:r>
              <a:rPr sz="2850" spc="-100" dirty="0">
                <a:latin typeface="Arial MT"/>
                <a:cs typeface="Arial MT"/>
              </a:rPr>
              <a:t>DNA</a:t>
            </a:r>
            <a:r>
              <a:rPr sz="2850" spc="204" dirty="0">
                <a:latin typeface="Arial MT"/>
                <a:cs typeface="Arial MT"/>
              </a:rPr>
              <a:t> </a:t>
            </a:r>
            <a:r>
              <a:rPr sz="2850" spc="-130" dirty="0">
                <a:latin typeface="Arial MT"/>
                <a:cs typeface="Arial MT"/>
              </a:rPr>
              <a:t>double</a:t>
            </a:r>
            <a:r>
              <a:rPr sz="2850" spc="-40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helix.</a:t>
            </a:r>
            <a:endParaRPr sz="2850">
              <a:latin typeface="Arial MT"/>
              <a:cs typeface="Arial MT"/>
            </a:endParaRPr>
          </a:p>
          <a:p>
            <a:pPr marL="509270" lvl="1" indent="-496570">
              <a:spcBef>
                <a:spcPts val="130"/>
              </a:spcBef>
              <a:buChar char="•"/>
              <a:tabLst>
                <a:tab pos="509270" algn="l"/>
              </a:tabLst>
            </a:pPr>
            <a:r>
              <a:rPr sz="3000" spc="-290" dirty="0">
                <a:latin typeface="Arial MT"/>
                <a:cs typeface="Arial MT"/>
              </a:rPr>
              <a:t>One</a:t>
            </a:r>
            <a:r>
              <a:rPr sz="3000" spc="-140" dirty="0">
                <a:latin typeface="Arial MT"/>
                <a:cs typeface="Arial MT"/>
              </a:rPr>
              <a:t> </a:t>
            </a:r>
            <a:r>
              <a:rPr sz="3000" spc="-254" dirty="0">
                <a:latin typeface="Arial MT"/>
                <a:cs typeface="Arial MT"/>
              </a:rPr>
              <a:t>end</a:t>
            </a:r>
            <a:r>
              <a:rPr sz="3000" spc="-100" dirty="0">
                <a:latin typeface="Arial MT"/>
                <a:cs typeface="Arial MT"/>
              </a:rPr>
              <a:t> </a:t>
            </a:r>
            <a:r>
              <a:rPr sz="3000" dirty="0">
                <a:latin typeface="Arial MT"/>
                <a:cs typeface="Arial MT"/>
              </a:rPr>
              <a:t>of</a:t>
            </a:r>
            <a:r>
              <a:rPr sz="3000" spc="-155" dirty="0">
                <a:latin typeface="Arial MT"/>
                <a:cs typeface="Arial MT"/>
              </a:rPr>
              <a:t> </a:t>
            </a:r>
            <a:r>
              <a:rPr sz="3000" spc="-280" dirty="0">
                <a:latin typeface="Arial MT"/>
                <a:cs typeface="Arial MT"/>
              </a:rPr>
              <a:t>each</a:t>
            </a:r>
            <a:r>
              <a:rPr sz="3000" spc="-40" dirty="0">
                <a:latin typeface="Arial MT"/>
                <a:cs typeface="Arial MT"/>
              </a:rPr>
              <a:t> </a:t>
            </a:r>
            <a:r>
              <a:rPr sz="3000" spc="-260" dirty="0">
                <a:latin typeface="Arial MT"/>
                <a:cs typeface="Arial MT"/>
              </a:rPr>
              <a:t>loop</a:t>
            </a:r>
            <a:r>
              <a:rPr sz="3000" spc="55" dirty="0">
                <a:latin typeface="Arial MT"/>
                <a:cs typeface="Arial MT"/>
              </a:rPr>
              <a:t> </a:t>
            </a:r>
            <a:r>
              <a:rPr sz="3000" i="1" spc="-170" dirty="0">
                <a:latin typeface="Arial"/>
                <a:cs typeface="Arial"/>
              </a:rPr>
              <a:t>is</a:t>
            </a:r>
            <a:r>
              <a:rPr sz="3000" i="1" dirty="0">
                <a:latin typeface="Arial"/>
                <a:cs typeface="Arial"/>
              </a:rPr>
              <a:t> </a:t>
            </a:r>
            <a:r>
              <a:rPr sz="3000" spc="-75" dirty="0">
                <a:latin typeface="Arial MT"/>
                <a:cs typeface="Arial MT"/>
              </a:rPr>
              <a:t>thinner</a:t>
            </a:r>
            <a:r>
              <a:rPr sz="3000" spc="105" dirty="0">
                <a:latin typeface="Arial MT"/>
                <a:cs typeface="Arial MT"/>
              </a:rPr>
              <a:t> </a:t>
            </a:r>
            <a:r>
              <a:rPr sz="3000" spc="-140" dirty="0">
                <a:latin typeface="Arial MT"/>
                <a:cs typeface="Arial MT"/>
              </a:rPr>
              <a:t>than</a:t>
            </a:r>
            <a:r>
              <a:rPr sz="3000" spc="-120" dirty="0">
                <a:latin typeface="Arial MT"/>
                <a:cs typeface="Arial MT"/>
              </a:rPr>
              <a:t> </a:t>
            </a:r>
            <a:r>
              <a:rPr sz="3000" spc="-185" dirty="0">
                <a:latin typeface="Arial MT"/>
                <a:cs typeface="Arial MT"/>
              </a:rPr>
              <a:t>o†her</a:t>
            </a:r>
            <a:r>
              <a:rPr sz="3000" spc="200" dirty="0">
                <a:latin typeface="Arial MT"/>
                <a:cs typeface="Arial MT"/>
              </a:rPr>
              <a:t> </a:t>
            </a:r>
            <a:r>
              <a:rPr sz="3000" spc="-215" dirty="0">
                <a:latin typeface="Arial MT"/>
                <a:cs typeface="Arial MT"/>
              </a:rPr>
              <a:t>which</a:t>
            </a:r>
            <a:r>
              <a:rPr sz="3000" spc="65" dirty="0">
                <a:latin typeface="Arial MT"/>
                <a:cs typeface="Arial MT"/>
              </a:rPr>
              <a:t> </a:t>
            </a:r>
            <a:r>
              <a:rPr sz="3000" i="1" spc="-210" dirty="0">
                <a:latin typeface="Arial"/>
                <a:cs typeface="Arial"/>
              </a:rPr>
              <a:t>is</a:t>
            </a:r>
            <a:r>
              <a:rPr sz="3000" i="1" dirty="0">
                <a:latin typeface="Arial"/>
                <a:cs typeface="Arial"/>
              </a:rPr>
              <a:t> </a:t>
            </a:r>
            <a:r>
              <a:rPr sz="3000" spc="-335" dirty="0">
                <a:latin typeface="Arial MT"/>
                <a:cs typeface="Arial MT"/>
              </a:rPr>
              <a:t>known</a:t>
            </a:r>
            <a:r>
              <a:rPr sz="3000" dirty="0">
                <a:latin typeface="Arial MT"/>
                <a:cs typeface="Arial MT"/>
              </a:rPr>
              <a:t> </a:t>
            </a:r>
            <a:r>
              <a:rPr sz="3000" spc="-335" dirty="0">
                <a:latin typeface="Arial MT"/>
                <a:cs typeface="Arial MT"/>
              </a:rPr>
              <a:t>as</a:t>
            </a:r>
            <a:r>
              <a:rPr sz="3000" spc="105" dirty="0">
                <a:latin typeface="Arial MT"/>
                <a:cs typeface="Arial MT"/>
              </a:rPr>
              <a:t> </a:t>
            </a:r>
            <a:r>
              <a:rPr sz="3000" spc="-10" dirty="0">
                <a:latin typeface="Arial MT"/>
                <a:cs typeface="Arial MT"/>
              </a:rPr>
              <a:t>thickend.</a:t>
            </a:r>
            <a:endParaRPr sz="3000">
              <a:latin typeface="Arial MT"/>
              <a:cs typeface="Arial MT"/>
            </a:endParaRPr>
          </a:p>
          <a:p>
            <a:pPr marL="519430" lvl="1" indent="-505459">
              <a:lnSpc>
                <a:spcPts val="3229"/>
              </a:lnSpc>
              <a:spcBef>
                <a:spcPts val="250"/>
              </a:spcBef>
              <a:buChar char="•"/>
              <a:tabLst>
                <a:tab pos="519430" algn="l"/>
              </a:tabLst>
            </a:pPr>
            <a:r>
              <a:rPr sz="2800" dirty="0">
                <a:latin typeface="Arial MT"/>
                <a:cs typeface="Arial MT"/>
              </a:rPr>
              <a:t>There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i="1" spc="-40" dirty="0">
                <a:latin typeface="Arial"/>
                <a:cs typeface="Arial"/>
              </a:rPr>
              <a:t>is</a:t>
            </a:r>
            <a:r>
              <a:rPr sz="2800" i="1" spc="-30" dirty="0">
                <a:latin typeface="Arial"/>
                <a:cs typeface="Arial"/>
              </a:rPr>
              <a:t> </a:t>
            </a:r>
            <a:r>
              <a:rPr sz="2800" spc="-45" dirty="0">
                <a:latin typeface="Arial MT"/>
                <a:cs typeface="Arial MT"/>
              </a:rPr>
              <a:t>extensive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spc="-155" dirty="0">
                <a:latin typeface="Arial MT"/>
                <a:cs typeface="Arial MT"/>
              </a:rPr>
              <a:t>RNA</a:t>
            </a:r>
            <a:r>
              <a:rPr sz="2800" spc="50" dirty="0">
                <a:latin typeface="Arial MT"/>
                <a:cs typeface="Arial MT"/>
              </a:rPr>
              <a:t> </a:t>
            </a:r>
            <a:r>
              <a:rPr sz="2800" spc="-35" dirty="0">
                <a:latin typeface="Arial MT"/>
                <a:cs typeface="Arial MT"/>
              </a:rPr>
              <a:t>synthesis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365" dirty="0">
                <a:latin typeface="Arial MT"/>
                <a:cs typeface="Arial MT"/>
              </a:rPr>
              <a:t>a†</a:t>
            </a:r>
            <a:r>
              <a:rPr sz="2800" spc="160" dirty="0">
                <a:latin typeface="Arial MT"/>
                <a:cs typeface="Arial MT"/>
              </a:rPr>
              <a:t> </a:t>
            </a:r>
            <a:r>
              <a:rPr sz="2800" spc="50" dirty="0">
                <a:latin typeface="Arial MT"/>
                <a:cs typeface="Arial MT"/>
              </a:rPr>
              <a:t>thin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spc="-170" dirty="0">
                <a:latin typeface="Arial MT"/>
                <a:cs typeface="Arial MT"/>
              </a:rPr>
              <a:t>ends</a:t>
            </a:r>
            <a:r>
              <a:rPr sz="2800" spc="-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100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110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loop</a:t>
            </a:r>
            <a:r>
              <a:rPr sz="2800" spc="40" dirty="0">
                <a:latin typeface="Arial MT"/>
                <a:cs typeface="Arial MT"/>
              </a:rPr>
              <a:t> </a:t>
            </a:r>
            <a:r>
              <a:rPr sz="2800" spc="-70" dirty="0">
                <a:latin typeface="Arial MT"/>
                <a:cs typeface="Arial MT"/>
              </a:rPr>
              <a:t>while</a:t>
            </a:r>
            <a:r>
              <a:rPr sz="2800" spc="-85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there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i="1" spc="-25" dirty="0">
                <a:latin typeface="Arial"/>
                <a:cs typeface="Arial"/>
              </a:rPr>
              <a:t>is</a:t>
            </a:r>
            <a:endParaRPr sz="2800">
              <a:latin typeface="Arial"/>
              <a:cs typeface="Arial"/>
            </a:endParaRPr>
          </a:p>
          <a:p>
            <a:pPr marL="518159">
              <a:lnSpc>
                <a:spcPts val="3229"/>
              </a:lnSpc>
            </a:pPr>
            <a:r>
              <a:rPr sz="2800" spc="-105" dirty="0">
                <a:latin typeface="Arial MT"/>
                <a:cs typeface="Arial MT"/>
              </a:rPr>
              <a:t>li††le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or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335" dirty="0">
                <a:latin typeface="Arial MT"/>
                <a:cs typeface="Arial MT"/>
              </a:rPr>
              <a:t>no</a:t>
            </a:r>
            <a:r>
              <a:rPr sz="2800" spc="105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RNA</a:t>
            </a:r>
            <a:r>
              <a:rPr sz="2800" spc="155" dirty="0">
                <a:latin typeface="Arial MT"/>
                <a:cs typeface="Arial MT"/>
              </a:rPr>
              <a:t> </a:t>
            </a:r>
            <a:r>
              <a:rPr sz="2800" i="1" spc="-145" dirty="0">
                <a:latin typeface="Arial"/>
                <a:cs typeface="Arial"/>
              </a:rPr>
              <a:t>syn†6esis</a:t>
            </a:r>
            <a:r>
              <a:rPr sz="2800" i="1" spc="229" dirty="0">
                <a:latin typeface="Arial"/>
                <a:cs typeface="Arial"/>
              </a:rPr>
              <a:t> </a:t>
            </a:r>
            <a:r>
              <a:rPr sz="2800" spc="-365" dirty="0">
                <a:latin typeface="Arial MT"/>
                <a:cs typeface="Arial MT"/>
              </a:rPr>
              <a:t>a†</a:t>
            </a:r>
            <a:r>
              <a:rPr sz="2800" spc="160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15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thick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ends.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99731" y="5626100"/>
            <a:ext cx="4051300" cy="304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48931" y="1651000"/>
            <a:ext cx="4546600" cy="38735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60731" y="3175000"/>
            <a:ext cx="2057400" cy="876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84531" y="2108200"/>
            <a:ext cx="1955800" cy="990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073731" y="2743200"/>
            <a:ext cx="2006600" cy="1219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270331" y="6908800"/>
            <a:ext cx="1625600" cy="1270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232731" y="7493000"/>
            <a:ext cx="63500" cy="1016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559131" y="8102600"/>
            <a:ext cx="1600200" cy="76200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2937331" y="7797800"/>
            <a:ext cx="1358900" cy="279400"/>
            <a:chOff x="10769600" y="7797800"/>
            <a:chExt cx="1358900" cy="279400"/>
          </a:xfrm>
        </p:grpSpPr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69600" y="7797800"/>
              <a:ext cx="1358900" cy="101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69600" y="7924800"/>
              <a:ext cx="1358900" cy="1524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232731" y="9017000"/>
            <a:ext cx="63500" cy="508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559131" y="7061200"/>
            <a:ext cx="2997200" cy="8636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962731" y="8204200"/>
            <a:ext cx="1333500" cy="7366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559131" y="8407400"/>
            <a:ext cx="1600200" cy="17780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559131" y="5461000"/>
            <a:ext cx="4724400" cy="3606800"/>
            <a:chOff x="7391400" y="5461000"/>
            <a:chExt cx="4724400" cy="3606800"/>
          </a:xfrm>
        </p:grpSpPr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391400" y="8991600"/>
              <a:ext cx="1600200" cy="7620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391400" y="5461000"/>
              <a:ext cx="4724400" cy="3594100"/>
            </a:xfrm>
            <a:custGeom>
              <a:avLst/>
              <a:gdLst/>
              <a:ahLst/>
              <a:cxnLst/>
              <a:rect l="l" t="t" r="r" b="b"/>
              <a:pathLst>
                <a:path w="4724400" h="3594100">
                  <a:moveTo>
                    <a:pt x="4724399" y="3594098"/>
                  </a:moveTo>
                  <a:lnTo>
                    <a:pt x="0" y="3594098"/>
                  </a:lnTo>
                  <a:lnTo>
                    <a:pt x="0" y="0"/>
                  </a:lnTo>
                  <a:lnTo>
                    <a:pt x="4724399" y="0"/>
                  </a:lnTo>
                  <a:lnTo>
                    <a:pt x="4724399" y="3594098"/>
                  </a:lnTo>
                  <a:close/>
                </a:path>
              </a:pathLst>
            </a:custGeom>
            <a:solidFill>
              <a:srgbClr val="A882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902954"/>
          </a:xfrm>
          <a:prstGeom prst="rect">
            <a:avLst/>
          </a:prstGeom>
        </p:spPr>
        <p:txBody>
          <a:bodyPr vert="horz" wrap="square" lIns="0" tIns="109361" rIns="0" bIns="0" rtlCol="0">
            <a:spAutoFit/>
          </a:bodyPr>
          <a:lstStyle/>
          <a:p>
            <a:pPr marL="17780">
              <a:spcBef>
                <a:spcPts val="100"/>
              </a:spcBef>
            </a:pPr>
            <a:r>
              <a:rPr spc="-385" dirty="0">
                <a:solidFill>
                  <a:srgbClr val="FB0500"/>
                </a:solidFill>
              </a:rPr>
              <a:t>SPE¢IAL</a:t>
            </a:r>
            <a:r>
              <a:rPr spc="580" dirty="0">
                <a:solidFill>
                  <a:srgbClr val="FB0500"/>
                </a:solidFill>
              </a:rPr>
              <a:t> </a:t>
            </a:r>
            <a:r>
              <a:rPr spc="-330" dirty="0">
                <a:solidFill>
                  <a:srgbClr val="F20103"/>
                </a:solidFill>
              </a:rPr>
              <a:t>TYPES</a:t>
            </a:r>
            <a:r>
              <a:rPr spc="345" dirty="0">
                <a:solidFill>
                  <a:srgbClr val="F20103"/>
                </a:solidFill>
              </a:rPr>
              <a:t> </a:t>
            </a:r>
            <a:r>
              <a:rPr spc="-365" dirty="0">
                <a:solidFill>
                  <a:srgbClr val="F40000"/>
                </a:solidFill>
              </a:rPr>
              <a:t>OF</a:t>
            </a:r>
            <a:r>
              <a:rPr spc="415" dirty="0">
                <a:solidFill>
                  <a:srgbClr val="F40000"/>
                </a:solidFill>
              </a:rPr>
              <a:t> </a:t>
            </a:r>
            <a:r>
              <a:rPr spc="-515" dirty="0">
                <a:solidFill>
                  <a:srgbClr val="FD0808"/>
                </a:solidFill>
              </a:rPr>
              <a:t>CHROMOSOMES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941318" y="1395236"/>
            <a:ext cx="3702685" cy="5575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325"/>
              </a:lnSpc>
              <a:spcBef>
                <a:spcPts val="110"/>
              </a:spcBef>
            </a:pPr>
            <a:r>
              <a:rPr sz="1250" spc="-45" dirty="0">
                <a:solidFill>
                  <a:srgbClr val="747474"/>
                </a:solidFill>
                <a:latin typeface="Arial MT"/>
                <a:cs typeface="Arial MT"/>
              </a:rPr>
              <a:t>0.s</a:t>
            </a:r>
            <a:r>
              <a:rPr sz="1250" spc="-35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7E7E7E"/>
                </a:solidFill>
                <a:latin typeface="Arial MT"/>
                <a:cs typeface="Arial MT"/>
              </a:rPr>
              <a:t>mm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ts val="1365"/>
              </a:lnSpc>
            </a:pPr>
            <a:r>
              <a:rPr sz="1400" dirty="0">
                <a:solidFill>
                  <a:srgbClr val="4F4F4F"/>
                </a:solidFill>
                <a:latin typeface="Arial MT"/>
                <a:cs typeface="Arial MT"/>
              </a:rPr>
              <a:t>P</a:t>
            </a:r>
            <a:r>
              <a:rPr sz="1400" spc="37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400" spc="-300" dirty="0">
                <a:solidFill>
                  <a:srgbClr val="4F4F4F"/>
                </a:solidFill>
                <a:latin typeface="Arial MT"/>
                <a:cs typeface="Arial MT"/>
              </a:rPr>
              <a:t>REO</a:t>
            </a:r>
            <a:r>
              <a:rPr sz="1400" spc="-5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545454"/>
                </a:solidFill>
                <a:latin typeface="Arial MT"/>
                <a:cs typeface="Arial MT"/>
              </a:rPr>
              <a:t>LAMPã9US</a:t>
            </a:r>
            <a:endParaRPr sz="1400">
              <a:latin typeface="Arial MT"/>
              <a:cs typeface="Arial MT"/>
            </a:endParaRPr>
          </a:p>
          <a:p>
            <a:pPr marL="17780">
              <a:lnSpc>
                <a:spcPts val="1480"/>
              </a:lnSpc>
            </a:pPr>
            <a:r>
              <a:rPr sz="1350" spc="-100" dirty="0">
                <a:solidFill>
                  <a:srgbClr val="595959"/>
                </a:solidFill>
                <a:latin typeface="Arial MT"/>
                <a:cs typeface="Arial MT"/>
              </a:rPr>
              <a:t>CH/s0es0SOMGS</a:t>
            </a:r>
            <a:endParaRPr sz="135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66289" y="6887809"/>
            <a:ext cx="1214755" cy="3746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245"/>
              </a:lnSpc>
              <a:spcBef>
                <a:spcPts val="114"/>
              </a:spcBef>
            </a:pPr>
            <a:r>
              <a:rPr sz="1200" spc="-95" dirty="0">
                <a:solidFill>
                  <a:srgbClr val="696969"/>
                </a:solidFill>
                <a:latin typeface="Arial MT"/>
                <a:cs typeface="Arial MT"/>
              </a:rPr>
              <a:t>CHRO</a:t>
            </a:r>
            <a:r>
              <a:rPr sz="1200" spc="15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696969"/>
                </a:solidFill>
                <a:latin typeface="Arial MT"/>
                <a:cs typeface="Arial MT"/>
              </a:rPr>
              <a:t>gOSOME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ts val="1485"/>
              </a:lnSpc>
            </a:pPr>
            <a:r>
              <a:rPr sz="1400" spc="-190" dirty="0">
                <a:solidFill>
                  <a:srgbClr val="3D3D3D"/>
                </a:solidFill>
                <a:latin typeface="Arial MT"/>
                <a:cs typeface="Arial MT"/>
              </a:rPr>
              <a:t>SHOwING</a:t>
            </a:r>
            <a:r>
              <a:rPr sz="1400" spc="40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1400" spc="-220" dirty="0">
                <a:solidFill>
                  <a:srgbClr val="494949"/>
                </a:solidFill>
                <a:latin typeface="Arial MT"/>
                <a:cs typeface="Arial MT"/>
              </a:rPr>
              <a:t>SISTER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  <p:pic>
        <p:nvPicPr>
          <p:cNvPr id="2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49610"/>
          </a:xfrm>
          <a:prstGeom prst="rect">
            <a:avLst/>
          </a:prstGeom>
        </p:spPr>
        <p:txBody>
          <a:bodyPr vert="horz" wrap="square" lIns="0" tIns="262219" rIns="0" bIns="0" rtlCol="0">
            <a:spAutoFit/>
          </a:bodyPr>
          <a:lstStyle/>
          <a:p>
            <a:pPr marL="18415">
              <a:spcBef>
                <a:spcPts val="105"/>
              </a:spcBef>
            </a:pPr>
            <a:r>
              <a:rPr sz="5100" spc="-350" dirty="0">
                <a:solidFill>
                  <a:srgbClr val="F90801"/>
                </a:solidFill>
              </a:rPr>
              <a:t>SPECIAL</a:t>
            </a:r>
            <a:r>
              <a:rPr sz="5100" spc="655" dirty="0">
                <a:solidFill>
                  <a:srgbClr val="F90801"/>
                </a:solidFill>
              </a:rPr>
              <a:t> </a:t>
            </a:r>
            <a:r>
              <a:rPr sz="5100" spc="-295" dirty="0">
                <a:solidFill>
                  <a:srgbClr val="FF0501"/>
                </a:solidFill>
              </a:rPr>
              <a:t>TYPES</a:t>
            </a:r>
            <a:r>
              <a:rPr sz="5100" spc="350" dirty="0">
                <a:solidFill>
                  <a:srgbClr val="FF0501"/>
                </a:solidFill>
              </a:rPr>
              <a:t> </a:t>
            </a:r>
            <a:r>
              <a:rPr sz="5100" spc="-365" dirty="0">
                <a:solidFill>
                  <a:srgbClr val="EF0508"/>
                </a:solidFill>
              </a:rPr>
              <a:t>OF</a:t>
            </a:r>
            <a:r>
              <a:rPr sz="5100" spc="430" dirty="0">
                <a:solidFill>
                  <a:srgbClr val="EF0508"/>
                </a:solidFill>
              </a:rPr>
              <a:t> </a:t>
            </a:r>
            <a:r>
              <a:rPr sz="5100" spc="-470" dirty="0">
                <a:solidFill>
                  <a:srgbClr val="F70500"/>
                </a:solidFill>
              </a:rPr>
              <a:t>CHROMOSOMES</a:t>
            </a:r>
            <a:endParaRPr sz="5100"/>
          </a:p>
        </p:txBody>
      </p:sp>
      <p:sp>
        <p:nvSpPr>
          <p:cNvPr id="3" name="object 3"/>
          <p:cNvSpPr txBox="1"/>
          <p:nvPr/>
        </p:nvSpPr>
        <p:spPr>
          <a:xfrm>
            <a:off x="2922718" y="1509184"/>
            <a:ext cx="11368405" cy="52368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514984" marR="641985" indent="-499109">
              <a:lnSpc>
                <a:spcPts val="3150"/>
              </a:lnSpc>
              <a:spcBef>
                <a:spcPts val="495"/>
              </a:spcBef>
              <a:buAutoNum type="arabicPeriod" startAt="3"/>
              <a:tabLst>
                <a:tab pos="523875" algn="l"/>
                <a:tab pos="4709160" algn="l"/>
                <a:tab pos="5163820" algn="l"/>
              </a:tabLst>
            </a:pPr>
            <a:r>
              <a:rPr sz="2900" spc="-110" dirty="0">
                <a:latin typeface="Arial MT"/>
                <a:cs typeface="Arial MT"/>
              </a:rPr>
              <a:t>Accessory</a:t>
            </a:r>
            <a:r>
              <a:rPr sz="2900" spc="100" dirty="0">
                <a:latin typeface="Arial MT"/>
                <a:cs typeface="Arial MT"/>
              </a:rPr>
              <a:t> </a:t>
            </a:r>
            <a:r>
              <a:rPr sz="2900" spc="-165" dirty="0">
                <a:latin typeface="Arial MT"/>
                <a:cs typeface="Arial MT"/>
              </a:rPr>
              <a:t>chroroosorries:</a:t>
            </a:r>
            <a:r>
              <a:rPr sz="2900" spc="-375" dirty="0">
                <a:latin typeface="Arial MT"/>
                <a:cs typeface="Arial MT"/>
              </a:rPr>
              <a:t> </a:t>
            </a:r>
            <a:r>
              <a:rPr sz="2900" spc="-50" dirty="0">
                <a:latin typeface="Arial MT"/>
                <a:cs typeface="Arial MT"/>
              </a:rPr>
              <a:t>-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5" dirty="0">
                <a:latin typeface="Arial MT"/>
                <a:cs typeface="Arial MT"/>
              </a:rPr>
              <a:t>In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305" dirty="0">
                <a:latin typeface="Arial MT"/>
                <a:cs typeface="Arial MT"/>
              </a:rPr>
              <a:t>many</a:t>
            </a:r>
            <a:r>
              <a:rPr sz="2900" spc="75" dirty="0">
                <a:latin typeface="Arial MT"/>
                <a:cs typeface="Arial MT"/>
              </a:rPr>
              <a:t> </a:t>
            </a:r>
            <a:r>
              <a:rPr sz="2900" spc="-170" dirty="0">
                <a:latin typeface="Arial MT"/>
                <a:cs typeface="Arial MT"/>
              </a:rPr>
              <a:t>species</a:t>
            </a:r>
            <a:r>
              <a:rPr sz="2900" spc="-30" dirty="0">
                <a:latin typeface="Arial MT"/>
                <a:cs typeface="Arial MT"/>
              </a:rPr>
              <a:t> </a:t>
            </a:r>
            <a:r>
              <a:rPr sz="2900" i="1" spc="-305" dirty="0">
                <a:latin typeface="Arial"/>
                <a:cs typeface="Arial"/>
              </a:rPr>
              <a:t>some</a:t>
            </a:r>
            <a:r>
              <a:rPr sz="2900" i="1" spc="-25" dirty="0">
                <a:latin typeface="Arial"/>
                <a:cs typeface="Arial"/>
              </a:rPr>
              <a:t> </a:t>
            </a:r>
            <a:r>
              <a:rPr sz="2900" spc="-225" dirty="0">
                <a:latin typeface="Arial MT"/>
                <a:cs typeface="Arial MT"/>
              </a:rPr>
              <a:t>chromosomes</a:t>
            </a:r>
            <a:r>
              <a:rPr sz="2900" spc="95" dirty="0">
                <a:latin typeface="Arial MT"/>
                <a:cs typeface="Arial MT"/>
              </a:rPr>
              <a:t> </a:t>
            </a:r>
            <a:r>
              <a:rPr sz="2900" spc="-25" dirty="0">
                <a:latin typeface="Arial MT"/>
                <a:cs typeface="Arial MT"/>
              </a:rPr>
              <a:t>are 	</a:t>
            </a:r>
            <a:r>
              <a:rPr sz="2900" spc="-100" dirty="0">
                <a:latin typeface="Arial MT"/>
                <a:cs typeface="Arial MT"/>
              </a:rPr>
              <a:t>found </a:t>
            </a:r>
            <a:r>
              <a:rPr sz="2900" spc="-80" dirty="0">
                <a:latin typeface="Arial MT"/>
                <a:cs typeface="Arial MT"/>
              </a:rPr>
              <a:t>in</a:t>
            </a:r>
            <a:r>
              <a:rPr sz="2900" spc="-155" dirty="0">
                <a:latin typeface="Arial MT"/>
                <a:cs typeface="Arial MT"/>
              </a:rPr>
              <a:t> </a:t>
            </a:r>
            <a:r>
              <a:rPr sz="2900" spc="-65" dirty="0">
                <a:latin typeface="Arial MT"/>
                <a:cs typeface="Arial MT"/>
              </a:rPr>
              <a:t>addition</a:t>
            </a:r>
            <a:r>
              <a:rPr sz="2900" spc="-135" dirty="0">
                <a:latin typeface="Arial MT"/>
                <a:cs typeface="Arial MT"/>
              </a:rPr>
              <a:t> </a:t>
            </a:r>
            <a:r>
              <a:rPr sz="2900" spc="-425" dirty="0">
                <a:latin typeface="Arial MT"/>
                <a:cs typeface="Arial MT"/>
              </a:rPr>
              <a:t>†o</a:t>
            </a:r>
            <a:r>
              <a:rPr sz="2900" spc="105" dirty="0">
                <a:latin typeface="Arial MT"/>
                <a:cs typeface="Arial MT"/>
              </a:rPr>
              <a:t> </a:t>
            </a:r>
            <a:r>
              <a:rPr sz="2900" spc="-190" dirty="0">
                <a:latin typeface="Arial MT"/>
                <a:cs typeface="Arial MT"/>
              </a:rPr>
              <a:t>normal</a:t>
            </a:r>
            <a:r>
              <a:rPr sz="2900" spc="-10" dirty="0">
                <a:latin typeface="Arial MT"/>
                <a:cs typeface="Arial MT"/>
              </a:rPr>
              <a:t> </a:t>
            </a:r>
            <a:r>
              <a:rPr sz="2900" spc="-114" dirty="0">
                <a:latin typeface="Arial MT"/>
                <a:cs typeface="Arial MT"/>
              </a:rPr>
              <a:t>somatic</a:t>
            </a:r>
            <a:r>
              <a:rPr sz="2900" spc="-20" dirty="0">
                <a:latin typeface="Arial MT"/>
                <a:cs typeface="Arial MT"/>
              </a:rPr>
              <a:t> </a:t>
            </a:r>
            <a:r>
              <a:rPr sz="2900" spc="-145" dirty="0">
                <a:latin typeface="Arial MT"/>
                <a:cs typeface="Arial MT"/>
              </a:rPr>
              <a:t>chromosomes.</a:t>
            </a:r>
            <a:endParaRPr sz="2900">
              <a:latin typeface="Arial MT"/>
              <a:cs typeface="Arial MT"/>
            </a:endParaRPr>
          </a:p>
          <a:p>
            <a:pPr marL="494665" marR="719455" lvl="1" indent="-482600">
              <a:lnSpc>
                <a:spcPts val="3100"/>
              </a:lnSpc>
              <a:spcBef>
                <a:spcPts val="490"/>
              </a:spcBef>
              <a:buFont typeface="Arial MT"/>
              <a:buChar char="•"/>
              <a:tabLst>
                <a:tab pos="513080" algn="l"/>
              </a:tabLst>
            </a:pPr>
            <a:r>
              <a:rPr sz="2850" i="1" spc="-110" dirty="0">
                <a:latin typeface="Arial"/>
                <a:cs typeface="Arial"/>
              </a:rPr>
              <a:t>These</a:t>
            </a:r>
            <a:r>
              <a:rPr sz="2850" i="1" spc="-85" dirty="0">
                <a:latin typeface="Arial"/>
                <a:cs typeface="Arial"/>
              </a:rPr>
              <a:t> </a:t>
            </a:r>
            <a:r>
              <a:rPr sz="2850" spc="-100" dirty="0">
                <a:latin typeface="Arial MT"/>
                <a:cs typeface="Arial MT"/>
              </a:rPr>
              <a:t>ex†ra </a:t>
            </a:r>
            <a:r>
              <a:rPr sz="2850" spc="-185" dirty="0">
                <a:latin typeface="Arial MT"/>
                <a:cs typeface="Arial MT"/>
              </a:rPr>
              <a:t>chromosomes</a:t>
            </a:r>
            <a:r>
              <a:rPr sz="2850" spc="55" dirty="0">
                <a:latin typeface="Arial MT"/>
                <a:cs typeface="Arial MT"/>
              </a:rPr>
              <a:t> </a:t>
            </a:r>
            <a:r>
              <a:rPr sz="2850" spc="-35" dirty="0">
                <a:latin typeface="Arial MT"/>
                <a:cs typeface="Arial MT"/>
              </a:rPr>
              <a:t>are</a:t>
            </a:r>
            <a:r>
              <a:rPr sz="2850" spc="-165" dirty="0">
                <a:latin typeface="Arial MT"/>
                <a:cs typeface="Arial MT"/>
              </a:rPr>
              <a:t> </a:t>
            </a:r>
            <a:r>
              <a:rPr sz="2850" spc="-85" dirty="0">
                <a:latin typeface="Arial MT"/>
                <a:cs typeface="Arial MT"/>
              </a:rPr>
              <a:t>called</a:t>
            </a:r>
            <a:r>
              <a:rPr sz="2850" spc="-45" dirty="0">
                <a:latin typeface="Arial MT"/>
                <a:cs typeface="Arial MT"/>
              </a:rPr>
              <a:t> </a:t>
            </a:r>
            <a:r>
              <a:rPr sz="2850" spc="-135" dirty="0">
                <a:latin typeface="Arial MT"/>
                <a:cs typeface="Arial MT"/>
              </a:rPr>
              <a:t>accessory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9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or</a:t>
            </a:r>
            <a:r>
              <a:rPr sz="2850" spc="-140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B- 	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4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or</a:t>
            </a:r>
            <a:r>
              <a:rPr sz="2850" spc="-75" dirty="0">
                <a:latin typeface="Arial MT"/>
                <a:cs typeface="Arial MT"/>
              </a:rPr>
              <a:t> </a:t>
            </a:r>
            <a:r>
              <a:rPr sz="2850" spc="-125" dirty="0">
                <a:latin typeface="Arial MT"/>
                <a:cs typeface="Arial MT"/>
              </a:rPr>
              <a:t>supernumerary</a:t>
            </a:r>
            <a:r>
              <a:rPr sz="2850" spc="100" dirty="0">
                <a:latin typeface="Arial MT"/>
                <a:cs typeface="Arial MT"/>
              </a:rPr>
              <a:t> </a:t>
            </a:r>
            <a:r>
              <a:rPr sz="2850" spc="-105" dirty="0">
                <a:latin typeface="Arial MT"/>
                <a:cs typeface="Arial MT"/>
              </a:rPr>
              <a:t>chromosomes.</a:t>
            </a:r>
            <a:endParaRPr sz="2850">
              <a:latin typeface="Arial MT"/>
              <a:cs typeface="Arial MT"/>
            </a:endParaRPr>
          </a:p>
          <a:p>
            <a:pPr marL="494665" marR="5080" lvl="1" indent="-482600">
              <a:lnSpc>
                <a:spcPts val="3100"/>
              </a:lnSpc>
              <a:spcBef>
                <a:spcPts val="600"/>
              </a:spcBef>
              <a:buFont typeface="Arial MT"/>
              <a:buChar char="•"/>
              <a:tabLst>
                <a:tab pos="515620" algn="l"/>
              </a:tabLst>
            </a:pPr>
            <a:r>
              <a:rPr sz="2850" i="1" spc="-110" dirty="0">
                <a:latin typeface="Arial"/>
                <a:cs typeface="Arial"/>
              </a:rPr>
              <a:t>These</a:t>
            </a:r>
            <a:r>
              <a:rPr sz="2850" i="1" spc="-95" dirty="0">
                <a:latin typeface="Arial"/>
                <a:cs typeface="Arial"/>
              </a:rPr>
              <a:t> </a:t>
            </a:r>
            <a:r>
              <a:rPr sz="2850" spc="-195" dirty="0">
                <a:latin typeface="Arial MT"/>
                <a:cs typeface="Arial MT"/>
              </a:rPr>
              <a:t>chromosomes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are</a:t>
            </a:r>
            <a:r>
              <a:rPr sz="2850" spc="-18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broadly</a:t>
            </a:r>
            <a:r>
              <a:rPr sz="2850" spc="-145" dirty="0">
                <a:latin typeface="Arial MT"/>
                <a:cs typeface="Arial MT"/>
              </a:rPr>
              <a:t> </a:t>
            </a:r>
            <a:r>
              <a:rPr sz="2850" spc="-35" dirty="0">
                <a:latin typeface="Arial MT"/>
                <a:cs typeface="Arial MT"/>
              </a:rPr>
              <a:t>similar</a:t>
            </a:r>
            <a:r>
              <a:rPr sz="2850" spc="-160" dirty="0">
                <a:latin typeface="Arial MT"/>
                <a:cs typeface="Arial MT"/>
              </a:rPr>
              <a:t> </a:t>
            </a:r>
            <a:r>
              <a:rPr sz="2850" spc="-400" dirty="0">
                <a:latin typeface="Arial MT"/>
                <a:cs typeface="Arial MT"/>
              </a:rPr>
              <a:t>†o</a:t>
            </a:r>
            <a:r>
              <a:rPr sz="2850" spc="25" dirty="0">
                <a:latin typeface="Arial MT"/>
                <a:cs typeface="Arial MT"/>
              </a:rPr>
              <a:t> </a:t>
            </a:r>
            <a:r>
              <a:rPr sz="2850" spc="-120" dirty="0">
                <a:latin typeface="Arial MT"/>
                <a:cs typeface="Arial MT"/>
              </a:rPr>
              <a:t>normal</a:t>
            </a:r>
            <a:r>
              <a:rPr sz="2850" spc="-75" dirty="0">
                <a:latin typeface="Arial MT"/>
                <a:cs typeface="Arial MT"/>
              </a:rPr>
              <a:t> </a:t>
            </a:r>
            <a:r>
              <a:rPr sz="2850" spc="-110" dirty="0">
                <a:latin typeface="Arial MT"/>
                <a:cs typeface="Arial MT"/>
              </a:rPr>
              <a:t>somatic</a:t>
            </a:r>
            <a:r>
              <a:rPr sz="2850" spc="85" dirty="0">
                <a:latin typeface="Arial MT"/>
                <a:cs typeface="Arial MT"/>
              </a:rPr>
              <a:t> </a:t>
            </a:r>
            <a:r>
              <a:rPr sz="2850" spc="-175" dirty="0">
                <a:latin typeface="Arial MT"/>
                <a:cs typeface="Arial MT"/>
              </a:rPr>
              <a:t>chromosomes 	</a:t>
            </a:r>
            <a:r>
              <a:rPr sz="2850" dirty="0">
                <a:latin typeface="Arial MT"/>
                <a:cs typeface="Arial MT"/>
              </a:rPr>
              <a:t>in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their</a:t>
            </a:r>
            <a:r>
              <a:rPr sz="2850" spc="-195" dirty="0">
                <a:latin typeface="Arial MT"/>
                <a:cs typeface="Arial MT"/>
              </a:rPr>
              <a:t> </a:t>
            </a:r>
            <a:r>
              <a:rPr sz="2850" spc="-135" dirty="0">
                <a:latin typeface="Arial MT"/>
                <a:cs typeface="Arial MT"/>
              </a:rPr>
              <a:t>morphology,</a:t>
            </a:r>
            <a:r>
              <a:rPr sz="2850" spc="180" dirty="0">
                <a:latin typeface="Arial MT"/>
                <a:cs typeface="Arial MT"/>
              </a:rPr>
              <a:t> </a:t>
            </a:r>
            <a:r>
              <a:rPr sz="2850" spc="-305" dirty="0">
                <a:latin typeface="Arial MT"/>
                <a:cs typeface="Arial MT"/>
              </a:rPr>
              <a:t>bu†</a:t>
            </a:r>
            <a:r>
              <a:rPr sz="2850" spc="105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have</a:t>
            </a:r>
            <a:r>
              <a:rPr sz="2850" spc="-40" dirty="0">
                <a:latin typeface="Arial MT"/>
                <a:cs typeface="Arial MT"/>
              </a:rPr>
              <a:t> </a:t>
            </a:r>
            <a:r>
              <a:rPr sz="2850" spc="-254" dirty="0">
                <a:latin typeface="Arial MT"/>
                <a:cs typeface="Arial MT"/>
              </a:rPr>
              <a:t>some</a:t>
            </a:r>
            <a:r>
              <a:rPr sz="2850" spc="-125" dirty="0">
                <a:latin typeface="Arial MT"/>
                <a:cs typeface="Arial MT"/>
              </a:rPr>
              <a:t> </a:t>
            </a:r>
            <a:r>
              <a:rPr sz="2850" spc="-60" dirty="0">
                <a:latin typeface="Arial MT"/>
                <a:cs typeface="Arial MT"/>
              </a:rPr>
              <a:t>peculiar</a:t>
            </a:r>
            <a:r>
              <a:rPr sz="2850" spc="22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functional</a:t>
            </a:r>
            <a:r>
              <a:rPr sz="2850" spc="95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aspects.</a:t>
            </a:r>
            <a:endParaRPr sz="2850">
              <a:latin typeface="Arial MT"/>
              <a:cs typeface="Arial MT"/>
            </a:endParaRPr>
          </a:p>
          <a:p>
            <a:pPr marL="509905" marR="698500" lvl="1" indent="-497840">
              <a:lnSpc>
                <a:spcPts val="3000"/>
              </a:lnSpc>
              <a:spcBef>
                <a:spcPts val="680"/>
              </a:spcBef>
              <a:buChar char="•"/>
              <a:tabLst>
                <a:tab pos="516255" algn="l"/>
              </a:tabLst>
            </a:pPr>
            <a:r>
              <a:rPr sz="2900" spc="-25" dirty="0">
                <a:latin typeface="Arial MT"/>
                <a:cs typeface="Arial MT"/>
              </a:rPr>
              <a:t>For</a:t>
            </a:r>
            <a:r>
              <a:rPr sz="2900" spc="-175" dirty="0">
                <a:latin typeface="Arial MT"/>
                <a:cs typeface="Arial MT"/>
              </a:rPr>
              <a:t> </a:t>
            </a:r>
            <a:r>
              <a:rPr sz="2900" spc="-140" dirty="0">
                <a:latin typeface="Arial MT"/>
                <a:cs typeface="Arial MT"/>
              </a:rPr>
              <a:t>instance,</a:t>
            </a:r>
            <a:r>
              <a:rPr sz="2900" spc="-95" dirty="0">
                <a:latin typeface="Arial MT"/>
                <a:cs typeface="Arial MT"/>
              </a:rPr>
              <a:t> </a:t>
            </a:r>
            <a:r>
              <a:rPr sz="2900" spc="-155" dirty="0">
                <a:latin typeface="Arial MT"/>
                <a:cs typeface="Arial MT"/>
              </a:rPr>
              <a:t>presence</a:t>
            </a:r>
            <a:r>
              <a:rPr sz="2900" spc="-45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of</a:t>
            </a:r>
            <a:r>
              <a:rPr sz="2900" spc="65" dirty="0">
                <a:latin typeface="Arial MT"/>
                <a:cs typeface="Arial MT"/>
              </a:rPr>
              <a:t> </a:t>
            </a:r>
            <a:r>
              <a:rPr sz="2900" spc="-130" dirty="0">
                <a:latin typeface="Arial MT"/>
                <a:cs typeface="Arial MT"/>
              </a:rPr>
              <a:t>several</a:t>
            </a:r>
            <a:r>
              <a:rPr sz="2900" spc="80" dirty="0">
                <a:latin typeface="Arial MT"/>
                <a:cs typeface="Arial MT"/>
              </a:rPr>
              <a:t> </a:t>
            </a:r>
            <a:r>
              <a:rPr sz="2900" spc="-210" dirty="0">
                <a:latin typeface="Arial MT"/>
                <a:cs typeface="Arial MT"/>
              </a:rPr>
              <a:t>such</a:t>
            </a:r>
            <a:r>
              <a:rPr sz="2900" spc="-90" dirty="0">
                <a:latin typeface="Arial MT"/>
                <a:cs typeface="Arial MT"/>
              </a:rPr>
              <a:t> </a:t>
            </a:r>
            <a:r>
              <a:rPr sz="2900" spc="-220" dirty="0">
                <a:latin typeface="Arial MT"/>
                <a:cs typeface="Arial MT"/>
              </a:rPr>
              <a:t>chromosomes</a:t>
            </a:r>
            <a:r>
              <a:rPr sz="2900" spc="190" dirty="0">
                <a:latin typeface="Arial MT"/>
                <a:cs typeface="Arial MT"/>
              </a:rPr>
              <a:t> </a:t>
            </a:r>
            <a:r>
              <a:rPr sz="2900" spc="-130" dirty="0">
                <a:latin typeface="Arial MT"/>
                <a:cs typeface="Arial MT"/>
              </a:rPr>
              <a:t>of†en</a:t>
            </a:r>
            <a:r>
              <a:rPr sz="2900" spc="-70" dirty="0">
                <a:latin typeface="Arial MT"/>
                <a:cs typeface="Arial MT"/>
              </a:rPr>
              <a:t> </a:t>
            </a:r>
            <a:r>
              <a:rPr sz="2900" spc="-175" dirty="0">
                <a:latin typeface="Arial MT"/>
                <a:cs typeface="Arial MT"/>
              </a:rPr>
              <a:t>leads</a:t>
            </a:r>
            <a:r>
              <a:rPr sz="2900" spc="-25" dirty="0">
                <a:latin typeface="Arial MT"/>
                <a:cs typeface="Arial MT"/>
              </a:rPr>
              <a:t> </a:t>
            </a:r>
            <a:r>
              <a:rPr sz="2900" spc="-450" dirty="0">
                <a:latin typeface="Arial MT"/>
                <a:cs typeface="Arial MT"/>
              </a:rPr>
              <a:t>†o 	</a:t>
            </a:r>
            <a:r>
              <a:rPr sz="2900" spc="-70" dirty="0">
                <a:latin typeface="Arial MT"/>
                <a:cs typeface="Arial MT"/>
              </a:rPr>
              <a:t>reduction</a:t>
            </a:r>
            <a:r>
              <a:rPr sz="2900" spc="-13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in</a:t>
            </a:r>
            <a:r>
              <a:rPr sz="2900" spc="-200" dirty="0">
                <a:latin typeface="Arial MT"/>
                <a:cs typeface="Arial MT"/>
              </a:rPr>
              <a:t> </a:t>
            </a:r>
            <a:r>
              <a:rPr sz="2900" spc="-145" dirty="0">
                <a:latin typeface="Arial MT"/>
                <a:cs typeface="Arial MT"/>
              </a:rPr>
              <a:t>vigour</a:t>
            </a:r>
            <a:r>
              <a:rPr sz="2900" spc="-55" dirty="0">
                <a:latin typeface="Arial MT"/>
                <a:cs typeface="Arial MT"/>
              </a:rPr>
              <a:t> </a:t>
            </a:r>
            <a:r>
              <a:rPr sz="2900" spc="-210" dirty="0">
                <a:latin typeface="Arial MT"/>
                <a:cs typeface="Arial MT"/>
              </a:rPr>
              <a:t>and</a:t>
            </a:r>
            <a:r>
              <a:rPr sz="2900" spc="10" dirty="0">
                <a:latin typeface="Arial MT"/>
                <a:cs typeface="Arial MT"/>
              </a:rPr>
              <a:t> </a:t>
            </a:r>
            <a:r>
              <a:rPr sz="2900" spc="-35" dirty="0">
                <a:latin typeface="Arial MT"/>
                <a:cs typeface="Arial MT"/>
              </a:rPr>
              <a:t>fer†ili†y</a:t>
            </a:r>
            <a:r>
              <a:rPr sz="2900" spc="25" dirty="0">
                <a:latin typeface="Arial MT"/>
                <a:cs typeface="Arial MT"/>
              </a:rPr>
              <a:t> </a:t>
            </a:r>
            <a:r>
              <a:rPr sz="2900" spc="-80" dirty="0">
                <a:latin typeface="Arial MT"/>
                <a:cs typeface="Arial MT"/>
              </a:rPr>
              <a:t>in</a:t>
            </a:r>
            <a:r>
              <a:rPr sz="2900" spc="-240" dirty="0">
                <a:latin typeface="Arial MT"/>
                <a:cs typeface="Arial MT"/>
              </a:rPr>
              <a:t> </a:t>
            </a:r>
            <a:r>
              <a:rPr sz="2900" spc="-30" dirty="0">
                <a:latin typeface="Arial MT"/>
                <a:cs typeface="Arial MT"/>
              </a:rPr>
              <a:t>males.</a:t>
            </a:r>
            <a:endParaRPr sz="2900">
              <a:latin typeface="Arial MT"/>
              <a:cs typeface="Arial MT"/>
            </a:endParaRPr>
          </a:p>
          <a:p>
            <a:pPr marL="518795" lvl="1" indent="-505459">
              <a:lnSpc>
                <a:spcPts val="3204"/>
              </a:lnSpc>
              <a:spcBef>
                <a:spcPts val="250"/>
              </a:spcBef>
              <a:buChar char="•"/>
              <a:tabLst>
                <a:tab pos="518795" algn="l"/>
              </a:tabLst>
            </a:pPr>
            <a:r>
              <a:rPr sz="2800" spc="-125" dirty="0">
                <a:latin typeface="Arial MT"/>
                <a:cs typeface="Arial MT"/>
              </a:rPr>
              <a:t>These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65" dirty="0">
                <a:latin typeface="Arial MT"/>
                <a:cs typeface="Arial MT"/>
              </a:rPr>
              <a:t>chromosomes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70" dirty="0">
                <a:latin typeface="Arial MT"/>
                <a:cs typeface="Arial MT"/>
              </a:rPr>
              <a:t>generally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75" dirty="0">
                <a:latin typeface="Arial MT"/>
                <a:cs typeface="Arial MT"/>
              </a:rPr>
              <a:t>smaller</a:t>
            </a:r>
            <a:r>
              <a:rPr sz="2800" spc="9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i="1" spc="-20" dirty="0">
                <a:latin typeface="Arial"/>
                <a:cs typeface="Arial"/>
              </a:rPr>
              <a:t>size</a:t>
            </a:r>
            <a:r>
              <a:rPr sz="2800" i="1" spc="-105" dirty="0">
                <a:latin typeface="Arial"/>
                <a:cs typeface="Arial"/>
              </a:rPr>
              <a:t> </a:t>
            </a:r>
            <a:r>
              <a:rPr sz="2800" dirty="0">
                <a:latin typeface="Arial MT"/>
                <a:cs typeface="Arial MT"/>
              </a:rPr>
              <a:t>than</a:t>
            </a:r>
            <a:r>
              <a:rPr sz="2800" spc="-125" dirty="0">
                <a:latin typeface="Arial MT"/>
                <a:cs typeface="Arial MT"/>
              </a:rPr>
              <a:t> </a:t>
            </a:r>
            <a:r>
              <a:rPr sz="2800" spc="60" dirty="0">
                <a:latin typeface="Arial MT"/>
                <a:cs typeface="Arial MT"/>
              </a:rPr>
              <a:t>the</a:t>
            </a:r>
            <a:r>
              <a:rPr sz="2800" spc="-14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normal</a:t>
            </a:r>
            <a:endParaRPr sz="2800">
              <a:latin typeface="Arial MT"/>
              <a:cs typeface="Arial MT"/>
            </a:endParaRPr>
          </a:p>
          <a:p>
            <a:pPr marL="516255">
              <a:lnSpc>
                <a:spcPts val="3325"/>
              </a:lnSpc>
            </a:pPr>
            <a:r>
              <a:rPr sz="2900" spc="-130" dirty="0">
                <a:latin typeface="Arial MT"/>
                <a:cs typeface="Arial MT"/>
              </a:rPr>
              <a:t>somatic</a:t>
            </a:r>
            <a:r>
              <a:rPr sz="2900" spc="-65" dirty="0">
                <a:latin typeface="Arial MT"/>
                <a:cs typeface="Arial MT"/>
              </a:rPr>
              <a:t> </a:t>
            </a:r>
            <a:r>
              <a:rPr sz="2900" spc="-280" dirty="0">
                <a:latin typeface="Arial MT"/>
                <a:cs typeface="Arial MT"/>
              </a:rPr>
              <a:t>complernen†.</a:t>
            </a:r>
            <a:endParaRPr sz="2900">
              <a:latin typeface="Arial MT"/>
              <a:cs typeface="Arial MT"/>
            </a:endParaRPr>
          </a:p>
          <a:p>
            <a:pPr marL="531495" lvl="1" indent="-518159">
              <a:spcBef>
                <a:spcPts val="320"/>
              </a:spcBef>
              <a:buChar char="•"/>
              <a:tabLst>
                <a:tab pos="531495" algn="l"/>
              </a:tabLst>
            </a:pPr>
            <a:r>
              <a:rPr sz="2800" spc="-100" dirty="0">
                <a:latin typeface="Arial MT"/>
                <a:cs typeface="Arial MT"/>
              </a:rPr>
              <a:t>They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are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65" dirty="0">
                <a:latin typeface="Arial MT"/>
                <a:cs typeface="Arial MT"/>
              </a:rPr>
              <a:t>believed</a:t>
            </a:r>
            <a:r>
              <a:rPr sz="2800" spc="-130" dirty="0">
                <a:latin typeface="Arial MT"/>
                <a:cs typeface="Arial MT"/>
              </a:rPr>
              <a:t> </a:t>
            </a:r>
            <a:r>
              <a:rPr sz="2800" spc="-380" dirty="0">
                <a:latin typeface="Arial MT"/>
                <a:cs typeface="Arial MT"/>
              </a:rPr>
              <a:t>†o</a:t>
            </a:r>
            <a:r>
              <a:rPr sz="2800" spc="155" dirty="0">
                <a:latin typeface="Arial MT"/>
                <a:cs typeface="Arial MT"/>
              </a:rPr>
              <a:t> </a:t>
            </a:r>
            <a:r>
              <a:rPr sz="2800" spc="-35" dirty="0">
                <a:latin typeface="Arial MT"/>
                <a:cs typeface="Arial MT"/>
              </a:rPr>
              <a:t>be</a:t>
            </a:r>
            <a:r>
              <a:rPr sz="2800" spc="-155" dirty="0">
                <a:latin typeface="Arial MT"/>
                <a:cs typeface="Arial MT"/>
              </a:rPr>
              <a:t> </a:t>
            </a:r>
            <a:r>
              <a:rPr sz="2800" spc="-70" dirty="0">
                <a:latin typeface="Arial MT"/>
                <a:cs typeface="Arial MT"/>
              </a:rPr>
              <a:t>generally</a:t>
            </a:r>
            <a:r>
              <a:rPr sz="2800" spc="-20" dirty="0">
                <a:latin typeface="Arial MT"/>
                <a:cs typeface="Arial MT"/>
              </a:rPr>
              <a:t> </a:t>
            </a:r>
            <a:r>
              <a:rPr sz="2800" spc="-30" dirty="0">
                <a:latin typeface="Arial MT"/>
                <a:cs typeface="Arial MT"/>
              </a:rPr>
              <a:t>inactive</a:t>
            </a:r>
            <a:r>
              <a:rPr sz="2800" spc="-114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genetically.</a:t>
            </a:r>
            <a:endParaRPr sz="2800">
              <a:latin typeface="Arial MT"/>
              <a:cs typeface="Arial MT"/>
            </a:endParaRPr>
          </a:p>
          <a:p>
            <a:pPr marL="509905" lvl="1" indent="-496570">
              <a:spcBef>
                <a:spcPts val="340"/>
              </a:spcBef>
              <a:buChar char="•"/>
              <a:tabLst>
                <a:tab pos="509905" algn="l"/>
              </a:tabLst>
            </a:pPr>
            <a:r>
              <a:rPr sz="2800" dirty="0">
                <a:latin typeface="Arial MT"/>
                <a:cs typeface="Arial MT"/>
              </a:rPr>
              <a:t>Origin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of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i="1" spc="-180" dirty="0">
                <a:latin typeface="Arial"/>
                <a:cs typeface="Arial"/>
              </a:rPr>
              <a:t>†6ese</a:t>
            </a:r>
            <a:r>
              <a:rPr sz="2800" i="1" spc="-20" dirty="0">
                <a:latin typeface="Arial"/>
                <a:cs typeface="Arial"/>
              </a:rPr>
              <a:t> </a:t>
            </a:r>
            <a:r>
              <a:rPr sz="2800" i="1" spc="-75" dirty="0">
                <a:latin typeface="Arial"/>
                <a:cs typeface="Arial"/>
              </a:rPr>
              <a:t>chro</a:t>
            </a:r>
            <a:r>
              <a:rPr sz="2800" spc="-75" dirty="0">
                <a:latin typeface="Arial MT"/>
                <a:cs typeface="Arial MT"/>
              </a:rPr>
              <a:t>m</a:t>
            </a:r>
            <a:r>
              <a:rPr sz="2800" i="1" spc="-75" dirty="0">
                <a:latin typeface="Arial"/>
                <a:cs typeface="Arial"/>
              </a:rPr>
              <a:t>osomes</a:t>
            </a:r>
            <a:r>
              <a:rPr sz="2800" spc="-75" dirty="0">
                <a:latin typeface="Arial MT"/>
                <a:cs typeface="Arial MT"/>
              </a:rPr>
              <a:t>in</a:t>
            </a:r>
            <a:r>
              <a:rPr sz="2800" spc="-120" dirty="0">
                <a:latin typeface="Arial MT"/>
                <a:cs typeface="Arial MT"/>
              </a:rPr>
              <a:t> </a:t>
            </a:r>
            <a:r>
              <a:rPr sz="2800" i="1" spc="-95" dirty="0">
                <a:latin typeface="Arial"/>
                <a:cs typeface="Arial"/>
              </a:rPr>
              <a:t>nos†</a:t>
            </a:r>
            <a:r>
              <a:rPr sz="2800" i="1" spc="200" dirty="0">
                <a:latin typeface="Arial"/>
                <a:cs typeface="Arial"/>
              </a:rPr>
              <a:t> </a:t>
            </a:r>
            <a:r>
              <a:rPr sz="2800" spc="-95" dirty="0">
                <a:latin typeface="Arial MT"/>
                <a:cs typeface="Arial MT"/>
              </a:rPr>
              <a:t>species</a:t>
            </a:r>
            <a:r>
              <a:rPr sz="2800" spc="125" dirty="0">
                <a:latin typeface="Arial MT"/>
                <a:cs typeface="Arial MT"/>
              </a:rPr>
              <a:t> </a:t>
            </a:r>
            <a:r>
              <a:rPr sz="2800" i="1" spc="-120" dirty="0">
                <a:latin typeface="Arial"/>
                <a:cs typeface="Arial"/>
              </a:rPr>
              <a:t>is</a:t>
            </a:r>
            <a:r>
              <a:rPr sz="2800" i="1" spc="-75" dirty="0">
                <a:latin typeface="Arial"/>
                <a:cs typeface="Arial"/>
              </a:rPr>
              <a:t> </a:t>
            </a:r>
            <a:r>
              <a:rPr sz="2800" spc="-70" dirty="0">
                <a:latin typeface="Arial MT"/>
                <a:cs typeface="Arial MT"/>
              </a:rPr>
              <a:t>unknown.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1431" y="8940800"/>
            <a:ext cx="1397000" cy="609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76131" y="6629400"/>
            <a:ext cx="2324100" cy="21717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49531" y="6616700"/>
            <a:ext cx="2120900" cy="21463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83731" y="1562100"/>
            <a:ext cx="3835400" cy="42291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771731" y="1333500"/>
            <a:ext cx="5969000" cy="4800600"/>
            <a:chOff x="6604000" y="1333500"/>
            <a:chExt cx="5969000" cy="480060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04000" y="3810000"/>
              <a:ext cx="5969000" cy="2324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4000" y="1333500"/>
              <a:ext cx="5969000" cy="2438400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5831892" y="898905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574886"/>
                </a:moveTo>
                <a:lnTo>
                  <a:pt x="0" y="0"/>
                </a:lnTo>
              </a:path>
            </a:pathLst>
          </a:custGeom>
          <a:ln w="14816">
            <a:solidFill>
              <a:srgbClr val="2828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824483" y="8989059"/>
            <a:ext cx="1946910" cy="575310"/>
            <a:chOff x="3656752" y="8989059"/>
            <a:chExt cx="1946910" cy="575310"/>
          </a:xfrm>
        </p:grpSpPr>
        <p:sp>
          <p:nvSpPr>
            <p:cNvPr id="11" name="object 11"/>
            <p:cNvSpPr/>
            <p:nvPr/>
          </p:nvSpPr>
          <p:spPr>
            <a:xfrm>
              <a:off x="5596255" y="8989059"/>
              <a:ext cx="0" cy="575310"/>
            </a:xfrm>
            <a:custGeom>
              <a:avLst/>
              <a:gdLst/>
              <a:ahLst/>
              <a:cxnLst/>
              <a:rect l="l" t="t" r="r" b="b"/>
              <a:pathLst>
                <a:path h="575309">
                  <a:moveTo>
                    <a:pt x="0" y="574886"/>
                  </a:moveTo>
                  <a:lnTo>
                    <a:pt x="0" y="0"/>
                  </a:lnTo>
                </a:path>
              </a:pathLst>
            </a:custGeom>
            <a:ln w="14816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56752" y="8996468"/>
              <a:ext cx="1946910" cy="0"/>
            </a:xfrm>
            <a:custGeom>
              <a:avLst/>
              <a:gdLst/>
              <a:ahLst/>
              <a:cxnLst/>
              <a:rect l="l" t="t" r="r" b="b"/>
              <a:pathLst>
                <a:path w="1946910">
                  <a:moveTo>
                    <a:pt x="0" y="0"/>
                  </a:moveTo>
                  <a:lnTo>
                    <a:pt x="1946909" y="0"/>
                  </a:lnTo>
                </a:path>
              </a:pathLst>
            </a:custGeom>
            <a:ln w="14816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656752" y="9556538"/>
              <a:ext cx="1946910" cy="0"/>
            </a:xfrm>
            <a:custGeom>
              <a:avLst/>
              <a:gdLst/>
              <a:ahLst/>
              <a:cxnLst/>
              <a:rect l="l" t="t" r="r" b="b"/>
              <a:pathLst>
                <a:path w="1946910">
                  <a:moveTo>
                    <a:pt x="0" y="0"/>
                  </a:moveTo>
                  <a:lnTo>
                    <a:pt x="1946909" y="0"/>
                  </a:lnTo>
                </a:path>
              </a:pathLst>
            </a:custGeom>
            <a:ln w="14816">
              <a:solidFill>
                <a:srgbClr val="28282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93066" y="9233534"/>
              <a:ext cx="513080" cy="0"/>
            </a:xfrm>
            <a:custGeom>
              <a:avLst/>
              <a:gdLst/>
              <a:ahLst/>
              <a:cxnLst/>
              <a:rect l="l" t="t" r="r" b="b"/>
              <a:pathLst>
                <a:path w="513079">
                  <a:moveTo>
                    <a:pt x="0" y="0"/>
                  </a:moveTo>
                  <a:lnTo>
                    <a:pt x="512656" y="0"/>
                  </a:lnTo>
                </a:path>
              </a:pathLst>
            </a:custGeom>
            <a:ln w="3175">
              <a:solidFill>
                <a:srgbClr val="5B5B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15366" y="9233534"/>
              <a:ext cx="513080" cy="0"/>
            </a:xfrm>
            <a:custGeom>
              <a:avLst/>
              <a:gdLst/>
              <a:ahLst/>
              <a:cxnLst/>
              <a:rect l="l" t="t" r="r" b="b"/>
              <a:pathLst>
                <a:path w="513079">
                  <a:moveTo>
                    <a:pt x="0" y="0"/>
                  </a:moveTo>
                  <a:lnTo>
                    <a:pt x="512656" y="0"/>
                  </a:lnTo>
                </a:path>
              </a:pathLst>
            </a:custGeom>
            <a:ln w="3175">
              <a:solidFill>
                <a:srgbClr val="5B5B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25812" y="9233534"/>
              <a:ext cx="513080" cy="0"/>
            </a:xfrm>
            <a:custGeom>
              <a:avLst/>
              <a:gdLst/>
              <a:ahLst/>
              <a:cxnLst/>
              <a:rect l="l" t="t" r="r" b="b"/>
              <a:pathLst>
                <a:path w="513079">
                  <a:moveTo>
                    <a:pt x="0" y="0"/>
                  </a:moveTo>
                  <a:lnTo>
                    <a:pt x="512656" y="0"/>
                  </a:lnTo>
                </a:path>
              </a:pathLst>
            </a:custGeom>
            <a:ln w="3175">
              <a:solidFill>
                <a:srgbClr val="606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0850298" y="8916458"/>
            <a:ext cx="536575" cy="0"/>
          </a:xfrm>
          <a:custGeom>
            <a:avLst/>
            <a:gdLst/>
            <a:ahLst/>
            <a:cxnLst/>
            <a:rect l="l" t="t" r="r" b="b"/>
            <a:pathLst>
              <a:path w="536575">
                <a:moveTo>
                  <a:pt x="0" y="0"/>
                </a:moveTo>
                <a:lnTo>
                  <a:pt x="536363" y="0"/>
                </a:lnTo>
              </a:path>
            </a:pathLst>
          </a:custGeom>
          <a:ln w="26669">
            <a:solidFill>
              <a:srgbClr val="4B4B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10931" y="4203700"/>
            <a:ext cx="1600200" cy="7747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65031" y="6337300"/>
            <a:ext cx="152400" cy="2032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69931" y="6324600"/>
            <a:ext cx="774700" cy="241300"/>
          </a:xfrm>
          <a:prstGeom prst="rect">
            <a:avLst/>
          </a:prstGeom>
        </p:spPr>
      </p:pic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902954"/>
          </a:xfrm>
          <a:prstGeom prst="rect">
            <a:avLst/>
          </a:prstGeom>
        </p:spPr>
        <p:txBody>
          <a:bodyPr vert="horz" wrap="square" lIns="0" tIns="109361" rIns="0" bIns="0" rtlCol="0">
            <a:spAutoFit/>
          </a:bodyPr>
          <a:lstStyle/>
          <a:p>
            <a:pPr marL="17780">
              <a:spcBef>
                <a:spcPts val="100"/>
              </a:spcBef>
            </a:pPr>
            <a:r>
              <a:rPr spc="-385" dirty="0">
                <a:solidFill>
                  <a:srgbClr val="FB0500"/>
                </a:solidFill>
              </a:rPr>
              <a:t>SPE¢IAL</a:t>
            </a:r>
            <a:r>
              <a:rPr spc="580" dirty="0">
                <a:solidFill>
                  <a:srgbClr val="FB0500"/>
                </a:solidFill>
              </a:rPr>
              <a:t> </a:t>
            </a:r>
            <a:r>
              <a:rPr spc="-330" dirty="0">
                <a:solidFill>
                  <a:srgbClr val="F20103"/>
                </a:solidFill>
              </a:rPr>
              <a:t>TYPES</a:t>
            </a:r>
            <a:r>
              <a:rPr spc="345" dirty="0">
                <a:solidFill>
                  <a:srgbClr val="F20103"/>
                </a:solidFill>
              </a:rPr>
              <a:t> </a:t>
            </a:r>
            <a:r>
              <a:rPr spc="-365" dirty="0">
                <a:solidFill>
                  <a:srgbClr val="F40000"/>
                </a:solidFill>
              </a:rPr>
              <a:t>OF</a:t>
            </a:r>
            <a:r>
              <a:rPr spc="415" dirty="0">
                <a:solidFill>
                  <a:srgbClr val="F40000"/>
                </a:solidFill>
              </a:rPr>
              <a:t> </a:t>
            </a:r>
            <a:r>
              <a:rPr spc="-515" dirty="0">
                <a:solidFill>
                  <a:srgbClr val="FD0808"/>
                </a:solidFill>
              </a:rPr>
              <a:t>CHROMOSOMES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890019" y="6168849"/>
            <a:ext cx="211454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2550" spc="-50" dirty="0">
                <a:latin typeface="Arial MT"/>
                <a:cs typeface="Arial MT"/>
              </a:rPr>
              <a:t>b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42927" y="6168849"/>
            <a:ext cx="211454" cy="4184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2550" spc="-50" dirty="0">
                <a:solidFill>
                  <a:srgbClr val="5B5B5B"/>
                </a:solidFill>
                <a:latin typeface="Arial MT"/>
                <a:cs typeface="Arial MT"/>
              </a:rPr>
              <a:t>q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22</a:t>
            </a:fld>
            <a:endParaRPr lang="en-US"/>
          </a:p>
        </p:txBody>
      </p:sp>
      <p:pic>
        <p:nvPicPr>
          <p:cNvPr id="2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49610"/>
          </a:xfrm>
          <a:prstGeom prst="rect">
            <a:avLst/>
          </a:prstGeom>
        </p:spPr>
        <p:txBody>
          <a:bodyPr vert="horz" wrap="square" lIns="0" tIns="262219" rIns="0" bIns="0" rtlCol="0">
            <a:spAutoFit/>
          </a:bodyPr>
          <a:lstStyle/>
          <a:p>
            <a:pPr marL="18415">
              <a:spcBef>
                <a:spcPts val="105"/>
              </a:spcBef>
            </a:pPr>
            <a:r>
              <a:rPr sz="5100" spc="-350" dirty="0">
                <a:solidFill>
                  <a:srgbClr val="F90801"/>
                </a:solidFill>
              </a:rPr>
              <a:t>SPECIAL</a:t>
            </a:r>
            <a:r>
              <a:rPr sz="5100" spc="655" dirty="0">
                <a:solidFill>
                  <a:srgbClr val="F90801"/>
                </a:solidFill>
              </a:rPr>
              <a:t> </a:t>
            </a:r>
            <a:r>
              <a:rPr sz="5100" spc="-295" dirty="0">
                <a:solidFill>
                  <a:srgbClr val="FF0501"/>
                </a:solidFill>
              </a:rPr>
              <a:t>TYPES</a:t>
            </a:r>
            <a:r>
              <a:rPr sz="5100" spc="350" dirty="0">
                <a:solidFill>
                  <a:srgbClr val="FF0501"/>
                </a:solidFill>
              </a:rPr>
              <a:t> </a:t>
            </a:r>
            <a:r>
              <a:rPr sz="5100" spc="-365" dirty="0">
                <a:solidFill>
                  <a:srgbClr val="EF0508"/>
                </a:solidFill>
              </a:rPr>
              <a:t>OF</a:t>
            </a:r>
            <a:r>
              <a:rPr sz="5100" spc="430" dirty="0">
                <a:solidFill>
                  <a:srgbClr val="EF0508"/>
                </a:solidFill>
              </a:rPr>
              <a:t> </a:t>
            </a:r>
            <a:r>
              <a:rPr sz="5100" spc="-470" dirty="0">
                <a:solidFill>
                  <a:srgbClr val="F70500"/>
                </a:solidFill>
              </a:rPr>
              <a:t>CHROMOSOMES</a:t>
            </a:r>
            <a:endParaRPr sz="5100"/>
          </a:p>
        </p:txBody>
      </p:sp>
      <p:sp>
        <p:nvSpPr>
          <p:cNvPr id="3" name="object 3"/>
          <p:cNvSpPr txBox="1"/>
          <p:nvPr/>
        </p:nvSpPr>
        <p:spPr>
          <a:xfrm>
            <a:off x="2923046" y="1515357"/>
            <a:ext cx="11289030" cy="5367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67359" indent="-452755">
              <a:lnSpc>
                <a:spcPts val="3310"/>
              </a:lnSpc>
              <a:spcBef>
                <a:spcPts val="114"/>
              </a:spcBef>
              <a:buAutoNum type="arabicPeriod" startAt="4"/>
              <a:tabLst>
                <a:tab pos="467359" algn="l"/>
                <a:tab pos="3550285" algn="l"/>
              </a:tabLst>
            </a:pPr>
            <a:r>
              <a:rPr sz="2850" spc="-105" dirty="0">
                <a:latin typeface="Arial MT"/>
                <a:cs typeface="Arial MT"/>
              </a:rPr>
              <a:t>Isochromosorries:</a:t>
            </a:r>
            <a:r>
              <a:rPr sz="2850" spc="-265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-</a:t>
            </a:r>
            <a:r>
              <a:rPr sz="2850" dirty="0">
                <a:latin typeface="Arial MT"/>
                <a:cs typeface="Arial MT"/>
              </a:rPr>
              <a:t>	</a:t>
            </a:r>
            <a:r>
              <a:rPr sz="2850" spc="-200" dirty="0">
                <a:latin typeface="Arial MT"/>
                <a:cs typeface="Arial MT"/>
              </a:rPr>
              <a:t>An</a:t>
            </a:r>
            <a:r>
              <a:rPr sz="2850" spc="-220" dirty="0">
                <a:latin typeface="Arial MT"/>
                <a:cs typeface="Arial MT"/>
              </a:rPr>
              <a:t> </a:t>
            </a:r>
            <a:r>
              <a:rPr sz="2850" spc="-180" dirty="0">
                <a:latin typeface="Arial MT"/>
                <a:cs typeface="Arial MT"/>
              </a:rPr>
              <a:t>isochromosome</a:t>
            </a:r>
            <a:r>
              <a:rPr sz="2850" spc="14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is</a:t>
            </a:r>
            <a:r>
              <a:rPr sz="2850" spc="-1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55" dirty="0">
                <a:latin typeface="Arial MT"/>
                <a:cs typeface="Arial MT"/>
              </a:rPr>
              <a:t> </a:t>
            </a:r>
            <a:r>
              <a:rPr sz="2850" spc="-235" dirty="0">
                <a:latin typeface="Arial MT"/>
                <a:cs typeface="Arial MT"/>
              </a:rPr>
              <a:t>one</a:t>
            </a:r>
            <a:r>
              <a:rPr sz="2850" spc="-10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in</a:t>
            </a:r>
            <a:r>
              <a:rPr sz="2850" spc="-175" dirty="0">
                <a:latin typeface="Arial MT"/>
                <a:cs typeface="Arial MT"/>
              </a:rPr>
              <a:t> </a:t>
            </a:r>
            <a:r>
              <a:rPr sz="2850" spc="-145" dirty="0">
                <a:latin typeface="Arial MT"/>
                <a:cs typeface="Arial MT"/>
              </a:rPr>
              <a:t>which</a:t>
            </a:r>
            <a:r>
              <a:rPr sz="2850" spc="-55" dirty="0">
                <a:latin typeface="Arial MT"/>
                <a:cs typeface="Arial MT"/>
              </a:rPr>
              <a:t> </a:t>
            </a:r>
            <a:r>
              <a:rPr sz="2850" spc="-370" dirty="0">
                <a:latin typeface="Arial MT"/>
                <a:cs typeface="Arial MT"/>
              </a:rPr>
              <a:t>†wo</a:t>
            </a:r>
            <a:r>
              <a:rPr sz="2850" spc="150" dirty="0">
                <a:latin typeface="Arial MT"/>
                <a:cs typeface="Arial MT"/>
              </a:rPr>
              <a:t> </a:t>
            </a:r>
            <a:r>
              <a:rPr sz="2850" spc="-130" dirty="0">
                <a:latin typeface="Arial MT"/>
                <a:cs typeface="Arial MT"/>
              </a:rPr>
              <a:t>arms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are</a:t>
            </a:r>
            <a:endParaRPr sz="2850">
              <a:latin typeface="Arial MT"/>
              <a:cs typeface="Arial MT"/>
            </a:endParaRPr>
          </a:p>
          <a:p>
            <a:pPr marL="516255">
              <a:lnSpc>
                <a:spcPts val="3250"/>
              </a:lnSpc>
            </a:pPr>
            <a:r>
              <a:rPr sz="2800" spc="-10" dirty="0">
                <a:latin typeface="Arial MT"/>
                <a:cs typeface="Arial MT"/>
              </a:rPr>
              <a:t>identical</a:t>
            </a:r>
            <a:r>
              <a:rPr sz="2800" spc="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with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75" dirty="0">
                <a:latin typeface="Arial MT"/>
                <a:cs typeface="Arial MT"/>
              </a:rPr>
              <a:t>each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80" dirty="0">
                <a:latin typeface="Arial MT"/>
                <a:cs typeface="Arial MT"/>
              </a:rPr>
              <a:t>o†her</a:t>
            </a:r>
            <a:r>
              <a:rPr sz="2800" spc="13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180" dirty="0">
                <a:latin typeface="Arial MT"/>
                <a:cs typeface="Arial MT"/>
              </a:rPr>
              <a:t> </a:t>
            </a:r>
            <a:r>
              <a:rPr sz="2800" spc="-215" dirty="0">
                <a:latin typeface="Arial MT"/>
                <a:cs typeface="Arial MT"/>
              </a:rPr>
              <a:t>gene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270" dirty="0">
                <a:latin typeface="Arial MT"/>
                <a:cs typeface="Arial MT"/>
              </a:rPr>
              <a:t>con†en†</a:t>
            </a:r>
            <a:r>
              <a:rPr sz="2800" spc="145" dirty="0">
                <a:latin typeface="Arial MT"/>
                <a:cs typeface="Arial MT"/>
              </a:rPr>
              <a:t> </a:t>
            </a:r>
            <a:r>
              <a:rPr sz="2800" spc="-200" dirty="0">
                <a:latin typeface="Arial MT"/>
                <a:cs typeface="Arial MT"/>
              </a:rPr>
              <a:t>and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45" dirty="0">
                <a:latin typeface="Arial MT"/>
                <a:cs typeface="Arial MT"/>
              </a:rPr>
              <a:t>morphology.</a:t>
            </a:r>
            <a:endParaRPr sz="2800">
              <a:latin typeface="Arial MT"/>
              <a:cs typeface="Arial MT"/>
            </a:endParaRPr>
          </a:p>
          <a:p>
            <a:pPr>
              <a:spcBef>
                <a:spcPts val="670"/>
              </a:spcBef>
            </a:pPr>
            <a:endParaRPr sz="2800">
              <a:latin typeface="Arial MT"/>
              <a:cs typeface="Arial MT"/>
            </a:endParaRPr>
          </a:p>
          <a:p>
            <a:pPr marL="523240" lvl="1" indent="-510540">
              <a:lnSpc>
                <a:spcPts val="3260"/>
              </a:lnSpc>
              <a:buChar char="•"/>
              <a:tabLst>
                <a:tab pos="523240" algn="l"/>
              </a:tabLst>
            </a:pPr>
            <a:r>
              <a:rPr sz="2850" spc="-180" dirty="0">
                <a:latin typeface="Arial MT"/>
                <a:cs typeface="Arial MT"/>
              </a:rPr>
              <a:t>Such</a:t>
            </a:r>
            <a:r>
              <a:rPr sz="2850" spc="-15" dirty="0">
                <a:latin typeface="Arial MT"/>
                <a:cs typeface="Arial MT"/>
              </a:rPr>
              <a:t> </a:t>
            </a:r>
            <a:r>
              <a:rPr sz="2850" spc="-229" dirty="0">
                <a:latin typeface="Arial MT"/>
                <a:cs typeface="Arial MT"/>
              </a:rPr>
              <a:t>a</a:t>
            </a:r>
            <a:r>
              <a:rPr sz="2850" spc="-175" dirty="0">
                <a:latin typeface="Arial MT"/>
                <a:cs typeface="Arial MT"/>
              </a:rPr>
              <a:t> </a:t>
            </a:r>
            <a:r>
              <a:rPr sz="2850" spc="-190" dirty="0">
                <a:latin typeface="Arial MT"/>
                <a:cs typeface="Arial MT"/>
              </a:rPr>
              <a:t>chromosome</a:t>
            </a:r>
            <a:r>
              <a:rPr sz="2850" spc="-1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is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in</a:t>
            </a:r>
            <a:r>
              <a:rPr sz="2850" spc="-185" dirty="0">
                <a:latin typeface="Arial MT"/>
                <a:cs typeface="Arial MT"/>
              </a:rPr>
              <a:t> </a:t>
            </a:r>
            <a:r>
              <a:rPr sz="2850" i="1" spc="-215" dirty="0">
                <a:latin typeface="Arial"/>
                <a:cs typeface="Arial"/>
              </a:rPr>
              <a:t>ossense</a:t>
            </a:r>
            <a:r>
              <a:rPr sz="2850" i="1" spc="25" dirty="0">
                <a:latin typeface="Arial"/>
                <a:cs typeface="Arial"/>
              </a:rPr>
              <a:t> </a:t>
            </a:r>
            <a:r>
              <a:rPr sz="2850" dirty="0">
                <a:latin typeface="Arial MT"/>
                <a:cs typeface="Arial MT"/>
              </a:rPr>
              <a:t>a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i="1" spc="-65" dirty="0">
                <a:latin typeface="Arial"/>
                <a:cs typeface="Arial"/>
              </a:rPr>
              <a:t>reverse</a:t>
            </a:r>
            <a:r>
              <a:rPr sz="2850" i="1" spc="-30" dirty="0">
                <a:latin typeface="Arial"/>
                <a:cs typeface="Arial"/>
              </a:rPr>
              <a:t> </a:t>
            </a:r>
            <a:r>
              <a:rPr sz="2850" spc="-70" dirty="0">
                <a:latin typeface="Arial MT"/>
                <a:cs typeface="Arial MT"/>
              </a:rPr>
              <a:t>duplication</a:t>
            </a:r>
            <a:r>
              <a:rPr sz="2850" spc="-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with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i="1" spc="-110" dirty="0">
                <a:latin typeface="Arial"/>
                <a:cs typeface="Arial"/>
              </a:rPr>
              <a:t>en†romeres</a:t>
            </a:r>
            <a:endParaRPr sz="2850">
              <a:latin typeface="Arial"/>
              <a:cs typeface="Arial"/>
            </a:endParaRPr>
          </a:p>
          <a:p>
            <a:pPr marL="502920">
              <a:lnSpc>
                <a:spcPts val="3260"/>
              </a:lnSpc>
            </a:pPr>
            <a:r>
              <a:rPr sz="2850" spc="-85" dirty="0">
                <a:latin typeface="Arial MT"/>
                <a:cs typeface="Arial MT"/>
              </a:rPr>
              <a:t>separating</a:t>
            </a:r>
            <a:r>
              <a:rPr sz="2850" spc="8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the</a:t>
            </a:r>
            <a:r>
              <a:rPr sz="2850" spc="-60" dirty="0">
                <a:latin typeface="Arial MT"/>
                <a:cs typeface="Arial MT"/>
              </a:rPr>
              <a:t> </a:t>
            </a:r>
            <a:r>
              <a:rPr sz="2850" spc="-405" dirty="0">
                <a:latin typeface="Arial MT"/>
                <a:cs typeface="Arial MT"/>
              </a:rPr>
              <a:t>†wo</a:t>
            </a:r>
            <a:r>
              <a:rPr sz="2850" spc="250" dirty="0">
                <a:latin typeface="Arial MT"/>
                <a:cs typeface="Arial MT"/>
              </a:rPr>
              <a:t> </a:t>
            </a:r>
            <a:r>
              <a:rPr sz="2850" spc="-10" dirty="0">
                <a:latin typeface="Arial MT"/>
                <a:cs typeface="Arial MT"/>
              </a:rPr>
              <a:t>arms.</a:t>
            </a:r>
            <a:endParaRPr sz="2850">
              <a:latin typeface="Arial MT"/>
              <a:cs typeface="Arial MT"/>
            </a:endParaRPr>
          </a:p>
          <a:p>
            <a:pPr>
              <a:spcBef>
                <a:spcPts val="1115"/>
              </a:spcBef>
            </a:pPr>
            <a:endParaRPr sz="2850">
              <a:latin typeface="Arial MT"/>
              <a:cs typeface="Arial MT"/>
            </a:endParaRPr>
          </a:p>
          <a:p>
            <a:pPr marL="511175" marR="243840" lvl="1" indent="-498475">
              <a:lnSpc>
                <a:spcPts val="3050"/>
              </a:lnSpc>
              <a:buChar char="•"/>
              <a:tabLst>
                <a:tab pos="514984" algn="l"/>
                <a:tab pos="8768080" algn="l"/>
              </a:tabLst>
            </a:pPr>
            <a:r>
              <a:rPr sz="2800" spc="-45" dirty="0">
                <a:latin typeface="Arial MT"/>
                <a:cs typeface="Arial MT"/>
              </a:rPr>
              <a:t>Every</a:t>
            </a:r>
            <a:r>
              <a:rPr sz="2800" spc="-150" dirty="0">
                <a:latin typeface="Arial MT"/>
                <a:cs typeface="Arial MT"/>
              </a:rPr>
              <a:t> isochromosome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i="1" spc="-30" dirty="0">
                <a:latin typeface="Arial"/>
                <a:cs typeface="Arial"/>
              </a:rPr>
              <a:t>is</a:t>
            </a:r>
            <a:r>
              <a:rPr sz="2800" i="1" spc="-165" dirty="0">
                <a:latin typeface="Arial"/>
                <a:cs typeface="Arial"/>
              </a:rPr>
              <a:t> </a:t>
            </a:r>
            <a:r>
              <a:rPr sz="2800" spc="-145" dirty="0">
                <a:latin typeface="Arial MT"/>
                <a:cs typeface="Arial MT"/>
              </a:rPr>
              <a:t>me†acen†ric.</a:t>
            </a:r>
            <a:r>
              <a:rPr sz="2800" spc="120" dirty="0">
                <a:latin typeface="Arial MT"/>
                <a:cs typeface="Arial MT"/>
              </a:rPr>
              <a:t> </a:t>
            </a:r>
            <a:r>
              <a:rPr sz="2800" spc="-100" dirty="0">
                <a:latin typeface="Arial MT"/>
                <a:cs typeface="Arial MT"/>
              </a:rPr>
              <a:t>The</a:t>
            </a:r>
            <a:r>
              <a:rPr sz="2800" spc="-90" dirty="0">
                <a:latin typeface="Arial MT"/>
                <a:cs typeface="Arial MT"/>
              </a:rPr>
              <a:t> </a:t>
            </a:r>
            <a:r>
              <a:rPr sz="2800" spc="-225" dirty="0">
                <a:latin typeface="Arial MT"/>
                <a:cs typeface="Arial MT"/>
              </a:rPr>
              <a:t>a††ached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’x</a:t>
            </a:r>
            <a:r>
              <a:rPr sz="2800" dirty="0">
                <a:latin typeface="Arial MT"/>
                <a:cs typeface="Arial MT"/>
              </a:rPr>
              <a:t>	</a:t>
            </a:r>
            <a:r>
              <a:rPr sz="2800" spc="-165" dirty="0">
                <a:latin typeface="Arial MT"/>
                <a:cs typeface="Arial MT"/>
              </a:rPr>
              <a:t>chromosome</a:t>
            </a:r>
            <a:r>
              <a:rPr sz="2800" spc="55" dirty="0">
                <a:latin typeface="Arial MT"/>
                <a:cs typeface="Arial MT"/>
              </a:rPr>
              <a:t> </a:t>
            </a:r>
            <a:r>
              <a:rPr sz="2800" spc="-25" dirty="0">
                <a:latin typeface="Arial MT"/>
                <a:cs typeface="Arial MT"/>
              </a:rPr>
              <a:t>of 	</a:t>
            </a:r>
            <a:r>
              <a:rPr sz="2850" i="1" spc="-114" dirty="0">
                <a:latin typeface="Arial"/>
                <a:cs typeface="Arial"/>
              </a:rPr>
              <a:t>Drosophila</a:t>
            </a:r>
            <a:r>
              <a:rPr sz="2850" i="1" spc="-85" dirty="0">
                <a:latin typeface="Arial"/>
                <a:cs typeface="Arial"/>
              </a:rPr>
              <a:t> </a:t>
            </a:r>
            <a:r>
              <a:rPr sz="2850" i="1" spc="-10" dirty="0">
                <a:latin typeface="Arial"/>
                <a:cs typeface="Arial"/>
              </a:rPr>
              <a:t>is</a:t>
            </a:r>
            <a:r>
              <a:rPr sz="2850" i="1" spc="-185" dirty="0">
                <a:latin typeface="Arial"/>
                <a:cs typeface="Arial"/>
              </a:rPr>
              <a:t> </a:t>
            </a:r>
            <a:r>
              <a:rPr sz="2850" i="1" spc="-245" dirty="0">
                <a:latin typeface="Arial"/>
                <a:cs typeface="Arial"/>
              </a:rPr>
              <a:t>a</a:t>
            </a:r>
            <a:r>
              <a:rPr sz="2850" i="1" spc="-85" dirty="0">
                <a:latin typeface="Arial"/>
                <a:cs typeface="Arial"/>
              </a:rPr>
              <a:t> </a:t>
            </a:r>
            <a:r>
              <a:rPr sz="2850" i="1" spc="-120" dirty="0">
                <a:latin typeface="Arial"/>
                <a:cs typeface="Arial"/>
              </a:rPr>
              <a:t>classical</a:t>
            </a:r>
            <a:r>
              <a:rPr sz="2850" i="1" spc="-60" dirty="0">
                <a:latin typeface="Arial"/>
                <a:cs typeface="Arial"/>
              </a:rPr>
              <a:t> </a:t>
            </a:r>
            <a:r>
              <a:rPr sz="2850" spc="-170" dirty="0">
                <a:latin typeface="Arial MT"/>
                <a:cs typeface="Arial MT"/>
              </a:rPr>
              <a:t>example</a:t>
            </a:r>
            <a:r>
              <a:rPr sz="2850" spc="15" dirty="0">
                <a:latin typeface="Arial MT"/>
                <a:cs typeface="Arial MT"/>
              </a:rPr>
              <a:t> </a:t>
            </a:r>
            <a:r>
              <a:rPr sz="2850" i="1" spc="55" dirty="0">
                <a:latin typeface="Arial"/>
                <a:cs typeface="Arial"/>
              </a:rPr>
              <a:t>of</a:t>
            </a:r>
            <a:r>
              <a:rPr sz="2850" i="1" spc="-5" dirty="0">
                <a:latin typeface="Arial"/>
                <a:cs typeface="Arial"/>
              </a:rPr>
              <a:t> </a:t>
            </a:r>
            <a:r>
              <a:rPr sz="2850" i="1" spc="-250" dirty="0">
                <a:latin typeface="Arial"/>
                <a:cs typeface="Arial"/>
              </a:rPr>
              <a:t>an</a:t>
            </a:r>
            <a:r>
              <a:rPr sz="2850" i="1" spc="-65" dirty="0">
                <a:latin typeface="Arial"/>
                <a:cs typeface="Arial"/>
              </a:rPr>
              <a:t> </a:t>
            </a:r>
            <a:r>
              <a:rPr sz="2850" spc="-170" dirty="0">
                <a:latin typeface="Arial MT"/>
                <a:cs typeface="Arial MT"/>
              </a:rPr>
              <a:t>isochromosome.</a:t>
            </a:r>
            <a:r>
              <a:rPr sz="2850" spc="-135" dirty="0">
                <a:latin typeface="Arial MT"/>
                <a:cs typeface="Arial MT"/>
              </a:rPr>
              <a:t> </a:t>
            </a:r>
            <a:r>
              <a:rPr sz="2850" spc="-110" dirty="0">
                <a:latin typeface="Arial MT"/>
                <a:cs typeface="Arial MT"/>
              </a:rPr>
              <a:t>However</a:t>
            </a:r>
            <a:r>
              <a:rPr sz="2850" spc="220" dirty="0">
                <a:latin typeface="Arial MT"/>
                <a:cs typeface="Arial MT"/>
              </a:rPr>
              <a:t> </a:t>
            </a:r>
            <a:r>
              <a:rPr sz="2850" i="1" spc="-285" dirty="0">
                <a:latin typeface="Arial"/>
                <a:cs typeface="Arial"/>
              </a:rPr>
              <a:t>i†s 	</a:t>
            </a:r>
            <a:r>
              <a:rPr sz="2900" spc="-60" dirty="0">
                <a:latin typeface="Arial MT"/>
                <a:cs typeface="Arial MT"/>
              </a:rPr>
              <a:t>origin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i="1" spc="-114" dirty="0">
                <a:latin typeface="Arial"/>
                <a:cs typeface="Arial"/>
              </a:rPr>
              <a:t>is</a:t>
            </a:r>
            <a:r>
              <a:rPr sz="2900" i="1" spc="-40" dirty="0">
                <a:latin typeface="Arial"/>
                <a:cs typeface="Arial"/>
              </a:rPr>
              <a:t> </a:t>
            </a:r>
            <a:r>
              <a:rPr sz="2900" spc="-10" dirty="0">
                <a:latin typeface="Arial MT"/>
                <a:cs typeface="Arial MT"/>
              </a:rPr>
              <a:t>uncertain.</a:t>
            </a:r>
            <a:endParaRPr sz="2900">
              <a:latin typeface="Arial MT"/>
              <a:cs typeface="Arial MT"/>
            </a:endParaRPr>
          </a:p>
          <a:p>
            <a:pPr lvl="1">
              <a:spcBef>
                <a:spcPts val="770"/>
              </a:spcBef>
              <a:buFont typeface="Arial MT"/>
              <a:buChar char="•"/>
            </a:pPr>
            <a:endParaRPr sz="2800">
              <a:latin typeface="Arial MT"/>
              <a:cs typeface="Arial MT"/>
            </a:endParaRPr>
          </a:p>
          <a:p>
            <a:pPr marL="531495" lvl="1" indent="-518795">
              <a:lnSpc>
                <a:spcPts val="3130"/>
              </a:lnSpc>
              <a:buChar char="•"/>
              <a:tabLst>
                <a:tab pos="531495" algn="l"/>
              </a:tabLst>
            </a:pPr>
            <a:r>
              <a:rPr sz="2800" spc="-25" dirty="0">
                <a:latin typeface="Arial MT"/>
                <a:cs typeface="Arial MT"/>
              </a:rPr>
              <a:t>There</a:t>
            </a:r>
            <a:r>
              <a:rPr sz="2800" spc="-17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is</a:t>
            </a:r>
            <a:r>
              <a:rPr sz="2800" spc="-195" dirty="0">
                <a:latin typeface="Arial MT"/>
                <a:cs typeface="Arial MT"/>
              </a:rPr>
              <a:t> </a:t>
            </a:r>
            <a:r>
              <a:rPr sz="2800" spc="-285" dirty="0">
                <a:latin typeface="Arial MT"/>
                <a:cs typeface="Arial MT"/>
              </a:rPr>
              <a:t>no</a:t>
            </a:r>
            <a:r>
              <a:rPr sz="2800" spc="90" dirty="0">
                <a:latin typeface="Arial MT"/>
                <a:cs typeface="Arial MT"/>
              </a:rPr>
              <a:t> </a:t>
            </a:r>
            <a:r>
              <a:rPr sz="2800" spc="-110" dirty="0">
                <a:latin typeface="Arial MT"/>
                <a:cs typeface="Arial MT"/>
              </a:rPr>
              <a:t>evidence</a:t>
            </a:r>
            <a:r>
              <a:rPr sz="2800" spc="90" dirty="0">
                <a:latin typeface="Arial MT"/>
                <a:cs typeface="Arial MT"/>
              </a:rPr>
              <a:t> </a:t>
            </a:r>
            <a:r>
              <a:rPr sz="2800" spc="-75" dirty="0">
                <a:latin typeface="Arial MT"/>
                <a:cs typeface="Arial MT"/>
              </a:rPr>
              <a:t>tha†</a:t>
            </a:r>
            <a:r>
              <a:rPr sz="2800" spc="-55" dirty="0">
                <a:latin typeface="Arial MT"/>
                <a:cs typeface="Arial MT"/>
              </a:rPr>
              <a:t> </a:t>
            </a:r>
            <a:r>
              <a:rPr sz="2800" spc="-145" dirty="0">
                <a:latin typeface="Arial MT"/>
                <a:cs typeface="Arial MT"/>
              </a:rPr>
              <a:t>isochromosomes</a:t>
            </a:r>
            <a:r>
              <a:rPr sz="2800" spc="-70" dirty="0">
                <a:latin typeface="Arial MT"/>
                <a:cs typeface="Arial MT"/>
              </a:rPr>
              <a:t> </a:t>
            </a:r>
            <a:r>
              <a:rPr sz="2800" spc="-145" dirty="0">
                <a:latin typeface="Arial MT"/>
                <a:cs typeface="Arial MT"/>
              </a:rPr>
              <a:t>had</a:t>
            </a:r>
            <a:r>
              <a:rPr sz="2800" spc="-75" dirty="0">
                <a:latin typeface="Arial MT"/>
                <a:cs typeface="Arial MT"/>
              </a:rPr>
              <a:t> </a:t>
            </a:r>
            <a:r>
              <a:rPr sz="2800" spc="-165" dirty="0">
                <a:latin typeface="Arial MT"/>
                <a:cs typeface="Arial MT"/>
              </a:rPr>
              <a:t>any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evolutionary</a:t>
            </a:r>
            <a:endParaRPr sz="2800">
              <a:latin typeface="Arial MT"/>
              <a:cs typeface="Arial MT"/>
            </a:endParaRPr>
          </a:p>
          <a:p>
            <a:pPr marL="502284">
              <a:lnSpc>
                <a:spcPts val="3429"/>
              </a:lnSpc>
            </a:pPr>
            <a:r>
              <a:rPr sz="3050" spc="-95" dirty="0">
                <a:latin typeface="Arial MT"/>
                <a:cs typeface="Arial MT"/>
              </a:rPr>
              <a:t>significane.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902954"/>
          </a:xfrm>
          <a:prstGeom prst="rect">
            <a:avLst/>
          </a:prstGeom>
        </p:spPr>
        <p:txBody>
          <a:bodyPr vert="horz" wrap="square" lIns="0" tIns="109361" rIns="0" bIns="0" rtlCol="0">
            <a:spAutoFit/>
          </a:bodyPr>
          <a:lstStyle/>
          <a:p>
            <a:pPr marL="17780">
              <a:spcBef>
                <a:spcPts val="100"/>
              </a:spcBef>
            </a:pPr>
            <a:r>
              <a:rPr spc="-385" dirty="0">
                <a:solidFill>
                  <a:srgbClr val="FB0500"/>
                </a:solidFill>
              </a:rPr>
              <a:t>SPE¢IAL</a:t>
            </a:r>
            <a:r>
              <a:rPr spc="580" dirty="0">
                <a:solidFill>
                  <a:srgbClr val="FB0500"/>
                </a:solidFill>
              </a:rPr>
              <a:t> </a:t>
            </a:r>
            <a:r>
              <a:rPr spc="-330" dirty="0">
                <a:solidFill>
                  <a:srgbClr val="F20103"/>
                </a:solidFill>
              </a:rPr>
              <a:t>TYPES</a:t>
            </a:r>
            <a:r>
              <a:rPr spc="345" dirty="0">
                <a:solidFill>
                  <a:srgbClr val="F20103"/>
                </a:solidFill>
              </a:rPr>
              <a:t> </a:t>
            </a:r>
            <a:r>
              <a:rPr spc="-365" dirty="0">
                <a:solidFill>
                  <a:srgbClr val="F40000"/>
                </a:solidFill>
              </a:rPr>
              <a:t>OF</a:t>
            </a:r>
            <a:r>
              <a:rPr spc="415" dirty="0">
                <a:solidFill>
                  <a:srgbClr val="F40000"/>
                </a:solidFill>
              </a:rPr>
              <a:t> </a:t>
            </a:r>
            <a:r>
              <a:rPr spc="-515" dirty="0">
                <a:solidFill>
                  <a:srgbClr val="FD0808"/>
                </a:solidFill>
              </a:rPr>
              <a:t>CHROMOSOMES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1049610"/>
          </a:xfrm>
          <a:prstGeom prst="rect">
            <a:avLst/>
          </a:prstGeom>
        </p:spPr>
        <p:txBody>
          <a:bodyPr vert="horz" wrap="square" lIns="0" tIns="262219" rIns="0" bIns="0" rtlCol="0">
            <a:spAutoFit/>
          </a:bodyPr>
          <a:lstStyle/>
          <a:p>
            <a:pPr marL="18415">
              <a:spcBef>
                <a:spcPts val="105"/>
              </a:spcBef>
            </a:pPr>
            <a:r>
              <a:rPr sz="5100" spc="-350" dirty="0">
                <a:solidFill>
                  <a:srgbClr val="F90801"/>
                </a:solidFill>
              </a:rPr>
              <a:t>SPECIAL</a:t>
            </a:r>
            <a:r>
              <a:rPr sz="5100" spc="655" dirty="0">
                <a:solidFill>
                  <a:srgbClr val="F90801"/>
                </a:solidFill>
              </a:rPr>
              <a:t> </a:t>
            </a:r>
            <a:r>
              <a:rPr sz="5100" spc="-295" dirty="0">
                <a:solidFill>
                  <a:srgbClr val="FF0501"/>
                </a:solidFill>
              </a:rPr>
              <a:t>TYPES</a:t>
            </a:r>
            <a:r>
              <a:rPr sz="5100" spc="350" dirty="0">
                <a:solidFill>
                  <a:srgbClr val="FF0501"/>
                </a:solidFill>
              </a:rPr>
              <a:t> </a:t>
            </a:r>
            <a:r>
              <a:rPr sz="5100" spc="-365" dirty="0">
                <a:solidFill>
                  <a:srgbClr val="EF0508"/>
                </a:solidFill>
              </a:rPr>
              <a:t>OF</a:t>
            </a:r>
            <a:r>
              <a:rPr sz="5100" spc="430" dirty="0">
                <a:solidFill>
                  <a:srgbClr val="EF0508"/>
                </a:solidFill>
              </a:rPr>
              <a:t> </a:t>
            </a:r>
            <a:r>
              <a:rPr sz="5100" spc="-470" dirty="0">
                <a:solidFill>
                  <a:srgbClr val="F70500"/>
                </a:solidFill>
              </a:rPr>
              <a:t>CHROMOSOMES</a:t>
            </a:r>
            <a:endParaRPr sz="5100"/>
          </a:p>
        </p:txBody>
      </p:sp>
      <p:sp>
        <p:nvSpPr>
          <p:cNvPr id="3" name="object 3"/>
          <p:cNvSpPr txBox="1"/>
          <p:nvPr/>
        </p:nvSpPr>
        <p:spPr>
          <a:xfrm>
            <a:off x="2922718" y="1515533"/>
            <a:ext cx="11306175" cy="4533164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13715" marR="5080" indent="-497840">
              <a:lnSpc>
                <a:spcPts val="3100"/>
              </a:lnSpc>
              <a:spcBef>
                <a:spcPts val="535"/>
              </a:spcBef>
              <a:buAutoNum type="arabicPeriod" startAt="5"/>
              <a:tabLst>
                <a:tab pos="513715" algn="l"/>
                <a:tab pos="514984" algn="l"/>
                <a:tab pos="2165350" algn="l"/>
                <a:tab pos="2459355" algn="l"/>
                <a:tab pos="5639435" algn="l"/>
              </a:tabLst>
            </a:pPr>
            <a:r>
              <a:rPr sz="2900" dirty="0">
                <a:latin typeface="Arial MT"/>
                <a:cs typeface="Arial MT"/>
              </a:rPr>
              <a:t>	</a:t>
            </a:r>
            <a:r>
              <a:rPr sz="2900" spc="-55" dirty="0">
                <a:latin typeface="Arial MT"/>
                <a:cs typeface="Arial MT"/>
              </a:rPr>
              <a:t>Allosomes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50" dirty="0">
                <a:latin typeface="Arial MT"/>
                <a:cs typeface="Arial MT"/>
              </a:rPr>
              <a:t>/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0" dirty="0">
                <a:latin typeface="Arial MT"/>
                <a:cs typeface="Arial MT"/>
              </a:rPr>
              <a:t>sex</a:t>
            </a:r>
            <a:r>
              <a:rPr sz="2900" spc="-50" dirty="0">
                <a:latin typeface="Arial MT"/>
                <a:cs typeface="Arial MT"/>
              </a:rPr>
              <a:t> </a:t>
            </a:r>
            <a:r>
              <a:rPr sz="2900" spc="-200" dirty="0">
                <a:latin typeface="Arial MT"/>
                <a:cs typeface="Arial MT"/>
              </a:rPr>
              <a:t>chromosomes:</a:t>
            </a:r>
            <a:r>
              <a:rPr sz="2900" spc="-195" dirty="0">
                <a:latin typeface="Arial MT"/>
                <a:cs typeface="Arial MT"/>
              </a:rPr>
              <a:t> </a:t>
            </a:r>
            <a:r>
              <a:rPr sz="2900" spc="-50" dirty="0">
                <a:latin typeface="Arial MT"/>
                <a:cs typeface="Arial MT"/>
              </a:rPr>
              <a:t>-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75" dirty="0">
                <a:latin typeface="Arial MT"/>
                <a:cs typeface="Arial MT"/>
              </a:rPr>
              <a:t>Chromosomes</a:t>
            </a:r>
            <a:r>
              <a:rPr sz="2900" spc="38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differing</a:t>
            </a:r>
            <a:r>
              <a:rPr sz="2900" spc="145" dirty="0">
                <a:latin typeface="Arial MT"/>
                <a:cs typeface="Arial MT"/>
              </a:rPr>
              <a:t> </a:t>
            </a:r>
            <a:r>
              <a:rPr sz="2900" spc="-80" dirty="0">
                <a:latin typeface="Arial MT"/>
                <a:cs typeface="Arial MT"/>
              </a:rPr>
              <a:t>in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175" dirty="0">
                <a:latin typeface="Arial MT"/>
                <a:cs typeface="Arial MT"/>
              </a:rPr>
              <a:t>morphology </a:t>
            </a:r>
            <a:r>
              <a:rPr sz="2900" spc="-265" dirty="0">
                <a:latin typeface="Arial MT"/>
                <a:cs typeface="Arial MT"/>
              </a:rPr>
              <a:t>and</a:t>
            </a:r>
            <a:r>
              <a:rPr sz="2900" spc="20" dirty="0">
                <a:latin typeface="Arial MT"/>
                <a:cs typeface="Arial MT"/>
              </a:rPr>
              <a:t> </a:t>
            </a:r>
            <a:r>
              <a:rPr sz="2900" spc="-185" dirty="0">
                <a:latin typeface="Arial MT"/>
                <a:cs typeface="Arial MT"/>
              </a:rPr>
              <a:t>number</a:t>
            </a:r>
            <a:r>
              <a:rPr sz="2900" dirty="0">
                <a:latin typeface="Arial MT"/>
                <a:cs typeface="Arial MT"/>
              </a:rPr>
              <a:t> </a:t>
            </a:r>
            <a:r>
              <a:rPr sz="2900" spc="-80" dirty="0">
                <a:latin typeface="Arial MT"/>
                <a:cs typeface="Arial MT"/>
              </a:rPr>
              <a:t>in</a:t>
            </a:r>
            <a:r>
              <a:rPr sz="2900" spc="-240" dirty="0">
                <a:latin typeface="Arial MT"/>
                <a:cs typeface="Arial MT"/>
              </a:rPr>
              <a:t> </a:t>
            </a:r>
            <a:r>
              <a:rPr sz="2900" spc="-220" dirty="0">
                <a:latin typeface="Arial MT"/>
                <a:cs typeface="Arial MT"/>
              </a:rPr>
              <a:t>male</a:t>
            </a:r>
            <a:r>
              <a:rPr sz="2900" spc="20" dirty="0">
                <a:latin typeface="Arial MT"/>
                <a:cs typeface="Arial MT"/>
              </a:rPr>
              <a:t> </a:t>
            </a:r>
            <a:r>
              <a:rPr sz="2900" spc="-265" dirty="0">
                <a:latin typeface="Arial MT"/>
                <a:cs typeface="Arial MT"/>
              </a:rPr>
              <a:t>and</a:t>
            </a:r>
            <a:r>
              <a:rPr sz="2900" spc="65" dirty="0">
                <a:latin typeface="Arial MT"/>
                <a:cs typeface="Arial MT"/>
              </a:rPr>
              <a:t> </a:t>
            </a:r>
            <a:r>
              <a:rPr sz="2900" spc="-135" dirty="0">
                <a:latin typeface="Arial MT"/>
                <a:cs typeface="Arial MT"/>
              </a:rPr>
              <a:t>female</a:t>
            </a:r>
            <a:r>
              <a:rPr sz="2900" spc="-65" dirty="0">
                <a:latin typeface="Arial MT"/>
                <a:cs typeface="Arial MT"/>
              </a:rPr>
              <a:t> </a:t>
            </a:r>
            <a:r>
              <a:rPr sz="2900" spc="-30" dirty="0">
                <a:latin typeface="Arial MT"/>
                <a:cs typeface="Arial MT"/>
              </a:rPr>
              <a:t>are</a:t>
            </a:r>
            <a:r>
              <a:rPr sz="2900" spc="-114" dirty="0">
                <a:latin typeface="Arial MT"/>
                <a:cs typeface="Arial MT"/>
              </a:rPr>
              <a:t> </a:t>
            </a:r>
            <a:r>
              <a:rPr sz="2900" spc="-110" dirty="0">
                <a:latin typeface="Arial MT"/>
                <a:cs typeface="Arial MT"/>
              </a:rPr>
              <a:t>called</a:t>
            </a:r>
            <a:r>
              <a:rPr sz="2900" spc="-10" dirty="0">
                <a:latin typeface="Arial MT"/>
                <a:cs typeface="Arial MT"/>
              </a:rPr>
              <a:t> </a:t>
            </a:r>
            <a:r>
              <a:rPr sz="2900" spc="-110" dirty="0">
                <a:latin typeface="Arial MT"/>
                <a:cs typeface="Arial MT"/>
              </a:rPr>
              <a:t>allosomes.</a:t>
            </a:r>
            <a:endParaRPr sz="2900">
              <a:latin typeface="Arial MT"/>
              <a:cs typeface="Arial MT"/>
            </a:endParaRPr>
          </a:p>
          <a:p>
            <a:pPr>
              <a:spcBef>
                <a:spcPts val="495"/>
              </a:spcBef>
              <a:buFont typeface="Arial MT"/>
              <a:buAutoNum type="arabicPeriod" startAt="5"/>
            </a:pPr>
            <a:endParaRPr sz="2900">
              <a:latin typeface="Arial MT"/>
              <a:cs typeface="Arial MT"/>
            </a:endParaRPr>
          </a:p>
          <a:p>
            <a:pPr marL="531495" lvl="1" indent="-518795">
              <a:buChar char="•"/>
              <a:tabLst>
                <a:tab pos="531495" algn="l"/>
              </a:tabLst>
            </a:pPr>
            <a:r>
              <a:rPr sz="2850" spc="-145" dirty="0">
                <a:latin typeface="Arial MT"/>
                <a:cs typeface="Arial MT"/>
              </a:rPr>
              <a:t>They</a:t>
            </a:r>
            <a:r>
              <a:rPr sz="2850" spc="1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are</a:t>
            </a:r>
            <a:r>
              <a:rPr sz="2850" spc="-165" dirty="0">
                <a:latin typeface="Arial MT"/>
                <a:cs typeface="Arial MT"/>
              </a:rPr>
              <a:t> </a:t>
            </a:r>
            <a:r>
              <a:rPr sz="2850" spc="-100" dirty="0">
                <a:latin typeface="Arial MT"/>
                <a:cs typeface="Arial MT"/>
              </a:rPr>
              <a:t>responsible</a:t>
            </a:r>
            <a:r>
              <a:rPr sz="2850" spc="130" dirty="0">
                <a:latin typeface="Arial MT"/>
                <a:cs typeface="Arial MT"/>
              </a:rPr>
              <a:t> </a:t>
            </a:r>
            <a:r>
              <a:rPr sz="2850" spc="85" dirty="0">
                <a:latin typeface="Arial MT"/>
                <a:cs typeface="Arial MT"/>
              </a:rPr>
              <a:t>for</a:t>
            </a:r>
            <a:r>
              <a:rPr sz="2850" spc="30" dirty="0">
                <a:latin typeface="Arial MT"/>
                <a:cs typeface="Arial MT"/>
              </a:rPr>
              <a:t> </a:t>
            </a:r>
            <a:r>
              <a:rPr sz="2850" spc="-185" dirty="0">
                <a:latin typeface="Arial MT"/>
                <a:cs typeface="Arial MT"/>
              </a:rPr>
              <a:t>de†ermina†ion</a:t>
            </a:r>
            <a:r>
              <a:rPr sz="2850" spc="11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-1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sex.</a:t>
            </a:r>
            <a:endParaRPr sz="2850">
              <a:latin typeface="Arial MT"/>
              <a:cs typeface="Arial MT"/>
            </a:endParaRPr>
          </a:p>
          <a:p>
            <a:pPr lvl="1">
              <a:spcBef>
                <a:spcPts val="650"/>
              </a:spcBef>
              <a:buFont typeface="Arial MT"/>
              <a:buChar char="•"/>
            </a:pPr>
            <a:endParaRPr sz="2850">
              <a:latin typeface="Arial MT"/>
              <a:cs typeface="Arial MT"/>
            </a:endParaRPr>
          </a:p>
          <a:p>
            <a:pPr marL="510540" lvl="1" indent="-497840">
              <a:spcBef>
                <a:spcPts val="5"/>
              </a:spcBef>
              <a:buChar char="•"/>
              <a:tabLst>
                <a:tab pos="510540" algn="l"/>
                <a:tab pos="1097280" algn="l"/>
              </a:tabLst>
            </a:pPr>
            <a:r>
              <a:rPr sz="2900" spc="-315" dirty="0">
                <a:latin typeface="Arial MT"/>
                <a:cs typeface="Arial MT"/>
              </a:rPr>
              <a:t>Eg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54" dirty="0">
                <a:latin typeface="Arial MT"/>
                <a:cs typeface="Arial MT"/>
              </a:rPr>
              <a:t>X</a:t>
            </a:r>
            <a:r>
              <a:rPr sz="2900" spc="5" dirty="0">
                <a:latin typeface="Arial MT"/>
                <a:cs typeface="Arial MT"/>
              </a:rPr>
              <a:t> </a:t>
            </a:r>
            <a:r>
              <a:rPr sz="2900" spc="-265" dirty="0">
                <a:latin typeface="Arial MT"/>
                <a:cs typeface="Arial MT"/>
              </a:rPr>
              <a:t>and</a:t>
            </a:r>
            <a:r>
              <a:rPr sz="2900" dirty="0">
                <a:latin typeface="Arial MT"/>
                <a:cs typeface="Arial MT"/>
              </a:rPr>
              <a:t> </a:t>
            </a:r>
            <a:r>
              <a:rPr sz="2900" spc="-465" dirty="0">
                <a:latin typeface="Arial MT"/>
                <a:cs typeface="Arial MT"/>
              </a:rPr>
              <a:t>Y</a:t>
            </a:r>
            <a:r>
              <a:rPr sz="2900" spc="110" dirty="0">
                <a:latin typeface="Arial MT"/>
                <a:cs typeface="Arial MT"/>
              </a:rPr>
              <a:t> </a:t>
            </a:r>
            <a:r>
              <a:rPr sz="2900" spc="-220" dirty="0">
                <a:latin typeface="Arial MT"/>
                <a:cs typeface="Arial MT"/>
              </a:rPr>
              <a:t>chromosomes</a:t>
            </a:r>
            <a:r>
              <a:rPr sz="2900" spc="75" dirty="0">
                <a:latin typeface="Arial MT"/>
                <a:cs typeface="Arial MT"/>
              </a:rPr>
              <a:t> </a:t>
            </a:r>
            <a:r>
              <a:rPr sz="2900" spc="-80" dirty="0">
                <a:latin typeface="Arial MT"/>
                <a:cs typeface="Arial MT"/>
              </a:rPr>
              <a:t>in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spc="-325" dirty="0">
                <a:latin typeface="Arial MT"/>
                <a:cs typeface="Arial MT"/>
              </a:rPr>
              <a:t>human</a:t>
            </a:r>
            <a:r>
              <a:rPr sz="2900" spc="80" dirty="0">
                <a:latin typeface="Arial MT"/>
                <a:cs typeface="Arial MT"/>
              </a:rPr>
              <a:t> </a:t>
            </a:r>
            <a:r>
              <a:rPr sz="2900" spc="-185" dirty="0">
                <a:latin typeface="Arial MT"/>
                <a:cs typeface="Arial MT"/>
              </a:rPr>
              <a:t>beings</a:t>
            </a:r>
            <a:r>
              <a:rPr sz="2900" spc="-15" dirty="0">
                <a:latin typeface="Arial MT"/>
                <a:cs typeface="Arial MT"/>
              </a:rPr>
              <a:t> </a:t>
            </a:r>
            <a:r>
              <a:rPr sz="2900" spc="-210" dirty="0">
                <a:latin typeface="Arial MT"/>
                <a:cs typeface="Arial MT"/>
              </a:rPr>
              <a:t>and</a:t>
            </a:r>
            <a:r>
              <a:rPr sz="2900" spc="40" dirty="0">
                <a:latin typeface="Arial MT"/>
                <a:cs typeface="Arial MT"/>
              </a:rPr>
              <a:t> </a:t>
            </a:r>
            <a:r>
              <a:rPr sz="2900" i="1" spc="-55" dirty="0">
                <a:latin typeface="Arial"/>
                <a:cs typeface="Arial"/>
              </a:rPr>
              <a:t>Drosophila.</a:t>
            </a:r>
            <a:endParaRPr sz="2900">
              <a:latin typeface="Arial"/>
              <a:cs typeface="Arial"/>
            </a:endParaRPr>
          </a:p>
          <a:p>
            <a:pPr lvl="1">
              <a:spcBef>
                <a:spcPts val="930"/>
              </a:spcBef>
              <a:buFont typeface="Arial MT"/>
              <a:buChar char="•"/>
            </a:pPr>
            <a:endParaRPr sz="2900">
              <a:latin typeface="Arial"/>
              <a:cs typeface="Arial"/>
            </a:endParaRPr>
          </a:p>
          <a:p>
            <a:pPr marL="509270" marR="440690" lvl="1" indent="-497205">
              <a:lnSpc>
                <a:spcPct val="89900"/>
              </a:lnSpc>
              <a:buChar char="•"/>
              <a:tabLst>
                <a:tab pos="513080" algn="l"/>
              </a:tabLst>
            </a:pPr>
            <a:r>
              <a:rPr sz="2850" spc="-254" dirty="0">
                <a:latin typeface="Arial MT"/>
                <a:cs typeface="Arial MT"/>
              </a:rPr>
              <a:t>Chromosomes</a:t>
            </a:r>
            <a:r>
              <a:rPr sz="2850" spc="195" dirty="0">
                <a:latin typeface="Arial MT"/>
                <a:cs typeface="Arial MT"/>
              </a:rPr>
              <a:t> </a:t>
            </a:r>
            <a:r>
              <a:rPr sz="2850" spc="-135" dirty="0">
                <a:latin typeface="Arial MT"/>
                <a:cs typeface="Arial MT"/>
              </a:rPr>
              <a:t>which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195" dirty="0">
                <a:latin typeface="Arial MT"/>
                <a:cs typeface="Arial MT"/>
              </a:rPr>
              <a:t>have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305" dirty="0">
                <a:latin typeface="Arial MT"/>
                <a:cs typeface="Arial MT"/>
              </a:rPr>
              <a:t>no</a:t>
            </a:r>
            <a:r>
              <a:rPr sz="2850" spc="11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relation</a:t>
            </a:r>
            <a:r>
              <a:rPr sz="2850" spc="2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with</a:t>
            </a:r>
            <a:r>
              <a:rPr sz="2850" spc="-130" dirty="0">
                <a:latin typeface="Arial MT"/>
                <a:cs typeface="Arial MT"/>
              </a:rPr>
              <a:t> </a:t>
            </a:r>
            <a:r>
              <a:rPr sz="2850" spc="-170" dirty="0">
                <a:latin typeface="Arial MT"/>
                <a:cs typeface="Arial MT"/>
              </a:rPr>
              <a:t>de†errnina†ion</a:t>
            </a:r>
            <a:r>
              <a:rPr sz="2850" spc="-125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195" dirty="0">
                <a:latin typeface="Arial MT"/>
                <a:cs typeface="Arial MT"/>
              </a:rPr>
              <a:t> </a:t>
            </a:r>
            <a:r>
              <a:rPr sz="2850" i="1" spc="-80" dirty="0">
                <a:latin typeface="Arial"/>
                <a:cs typeface="Arial"/>
              </a:rPr>
              <a:t>sex</a:t>
            </a:r>
            <a:r>
              <a:rPr sz="2850" i="1" spc="50" dirty="0">
                <a:latin typeface="Arial"/>
                <a:cs typeface="Arial"/>
              </a:rPr>
              <a:t> </a:t>
            </a:r>
            <a:r>
              <a:rPr sz="2850" spc="-25" dirty="0">
                <a:latin typeface="Arial MT"/>
                <a:cs typeface="Arial MT"/>
              </a:rPr>
              <a:t>and 	</a:t>
            </a:r>
            <a:r>
              <a:rPr sz="2850" spc="-95" dirty="0">
                <a:latin typeface="Arial MT"/>
                <a:cs typeface="Arial MT"/>
              </a:rPr>
              <a:t>contain</a:t>
            </a:r>
            <a:r>
              <a:rPr sz="2850" spc="-105" dirty="0">
                <a:latin typeface="Arial MT"/>
                <a:cs typeface="Arial MT"/>
              </a:rPr>
              <a:t> </a:t>
            </a:r>
            <a:r>
              <a:rPr sz="2850" i="1" spc="-265" dirty="0">
                <a:latin typeface="Arial"/>
                <a:cs typeface="Arial"/>
              </a:rPr>
              <a:t>genes</a:t>
            </a:r>
            <a:r>
              <a:rPr sz="2850" i="1" spc="70" dirty="0">
                <a:latin typeface="Arial"/>
                <a:cs typeface="Arial"/>
              </a:rPr>
              <a:t> </a:t>
            </a:r>
            <a:r>
              <a:rPr sz="2850" spc="-135" dirty="0">
                <a:latin typeface="Arial MT"/>
                <a:cs typeface="Arial MT"/>
              </a:rPr>
              <a:t>which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determine</a:t>
            </a:r>
            <a:r>
              <a:rPr sz="2850" spc="-110" dirty="0">
                <a:latin typeface="Arial MT"/>
                <a:cs typeface="Arial MT"/>
              </a:rPr>
              <a:t> somatic</a:t>
            </a:r>
            <a:r>
              <a:rPr sz="2850" spc="114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characters</a:t>
            </a:r>
            <a:r>
              <a:rPr sz="2850" spc="10" dirty="0">
                <a:latin typeface="Arial MT"/>
                <a:cs typeface="Arial MT"/>
              </a:rPr>
              <a:t> </a:t>
            </a:r>
            <a:r>
              <a:rPr sz="2850" dirty="0">
                <a:latin typeface="Arial MT"/>
                <a:cs typeface="Arial MT"/>
              </a:rPr>
              <a:t>of</a:t>
            </a:r>
            <a:r>
              <a:rPr sz="2850" spc="95" dirty="0">
                <a:latin typeface="Arial MT"/>
                <a:cs typeface="Arial MT"/>
              </a:rPr>
              <a:t> </a:t>
            </a:r>
            <a:r>
              <a:rPr sz="2850" spc="-95" dirty="0">
                <a:latin typeface="Arial MT"/>
                <a:cs typeface="Arial MT"/>
              </a:rPr>
              <a:t>individuals</a:t>
            </a:r>
            <a:r>
              <a:rPr sz="2850" spc="70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are 	</a:t>
            </a:r>
            <a:r>
              <a:rPr sz="2850" spc="-85" dirty="0">
                <a:latin typeface="Arial MT"/>
                <a:cs typeface="Arial MT"/>
              </a:rPr>
              <a:t>called</a:t>
            </a:r>
            <a:r>
              <a:rPr sz="2850" spc="-114" dirty="0">
                <a:latin typeface="Arial MT"/>
                <a:cs typeface="Arial MT"/>
              </a:rPr>
              <a:t> </a:t>
            </a:r>
            <a:r>
              <a:rPr sz="2850" spc="-295" dirty="0">
                <a:latin typeface="Arial MT"/>
                <a:cs typeface="Arial MT"/>
              </a:rPr>
              <a:t>au†osomes</a:t>
            </a:r>
            <a:r>
              <a:rPr sz="2850" spc="100" dirty="0">
                <a:latin typeface="Arial MT"/>
                <a:cs typeface="Arial MT"/>
              </a:rPr>
              <a:t> </a:t>
            </a:r>
            <a:r>
              <a:rPr sz="2850" spc="-215" dirty="0">
                <a:latin typeface="Arial MT"/>
                <a:cs typeface="Arial MT"/>
              </a:rPr>
              <a:t>and</a:t>
            </a:r>
            <a:r>
              <a:rPr sz="2850" spc="-55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are</a:t>
            </a:r>
            <a:r>
              <a:rPr sz="2850" spc="-18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represented</a:t>
            </a:r>
            <a:r>
              <a:rPr sz="2850" spc="-10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by</a:t>
            </a:r>
            <a:r>
              <a:rPr sz="2850" spc="-40" dirty="0">
                <a:latin typeface="Arial MT"/>
                <a:cs typeface="Arial MT"/>
              </a:rPr>
              <a:t> </a:t>
            </a:r>
            <a:r>
              <a:rPr sz="2850" spc="-150" dirty="0">
                <a:latin typeface="Arial MT"/>
                <a:cs typeface="Arial MT"/>
              </a:rPr>
              <a:t>le††er</a:t>
            </a:r>
            <a:r>
              <a:rPr sz="2850" spc="45" dirty="0">
                <a:latin typeface="Arial MT"/>
                <a:cs typeface="Arial MT"/>
              </a:rPr>
              <a:t> </a:t>
            </a:r>
            <a:r>
              <a:rPr sz="2850" spc="-200" dirty="0">
                <a:latin typeface="Arial MT"/>
                <a:cs typeface="Arial MT"/>
              </a:rPr>
              <a:t>’A</a:t>
            </a:r>
            <a:r>
              <a:rPr sz="2850" spc="-170" dirty="0">
                <a:latin typeface="Arial MT"/>
                <a:cs typeface="Arial MT"/>
              </a:rPr>
              <a:t> </a:t>
            </a:r>
            <a:r>
              <a:rPr sz="2850" spc="-50" dirty="0">
                <a:latin typeface="Arial MT"/>
                <a:cs typeface="Arial MT"/>
              </a:rPr>
              <a:t>.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7731" y="2832100"/>
            <a:ext cx="152400" cy="1625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01331" y="2844800"/>
            <a:ext cx="152400" cy="162560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3308614" y="1829645"/>
            <a:ext cx="433070" cy="204470"/>
          </a:xfrm>
          <a:custGeom>
            <a:avLst/>
            <a:gdLst/>
            <a:ahLst/>
            <a:cxnLst/>
            <a:rect l="l" t="t" r="r" b="b"/>
            <a:pathLst>
              <a:path w="433069" h="204469">
                <a:moveTo>
                  <a:pt x="432646" y="204469"/>
                </a:moveTo>
                <a:lnTo>
                  <a:pt x="0" y="204469"/>
                </a:lnTo>
                <a:lnTo>
                  <a:pt x="0" y="0"/>
                </a:lnTo>
                <a:lnTo>
                  <a:pt x="432646" y="0"/>
                </a:lnTo>
                <a:lnTo>
                  <a:pt x="432646" y="204469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65031" y="2832100"/>
            <a:ext cx="139700" cy="1625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2731" y="3517900"/>
            <a:ext cx="152400" cy="8763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09931" y="2222500"/>
            <a:ext cx="2222500" cy="2209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908631" y="1866900"/>
            <a:ext cx="1993900" cy="292100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393943" y="5028564"/>
            <a:ext cx="308610" cy="0"/>
          </a:xfrm>
          <a:custGeom>
            <a:avLst/>
            <a:gdLst/>
            <a:ahLst/>
            <a:cxnLst/>
            <a:rect l="l" t="t" r="r" b="b"/>
            <a:pathLst>
              <a:path w="308609">
                <a:moveTo>
                  <a:pt x="0" y="0"/>
                </a:moveTo>
                <a:lnTo>
                  <a:pt x="30818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99821" y="5016711"/>
            <a:ext cx="193040" cy="0"/>
          </a:xfrm>
          <a:custGeom>
            <a:avLst/>
            <a:gdLst/>
            <a:ahLst/>
            <a:cxnLst/>
            <a:rect l="l" t="t" r="r" b="b"/>
            <a:pathLst>
              <a:path w="193040">
                <a:moveTo>
                  <a:pt x="0" y="0"/>
                </a:moveTo>
                <a:lnTo>
                  <a:pt x="19261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58031" y="5031527"/>
            <a:ext cx="622300" cy="0"/>
          </a:xfrm>
          <a:custGeom>
            <a:avLst/>
            <a:gdLst/>
            <a:ahLst/>
            <a:cxnLst/>
            <a:rect l="l" t="t" r="r" b="b"/>
            <a:pathLst>
              <a:path w="622300">
                <a:moveTo>
                  <a:pt x="0" y="0"/>
                </a:moveTo>
                <a:lnTo>
                  <a:pt x="622299" y="0"/>
                </a:lnTo>
              </a:path>
            </a:pathLst>
          </a:custGeom>
          <a:ln w="266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74831" y="5676900"/>
            <a:ext cx="1625600" cy="889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33231" y="5842000"/>
            <a:ext cx="1600200" cy="762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045031" y="6273800"/>
            <a:ext cx="762000" cy="762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03431" y="5918200"/>
            <a:ext cx="1625600" cy="17780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533231" y="6045200"/>
            <a:ext cx="1651000" cy="38100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32031" y="6604000"/>
            <a:ext cx="1625600" cy="762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317831" y="6756400"/>
            <a:ext cx="1625600" cy="10160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867231" y="6985000"/>
            <a:ext cx="939800" cy="101600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927431" y="7162800"/>
            <a:ext cx="1625600" cy="7620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841831" y="7340600"/>
            <a:ext cx="203200" cy="76200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8251031" y="7264400"/>
            <a:ext cx="1701800" cy="533400"/>
            <a:chOff x="6083300" y="7264400"/>
            <a:chExt cx="1701800" cy="533400"/>
          </a:xfrm>
        </p:grpSpPr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84900" y="7264400"/>
              <a:ext cx="1600200" cy="1270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083300" y="7416800"/>
              <a:ext cx="1625600" cy="381000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098631" y="7924800"/>
            <a:ext cx="1625600" cy="10160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997031" y="8077200"/>
            <a:ext cx="1625600" cy="12700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632031" y="8356600"/>
            <a:ext cx="2413000" cy="203200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9978231" y="8610600"/>
            <a:ext cx="1066800" cy="152400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574631" y="7543800"/>
            <a:ext cx="1041400" cy="12700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447631" y="7772400"/>
            <a:ext cx="1168400" cy="17780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5990431" y="8001000"/>
            <a:ext cx="1625600" cy="812800"/>
            <a:chOff x="3822700" y="8001000"/>
            <a:chExt cx="1625600" cy="812800"/>
          </a:xfrm>
        </p:grpSpPr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822700" y="8001000"/>
              <a:ext cx="1625600" cy="66040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873500" y="8686800"/>
              <a:ext cx="1574800" cy="127000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1400631" y="8915400"/>
            <a:ext cx="406400" cy="7620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352631" y="8839200"/>
            <a:ext cx="1625600" cy="12700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939631" y="8839200"/>
            <a:ext cx="2006600" cy="17780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371431" y="9169400"/>
            <a:ext cx="1625600" cy="7620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121231" y="9347200"/>
            <a:ext cx="685800" cy="101600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5533231" y="5676900"/>
            <a:ext cx="6261100" cy="3771900"/>
            <a:chOff x="3365500" y="5676900"/>
            <a:chExt cx="6261100" cy="3771900"/>
          </a:xfrm>
        </p:grpSpPr>
        <p:pic>
          <p:nvPicPr>
            <p:cNvPr id="40" name="object 4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568700" y="9398000"/>
              <a:ext cx="1625600" cy="50800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365500" y="5676900"/>
              <a:ext cx="6261100" cy="3759200"/>
            </a:xfrm>
            <a:custGeom>
              <a:avLst/>
              <a:gdLst/>
              <a:ahLst/>
              <a:cxnLst/>
              <a:rect l="l" t="t" r="r" b="b"/>
              <a:pathLst>
                <a:path w="6261100" h="3759200">
                  <a:moveTo>
                    <a:pt x="6261098" y="3759198"/>
                  </a:moveTo>
                  <a:lnTo>
                    <a:pt x="0" y="3759198"/>
                  </a:lnTo>
                  <a:lnTo>
                    <a:pt x="0" y="0"/>
                  </a:lnTo>
                  <a:lnTo>
                    <a:pt x="6261098" y="0"/>
                  </a:lnTo>
                  <a:lnTo>
                    <a:pt x="6261098" y="3759198"/>
                  </a:lnTo>
                  <a:close/>
                </a:path>
              </a:pathLst>
            </a:custGeom>
            <a:solidFill>
              <a:srgbClr val="16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object 42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9533731" y="4597400"/>
            <a:ext cx="4559300" cy="698500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3336131" y="2387600"/>
            <a:ext cx="1435100" cy="24130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386931" y="4610100"/>
            <a:ext cx="1117600" cy="203200"/>
          </a:xfrm>
          <a:prstGeom prst="rect">
            <a:avLst/>
          </a:prstGeom>
        </p:spPr>
      </p:pic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3136598" y="252236"/>
            <a:ext cx="14152712" cy="902954"/>
          </a:xfrm>
          <a:prstGeom prst="rect">
            <a:avLst/>
          </a:prstGeom>
        </p:spPr>
        <p:txBody>
          <a:bodyPr vert="horz" wrap="square" lIns="0" tIns="109361" rIns="0" bIns="0" rtlCol="0">
            <a:spAutoFit/>
          </a:bodyPr>
          <a:lstStyle/>
          <a:p>
            <a:pPr marL="17780">
              <a:spcBef>
                <a:spcPts val="100"/>
              </a:spcBef>
            </a:pPr>
            <a:r>
              <a:rPr spc="-420" dirty="0">
                <a:solidFill>
                  <a:srgbClr val="FB0500"/>
                </a:solidFill>
              </a:rPr>
              <a:t>SPSCIAL</a:t>
            </a:r>
            <a:r>
              <a:rPr spc="570" dirty="0">
                <a:solidFill>
                  <a:srgbClr val="FB0500"/>
                </a:solidFill>
              </a:rPr>
              <a:t> </a:t>
            </a:r>
            <a:r>
              <a:rPr spc="-330" dirty="0">
                <a:solidFill>
                  <a:srgbClr val="F20000"/>
                </a:solidFill>
              </a:rPr>
              <a:t>TYPES</a:t>
            </a:r>
            <a:r>
              <a:rPr spc="345" dirty="0">
                <a:solidFill>
                  <a:srgbClr val="F20000"/>
                </a:solidFill>
              </a:rPr>
              <a:t> </a:t>
            </a:r>
            <a:r>
              <a:rPr spc="-365" dirty="0">
                <a:solidFill>
                  <a:srgbClr val="F60800"/>
                </a:solidFill>
              </a:rPr>
              <a:t>OF</a:t>
            </a:r>
            <a:r>
              <a:rPr spc="415" dirty="0">
                <a:solidFill>
                  <a:srgbClr val="F60800"/>
                </a:solidFill>
              </a:rPr>
              <a:t> </a:t>
            </a:r>
            <a:r>
              <a:rPr spc="-515" dirty="0"/>
              <a:t>CHROMOSOMES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5845306" y="2268538"/>
            <a:ext cx="1193165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150" i="1" spc="50" dirty="0">
                <a:latin typeface="Cambria"/>
                <a:cs typeface="Cambria"/>
              </a:rPr>
              <a:t>Mole</a:t>
            </a:r>
            <a:r>
              <a:rPr sz="2150" i="1" spc="350" dirty="0">
                <a:latin typeface="Cambria"/>
                <a:cs typeface="Cambria"/>
              </a:rPr>
              <a:t> </a:t>
            </a:r>
            <a:r>
              <a:rPr sz="2150" i="1" spc="-20" dirty="0">
                <a:latin typeface="Cambria"/>
                <a:cs typeface="Cambria"/>
              </a:rPr>
              <a:t>fXY)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885086" y="4503738"/>
            <a:ext cx="852169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76275" algn="l"/>
              </a:tabLst>
            </a:pPr>
            <a:r>
              <a:rPr sz="2150" i="1" spc="-50" dirty="0">
                <a:latin typeface="Cambria"/>
                <a:cs typeface="Cambria"/>
              </a:rPr>
              <a:t>X</a:t>
            </a:r>
            <a:r>
              <a:rPr sz="2150" i="1" dirty="0">
                <a:latin typeface="Cambria"/>
                <a:cs typeface="Cambria"/>
              </a:rPr>
              <a:t>	</a:t>
            </a:r>
            <a:r>
              <a:rPr sz="2150" i="1" spc="55" dirty="0">
                <a:latin typeface="Cambria"/>
                <a:cs typeface="Cambria"/>
              </a:rPr>
              <a:t>Y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48" name="Footer Placeholder 4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9" name="Slide Number Placeholder 4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26</a:t>
            </a:fld>
            <a:endParaRPr lang="en-US"/>
          </a:p>
        </p:txBody>
      </p:sp>
      <p:pic>
        <p:nvPicPr>
          <p:cNvPr id="50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2531" y="406400"/>
            <a:ext cx="12293600" cy="8940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391</Words>
  <Application>Microsoft Office PowerPoint</Application>
  <PresentationFormat>Custom</PresentationFormat>
  <Paragraphs>285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Arial MT</vt:lpstr>
      <vt:lpstr>Calibri</vt:lpstr>
      <vt:lpstr>Cambria</vt:lpstr>
      <vt:lpstr>Comic Sans MS</vt:lpstr>
      <vt:lpstr>Consolas</vt:lpstr>
      <vt:lpstr>Times New Roman</vt:lpstr>
      <vt:lpstr>Office Theme</vt:lpstr>
      <vt:lpstr>RO</vt:lpstr>
      <vt:lpstr>INYRODUCTZON</vt:lpstr>
      <vt:lpstr>CHROMOSOME NUMBER</vt:lpstr>
      <vt:lpstr>Diploid (2N)</vt:lpstr>
      <vt:lpstr>CHROMOSOME</vt:lpstr>
      <vt:lpstr>CHROMOSOME MORPHOLOGY</vt:lpstr>
      <vt:lpstr>Chromatid</vt:lpstr>
      <vt:lpstr>Cen†romere:</vt:lpstr>
      <vt:lpstr>Tel ere</vt:lpstr>
      <vt:lpstr>Secondory ns†ri</vt:lpstr>
      <vt:lpstr>Ch momere</vt:lpstr>
      <vt:lpstr>Ch nema</vt:lpstr>
      <vt:lpstr>PowerPoint Presentation</vt:lpstr>
      <vt:lpstr>Composition of chromosomes</vt:lpstr>
      <vt:lpstr>Composition</vt:lpstr>
      <vt:lpstr>Ioryo†ype ond Ideoqrom</vt:lpstr>
      <vt:lpstr>SPECIAL TYPES OF CHROMOSOMES</vt:lpstr>
      <vt:lpstr>SPE¢IAL TYPES</vt:lpstr>
      <vt:lpstr>SPECIAL TYPES OF CHROMOSOMES</vt:lpstr>
      <vt:lpstr>SPE¢IAL TYPES OF CHROMOSOMES</vt:lpstr>
      <vt:lpstr>SPECIAL TYPES OF CHROMOSOMES</vt:lpstr>
      <vt:lpstr>SPE¢IAL TYPES OF CHROMOSOMES</vt:lpstr>
      <vt:lpstr>SPECIAL TYPES OF CHROMOSOMES</vt:lpstr>
      <vt:lpstr>SPE¢IAL TYPES OF CHROMOSOMES</vt:lpstr>
      <vt:lpstr>SPECIAL TYPES OF CHROMOSOMES</vt:lpstr>
      <vt:lpstr>SPSCIAL TYPES OF CHROMOSOMES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</dc:title>
  <dc:creator>User</dc:creator>
  <cp:lastModifiedBy>User</cp:lastModifiedBy>
  <cp:revision>2</cp:revision>
  <dcterms:created xsi:type="dcterms:W3CDTF">2024-09-10T11:38:57Z</dcterms:created>
  <dcterms:modified xsi:type="dcterms:W3CDTF">2024-09-10T11:48:25Z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2022-08-30T00:00:00Z</vt:filetime>
  </property>
  <property fmtid="{D5CDD505-2E9C-101B-9397-08002B2CF9AE}" pid="3" name="Producer">
    <vt:lpwstr>FPDF 1.84</vt:lpwstr>
  </property>
  <property fmtid="{D5CDD505-2E9C-101B-9397-08002B2CF9AE}" pid="4" name="LastSaved">
    <vt:filetime>2022-08-30T00:00:00Z</vt:filetime>
  </property>
</Properties>
</file>