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38176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9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672" y="48"/>
      </p:cViewPr>
      <p:guideLst>
        <p:guide orient="horz" pos="2880"/>
        <p:guide pos="29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007D8-756F-41E8-A192-C943C81F8493}" type="datetimeFigureOut">
              <a:rPr lang="en-US" smtClean="0"/>
              <a:t>9/13/2024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971550"/>
            <a:ext cx="4660900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7D229D-DF22-4E0A-A113-9FF2CCFAE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446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36320" y="2409444"/>
            <a:ext cx="1174496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072640" y="4352544"/>
            <a:ext cx="96723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77342-516C-49E3-88CB-97B1A60CAABC}" type="datetime1">
              <a:rPr lang="en-US" smtClean="0"/>
              <a:t>9/13/2024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66F45C-7D53-4390-A2E6-BEFCA2F5E55F}" type="datetime1">
              <a:rPr lang="en-US" smtClean="0"/>
              <a:t>9/13/2024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90880" y="1787652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16064" y="1787652"/>
            <a:ext cx="60106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FA436-6E5D-40AD-B047-925EC9536C0F}" type="datetime1">
              <a:rPr lang="en-US" smtClean="0"/>
              <a:t>9/13/2024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77CDA4-B51C-4ED4-A618-35962370A406}" type="datetime1">
              <a:rPr lang="en-US" smtClean="0"/>
              <a:t>9/13/2024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82F-69D4-4A71-9BBE-79775AC5FFE6}" type="datetime1">
              <a:rPr lang="en-US" smtClean="0"/>
              <a:t>9/13/2024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8073" y="457200"/>
            <a:ext cx="12561455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56004" y="709677"/>
            <a:ext cx="1118754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34813" y="3872484"/>
            <a:ext cx="826351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697984" y="7228332"/>
            <a:ext cx="442163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90880" y="7228332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72BC5-5C60-4716-81E0-C41DE3612791}" type="datetime1">
              <a:rPr lang="en-US" smtClean="0"/>
              <a:t>9/13/2024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48672" y="7228332"/>
            <a:ext cx="317804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7" name="TextBox 6"/>
          <p:cNvSpPr txBox="1"/>
          <p:nvPr userDrawn="1"/>
        </p:nvSpPr>
        <p:spPr>
          <a:xfrm rot="19762013">
            <a:off x="2842445" y="3448521"/>
            <a:ext cx="86674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4400" b="1" dirty="0">
              <a:solidFill>
                <a:schemeClr val="bg2">
                  <a:lumMod val="40000"/>
                  <a:lumOff val="6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4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79775" y="709677"/>
            <a:ext cx="8332470" cy="879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7555" marR="5080" indent="-2015489">
              <a:spcBef>
                <a:spcPts val="100"/>
              </a:spcBef>
            </a:pPr>
            <a:r>
              <a:rPr dirty="0"/>
              <a:t>Lecture</a:t>
            </a:r>
            <a:r>
              <a:rPr spc="-45" dirty="0"/>
              <a:t> </a:t>
            </a:r>
            <a:r>
              <a:rPr dirty="0"/>
              <a:t>4:</a:t>
            </a:r>
            <a:r>
              <a:rPr spc="-40" dirty="0"/>
              <a:t> </a:t>
            </a:r>
            <a:r>
              <a:rPr dirty="0"/>
              <a:t>Basic</a:t>
            </a:r>
            <a:r>
              <a:rPr spc="-45" dirty="0"/>
              <a:t> </a:t>
            </a:r>
            <a:r>
              <a:rPr spc="-10" dirty="0"/>
              <a:t>Chromatography:</a:t>
            </a:r>
            <a:r>
              <a:rPr spc="-40" dirty="0"/>
              <a:t> </a:t>
            </a:r>
            <a:r>
              <a:rPr dirty="0"/>
              <a:t>HPLC</a:t>
            </a:r>
            <a:r>
              <a:rPr spc="-40" dirty="0"/>
              <a:t> </a:t>
            </a:r>
            <a:r>
              <a:rPr dirty="0"/>
              <a:t>(RP</a:t>
            </a:r>
            <a:r>
              <a:rPr spc="-45" dirty="0"/>
              <a:t> </a:t>
            </a:r>
            <a:r>
              <a:rPr dirty="0"/>
              <a:t>&amp;</a:t>
            </a:r>
            <a:r>
              <a:rPr spc="-40" dirty="0"/>
              <a:t> </a:t>
            </a:r>
            <a:r>
              <a:rPr spc="-20" dirty="0"/>
              <a:t>IEC) </a:t>
            </a:r>
            <a:r>
              <a:rPr dirty="0"/>
              <a:t>&amp;</a:t>
            </a:r>
            <a:r>
              <a:rPr spc="-55" dirty="0"/>
              <a:t> </a:t>
            </a:r>
            <a:r>
              <a:rPr dirty="0"/>
              <a:t>Capillary</a:t>
            </a:r>
            <a:r>
              <a:rPr spc="-55" dirty="0"/>
              <a:t> </a:t>
            </a:r>
            <a:r>
              <a:rPr spc="-10" dirty="0"/>
              <a:t>Electrophoresis</a:t>
            </a:r>
          </a:p>
        </p:txBody>
      </p:sp>
      <p:sp>
        <p:nvSpPr>
          <p:cNvPr id="3" name="object 3"/>
          <p:cNvSpPr/>
          <p:nvPr/>
        </p:nvSpPr>
        <p:spPr>
          <a:xfrm>
            <a:off x="2870200" y="1862327"/>
            <a:ext cx="8077200" cy="4090670"/>
          </a:xfrm>
          <a:custGeom>
            <a:avLst/>
            <a:gdLst/>
            <a:ahLst/>
            <a:cxnLst/>
            <a:rect l="l" t="t" r="r" b="b"/>
            <a:pathLst>
              <a:path w="8077200" h="4090670">
                <a:moveTo>
                  <a:pt x="0" y="0"/>
                </a:moveTo>
                <a:lnTo>
                  <a:pt x="0" y="4090416"/>
                </a:lnTo>
                <a:lnTo>
                  <a:pt x="8077200" y="4090416"/>
                </a:lnTo>
                <a:lnTo>
                  <a:pt x="80772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FFF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966975" y="1755133"/>
            <a:ext cx="5423535" cy="4153535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456565" indent="-456565">
              <a:spcBef>
                <a:spcPts val="1190"/>
              </a:spcBef>
              <a:buAutoNum type="arabicPeriod"/>
              <a:tabLst>
                <a:tab pos="456565" algn="l"/>
              </a:tabLst>
            </a:pPr>
            <a:r>
              <a:rPr i="1" dirty="0">
                <a:latin typeface="Arial"/>
                <a:cs typeface="Arial"/>
              </a:rPr>
              <a:t>High</a:t>
            </a:r>
            <a:r>
              <a:rPr i="1" spc="-3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performance</a:t>
            </a:r>
            <a:r>
              <a:rPr i="1" spc="-2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liquid</a:t>
            </a:r>
            <a:r>
              <a:rPr i="1" spc="-3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chromatography</a:t>
            </a:r>
            <a:r>
              <a:rPr i="1" spc="-2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(HPLC)</a:t>
            </a:r>
            <a:endParaRPr>
              <a:latin typeface="Arial"/>
              <a:cs typeface="Arial"/>
            </a:endParaRPr>
          </a:p>
          <a:p>
            <a:pPr marL="456565" indent="-456565">
              <a:spcBef>
                <a:spcPts val="1095"/>
              </a:spcBef>
              <a:buAutoNum type="arabicPeriod"/>
              <a:tabLst>
                <a:tab pos="456565" algn="l"/>
              </a:tabLst>
            </a:pPr>
            <a:r>
              <a:rPr i="1" dirty="0">
                <a:latin typeface="Arial"/>
                <a:cs typeface="Arial"/>
              </a:rPr>
              <a:t>Components</a:t>
            </a:r>
            <a:r>
              <a:rPr i="1" spc="-3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of</a:t>
            </a:r>
            <a:r>
              <a:rPr i="1" spc="-2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an</a:t>
            </a:r>
            <a:r>
              <a:rPr i="1" spc="-2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HPLC</a:t>
            </a:r>
            <a:r>
              <a:rPr i="1" spc="-2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system</a:t>
            </a:r>
            <a:endParaRPr>
              <a:latin typeface="Arial"/>
              <a:cs typeface="Arial"/>
            </a:endParaRPr>
          </a:p>
          <a:p>
            <a:pPr marL="456565" indent="-456565">
              <a:spcBef>
                <a:spcPts val="1085"/>
              </a:spcBef>
              <a:buAutoNum type="arabicPeriod"/>
              <a:tabLst>
                <a:tab pos="456565" algn="l"/>
              </a:tabLst>
            </a:pPr>
            <a:r>
              <a:rPr i="1" dirty="0">
                <a:latin typeface="Arial"/>
                <a:cs typeface="Arial"/>
              </a:rPr>
              <a:t>Mechanism</a:t>
            </a:r>
            <a:r>
              <a:rPr i="1" spc="-2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of</a:t>
            </a:r>
            <a:r>
              <a:rPr i="1" spc="-2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reverse</a:t>
            </a:r>
            <a:r>
              <a:rPr i="1" spc="-2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phase</a:t>
            </a:r>
            <a:r>
              <a:rPr i="1" spc="-1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HPLC</a:t>
            </a:r>
            <a:r>
              <a:rPr i="1" spc="-20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(RP</a:t>
            </a:r>
            <a:r>
              <a:rPr i="1" spc="-20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HPLC)</a:t>
            </a:r>
            <a:endParaRPr>
              <a:latin typeface="Arial"/>
              <a:cs typeface="Arial"/>
            </a:endParaRPr>
          </a:p>
          <a:p>
            <a:pPr marL="456565" indent="-456565">
              <a:spcBef>
                <a:spcPts val="1090"/>
              </a:spcBef>
              <a:buAutoNum type="arabicPeriod"/>
              <a:tabLst>
                <a:tab pos="456565" algn="l"/>
              </a:tabLst>
            </a:pPr>
            <a:r>
              <a:rPr i="1" dirty="0">
                <a:latin typeface="Arial"/>
                <a:cs typeface="Arial"/>
              </a:rPr>
              <a:t>Gradient</a:t>
            </a:r>
            <a:r>
              <a:rPr i="1" spc="-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Elution</a:t>
            </a:r>
            <a:endParaRPr>
              <a:latin typeface="Arial"/>
              <a:cs typeface="Arial"/>
            </a:endParaRPr>
          </a:p>
          <a:p>
            <a:pPr marL="456565" indent="-456565">
              <a:spcBef>
                <a:spcPts val="1095"/>
              </a:spcBef>
              <a:buAutoNum type="arabicPeriod"/>
              <a:tabLst>
                <a:tab pos="456565" algn="l"/>
              </a:tabLst>
            </a:pPr>
            <a:r>
              <a:rPr i="1" dirty="0">
                <a:latin typeface="Arial"/>
                <a:cs typeface="Arial"/>
              </a:rPr>
              <a:t>Ion</a:t>
            </a:r>
            <a:r>
              <a:rPr i="1" spc="-2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pairing</a:t>
            </a:r>
            <a:r>
              <a:rPr i="1" spc="-2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agents</a:t>
            </a:r>
            <a:endParaRPr>
              <a:latin typeface="Arial"/>
              <a:cs typeface="Arial"/>
            </a:endParaRPr>
          </a:p>
          <a:p>
            <a:pPr marL="456565" indent="-456565">
              <a:spcBef>
                <a:spcPts val="1085"/>
              </a:spcBef>
              <a:buAutoNum type="arabicPeriod"/>
              <a:tabLst>
                <a:tab pos="456565" algn="l"/>
              </a:tabLst>
            </a:pPr>
            <a:r>
              <a:rPr i="1" dirty="0">
                <a:latin typeface="Arial"/>
                <a:cs typeface="Arial"/>
              </a:rPr>
              <a:t>Organic</a:t>
            </a:r>
            <a:r>
              <a:rPr i="1" spc="-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modifiers</a:t>
            </a:r>
            <a:endParaRPr>
              <a:latin typeface="Arial"/>
              <a:cs typeface="Arial"/>
            </a:endParaRPr>
          </a:p>
          <a:p>
            <a:pPr marL="456565" indent="-456565">
              <a:spcBef>
                <a:spcPts val="1090"/>
              </a:spcBef>
              <a:buAutoNum type="arabicPeriod"/>
              <a:tabLst>
                <a:tab pos="456565" algn="l"/>
              </a:tabLst>
            </a:pPr>
            <a:r>
              <a:rPr i="1" dirty="0">
                <a:latin typeface="Arial"/>
                <a:cs typeface="Arial"/>
              </a:rPr>
              <a:t>UV</a:t>
            </a:r>
            <a:r>
              <a:rPr i="1" spc="-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detection</a:t>
            </a:r>
            <a:endParaRPr>
              <a:latin typeface="Arial"/>
              <a:cs typeface="Arial"/>
            </a:endParaRPr>
          </a:p>
          <a:p>
            <a:pPr marL="456565" indent="-456565">
              <a:spcBef>
                <a:spcPts val="1095"/>
              </a:spcBef>
              <a:buAutoNum type="arabicPeriod"/>
              <a:tabLst>
                <a:tab pos="456565" algn="l"/>
              </a:tabLst>
            </a:pPr>
            <a:r>
              <a:rPr i="1" dirty="0">
                <a:latin typeface="Arial"/>
                <a:cs typeface="Arial"/>
              </a:rPr>
              <a:t>Typical</a:t>
            </a:r>
            <a:r>
              <a:rPr i="1" spc="-3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gradients</a:t>
            </a:r>
            <a:endParaRPr>
              <a:latin typeface="Arial"/>
              <a:cs typeface="Arial"/>
            </a:endParaRPr>
          </a:p>
          <a:p>
            <a:pPr marL="456565" indent="-456565">
              <a:spcBef>
                <a:spcPts val="1085"/>
              </a:spcBef>
              <a:buAutoNum type="arabicPeriod"/>
              <a:tabLst>
                <a:tab pos="456565" algn="l"/>
              </a:tabLst>
            </a:pPr>
            <a:r>
              <a:rPr i="1" dirty="0">
                <a:latin typeface="Arial"/>
                <a:cs typeface="Arial"/>
              </a:rPr>
              <a:t>Other</a:t>
            </a:r>
            <a:r>
              <a:rPr i="1" spc="-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types</a:t>
            </a:r>
            <a:r>
              <a:rPr i="1" spc="-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of</a:t>
            </a:r>
            <a:r>
              <a:rPr i="1" spc="-5" dirty="0">
                <a:latin typeface="Arial"/>
                <a:cs typeface="Arial"/>
              </a:rPr>
              <a:t> </a:t>
            </a:r>
            <a:r>
              <a:rPr i="1" spc="-10" dirty="0">
                <a:latin typeface="Arial"/>
                <a:cs typeface="Arial"/>
              </a:rPr>
              <a:t>chromatography</a:t>
            </a:r>
            <a:endParaRPr>
              <a:latin typeface="Arial"/>
              <a:cs typeface="Arial"/>
            </a:endParaRPr>
          </a:p>
          <a:p>
            <a:pPr marL="456565" indent="-456565">
              <a:spcBef>
                <a:spcPts val="1090"/>
              </a:spcBef>
              <a:buAutoNum type="arabicPeriod"/>
              <a:tabLst>
                <a:tab pos="456565" algn="l"/>
              </a:tabLst>
            </a:pPr>
            <a:r>
              <a:rPr i="1" dirty="0">
                <a:latin typeface="Arial"/>
                <a:cs typeface="Arial"/>
              </a:rPr>
              <a:t>Capillary</a:t>
            </a:r>
            <a:r>
              <a:rPr i="1" spc="-5" dirty="0">
                <a:latin typeface="Arial"/>
                <a:cs typeface="Arial"/>
              </a:rPr>
              <a:t> </a:t>
            </a:r>
            <a:r>
              <a:rPr i="1" dirty="0">
                <a:latin typeface="Arial"/>
                <a:cs typeface="Arial"/>
              </a:rPr>
              <a:t>electrophoresis</a:t>
            </a:r>
            <a:r>
              <a:rPr i="1" spc="-5" dirty="0">
                <a:latin typeface="Arial"/>
                <a:cs typeface="Arial"/>
              </a:rPr>
              <a:t> </a:t>
            </a:r>
            <a:r>
              <a:rPr i="1" spc="-20" dirty="0">
                <a:latin typeface="Arial"/>
                <a:cs typeface="Arial"/>
              </a:rPr>
              <a:t>(CE)</a:t>
            </a:r>
            <a:endParaRPr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13643" y="6765318"/>
            <a:ext cx="8890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5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1.</a:t>
            </a:r>
            <a:r>
              <a:rPr spc="-75" dirty="0"/>
              <a:t> </a:t>
            </a:r>
            <a:r>
              <a:rPr dirty="0"/>
              <a:t>High</a:t>
            </a:r>
            <a:r>
              <a:rPr spc="-75" dirty="0"/>
              <a:t> </a:t>
            </a:r>
            <a:r>
              <a:rPr dirty="0"/>
              <a:t>performance</a:t>
            </a:r>
            <a:r>
              <a:rPr spc="-75" dirty="0"/>
              <a:t> </a:t>
            </a:r>
            <a:r>
              <a:rPr dirty="0"/>
              <a:t>liquid</a:t>
            </a:r>
            <a:r>
              <a:rPr spc="-70" dirty="0"/>
              <a:t> </a:t>
            </a:r>
            <a:r>
              <a:rPr spc="-10" dirty="0"/>
              <a:t>chromatography</a:t>
            </a:r>
            <a:r>
              <a:rPr spc="-75" dirty="0"/>
              <a:t> </a:t>
            </a:r>
            <a:r>
              <a:rPr spc="-10" dirty="0"/>
              <a:t>(HPLC)</a:t>
            </a:r>
          </a:p>
        </p:txBody>
      </p:sp>
      <p:sp>
        <p:nvSpPr>
          <p:cNvPr id="3" name="object 3"/>
          <p:cNvSpPr/>
          <p:nvPr/>
        </p:nvSpPr>
        <p:spPr>
          <a:xfrm>
            <a:off x="3022600" y="1959101"/>
            <a:ext cx="7696200" cy="3536950"/>
          </a:xfrm>
          <a:custGeom>
            <a:avLst/>
            <a:gdLst/>
            <a:ahLst/>
            <a:cxnLst/>
            <a:rect l="l" t="t" r="r" b="b"/>
            <a:pathLst>
              <a:path w="7696200" h="3536950">
                <a:moveTo>
                  <a:pt x="0" y="0"/>
                </a:moveTo>
                <a:lnTo>
                  <a:pt x="0" y="3536441"/>
                </a:lnTo>
                <a:lnTo>
                  <a:pt x="7696200" y="3536441"/>
                </a:lnTo>
                <a:lnTo>
                  <a:pt x="76962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FFFF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106674" y="1990598"/>
            <a:ext cx="7225030" cy="3508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The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various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techniques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used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High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Pressure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Liquid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Chromatography </a:t>
            </a:r>
            <a:r>
              <a:rPr spc="-20" dirty="0">
                <a:latin typeface="Arial MT"/>
                <a:cs typeface="Arial MT"/>
              </a:rPr>
              <a:t>are:</a:t>
            </a:r>
            <a:endParaRPr>
              <a:latin typeface="Arial MT"/>
              <a:cs typeface="Arial MT"/>
            </a:endParaRPr>
          </a:p>
          <a:p>
            <a:pPr>
              <a:spcBef>
                <a:spcPts val="95"/>
              </a:spcBef>
            </a:pPr>
            <a:endParaRPr>
              <a:latin typeface="Arial MT"/>
              <a:cs typeface="Arial MT"/>
            </a:endParaRPr>
          </a:p>
          <a:p>
            <a:pPr marL="151130" indent="-138430" algn="just">
              <a:buChar char="-"/>
              <a:tabLst>
                <a:tab pos="151130" algn="l"/>
              </a:tabLst>
            </a:pPr>
            <a:r>
              <a:rPr dirty="0">
                <a:latin typeface="Arial MT"/>
                <a:cs typeface="Arial MT"/>
              </a:rPr>
              <a:t>Reverse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Phase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Chromatography.</a:t>
            </a:r>
            <a:endParaRPr>
              <a:latin typeface="Arial MT"/>
              <a:cs typeface="Arial MT"/>
            </a:endParaRPr>
          </a:p>
          <a:p>
            <a:pPr marL="151130" indent="-138430" algn="just">
              <a:spcBef>
                <a:spcPts val="1090"/>
              </a:spcBef>
              <a:buChar char="-"/>
              <a:tabLst>
                <a:tab pos="151130" algn="l"/>
              </a:tabLst>
            </a:pPr>
            <a:r>
              <a:rPr dirty="0">
                <a:latin typeface="Arial MT"/>
                <a:cs typeface="Arial MT"/>
              </a:rPr>
              <a:t>Size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Exclusion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Chromatography.</a:t>
            </a:r>
            <a:endParaRPr>
              <a:latin typeface="Arial MT"/>
              <a:cs typeface="Arial MT"/>
            </a:endParaRPr>
          </a:p>
          <a:p>
            <a:pPr marL="151130" indent="-138430" algn="just">
              <a:spcBef>
                <a:spcPts val="1095"/>
              </a:spcBef>
              <a:buChar char="-"/>
              <a:tabLst>
                <a:tab pos="151130" algn="l"/>
              </a:tabLst>
            </a:pPr>
            <a:r>
              <a:rPr dirty="0">
                <a:latin typeface="Arial MT"/>
                <a:cs typeface="Arial MT"/>
              </a:rPr>
              <a:t>Ion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Exchange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(cation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anion)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Chromatography.</a:t>
            </a:r>
            <a:endParaRPr>
              <a:latin typeface="Arial MT"/>
              <a:cs typeface="Arial MT"/>
            </a:endParaRPr>
          </a:p>
          <a:p>
            <a:pPr marL="151130" indent="-138430" algn="just">
              <a:spcBef>
                <a:spcPts val="1085"/>
              </a:spcBef>
              <a:buChar char="-"/>
              <a:tabLst>
                <a:tab pos="151130" algn="l"/>
              </a:tabLst>
            </a:pPr>
            <a:r>
              <a:rPr dirty="0">
                <a:latin typeface="Arial MT"/>
                <a:cs typeface="Arial MT"/>
              </a:rPr>
              <a:t>Hydrophobic</a:t>
            </a:r>
            <a:r>
              <a:rPr spc="-6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interaction</a:t>
            </a:r>
            <a:r>
              <a:rPr spc="-6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Chromatography.</a:t>
            </a:r>
            <a:endParaRPr>
              <a:latin typeface="Arial MT"/>
              <a:cs typeface="Arial MT"/>
            </a:endParaRPr>
          </a:p>
          <a:p>
            <a:pPr>
              <a:spcBef>
                <a:spcPts val="95"/>
              </a:spcBef>
            </a:pPr>
            <a:endParaRPr>
              <a:latin typeface="Arial MT"/>
              <a:cs typeface="Arial MT"/>
            </a:endParaRPr>
          </a:p>
          <a:p>
            <a:pPr marL="12700" marR="5080" algn="just"/>
            <a:r>
              <a:rPr dirty="0">
                <a:latin typeface="Arial MT"/>
                <a:cs typeface="Arial MT"/>
              </a:rPr>
              <a:t>The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high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resolving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power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Reverse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Phase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[RP]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Chromatography</a:t>
            </a:r>
            <a:r>
              <a:rPr spc="-25" dirty="0">
                <a:latin typeface="Arial MT"/>
                <a:cs typeface="Arial MT"/>
              </a:rPr>
              <a:t> has </a:t>
            </a:r>
            <a:r>
              <a:rPr dirty="0">
                <a:latin typeface="Arial MT"/>
                <a:cs typeface="Arial MT"/>
              </a:rPr>
              <a:t>made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it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dominant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HPLC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both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analytical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preparative </a:t>
            </a:r>
            <a:r>
              <a:rPr dirty="0">
                <a:latin typeface="Arial MT"/>
                <a:cs typeface="Arial MT"/>
              </a:rPr>
              <a:t>separation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peptides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proteins,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well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other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biomolecules.</a:t>
            </a:r>
            <a:endParaRPr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13643" y="6765318"/>
            <a:ext cx="8890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5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1.</a:t>
            </a:r>
            <a:r>
              <a:rPr spc="-50" dirty="0"/>
              <a:t> </a:t>
            </a:r>
            <a:r>
              <a:rPr dirty="0"/>
              <a:t>HPLC</a:t>
            </a:r>
            <a:r>
              <a:rPr spc="-50" dirty="0"/>
              <a:t> </a:t>
            </a:r>
            <a:r>
              <a:rPr spc="-10" dirty="0"/>
              <a:t>(cont)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022600" y="1727455"/>
            <a:ext cx="7696200" cy="2573655"/>
          </a:xfrm>
          <a:prstGeom prst="rect">
            <a:avLst/>
          </a:prstGeom>
          <a:ln w="9525">
            <a:solidFill>
              <a:srgbClr val="CCCCFF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6520" marR="224790" indent="-635">
              <a:spcBef>
                <a:spcPts val="345"/>
              </a:spcBef>
              <a:tabLst>
                <a:tab pos="4961890" algn="l"/>
              </a:tabLst>
            </a:pPr>
            <a:r>
              <a:rPr dirty="0">
                <a:latin typeface="Arial MT"/>
                <a:cs typeface="Arial MT"/>
              </a:rPr>
              <a:t>The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term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b="1" dirty="0">
                <a:solidFill>
                  <a:srgbClr val="0000CC"/>
                </a:solidFill>
                <a:latin typeface="Arial"/>
                <a:cs typeface="Arial"/>
              </a:rPr>
              <a:t>“Reverse</a:t>
            </a:r>
            <a:r>
              <a:rPr b="1" spc="-2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00CC"/>
                </a:solidFill>
                <a:latin typeface="Arial"/>
                <a:cs typeface="Arial"/>
              </a:rPr>
              <a:t>Phase</a:t>
            </a:r>
            <a:r>
              <a:rPr b="1" spc="-20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0000CC"/>
                </a:solidFill>
                <a:latin typeface="Arial"/>
                <a:cs typeface="Arial"/>
              </a:rPr>
              <a:t>Chromatography”</a:t>
            </a:r>
            <a:r>
              <a:rPr b="1" dirty="0">
                <a:solidFill>
                  <a:srgbClr val="0000CC"/>
                </a:solidFill>
                <a:latin typeface="Arial"/>
                <a:cs typeface="Arial"/>
              </a:rPr>
              <a:t>	</a:t>
            </a:r>
            <a:r>
              <a:rPr dirty="0">
                <a:latin typeface="Arial MT"/>
                <a:cs typeface="Arial MT"/>
              </a:rPr>
              <a:t>was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used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because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RP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is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form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partition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chromatography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where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chemically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bonded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phase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is </a:t>
            </a:r>
            <a:r>
              <a:rPr dirty="0">
                <a:latin typeface="Arial MT"/>
                <a:cs typeface="Arial MT"/>
              </a:rPr>
              <a:t>hydrophobic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non-</a:t>
            </a:r>
            <a:r>
              <a:rPr dirty="0">
                <a:latin typeface="Arial MT"/>
                <a:cs typeface="Arial MT"/>
              </a:rPr>
              <a:t>polar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(e.g.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octadecyl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group),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starting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mobile </a:t>
            </a:r>
            <a:r>
              <a:rPr dirty="0">
                <a:latin typeface="Arial MT"/>
                <a:cs typeface="Arial MT"/>
              </a:rPr>
              <a:t>phase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(e.g.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water)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must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more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polar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than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stationary</a:t>
            </a:r>
            <a:r>
              <a:rPr spc="-10" dirty="0">
                <a:latin typeface="Arial MT"/>
                <a:cs typeface="Arial MT"/>
              </a:rPr>
              <a:t> phase.</a:t>
            </a:r>
            <a:endParaRPr>
              <a:latin typeface="Arial MT"/>
              <a:cs typeface="Arial MT"/>
            </a:endParaRPr>
          </a:p>
          <a:p>
            <a:pPr>
              <a:spcBef>
                <a:spcPts val="105"/>
              </a:spcBef>
            </a:pPr>
            <a:endParaRPr>
              <a:latin typeface="Arial MT"/>
              <a:cs typeface="Arial MT"/>
            </a:endParaRPr>
          </a:p>
          <a:p>
            <a:pPr marL="96520" marR="187325"/>
            <a:r>
              <a:rPr dirty="0">
                <a:latin typeface="Arial MT"/>
                <a:cs typeface="Arial MT"/>
              </a:rPr>
              <a:t>This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“reversed”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from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b="1" dirty="0">
                <a:solidFill>
                  <a:srgbClr val="0000CC"/>
                </a:solidFill>
                <a:latin typeface="Arial"/>
                <a:cs typeface="Arial"/>
              </a:rPr>
              <a:t>normal</a:t>
            </a:r>
            <a:r>
              <a:rPr b="1" spc="-1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00CC"/>
                </a:solidFill>
                <a:latin typeface="Arial"/>
                <a:cs typeface="Arial"/>
              </a:rPr>
              <a:t>phase</a:t>
            </a:r>
            <a:r>
              <a:rPr b="1" spc="-1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00CC"/>
                </a:solidFill>
                <a:latin typeface="Arial"/>
                <a:cs typeface="Arial"/>
              </a:rPr>
              <a:t>chromatography</a:t>
            </a:r>
            <a:r>
              <a:rPr dirty="0">
                <a:latin typeface="Arial MT"/>
                <a:cs typeface="Arial MT"/>
              </a:rPr>
              <a:t>,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where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the </a:t>
            </a:r>
            <a:r>
              <a:rPr dirty="0">
                <a:latin typeface="Arial MT"/>
                <a:cs typeface="Arial MT"/>
              </a:rPr>
              <a:t>stationary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phase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polar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hydrophilic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starting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mobile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phase</a:t>
            </a:r>
            <a:r>
              <a:rPr spc="-25" dirty="0">
                <a:latin typeface="Arial MT"/>
                <a:cs typeface="Arial MT"/>
              </a:rPr>
              <a:t> is </a:t>
            </a:r>
            <a:r>
              <a:rPr dirty="0">
                <a:latin typeface="Arial MT"/>
                <a:cs typeface="Arial MT"/>
              </a:rPr>
              <a:t>more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non-</a:t>
            </a:r>
            <a:r>
              <a:rPr dirty="0">
                <a:latin typeface="Arial MT"/>
                <a:cs typeface="Arial MT"/>
              </a:rPr>
              <a:t>polar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hydrophobic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than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stationary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phase,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hence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term </a:t>
            </a:r>
            <a:r>
              <a:rPr dirty="0">
                <a:latin typeface="Arial MT"/>
                <a:cs typeface="Arial MT"/>
              </a:rPr>
              <a:t>“Reverse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Phase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Chromatography”.</a:t>
            </a:r>
            <a:endParaRPr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613643" y="6765318"/>
            <a:ext cx="8890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5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46400" y="2514600"/>
            <a:ext cx="1219200" cy="67390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vert="horz" wrap="square" lIns="0" tIns="301625" rIns="0" bIns="0" rtlCol="0">
            <a:spAutoFit/>
          </a:bodyPr>
          <a:lstStyle/>
          <a:p>
            <a:pPr marL="291465">
              <a:spcBef>
                <a:spcPts val="2375"/>
              </a:spcBef>
            </a:pPr>
            <a:r>
              <a:rPr sz="2400" spc="-20" dirty="0">
                <a:latin typeface="Times New Roman"/>
                <a:cs typeface="Times New Roman"/>
              </a:rPr>
              <a:t>Pump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160837" y="3048761"/>
            <a:ext cx="538480" cy="0"/>
          </a:xfrm>
          <a:custGeom>
            <a:avLst/>
            <a:gdLst/>
            <a:ahLst/>
            <a:cxnLst/>
            <a:rect l="l" t="t" r="r" b="b"/>
            <a:pathLst>
              <a:path w="538480">
                <a:moveTo>
                  <a:pt x="0" y="0"/>
                </a:moveTo>
                <a:lnTo>
                  <a:pt x="538162" y="0"/>
                </a:lnTo>
              </a:path>
            </a:pathLst>
          </a:custGeom>
          <a:ln w="110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99000" y="2743200"/>
            <a:ext cx="914400" cy="48154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txBody>
          <a:bodyPr vert="horz" wrap="square" lIns="0" tIns="111125" rIns="0" bIns="0" rtlCol="0">
            <a:spAutoFit/>
          </a:bodyPr>
          <a:lstStyle/>
          <a:p>
            <a:pPr marL="92075">
              <a:spcBef>
                <a:spcPts val="875"/>
              </a:spcBef>
            </a:pPr>
            <a:r>
              <a:rPr sz="2400" spc="-10" dirty="0">
                <a:latin typeface="Times New Roman"/>
                <a:cs typeface="Times New Roman"/>
              </a:rPr>
              <a:t>Mixer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608638" y="2509838"/>
            <a:ext cx="3590925" cy="1000125"/>
            <a:chOff x="3729037" y="2509837"/>
            <a:chExt cx="3590925" cy="1000125"/>
          </a:xfrm>
        </p:grpSpPr>
        <p:sp>
          <p:nvSpPr>
            <p:cNvPr id="6" name="object 6"/>
            <p:cNvSpPr/>
            <p:nvPr/>
          </p:nvSpPr>
          <p:spPr>
            <a:xfrm>
              <a:off x="3733800" y="3048000"/>
              <a:ext cx="381000" cy="1905"/>
            </a:xfrm>
            <a:custGeom>
              <a:avLst/>
              <a:gdLst/>
              <a:ahLst/>
              <a:cxnLst/>
              <a:rect l="l" t="t" r="r" b="b"/>
              <a:pathLst>
                <a:path w="381000" h="1905">
                  <a:moveTo>
                    <a:pt x="0" y="0"/>
                  </a:moveTo>
                  <a:lnTo>
                    <a:pt x="381000" y="152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62400" y="289560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304800" y="152399"/>
                  </a:moveTo>
                  <a:lnTo>
                    <a:pt x="296997" y="104363"/>
                  </a:lnTo>
                  <a:lnTo>
                    <a:pt x="275295" y="62544"/>
                  </a:lnTo>
                  <a:lnTo>
                    <a:pt x="242255" y="29504"/>
                  </a:lnTo>
                  <a:lnTo>
                    <a:pt x="200436" y="7802"/>
                  </a:lnTo>
                  <a:lnTo>
                    <a:pt x="152400" y="0"/>
                  </a:lnTo>
                  <a:lnTo>
                    <a:pt x="104363" y="7802"/>
                  </a:lnTo>
                  <a:lnTo>
                    <a:pt x="62544" y="29504"/>
                  </a:lnTo>
                  <a:lnTo>
                    <a:pt x="29504" y="62544"/>
                  </a:lnTo>
                  <a:lnTo>
                    <a:pt x="7802" y="104363"/>
                  </a:lnTo>
                  <a:lnTo>
                    <a:pt x="0" y="152399"/>
                  </a:lnTo>
                  <a:lnTo>
                    <a:pt x="7802" y="200436"/>
                  </a:lnTo>
                  <a:lnTo>
                    <a:pt x="29504" y="242255"/>
                  </a:lnTo>
                  <a:lnTo>
                    <a:pt x="62544" y="275295"/>
                  </a:lnTo>
                  <a:lnTo>
                    <a:pt x="104363" y="296997"/>
                  </a:lnTo>
                  <a:lnTo>
                    <a:pt x="152400" y="304799"/>
                  </a:lnTo>
                  <a:lnTo>
                    <a:pt x="200436" y="296997"/>
                  </a:lnTo>
                  <a:lnTo>
                    <a:pt x="242255" y="275295"/>
                  </a:lnTo>
                  <a:lnTo>
                    <a:pt x="275295" y="242255"/>
                  </a:lnTo>
                  <a:lnTo>
                    <a:pt x="296997" y="200436"/>
                  </a:lnTo>
                  <a:lnTo>
                    <a:pt x="304800" y="1523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962400" y="2895600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152400" y="0"/>
                  </a:moveTo>
                  <a:lnTo>
                    <a:pt x="200436" y="7802"/>
                  </a:lnTo>
                  <a:lnTo>
                    <a:pt x="242255" y="29504"/>
                  </a:lnTo>
                  <a:lnTo>
                    <a:pt x="275295" y="62544"/>
                  </a:lnTo>
                  <a:lnTo>
                    <a:pt x="296997" y="104363"/>
                  </a:lnTo>
                  <a:lnTo>
                    <a:pt x="304800" y="152399"/>
                  </a:lnTo>
                  <a:lnTo>
                    <a:pt x="296997" y="200436"/>
                  </a:lnTo>
                  <a:lnTo>
                    <a:pt x="275295" y="242255"/>
                  </a:lnTo>
                  <a:lnTo>
                    <a:pt x="242255" y="275295"/>
                  </a:lnTo>
                  <a:lnTo>
                    <a:pt x="200436" y="296997"/>
                  </a:lnTo>
                  <a:lnTo>
                    <a:pt x="152400" y="304799"/>
                  </a:lnTo>
                  <a:lnTo>
                    <a:pt x="104363" y="296997"/>
                  </a:lnTo>
                  <a:lnTo>
                    <a:pt x="62544" y="275295"/>
                  </a:lnTo>
                  <a:lnTo>
                    <a:pt x="29504" y="242255"/>
                  </a:lnTo>
                  <a:lnTo>
                    <a:pt x="7802" y="200436"/>
                  </a:lnTo>
                  <a:lnTo>
                    <a:pt x="0" y="152399"/>
                  </a:lnTo>
                  <a:lnTo>
                    <a:pt x="7802" y="104363"/>
                  </a:lnTo>
                  <a:lnTo>
                    <a:pt x="29504" y="62544"/>
                  </a:lnTo>
                  <a:lnTo>
                    <a:pt x="62544" y="29504"/>
                  </a:lnTo>
                  <a:lnTo>
                    <a:pt x="104363" y="7802"/>
                  </a:lnTo>
                  <a:lnTo>
                    <a:pt x="1524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33837" y="2967037"/>
              <a:ext cx="85725" cy="8572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267200" y="2895600"/>
              <a:ext cx="1602105" cy="304800"/>
            </a:xfrm>
            <a:custGeom>
              <a:avLst/>
              <a:gdLst/>
              <a:ahLst/>
              <a:cxnLst/>
              <a:rect l="l" t="t" r="r" b="b"/>
              <a:pathLst>
                <a:path w="1602104" h="304800">
                  <a:moveTo>
                    <a:pt x="0" y="152399"/>
                  </a:moveTo>
                  <a:lnTo>
                    <a:pt x="381000" y="153923"/>
                  </a:lnTo>
                </a:path>
                <a:path w="1602104" h="304800">
                  <a:moveTo>
                    <a:pt x="381000" y="0"/>
                  </a:moveTo>
                  <a:lnTo>
                    <a:pt x="382524" y="304799"/>
                  </a:lnTo>
                </a:path>
                <a:path w="1602104" h="304800">
                  <a:moveTo>
                    <a:pt x="381000" y="76199"/>
                  </a:moveTo>
                  <a:lnTo>
                    <a:pt x="1600200" y="77723"/>
                  </a:lnTo>
                </a:path>
                <a:path w="1602104" h="304800">
                  <a:moveTo>
                    <a:pt x="381000" y="228599"/>
                  </a:moveTo>
                  <a:lnTo>
                    <a:pt x="1600200" y="230123"/>
                  </a:lnTo>
                </a:path>
                <a:path w="1602104" h="304800">
                  <a:moveTo>
                    <a:pt x="1601724" y="304799"/>
                  </a:moveTo>
                  <a:lnTo>
                    <a:pt x="1600200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862637" y="3048762"/>
              <a:ext cx="309880" cy="0"/>
            </a:xfrm>
            <a:custGeom>
              <a:avLst/>
              <a:gdLst/>
              <a:ahLst/>
              <a:cxnLst/>
              <a:rect l="l" t="t" r="r" b="b"/>
              <a:pathLst>
                <a:path w="309879">
                  <a:moveTo>
                    <a:pt x="0" y="0"/>
                  </a:moveTo>
                  <a:lnTo>
                    <a:pt x="309562" y="0"/>
                  </a:lnTo>
                </a:path>
              </a:pathLst>
            </a:custGeom>
            <a:ln w="110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72200" y="2514600"/>
              <a:ext cx="1143000" cy="990600"/>
            </a:xfrm>
            <a:custGeom>
              <a:avLst/>
              <a:gdLst/>
              <a:ahLst/>
              <a:cxnLst/>
              <a:rect l="l" t="t" r="r" b="b"/>
              <a:pathLst>
                <a:path w="1143000" h="990600">
                  <a:moveTo>
                    <a:pt x="1143000" y="990599"/>
                  </a:moveTo>
                  <a:lnTo>
                    <a:pt x="1143000" y="0"/>
                  </a:lnTo>
                  <a:lnTo>
                    <a:pt x="0" y="0"/>
                  </a:lnTo>
                  <a:lnTo>
                    <a:pt x="0" y="990599"/>
                  </a:lnTo>
                  <a:lnTo>
                    <a:pt x="1143000" y="9905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172200" y="2514600"/>
              <a:ext cx="1143000" cy="990600"/>
            </a:xfrm>
            <a:custGeom>
              <a:avLst/>
              <a:gdLst/>
              <a:ahLst/>
              <a:cxnLst/>
              <a:rect l="l" t="t" r="r" b="b"/>
              <a:pathLst>
                <a:path w="1143000" h="990600">
                  <a:moveTo>
                    <a:pt x="0" y="0"/>
                  </a:moveTo>
                  <a:lnTo>
                    <a:pt x="0" y="990599"/>
                  </a:lnTo>
                  <a:lnTo>
                    <a:pt x="1143000" y="990599"/>
                  </a:lnTo>
                  <a:lnTo>
                    <a:pt x="1143000" y="0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056563" y="2803652"/>
            <a:ext cx="11334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18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Detector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8504238" y="1671637"/>
            <a:ext cx="2524125" cy="2907030"/>
            <a:chOff x="6624637" y="1671637"/>
            <a:chExt cx="2524125" cy="2907030"/>
          </a:xfrm>
        </p:grpSpPr>
        <p:sp>
          <p:nvSpPr>
            <p:cNvPr id="16" name="object 16"/>
            <p:cNvSpPr/>
            <p:nvPr/>
          </p:nvSpPr>
          <p:spPr>
            <a:xfrm>
              <a:off x="6629400" y="2133600"/>
              <a:ext cx="1219200" cy="457200"/>
            </a:xfrm>
            <a:custGeom>
              <a:avLst/>
              <a:gdLst/>
              <a:ahLst/>
              <a:cxnLst/>
              <a:rect l="l" t="t" r="r" b="b"/>
              <a:pathLst>
                <a:path w="1219200" h="457200">
                  <a:moveTo>
                    <a:pt x="0" y="457199"/>
                  </a:moveTo>
                  <a:lnTo>
                    <a:pt x="1524" y="0"/>
                  </a:lnTo>
                </a:path>
                <a:path w="1219200" h="457200">
                  <a:moveTo>
                    <a:pt x="0" y="0"/>
                  </a:moveTo>
                  <a:lnTo>
                    <a:pt x="1219200" y="152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848600" y="1676400"/>
              <a:ext cx="1295400" cy="838200"/>
            </a:xfrm>
            <a:custGeom>
              <a:avLst/>
              <a:gdLst/>
              <a:ahLst/>
              <a:cxnLst/>
              <a:rect l="l" t="t" r="r" b="b"/>
              <a:pathLst>
                <a:path w="1295400" h="838200">
                  <a:moveTo>
                    <a:pt x="1295400" y="838200"/>
                  </a:moveTo>
                  <a:lnTo>
                    <a:pt x="1295400" y="0"/>
                  </a:lnTo>
                  <a:lnTo>
                    <a:pt x="0" y="0"/>
                  </a:lnTo>
                  <a:lnTo>
                    <a:pt x="0" y="838200"/>
                  </a:lnTo>
                  <a:lnTo>
                    <a:pt x="1295400" y="838200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848600" y="1676400"/>
              <a:ext cx="1295400" cy="838200"/>
            </a:xfrm>
            <a:custGeom>
              <a:avLst/>
              <a:gdLst/>
              <a:ahLst/>
              <a:cxnLst/>
              <a:rect l="l" t="t" r="r" b="b"/>
              <a:pathLst>
                <a:path w="1295400" h="838200">
                  <a:moveTo>
                    <a:pt x="0" y="0"/>
                  </a:moveTo>
                  <a:lnTo>
                    <a:pt x="0" y="838200"/>
                  </a:lnTo>
                  <a:lnTo>
                    <a:pt x="1295400" y="838200"/>
                  </a:lnTo>
                  <a:lnTo>
                    <a:pt x="12954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467600" y="3048000"/>
              <a:ext cx="1905" cy="762000"/>
            </a:xfrm>
            <a:custGeom>
              <a:avLst/>
              <a:gdLst/>
              <a:ahLst/>
              <a:cxnLst/>
              <a:rect l="l" t="t" r="r" b="b"/>
              <a:pathLst>
                <a:path w="1904" h="762000">
                  <a:moveTo>
                    <a:pt x="0" y="0"/>
                  </a:moveTo>
                  <a:lnTo>
                    <a:pt x="1524" y="761999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86637" y="3805237"/>
              <a:ext cx="85725" cy="8572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858000" y="1905000"/>
              <a:ext cx="2209800" cy="2668905"/>
            </a:xfrm>
            <a:custGeom>
              <a:avLst/>
              <a:gdLst/>
              <a:ahLst/>
              <a:cxnLst/>
              <a:rect l="l" t="t" r="r" b="b"/>
              <a:pathLst>
                <a:path w="2209800" h="2668904">
                  <a:moveTo>
                    <a:pt x="1219200" y="0"/>
                  </a:moveTo>
                  <a:lnTo>
                    <a:pt x="1220724" y="457199"/>
                  </a:lnTo>
                </a:path>
                <a:path w="2209800" h="2668904">
                  <a:moveTo>
                    <a:pt x="1219200" y="457199"/>
                  </a:moveTo>
                  <a:lnTo>
                    <a:pt x="2209800" y="458723"/>
                  </a:lnTo>
                </a:path>
                <a:path w="2209800" h="2668904">
                  <a:moveTo>
                    <a:pt x="1219200" y="457199"/>
                  </a:moveTo>
                  <a:lnTo>
                    <a:pt x="1447800" y="380999"/>
                  </a:lnTo>
                  <a:lnTo>
                    <a:pt x="1449324" y="0"/>
                  </a:lnTo>
                </a:path>
                <a:path w="2209800" h="2668904">
                  <a:moveTo>
                    <a:pt x="1447800" y="0"/>
                  </a:moveTo>
                  <a:lnTo>
                    <a:pt x="1524000" y="457199"/>
                  </a:lnTo>
                </a:path>
                <a:path w="2209800" h="2668904">
                  <a:moveTo>
                    <a:pt x="1524000" y="380999"/>
                  </a:moveTo>
                  <a:lnTo>
                    <a:pt x="1752600" y="457199"/>
                  </a:lnTo>
                  <a:lnTo>
                    <a:pt x="1754124" y="152399"/>
                  </a:lnTo>
                </a:path>
                <a:path w="2209800" h="2668904">
                  <a:moveTo>
                    <a:pt x="1752600" y="152399"/>
                  </a:moveTo>
                  <a:lnTo>
                    <a:pt x="1828800" y="457199"/>
                  </a:lnTo>
                </a:path>
                <a:path w="2209800" h="2668904">
                  <a:moveTo>
                    <a:pt x="1905000" y="457199"/>
                  </a:moveTo>
                  <a:lnTo>
                    <a:pt x="2209800" y="380999"/>
                  </a:lnTo>
                </a:path>
                <a:path w="2209800" h="2668904">
                  <a:moveTo>
                    <a:pt x="1143000" y="2666999"/>
                  </a:moveTo>
                  <a:lnTo>
                    <a:pt x="1144524" y="2057399"/>
                  </a:lnTo>
                </a:path>
                <a:path w="2209800" h="2668904">
                  <a:moveTo>
                    <a:pt x="0" y="2666999"/>
                  </a:moveTo>
                  <a:lnTo>
                    <a:pt x="1524" y="1981199"/>
                  </a:lnTo>
                </a:path>
                <a:path w="2209800" h="2668904">
                  <a:moveTo>
                    <a:pt x="457200" y="2057399"/>
                  </a:moveTo>
                  <a:lnTo>
                    <a:pt x="458724" y="2514599"/>
                  </a:lnTo>
                </a:path>
                <a:path w="2209800" h="2668904">
                  <a:moveTo>
                    <a:pt x="685800" y="2057399"/>
                  </a:moveTo>
                  <a:lnTo>
                    <a:pt x="687324" y="2514599"/>
                  </a:lnTo>
                </a:path>
                <a:path w="2209800" h="2668904">
                  <a:moveTo>
                    <a:pt x="457200" y="2514599"/>
                  </a:moveTo>
                  <a:lnTo>
                    <a:pt x="533400" y="2590799"/>
                  </a:lnTo>
                </a:path>
                <a:path w="2209800" h="2668904">
                  <a:moveTo>
                    <a:pt x="609600" y="2590799"/>
                  </a:moveTo>
                  <a:lnTo>
                    <a:pt x="685800" y="2514599"/>
                  </a:lnTo>
                </a:path>
                <a:path w="2209800" h="2668904">
                  <a:moveTo>
                    <a:pt x="152400" y="2057399"/>
                  </a:moveTo>
                  <a:lnTo>
                    <a:pt x="153924" y="2514599"/>
                  </a:lnTo>
                </a:path>
                <a:path w="2209800" h="2668904">
                  <a:moveTo>
                    <a:pt x="381000" y="2057399"/>
                  </a:moveTo>
                  <a:lnTo>
                    <a:pt x="382524" y="2514599"/>
                  </a:lnTo>
                </a:path>
                <a:path w="2209800" h="2668904">
                  <a:moveTo>
                    <a:pt x="152400" y="2514599"/>
                  </a:moveTo>
                  <a:lnTo>
                    <a:pt x="228600" y="2590799"/>
                  </a:lnTo>
                </a:path>
                <a:path w="2209800" h="2668904">
                  <a:moveTo>
                    <a:pt x="304800" y="2590799"/>
                  </a:moveTo>
                  <a:lnTo>
                    <a:pt x="381000" y="2514599"/>
                  </a:lnTo>
                </a:path>
                <a:path w="2209800" h="2668904">
                  <a:moveTo>
                    <a:pt x="762000" y="2057399"/>
                  </a:moveTo>
                  <a:lnTo>
                    <a:pt x="763524" y="2514599"/>
                  </a:lnTo>
                </a:path>
                <a:path w="2209800" h="2668904">
                  <a:moveTo>
                    <a:pt x="990600" y="2057399"/>
                  </a:moveTo>
                  <a:lnTo>
                    <a:pt x="992124" y="2514599"/>
                  </a:lnTo>
                </a:path>
                <a:path w="2209800" h="2668904">
                  <a:moveTo>
                    <a:pt x="762000" y="2514599"/>
                  </a:moveTo>
                  <a:lnTo>
                    <a:pt x="838200" y="2590799"/>
                  </a:lnTo>
                </a:path>
                <a:path w="2209800" h="2668904">
                  <a:moveTo>
                    <a:pt x="914400" y="2590799"/>
                  </a:moveTo>
                  <a:lnTo>
                    <a:pt x="990600" y="2514599"/>
                  </a:lnTo>
                </a:path>
                <a:path w="2209800" h="2668904">
                  <a:moveTo>
                    <a:pt x="0" y="2666999"/>
                  </a:moveTo>
                  <a:lnTo>
                    <a:pt x="1143000" y="2668523"/>
                  </a:lnTo>
                </a:path>
                <a:path w="2209800" h="2668904">
                  <a:moveTo>
                    <a:pt x="457200" y="1142999"/>
                  </a:moveTo>
                  <a:lnTo>
                    <a:pt x="609600" y="114452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759702" y="3298952"/>
            <a:ext cx="10071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Column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40502" y="3451352"/>
            <a:ext cx="971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Times New Roman"/>
                <a:cs typeface="Times New Roman"/>
              </a:rPr>
              <a:t>Injector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5957823" y="3276600"/>
            <a:ext cx="76200" cy="309880"/>
          </a:xfrm>
          <a:custGeom>
            <a:avLst/>
            <a:gdLst/>
            <a:ahLst/>
            <a:cxnLst/>
            <a:rect l="l" t="t" r="r" b="b"/>
            <a:pathLst>
              <a:path w="76200" h="309879">
                <a:moveTo>
                  <a:pt x="76200" y="76200"/>
                </a:moveTo>
                <a:lnTo>
                  <a:pt x="38100" y="0"/>
                </a:lnTo>
                <a:lnTo>
                  <a:pt x="0" y="76200"/>
                </a:lnTo>
                <a:lnTo>
                  <a:pt x="32725" y="76200"/>
                </a:lnTo>
                <a:lnTo>
                  <a:pt x="32765" y="63246"/>
                </a:lnTo>
                <a:lnTo>
                  <a:pt x="34289" y="60198"/>
                </a:lnTo>
                <a:lnTo>
                  <a:pt x="38100" y="58674"/>
                </a:lnTo>
                <a:lnTo>
                  <a:pt x="41148" y="60198"/>
                </a:lnTo>
                <a:lnTo>
                  <a:pt x="42672" y="63246"/>
                </a:lnTo>
                <a:lnTo>
                  <a:pt x="42672" y="76200"/>
                </a:lnTo>
                <a:lnTo>
                  <a:pt x="76200" y="76200"/>
                </a:lnTo>
                <a:close/>
              </a:path>
              <a:path w="76200" h="309879">
                <a:moveTo>
                  <a:pt x="42590" y="76200"/>
                </a:moveTo>
                <a:lnTo>
                  <a:pt x="32725" y="76200"/>
                </a:lnTo>
                <a:lnTo>
                  <a:pt x="32003" y="304800"/>
                </a:lnTo>
                <a:lnTo>
                  <a:pt x="33527" y="307848"/>
                </a:lnTo>
                <a:lnTo>
                  <a:pt x="36575" y="309372"/>
                </a:lnTo>
                <a:lnTo>
                  <a:pt x="39624" y="307848"/>
                </a:lnTo>
                <a:lnTo>
                  <a:pt x="41148" y="304800"/>
                </a:lnTo>
                <a:lnTo>
                  <a:pt x="42590" y="76200"/>
                </a:lnTo>
                <a:close/>
              </a:path>
              <a:path w="76200" h="309879">
                <a:moveTo>
                  <a:pt x="42672" y="63246"/>
                </a:moveTo>
                <a:lnTo>
                  <a:pt x="41148" y="60198"/>
                </a:lnTo>
                <a:lnTo>
                  <a:pt x="38100" y="58674"/>
                </a:lnTo>
                <a:lnTo>
                  <a:pt x="34289" y="60198"/>
                </a:lnTo>
                <a:lnTo>
                  <a:pt x="32765" y="63246"/>
                </a:lnTo>
                <a:lnTo>
                  <a:pt x="32725" y="76200"/>
                </a:lnTo>
                <a:lnTo>
                  <a:pt x="42590" y="76200"/>
                </a:lnTo>
                <a:lnTo>
                  <a:pt x="42672" y="63246"/>
                </a:lnTo>
                <a:close/>
              </a:path>
              <a:path w="76200" h="309879">
                <a:moveTo>
                  <a:pt x="42672" y="76200"/>
                </a:moveTo>
                <a:lnTo>
                  <a:pt x="42672" y="63246"/>
                </a:lnTo>
                <a:lnTo>
                  <a:pt x="4259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152901" y="4670552"/>
            <a:ext cx="6456045" cy="127470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19575">
              <a:spcBef>
                <a:spcPts val="100"/>
              </a:spcBef>
            </a:pPr>
            <a:r>
              <a:rPr sz="2400" dirty="0">
                <a:latin typeface="Times New Roman"/>
                <a:cs typeface="Times New Roman"/>
              </a:rPr>
              <a:t>Fraction</a:t>
            </a:r>
            <a:r>
              <a:rPr sz="2400" spc="-4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Collector</a:t>
            </a:r>
            <a:endParaRPr sz="2400">
              <a:latin typeface="Times New Roman"/>
              <a:cs typeface="Times New Roman"/>
            </a:endParaRPr>
          </a:p>
          <a:p>
            <a:pPr>
              <a:spcBef>
                <a:spcPts val="119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>
              <a:spcBef>
                <a:spcPts val="5"/>
              </a:spcBef>
            </a:pPr>
            <a:r>
              <a:rPr sz="2400" dirty="0">
                <a:latin typeface="Times New Roman"/>
                <a:cs typeface="Times New Roman"/>
              </a:rPr>
              <a:t>Basic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Components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of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HPLC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System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2.</a:t>
            </a:r>
            <a:r>
              <a:rPr spc="-65" dirty="0"/>
              <a:t> </a:t>
            </a:r>
            <a:r>
              <a:rPr dirty="0"/>
              <a:t>Components</a:t>
            </a:r>
            <a:r>
              <a:rPr spc="-60" dirty="0"/>
              <a:t> </a:t>
            </a:r>
            <a:r>
              <a:rPr dirty="0"/>
              <a:t>of</a:t>
            </a:r>
            <a:r>
              <a:rPr spc="-65" dirty="0"/>
              <a:t> </a:t>
            </a:r>
            <a:r>
              <a:rPr dirty="0"/>
              <a:t>an</a:t>
            </a:r>
            <a:r>
              <a:rPr spc="-60" dirty="0"/>
              <a:t> </a:t>
            </a:r>
            <a:r>
              <a:rPr dirty="0"/>
              <a:t>HPLC</a:t>
            </a:r>
            <a:r>
              <a:rPr spc="-65" dirty="0"/>
              <a:t> </a:t>
            </a:r>
            <a:r>
              <a:rPr spc="-10" dirty="0"/>
              <a:t>system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0613643" y="6765318"/>
            <a:ext cx="8890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5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789238" y="3271837"/>
            <a:ext cx="1838325" cy="786130"/>
            <a:chOff x="909637" y="3271837"/>
            <a:chExt cx="1838325" cy="786130"/>
          </a:xfrm>
        </p:grpSpPr>
        <p:sp>
          <p:nvSpPr>
            <p:cNvPr id="3" name="object 3"/>
            <p:cNvSpPr/>
            <p:nvPr/>
          </p:nvSpPr>
          <p:spPr>
            <a:xfrm>
              <a:off x="914400" y="3276600"/>
              <a:ext cx="1828800" cy="776605"/>
            </a:xfrm>
            <a:custGeom>
              <a:avLst/>
              <a:gdLst/>
              <a:ahLst/>
              <a:cxnLst/>
              <a:rect l="l" t="t" r="r" b="b"/>
              <a:pathLst>
                <a:path w="1828800" h="776604">
                  <a:moveTo>
                    <a:pt x="1828800" y="776477"/>
                  </a:moveTo>
                  <a:lnTo>
                    <a:pt x="1828800" y="0"/>
                  </a:lnTo>
                  <a:lnTo>
                    <a:pt x="0" y="0"/>
                  </a:lnTo>
                  <a:lnTo>
                    <a:pt x="0" y="776477"/>
                  </a:lnTo>
                  <a:lnTo>
                    <a:pt x="1828800" y="776477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14400" y="3276600"/>
              <a:ext cx="1828800" cy="776605"/>
            </a:xfrm>
            <a:custGeom>
              <a:avLst/>
              <a:gdLst/>
              <a:ahLst/>
              <a:cxnLst/>
              <a:rect l="l" t="t" r="r" b="b"/>
              <a:pathLst>
                <a:path w="1828800" h="776604">
                  <a:moveTo>
                    <a:pt x="0" y="0"/>
                  </a:moveTo>
                  <a:lnTo>
                    <a:pt x="0" y="776477"/>
                  </a:lnTo>
                  <a:lnTo>
                    <a:pt x="1828800" y="776477"/>
                  </a:lnTo>
                  <a:lnTo>
                    <a:pt x="18288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52801" y="3506978"/>
            <a:ext cx="71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support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46438" y="1443038"/>
            <a:ext cx="923925" cy="1341755"/>
            <a:chOff x="1366837" y="1443037"/>
            <a:chExt cx="923925" cy="1341755"/>
          </a:xfrm>
        </p:grpSpPr>
        <p:sp>
          <p:nvSpPr>
            <p:cNvPr id="7" name="object 7"/>
            <p:cNvSpPr/>
            <p:nvPr/>
          </p:nvSpPr>
          <p:spPr>
            <a:xfrm>
              <a:off x="1371600" y="1447800"/>
              <a:ext cx="914400" cy="1332230"/>
            </a:xfrm>
            <a:custGeom>
              <a:avLst/>
              <a:gdLst/>
              <a:ahLst/>
              <a:cxnLst/>
              <a:rect l="l" t="t" r="r" b="b"/>
              <a:pathLst>
                <a:path w="914400" h="1332230">
                  <a:moveTo>
                    <a:pt x="914399" y="665988"/>
                  </a:moveTo>
                  <a:lnTo>
                    <a:pt x="912719" y="608491"/>
                  </a:lnTo>
                  <a:lnTo>
                    <a:pt x="907770" y="552359"/>
                  </a:lnTo>
                  <a:lnTo>
                    <a:pt x="899690" y="497790"/>
                  </a:lnTo>
                  <a:lnTo>
                    <a:pt x="888617" y="444985"/>
                  </a:lnTo>
                  <a:lnTo>
                    <a:pt x="874689" y="394142"/>
                  </a:lnTo>
                  <a:lnTo>
                    <a:pt x="858044" y="345460"/>
                  </a:lnTo>
                  <a:lnTo>
                    <a:pt x="838820" y="299140"/>
                  </a:lnTo>
                  <a:lnTo>
                    <a:pt x="817155" y="255380"/>
                  </a:lnTo>
                  <a:lnTo>
                    <a:pt x="793187" y="214379"/>
                  </a:lnTo>
                  <a:lnTo>
                    <a:pt x="767054" y="176338"/>
                  </a:lnTo>
                  <a:lnTo>
                    <a:pt x="738894" y="141454"/>
                  </a:lnTo>
                  <a:lnTo>
                    <a:pt x="708845" y="109929"/>
                  </a:lnTo>
                  <a:lnTo>
                    <a:pt x="677045" y="81960"/>
                  </a:lnTo>
                  <a:lnTo>
                    <a:pt x="643632" y="57747"/>
                  </a:lnTo>
                  <a:lnTo>
                    <a:pt x="608744" y="37489"/>
                  </a:lnTo>
                  <a:lnTo>
                    <a:pt x="572519" y="21386"/>
                  </a:lnTo>
                  <a:lnTo>
                    <a:pt x="535094" y="9638"/>
                  </a:lnTo>
                  <a:lnTo>
                    <a:pt x="496608" y="2442"/>
                  </a:lnTo>
                  <a:lnTo>
                    <a:pt x="457199" y="0"/>
                  </a:lnTo>
                  <a:lnTo>
                    <a:pt x="417791" y="2442"/>
                  </a:lnTo>
                  <a:lnTo>
                    <a:pt x="379305" y="9638"/>
                  </a:lnTo>
                  <a:lnTo>
                    <a:pt x="341880" y="21386"/>
                  </a:lnTo>
                  <a:lnTo>
                    <a:pt x="305655" y="37489"/>
                  </a:lnTo>
                  <a:lnTo>
                    <a:pt x="270767" y="57747"/>
                  </a:lnTo>
                  <a:lnTo>
                    <a:pt x="237354" y="81960"/>
                  </a:lnTo>
                  <a:lnTo>
                    <a:pt x="205554" y="109929"/>
                  </a:lnTo>
                  <a:lnTo>
                    <a:pt x="175505" y="141454"/>
                  </a:lnTo>
                  <a:lnTo>
                    <a:pt x="147345" y="176338"/>
                  </a:lnTo>
                  <a:lnTo>
                    <a:pt x="121212" y="214379"/>
                  </a:lnTo>
                  <a:lnTo>
                    <a:pt x="97244" y="255380"/>
                  </a:lnTo>
                  <a:lnTo>
                    <a:pt x="75579" y="299140"/>
                  </a:lnTo>
                  <a:lnTo>
                    <a:pt x="56355" y="345460"/>
                  </a:lnTo>
                  <a:lnTo>
                    <a:pt x="39710" y="394142"/>
                  </a:lnTo>
                  <a:lnTo>
                    <a:pt x="25782" y="444985"/>
                  </a:lnTo>
                  <a:lnTo>
                    <a:pt x="14709" y="497790"/>
                  </a:lnTo>
                  <a:lnTo>
                    <a:pt x="6629" y="552359"/>
                  </a:lnTo>
                  <a:lnTo>
                    <a:pt x="1680" y="608491"/>
                  </a:lnTo>
                  <a:lnTo>
                    <a:pt x="0" y="665988"/>
                  </a:lnTo>
                  <a:lnTo>
                    <a:pt x="1680" y="723484"/>
                  </a:lnTo>
                  <a:lnTo>
                    <a:pt x="6629" y="779616"/>
                  </a:lnTo>
                  <a:lnTo>
                    <a:pt x="14709" y="834185"/>
                  </a:lnTo>
                  <a:lnTo>
                    <a:pt x="25782" y="886990"/>
                  </a:lnTo>
                  <a:lnTo>
                    <a:pt x="39710" y="937833"/>
                  </a:lnTo>
                  <a:lnTo>
                    <a:pt x="56355" y="986515"/>
                  </a:lnTo>
                  <a:lnTo>
                    <a:pt x="75579" y="1032835"/>
                  </a:lnTo>
                  <a:lnTo>
                    <a:pt x="97244" y="1076595"/>
                  </a:lnTo>
                  <a:lnTo>
                    <a:pt x="121212" y="1117596"/>
                  </a:lnTo>
                  <a:lnTo>
                    <a:pt x="147345" y="1155637"/>
                  </a:lnTo>
                  <a:lnTo>
                    <a:pt x="175505" y="1190521"/>
                  </a:lnTo>
                  <a:lnTo>
                    <a:pt x="205554" y="1222046"/>
                  </a:lnTo>
                  <a:lnTo>
                    <a:pt x="237354" y="1250015"/>
                  </a:lnTo>
                  <a:lnTo>
                    <a:pt x="270767" y="1274228"/>
                  </a:lnTo>
                  <a:lnTo>
                    <a:pt x="305655" y="1294486"/>
                  </a:lnTo>
                  <a:lnTo>
                    <a:pt x="341880" y="1310589"/>
                  </a:lnTo>
                  <a:lnTo>
                    <a:pt x="379305" y="1322337"/>
                  </a:lnTo>
                  <a:lnTo>
                    <a:pt x="417791" y="1329533"/>
                  </a:lnTo>
                  <a:lnTo>
                    <a:pt x="457199" y="1331976"/>
                  </a:lnTo>
                  <a:lnTo>
                    <a:pt x="496608" y="1329533"/>
                  </a:lnTo>
                  <a:lnTo>
                    <a:pt x="535094" y="1322337"/>
                  </a:lnTo>
                  <a:lnTo>
                    <a:pt x="572519" y="1310589"/>
                  </a:lnTo>
                  <a:lnTo>
                    <a:pt x="608744" y="1294486"/>
                  </a:lnTo>
                  <a:lnTo>
                    <a:pt x="643632" y="1274228"/>
                  </a:lnTo>
                  <a:lnTo>
                    <a:pt x="677045" y="1250015"/>
                  </a:lnTo>
                  <a:lnTo>
                    <a:pt x="708845" y="1222046"/>
                  </a:lnTo>
                  <a:lnTo>
                    <a:pt x="738894" y="1190521"/>
                  </a:lnTo>
                  <a:lnTo>
                    <a:pt x="767054" y="1155637"/>
                  </a:lnTo>
                  <a:lnTo>
                    <a:pt x="793187" y="1117596"/>
                  </a:lnTo>
                  <a:lnTo>
                    <a:pt x="817155" y="1076595"/>
                  </a:lnTo>
                  <a:lnTo>
                    <a:pt x="838820" y="1032835"/>
                  </a:lnTo>
                  <a:lnTo>
                    <a:pt x="858044" y="986515"/>
                  </a:lnTo>
                  <a:lnTo>
                    <a:pt x="874689" y="937833"/>
                  </a:lnTo>
                  <a:lnTo>
                    <a:pt x="888617" y="886990"/>
                  </a:lnTo>
                  <a:lnTo>
                    <a:pt x="899690" y="834185"/>
                  </a:lnTo>
                  <a:lnTo>
                    <a:pt x="907770" y="779616"/>
                  </a:lnTo>
                  <a:lnTo>
                    <a:pt x="912719" y="723484"/>
                  </a:lnTo>
                  <a:lnTo>
                    <a:pt x="914399" y="6659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371600" y="1447800"/>
              <a:ext cx="914400" cy="1332230"/>
            </a:xfrm>
            <a:custGeom>
              <a:avLst/>
              <a:gdLst/>
              <a:ahLst/>
              <a:cxnLst/>
              <a:rect l="l" t="t" r="r" b="b"/>
              <a:pathLst>
                <a:path w="914400" h="1332230">
                  <a:moveTo>
                    <a:pt x="457199" y="0"/>
                  </a:moveTo>
                  <a:lnTo>
                    <a:pt x="417791" y="2442"/>
                  </a:lnTo>
                  <a:lnTo>
                    <a:pt x="379305" y="9638"/>
                  </a:lnTo>
                  <a:lnTo>
                    <a:pt x="341880" y="21386"/>
                  </a:lnTo>
                  <a:lnTo>
                    <a:pt x="305655" y="37489"/>
                  </a:lnTo>
                  <a:lnTo>
                    <a:pt x="270767" y="57747"/>
                  </a:lnTo>
                  <a:lnTo>
                    <a:pt x="237354" y="81960"/>
                  </a:lnTo>
                  <a:lnTo>
                    <a:pt x="205554" y="109929"/>
                  </a:lnTo>
                  <a:lnTo>
                    <a:pt x="175505" y="141454"/>
                  </a:lnTo>
                  <a:lnTo>
                    <a:pt x="147345" y="176338"/>
                  </a:lnTo>
                  <a:lnTo>
                    <a:pt x="121212" y="214379"/>
                  </a:lnTo>
                  <a:lnTo>
                    <a:pt x="97244" y="255380"/>
                  </a:lnTo>
                  <a:lnTo>
                    <a:pt x="75579" y="299140"/>
                  </a:lnTo>
                  <a:lnTo>
                    <a:pt x="56355" y="345460"/>
                  </a:lnTo>
                  <a:lnTo>
                    <a:pt x="39710" y="394142"/>
                  </a:lnTo>
                  <a:lnTo>
                    <a:pt x="25782" y="444985"/>
                  </a:lnTo>
                  <a:lnTo>
                    <a:pt x="14709" y="497790"/>
                  </a:lnTo>
                  <a:lnTo>
                    <a:pt x="6629" y="552359"/>
                  </a:lnTo>
                  <a:lnTo>
                    <a:pt x="1680" y="608491"/>
                  </a:lnTo>
                  <a:lnTo>
                    <a:pt x="0" y="665988"/>
                  </a:lnTo>
                  <a:lnTo>
                    <a:pt x="1680" y="723484"/>
                  </a:lnTo>
                  <a:lnTo>
                    <a:pt x="6629" y="779616"/>
                  </a:lnTo>
                  <a:lnTo>
                    <a:pt x="14709" y="834185"/>
                  </a:lnTo>
                  <a:lnTo>
                    <a:pt x="25782" y="886990"/>
                  </a:lnTo>
                  <a:lnTo>
                    <a:pt x="39710" y="937833"/>
                  </a:lnTo>
                  <a:lnTo>
                    <a:pt x="56355" y="986515"/>
                  </a:lnTo>
                  <a:lnTo>
                    <a:pt x="75579" y="1032835"/>
                  </a:lnTo>
                  <a:lnTo>
                    <a:pt x="97244" y="1076595"/>
                  </a:lnTo>
                  <a:lnTo>
                    <a:pt x="121212" y="1117596"/>
                  </a:lnTo>
                  <a:lnTo>
                    <a:pt x="147345" y="1155637"/>
                  </a:lnTo>
                  <a:lnTo>
                    <a:pt x="175505" y="1190521"/>
                  </a:lnTo>
                  <a:lnTo>
                    <a:pt x="205554" y="1222046"/>
                  </a:lnTo>
                  <a:lnTo>
                    <a:pt x="237354" y="1250015"/>
                  </a:lnTo>
                  <a:lnTo>
                    <a:pt x="270767" y="1274228"/>
                  </a:lnTo>
                  <a:lnTo>
                    <a:pt x="305655" y="1294486"/>
                  </a:lnTo>
                  <a:lnTo>
                    <a:pt x="341880" y="1310589"/>
                  </a:lnTo>
                  <a:lnTo>
                    <a:pt x="379305" y="1322337"/>
                  </a:lnTo>
                  <a:lnTo>
                    <a:pt x="417791" y="1329533"/>
                  </a:lnTo>
                  <a:lnTo>
                    <a:pt x="457199" y="1331976"/>
                  </a:lnTo>
                  <a:lnTo>
                    <a:pt x="496608" y="1329533"/>
                  </a:lnTo>
                  <a:lnTo>
                    <a:pt x="535094" y="1322337"/>
                  </a:lnTo>
                  <a:lnTo>
                    <a:pt x="572519" y="1310589"/>
                  </a:lnTo>
                  <a:lnTo>
                    <a:pt x="608744" y="1294486"/>
                  </a:lnTo>
                  <a:lnTo>
                    <a:pt x="643632" y="1274228"/>
                  </a:lnTo>
                  <a:lnTo>
                    <a:pt x="677045" y="1250015"/>
                  </a:lnTo>
                  <a:lnTo>
                    <a:pt x="708845" y="1222046"/>
                  </a:lnTo>
                  <a:lnTo>
                    <a:pt x="738894" y="1190521"/>
                  </a:lnTo>
                  <a:lnTo>
                    <a:pt x="767054" y="1155637"/>
                  </a:lnTo>
                  <a:lnTo>
                    <a:pt x="793187" y="1117596"/>
                  </a:lnTo>
                  <a:lnTo>
                    <a:pt x="817155" y="1076595"/>
                  </a:lnTo>
                  <a:lnTo>
                    <a:pt x="838820" y="1032835"/>
                  </a:lnTo>
                  <a:lnTo>
                    <a:pt x="858044" y="986515"/>
                  </a:lnTo>
                  <a:lnTo>
                    <a:pt x="874689" y="937833"/>
                  </a:lnTo>
                  <a:lnTo>
                    <a:pt x="888617" y="886990"/>
                  </a:lnTo>
                  <a:lnTo>
                    <a:pt x="899690" y="834185"/>
                  </a:lnTo>
                  <a:lnTo>
                    <a:pt x="907770" y="779616"/>
                  </a:lnTo>
                  <a:lnTo>
                    <a:pt x="912719" y="723484"/>
                  </a:lnTo>
                  <a:lnTo>
                    <a:pt x="914399" y="665988"/>
                  </a:lnTo>
                  <a:lnTo>
                    <a:pt x="912719" y="608491"/>
                  </a:lnTo>
                  <a:lnTo>
                    <a:pt x="907770" y="552359"/>
                  </a:lnTo>
                  <a:lnTo>
                    <a:pt x="899690" y="497790"/>
                  </a:lnTo>
                  <a:lnTo>
                    <a:pt x="888617" y="444985"/>
                  </a:lnTo>
                  <a:lnTo>
                    <a:pt x="874689" y="394142"/>
                  </a:lnTo>
                  <a:lnTo>
                    <a:pt x="858044" y="345460"/>
                  </a:lnTo>
                  <a:lnTo>
                    <a:pt x="838820" y="299140"/>
                  </a:lnTo>
                  <a:lnTo>
                    <a:pt x="817155" y="255380"/>
                  </a:lnTo>
                  <a:lnTo>
                    <a:pt x="793187" y="214379"/>
                  </a:lnTo>
                  <a:lnTo>
                    <a:pt x="767054" y="176338"/>
                  </a:lnTo>
                  <a:lnTo>
                    <a:pt x="738894" y="141454"/>
                  </a:lnTo>
                  <a:lnTo>
                    <a:pt x="708845" y="109929"/>
                  </a:lnTo>
                  <a:lnTo>
                    <a:pt x="677045" y="81960"/>
                  </a:lnTo>
                  <a:lnTo>
                    <a:pt x="643632" y="57747"/>
                  </a:lnTo>
                  <a:lnTo>
                    <a:pt x="608744" y="37489"/>
                  </a:lnTo>
                  <a:lnTo>
                    <a:pt x="572519" y="21386"/>
                  </a:lnTo>
                  <a:lnTo>
                    <a:pt x="535094" y="9638"/>
                  </a:lnTo>
                  <a:lnTo>
                    <a:pt x="496608" y="2442"/>
                  </a:lnTo>
                  <a:lnTo>
                    <a:pt x="457199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348236" y="1819147"/>
            <a:ext cx="723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8415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Protein (solute)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094037" y="3043237"/>
            <a:ext cx="1535430" cy="342900"/>
            <a:chOff x="1214437" y="3043237"/>
            <a:chExt cx="1535430" cy="342900"/>
          </a:xfrm>
        </p:grpSpPr>
        <p:sp>
          <p:nvSpPr>
            <p:cNvPr id="11" name="object 11"/>
            <p:cNvSpPr/>
            <p:nvPr/>
          </p:nvSpPr>
          <p:spPr>
            <a:xfrm>
              <a:off x="1447800" y="3048000"/>
              <a:ext cx="1905" cy="333375"/>
            </a:xfrm>
            <a:custGeom>
              <a:avLst/>
              <a:gdLst/>
              <a:ahLst/>
              <a:cxnLst/>
              <a:rect l="l" t="t" r="r" b="b"/>
              <a:pathLst>
                <a:path w="1905" h="333375">
                  <a:moveTo>
                    <a:pt x="0" y="332994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3037" y="3043237"/>
              <a:ext cx="85725" cy="12077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76400" y="3048000"/>
              <a:ext cx="1905" cy="333375"/>
            </a:xfrm>
            <a:custGeom>
              <a:avLst/>
              <a:gdLst/>
              <a:ahLst/>
              <a:cxnLst/>
              <a:rect l="l" t="t" r="r" b="b"/>
              <a:pathLst>
                <a:path w="1905" h="333375">
                  <a:moveTo>
                    <a:pt x="0" y="332994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95437" y="3043237"/>
              <a:ext cx="85725" cy="12077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752600" y="3048000"/>
              <a:ext cx="1905" cy="333375"/>
            </a:xfrm>
            <a:custGeom>
              <a:avLst/>
              <a:gdLst/>
              <a:ahLst/>
              <a:cxnLst/>
              <a:rect l="l" t="t" r="r" b="b"/>
              <a:pathLst>
                <a:path w="1905" h="333375">
                  <a:moveTo>
                    <a:pt x="0" y="332994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47837" y="3043237"/>
              <a:ext cx="85725" cy="12077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057400" y="3048000"/>
              <a:ext cx="1905" cy="333375"/>
            </a:xfrm>
            <a:custGeom>
              <a:avLst/>
              <a:gdLst/>
              <a:ahLst/>
              <a:cxnLst/>
              <a:rect l="l" t="t" r="r" b="b"/>
              <a:pathLst>
                <a:path w="1905" h="333375">
                  <a:moveTo>
                    <a:pt x="0" y="332994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76437" y="3043237"/>
              <a:ext cx="85725" cy="120776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209800" y="32004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5" h="1905">
                  <a:moveTo>
                    <a:pt x="0" y="1524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4437" y="3043237"/>
              <a:ext cx="85725" cy="12077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90800" y="3048000"/>
              <a:ext cx="1905" cy="333375"/>
            </a:xfrm>
            <a:custGeom>
              <a:avLst/>
              <a:gdLst/>
              <a:ahLst/>
              <a:cxnLst/>
              <a:rect l="l" t="t" r="r" b="b"/>
              <a:pathLst>
                <a:path w="1905" h="333375">
                  <a:moveTo>
                    <a:pt x="0" y="332994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09837" y="3043237"/>
              <a:ext cx="85725" cy="12077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2209800" y="3048000"/>
              <a:ext cx="76200" cy="111760"/>
            </a:xfrm>
            <a:custGeom>
              <a:avLst/>
              <a:gdLst/>
              <a:ahLst/>
              <a:cxnLst/>
              <a:rect l="l" t="t" r="r" b="b"/>
              <a:pathLst>
                <a:path w="76200" h="111760">
                  <a:moveTo>
                    <a:pt x="76200" y="55625"/>
                  </a:moveTo>
                  <a:lnTo>
                    <a:pt x="73247" y="34075"/>
                  </a:lnTo>
                  <a:lnTo>
                    <a:pt x="65151" y="16382"/>
                  </a:lnTo>
                  <a:lnTo>
                    <a:pt x="53054" y="4405"/>
                  </a:lnTo>
                  <a:lnTo>
                    <a:pt x="38100" y="0"/>
                  </a:lnTo>
                  <a:lnTo>
                    <a:pt x="23145" y="4405"/>
                  </a:lnTo>
                  <a:lnTo>
                    <a:pt x="11049" y="16383"/>
                  </a:lnTo>
                  <a:lnTo>
                    <a:pt x="2952" y="34075"/>
                  </a:lnTo>
                  <a:lnTo>
                    <a:pt x="0" y="55625"/>
                  </a:lnTo>
                  <a:lnTo>
                    <a:pt x="2952" y="77176"/>
                  </a:lnTo>
                  <a:lnTo>
                    <a:pt x="11048" y="94868"/>
                  </a:lnTo>
                  <a:lnTo>
                    <a:pt x="23145" y="106846"/>
                  </a:lnTo>
                  <a:lnTo>
                    <a:pt x="38100" y="111251"/>
                  </a:lnTo>
                  <a:lnTo>
                    <a:pt x="53054" y="106846"/>
                  </a:lnTo>
                  <a:lnTo>
                    <a:pt x="65150" y="94868"/>
                  </a:lnTo>
                  <a:lnTo>
                    <a:pt x="73247" y="77176"/>
                  </a:lnTo>
                  <a:lnTo>
                    <a:pt x="76200" y="55625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219200" y="3048000"/>
              <a:ext cx="1525905" cy="299085"/>
            </a:xfrm>
            <a:custGeom>
              <a:avLst/>
              <a:gdLst/>
              <a:ahLst/>
              <a:cxnLst/>
              <a:rect l="l" t="t" r="r" b="b"/>
              <a:pathLst>
                <a:path w="1525905" h="299085">
                  <a:moveTo>
                    <a:pt x="1028700" y="0"/>
                  </a:moveTo>
                  <a:lnTo>
                    <a:pt x="1013745" y="4405"/>
                  </a:lnTo>
                  <a:lnTo>
                    <a:pt x="1001649" y="16383"/>
                  </a:lnTo>
                  <a:lnTo>
                    <a:pt x="993552" y="34075"/>
                  </a:lnTo>
                  <a:lnTo>
                    <a:pt x="990600" y="55625"/>
                  </a:lnTo>
                  <a:lnTo>
                    <a:pt x="993552" y="77176"/>
                  </a:lnTo>
                  <a:lnTo>
                    <a:pt x="1001648" y="94868"/>
                  </a:lnTo>
                  <a:lnTo>
                    <a:pt x="1013745" y="106846"/>
                  </a:lnTo>
                  <a:lnTo>
                    <a:pt x="1028700" y="111251"/>
                  </a:lnTo>
                  <a:lnTo>
                    <a:pt x="1043654" y="106846"/>
                  </a:lnTo>
                  <a:lnTo>
                    <a:pt x="1055751" y="94868"/>
                  </a:lnTo>
                  <a:lnTo>
                    <a:pt x="1063847" y="77176"/>
                  </a:lnTo>
                  <a:lnTo>
                    <a:pt x="1066800" y="55625"/>
                  </a:lnTo>
                  <a:lnTo>
                    <a:pt x="1063847" y="34075"/>
                  </a:lnTo>
                  <a:lnTo>
                    <a:pt x="1055751" y="16382"/>
                  </a:lnTo>
                  <a:lnTo>
                    <a:pt x="1043654" y="4405"/>
                  </a:lnTo>
                  <a:lnTo>
                    <a:pt x="1028700" y="0"/>
                  </a:lnTo>
                  <a:close/>
                </a:path>
                <a:path w="1525905" h="299085">
                  <a:moveTo>
                    <a:pt x="1524000" y="152400"/>
                  </a:moveTo>
                  <a:lnTo>
                    <a:pt x="1525524" y="153924"/>
                  </a:lnTo>
                </a:path>
                <a:path w="1525905" h="299085">
                  <a:moveTo>
                    <a:pt x="0" y="76200"/>
                  </a:moveTo>
                  <a:lnTo>
                    <a:pt x="1524" y="298703"/>
                  </a:lnTo>
                </a:path>
                <a:path w="1525905" h="299085">
                  <a:moveTo>
                    <a:pt x="990600" y="76200"/>
                  </a:moveTo>
                  <a:lnTo>
                    <a:pt x="992124" y="29870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5" name="object 2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08638" y="1595438"/>
            <a:ext cx="1838325" cy="2462403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6172201" y="3506978"/>
            <a:ext cx="71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support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8580438" y="3271837"/>
            <a:ext cx="1838325" cy="786130"/>
            <a:chOff x="6700837" y="3271837"/>
            <a:chExt cx="1838325" cy="786130"/>
          </a:xfrm>
        </p:grpSpPr>
        <p:sp>
          <p:nvSpPr>
            <p:cNvPr id="28" name="object 28"/>
            <p:cNvSpPr/>
            <p:nvPr/>
          </p:nvSpPr>
          <p:spPr>
            <a:xfrm>
              <a:off x="6705600" y="3276600"/>
              <a:ext cx="1828800" cy="776605"/>
            </a:xfrm>
            <a:custGeom>
              <a:avLst/>
              <a:gdLst/>
              <a:ahLst/>
              <a:cxnLst/>
              <a:rect l="l" t="t" r="r" b="b"/>
              <a:pathLst>
                <a:path w="1828800" h="776604">
                  <a:moveTo>
                    <a:pt x="1828800" y="776477"/>
                  </a:moveTo>
                  <a:lnTo>
                    <a:pt x="1828800" y="0"/>
                  </a:lnTo>
                  <a:lnTo>
                    <a:pt x="0" y="0"/>
                  </a:lnTo>
                  <a:lnTo>
                    <a:pt x="0" y="776477"/>
                  </a:lnTo>
                  <a:lnTo>
                    <a:pt x="1828800" y="776477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705600" y="3276600"/>
              <a:ext cx="1828800" cy="776605"/>
            </a:xfrm>
            <a:custGeom>
              <a:avLst/>
              <a:gdLst/>
              <a:ahLst/>
              <a:cxnLst/>
              <a:rect l="l" t="t" r="r" b="b"/>
              <a:pathLst>
                <a:path w="1828800" h="776604">
                  <a:moveTo>
                    <a:pt x="0" y="0"/>
                  </a:moveTo>
                  <a:lnTo>
                    <a:pt x="0" y="776477"/>
                  </a:lnTo>
                  <a:lnTo>
                    <a:pt x="1828800" y="776477"/>
                  </a:lnTo>
                  <a:lnTo>
                    <a:pt x="1828800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9144001" y="3506978"/>
            <a:ext cx="711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support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8656638" y="3043237"/>
            <a:ext cx="1381125" cy="342900"/>
            <a:chOff x="6777037" y="3043237"/>
            <a:chExt cx="1381125" cy="342900"/>
          </a:xfrm>
        </p:grpSpPr>
        <p:sp>
          <p:nvSpPr>
            <p:cNvPr id="32" name="object 32"/>
            <p:cNvSpPr/>
            <p:nvPr/>
          </p:nvSpPr>
          <p:spPr>
            <a:xfrm>
              <a:off x="6781800" y="3048000"/>
              <a:ext cx="1905" cy="333375"/>
            </a:xfrm>
            <a:custGeom>
              <a:avLst/>
              <a:gdLst/>
              <a:ahLst/>
              <a:cxnLst/>
              <a:rect l="l" t="t" r="r" b="b"/>
              <a:pathLst>
                <a:path w="1904" h="333375">
                  <a:moveTo>
                    <a:pt x="0" y="332993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77037" y="3043237"/>
              <a:ext cx="85725" cy="120776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010400" y="3048000"/>
              <a:ext cx="1905" cy="333375"/>
            </a:xfrm>
            <a:custGeom>
              <a:avLst/>
              <a:gdLst/>
              <a:ahLst/>
              <a:cxnLst/>
              <a:rect l="l" t="t" r="r" b="b"/>
              <a:pathLst>
                <a:path w="1904" h="333375">
                  <a:moveTo>
                    <a:pt x="0" y="332993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9437" y="3043237"/>
              <a:ext cx="85725" cy="12077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086600" y="3048000"/>
              <a:ext cx="1905" cy="333375"/>
            </a:xfrm>
            <a:custGeom>
              <a:avLst/>
              <a:gdLst/>
              <a:ahLst/>
              <a:cxnLst/>
              <a:rect l="l" t="t" r="r" b="b"/>
              <a:pathLst>
                <a:path w="1904" h="333375">
                  <a:moveTo>
                    <a:pt x="0" y="332993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81837" y="3043237"/>
              <a:ext cx="85725" cy="12077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391400" y="3048000"/>
              <a:ext cx="1905" cy="333375"/>
            </a:xfrm>
            <a:custGeom>
              <a:avLst/>
              <a:gdLst/>
              <a:ahLst/>
              <a:cxnLst/>
              <a:rect l="l" t="t" r="r" b="b"/>
              <a:pathLst>
                <a:path w="1904" h="333375">
                  <a:moveTo>
                    <a:pt x="0" y="332993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0437" y="3043237"/>
              <a:ext cx="85725" cy="12077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543800" y="32004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1523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072437" y="3043237"/>
              <a:ext cx="85725" cy="120776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7924800" y="3048000"/>
              <a:ext cx="1905" cy="333375"/>
            </a:xfrm>
            <a:custGeom>
              <a:avLst/>
              <a:gdLst/>
              <a:ahLst/>
              <a:cxnLst/>
              <a:rect l="l" t="t" r="r" b="b"/>
              <a:pathLst>
                <a:path w="1904" h="333375">
                  <a:moveTo>
                    <a:pt x="0" y="332993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43837" y="3043237"/>
              <a:ext cx="85725" cy="120776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7543800" y="3048000"/>
              <a:ext cx="76200" cy="111760"/>
            </a:xfrm>
            <a:custGeom>
              <a:avLst/>
              <a:gdLst/>
              <a:ahLst/>
              <a:cxnLst/>
              <a:rect l="l" t="t" r="r" b="b"/>
              <a:pathLst>
                <a:path w="76200" h="111760">
                  <a:moveTo>
                    <a:pt x="76200" y="55625"/>
                  </a:moveTo>
                  <a:lnTo>
                    <a:pt x="73247" y="34075"/>
                  </a:lnTo>
                  <a:lnTo>
                    <a:pt x="65150" y="16382"/>
                  </a:lnTo>
                  <a:lnTo>
                    <a:pt x="53054" y="4405"/>
                  </a:lnTo>
                  <a:lnTo>
                    <a:pt x="38100" y="0"/>
                  </a:lnTo>
                  <a:lnTo>
                    <a:pt x="23145" y="4405"/>
                  </a:lnTo>
                  <a:lnTo>
                    <a:pt x="11049" y="16382"/>
                  </a:lnTo>
                  <a:lnTo>
                    <a:pt x="2952" y="34075"/>
                  </a:lnTo>
                  <a:lnTo>
                    <a:pt x="0" y="55625"/>
                  </a:lnTo>
                  <a:lnTo>
                    <a:pt x="2952" y="77176"/>
                  </a:lnTo>
                  <a:lnTo>
                    <a:pt x="11049" y="94868"/>
                  </a:lnTo>
                  <a:lnTo>
                    <a:pt x="23145" y="106846"/>
                  </a:lnTo>
                  <a:lnTo>
                    <a:pt x="38100" y="111251"/>
                  </a:lnTo>
                  <a:lnTo>
                    <a:pt x="53054" y="106846"/>
                  </a:lnTo>
                  <a:lnTo>
                    <a:pt x="65150" y="94868"/>
                  </a:lnTo>
                  <a:lnTo>
                    <a:pt x="73247" y="77176"/>
                  </a:lnTo>
                  <a:lnTo>
                    <a:pt x="76200" y="55625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543800" y="3048000"/>
              <a:ext cx="535305" cy="299085"/>
            </a:xfrm>
            <a:custGeom>
              <a:avLst/>
              <a:gdLst/>
              <a:ahLst/>
              <a:cxnLst/>
              <a:rect l="l" t="t" r="r" b="b"/>
              <a:pathLst>
                <a:path w="535304" h="299085">
                  <a:moveTo>
                    <a:pt x="38100" y="0"/>
                  </a:moveTo>
                  <a:lnTo>
                    <a:pt x="23145" y="4405"/>
                  </a:lnTo>
                  <a:lnTo>
                    <a:pt x="11049" y="16382"/>
                  </a:lnTo>
                  <a:lnTo>
                    <a:pt x="2952" y="34075"/>
                  </a:lnTo>
                  <a:lnTo>
                    <a:pt x="0" y="55625"/>
                  </a:lnTo>
                  <a:lnTo>
                    <a:pt x="2952" y="77176"/>
                  </a:lnTo>
                  <a:lnTo>
                    <a:pt x="11049" y="94868"/>
                  </a:lnTo>
                  <a:lnTo>
                    <a:pt x="23145" y="106846"/>
                  </a:lnTo>
                  <a:lnTo>
                    <a:pt x="38100" y="111251"/>
                  </a:lnTo>
                  <a:lnTo>
                    <a:pt x="53054" y="106846"/>
                  </a:lnTo>
                  <a:lnTo>
                    <a:pt x="65150" y="94868"/>
                  </a:lnTo>
                  <a:lnTo>
                    <a:pt x="73247" y="77176"/>
                  </a:lnTo>
                  <a:lnTo>
                    <a:pt x="76200" y="55625"/>
                  </a:lnTo>
                  <a:lnTo>
                    <a:pt x="73247" y="34075"/>
                  </a:lnTo>
                  <a:lnTo>
                    <a:pt x="65150" y="16382"/>
                  </a:lnTo>
                  <a:lnTo>
                    <a:pt x="53054" y="4405"/>
                  </a:lnTo>
                  <a:lnTo>
                    <a:pt x="38100" y="0"/>
                  </a:lnTo>
                  <a:close/>
                </a:path>
                <a:path w="535304" h="299085">
                  <a:moveTo>
                    <a:pt x="533400" y="152399"/>
                  </a:moveTo>
                  <a:lnTo>
                    <a:pt x="534924" y="153923"/>
                  </a:lnTo>
                </a:path>
                <a:path w="535304" h="299085">
                  <a:moveTo>
                    <a:pt x="533400" y="76199"/>
                  </a:moveTo>
                  <a:lnTo>
                    <a:pt x="534924" y="298703"/>
                  </a:lnTo>
                </a:path>
                <a:path w="535304" h="299085">
                  <a:moveTo>
                    <a:pt x="0" y="76199"/>
                  </a:moveTo>
                  <a:lnTo>
                    <a:pt x="1524" y="29870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6" name="object 46"/>
          <p:cNvGrpSpPr/>
          <p:nvPr/>
        </p:nvGrpSpPr>
        <p:grpSpPr>
          <a:xfrm>
            <a:off x="4846827" y="2890838"/>
            <a:ext cx="614680" cy="1264285"/>
            <a:chOff x="2967227" y="2890837"/>
            <a:chExt cx="614680" cy="1264285"/>
          </a:xfrm>
        </p:grpSpPr>
        <p:sp>
          <p:nvSpPr>
            <p:cNvPr id="47" name="object 47"/>
            <p:cNvSpPr/>
            <p:nvPr/>
          </p:nvSpPr>
          <p:spPr>
            <a:xfrm>
              <a:off x="2967228" y="3392423"/>
              <a:ext cx="614680" cy="304800"/>
            </a:xfrm>
            <a:custGeom>
              <a:avLst/>
              <a:gdLst/>
              <a:ahLst/>
              <a:cxnLst/>
              <a:rect l="l" t="t" r="r" b="b"/>
              <a:pathLst>
                <a:path w="614679" h="304800">
                  <a:moveTo>
                    <a:pt x="542544" y="265176"/>
                  </a:moveTo>
                  <a:lnTo>
                    <a:pt x="541020" y="262128"/>
                  </a:lnTo>
                  <a:lnTo>
                    <a:pt x="537972" y="260604"/>
                  </a:lnTo>
                  <a:lnTo>
                    <a:pt x="80772" y="262089"/>
                  </a:lnTo>
                  <a:lnTo>
                    <a:pt x="80772" y="228600"/>
                  </a:lnTo>
                  <a:lnTo>
                    <a:pt x="4572" y="266700"/>
                  </a:lnTo>
                  <a:lnTo>
                    <a:pt x="63246" y="296037"/>
                  </a:lnTo>
                  <a:lnTo>
                    <a:pt x="80772" y="304800"/>
                  </a:lnTo>
                  <a:lnTo>
                    <a:pt x="80772" y="271233"/>
                  </a:lnTo>
                  <a:lnTo>
                    <a:pt x="537972" y="269748"/>
                  </a:lnTo>
                  <a:lnTo>
                    <a:pt x="541020" y="268224"/>
                  </a:lnTo>
                  <a:lnTo>
                    <a:pt x="542544" y="265176"/>
                  </a:lnTo>
                  <a:close/>
                </a:path>
                <a:path w="614679" h="304800">
                  <a:moveTo>
                    <a:pt x="614172" y="38100"/>
                  </a:moveTo>
                  <a:lnTo>
                    <a:pt x="537972" y="0"/>
                  </a:lnTo>
                  <a:lnTo>
                    <a:pt x="537972" y="33502"/>
                  </a:lnTo>
                  <a:lnTo>
                    <a:pt x="4572" y="32004"/>
                  </a:lnTo>
                  <a:lnTo>
                    <a:pt x="1524" y="33528"/>
                  </a:lnTo>
                  <a:lnTo>
                    <a:pt x="0" y="36576"/>
                  </a:lnTo>
                  <a:lnTo>
                    <a:pt x="1524" y="39624"/>
                  </a:lnTo>
                  <a:lnTo>
                    <a:pt x="4572" y="41148"/>
                  </a:lnTo>
                  <a:lnTo>
                    <a:pt x="537972" y="42646"/>
                  </a:lnTo>
                  <a:lnTo>
                    <a:pt x="537972" y="76200"/>
                  </a:lnTo>
                  <a:lnTo>
                    <a:pt x="555498" y="67437"/>
                  </a:lnTo>
                  <a:lnTo>
                    <a:pt x="614172" y="381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3237" y="2890837"/>
              <a:ext cx="85725" cy="120776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119628" y="3043427"/>
              <a:ext cx="239395" cy="1023619"/>
            </a:xfrm>
            <a:custGeom>
              <a:avLst/>
              <a:gdLst/>
              <a:ahLst/>
              <a:cxnLst/>
              <a:rect l="l" t="t" r="r" b="b"/>
              <a:pathLst>
                <a:path w="239395" h="1023620">
                  <a:moveTo>
                    <a:pt x="237744" y="689610"/>
                  </a:moveTo>
                  <a:lnTo>
                    <a:pt x="236220" y="686562"/>
                  </a:lnTo>
                  <a:lnTo>
                    <a:pt x="232410" y="685800"/>
                  </a:lnTo>
                  <a:lnTo>
                    <a:pt x="229362" y="687324"/>
                  </a:lnTo>
                  <a:lnTo>
                    <a:pt x="43637" y="958202"/>
                  </a:lnTo>
                  <a:lnTo>
                    <a:pt x="16002" y="939546"/>
                  </a:lnTo>
                  <a:lnTo>
                    <a:pt x="4572" y="1023366"/>
                  </a:lnTo>
                  <a:lnTo>
                    <a:pt x="35814" y="1006157"/>
                  </a:lnTo>
                  <a:lnTo>
                    <a:pt x="79248" y="982218"/>
                  </a:lnTo>
                  <a:lnTo>
                    <a:pt x="51358" y="963409"/>
                  </a:lnTo>
                  <a:lnTo>
                    <a:pt x="236982" y="693420"/>
                  </a:lnTo>
                  <a:lnTo>
                    <a:pt x="237744" y="689610"/>
                  </a:lnTo>
                  <a:close/>
                </a:path>
                <a:path w="239395" h="1023620">
                  <a:moveTo>
                    <a:pt x="239268" y="473964"/>
                  </a:moveTo>
                  <a:lnTo>
                    <a:pt x="208534" y="486664"/>
                  </a:lnTo>
                  <a:lnTo>
                    <a:pt x="9144" y="3048"/>
                  </a:lnTo>
                  <a:lnTo>
                    <a:pt x="6096" y="0"/>
                  </a:lnTo>
                  <a:lnTo>
                    <a:pt x="3048" y="0"/>
                  </a:lnTo>
                  <a:lnTo>
                    <a:pt x="0" y="3048"/>
                  </a:lnTo>
                  <a:lnTo>
                    <a:pt x="0" y="6096"/>
                  </a:lnTo>
                  <a:lnTo>
                    <a:pt x="199644" y="490334"/>
                  </a:lnTo>
                  <a:lnTo>
                    <a:pt x="169164" y="502920"/>
                  </a:lnTo>
                  <a:lnTo>
                    <a:pt x="213360" y="541337"/>
                  </a:lnTo>
                  <a:lnTo>
                    <a:pt x="233172" y="558546"/>
                  </a:lnTo>
                  <a:lnTo>
                    <a:pt x="239268" y="4739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43237" y="4033837"/>
              <a:ext cx="85725" cy="120776"/>
            </a:xfrm>
            <a:prstGeom prst="rect">
              <a:avLst/>
            </a:prstGeom>
          </p:spPr>
        </p:pic>
      </p:grpSp>
      <p:grpSp>
        <p:nvGrpSpPr>
          <p:cNvPr id="51" name="object 51"/>
          <p:cNvGrpSpPr/>
          <p:nvPr/>
        </p:nvGrpSpPr>
        <p:grpSpPr>
          <a:xfrm>
            <a:off x="7666228" y="2890837"/>
            <a:ext cx="690880" cy="601980"/>
            <a:chOff x="5786628" y="2890837"/>
            <a:chExt cx="690880" cy="601980"/>
          </a:xfrm>
        </p:grpSpPr>
        <p:sp>
          <p:nvSpPr>
            <p:cNvPr id="52" name="object 52"/>
            <p:cNvSpPr/>
            <p:nvPr/>
          </p:nvSpPr>
          <p:spPr>
            <a:xfrm>
              <a:off x="5786628" y="3392423"/>
              <a:ext cx="690880" cy="76200"/>
            </a:xfrm>
            <a:custGeom>
              <a:avLst/>
              <a:gdLst/>
              <a:ahLst/>
              <a:cxnLst/>
              <a:rect l="l" t="t" r="r" b="b"/>
              <a:pathLst>
                <a:path w="690879" h="76200">
                  <a:moveTo>
                    <a:pt x="631698" y="38100"/>
                  </a:moveTo>
                  <a:lnTo>
                    <a:pt x="630174" y="34289"/>
                  </a:lnTo>
                  <a:lnTo>
                    <a:pt x="627126" y="33527"/>
                  </a:lnTo>
                  <a:lnTo>
                    <a:pt x="4572" y="32004"/>
                  </a:lnTo>
                  <a:lnTo>
                    <a:pt x="1524" y="33528"/>
                  </a:lnTo>
                  <a:lnTo>
                    <a:pt x="0" y="36576"/>
                  </a:lnTo>
                  <a:lnTo>
                    <a:pt x="1524" y="39624"/>
                  </a:lnTo>
                  <a:lnTo>
                    <a:pt x="4572" y="41148"/>
                  </a:lnTo>
                  <a:lnTo>
                    <a:pt x="627126" y="42672"/>
                  </a:lnTo>
                  <a:lnTo>
                    <a:pt x="630174" y="41148"/>
                  </a:lnTo>
                  <a:lnTo>
                    <a:pt x="631698" y="38100"/>
                  </a:lnTo>
                  <a:close/>
                </a:path>
                <a:path w="690879" h="76200">
                  <a:moveTo>
                    <a:pt x="690372" y="38100"/>
                  </a:moveTo>
                  <a:lnTo>
                    <a:pt x="614172" y="0"/>
                  </a:lnTo>
                  <a:lnTo>
                    <a:pt x="614172" y="33496"/>
                  </a:lnTo>
                  <a:lnTo>
                    <a:pt x="627126" y="33527"/>
                  </a:lnTo>
                  <a:lnTo>
                    <a:pt x="630174" y="34289"/>
                  </a:lnTo>
                  <a:lnTo>
                    <a:pt x="631698" y="38100"/>
                  </a:lnTo>
                  <a:lnTo>
                    <a:pt x="631698" y="67437"/>
                  </a:lnTo>
                  <a:lnTo>
                    <a:pt x="690372" y="38100"/>
                  </a:lnTo>
                  <a:close/>
                </a:path>
                <a:path w="690879" h="76200">
                  <a:moveTo>
                    <a:pt x="631698" y="67437"/>
                  </a:moveTo>
                  <a:lnTo>
                    <a:pt x="631698" y="38100"/>
                  </a:lnTo>
                  <a:lnTo>
                    <a:pt x="630174" y="41148"/>
                  </a:lnTo>
                  <a:lnTo>
                    <a:pt x="627126" y="42672"/>
                  </a:lnTo>
                  <a:lnTo>
                    <a:pt x="614172" y="42640"/>
                  </a:lnTo>
                  <a:lnTo>
                    <a:pt x="614172" y="76200"/>
                  </a:lnTo>
                  <a:lnTo>
                    <a:pt x="631698" y="674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91237" y="2890837"/>
              <a:ext cx="85725" cy="120776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6091428" y="3043428"/>
              <a:ext cx="168910" cy="448945"/>
            </a:xfrm>
            <a:custGeom>
              <a:avLst/>
              <a:gdLst/>
              <a:ahLst/>
              <a:cxnLst/>
              <a:rect l="l" t="t" r="r" b="b"/>
              <a:pathLst>
                <a:path w="168910" h="448945">
                  <a:moveTo>
                    <a:pt x="137013" y="375570"/>
                  </a:moveTo>
                  <a:lnTo>
                    <a:pt x="9144" y="3047"/>
                  </a:lnTo>
                  <a:lnTo>
                    <a:pt x="6858" y="0"/>
                  </a:lnTo>
                  <a:lnTo>
                    <a:pt x="3048" y="0"/>
                  </a:lnTo>
                  <a:lnTo>
                    <a:pt x="0" y="2285"/>
                  </a:lnTo>
                  <a:lnTo>
                    <a:pt x="0" y="6095"/>
                  </a:lnTo>
                  <a:lnTo>
                    <a:pt x="127652" y="378724"/>
                  </a:lnTo>
                  <a:lnTo>
                    <a:pt x="137013" y="375570"/>
                  </a:lnTo>
                  <a:close/>
                </a:path>
                <a:path w="168910" h="448945">
                  <a:moveTo>
                    <a:pt x="140970" y="433216"/>
                  </a:moveTo>
                  <a:lnTo>
                    <a:pt x="140970" y="390905"/>
                  </a:lnTo>
                  <a:lnTo>
                    <a:pt x="137922" y="393191"/>
                  </a:lnTo>
                  <a:lnTo>
                    <a:pt x="134112" y="393191"/>
                  </a:lnTo>
                  <a:lnTo>
                    <a:pt x="131825" y="390905"/>
                  </a:lnTo>
                  <a:lnTo>
                    <a:pt x="127652" y="378724"/>
                  </a:lnTo>
                  <a:lnTo>
                    <a:pt x="96012" y="389381"/>
                  </a:lnTo>
                  <a:lnTo>
                    <a:pt x="140970" y="433216"/>
                  </a:lnTo>
                  <a:close/>
                </a:path>
                <a:path w="168910" h="448945">
                  <a:moveTo>
                    <a:pt x="140970" y="390905"/>
                  </a:moveTo>
                  <a:lnTo>
                    <a:pt x="140970" y="387095"/>
                  </a:lnTo>
                  <a:lnTo>
                    <a:pt x="137013" y="375570"/>
                  </a:lnTo>
                  <a:lnTo>
                    <a:pt x="127652" y="378724"/>
                  </a:lnTo>
                  <a:lnTo>
                    <a:pt x="131825" y="390905"/>
                  </a:lnTo>
                  <a:lnTo>
                    <a:pt x="134112" y="393191"/>
                  </a:lnTo>
                  <a:lnTo>
                    <a:pt x="137922" y="393191"/>
                  </a:lnTo>
                  <a:lnTo>
                    <a:pt x="140970" y="390905"/>
                  </a:lnTo>
                  <a:close/>
                </a:path>
                <a:path w="168910" h="448945">
                  <a:moveTo>
                    <a:pt x="168401" y="364997"/>
                  </a:moveTo>
                  <a:lnTo>
                    <a:pt x="137013" y="375570"/>
                  </a:lnTo>
                  <a:lnTo>
                    <a:pt x="140970" y="387095"/>
                  </a:lnTo>
                  <a:lnTo>
                    <a:pt x="140970" y="433216"/>
                  </a:lnTo>
                  <a:lnTo>
                    <a:pt x="156972" y="448817"/>
                  </a:lnTo>
                  <a:lnTo>
                    <a:pt x="168401" y="36499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5881879" y="2279396"/>
            <a:ext cx="685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Protein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226310" y="4140200"/>
            <a:ext cx="902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Solvation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254509" y="4216392"/>
            <a:ext cx="683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803265" algn="l"/>
              </a:tabLst>
            </a:pPr>
            <a:r>
              <a:rPr spc="-10" dirty="0">
                <a:latin typeface="Times New Roman"/>
                <a:cs typeface="Times New Roman"/>
              </a:rPr>
              <a:t>Adsorption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10" dirty="0">
                <a:latin typeface="Times New Roman"/>
                <a:cs typeface="Times New Roman"/>
              </a:rPr>
              <a:t>Desorption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7670800" y="3621023"/>
            <a:ext cx="690880" cy="457834"/>
            <a:chOff x="5791200" y="3621023"/>
            <a:chExt cx="690880" cy="457834"/>
          </a:xfrm>
        </p:grpSpPr>
        <p:sp>
          <p:nvSpPr>
            <p:cNvPr id="59" name="object 59"/>
            <p:cNvSpPr/>
            <p:nvPr/>
          </p:nvSpPr>
          <p:spPr>
            <a:xfrm>
              <a:off x="5791200" y="3621023"/>
              <a:ext cx="690880" cy="76200"/>
            </a:xfrm>
            <a:custGeom>
              <a:avLst/>
              <a:gdLst/>
              <a:ahLst/>
              <a:cxnLst/>
              <a:rect l="l" t="t" r="r" b="b"/>
              <a:pathLst>
                <a:path w="690879" h="76200">
                  <a:moveTo>
                    <a:pt x="76200" y="33496"/>
                  </a:moveTo>
                  <a:lnTo>
                    <a:pt x="76200" y="0"/>
                  </a:lnTo>
                  <a:lnTo>
                    <a:pt x="0" y="38100"/>
                  </a:lnTo>
                  <a:lnTo>
                    <a:pt x="58674" y="67437"/>
                  </a:lnTo>
                  <a:lnTo>
                    <a:pt x="58674" y="38100"/>
                  </a:lnTo>
                  <a:lnTo>
                    <a:pt x="60198" y="34289"/>
                  </a:lnTo>
                  <a:lnTo>
                    <a:pt x="63246" y="33527"/>
                  </a:lnTo>
                  <a:lnTo>
                    <a:pt x="76200" y="33496"/>
                  </a:lnTo>
                  <a:close/>
                </a:path>
                <a:path w="690879" h="76200">
                  <a:moveTo>
                    <a:pt x="690372" y="36575"/>
                  </a:moveTo>
                  <a:lnTo>
                    <a:pt x="688848" y="33527"/>
                  </a:lnTo>
                  <a:lnTo>
                    <a:pt x="685800" y="32003"/>
                  </a:lnTo>
                  <a:lnTo>
                    <a:pt x="63246" y="33527"/>
                  </a:lnTo>
                  <a:lnTo>
                    <a:pt x="60198" y="34289"/>
                  </a:lnTo>
                  <a:lnTo>
                    <a:pt x="58674" y="38100"/>
                  </a:lnTo>
                  <a:lnTo>
                    <a:pt x="60198" y="41148"/>
                  </a:lnTo>
                  <a:lnTo>
                    <a:pt x="63246" y="42672"/>
                  </a:lnTo>
                  <a:lnTo>
                    <a:pt x="685800" y="41147"/>
                  </a:lnTo>
                  <a:lnTo>
                    <a:pt x="688848" y="39623"/>
                  </a:lnTo>
                  <a:lnTo>
                    <a:pt x="690372" y="36575"/>
                  </a:lnTo>
                  <a:close/>
                </a:path>
                <a:path w="690879" h="76200">
                  <a:moveTo>
                    <a:pt x="76200" y="76200"/>
                  </a:moveTo>
                  <a:lnTo>
                    <a:pt x="76200" y="42640"/>
                  </a:lnTo>
                  <a:lnTo>
                    <a:pt x="63246" y="42672"/>
                  </a:lnTo>
                  <a:lnTo>
                    <a:pt x="60198" y="41148"/>
                  </a:lnTo>
                  <a:lnTo>
                    <a:pt x="58674" y="38100"/>
                  </a:lnTo>
                  <a:lnTo>
                    <a:pt x="58674" y="67437"/>
                  </a:lnTo>
                  <a:lnTo>
                    <a:pt x="7620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1237" y="3733799"/>
              <a:ext cx="309562" cy="344614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4762500" y="4178300"/>
            <a:ext cx="685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solidFill>
                  <a:srgbClr val="0000CC"/>
                </a:solidFill>
                <a:latin typeface="Times New Roman"/>
                <a:cs typeface="Times New Roman"/>
              </a:rPr>
              <a:t>solvent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2941638" y="2357438"/>
            <a:ext cx="390525" cy="454025"/>
            <a:chOff x="1062037" y="2357437"/>
            <a:chExt cx="390525" cy="454025"/>
          </a:xfrm>
        </p:grpSpPr>
        <p:sp>
          <p:nvSpPr>
            <p:cNvPr id="63" name="object 63"/>
            <p:cNvSpPr/>
            <p:nvPr/>
          </p:nvSpPr>
          <p:spPr>
            <a:xfrm>
              <a:off x="1066800" y="2362200"/>
              <a:ext cx="381000" cy="444500"/>
            </a:xfrm>
            <a:custGeom>
              <a:avLst/>
              <a:gdLst/>
              <a:ahLst/>
              <a:cxnLst/>
              <a:rect l="l" t="t" r="r" b="b"/>
              <a:pathLst>
                <a:path w="381000" h="444500">
                  <a:moveTo>
                    <a:pt x="381000" y="222504"/>
                  </a:moveTo>
                  <a:lnTo>
                    <a:pt x="375965" y="171549"/>
                  </a:lnTo>
                  <a:lnTo>
                    <a:pt x="361627" y="124741"/>
                  </a:lnTo>
                  <a:lnTo>
                    <a:pt x="339132" y="83424"/>
                  </a:lnTo>
                  <a:lnTo>
                    <a:pt x="309625" y="48945"/>
                  </a:lnTo>
                  <a:lnTo>
                    <a:pt x="274253" y="22651"/>
                  </a:lnTo>
                  <a:lnTo>
                    <a:pt x="234162" y="5887"/>
                  </a:lnTo>
                  <a:lnTo>
                    <a:pt x="190500" y="0"/>
                  </a:lnTo>
                  <a:lnTo>
                    <a:pt x="146837" y="5887"/>
                  </a:lnTo>
                  <a:lnTo>
                    <a:pt x="106746" y="22651"/>
                  </a:lnTo>
                  <a:lnTo>
                    <a:pt x="71374" y="48945"/>
                  </a:lnTo>
                  <a:lnTo>
                    <a:pt x="41867" y="83424"/>
                  </a:lnTo>
                  <a:lnTo>
                    <a:pt x="19372" y="124741"/>
                  </a:lnTo>
                  <a:lnTo>
                    <a:pt x="5034" y="171549"/>
                  </a:lnTo>
                  <a:lnTo>
                    <a:pt x="0" y="222504"/>
                  </a:lnTo>
                  <a:lnTo>
                    <a:pt x="5034" y="273415"/>
                  </a:lnTo>
                  <a:lnTo>
                    <a:pt x="19372" y="320115"/>
                  </a:lnTo>
                  <a:lnTo>
                    <a:pt x="41867" y="361283"/>
                  </a:lnTo>
                  <a:lnTo>
                    <a:pt x="71374" y="395600"/>
                  </a:lnTo>
                  <a:lnTo>
                    <a:pt x="106746" y="421745"/>
                  </a:lnTo>
                  <a:lnTo>
                    <a:pt x="146837" y="438401"/>
                  </a:lnTo>
                  <a:lnTo>
                    <a:pt x="190500" y="444245"/>
                  </a:lnTo>
                  <a:lnTo>
                    <a:pt x="234162" y="438401"/>
                  </a:lnTo>
                  <a:lnTo>
                    <a:pt x="274253" y="421745"/>
                  </a:lnTo>
                  <a:lnTo>
                    <a:pt x="309625" y="395600"/>
                  </a:lnTo>
                  <a:lnTo>
                    <a:pt x="339132" y="361283"/>
                  </a:lnTo>
                  <a:lnTo>
                    <a:pt x="361627" y="320115"/>
                  </a:lnTo>
                  <a:lnTo>
                    <a:pt x="375965" y="273415"/>
                  </a:lnTo>
                  <a:lnTo>
                    <a:pt x="381000" y="222504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066800" y="2362200"/>
              <a:ext cx="381000" cy="444500"/>
            </a:xfrm>
            <a:custGeom>
              <a:avLst/>
              <a:gdLst/>
              <a:ahLst/>
              <a:cxnLst/>
              <a:rect l="l" t="t" r="r" b="b"/>
              <a:pathLst>
                <a:path w="381000" h="444500">
                  <a:moveTo>
                    <a:pt x="190500" y="0"/>
                  </a:moveTo>
                  <a:lnTo>
                    <a:pt x="146837" y="5887"/>
                  </a:lnTo>
                  <a:lnTo>
                    <a:pt x="106746" y="22651"/>
                  </a:lnTo>
                  <a:lnTo>
                    <a:pt x="71374" y="48945"/>
                  </a:lnTo>
                  <a:lnTo>
                    <a:pt x="41867" y="83424"/>
                  </a:lnTo>
                  <a:lnTo>
                    <a:pt x="19372" y="124741"/>
                  </a:lnTo>
                  <a:lnTo>
                    <a:pt x="5034" y="171549"/>
                  </a:lnTo>
                  <a:lnTo>
                    <a:pt x="0" y="222504"/>
                  </a:lnTo>
                  <a:lnTo>
                    <a:pt x="5034" y="273415"/>
                  </a:lnTo>
                  <a:lnTo>
                    <a:pt x="19372" y="320115"/>
                  </a:lnTo>
                  <a:lnTo>
                    <a:pt x="41867" y="361283"/>
                  </a:lnTo>
                  <a:lnTo>
                    <a:pt x="71374" y="395600"/>
                  </a:lnTo>
                  <a:lnTo>
                    <a:pt x="106746" y="421745"/>
                  </a:lnTo>
                  <a:lnTo>
                    <a:pt x="146837" y="438401"/>
                  </a:lnTo>
                  <a:lnTo>
                    <a:pt x="190500" y="444245"/>
                  </a:lnTo>
                  <a:lnTo>
                    <a:pt x="234162" y="438401"/>
                  </a:lnTo>
                  <a:lnTo>
                    <a:pt x="274253" y="421745"/>
                  </a:lnTo>
                  <a:lnTo>
                    <a:pt x="309625" y="395600"/>
                  </a:lnTo>
                  <a:lnTo>
                    <a:pt x="339132" y="361283"/>
                  </a:lnTo>
                  <a:lnTo>
                    <a:pt x="361627" y="320115"/>
                  </a:lnTo>
                  <a:lnTo>
                    <a:pt x="375965" y="273415"/>
                  </a:lnTo>
                  <a:lnTo>
                    <a:pt x="381000" y="222504"/>
                  </a:lnTo>
                  <a:lnTo>
                    <a:pt x="375965" y="171549"/>
                  </a:lnTo>
                  <a:lnTo>
                    <a:pt x="361627" y="124741"/>
                  </a:lnTo>
                  <a:lnTo>
                    <a:pt x="339132" y="83424"/>
                  </a:lnTo>
                  <a:lnTo>
                    <a:pt x="309625" y="48945"/>
                  </a:lnTo>
                  <a:lnTo>
                    <a:pt x="274253" y="22651"/>
                  </a:lnTo>
                  <a:lnTo>
                    <a:pt x="234162" y="5887"/>
                  </a:lnTo>
                  <a:lnTo>
                    <a:pt x="1905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5" name="object 65"/>
          <p:cNvGrpSpPr/>
          <p:nvPr/>
        </p:nvGrpSpPr>
        <p:grpSpPr>
          <a:xfrm>
            <a:off x="9723438" y="1519238"/>
            <a:ext cx="923925" cy="1341755"/>
            <a:chOff x="7843837" y="1519237"/>
            <a:chExt cx="923925" cy="1341755"/>
          </a:xfrm>
        </p:grpSpPr>
        <p:pic>
          <p:nvPicPr>
            <p:cNvPr id="66" name="object 6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43837" y="2281237"/>
              <a:ext cx="85725" cy="120776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96237" y="2357437"/>
              <a:ext cx="161925" cy="196976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4837" y="2357437"/>
              <a:ext cx="85725" cy="120776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8458200" y="2514600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0" y="1523"/>
                  </a:moveTo>
                  <a:lnTo>
                    <a:pt x="1524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82037" y="2205037"/>
              <a:ext cx="85725" cy="120776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53437" y="2357437"/>
              <a:ext cx="85725" cy="120776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7848600" y="1524000"/>
              <a:ext cx="914400" cy="1332230"/>
            </a:xfrm>
            <a:custGeom>
              <a:avLst/>
              <a:gdLst/>
              <a:ahLst/>
              <a:cxnLst/>
              <a:rect l="l" t="t" r="r" b="b"/>
              <a:pathLst>
                <a:path w="914400" h="1332230">
                  <a:moveTo>
                    <a:pt x="914400" y="665988"/>
                  </a:moveTo>
                  <a:lnTo>
                    <a:pt x="912719" y="608491"/>
                  </a:lnTo>
                  <a:lnTo>
                    <a:pt x="907770" y="552359"/>
                  </a:lnTo>
                  <a:lnTo>
                    <a:pt x="899690" y="497790"/>
                  </a:lnTo>
                  <a:lnTo>
                    <a:pt x="888617" y="444985"/>
                  </a:lnTo>
                  <a:lnTo>
                    <a:pt x="874689" y="394142"/>
                  </a:lnTo>
                  <a:lnTo>
                    <a:pt x="858044" y="345460"/>
                  </a:lnTo>
                  <a:lnTo>
                    <a:pt x="838820" y="299140"/>
                  </a:lnTo>
                  <a:lnTo>
                    <a:pt x="817155" y="255380"/>
                  </a:lnTo>
                  <a:lnTo>
                    <a:pt x="793187" y="214379"/>
                  </a:lnTo>
                  <a:lnTo>
                    <a:pt x="767054" y="176338"/>
                  </a:lnTo>
                  <a:lnTo>
                    <a:pt x="738894" y="141454"/>
                  </a:lnTo>
                  <a:lnTo>
                    <a:pt x="708845" y="109929"/>
                  </a:lnTo>
                  <a:lnTo>
                    <a:pt x="677045" y="81960"/>
                  </a:lnTo>
                  <a:lnTo>
                    <a:pt x="643632" y="57747"/>
                  </a:lnTo>
                  <a:lnTo>
                    <a:pt x="608744" y="37489"/>
                  </a:lnTo>
                  <a:lnTo>
                    <a:pt x="572519" y="21386"/>
                  </a:lnTo>
                  <a:lnTo>
                    <a:pt x="535094" y="9638"/>
                  </a:lnTo>
                  <a:lnTo>
                    <a:pt x="496608" y="2442"/>
                  </a:lnTo>
                  <a:lnTo>
                    <a:pt x="457200" y="0"/>
                  </a:lnTo>
                  <a:lnTo>
                    <a:pt x="417791" y="2442"/>
                  </a:lnTo>
                  <a:lnTo>
                    <a:pt x="379305" y="9638"/>
                  </a:lnTo>
                  <a:lnTo>
                    <a:pt x="341880" y="21386"/>
                  </a:lnTo>
                  <a:lnTo>
                    <a:pt x="305655" y="37489"/>
                  </a:lnTo>
                  <a:lnTo>
                    <a:pt x="270767" y="57747"/>
                  </a:lnTo>
                  <a:lnTo>
                    <a:pt x="237354" y="81960"/>
                  </a:lnTo>
                  <a:lnTo>
                    <a:pt x="205554" y="109929"/>
                  </a:lnTo>
                  <a:lnTo>
                    <a:pt x="175505" y="141454"/>
                  </a:lnTo>
                  <a:lnTo>
                    <a:pt x="147345" y="176338"/>
                  </a:lnTo>
                  <a:lnTo>
                    <a:pt x="121212" y="214379"/>
                  </a:lnTo>
                  <a:lnTo>
                    <a:pt x="97244" y="255380"/>
                  </a:lnTo>
                  <a:lnTo>
                    <a:pt x="75579" y="299140"/>
                  </a:lnTo>
                  <a:lnTo>
                    <a:pt x="56355" y="345460"/>
                  </a:lnTo>
                  <a:lnTo>
                    <a:pt x="39710" y="394142"/>
                  </a:lnTo>
                  <a:lnTo>
                    <a:pt x="25782" y="444985"/>
                  </a:lnTo>
                  <a:lnTo>
                    <a:pt x="14709" y="497790"/>
                  </a:lnTo>
                  <a:lnTo>
                    <a:pt x="6629" y="552359"/>
                  </a:lnTo>
                  <a:lnTo>
                    <a:pt x="1680" y="608491"/>
                  </a:lnTo>
                  <a:lnTo>
                    <a:pt x="0" y="665988"/>
                  </a:lnTo>
                  <a:lnTo>
                    <a:pt x="1680" y="723484"/>
                  </a:lnTo>
                  <a:lnTo>
                    <a:pt x="6629" y="779616"/>
                  </a:lnTo>
                  <a:lnTo>
                    <a:pt x="14709" y="834185"/>
                  </a:lnTo>
                  <a:lnTo>
                    <a:pt x="25782" y="886990"/>
                  </a:lnTo>
                  <a:lnTo>
                    <a:pt x="39710" y="937833"/>
                  </a:lnTo>
                  <a:lnTo>
                    <a:pt x="56355" y="986515"/>
                  </a:lnTo>
                  <a:lnTo>
                    <a:pt x="75579" y="1032835"/>
                  </a:lnTo>
                  <a:lnTo>
                    <a:pt x="97244" y="1076595"/>
                  </a:lnTo>
                  <a:lnTo>
                    <a:pt x="121212" y="1117596"/>
                  </a:lnTo>
                  <a:lnTo>
                    <a:pt x="147345" y="1155637"/>
                  </a:lnTo>
                  <a:lnTo>
                    <a:pt x="175505" y="1190521"/>
                  </a:lnTo>
                  <a:lnTo>
                    <a:pt x="205554" y="1222046"/>
                  </a:lnTo>
                  <a:lnTo>
                    <a:pt x="237354" y="1250015"/>
                  </a:lnTo>
                  <a:lnTo>
                    <a:pt x="270767" y="1274228"/>
                  </a:lnTo>
                  <a:lnTo>
                    <a:pt x="305655" y="1294486"/>
                  </a:lnTo>
                  <a:lnTo>
                    <a:pt x="341880" y="1310589"/>
                  </a:lnTo>
                  <a:lnTo>
                    <a:pt x="379305" y="1322337"/>
                  </a:lnTo>
                  <a:lnTo>
                    <a:pt x="417791" y="1329533"/>
                  </a:lnTo>
                  <a:lnTo>
                    <a:pt x="457200" y="1331976"/>
                  </a:lnTo>
                  <a:lnTo>
                    <a:pt x="496608" y="1329533"/>
                  </a:lnTo>
                  <a:lnTo>
                    <a:pt x="535094" y="1322337"/>
                  </a:lnTo>
                  <a:lnTo>
                    <a:pt x="572519" y="1310589"/>
                  </a:lnTo>
                  <a:lnTo>
                    <a:pt x="608744" y="1294486"/>
                  </a:lnTo>
                  <a:lnTo>
                    <a:pt x="643632" y="1274228"/>
                  </a:lnTo>
                  <a:lnTo>
                    <a:pt x="677045" y="1250015"/>
                  </a:lnTo>
                  <a:lnTo>
                    <a:pt x="708845" y="1222046"/>
                  </a:lnTo>
                  <a:lnTo>
                    <a:pt x="738894" y="1190521"/>
                  </a:lnTo>
                  <a:lnTo>
                    <a:pt x="767054" y="1155637"/>
                  </a:lnTo>
                  <a:lnTo>
                    <a:pt x="793187" y="1117596"/>
                  </a:lnTo>
                  <a:lnTo>
                    <a:pt x="817155" y="1076595"/>
                  </a:lnTo>
                  <a:lnTo>
                    <a:pt x="838820" y="1032835"/>
                  </a:lnTo>
                  <a:lnTo>
                    <a:pt x="858044" y="986515"/>
                  </a:lnTo>
                  <a:lnTo>
                    <a:pt x="874689" y="937833"/>
                  </a:lnTo>
                  <a:lnTo>
                    <a:pt x="888617" y="886990"/>
                  </a:lnTo>
                  <a:lnTo>
                    <a:pt x="899690" y="834185"/>
                  </a:lnTo>
                  <a:lnTo>
                    <a:pt x="907770" y="779616"/>
                  </a:lnTo>
                  <a:lnTo>
                    <a:pt x="912719" y="723484"/>
                  </a:lnTo>
                  <a:lnTo>
                    <a:pt x="914400" y="665988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848600" y="1524000"/>
              <a:ext cx="914400" cy="1332230"/>
            </a:xfrm>
            <a:custGeom>
              <a:avLst/>
              <a:gdLst/>
              <a:ahLst/>
              <a:cxnLst/>
              <a:rect l="l" t="t" r="r" b="b"/>
              <a:pathLst>
                <a:path w="914400" h="1332230">
                  <a:moveTo>
                    <a:pt x="457200" y="0"/>
                  </a:moveTo>
                  <a:lnTo>
                    <a:pt x="417791" y="2442"/>
                  </a:lnTo>
                  <a:lnTo>
                    <a:pt x="379305" y="9638"/>
                  </a:lnTo>
                  <a:lnTo>
                    <a:pt x="341880" y="21386"/>
                  </a:lnTo>
                  <a:lnTo>
                    <a:pt x="305655" y="37489"/>
                  </a:lnTo>
                  <a:lnTo>
                    <a:pt x="270767" y="57747"/>
                  </a:lnTo>
                  <a:lnTo>
                    <a:pt x="237354" y="81960"/>
                  </a:lnTo>
                  <a:lnTo>
                    <a:pt x="205554" y="109929"/>
                  </a:lnTo>
                  <a:lnTo>
                    <a:pt x="175505" y="141454"/>
                  </a:lnTo>
                  <a:lnTo>
                    <a:pt x="147345" y="176338"/>
                  </a:lnTo>
                  <a:lnTo>
                    <a:pt x="121212" y="214379"/>
                  </a:lnTo>
                  <a:lnTo>
                    <a:pt x="97244" y="255380"/>
                  </a:lnTo>
                  <a:lnTo>
                    <a:pt x="75579" y="299140"/>
                  </a:lnTo>
                  <a:lnTo>
                    <a:pt x="56355" y="345460"/>
                  </a:lnTo>
                  <a:lnTo>
                    <a:pt x="39710" y="394142"/>
                  </a:lnTo>
                  <a:lnTo>
                    <a:pt x="25782" y="444985"/>
                  </a:lnTo>
                  <a:lnTo>
                    <a:pt x="14709" y="497790"/>
                  </a:lnTo>
                  <a:lnTo>
                    <a:pt x="6629" y="552359"/>
                  </a:lnTo>
                  <a:lnTo>
                    <a:pt x="1680" y="608491"/>
                  </a:lnTo>
                  <a:lnTo>
                    <a:pt x="0" y="665988"/>
                  </a:lnTo>
                  <a:lnTo>
                    <a:pt x="1680" y="723484"/>
                  </a:lnTo>
                  <a:lnTo>
                    <a:pt x="6629" y="779616"/>
                  </a:lnTo>
                  <a:lnTo>
                    <a:pt x="14709" y="834185"/>
                  </a:lnTo>
                  <a:lnTo>
                    <a:pt x="25782" y="886990"/>
                  </a:lnTo>
                  <a:lnTo>
                    <a:pt x="39710" y="937833"/>
                  </a:lnTo>
                  <a:lnTo>
                    <a:pt x="56355" y="986515"/>
                  </a:lnTo>
                  <a:lnTo>
                    <a:pt x="75579" y="1032835"/>
                  </a:lnTo>
                  <a:lnTo>
                    <a:pt x="97244" y="1076595"/>
                  </a:lnTo>
                  <a:lnTo>
                    <a:pt x="121212" y="1117596"/>
                  </a:lnTo>
                  <a:lnTo>
                    <a:pt x="147345" y="1155637"/>
                  </a:lnTo>
                  <a:lnTo>
                    <a:pt x="175505" y="1190521"/>
                  </a:lnTo>
                  <a:lnTo>
                    <a:pt x="205554" y="1222046"/>
                  </a:lnTo>
                  <a:lnTo>
                    <a:pt x="237354" y="1250015"/>
                  </a:lnTo>
                  <a:lnTo>
                    <a:pt x="270767" y="1274228"/>
                  </a:lnTo>
                  <a:lnTo>
                    <a:pt x="305655" y="1294486"/>
                  </a:lnTo>
                  <a:lnTo>
                    <a:pt x="341880" y="1310589"/>
                  </a:lnTo>
                  <a:lnTo>
                    <a:pt x="379305" y="1322337"/>
                  </a:lnTo>
                  <a:lnTo>
                    <a:pt x="417791" y="1329533"/>
                  </a:lnTo>
                  <a:lnTo>
                    <a:pt x="457200" y="1331976"/>
                  </a:lnTo>
                  <a:lnTo>
                    <a:pt x="496608" y="1329533"/>
                  </a:lnTo>
                  <a:lnTo>
                    <a:pt x="535094" y="1322337"/>
                  </a:lnTo>
                  <a:lnTo>
                    <a:pt x="572519" y="1310589"/>
                  </a:lnTo>
                  <a:lnTo>
                    <a:pt x="608744" y="1294486"/>
                  </a:lnTo>
                  <a:lnTo>
                    <a:pt x="643632" y="1274228"/>
                  </a:lnTo>
                  <a:lnTo>
                    <a:pt x="677045" y="1250015"/>
                  </a:lnTo>
                  <a:lnTo>
                    <a:pt x="708845" y="1222046"/>
                  </a:lnTo>
                  <a:lnTo>
                    <a:pt x="738894" y="1190521"/>
                  </a:lnTo>
                  <a:lnTo>
                    <a:pt x="767054" y="1155637"/>
                  </a:lnTo>
                  <a:lnTo>
                    <a:pt x="793187" y="1117596"/>
                  </a:lnTo>
                  <a:lnTo>
                    <a:pt x="817155" y="1076595"/>
                  </a:lnTo>
                  <a:lnTo>
                    <a:pt x="838820" y="1032835"/>
                  </a:lnTo>
                  <a:lnTo>
                    <a:pt x="858044" y="986515"/>
                  </a:lnTo>
                  <a:lnTo>
                    <a:pt x="874689" y="937833"/>
                  </a:lnTo>
                  <a:lnTo>
                    <a:pt x="888617" y="886990"/>
                  </a:lnTo>
                  <a:lnTo>
                    <a:pt x="899690" y="834185"/>
                  </a:lnTo>
                  <a:lnTo>
                    <a:pt x="907770" y="779616"/>
                  </a:lnTo>
                  <a:lnTo>
                    <a:pt x="912719" y="723484"/>
                  </a:lnTo>
                  <a:lnTo>
                    <a:pt x="914400" y="665988"/>
                  </a:lnTo>
                  <a:lnTo>
                    <a:pt x="912719" y="608491"/>
                  </a:lnTo>
                  <a:lnTo>
                    <a:pt x="907770" y="552359"/>
                  </a:lnTo>
                  <a:lnTo>
                    <a:pt x="899690" y="497790"/>
                  </a:lnTo>
                  <a:lnTo>
                    <a:pt x="888617" y="444985"/>
                  </a:lnTo>
                  <a:lnTo>
                    <a:pt x="874689" y="394142"/>
                  </a:lnTo>
                  <a:lnTo>
                    <a:pt x="858044" y="345460"/>
                  </a:lnTo>
                  <a:lnTo>
                    <a:pt x="838820" y="299140"/>
                  </a:lnTo>
                  <a:lnTo>
                    <a:pt x="817155" y="255380"/>
                  </a:lnTo>
                  <a:lnTo>
                    <a:pt x="793187" y="214379"/>
                  </a:lnTo>
                  <a:lnTo>
                    <a:pt x="767054" y="176338"/>
                  </a:lnTo>
                  <a:lnTo>
                    <a:pt x="738894" y="141454"/>
                  </a:lnTo>
                  <a:lnTo>
                    <a:pt x="708845" y="109929"/>
                  </a:lnTo>
                  <a:lnTo>
                    <a:pt x="677045" y="81960"/>
                  </a:lnTo>
                  <a:lnTo>
                    <a:pt x="643632" y="57747"/>
                  </a:lnTo>
                  <a:lnTo>
                    <a:pt x="608744" y="37489"/>
                  </a:lnTo>
                  <a:lnTo>
                    <a:pt x="572519" y="21386"/>
                  </a:lnTo>
                  <a:lnTo>
                    <a:pt x="535094" y="9638"/>
                  </a:lnTo>
                  <a:lnTo>
                    <a:pt x="496608" y="2442"/>
                  </a:lnTo>
                  <a:lnTo>
                    <a:pt x="4572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9844279" y="2031746"/>
            <a:ext cx="6851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Protein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8580438" y="1595438"/>
            <a:ext cx="619125" cy="730885"/>
            <a:chOff x="6700837" y="1595437"/>
            <a:chExt cx="619125" cy="730885"/>
          </a:xfrm>
        </p:grpSpPr>
        <p:sp>
          <p:nvSpPr>
            <p:cNvPr id="76" name="object 76"/>
            <p:cNvSpPr/>
            <p:nvPr/>
          </p:nvSpPr>
          <p:spPr>
            <a:xfrm>
              <a:off x="6781800" y="1676400"/>
              <a:ext cx="457200" cy="563880"/>
            </a:xfrm>
            <a:custGeom>
              <a:avLst/>
              <a:gdLst/>
              <a:ahLst/>
              <a:cxnLst/>
              <a:rect l="l" t="t" r="r" b="b"/>
              <a:pathLst>
                <a:path w="457200" h="563880">
                  <a:moveTo>
                    <a:pt x="457200" y="281939"/>
                  </a:moveTo>
                  <a:lnTo>
                    <a:pt x="453524" y="231330"/>
                  </a:lnTo>
                  <a:lnTo>
                    <a:pt x="442925" y="183668"/>
                  </a:lnTo>
                  <a:lnTo>
                    <a:pt x="426042" y="139756"/>
                  </a:lnTo>
                  <a:lnTo>
                    <a:pt x="403515" y="100397"/>
                  </a:lnTo>
                  <a:lnTo>
                    <a:pt x="375982" y="66395"/>
                  </a:lnTo>
                  <a:lnTo>
                    <a:pt x="344085" y="38551"/>
                  </a:lnTo>
                  <a:lnTo>
                    <a:pt x="308462" y="17669"/>
                  </a:lnTo>
                  <a:lnTo>
                    <a:pt x="269754" y="4551"/>
                  </a:lnTo>
                  <a:lnTo>
                    <a:pt x="228600" y="0"/>
                  </a:lnTo>
                  <a:lnTo>
                    <a:pt x="187445" y="4551"/>
                  </a:lnTo>
                  <a:lnTo>
                    <a:pt x="148737" y="17669"/>
                  </a:lnTo>
                  <a:lnTo>
                    <a:pt x="113114" y="38551"/>
                  </a:lnTo>
                  <a:lnTo>
                    <a:pt x="81217" y="66395"/>
                  </a:lnTo>
                  <a:lnTo>
                    <a:pt x="53684" y="100397"/>
                  </a:lnTo>
                  <a:lnTo>
                    <a:pt x="31157" y="139756"/>
                  </a:lnTo>
                  <a:lnTo>
                    <a:pt x="14274" y="183668"/>
                  </a:lnTo>
                  <a:lnTo>
                    <a:pt x="3675" y="231330"/>
                  </a:lnTo>
                  <a:lnTo>
                    <a:pt x="0" y="281939"/>
                  </a:lnTo>
                  <a:lnTo>
                    <a:pt x="3675" y="332549"/>
                  </a:lnTo>
                  <a:lnTo>
                    <a:pt x="14274" y="380211"/>
                  </a:lnTo>
                  <a:lnTo>
                    <a:pt x="31157" y="424123"/>
                  </a:lnTo>
                  <a:lnTo>
                    <a:pt x="53684" y="463482"/>
                  </a:lnTo>
                  <a:lnTo>
                    <a:pt x="81217" y="497484"/>
                  </a:lnTo>
                  <a:lnTo>
                    <a:pt x="113114" y="525328"/>
                  </a:lnTo>
                  <a:lnTo>
                    <a:pt x="148737" y="546210"/>
                  </a:lnTo>
                  <a:lnTo>
                    <a:pt x="187445" y="559328"/>
                  </a:lnTo>
                  <a:lnTo>
                    <a:pt x="228600" y="563879"/>
                  </a:lnTo>
                  <a:lnTo>
                    <a:pt x="269754" y="559328"/>
                  </a:lnTo>
                  <a:lnTo>
                    <a:pt x="308462" y="546210"/>
                  </a:lnTo>
                  <a:lnTo>
                    <a:pt x="344085" y="525328"/>
                  </a:lnTo>
                  <a:lnTo>
                    <a:pt x="375982" y="497484"/>
                  </a:lnTo>
                  <a:lnTo>
                    <a:pt x="403515" y="463482"/>
                  </a:lnTo>
                  <a:lnTo>
                    <a:pt x="426042" y="424123"/>
                  </a:lnTo>
                  <a:lnTo>
                    <a:pt x="442925" y="380211"/>
                  </a:lnTo>
                  <a:lnTo>
                    <a:pt x="453524" y="332549"/>
                  </a:lnTo>
                  <a:lnTo>
                    <a:pt x="457200" y="281939"/>
                  </a:lnTo>
                  <a:close/>
                </a:path>
              </a:pathLst>
            </a:custGeom>
            <a:solidFill>
              <a:srgbClr val="CCCC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6781800" y="1676400"/>
              <a:ext cx="457200" cy="563880"/>
            </a:xfrm>
            <a:custGeom>
              <a:avLst/>
              <a:gdLst/>
              <a:ahLst/>
              <a:cxnLst/>
              <a:rect l="l" t="t" r="r" b="b"/>
              <a:pathLst>
                <a:path w="457200" h="563880">
                  <a:moveTo>
                    <a:pt x="228600" y="0"/>
                  </a:moveTo>
                  <a:lnTo>
                    <a:pt x="187445" y="4551"/>
                  </a:lnTo>
                  <a:lnTo>
                    <a:pt x="148737" y="17669"/>
                  </a:lnTo>
                  <a:lnTo>
                    <a:pt x="113114" y="38551"/>
                  </a:lnTo>
                  <a:lnTo>
                    <a:pt x="81217" y="66395"/>
                  </a:lnTo>
                  <a:lnTo>
                    <a:pt x="53684" y="100397"/>
                  </a:lnTo>
                  <a:lnTo>
                    <a:pt x="31157" y="139756"/>
                  </a:lnTo>
                  <a:lnTo>
                    <a:pt x="14274" y="183668"/>
                  </a:lnTo>
                  <a:lnTo>
                    <a:pt x="3675" y="231330"/>
                  </a:lnTo>
                  <a:lnTo>
                    <a:pt x="0" y="281939"/>
                  </a:lnTo>
                  <a:lnTo>
                    <a:pt x="3675" y="332549"/>
                  </a:lnTo>
                  <a:lnTo>
                    <a:pt x="14274" y="380211"/>
                  </a:lnTo>
                  <a:lnTo>
                    <a:pt x="31157" y="424123"/>
                  </a:lnTo>
                  <a:lnTo>
                    <a:pt x="53684" y="463482"/>
                  </a:lnTo>
                  <a:lnTo>
                    <a:pt x="81217" y="497484"/>
                  </a:lnTo>
                  <a:lnTo>
                    <a:pt x="113114" y="525328"/>
                  </a:lnTo>
                  <a:lnTo>
                    <a:pt x="148737" y="546210"/>
                  </a:lnTo>
                  <a:lnTo>
                    <a:pt x="187445" y="559328"/>
                  </a:lnTo>
                  <a:lnTo>
                    <a:pt x="228600" y="563879"/>
                  </a:lnTo>
                  <a:lnTo>
                    <a:pt x="269754" y="559328"/>
                  </a:lnTo>
                  <a:lnTo>
                    <a:pt x="308462" y="546210"/>
                  </a:lnTo>
                  <a:lnTo>
                    <a:pt x="344085" y="525328"/>
                  </a:lnTo>
                  <a:lnTo>
                    <a:pt x="375982" y="497484"/>
                  </a:lnTo>
                  <a:lnTo>
                    <a:pt x="403515" y="463482"/>
                  </a:lnTo>
                  <a:lnTo>
                    <a:pt x="426042" y="424123"/>
                  </a:lnTo>
                  <a:lnTo>
                    <a:pt x="442925" y="380211"/>
                  </a:lnTo>
                  <a:lnTo>
                    <a:pt x="453524" y="332549"/>
                  </a:lnTo>
                  <a:lnTo>
                    <a:pt x="457200" y="281939"/>
                  </a:lnTo>
                  <a:lnTo>
                    <a:pt x="453524" y="231330"/>
                  </a:lnTo>
                  <a:lnTo>
                    <a:pt x="442925" y="183668"/>
                  </a:lnTo>
                  <a:lnTo>
                    <a:pt x="426042" y="139756"/>
                  </a:lnTo>
                  <a:lnTo>
                    <a:pt x="403515" y="100397"/>
                  </a:lnTo>
                  <a:lnTo>
                    <a:pt x="375982" y="66395"/>
                  </a:lnTo>
                  <a:lnTo>
                    <a:pt x="344085" y="38551"/>
                  </a:lnTo>
                  <a:lnTo>
                    <a:pt x="308462" y="17669"/>
                  </a:lnTo>
                  <a:lnTo>
                    <a:pt x="269754" y="4551"/>
                  </a:lnTo>
                  <a:lnTo>
                    <a:pt x="22860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34237" y="1900237"/>
              <a:ext cx="85725" cy="117728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929437" y="1595437"/>
              <a:ext cx="161925" cy="117728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00837" y="1747837"/>
              <a:ext cx="161925" cy="120776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77037" y="2128837"/>
              <a:ext cx="85725" cy="120776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05637" y="2205037"/>
              <a:ext cx="85725" cy="120776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158037" y="2128837"/>
              <a:ext cx="85725" cy="120776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58037" y="1671637"/>
              <a:ext cx="85725" cy="85725"/>
            </a:xfrm>
            <a:prstGeom prst="rect">
              <a:avLst/>
            </a:prstGeom>
          </p:spPr>
        </p:pic>
      </p:grpSp>
      <p:grpSp>
        <p:nvGrpSpPr>
          <p:cNvPr id="85" name="object 85"/>
          <p:cNvGrpSpPr/>
          <p:nvPr/>
        </p:nvGrpSpPr>
        <p:grpSpPr>
          <a:xfrm>
            <a:off x="9647238" y="1443038"/>
            <a:ext cx="1076325" cy="1457325"/>
            <a:chOff x="7767637" y="1443037"/>
            <a:chExt cx="1076325" cy="1457325"/>
          </a:xfrm>
        </p:grpSpPr>
        <p:pic>
          <p:nvPicPr>
            <p:cNvPr id="86" name="object 8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43837" y="1824037"/>
              <a:ext cx="85725" cy="120776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96237" y="1595437"/>
              <a:ext cx="85725" cy="120777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24837" y="1443037"/>
              <a:ext cx="85725" cy="12077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29637" y="1595437"/>
              <a:ext cx="85725" cy="120777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82037" y="1824037"/>
              <a:ext cx="85725" cy="120776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7637" y="2205037"/>
              <a:ext cx="85725" cy="120776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58237" y="2205037"/>
              <a:ext cx="85725" cy="120776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82037" y="2433637"/>
              <a:ext cx="85725" cy="120776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43837" y="2509837"/>
              <a:ext cx="85725" cy="120776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529637" y="2662237"/>
              <a:ext cx="85725" cy="85725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072437" y="2814637"/>
              <a:ext cx="85725" cy="85725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77237" y="2814637"/>
              <a:ext cx="85725" cy="85725"/>
            </a:xfrm>
            <a:prstGeom prst="rect">
              <a:avLst/>
            </a:prstGeom>
          </p:spPr>
        </p:pic>
      </p:grpSp>
      <p:sp>
        <p:nvSpPr>
          <p:cNvPr id="98" name="object 98"/>
          <p:cNvSpPr txBox="1"/>
          <p:nvPr/>
        </p:nvSpPr>
        <p:spPr>
          <a:xfrm>
            <a:off x="2641600" y="4760976"/>
            <a:ext cx="8610600" cy="1474470"/>
          </a:xfrm>
          <a:prstGeom prst="rect">
            <a:avLst/>
          </a:prstGeom>
          <a:ln w="9525">
            <a:solidFill>
              <a:srgbClr val="CCCCFF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6520" marR="111125">
              <a:spcBef>
                <a:spcPts val="345"/>
              </a:spcBef>
            </a:pPr>
            <a:r>
              <a:rPr dirty="0">
                <a:latin typeface="Arial MT"/>
                <a:cs typeface="Arial MT"/>
              </a:rPr>
              <a:t>Peptides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proteins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are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adsorbed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onto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hydrophobic</a:t>
            </a:r>
            <a:r>
              <a:rPr b="1" spc="-3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surface</a:t>
            </a:r>
            <a:r>
              <a:rPr b="1" spc="-3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of</a:t>
            </a:r>
            <a:r>
              <a:rPr b="1" spc="-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the</a:t>
            </a:r>
            <a:r>
              <a:rPr b="1" spc="-3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3300"/>
                </a:solidFill>
                <a:latin typeface="Arial"/>
                <a:cs typeface="Arial"/>
              </a:rPr>
              <a:t>column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remain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until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concentration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b="1" dirty="0">
                <a:solidFill>
                  <a:srgbClr val="0000CC"/>
                </a:solidFill>
                <a:latin typeface="Arial"/>
                <a:cs typeface="Arial"/>
              </a:rPr>
              <a:t>organic</a:t>
            </a:r>
            <a:r>
              <a:rPr b="1" spc="-2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0000CC"/>
                </a:solidFill>
                <a:latin typeface="Arial"/>
                <a:cs typeface="Arial"/>
              </a:rPr>
              <a:t>modifier</a:t>
            </a:r>
            <a:r>
              <a:rPr b="1" spc="-15" dirty="0">
                <a:solidFill>
                  <a:srgbClr val="0000CC"/>
                </a:solidFill>
                <a:latin typeface="Arial"/>
                <a:cs typeface="Arial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high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enough</a:t>
            </a:r>
            <a:r>
              <a:rPr spc="-25" dirty="0">
                <a:latin typeface="Arial MT"/>
                <a:cs typeface="Arial MT"/>
              </a:rPr>
              <a:t> to </a:t>
            </a:r>
            <a:r>
              <a:rPr dirty="0">
                <a:latin typeface="Arial MT"/>
                <a:cs typeface="Arial MT"/>
              </a:rPr>
              <a:t>elute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molecules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from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hydrophobic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surface.</a:t>
            </a:r>
            <a:r>
              <a:rPr spc="45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elution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order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related</a:t>
            </a:r>
            <a:r>
              <a:rPr spc="-25" dirty="0">
                <a:latin typeface="Arial MT"/>
                <a:cs typeface="Arial MT"/>
              </a:rPr>
              <a:t> to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increasing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hydrophobic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nature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solute,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more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soluble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solute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in </a:t>
            </a:r>
            <a:r>
              <a:rPr dirty="0">
                <a:latin typeface="Arial MT"/>
                <a:cs typeface="Arial MT"/>
              </a:rPr>
              <a:t>water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hydrophilic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solute,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faster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it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will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eluted.</a:t>
            </a:r>
            <a:endParaRPr>
              <a:latin typeface="Arial MT"/>
              <a:cs typeface="Arial MT"/>
            </a:endParaRPr>
          </a:p>
        </p:txBody>
      </p:sp>
      <p:sp>
        <p:nvSpPr>
          <p:cNvPr id="99" name="object 99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3.</a:t>
            </a:r>
            <a:r>
              <a:rPr spc="-55" dirty="0"/>
              <a:t> </a:t>
            </a:r>
            <a:r>
              <a:rPr dirty="0"/>
              <a:t>Mechanism</a:t>
            </a:r>
            <a:r>
              <a:rPr spc="-50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spc="-20" dirty="0"/>
              <a:t>reverse-</a:t>
            </a:r>
            <a:r>
              <a:rPr dirty="0"/>
              <a:t>phase</a:t>
            </a:r>
            <a:r>
              <a:rPr spc="-50" dirty="0"/>
              <a:t> </a:t>
            </a:r>
            <a:r>
              <a:rPr spc="-20" dirty="0"/>
              <a:t>HPLC</a:t>
            </a:r>
          </a:p>
        </p:txBody>
      </p:sp>
      <p:sp>
        <p:nvSpPr>
          <p:cNvPr id="103" name="object 103"/>
          <p:cNvSpPr txBox="1"/>
          <p:nvPr/>
        </p:nvSpPr>
        <p:spPr>
          <a:xfrm>
            <a:off x="10613643" y="6765318"/>
            <a:ext cx="8890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5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5" name="Footer Placeholder 10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6" name="Slide Number Placeholder 10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18400" y="1433322"/>
            <a:ext cx="3464052" cy="443407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21102" y="1474725"/>
            <a:ext cx="8293100" cy="49637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024629">
              <a:spcBef>
                <a:spcPts val="95"/>
              </a:spcBef>
              <a:tabLst>
                <a:tab pos="1777364" algn="l"/>
              </a:tabLst>
            </a:pPr>
            <a:r>
              <a:rPr sz="2000" dirty="0">
                <a:latin typeface="Arial MT"/>
                <a:cs typeface="Arial MT"/>
              </a:rPr>
              <a:t>Silica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gel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chemically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bonded </a:t>
            </a:r>
            <a:r>
              <a:rPr sz="2000" dirty="0">
                <a:latin typeface="Arial MT"/>
                <a:cs typeface="Arial MT"/>
              </a:rPr>
              <a:t>phases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packing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choice </a:t>
            </a:r>
            <a:r>
              <a:rPr sz="2000" dirty="0">
                <a:latin typeface="Arial MT"/>
                <a:cs typeface="Arial MT"/>
              </a:rPr>
              <a:t>because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excellent</a:t>
            </a:r>
            <a:r>
              <a:rPr sz="20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efficiency,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rigidity,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and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ability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to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FF0000"/>
                </a:solidFill>
                <a:latin typeface="Arial MT"/>
                <a:cs typeface="Arial MT"/>
              </a:rPr>
              <a:t>be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functionalized</a:t>
            </a:r>
            <a:r>
              <a:rPr sz="2000" spc="-10" dirty="0">
                <a:latin typeface="Arial MT"/>
                <a:cs typeface="Arial MT"/>
              </a:rPr>
              <a:t>.</a:t>
            </a:r>
            <a:r>
              <a:rPr sz="2000" dirty="0">
                <a:latin typeface="Arial MT"/>
                <a:cs typeface="Arial MT"/>
              </a:rPr>
              <a:t>	3–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5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mm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diameter </a:t>
            </a:r>
            <a:r>
              <a:rPr sz="2000" dirty="0">
                <a:latin typeface="Arial MT"/>
                <a:cs typeface="Arial MT"/>
              </a:rPr>
              <a:t>particles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norm,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smallest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~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1.5-</a:t>
            </a:r>
            <a:endParaRPr sz="2000">
              <a:latin typeface="Arial MT"/>
              <a:cs typeface="Arial MT"/>
            </a:endParaRPr>
          </a:p>
          <a:p>
            <a:pPr marL="12700" marR="4043679">
              <a:tabLst>
                <a:tab pos="645160" algn="l"/>
                <a:tab pos="1999614" algn="l"/>
              </a:tabLst>
            </a:pPr>
            <a:r>
              <a:rPr sz="2000" spc="-25" dirty="0">
                <a:latin typeface="Arial MT"/>
                <a:cs typeface="Arial MT"/>
              </a:rPr>
              <a:t>mm.</a:t>
            </a:r>
            <a:r>
              <a:rPr sz="2000" dirty="0">
                <a:latin typeface="Arial MT"/>
                <a:cs typeface="Arial MT"/>
              </a:rPr>
              <a:t>	Smaller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particles</a:t>
            </a:r>
            <a:r>
              <a:rPr sz="2000" spc="-8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shortens</a:t>
            </a:r>
            <a:r>
              <a:rPr sz="2000" spc="-90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path </a:t>
            </a:r>
            <a:r>
              <a:rPr sz="2000" dirty="0">
                <a:latin typeface="Arial MT"/>
                <a:cs typeface="Arial MT"/>
              </a:rPr>
              <a:t>length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diffusion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process, </a:t>
            </a:r>
            <a:r>
              <a:rPr sz="2000" dirty="0">
                <a:latin typeface="Arial MT"/>
                <a:cs typeface="Arial MT"/>
              </a:rPr>
              <a:t>improves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mass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transfer,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provides </a:t>
            </a:r>
            <a:r>
              <a:rPr sz="2000" dirty="0">
                <a:latin typeface="Arial MT"/>
                <a:cs typeface="Arial MT"/>
              </a:rPr>
              <a:t>better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efficiency.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Smaller</a:t>
            </a:r>
            <a:r>
              <a:rPr sz="2000" spc="-7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particles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decrease</a:t>
            </a:r>
            <a:r>
              <a:rPr sz="2000" spc="-7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column</a:t>
            </a:r>
            <a:r>
              <a:rPr sz="2000" spc="-7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permeability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resulting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in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increase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in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backpressure,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which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is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inversely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proportional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to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FF0000"/>
                </a:solidFill>
                <a:latin typeface="Arial MT"/>
                <a:cs typeface="Arial MT"/>
              </a:rPr>
              <a:t>the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particle</a:t>
            </a:r>
            <a:r>
              <a:rPr sz="2000" spc="-9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diameter</a:t>
            </a:r>
            <a:r>
              <a:rPr sz="2000" spc="-9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squared.</a:t>
            </a:r>
            <a:endParaRPr sz="2000">
              <a:latin typeface="Arial MT"/>
              <a:cs typeface="Arial MT"/>
            </a:endParaRPr>
          </a:p>
          <a:p>
            <a:pPr marL="3746500" marR="5080">
              <a:spcBef>
                <a:spcPts val="1925"/>
              </a:spcBef>
            </a:pPr>
            <a:r>
              <a:rPr sz="1400" dirty="0">
                <a:latin typeface="Times New Roman"/>
                <a:cs typeface="Times New Roman"/>
              </a:rPr>
              <a:t>Schematics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various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particle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types,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incl.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(a)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totally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porous,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(b) </a:t>
            </a:r>
            <a:r>
              <a:rPr sz="1400" dirty="0">
                <a:latin typeface="Times New Roman"/>
                <a:cs typeface="Times New Roman"/>
              </a:rPr>
              <a:t>perfusion,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(c)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nonporous,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(d)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superficially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porous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particles.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Mechanism</a:t>
            </a:r>
            <a:r>
              <a:rPr spc="-55" dirty="0"/>
              <a:t> </a:t>
            </a:r>
            <a:r>
              <a:rPr dirty="0"/>
              <a:t>of</a:t>
            </a:r>
            <a:r>
              <a:rPr spc="-60" dirty="0"/>
              <a:t> </a:t>
            </a:r>
            <a:r>
              <a:rPr spc="-20" dirty="0"/>
              <a:t>reverse-</a:t>
            </a:r>
            <a:r>
              <a:rPr dirty="0"/>
              <a:t>phase</a:t>
            </a:r>
            <a:r>
              <a:rPr spc="-55" dirty="0"/>
              <a:t> </a:t>
            </a:r>
            <a:r>
              <a:rPr dirty="0"/>
              <a:t>HPLC</a:t>
            </a:r>
            <a:r>
              <a:rPr spc="-55" dirty="0"/>
              <a:t> </a:t>
            </a:r>
            <a:r>
              <a:rPr spc="-10" dirty="0"/>
              <a:t>(cont)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613643" y="6765318"/>
            <a:ext cx="8890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5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97302" y="1535683"/>
            <a:ext cx="7993380" cy="4597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4445">
              <a:spcBef>
                <a:spcPts val="95"/>
              </a:spcBef>
              <a:buSzPct val="95000"/>
              <a:buAutoNum type="alphaLcPeriod"/>
              <a:tabLst>
                <a:tab pos="222885" algn="l"/>
                <a:tab pos="6783070" algn="l"/>
              </a:tabLst>
            </a:pPr>
            <a:r>
              <a:rPr sz="2000" b="1" dirty="0">
                <a:latin typeface="Arial"/>
                <a:cs typeface="Arial"/>
              </a:rPr>
              <a:t>	Totally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Porous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packing</a:t>
            </a:r>
            <a:r>
              <a:rPr sz="2000" b="1" spc="-70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dominated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by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diffusive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pores.</a:t>
            </a:r>
            <a:r>
              <a:rPr sz="2000" dirty="0">
                <a:latin typeface="Arial MT"/>
                <a:cs typeface="Arial MT"/>
              </a:rPr>
              <a:t>	</a:t>
            </a:r>
            <a:r>
              <a:rPr sz="2000" spc="-25" dirty="0">
                <a:latin typeface="Arial MT"/>
                <a:cs typeface="Arial MT"/>
              </a:rPr>
              <a:t>The </a:t>
            </a:r>
            <a:r>
              <a:rPr sz="2000" dirty="0">
                <a:latin typeface="Arial MT"/>
                <a:cs typeface="Arial MT"/>
              </a:rPr>
              <a:t>surface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area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particle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contained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within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pores.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reduction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FF0000"/>
                </a:solidFill>
                <a:latin typeface="Arial MT"/>
                <a:cs typeface="Arial MT"/>
              </a:rPr>
              <a:t>in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particle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size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improves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both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the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interparticle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mass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transfer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and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FF0000"/>
                </a:solidFill>
                <a:latin typeface="Arial MT"/>
                <a:cs typeface="Arial MT"/>
              </a:rPr>
              <a:t>the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intraparticle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mass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transfer</a:t>
            </a:r>
            <a:r>
              <a:rPr sz="2000" dirty="0">
                <a:latin typeface="Arial MT"/>
                <a:cs typeface="Arial MT"/>
              </a:rPr>
              <a:t>.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porous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particle,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solutes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transfer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from </a:t>
            </a:r>
            <a:r>
              <a:rPr sz="2000" dirty="0">
                <a:latin typeface="Arial MT"/>
                <a:cs typeface="Arial MT"/>
              </a:rPr>
              <a:t>moving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mobile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phase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into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stagnant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mobile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phase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within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pores</a:t>
            </a:r>
            <a:r>
              <a:rPr sz="2000" spc="50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interact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stationary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phase,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solute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molecule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must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diffuse </a:t>
            </a:r>
            <a:r>
              <a:rPr sz="2000" dirty="0">
                <a:latin typeface="Arial MT"/>
                <a:cs typeface="Arial MT"/>
              </a:rPr>
              <a:t>out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particle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continue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its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journey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down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column.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Such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50" dirty="0">
                <a:latin typeface="Arial MT"/>
                <a:cs typeface="Arial MT"/>
              </a:rPr>
              <a:t>a </a:t>
            </a:r>
            <a:r>
              <a:rPr sz="2000" dirty="0">
                <a:latin typeface="Arial MT"/>
                <a:cs typeface="Arial MT"/>
              </a:rPr>
              <a:t>transfer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occurs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differential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separation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proceeds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 </a:t>
            </a:r>
            <a:r>
              <a:rPr sz="2000" dirty="0">
                <a:latin typeface="Arial MT"/>
                <a:cs typeface="Arial MT"/>
              </a:rPr>
              <a:t>solute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eluted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from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column.</a:t>
            </a:r>
            <a:endParaRPr sz="2000">
              <a:latin typeface="Arial MT"/>
              <a:cs typeface="Arial MT"/>
            </a:endParaRPr>
          </a:p>
          <a:p>
            <a:pPr>
              <a:spcBef>
                <a:spcPts val="100"/>
              </a:spcBef>
              <a:buFont typeface="Arial"/>
              <a:buAutoNum type="alphaLcPeriod"/>
            </a:pPr>
            <a:endParaRPr sz="2000">
              <a:latin typeface="Arial MT"/>
              <a:cs typeface="Arial MT"/>
            </a:endParaRPr>
          </a:p>
          <a:p>
            <a:pPr marL="12700" marR="274320" indent="-3175">
              <a:buSzPct val="95000"/>
              <a:buAutoNum type="alphaLcPeriod"/>
              <a:tabLst>
                <a:tab pos="236854" algn="l"/>
                <a:tab pos="6991984" algn="l"/>
              </a:tabLst>
            </a:pPr>
            <a:r>
              <a:rPr sz="2000" b="1" dirty="0">
                <a:latin typeface="Arial"/>
                <a:cs typeface="Arial"/>
              </a:rPr>
              <a:t>	The</a:t>
            </a:r>
            <a:r>
              <a:rPr sz="2000" b="1" spc="-3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diffusive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pores</a:t>
            </a:r>
            <a:r>
              <a:rPr sz="2000" b="1" spc="-30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same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type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present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porous </a:t>
            </a:r>
            <a:r>
              <a:rPr sz="2000" dirty="0">
                <a:latin typeface="Arial MT"/>
                <a:cs typeface="Arial MT"/>
              </a:rPr>
              <a:t>particles,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through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-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pores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allow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mobile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phase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to</a:t>
            </a:r>
            <a:r>
              <a:rPr sz="20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pass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through</a:t>
            </a:r>
            <a:r>
              <a:rPr sz="2000" spc="-5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FF0000"/>
                </a:solidFill>
                <a:latin typeface="Arial MT"/>
                <a:cs typeface="Arial MT"/>
              </a:rPr>
              <a:t>the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packing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increasing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the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rate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of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mass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transfer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in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mobile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phase.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sz="2000" spc="-20" dirty="0">
                <a:latin typeface="Arial MT"/>
                <a:cs typeface="Arial MT"/>
              </a:rPr>
              <a:t>When </a:t>
            </a:r>
            <a:r>
              <a:rPr sz="2000" dirty="0">
                <a:latin typeface="Arial MT"/>
                <a:cs typeface="Arial MT"/>
              </a:rPr>
              <a:t>compared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porous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packing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same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particle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pore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size, </a:t>
            </a:r>
            <a:r>
              <a:rPr sz="2000" dirty="0">
                <a:latin typeface="Arial MT"/>
                <a:cs typeface="Arial MT"/>
              </a:rPr>
              <a:t>perfusion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packings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give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better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efficiency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7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large</a:t>
            </a:r>
            <a:r>
              <a:rPr sz="2000" spc="-8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molecules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Mechanism</a:t>
            </a:r>
            <a:r>
              <a:rPr spc="-55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spc="-20" dirty="0"/>
              <a:t>reverse-</a:t>
            </a:r>
            <a:r>
              <a:rPr dirty="0"/>
              <a:t>phase</a:t>
            </a:r>
            <a:r>
              <a:rPr spc="-55" dirty="0"/>
              <a:t> </a:t>
            </a:r>
            <a:r>
              <a:rPr dirty="0"/>
              <a:t>HPLC</a:t>
            </a:r>
            <a:r>
              <a:rPr spc="-55" dirty="0"/>
              <a:t> </a:t>
            </a:r>
            <a:r>
              <a:rPr spc="-10" dirty="0"/>
              <a:t>(cont)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613643" y="6765318"/>
            <a:ext cx="8890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5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97303" y="1459483"/>
            <a:ext cx="7837805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45415">
              <a:spcBef>
                <a:spcPts val="95"/>
              </a:spcBef>
            </a:pPr>
            <a:r>
              <a:rPr sz="2000" b="1" dirty="0">
                <a:latin typeface="Arial"/>
                <a:cs typeface="Arial"/>
              </a:rPr>
              <a:t>c.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Nonporous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packings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(1.5–2.5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mm)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allows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faster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rates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FF0000"/>
                </a:solidFill>
                <a:latin typeface="Arial MT"/>
                <a:cs typeface="Arial MT"/>
              </a:rPr>
              <a:t>(few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minutes)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of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mass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transfer</a:t>
            </a:r>
            <a:r>
              <a:rPr sz="2000" spc="-4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and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separations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for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both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large</a:t>
            </a:r>
            <a:r>
              <a:rPr sz="2000" spc="-5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and</a:t>
            </a:r>
            <a:r>
              <a:rPr sz="2000" spc="-4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small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molecules.</a:t>
            </a:r>
            <a:r>
              <a:rPr sz="2000" spc="-6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Unfortunately,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thin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layer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stationary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phase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limits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 </a:t>
            </a:r>
            <a:r>
              <a:rPr sz="2000" dirty="0">
                <a:latin typeface="Arial MT"/>
                <a:cs typeface="Arial MT"/>
              </a:rPr>
              <a:t>capacity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packing,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making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unsuitable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preparative separations.</a:t>
            </a:r>
            <a:endParaRPr sz="2000">
              <a:latin typeface="Arial MT"/>
              <a:cs typeface="Arial MT"/>
            </a:endParaRPr>
          </a:p>
          <a:p>
            <a:pPr>
              <a:spcBef>
                <a:spcPts val="100"/>
              </a:spcBef>
            </a:pPr>
            <a:endParaRPr sz="2000">
              <a:latin typeface="Arial MT"/>
              <a:cs typeface="Arial MT"/>
            </a:endParaRPr>
          </a:p>
          <a:p>
            <a:pPr marL="12700" marR="5080">
              <a:tabLst>
                <a:tab pos="5344160" algn="l"/>
                <a:tab pos="5916930" algn="l"/>
              </a:tabLst>
            </a:pPr>
            <a:r>
              <a:rPr sz="2000" b="1" dirty="0">
                <a:latin typeface="Arial"/>
                <a:cs typeface="Arial"/>
              </a:rPr>
              <a:t>d.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Superficially</a:t>
            </a:r>
            <a:r>
              <a:rPr sz="2000" b="1" spc="-50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porous</a:t>
            </a:r>
            <a:r>
              <a:rPr sz="2000" b="1" spc="-5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packings</a:t>
            </a:r>
            <a:r>
              <a:rPr sz="2000" b="1" spc="-45" dirty="0">
                <a:latin typeface="Arial"/>
                <a:cs typeface="Arial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similar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nonporous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silica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but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particle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size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(5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mm)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surface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area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larger</a:t>
            </a:r>
            <a:r>
              <a:rPr sz="2000" dirty="0">
                <a:latin typeface="Arial MT"/>
                <a:cs typeface="Arial MT"/>
              </a:rPr>
              <a:t>	resulting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lower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pressure</a:t>
            </a:r>
            <a:r>
              <a:rPr sz="2000" spc="-9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drop</a:t>
            </a:r>
            <a:r>
              <a:rPr sz="200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and</a:t>
            </a:r>
            <a:r>
              <a:rPr sz="200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increased</a:t>
            </a:r>
            <a:r>
              <a:rPr sz="200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sample</a:t>
            </a:r>
            <a:r>
              <a:rPr sz="2000" spc="-8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capacity.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	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Recommended</a:t>
            </a:r>
            <a:r>
              <a:rPr sz="2000" spc="-8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FF0000"/>
                </a:solidFill>
                <a:latin typeface="Arial MT"/>
                <a:cs typeface="Arial MT"/>
              </a:rPr>
              <a:t>for </a:t>
            </a:r>
            <a:r>
              <a:rPr sz="2000" dirty="0">
                <a:solidFill>
                  <a:srgbClr val="FF0000"/>
                </a:solidFill>
                <a:latin typeface="Arial MT"/>
                <a:cs typeface="Arial MT"/>
              </a:rPr>
              <a:t>larger</a:t>
            </a:r>
            <a:r>
              <a:rPr sz="2000" spc="-6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0000"/>
                </a:solidFill>
                <a:latin typeface="Arial MT"/>
                <a:cs typeface="Arial MT"/>
              </a:rPr>
              <a:t>biomolecules</a:t>
            </a:r>
            <a:r>
              <a:rPr spc="-10" dirty="0">
                <a:latin typeface="Arial MT"/>
                <a:cs typeface="Arial MT"/>
              </a:rPr>
              <a:t>.</a:t>
            </a:r>
            <a:endParaRPr>
              <a:latin typeface="Arial MT"/>
              <a:cs typeface="Arial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3.</a:t>
            </a:r>
            <a:r>
              <a:rPr spc="-60" dirty="0"/>
              <a:t> </a:t>
            </a:r>
            <a:r>
              <a:rPr dirty="0"/>
              <a:t>Mechanism</a:t>
            </a:r>
            <a:r>
              <a:rPr spc="-55" dirty="0"/>
              <a:t> </a:t>
            </a:r>
            <a:r>
              <a:rPr dirty="0"/>
              <a:t>of</a:t>
            </a:r>
            <a:r>
              <a:rPr spc="-55" dirty="0"/>
              <a:t> </a:t>
            </a:r>
            <a:r>
              <a:rPr spc="-20" dirty="0"/>
              <a:t>reverse-</a:t>
            </a:r>
            <a:r>
              <a:rPr dirty="0"/>
              <a:t>phase</a:t>
            </a:r>
            <a:r>
              <a:rPr spc="-55" dirty="0"/>
              <a:t> </a:t>
            </a:r>
            <a:r>
              <a:rPr dirty="0"/>
              <a:t>HPLC</a:t>
            </a:r>
            <a:r>
              <a:rPr spc="-55" dirty="0"/>
              <a:t> </a:t>
            </a:r>
            <a:r>
              <a:rPr spc="-10" dirty="0"/>
              <a:t>(cont)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613643" y="6765318"/>
            <a:ext cx="8890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5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70201" y="4191000"/>
            <a:ext cx="8162925" cy="2024380"/>
          </a:xfrm>
          <a:custGeom>
            <a:avLst/>
            <a:gdLst/>
            <a:ahLst/>
            <a:cxnLst/>
            <a:rect l="l" t="t" r="r" b="b"/>
            <a:pathLst>
              <a:path w="8162925" h="2024379">
                <a:moveTo>
                  <a:pt x="0" y="0"/>
                </a:moveTo>
                <a:lnTo>
                  <a:pt x="0" y="2023872"/>
                </a:lnTo>
                <a:lnTo>
                  <a:pt x="8162544" y="2023872"/>
                </a:lnTo>
                <a:lnTo>
                  <a:pt x="8162544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CC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54274" y="4220971"/>
            <a:ext cx="3187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97815" algn="l"/>
                <a:tab pos="2755265" algn="l"/>
              </a:tabLst>
            </a:pPr>
            <a:r>
              <a:rPr spc="-50" dirty="0">
                <a:latin typeface="Times New Roman"/>
                <a:cs typeface="Times New Roman"/>
              </a:rPr>
              <a:t>#</a:t>
            </a:r>
            <a:r>
              <a:rPr dirty="0">
                <a:latin typeface="Times New Roman"/>
                <a:cs typeface="Times New Roman"/>
              </a:rPr>
              <a:t>	Peptide</a:t>
            </a:r>
            <a:r>
              <a:rPr spc="-9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Sequence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25" dirty="0">
                <a:latin typeface="Times New Roman"/>
                <a:cs typeface="Times New Roman"/>
              </a:rPr>
              <a:t>MW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11316" y="4220971"/>
            <a:ext cx="317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Times New Roman"/>
                <a:cs typeface="Times New Roman"/>
              </a:rPr>
              <a:t>RT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25724" y="4220971"/>
            <a:ext cx="1473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Hydrophobicity</a:t>
            </a:r>
            <a:endParaRPr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2935225" y="4807957"/>
          <a:ext cx="5512435" cy="8013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7500"/>
                <a:gridCol w="2108200"/>
                <a:gridCol w="1063625"/>
                <a:gridCol w="1000125"/>
                <a:gridCol w="1022985"/>
              </a:tblGrid>
              <a:tr h="263525">
                <a:tc>
                  <a:txBody>
                    <a:bodyPr/>
                    <a:lstStyle/>
                    <a:p>
                      <a:pPr marL="31750">
                        <a:lnSpc>
                          <a:spcPts val="1964"/>
                        </a:lnSpc>
                      </a:pP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RGGGGIGIGK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871.0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ts val="1964"/>
                        </a:lnSpc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10.5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1964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-0.180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74320">
                <a:tc>
                  <a:txBody>
                    <a:bodyPr/>
                    <a:lstStyle/>
                    <a:p>
                      <a:pPr marL="31750">
                        <a:lnSpc>
                          <a:spcPts val="2045"/>
                        </a:lnSpc>
                      </a:pP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RGGGGIGLGK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2405" algn="r">
                        <a:lnSpc>
                          <a:spcPts val="2045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871.0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99390">
                        <a:lnSpc>
                          <a:spcPts val="2045"/>
                        </a:lnSpc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15.0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765" algn="r">
                        <a:lnSpc>
                          <a:spcPts val="2045"/>
                        </a:lnSpc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0.250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63525">
                <a:tc>
                  <a:txBody>
                    <a:bodyPr/>
                    <a:lstStyle/>
                    <a:p>
                      <a:pPr marL="31750">
                        <a:lnSpc>
                          <a:spcPts val="1980"/>
                        </a:lnSpc>
                      </a:pP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1450">
                        <a:lnSpc>
                          <a:spcPts val="198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RGGGGLGLGK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91770" algn="r">
                        <a:lnSpc>
                          <a:spcPts val="198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871.0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0025">
                        <a:lnSpc>
                          <a:spcPts val="1980"/>
                        </a:lnSpc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20.5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198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-0.320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2954274" y="5869154"/>
            <a:ext cx="7995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solidFill>
                  <a:srgbClr val="FF0000"/>
                </a:solidFill>
                <a:latin typeface="Times New Roman"/>
                <a:cs typeface="Times New Roman"/>
              </a:rPr>
              <a:t>Retention</a:t>
            </a:r>
            <a:r>
              <a:rPr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solidFill>
                  <a:srgbClr val="FF0000"/>
                </a:solidFill>
                <a:latin typeface="Times New Roman"/>
                <a:cs typeface="Times New Roman"/>
              </a:rPr>
              <a:t>Time:</a:t>
            </a:r>
            <a:r>
              <a:rPr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time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between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injection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and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appearance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of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peak</a:t>
            </a:r>
            <a:r>
              <a:rPr spc="-4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maximum.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79800" y="1462277"/>
            <a:ext cx="3429000" cy="1828800"/>
          </a:xfrm>
          <a:custGeom>
            <a:avLst/>
            <a:gdLst/>
            <a:ahLst/>
            <a:cxnLst/>
            <a:rect l="l" t="t" r="r" b="b"/>
            <a:pathLst>
              <a:path w="3429000" h="1828800">
                <a:moveTo>
                  <a:pt x="0" y="0"/>
                </a:moveTo>
                <a:lnTo>
                  <a:pt x="0" y="1828800"/>
                </a:lnTo>
              </a:path>
              <a:path w="3429000" h="1828800">
                <a:moveTo>
                  <a:pt x="0" y="1752600"/>
                </a:moveTo>
                <a:lnTo>
                  <a:pt x="3429000" y="1752599"/>
                </a:lnTo>
              </a:path>
              <a:path w="3429000" h="1828800">
                <a:moveTo>
                  <a:pt x="0" y="1447800"/>
                </a:moveTo>
                <a:lnTo>
                  <a:pt x="381000" y="1447800"/>
                </a:lnTo>
                <a:lnTo>
                  <a:pt x="457200" y="76200"/>
                </a:lnTo>
              </a:path>
              <a:path w="3429000" h="1828800">
                <a:moveTo>
                  <a:pt x="457200" y="0"/>
                </a:moveTo>
                <a:lnTo>
                  <a:pt x="533400" y="1752600"/>
                </a:lnTo>
              </a:path>
              <a:path w="3429000" h="1828800">
                <a:moveTo>
                  <a:pt x="533400" y="1676400"/>
                </a:moveTo>
                <a:lnTo>
                  <a:pt x="609600" y="1447800"/>
                </a:lnTo>
                <a:lnTo>
                  <a:pt x="990600" y="1447800"/>
                </a:lnTo>
                <a:lnTo>
                  <a:pt x="990600" y="685800"/>
                </a:lnTo>
              </a:path>
              <a:path w="3429000" h="1828800">
                <a:moveTo>
                  <a:pt x="990600" y="381000"/>
                </a:moveTo>
                <a:lnTo>
                  <a:pt x="1066800" y="1447800"/>
                </a:lnTo>
                <a:lnTo>
                  <a:pt x="1295400" y="1447800"/>
                </a:lnTo>
                <a:lnTo>
                  <a:pt x="1295400" y="381000"/>
                </a:lnTo>
                <a:lnTo>
                  <a:pt x="1371600" y="1447799"/>
                </a:lnTo>
                <a:lnTo>
                  <a:pt x="1752600" y="1447799"/>
                </a:lnTo>
              </a:path>
              <a:path w="3429000" h="1828800">
                <a:moveTo>
                  <a:pt x="1752600" y="1371599"/>
                </a:moveTo>
                <a:lnTo>
                  <a:pt x="1752600" y="380999"/>
                </a:lnTo>
              </a:path>
              <a:path w="3429000" h="1828800">
                <a:moveTo>
                  <a:pt x="1752600" y="457199"/>
                </a:moveTo>
                <a:lnTo>
                  <a:pt x="1828800" y="1447799"/>
                </a:lnTo>
              </a:path>
              <a:path w="3429000" h="1828800">
                <a:moveTo>
                  <a:pt x="1905000" y="1447799"/>
                </a:moveTo>
                <a:lnTo>
                  <a:pt x="3276600" y="1447799"/>
                </a:lnTo>
              </a:path>
              <a:path w="3429000" h="1828800">
                <a:moveTo>
                  <a:pt x="914400" y="1752600"/>
                </a:moveTo>
                <a:lnTo>
                  <a:pt x="914400" y="1828800"/>
                </a:lnTo>
              </a:path>
              <a:path w="3429000" h="1828800">
                <a:moveTo>
                  <a:pt x="1828800" y="1752599"/>
                </a:moveTo>
                <a:lnTo>
                  <a:pt x="1828800" y="1828800"/>
                </a:lnTo>
              </a:path>
              <a:path w="3429000" h="1828800">
                <a:moveTo>
                  <a:pt x="2743200" y="1752599"/>
                </a:moveTo>
                <a:lnTo>
                  <a:pt x="2743200" y="18288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464052" y="3392678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Times New Roman"/>
                <a:cs typeface="Times New Roman"/>
              </a:rPr>
              <a:t>0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35601" y="1563878"/>
            <a:ext cx="8826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97815" algn="l"/>
                <a:tab pos="755015" algn="l"/>
              </a:tabLst>
            </a:pPr>
            <a:r>
              <a:rPr spc="-50" dirty="0">
                <a:latin typeface="Times New Roman"/>
                <a:cs typeface="Times New Roman"/>
              </a:rPr>
              <a:t>1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2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3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11695" y="801885"/>
            <a:ext cx="8388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Injection artifact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80028" y="1305305"/>
            <a:ext cx="106045" cy="462280"/>
          </a:xfrm>
          <a:custGeom>
            <a:avLst/>
            <a:gdLst/>
            <a:ahLst/>
            <a:cxnLst/>
            <a:rect l="l" t="t" r="r" b="b"/>
            <a:pathLst>
              <a:path w="106044" h="462280">
                <a:moveTo>
                  <a:pt x="72535" y="385633"/>
                </a:moveTo>
                <a:lnTo>
                  <a:pt x="9144" y="3810"/>
                </a:lnTo>
                <a:lnTo>
                  <a:pt x="7620" y="762"/>
                </a:lnTo>
                <a:lnTo>
                  <a:pt x="3810" y="0"/>
                </a:lnTo>
                <a:lnTo>
                  <a:pt x="762" y="1524"/>
                </a:lnTo>
                <a:lnTo>
                  <a:pt x="0" y="5334"/>
                </a:lnTo>
                <a:lnTo>
                  <a:pt x="63384" y="387112"/>
                </a:lnTo>
                <a:lnTo>
                  <a:pt x="72535" y="385633"/>
                </a:lnTo>
                <a:close/>
              </a:path>
              <a:path w="106044" h="462280">
                <a:moveTo>
                  <a:pt x="74676" y="453366"/>
                </a:moveTo>
                <a:lnTo>
                  <a:pt x="74676" y="398526"/>
                </a:lnTo>
                <a:lnTo>
                  <a:pt x="73914" y="401574"/>
                </a:lnTo>
                <a:lnTo>
                  <a:pt x="70866" y="403860"/>
                </a:lnTo>
                <a:lnTo>
                  <a:pt x="67818" y="403098"/>
                </a:lnTo>
                <a:lnTo>
                  <a:pt x="65532" y="400050"/>
                </a:lnTo>
                <a:lnTo>
                  <a:pt x="63384" y="387112"/>
                </a:lnTo>
                <a:lnTo>
                  <a:pt x="30480" y="392430"/>
                </a:lnTo>
                <a:lnTo>
                  <a:pt x="74676" y="453366"/>
                </a:lnTo>
                <a:close/>
              </a:path>
              <a:path w="106044" h="462280">
                <a:moveTo>
                  <a:pt x="74676" y="398526"/>
                </a:moveTo>
                <a:lnTo>
                  <a:pt x="72535" y="385633"/>
                </a:lnTo>
                <a:lnTo>
                  <a:pt x="63384" y="387112"/>
                </a:lnTo>
                <a:lnTo>
                  <a:pt x="65532" y="400050"/>
                </a:lnTo>
                <a:lnTo>
                  <a:pt x="67818" y="403098"/>
                </a:lnTo>
                <a:lnTo>
                  <a:pt x="70866" y="403860"/>
                </a:lnTo>
                <a:lnTo>
                  <a:pt x="73914" y="401574"/>
                </a:lnTo>
                <a:lnTo>
                  <a:pt x="74676" y="398526"/>
                </a:lnTo>
                <a:close/>
              </a:path>
              <a:path w="106044" h="462280">
                <a:moveTo>
                  <a:pt x="105918" y="380238"/>
                </a:moveTo>
                <a:lnTo>
                  <a:pt x="72535" y="385633"/>
                </a:lnTo>
                <a:lnTo>
                  <a:pt x="74676" y="398526"/>
                </a:lnTo>
                <a:lnTo>
                  <a:pt x="74676" y="453366"/>
                </a:lnTo>
                <a:lnTo>
                  <a:pt x="80772" y="461772"/>
                </a:lnTo>
                <a:lnTo>
                  <a:pt x="105918" y="3802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238500" y="1754378"/>
            <a:ext cx="19050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pc="-50" dirty="0">
                <a:latin typeface="Times New Roman"/>
                <a:cs typeface="Times New Roman"/>
              </a:rPr>
              <a:t>A B S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48107" y="3362198"/>
            <a:ext cx="2556510" cy="6350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485775">
              <a:spcBef>
                <a:spcPts val="340"/>
              </a:spcBef>
              <a:tabLst>
                <a:tab pos="1400175" algn="l"/>
                <a:tab pos="2314575" algn="l"/>
              </a:tabLst>
            </a:pPr>
            <a:r>
              <a:rPr spc="-25" dirty="0">
                <a:latin typeface="Times New Roman"/>
                <a:cs typeface="Times New Roman"/>
              </a:rPr>
              <a:t>10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25" dirty="0">
                <a:latin typeface="Times New Roman"/>
                <a:cs typeface="Times New Roman"/>
              </a:rPr>
              <a:t>20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25" dirty="0">
                <a:latin typeface="Times New Roman"/>
                <a:cs typeface="Times New Roman"/>
              </a:rPr>
              <a:t>30</a:t>
            </a:r>
            <a:endParaRPr>
              <a:latin typeface="Times New Roman"/>
              <a:cs typeface="Times New Roman"/>
            </a:endParaRPr>
          </a:p>
          <a:p>
            <a:pPr marL="12700">
              <a:spcBef>
                <a:spcPts val="240"/>
              </a:spcBef>
            </a:pPr>
            <a:r>
              <a:rPr dirty="0">
                <a:latin typeface="Times New Roman"/>
                <a:cs typeface="Times New Roman"/>
              </a:rPr>
              <a:t>Retention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Time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in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minutes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10301" y="2135385"/>
            <a:ext cx="11309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Wavelength </a:t>
            </a:r>
            <a:r>
              <a:rPr dirty="0">
                <a:latin typeface="Times New Roman"/>
                <a:cs typeface="Times New Roman"/>
              </a:rPr>
              <a:t>214 </a:t>
            </a:r>
            <a:r>
              <a:rPr spc="-25" dirty="0">
                <a:latin typeface="Times New Roman"/>
                <a:cs typeface="Times New Roman"/>
              </a:rPr>
              <a:t>nm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79800" y="1843277"/>
            <a:ext cx="3124200" cy="762000"/>
          </a:xfrm>
          <a:custGeom>
            <a:avLst/>
            <a:gdLst/>
            <a:ahLst/>
            <a:cxnLst/>
            <a:rect l="l" t="t" r="r" b="b"/>
            <a:pathLst>
              <a:path w="3124200" h="762000">
                <a:moveTo>
                  <a:pt x="0" y="762000"/>
                </a:moveTo>
                <a:lnTo>
                  <a:pt x="380999" y="762000"/>
                </a:lnTo>
                <a:lnTo>
                  <a:pt x="3124200" y="0"/>
                </a:lnTo>
              </a:path>
            </a:pathLst>
          </a:custGeom>
          <a:ln w="95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134101" y="1144778"/>
            <a:ext cx="8267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Gradient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918200" y="1381505"/>
            <a:ext cx="538480" cy="614680"/>
          </a:xfrm>
          <a:custGeom>
            <a:avLst/>
            <a:gdLst/>
            <a:ahLst/>
            <a:cxnLst/>
            <a:rect l="l" t="t" r="r" b="b"/>
            <a:pathLst>
              <a:path w="538479" h="614680">
                <a:moveTo>
                  <a:pt x="46417" y="553613"/>
                </a:moveTo>
                <a:lnTo>
                  <a:pt x="21336" y="531876"/>
                </a:lnTo>
                <a:lnTo>
                  <a:pt x="0" y="614171"/>
                </a:lnTo>
                <a:lnTo>
                  <a:pt x="37337" y="598584"/>
                </a:lnTo>
                <a:lnTo>
                  <a:pt x="37337" y="566166"/>
                </a:lnTo>
                <a:lnTo>
                  <a:pt x="38100" y="563118"/>
                </a:lnTo>
                <a:lnTo>
                  <a:pt x="46417" y="553613"/>
                </a:lnTo>
                <a:close/>
              </a:path>
              <a:path w="538479" h="614680">
                <a:moveTo>
                  <a:pt x="53785" y="559998"/>
                </a:moveTo>
                <a:lnTo>
                  <a:pt x="46417" y="553613"/>
                </a:lnTo>
                <a:lnTo>
                  <a:pt x="38100" y="563118"/>
                </a:lnTo>
                <a:lnTo>
                  <a:pt x="37337" y="566166"/>
                </a:lnTo>
                <a:lnTo>
                  <a:pt x="38862" y="569976"/>
                </a:lnTo>
                <a:lnTo>
                  <a:pt x="41910" y="570738"/>
                </a:lnTo>
                <a:lnTo>
                  <a:pt x="45720" y="569213"/>
                </a:lnTo>
                <a:lnTo>
                  <a:pt x="53785" y="559998"/>
                </a:lnTo>
                <a:close/>
              </a:path>
              <a:path w="538479" h="614680">
                <a:moveTo>
                  <a:pt x="78486" y="581406"/>
                </a:moveTo>
                <a:lnTo>
                  <a:pt x="53785" y="559998"/>
                </a:lnTo>
                <a:lnTo>
                  <a:pt x="45720" y="569213"/>
                </a:lnTo>
                <a:lnTo>
                  <a:pt x="41910" y="570738"/>
                </a:lnTo>
                <a:lnTo>
                  <a:pt x="38862" y="569976"/>
                </a:lnTo>
                <a:lnTo>
                  <a:pt x="37337" y="566166"/>
                </a:lnTo>
                <a:lnTo>
                  <a:pt x="37337" y="598584"/>
                </a:lnTo>
                <a:lnTo>
                  <a:pt x="78486" y="581406"/>
                </a:lnTo>
                <a:close/>
              </a:path>
              <a:path w="538479" h="614680">
                <a:moveTo>
                  <a:pt x="537972" y="3809"/>
                </a:moveTo>
                <a:lnTo>
                  <a:pt x="536448" y="762"/>
                </a:lnTo>
                <a:lnTo>
                  <a:pt x="533400" y="0"/>
                </a:lnTo>
                <a:lnTo>
                  <a:pt x="529589" y="1524"/>
                </a:lnTo>
                <a:lnTo>
                  <a:pt x="46417" y="553613"/>
                </a:lnTo>
                <a:lnTo>
                  <a:pt x="53785" y="559998"/>
                </a:lnTo>
                <a:lnTo>
                  <a:pt x="537210" y="7619"/>
                </a:lnTo>
                <a:lnTo>
                  <a:pt x="537972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7734301" y="1106678"/>
            <a:ext cx="30029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Buffer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A: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0.1%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TFA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water </a:t>
            </a:r>
            <a:r>
              <a:rPr dirty="0">
                <a:latin typeface="Times New Roman"/>
                <a:cs typeface="Times New Roman"/>
              </a:rPr>
              <a:t>Buffer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B: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0.1%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TFA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acetonitrile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734301" y="1930392"/>
            <a:ext cx="1353185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27100" algn="l"/>
              </a:tabLst>
            </a:pPr>
            <a:r>
              <a:rPr spc="-20" dirty="0">
                <a:latin typeface="Times New Roman"/>
                <a:cs typeface="Times New Roman"/>
              </a:rPr>
              <a:t>Time</a:t>
            </a:r>
            <a:r>
              <a:rPr dirty="0">
                <a:latin typeface="Times New Roman"/>
                <a:cs typeface="Times New Roman"/>
              </a:rPr>
              <a:t>	%</a:t>
            </a:r>
            <a:r>
              <a:rPr spc="-30" dirty="0">
                <a:latin typeface="Times New Roman"/>
                <a:cs typeface="Times New Roman"/>
              </a:rPr>
              <a:t> </a:t>
            </a:r>
            <a:r>
              <a:rPr spc="-50" dirty="0">
                <a:latin typeface="Times New Roman"/>
                <a:cs typeface="Times New Roman"/>
              </a:rPr>
              <a:t>A</a:t>
            </a:r>
            <a:endParaRPr>
              <a:latin typeface="Times New Roman"/>
              <a:cs typeface="Times New Roman"/>
            </a:endParaRPr>
          </a:p>
          <a:p>
            <a:pPr marL="184150">
              <a:tabLst>
                <a:tab pos="926465" algn="l"/>
              </a:tabLst>
            </a:pPr>
            <a:r>
              <a:rPr spc="-50" dirty="0">
                <a:latin typeface="Times New Roman"/>
                <a:cs typeface="Times New Roman"/>
              </a:rPr>
              <a:t>0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25" dirty="0">
                <a:latin typeface="Times New Roman"/>
                <a:cs typeface="Times New Roman"/>
              </a:rPr>
              <a:t>100</a:t>
            </a:r>
            <a:endParaRPr>
              <a:latin typeface="Times New Roman"/>
              <a:cs typeface="Times New Roman"/>
            </a:endParaRPr>
          </a:p>
          <a:p>
            <a:pPr marL="184150">
              <a:spcBef>
                <a:spcPts val="5"/>
              </a:spcBef>
              <a:tabLst>
                <a:tab pos="926465" algn="l"/>
              </a:tabLst>
            </a:pPr>
            <a:r>
              <a:rPr spc="-50" dirty="0">
                <a:latin typeface="Times New Roman"/>
                <a:cs typeface="Times New Roman"/>
              </a:rPr>
              <a:t>3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25" dirty="0">
                <a:latin typeface="Times New Roman"/>
                <a:cs typeface="Times New Roman"/>
              </a:rPr>
              <a:t>100</a:t>
            </a:r>
            <a:endParaRPr>
              <a:latin typeface="Times New Roman"/>
              <a:cs typeface="Times New Roman"/>
            </a:endParaRPr>
          </a:p>
          <a:p>
            <a:pPr marL="69850">
              <a:tabLst>
                <a:tab pos="1040765" algn="l"/>
              </a:tabLst>
            </a:pPr>
            <a:r>
              <a:rPr spc="-25" dirty="0">
                <a:latin typeface="Times New Roman"/>
                <a:cs typeface="Times New Roman"/>
              </a:rPr>
              <a:t>30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25" dirty="0">
                <a:latin typeface="Times New Roman"/>
                <a:cs typeface="Times New Roman"/>
              </a:rPr>
              <a:t>70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563289" y="1930392"/>
            <a:ext cx="426084" cy="1123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3515" marR="5080" indent="-171450">
              <a:spcBef>
                <a:spcPts val="100"/>
              </a:spcBef>
            </a:pPr>
            <a:r>
              <a:rPr dirty="0">
                <a:latin typeface="Times New Roman"/>
                <a:cs typeface="Times New Roman"/>
              </a:rPr>
              <a:t>%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0" dirty="0">
                <a:latin typeface="Times New Roman"/>
                <a:cs typeface="Times New Roman"/>
              </a:rPr>
              <a:t>B 0</a:t>
            </a:r>
            <a:endParaRPr>
              <a:latin typeface="Times New Roman"/>
              <a:cs typeface="Times New Roman"/>
            </a:endParaRPr>
          </a:p>
          <a:p>
            <a:pPr marL="183515">
              <a:spcBef>
                <a:spcPts val="5"/>
              </a:spcBef>
            </a:pPr>
            <a:r>
              <a:rPr spc="-50" dirty="0">
                <a:latin typeface="Times New Roman"/>
                <a:cs typeface="Times New Roman"/>
              </a:rPr>
              <a:t>0</a:t>
            </a:r>
            <a:endParaRPr>
              <a:latin typeface="Times New Roman"/>
              <a:cs typeface="Times New Roman"/>
            </a:endParaRPr>
          </a:p>
          <a:p>
            <a:pPr marL="69215"/>
            <a:r>
              <a:rPr spc="-25" dirty="0">
                <a:latin typeface="Times New Roman"/>
                <a:cs typeface="Times New Roman"/>
              </a:rPr>
              <a:t>30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613643" y="6765318"/>
            <a:ext cx="88900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50" dirty="0"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97302" y="1533397"/>
            <a:ext cx="8052434" cy="1536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12115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Technique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decreasing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separation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time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by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increasing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mobile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phase </a:t>
            </a:r>
            <a:r>
              <a:rPr dirty="0">
                <a:latin typeface="Arial MT"/>
                <a:cs typeface="Arial MT"/>
              </a:rPr>
              <a:t>strength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over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time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during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chromatographic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separation.</a:t>
            </a:r>
            <a:r>
              <a:rPr spc="4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Gradient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can</a:t>
            </a:r>
            <a:r>
              <a:rPr spc="-25" dirty="0">
                <a:latin typeface="Arial MT"/>
                <a:cs typeface="Arial MT"/>
              </a:rPr>
              <a:t> be </a:t>
            </a:r>
            <a:r>
              <a:rPr dirty="0">
                <a:latin typeface="Arial MT"/>
                <a:cs typeface="Arial MT"/>
              </a:rPr>
              <a:t>linear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stepwise.</a:t>
            </a:r>
            <a:endParaRPr>
              <a:latin typeface="Arial MT"/>
              <a:cs typeface="Arial MT"/>
            </a:endParaRPr>
          </a:p>
          <a:p>
            <a:pPr marL="12700" marR="5080">
              <a:spcBef>
                <a:spcPts val="1090"/>
              </a:spcBef>
            </a:pPr>
            <a:r>
              <a:rPr dirty="0">
                <a:latin typeface="Arial MT"/>
                <a:cs typeface="Arial MT"/>
              </a:rPr>
              <a:t>Binary,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ternary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quaternary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solvent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gradients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used.</a:t>
            </a:r>
            <a:r>
              <a:rPr spc="459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most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widely </a:t>
            </a:r>
            <a:r>
              <a:rPr dirty="0">
                <a:latin typeface="Arial MT"/>
                <a:cs typeface="Arial MT"/>
              </a:rPr>
              <a:t>used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linear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binary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gradient.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128000" y="3291078"/>
            <a:ext cx="1905000" cy="990600"/>
          </a:xfrm>
          <a:custGeom>
            <a:avLst/>
            <a:gdLst/>
            <a:ahLst/>
            <a:cxnLst/>
            <a:rect l="l" t="t" r="r" b="b"/>
            <a:pathLst>
              <a:path w="1905000" h="990600">
                <a:moveTo>
                  <a:pt x="0" y="0"/>
                </a:moveTo>
                <a:lnTo>
                  <a:pt x="0" y="990600"/>
                </a:lnTo>
              </a:path>
              <a:path w="1905000" h="990600">
                <a:moveTo>
                  <a:pt x="0" y="914400"/>
                </a:moveTo>
                <a:lnTo>
                  <a:pt x="1905000" y="914400"/>
                </a:lnTo>
              </a:path>
              <a:path w="1905000" h="990600">
                <a:moveTo>
                  <a:pt x="0" y="914400"/>
                </a:moveTo>
                <a:lnTo>
                  <a:pt x="18288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111997" y="5164073"/>
            <a:ext cx="2438400" cy="990600"/>
          </a:xfrm>
          <a:custGeom>
            <a:avLst/>
            <a:gdLst/>
            <a:ahLst/>
            <a:cxnLst/>
            <a:rect l="l" t="t" r="r" b="b"/>
            <a:pathLst>
              <a:path w="2438400" h="990600">
                <a:moveTo>
                  <a:pt x="0" y="0"/>
                </a:moveTo>
                <a:lnTo>
                  <a:pt x="0" y="990600"/>
                </a:lnTo>
              </a:path>
              <a:path w="2438400" h="990600">
                <a:moveTo>
                  <a:pt x="0" y="914400"/>
                </a:moveTo>
                <a:lnTo>
                  <a:pt x="2438400" y="914400"/>
                </a:lnTo>
              </a:path>
              <a:path w="2438400" h="990600">
                <a:moveTo>
                  <a:pt x="0" y="762000"/>
                </a:moveTo>
                <a:lnTo>
                  <a:pt x="304800" y="762000"/>
                </a:lnTo>
              </a:path>
              <a:path w="2438400" h="990600">
                <a:moveTo>
                  <a:pt x="228600" y="762000"/>
                </a:moveTo>
                <a:lnTo>
                  <a:pt x="228600" y="457200"/>
                </a:lnTo>
              </a:path>
              <a:path w="2438400" h="990600">
                <a:moveTo>
                  <a:pt x="228600" y="533400"/>
                </a:moveTo>
                <a:lnTo>
                  <a:pt x="685800" y="533400"/>
                </a:lnTo>
              </a:path>
              <a:path w="2438400" h="990600">
                <a:moveTo>
                  <a:pt x="609600" y="533400"/>
                </a:moveTo>
                <a:lnTo>
                  <a:pt x="609600" y="304800"/>
                </a:lnTo>
                <a:lnTo>
                  <a:pt x="1752600" y="304800"/>
                </a:lnTo>
                <a:lnTo>
                  <a:pt x="1752600" y="76200"/>
                </a:lnTo>
                <a:lnTo>
                  <a:pt x="2438400" y="762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702803" y="4307078"/>
            <a:ext cx="507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Time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540759" y="3392678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latin typeface="Times New Roman"/>
                <a:cs typeface="Times New Roman"/>
              </a:rPr>
              <a:t>%B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97909" y="5373885"/>
            <a:ext cx="40703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5" dirty="0">
                <a:latin typeface="Times New Roman"/>
                <a:cs typeface="Times New Roman"/>
              </a:rPr>
              <a:t>%B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20215" y="5632203"/>
            <a:ext cx="508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Time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305816" y="3316485"/>
            <a:ext cx="621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Linear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66005" y="5189473"/>
            <a:ext cx="431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Step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4.</a:t>
            </a:r>
            <a:r>
              <a:rPr spc="-75" dirty="0"/>
              <a:t> </a:t>
            </a:r>
            <a:r>
              <a:rPr dirty="0"/>
              <a:t>Gradient</a:t>
            </a:r>
            <a:r>
              <a:rPr spc="-70" dirty="0"/>
              <a:t> </a:t>
            </a:r>
            <a:r>
              <a:rPr spc="-10" dirty="0"/>
              <a:t>elution</a:t>
            </a: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2865628" y="3574161"/>
          <a:ext cx="4280535" cy="21272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930"/>
                <a:gridCol w="3189605"/>
              </a:tblGrid>
              <a:tr h="438784">
                <a:tc gridSpan="2"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9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Types</a:t>
                      </a:r>
                      <a:r>
                        <a:rPr sz="1950" b="1" i="1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1950" b="1" i="1" spc="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reversed</a:t>
                      </a:r>
                      <a:r>
                        <a:rPr sz="1950" b="1" i="1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phase</a:t>
                      </a:r>
                      <a:r>
                        <a:rPr sz="1950" b="1" i="1" spc="7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50" b="1" i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column: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8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403225"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950" b="1" i="1" spc="-20" dirty="0">
                          <a:latin typeface="Arial"/>
                          <a:cs typeface="Arial"/>
                        </a:rPr>
                        <a:t>Type</a:t>
                      </a:r>
                      <a:endParaRPr sz="1950">
                        <a:latin typeface="Arial"/>
                        <a:cs typeface="Arial"/>
                      </a:endParaRPr>
                    </a:p>
                  </a:txBody>
                  <a:tcPr marL="0" marR="0" marT="3175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950" dirty="0">
                          <a:latin typeface="Arial MT"/>
                          <a:cs typeface="Arial MT"/>
                        </a:rPr>
                        <a:t>MW</a:t>
                      </a:r>
                      <a:r>
                        <a:rPr sz="1950" spc="10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50" dirty="0">
                          <a:latin typeface="Arial MT"/>
                          <a:cs typeface="Arial MT"/>
                        </a:rPr>
                        <a:t>in</a:t>
                      </a:r>
                      <a:r>
                        <a:rPr sz="1950" spc="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50" spc="-25" dirty="0">
                          <a:latin typeface="Arial MT"/>
                          <a:cs typeface="Arial MT"/>
                        </a:rPr>
                        <a:t>Da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3175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2925" b="1" i="1" spc="-37" baseline="7122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250" b="1" i="1" spc="-25" dirty="0">
                          <a:latin typeface="Arial"/>
                          <a:cs typeface="Arial"/>
                        </a:rPr>
                        <a:t>18</a:t>
                      </a:r>
                      <a:endParaRPr sz="1250">
                        <a:latin typeface="Arial"/>
                        <a:cs typeface="Arial"/>
                      </a:endParaRPr>
                    </a:p>
                  </a:txBody>
                  <a:tcPr marL="0" marR="0" marT="8382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950" dirty="0">
                          <a:latin typeface="Arial MT"/>
                          <a:cs typeface="Arial MT"/>
                        </a:rPr>
                        <a:t>&lt;</a:t>
                      </a:r>
                      <a:r>
                        <a:rPr sz="195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50" spc="-10" dirty="0">
                          <a:latin typeface="Arial MT"/>
                          <a:cs typeface="Arial MT"/>
                        </a:rPr>
                        <a:t>5,000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50800" marB="0">
                    <a:solidFill>
                      <a:srgbClr val="FFFFCC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950" b="1" i="1" spc="-2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875" b="1" i="1" spc="-37" baseline="-11111" dirty="0">
                          <a:latin typeface="Arial"/>
                          <a:cs typeface="Arial"/>
                        </a:rPr>
                        <a:t>8</a:t>
                      </a:r>
                      <a:endParaRPr sz="1875" baseline="-11111">
                        <a:latin typeface="Arial"/>
                        <a:cs typeface="Arial"/>
                      </a:endParaRPr>
                    </a:p>
                  </a:txBody>
                  <a:tcPr marL="0" marR="0" marT="4445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950" dirty="0">
                          <a:latin typeface="Arial MT"/>
                          <a:cs typeface="Arial MT"/>
                        </a:rPr>
                        <a:t>5,000</a:t>
                      </a:r>
                      <a:r>
                        <a:rPr sz="1950" spc="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50" dirty="0">
                          <a:latin typeface="Arial MT"/>
                          <a:cs typeface="Arial MT"/>
                        </a:rPr>
                        <a:t>–</a:t>
                      </a:r>
                      <a:r>
                        <a:rPr sz="19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50" spc="-10" dirty="0">
                          <a:latin typeface="Arial MT"/>
                          <a:cs typeface="Arial MT"/>
                        </a:rPr>
                        <a:t>10,000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4450" marB="0">
                    <a:solidFill>
                      <a:srgbClr val="FFFFCC"/>
                    </a:solidFill>
                  </a:tcPr>
                </a:tc>
              </a:tr>
              <a:tr h="437515">
                <a:tc>
                  <a:txBody>
                    <a:bodyPr/>
                    <a:lstStyle/>
                    <a:p>
                      <a:pPr marL="1485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950" b="1" i="1" spc="-2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1875" b="1" i="1" spc="-37" baseline="-11111" dirty="0">
                          <a:latin typeface="Arial"/>
                          <a:cs typeface="Arial"/>
                        </a:rPr>
                        <a:t>4</a:t>
                      </a:r>
                      <a:endParaRPr sz="1875" baseline="-11111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950" dirty="0">
                          <a:latin typeface="Arial MT"/>
                          <a:cs typeface="Arial MT"/>
                        </a:rPr>
                        <a:t>&gt;</a:t>
                      </a:r>
                      <a:r>
                        <a:rPr sz="1950" spc="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950" spc="-10" dirty="0">
                          <a:latin typeface="Arial MT"/>
                          <a:cs typeface="Arial MT"/>
                        </a:rPr>
                        <a:t>10,000</a:t>
                      </a:r>
                      <a:endParaRPr sz="1950">
                        <a:latin typeface="Arial MT"/>
                        <a:cs typeface="Arial MT"/>
                      </a:endParaRPr>
                    </a:p>
                  </a:txBody>
                  <a:tcPr marL="0" marR="0" marT="41275" marB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6" name="object 16"/>
          <p:cNvSpPr txBox="1"/>
          <p:nvPr/>
        </p:nvSpPr>
        <p:spPr>
          <a:xfrm>
            <a:off x="10525253" y="6765318"/>
            <a:ext cx="178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25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17800" y="1447801"/>
            <a:ext cx="8229600" cy="4224655"/>
          </a:xfrm>
          <a:custGeom>
            <a:avLst/>
            <a:gdLst/>
            <a:ahLst/>
            <a:cxnLst/>
            <a:rect l="l" t="t" r="r" b="b"/>
            <a:pathLst>
              <a:path w="8229600" h="4224655">
                <a:moveTo>
                  <a:pt x="0" y="0"/>
                </a:moveTo>
                <a:lnTo>
                  <a:pt x="0" y="4224528"/>
                </a:lnTo>
                <a:lnTo>
                  <a:pt x="8229600" y="4224528"/>
                </a:lnTo>
                <a:lnTo>
                  <a:pt x="8229600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CC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76474" y="1479296"/>
            <a:ext cx="8051800" cy="414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spcBef>
                <a:spcPts val="100"/>
              </a:spcBef>
            </a:pPr>
            <a:r>
              <a:rPr b="1" spc="-10" dirty="0">
                <a:latin typeface="Arial"/>
                <a:cs typeface="Arial"/>
              </a:rPr>
              <a:t>Ion-</a:t>
            </a:r>
            <a:r>
              <a:rPr b="1" dirty="0">
                <a:latin typeface="Arial"/>
                <a:cs typeface="Arial"/>
              </a:rPr>
              <a:t>pairing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agents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dirty="0">
                <a:latin typeface="Arial MT"/>
                <a:cs typeface="Arial MT"/>
              </a:rPr>
              <a:t>are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ionic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compounds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that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contain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hydrocarbon</a:t>
            </a:r>
            <a:r>
              <a:rPr spc="-2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chain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spc="-20" dirty="0">
                <a:solidFill>
                  <a:srgbClr val="FF3300"/>
                </a:solidFill>
                <a:latin typeface="Arial MT"/>
                <a:cs typeface="Arial MT"/>
              </a:rPr>
              <a:t>that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imparts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a</a:t>
            </a:r>
            <a:r>
              <a:rPr spc="-2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certain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hydrophobicity</a:t>
            </a:r>
            <a:r>
              <a:rPr spc="-1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that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ion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pair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retained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50" dirty="0">
                <a:latin typeface="Arial MT"/>
                <a:cs typeface="Arial MT"/>
              </a:rPr>
              <a:t>a </a:t>
            </a:r>
            <a:r>
              <a:rPr spc="-10" dirty="0">
                <a:latin typeface="Arial MT"/>
                <a:cs typeface="Arial MT"/>
              </a:rPr>
              <a:t>reversed-</a:t>
            </a:r>
            <a:r>
              <a:rPr dirty="0">
                <a:latin typeface="Arial MT"/>
                <a:cs typeface="Arial MT"/>
              </a:rPr>
              <a:t>phase</a:t>
            </a:r>
            <a:r>
              <a:rPr spc="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column.</a:t>
            </a:r>
            <a:endParaRPr>
              <a:latin typeface="Arial MT"/>
              <a:cs typeface="Arial MT"/>
            </a:endParaRPr>
          </a:p>
          <a:p>
            <a:pPr marL="38100">
              <a:spcBef>
                <a:spcPts val="1095"/>
              </a:spcBef>
            </a:pPr>
            <a:r>
              <a:rPr dirty="0">
                <a:latin typeface="Arial MT"/>
                <a:cs typeface="Arial MT"/>
              </a:rPr>
              <a:t>Ion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Pairing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agents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added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at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concentrations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0.05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</a:t>
            </a:r>
            <a:r>
              <a:rPr spc="-20" dirty="0">
                <a:latin typeface="Arial MT"/>
                <a:cs typeface="Arial MT"/>
              </a:rPr>
              <a:t> 0.2.</a:t>
            </a:r>
            <a:endParaRPr>
              <a:latin typeface="Arial MT"/>
              <a:cs typeface="Arial MT"/>
            </a:endParaRPr>
          </a:p>
          <a:p>
            <a:pPr marL="38100" marR="284480">
              <a:spcBef>
                <a:spcPts val="1085"/>
              </a:spcBef>
            </a:pP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All</a:t>
            </a:r>
            <a:r>
              <a:rPr spc="-1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FF3300"/>
                </a:solidFill>
                <a:latin typeface="Arial MT"/>
                <a:cs typeface="Arial MT"/>
              </a:rPr>
              <a:t>ion-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pairing</a:t>
            </a:r>
            <a:r>
              <a:rPr spc="-1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agents</a:t>
            </a:r>
            <a:r>
              <a:rPr spc="-1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are</a:t>
            </a:r>
            <a:r>
              <a:rPr spc="-1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potentially</a:t>
            </a:r>
            <a:r>
              <a:rPr spc="-1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capable</a:t>
            </a:r>
            <a:r>
              <a:rPr spc="-1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of</a:t>
            </a:r>
            <a:r>
              <a:rPr spc="-1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FF3300"/>
                </a:solidFill>
                <a:latin typeface="Arial MT"/>
                <a:cs typeface="Arial MT"/>
              </a:rPr>
              <a:t>ion-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pairing</a:t>
            </a:r>
            <a:r>
              <a:rPr spc="-1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with</a:t>
            </a:r>
            <a:r>
              <a:rPr spc="-1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the</a:t>
            </a:r>
            <a:r>
              <a:rPr spc="-10" dirty="0">
                <a:solidFill>
                  <a:srgbClr val="FF3300"/>
                </a:solidFill>
                <a:latin typeface="Arial MT"/>
                <a:cs typeface="Arial MT"/>
              </a:rPr>
              <a:t> positively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charged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basic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residues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of</a:t>
            </a:r>
            <a:r>
              <a:rPr spc="45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peptides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or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proteins</a:t>
            </a:r>
            <a:r>
              <a:rPr dirty="0">
                <a:latin typeface="Arial MT"/>
                <a:cs typeface="Arial MT"/>
              </a:rPr>
              <a:t>,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thus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reducing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FF3300"/>
                </a:solidFill>
                <a:latin typeface="Arial MT"/>
                <a:cs typeface="Arial MT"/>
              </a:rPr>
              <a:t>hydrophilicity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and</a:t>
            </a:r>
            <a:r>
              <a:rPr spc="-4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increasing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their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retention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FF3300"/>
                </a:solidFill>
                <a:latin typeface="Arial MT"/>
                <a:cs typeface="Arial MT"/>
              </a:rPr>
              <a:t>time</a:t>
            </a:r>
            <a:r>
              <a:rPr spc="-10" dirty="0">
                <a:latin typeface="Arial MT"/>
                <a:cs typeface="Arial MT"/>
              </a:rPr>
              <a:t>.</a:t>
            </a:r>
            <a:endParaRPr>
              <a:latin typeface="Arial MT"/>
              <a:cs typeface="Arial MT"/>
            </a:endParaRPr>
          </a:p>
          <a:p>
            <a:pPr marL="38100" marR="55880">
              <a:spcBef>
                <a:spcPts val="1100"/>
              </a:spcBef>
            </a:pPr>
            <a:r>
              <a:rPr dirty="0">
                <a:latin typeface="Arial MT"/>
                <a:cs typeface="Arial MT"/>
              </a:rPr>
              <a:t>Hydrophobic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counterions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such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TFA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and</a:t>
            </a:r>
            <a:r>
              <a:rPr spc="-2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HFBA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in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addition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to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FF3300"/>
                </a:solidFill>
                <a:latin typeface="Arial MT"/>
                <a:cs typeface="Arial MT"/>
              </a:rPr>
              <a:t>ion-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pairing</a:t>
            </a:r>
            <a:r>
              <a:rPr spc="-20" dirty="0">
                <a:solidFill>
                  <a:srgbClr val="FF3300"/>
                </a:solidFill>
                <a:latin typeface="Arial MT"/>
                <a:cs typeface="Arial MT"/>
              </a:rPr>
              <a:t> with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the</a:t>
            </a:r>
            <a:r>
              <a:rPr spc="-4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positively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charged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solute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also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increase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the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affinity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of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the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solute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(peptide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or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protein)</a:t>
            </a:r>
            <a:r>
              <a:rPr spc="-3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for</a:t>
            </a:r>
            <a:r>
              <a:rPr spc="-3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the</a:t>
            </a:r>
            <a:r>
              <a:rPr spc="-3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hydrophobic</a:t>
            </a:r>
            <a:r>
              <a:rPr spc="-3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stationary</a:t>
            </a:r>
            <a:r>
              <a:rPr spc="-3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FF3300"/>
                </a:solidFill>
                <a:latin typeface="Arial MT"/>
                <a:cs typeface="Arial MT"/>
              </a:rPr>
              <a:t>phase</a:t>
            </a:r>
            <a:r>
              <a:rPr spc="-10" dirty="0">
                <a:latin typeface="Arial MT"/>
                <a:cs typeface="Arial MT"/>
              </a:rPr>
              <a:t>.</a:t>
            </a:r>
            <a:endParaRPr>
              <a:latin typeface="Arial MT"/>
              <a:cs typeface="Arial MT"/>
            </a:endParaRPr>
          </a:p>
          <a:p>
            <a:pPr marL="38100" marR="192405">
              <a:spcBef>
                <a:spcPts val="1090"/>
              </a:spcBef>
            </a:pPr>
            <a:r>
              <a:rPr dirty="0">
                <a:latin typeface="Arial MT"/>
                <a:cs typeface="Arial MT"/>
              </a:rPr>
              <a:t>While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hydrophilic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counterions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such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</a:t>
            </a:r>
            <a:r>
              <a:rPr baseline="-23148" dirty="0">
                <a:latin typeface="Arial MT"/>
                <a:cs typeface="Arial MT"/>
              </a:rPr>
              <a:t>3</a:t>
            </a:r>
            <a:r>
              <a:rPr dirty="0">
                <a:latin typeface="Arial MT"/>
                <a:cs typeface="Arial MT"/>
              </a:rPr>
              <a:t>PO</a:t>
            </a:r>
            <a:r>
              <a:rPr baseline="-23148" dirty="0">
                <a:latin typeface="Arial MT"/>
                <a:cs typeface="Arial MT"/>
              </a:rPr>
              <a:t>4</a:t>
            </a:r>
            <a:r>
              <a:rPr spc="202" baseline="-23148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following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ion-pair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formation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20" dirty="0">
                <a:latin typeface="Arial MT"/>
                <a:cs typeface="Arial MT"/>
              </a:rPr>
              <a:t>with </a:t>
            </a:r>
            <a:r>
              <a:rPr dirty="0">
                <a:latin typeface="Arial MT"/>
                <a:cs typeface="Arial MT"/>
              </a:rPr>
              <a:t>positive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charged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residues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would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unlikely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interact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with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stationary phase.</a:t>
            </a:r>
            <a:endParaRPr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5.</a:t>
            </a:r>
            <a:r>
              <a:rPr spc="-40" dirty="0"/>
              <a:t> </a:t>
            </a:r>
            <a:r>
              <a:rPr spc="-20" dirty="0"/>
              <a:t>Ion-</a:t>
            </a:r>
            <a:r>
              <a:rPr dirty="0"/>
              <a:t>pairing</a:t>
            </a:r>
            <a:r>
              <a:rPr spc="-40" dirty="0"/>
              <a:t> </a:t>
            </a:r>
            <a:r>
              <a:rPr spc="-10" dirty="0"/>
              <a:t>agents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525253" y="6765318"/>
            <a:ext cx="178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25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17800" y="3657601"/>
            <a:ext cx="8382000" cy="2661285"/>
          </a:xfrm>
          <a:prstGeom prst="rect">
            <a:avLst/>
          </a:prstGeom>
          <a:ln w="9525">
            <a:solidFill>
              <a:srgbClr val="CCCCFF"/>
            </a:solidFill>
          </a:ln>
        </p:spPr>
        <p:txBody>
          <a:bodyPr vert="horz" wrap="square" lIns="0" tIns="41910" rIns="0" bIns="0" rtlCol="0">
            <a:spAutoFit/>
          </a:bodyPr>
          <a:lstStyle/>
          <a:p>
            <a:pPr marL="96520">
              <a:spcBef>
                <a:spcPts val="330"/>
              </a:spcBef>
            </a:pPr>
            <a:r>
              <a:rPr sz="1700" spc="-10" dirty="0">
                <a:latin typeface="Times New Roman"/>
                <a:cs typeface="Times New Roman"/>
              </a:rPr>
              <a:t>-</a:t>
            </a:r>
            <a:r>
              <a:rPr sz="1700" dirty="0">
                <a:latin typeface="Times New Roman"/>
                <a:cs typeface="Times New Roman"/>
              </a:rPr>
              <a:t>Trifluoroacetic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acid</a:t>
            </a:r>
            <a:r>
              <a:rPr sz="1700" spc="-5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(TFA).</a:t>
            </a:r>
            <a:endParaRPr sz="1700">
              <a:latin typeface="Times New Roman"/>
              <a:cs typeface="Times New Roman"/>
            </a:endParaRPr>
          </a:p>
          <a:p>
            <a:pPr marL="96520">
              <a:lnSpc>
                <a:spcPts val="2035"/>
              </a:lnSpc>
            </a:pPr>
            <a:r>
              <a:rPr sz="1700" dirty="0">
                <a:latin typeface="Times New Roman"/>
                <a:cs typeface="Times New Roman"/>
              </a:rPr>
              <a:t>-Heptafluorobutyric</a:t>
            </a:r>
            <a:r>
              <a:rPr sz="1700" spc="-2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acid</a:t>
            </a:r>
            <a:r>
              <a:rPr sz="1700" spc="-10" dirty="0">
                <a:latin typeface="Times New Roman"/>
                <a:cs typeface="Times New Roman"/>
              </a:rPr>
              <a:t> (HFBA).</a:t>
            </a:r>
            <a:endParaRPr sz="1700">
              <a:latin typeface="Times New Roman"/>
              <a:cs typeface="Times New Roman"/>
            </a:endParaRPr>
          </a:p>
          <a:p>
            <a:pPr marL="96520">
              <a:lnSpc>
                <a:spcPts val="2035"/>
              </a:lnSpc>
            </a:pPr>
            <a:r>
              <a:rPr sz="1700" spc="-10" dirty="0">
                <a:latin typeface="Times New Roman"/>
                <a:cs typeface="Times New Roman"/>
              </a:rPr>
              <a:t>-</a:t>
            </a:r>
            <a:r>
              <a:rPr sz="1700" dirty="0">
                <a:latin typeface="Times New Roman"/>
                <a:cs typeface="Times New Roman"/>
              </a:rPr>
              <a:t>Hexafluoroacetone</a:t>
            </a:r>
            <a:r>
              <a:rPr sz="1700" spc="-8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(HFA).</a:t>
            </a:r>
            <a:endParaRPr sz="1700">
              <a:latin typeface="Times New Roman"/>
              <a:cs typeface="Times New Roman"/>
            </a:endParaRPr>
          </a:p>
          <a:p>
            <a:pPr marL="96520"/>
            <a:r>
              <a:rPr sz="1700" spc="-10" dirty="0">
                <a:latin typeface="Times New Roman"/>
                <a:cs typeface="Times New Roman"/>
              </a:rPr>
              <a:t>-</a:t>
            </a:r>
            <a:r>
              <a:rPr sz="1700" dirty="0">
                <a:latin typeface="Times New Roman"/>
                <a:cs typeface="Times New Roman"/>
              </a:rPr>
              <a:t>Formic</a:t>
            </a:r>
            <a:r>
              <a:rPr sz="1700" spc="-2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Acid</a:t>
            </a:r>
            <a:r>
              <a:rPr sz="1700" spc="-20" dirty="0">
                <a:latin typeface="Times New Roman"/>
                <a:cs typeface="Times New Roman"/>
              </a:rPr>
              <a:t> (FA)</a:t>
            </a:r>
            <a:endParaRPr sz="1700">
              <a:latin typeface="Times New Roman"/>
              <a:cs typeface="Times New Roman"/>
            </a:endParaRPr>
          </a:p>
          <a:p>
            <a:pPr marL="96520">
              <a:lnSpc>
                <a:spcPts val="2035"/>
              </a:lnSpc>
            </a:pPr>
            <a:r>
              <a:rPr sz="1700" spc="-10" dirty="0">
                <a:latin typeface="Times New Roman"/>
                <a:cs typeface="Times New Roman"/>
              </a:rPr>
              <a:t>-</a:t>
            </a:r>
            <a:r>
              <a:rPr sz="1700" dirty="0">
                <a:latin typeface="Times New Roman"/>
                <a:cs typeface="Times New Roman"/>
              </a:rPr>
              <a:t>Phosphoric</a:t>
            </a:r>
            <a:r>
              <a:rPr sz="1700" spc="-7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Acid.</a:t>
            </a:r>
            <a:endParaRPr sz="1700">
              <a:latin typeface="Times New Roman"/>
              <a:cs typeface="Times New Roman"/>
            </a:endParaRPr>
          </a:p>
          <a:p>
            <a:pPr marL="96520">
              <a:lnSpc>
                <a:spcPts val="2035"/>
              </a:lnSpc>
            </a:pPr>
            <a:r>
              <a:rPr sz="1700" dirty="0">
                <a:latin typeface="Times New Roman"/>
                <a:cs typeface="Times New Roman"/>
              </a:rPr>
              <a:t>-Hydrochloric </a:t>
            </a:r>
            <a:r>
              <a:rPr sz="1700" spc="-10" dirty="0">
                <a:latin typeface="Times New Roman"/>
                <a:cs typeface="Times New Roman"/>
              </a:rPr>
              <a:t>Acid.</a:t>
            </a:r>
            <a:endParaRPr sz="1700">
              <a:latin typeface="Times New Roman"/>
              <a:cs typeface="Times New Roman"/>
            </a:endParaRPr>
          </a:p>
          <a:p>
            <a:pPr marL="96520"/>
            <a:r>
              <a:rPr sz="1700" spc="-10" dirty="0">
                <a:latin typeface="Times New Roman"/>
                <a:cs typeface="Times New Roman"/>
              </a:rPr>
              <a:t>-</a:t>
            </a:r>
            <a:r>
              <a:rPr sz="1700" dirty="0">
                <a:latin typeface="Times New Roman"/>
                <a:cs typeface="Times New Roman"/>
              </a:rPr>
              <a:t>Triethylamine</a:t>
            </a:r>
            <a:r>
              <a:rPr sz="1700" spc="-8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Phosphate</a:t>
            </a:r>
            <a:r>
              <a:rPr sz="1700" spc="-80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(TEAP).</a:t>
            </a:r>
            <a:endParaRPr sz="1700">
              <a:latin typeface="Times New Roman"/>
              <a:cs typeface="Times New Roman"/>
            </a:endParaRPr>
          </a:p>
          <a:p>
            <a:pPr>
              <a:spcBef>
                <a:spcPts val="110"/>
              </a:spcBef>
            </a:pPr>
            <a:endParaRPr sz="1700">
              <a:latin typeface="Times New Roman"/>
              <a:cs typeface="Times New Roman"/>
            </a:endParaRPr>
          </a:p>
          <a:p>
            <a:pPr marL="96520" marR="320675"/>
            <a:r>
              <a:rPr sz="1600" dirty="0">
                <a:latin typeface="Arial MT"/>
                <a:cs typeface="Arial MT"/>
              </a:rPr>
              <a:t>The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longest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retention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times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are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observed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with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HFBA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the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shortest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with</a:t>
            </a:r>
            <a:r>
              <a:rPr sz="1600" spc="-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HCI.</a:t>
            </a:r>
            <a:r>
              <a:rPr sz="1600" spc="41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Also</a:t>
            </a:r>
            <a:r>
              <a:rPr sz="1600" spc="-20" dirty="0">
                <a:latin typeface="Arial MT"/>
                <a:cs typeface="Arial MT"/>
              </a:rPr>
              <a:t> </a:t>
            </a:r>
            <a:r>
              <a:rPr sz="1600" spc="-25" dirty="0">
                <a:latin typeface="Arial MT"/>
                <a:cs typeface="Arial MT"/>
              </a:rPr>
              <a:t>the </a:t>
            </a:r>
            <a:r>
              <a:rPr sz="1600" dirty="0">
                <a:latin typeface="Arial MT"/>
                <a:cs typeface="Arial MT"/>
              </a:rPr>
              <a:t>highest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resolution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is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obtained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with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HCI</a:t>
            </a:r>
            <a:r>
              <a:rPr sz="1600" spc="-25" dirty="0">
                <a:latin typeface="Arial MT"/>
                <a:cs typeface="Arial MT"/>
              </a:rPr>
              <a:t> </a:t>
            </a:r>
            <a:r>
              <a:rPr sz="1600" dirty="0">
                <a:latin typeface="Arial MT"/>
                <a:cs typeface="Arial MT"/>
              </a:rPr>
              <a:t>and</a:t>
            </a:r>
            <a:r>
              <a:rPr sz="1600" spc="-30" dirty="0">
                <a:latin typeface="Arial MT"/>
                <a:cs typeface="Arial MT"/>
              </a:rPr>
              <a:t> </a:t>
            </a:r>
            <a:r>
              <a:rPr sz="1600" spc="-10" dirty="0">
                <a:latin typeface="Arial MT"/>
                <a:cs typeface="Arial MT"/>
              </a:rPr>
              <a:t>HFBA.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98800" y="2141220"/>
            <a:ext cx="1524000" cy="914400"/>
          </a:xfrm>
          <a:custGeom>
            <a:avLst/>
            <a:gdLst/>
            <a:ahLst/>
            <a:cxnLst/>
            <a:rect l="l" t="t" r="r" b="b"/>
            <a:pathLst>
              <a:path w="1524000" h="914400">
                <a:moveTo>
                  <a:pt x="0" y="76199"/>
                </a:moveTo>
                <a:lnTo>
                  <a:pt x="0" y="914399"/>
                </a:lnTo>
                <a:lnTo>
                  <a:pt x="1524000" y="914399"/>
                </a:lnTo>
              </a:path>
              <a:path w="1524000" h="914400">
                <a:moveTo>
                  <a:pt x="0" y="761999"/>
                </a:moveTo>
                <a:lnTo>
                  <a:pt x="304800" y="761999"/>
                </a:lnTo>
                <a:lnTo>
                  <a:pt x="304800" y="228599"/>
                </a:lnTo>
                <a:lnTo>
                  <a:pt x="304800" y="609599"/>
                </a:lnTo>
              </a:path>
              <a:path w="1524000" h="914400">
                <a:moveTo>
                  <a:pt x="304800" y="228599"/>
                </a:moveTo>
                <a:lnTo>
                  <a:pt x="381000" y="685799"/>
                </a:lnTo>
              </a:path>
              <a:path w="1524000" h="914400">
                <a:moveTo>
                  <a:pt x="381000" y="609599"/>
                </a:moveTo>
                <a:lnTo>
                  <a:pt x="381000" y="0"/>
                </a:lnTo>
                <a:lnTo>
                  <a:pt x="457199" y="761999"/>
                </a:lnTo>
                <a:lnTo>
                  <a:pt x="685799" y="761999"/>
                </a:lnTo>
                <a:lnTo>
                  <a:pt x="685799" y="76199"/>
                </a:lnTo>
              </a:path>
              <a:path w="1524000" h="914400">
                <a:moveTo>
                  <a:pt x="685799" y="152399"/>
                </a:moveTo>
                <a:lnTo>
                  <a:pt x="761999" y="609599"/>
                </a:lnTo>
                <a:lnTo>
                  <a:pt x="761999" y="152399"/>
                </a:lnTo>
                <a:lnTo>
                  <a:pt x="838199" y="761999"/>
                </a:lnTo>
                <a:lnTo>
                  <a:pt x="1447799" y="761999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00400" y="2235200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Times New Roman"/>
                <a:cs typeface="Times New Roman"/>
              </a:rPr>
              <a:t>1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79792" y="2082815"/>
            <a:ext cx="419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700" baseline="-18518" dirty="0">
                <a:latin typeface="Times New Roman"/>
                <a:cs typeface="Times New Roman"/>
              </a:rPr>
              <a:t>2</a:t>
            </a:r>
            <a:r>
              <a:rPr sz="2700" spc="675" baseline="-18518" dirty="0">
                <a:latin typeface="Times New Roman"/>
                <a:cs typeface="Times New Roman"/>
              </a:rPr>
              <a:t> </a:t>
            </a:r>
            <a:r>
              <a:rPr spc="-50" dirty="0">
                <a:latin typeface="Times New Roman"/>
                <a:cs typeface="Times New Roman"/>
              </a:rPr>
              <a:t>3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00500" y="2052342"/>
            <a:ext cx="139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0" dirty="0">
                <a:latin typeface="Times New Roman"/>
                <a:cs typeface="Times New Roman"/>
              </a:rPr>
              <a:t>4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60850" y="2204750"/>
            <a:ext cx="687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H</a:t>
            </a:r>
            <a:r>
              <a:rPr b="1" spc="-15" baseline="-23148" dirty="0">
                <a:latin typeface="Times New Roman"/>
                <a:cs typeface="Times New Roman"/>
              </a:rPr>
              <a:t>3</a:t>
            </a:r>
            <a:r>
              <a:rPr spc="-10" dirty="0">
                <a:latin typeface="Times New Roman"/>
                <a:cs typeface="Times New Roman"/>
              </a:rPr>
              <a:t>PO</a:t>
            </a:r>
            <a:r>
              <a:rPr b="1" spc="-15" baseline="-23148" dirty="0">
                <a:latin typeface="Times New Roman"/>
                <a:cs typeface="Times New Roman"/>
              </a:rPr>
              <a:t>4</a:t>
            </a:r>
            <a:endParaRPr baseline="-23148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89600" y="2141220"/>
            <a:ext cx="1676400" cy="914400"/>
          </a:xfrm>
          <a:custGeom>
            <a:avLst/>
            <a:gdLst/>
            <a:ahLst/>
            <a:cxnLst/>
            <a:rect l="l" t="t" r="r" b="b"/>
            <a:pathLst>
              <a:path w="1676400" h="914400">
                <a:moveTo>
                  <a:pt x="0" y="76200"/>
                </a:moveTo>
                <a:lnTo>
                  <a:pt x="0" y="914400"/>
                </a:lnTo>
                <a:lnTo>
                  <a:pt x="1676400" y="914400"/>
                </a:lnTo>
              </a:path>
              <a:path w="1676400" h="914400">
                <a:moveTo>
                  <a:pt x="0" y="762000"/>
                </a:moveTo>
                <a:lnTo>
                  <a:pt x="304800" y="762000"/>
                </a:lnTo>
                <a:lnTo>
                  <a:pt x="304800" y="76200"/>
                </a:lnTo>
                <a:lnTo>
                  <a:pt x="381000" y="762000"/>
                </a:lnTo>
                <a:lnTo>
                  <a:pt x="533400" y="762000"/>
                </a:lnTo>
                <a:lnTo>
                  <a:pt x="533400" y="152400"/>
                </a:lnTo>
                <a:lnTo>
                  <a:pt x="609600" y="762000"/>
                </a:lnTo>
                <a:lnTo>
                  <a:pt x="914400" y="762000"/>
                </a:lnTo>
                <a:lnTo>
                  <a:pt x="914400" y="152400"/>
                </a:lnTo>
                <a:lnTo>
                  <a:pt x="914400" y="762000"/>
                </a:lnTo>
              </a:path>
              <a:path w="1676400" h="914400">
                <a:moveTo>
                  <a:pt x="914400" y="152400"/>
                </a:moveTo>
                <a:lnTo>
                  <a:pt x="914400" y="0"/>
                </a:lnTo>
                <a:lnTo>
                  <a:pt x="990600" y="762000"/>
                </a:lnTo>
                <a:lnTo>
                  <a:pt x="1066800" y="762000"/>
                </a:lnTo>
                <a:lnTo>
                  <a:pt x="1066800" y="76200"/>
                </a:lnTo>
                <a:lnTo>
                  <a:pt x="1143000" y="762000"/>
                </a:lnTo>
              </a:path>
              <a:path w="1676400" h="914400">
                <a:moveTo>
                  <a:pt x="1219200" y="762000"/>
                </a:moveTo>
                <a:lnTo>
                  <a:pt x="1600200" y="762000"/>
                </a:lnTo>
              </a:path>
              <a:path w="1676400" h="914400">
                <a:moveTo>
                  <a:pt x="1219200" y="762000"/>
                </a:moveTo>
                <a:lnTo>
                  <a:pt x="1143000" y="7620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51800" y="2141220"/>
            <a:ext cx="2057400" cy="914400"/>
          </a:xfrm>
          <a:custGeom>
            <a:avLst/>
            <a:gdLst/>
            <a:ahLst/>
            <a:cxnLst/>
            <a:rect l="l" t="t" r="r" b="b"/>
            <a:pathLst>
              <a:path w="2057400" h="914400">
                <a:moveTo>
                  <a:pt x="0" y="76200"/>
                </a:moveTo>
                <a:lnTo>
                  <a:pt x="0" y="914400"/>
                </a:lnTo>
                <a:lnTo>
                  <a:pt x="2057400" y="914400"/>
                </a:lnTo>
              </a:path>
              <a:path w="2057400" h="914400">
                <a:moveTo>
                  <a:pt x="0" y="762000"/>
                </a:moveTo>
                <a:lnTo>
                  <a:pt x="304800" y="762000"/>
                </a:lnTo>
                <a:lnTo>
                  <a:pt x="304800" y="0"/>
                </a:lnTo>
                <a:lnTo>
                  <a:pt x="381000" y="762000"/>
                </a:lnTo>
                <a:lnTo>
                  <a:pt x="609600" y="762000"/>
                </a:lnTo>
                <a:lnTo>
                  <a:pt x="609600" y="0"/>
                </a:lnTo>
                <a:lnTo>
                  <a:pt x="685800" y="762000"/>
                </a:lnTo>
                <a:lnTo>
                  <a:pt x="1066800" y="762000"/>
                </a:lnTo>
                <a:lnTo>
                  <a:pt x="1066800" y="0"/>
                </a:lnTo>
                <a:lnTo>
                  <a:pt x="1143000" y="762000"/>
                </a:lnTo>
                <a:lnTo>
                  <a:pt x="1600200" y="762000"/>
                </a:lnTo>
                <a:lnTo>
                  <a:pt x="1600200" y="0"/>
                </a:lnTo>
                <a:lnTo>
                  <a:pt x="1676400" y="762000"/>
                </a:lnTo>
                <a:lnTo>
                  <a:pt x="1981200" y="7620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5959602" y="1938020"/>
            <a:ext cx="939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583565" algn="l"/>
              </a:tabLst>
            </a:pPr>
            <a:r>
              <a:rPr dirty="0">
                <a:latin typeface="Times New Roman"/>
                <a:cs typeface="Times New Roman"/>
              </a:rPr>
              <a:t>1</a:t>
            </a:r>
            <a:r>
              <a:rPr spc="450" dirty="0">
                <a:latin typeface="Times New Roman"/>
                <a:cs typeface="Times New Roman"/>
              </a:rPr>
              <a:t> </a:t>
            </a:r>
            <a:r>
              <a:rPr spc="-50" dirty="0">
                <a:latin typeface="Times New Roman"/>
                <a:cs typeface="Times New Roman"/>
              </a:rPr>
              <a:t>2</a:t>
            </a:r>
            <a:r>
              <a:rPr dirty="0">
                <a:latin typeface="Times New Roman"/>
                <a:cs typeface="Times New Roman"/>
              </a:rPr>
              <a:t>	3</a:t>
            </a:r>
            <a:r>
              <a:rPr spc="440" dirty="0">
                <a:latin typeface="Times New Roman"/>
                <a:cs typeface="Times New Roman"/>
              </a:rPr>
              <a:t> </a:t>
            </a:r>
            <a:r>
              <a:rPr spc="-60" dirty="0">
                <a:latin typeface="Times New Roman"/>
                <a:cs typeface="Times New Roman"/>
              </a:rPr>
              <a:t>4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283709" y="1930407"/>
            <a:ext cx="1454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54965" algn="l"/>
                <a:tab pos="812165" algn="l"/>
                <a:tab pos="1326515" algn="l"/>
              </a:tabLst>
            </a:pPr>
            <a:r>
              <a:rPr spc="-50" dirty="0">
                <a:latin typeface="Times New Roman"/>
                <a:cs typeface="Times New Roman"/>
              </a:rPr>
              <a:t>1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2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3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4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64517" y="2311415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Times New Roman"/>
                <a:cs typeface="Times New Roman"/>
              </a:rPr>
              <a:t>TFA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60125" y="2242835"/>
            <a:ext cx="635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HFBA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30724" y="3157235"/>
            <a:ext cx="317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5" dirty="0">
                <a:latin typeface="Times New Roman"/>
                <a:cs typeface="Times New Roman"/>
              </a:rPr>
              <a:t>RT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45324" y="3233427"/>
            <a:ext cx="2794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488565" algn="l"/>
              </a:tabLst>
            </a:pPr>
            <a:r>
              <a:rPr sz="2700" spc="-37" baseline="1543" dirty="0">
                <a:latin typeface="Times New Roman"/>
                <a:cs typeface="Times New Roman"/>
              </a:rPr>
              <a:t>RT</a:t>
            </a:r>
            <a:r>
              <a:rPr sz="2700" baseline="1543" dirty="0">
                <a:latin typeface="Times New Roman"/>
                <a:cs typeface="Times New Roman"/>
              </a:rPr>
              <a:t>	</a:t>
            </a:r>
            <a:r>
              <a:rPr spc="-25" dirty="0">
                <a:latin typeface="Times New Roman"/>
                <a:cs typeface="Times New Roman"/>
              </a:rPr>
              <a:t>RT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5.</a:t>
            </a:r>
            <a:r>
              <a:rPr spc="-55" dirty="0"/>
              <a:t> </a:t>
            </a:r>
            <a:r>
              <a:rPr spc="-20" dirty="0"/>
              <a:t>Ion-</a:t>
            </a:r>
            <a:r>
              <a:rPr dirty="0"/>
              <a:t>pairing</a:t>
            </a:r>
            <a:r>
              <a:rPr spc="-55" dirty="0"/>
              <a:t> </a:t>
            </a:r>
            <a:r>
              <a:rPr dirty="0"/>
              <a:t>agents</a:t>
            </a:r>
            <a:r>
              <a:rPr spc="-55" dirty="0"/>
              <a:t> </a:t>
            </a:r>
            <a:r>
              <a:rPr spc="-10" dirty="0"/>
              <a:t>(cont)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0525253" y="6765318"/>
            <a:ext cx="178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25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08300" y="1676401"/>
            <a:ext cx="7810500" cy="3948429"/>
          </a:xfrm>
          <a:custGeom>
            <a:avLst/>
            <a:gdLst/>
            <a:ahLst/>
            <a:cxnLst/>
            <a:rect l="l" t="t" r="r" b="b"/>
            <a:pathLst>
              <a:path w="7810500" h="3948429">
                <a:moveTo>
                  <a:pt x="0" y="0"/>
                </a:moveTo>
                <a:lnTo>
                  <a:pt x="0" y="3947922"/>
                </a:lnTo>
                <a:lnTo>
                  <a:pt x="7810500" y="3947921"/>
                </a:lnTo>
                <a:lnTo>
                  <a:pt x="7810500" y="0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CC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92374" y="1707897"/>
            <a:ext cx="7607934" cy="38722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36880">
              <a:spcBef>
                <a:spcPts val="100"/>
              </a:spcBef>
            </a:pPr>
            <a:r>
              <a:rPr dirty="0">
                <a:latin typeface="Arial MT"/>
                <a:cs typeface="Arial MT"/>
              </a:rPr>
              <a:t>Additive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that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changes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character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mobile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phase.</a:t>
            </a:r>
            <a:r>
              <a:rPr spc="45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RP </a:t>
            </a:r>
            <a:r>
              <a:rPr dirty="0">
                <a:latin typeface="Arial MT"/>
                <a:cs typeface="Arial MT"/>
              </a:rPr>
              <a:t>chromatography,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water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weak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solvent,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acetonitrile,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strong </a:t>
            </a:r>
            <a:r>
              <a:rPr dirty="0">
                <a:latin typeface="Arial MT"/>
                <a:cs typeface="Arial MT"/>
              </a:rPr>
              <a:t>solvent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added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gradually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generate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gradient.</a:t>
            </a:r>
            <a:endParaRPr>
              <a:latin typeface="Arial MT"/>
              <a:cs typeface="Arial MT"/>
            </a:endParaRPr>
          </a:p>
          <a:p>
            <a:pPr marL="12700" marR="6328410" algn="just">
              <a:spcBef>
                <a:spcPts val="1095"/>
              </a:spcBef>
            </a:pPr>
            <a:r>
              <a:rPr spc="-10" dirty="0">
                <a:latin typeface="Arial MT"/>
                <a:cs typeface="Arial MT"/>
              </a:rPr>
              <a:t>Acetonitrile. Isopropanol. Methanol.</a:t>
            </a:r>
            <a:endParaRPr>
              <a:latin typeface="Arial MT"/>
              <a:cs typeface="Arial MT"/>
            </a:endParaRPr>
          </a:p>
          <a:p>
            <a:pPr marL="12700">
              <a:spcBef>
                <a:spcPts val="5"/>
              </a:spcBef>
            </a:pPr>
            <a:r>
              <a:rPr spc="-10" dirty="0">
                <a:latin typeface="Arial MT"/>
                <a:cs typeface="Arial MT"/>
              </a:rPr>
              <a:t>Ethanol</a:t>
            </a:r>
            <a:endParaRPr>
              <a:latin typeface="Arial MT"/>
              <a:cs typeface="Arial MT"/>
            </a:endParaRPr>
          </a:p>
          <a:p>
            <a:pPr marL="12700" marR="5080">
              <a:spcBef>
                <a:spcPts val="1095"/>
              </a:spcBef>
            </a:pPr>
            <a:r>
              <a:rPr dirty="0">
                <a:latin typeface="Arial MT"/>
                <a:cs typeface="Arial MT"/>
              </a:rPr>
              <a:t>Acetonitrile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reverse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phase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solvent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choice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because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UV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cut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off </a:t>
            </a:r>
            <a:r>
              <a:rPr dirty="0">
                <a:latin typeface="Arial MT"/>
                <a:cs typeface="Arial MT"/>
              </a:rPr>
              <a:t>for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acetonitrile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is190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nm,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allowing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detection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lower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wavelengths.</a:t>
            </a:r>
            <a:r>
              <a:rPr spc="47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It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20" dirty="0">
                <a:latin typeface="Arial MT"/>
                <a:cs typeface="Arial MT"/>
              </a:rPr>
              <a:t>less </a:t>
            </a:r>
            <a:r>
              <a:rPr dirty="0">
                <a:latin typeface="Arial MT"/>
                <a:cs typeface="Arial MT"/>
              </a:rPr>
              <a:t>viscous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than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methanol,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thus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causing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less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fluctuations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pressure.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20" dirty="0">
                <a:latin typeface="Arial MT"/>
                <a:cs typeface="Arial MT"/>
              </a:rPr>
              <a:t>Less </a:t>
            </a:r>
            <a:r>
              <a:rPr dirty="0">
                <a:latin typeface="Arial MT"/>
                <a:cs typeface="Arial MT"/>
              </a:rPr>
              <a:t>buble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formation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occurs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when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mixed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with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water.</a:t>
            </a:r>
            <a:r>
              <a:rPr spc="46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also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better </a:t>
            </a:r>
            <a:r>
              <a:rPr dirty="0">
                <a:latin typeface="Arial MT"/>
                <a:cs typeface="Arial MT"/>
              </a:rPr>
              <a:t>selectivity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peptides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proteins.</a:t>
            </a:r>
            <a:r>
              <a:rPr spc="45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Isopropanol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used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either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alone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25" dirty="0">
                <a:latin typeface="Arial MT"/>
                <a:cs typeface="Arial MT"/>
              </a:rPr>
              <a:t> in </a:t>
            </a:r>
            <a:r>
              <a:rPr dirty="0">
                <a:latin typeface="Arial MT"/>
                <a:cs typeface="Arial MT"/>
              </a:rPr>
              <a:t>combination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with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acetonitrile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elute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large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hydrophobic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proteins.</a:t>
            </a:r>
            <a:endParaRPr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6.</a:t>
            </a:r>
            <a:r>
              <a:rPr spc="-65" dirty="0"/>
              <a:t> </a:t>
            </a:r>
            <a:r>
              <a:rPr dirty="0"/>
              <a:t>Organic</a:t>
            </a:r>
            <a:r>
              <a:rPr spc="-60" dirty="0"/>
              <a:t> </a:t>
            </a:r>
            <a:r>
              <a:rPr spc="-10" dirty="0"/>
              <a:t>modifiers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525253" y="6765318"/>
            <a:ext cx="178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25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98800" y="2129027"/>
            <a:ext cx="7696200" cy="2641600"/>
          </a:xfrm>
          <a:prstGeom prst="rect">
            <a:avLst/>
          </a:prstGeom>
          <a:ln w="9525">
            <a:solidFill>
              <a:srgbClr val="CCCCFF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6520" marR="177800">
              <a:spcBef>
                <a:spcPts val="345"/>
              </a:spcBef>
            </a:pPr>
            <a:r>
              <a:rPr dirty="0">
                <a:latin typeface="Arial MT"/>
                <a:cs typeface="Arial MT"/>
              </a:rPr>
              <a:t>Peptides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proteins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detected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by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UV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absorption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at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wave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length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20" dirty="0">
                <a:latin typeface="Arial MT"/>
                <a:cs typeface="Arial MT"/>
              </a:rPr>
              <a:t>from </a:t>
            </a:r>
            <a:r>
              <a:rPr b="1" spc="-10" dirty="0">
                <a:solidFill>
                  <a:srgbClr val="FF0000"/>
                </a:solidFill>
                <a:latin typeface="Arial"/>
                <a:cs typeface="Arial"/>
              </a:rPr>
              <a:t>210-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220</a:t>
            </a:r>
            <a:r>
              <a:rPr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>
                <a:latin typeface="Arial MT"/>
                <a:cs typeface="Arial MT"/>
              </a:rPr>
              <a:t>nm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which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detect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amide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bond.</a:t>
            </a:r>
            <a:r>
              <a:rPr spc="484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aromatic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side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chains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of </a:t>
            </a:r>
            <a:r>
              <a:rPr dirty="0">
                <a:solidFill>
                  <a:srgbClr val="0000CC"/>
                </a:solidFill>
                <a:latin typeface="Arial MT"/>
                <a:cs typeface="Arial MT"/>
              </a:rPr>
              <a:t>tyrosine,</a:t>
            </a:r>
            <a:r>
              <a:rPr spc="-30" dirty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CC"/>
                </a:solidFill>
                <a:latin typeface="Arial MT"/>
                <a:cs typeface="Arial MT"/>
              </a:rPr>
              <a:t>phenylalanine</a:t>
            </a:r>
            <a:r>
              <a:rPr spc="-25" dirty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CC"/>
                </a:solidFill>
                <a:latin typeface="Arial MT"/>
                <a:cs typeface="Arial MT"/>
              </a:rPr>
              <a:t>and</a:t>
            </a:r>
            <a:r>
              <a:rPr spc="-25" dirty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CC"/>
                </a:solidFill>
                <a:latin typeface="Arial MT"/>
                <a:cs typeface="Arial MT"/>
              </a:rPr>
              <a:t>tryptophan</a:t>
            </a:r>
            <a:r>
              <a:rPr spc="-20" dirty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absorb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light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250</a:t>
            </a:r>
            <a:r>
              <a:rPr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b="1" spc="-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290</a:t>
            </a:r>
            <a:r>
              <a:rPr b="1" spc="-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pc="-25" dirty="0">
                <a:latin typeface="Arial MT"/>
                <a:cs typeface="Arial MT"/>
              </a:rPr>
              <a:t>nm </a:t>
            </a:r>
            <a:r>
              <a:rPr dirty="0">
                <a:latin typeface="Arial MT"/>
                <a:cs typeface="Arial MT"/>
              </a:rPr>
              <a:t>ultraviolet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range.</a:t>
            </a:r>
            <a:endParaRPr>
              <a:latin typeface="Arial MT"/>
              <a:cs typeface="Arial MT"/>
            </a:endParaRPr>
          </a:p>
          <a:p>
            <a:pPr marR="1118870" algn="ctr">
              <a:spcBef>
                <a:spcPts val="545"/>
              </a:spcBef>
              <a:tabLst>
                <a:tab pos="354965" algn="l"/>
                <a:tab pos="723900" algn="l"/>
              </a:tabLst>
            </a:pPr>
            <a:r>
              <a:rPr b="1" spc="-50" dirty="0">
                <a:latin typeface="Arial"/>
                <a:cs typeface="Arial"/>
              </a:rPr>
              <a:t>H</a:t>
            </a:r>
            <a:r>
              <a:rPr b="1" dirty="0">
                <a:latin typeface="Arial"/>
                <a:cs typeface="Arial"/>
              </a:rPr>
              <a:t>	</a:t>
            </a:r>
            <a:r>
              <a:rPr b="1" spc="-50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b="1" spc="-50" dirty="0">
                <a:solidFill>
                  <a:srgbClr val="FF0000"/>
                </a:solidFill>
                <a:latin typeface="Arial"/>
                <a:cs typeface="Arial"/>
              </a:rPr>
              <a:t>H</a:t>
            </a:r>
            <a:endParaRPr>
              <a:latin typeface="Arial"/>
              <a:cs typeface="Arial"/>
            </a:endParaRPr>
          </a:p>
          <a:p>
            <a:pPr marL="1010919">
              <a:spcBef>
                <a:spcPts val="10"/>
              </a:spcBef>
            </a:pP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Amide</a:t>
            </a:r>
            <a:r>
              <a:rPr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20" dirty="0">
                <a:solidFill>
                  <a:srgbClr val="FF0000"/>
                </a:solidFill>
                <a:latin typeface="Arial"/>
                <a:cs typeface="Arial"/>
              </a:rPr>
              <a:t>Bond</a:t>
            </a:r>
            <a:endParaRPr>
              <a:latin typeface="Arial"/>
              <a:cs typeface="Arial"/>
            </a:endParaRPr>
          </a:p>
          <a:p>
            <a:pPr marR="1068070" algn="ctr">
              <a:tabLst>
                <a:tab pos="417830" algn="l"/>
                <a:tab pos="774700" algn="l"/>
              </a:tabLst>
            </a:pPr>
            <a:r>
              <a:rPr b="1" spc="-50" dirty="0">
                <a:latin typeface="Arial"/>
                <a:cs typeface="Arial"/>
              </a:rPr>
              <a:t>C</a:t>
            </a:r>
            <a:r>
              <a:rPr b="1" dirty="0">
                <a:latin typeface="Arial"/>
                <a:cs typeface="Arial"/>
              </a:rPr>
              <a:t>	</a:t>
            </a:r>
            <a:r>
              <a:rPr b="1" spc="-50" dirty="0">
                <a:solidFill>
                  <a:srgbClr val="FF0000"/>
                </a:solidFill>
                <a:latin typeface="Arial"/>
                <a:cs typeface="Arial"/>
              </a:rPr>
              <a:t>C</a:t>
            </a:r>
            <a:r>
              <a:rPr b="1" dirty="0">
                <a:solidFill>
                  <a:srgbClr val="FF0000"/>
                </a:solidFill>
                <a:latin typeface="Arial"/>
                <a:cs typeface="Arial"/>
              </a:rPr>
              <a:t>	</a:t>
            </a:r>
            <a:r>
              <a:rPr b="1" spc="-50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endParaRPr>
              <a:latin typeface="Arial"/>
              <a:cs typeface="Arial"/>
            </a:endParaRPr>
          </a:p>
          <a:p>
            <a:pPr>
              <a:spcBef>
                <a:spcPts val="95"/>
              </a:spcBef>
            </a:pPr>
            <a:endParaRPr>
              <a:latin typeface="Arial"/>
              <a:cs typeface="Arial"/>
            </a:endParaRPr>
          </a:p>
          <a:p>
            <a:pPr marL="96520"/>
            <a:r>
              <a:rPr dirty="0">
                <a:latin typeface="Arial MT"/>
                <a:cs typeface="Arial MT"/>
              </a:rPr>
              <a:t>The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two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most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widely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used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wavelength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are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214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280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nm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375400" y="3657600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451600" y="3657600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56400" y="3657600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08800" y="4038600"/>
            <a:ext cx="228600" cy="0"/>
          </a:xfrm>
          <a:custGeom>
            <a:avLst/>
            <a:gdLst/>
            <a:ahLst/>
            <a:cxnLst/>
            <a:rect l="l" t="t" r="r" b="b"/>
            <a:pathLst>
              <a:path w="228600">
                <a:moveTo>
                  <a:pt x="0" y="0"/>
                </a:moveTo>
                <a:lnTo>
                  <a:pt x="2286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27800" y="40386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46800" y="40386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0" y="0"/>
                </a:moveTo>
                <a:lnTo>
                  <a:pt x="1524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65800" y="4038600"/>
            <a:ext cx="152400" cy="0"/>
          </a:xfrm>
          <a:custGeom>
            <a:avLst/>
            <a:gdLst/>
            <a:ahLst/>
            <a:cxnLst/>
            <a:rect l="l" t="t" r="r" b="b"/>
            <a:pathLst>
              <a:path w="152400">
                <a:moveTo>
                  <a:pt x="15240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94400" y="3657600"/>
            <a:ext cx="0" cy="228600"/>
          </a:xfrm>
          <a:custGeom>
            <a:avLst/>
            <a:gdLst/>
            <a:ahLst/>
            <a:cxnLst/>
            <a:rect l="l" t="t" r="r" b="b"/>
            <a:pathLst>
              <a:path h="228600">
                <a:moveTo>
                  <a:pt x="0" y="0"/>
                </a:moveTo>
                <a:lnTo>
                  <a:pt x="0" y="2286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7.</a:t>
            </a:r>
            <a:r>
              <a:rPr spc="-20" dirty="0"/>
              <a:t> </a:t>
            </a:r>
            <a:r>
              <a:rPr dirty="0"/>
              <a:t>UV</a:t>
            </a:r>
            <a:r>
              <a:rPr spc="-15" dirty="0"/>
              <a:t> </a:t>
            </a:r>
            <a:r>
              <a:rPr spc="-10" dirty="0"/>
              <a:t>detection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10525253" y="6765318"/>
            <a:ext cx="178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25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22600" y="1371600"/>
            <a:ext cx="3581400" cy="2540000"/>
          </a:xfrm>
          <a:prstGeom prst="rect">
            <a:avLst/>
          </a:prstGeom>
          <a:ln w="9525">
            <a:solidFill>
              <a:srgbClr val="CCCCFF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6520" marR="217170">
              <a:spcBef>
                <a:spcPts val="350"/>
              </a:spcBef>
            </a:pPr>
            <a:r>
              <a:rPr sz="2000" dirty="0">
                <a:latin typeface="Arial MT"/>
                <a:cs typeface="Arial MT"/>
              </a:rPr>
              <a:t>When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dealing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with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an </a:t>
            </a:r>
            <a:r>
              <a:rPr sz="2000" dirty="0">
                <a:latin typeface="Arial MT"/>
                <a:cs typeface="Arial MT"/>
              </a:rPr>
              <a:t>unknown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mixture,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although </a:t>
            </a:r>
            <a:r>
              <a:rPr sz="2000" dirty="0">
                <a:latin typeface="Arial MT"/>
                <a:cs typeface="Arial MT"/>
              </a:rPr>
              <a:t>time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consuming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following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good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starting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gradient.</a:t>
            </a:r>
            <a:endParaRPr sz="2000">
              <a:latin typeface="Arial MT"/>
              <a:cs typeface="Arial MT"/>
            </a:endParaRPr>
          </a:p>
          <a:p>
            <a:pPr marL="96520" marR="149860"/>
            <a:r>
              <a:rPr sz="2000" dirty="0">
                <a:latin typeface="Arial MT"/>
                <a:cs typeface="Arial MT"/>
              </a:rPr>
              <a:t>Once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find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where </a:t>
            </a:r>
            <a:r>
              <a:rPr sz="2000" dirty="0">
                <a:latin typeface="Arial MT"/>
                <a:cs typeface="Arial MT"/>
              </a:rPr>
              <a:t>your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compounds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interest </a:t>
            </a:r>
            <a:r>
              <a:rPr sz="2000" dirty="0">
                <a:latin typeface="Arial MT"/>
                <a:cs typeface="Arial MT"/>
              </a:rPr>
              <a:t>elute,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greatly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shorten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analysis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time.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8.</a:t>
            </a:r>
            <a:r>
              <a:rPr spc="-60" dirty="0"/>
              <a:t> </a:t>
            </a:r>
            <a:r>
              <a:rPr dirty="0"/>
              <a:t>Typical</a:t>
            </a:r>
            <a:r>
              <a:rPr spc="-55" dirty="0"/>
              <a:t> </a:t>
            </a:r>
            <a:r>
              <a:rPr spc="-10" dirty="0"/>
              <a:t>gradients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7289801" y="2362200"/>
          <a:ext cx="3535679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69365"/>
                <a:gridCol w="1310640"/>
                <a:gridCol w="955674"/>
              </a:tblGrid>
              <a:tr h="649605">
                <a:tc gridSpan="3">
                  <a:txBody>
                    <a:bodyPr/>
                    <a:lstStyle/>
                    <a:p>
                      <a:pPr marL="131445" marR="107314">
                        <a:lnSpc>
                          <a:spcPts val="2039"/>
                        </a:lnSpc>
                        <a:spcBef>
                          <a:spcPts val="445"/>
                        </a:spcBef>
                      </a:pPr>
                      <a:r>
                        <a:rPr sz="17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Buffer</a:t>
                      </a:r>
                      <a:r>
                        <a:rPr sz="1750" b="1" i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A:</a:t>
                      </a:r>
                      <a:r>
                        <a:rPr sz="1750" b="1" i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0.1%</a:t>
                      </a:r>
                      <a:r>
                        <a:rPr sz="1750" b="1" i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TFA</a:t>
                      </a:r>
                      <a:r>
                        <a:rPr sz="1750" b="1" i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50" b="1" i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water </a:t>
                      </a:r>
                      <a:r>
                        <a:rPr sz="17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Buffer</a:t>
                      </a:r>
                      <a:r>
                        <a:rPr sz="1750" b="1" i="1" spc="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B:</a:t>
                      </a:r>
                      <a:r>
                        <a:rPr sz="1750" b="1" i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0.1%</a:t>
                      </a:r>
                      <a:r>
                        <a:rPr sz="1750" b="1" i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TFA</a:t>
                      </a:r>
                      <a:r>
                        <a:rPr sz="1750" b="1" i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50" b="1" i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acetonitrile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56515" marB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8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59410">
                <a:tc>
                  <a:txBody>
                    <a:bodyPr/>
                    <a:lstStyle/>
                    <a:p>
                      <a:pPr marR="46037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750" b="1" i="1" spc="-20" dirty="0">
                          <a:latin typeface="Arial"/>
                          <a:cs typeface="Arial"/>
                        </a:rPr>
                        <a:t>Time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461009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750" spc="-25" dirty="0">
                          <a:latin typeface="Arial MT"/>
                          <a:cs typeface="Arial MT"/>
                        </a:rPr>
                        <a:t>%A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2667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106045" algn="r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sz="1750" spc="-25" dirty="0">
                          <a:latin typeface="Arial MT"/>
                          <a:cs typeface="Arial MT"/>
                        </a:rPr>
                        <a:t>%B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2667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marR="46037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b="1" i="1" spc="-50" dirty="0">
                          <a:latin typeface="Arial"/>
                          <a:cs typeface="Arial"/>
                        </a:rPr>
                        <a:t>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461009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spc="-25" dirty="0">
                          <a:latin typeface="Arial MT"/>
                          <a:cs typeface="Arial MT"/>
                        </a:rPr>
                        <a:t>100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spc="-50" dirty="0">
                          <a:latin typeface="Arial MT"/>
                          <a:cs typeface="Arial MT"/>
                        </a:rPr>
                        <a:t>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solidFill>
                      <a:srgbClr val="FFFFCC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marR="46037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750" b="1" i="1" spc="-50" dirty="0">
                          <a:latin typeface="Arial"/>
                          <a:cs typeface="Arial"/>
                        </a:rPr>
                        <a:t>5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461009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750" spc="-25" dirty="0">
                          <a:latin typeface="Arial MT"/>
                          <a:cs typeface="Arial MT"/>
                        </a:rPr>
                        <a:t>100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18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750" spc="-50" dirty="0">
                          <a:latin typeface="Arial MT"/>
                          <a:cs typeface="Arial MT"/>
                        </a:rPr>
                        <a:t>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180" marB="0">
                    <a:solidFill>
                      <a:srgbClr val="FFFFCC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marR="45910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b="1" i="1" spc="-25" dirty="0">
                          <a:latin typeface="Arial"/>
                          <a:cs typeface="Arial"/>
                        </a:rPr>
                        <a:t>75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45910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spc="-25" dirty="0">
                          <a:latin typeface="Arial MT"/>
                          <a:cs typeface="Arial MT"/>
                        </a:rPr>
                        <a:t>30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105410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spc="-25" dirty="0">
                          <a:latin typeface="Arial MT"/>
                          <a:cs typeface="Arial MT"/>
                        </a:rPr>
                        <a:t>70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solidFill>
                      <a:srgbClr val="FFFFCC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marR="45910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b="1" i="1" spc="-25" dirty="0">
                          <a:latin typeface="Arial"/>
                          <a:cs typeface="Arial"/>
                        </a:rPr>
                        <a:t>85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46037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spc="-50" dirty="0">
                          <a:latin typeface="Arial MT"/>
                          <a:cs typeface="Arial MT"/>
                        </a:rPr>
                        <a:t>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spc="-25" dirty="0">
                          <a:latin typeface="Arial MT"/>
                          <a:cs typeface="Arial MT"/>
                        </a:rPr>
                        <a:t>100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solidFill>
                      <a:srgbClr val="FFFFCC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marR="45910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b="1" i="1" spc="-25" dirty="0">
                          <a:latin typeface="Arial"/>
                          <a:cs typeface="Arial"/>
                        </a:rPr>
                        <a:t>95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460375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spc="-50" dirty="0">
                          <a:latin typeface="Arial MT"/>
                          <a:cs typeface="Arial MT"/>
                        </a:rPr>
                        <a:t>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spc="-25" dirty="0">
                          <a:latin typeface="Arial MT"/>
                          <a:cs typeface="Arial MT"/>
                        </a:rPr>
                        <a:t>100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solidFill>
                      <a:srgbClr val="FFFFCC"/>
                    </a:solidFill>
                  </a:tcPr>
                </a:tc>
              </a:tr>
              <a:tr h="375920">
                <a:tc>
                  <a:txBody>
                    <a:bodyPr/>
                    <a:lstStyle/>
                    <a:p>
                      <a:pPr marR="459105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750" b="1" i="1" spc="-25" dirty="0">
                          <a:latin typeface="Arial"/>
                          <a:cs typeface="Arial"/>
                        </a:rPr>
                        <a:t>96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461009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750" spc="-25" dirty="0">
                          <a:latin typeface="Arial MT"/>
                          <a:cs typeface="Arial MT"/>
                        </a:rPr>
                        <a:t>100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180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750" spc="-50" dirty="0">
                          <a:latin typeface="Arial MT"/>
                          <a:cs typeface="Arial MT"/>
                        </a:rPr>
                        <a:t>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180" marB="0">
                    <a:solidFill>
                      <a:srgbClr val="FFFFCC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marR="461009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b="1" i="1" spc="-25" dirty="0">
                          <a:latin typeface="Arial"/>
                          <a:cs typeface="Arial"/>
                        </a:rPr>
                        <a:t>120</a:t>
                      </a:r>
                      <a:endParaRPr sz="175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461009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spc="-25" dirty="0">
                          <a:latin typeface="Arial MT"/>
                          <a:cs typeface="Arial MT"/>
                        </a:rPr>
                        <a:t>100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R="106680" algn="r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750" spc="-50" dirty="0">
                          <a:latin typeface="Arial MT"/>
                          <a:cs typeface="Arial MT"/>
                        </a:rPr>
                        <a:t>0</a:t>
                      </a:r>
                      <a:endParaRPr sz="1750">
                        <a:latin typeface="Arial MT"/>
                        <a:cs typeface="Arial MT"/>
                      </a:endParaRPr>
                    </a:p>
                  </a:txBody>
                  <a:tcPr marL="0" marR="0" marT="43815" marB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0525253" y="6765318"/>
            <a:ext cx="178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25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46400" y="1905001"/>
            <a:ext cx="7696200" cy="3675379"/>
          </a:xfrm>
          <a:custGeom>
            <a:avLst/>
            <a:gdLst/>
            <a:ahLst/>
            <a:cxnLst/>
            <a:rect l="l" t="t" r="r" b="b"/>
            <a:pathLst>
              <a:path w="7696200" h="3675379">
                <a:moveTo>
                  <a:pt x="0" y="0"/>
                </a:moveTo>
                <a:lnTo>
                  <a:pt x="0" y="3675126"/>
                </a:lnTo>
                <a:lnTo>
                  <a:pt x="7696200" y="3675125"/>
                </a:lnTo>
                <a:lnTo>
                  <a:pt x="7696200" y="0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CCC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30474" y="1936497"/>
            <a:ext cx="7428230" cy="363689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Size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Exclusion</a:t>
            </a:r>
            <a:r>
              <a:rPr b="1" spc="-10" dirty="0">
                <a:latin typeface="Arial"/>
                <a:cs typeface="Arial"/>
              </a:rPr>
              <a:t> chromatography:</a:t>
            </a:r>
            <a:endParaRPr>
              <a:latin typeface="Arial"/>
              <a:cs typeface="Arial"/>
            </a:endParaRPr>
          </a:p>
          <a:p>
            <a:pPr>
              <a:spcBef>
                <a:spcPts val="95"/>
              </a:spcBef>
            </a:pPr>
            <a:endParaRPr>
              <a:latin typeface="Arial"/>
              <a:cs typeface="Arial"/>
            </a:endParaRPr>
          </a:p>
          <a:p>
            <a:pPr marL="926465"/>
            <a:r>
              <a:rPr dirty="0">
                <a:latin typeface="Arial MT"/>
                <a:cs typeface="Arial MT"/>
              </a:rPr>
              <a:t>Mainly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used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very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large</a:t>
            </a:r>
            <a:r>
              <a:rPr spc="-10" dirty="0">
                <a:latin typeface="Arial MT"/>
                <a:cs typeface="Arial MT"/>
              </a:rPr>
              <a:t> proteins.</a:t>
            </a:r>
            <a:endParaRPr>
              <a:latin typeface="Arial MT"/>
              <a:cs typeface="Arial MT"/>
            </a:endParaRPr>
          </a:p>
          <a:p>
            <a:pPr marL="12700">
              <a:spcBef>
                <a:spcPts val="1090"/>
              </a:spcBef>
            </a:pPr>
            <a:r>
              <a:rPr b="1" dirty="0">
                <a:latin typeface="Arial"/>
                <a:cs typeface="Arial"/>
              </a:rPr>
              <a:t>Cation</a:t>
            </a:r>
            <a:r>
              <a:rPr b="1" spc="-5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exchange</a:t>
            </a:r>
            <a:r>
              <a:rPr b="1" spc="-45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chromatography:</a:t>
            </a:r>
            <a:endParaRPr>
              <a:latin typeface="Arial"/>
              <a:cs typeface="Arial"/>
            </a:endParaRPr>
          </a:p>
          <a:p>
            <a:pPr marL="927100" marR="5080">
              <a:spcBef>
                <a:spcPts val="1090"/>
              </a:spcBef>
            </a:pPr>
            <a:r>
              <a:rPr dirty="0">
                <a:latin typeface="Arial MT"/>
                <a:cs typeface="Arial MT"/>
              </a:rPr>
              <a:t>Very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useful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when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peptides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proteins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contain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inordinate </a:t>
            </a:r>
            <a:r>
              <a:rPr dirty="0">
                <a:latin typeface="Arial MT"/>
                <a:cs typeface="Arial MT"/>
              </a:rPr>
              <a:t>number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negatively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charged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residues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(Asp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Glu).</a:t>
            </a:r>
            <a:r>
              <a:rPr spc="480" dirty="0">
                <a:latin typeface="Arial MT"/>
                <a:cs typeface="Arial MT"/>
              </a:rPr>
              <a:t> </a:t>
            </a:r>
            <a:r>
              <a:rPr spc="-20" dirty="0">
                <a:latin typeface="Arial MT"/>
                <a:cs typeface="Arial MT"/>
              </a:rPr>
              <a:t>Also </a:t>
            </a:r>
            <a:r>
              <a:rPr dirty="0">
                <a:latin typeface="Arial MT"/>
                <a:cs typeface="Arial MT"/>
              </a:rPr>
              <a:t>useful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proteins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containing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posttranslational</a:t>
            </a:r>
            <a:r>
              <a:rPr spc="-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modifications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spc="-20" dirty="0">
                <a:latin typeface="Arial MT"/>
                <a:cs typeface="Arial MT"/>
              </a:rPr>
              <a:t>that </a:t>
            </a:r>
            <a:r>
              <a:rPr dirty="0">
                <a:latin typeface="Arial MT"/>
                <a:cs typeface="Arial MT"/>
              </a:rPr>
              <a:t>make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them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more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hydrophilic.</a:t>
            </a:r>
            <a:endParaRPr>
              <a:latin typeface="Arial MT"/>
              <a:cs typeface="Arial MT"/>
            </a:endParaRPr>
          </a:p>
          <a:p>
            <a:pPr marL="12700">
              <a:spcBef>
                <a:spcPts val="1095"/>
              </a:spcBef>
            </a:pPr>
            <a:r>
              <a:rPr b="1" dirty="0">
                <a:latin typeface="Arial"/>
                <a:cs typeface="Arial"/>
              </a:rPr>
              <a:t>Mixed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mode</a:t>
            </a:r>
            <a:r>
              <a:rPr b="1" spc="-10" dirty="0">
                <a:latin typeface="Arial"/>
                <a:cs typeface="Arial"/>
              </a:rPr>
              <a:t> chromatography:</a:t>
            </a:r>
            <a:endParaRPr>
              <a:latin typeface="Arial"/>
              <a:cs typeface="Arial"/>
            </a:endParaRPr>
          </a:p>
          <a:p>
            <a:pPr marL="927100" marR="894080">
              <a:spcBef>
                <a:spcPts val="1090"/>
              </a:spcBef>
            </a:pPr>
            <a:r>
              <a:rPr dirty="0">
                <a:latin typeface="Arial MT"/>
                <a:cs typeface="Arial MT"/>
              </a:rPr>
              <a:t>uses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mixture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reverse-</a:t>
            </a:r>
            <a:r>
              <a:rPr dirty="0">
                <a:latin typeface="Arial MT"/>
                <a:cs typeface="Arial MT"/>
              </a:rPr>
              <a:t>phase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cationic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10" dirty="0">
                <a:latin typeface="Arial MT"/>
                <a:cs typeface="Arial MT"/>
              </a:rPr>
              <a:t> anionic sorbents.</a:t>
            </a:r>
            <a:endParaRPr>
              <a:latin typeface="Arial MT"/>
              <a:cs typeface="Arial M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9.</a:t>
            </a:r>
            <a:r>
              <a:rPr spc="-50" dirty="0"/>
              <a:t> </a:t>
            </a:r>
            <a:r>
              <a:rPr dirty="0"/>
              <a:t>Other</a:t>
            </a:r>
            <a:r>
              <a:rPr spc="-45" dirty="0"/>
              <a:t> </a:t>
            </a:r>
            <a:r>
              <a:rPr dirty="0"/>
              <a:t>types</a:t>
            </a:r>
            <a:r>
              <a:rPr spc="-45" dirty="0"/>
              <a:t> </a:t>
            </a:r>
            <a:r>
              <a:rPr dirty="0"/>
              <a:t>of</a:t>
            </a:r>
            <a:r>
              <a:rPr spc="-45" dirty="0"/>
              <a:t> </a:t>
            </a:r>
            <a:r>
              <a:rPr spc="-10" dirty="0"/>
              <a:t>chromatography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525253" y="6765318"/>
            <a:ext cx="178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25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48095" y="1093724"/>
            <a:ext cx="8101965" cy="4010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spcBef>
                <a:spcPts val="100"/>
              </a:spcBef>
            </a:pPr>
            <a:r>
              <a:rPr b="1" dirty="0">
                <a:latin typeface="Arial"/>
                <a:cs typeface="Arial"/>
              </a:rPr>
              <a:t>For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Chromatography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in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hurry:</a:t>
            </a:r>
            <a:r>
              <a:rPr b="1" spc="-10" dirty="0">
                <a:latin typeface="Arial"/>
                <a:cs typeface="Arial"/>
              </a:rPr>
              <a:t> </a:t>
            </a:r>
            <a:r>
              <a:rPr dirty="0">
                <a:latin typeface="Arial MT"/>
                <a:cs typeface="Arial MT"/>
              </a:rPr>
              <a:t>New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faster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shorter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columns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are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available </a:t>
            </a:r>
            <a:r>
              <a:rPr dirty="0">
                <a:latin typeface="Arial MT"/>
                <a:cs typeface="Arial MT"/>
              </a:rPr>
              <a:t>from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every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manufacturer.</a:t>
            </a:r>
            <a:r>
              <a:rPr spc="48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These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columns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claim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separation</a:t>
            </a:r>
            <a:r>
              <a:rPr spc="48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tenth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of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time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needed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by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conventional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columns.</a:t>
            </a:r>
            <a:r>
              <a:rPr spc="4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However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their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peak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resolution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5" dirty="0">
                <a:latin typeface="Arial MT"/>
                <a:cs typeface="Arial MT"/>
              </a:rPr>
              <a:t> not </a:t>
            </a:r>
            <a:r>
              <a:rPr dirty="0">
                <a:latin typeface="Arial MT"/>
                <a:cs typeface="Arial MT"/>
              </a:rPr>
              <a:t>as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good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conventional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columns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from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same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manufacturers.</a:t>
            </a:r>
            <a:endParaRPr>
              <a:latin typeface="Arial MT"/>
              <a:cs typeface="Arial MT"/>
            </a:endParaRPr>
          </a:p>
          <a:p>
            <a:pPr marL="38100" marR="689610">
              <a:spcBef>
                <a:spcPts val="1095"/>
              </a:spcBef>
            </a:pPr>
            <a:r>
              <a:rPr dirty="0">
                <a:latin typeface="Arial MT"/>
                <a:cs typeface="Arial MT"/>
              </a:rPr>
              <a:t>Waters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(Intelligent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Speed)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columns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are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supposed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be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10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times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spc="-20" dirty="0">
                <a:latin typeface="Arial MT"/>
                <a:cs typeface="Arial MT"/>
              </a:rPr>
              <a:t>more </a:t>
            </a:r>
            <a:r>
              <a:rPr dirty="0">
                <a:latin typeface="Arial MT"/>
                <a:cs typeface="Arial MT"/>
              </a:rPr>
              <a:t>speedy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than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conventional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XTerra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</a:t>
            </a:r>
            <a:r>
              <a:rPr baseline="-23148" dirty="0">
                <a:latin typeface="Arial MT"/>
                <a:cs typeface="Arial MT"/>
              </a:rPr>
              <a:t>18</a:t>
            </a:r>
            <a:r>
              <a:rPr spc="202" baseline="-23148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column.</a:t>
            </a:r>
            <a:endParaRPr>
              <a:latin typeface="Arial MT"/>
              <a:cs typeface="Arial MT"/>
            </a:endParaRPr>
          </a:p>
          <a:p>
            <a:pPr marL="38100">
              <a:spcBef>
                <a:spcPts val="1095"/>
              </a:spcBef>
            </a:pPr>
            <a:r>
              <a:rPr dirty="0">
                <a:latin typeface="Arial MT"/>
                <a:cs typeface="Arial MT"/>
              </a:rPr>
              <a:t>Applied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Biosystems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Poros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columns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also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have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series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fast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columns.</a:t>
            </a:r>
            <a:endParaRPr>
              <a:latin typeface="Arial MT"/>
              <a:cs typeface="Arial MT"/>
            </a:endParaRPr>
          </a:p>
          <a:p>
            <a:pPr marL="38100" marR="105410">
              <a:spcBef>
                <a:spcPts val="1090"/>
              </a:spcBef>
            </a:pPr>
            <a:r>
              <a:rPr b="1" dirty="0">
                <a:latin typeface="Arial"/>
                <a:cs typeface="Arial"/>
              </a:rPr>
              <a:t>For</a:t>
            </a:r>
            <a:r>
              <a:rPr b="1" spc="-4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purification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of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very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hydrophilic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Proteins</a:t>
            </a:r>
            <a:r>
              <a:rPr b="1" spc="-3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or</a:t>
            </a:r>
            <a:r>
              <a:rPr b="1" spc="-3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peptides: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dirty="0">
                <a:latin typeface="Arial MT"/>
                <a:cs typeface="Arial MT"/>
              </a:rPr>
              <a:t>which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are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usually </a:t>
            </a:r>
            <a:r>
              <a:rPr dirty="0">
                <a:latin typeface="Arial MT"/>
                <a:cs typeface="Arial MT"/>
              </a:rPr>
              <a:t>glycosilated,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phosphorylated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contain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high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percentage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basic,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acidic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or </a:t>
            </a:r>
            <a:r>
              <a:rPr dirty="0">
                <a:latin typeface="Arial MT"/>
                <a:cs typeface="Arial MT"/>
              </a:rPr>
              <a:t>polar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residues,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HFBA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pairing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agent.</a:t>
            </a:r>
            <a:r>
              <a:rPr spc="46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HFBA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ion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pairing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reagent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choice.</a:t>
            </a:r>
            <a:r>
              <a:rPr spc="47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some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cases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both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HFBA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mixed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column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(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</a:t>
            </a:r>
            <a:r>
              <a:rPr baseline="-23148" dirty="0">
                <a:latin typeface="Arial MT"/>
                <a:cs typeface="Arial MT"/>
              </a:rPr>
              <a:t>18</a:t>
            </a:r>
            <a:r>
              <a:rPr spc="217" baseline="-23148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</a:t>
            </a:r>
            <a:r>
              <a:rPr baseline="-23148" dirty="0">
                <a:latin typeface="Arial MT"/>
                <a:cs typeface="Arial MT"/>
              </a:rPr>
              <a:t>4</a:t>
            </a:r>
            <a:r>
              <a:rPr spc="217" baseline="-23148" dirty="0">
                <a:latin typeface="Arial MT"/>
                <a:cs typeface="Arial MT"/>
              </a:rPr>
              <a:t> </a:t>
            </a:r>
            <a:r>
              <a:rPr spc="-50" dirty="0">
                <a:latin typeface="Arial MT"/>
                <a:cs typeface="Arial MT"/>
              </a:rPr>
              <a:t>+ </a:t>
            </a:r>
            <a:r>
              <a:rPr dirty="0">
                <a:latin typeface="Arial MT"/>
                <a:cs typeface="Arial MT"/>
              </a:rPr>
              <a:t>Cation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</a:t>
            </a:r>
            <a:r>
              <a:rPr baseline="-23148" dirty="0">
                <a:latin typeface="Arial MT"/>
                <a:cs typeface="Arial MT"/>
              </a:rPr>
              <a:t>18</a:t>
            </a:r>
            <a:r>
              <a:rPr spc="209" baseline="-23148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</a:t>
            </a:r>
            <a:r>
              <a:rPr baseline="-23148" dirty="0">
                <a:latin typeface="Arial MT"/>
                <a:cs typeface="Arial MT"/>
              </a:rPr>
              <a:t>4</a:t>
            </a:r>
            <a:r>
              <a:rPr spc="217" baseline="-23148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+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Anion)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could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separate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such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compounds.</a:t>
            </a:r>
            <a:r>
              <a:rPr spc="459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This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regimen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is </a:t>
            </a:r>
            <a:r>
              <a:rPr dirty="0">
                <a:latin typeface="Arial MT"/>
                <a:cs typeface="Arial MT"/>
              </a:rPr>
              <a:t>also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successful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for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separation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glycolipids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oligosaccharides.</a:t>
            </a:r>
            <a:endParaRPr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525253" y="6765318"/>
            <a:ext cx="178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25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73502" y="1426718"/>
            <a:ext cx="7620634" cy="1124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6374765" algn="l"/>
              </a:tabLst>
            </a:pPr>
            <a:r>
              <a:rPr dirty="0">
                <a:latin typeface="Arial MT"/>
                <a:cs typeface="Arial MT"/>
              </a:rPr>
              <a:t>CE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cross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between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gel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electrophoresis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high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pressure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liquid </a:t>
            </a:r>
            <a:r>
              <a:rPr dirty="0">
                <a:latin typeface="Arial MT"/>
                <a:cs typeface="Arial MT"/>
              </a:rPr>
              <a:t>chromatography.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Separation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is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based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on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size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to</a:t>
            </a:r>
            <a:r>
              <a:rPr spc="-30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3300"/>
                </a:solidFill>
                <a:latin typeface="Arial MT"/>
                <a:cs typeface="Arial MT"/>
              </a:rPr>
              <a:t>charge</a:t>
            </a:r>
            <a:r>
              <a:rPr spc="-25" dirty="0">
                <a:solidFill>
                  <a:srgbClr val="FF3300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FF3300"/>
                </a:solidFill>
                <a:latin typeface="Arial MT"/>
                <a:cs typeface="Arial MT"/>
              </a:rPr>
              <a:t>ratio</a:t>
            </a:r>
            <a:r>
              <a:rPr spc="-10" dirty="0">
                <a:latin typeface="Arial MT"/>
                <a:cs typeface="Arial MT"/>
              </a:rPr>
              <a:t>.</a:t>
            </a:r>
            <a:r>
              <a:rPr dirty="0">
                <a:latin typeface="Arial MT"/>
                <a:cs typeface="Arial MT"/>
              </a:rPr>
              <a:t>	It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uses</a:t>
            </a:r>
            <a:r>
              <a:rPr spc="484" dirty="0">
                <a:latin typeface="Arial MT"/>
                <a:cs typeface="Arial MT"/>
              </a:rPr>
              <a:t> 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high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voltage</a:t>
            </a:r>
            <a:r>
              <a:rPr spc="-4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generating</a:t>
            </a:r>
            <a:r>
              <a:rPr spc="-3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electroosmotic</a:t>
            </a:r>
            <a:r>
              <a:rPr spc="-4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[EOF]</a:t>
            </a:r>
            <a:r>
              <a:rPr spc="-3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and</a:t>
            </a:r>
            <a:r>
              <a:rPr spc="-3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electrophoretic</a:t>
            </a:r>
            <a:r>
              <a:rPr spc="-4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flow</a:t>
            </a:r>
            <a:r>
              <a:rPr spc="-3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of</a:t>
            </a:r>
            <a:r>
              <a:rPr spc="-3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buffer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solutions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and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ionic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species</a:t>
            </a:r>
            <a:r>
              <a:rPr dirty="0">
                <a:latin typeface="Arial MT"/>
                <a:cs typeface="Arial MT"/>
              </a:rPr>
              <a:t>,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respectively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within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capillary.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22600" y="4800600"/>
            <a:ext cx="1371600" cy="1219200"/>
          </a:xfrm>
          <a:custGeom>
            <a:avLst/>
            <a:gdLst/>
            <a:ahLst/>
            <a:cxnLst/>
            <a:rect l="l" t="t" r="r" b="b"/>
            <a:pathLst>
              <a:path w="1371600" h="1219200">
                <a:moveTo>
                  <a:pt x="152400" y="228600"/>
                </a:moveTo>
                <a:lnTo>
                  <a:pt x="152400" y="609600"/>
                </a:lnTo>
                <a:lnTo>
                  <a:pt x="685800" y="609600"/>
                </a:lnTo>
                <a:lnTo>
                  <a:pt x="685800" y="228600"/>
                </a:lnTo>
              </a:path>
              <a:path w="1371600" h="1219200">
                <a:moveTo>
                  <a:pt x="228600" y="381000"/>
                </a:moveTo>
                <a:lnTo>
                  <a:pt x="228600" y="0"/>
                </a:lnTo>
              </a:path>
              <a:path w="1371600" h="1219200">
                <a:moveTo>
                  <a:pt x="228600" y="76200"/>
                </a:moveTo>
                <a:lnTo>
                  <a:pt x="0" y="76200"/>
                </a:lnTo>
                <a:lnTo>
                  <a:pt x="0" y="1219200"/>
                </a:lnTo>
              </a:path>
              <a:path w="1371600" h="1219200">
                <a:moveTo>
                  <a:pt x="0" y="1143000"/>
                </a:moveTo>
                <a:lnTo>
                  <a:pt x="1371600" y="114300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94200" y="5715001"/>
            <a:ext cx="533400" cy="284693"/>
          </a:xfrm>
          <a:prstGeom prst="rect">
            <a:avLst/>
          </a:prstGeom>
          <a:solidFill>
            <a:srgbClr val="CCCCFF"/>
          </a:solidFill>
          <a:ln w="9525">
            <a:solidFill>
              <a:srgbClr val="FFFFFF"/>
            </a:solidFill>
          </a:ln>
        </p:spPr>
        <p:txBody>
          <a:bodyPr vert="horz" wrap="square" lIns="0" tIns="7620" rIns="0" bIns="0" rtlCol="0">
            <a:spAutoFit/>
          </a:bodyPr>
          <a:lstStyle/>
          <a:p>
            <a:pPr marL="100965">
              <a:spcBef>
                <a:spcPts val="60"/>
              </a:spcBef>
            </a:pPr>
            <a:r>
              <a:rPr spc="-25" dirty="0">
                <a:latin typeface="Times New Roman"/>
                <a:cs typeface="Times New Roman"/>
              </a:rPr>
              <a:t>HV</a:t>
            </a:r>
            <a:endParaRPr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475038" y="4186238"/>
            <a:ext cx="2676525" cy="1762125"/>
            <a:chOff x="1595437" y="4186237"/>
            <a:chExt cx="2676525" cy="1762125"/>
          </a:xfrm>
        </p:grpSpPr>
        <p:sp>
          <p:nvSpPr>
            <p:cNvPr id="6" name="object 6"/>
            <p:cNvSpPr/>
            <p:nvPr/>
          </p:nvSpPr>
          <p:spPr>
            <a:xfrm>
              <a:off x="1600200" y="4419600"/>
              <a:ext cx="2667000" cy="1524000"/>
            </a:xfrm>
            <a:custGeom>
              <a:avLst/>
              <a:gdLst/>
              <a:ahLst/>
              <a:cxnLst/>
              <a:rect l="l" t="t" r="r" b="b"/>
              <a:pathLst>
                <a:path w="2667000" h="1524000">
                  <a:moveTo>
                    <a:pt x="1447800" y="1524000"/>
                  </a:moveTo>
                  <a:lnTo>
                    <a:pt x="2667000" y="1524000"/>
                  </a:lnTo>
                </a:path>
                <a:path w="2667000" h="1524000">
                  <a:moveTo>
                    <a:pt x="2667000" y="1447800"/>
                  </a:moveTo>
                  <a:lnTo>
                    <a:pt x="2667000" y="381000"/>
                  </a:lnTo>
                </a:path>
                <a:path w="2667000" h="1524000">
                  <a:moveTo>
                    <a:pt x="1981200" y="609600"/>
                  </a:moveTo>
                  <a:lnTo>
                    <a:pt x="1981200" y="914400"/>
                  </a:lnTo>
                  <a:lnTo>
                    <a:pt x="2514600" y="914400"/>
                  </a:lnTo>
                  <a:lnTo>
                    <a:pt x="2514600" y="609600"/>
                  </a:lnTo>
                </a:path>
                <a:path w="2667000" h="1524000">
                  <a:moveTo>
                    <a:pt x="2667000" y="1143000"/>
                  </a:moveTo>
                  <a:lnTo>
                    <a:pt x="2667000" y="1524000"/>
                  </a:lnTo>
                </a:path>
                <a:path w="2667000" h="1524000">
                  <a:moveTo>
                    <a:pt x="2667000" y="381000"/>
                  </a:moveTo>
                  <a:lnTo>
                    <a:pt x="2438400" y="381000"/>
                  </a:lnTo>
                </a:path>
                <a:path w="2667000" h="1524000">
                  <a:moveTo>
                    <a:pt x="2438400" y="304800"/>
                  </a:moveTo>
                  <a:lnTo>
                    <a:pt x="2438400" y="762000"/>
                  </a:lnTo>
                </a:path>
                <a:path w="2667000" h="1524000">
                  <a:moveTo>
                    <a:pt x="0" y="685800"/>
                  </a:moveTo>
                  <a:lnTo>
                    <a:pt x="0" y="0"/>
                  </a:lnTo>
                  <a:lnTo>
                    <a:pt x="2209800" y="0"/>
                  </a:lnTo>
                  <a:lnTo>
                    <a:pt x="2209800" y="685800"/>
                  </a:lnTo>
                </a:path>
                <a:path w="2667000" h="1524000">
                  <a:moveTo>
                    <a:pt x="76200" y="685800"/>
                  </a:moveTo>
                  <a:lnTo>
                    <a:pt x="76200" y="76200"/>
                  </a:lnTo>
                  <a:lnTo>
                    <a:pt x="2133600" y="76200"/>
                  </a:lnTo>
                  <a:lnTo>
                    <a:pt x="2133600" y="68580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819400" y="4191000"/>
              <a:ext cx="685800" cy="533400"/>
            </a:xfrm>
            <a:custGeom>
              <a:avLst/>
              <a:gdLst/>
              <a:ahLst/>
              <a:cxnLst/>
              <a:rect l="l" t="t" r="r" b="b"/>
              <a:pathLst>
                <a:path w="685800" h="533400">
                  <a:moveTo>
                    <a:pt x="685799" y="533400"/>
                  </a:moveTo>
                  <a:lnTo>
                    <a:pt x="685799" y="0"/>
                  </a:lnTo>
                  <a:lnTo>
                    <a:pt x="0" y="0"/>
                  </a:lnTo>
                  <a:lnTo>
                    <a:pt x="0" y="533400"/>
                  </a:lnTo>
                  <a:lnTo>
                    <a:pt x="685799" y="53340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19400" y="4191000"/>
              <a:ext cx="685800" cy="533400"/>
            </a:xfrm>
            <a:custGeom>
              <a:avLst/>
              <a:gdLst/>
              <a:ahLst/>
              <a:cxnLst/>
              <a:rect l="l" t="t" r="r" b="b"/>
              <a:pathLst>
                <a:path w="685800" h="533400">
                  <a:moveTo>
                    <a:pt x="0" y="0"/>
                  </a:moveTo>
                  <a:lnTo>
                    <a:pt x="0" y="533400"/>
                  </a:lnTo>
                  <a:lnTo>
                    <a:pt x="685799" y="533400"/>
                  </a:lnTo>
                  <a:lnTo>
                    <a:pt x="685799" y="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765548" y="4346702"/>
            <a:ext cx="55245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spc="-10" dirty="0">
                <a:latin typeface="Times New Roman"/>
                <a:cs typeface="Times New Roman"/>
              </a:rPr>
              <a:t>Detector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999038" y="3805238"/>
            <a:ext cx="1076325" cy="390525"/>
            <a:chOff x="3119437" y="3805237"/>
            <a:chExt cx="1076325" cy="390525"/>
          </a:xfrm>
        </p:grpSpPr>
        <p:sp>
          <p:nvSpPr>
            <p:cNvPr id="11" name="object 11"/>
            <p:cNvSpPr/>
            <p:nvPr/>
          </p:nvSpPr>
          <p:spPr>
            <a:xfrm>
              <a:off x="3124200" y="3962400"/>
              <a:ext cx="914400" cy="228600"/>
            </a:xfrm>
            <a:custGeom>
              <a:avLst/>
              <a:gdLst/>
              <a:ahLst/>
              <a:cxnLst/>
              <a:rect l="l" t="t" r="r" b="b"/>
              <a:pathLst>
                <a:path w="914400" h="228600">
                  <a:moveTo>
                    <a:pt x="0" y="228600"/>
                  </a:moveTo>
                  <a:lnTo>
                    <a:pt x="0" y="0"/>
                  </a:lnTo>
                  <a:lnTo>
                    <a:pt x="914399" y="0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10000" y="38100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381000" y="304800"/>
                  </a:moveTo>
                  <a:lnTo>
                    <a:pt x="381000" y="0"/>
                  </a:lnTo>
                  <a:lnTo>
                    <a:pt x="0" y="0"/>
                  </a:lnTo>
                  <a:lnTo>
                    <a:pt x="0" y="304800"/>
                  </a:lnTo>
                  <a:lnTo>
                    <a:pt x="381000" y="304800"/>
                  </a:lnTo>
                  <a:close/>
                </a:path>
              </a:pathLst>
            </a:custGeom>
            <a:solidFill>
              <a:srgbClr val="00CC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810000" y="3810000"/>
              <a:ext cx="381000" cy="304800"/>
            </a:xfrm>
            <a:custGeom>
              <a:avLst/>
              <a:gdLst/>
              <a:ahLst/>
              <a:cxnLst/>
              <a:rect l="l" t="t" r="r" b="b"/>
              <a:pathLst>
                <a:path w="381000" h="304800">
                  <a:moveTo>
                    <a:pt x="381000" y="304800"/>
                  </a:moveTo>
                  <a:lnTo>
                    <a:pt x="381000" y="0"/>
                  </a:lnTo>
                  <a:lnTo>
                    <a:pt x="0" y="0"/>
                  </a:lnTo>
                  <a:lnTo>
                    <a:pt x="0" y="304800"/>
                  </a:lnTo>
                  <a:lnTo>
                    <a:pt x="381000" y="3048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245101" y="4978400"/>
            <a:ext cx="58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buffer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08400" y="5177028"/>
            <a:ext cx="1752600" cy="169545"/>
          </a:xfrm>
          <a:custGeom>
            <a:avLst/>
            <a:gdLst/>
            <a:ahLst/>
            <a:cxnLst/>
            <a:rect l="l" t="t" r="r" b="b"/>
            <a:pathLst>
              <a:path w="1752600" h="169545">
                <a:moveTo>
                  <a:pt x="461772" y="3048"/>
                </a:moveTo>
                <a:lnTo>
                  <a:pt x="459486" y="0"/>
                </a:lnTo>
                <a:lnTo>
                  <a:pt x="455676" y="0"/>
                </a:lnTo>
                <a:lnTo>
                  <a:pt x="70878" y="128511"/>
                </a:lnTo>
                <a:lnTo>
                  <a:pt x="60198" y="96774"/>
                </a:lnTo>
                <a:lnTo>
                  <a:pt x="0" y="156972"/>
                </a:lnTo>
                <a:lnTo>
                  <a:pt x="55626" y="164998"/>
                </a:lnTo>
                <a:lnTo>
                  <a:pt x="84582" y="169164"/>
                </a:lnTo>
                <a:lnTo>
                  <a:pt x="73952" y="137655"/>
                </a:lnTo>
                <a:lnTo>
                  <a:pt x="458724" y="9144"/>
                </a:lnTo>
                <a:lnTo>
                  <a:pt x="461772" y="6858"/>
                </a:lnTo>
                <a:lnTo>
                  <a:pt x="461772" y="3048"/>
                </a:lnTo>
                <a:close/>
              </a:path>
              <a:path w="1752600" h="169545">
                <a:moveTo>
                  <a:pt x="1752600" y="80772"/>
                </a:moveTo>
                <a:lnTo>
                  <a:pt x="1681734" y="33528"/>
                </a:lnTo>
                <a:lnTo>
                  <a:pt x="1677758" y="66294"/>
                </a:lnTo>
                <a:lnTo>
                  <a:pt x="1143762" y="0"/>
                </a:lnTo>
                <a:lnTo>
                  <a:pt x="1139952" y="762"/>
                </a:lnTo>
                <a:lnTo>
                  <a:pt x="1138428" y="3810"/>
                </a:lnTo>
                <a:lnTo>
                  <a:pt x="1139190" y="7620"/>
                </a:lnTo>
                <a:lnTo>
                  <a:pt x="1142238" y="9144"/>
                </a:lnTo>
                <a:lnTo>
                  <a:pt x="1676565" y="76123"/>
                </a:lnTo>
                <a:lnTo>
                  <a:pt x="1672590" y="108966"/>
                </a:lnTo>
                <a:lnTo>
                  <a:pt x="1694688" y="101180"/>
                </a:lnTo>
                <a:lnTo>
                  <a:pt x="1752600" y="807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178303" y="3911600"/>
            <a:ext cx="8267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capillary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627627" y="4186429"/>
            <a:ext cx="386080" cy="233679"/>
          </a:xfrm>
          <a:custGeom>
            <a:avLst/>
            <a:gdLst/>
            <a:ahLst/>
            <a:cxnLst/>
            <a:rect l="l" t="t" r="r" b="b"/>
            <a:pathLst>
              <a:path w="386080" h="233679">
                <a:moveTo>
                  <a:pt x="322769" y="190014"/>
                </a:moveTo>
                <a:lnTo>
                  <a:pt x="6858" y="762"/>
                </a:lnTo>
                <a:lnTo>
                  <a:pt x="3048" y="0"/>
                </a:lnTo>
                <a:lnTo>
                  <a:pt x="762" y="2286"/>
                </a:lnTo>
                <a:lnTo>
                  <a:pt x="0" y="6096"/>
                </a:lnTo>
                <a:lnTo>
                  <a:pt x="2286" y="8382"/>
                </a:lnTo>
                <a:lnTo>
                  <a:pt x="318002" y="197959"/>
                </a:lnTo>
                <a:lnTo>
                  <a:pt x="322769" y="190014"/>
                </a:lnTo>
                <a:close/>
              </a:path>
              <a:path w="386080" h="233679">
                <a:moveTo>
                  <a:pt x="336042" y="229156"/>
                </a:moveTo>
                <a:lnTo>
                  <a:pt x="336042" y="199644"/>
                </a:lnTo>
                <a:lnTo>
                  <a:pt x="335280" y="202692"/>
                </a:lnTo>
                <a:lnTo>
                  <a:pt x="332232" y="204977"/>
                </a:lnTo>
                <a:lnTo>
                  <a:pt x="328422" y="204216"/>
                </a:lnTo>
                <a:lnTo>
                  <a:pt x="318002" y="197959"/>
                </a:lnTo>
                <a:lnTo>
                  <a:pt x="300990" y="226313"/>
                </a:lnTo>
                <a:lnTo>
                  <a:pt x="336042" y="229156"/>
                </a:lnTo>
                <a:close/>
              </a:path>
              <a:path w="386080" h="233679">
                <a:moveTo>
                  <a:pt x="336042" y="199644"/>
                </a:moveTo>
                <a:lnTo>
                  <a:pt x="333756" y="196596"/>
                </a:lnTo>
                <a:lnTo>
                  <a:pt x="322769" y="190014"/>
                </a:lnTo>
                <a:lnTo>
                  <a:pt x="318002" y="197959"/>
                </a:lnTo>
                <a:lnTo>
                  <a:pt x="328422" y="204216"/>
                </a:lnTo>
                <a:lnTo>
                  <a:pt x="332232" y="204977"/>
                </a:lnTo>
                <a:lnTo>
                  <a:pt x="335280" y="202692"/>
                </a:lnTo>
                <a:lnTo>
                  <a:pt x="336042" y="199644"/>
                </a:lnTo>
                <a:close/>
              </a:path>
              <a:path w="386080" h="233679">
                <a:moveTo>
                  <a:pt x="385572" y="233172"/>
                </a:moveTo>
                <a:lnTo>
                  <a:pt x="339852" y="161544"/>
                </a:lnTo>
                <a:lnTo>
                  <a:pt x="322769" y="190014"/>
                </a:lnTo>
                <a:lnTo>
                  <a:pt x="333756" y="196596"/>
                </a:lnTo>
                <a:lnTo>
                  <a:pt x="336042" y="199644"/>
                </a:lnTo>
                <a:lnTo>
                  <a:pt x="336042" y="229156"/>
                </a:lnTo>
                <a:lnTo>
                  <a:pt x="385572" y="2331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692902" y="4140200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20" dirty="0">
                <a:latin typeface="Times New Roman"/>
                <a:cs typeface="Times New Roman"/>
              </a:rPr>
              <a:t>Data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92903" y="4414520"/>
            <a:ext cx="1029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Times New Roman"/>
                <a:cs typeface="Times New Roman"/>
              </a:rPr>
              <a:t>acquisition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146800" y="4038600"/>
            <a:ext cx="386080" cy="386080"/>
          </a:xfrm>
          <a:custGeom>
            <a:avLst/>
            <a:gdLst/>
            <a:ahLst/>
            <a:cxnLst/>
            <a:rect l="l" t="t" r="r" b="b"/>
            <a:pathLst>
              <a:path w="386079" h="386079">
                <a:moveTo>
                  <a:pt x="80772" y="26670"/>
                </a:moveTo>
                <a:lnTo>
                  <a:pt x="0" y="0"/>
                </a:lnTo>
                <a:lnTo>
                  <a:pt x="26670" y="80772"/>
                </a:lnTo>
                <a:lnTo>
                  <a:pt x="40386" y="67056"/>
                </a:lnTo>
                <a:lnTo>
                  <a:pt x="40386" y="44958"/>
                </a:lnTo>
                <a:lnTo>
                  <a:pt x="41148" y="41148"/>
                </a:lnTo>
                <a:lnTo>
                  <a:pt x="44958" y="40386"/>
                </a:lnTo>
                <a:lnTo>
                  <a:pt x="48005" y="41148"/>
                </a:lnTo>
                <a:lnTo>
                  <a:pt x="57139" y="50302"/>
                </a:lnTo>
                <a:lnTo>
                  <a:pt x="80772" y="26670"/>
                </a:lnTo>
                <a:close/>
              </a:path>
              <a:path w="386079" h="386079">
                <a:moveTo>
                  <a:pt x="57139" y="50302"/>
                </a:moveTo>
                <a:lnTo>
                  <a:pt x="48005" y="41148"/>
                </a:lnTo>
                <a:lnTo>
                  <a:pt x="44958" y="40386"/>
                </a:lnTo>
                <a:lnTo>
                  <a:pt x="41148" y="41148"/>
                </a:lnTo>
                <a:lnTo>
                  <a:pt x="40386" y="44958"/>
                </a:lnTo>
                <a:lnTo>
                  <a:pt x="41148" y="48005"/>
                </a:lnTo>
                <a:lnTo>
                  <a:pt x="50302" y="57139"/>
                </a:lnTo>
                <a:lnTo>
                  <a:pt x="57139" y="50302"/>
                </a:lnTo>
                <a:close/>
              </a:path>
              <a:path w="386079" h="386079">
                <a:moveTo>
                  <a:pt x="50302" y="57139"/>
                </a:moveTo>
                <a:lnTo>
                  <a:pt x="41148" y="48005"/>
                </a:lnTo>
                <a:lnTo>
                  <a:pt x="40386" y="44958"/>
                </a:lnTo>
                <a:lnTo>
                  <a:pt x="40386" y="67056"/>
                </a:lnTo>
                <a:lnTo>
                  <a:pt x="50302" y="57139"/>
                </a:lnTo>
                <a:close/>
              </a:path>
              <a:path w="386079" h="386079">
                <a:moveTo>
                  <a:pt x="385572" y="381000"/>
                </a:moveTo>
                <a:lnTo>
                  <a:pt x="384048" y="377951"/>
                </a:lnTo>
                <a:lnTo>
                  <a:pt x="57139" y="50302"/>
                </a:lnTo>
                <a:lnTo>
                  <a:pt x="50302" y="57139"/>
                </a:lnTo>
                <a:lnTo>
                  <a:pt x="377951" y="384048"/>
                </a:lnTo>
                <a:lnTo>
                  <a:pt x="381000" y="385572"/>
                </a:lnTo>
                <a:lnTo>
                  <a:pt x="384048" y="384048"/>
                </a:lnTo>
                <a:lnTo>
                  <a:pt x="385572" y="381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908800" y="2814827"/>
            <a:ext cx="4343400" cy="3397250"/>
          </a:xfrm>
          <a:prstGeom prst="rect">
            <a:avLst/>
          </a:prstGeom>
          <a:ln w="9525">
            <a:solidFill>
              <a:srgbClr val="CCCCFF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6520" marR="187960">
              <a:spcBef>
                <a:spcPts val="345"/>
              </a:spcBef>
            </a:pPr>
            <a:r>
              <a:rPr dirty="0">
                <a:latin typeface="Arial MT"/>
                <a:cs typeface="Arial MT"/>
              </a:rPr>
              <a:t>The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basic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instrument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made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0" dirty="0">
                <a:latin typeface="Arial MT"/>
                <a:cs typeface="Arial MT"/>
              </a:rPr>
              <a:t> fused </a:t>
            </a:r>
            <a:r>
              <a:rPr dirty="0">
                <a:latin typeface="Arial MT"/>
                <a:cs typeface="Arial MT"/>
              </a:rPr>
              <a:t>silica</a:t>
            </a:r>
            <a:r>
              <a:rPr spc="-4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capillary,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controllable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spc="-20" dirty="0">
                <a:latin typeface="Arial MT"/>
                <a:cs typeface="Arial MT"/>
              </a:rPr>
              <a:t>high </a:t>
            </a:r>
            <a:r>
              <a:rPr dirty="0">
                <a:latin typeface="Arial MT"/>
                <a:cs typeface="Arial MT"/>
              </a:rPr>
              <a:t>voltage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power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supply,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two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electrode </a:t>
            </a:r>
            <a:r>
              <a:rPr dirty="0">
                <a:latin typeface="Arial MT"/>
                <a:cs typeface="Arial MT"/>
              </a:rPr>
              <a:t>assemblies,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two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buffer</a:t>
            </a:r>
            <a:r>
              <a:rPr spc="-1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reservoirs,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5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UV </a:t>
            </a:r>
            <a:r>
              <a:rPr dirty="0">
                <a:latin typeface="Arial MT"/>
                <a:cs typeface="Arial MT"/>
              </a:rPr>
              <a:t>detector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data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acquisition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system.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ends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capillary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are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placed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in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buffer.</a:t>
            </a:r>
            <a:r>
              <a:rPr spc="45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After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filling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capillary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20" dirty="0">
                <a:latin typeface="Arial MT"/>
                <a:cs typeface="Arial MT"/>
              </a:rPr>
              <a:t>with </a:t>
            </a:r>
            <a:r>
              <a:rPr dirty="0">
                <a:latin typeface="Arial MT"/>
                <a:cs typeface="Arial MT"/>
              </a:rPr>
              <a:t>buffer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sample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introduced</a:t>
            </a:r>
            <a:r>
              <a:rPr spc="-25" dirty="0">
                <a:latin typeface="Arial MT"/>
                <a:cs typeface="Arial MT"/>
              </a:rPr>
              <a:t> by </a:t>
            </a:r>
            <a:r>
              <a:rPr dirty="0">
                <a:latin typeface="Arial MT"/>
                <a:cs typeface="Arial MT"/>
              </a:rPr>
              <a:t>dipping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end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capillary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the </a:t>
            </a:r>
            <a:r>
              <a:rPr dirty="0">
                <a:latin typeface="Arial MT"/>
                <a:cs typeface="Arial MT"/>
              </a:rPr>
              <a:t>sample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solution.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CE</a:t>
            </a:r>
            <a:r>
              <a:rPr spc="459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nothing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is </a:t>
            </a:r>
            <a:r>
              <a:rPr dirty="0">
                <a:latin typeface="Arial MT"/>
                <a:cs typeface="Arial MT"/>
              </a:rPr>
              <a:t>retained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CC"/>
                </a:solidFill>
                <a:latin typeface="Arial MT"/>
                <a:cs typeface="Arial MT"/>
              </a:rPr>
              <a:t>the</a:t>
            </a:r>
            <a:r>
              <a:rPr spc="-25" dirty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CC"/>
                </a:solidFill>
                <a:latin typeface="Arial MT"/>
                <a:cs typeface="Arial MT"/>
              </a:rPr>
              <a:t>analogous</a:t>
            </a:r>
            <a:r>
              <a:rPr spc="-25" dirty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CC"/>
                </a:solidFill>
                <a:latin typeface="Arial MT"/>
                <a:cs typeface="Arial MT"/>
              </a:rPr>
              <a:t>term</a:t>
            </a:r>
            <a:r>
              <a:rPr spc="-25" dirty="0">
                <a:solidFill>
                  <a:srgbClr val="0000CC"/>
                </a:solidFill>
                <a:latin typeface="Arial MT"/>
                <a:cs typeface="Arial MT"/>
              </a:rPr>
              <a:t> to </a:t>
            </a:r>
            <a:r>
              <a:rPr dirty="0">
                <a:solidFill>
                  <a:srgbClr val="0000CC"/>
                </a:solidFill>
                <a:latin typeface="Arial MT"/>
                <a:cs typeface="Arial MT"/>
              </a:rPr>
              <a:t>retention</a:t>
            </a:r>
            <a:r>
              <a:rPr spc="-30" dirty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CC"/>
                </a:solidFill>
                <a:latin typeface="Arial MT"/>
                <a:cs typeface="Arial MT"/>
              </a:rPr>
              <a:t>time</a:t>
            </a:r>
            <a:r>
              <a:rPr spc="-30" dirty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CC"/>
                </a:solidFill>
                <a:latin typeface="Arial MT"/>
                <a:cs typeface="Arial MT"/>
              </a:rPr>
              <a:t>is</a:t>
            </a:r>
            <a:r>
              <a:rPr spc="-30" dirty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00CC"/>
                </a:solidFill>
                <a:latin typeface="Arial MT"/>
                <a:cs typeface="Arial MT"/>
              </a:rPr>
              <a:t>migration</a:t>
            </a:r>
            <a:r>
              <a:rPr spc="-25" dirty="0">
                <a:solidFill>
                  <a:srgbClr val="0000CC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0000CC"/>
                </a:solidFill>
                <a:latin typeface="Arial MT"/>
                <a:cs typeface="Arial MT"/>
              </a:rPr>
              <a:t>time</a:t>
            </a:r>
            <a:r>
              <a:rPr sz="1700" spc="-10" dirty="0">
                <a:solidFill>
                  <a:srgbClr val="0000CC"/>
                </a:solidFill>
                <a:latin typeface="Times New Roman"/>
                <a:cs typeface="Times New Roman"/>
              </a:rPr>
              <a:t>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10.</a:t>
            </a:r>
            <a:r>
              <a:rPr spc="-114" dirty="0"/>
              <a:t> </a:t>
            </a:r>
            <a:r>
              <a:rPr dirty="0"/>
              <a:t>Capillary</a:t>
            </a:r>
            <a:r>
              <a:rPr spc="-114" dirty="0"/>
              <a:t> </a:t>
            </a:r>
            <a:r>
              <a:rPr dirty="0"/>
              <a:t>electrophoresis</a:t>
            </a:r>
            <a:r>
              <a:rPr spc="-110" dirty="0"/>
              <a:t> </a:t>
            </a:r>
            <a:r>
              <a:rPr spc="-20" dirty="0"/>
              <a:t>(CE)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0525253" y="6765318"/>
            <a:ext cx="178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25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46400" y="1371601"/>
            <a:ext cx="8001000" cy="2299335"/>
          </a:xfrm>
          <a:prstGeom prst="rect">
            <a:avLst/>
          </a:prstGeom>
          <a:ln w="9525">
            <a:solidFill>
              <a:srgbClr val="CCCCFF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6520" marR="252095">
              <a:spcBef>
                <a:spcPts val="345"/>
              </a:spcBef>
              <a:tabLst>
                <a:tab pos="6090285" algn="l"/>
              </a:tabLst>
            </a:pPr>
            <a:r>
              <a:rPr dirty="0">
                <a:latin typeface="Arial MT"/>
                <a:cs typeface="Arial MT"/>
              </a:rPr>
              <a:t>The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fused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silica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capillaries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have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ionizable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silanol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group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contact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with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the </a:t>
            </a:r>
            <a:r>
              <a:rPr dirty="0">
                <a:latin typeface="Arial MT"/>
                <a:cs typeface="Arial MT"/>
              </a:rPr>
              <a:t>buffer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within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capillary.</a:t>
            </a:r>
            <a:r>
              <a:rPr spc="46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pI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silica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about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20" dirty="0">
                <a:latin typeface="Arial MT"/>
                <a:cs typeface="Arial MT"/>
              </a:rPr>
              <a:t>1.5.</a:t>
            </a:r>
            <a:r>
              <a:rPr dirty="0">
                <a:latin typeface="Arial MT"/>
                <a:cs typeface="Arial MT"/>
              </a:rPr>
              <a:t>	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degree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of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ionization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is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controlled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by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pH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of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buffer.</a:t>
            </a:r>
            <a:r>
              <a:rPr spc="47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negatively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charged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wall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attracts</a:t>
            </a:r>
            <a:r>
              <a:rPr spc="-3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positively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charged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ions</a:t>
            </a:r>
            <a:r>
              <a:rPr spc="-3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from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buffer,</a:t>
            </a:r>
            <a:r>
              <a:rPr spc="-3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creating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an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electrical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double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layer.</a:t>
            </a:r>
            <a:r>
              <a:rPr spc="46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When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voltage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is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applied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across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capillary,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cations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in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 diffuse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portion</a:t>
            </a:r>
            <a:r>
              <a:rPr spc="-3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of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double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layer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migrate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in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direction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of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cathode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carrying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water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with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them</a:t>
            </a:r>
            <a:r>
              <a:rPr dirty="0">
                <a:latin typeface="Arial MT"/>
                <a:cs typeface="Arial MT"/>
              </a:rPr>
              <a:t>.</a:t>
            </a:r>
            <a:r>
              <a:rPr spc="47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result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net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flow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buffer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solution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direction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of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negative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electrode.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384800" y="3848100"/>
            <a:ext cx="2667000" cy="0"/>
          </a:xfrm>
          <a:custGeom>
            <a:avLst/>
            <a:gdLst/>
            <a:ahLst/>
            <a:cxnLst/>
            <a:rect l="l" t="t" r="r" b="b"/>
            <a:pathLst>
              <a:path w="2667000">
                <a:moveTo>
                  <a:pt x="0" y="0"/>
                </a:moveTo>
                <a:lnTo>
                  <a:pt x="26670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84800" y="4381500"/>
            <a:ext cx="2743200" cy="0"/>
          </a:xfrm>
          <a:custGeom>
            <a:avLst/>
            <a:gdLst/>
            <a:ahLst/>
            <a:cxnLst/>
            <a:rect l="l" t="t" r="r" b="b"/>
            <a:pathLst>
              <a:path w="2743200">
                <a:moveTo>
                  <a:pt x="0" y="0"/>
                </a:moveTo>
                <a:lnTo>
                  <a:pt x="2743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46800" y="43053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51600" y="43053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32600" y="43053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61000" y="39243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94400" y="39243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765800" y="39243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99200" y="39243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80200" y="39243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061200" y="39243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442200" y="39243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823200" y="3924300"/>
            <a:ext cx="76200" cy="0"/>
          </a:xfrm>
          <a:custGeom>
            <a:avLst/>
            <a:gdLst/>
            <a:ahLst/>
            <a:cxnLst/>
            <a:rect l="l" t="t" r="r" b="b"/>
            <a:pathLst>
              <a:path w="76200">
                <a:moveTo>
                  <a:pt x="0" y="0"/>
                </a:moveTo>
                <a:lnTo>
                  <a:pt x="762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56428" y="4114800"/>
            <a:ext cx="1605280" cy="76200"/>
          </a:xfrm>
          <a:custGeom>
            <a:avLst/>
            <a:gdLst/>
            <a:ahLst/>
            <a:cxnLst/>
            <a:rect l="l" t="t" r="r" b="b"/>
            <a:pathLst>
              <a:path w="1605279" h="76200">
                <a:moveTo>
                  <a:pt x="1546098" y="38100"/>
                </a:moveTo>
                <a:lnTo>
                  <a:pt x="1544574" y="35051"/>
                </a:lnTo>
                <a:lnTo>
                  <a:pt x="1541526" y="33527"/>
                </a:lnTo>
                <a:lnTo>
                  <a:pt x="4572" y="33527"/>
                </a:lnTo>
                <a:lnTo>
                  <a:pt x="1524" y="35051"/>
                </a:lnTo>
                <a:lnTo>
                  <a:pt x="0" y="38100"/>
                </a:lnTo>
                <a:lnTo>
                  <a:pt x="1524" y="41148"/>
                </a:lnTo>
                <a:lnTo>
                  <a:pt x="4572" y="42672"/>
                </a:lnTo>
                <a:lnTo>
                  <a:pt x="1541526" y="42672"/>
                </a:lnTo>
                <a:lnTo>
                  <a:pt x="1544574" y="41148"/>
                </a:lnTo>
                <a:lnTo>
                  <a:pt x="1546098" y="38100"/>
                </a:lnTo>
                <a:close/>
              </a:path>
              <a:path w="1605279" h="76200">
                <a:moveTo>
                  <a:pt x="1604772" y="38100"/>
                </a:moveTo>
                <a:lnTo>
                  <a:pt x="1528572" y="0"/>
                </a:lnTo>
                <a:lnTo>
                  <a:pt x="1528572" y="33527"/>
                </a:lnTo>
                <a:lnTo>
                  <a:pt x="1541526" y="33527"/>
                </a:lnTo>
                <a:lnTo>
                  <a:pt x="1544574" y="35051"/>
                </a:lnTo>
                <a:lnTo>
                  <a:pt x="1546098" y="38100"/>
                </a:lnTo>
                <a:lnTo>
                  <a:pt x="1546098" y="67437"/>
                </a:lnTo>
                <a:lnTo>
                  <a:pt x="1604772" y="38100"/>
                </a:lnTo>
                <a:close/>
              </a:path>
              <a:path w="1605279" h="76200">
                <a:moveTo>
                  <a:pt x="1546098" y="67437"/>
                </a:moveTo>
                <a:lnTo>
                  <a:pt x="1546098" y="38100"/>
                </a:lnTo>
                <a:lnTo>
                  <a:pt x="1544574" y="41148"/>
                </a:lnTo>
                <a:lnTo>
                  <a:pt x="1541526" y="42672"/>
                </a:lnTo>
                <a:lnTo>
                  <a:pt x="1528572" y="42672"/>
                </a:lnTo>
                <a:lnTo>
                  <a:pt x="1528572" y="76200"/>
                </a:lnTo>
                <a:lnTo>
                  <a:pt x="1546098" y="674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981341" y="3987800"/>
            <a:ext cx="805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700" spc="-457" baseline="-29320" dirty="0">
                <a:latin typeface="Times New Roman"/>
                <a:cs typeface="Times New Roman"/>
              </a:rPr>
              <a:t>+</a:t>
            </a:r>
            <a:r>
              <a:rPr spc="-305" dirty="0">
                <a:latin typeface="Times New Roman"/>
                <a:cs typeface="Times New Roman"/>
              </a:rPr>
              <a:t>E</a:t>
            </a:r>
            <a:r>
              <a:rPr u="sng" spc="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pc="-965" dirty="0">
                <a:latin typeface="Times New Roman"/>
                <a:cs typeface="Times New Roman"/>
              </a:rPr>
              <a:t>O</a:t>
            </a:r>
            <a:r>
              <a:rPr sz="2700" spc="-82" baseline="-29320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F</a:t>
            </a:r>
            <a:r>
              <a:rPr spc="-55" dirty="0">
                <a:latin typeface="Times New Roman"/>
                <a:cs typeface="Times New Roman"/>
              </a:rPr>
              <a:t> </a:t>
            </a:r>
            <a:r>
              <a:rPr sz="2700" strike="sngStrike" spc="-75" baseline="-29320" dirty="0">
                <a:latin typeface="Times New Roman"/>
                <a:cs typeface="Times New Roman"/>
              </a:rPr>
              <a:t>+</a:t>
            </a:r>
            <a:endParaRPr sz="2700" baseline="-2932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61103" y="3835400"/>
            <a:ext cx="289623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spcBef>
                <a:spcPts val="100"/>
              </a:spcBef>
              <a:tabLst>
                <a:tab pos="499745" algn="l"/>
                <a:tab pos="800100" algn="l"/>
                <a:tab pos="1100455" algn="l"/>
                <a:tab pos="1400810" algn="l"/>
                <a:tab pos="1814830" algn="l"/>
                <a:tab pos="2172335" algn="l"/>
                <a:tab pos="2586990" algn="l"/>
              </a:tabLst>
            </a:pPr>
            <a:r>
              <a:rPr sz="2700" b="1" spc="-37" baseline="-27777" dirty="0">
                <a:solidFill>
                  <a:srgbClr val="FF0000"/>
                </a:solidFill>
                <a:latin typeface="Times New Roman"/>
                <a:cs typeface="Times New Roman"/>
              </a:rPr>
              <a:t>+</a:t>
            </a:r>
            <a:r>
              <a:rPr spc="-25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+</a:t>
            </a:r>
            <a:endParaRPr>
              <a:latin typeface="Times New Roman"/>
              <a:cs typeface="Times New Roman"/>
            </a:endParaRPr>
          </a:p>
          <a:p>
            <a:pPr marL="199390">
              <a:tabLst>
                <a:tab pos="499745" algn="l"/>
                <a:tab pos="857250" algn="l"/>
                <a:tab pos="1157605" algn="l"/>
                <a:tab pos="1457960" algn="l"/>
                <a:tab pos="2715895" algn="l"/>
              </a:tabLst>
            </a:pPr>
            <a:r>
              <a:rPr strike="sngStrike" spc="-50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trike="sngStrike" spc="-50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pc="-50" dirty="0">
                <a:latin typeface="Times New Roman"/>
                <a:cs typeface="Times New Roman"/>
              </a:rPr>
              <a:t>+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trike="sngStrike" spc="-50" dirty="0">
                <a:latin typeface="Times New Roman"/>
                <a:cs typeface="Times New Roman"/>
              </a:rPr>
              <a:t>+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131299" y="3949692"/>
            <a:ext cx="101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10.</a:t>
            </a:r>
            <a:r>
              <a:rPr spc="-35" dirty="0"/>
              <a:t> </a:t>
            </a:r>
            <a:r>
              <a:rPr dirty="0"/>
              <a:t>CE</a:t>
            </a:r>
            <a:r>
              <a:rPr spc="-30" dirty="0"/>
              <a:t> </a:t>
            </a:r>
            <a:r>
              <a:rPr spc="-10" dirty="0"/>
              <a:t>(cont)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946400" y="4648201"/>
            <a:ext cx="8001000" cy="1613535"/>
          </a:xfrm>
          <a:prstGeom prst="rect">
            <a:avLst/>
          </a:prstGeom>
          <a:ln w="9525">
            <a:solidFill>
              <a:srgbClr val="CCCCFF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6520" marR="314325">
              <a:spcBef>
                <a:spcPts val="345"/>
              </a:spcBef>
              <a:tabLst>
                <a:tab pos="3804920" algn="l"/>
              </a:tabLst>
            </a:pPr>
            <a:r>
              <a:rPr dirty="0">
                <a:latin typeface="Arial MT"/>
                <a:cs typeface="Arial MT"/>
              </a:rPr>
              <a:t>The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EOF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makes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possible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simultaneous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analysis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cations,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anions</a:t>
            </a:r>
            <a:r>
              <a:rPr spc="-25" dirty="0">
                <a:latin typeface="Arial MT"/>
                <a:cs typeface="Arial MT"/>
              </a:rPr>
              <a:t> and </a:t>
            </a:r>
            <a:r>
              <a:rPr dirty="0">
                <a:latin typeface="Arial MT"/>
                <a:cs typeface="Arial MT"/>
              </a:rPr>
              <a:t>neutral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species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single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analysis.</a:t>
            </a:r>
            <a:r>
              <a:rPr dirty="0">
                <a:latin typeface="Arial MT"/>
                <a:cs typeface="Arial MT"/>
              </a:rPr>
              <a:t>	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At</a:t>
            </a:r>
            <a:r>
              <a:rPr b="1" spc="-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neutral</a:t>
            </a:r>
            <a:r>
              <a:rPr b="1" spc="-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to</a:t>
            </a:r>
            <a:r>
              <a:rPr b="1" spc="-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alkaline</a:t>
            </a:r>
            <a:r>
              <a:rPr b="1" spc="-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pH,</a:t>
            </a:r>
            <a:r>
              <a:rPr b="1" spc="-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the</a:t>
            </a:r>
            <a:r>
              <a:rPr b="1" spc="-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EOF</a:t>
            </a:r>
            <a:r>
              <a:rPr b="1" spc="-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spc="-25" dirty="0">
                <a:solidFill>
                  <a:srgbClr val="FF3300"/>
                </a:solidFill>
                <a:latin typeface="Arial"/>
                <a:cs typeface="Arial"/>
              </a:rPr>
              <a:t>is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sufficiently</a:t>
            </a:r>
            <a:r>
              <a:rPr b="1" spc="-5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stronger</a:t>
            </a:r>
            <a:r>
              <a:rPr b="1" spc="-4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than</a:t>
            </a:r>
            <a:r>
              <a:rPr b="1" spc="-4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electrophoretic</a:t>
            </a:r>
            <a:r>
              <a:rPr b="1" spc="-4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migration,</a:t>
            </a:r>
            <a:r>
              <a:rPr b="1" spc="-4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such</a:t>
            </a:r>
            <a:r>
              <a:rPr b="1" spc="-4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that</a:t>
            </a:r>
            <a:r>
              <a:rPr b="1" spc="-4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spc="-25" dirty="0">
                <a:solidFill>
                  <a:srgbClr val="FF3300"/>
                </a:solidFill>
                <a:latin typeface="Arial"/>
                <a:cs typeface="Arial"/>
              </a:rPr>
              <a:t>all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species</a:t>
            </a:r>
            <a:r>
              <a:rPr b="1" spc="-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are</a:t>
            </a:r>
            <a:r>
              <a:rPr b="1" spc="-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swept</a:t>
            </a:r>
            <a:r>
              <a:rPr b="1" spc="-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towards</a:t>
            </a:r>
            <a:r>
              <a:rPr b="1" spc="-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the</a:t>
            </a:r>
            <a:r>
              <a:rPr b="1" spc="-25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dirty="0">
                <a:solidFill>
                  <a:srgbClr val="FF3300"/>
                </a:solidFill>
                <a:latin typeface="Arial"/>
                <a:cs typeface="Arial"/>
              </a:rPr>
              <a:t>negative</a:t>
            </a:r>
            <a:r>
              <a:rPr b="1" spc="-20" dirty="0">
                <a:solidFill>
                  <a:srgbClr val="FF33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3300"/>
                </a:solidFill>
                <a:latin typeface="Arial"/>
                <a:cs typeface="Arial"/>
              </a:rPr>
              <a:t>electrode.</a:t>
            </a:r>
            <a:endParaRPr>
              <a:latin typeface="Arial"/>
              <a:cs typeface="Arial"/>
            </a:endParaRPr>
          </a:p>
          <a:p>
            <a:pPr marL="96520">
              <a:spcBef>
                <a:spcPts val="1100"/>
              </a:spcBef>
            </a:pPr>
            <a:r>
              <a:rPr b="1" dirty="0">
                <a:latin typeface="Arial"/>
                <a:cs typeface="Arial"/>
              </a:rPr>
              <a:t>The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order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of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migration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is:</a:t>
            </a:r>
            <a:r>
              <a:rPr b="1" spc="-1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cations,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neutrals,</a:t>
            </a:r>
            <a:r>
              <a:rPr b="1" spc="-2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and</a:t>
            </a:r>
            <a:r>
              <a:rPr b="1" spc="-20" dirty="0">
                <a:latin typeface="Arial"/>
                <a:cs typeface="Arial"/>
              </a:rPr>
              <a:t> </a:t>
            </a:r>
            <a:r>
              <a:rPr b="1" spc="-10" dirty="0">
                <a:latin typeface="Arial"/>
                <a:cs typeface="Arial"/>
              </a:rPr>
              <a:t>anions</a:t>
            </a:r>
            <a:endParaRPr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525253" y="6765318"/>
            <a:ext cx="178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25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7" name="Footer Placeholder 2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65400" y="1219201"/>
            <a:ext cx="8610600" cy="2299335"/>
          </a:xfrm>
          <a:prstGeom prst="rect">
            <a:avLst/>
          </a:prstGeom>
          <a:ln w="9525">
            <a:solidFill>
              <a:srgbClr val="CCCCFF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6520" marR="187960">
              <a:spcBef>
                <a:spcPts val="345"/>
              </a:spcBef>
              <a:tabLst>
                <a:tab pos="6433185" algn="l"/>
              </a:tabLst>
            </a:pPr>
            <a:r>
              <a:rPr dirty="0">
                <a:latin typeface="Arial MT"/>
                <a:cs typeface="Arial MT"/>
              </a:rPr>
              <a:t>Zwitterionic</a:t>
            </a:r>
            <a:r>
              <a:rPr spc="-4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molecules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such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peptides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are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easily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separated.</a:t>
            </a:r>
            <a:r>
              <a:rPr dirty="0">
                <a:latin typeface="Arial MT"/>
                <a:cs typeface="Arial MT"/>
              </a:rPr>
              <a:t>	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At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high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pH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EOF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is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large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and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peptide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is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negatively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charged.</a:t>
            </a:r>
            <a:r>
              <a:rPr spc="45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Despite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peptide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migration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towards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positive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electrode,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EOF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is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overwhelming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and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3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peptide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migrates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toward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negative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electrode.</a:t>
            </a:r>
            <a:r>
              <a:rPr spc="45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At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low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pH</a:t>
            </a:r>
            <a:r>
              <a:rPr spc="-1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the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peptide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is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positively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charged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EOF</a:t>
            </a:r>
            <a:r>
              <a:rPr spc="-20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spc="-25" dirty="0">
                <a:solidFill>
                  <a:srgbClr val="00659A"/>
                </a:solidFill>
                <a:latin typeface="Arial MT"/>
                <a:cs typeface="Arial MT"/>
              </a:rPr>
              <a:t>is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very</a:t>
            </a:r>
            <a:r>
              <a:rPr spc="-15" dirty="0">
                <a:solidFill>
                  <a:srgbClr val="00659A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00659A"/>
                </a:solidFill>
                <a:latin typeface="Arial MT"/>
                <a:cs typeface="Arial MT"/>
              </a:rPr>
              <a:t>small</a:t>
            </a:r>
            <a:r>
              <a:rPr dirty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r>
              <a:rPr spc="4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Thus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solidFill>
                  <a:srgbClr val="FF0000"/>
                </a:solidFill>
                <a:latin typeface="Arial MT"/>
                <a:cs typeface="Arial MT"/>
              </a:rPr>
              <a:t>peptide</a:t>
            </a:r>
            <a:r>
              <a:rPr spc="-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0000"/>
                </a:solidFill>
                <a:latin typeface="Arial MT"/>
                <a:cs typeface="Arial MT"/>
              </a:rPr>
              <a:t>electrophoretic</a:t>
            </a:r>
            <a:r>
              <a:rPr spc="-1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0000"/>
                </a:solidFill>
                <a:latin typeface="Arial MT"/>
                <a:cs typeface="Arial MT"/>
              </a:rPr>
              <a:t>migration</a:t>
            </a:r>
            <a:r>
              <a:rPr spc="-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0000"/>
                </a:solidFill>
                <a:latin typeface="Arial MT"/>
                <a:cs typeface="Arial MT"/>
              </a:rPr>
              <a:t>and</a:t>
            </a:r>
            <a:r>
              <a:rPr spc="-1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0000"/>
                </a:solidFill>
                <a:latin typeface="Arial MT"/>
                <a:cs typeface="Arial MT"/>
              </a:rPr>
              <a:t>EOF</a:t>
            </a:r>
            <a:r>
              <a:rPr spc="-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0000"/>
                </a:solidFill>
                <a:latin typeface="Arial MT"/>
                <a:cs typeface="Arial MT"/>
              </a:rPr>
              <a:t>are</a:t>
            </a:r>
            <a:r>
              <a:rPr spc="-1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0000"/>
                </a:solidFill>
                <a:latin typeface="Arial MT"/>
                <a:cs typeface="Arial MT"/>
              </a:rPr>
              <a:t>towards</a:t>
            </a:r>
            <a:r>
              <a:rPr spc="-1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spc="-25" dirty="0">
                <a:solidFill>
                  <a:srgbClr val="FF0000"/>
                </a:solidFill>
                <a:latin typeface="Arial MT"/>
                <a:cs typeface="Arial MT"/>
              </a:rPr>
              <a:t>the </a:t>
            </a:r>
            <a:r>
              <a:rPr dirty="0">
                <a:solidFill>
                  <a:srgbClr val="FF0000"/>
                </a:solidFill>
                <a:latin typeface="Arial MT"/>
                <a:cs typeface="Arial MT"/>
              </a:rPr>
              <a:t>negative</a:t>
            </a:r>
            <a:r>
              <a:rPr spc="-25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>
                <a:solidFill>
                  <a:srgbClr val="FF0000"/>
                </a:solidFill>
                <a:latin typeface="Arial MT"/>
                <a:cs typeface="Arial MT"/>
              </a:rPr>
              <a:t>electrode.</a:t>
            </a:r>
            <a:r>
              <a:rPr spc="470" dirty="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In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silica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capillaries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most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solutes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migrate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towards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10" dirty="0">
                <a:latin typeface="Arial MT"/>
                <a:cs typeface="Arial MT"/>
              </a:rPr>
              <a:t> negative </a:t>
            </a:r>
            <a:r>
              <a:rPr dirty="0">
                <a:latin typeface="Arial MT"/>
                <a:cs typeface="Arial MT"/>
              </a:rPr>
              <a:t>electrode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regardless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charge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when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buffer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pH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is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above7.0.</a:t>
            </a:r>
            <a:r>
              <a:rPr spc="459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At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acidic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25" dirty="0">
                <a:latin typeface="Arial MT"/>
                <a:cs typeface="Arial MT"/>
              </a:rPr>
              <a:t>pH, </a:t>
            </a:r>
            <a:r>
              <a:rPr dirty="0">
                <a:latin typeface="Arial MT"/>
                <a:cs typeface="Arial MT"/>
              </a:rPr>
              <a:t>most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zwitterions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cations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will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also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migrate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towards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negative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electrode.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721103" y="633477"/>
            <a:ext cx="212153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10.</a:t>
            </a:r>
            <a:r>
              <a:rPr spc="-35" dirty="0"/>
              <a:t> </a:t>
            </a:r>
            <a:r>
              <a:rPr dirty="0"/>
              <a:t>CE</a:t>
            </a:r>
            <a:r>
              <a:rPr spc="-30" dirty="0"/>
              <a:t> </a:t>
            </a:r>
            <a:r>
              <a:rPr spc="-10" dirty="0"/>
              <a:t>(cont)</a:t>
            </a: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4927601" y="3872484"/>
          <a:ext cx="5941059" cy="23152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6980"/>
                <a:gridCol w="1386840"/>
                <a:gridCol w="2051050"/>
                <a:gridCol w="1266189"/>
              </a:tblGrid>
              <a:tr h="476250">
                <a:tc>
                  <a:txBody>
                    <a:bodyPr/>
                    <a:lstStyle/>
                    <a:p>
                      <a:pPr marL="123189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650" b="1" i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Buffer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6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pH </a:t>
                      </a:r>
                      <a:r>
                        <a:rPr sz="1650" b="1" i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range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6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Zwitterionic</a:t>
                      </a:r>
                      <a:r>
                        <a:rPr sz="1650" b="1" i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50" b="1" i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buffer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650" b="1" i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pH </a:t>
                      </a:r>
                      <a:r>
                        <a:rPr sz="1650" b="1" i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range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T="92075" marB="0"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800000"/>
                    </a:solidFill>
                  </a:tcPr>
                </a:tc>
              </a:tr>
              <a:tr h="443865">
                <a:tc>
                  <a:txBody>
                    <a:bodyPr/>
                    <a:lstStyle/>
                    <a:p>
                      <a:pPr marL="123189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650" spc="-10" dirty="0">
                          <a:latin typeface="Arial MT"/>
                          <a:cs typeface="Arial MT"/>
                        </a:rPr>
                        <a:t>Phosphate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7810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650" dirty="0">
                          <a:latin typeface="Arial MT"/>
                          <a:cs typeface="Arial MT"/>
                        </a:rPr>
                        <a:t>1.14</a:t>
                      </a:r>
                      <a:r>
                        <a:rPr sz="1650" spc="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dirty="0">
                          <a:latin typeface="Arial MT"/>
                          <a:cs typeface="Arial MT"/>
                        </a:rPr>
                        <a:t>-</a:t>
                      </a:r>
                      <a:r>
                        <a:rPr sz="165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spc="-20" dirty="0">
                          <a:latin typeface="Arial MT"/>
                          <a:cs typeface="Arial MT"/>
                        </a:rPr>
                        <a:t>3.14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7810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650" spc="-25" dirty="0">
                          <a:latin typeface="Arial MT"/>
                          <a:cs typeface="Arial MT"/>
                        </a:rPr>
                        <a:t>MES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7810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615"/>
                        </a:spcBef>
                      </a:pPr>
                      <a:r>
                        <a:rPr sz="1650" dirty="0">
                          <a:latin typeface="Arial MT"/>
                          <a:cs typeface="Arial MT"/>
                        </a:rPr>
                        <a:t>5.15</a:t>
                      </a:r>
                      <a:r>
                        <a:rPr sz="16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dirty="0">
                          <a:latin typeface="Arial MT"/>
                          <a:cs typeface="Arial MT"/>
                        </a:rPr>
                        <a:t>–</a:t>
                      </a:r>
                      <a:r>
                        <a:rPr sz="16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spc="-20" dirty="0">
                          <a:latin typeface="Arial MT"/>
                          <a:cs typeface="Arial MT"/>
                        </a:rPr>
                        <a:t>7.15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7810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123189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650" spc="-10" dirty="0">
                          <a:latin typeface="Arial MT"/>
                          <a:cs typeface="Arial MT"/>
                        </a:rPr>
                        <a:t>Acetate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9207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650" dirty="0">
                          <a:latin typeface="Arial MT"/>
                          <a:cs typeface="Arial MT"/>
                        </a:rPr>
                        <a:t>3.76</a:t>
                      </a:r>
                      <a:r>
                        <a:rPr sz="16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dirty="0">
                          <a:latin typeface="Arial MT"/>
                          <a:cs typeface="Arial MT"/>
                        </a:rPr>
                        <a:t>–</a:t>
                      </a:r>
                      <a:r>
                        <a:rPr sz="16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spc="-20" dirty="0">
                          <a:latin typeface="Arial MT"/>
                          <a:cs typeface="Arial MT"/>
                        </a:rPr>
                        <a:t>5.76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9207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650" spc="-10" dirty="0">
                          <a:latin typeface="Arial MT"/>
                          <a:cs typeface="Arial MT"/>
                        </a:rPr>
                        <a:t>PIPES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9207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650" dirty="0">
                          <a:latin typeface="Arial MT"/>
                          <a:cs typeface="Arial MT"/>
                        </a:rPr>
                        <a:t>5.80</a:t>
                      </a:r>
                      <a:r>
                        <a:rPr sz="16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dirty="0">
                          <a:latin typeface="Arial MT"/>
                          <a:cs typeface="Arial MT"/>
                        </a:rPr>
                        <a:t>–</a:t>
                      </a:r>
                      <a:r>
                        <a:rPr sz="16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spc="-20" dirty="0">
                          <a:latin typeface="Arial MT"/>
                          <a:cs typeface="Arial MT"/>
                        </a:rPr>
                        <a:t>7.80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92075" marB="0">
                    <a:solidFill>
                      <a:srgbClr val="FFFFCC"/>
                    </a:solidFill>
                  </a:tcPr>
                </a:tc>
              </a:tr>
              <a:tr h="459740">
                <a:tc>
                  <a:txBody>
                    <a:bodyPr/>
                    <a:lstStyle/>
                    <a:p>
                      <a:pPr marL="123189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650" spc="-10" dirty="0">
                          <a:latin typeface="Arial MT"/>
                          <a:cs typeface="Arial MT"/>
                        </a:rPr>
                        <a:t>Borate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9461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650" dirty="0">
                          <a:latin typeface="Arial MT"/>
                          <a:cs typeface="Arial MT"/>
                        </a:rPr>
                        <a:t>8.14</a:t>
                      </a:r>
                      <a:r>
                        <a:rPr sz="16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dirty="0">
                          <a:latin typeface="Arial MT"/>
                          <a:cs typeface="Arial MT"/>
                        </a:rPr>
                        <a:t>–</a:t>
                      </a:r>
                      <a:r>
                        <a:rPr sz="16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spc="-20" dirty="0">
                          <a:latin typeface="Arial MT"/>
                          <a:cs typeface="Arial MT"/>
                        </a:rPr>
                        <a:t>10.14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9461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650" spc="-10" dirty="0">
                          <a:latin typeface="Arial MT"/>
                          <a:cs typeface="Arial MT"/>
                        </a:rPr>
                        <a:t>HEPES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94615" marB="0"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745"/>
                        </a:spcBef>
                      </a:pPr>
                      <a:r>
                        <a:rPr sz="1650" dirty="0">
                          <a:latin typeface="Arial MT"/>
                          <a:cs typeface="Arial MT"/>
                        </a:rPr>
                        <a:t>6.55</a:t>
                      </a:r>
                      <a:r>
                        <a:rPr sz="16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dirty="0">
                          <a:latin typeface="Arial MT"/>
                          <a:cs typeface="Arial MT"/>
                        </a:rPr>
                        <a:t>–</a:t>
                      </a:r>
                      <a:r>
                        <a:rPr sz="16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spc="-20" dirty="0">
                          <a:latin typeface="Arial MT"/>
                          <a:cs typeface="Arial MT"/>
                        </a:rPr>
                        <a:t>8.55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94615" marB="0">
                    <a:solidFill>
                      <a:srgbClr val="FFFFCC"/>
                    </a:solidFill>
                  </a:tcPr>
                </a:tc>
              </a:tr>
              <a:tr h="4756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650" spc="-10" dirty="0">
                          <a:latin typeface="Arial MT"/>
                          <a:cs typeface="Arial MT"/>
                        </a:rPr>
                        <a:t>Tricine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92075" marB="0"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ct val="100000"/>
                        </a:lnSpc>
                        <a:spcBef>
                          <a:spcPts val="725"/>
                        </a:spcBef>
                      </a:pPr>
                      <a:r>
                        <a:rPr sz="1650" dirty="0">
                          <a:latin typeface="Arial MT"/>
                          <a:cs typeface="Arial MT"/>
                        </a:rPr>
                        <a:t>7.15</a:t>
                      </a:r>
                      <a:r>
                        <a:rPr sz="1650" spc="-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dirty="0">
                          <a:latin typeface="Arial MT"/>
                          <a:cs typeface="Arial MT"/>
                        </a:rPr>
                        <a:t>–</a:t>
                      </a:r>
                      <a:r>
                        <a:rPr sz="1650" spc="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650" spc="-20" dirty="0">
                          <a:latin typeface="Arial MT"/>
                          <a:cs typeface="Arial MT"/>
                        </a:rPr>
                        <a:t>9.15</a:t>
                      </a:r>
                      <a:endParaRPr sz="1650">
                        <a:latin typeface="Arial MT"/>
                        <a:cs typeface="Arial MT"/>
                      </a:endParaRPr>
                    </a:p>
                  </a:txBody>
                  <a:tcPr marL="0" marR="0" marT="92075" marB="0"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10525253" y="6765318"/>
            <a:ext cx="178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25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21102" y="4294123"/>
            <a:ext cx="1747520" cy="939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000" dirty="0">
                <a:latin typeface="Arial MT"/>
                <a:cs typeface="Arial MT"/>
              </a:rPr>
              <a:t>Buffers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for </a:t>
            </a:r>
            <a:r>
              <a:rPr sz="2000" spc="-10" dirty="0">
                <a:latin typeface="Arial MT"/>
                <a:cs typeface="Arial MT"/>
              </a:rPr>
              <a:t>capillary electrophoresis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98800" y="1733551"/>
            <a:ext cx="7772400" cy="2699457"/>
          </a:xfrm>
          <a:prstGeom prst="rect">
            <a:avLst/>
          </a:prstGeom>
          <a:ln w="9525">
            <a:solidFill>
              <a:srgbClr val="CCCCFF"/>
            </a:solidFill>
          </a:ln>
        </p:spPr>
        <p:txBody>
          <a:bodyPr vert="horz" wrap="square" lIns="0" tIns="44450" rIns="0" bIns="0" rtlCol="0">
            <a:spAutoFit/>
          </a:bodyPr>
          <a:lstStyle/>
          <a:p>
            <a:pPr marL="96520">
              <a:spcBef>
                <a:spcPts val="350"/>
              </a:spcBef>
            </a:pPr>
            <a:r>
              <a:rPr sz="2000" b="1" dirty="0">
                <a:latin typeface="Arial"/>
                <a:cs typeface="Arial"/>
              </a:rPr>
              <a:t>Advantage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of</a:t>
            </a:r>
            <a:r>
              <a:rPr sz="2000" b="1" spc="-60" dirty="0">
                <a:latin typeface="Arial"/>
                <a:cs typeface="Arial"/>
              </a:rPr>
              <a:t> </a:t>
            </a:r>
            <a:r>
              <a:rPr sz="2000" b="1" spc="-25" dirty="0">
                <a:latin typeface="Arial"/>
                <a:cs typeface="Arial"/>
              </a:rPr>
              <a:t>CE: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95"/>
              </a:spcBef>
            </a:pPr>
            <a:endParaRPr sz="2000">
              <a:latin typeface="Arial"/>
              <a:cs typeface="Arial"/>
            </a:endParaRPr>
          </a:p>
          <a:p>
            <a:pPr marL="96520"/>
            <a:r>
              <a:rPr spc="-10" dirty="0">
                <a:latin typeface="Arial MT"/>
                <a:cs typeface="Arial MT"/>
              </a:rPr>
              <a:t>-</a:t>
            </a:r>
            <a:r>
              <a:rPr dirty="0">
                <a:latin typeface="Arial MT"/>
                <a:cs typeface="Arial MT"/>
              </a:rPr>
              <a:t>Separation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takes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minutes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rather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than</a:t>
            </a:r>
            <a:r>
              <a:rPr spc="-3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hours.</a:t>
            </a:r>
            <a:endParaRPr>
              <a:latin typeface="Arial MT"/>
              <a:cs typeface="Arial MT"/>
            </a:endParaRPr>
          </a:p>
          <a:p>
            <a:pPr marL="96520">
              <a:spcBef>
                <a:spcPts val="10"/>
              </a:spcBef>
            </a:pPr>
            <a:r>
              <a:rPr spc="-10" dirty="0">
                <a:latin typeface="Arial MT"/>
                <a:cs typeface="Arial MT"/>
              </a:rPr>
              <a:t>-</a:t>
            </a:r>
            <a:r>
              <a:rPr dirty="0">
                <a:latin typeface="Arial MT"/>
                <a:cs typeface="Arial MT"/>
              </a:rPr>
              <a:t>Uses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much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less</a:t>
            </a:r>
            <a:r>
              <a:rPr spc="-15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reagents.</a:t>
            </a:r>
            <a:endParaRPr>
              <a:latin typeface="Arial MT"/>
              <a:cs typeface="Arial MT"/>
            </a:endParaRPr>
          </a:p>
          <a:p>
            <a:pPr marL="96520"/>
            <a:r>
              <a:rPr spc="-10" dirty="0">
                <a:latin typeface="Arial MT"/>
                <a:cs typeface="Arial MT"/>
              </a:rPr>
              <a:t>-</a:t>
            </a:r>
            <a:r>
              <a:rPr dirty="0">
                <a:latin typeface="Arial MT"/>
                <a:cs typeface="Arial MT"/>
              </a:rPr>
              <a:t>Better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separation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of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peptide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with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similar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hydrophobicity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index.</a:t>
            </a:r>
            <a:endParaRPr>
              <a:latin typeface="Arial MT"/>
              <a:cs typeface="Arial MT"/>
            </a:endParaRPr>
          </a:p>
          <a:p>
            <a:pPr>
              <a:spcBef>
                <a:spcPts val="90"/>
              </a:spcBef>
            </a:pPr>
            <a:endParaRPr>
              <a:latin typeface="Arial MT"/>
              <a:cs typeface="Arial MT"/>
            </a:endParaRPr>
          </a:p>
          <a:p>
            <a:pPr marL="96520"/>
            <a:r>
              <a:rPr sz="2000" b="1" spc="-10" dirty="0">
                <a:latin typeface="Arial"/>
                <a:cs typeface="Arial"/>
              </a:rPr>
              <a:t>Disadvantage:</a:t>
            </a:r>
            <a:endParaRPr sz="2000">
              <a:latin typeface="Arial"/>
              <a:cs typeface="Arial"/>
            </a:endParaRPr>
          </a:p>
          <a:p>
            <a:pPr>
              <a:spcBef>
                <a:spcPts val="105"/>
              </a:spcBef>
            </a:pPr>
            <a:endParaRPr sz="2000">
              <a:latin typeface="Arial"/>
              <a:cs typeface="Arial"/>
            </a:endParaRPr>
          </a:p>
          <a:p>
            <a:pPr marL="96520"/>
            <a:r>
              <a:rPr dirty="0">
                <a:latin typeface="Arial MT"/>
                <a:cs typeface="Arial MT"/>
              </a:rPr>
              <a:t>-Requires</a:t>
            </a:r>
            <a:r>
              <a:rPr spc="-3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much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more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skill</a:t>
            </a:r>
            <a:r>
              <a:rPr spc="-25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and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dirty="0">
                <a:latin typeface="Arial MT"/>
                <a:cs typeface="Arial MT"/>
              </a:rPr>
              <a:t>technical</a:t>
            </a:r>
            <a:r>
              <a:rPr spc="-20" dirty="0">
                <a:latin typeface="Arial MT"/>
                <a:cs typeface="Arial MT"/>
              </a:rPr>
              <a:t> </a:t>
            </a:r>
            <a:r>
              <a:rPr spc="-10" dirty="0">
                <a:latin typeface="Arial MT"/>
                <a:cs typeface="Arial MT"/>
              </a:rPr>
              <a:t>ability.</a:t>
            </a:r>
            <a:endParaRPr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35605" y="709678"/>
            <a:ext cx="1118754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/>
              <a:t>10.</a:t>
            </a:r>
            <a:r>
              <a:rPr spc="-35" dirty="0"/>
              <a:t> </a:t>
            </a:r>
            <a:r>
              <a:rPr dirty="0"/>
              <a:t>CE</a:t>
            </a:r>
            <a:r>
              <a:rPr spc="-30" dirty="0"/>
              <a:t> </a:t>
            </a:r>
            <a:r>
              <a:rPr spc="-10" dirty="0"/>
              <a:t>(cont)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525253" y="6765318"/>
            <a:ext cx="178435" cy="196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25"/>
              </a:lnSpc>
            </a:pPr>
            <a:r>
              <a:rPr sz="1400" spc="-25" dirty="0">
                <a:latin typeface="Times New Roman"/>
                <a:cs typeface="Times New Roman"/>
              </a:rPr>
              <a:t>10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1555</Words>
  <Application>Microsoft Office PowerPoint</Application>
  <PresentationFormat>Custom</PresentationFormat>
  <Paragraphs>298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MT</vt:lpstr>
      <vt:lpstr>Calibri</vt:lpstr>
      <vt:lpstr>Times New Roman</vt:lpstr>
      <vt:lpstr>Office Theme</vt:lpstr>
      <vt:lpstr>Lecture 4: Basic Chromatography: HPLC (RP &amp; IEC) &amp; Capillary Electrophoresis</vt:lpstr>
      <vt:lpstr>1. High performance liquid chromatography (HPLC)</vt:lpstr>
      <vt:lpstr>1. HPLC (cont)</vt:lpstr>
      <vt:lpstr>2. Components of an HPLC system</vt:lpstr>
      <vt:lpstr>3. Mechanism of reverse-phase HPLC</vt:lpstr>
      <vt:lpstr>3. Mechanism of reverse-phase HPLC (cont)</vt:lpstr>
      <vt:lpstr>3. Mechanism of reverse-phase HPLC (cont)</vt:lpstr>
      <vt:lpstr>3. Mechanism of reverse-phase HPLC (cont)</vt:lpstr>
      <vt:lpstr>PowerPoint Presentation</vt:lpstr>
      <vt:lpstr>4. Gradient elution</vt:lpstr>
      <vt:lpstr>5. Ion-pairing agents</vt:lpstr>
      <vt:lpstr>5. Ion-pairing agents (cont)</vt:lpstr>
      <vt:lpstr>6. Organic modifiers</vt:lpstr>
      <vt:lpstr>7. UV detection</vt:lpstr>
      <vt:lpstr>8. Typical gradients</vt:lpstr>
      <vt:lpstr>9. Other types of chromatography</vt:lpstr>
      <vt:lpstr>PowerPoint Presentation</vt:lpstr>
      <vt:lpstr>10. Capillary electrophoresis (CE)</vt:lpstr>
      <vt:lpstr>10. CE (cont)</vt:lpstr>
      <vt:lpstr>10. CE (cont)</vt:lpstr>
      <vt:lpstr>10. CE (cont)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MS2005 Lecture 4 - Chromatography</dc:title>
  <dc:creator>Robert Cotter</dc:creator>
  <cp:lastModifiedBy>User</cp:lastModifiedBy>
  <cp:revision>2</cp:revision>
  <dcterms:created xsi:type="dcterms:W3CDTF">2024-09-13T08:15:41Z</dcterms:created>
  <dcterms:modified xsi:type="dcterms:W3CDTF">2024-09-13T08:27:35Z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2005-11-07T00:00:00Z</vt:filetime>
  </property>
  <property fmtid="{D5CDD505-2E9C-101B-9397-08002B2CF9AE}" pid="3" name="Creator">
    <vt:lpwstr>PScript5.dll Version 5.2.2</vt:lpwstr>
  </property>
  <property fmtid="{D5CDD505-2E9C-101B-9397-08002B2CF9AE}" pid="4" name="LastSaved">
    <vt:filetime>2024-09-13T00:00:00Z</vt:filetime>
  </property>
  <property fmtid="{D5CDD505-2E9C-101B-9397-08002B2CF9AE}" pid="5" name="Producer">
    <vt:lpwstr>Acrobat Distiller 6.0 (Windows)</vt:lpwstr>
  </property>
</Properties>
</file>