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78" r:id="rId1"/>
  </p:sldMasterIdLst>
  <p:notesMasterIdLst>
    <p:notesMasterId r:id="rId8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  <p:sldId id="334" r:id="rId80"/>
    <p:sldId id="335" r:id="rId81"/>
    <p:sldId id="336" r:id="rId82"/>
    <p:sldId id="337" r:id="rId83"/>
    <p:sldId id="338" r:id="rId84"/>
    <p:sldId id="339" r:id="rId85"/>
  </p:sldIdLst>
  <p:sldSz cx="12192000" cy="6858000"/>
  <p:notesSz cx="12192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714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tableStyles" Target="tableStyles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0DD4E6-23A7-4129-AA17-3DA42E5D2612}" type="datetimeFigureOut">
              <a:rPr lang="en-US" smtClean="0"/>
              <a:t>9/12/2024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6884D6-04FD-4A4C-8E76-95591A1E16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25513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C69D5-7E5F-4119-AEF4-81C5EB35B984}" type="datetime1">
              <a:rPr lang="en-US" smtClean="0"/>
              <a:t>9/12/2024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39265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8D67A-6CB4-46EF-8B97-1F12FF7E712E}" type="datetime1">
              <a:rPr lang="en-US" smtClean="0"/>
              <a:t>9/12/2024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76453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26B4F-6FE7-4785-ACE7-99373DE3971F}" type="datetime1">
              <a:rPr lang="en-US" smtClean="0"/>
              <a:t>9/12/2024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74742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B1943-7A38-4C27-9E74-CA79D87BAAF7}" type="datetime1">
              <a:rPr lang="en-US" smtClean="0"/>
              <a:t>9/12/2024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603529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3CCA7-8E8C-494F-86D5-DB78945EB1B4}" type="datetime1">
              <a:rPr lang="en-US" smtClean="0"/>
              <a:t>9/12/2024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22428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44663-01E4-4393-BDA5-C0F1F987A7EC}" type="datetime1">
              <a:rPr lang="en-US" smtClean="0"/>
              <a:t>9/12/2024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21140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7A0AC-B688-4F94-BA77-92027809B9EF}" type="datetime1">
              <a:rPr lang="en-US" smtClean="0"/>
              <a:t>9/12/2024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92760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82661-0BA5-4862-B38F-7384ACC85489}" type="datetime1">
              <a:rPr lang="en-US" smtClean="0"/>
              <a:t>9/12/2024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93206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A1DCF-A635-43CC-B2B8-14828D9968B4}" type="datetime1">
              <a:rPr lang="en-US" smtClean="0"/>
              <a:t>9/12/2024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8462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C5213-38A8-4061-A6C3-89172F8BC49D}" type="datetime1">
              <a:rPr lang="en-US" smtClean="0"/>
              <a:t>9/12/2024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93485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FAA16-E25F-409F-833D-6533F2915D95}" type="datetime1">
              <a:rPr lang="en-US" smtClean="0"/>
              <a:t>9/12/2024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96373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FCCE5-39D5-4C49-A1E9-BAE763CF5330}" type="datetime1">
              <a:rPr lang="en-US" smtClean="0"/>
              <a:t>9/12/2024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58132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249FC-D2F2-44E0-96A3-785EE8FE623D}" type="datetime1">
              <a:rPr lang="en-US" smtClean="0"/>
              <a:t>9/12/2024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86253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A9032-F95B-4A23-9934-7BE35D9F2D11}" type="datetime1">
              <a:rPr lang="en-US" smtClean="0"/>
              <a:t>9/12/2024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27436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9038E-A8BE-4134-9867-87B649A588D5}" type="datetime1">
              <a:rPr lang="en-US" smtClean="0"/>
              <a:t>9/12/2024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20634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0F5F4-6166-4F24-900B-DD404CB6C564}" type="datetime1">
              <a:rPr lang="en-US" smtClean="0"/>
              <a:t>9/12/2024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7730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239AE-34F3-4F78-9256-1D0D7A2EC8AD}" type="datetime1">
              <a:rPr lang="en-US" smtClean="0"/>
              <a:t>9/12/2024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48183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0EA9C612-D3AE-4F9F-B484-3B3F75E77782}" type="datetime1">
              <a:rPr lang="en-US" smtClean="0"/>
              <a:t>9/12/2024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TextBox 12"/>
          <p:cNvSpPr txBox="1"/>
          <p:nvPr userDrawn="1"/>
        </p:nvSpPr>
        <p:spPr>
          <a:xfrm rot="19868554">
            <a:off x="2416068" y="3184457"/>
            <a:ext cx="80465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DOCTOR PHARMA</a:t>
            </a:r>
            <a:endParaRPr lang="en-US" sz="40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Picture 2" descr="https://dranimeshdas.com/wp-content/uploads/2024/08/drugs.png"/>
          <p:cNvPicPr>
            <a:picLocks noChangeAspect="1" noChangeArrowheads="1"/>
          </p:cNvPicPr>
          <p:nvPr userDrawn="1"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40936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hf hdr="0" dt="0"/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7" Type="http://schemas.openxmlformats.org/officeDocument/2006/relationships/image" Target="../media/image17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jpg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g"/><Relationship Id="rId5" Type="http://schemas.openxmlformats.org/officeDocument/2006/relationships/image" Target="../media/image27.jpg"/><Relationship Id="rId4" Type="http://schemas.openxmlformats.org/officeDocument/2006/relationships/image" Target="../media/image26.jp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47.png"/><Relationship Id="rId18" Type="http://schemas.openxmlformats.org/officeDocument/2006/relationships/image" Target="../media/image52.png"/><Relationship Id="rId3" Type="http://schemas.openxmlformats.org/officeDocument/2006/relationships/image" Target="../media/image37.png"/><Relationship Id="rId21" Type="http://schemas.openxmlformats.org/officeDocument/2006/relationships/image" Target="../media/image55.png"/><Relationship Id="rId7" Type="http://schemas.openxmlformats.org/officeDocument/2006/relationships/image" Target="../media/image41.png"/><Relationship Id="rId12" Type="http://schemas.openxmlformats.org/officeDocument/2006/relationships/image" Target="../media/image46.png"/><Relationship Id="rId17" Type="http://schemas.openxmlformats.org/officeDocument/2006/relationships/image" Target="../media/image51.png"/><Relationship Id="rId2" Type="http://schemas.openxmlformats.org/officeDocument/2006/relationships/image" Target="../media/image36.png"/><Relationship Id="rId16" Type="http://schemas.openxmlformats.org/officeDocument/2006/relationships/image" Target="../media/image50.png"/><Relationship Id="rId20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11" Type="http://schemas.openxmlformats.org/officeDocument/2006/relationships/image" Target="../media/image45.png"/><Relationship Id="rId5" Type="http://schemas.openxmlformats.org/officeDocument/2006/relationships/image" Target="../media/image39.png"/><Relationship Id="rId15" Type="http://schemas.openxmlformats.org/officeDocument/2006/relationships/image" Target="../media/image49.png"/><Relationship Id="rId10" Type="http://schemas.openxmlformats.org/officeDocument/2006/relationships/image" Target="../media/image44.png"/><Relationship Id="rId19" Type="http://schemas.openxmlformats.org/officeDocument/2006/relationships/image" Target="../media/image53.png"/><Relationship Id="rId4" Type="http://schemas.openxmlformats.org/officeDocument/2006/relationships/image" Target="../media/image38.png"/><Relationship Id="rId9" Type="http://schemas.openxmlformats.org/officeDocument/2006/relationships/image" Target="../media/image43.png"/><Relationship Id="rId14" Type="http://schemas.openxmlformats.org/officeDocument/2006/relationships/image" Target="../media/image48.png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jp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6.jpg"/><Relationship Id="rId4" Type="http://schemas.openxmlformats.org/officeDocument/2006/relationships/image" Target="../media/image63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6.jpg"/><Relationship Id="rId4" Type="http://schemas.openxmlformats.org/officeDocument/2006/relationships/image" Target="../media/image65.png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jp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0.jp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jp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6.jpg"/><Relationship Id="rId4" Type="http://schemas.openxmlformats.org/officeDocument/2006/relationships/image" Target="../media/image7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jp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jp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jpg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6.jpg"/><Relationship Id="rId4" Type="http://schemas.openxmlformats.org/officeDocument/2006/relationships/image" Target="../media/image80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jp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jp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jp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6.jpg"/><Relationship Id="rId4" Type="http://schemas.openxmlformats.org/officeDocument/2006/relationships/image" Target="../media/image84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6.jpg"/><Relationship Id="rId4" Type="http://schemas.openxmlformats.org/officeDocument/2006/relationships/image" Target="../media/image8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6.jpg"/><Relationship Id="rId4" Type="http://schemas.openxmlformats.org/officeDocument/2006/relationships/image" Target="../media/image85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6.jpg"/><Relationship Id="rId4" Type="http://schemas.openxmlformats.org/officeDocument/2006/relationships/image" Target="../media/image86.png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6108191" y="9144"/>
            <a:ext cx="6082411" cy="6163055"/>
            <a:chOff x="6108191" y="9144"/>
            <a:chExt cx="6082411" cy="6163055"/>
          </a:xfrm>
        </p:grpSpPr>
        <p:sp>
          <p:nvSpPr>
            <p:cNvPr id="4" name="object 4"/>
            <p:cNvSpPr/>
            <p:nvPr/>
          </p:nvSpPr>
          <p:spPr>
            <a:xfrm>
              <a:off x="8228076" y="9144"/>
              <a:ext cx="3810000" cy="3810000"/>
            </a:xfrm>
            <a:custGeom>
              <a:avLst/>
              <a:gdLst/>
              <a:ahLst/>
              <a:cxnLst/>
              <a:rect l="l" t="t" r="r" b="b"/>
              <a:pathLst>
                <a:path w="3810000" h="3810000">
                  <a:moveTo>
                    <a:pt x="3810000" y="0"/>
                  </a:moveTo>
                  <a:lnTo>
                    <a:pt x="0" y="3810000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108191" y="91439"/>
              <a:ext cx="6080760" cy="6080760"/>
            </a:xfrm>
            <a:custGeom>
              <a:avLst/>
              <a:gdLst/>
              <a:ahLst/>
              <a:cxnLst/>
              <a:rect l="l" t="t" r="r" b="b"/>
              <a:pathLst>
                <a:path w="6080759" h="6080760">
                  <a:moveTo>
                    <a:pt x="6080633" y="0"/>
                  </a:moveTo>
                  <a:lnTo>
                    <a:pt x="0" y="6080658"/>
                  </a:lnTo>
                </a:path>
              </a:pathLst>
            </a:custGeom>
            <a:ln w="126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235952" y="228600"/>
              <a:ext cx="4953000" cy="4953000"/>
            </a:xfrm>
            <a:custGeom>
              <a:avLst/>
              <a:gdLst/>
              <a:ahLst/>
              <a:cxnLst/>
              <a:rect l="l" t="t" r="r" b="b"/>
              <a:pathLst>
                <a:path w="4953000" h="4953000">
                  <a:moveTo>
                    <a:pt x="4953000" y="0"/>
                  </a:moveTo>
                  <a:lnTo>
                    <a:pt x="0" y="4953000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337297" y="32765"/>
              <a:ext cx="4853305" cy="4921250"/>
            </a:xfrm>
            <a:custGeom>
              <a:avLst/>
              <a:gdLst/>
              <a:ahLst/>
              <a:cxnLst/>
              <a:rect l="l" t="t" r="r" b="b"/>
              <a:pathLst>
                <a:path w="4853305" h="4921250">
                  <a:moveTo>
                    <a:pt x="4853051" y="0"/>
                  </a:moveTo>
                  <a:lnTo>
                    <a:pt x="0" y="4853051"/>
                  </a:lnTo>
                </a:path>
                <a:path w="4853305" h="4921250">
                  <a:moveTo>
                    <a:pt x="4852416" y="577595"/>
                  </a:moveTo>
                  <a:lnTo>
                    <a:pt x="509016" y="4920995"/>
                  </a:lnTo>
                </a:path>
              </a:pathLst>
            </a:custGeom>
            <a:ln w="317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2692153" y="2013753"/>
            <a:ext cx="8108950" cy="1761636"/>
          </a:xfrm>
          <a:prstGeom prst="rect">
            <a:avLst/>
          </a:prstGeom>
        </p:spPr>
        <p:txBody>
          <a:bodyPr vert="horz" wrap="square" lIns="0" tIns="140970" rIns="0" bIns="0" rtlCol="0">
            <a:spAutoFit/>
          </a:bodyPr>
          <a:lstStyle/>
          <a:p>
            <a:pPr marR="1697355" algn="ctr">
              <a:lnSpc>
                <a:spcPct val="100000"/>
              </a:lnSpc>
              <a:spcBef>
                <a:spcPts val="1730"/>
              </a:spcBef>
            </a:pPr>
            <a:r>
              <a:rPr sz="3300" b="1" dirty="0" smtClean="0">
                <a:solidFill>
                  <a:srgbClr val="C00000"/>
                </a:solidFill>
                <a:latin typeface="Calibri"/>
                <a:cs typeface="Calibri"/>
              </a:rPr>
              <a:t>Lecture</a:t>
            </a:r>
            <a:r>
              <a:rPr sz="3300" b="1" spc="-25" dirty="0" smtClean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3300" b="1" spc="5" dirty="0">
                <a:solidFill>
                  <a:srgbClr val="C00000"/>
                </a:solidFill>
                <a:latin typeface="Calibri"/>
                <a:cs typeface="Calibri"/>
              </a:rPr>
              <a:t>title</a:t>
            </a:r>
            <a:endParaRPr sz="3300" dirty="0">
              <a:latin typeface="Calibri"/>
              <a:cs typeface="Calibri"/>
            </a:endParaRPr>
          </a:p>
          <a:p>
            <a:pPr marL="142240" marR="1805305" algn="ctr">
              <a:lnSpc>
                <a:spcPct val="98300"/>
              </a:lnSpc>
              <a:spcBef>
                <a:spcPts val="180"/>
              </a:spcBef>
            </a:pPr>
            <a:r>
              <a:rPr sz="3600" spc="-40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3600" spc="-45" dirty="0">
                <a:solidFill>
                  <a:srgbClr val="FFFFFF"/>
                </a:solidFill>
                <a:latin typeface="Trebuchet MS"/>
                <a:cs typeface="Trebuchet MS"/>
              </a:rPr>
              <a:t>NI</a:t>
            </a:r>
            <a:r>
              <a:rPr sz="3600" spc="-35" dirty="0">
                <a:solidFill>
                  <a:srgbClr val="FFFFFF"/>
                </a:solidFill>
                <a:latin typeface="Trebuchet MS"/>
                <a:cs typeface="Trebuchet MS"/>
              </a:rPr>
              <a:t>M</a:t>
            </a:r>
            <a:r>
              <a:rPr sz="3600" spc="-40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3600" dirty="0">
                <a:solidFill>
                  <a:srgbClr val="FFFFFF"/>
                </a:solidFill>
                <a:latin typeface="Trebuchet MS"/>
                <a:cs typeface="Trebuchet MS"/>
              </a:rPr>
              <a:t>L</a:t>
            </a:r>
            <a:r>
              <a:rPr sz="3600" spc="-2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600" spc="-545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3600" spc="-340" dirty="0">
                <a:solidFill>
                  <a:srgbClr val="FFFFFF"/>
                </a:solidFill>
                <a:latin typeface="Trebuchet MS"/>
                <a:cs typeface="Trebuchet MS"/>
              </a:rPr>
              <a:t>OX</a:t>
            </a:r>
            <a:r>
              <a:rPr sz="3600" spc="-345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3600" spc="-340" dirty="0">
                <a:solidFill>
                  <a:srgbClr val="FFFFFF"/>
                </a:solidFill>
                <a:latin typeface="Trebuchet MS"/>
                <a:cs typeface="Trebuchet MS"/>
              </a:rPr>
              <a:t>C</a:t>
            </a:r>
            <a:r>
              <a:rPr sz="3600" spc="-345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3600" spc="-340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3600" dirty="0">
                <a:solidFill>
                  <a:srgbClr val="FFFFFF"/>
                </a:solidFill>
                <a:latin typeface="Trebuchet MS"/>
                <a:cs typeface="Trebuchet MS"/>
              </a:rPr>
              <a:t>Y</a:t>
            </a:r>
            <a:r>
              <a:rPr sz="3600" spc="-8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600" spc="-355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3600" spc="-345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3600" spc="-355" dirty="0">
                <a:solidFill>
                  <a:srgbClr val="FFFFFF"/>
                </a:solidFill>
                <a:latin typeface="Trebuchet MS"/>
                <a:cs typeface="Trebuchet MS"/>
              </a:rPr>
              <a:t>S</a:t>
            </a:r>
            <a:r>
              <a:rPr sz="3600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3600" spc="-7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600" spc="-245" dirty="0">
                <a:solidFill>
                  <a:srgbClr val="FFFFFF"/>
                </a:solidFill>
                <a:latin typeface="Trebuchet MS"/>
                <a:cs typeface="Trebuchet MS"/>
              </a:rPr>
              <a:t>FO</a:t>
            </a:r>
            <a:r>
              <a:rPr sz="3600" spc="-110" dirty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3600" spc="-305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3600" spc="-310" dirty="0">
                <a:solidFill>
                  <a:srgbClr val="FFFFFF"/>
                </a:solidFill>
                <a:latin typeface="Trebuchet MS"/>
                <a:cs typeface="Trebuchet MS"/>
              </a:rPr>
              <a:t>C</a:t>
            </a:r>
            <a:r>
              <a:rPr sz="3600" spc="-300" dirty="0">
                <a:solidFill>
                  <a:srgbClr val="FFFFFF"/>
                </a:solidFill>
                <a:latin typeface="Trebuchet MS"/>
                <a:cs typeface="Trebuchet MS"/>
              </a:rPr>
              <a:t>U</a:t>
            </a:r>
            <a:r>
              <a:rPr sz="3600" spc="-305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3600" spc="-300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3600" dirty="0">
                <a:solidFill>
                  <a:srgbClr val="FFFFFF"/>
                </a:solidFill>
                <a:latin typeface="Trebuchet MS"/>
                <a:cs typeface="Trebuchet MS"/>
              </a:rPr>
              <a:t>,  </a:t>
            </a:r>
            <a:r>
              <a:rPr sz="3600" spc="-210" dirty="0">
                <a:solidFill>
                  <a:srgbClr val="FFFFFF"/>
                </a:solidFill>
                <a:latin typeface="Trebuchet MS"/>
                <a:cs typeface="Trebuchet MS"/>
              </a:rPr>
              <a:t>S</a:t>
            </a:r>
            <a:r>
              <a:rPr sz="3600" spc="-200" dirty="0">
                <a:solidFill>
                  <a:srgbClr val="FFFFFF"/>
                </a:solidFill>
                <a:latin typeface="Trebuchet MS"/>
                <a:cs typeface="Trebuchet MS"/>
              </a:rPr>
              <a:t>U</a:t>
            </a:r>
            <a:r>
              <a:rPr sz="3600" spc="-204" dirty="0">
                <a:solidFill>
                  <a:srgbClr val="FFFFFF"/>
                </a:solidFill>
                <a:latin typeface="Trebuchet MS"/>
                <a:cs typeface="Trebuchet MS"/>
              </a:rPr>
              <a:t>BA</a:t>
            </a:r>
            <a:r>
              <a:rPr sz="3600" spc="-210" dirty="0">
                <a:solidFill>
                  <a:srgbClr val="FFFFFF"/>
                </a:solidFill>
                <a:latin typeface="Trebuchet MS"/>
                <a:cs typeface="Trebuchet MS"/>
              </a:rPr>
              <a:t>C</a:t>
            </a:r>
            <a:r>
              <a:rPr sz="3600" spc="-200" dirty="0">
                <a:solidFill>
                  <a:srgbClr val="FFFFFF"/>
                </a:solidFill>
                <a:latin typeface="Trebuchet MS"/>
                <a:cs typeface="Trebuchet MS"/>
              </a:rPr>
              <a:t>U</a:t>
            </a:r>
            <a:r>
              <a:rPr sz="3600" spc="-210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3600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3600" spc="-40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FFFFFF"/>
                </a:solidFill>
                <a:latin typeface="Trebuchet MS"/>
                <a:cs typeface="Trebuchet MS"/>
              </a:rPr>
              <a:t>&amp;</a:t>
            </a:r>
            <a:r>
              <a:rPr sz="3600" spc="-35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600" spc="-200" dirty="0">
                <a:solidFill>
                  <a:srgbClr val="FFFFFF"/>
                </a:solidFill>
                <a:latin typeface="Trebuchet MS"/>
                <a:cs typeface="Trebuchet MS"/>
              </a:rPr>
              <a:t>CH</a:t>
            </a:r>
            <a:r>
              <a:rPr sz="3600" spc="-190" dirty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3600" spc="-195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3600" spc="-200" dirty="0">
                <a:solidFill>
                  <a:srgbClr val="FFFFFF"/>
                </a:solidFill>
                <a:latin typeface="Trebuchet MS"/>
                <a:cs typeface="Trebuchet MS"/>
              </a:rPr>
              <a:t>NI</a:t>
            </a:r>
            <a:r>
              <a:rPr sz="3600" spc="95" dirty="0">
                <a:solidFill>
                  <a:srgbClr val="FFFFFF"/>
                </a:solidFill>
                <a:latin typeface="Trebuchet MS"/>
                <a:cs typeface="Trebuchet MS"/>
              </a:rPr>
              <a:t>C</a:t>
            </a:r>
            <a:r>
              <a:rPr sz="3600" spc="-640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3600" spc="-434" dirty="0">
                <a:solidFill>
                  <a:srgbClr val="FFFFFF"/>
                </a:solidFill>
                <a:latin typeface="Trebuchet MS"/>
                <a:cs typeface="Trebuchet MS"/>
              </a:rPr>
              <a:t>OX</a:t>
            </a:r>
            <a:r>
              <a:rPr sz="3600" spc="-440" dirty="0">
                <a:solidFill>
                  <a:srgbClr val="FFFFFF"/>
                </a:solidFill>
                <a:latin typeface="Trebuchet MS"/>
                <a:cs typeface="Trebuchet MS"/>
              </a:rPr>
              <a:t>ICI</a:t>
            </a:r>
            <a:r>
              <a:rPr sz="3600" spc="-434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3600" spc="-1010" dirty="0">
                <a:solidFill>
                  <a:srgbClr val="FFFFFF"/>
                </a:solidFill>
                <a:latin typeface="Trebuchet MS"/>
                <a:cs typeface="Trebuchet MS"/>
              </a:rPr>
              <a:t>Y</a:t>
            </a:r>
            <a:r>
              <a:rPr sz="3600" dirty="0">
                <a:solidFill>
                  <a:srgbClr val="FFFFFF"/>
                </a:solidFill>
                <a:latin typeface="Trebuchet MS"/>
                <a:cs typeface="Trebuchet MS"/>
              </a:rPr>
              <a:t>.  </a:t>
            </a:r>
            <a:endParaRPr sz="2400" dirty="0">
              <a:latin typeface="Times New Roman"/>
              <a:cs typeface="Times New Roman"/>
            </a:endParaRPr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</a:t>
            </a:fld>
            <a:endParaRPr lang="en-US"/>
          </a:p>
        </p:txBody>
      </p:sp>
      <p:pic>
        <p:nvPicPr>
          <p:cNvPr id="1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8420100" y="280670"/>
            <a:ext cx="2786380" cy="2289175"/>
            <a:chOff x="8420100" y="280670"/>
            <a:chExt cx="2786380" cy="228917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786617" y="280670"/>
              <a:ext cx="69468" cy="126745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420100" y="355092"/>
              <a:ext cx="2785872" cy="2214371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228396" y="813308"/>
            <a:ext cx="7632700" cy="48475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9085" marR="168910" indent="-287020">
              <a:lnSpc>
                <a:spcPct val="100000"/>
              </a:lnSpc>
              <a:spcBef>
                <a:spcPts val="95"/>
              </a:spcBef>
              <a:buClr>
                <a:srgbClr val="FF0000"/>
              </a:buClr>
              <a:buSzPct val="96428"/>
              <a:buFont typeface="Wingdings"/>
              <a:buChar char=""/>
              <a:tabLst>
                <a:tab pos="299720" algn="l"/>
              </a:tabLst>
            </a:pP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Japan</a:t>
            </a:r>
            <a:r>
              <a:rPr sz="28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was</a:t>
            </a:r>
            <a:r>
              <a:rPr sz="28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second</a:t>
            </a:r>
            <a:r>
              <a:rPr sz="28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only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30" dirty="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sz="28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US,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which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 used</a:t>
            </a:r>
            <a:r>
              <a:rPr sz="28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17.3 </a:t>
            </a:r>
            <a:r>
              <a:rPr sz="2800" spc="-6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million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animals</a:t>
            </a:r>
            <a:r>
              <a:rPr sz="28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in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2005.</a:t>
            </a:r>
            <a:r>
              <a:rPr sz="2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 third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40" dirty="0">
                <a:solidFill>
                  <a:srgbClr val="FFFFFF"/>
                </a:solidFill>
                <a:latin typeface="Calibri"/>
                <a:cs typeface="Calibri"/>
              </a:rPr>
              <a:t>largest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use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in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2005</a:t>
            </a:r>
            <a:r>
              <a:rPr sz="2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was</a:t>
            </a:r>
            <a:r>
              <a:rPr sz="28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Great</a:t>
            </a:r>
            <a:r>
              <a:rPr sz="28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Britain,</a:t>
            </a:r>
            <a:r>
              <a:rPr sz="28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which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used</a:t>
            </a:r>
            <a:r>
              <a:rPr sz="28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1.9</a:t>
            </a:r>
            <a:r>
              <a:rPr sz="28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million 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animals.</a:t>
            </a:r>
            <a:endParaRPr sz="2800">
              <a:latin typeface="Calibri"/>
              <a:cs typeface="Calibri"/>
            </a:endParaRPr>
          </a:p>
          <a:p>
            <a:pPr marL="299085" marR="5080" indent="-287020">
              <a:lnSpc>
                <a:spcPct val="100000"/>
              </a:lnSpc>
              <a:spcBef>
                <a:spcPts val="1010"/>
              </a:spcBef>
              <a:buClr>
                <a:srgbClr val="FF0000"/>
              </a:buClr>
              <a:buSzPct val="96428"/>
              <a:buFont typeface="Wingdings"/>
              <a:buChar char=""/>
              <a:tabLst>
                <a:tab pos="299720" algn="l"/>
              </a:tabLst>
            </a:pPr>
            <a:r>
              <a:rPr sz="2800" spc="-30" dirty="0">
                <a:solidFill>
                  <a:srgbClr val="FFFFFF"/>
                </a:solidFill>
                <a:latin typeface="Calibri"/>
                <a:cs typeface="Calibri"/>
              </a:rPr>
              <a:t>People </a:t>
            </a:r>
            <a:r>
              <a:rPr sz="2800" spc="-40" dirty="0">
                <a:solidFill>
                  <a:srgbClr val="FFFFFF"/>
                </a:solidFill>
                <a:latin typeface="Calibri"/>
                <a:cs typeface="Calibri"/>
              </a:rPr>
              <a:t>for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ethical 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treatment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of animals </a:t>
            </a:r>
            <a:r>
              <a:rPr sz="2800" spc="-70" dirty="0">
                <a:solidFill>
                  <a:srgbClr val="FFFFFF"/>
                </a:solidFill>
                <a:latin typeface="Calibri"/>
                <a:cs typeface="Calibri"/>
              </a:rPr>
              <a:t>(PETA) </a:t>
            </a:r>
            <a:r>
              <a:rPr sz="2800" spc="-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reported</a:t>
            </a:r>
            <a:r>
              <a:rPr sz="28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that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National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40" dirty="0">
                <a:solidFill>
                  <a:srgbClr val="FFFFFF"/>
                </a:solidFill>
                <a:latin typeface="Calibri"/>
                <a:cs typeface="Calibri"/>
              </a:rPr>
              <a:t>Centre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40" dirty="0">
                <a:solidFill>
                  <a:srgbClr val="FFFFFF"/>
                </a:solidFill>
                <a:latin typeface="Calibri"/>
                <a:cs typeface="Calibri"/>
              </a:rPr>
              <a:t>for</a:t>
            </a:r>
            <a:r>
              <a:rPr sz="28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35" dirty="0">
                <a:solidFill>
                  <a:srgbClr val="FFFFFF"/>
                </a:solidFill>
                <a:latin typeface="Calibri"/>
                <a:cs typeface="Calibri"/>
              </a:rPr>
              <a:t>Laboratory </a:t>
            </a:r>
            <a:r>
              <a:rPr sz="28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Animal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Sciences</a:t>
            </a:r>
            <a:r>
              <a:rPr sz="2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(NCLAS)</a:t>
            </a:r>
            <a:r>
              <a:rPr sz="2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in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30" dirty="0">
                <a:solidFill>
                  <a:srgbClr val="FFFFFF"/>
                </a:solidFill>
                <a:latin typeface="Calibri"/>
                <a:cs typeface="Calibri"/>
              </a:rPr>
              <a:t>Hyderabad,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supplies 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40" dirty="0">
                <a:solidFill>
                  <a:srgbClr val="FFFFFF"/>
                </a:solidFill>
                <a:latin typeface="Calibri"/>
                <a:cs typeface="Calibri"/>
              </a:rPr>
              <a:t>approximately</a:t>
            </a:r>
            <a:r>
              <a:rPr sz="28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50,000</a:t>
            </a:r>
            <a:r>
              <a:rPr sz="28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animals</a:t>
            </a:r>
            <a:r>
              <a:rPr sz="28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30" dirty="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 laboratories</a:t>
            </a:r>
            <a:r>
              <a:rPr sz="2800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every </a:t>
            </a:r>
            <a:r>
              <a:rPr sz="2800" spc="-6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year</a:t>
            </a:r>
            <a:r>
              <a:rPr sz="28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30" dirty="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sz="28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175</a:t>
            </a:r>
            <a:r>
              <a:rPr sz="28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institutions</a:t>
            </a:r>
            <a:r>
              <a:rPr sz="28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in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India,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including 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pharmaceutical</a:t>
            </a:r>
            <a:r>
              <a:rPr sz="2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companies</a:t>
            </a:r>
            <a:r>
              <a:rPr sz="28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educational 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institutions.</a:t>
            </a:r>
            <a:endParaRPr sz="2800">
              <a:latin typeface="Calibri"/>
              <a:cs typeface="Calibri"/>
            </a:endParaRPr>
          </a:p>
        </p:txBody>
      </p: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161019" y="3112007"/>
            <a:ext cx="3717035" cy="3072384"/>
          </a:xfrm>
          <a:prstGeom prst="rect">
            <a:avLst/>
          </a:prstGeom>
        </p:spPr>
      </p:pic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787253" y="267461"/>
            <a:ext cx="69469" cy="126746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351536" y="749046"/>
            <a:ext cx="10634980" cy="52285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9085" marR="5080" indent="-287020">
              <a:lnSpc>
                <a:spcPct val="100000"/>
              </a:lnSpc>
              <a:spcBef>
                <a:spcPts val="95"/>
              </a:spcBef>
              <a:buClr>
                <a:srgbClr val="FF0000"/>
              </a:buClr>
              <a:buSzPct val="96428"/>
              <a:buFont typeface="Wingdings"/>
              <a:buChar char=""/>
              <a:tabLst>
                <a:tab pos="299720" algn="l"/>
              </a:tabLst>
            </a:pP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In 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India,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among 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rodentia group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of animals 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e.g.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mice. </a:t>
            </a:r>
            <a:r>
              <a:rPr sz="2800" spc="-45" dirty="0">
                <a:solidFill>
                  <a:srgbClr val="FFFFFF"/>
                </a:solidFill>
                <a:latin typeface="Calibri"/>
                <a:cs typeface="Calibri"/>
              </a:rPr>
              <a:t>rat, 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G.pig, 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rabbit,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mice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is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predominantly</a:t>
            </a:r>
            <a:r>
              <a:rPr sz="28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used</a:t>
            </a:r>
            <a:r>
              <a:rPr sz="28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in 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most</a:t>
            </a:r>
            <a:r>
              <a:rPr sz="28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cases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40" dirty="0">
                <a:solidFill>
                  <a:srgbClr val="FFFFFF"/>
                </a:solidFill>
                <a:latin typeface="Calibri"/>
                <a:cs typeface="Calibri"/>
              </a:rPr>
              <a:t>followed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by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other</a:t>
            </a:r>
            <a:r>
              <a:rPr sz="2800" spc="25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rodentia.</a:t>
            </a:r>
            <a:endParaRPr sz="2800">
              <a:latin typeface="Calibri"/>
              <a:cs typeface="Calibri"/>
            </a:endParaRPr>
          </a:p>
          <a:p>
            <a:pPr marL="299085" marR="66040" indent="-287020">
              <a:lnSpc>
                <a:spcPct val="100000"/>
              </a:lnSpc>
              <a:spcBef>
                <a:spcPts val="1005"/>
              </a:spcBef>
              <a:buClr>
                <a:srgbClr val="FF0000"/>
              </a:buClr>
              <a:buSzPct val="96428"/>
              <a:buFont typeface="Wingdings"/>
              <a:buChar char=""/>
              <a:tabLst>
                <a:tab pos="299720" algn="l"/>
              </a:tabLst>
            </a:pP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number</a:t>
            </a:r>
            <a:r>
              <a:rPr sz="28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2800" spc="-45" dirty="0">
                <a:solidFill>
                  <a:srgbClr val="FFFFFF"/>
                </a:solidFill>
                <a:latin typeface="Calibri"/>
                <a:cs typeface="Calibri"/>
              </a:rPr>
              <a:t>monkeys 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used</a:t>
            </a:r>
            <a:r>
              <a:rPr sz="2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in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research</a:t>
            </a:r>
            <a:r>
              <a:rPr sz="28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has</a:t>
            </a:r>
            <a:r>
              <a:rPr sz="28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now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40" dirty="0">
                <a:solidFill>
                  <a:srgbClr val="FFFFFF"/>
                </a:solidFill>
                <a:latin typeface="Calibri"/>
                <a:cs typeface="Calibri"/>
              </a:rPr>
              <a:t>drastically</a:t>
            </a:r>
            <a:r>
              <a:rPr sz="28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reduced</a:t>
            </a:r>
            <a:r>
              <a:rPr sz="28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in </a:t>
            </a:r>
            <a:r>
              <a:rPr sz="2800" spc="-6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institutions.</a:t>
            </a:r>
            <a:endParaRPr sz="2800">
              <a:latin typeface="Calibri"/>
              <a:cs typeface="Calibri"/>
            </a:endParaRPr>
          </a:p>
          <a:p>
            <a:pPr marL="299085" marR="269240" indent="-287020">
              <a:lnSpc>
                <a:spcPct val="100000"/>
              </a:lnSpc>
              <a:spcBef>
                <a:spcPts val="1000"/>
              </a:spcBef>
              <a:buClr>
                <a:srgbClr val="FF0000"/>
              </a:buClr>
              <a:buSzPct val="96428"/>
              <a:buFont typeface="Wingdings"/>
              <a:buChar char=""/>
              <a:tabLst>
                <a:tab pos="299720" algn="l"/>
              </a:tabLst>
            </a:pP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Use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28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some</a:t>
            </a:r>
            <a:r>
              <a:rPr sz="28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other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unique</a:t>
            </a:r>
            <a:r>
              <a:rPr sz="28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animals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45" dirty="0">
                <a:solidFill>
                  <a:srgbClr val="FFFFFF"/>
                </a:solidFill>
                <a:latin typeface="Calibri"/>
                <a:cs typeface="Calibri"/>
              </a:rPr>
              <a:t>like</a:t>
            </a:r>
            <a:r>
              <a:rPr sz="2800" spc="-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85" dirty="0">
                <a:solidFill>
                  <a:srgbClr val="FFFFFF"/>
                </a:solidFill>
                <a:latin typeface="Calibri"/>
                <a:cs typeface="Calibri"/>
              </a:rPr>
              <a:t>hamster,</a:t>
            </a:r>
            <a:r>
              <a:rPr sz="28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40" dirty="0">
                <a:solidFill>
                  <a:srgbClr val="FFFFFF"/>
                </a:solidFill>
                <a:latin typeface="Calibri"/>
                <a:cs typeface="Calibri"/>
              </a:rPr>
              <a:t>cotton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45" dirty="0">
                <a:solidFill>
                  <a:srgbClr val="FFFFFF"/>
                </a:solidFill>
                <a:latin typeface="Calibri"/>
                <a:cs typeface="Calibri"/>
              </a:rPr>
              <a:t>rat,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gerbil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is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not </a:t>
            </a:r>
            <a:r>
              <a:rPr sz="2800" spc="-6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much</a:t>
            </a:r>
            <a:r>
              <a:rPr sz="2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common.</a:t>
            </a:r>
            <a:endParaRPr sz="2800">
              <a:latin typeface="Calibri"/>
              <a:cs typeface="Calibri"/>
            </a:endParaRPr>
          </a:p>
          <a:p>
            <a:pPr marL="299085" marR="239395" indent="-287020">
              <a:lnSpc>
                <a:spcPct val="100000"/>
              </a:lnSpc>
              <a:spcBef>
                <a:spcPts val="1000"/>
              </a:spcBef>
              <a:buClr>
                <a:srgbClr val="FF0000"/>
              </a:buClr>
              <a:buSzPct val="96428"/>
              <a:buFont typeface="Wingdings"/>
              <a:buChar char=""/>
              <a:tabLst>
                <a:tab pos="299720" algn="l"/>
              </a:tabLst>
            </a:pP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There</a:t>
            </a:r>
            <a:r>
              <a:rPr sz="28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35" dirty="0">
                <a:solidFill>
                  <a:srgbClr val="FFFFFF"/>
                </a:solidFill>
                <a:latin typeface="Calibri"/>
                <a:cs typeface="Calibri"/>
              </a:rPr>
              <a:t>are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35" dirty="0">
                <a:solidFill>
                  <a:srgbClr val="FFFFFF"/>
                </a:solidFill>
                <a:latin typeface="Calibri"/>
                <a:cs typeface="Calibri"/>
              </a:rPr>
              <a:t>inbred</a:t>
            </a:r>
            <a:r>
              <a:rPr sz="2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40" dirty="0">
                <a:solidFill>
                  <a:srgbClr val="FFFFFF"/>
                </a:solidFill>
                <a:latin typeface="Calibri"/>
                <a:cs typeface="Calibri"/>
              </a:rPr>
              <a:t>strains</a:t>
            </a:r>
            <a:r>
              <a:rPr sz="28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mice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which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35" dirty="0">
                <a:solidFill>
                  <a:srgbClr val="FFFFFF"/>
                </a:solidFill>
                <a:latin typeface="Calibri"/>
                <a:cs typeface="Calibri"/>
              </a:rPr>
              <a:t>are 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used</a:t>
            </a:r>
            <a:r>
              <a:rPr sz="28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40" dirty="0">
                <a:solidFill>
                  <a:srgbClr val="FFFFFF"/>
                </a:solidFill>
                <a:latin typeface="Calibri"/>
                <a:cs typeface="Calibri"/>
              </a:rPr>
              <a:t>for</a:t>
            </a:r>
            <a:r>
              <a:rPr sz="28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research</a:t>
            </a:r>
            <a:r>
              <a:rPr sz="28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genetically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modified</a:t>
            </a:r>
            <a:r>
              <a:rPr sz="28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laboratory</a:t>
            </a:r>
            <a:r>
              <a:rPr sz="28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animals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35" dirty="0">
                <a:solidFill>
                  <a:srgbClr val="FFFFFF"/>
                </a:solidFill>
                <a:latin typeface="Calibri"/>
                <a:cs typeface="Calibri"/>
              </a:rPr>
              <a:t>are</a:t>
            </a:r>
            <a:r>
              <a:rPr sz="28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also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imported</a:t>
            </a:r>
            <a:r>
              <a:rPr sz="28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40" dirty="0">
                <a:solidFill>
                  <a:srgbClr val="FFFFFF"/>
                </a:solidFill>
                <a:latin typeface="Calibri"/>
                <a:cs typeface="Calibri"/>
              </a:rPr>
              <a:t>into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 India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by </a:t>
            </a:r>
            <a:r>
              <a:rPr sz="2800" spc="-6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some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institutes.</a:t>
            </a:r>
            <a:endParaRPr sz="2800">
              <a:latin typeface="Calibri"/>
              <a:cs typeface="Calibri"/>
            </a:endParaRPr>
          </a:p>
          <a:p>
            <a:pPr marL="299085" marR="206375" indent="-287020">
              <a:lnSpc>
                <a:spcPct val="100000"/>
              </a:lnSpc>
              <a:spcBef>
                <a:spcPts val="1005"/>
              </a:spcBef>
              <a:buClr>
                <a:srgbClr val="FF0000"/>
              </a:buClr>
              <a:buSzPct val="96428"/>
              <a:buFont typeface="Wingdings"/>
              <a:buChar char=""/>
              <a:tabLst>
                <a:tab pos="299720" algn="l"/>
              </a:tabLst>
            </a:pP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information</a:t>
            </a:r>
            <a:r>
              <a:rPr sz="28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with</a:t>
            </a:r>
            <a:r>
              <a:rPr sz="28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45" dirty="0">
                <a:solidFill>
                  <a:srgbClr val="FFFFFF"/>
                </a:solidFill>
                <a:latin typeface="Calibri"/>
                <a:cs typeface="Calibri"/>
              </a:rPr>
              <a:t>regard</a:t>
            </a:r>
            <a:r>
              <a:rPr sz="2800" spc="-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30" dirty="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available</a:t>
            </a:r>
            <a:r>
              <a:rPr sz="28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laboratory</a:t>
            </a:r>
            <a:r>
              <a:rPr sz="28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animals</a:t>
            </a:r>
            <a:r>
              <a:rPr sz="28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resource</a:t>
            </a:r>
            <a:r>
              <a:rPr sz="28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in </a:t>
            </a:r>
            <a:r>
              <a:rPr sz="2800" spc="-6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45" dirty="0">
                <a:solidFill>
                  <a:srgbClr val="FFFFFF"/>
                </a:solidFill>
                <a:latin typeface="Calibri"/>
                <a:cs typeface="Calibri"/>
              </a:rPr>
              <a:t>different 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institutions/universities</a:t>
            </a:r>
            <a:r>
              <a:rPr sz="28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in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India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is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not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precisely</a:t>
            </a:r>
            <a:r>
              <a:rPr sz="2800" spc="229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known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67710" y="491185"/>
            <a:ext cx="3027680" cy="13677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4400" dirty="0">
                <a:solidFill>
                  <a:srgbClr val="420000"/>
                </a:solidFill>
                <a:latin typeface="Times New Roman"/>
                <a:cs typeface="Times New Roman"/>
              </a:rPr>
              <a:t>S</a:t>
            </a:r>
            <a:r>
              <a:rPr sz="4400" spc="-355" dirty="0">
                <a:solidFill>
                  <a:srgbClr val="420000"/>
                </a:solidFill>
                <a:latin typeface="Times New Roman"/>
                <a:cs typeface="Times New Roman"/>
              </a:rPr>
              <a:t>T</a:t>
            </a:r>
            <a:r>
              <a:rPr sz="4400" dirty="0">
                <a:solidFill>
                  <a:srgbClr val="420000"/>
                </a:solidFill>
                <a:latin typeface="Times New Roman"/>
                <a:cs typeface="Times New Roman"/>
              </a:rPr>
              <a:t>ANDARD  METHODS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97432" y="2306827"/>
            <a:ext cx="10946765" cy="3729990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L="481965" marR="5080" indent="-469900">
              <a:lnSpc>
                <a:spcPts val="3500"/>
              </a:lnSpc>
              <a:spcBef>
                <a:spcPts val="505"/>
              </a:spcBef>
              <a:buClr>
                <a:srgbClr val="660000"/>
              </a:buClr>
              <a:buSzPct val="70312"/>
              <a:buFont typeface="Wingdings"/>
              <a:buChar char=""/>
              <a:tabLst>
                <a:tab pos="481965" algn="l"/>
                <a:tab pos="482600" algn="l"/>
              </a:tabLst>
            </a:pP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Multiple</a:t>
            </a:r>
            <a:r>
              <a:rPr sz="32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methods</a:t>
            </a:r>
            <a:r>
              <a:rPr sz="320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have</a:t>
            </a:r>
            <a:r>
              <a:rPr sz="32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been</a:t>
            </a:r>
            <a:r>
              <a:rPr sz="32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standardized</a:t>
            </a:r>
            <a:r>
              <a:rPr sz="320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(certified)</a:t>
            </a:r>
            <a:r>
              <a:rPr sz="3200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by</a:t>
            </a:r>
            <a:r>
              <a:rPr sz="3200" spc="-10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multiple </a:t>
            </a:r>
            <a:r>
              <a:rPr sz="3200" spc="-7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organizations</a:t>
            </a:r>
            <a:endParaRPr sz="3200">
              <a:latin typeface="Times New Roman"/>
              <a:cs typeface="Times New Roman"/>
            </a:endParaRPr>
          </a:p>
          <a:p>
            <a:pPr marL="920750" lvl="1" indent="-438150">
              <a:lnSpc>
                <a:spcPct val="100000"/>
              </a:lnSpc>
              <a:spcBef>
                <a:spcPts val="260"/>
              </a:spcBef>
              <a:buClr>
                <a:srgbClr val="999966"/>
              </a:buClr>
              <a:buSzPct val="75000"/>
              <a:buFont typeface="Wingdings"/>
              <a:buChar char=""/>
              <a:tabLst>
                <a:tab pos="920750" algn="l"/>
                <a:tab pos="921385" algn="l"/>
              </a:tabLst>
            </a:pPr>
            <a:r>
              <a:rPr sz="2800" spc="-20" dirty="0">
                <a:solidFill>
                  <a:srgbClr val="FFFFFF"/>
                </a:solidFill>
                <a:latin typeface="Times New Roman"/>
                <a:cs typeface="Times New Roman"/>
              </a:rPr>
              <a:t>American</a:t>
            </a:r>
            <a:r>
              <a:rPr sz="28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Society</a:t>
            </a:r>
            <a:r>
              <a:rPr sz="2800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for</a:t>
            </a:r>
            <a:r>
              <a:rPr sz="2800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5" dirty="0">
                <a:solidFill>
                  <a:srgbClr val="FFFFFF"/>
                </a:solidFill>
                <a:latin typeface="Times New Roman"/>
                <a:cs typeface="Times New Roman"/>
              </a:rPr>
              <a:t>Testing</a:t>
            </a:r>
            <a:r>
              <a:rPr sz="2800" spc="-10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28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Materials</a:t>
            </a:r>
            <a:r>
              <a:rPr sz="2800" spc="-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(ASTM)</a:t>
            </a:r>
            <a:endParaRPr sz="2800">
              <a:latin typeface="Times New Roman"/>
              <a:cs typeface="Times New Roman"/>
            </a:endParaRPr>
          </a:p>
          <a:p>
            <a:pPr marL="920750" marR="740410" lvl="1" indent="-437515">
              <a:lnSpc>
                <a:spcPts val="3000"/>
              </a:lnSpc>
              <a:spcBef>
                <a:spcPts val="735"/>
              </a:spcBef>
              <a:buClr>
                <a:srgbClr val="999966"/>
              </a:buClr>
              <a:buSzPct val="75000"/>
              <a:buFont typeface="Wingdings"/>
              <a:buChar char=""/>
              <a:tabLst>
                <a:tab pos="920750" algn="l"/>
                <a:tab pos="921385" algn="l"/>
              </a:tabLst>
            </a:pPr>
            <a:r>
              <a:rPr sz="2800" spc="-20" dirty="0">
                <a:solidFill>
                  <a:srgbClr val="FFFFFF"/>
                </a:solidFill>
                <a:latin typeface="Times New Roman"/>
                <a:cs typeface="Times New Roman"/>
              </a:rPr>
              <a:t>Organization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for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Economic</a:t>
            </a:r>
            <a:r>
              <a:rPr sz="2800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Cooperation</a:t>
            </a:r>
            <a:r>
              <a:rPr sz="2800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28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Materials</a:t>
            </a:r>
            <a:r>
              <a:rPr sz="2800" spc="-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(OECD)</a:t>
            </a:r>
            <a:r>
              <a:rPr sz="28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– </a:t>
            </a:r>
            <a:r>
              <a:rPr sz="2800" spc="-6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(Europe</a:t>
            </a:r>
            <a:r>
              <a:rPr sz="2800" spc="-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based)</a:t>
            </a:r>
            <a:endParaRPr sz="2800">
              <a:latin typeface="Times New Roman"/>
              <a:cs typeface="Times New Roman"/>
            </a:endParaRPr>
          </a:p>
          <a:p>
            <a:pPr marL="920750" lvl="1" indent="-438150">
              <a:lnSpc>
                <a:spcPct val="100000"/>
              </a:lnSpc>
              <a:spcBef>
                <a:spcPts val="265"/>
              </a:spcBef>
              <a:buClr>
                <a:srgbClr val="999966"/>
              </a:buClr>
              <a:buSzPct val="75000"/>
              <a:buFont typeface="Wingdings"/>
              <a:buChar char=""/>
              <a:tabLst>
                <a:tab pos="920750" algn="l"/>
                <a:tab pos="921385" algn="l"/>
              </a:tabLst>
            </a:pP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National</a:t>
            </a:r>
            <a:r>
              <a:rPr sz="2800" spc="-114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45" dirty="0">
                <a:solidFill>
                  <a:srgbClr val="FFFFFF"/>
                </a:solidFill>
                <a:latin typeface="Times New Roman"/>
                <a:cs typeface="Times New Roman"/>
              </a:rPr>
              <a:t>Toxicology</a:t>
            </a:r>
            <a:r>
              <a:rPr sz="2800" spc="-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Program</a:t>
            </a:r>
            <a:r>
              <a:rPr sz="2800" spc="-1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(NTP)</a:t>
            </a:r>
            <a:endParaRPr sz="2800">
              <a:latin typeface="Times New Roman"/>
              <a:cs typeface="Times New Roman"/>
            </a:endParaRPr>
          </a:p>
          <a:p>
            <a:pPr marL="481965" marR="445134" indent="-469900">
              <a:lnSpc>
                <a:spcPts val="3490"/>
              </a:lnSpc>
              <a:spcBef>
                <a:spcPts val="860"/>
              </a:spcBef>
              <a:buClr>
                <a:srgbClr val="660000"/>
              </a:buClr>
              <a:buSzPct val="70312"/>
              <a:buFont typeface="Wingdings"/>
              <a:buChar char=""/>
              <a:tabLst>
                <a:tab pos="481965" algn="l"/>
                <a:tab pos="482600" algn="l"/>
              </a:tabLst>
            </a:pP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All above standardized protocols available from US </a:t>
            </a:r>
            <a:r>
              <a:rPr sz="3200" spc="-130" dirty="0">
                <a:solidFill>
                  <a:srgbClr val="FFFFFF"/>
                </a:solidFill>
                <a:latin typeface="Times New Roman"/>
                <a:cs typeface="Times New Roman"/>
              </a:rPr>
              <a:t>EPA, </a:t>
            </a:r>
            <a:r>
              <a:rPr sz="3200" spc="-1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Federal</a:t>
            </a:r>
            <a:r>
              <a:rPr sz="32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Register</a:t>
            </a:r>
            <a:r>
              <a:rPr sz="32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researchers</a:t>
            </a:r>
            <a:r>
              <a:rPr sz="32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that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developed</a:t>
            </a:r>
            <a:r>
              <a:rPr sz="3200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200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programs</a:t>
            </a:r>
            <a:endParaRPr sz="320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433816" y="300227"/>
            <a:ext cx="2857500" cy="2074164"/>
          </a:xfrm>
          <a:prstGeom prst="rect">
            <a:avLst/>
          </a:prstGeom>
        </p:spPr>
      </p:pic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12</a:t>
            </a:fld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31185" y="363169"/>
            <a:ext cx="583692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250" dirty="0">
                <a:latin typeface="Trebuchet MS"/>
                <a:cs typeface="Trebuchet MS"/>
              </a:rPr>
              <a:t>R</a:t>
            </a:r>
            <a:r>
              <a:rPr sz="3200" spc="-245" dirty="0">
                <a:latin typeface="Trebuchet MS"/>
                <a:cs typeface="Trebuchet MS"/>
              </a:rPr>
              <a:t>E</a:t>
            </a:r>
            <a:r>
              <a:rPr sz="3200" spc="-235" dirty="0">
                <a:latin typeface="Trebuchet MS"/>
                <a:cs typeface="Trebuchet MS"/>
              </a:rPr>
              <a:t>G</a:t>
            </a:r>
            <a:r>
              <a:rPr sz="3200" spc="-245" dirty="0">
                <a:latin typeface="Trebuchet MS"/>
                <a:cs typeface="Trebuchet MS"/>
              </a:rPr>
              <a:t>UL</a:t>
            </a:r>
            <a:r>
              <a:rPr sz="3200" spc="-565" dirty="0">
                <a:latin typeface="Trebuchet MS"/>
                <a:cs typeface="Trebuchet MS"/>
              </a:rPr>
              <a:t>A</a:t>
            </a:r>
            <a:r>
              <a:rPr sz="3200" spc="-425" dirty="0">
                <a:latin typeface="Trebuchet MS"/>
                <a:cs typeface="Trebuchet MS"/>
              </a:rPr>
              <a:t>T</a:t>
            </a:r>
            <a:r>
              <a:rPr sz="3200" spc="-240" dirty="0">
                <a:latin typeface="Trebuchet MS"/>
                <a:cs typeface="Trebuchet MS"/>
              </a:rPr>
              <a:t>O</a:t>
            </a:r>
            <a:r>
              <a:rPr sz="3200" spc="-450" dirty="0">
                <a:latin typeface="Trebuchet MS"/>
                <a:cs typeface="Trebuchet MS"/>
              </a:rPr>
              <a:t>R</a:t>
            </a:r>
            <a:r>
              <a:rPr sz="3200" dirty="0">
                <a:latin typeface="Trebuchet MS"/>
                <a:cs typeface="Trebuchet MS"/>
              </a:rPr>
              <a:t>Y</a:t>
            </a:r>
            <a:r>
              <a:rPr sz="3200" spc="-535" dirty="0">
                <a:latin typeface="Trebuchet MS"/>
                <a:cs typeface="Trebuchet MS"/>
              </a:rPr>
              <a:t> </a:t>
            </a:r>
            <a:r>
              <a:rPr sz="3200" spc="-45" dirty="0">
                <a:latin typeface="Trebuchet MS"/>
                <a:cs typeface="Trebuchet MS"/>
              </a:rPr>
              <a:t>M</a:t>
            </a:r>
            <a:r>
              <a:rPr sz="3200" spc="-40" dirty="0">
                <a:latin typeface="Trebuchet MS"/>
                <a:cs typeface="Trebuchet MS"/>
              </a:rPr>
              <a:t>E</a:t>
            </a:r>
            <a:r>
              <a:rPr sz="3200" spc="-35" dirty="0">
                <a:latin typeface="Trebuchet MS"/>
                <a:cs typeface="Trebuchet MS"/>
              </a:rPr>
              <a:t>CH</a:t>
            </a:r>
            <a:r>
              <a:rPr sz="3200" spc="-45" dirty="0">
                <a:latin typeface="Trebuchet MS"/>
                <a:cs typeface="Trebuchet MS"/>
              </a:rPr>
              <a:t>AN</a:t>
            </a:r>
            <a:r>
              <a:rPr sz="3200" spc="-40" dirty="0">
                <a:latin typeface="Trebuchet MS"/>
                <a:cs typeface="Trebuchet MS"/>
              </a:rPr>
              <a:t>I</a:t>
            </a:r>
            <a:r>
              <a:rPr sz="3200" spc="-45" dirty="0">
                <a:latin typeface="Trebuchet MS"/>
                <a:cs typeface="Trebuchet MS"/>
              </a:rPr>
              <a:t>S</a:t>
            </a:r>
            <a:r>
              <a:rPr sz="3200" spc="-35" dirty="0">
                <a:latin typeface="Trebuchet MS"/>
                <a:cs typeface="Trebuchet MS"/>
              </a:rPr>
              <a:t>M</a:t>
            </a:r>
            <a:r>
              <a:rPr sz="3200" dirty="0">
                <a:latin typeface="Trebuchet MS"/>
                <a:cs typeface="Trebuchet MS"/>
              </a:rPr>
              <a:t>S</a:t>
            </a:r>
            <a:r>
              <a:rPr sz="3200" spc="-25" dirty="0">
                <a:latin typeface="Trebuchet MS"/>
                <a:cs typeface="Trebuchet MS"/>
              </a:rPr>
              <a:t> </a:t>
            </a:r>
            <a:r>
              <a:rPr sz="3200" spc="-65" dirty="0">
                <a:latin typeface="Trebuchet MS"/>
                <a:cs typeface="Trebuchet MS"/>
              </a:rPr>
              <a:t>I</a:t>
            </a:r>
            <a:r>
              <a:rPr sz="3200" spc="135" dirty="0">
                <a:latin typeface="Trebuchet MS"/>
                <a:cs typeface="Trebuchet MS"/>
              </a:rPr>
              <a:t>N</a:t>
            </a:r>
            <a:r>
              <a:rPr sz="3200" spc="-90" dirty="0">
                <a:latin typeface="Trebuchet MS"/>
                <a:cs typeface="Trebuchet MS"/>
              </a:rPr>
              <a:t>I</a:t>
            </a:r>
            <a:r>
              <a:rPr sz="3200" spc="-95" dirty="0">
                <a:latin typeface="Trebuchet MS"/>
                <a:cs typeface="Trebuchet MS"/>
              </a:rPr>
              <a:t>N</a:t>
            </a:r>
            <a:r>
              <a:rPr sz="3200" spc="-85" dirty="0">
                <a:latin typeface="Trebuchet MS"/>
                <a:cs typeface="Trebuchet MS"/>
              </a:rPr>
              <a:t>D</a:t>
            </a:r>
            <a:r>
              <a:rPr sz="3200" spc="-90" dirty="0">
                <a:latin typeface="Trebuchet MS"/>
                <a:cs typeface="Trebuchet MS"/>
              </a:rPr>
              <a:t>I</a:t>
            </a:r>
            <a:r>
              <a:rPr sz="3200" dirty="0">
                <a:latin typeface="Trebuchet MS"/>
                <a:cs typeface="Trebuchet MS"/>
              </a:rPr>
              <a:t>A</a:t>
            </a:r>
            <a:endParaRPr sz="32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33222" y="1202622"/>
            <a:ext cx="10664825" cy="4630420"/>
          </a:xfrm>
          <a:prstGeom prst="rect">
            <a:avLst/>
          </a:prstGeom>
        </p:spPr>
        <p:txBody>
          <a:bodyPr vert="horz" wrap="square" lIns="0" tIns="140335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105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Institute</a:t>
            </a:r>
            <a:r>
              <a:rPr sz="28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Animal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 Ethics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Committee</a:t>
            </a:r>
            <a:r>
              <a:rPr sz="28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(IAEC)</a:t>
            </a:r>
            <a:endParaRPr sz="2800">
              <a:latin typeface="Calibri"/>
              <a:cs typeface="Calibri"/>
            </a:endParaRPr>
          </a:p>
          <a:p>
            <a:pPr marL="299085" marR="5080" indent="-287020">
              <a:lnSpc>
                <a:spcPct val="100000"/>
              </a:lnSpc>
              <a:spcBef>
                <a:spcPts val="1005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Committee</a:t>
            </a:r>
            <a:r>
              <a:rPr sz="28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40" dirty="0">
                <a:solidFill>
                  <a:srgbClr val="FFFFFF"/>
                </a:solidFill>
                <a:latin typeface="Calibri"/>
                <a:cs typeface="Calibri"/>
              </a:rPr>
              <a:t>for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Purpose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30" dirty="0">
                <a:solidFill>
                  <a:srgbClr val="FFFFFF"/>
                </a:solidFill>
                <a:latin typeface="Calibri"/>
                <a:cs typeface="Calibri"/>
              </a:rPr>
              <a:t>Control</a:t>
            </a:r>
            <a:r>
              <a:rPr sz="28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Supervision</a:t>
            </a:r>
            <a:r>
              <a:rPr sz="28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Experiments</a:t>
            </a:r>
            <a:r>
              <a:rPr sz="28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in </a:t>
            </a:r>
            <a:r>
              <a:rPr sz="2800" spc="-6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Animals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(CPCSEA)</a:t>
            </a:r>
            <a:endParaRPr sz="2800"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spcBef>
                <a:spcPts val="1000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Drugs</a:t>
            </a:r>
            <a:r>
              <a:rPr sz="2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&amp;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Cosmetics</a:t>
            </a:r>
            <a:r>
              <a:rPr sz="28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Act,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1940,</a:t>
            </a:r>
            <a:r>
              <a:rPr sz="2800" spc="11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Appendix-I</a:t>
            </a:r>
            <a:endParaRPr sz="2800">
              <a:latin typeface="Calibri"/>
              <a:cs typeface="Calibri"/>
            </a:endParaRPr>
          </a:p>
          <a:p>
            <a:pPr marL="299085" marR="833755" indent="-287020">
              <a:lnSpc>
                <a:spcPct val="100000"/>
              </a:lnSpc>
              <a:spcBef>
                <a:spcPts val="994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Department</a:t>
            </a:r>
            <a:r>
              <a:rPr sz="28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of Animal</a:t>
            </a:r>
            <a:r>
              <a:rPr sz="28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0" dirty="0">
                <a:solidFill>
                  <a:srgbClr val="FFFFFF"/>
                </a:solidFill>
                <a:latin typeface="Calibri"/>
                <a:cs typeface="Calibri"/>
              </a:rPr>
              <a:t>Husbandry,</a:t>
            </a:r>
            <a:r>
              <a:rPr sz="28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Dairying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&amp;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Fisheries,</a:t>
            </a:r>
            <a:r>
              <a:rPr sz="28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Ministry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2800" spc="-6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Agriculture,</a:t>
            </a:r>
            <a:r>
              <a:rPr sz="28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New</a:t>
            </a:r>
            <a:r>
              <a:rPr sz="28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Delhi-2001</a:t>
            </a:r>
            <a:endParaRPr sz="2800"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spcBef>
                <a:spcPts val="1010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Department</a:t>
            </a:r>
            <a:r>
              <a:rPr sz="28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28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45" dirty="0">
                <a:solidFill>
                  <a:srgbClr val="FFFFFF"/>
                </a:solidFill>
                <a:latin typeface="Calibri"/>
                <a:cs typeface="Calibri"/>
              </a:rPr>
              <a:t>Biotechnology.</a:t>
            </a:r>
            <a:endParaRPr sz="2800">
              <a:latin typeface="Calibri"/>
              <a:cs typeface="Calibri"/>
            </a:endParaRPr>
          </a:p>
          <a:p>
            <a:pPr marL="299085" marR="254635" indent="-287020">
              <a:lnSpc>
                <a:spcPct val="100000"/>
              </a:lnSpc>
              <a:spcBef>
                <a:spcPts val="1000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800" spc="-30" dirty="0">
                <a:solidFill>
                  <a:srgbClr val="FFFFFF"/>
                </a:solidFill>
                <a:latin typeface="Calibri"/>
                <a:cs typeface="Calibri"/>
              </a:rPr>
              <a:t>Prevention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 Cruelty</a:t>
            </a:r>
            <a:r>
              <a:rPr sz="28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30" dirty="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Animals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Act, 1960</a:t>
            </a:r>
            <a:r>
              <a:rPr sz="28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as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amended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up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30" dirty="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30th </a:t>
            </a:r>
            <a:r>
              <a:rPr sz="2800" spc="-6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July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1982</a:t>
            </a:r>
            <a:r>
              <a:rPr sz="28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and Animal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70" dirty="0">
                <a:solidFill>
                  <a:srgbClr val="FFFFFF"/>
                </a:solidFill>
                <a:latin typeface="Calibri"/>
                <a:cs typeface="Calibri"/>
              </a:rPr>
              <a:t>Welfare</a:t>
            </a:r>
            <a:r>
              <a:rPr sz="2800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Board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13</a:t>
            </a:fld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49372" y="240283"/>
            <a:ext cx="459041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200" dirty="0">
                <a:solidFill>
                  <a:srgbClr val="04121C"/>
                </a:solidFill>
                <a:latin typeface="Verdana"/>
                <a:cs typeface="Verdana"/>
              </a:rPr>
              <a:t>RELEVANT</a:t>
            </a:r>
            <a:r>
              <a:rPr sz="3200" spc="-275" dirty="0">
                <a:solidFill>
                  <a:srgbClr val="04121C"/>
                </a:solidFill>
                <a:latin typeface="Verdana"/>
                <a:cs typeface="Verdana"/>
              </a:rPr>
              <a:t> </a:t>
            </a:r>
            <a:r>
              <a:rPr sz="3200" spc="-575" dirty="0">
                <a:solidFill>
                  <a:srgbClr val="04121C"/>
                </a:solidFill>
                <a:latin typeface="Verdana"/>
                <a:cs typeface="Verdana"/>
              </a:rPr>
              <a:t>T</a:t>
            </a:r>
            <a:r>
              <a:rPr sz="3200" spc="-280" dirty="0">
                <a:solidFill>
                  <a:srgbClr val="04121C"/>
                </a:solidFill>
                <a:latin typeface="Verdana"/>
                <a:cs typeface="Verdana"/>
              </a:rPr>
              <a:t>E</a:t>
            </a:r>
            <a:r>
              <a:rPr sz="3200" spc="-565" dirty="0">
                <a:solidFill>
                  <a:srgbClr val="04121C"/>
                </a:solidFill>
                <a:latin typeface="Verdana"/>
                <a:cs typeface="Verdana"/>
              </a:rPr>
              <a:t>S</a:t>
            </a:r>
            <a:r>
              <a:rPr sz="3200" spc="-610" dirty="0">
                <a:solidFill>
                  <a:srgbClr val="04121C"/>
                </a:solidFill>
                <a:latin typeface="Verdana"/>
                <a:cs typeface="Verdana"/>
              </a:rPr>
              <a:t>T</a:t>
            </a:r>
            <a:r>
              <a:rPr sz="3200" spc="-305" dirty="0">
                <a:solidFill>
                  <a:srgbClr val="04121C"/>
                </a:solidFill>
                <a:latin typeface="Verdana"/>
                <a:cs typeface="Verdana"/>
              </a:rPr>
              <a:t> </a:t>
            </a:r>
            <a:r>
              <a:rPr sz="3200" spc="-130" dirty="0">
                <a:solidFill>
                  <a:srgbClr val="04121C"/>
                </a:solidFill>
                <a:latin typeface="Verdana"/>
                <a:cs typeface="Verdana"/>
              </a:rPr>
              <a:t>MODELS</a:t>
            </a:r>
            <a:endParaRPr sz="320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429638" y="1692122"/>
            <a:ext cx="9545320" cy="3712845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337185" indent="-325120">
              <a:lnSpc>
                <a:spcPct val="100000"/>
              </a:lnSpc>
              <a:spcBef>
                <a:spcPts val="1095"/>
              </a:spcBef>
              <a:buClr>
                <a:srgbClr val="C00000"/>
              </a:buClr>
              <a:buSzPct val="96875"/>
              <a:buFont typeface="Wingdings"/>
              <a:buChar char=""/>
              <a:tabLst>
                <a:tab pos="337820" algn="l"/>
              </a:tabLst>
            </a:pPr>
            <a:r>
              <a:rPr sz="3200" spc="-45" dirty="0">
                <a:solidFill>
                  <a:srgbClr val="FFFFFF"/>
                </a:solidFill>
                <a:latin typeface="Times New Roman"/>
                <a:cs typeface="Times New Roman"/>
              </a:rPr>
              <a:t>Pharmacokinetic</a:t>
            </a:r>
            <a:r>
              <a:rPr sz="3200" spc="-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0" dirty="0">
                <a:solidFill>
                  <a:srgbClr val="FFFFFF"/>
                </a:solidFill>
                <a:latin typeface="Times New Roman"/>
                <a:cs typeface="Times New Roman"/>
              </a:rPr>
              <a:t>profile</a:t>
            </a:r>
            <a:endParaRPr sz="3200">
              <a:latin typeface="Times New Roman"/>
              <a:cs typeface="Times New Roman"/>
            </a:endParaRPr>
          </a:p>
          <a:p>
            <a:pPr marL="337185" indent="-325120">
              <a:lnSpc>
                <a:spcPct val="100000"/>
              </a:lnSpc>
              <a:spcBef>
                <a:spcPts val="1000"/>
              </a:spcBef>
              <a:buClr>
                <a:srgbClr val="C00000"/>
              </a:buClr>
              <a:buSzPct val="96875"/>
              <a:buFont typeface="Wingdings"/>
              <a:buChar char=""/>
              <a:tabLst>
                <a:tab pos="337820" algn="l"/>
              </a:tabLst>
            </a:pPr>
            <a:r>
              <a:rPr sz="3200" spc="-55" dirty="0">
                <a:solidFill>
                  <a:srgbClr val="FFFFFF"/>
                </a:solidFill>
                <a:latin typeface="Times New Roman"/>
                <a:cs typeface="Times New Roman"/>
              </a:rPr>
              <a:t>Pharmacodynamic</a:t>
            </a:r>
            <a:r>
              <a:rPr sz="3200" spc="-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30" dirty="0">
                <a:solidFill>
                  <a:srgbClr val="FFFFFF"/>
                </a:solidFill>
                <a:latin typeface="Times New Roman"/>
                <a:cs typeface="Times New Roman"/>
              </a:rPr>
              <a:t>response</a:t>
            </a:r>
            <a:endParaRPr sz="3200">
              <a:latin typeface="Times New Roman"/>
              <a:cs typeface="Times New Roman"/>
            </a:endParaRPr>
          </a:p>
          <a:p>
            <a:pPr marL="337185" indent="-325120">
              <a:lnSpc>
                <a:spcPct val="100000"/>
              </a:lnSpc>
              <a:spcBef>
                <a:spcPts val="994"/>
              </a:spcBef>
              <a:buClr>
                <a:srgbClr val="C00000"/>
              </a:buClr>
              <a:buSzPct val="96875"/>
              <a:buFont typeface="Wingdings"/>
              <a:buChar char=""/>
              <a:tabLst>
                <a:tab pos="337820" algn="l"/>
              </a:tabLst>
            </a:pPr>
            <a:r>
              <a:rPr sz="3200" spc="-125" dirty="0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sz="3200" spc="-120" dirty="0">
                <a:solidFill>
                  <a:srgbClr val="FFFFFF"/>
                </a:solidFill>
                <a:latin typeface="Times New Roman"/>
                <a:cs typeface="Times New Roman"/>
              </a:rPr>
              <a:t>pec</a:t>
            </a:r>
            <a:r>
              <a:rPr sz="3200" spc="-125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3200" spc="-120" dirty="0">
                <a:solidFill>
                  <a:srgbClr val="FFFFFF"/>
                </a:solidFill>
                <a:latin typeface="Times New Roman"/>
                <a:cs typeface="Times New Roman"/>
              </a:rPr>
              <a:t>es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,</a:t>
            </a:r>
            <a:r>
              <a:rPr sz="3200" spc="-204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110" dirty="0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sz="3200" spc="-105" dirty="0">
                <a:solidFill>
                  <a:srgbClr val="FFFFFF"/>
                </a:solidFill>
                <a:latin typeface="Times New Roman"/>
                <a:cs typeface="Times New Roman"/>
              </a:rPr>
              <a:t>ex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,</a:t>
            </a:r>
            <a:r>
              <a:rPr sz="3200" spc="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114" dirty="0">
                <a:solidFill>
                  <a:srgbClr val="FFFFFF"/>
                </a:solidFill>
                <a:latin typeface="Times New Roman"/>
                <a:cs typeface="Times New Roman"/>
              </a:rPr>
              <a:t>ag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sz="3200" spc="-1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f</a:t>
            </a:r>
            <a:r>
              <a:rPr sz="3200" spc="3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5" dirty="0">
                <a:solidFill>
                  <a:srgbClr val="FFFFFF"/>
                </a:solidFill>
                <a:latin typeface="Times New Roman"/>
                <a:cs typeface="Times New Roman"/>
              </a:rPr>
              <a:t>exp</a:t>
            </a:r>
            <a:r>
              <a:rPr sz="3200" spc="-70" dirty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sz="3200" spc="-60" dirty="0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sz="3200" spc="-75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3200" spc="-70" dirty="0">
                <a:solidFill>
                  <a:srgbClr val="FFFFFF"/>
                </a:solidFill>
                <a:latin typeface="Times New Roman"/>
                <a:cs typeface="Times New Roman"/>
              </a:rPr>
              <a:t>men</a:t>
            </a:r>
            <a:r>
              <a:rPr sz="3200" spc="-65" dirty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sz="3200" spc="-7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sz="3200" spc="-90" dirty="0">
                <a:solidFill>
                  <a:srgbClr val="FFFFFF"/>
                </a:solidFill>
                <a:latin typeface="Times New Roman"/>
                <a:cs typeface="Times New Roman"/>
              </a:rPr>
              <a:t> an</a:t>
            </a:r>
            <a:r>
              <a:rPr sz="3200" spc="-100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3200" spc="-95" dirty="0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sz="3200" spc="-9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200" spc="-100" dirty="0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endParaRPr sz="3200">
              <a:latin typeface="Times New Roman"/>
              <a:cs typeface="Times New Roman"/>
            </a:endParaRPr>
          </a:p>
          <a:p>
            <a:pPr marL="337185" indent="-325120">
              <a:lnSpc>
                <a:spcPct val="100000"/>
              </a:lnSpc>
              <a:spcBef>
                <a:spcPts val="1010"/>
              </a:spcBef>
              <a:buClr>
                <a:srgbClr val="C00000"/>
              </a:buClr>
              <a:buSzPct val="96875"/>
              <a:buFont typeface="Wingdings"/>
              <a:buChar char=""/>
              <a:tabLst>
                <a:tab pos="337820" algn="l"/>
                <a:tab pos="7813040" algn="l"/>
              </a:tabLst>
            </a:pPr>
            <a:r>
              <a:rPr sz="3200" spc="-120" dirty="0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sz="3200" spc="-105" dirty="0">
                <a:solidFill>
                  <a:srgbClr val="FFFFFF"/>
                </a:solidFill>
                <a:latin typeface="Times New Roman"/>
                <a:cs typeface="Times New Roman"/>
              </a:rPr>
              <a:t>u</a:t>
            </a:r>
            <a:r>
              <a:rPr sz="3200" spc="-110" dirty="0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sz="3200" spc="-105" dirty="0">
                <a:solidFill>
                  <a:srgbClr val="FFFFFF"/>
                </a:solidFill>
                <a:latin typeface="Times New Roman"/>
                <a:cs typeface="Times New Roman"/>
              </a:rPr>
              <a:t>cep</a:t>
            </a:r>
            <a:r>
              <a:rPr sz="3200" spc="-114" dirty="0">
                <a:solidFill>
                  <a:srgbClr val="FFFFFF"/>
                </a:solidFill>
                <a:latin typeface="Times New Roman"/>
                <a:cs typeface="Times New Roman"/>
              </a:rPr>
              <a:t>ti</a:t>
            </a:r>
            <a:r>
              <a:rPr sz="3200" spc="-120" dirty="0">
                <a:solidFill>
                  <a:srgbClr val="FFFFFF"/>
                </a:solidFill>
                <a:latin typeface="Times New Roman"/>
                <a:cs typeface="Times New Roman"/>
              </a:rPr>
              <a:t>b</a:t>
            </a:r>
            <a:r>
              <a:rPr sz="3200" spc="-114" dirty="0">
                <a:solidFill>
                  <a:srgbClr val="FFFFFF"/>
                </a:solidFill>
                <a:latin typeface="Times New Roman"/>
                <a:cs typeface="Times New Roman"/>
              </a:rPr>
              <a:t>il</a:t>
            </a:r>
            <a:r>
              <a:rPr sz="3200" spc="-125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3200" spc="-114" dirty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sz="3200" spc="-325" dirty="0">
                <a:solidFill>
                  <a:srgbClr val="FFFFFF"/>
                </a:solidFill>
                <a:latin typeface="Times New Roman"/>
                <a:cs typeface="Times New Roman"/>
              </a:rPr>
              <a:t>y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,</a:t>
            </a:r>
            <a:r>
              <a:rPr sz="3200" spc="-254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100" dirty="0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sz="3200" spc="-95" dirty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sz="3200" spc="-90" dirty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sz="3200" spc="-100" dirty="0">
                <a:solidFill>
                  <a:srgbClr val="FFFFFF"/>
                </a:solidFill>
                <a:latin typeface="Times New Roman"/>
                <a:cs typeface="Times New Roman"/>
              </a:rPr>
              <a:t>siti</a:t>
            </a:r>
            <a:r>
              <a:rPr sz="3200" spc="-90" dirty="0">
                <a:solidFill>
                  <a:srgbClr val="FFFFFF"/>
                </a:solidFill>
                <a:latin typeface="Times New Roman"/>
                <a:cs typeface="Times New Roman"/>
              </a:rPr>
              <a:t>v</a:t>
            </a:r>
            <a:r>
              <a:rPr sz="3200" spc="-100" dirty="0">
                <a:solidFill>
                  <a:srgbClr val="FFFFFF"/>
                </a:solidFill>
                <a:latin typeface="Times New Roman"/>
                <a:cs typeface="Times New Roman"/>
              </a:rPr>
              <a:t>it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y</a:t>
            </a:r>
            <a:r>
              <a:rPr sz="3200" spc="-1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35" dirty="0">
                <a:solidFill>
                  <a:srgbClr val="FFFFFF"/>
                </a:solidFill>
                <a:latin typeface="Times New Roman"/>
                <a:cs typeface="Times New Roman"/>
              </a:rPr>
              <a:t>an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d</a:t>
            </a:r>
            <a:r>
              <a:rPr sz="3200" spc="2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65" dirty="0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sz="3200" spc="-55" dirty="0">
                <a:solidFill>
                  <a:srgbClr val="FFFFFF"/>
                </a:solidFill>
                <a:latin typeface="Times New Roman"/>
                <a:cs typeface="Times New Roman"/>
              </a:rPr>
              <a:t>ep</a:t>
            </a:r>
            <a:r>
              <a:rPr sz="3200" spc="-65" dirty="0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sz="3200" spc="-70" dirty="0">
                <a:solidFill>
                  <a:srgbClr val="FFFFFF"/>
                </a:solidFill>
                <a:latin typeface="Times New Roman"/>
                <a:cs typeface="Times New Roman"/>
              </a:rPr>
              <a:t>od</a:t>
            </a:r>
            <a:r>
              <a:rPr sz="3200" spc="-85" dirty="0">
                <a:solidFill>
                  <a:srgbClr val="FFFFFF"/>
                </a:solidFill>
                <a:latin typeface="Times New Roman"/>
                <a:cs typeface="Times New Roman"/>
              </a:rPr>
              <a:t>u</a:t>
            </a:r>
            <a:r>
              <a:rPr sz="3200" spc="-55" dirty="0">
                <a:solidFill>
                  <a:srgbClr val="FFFFFF"/>
                </a:solidFill>
                <a:latin typeface="Times New Roman"/>
                <a:cs typeface="Times New Roman"/>
              </a:rPr>
              <a:t>c</a:t>
            </a:r>
            <a:r>
              <a:rPr sz="3200" spc="-80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3200" spc="-70" dirty="0">
                <a:solidFill>
                  <a:srgbClr val="FFFFFF"/>
                </a:solidFill>
                <a:latin typeface="Times New Roman"/>
                <a:cs typeface="Times New Roman"/>
              </a:rPr>
              <a:t>b</a:t>
            </a:r>
            <a:r>
              <a:rPr sz="3200" spc="-65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3200" spc="-80" dirty="0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sz="3200" spc="-65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3200" spc="-80" dirty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y</a:t>
            </a:r>
            <a:r>
              <a:rPr sz="3200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of	</a:t>
            </a:r>
            <a:r>
              <a:rPr sz="3200" spc="-30" dirty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sz="3200" spc="-20" dirty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sz="3200" spc="-25" dirty="0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sz="3200" spc="-1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85" dirty="0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sz="3200" spc="-80" dirty="0">
                <a:solidFill>
                  <a:srgbClr val="FFFFFF"/>
                </a:solidFill>
                <a:latin typeface="Times New Roman"/>
                <a:cs typeface="Times New Roman"/>
              </a:rPr>
              <a:t>y</a:t>
            </a:r>
            <a:r>
              <a:rPr sz="3200" spc="-85" dirty="0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sz="3200" spc="-90" dirty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sz="3200" spc="-80" dirty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endParaRPr sz="3200">
              <a:latin typeface="Times New Roman"/>
              <a:cs typeface="Times New Roman"/>
            </a:endParaRPr>
          </a:p>
          <a:p>
            <a:pPr marL="337185" indent="-325120">
              <a:lnSpc>
                <a:spcPct val="100000"/>
              </a:lnSpc>
              <a:spcBef>
                <a:spcPts val="994"/>
              </a:spcBef>
              <a:buClr>
                <a:srgbClr val="C00000"/>
              </a:buClr>
              <a:buSzPct val="96875"/>
              <a:buFont typeface="Wingdings"/>
              <a:buChar char=""/>
              <a:tabLst>
                <a:tab pos="337820" algn="l"/>
              </a:tabLst>
            </a:pPr>
            <a:r>
              <a:rPr sz="3200" spc="20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200" spc="1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0" dirty="0">
                <a:solidFill>
                  <a:srgbClr val="FFFFFF"/>
                </a:solidFill>
                <a:latin typeface="Times New Roman"/>
                <a:cs typeface="Times New Roman"/>
              </a:rPr>
              <a:t>vitro:</a:t>
            </a:r>
            <a:r>
              <a:rPr sz="3200" spc="-1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35" dirty="0">
                <a:solidFill>
                  <a:srgbClr val="FFFFFF"/>
                </a:solidFill>
                <a:latin typeface="Times New Roman"/>
                <a:cs typeface="Times New Roman"/>
              </a:rPr>
              <a:t>Isolated</a:t>
            </a:r>
            <a:r>
              <a:rPr sz="3200" spc="-1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70" dirty="0">
                <a:solidFill>
                  <a:srgbClr val="FFFFFF"/>
                </a:solidFill>
                <a:latin typeface="Times New Roman"/>
                <a:cs typeface="Times New Roman"/>
              </a:rPr>
              <a:t>organs,</a:t>
            </a:r>
            <a:r>
              <a:rPr sz="3200" spc="-1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65" dirty="0">
                <a:solidFill>
                  <a:srgbClr val="FFFFFF"/>
                </a:solidFill>
                <a:latin typeface="Times New Roman"/>
                <a:cs typeface="Times New Roman"/>
              </a:rPr>
              <a:t>tissues</a:t>
            </a:r>
            <a:r>
              <a:rPr sz="3200" spc="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80" dirty="0">
                <a:solidFill>
                  <a:srgbClr val="FFFFFF"/>
                </a:solidFill>
                <a:latin typeface="Times New Roman"/>
                <a:cs typeface="Times New Roman"/>
              </a:rPr>
              <a:t>cell-cultures</a:t>
            </a:r>
            <a:endParaRPr sz="3200">
              <a:latin typeface="Times New Roman"/>
              <a:cs typeface="Times New Roman"/>
            </a:endParaRPr>
          </a:p>
          <a:p>
            <a:pPr marL="337185" indent="-325120">
              <a:lnSpc>
                <a:spcPct val="100000"/>
              </a:lnSpc>
              <a:spcBef>
                <a:spcPts val="1000"/>
              </a:spcBef>
              <a:buClr>
                <a:srgbClr val="C00000"/>
              </a:buClr>
              <a:buSzPct val="96875"/>
              <a:buFont typeface="Wingdings"/>
              <a:buChar char=""/>
              <a:tabLst>
                <a:tab pos="337820" algn="l"/>
              </a:tabLst>
            </a:pPr>
            <a:r>
              <a:rPr sz="3200" spc="-75" dirty="0">
                <a:solidFill>
                  <a:srgbClr val="FFFFFF"/>
                </a:solidFill>
                <a:latin typeface="Times New Roman"/>
                <a:cs typeface="Times New Roman"/>
              </a:rPr>
              <a:t>Mechanism</a:t>
            </a:r>
            <a:r>
              <a:rPr sz="3200" spc="-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200" spc="3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0" dirty="0">
                <a:solidFill>
                  <a:srgbClr val="FFFFFF"/>
                </a:solidFill>
                <a:latin typeface="Times New Roman"/>
                <a:cs typeface="Times New Roman"/>
              </a:rPr>
              <a:t>effect</a:t>
            </a:r>
            <a:r>
              <a:rPr sz="3200" spc="-1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30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2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80" dirty="0">
                <a:solidFill>
                  <a:srgbClr val="FFFFFF"/>
                </a:solidFill>
                <a:latin typeface="Times New Roman"/>
                <a:cs typeface="Times New Roman"/>
              </a:rPr>
              <a:t>vivo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14</a:t>
            </a:fld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08888" y="3511296"/>
            <a:ext cx="2785872" cy="2092452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397240" y="333756"/>
            <a:ext cx="2429255" cy="2357628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4535423" y="1991867"/>
            <a:ext cx="3545840" cy="2578735"/>
            <a:chOff x="4535423" y="1991867"/>
            <a:chExt cx="3545840" cy="2578735"/>
          </a:xfrm>
        </p:grpSpPr>
        <p:sp>
          <p:nvSpPr>
            <p:cNvPr id="5" name="object 5"/>
            <p:cNvSpPr/>
            <p:nvPr/>
          </p:nvSpPr>
          <p:spPr>
            <a:xfrm>
              <a:off x="4544567" y="2001011"/>
              <a:ext cx="3526154" cy="2559050"/>
            </a:xfrm>
            <a:custGeom>
              <a:avLst/>
              <a:gdLst/>
              <a:ahLst/>
              <a:cxnLst/>
              <a:rect l="l" t="t" r="r" b="b"/>
              <a:pathLst>
                <a:path w="3526154" h="2559050">
                  <a:moveTo>
                    <a:pt x="2370582" y="0"/>
                  </a:moveTo>
                  <a:lnTo>
                    <a:pt x="1763014" y="686942"/>
                  </a:lnTo>
                  <a:lnTo>
                    <a:pt x="1363345" y="271907"/>
                  </a:lnTo>
                  <a:lnTo>
                    <a:pt x="1193673" y="748538"/>
                  </a:lnTo>
                  <a:lnTo>
                    <a:pt x="60325" y="271907"/>
                  </a:lnTo>
                  <a:lnTo>
                    <a:pt x="755396" y="902208"/>
                  </a:lnTo>
                  <a:lnTo>
                    <a:pt x="0" y="1020445"/>
                  </a:lnTo>
                  <a:lnTo>
                    <a:pt x="607568" y="1394714"/>
                  </a:lnTo>
                  <a:lnTo>
                    <a:pt x="21971" y="1727835"/>
                  </a:lnTo>
                  <a:lnTo>
                    <a:pt x="925068" y="1650873"/>
                  </a:lnTo>
                  <a:lnTo>
                    <a:pt x="777367" y="2086737"/>
                  </a:lnTo>
                  <a:lnTo>
                    <a:pt x="1259459" y="1851152"/>
                  </a:lnTo>
                  <a:lnTo>
                    <a:pt x="1385062" y="2558542"/>
                  </a:lnTo>
                  <a:lnTo>
                    <a:pt x="1719326" y="1769110"/>
                  </a:lnTo>
                  <a:lnTo>
                    <a:pt x="2162429" y="2337816"/>
                  </a:lnTo>
                  <a:lnTo>
                    <a:pt x="2288666" y="1712468"/>
                  </a:lnTo>
                  <a:lnTo>
                    <a:pt x="2962021" y="2143379"/>
                  </a:lnTo>
                  <a:lnTo>
                    <a:pt x="2748534" y="1533016"/>
                  </a:lnTo>
                  <a:lnTo>
                    <a:pt x="3526028" y="1574291"/>
                  </a:lnTo>
                  <a:lnTo>
                    <a:pt x="2874264" y="1240789"/>
                  </a:lnTo>
                  <a:lnTo>
                    <a:pt x="3443986" y="963802"/>
                  </a:lnTo>
                  <a:lnTo>
                    <a:pt x="2726436" y="866393"/>
                  </a:lnTo>
                  <a:lnTo>
                    <a:pt x="3000375" y="527938"/>
                  </a:lnTo>
                  <a:lnTo>
                    <a:pt x="2310638" y="630809"/>
                  </a:lnTo>
                  <a:lnTo>
                    <a:pt x="2370582" y="0"/>
                  </a:lnTo>
                  <a:close/>
                </a:path>
              </a:pathLst>
            </a:custGeom>
            <a:solidFill>
              <a:srgbClr val="F7DC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545329" y="2001773"/>
              <a:ext cx="3526154" cy="2559050"/>
            </a:xfrm>
            <a:custGeom>
              <a:avLst/>
              <a:gdLst/>
              <a:ahLst/>
              <a:cxnLst/>
              <a:rect l="l" t="t" r="r" b="b"/>
              <a:pathLst>
                <a:path w="3526154" h="2559050">
                  <a:moveTo>
                    <a:pt x="1763014" y="686942"/>
                  </a:moveTo>
                  <a:lnTo>
                    <a:pt x="2370581" y="0"/>
                  </a:lnTo>
                  <a:lnTo>
                    <a:pt x="2310638" y="630809"/>
                  </a:lnTo>
                  <a:lnTo>
                    <a:pt x="3000375" y="527938"/>
                  </a:lnTo>
                  <a:lnTo>
                    <a:pt x="2726436" y="866393"/>
                  </a:lnTo>
                  <a:lnTo>
                    <a:pt x="3443986" y="963802"/>
                  </a:lnTo>
                  <a:lnTo>
                    <a:pt x="2874264" y="1240789"/>
                  </a:lnTo>
                  <a:lnTo>
                    <a:pt x="3526028" y="1574291"/>
                  </a:lnTo>
                  <a:lnTo>
                    <a:pt x="2748534" y="1533016"/>
                  </a:lnTo>
                  <a:lnTo>
                    <a:pt x="2962021" y="2143379"/>
                  </a:lnTo>
                  <a:lnTo>
                    <a:pt x="2288667" y="1712468"/>
                  </a:lnTo>
                  <a:lnTo>
                    <a:pt x="2162429" y="2337816"/>
                  </a:lnTo>
                  <a:lnTo>
                    <a:pt x="1719326" y="1769109"/>
                  </a:lnTo>
                  <a:lnTo>
                    <a:pt x="1385062" y="2558542"/>
                  </a:lnTo>
                  <a:lnTo>
                    <a:pt x="1259459" y="1851152"/>
                  </a:lnTo>
                  <a:lnTo>
                    <a:pt x="777367" y="2086737"/>
                  </a:lnTo>
                  <a:lnTo>
                    <a:pt x="925068" y="1650873"/>
                  </a:lnTo>
                  <a:lnTo>
                    <a:pt x="21971" y="1727834"/>
                  </a:lnTo>
                  <a:lnTo>
                    <a:pt x="607568" y="1394714"/>
                  </a:lnTo>
                  <a:lnTo>
                    <a:pt x="0" y="1020445"/>
                  </a:lnTo>
                  <a:lnTo>
                    <a:pt x="755396" y="902208"/>
                  </a:lnTo>
                  <a:lnTo>
                    <a:pt x="60325" y="271906"/>
                  </a:lnTo>
                  <a:lnTo>
                    <a:pt x="1193673" y="748538"/>
                  </a:lnTo>
                  <a:lnTo>
                    <a:pt x="1363345" y="271906"/>
                  </a:lnTo>
                  <a:lnTo>
                    <a:pt x="1763014" y="686942"/>
                  </a:lnTo>
                  <a:close/>
                </a:path>
              </a:pathLst>
            </a:custGeom>
            <a:ln w="19812">
              <a:solidFill>
                <a:srgbClr val="A8833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5657215" y="2403728"/>
            <a:ext cx="1264920" cy="1489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indent="-635" algn="ctr">
              <a:lnSpc>
                <a:spcPct val="100000"/>
              </a:lnSpc>
              <a:spcBef>
                <a:spcPts val="100"/>
              </a:spcBef>
            </a:pPr>
            <a:r>
              <a:rPr sz="2400" i="1" dirty="0">
                <a:solidFill>
                  <a:srgbClr val="66129C"/>
                </a:solidFill>
                <a:latin typeface="Calibri"/>
                <a:cs typeface="Calibri"/>
              </a:rPr>
              <a:t>IN </a:t>
            </a:r>
            <a:r>
              <a:rPr sz="2400" i="1" spc="-20" dirty="0">
                <a:solidFill>
                  <a:srgbClr val="66129C"/>
                </a:solidFill>
                <a:latin typeface="Calibri"/>
                <a:cs typeface="Calibri"/>
              </a:rPr>
              <a:t>VIVO </a:t>
            </a:r>
            <a:r>
              <a:rPr sz="2400" i="1" spc="-15" dirty="0">
                <a:solidFill>
                  <a:srgbClr val="66129C"/>
                </a:solidFill>
                <a:latin typeface="Calibri"/>
                <a:cs typeface="Calibri"/>
              </a:rPr>
              <a:t> </a:t>
            </a:r>
            <a:r>
              <a:rPr sz="2400" i="1" spc="-70" dirty="0">
                <a:solidFill>
                  <a:srgbClr val="66129C"/>
                </a:solidFill>
                <a:latin typeface="Calibri"/>
                <a:cs typeface="Calibri"/>
              </a:rPr>
              <a:t>T</a:t>
            </a:r>
            <a:r>
              <a:rPr sz="2400" i="1" spc="-75" dirty="0">
                <a:solidFill>
                  <a:srgbClr val="66129C"/>
                </a:solidFill>
                <a:latin typeface="Calibri"/>
                <a:cs typeface="Calibri"/>
              </a:rPr>
              <a:t>O</a:t>
            </a:r>
            <a:r>
              <a:rPr sz="2400" i="1" spc="-5" dirty="0">
                <a:solidFill>
                  <a:srgbClr val="66129C"/>
                </a:solidFill>
                <a:latin typeface="Calibri"/>
                <a:cs typeface="Calibri"/>
              </a:rPr>
              <a:t>XI</a:t>
            </a:r>
            <a:r>
              <a:rPr sz="2400" i="1" spc="-20" dirty="0">
                <a:solidFill>
                  <a:srgbClr val="66129C"/>
                </a:solidFill>
                <a:latin typeface="Calibri"/>
                <a:cs typeface="Calibri"/>
              </a:rPr>
              <a:t>C</a:t>
            </a:r>
            <a:r>
              <a:rPr sz="2400" i="1" spc="-5" dirty="0">
                <a:solidFill>
                  <a:srgbClr val="66129C"/>
                </a:solidFill>
                <a:latin typeface="Calibri"/>
                <a:cs typeface="Calibri"/>
              </a:rPr>
              <a:t>O</a:t>
            </a:r>
            <a:r>
              <a:rPr sz="2400" i="1" spc="-85" dirty="0">
                <a:solidFill>
                  <a:srgbClr val="66129C"/>
                </a:solidFill>
                <a:latin typeface="Calibri"/>
                <a:cs typeface="Calibri"/>
              </a:rPr>
              <a:t>L</a:t>
            </a:r>
            <a:r>
              <a:rPr sz="2400" i="1" dirty="0">
                <a:solidFill>
                  <a:srgbClr val="66129C"/>
                </a:solidFill>
                <a:latin typeface="Calibri"/>
                <a:cs typeface="Calibri"/>
              </a:rPr>
              <a:t>O  </a:t>
            </a:r>
            <a:r>
              <a:rPr sz="2400" i="1" spc="-5" dirty="0">
                <a:solidFill>
                  <a:srgbClr val="66129C"/>
                </a:solidFill>
                <a:latin typeface="Calibri"/>
                <a:cs typeface="Calibri"/>
              </a:rPr>
              <a:t>GICAL </a:t>
            </a:r>
            <a:r>
              <a:rPr sz="2400" i="1" dirty="0">
                <a:solidFill>
                  <a:srgbClr val="66129C"/>
                </a:solidFill>
                <a:latin typeface="Calibri"/>
                <a:cs typeface="Calibri"/>
              </a:rPr>
              <a:t> </a:t>
            </a:r>
            <a:r>
              <a:rPr sz="2400" i="1" spc="-5" dirty="0">
                <a:solidFill>
                  <a:srgbClr val="66129C"/>
                </a:solidFill>
                <a:latin typeface="Calibri"/>
                <a:cs typeface="Calibri"/>
              </a:rPr>
              <a:t>MODELS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376671" y="121920"/>
            <a:ext cx="1548383" cy="1767839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602980" y="3279647"/>
            <a:ext cx="2430779" cy="2933700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572000" y="4668011"/>
            <a:ext cx="2926079" cy="1947672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48639" y="333756"/>
            <a:ext cx="3462528" cy="2593848"/>
          </a:xfrm>
          <a:prstGeom prst="rect">
            <a:avLst/>
          </a:prstGeom>
        </p:spPr>
      </p:pic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15</a:t>
            </a:fld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610480" y="1053210"/>
            <a:ext cx="3811904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130" dirty="0">
                <a:latin typeface="Trebuchet MS"/>
                <a:cs typeface="Trebuchet MS"/>
              </a:rPr>
              <a:t>IN</a:t>
            </a:r>
            <a:r>
              <a:rPr sz="3600" spc="-125" dirty="0">
                <a:latin typeface="Trebuchet MS"/>
                <a:cs typeface="Trebuchet MS"/>
              </a:rPr>
              <a:t>-VIV</a:t>
            </a:r>
            <a:r>
              <a:rPr sz="3600" dirty="0">
                <a:latin typeface="Trebuchet MS"/>
                <a:cs typeface="Trebuchet MS"/>
              </a:rPr>
              <a:t>O</a:t>
            </a:r>
            <a:r>
              <a:rPr sz="3600" spc="-265" dirty="0">
                <a:latin typeface="Trebuchet MS"/>
                <a:cs typeface="Trebuchet MS"/>
              </a:rPr>
              <a:t> </a:t>
            </a:r>
            <a:r>
              <a:rPr sz="3600" spc="-100" dirty="0">
                <a:latin typeface="Trebuchet MS"/>
                <a:cs typeface="Trebuchet MS"/>
              </a:rPr>
              <a:t>&gt;</a:t>
            </a:r>
            <a:r>
              <a:rPr sz="3600" dirty="0">
                <a:latin typeface="Trebuchet MS"/>
                <a:cs typeface="Trebuchet MS"/>
              </a:rPr>
              <a:t>&lt;</a:t>
            </a:r>
            <a:r>
              <a:rPr sz="3600" spc="-550" dirty="0">
                <a:latin typeface="Trebuchet MS"/>
                <a:cs typeface="Trebuchet MS"/>
              </a:rPr>
              <a:t> </a:t>
            </a:r>
            <a:r>
              <a:rPr sz="3600" spc="-165" dirty="0">
                <a:latin typeface="Trebuchet MS"/>
                <a:cs typeface="Trebuchet MS"/>
              </a:rPr>
              <a:t>IN</a:t>
            </a:r>
            <a:r>
              <a:rPr sz="3600" spc="-160" dirty="0">
                <a:latin typeface="Trebuchet MS"/>
                <a:cs typeface="Trebuchet MS"/>
              </a:rPr>
              <a:t>-V</a:t>
            </a:r>
            <a:r>
              <a:rPr sz="3600" spc="-165" dirty="0">
                <a:latin typeface="Trebuchet MS"/>
                <a:cs typeface="Trebuchet MS"/>
              </a:rPr>
              <a:t>I</a:t>
            </a:r>
            <a:r>
              <a:rPr sz="3600" spc="-160" dirty="0">
                <a:latin typeface="Trebuchet MS"/>
                <a:cs typeface="Trebuchet MS"/>
              </a:rPr>
              <a:t>T</a:t>
            </a:r>
            <a:r>
              <a:rPr sz="3600" spc="-155" dirty="0">
                <a:latin typeface="Trebuchet MS"/>
                <a:cs typeface="Trebuchet MS"/>
              </a:rPr>
              <a:t>R</a:t>
            </a:r>
            <a:r>
              <a:rPr sz="3600" dirty="0">
                <a:latin typeface="Trebuchet MS"/>
                <a:cs typeface="Trebuchet MS"/>
              </a:rPr>
              <a:t>O</a:t>
            </a:r>
            <a:endParaRPr sz="36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64235" y="2102637"/>
            <a:ext cx="10170160" cy="4387850"/>
          </a:xfrm>
          <a:prstGeom prst="rect">
            <a:avLst/>
          </a:prstGeom>
        </p:spPr>
        <p:txBody>
          <a:bodyPr vert="horz" wrap="square" lIns="0" tIns="1073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45"/>
              </a:spcBef>
            </a:pP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1.In</a:t>
            </a:r>
            <a:r>
              <a:rPr sz="28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Vivo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Studies</a:t>
            </a:r>
            <a:endParaRPr sz="2800">
              <a:latin typeface="Calibri"/>
              <a:cs typeface="Calibri"/>
            </a:endParaRPr>
          </a:p>
          <a:p>
            <a:pPr marL="299085" marR="50800" indent="-44450">
              <a:lnSpc>
                <a:spcPts val="3000"/>
              </a:lnSpc>
              <a:spcBef>
                <a:spcPts val="1140"/>
              </a:spcBef>
            </a:pP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In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vivo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45" dirty="0">
                <a:solidFill>
                  <a:srgbClr val="FFFFFF"/>
                </a:solidFill>
                <a:latin typeface="Calibri"/>
                <a:cs typeface="Calibri"/>
              </a:rPr>
              <a:t>safety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 pharmacology</a:t>
            </a:r>
            <a:r>
              <a:rPr sz="28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studies</a:t>
            </a:r>
            <a:r>
              <a:rPr sz="28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should</a:t>
            </a:r>
            <a:r>
              <a:rPr sz="28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be</a:t>
            </a:r>
            <a:r>
              <a:rPr sz="2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designed</a:t>
            </a:r>
            <a:r>
              <a:rPr sz="28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to define</a:t>
            </a:r>
            <a:r>
              <a:rPr sz="28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800" spc="-6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dose-response</a:t>
            </a:r>
            <a:r>
              <a:rPr sz="28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relationship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800" spc="-40" dirty="0">
                <a:solidFill>
                  <a:srgbClr val="FFFFFF"/>
                </a:solidFill>
                <a:latin typeface="Calibri"/>
                <a:cs typeface="Calibri"/>
              </a:rPr>
              <a:t>adverse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45" dirty="0">
                <a:solidFill>
                  <a:srgbClr val="FFFFFF"/>
                </a:solidFill>
                <a:latin typeface="Calibri"/>
                <a:cs typeface="Calibri"/>
              </a:rPr>
              <a:t>effect</a:t>
            </a:r>
            <a:r>
              <a:rPr sz="2800" spc="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observed</a:t>
            </a:r>
            <a:endParaRPr sz="2800">
              <a:latin typeface="Calibri"/>
              <a:cs typeface="Calibri"/>
            </a:endParaRPr>
          </a:p>
          <a:p>
            <a:pPr marL="254635">
              <a:lnSpc>
                <a:spcPct val="100000"/>
              </a:lnSpc>
              <a:spcBef>
                <a:spcPts val="560"/>
              </a:spcBef>
            </a:pP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time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35" dirty="0">
                <a:solidFill>
                  <a:srgbClr val="FFFFFF"/>
                </a:solidFill>
                <a:latin typeface="Calibri"/>
                <a:cs typeface="Calibri"/>
              </a:rPr>
              <a:t>course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adverse</a:t>
            </a:r>
            <a:r>
              <a:rPr sz="2800" spc="-45" dirty="0">
                <a:solidFill>
                  <a:srgbClr val="FFFFFF"/>
                </a:solidFill>
                <a:latin typeface="Calibri"/>
                <a:cs typeface="Calibri"/>
              </a:rPr>
              <a:t> effect</a:t>
            </a:r>
            <a:r>
              <a:rPr sz="2800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should</a:t>
            </a:r>
            <a:r>
              <a:rPr sz="28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be</a:t>
            </a:r>
            <a:r>
              <a:rPr sz="2800" spc="1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45" dirty="0">
                <a:solidFill>
                  <a:srgbClr val="FFFFFF"/>
                </a:solidFill>
                <a:latin typeface="Calibri"/>
                <a:cs typeface="Calibri"/>
              </a:rPr>
              <a:t>investigated</a:t>
            </a:r>
            <a:endParaRPr sz="2800">
              <a:latin typeface="Calibri"/>
              <a:cs typeface="Calibri"/>
            </a:endParaRPr>
          </a:p>
          <a:p>
            <a:pPr marL="254635">
              <a:lnSpc>
                <a:spcPct val="100000"/>
              </a:lnSpc>
              <a:spcBef>
                <a:spcPts val="700"/>
              </a:spcBef>
            </a:pP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e.g.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onset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30" dirty="0">
                <a:solidFill>
                  <a:srgbClr val="FFFFFF"/>
                </a:solidFill>
                <a:latin typeface="Calibri"/>
                <a:cs typeface="Calibri"/>
              </a:rPr>
              <a:t>duration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2800" spc="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response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3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2.In</a:t>
            </a:r>
            <a:r>
              <a:rPr sz="2800" spc="-35" dirty="0">
                <a:solidFill>
                  <a:srgbClr val="FFFFFF"/>
                </a:solidFill>
                <a:latin typeface="Calibri"/>
                <a:cs typeface="Calibri"/>
              </a:rPr>
              <a:t> Vitro</a:t>
            </a:r>
            <a:r>
              <a:rPr sz="28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studies</a:t>
            </a:r>
            <a:endParaRPr sz="2800">
              <a:latin typeface="Calibri"/>
              <a:cs typeface="Calibri"/>
            </a:endParaRPr>
          </a:p>
          <a:p>
            <a:pPr marL="299085" marR="5080" indent="-44450">
              <a:lnSpc>
                <a:spcPts val="3000"/>
              </a:lnSpc>
              <a:spcBef>
                <a:spcPts val="1135"/>
              </a:spcBef>
            </a:pP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In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30" dirty="0">
                <a:solidFill>
                  <a:srgbClr val="FFFFFF"/>
                </a:solidFill>
                <a:latin typeface="Calibri"/>
                <a:cs typeface="Calibri"/>
              </a:rPr>
              <a:t>vitro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studies</a:t>
            </a:r>
            <a:r>
              <a:rPr sz="28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should</a:t>
            </a:r>
            <a:r>
              <a:rPr sz="28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be</a:t>
            </a:r>
            <a:r>
              <a:rPr sz="2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designed</a:t>
            </a:r>
            <a:r>
              <a:rPr sz="28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establish</a:t>
            </a:r>
            <a:r>
              <a:rPr sz="28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40" dirty="0">
                <a:solidFill>
                  <a:srgbClr val="FFFFFF"/>
                </a:solidFill>
                <a:latin typeface="Calibri"/>
                <a:cs typeface="Calibri"/>
              </a:rPr>
              <a:t>concentration-effect </a:t>
            </a:r>
            <a:r>
              <a:rPr sz="2800" spc="-6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relationship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16</a:t>
            </a:fld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66873" y="482346"/>
            <a:ext cx="497332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265" dirty="0">
                <a:latin typeface="Trebuchet MS"/>
                <a:cs typeface="Trebuchet MS"/>
              </a:rPr>
              <a:t>TY</a:t>
            </a:r>
            <a:r>
              <a:rPr sz="3600" spc="-270" dirty="0">
                <a:latin typeface="Trebuchet MS"/>
                <a:cs typeface="Trebuchet MS"/>
              </a:rPr>
              <a:t>P</a:t>
            </a:r>
            <a:r>
              <a:rPr sz="3600" spc="-265" dirty="0">
                <a:latin typeface="Trebuchet MS"/>
                <a:cs typeface="Trebuchet MS"/>
              </a:rPr>
              <a:t>E</a:t>
            </a:r>
            <a:r>
              <a:rPr sz="3600" dirty="0">
                <a:latin typeface="Trebuchet MS"/>
                <a:cs typeface="Trebuchet MS"/>
              </a:rPr>
              <a:t>S</a:t>
            </a:r>
            <a:r>
              <a:rPr sz="3600" spc="-500" dirty="0">
                <a:latin typeface="Trebuchet MS"/>
                <a:cs typeface="Trebuchet MS"/>
              </a:rPr>
              <a:t> </a:t>
            </a:r>
            <a:r>
              <a:rPr sz="3600" spc="-170" dirty="0">
                <a:latin typeface="Trebuchet MS"/>
                <a:cs typeface="Trebuchet MS"/>
              </a:rPr>
              <a:t>O</a:t>
            </a:r>
            <a:r>
              <a:rPr sz="3600" dirty="0">
                <a:latin typeface="Trebuchet MS"/>
                <a:cs typeface="Trebuchet MS"/>
              </a:rPr>
              <a:t>F</a:t>
            </a:r>
            <a:r>
              <a:rPr sz="3600" spc="-409" dirty="0">
                <a:latin typeface="Trebuchet MS"/>
                <a:cs typeface="Trebuchet MS"/>
              </a:rPr>
              <a:t> </a:t>
            </a:r>
            <a:r>
              <a:rPr sz="3600" spc="-484" dirty="0">
                <a:latin typeface="Trebuchet MS"/>
                <a:cs typeface="Trebuchet MS"/>
              </a:rPr>
              <a:t>T</a:t>
            </a:r>
            <a:r>
              <a:rPr sz="3600" spc="-280" dirty="0">
                <a:latin typeface="Trebuchet MS"/>
                <a:cs typeface="Trebuchet MS"/>
              </a:rPr>
              <a:t>OX</a:t>
            </a:r>
            <a:r>
              <a:rPr sz="3600" spc="-285" dirty="0">
                <a:latin typeface="Trebuchet MS"/>
                <a:cs typeface="Trebuchet MS"/>
              </a:rPr>
              <a:t>ICI</a:t>
            </a:r>
            <a:r>
              <a:rPr sz="3600" spc="-280" dirty="0">
                <a:latin typeface="Trebuchet MS"/>
                <a:cs typeface="Trebuchet MS"/>
              </a:rPr>
              <a:t>T</a:t>
            </a:r>
            <a:r>
              <a:rPr sz="3600" spc="114" dirty="0">
                <a:latin typeface="Trebuchet MS"/>
                <a:cs typeface="Trebuchet MS"/>
              </a:rPr>
              <a:t>Y</a:t>
            </a:r>
            <a:r>
              <a:rPr sz="3600" spc="-175" dirty="0">
                <a:latin typeface="Trebuchet MS"/>
                <a:cs typeface="Trebuchet MS"/>
              </a:rPr>
              <a:t>ST</a:t>
            </a:r>
            <a:r>
              <a:rPr sz="3600" spc="-165" dirty="0">
                <a:latin typeface="Trebuchet MS"/>
                <a:cs typeface="Trebuchet MS"/>
              </a:rPr>
              <a:t>U</a:t>
            </a:r>
            <a:r>
              <a:rPr sz="3600" spc="-170" dirty="0">
                <a:latin typeface="Trebuchet MS"/>
                <a:cs typeface="Trebuchet MS"/>
              </a:rPr>
              <a:t>D</a:t>
            </a:r>
            <a:r>
              <a:rPr sz="3600" spc="-175" dirty="0">
                <a:latin typeface="Trebuchet MS"/>
                <a:cs typeface="Trebuchet MS"/>
              </a:rPr>
              <a:t>I</a:t>
            </a:r>
            <a:r>
              <a:rPr sz="3600" spc="-165" dirty="0">
                <a:latin typeface="Trebuchet MS"/>
                <a:cs typeface="Trebuchet MS"/>
              </a:rPr>
              <a:t>E</a:t>
            </a:r>
            <a:r>
              <a:rPr sz="3600" dirty="0">
                <a:latin typeface="Trebuchet MS"/>
                <a:cs typeface="Trebuchet MS"/>
              </a:rPr>
              <a:t>S</a:t>
            </a:r>
            <a:endParaRPr sz="36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92835" y="1638733"/>
            <a:ext cx="7908290" cy="3350895"/>
          </a:xfrm>
          <a:prstGeom prst="rect">
            <a:avLst/>
          </a:prstGeom>
        </p:spPr>
        <p:txBody>
          <a:bodyPr vert="horz" wrap="square" lIns="0" tIns="140970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110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Single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dose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studies/</a:t>
            </a:r>
            <a:r>
              <a:rPr sz="28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Acute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35" dirty="0">
                <a:solidFill>
                  <a:srgbClr val="FFFFFF"/>
                </a:solidFill>
                <a:latin typeface="Calibri"/>
                <a:cs typeface="Calibri"/>
              </a:rPr>
              <a:t>toxicity</a:t>
            </a:r>
            <a:r>
              <a:rPr sz="2800" spc="1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studies</a:t>
            </a:r>
            <a:endParaRPr sz="2800"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spcBef>
                <a:spcPts val="1010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Repeated</a:t>
            </a:r>
            <a:r>
              <a:rPr sz="2800" spc="-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dose</a:t>
            </a:r>
            <a:r>
              <a:rPr sz="2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studies</a:t>
            </a:r>
            <a:r>
              <a:rPr sz="28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/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sub-acute</a:t>
            </a:r>
            <a:r>
              <a:rPr sz="28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or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Chronic</a:t>
            </a:r>
            <a:r>
              <a:rPr sz="2800" spc="1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studies</a:t>
            </a:r>
            <a:endParaRPr sz="2800"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spcBef>
                <a:spcPts val="1000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Local</a:t>
            </a:r>
            <a:r>
              <a:rPr sz="28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40" dirty="0">
                <a:solidFill>
                  <a:srgbClr val="FFFFFF"/>
                </a:solidFill>
                <a:latin typeface="Calibri"/>
                <a:cs typeface="Calibri"/>
              </a:rPr>
              <a:t>toxicity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studies</a:t>
            </a:r>
            <a:endParaRPr sz="2800"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spcBef>
                <a:spcPts val="994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Allergenicity</a:t>
            </a:r>
            <a:r>
              <a:rPr sz="28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/</a:t>
            </a:r>
            <a:r>
              <a:rPr sz="28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Hypersensitivity</a:t>
            </a:r>
            <a:r>
              <a:rPr sz="28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40" dirty="0">
                <a:solidFill>
                  <a:srgbClr val="FFFFFF"/>
                </a:solidFill>
                <a:latin typeface="Calibri"/>
                <a:cs typeface="Calibri"/>
              </a:rPr>
              <a:t>toxicology</a:t>
            </a:r>
            <a:r>
              <a:rPr sz="2800" spc="1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studies</a:t>
            </a:r>
            <a:endParaRPr sz="2800"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spcBef>
                <a:spcPts val="1010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Genotoxicity</a:t>
            </a:r>
            <a:r>
              <a:rPr sz="28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studies</a:t>
            </a:r>
            <a:endParaRPr sz="2800"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spcBef>
                <a:spcPts val="994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Carcinogenicity</a:t>
            </a:r>
            <a:r>
              <a:rPr sz="28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/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 Oncogenicity</a:t>
            </a:r>
            <a:r>
              <a:rPr sz="2800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studies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17</a:t>
            </a:fld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79598" y="262509"/>
            <a:ext cx="583184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50" dirty="0">
                <a:solidFill>
                  <a:srgbClr val="FF0000"/>
                </a:solidFill>
                <a:latin typeface="Verdana"/>
                <a:cs typeface="Verdana"/>
              </a:rPr>
              <a:t>A</a:t>
            </a:r>
            <a:r>
              <a:rPr sz="2800" spc="-35" dirty="0">
                <a:solidFill>
                  <a:srgbClr val="FF0000"/>
                </a:solidFill>
                <a:latin typeface="Verdana"/>
                <a:cs typeface="Verdana"/>
              </a:rPr>
              <a:t>.</a:t>
            </a:r>
            <a:r>
              <a:rPr sz="2800" spc="315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2800" spc="-590" dirty="0">
                <a:solidFill>
                  <a:srgbClr val="FF0000"/>
                </a:solidFill>
                <a:latin typeface="Verdana"/>
                <a:cs typeface="Verdana"/>
              </a:rPr>
              <a:t>S</a:t>
            </a:r>
            <a:r>
              <a:rPr sz="2800" spc="-95" dirty="0">
                <a:solidFill>
                  <a:srgbClr val="FF0000"/>
                </a:solidFill>
                <a:latin typeface="Verdana"/>
                <a:cs typeface="Verdana"/>
              </a:rPr>
              <a:t>Y</a:t>
            </a:r>
            <a:r>
              <a:rPr sz="2800" spc="-590" dirty="0">
                <a:solidFill>
                  <a:srgbClr val="FF0000"/>
                </a:solidFill>
                <a:latin typeface="Verdana"/>
                <a:cs typeface="Verdana"/>
              </a:rPr>
              <a:t>S</a:t>
            </a:r>
            <a:r>
              <a:rPr sz="2800" spc="-600" dirty="0">
                <a:solidFill>
                  <a:srgbClr val="FF0000"/>
                </a:solidFill>
                <a:latin typeface="Verdana"/>
                <a:cs typeface="Verdana"/>
              </a:rPr>
              <a:t>T</a:t>
            </a:r>
            <a:r>
              <a:rPr sz="2800" spc="-335" dirty="0">
                <a:solidFill>
                  <a:srgbClr val="FF0000"/>
                </a:solidFill>
                <a:latin typeface="Verdana"/>
                <a:cs typeface="Verdana"/>
              </a:rPr>
              <a:t>E</a:t>
            </a:r>
            <a:r>
              <a:rPr sz="2800" spc="140" dirty="0">
                <a:solidFill>
                  <a:srgbClr val="FF0000"/>
                </a:solidFill>
                <a:latin typeface="Verdana"/>
                <a:cs typeface="Verdana"/>
              </a:rPr>
              <a:t>M</a:t>
            </a:r>
            <a:r>
              <a:rPr sz="2800" spc="-610" dirty="0">
                <a:solidFill>
                  <a:srgbClr val="FF0000"/>
                </a:solidFill>
                <a:latin typeface="Verdana"/>
                <a:cs typeface="Verdana"/>
              </a:rPr>
              <a:t>I</a:t>
            </a:r>
            <a:r>
              <a:rPr sz="2800" spc="315" dirty="0">
                <a:solidFill>
                  <a:srgbClr val="FF0000"/>
                </a:solidFill>
                <a:latin typeface="Verdana"/>
                <a:cs typeface="Verdana"/>
              </a:rPr>
              <a:t>C</a:t>
            </a:r>
            <a:r>
              <a:rPr sz="2800" spc="-325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2800" spc="-610" dirty="0">
                <a:solidFill>
                  <a:srgbClr val="FF0000"/>
                </a:solidFill>
                <a:latin typeface="Verdana"/>
                <a:cs typeface="Verdana"/>
              </a:rPr>
              <a:t>T</a:t>
            </a:r>
            <a:r>
              <a:rPr sz="2800" spc="155" dirty="0">
                <a:solidFill>
                  <a:srgbClr val="FF0000"/>
                </a:solidFill>
                <a:latin typeface="Verdana"/>
                <a:cs typeface="Verdana"/>
              </a:rPr>
              <a:t>O</a:t>
            </a:r>
            <a:r>
              <a:rPr sz="2800" spc="-290" dirty="0">
                <a:solidFill>
                  <a:srgbClr val="FF0000"/>
                </a:solidFill>
                <a:latin typeface="Verdana"/>
                <a:cs typeface="Verdana"/>
              </a:rPr>
              <a:t>X</a:t>
            </a:r>
            <a:r>
              <a:rPr sz="2800" spc="-620" dirty="0">
                <a:solidFill>
                  <a:srgbClr val="FF0000"/>
                </a:solidFill>
                <a:latin typeface="Verdana"/>
                <a:cs typeface="Verdana"/>
              </a:rPr>
              <a:t>I</a:t>
            </a:r>
            <a:r>
              <a:rPr sz="2800" spc="235" dirty="0">
                <a:solidFill>
                  <a:srgbClr val="FF0000"/>
                </a:solidFill>
                <a:latin typeface="Verdana"/>
                <a:cs typeface="Verdana"/>
              </a:rPr>
              <a:t>C</a:t>
            </a:r>
            <a:r>
              <a:rPr sz="2800" spc="155" dirty="0">
                <a:solidFill>
                  <a:srgbClr val="FF0000"/>
                </a:solidFill>
                <a:latin typeface="Verdana"/>
                <a:cs typeface="Verdana"/>
              </a:rPr>
              <a:t>O</a:t>
            </a:r>
            <a:r>
              <a:rPr sz="2800" spc="-340" dirty="0">
                <a:solidFill>
                  <a:srgbClr val="FF0000"/>
                </a:solidFill>
                <a:latin typeface="Verdana"/>
                <a:cs typeface="Verdana"/>
              </a:rPr>
              <a:t>L</a:t>
            </a:r>
            <a:r>
              <a:rPr sz="2800" spc="155" dirty="0">
                <a:solidFill>
                  <a:srgbClr val="FF0000"/>
                </a:solidFill>
                <a:latin typeface="Verdana"/>
                <a:cs typeface="Verdana"/>
              </a:rPr>
              <a:t>O</a:t>
            </a:r>
            <a:r>
              <a:rPr sz="2800" spc="185" dirty="0">
                <a:solidFill>
                  <a:srgbClr val="FF0000"/>
                </a:solidFill>
                <a:latin typeface="Verdana"/>
                <a:cs typeface="Verdana"/>
              </a:rPr>
              <a:t>G</a:t>
            </a:r>
            <a:r>
              <a:rPr sz="2800" spc="-70" dirty="0">
                <a:solidFill>
                  <a:srgbClr val="FF0000"/>
                </a:solidFill>
                <a:latin typeface="Verdana"/>
                <a:cs typeface="Verdana"/>
              </a:rPr>
              <a:t>Y</a:t>
            </a:r>
            <a:r>
              <a:rPr sz="2800" spc="-185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2800" spc="-509" dirty="0">
                <a:solidFill>
                  <a:srgbClr val="FF0000"/>
                </a:solidFill>
                <a:latin typeface="Verdana"/>
                <a:cs typeface="Verdana"/>
              </a:rPr>
              <a:t>S</a:t>
            </a:r>
            <a:r>
              <a:rPr sz="2800" spc="-520" dirty="0">
                <a:solidFill>
                  <a:srgbClr val="FF0000"/>
                </a:solidFill>
                <a:latin typeface="Verdana"/>
                <a:cs typeface="Verdana"/>
              </a:rPr>
              <a:t>T</a:t>
            </a:r>
            <a:r>
              <a:rPr sz="2800" spc="-195" dirty="0">
                <a:solidFill>
                  <a:srgbClr val="FF0000"/>
                </a:solidFill>
                <a:latin typeface="Verdana"/>
                <a:cs typeface="Verdana"/>
              </a:rPr>
              <a:t>U</a:t>
            </a:r>
            <a:r>
              <a:rPr sz="2800" spc="-65" dirty="0">
                <a:solidFill>
                  <a:srgbClr val="FF0000"/>
                </a:solidFill>
                <a:latin typeface="Verdana"/>
                <a:cs typeface="Verdana"/>
              </a:rPr>
              <a:t>D</a:t>
            </a:r>
            <a:r>
              <a:rPr sz="2800" spc="-525" dirty="0">
                <a:solidFill>
                  <a:srgbClr val="FF0000"/>
                </a:solidFill>
                <a:latin typeface="Verdana"/>
                <a:cs typeface="Verdana"/>
              </a:rPr>
              <a:t>I</a:t>
            </a:r>
            <a:r>
              <a:rPr sz="2800" spc="-254" dirty="0">
                <a:solidFill>
                  <a:srgbClr val="FF0000"/>
                </a:solidFill>
                <a:latin typeface="Verdana"/>
                <a:cs typeface="Verdana"/>
              </a:rPr>
              <a:t>E</a:t>
            </a:r>
            <a:r>
              <a:rPr sz="2800" spc="-525" dirty="0">
                <a:solidFill>
                  <a:srgbClr val="FF0000"/>
                </a:solidFill>
                <a:latin typeface="Verdana"/>
                <a:cs typeface="Verdana"/>
              </a:rPr>
              <a:t>S</a:t>
            </a:r>
            <a:endParaRPr sz="280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041775" y="3796029"/>
            <a:ext cx="154559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45" dirty="0">
                <a:solidFill>
                  <a:srgbClr val="FFFFFF"/>
                </a:solidFill>
                <a:latin typeface="Times New Roman"/>
                <a:cs typeface="Times New Roman"/>
              </a:rPr>
              <a:t>Preliminary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392161" y="3796029"/>
            <a:ext cx="128397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25" dirty="0">
                <a:solidFill>
                  <a:srgbClr val="FFFFFF"/>
                </a:solidFill>
                <a:latin typeface="Times New Roman"/>
                <a:cs typeface="Times New Roman"/>
              </a:rPr>
              <a:t>D</a:t>
            </a:r>
            <a:r>
              <a:rPr sz="24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sz="2400" b="1" dirty="0">
                <a:solidFill>
                  <a:srgbClr val="FFFFFF"/>
                </a:solidFill>
                <a:latin typeface="Times New Roman"/>
                <a:cs typeface="Times New Roman"/>
              </a:rPr>
              <a:t>f</a:t>
            </a:r>
            <a:r>
              <a:rPr sz="2400" b="1" spc="-15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2400" b="1" spc="-20" dirty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sz="2400" b="1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2400" b="1" spc="-15" dirty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sz="2400" b="1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2400" b="1" spc="-20" dirty="0">
                <a:solidFill>
                  <a:srgbClr val="FFFFFF"/>
                </a:solidFill>
                <a:latin typeface="Times New Roman"/>
                <a:cs typeface="Times New Roman"/>
              </a:rPr>
              <a:t>v</a:t>
            </a:r>
            <a:r>
              <a:rPr sz="2400" b="1" dirty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892040" y="1767839"/>
            <a:ext cx="2840990" cy="1518285"/>
          </a:xfrm>
          <a:custGeom>
            <a:avLst/>
            <a:gdLst/>
            <a:ahLst/>
            <a:cxnLst/>
            <a:rect l="l" t="t" r="r" b="b"/>
            <a:pathLst>
              <a:path w="2840990" h="1518285">
                <a:moveTo>
                  <a:pt x="2840482" y="1429258"/>
                </a:moveTo>
                <a:lnTo>
                  <a:pt x="2839466" y="1425448"/>
                </a:lnTo>
                <a:lnTo>
                  <a:pt x="2833370" y="1421892"/>
                </a:lnTo>
                <a:lnTo>
                  <a:pt x="2829433" y="1422908"/>
                </a:lnTo>
                <a:lnTo>
                  <a:pt x="2795016" y="1481963"/>
                </a:lnTo>
                <a:lnTo>
                  <a:pt x="2795016" y="1481709"/>
                </a:lnTo>
                <a:lnTo>
                  <a:pt x="2795016" y="766572"/>
                </a:lnTo>
                <a:lnTo>
                  <a:pt x="2795016" y="758571"/>
                </a:lnTo>
                <a:lnTo>
                  <a:pt x="2792222" y="755777"/>
                </a:lnTo>
                <a:lnTo>
                  <a:pt x="1282192" y="755777"/>
                </a:lnTo>
                <a:lnTo>
                  <a:pt x="1282192" y="144526"/>
                </a:lnTo>
                <a:lnTo>
                  <a:pt x="1281938" y="144272"/>
                </a:lnTo>
                <a:lnTo>
                  <a:pt x="1281938" y="2794"/>
                </a:lnTo>
                <a:lnTo>
                  <a:pt x="1279144" y="0"/>
                </a:lnTo>
                <a:lnTo>
                  <a:pt x="1272032" y="0"/>
                </a:lnTo>
                <a:lnTo>
                  <a:pt x="1269238" y="2794"/>
                </a:lnTo>
                <a:lnTo>
                  <a:pt x="1269238" y="753872"/>
                </a:lnTo>
                <a:lnTo>
                  <a:pt x="48133" y="753872"/>
                </a:lnTo>
                <a:lnTo>
                  <a:pt x="45339" y="756666"/>
                </a:lnTo>
                <a:lnTo>
                  <a:pt x="45339" y="1336167"/>
                </a:lnTo>
                <a:lnTo>
                  <a:pt x="10922" y="1277239"/>
                </a:lnTo>
                <a:lnTo>
                  <a:pt x="7112" y="1276223"/>
                </a:lnTo>
                <a:lnTo>
                  <a:pt x="1016" y="1279779"/>
                </a:lnTo>
                <a:lnTo>
                  <a:pt x="0" y="1283716"/>
                </a:lnTo>
                <a:lnTo>
                  <a:pt x="45339" y="1361440"/>
                </a:lnTo>
                <a:lnTo>
                  <a:pt x="45339" y="1363218"/>
                </a:lnTo>
                <a:lnTo>
                  <a:pt x="48006" y="1365885"/>
                </a:lnTo>
                <a:lnTo>
                  <a:pt x="48006" y="1366139"/>
                </a:lnTo>
                <a:lnTo>
                  <a:pt x="51689" y="1372362"/>
                </a:lnTo>
                <a:lnTo>
                  <a:pt x="55372" y="1366139"/>
                </a:lnTo>
                <a:lnTo>
                  <a:pt x="55372" y="1365885"/>
                </a:lnTo>
                <a:lnTo>
                  <a:pt x="58039" y="1363218"/>
                </a:lnTo>
                <a:lnTo>
                  <a:pt x="58039" y="1361440"/>
                </a:lnTo>
                <a:lnTo>
                  <a:pt x="60921" y="1356487"/>
                </a:lnTo>
                <a:lnTo>
                  <a:pt x="72771" y="1336167"/>
                </a:lnTo>
                <a:lnTo>
                  <a:pt x="103378" y="1283716"/>
                </a:lnTo>
                <a:lnTo>
                  <a:pt x="102362" y="1279779"/>
                </a:lnTo>
                <a:lnTo>
                  <a:pt x="96266" y="1276223"/>
                </a:lnTo>
                <a:lnTo>
                  <a:pt x="92456" y="1277239"/>
                </a:lnTo>
                <a:lnTo>
                  <a:pt x="58039" y="1336167"/>
                </a:lnTo>
                <a:lnTo>
                  <a:pt x="58039" y="766572"/>
                </a:lnTo>
                <a:lnTo>
                  <a:pt x="1270127" y="766572"/>
                </a:lnTo>
                <a:lnTo>
                  <a:pt x="1272032" y="768477"/>
                </a:lnTo>
                <a:lnTo>
                  <a:pt x="2782316" y="768477"/>
                </a:lnTo>
                <a:lnTo>
                  <a:pt x="2782316" y="1481709"/>
                </a:lnTo>
                <a:lnTo>
                  <a:pt x="2748026" y="1422908"/>
                </a:lnTo>
                <a:lnTo>
                  <a:pt x="2744089" y="1421892"/>
                </a:lnTo>
                <a:lnTo>
                  <a:pt x="2737993" y="1425448"/>
                </a:lnTo>
                <a:lnTo>
                  <a:pt x="2736977" y="1429258"/>
                </a:lnTo>
                <a:lnTo>
                  <a:pt x="2782316" y="1506982"/>
                </a:lnTo>
                <a:lnTo>
                  <a:pt x="2782316" y="1508887"/>
                </a:lnTo>
                <a:lnTo>
                  <a:pt x="2784729" y="1511300"/>
                </a:lnTo>
                <a:lnTo>
                  <a:pt x="2788666" y="1517904"/>
                </a:lnTo>
                <a:lnTo>
                  <a:pt x="2792349" y="1511681"/>
                </a:lnTo>
                <a:lnTo>
                  <a:pt x="2792349" y="1511427"/>
                </a:lnTo>
                <a:lnTo>
                  <a:pt x="2795016" y="1508887"/>
                </a:lnTo>
                <a:lnTo>
                  <a:pt x="2795016" y="1506982"/>
                </a:lnTo>
                <a:lnTo>
                  <a:pt x="2809646" y="1481963"/>
                </a:lnTo>
                <a:lnTo>
                  <a:pt x="2840482" y="142925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3561079" y="4583633"/>
            <a:ext cx="2778125" cy="11239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7160" indent="-125095">
              <a:lnSpc>
                <a:spcPct val="100000"/>
              </a:lnSpc>
              <a:spcBef>
                <a:spcPts val="100"/>
              </a:spcBef>
              <a:buSzPct val="75000"/>
              <a:buFont typeface="Arial MT"/>
              <a:buChar char="•"/>
              <a:tabLst>
                <a:tab pos="137795" algn="l"/>
              </a:tabLst>
            </a:pPr>
            <a:r>
              <a:rPr sz="2400" spc="-85" dirty="0">
                <a:solidFill>
                  <a:srgbClr val="FFFFFF"/>
                </a:solidFill>
                <a:latin typeface="Times New Roman"/>
                <a:cs typeface="Times New Roman"/>
              </a:rPr>
              <a:t>Max</a:t>
            </a:r>
            <a:r>
              <a:rPr sz="2400" spc="-80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2400" spc="-110" dirty="0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sz="2400" spc="-85" dirty="0">
                <a:solidFill>
                  <a:srgbClr val="FFFFFF"/>
                </a:solidFill>
                <a:latin typeface="Times New Roman"/>
                <a:cs typeface="Times New Roman"/>
              </a:rPr>
              <a:t>u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sz="2400" spc="-1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40" dirty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sz="2400" spc="45" dirty="0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sz="2400" spc="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65" dirty="0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sz="2400" spc="-60" dirty="0">
                <a:solidFill>
                  <a:srgbClr val="FFFFFF"/>
                </a:solidFill>
                <a:latin typeface="Times New Roman"/>
                <a:cs typeface="Times New Roman"/>
              </a:rPr>
              <a:t>et</a:t>
            </a:r>
            <a:r>
              <a:rPr sz="2400" spc="-65" dirty="0">
                <a:solidFill>
                  <a:srgbClr val="FFFFFF"/>
                </a:solidFill>
                <a:latin typeface="Times New Roman"/>
                <a:cs typeface="Times New Roman"/>
              </a:rPr>
              <a:t>h</a:t>
            </a:r>
            <a:r>
              <a:rPr sz="2400" spc="-6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400" spc="-20" dirty="0">
                <a:solidFill>
                  <a:srgbClr val="FFFFFF"/>
                </a:solidFill>
                <a:latin typeface="Times New Roman"/>
                <a:cs typeface="Times New Roman"/>
              </a:rPr>
              <a:t>dose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400" spc="-35" dirty="0">
                <a:solidFill>
                  <a:srgbClr val="FFFFFF"/>
                </a:solidFill>
                <a:latin typeface="Times New Roman"/>
                <a:cs typeface="Times New Roman"/>
              </a:rPr>
              <a:t>(MNLD)</a:t>
            </a:r>
            <a:r>
              <a:rPr sz="2400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25" dirty="0">
                <a:solidFill>
                  <a:srgbClr val="FFFFFF"/>
                </a:solidFill>
                <a:latin typeface="Times New Roman"/>
                <a:cs typeface="Times New Roman"/>
              </a:rPr>
              <a:t>determined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211314" y="4605273"/>
            <a:ext cx="2863215" cy="1854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845185">
              <a:lnSpc>
                <a:spcPct val="100000"/>
              </a:lnSpc>
              <a:spcBef>
                <a:spcPts val="100"/>
              </a:spcBef>
              <a:buSzPct val="70833"/>
              <a:buFont typeface="Arial MT"/>
              <a:buChar char="•"/>
              <a:tabLst>
                <a:tab pos="93980" algn="l"/>
              </a:tabLst>
            </a:pP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MTD</a:t>
            </a:r>
            <a:r>
              <a:rPr sz="2400" spc="-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2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2400" spc="-9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30" dirty="0">
                <a:solidFill>
                  <a:srgbClr val="FFFFFF"/>
                </a:solidFill>
                <a:latin typeface="Times New Roman"/>
                <a:cs typeface="Times New Roman"/>
              </a:rPr>
              <a:t>MLD </a:t>
            </a:r>
            <a:r>
              <a:rPr sz="2400" spc="-5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25" dirty="0">
                <a:solidFill>
                  <a:srgbClr val="FFFFFF"/>
                </a:solidFill>
                <a:latin typeface="Times New Roman"/>
                <a:cs typeface="Times New Roman"/>
              </a:rPr>
              <a:t>determined</a:t>
            </a:r>
            <a:endParaRPr sz="2400">
              <a:latin typeface="Times New Roman"/>
              <a:cs typeface="Times New Roman"/>
            </a:endParaRPr>
          </a:p>
          <a:p>
            <a:pPr marL="195580" indent="-182880">
              <a:lnSpc>
                <a:spcPct val="100000"/>
              </a:lnSpc>
              <a:buFont typeface="Arial MT"/>
              <a:buChar char="•"/>
              <a:tabLst>
                <a:tab pos="195580" algn="l"/>
              </a:tabLst>
            </a:pPr>
            <a:r>
              <a:rPr sz="2400" spc="-55" dirty="0">
                <a:solidFill>
                  <a:srgbClr val="FFFFFF"/>
                </a:solidFill>
                <a:latin typeface="Times New Roman"/>
                <a:cs typeface="Times New Roman"/>
              </a:rPr>
              <a:t>Evaluate</a:t>
            </a:r>
            <a:r>
              <a:rPr sz="2400" spc="-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45" dirty="0">
                <a:solidFill>
                  <a:srgbClr val="FFFFFF"/>
                </a:solidFill>
                <a:latin typeface="Times New Roman"/>
                <a:cs typeface="Times New Roman"/>
              </a:rPr>
              <a:t>effects</a:t>
            </a:r>
            <a:endParaRPr sz="240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  <a:buSzPct val="95833"/>
              <a:buFont typeface="Arial MT"/>
              <a:buChar char="•"/>
              <a:tabLst>
                <a:tab pos="120650" algn="l"/>
              </a:tabLst>
            </a:pPr>
            <a:r>
              <a:rPr sz="2400" spc="-235" dirty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sz="2400" spc="-6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400" spc="-105" dirty="0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sz="2400" spc="-60" dirty="0">
                <a:solidFill>
                  <a:srgbClr val="FFFFFF"/>
                </a:solidFill>
                <a:latin typeface="Times New Roman"/>
                <a:cs typeface="Times New Roman"/>
              </a:rPr>
              <a:t>ge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sz="2400" spc="-10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40" dirty="0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sz="2400" spc="-80" dirty="0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sz="2400" spc="-40" dirty="0">
                <a:solidFill>
                  <a:srgbClr val="FFFFFF"/>
                </a:solidFill>
                <a:latin typeface="Times New Roman"/>
                <a:cs typeface="Times New Roman"/>
              </a:rPr>
              <a:t>g</a:t>
            </a:r>
            <a:r>
              <a:rPr sz="2400" spc="-35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sz="240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24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70" dirty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sz="2400" spc="-75" dirty="0">
                <a:solidFill>
                  <a:srgbClr val="FFFFFF"/>
                </a:solidFill>
                <a:latin typeface="Times New Roman"/>
                <a:cs typeface="Times New Roman"/>
              </a:rPr>
              <a:t>ox</a:t>
            </a:r>
            <a:r>
              <a:rPr sz="2400" spc="-70" dirty="0">
                <a:solidFill>
                  <a:srgbClr val="FFFFFF"/>
                </a:solidFill>
                <a:latin typeface="Times New Roman"/>
                <a:cs typeface="Times New Roman"/>
              </a:rPr>
              <a:t>ic</a:t>
            </a:r>
            <a:r>
              <a:rPr sz="2400" spc="-80" dirty="0">
                <a:solidFill>
                  <a:srgbClr val="FFFFFF"/>
                </a:solidFill>
                <a:latin typeface="Times New Roman"/>
                <a:cs typeface="Times New Roman"/>
              </a:rPr>
              <a:t>it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y  </a:t>
            </a:r>
            <a:r>
              <a:rPr sz="2400" spc="-140" dirty="0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sz="2400" spc="-12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y</a:t>
            </a:r>
            <a:r>
              <a:rPr sz="2400" spc="-229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25" dirty="0">
                <a:solidFill>
                  <a:srgbClr val="FFFFFF"/>
                </a:solidFill>
                <a:latin typeface="Times New Roman"/>
                <a:cs typeface="Times New Roman"/>
              </a:rPr>
              <a:t>b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sz="2400" spc="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25" dirty="0">
                <a:solidFill>
                  <a:srgbClr val="FFFFFF"/>
                </a:solidFill>
                <a:latin typeface="Times New Roman"/>
                <a:cs typeface="Times New Roman"/>
              </a:rPr>
              <a:t>de</a:t>
            </a:r>
            <a:r>
              <a:rPr sz="2400" spc="-20" dirty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sz="2400" spc="-25" dirty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sz="2400" spc="-20" dirty="0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sz="2400" spc="-45" dirty="0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sz="2400" spc="-20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2400" spc="-25" dirty="0">
                <a:solidFill>
                  <a:srgbClr val="FFFFFF"/>
                </a:solidFill>
                <a:latin typeface="Times New Roman"/>
                <a:cs typeface="Times New Roman"/>
              </a:rPr>
              <a:t>ne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d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861564" y="1267205"/>
            <a:ext cx="681228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69900" algn="l"/>
              </a:tabLst>
            </a:pPr>
            <a:r>
              <a:rPr sz="2400" b="1" dirty="0">
                <a:solidFill>
                  <a:srgbClr val="0D0D0D"/>
                </a:solidFill>
                <a:latin typeface="Times New Roman"/>
                <a:cs typeface="Times New Roman"/>
              </a:rPr>
              <a:t>a)	S</a:t>
            </a:r>
            <a:r>
              <a:rPr sz="2400" b="1" spc="5" dirty="0">
                <a:solidFill>
                  <a:srgbClr val="0D0D0D"/>
                </a:solidFill>
                <a:latin typeface="Times New Roman"/>
                <a:cs typeface="Times New Roman"/>
              </a:rPr>
              <a:t>I</a:t>
            </a:r>
            <a:r>
              <a:rPr sz="2400" b="1" spc="-5" dirty="0">
                <a:solidFill>
                  <a:srgbClr val="0D0D0D"/>
                </a:solidFill>
                <a:latin typeface="Times New Roman"/>
                <a:cs typeface="Times New Roman"/>
              </a:rPr>
              <a:t>N</a:t>
            </a:r>
            <a:r>
              <a:rPr sz="2400" b="1" spc="15" dirty="0">
                <a:solidFill>
                  <a:srgbClr val="0D0D0D"/>
                </a:solidFill>
                <a:latin typeface="Times New Roman"/>
                <a:cs typeface="Times New Roman"/>
              </a:rPr>
              <a:t>G</a:t>
            </a:r>
            <a:r>
              <a:rPr sz="2400" b="1" dirty="0">
                <a:solidFill>
                  <a:srgbClr val="0D0D0D"/>
                </a:solidFill>
                <a:latin typeface="Times New Roman"/>
                <a:cs typeface="Times New Roman"/>
              </a:rPr>
              <a:t>LE</a:t>
            </a:r>
            <a:r>
              <a:rPr sz="2400" b="1" spc="2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400" b="1" spc="20" dirty="0">
                <a:solidFill>
                  <a:srgbClr val="0D0D0D"/>
                </a:solidFill>
                <a:latin typeface="Times New Roman"/>
                <a:cs typeface="Times New Roman"/>
              </a:rPr>
              <a:t>D</a:t>
            </a:r>
            <a:r>
              <a:rPr sz="2400" b="1" spc="35" dirty="0">
                <a:solidFill>
                  <a:srgbClr val="0D0D0D"/>
                </a:solidFill>
                <a:latin typeface="Times New Roman"/>
                <a:cs typeface="Times New Roman"/>
              </a:rPr>
              <a:t>O</a:t>
            </a:r>
            <a:r>
              <a:rPr sz="2400" b="1" spc="25" dirty="0">
                <a:solidFill>
                  <a:srgbClr val="0D0D0D"/>
                </a:solidFill>
                <a:latin typeface="Times New Roman"/>
                <a:cs typeface="Times New Roman"/>
              </a:rPr>
              <a:t>S</a:t>
            </a:r>
            <a:r>
              <a:rPr sz="2400" b="1" dirty="0">
                <a:solidFill>
                  <a:srgbClr val="0D0D0D"/>
                </a:solidFill>
                <a:latin typeface="Times New Roman"/>
                <a:cs typeface="Times New Roman"/>
              </a:rPr>
              <a:t>E</a:t>
            </a:r>
            <a:r>
              <a:rPr sz="2400" b="1" spc="7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400" b="1" spc="85" dirty="0">
                <a:solidFill>
                  <a:srgbClr val="0D0D0D"/>
                </a:solidFill>
                <a:latin typeface="Times New Roman"/>
                <a:cs typeface="Times New Roman"/>
              </a:rPr>
              <a:t>ST</a:t>
            </a:r>
            <a:r>
              <a:rPr sz="2400" b="1" spc="80" dirty="0">
                <a:solidFill>
                  <a:srgbClr val="0D0D0D"/>
                </a:solidFill>
                <a:latin typeface="Times New Roman"/>
                <a:cs typeface="Times New Roman"/>
              </a:rPr>
              <a:t>UD</a:t>
            </a:r>
            <a:r>
              <a:rPr sz="2400" b="1" spc="90" dirty="0">
                <a:solidFill>
                  <a:srgbClr val="0D0D0D"/>
                </a:solidFill>
                <a:latin typeface="Times New Roman"/>
                <a:cs typeface="Times New Roman"/>
              </a:rPr>
              <a:t>I</a:t>
            </a:r>
            <a:r>
              <a:rPr sz="2400" b="1" spc="100" dirty="0">
                <a:solidFill>
                  <a:srgbClr val="0D0D0D"/>
                </a:solidFill>
                <a:latin typeface="Times New Roman"/>
                <a:cs typeface="Times New Roman"/>
              </a:rPr>
              <a:t>E</a:t>
            </a:r>
            <a:r>
              <a:rPr sz="2400" b="1" spc="85" dirty="0">
                <a:solidFill>
                  <a:srgbClr val="0D0D0D"/>
                </a:solidFill>
                <a:latin typeface="Times New Roman"/>
                <a:cs typeface="Times New Roman"/>
              </a:rPr>
              <a:t>S</a:t>
            </a:r>
            <a:r>
              <a:rPr sz="2400" b="1" dirty="0">
                <a:solidFill>
                  <a:srgbClr val="0D0D0D"/>
                </a:solidFill>
                <a:latin typeface="Times New Roman"/>
                <a:cs typeface="Times New Roman"/>
              </a:rPr>
              <a:t>/</a:t>
            </a:r>
            <a:r>
              <a:rPr sz="2400" b="1" spc="14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400" b="1" spc="-25" dirty="0">
                <a:solidFill>
                  <a:srgbClr val="0D0D0D"/>
                </a:solidFill>
                <a:latin typeface="Times New Roman"/>
                <a:cs typeface="Times New Roman"/>
              </a:rPr>
              <a:t>ACUT</a:t>
            </a:r>
            <a:r>
              <a:rPr sz="2400" b="1" spc="-5" dirty="0">
                <a:solidFill>
                  <a:srgbClr val="0D0D0D"/>
                </a:solidFill>
                <a:latin typeface="Times New Roman"/>
                <a:cs typeface="Times New Roman"/>
              </a:rPr>
              <a:t>E</a:t>
            </a:r>
            <a:r>
              <a:rPr sz="2400" b="1" spc="-22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400" b="1" spc="-105" dirty="0">
                <a:solidFill>
                  <a:srgbClr val="0D0D0D"/>
                </a:solidFill>
                <a:latin typeface="Times New Roman"/>
                <a:cs typeface="Times New Roman"/>
              </a:rPr>
              <a:t>T</a:t>
            </a:r>
            <a:r>
              <a:rPr sz="2400" b="1" spc="-45" dirty="0">
                <a:solidFill>
                  <a:srgbClr val="0D0D0D"/>
                </a:solidFill>
                <a:latin typeface="Times New Roman"/>
                <a:cs typeface="Times New Roman"/>
              </a:rPr>
              <a:t>O</a:t>
            </a:r>
            <a:r>
              <a:rPr sz="2400" b="1" spc="-60" dirty="0">
                <a:solidFill>
                  <a:srgbClr val="0D0D0D"/>
                </a:solidFill>
                <a:latin typeface="Times New Roman"/>
                <a:cs typeface="Times New Roman"/>
              </a:rPr>
              <a:t>X</a:t>
            </a:r>
            <a:r>
              <a:rPr sz="2400" b="1" spc="-55" dirty="0">
                <a:solidFill>
                  <a:srgbClr val="0D0D0D"/>
                </a:solidFill>
                <a:latin typeface="Times New Roman"/>
                <a:cs typeface="Times New Roman"/>
              </a:rPr>
              <a:t>I</a:t>
            </a:r>
            <a:r>
              <a:rPr sz="2400" b="1" spc="-60" dirty="0">
                <a:solidFill>
                  <a:srgbClr val="0D0D0D"/>
                </a:solidFill>
                <a:latin typeface="Times New Roman"/>
                <a:cs typeface="Times New Roman"/>
              </a:rPr>
              <a:t>C</a:t>
            </a:r>
            <a:r>
              <a:rPr sz="2400" b="1" spc="-55" dirty="0">
                <a:solidFill>
                  <a:srgbClr val="0D0D0D"/>
                </a:solidFill>
                <a:latin typeface="Times New Roman"/>
                <a:cs typeface="Times New Roman"/>
              </a:rPr>
              <a:t>IT</a:t>
            </a:r>
            <a:r>
              <a:rPr sz="2400" b="1" spc="-5" dirty="0">
                <a:solidFill>
                  <a:srgbClr val="0D0D0D"/>
                </a:solidFill>
                <a:latin typeface="Times New Roman"/>
                <a:cs typeface="Times New Roman"/>
              </a:rPr>
              <a:t>Y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18</a:t>
            </a:fld>
            <a:endParaRPr 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08456" y="657809"/>
            <a:ext cx="10365740" cy="4642485"/>
          </a:xfrm>
          <a:prstGeom prst="rect">
            <a:avLst/>
          </a:prstGeom>
        </p:spPr>
        <p:txBody>
          <a:bodyPr vert="horz" wrap="square" lIns="0" tIns="45085" rIns="0" bIns="0" rtlCol="0">
            <a:spAutoFit/>
          </a:bodyPr>
          <a:lstStyle/>
          <a:p>
            <a:pPr marL="338455" marR="55880" indent="-288290" algn="just">
              <a:lnSpc>
                <a:spcPct val="94100"/>
              </a:lnSpc>
              <a:spcBef>
                <a:spcPts val="355"/>
              </a:spcBef>
              <a:buFont typeface="Arial MT"/>
              <a:buChar char="•"/>
              <a:tabLst>
                <a:tab pos="339090" algn="l"/>
              </a:tabLst>
            </a:pP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Acute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30" dirty="0">
                <a:solidFill>
                  <a:srgbClr val="FFFFFF"/>
                </a:solidFill>
                <a:latin typeface="Calibri"/>
                <a:cs typeface="Calibri"/>
              </a:rPr>
              <a:t>toxicity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testing-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 study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45" dirty="0">
                <a:solidFill>
                  <a:srgbClr val="FFFFFF"/>
                </a:solidFill>
                <a:latin typeface="Calibri"/>
                <a:cs typeface="Calibri"/>
              </a:rPr>
              <a:t>effect</a:t>
            </a:r>
            <a:r>
              <a:rPr sz="28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single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dose</a:t>
            </a:r>
            <a:r>
              <a:rPr sz="2800" spc="6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5400" spc="-179" baseline="-12345" dirty="0">
                <a:solidFill>
                  <a:srgbClr val="FFFFFF"/>
                </a:solidFill>
                <a:latin typeface="Trebuchet MS"/>
                <a:cs typeface="Trebuchet MS"/>
              </a:rPr>
              <a:t>,</a:t>
            </a:r>
            <a:r>
              <a:rPr sz="2800" spc="-120" dirty="0">
                <a:solidFill>
                  <a:srgbClr val="FFFFFF"/>
                </a:solidFill>
                <a:latin typeface="Calibri"/>
                <a:cs typeface="Calibri"/>
              </a:rPr>
              <a:t>on</a:t>
            </a:r>
            <a:r>
              <a:rPr sz="2800" spc="3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particular</a:t>
            </a:r>
            <a:r>
              <a:rPr sz="28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animal 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species.</a:t>
            </a:r>
            <a:endParaRPr sz="2800">
              <a:latin typeface="Calibri"/>
              <a:cs typeface="Calibri"/>
            </a:endParaRPr>
          </a:p>
          <a:p>
            <a:pPr marL="338455" marR="53340" indent="-288290" algn="just">
              <a:lnSpc>
                <a:spcPct val="100000"/>
              </a:lnSpc>
              <a:spcBef>
                <a:spcPts val="1000"/>
              </a:spcBef>
              <a:buFont typeface="Arial MT"/>
              <a:buChar char="•"/>
              <a:tabLst>
                <a:tab pos="339090" algn="l"/>
              </a:tabLst>
            </a:pP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Acute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30" dirty="0">
                <a:solidFill>
                  <a:srgbClr val="FFFFFF"/>
                </a:solidFill>
                <a:latin typeface="Calibri"/>
                <a:cs typeface="Calibri"/>
              </a:rPr>
              <a:t>toxicity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30" dirty="0">
                <a:solidFill>
                  <a:srgbClr val="FFFFFF"/>
                </a:solidFill>
                <a:latin typeface="Calibri"/>
                <a:cs typeface="Calibri"/>
              </a:rPr>
              <a:t>testing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be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carried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out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 with</a:t>
            </a:r>
            <a:r>
              <a:rPr sz="2800" spc="6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two</a:t>
            </a:r>
            <a:r>
              <a:rPr sz="2800" spc="5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45" dirty="0">
                <a:solidFill>
                  <a:srgbClr val="FFFFFF"/>
                </a:solidFill>
                <a:latin typeface="Calibri"/>
                <a:cs typeface="Calibri"/>
              </a:rPr>
              <a:t>different</a:t>
            </a:r>
            <a:r>
              <a:rPr sz="2800" spc="5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animal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species</a:t>
            </a:r>
            <a:r>
              <a:rPr sz="2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(one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40" dirty="0">
                <a:solidFill>
                  <a:srgbClr val="FFFFFF"/>
                </a:solidFill>
                <a:latin typeface="Calibri"/>
                <a:cs typeface="Calibri"/>
              </a:rPr>
              <a:t>rodent</a:t>
            </a:r>
            <a:r>
              <a:rPr sz="28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 one</a:t>
            </a:r>
            <a:r>
              <a:rPr sz="2800" spc="1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non-rodent).</a:t>
            </a:r>
            <a:endParaRPr sz="2800">
              <a:latin typeface="Calibri"/>
              <a:cs typeface="Calibri"/>
            </a:endParaRPr>
          </a:p>
          <a:p>
            <a:pPr marL="338455" marR="51435" indent="-288290" algn="just">
              <a:lnSpc>
                <a:spcPct val="100000"/>
              </a:lnSpc>
              <a:spcBef>
                <a:spcPts val="994"/>
              </a:spcBef>
              <a:buFont typeface="Arial MT"/>
              <a:buChar char="•"/>
              <a:tabLst>
                <a:tab pos="339090" algn="l"/>
              </a:tabLst>
            </a:pP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In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acute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30" dirty="0">
                <a:solidFill>
                  <a:srgbClr val="FFFFFF"/>
                </a:solidFill>
                <a:latin typeface="Calibri"/>
                <a:cs typeface="Calibri"/>
              </a:rPr>
              <a:t>toxicological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testing,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35" dirty="0">
                <a:solidFill>
                  <a:srgbClr val="FFFFFF"/>
                </a:solidFill>
                <a:latin typeface="Calibri"/>
                <a:cs typeface="Calibri"/>
              </a:rPr>
              <a:t>investigational</a:t>
            </a:r>
            <a:r>
              <a:rPr sz="28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product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 is 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administered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at </a:t>
            </a:r>
            <a:r>
              <a:rPr sz="2800" spc="-50" dirty="0">
                <a:solidFill>
                  <a:srgbClr val="FFFFFF"/>
                </a:solidFill>
                <a:latin typeface="Calibri"/>
                <a:cs typeface="Calibri"/>
              </a:rPr>
              <a:t>different</a:t>
            </a:r>
            <a:r>
              <a:rPr sz="28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dose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levels,</a:t>
            </a:r>
            <a:r>
              <a:rPr sz="2800" spc="5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800" spc="-45" dirty="0">
                <a:solidFill>
                  <a:srgbClr val="FFFFFF"/>
                </a:solidFill>
                <a:latin typeface="Calibri"/>
                <a:cs typeface="Calibri"/>
              </a:rPr>
              <a:t>effect</a:t>
            </a:r>
            <a:r>
              <a:rPr sz="2800" spc="5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is 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observed </a:t>
            </a:r>
            <a:r>
              <a:rPr sz="2800" spc="-40" dirty="0">
                <a:solidFill>
                  <a:srgbClr val="FFFFFF"/>
                </a:solidFill>
                <a:latin typeface="Calibri"/>
                <a:cs typeface="Calibri"/>
              </a:rPr>
              <a:t>for </a:t>
            </a:r>
            <a:r>
              <a:rPr sz="28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14 </a:t>
            </a:r>
            <a:r>
              <a:rPr sz="2800" spc="-35" dirty="0">
                <a:solidFill>
                  <a:srgbClr val="FFFFFF"/>
                </a:solidFill>
                <a:latin typeface="Calibri"/>
                <a:cs typeface="Calibri"/>
              </a:rPr>
              <a:t>days. 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All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mortalities 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caused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by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800" spc="-30" dirty="0">
                <a:solidFill>
                  <a:srgbClr val="FFFFFF"/>
                </a:solidFill>
                <a:latin typeface="Calibri"/>
                <a:cs typeface="Calibri"/>
              </a:rPr>
              <a:t>investigational 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product 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during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 the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experimental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period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30" dirty="0">
                <a:solidFill>
                  <a:srgbClr val="FFFFFF"/>
                </a:solidFill>
                <a:latin typeface="Calibri"/>
                <a:cs typeface="Calibri"/>
              </a:rPr>
              <a:t>are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35" dirty="0">
                <a:solidFill>
                  <a:srgbClr val="FFFFFF"/>
                </a:solidFill>
                <a:latin typeface="Calibri"/>
                <a:cs typeface="Calibri"/>
              </a:rPr>
              <a:t>recorded</a:t>
            </a:r>
            <a:r>
              <a:rPr sz="28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28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morphological, 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biochemical,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pathological,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28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histological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changes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in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 the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dead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 animals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35" dirty="0">
                <a:solidFill>
                  <a:srgbClr val="FFFFFF"/>
                </a:solidFill>
                <a:latin typeface="Calibri"/>
                <a:cs typeface="Calibri"/>
              </a:rPr>
              <a:t>are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45" dirty="0">
                <a:solidFill>
                  <a:srgbClr val="FFFFFF"/>
                </a:solidFill>
                <a:latin typeface="Calibri"/>
                <a:cs typeface="Calibri"/>
              </a:rPr>
              <a:t>investigated.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19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735707" y="826389"/>
            <a:ext cx="8583295" cy="1489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90880" marR="5080" indent="-678815">
              <a:lnSpc>
                <a:spcPct val="100000"/>
              </a:lnSpc>
              <a:spcBef>
                <a:spcPts val="100"/>
              </a:spcBef>
            </a:pPr>
            <a:r>
              <a:rPr sz="4800" spc="-35" dirty="0">
                <a:latin typeface="Trebuchet MS"/>
                <a:cs typeface="Trebuchet MS"/>
              </a:rPr>
              <a:t>AN</a:t>
            </a:r>
            <a:r>
              <a:rPr sz="4800" spc="-40" dirty="0">
                <a:latin typeface="Trebuchet MS"/>
                <a:cs typeface="Trebuchet MS"/>
              </a:rPr>
              <a:t>I</a:t>
            </a:r>
            <a:r>
              <a:rPr sz="4800" spc="-35" dirty="0">
                <a:latin typeface="Trebuchet MS"/>
                <a:cs typeface="Trebuchet MS"/>
              </a:rPr>
              <a:t>MA</a:t>
            </a:r>
            <a:r>
              <a:rPr sz="4800" dirty="0">
                <a:latin typeface="Trebuchet MS"/>
                <a:cs typeface="Trebuchet MS"/>
              </a:rPr>
              <a:t>L</a:t>
            </a:r>
            <a:r>
              <a:rPr sz="4800" spc="-380" dirty="0">
                <a:latin typeface="Trebuchet MS"/>
                <a:cs typeface="Trebuchet MS"/>
              </a:rPr>
              <a:t> </a:t>
            </a:r>
            <a:r>
              <a:rPr sz="4800" spc="-605" dirty="0">
                <a:latin typeface="Trebuchet MS"/>
                <a:cs typeface="Trebuchet MS"/>
              </a:rPr>
              <a:t>T</a:t>
            </a:r>
            <a:r>
              <a:rPr sz="4800" spc="-335" dirty="0">
                <a:latin typeface="Trebuchet MS"/>
                <a:cs typeface="Trebuchet MS"/>
              </a:rPr>
              <a:t>OX</a:t>
            </a:r>
            <a:r>
              <a:rPr sz="4800" spc="-345" dirty="0">
                <a:latin typeface="Trebuchet MS"/>
                <a:cs typeface="Trebuchet MS"/>
              </a:rPr>
              <a:t>ICI</a:t>
            </a:r>
            <a:r>
              <a:rPr sz="4800" spc="-340" dirty="0">
                <a:latin typeface="Trebuchet MS"/>
                <a:cs typeface="Trebuchet MS"/>
              </a:rPr>
              <a:t>T</a:t>
            </a:r>
            <a:r>
              <a:rPr sz="4800" dirty="0">
                <a:latin typeface="Trebuchet MS"/>
                <a:cs typeface="Trebuchet MS"/>
              </a:rPr>
              <a:t>Y</a:t>
            </a:r>
            <a:r>
              <a:rPr sz="4800" spc="-835" dirty="0">
                <a:latin typeface="Trebuchet MS"/>
                <a:cs typeface="Trebuchet MS"/>
              </a:rPr>
              <a:t> </a:t>
            </a:r>
            <a:r>
              <a:rPr sz="4800" spc="-350" dirty="0">
                <a:latin typeface="Trebuchet MS"/>
                <a:cs typeface="Trebuchet MS"/>
              </a:rPr>
              <a:t>T</a:t>
            </a:r>
            <a:r>
              <a:rPr sz="4800" spc="-355" dirty="0">
                <a:latin typeface="Trebuchet MS"/>
                <a:cs typeface="Trebuchet MS"/>
              </a:rPr>
              <a:t>ES</a:t>
            </a:r>
            <a:r>
              <a:rPr sz="4800" dirty="0">
                <a:latin typeface="Trebuchet MS"/>
                <a:cs typeface="Trebuchet MS"/>
              </a:rPr>
              <a:t>T</a:t>
            </a:r>
            <a:r>
              <a:rPr sz="4800" spc="-755" dirty="0">
                <a:latin typeface="Trebuchet MS"/>
                <a:cs typeface="Trebuchet MS"/>
              </a:rPr>
              <a:t> </a:t>
            </a:r>
            <a:r>
              <a:rPr sz="4800" spc="-240" dirty="0">
                <a:latin typeface="Trebuchet MS"/>
                <a:cs typeface="Trebuchet MS"/>
              </a:rPr>
              <a:t>F</a:t>
            </a:r>
            <a:r>
              <a:rPr sz="4800" spc="-235" dirty="0">
                <a:latin typeface="Trebuchet MS"/>
                <a:cs typeface="Trebuchet MS"/>
              </a:rPr>
              <a:t>O</a:t>
            </a:r>
            <a:r>
              <a:rPr sz="4800" spc="190" dirty="0">
                <a:latin typeface="Trebuchet MS"/>
                <a:cs typeface="Trebuchet MS"/>
              </a:rPr>
              <a:t>R</a:t>
            </a:r>
            <a:r>
              <a:rPr sz="4800" spc="-305" dirty="0">
                <a:latin typeface="Trebuchet MS"/>
                <a:cs typeface="Trebuchet MS"/>
              </a:rPr>
              <a:t>ACUT</a:t>
            </a:r>
            <a:r>
              <a:rPr sz="4800" spc="-310" dirty="0">
                <a:latin typeface="Trebuchet MS"/>
                <a:cs typeface="Trebuchet MS"/>
              </a:rPr>
              <a:t>E</a:t>
            </a:r>
            <a:r>
              <a:rPr sz="4800" dirty="0">
                <a:latin typeface="Trebuchet MS"/>
                <a:cs typeface="Trebuchet MS"/>
              </a:rPr>
              <a:t>,  </a:t>
            </a:r>
            <a:r>
              <a:rPr sz="4800" spc="-215" dirty="0">
                <a:latin typeface="Trebuchet MS"/>
                <a:cs typeface="Trebuchet MS"/>
              </a:rPr>
              <a:t>S</a:t>
            </a:r>
            <a:r>
              <a:rPr sz="4800" spc="-210" dirty="0">
                <a:latin typeface="Trebuchet MS"/>
                <a:cs typeface="Trebuchet MS"/>
              </a:rPr>
              <a:t>U</a:t>
            </a:r>
            <a:r>
              <a:rPr sz="4800" spc="-215" dirty="0">
                <a:latin typeface="Trebuchet MS"/>
                <a:cs typeface="Trebuchet MS"/>
              </a:rPr>
              <a:t>B</a:t>
            </a:r>
            <a:r>
              <a:rPr sz="4800" spc="-210" dirty="0">
                <a:latin typeface="Trebuchet MS"/>
                <a:cs typeface="Trebuchet MS"/>
              </a:rPr>
              <a:t>ACUT</a:t>
            </a:r>
            <a:r>
              <a:rPr sz="4800" dirty="0">
                <a:latin typeface="Trebuchet MS"/>
                <a:cs typeface="Trebuchet MS"/>
              </a:rPr>
              <a:t>E</a:t>
            </a:r>
            <a:r>
              <a:rPr sz="4800" spc="-370" dirty="0">
                <a:latin typeface="Trebuchet MS"/>
                <a:cs typeface="Trebuchet MS"/>
              </a:rPr>
              <a:t> </a:t>
            </a:r>
            <a:r>
              <a:rPr sz="4800" dirty="0">
                <a:latin typeface="Trebuchet MS"/>
                <a:cs typeface="Trebuchet MS"/>
              </a:rPr>
              <a:t>&amp;</a:t>
            </a:r>
            <a:r>
              <a:rPr sz="4800" spc="-350" dirty="0">
                <a:latin typeface="Trebuchet MS"/>
                <a:cs typeface="Trebuchet MS"/>
              </a:rPr>
              <a:t> </a:t>
            </a:r>
            <a:r>
              <a:rPr sz="4800" spc="-200" dirty="0">
                <a:latin typeface="Trebuchet MS"/>
                <a:cs typeface="Trebuchet MS"/>
              </a:rPr>
              <a:t>C</a:t>
            </a:r>
            <a:r>
              <a:rPr sz="4800" spc="-190" dirty="0">
                <a:latin typeface="Trebuchet MS"/>
                <a:cs typeface="Trebuchet MS"/>
              </a:rPr>
              <a:t>H</a:t>
            </a:r>
            <a:r>
              <a:rPr sz="4800" spc="-195" dirty="0">
                <a:latin typeface="Trebuchet MS"/>
                <a:cs typeface="Trebuchet MS"/>
              </a:rPr>
              <a:t>R</a:t>
            </a:r>
            <a:r>
              <a:rPr sz="4800" spc="-190" dirty="0">
                <a:latin typeface="Trebuchet MS"/>
                <a:cs typeface="Trebuchet MS"/>
              </a:rPr>
              <a:t>O</a:t>
            </a:r>
            <a:r>
              <a:rPr sz="4800" spc="-200" dirty="0">
                <a:latin typeface="Trebuchet MS"/>
                <a:cs typeface="Trebuchet MS"/>
              </a:rPr>
              <a:t>NI</a:t>
            </a:r>
            <a:r>
              <a:rPr sz="4800" dirty="0">
                <a:latin typeface="Trebuchet MS"/>
                <a:cs typeface="Trebuchet MS"/>
              </a:rPr>
              <a:t>C</a:t>
            </a:r>
            <a:r>
              <a:rPr sz="4800" spc="-1015" dirty="0">
                <a:latin typeface="Trebuchet MS"/>
                <a:cs typeface="Trebuchet MS"/>
              </a:rPr>
              <a:t> </a:t>
            </a:r>
            <a:r>
              <a:rPr sz="4800" spc="-700" dirty="0">
                <a:latin typeface="Trebuchet MS"/>
                <a:cs typeface="Trebuchet MS"/>
              </a:rPr>
              <a:t>T</a:t>
            </a:r>
            <a:r>
              <a:rPr sz="4800" spc="-430" dirty="0">
                <a:latin typeface="Trebuchet MS"/>
                <a:cs typeface="Trebuchet MS"/>
              </a:rPr>
              <a:t>O</a:t>
            </a:r>
            <a:r>
              <a:rPr sz="4800" spc="-434" dirty="0">
                <a:latin typeface="Trebuchet MS"/>
                <a:cs typeface="Trebuchet MS"/>
              </a:rPr>
              <a:t>X</a:t>
            </a:r>
            <a:r>
              <a:rPr sz="4800" spc="-440" dirty="0">
                <a:latin typeface="Trebuchet MS"/>
                <a:cs typeface="Trebuchet MS"/>
              </a:rPr>
              <a:t>ICI</a:t>
            </a:r>
            <a:r>
              <a:rPr sz="4800" spc="-434" dirty="0">
                <a:latin typeface="Trebuchet MS"/>
                <a:cs typeface="Trebuchet MS"/>
              </a:rPr>
              <a:t>T</a:t>
            </a:r>
            <a:r>
              <a:rPr sz="4800" spc="-1205" dirty="0">
                <a:latin typeface="Trebuchet MS"/>
                <a:cs typeface="Trebuchet MS"/>
              </a:rPr>
              <a:t>Y</a:t>
            </a:r>
            <a:r>
              <a:rPr sz="4800" dirty="0">
                <a:latin typeface="Trebuchet MS"/>
                <a:cs typeface="Trebuchet MS"/>
              </a:rPr>
              <a:t>.</a:t>
            </a:r>
            <a:endParaRPr sz="4800">
              <a:latin typeface="Trebuchet MS"/>
              <a:cs typeface="Trebuchet MS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905000" y="2875788"/>
            <a:ext cx="3771900" cy="3505200"/>
          </a:xfrm>
          <a:prstGeom prst="rect">
            <a:avLst/>
          </a:prstGeom>
        </p:spPr>
      </p:pic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</a:t>
            </a:fld>
            <a:endParaRPr lang="en-US"/>
          </a:p>
        </p:txBody>
      </p:sp>
      <p:pic>
        <p:nvPicPr>
          <p:cNvPr id="8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057256" y="1008634"/>
            <a:ext cx="19367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solidFill>
                  <a:srgbClr val="FFFFFF"/>
                </a:solidFill>
                <a:latin typeface="Trebuchet MS"/>
                <a:cs typeface="Trebuchet MS"/>
              </a:rPr>
              <a:t>,</a:t>
            </a:r>
            <a:endParaRPr sz="36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51763" y="370458"/>
            <a:ext cx="811530" cy="4222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05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2600" spc="-5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617980" y="370458"/>
            <a:ext cx="5210175" cy="4222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105"/>
              </a:spcBef>
              <a:tabLst>
                <a:tab pos="832485" algn="l"/>
                <a:tab pos="1574800" algn="l"/>
                <a:tab pos="2429510" algn="l"/>
                <a:tab pos="2938780" algn="l"/>
                <a:tab pos="3490595" algn="l"/>
                <a:tab pos="4897120" algn="l"/>
              </a:tabLst>
            </a:pPr>
            <a:r>
              <a:rPr sz="2600" dirty="0">
                <a:solidFill>
                  <a:srgbClr val="FFFFFF"/>
                </a:solidFill>
                <a:latin typeface="Calibri"/>
                <a:cs typeface="Calibri"/>
              </a:rPr>
              <a:t>LD</a:t>
            </a:r>
            <a:r>
              <a:rPr sz="2550" baseline="-17973" dirty="0">
                <a:solidFill>
                  <a:srgbClr val="FFFFFF"/>
                </a:solidFill>
                <a:latin typeface="Calibri"/>
                <a:cs typeface="Calibri"/>
              </a:rPr>
              <a:t>50	</a:t>
            </a:r>
            <a:r>
              <a:rPr sz="2600" spc="-20" dirty="0">
                <a:solidFill>
                  <a:srgbClr val="FFFFFF"/>
                </a:solidFill>
                <a:latin typeface="Calibri"/>
                <a:cs typeface="Calibri"/>
              </a:rPr>
              <a:t>was	</a:t>
            </a:r>
            <a:r>
              <a:rPr sz="2600" spc="-10" dirty="0">
                <a:solidFill>
                  <a:srgbClr val="FFFFFF"/>
                </a:solidFill>
                <a:latin typeface="Calibri"/>
                <a:cs typeface="Calibri"/>
              </a:rPr>
              <a:t>used	</a:t>
            </a:r>
            <a:r>
              <a:rPr sz="2600" dirty="0">
                <a:solidFill>
                  <a:srgbClr val="FFFFFF"/>
                </a:solidFill>
                <a:latin typeface="Calibri"/>
                <a:cs typeface="Calibri"/>
              </a:rPr>
              <a:t>as	an	</a:t>
            </a:r>
            <a:r>
              <a:rPr sz="2600" spc="-20" dirty="0">
                <a:solidFill>
                  <a:srgbClr val="FFFFFF"/>
                </a:solidFill>
                <a:latin typeface="Calibri"/>
                <a:cs typeface="Calibri"/>
              </a:rPr>
              <a:t>indicator	</a:t>
            </a:r>
            <a:r>
              <a:rPr sz="2600" spc="-10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998334" y="370458"/>
            <a:ext cx="770890" cy="4222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600" dirty="0">
                <a:solidFill>
                  <a:srgbClr val="FFFFFF"/>
                </a:solidFill>
                <a:latin typeface="Calibri"/>
                <a:cs typeface="Calibri"/>
              </a:rPr>
              <a:t>acu</a:t>
            </a:r>
            <a:r>
              <a:rPr sz="2600" spc="-20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260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961756" y="370458"/>
            <a:ext cx="3371850" cy="4222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203960" algn="l"/>
                <a:tab pos="2859405" algn="l"/>
              </a:tabLst>
            </a:pPr>
            <a:r>
              <a:rPr sz="2600" spc="-35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2600" spc="-70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2600" spc="-15" dirty="0">
                <a:solidFill>
                  <a:srgbClr val="FFFFFF"/>
                </a:solidFill>
                <a:latin typeface="Calibri"/>
                <a:cs typeface="Calibri"/>
              </a:rPr>
              <a:t>x</a:t>
            </a:r>
            <a:r>
              <a:rPr sz="2600" spc="-10" dirty="0">
                <a:solidFill>
                  <a:srgbClr val="FFFFFF"/>
                </a:solidFill>
                <a:latin typeface="Calibri"/>
                <a:cs typeface="Calibri"/>
              </a:rPr>
              <a:t>icit</a:t>
            </a:r>
            <a:r>
              <a:rPr sz="2600" dirty="0">
                <a:solidFill>
                  <a:srgbClr val="FFFFFF"/>
                </a:solidFill>
                <a:latin typeface="Calibri"/>
                <a:cs typeface="Calibri"/>
              </a:rPr>
              <a:t>y	</a:t>
            </a:r>
            <a:r>
              <a:rPr sz="2600" spc="-25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sz="2600" spc="-60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2600" spc="-4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600" spc="-30" dirty="0">
                <a:solidFill>
                  <a:srgbClr val="FFFFFF"/>
                </a:solidFill>
                <a:latin typeface="Calibri"/>
                <a:cs typeface="Calibri"/>
              </a:rPr>
              <a:t>v</a:t>
            </a:r>
            <a:r>
              <a:rPr sz="2600" spc="-2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2600" spc="-30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2600" spc="-25" dirty="0">
                <a:solidFill>
                  <a:srgbClr val="FFFFFF"/>
                </a:solidFill>
                <a:latin typeface="Calibri"/>
                <a:cs typeface="Calibri"/>
              </a:rPr>
              <a:t>usl</a:t>
            </a:r>
            <a:r>
              <a:rPr sz="2600" spc="-195" dirty="0">
                <a:solidFill>
                  <a:srgbClr val="FFFFFF"/>
                </a:solidFill>
                <a:latin typeface="Calibri"/>
                <a:cs typeface="Calibri"/>
              </a:rPr>
              <a:t>y</a:t>
            </a:r>
            <a:r>
              <a:rPr sz="2600" dirty="0">
                <a:solidFill>
                  <a:srgbClr val="FFFFFF"/>
                </a:solidFill>
                <a:latin typeface="Calibri"/>
                <a:cs typeface="Calibri"/>
              </a:rPr>
              <a:t>.	</a:t>
            </a:r>
            <a:r>
              <a:rPr sz="2600" spc="-5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87475" y="766699"/>
            <a:ext cx="10473690" cy="4222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63500">
              <a:lnSpc>
                <a:spcPct val="100000"/>
              </a:lnSpc>
              <a:spcBef>
                <a:spcPts val="105"/>
              </a:spcBef>
              <a:tabLst>
                <a:tab pos="2177415" algn="l"/>
                <a:tab pos="2640330" algn="l"/>
                <a:tab pos="3275965" algn="l"/>
                <a:tab pos="4029075" algn="l"/>
                <a:tab pos="5297170" algn="l"/>
                <a:tab pos="6147435" algn="l"/>
                <a:tab pos="7522209" algn="l"/>
                <a:tab pos="7985759" algn="l"/>
                <a:tab pos="9291955" algn="l"/>
                <a:tab pos="9985375" algn="l"/>
              </a:tabLst>
            </a:pPr>
            <a:r>
              <a:rPr sz="2600" spc="-20" dirty="0">
                <a:solidFill>
                  <a:srgbClr val="FFFFFF"/>
                </a:solidFill>
                <a:latin typeface="Calibri"/>
                <a:cs typeface="Calibri"/>
              </a:rPr>
              <a:t>determination	</a:t>
            </a:r>
            <a:r>
              <a:rPr sz="2600" spc="-5" dirty="0">
                <a:solidFill>
                  <a:srgbClr val="FFFFFF"/>
                </a:solidFill>
                <a:latin typeface="Calibri"/>
                <a:cs typeface="Calibri"/>
              </a:rPr>
              <a:t>of	</a:t>
            </a:r>
            <a:r>
              <a:rPr sz="2600" dirty="0">
                <a:solidFill>
                  <a:srgbClr val="FFFFFF"/>
                </a:solidFill>
                <a:latin typeface="Calibri"/>
                <a:cs typeface="Calibri"/>
              </a:rPr>
              <a:t>the	LD</a:t>
            </a:r>
            <a:r>
              <a:rPr sz="2550" baseline="-17973" dirty="0">
                <a:solidFill>
                  <a:srgbClr val="FFFFFF"/>
                </a:solidFill>
                <a:latin typeface="Calibri"/>
                <a:cs typeface="Calibri"/>
              </a:rPr>
              <a:t>50	</a:t>
            </a:r>
            <a:r>
              <a:rPr sz="2600" spc="-35" dirty="0">
                <a:solidFill>
                  <a:srgbClr val="FFFFFF"/>
                </a:solidFill>
                <a:latin typeface="Calibri"/>
                <a:cs typeface="Calibri"/>
              </a:rPr>
              <a:t>involves	</a:t>
            </a:r>
            <a:r>
              <a:rPr sz="2600" spc="-25" dirty="0">
                <a:solidFill>
                  <a:srgbClr val="FFFFFF"/>
                </a:solidFill>
                <a:latin typeface="Calibri"/>
                <a:cs typeface="Calibri"/>
              </a:rPr>
              <a:t>large	</a:t>
            </a:r>
            <a:r>
              <a:rPr sz="2600" spc="-20" dirty="0">
                <a:solidFill>
                  <a:srgbClr val="FFFFFF"/>
                </a:solidFill>
                <a:latin typeface="Calibri"/>
                <a:cs typeface="Calibri"/>
              </a:rPr>
              <a:t>numbers	</a:t>
            </a:r>
            <a:r>
              <a:rPr sz="2600" spc="-5" dirty="0">
                <a:solidFill>
                  <a:srgbClr val="FFFFFF"/>
                </a:solidFill>
                <a:latin typeface="Calibri"/>
                <a:cs typeface="Calibri"/>
              </a:rPr>
              <a:t>of	animals,	</a:t>
            </a:r>
            <a:r>
              <a:rPr sz="2600" dirty="0">
                <a:solidFill>
                  <a:srgbClr val="FFFFFF"/>
                </a:solidFill>
                <a:latin typeface="Calibri"/>
                <a:cs typeface="Calibri"/>
              </a:rPr>
              <a:t>and	the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38275" y="1036675"/>
            <a:ext cx="4791710" cy="1071245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95"/>
              </a:spcBef>
            </a:pPr>
            <a:r>
              <a:rPr sz="2600" spc="-5" dirty="0">
                <a:solidFill>
                  <a:srgbClr val="FFFFFF"/>
                </a:solidFill>
                <a:latin typeface="Calibri"/>
                <a:cs typeface="Calibri"/>
              </a:rPr>
              <a:t>mortality</a:t>
            </a:r>
            <a:r>
              <a:rPr sz="26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600" spc="-25" dirty="0">
                <a:solidFill>
                  <a:srgbClr val="FFFFFF"/>
                </a:solidFill>
                <a:latin typeface="Calibri"/>
                <a:cs typeface="Calibri"/>
              </a:rPr>
              <a:t>ratio</a:t>
            </a:r>
            <a:r>
              <a:rPr sz="26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FFFFFF"/>
                </a:solidFill>
                <a:latin typeface="Calibri"/>
                <a:cs typeface="Calibri"/>
              </a:rPr>
              <a:t>is</a:t>
            </a:r>
            <a:r>
              <a:rPr sz="26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600" spc="-5" dirty="0">
                <a:solidFill>
                  <a:srgbClr val="FFFFFF"/>
                </a:solidFill>
                <a:latin typeface="Calibri"/>
                <a:cs typeface="Calibri"/>
              </a:rPr>
              <a:t>high.</a:t>
            </a:r>
            <a:r>
              <a:rPr sz="26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600" spc="-5" dirty="0">
                <a:solidFill>
                  <a:srgbClr val="FFFFFF"/>
                </a:solidFill>
                <a:latin typeface="Calibri"/>
                <a:cs typeface="Calibri"/>
              </a:rPr>
              <a:t>(24</a:t>
            </a:r>
            <a:r>
              <a:rPr sz="26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FFFFFF"/>
                </a:solidFill>
                <a:latin typeface="Calibri"/>
                <a:cs typeface="Calibri"/>
              </a:rPr>
              <a:t>h</a:t>
            </a:r>
            <a:r>
              <a:rPr sz="26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600" spc="-10" dirty="0">
                <a:solidFill>
                  <a:srgbClr val="FFFFFF"/>
                </a:solidFill>
                <a:latin typeface="Calibri"/>
                <a:cs typeface="Calibri"/>
              </a:rPr>
              <a:t>testing)</a:t>
            </a:r>
            <a:endParaRPr sz="2600">
              <a:latin typeface="Calibri"/>
              <a:cs typeface="Calibri"/>
            </a:endParaRPr>
          </a:p>
          <a:p>
            <a:pPr marL="469900" indent="-287020">
              <a:lnSpc>
                <a:spcPct val="100000"/>
              </a:lnSpc>
              <a:spcBef>
                <a:spcPts val="994"/>
              </a:spcBef>
              <a:buFont typeface="Arial MT"/>
              <a:buChar char="•"/>
              <a:tabLst>
                <a:tab pos="469265" algn="l"/>
                <a:tab pos="469900" algn="l"/>
              </a:tabLst>
            </a:pPr>
            <a:r>
              <a:rPr sz="2600" spc="-20" dirty="0">
                <a:solidFill>
                  <a:srgbClr val="FFFFFF"/>
                </a:solidFill>
                <a:latin typeface="Calibri"/>
                <a:cs typeface="Calibri"/>
              </a:rPr>
              <a:t>Graphical</a:t>
            </a:r>
            <a:r>
              <a:rPr sz="2600" spc="-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600" spc="-5" dirty="0">
                <a:solidFill>
                  <a:srgbClr val="FFFFFF"/>
                </a:solidFill>
                <a:latin typeface="Calibri"/>
                <a:cs typeface="Calibri"/>
              </a:rPr>
              <a:t>method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108963" y="2210562"/>
            <a:ext cx="10154285" cy="34175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05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2600" spc="-5" dirty="0">
                <a:solidFill>
                  <a:srgbClr val="FFFFFF"/>
                </a:solidFill>
                <a:latin typeface="Calibri"/>
                <a:cs typeface="Calibri"/>
              </a:rPr>
              <a:t>Arithmetical</a:t>
            </a:r>
            <a:r>
              <a:rPr sz="26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600" spc="-5" dirty="0">
                <a:solidFill>
                  <a:srgbClr val="FFFFFF"/>
                </a:solidFill>
                <a:latin typeface="Calibri"/>
                <a:cs typeface="Calibri"/>
              </a:rPr>
              <a:t>method</a:t>
            </a:r>
            <a:r>
              <a:rPr sz="2600" spc="-45" dirty="0">
                <a:solidFill>
                  <a:srgbClr val="FFFFFF"/>
                </a:solidFill>
                <a:latin typeface="Calibri"/>
                <a:cs typeface="Calibri"/>
              </a:rPr>
              <a:t> (karbers’s)</a:t>
            </a:r>
            <a:r>
              <a:rPr sz="2600" spc="-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600" spc="-5" dirty="0">
                <a:solidFill>
                  <a:srgbClr val="FFFFFF"/>
                </a:solidFill>
                <a:latin typeface="Calibri"/>
                <a:cs typeface="Calibri"/>
              </a:rPr>
              <a:t>method.</a:t>
            </a:r>
            <a:r>
              <a:rPr sz="26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FFFFFF"/>
                </a:solidFill>
                <a:latin typeface="Calibri"/>
                <a:cs typeface="Calibri"/>
              </a:rPr>
              <a:t>when</a:t>
            </a:r>
            <a:r>
              <a:rPr sz="26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600" spc="-5" dirty="0">
                <a:solidFill>
                  <a:srgbClr val="FFFFFF"/>
                </a:solidFill>
                <a:latin typeface="Calibri"/>
                <a:cs typeface="Calibri"/>
              </a:rPr>
              <a:t>number</a:t>
            </a:r>
            <a:r>
              <a:rPr sz="26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600" spc="-5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26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FFFFFF"/>
                </a:solidFill>
                <a:latin typeface="Calibri"/>
                <a:cs typeface="Calibri"/>
              </a:rPr>
              <a:t>animal is</a:t>
            </a:r>
            <a:r>
              <a:rPr sz="26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600" spc="-5" dirty="0">
                <a:solidFill>
                  <a:srgbClr val="FFFFFF"/>
                </a:solidFill>
                <a:latin typeface="Calibri"/>
                <a:cs typeface="Calibri"/>
              </a:rPr>
              <a:t>small)</a:t>
            </a:r>
            <a:endParaRPr sz="26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Clr>
                <a:srgbClr val="FFFFFF"/>
              </a:buClr>
              <a:buFont typeface="Arial MT"/>
              <a:buChar char="•"/>
            </a:pPr>
            <a:endParaRPr sz="4050">
              <a:latin typeface="Calibri"/>
              <a:cs typeface="Calibri"/>
            </a:endParaRPr>
          </a:p>
          <a:p>
            <a:pPr marL="3676650" marR="50165" indent="73025">
              <a:lnSpc>
                <a:spcPct val="100000"/>
              </a:lnSpc>
            </a:pPr>
            <a:r>
              <a:rPr sz="2600" spc="-15" dirty="0">
                <a:solidFill>
                  <a:srgbClr val="FFFFFF"/>
                </a:solidFill>
                <a:latin typeface="Calibri"/>
                <a:cs typeface="Calibri"/>
              </a:rPr>
              <a:t>Because</a:t>
            </a:r>
            <a:r>
              <a:rPr sz="26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26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FFFFFF"/>
                </a:solidFill>
                <a:latin typeface="Calibri"/>
                <a:cs typeface="Calibri"/>
              </a:rPr>
              <a:t>these</a:t>
            </a:r>
            <a:r>
              <a:rPr sz="26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600" spc="-10" dirty="0">
                <a:solidFill>
                  <a:srgbClr val="FFFFFF"/>
                </a:solidFill>
                <a:latin typeface="Calibri"/>
                <a:cs typeface="Calibri"/>
              </a:rPr>
              <a:t>limitations,</a:t>
            </a:r>
            <a:r>
              <a:rPr sz="26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600" spc="-5" dirty="0">
                <a:solidFill>
                  <a:srgbClr val="FFFFFF"/>
                </a:solidFill>
                <a:latin typeface="Calibri"/>
                <a:cs typeface="Calibri"/>
              </a:rPr>
              <a:t>modified</a:t>
            </a:r>
            <a:r>
              <a:rPr sz="26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600" spc="-15" dirty="0">
                <a:solidFill>
                  <a:srgbClr val="FFFFFF"/>
                </a:solidFill>
                <a:latin typeface="Calibri"/>
                <a:cs typeface="Calibri"/>
              </a:rPr>
              <a:t>methods </a:t>
            </a:r>
            <a:r>
              <a:rPr sz="2600" spc="-5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600" spc="-25" dirty="0">
                <a:solidFill>
                  <a:srgbClr val="FFFFFF"/>
                </a:solidFill>
                <a:latin typeface="Calibri"/>
                <a:cs typeface="Calibri"/>
              </a:rPr>
              <a:t>were</a:t>
            </a:r>
            <a:r>
              <a:rPr sz="2600" spc="-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600" spc="-10" dirty="0">
                <a:solidFill>
                  <a:srgbClr val="FFFFFF"/>
                </a:solidFill>
                <a:latin typeface="Calibri"/>
                <a:cs typeface="Calibri"/>
              </a:rPr>
              <a:t>developed:</a:t>
            </a:r>
            <a:endParaRPr sz="2600">
              <a:latin typeface="Calibri"/>
              <a:cs typeface="Calibri"/>
            </a:endParaRPr>
          </a:p>
          <a:p>
            <a:pPr marL="4455795" lvl="1" indent="-327660">
              <a:lnSpc>
                <a:spcPct val="100000"/>
              </a:lnSpc>
              <a:spcBef>
                <a:spcPts val="994"/>
              </a:spcBef>
              <a:buAutoNum type="arabicPeriod"/>
              <a:tabLst>
                <a:tab pos="4455795" algn="l"/>
              </a:tabLst>
            </a:pPr>
            <a:r>
              <a:rPr sz="2600" spc="-5" dirty="0">
                <a:solidFill>
                  <a:srgbClr val="699E48"/>
                </a:solidFill>
                <a:latin typeface="Calibri"/>
                <a:cs typeface="Calibri"/>
              </a:rPr>
              <a:t>The</a:t>
            </a:r>
            <a:r>
              <a:rPr sz="2600" spc="-60" dirty="0">
                <a:solidFill>
                  <a:srgbClr val="699E48"/>
                </a:solidFill>
                <a:latin typeface="Calibri"/>
                <a:cs typeface="Calibri"/>
              </a:rPr>
              <a:t> </a:t>
            </a:r>
            <a:r>
              <a:rPr sz="2600" spc="-35" dirty="0">
                <a:solidFill>
                  <a:srgbClr val="699E48"/>
                </a:solidFill>
                <a:latin typeface="Calibri"/>
                <a:cs typeface="Calibri"/>
              </a:rPr>
              <a:t>fixed</a:t>
            </a:r>
            <a:r>
              <a:rPr sz="2600" spc="-45" dirty="0">
                <a:solidFill>
                  <a:srgbClr val="699E48"/>
                </a:solidFill>
                <a:latin typeface="Calibri"/>
                <a:cs typeface="Calibri"/>
              </a:rPr>
              <a:t> </a:t>
            </a:r>
            <a:r>
              <a:rPr sz="2600" spc="-5" dirty="0">
                <a:solidFill>
                  <a:srgbClr val="699E48"/>
                </a:solidFill>
                <a:latin typeface="Calibri"/>
                <a:cs typeface="Calibri"/>
              </a:rPr>
              <a:t>dose</a:t>
            </a:r>
            <a:r>
              <a:rPr sz="2600" spc="-90" dirty="0">
                <a:solidFill>
                  <a:srgbClr val="699E48"/>
                </a:solidFill>
                <a:latin typeface="Calibri"/>
                <a:cs typeface="Calibri"/>
              </a:rPr>
              <a:t> </a:t>
            </a:r>
            <a:r>
              <a:rPr sz="2600" spc="-20" dirty="0">
                <a:solidFill>
                  <a:srgbClr val="699E48"/>
                </a:solidFill>
                <a:latin typeface="Calibri"/>
                <a:cs typeface="Calibri"/>
              </a:rPr>
              <a:t>procedure</a:t>
            </a:r>
            <a:endParaRPr sz="2600">
              <a:latin typeface="Calibri"/>
              <a:cs typeface="Calibri"/>
            </a:endParaRPr>
          </a:p>
          <a:p>
            <a:pPr marL="4455795" lvl="1" indent="-327660">
              <a:lnSpc>
                <a:spcPct val="100000"/>
              </a:lnSpc>
              <a:spcBef>
                <a:spcPts val="1010"/>
              </a:spcBef>
              <a:buAutoNum type="arabicPeriod"/>
              <a:tabLst>
                <a:tab pos="4455795" algn="l"/>
              </a:tabLst>
            </a:pPr>
            <a:r>
              <a:rPr sz="2600" spc="-5" dirty="0">
                <a:solidFill>
                  <a:srgbClr val="699E48"/>
                </a:solidFill>
                <a:latin typeface="Calibri"/>
                <a:cs typeface="Calibri"/>
              </a:rPr>
              <a:t>The</a:t>
            </a:r>
            <a:r>
              <a:rPr sz="2600" spc="-55" dirty="0">
                <a:solidFill>
                  <a:srgbClr val="699E48"/>
                </a:solidFill>
                <a:latin typeface="Calibri"/>
                <a:cs typeface="Calibri"/>
              </a:rPr>
              <a:t> </a:t>
            </a:r>
            <a:r>
              <a:rPr sz="2600" spc="-5" dirty="0">
                <a:solidFill>
                  <a:srgbClr val="699E48"/>
                </a:solidFill>
                <a:latin typeface="Calibri"/>
                <a:cs typeface="Calibri"/>
              </a:rPr>
              <a:t>acute</a:t>
            </a:r>
            <a:r>
              <a:rPr sz="2600" spc="-50" dirty="0">
                <a:solidFill>
                  <a:srgbClr val="699E48"/>
                </a:solidFill>
                <a:latin typeface="Calibri"/>
                <a:cs typeface="Calibri"/>
              </a:rPr>
              <a:t> </a:t>
            </a:r>
            <a:r>
              <a:rPr sz="2600" spc="-35" dirty="0">
                <a:solidFill>
                  <a:srgbClr val="699E48"/>
                </a:solidFill>
                <a:latin typeface="Calibri"/>
                <a:cs typeface="Calibri"/>
              </a:rPr>
              <a:t>toxic</a:t>
            </a:r>
            <a:r>
              <a:rPr sz="2600" spc="-30" dirty="0">
                <a:solidFill>
                  <a:srgbClr val="699E48"/>
                </a:solidFill>
                <a:latin typeface="Calibri"/>
                <a:cs typeface="Calibri"/>
              </a:rPr>
              <a:t> </a:t>
            </a:r>
            <a:r>
              <a:rPr sz="2600" spc="-20" dirty="0">
                <a:solidFill>
                  <a:srgbClr val="699E48"/>
                </a:solidFill>
                <a:latin typeface="Calibri"/>
                <a:cs typeface="Calibri"/>
              </a:rPr>
              <a:t>category</a:t>
            </a:r>
            <a:r>
              <a:rPr sz="2600" spc="-70" dirty="0">
                <a:solidFill>
                  <a:srgbClr val="699E48"/>
                </a:solidFill>
                <a:latin typeface="Calibri"/>
                <a:cs typeface="Calibri"/>
              </a:rPr>
              <a:t> </a:t>
            </a:r>
            <a:r>
              <a:rPr sz="2600" spc="-5" dirty="0">
                <a:solidFill>
                  <a:srgbClr val="699E48"/>
                </a:solidFill>
                <a:latin typeface="Calibri"/>
                <a:cs typeface="Calibri"/>
              </a:rPr>
              <a:t>method</a:t>
            </a:r>
            <a:endParaRPr sz="2600">
              <a:latin typeface="Calibri"/>
              <a:cs typeface="Calibri"/>
            </a:endParaRPr>
          </a:p>
          <a:p>
            <a:pPr marL="4455795" lvl="1" indent="-327660">
              <a:lnSpc>
                <a:spcPct val="100000"/>
              </a:lnSpc>
              <a:spcBef>
                <a:spcPts val="1000"/>
              </a:spcBef>
              <a:buAutoNum type="arabicPeriod"/>
              <a:tabLst>
                <a:tab pos="4455795" algn="l"/>
              </a:tabLst>
            </a:pPr>
            <a:r>
              <a:rPr sz="2600" spc="-5" dirty="0">
                <a:solidFill>
                  <a:srgbClr val="699E48"/>
                </a:solidFill>
                <a:latin typeface="Calibri"/>
                <a:cs typeface="Calibri"/>
              </a:rPr>
              <a:t>The</a:t>
            </a:r>
            <a:r>
              <a:rPr sz="2600" spc="-70" dirty="0">
                <a:solidFill>
                  <a:srgbClr val="699E48"/>
                </a:solidFill>
                <a:latin typeface="Calibri"/>
                <a:cs typeface="Calibri"/>
              </a:rPr>
              <a:t> </a:t>
            </a:r>
            <a:r>
              <a:rPr sz="2600" spc="-5" dirty="0">
                <a:solidFill>
                  <a:srgbClr val="699E48"/>
                </a:solidFill>
                <a:latin typeface="Calibri"/>
                <a:cs typeface="Calibri"/>
              </a:rPr>
              <a:t>up-and-down</a:t>
            </a:r>
            <a:r>
              <a:rPr sz="2600" spc="-70" dirty="0">
                <a:solidFill>
                  <a:srgbClr val="699E48"/>
                </a:solidFill>
                <a:latin typeface="Calibri"/>
                <a:cs typeface="Calibri"/>
              </a:rPr>
              <a:t> </a:t>
            </a:r>
            <a:r>
              <a:rPr sz="2600" spc="-10" dirty="0">
                <a:solidFill>
                  <a:srgbClr val="699E48"/>
                </a:solidFill>
                <a:latin typeface="Calibri"/>
                <a:cs typeface="Calibri"/>
              </a:rPr>
              <a:t>method</a:t>
            </a:r>
            <a:endParaRPr sz="2600">
              <a:latin typeface="Calibri"/>
              <a:cs typeface="Calibri"/>
            </a:endParaRPr>
          </a:p>
        </p:txBody>
      </p:sp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5051" y="2836164"/>
            <a:ext cx="4762500" cy="3685032"/>
          </a:xfrm>
          <a:prstGeom prst="rect">
            <a:avLst/>
          </a:prstGeom>
        </p:spPr>
      </p:pic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20</a:t>
            </a:fld>
            <a:endParaRPr 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18179" y="156159"/>
            <a:ext cx="150749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600" spc="-140" dirty="0">
                <a:latin typeface="Trebuchet MS"/>
                <a:cs typeface="Trebuchet MS"/>
              </a:rPr>
              <a:t>TEST </a:t>
            </a:r>
            <a:r>
              <a:rPr sz="3600" spc="-135" dirty="0">
                <a:latin typeface="Trebuchet MS"/>
                <a:cs typeface="Trebuchet MS"/>
              </a:rPr>
              <a:t> </a:t>
            </a:r>
            <a:r>
              <a:rPr sz="3600" spc="-165" dirty="0">
                <a:latin typeface="Trebuchet MS"/>
                <a:cs typeface="Trebuchet MS"/>
              </a:rPr>
              <a:t>RE</a:t>
            </a:r>
            <a:r>
              <a:rPr sz="3600" spc="-175" dirty="0">
                <a:latin typeface="Trebuchet MS"/>
                <a:cs typeface="Trebuchet MS"/>
              </a:rPr>
              <a:t>P</a:t>
            </a:r>
            <a:r>
              <a:rPr sz="3600" spc="-170" dirty="0">
                <a:latin typeface="Trebuchet MS"/>
                <a:cs typeface="Trebuchet MS"/>
              </a:rPr>
              <a:t>O</a:t>
            </a:r>
            <a:r>
              <a:rPr sz="3600" spc="-310" dirty="0">
                <a:latin typeface="Trebuchet MS"/>
                <a:cs typeface="Trebuchet MS"/>
              </a:rPr>
              <a:t>R</a:t>
            </a:r>
            <a:r>
              <a:rPr sz="3600" dirty="0">
                <a:latin typeface="Trebuchet MS"/>
                <a:cs typeface="Trebuchet MS"/>
              </a:rPr>
              <a:t>T</a:t>
            </a:r>
            <a:endParaRPr sz="36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06323" y="1938460"/>
            <a:ext cx="8273415" cy="4457700"/>
          </a:xfrm>
          <a:prstGeom prst="rect">
            <a:avLst/>
          </a:prstGeom>
        </p:spPr>
        <p:txBody>
          <a:bodyPr vert="horz" wrap="square" lIns="0" tIns="140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5"/>
              </a:spcBef>
            </a:pPr>
            <a:r>
              <a:rPr sz="2800" spc="-65" dirty="0">
                <a:solidFill>
                  <a:srgbClr val="FFFFFF"/>
                </a:solidFill>
                <a:latin typeface="Trebuchet MS"/>
                <a:cs typeface="Trebuchet MS"/>
              </a:rPr>
              <a:t>The</a:t>
            </a:r>
            <a:r>
              <a:rPr sz="2800" spc="-3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spc="-90" dirty="0">
                <a:solidFill>
                  <a:srgbClr val="FFFFFF"/>
                </a:solidFill>
                <a:latin typeface="Trebuchet MS"/>
                <a:cs typeface="Trebuchet MS"/>
              </a:rPr>
              <a:t>test</a:t>
            </a:r>
            <a:r>
              <a:rPr sz="2800" spc="-3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spc="-95" dirty="0">
                <a:solidFill>
                  <a:srgbClr val="FFFFFF"/>
                </a:solidFill>
                <a:latin typeface="Trebuchet MS"/>
                <a:cs typeface="Trebuchet MS"/>
              </a:rPr>
              <a:t>report</a:t>
            </a:r>
            <a:r>
              <a:rPr sz="2800" spc="-4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spc="-70" dirty="0">
                <a:solidFill>
                  <a:srgbClr val="FFFFFF"/>
                </a:solidFill>
                <a:latin typeface="Trebuchet MS"/>
                <a:cs typeface="Trebuchet MS"/>
              </a:rPr>
              <a:t>should</a:t>
            </a:r>
            <a:r>
              <a:rPr sz="2800" spc="-3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spc="-110" dirty="0">
                <a:solidFill>
                  <a:srgbClr val="FFFFFF"/>
                </a:solidFill>
                <a:latin typeface="Trebuchet MS"/>
                <a:cs typeface="Trebuchet MS"/>
              </a:rPr>
              <a:t>include</a:t>
            </a:r>
            <a:r>
              <a:rPr sz="2800" spc="-3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spc="-80" dirty="0">
                <a:solidFill>
                  <a:srgbClr val="FFFFFF"/>
                </a:solidFill>
                <a:latin typeface="Trebuchet MS"/>
                <a:cs typeface="Trebuchet MS"/>
              </a:rPr>
              <a:t>the</a:t>
            </a:r>
            <a:r>
              <a:rPr sz="2800" spc="-39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spc="-85" dirty="0">
                <a:solidFill>
                  <a:srgbClr val="FFFFFF"/>
                </a:solidFill>
                <a:latin typeface="Trebuchet MS"/>
                <a:cs typeface="Trebuchet MS"/>
              </a:rPr>
              <a:t>following</a:t>
            </a:r>
            <a:r>
              <a:rPr sz="2800" spc="-3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spc="-110" dirty="0">
                <a:solidFill>
                  <a:srgbClr val="FFFFFF"/>
                </a:solidFill>
                <a:latin typeface="Trebuchet MS"/>
                <a:cs typeface="Trebuchet MS"/>
              </a:rPr>
              <a:t>information:</a:t>
            </a:r>
            <a:endParaRPr sz="2800">
              <a:latin typeface="Trebuchet MS"/>
              <a:cs typeface="Trebuchet MS"/>
            </a:endParaRPr>
          </a:p>
          <a:p>
            <a:pPr marL="347980" indent="-335280">
              <a:lnSpc>
                <a:spcPct val="100000"/>
              </a:lnSpc>
              <a:spcBef>
                <a:spcPts val="1005"/>
              </a:spcBef>
              <a:buFont typeface="Arial MT"/>
              <a:buChar char="•"/>
              <a:tabLst>
                <a:tab pos="347345" algn="l"/>
                <a:tab pos="347980" algn="l"/>
              </a:tabLst>
            </a:pPr>
            <a:r>
              <a:rPr sz="2800" b="1" spc="-459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2800" b="1" spc="-150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2800" b="1" spc="-160" dirty="0">
                <a:solidFill>
                  <a:srgbClr val="FFFFFF"/>
                </a:solidFill>
                <a:latin typeface="Trebuchet MS"/>
                <a:cs typeface="Trebuchet MS"/>
              </a:rPr>
              <a:t>s</a:t>
            </a:r>
            <a:r>
              <a:rPr sz="2800" b="1" spc="-5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2800" b="1" spc="-39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b="1" spc="-120" dirty="0">
                <a:solidFill>
                  <a:srgbClr val="FFFFFF"/>
                </a:solidFill>
                <a:latin typeface="Trebuchet MS"/>
                <a:cs typeface="Trebuchet MS"/>
              </a:rPr>
              <a:t>s</a:t>
            </a:r>
            <a:r>
              <a:rPr sz="2800" b="1" spc="-114" dirty="0">
                <a:solidFill>
                  <a:srgbClr val="FFFFFF"/>
                </a:solidFill>
                <a:latin typeface="Trebuchet MS"/>
                <a:cs typeface="Trebuchet MS"/>
              </a:rPr>
              <a:t>u</a:t>
            </a:r>
            <a:r>
              <a:rPr sz="2800" b="1" spc="-125" dirty="0">
                <a:solidFill>
                  <a:srgbClr val="FFFFFF"/>
                </a:solidFill>
                <a:latin typeface="Trebuchet MS"/>
                <a:cs typeface="Trebuchet MS"/>
              </a:rPr>
              <a:t>b</a:t>
            </a:r>
            <a:r>
              <a:rPr sz="2800" b="1" spc="-120" dirty="0">
                <a:solidFill>
                  <a:srgbClr val="FFFFFF"/>
                </a:solidFill>
                <a:latin typeface="Trebuchet MS"/>
                <a:cs typeface="Trebuchet MS"/>
              </a:rPr>
              <a:t>sta</a:t>
            </a:r>
            <a:r>
              <a:rPr sz="2800" b="1" spc="-110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2800" b="1" spc="-120" dirty="0">
                <a:solidFill>
                  <a:srgbClr val="FFFFFF"/>
                </a:solidFill>
                <a:latin typeface="Trebuchet MS"/>
                <a:cs typeface="Trebuchet MS"/>
              </a:rPr>
              <a:t>c</a:t>
            </a:r>
            <a:r>
              <a:rPr sz="2800" b="1" spc="-110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2800" spc="-5" dirty="0">
                <a:solidFill>
                  <a:srgbClr val="FFFFFF"/>
                </a:solidFill>
                <a:latin typeface="Trebuchet MS"/>
                <a:cs typeface="Trebuchet MS"/>
              </a:rPr>
              <a:t>:</a:t>
            </a:r>
            <a:endParaRPr sz="2800">
              <a:latin typeface="Trebuchet MS"/>
              <a:cs typeface="Trebuchet MS"/>
            </a:endParaRPr>
          </a:p>
          <a:p>
            <a:pPr marL="299085" indent="-287020">
              <a:lnSpc>
                <a:spcPct val="100000"/>
              </a:lnSpc>
              <a:spcBef>
                <a:spcPts val="1000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2800" spc="-220" dirty="0">
                <a:solidFill>
                  <a:srgbClr val="FFFFFF"/>
                </a:solidFill>
                <a:latin typeface="Trebuchet MS"/>
                <a:cs typeface="Trebuchet MS"/>
              </a:rPr>
              <a:t>P</a:t>
            </a:r>
            <a:r>
              <a:rPr sz="2800" spc="-95" dirty="0">
                <a:solidFill>
                  <a:srgbClr val="FFFFFF"/>
                </a:solidFill>
                <a:latin typeface="Trebuchet MS"/>
                <a:cs typeface="Trebuchet MS"/>
              </a:rPr>
              <a:t>h</a:t>
            </a:r>
            <a:r>
              <a:rPr sz="2800" spc="-90" dirty="0">
                <a:solidFill>
                  <a:srgbClr val="FFFFFF"/>
                </a:solidFill>
                <a:latin typeface="Trebuchet MS"/>
                <a:cs typeface="Trebuchet MS"/>
              </a:rPr>
              <a:t>y</a:t>
            </a:r>
            <a:r>
              <a:rPr sz="2800" spc="-95" dirty="0">
                <a:solidFill>
                  <a:srgbClr val="FFFFFF"/>
                </a:solidFill>
                <a:latin typeface="Trebuchet MS"/>
                <a:cs typeface="Trebuchet MS"/>
              </a:rPr>
              <a:t>sica</a:t>
            </a:r>
            <a:r>
              <a:rPr sz="2800" spc="-5" dirty="0">
                <a:solidFill>
                  <a:srgbClr val="FFFFFF"/>
                </a:solidFill>
                <a:latin typeface="Trebuchet MS"/>
                <a:cs typeface="Trebuchet MS"/>
              </a:rPr>
              <a:t>l</a:t>
            </a:r>
            <a:r>
              <a:rPr sz="2800" spc="-35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spc="-155" dirty="0">
                <a:solidFill>
                  <a:srgbClr val="FFFFFF"/>
                </a:solidFill>
                <a:latin typeface="Trebuchet MS"/>
                <a:cs typeface="Trebuchet MS"/>
              </a:rPr>
              <a:t>natu</a:t>
            </a:r>
            <a:r>
              <a:rPr sz="2800" spc="-145" dirty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2800" spc="-150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2800" spc="-5" dirty="0">
                <a:solidFill>
                  <a:srgbClr val="FFFFFF"/>
                </a:solidFill>
                <a:latin typeface="Trebuchet MS"/>
                <a:cs typeface="Trebuchet MS"/>
              </a:rPr>
              <a:t>,</a:t>
            </a:r>
            <a:endParaRPr sz="2800">
              <a:latin typeface="Trebuchet MS"/>
              <a:cs typeface="Trebuchet MS"/>
            </a:endParaRPr>
          </a:p>
          <a:p>
            <a:pPr marL="299085" indent="-287020">
              <a:lnSpc>
                <a:spcPct val="100000"/>
              </a:lnSpc>
              <a:spcBef>
                <a:spcPts val="994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2800" spc="-85" dirty="0">
                <a:solidFill>
                  <a:srgbClr val="FFFFFF"/>
                </a:solidFill>
                <a:latin typeface="Trebuchet MS"/>
                <a:cs typeface="Trebuchet MS"/>
              </a:rPr>
              <a:t>Purity</a:t>
            </a:r>
            <a:endParaRPr sz="2800">
              <a:latin typeface="Trebuchet MS"/>
              <a:cs typeface="Trebuchet MS"/>
            </a:endParaRPr>
          </a:p>
          <a:p>
            <a:pPr marL="299085" indent="-287020">
              <a:lnSpc>
                <a:spcPct val="100000"/>
              </a:lnSpc>
              <a:spcBef>
                <a:spcPts val="1010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2800" spc="-235" dirty="0">
                <a:solidFill>
                  <a:srgbClr val="FFFFFF"/>
                </a:solidFill>
                <a:latin typeface="Trebuchet MS"/>
                <a:cs typeface="Trebuchet MS"/>
              </a:rPr>
              <a:t>P</a:t>
            </a:r>
            <a:r>
              <a:rPr sz="2800" spc="-105" dirty="0">
                <a:solidFill>
                  <a:srgbClr val="FFFFFF"/>
                </a:solidFill>
                <a:latin typeface="Trebuchet MS"/>
                <a:cs typeface="Trebuchet MS"/>
              </a:rPr>
              <a:t>hy</a:t>
            </a:r>
            <a:r>
              <a:rPr sz="2800" spc="-110" dirty="0">
                <a:solidFill>
                  <a:srgbClr val="FFFFFF"/>
                </a:solidFill>
                <a:latin typeface="Trebuchet MS"/>
                <a:cs typeface="Trebuchet MS"/>
              </a:rPr>
              <a:t>sic</a:t>
            </a:r>
            <a:r>
              <a:rPr sz="2800" spc="-105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2800" spc="-110" dirty="0">
                <a:solidFill>
                  <a:srgbClr val="FFFFFF"/>
                </a:solidFill>
                <a:latin typeface="Trebuchet MS"/>
                <a:cs typeface="Trebuchet MS"/>
              </a:rPr>
              <a:t>c</a:t>
            </a:r>
            <a:r>
              <a:rPr sz="2800" spc="-105" dirty="0">
                <a:solidFill>
                  <a:srgbClr val="FFFFFF"/>
                </a:solidFill>
                <a:latin typeface="Trebuchet MS"/>
                <a:cs typeface="Trebuchet MS"/>
              </a:rPr>
              <a:t>he</a:t>
            </a:r>
            <a:r>
              <a:rPr sz="2800" spc="-110" dirty="0">
                <a:solidFill>
                  <a:srgbClr val="FFFFFF"/>
                </a:solidFill>
                <a:latin typeface="Trebuchet MS"/>
                <a:cs typeface="Trebuchet MS"/>
              </a:rPr>
              <a:t>m</a:t>
            </a:r>
            <a:r>
              <a:rPr sz="2800" spc="-95" dirty="0">
                <a:solidFill>
                  <a:srgbClr val="FFFFFF"/>
                </a:solidFill>
                <a:latin typeface="Trebuchet MS"/>
                <a:cs typeface="Trebuchet MS"/>
              </a:rPr>
              <a:t>ic</a:t>
            </a:r>
            <a:r>
              <a:rPr sz="2800" spc="-110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2800" spc="-5" dirty="0">
                <a:solidFill>
                  <a:srgbClr val="FFFFFF"/>
                </a:solidFill>
                <a:latin typeface="Trebuchet MS"/>
                <a:cs typeface="Trebuchet MS"/>
              </a:rPr>
              <a:t>l</a:t>
            </a:r>
            <a:r>
              <a:rPr sz="2800" spc="-3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spc="-125" dirty="0">
                <a:solidFill>
                  <a:srgbClr val="FFFFFF"/>
                </a:solidFill>
                <a:latin typeface="Trebuchet MS"/>
                <a:cs typeface="Trebuchet MS"/>
              </a:rPr>
              <a:t>p</a:t>
            </a:r>
            <a:r>
              <a:rPr sz="2800" spc="-120" dirty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2800" spc="-125" dirty="0">
                <a:solidFill>
                  <a:srgbClr val="FFFFFF"/>
                </a:solidFill>
                <a:latin typeface="Trebuchet MS"/>
                <a:cs typeface="Trebuchet MS"/>
              </a:rPr>
              <a:t>op</a:t>
            </a:r>
            <a:r>
              <a:rPr sz="2800" spc="-130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2800" spc="-120" dirty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2800" spc="-130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2800" spc="-135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2800" spc="-130" dirty="0">
                <a:solidFill>
                  <a:srgbClr val="FFFFFF"/>
                </a:solidFill>
                <a:latin typeface="Trebuchet MS"/>
                <a:cs typeface="Trebuchet MS"/>
              </a:rPr>
              <a:t>es</a:t>
            </a:r>
            <a:r>
              <a:rPr sz="2800" spc="-5" dirty="0">
                <a:solidFill>
                  <a:srgbClr val="FFFFFF"/>
                </a:solidFill>
                <a:latin typeface="Trebuchet MS"/>
                <a:cs typeface="Trebuchet MS"/>
              </a:rPr>
              <a:t>;</a:t>
            </a:r>
            <a:endParaRPr sz="2800">
              <a:latin typeface="Trebuchet MS"/>
              <a:cs typeface="Trebuchet MS"/>
            </a:endParaRPr>
          </a:p>
          <a:p>
            <a:pPr marL="299085" indent="-287020">
              <a:lnSpc>
                <a:spcPct val="100000"/>
              </a:lnSpc>
              <a:spcBef>
                <a:spcPts val="1000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2800" spc="-114" dirty="0">
                <a:solidFill>
                  <a:srgbClr val="FFFFFF"/>
                </a:solidFill>
                <a:latin typeface="Trebuchet MS"/>
                <a:cs typeface="Trebuchet MS"/>
              </a:rPr>
              <a:t>Id</a:t>
            </a:r>
            <a:r>
              <a:rPr sz="2800" spc="-120" dirty="0">
                <a:solidFill>
                  <a:srgbClr val="FFFFFF"/>
                </a:solidFill>
                <a:latin typeface="Trebuchet MS"/>
                <a:cs typeface="Trebuchet MS"/>
              </a:rPr>
              <a:t>entificati</a:t>
            </a:r>
            <a:r>
              <a:rPr sz="2800" spc="-114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2800" spc="-5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2800" spc="-409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spc="-150" dirty="0">
                <a:solidFill>
                  <a:srgbClr val="FFFFFF"/>
                </a:solidFill>
                <a:latin typeface="Trebuchet MS"/>
                <a:cs typeface="Trebuchet MS"/>
              </a:rPr>
              <a:t>d</a:t>
            </a:r>
            <a:r>
              <a:rPr sz="2800" spc="-155" dirty="0">
                <a:solidFill>
                  <a:srgbClr val="FFFFFF"/>
                </a:solidFill>
                <a:latin typeface="Trebuchet MS"/>
                <a:cs typeface="Trebuchet MS"/>
              </a:rPr>
              <a:t>ata</a:t>
            </a:r>
            <a:r>
              <a:rPr sz="2800" spc="-5" dirty="0">
                <a:solidFill>
                  <a:srgbClr val="FFFFFF"/>
                </a:solidFill>
                <a:latin typeface="Trebuchet MS"/>
                <a:cs typeface="Trebuchet MS"/>
              </a:rPr>
              <a:t>;</a:t>
            </a:r>
            <a:endParaRPr sz="2800">
              <a:latin typeface="Trebuchet MS"/>
              <a:cs typeface="Trebuchet MS"/>
            </a:endParaRPr>
          </a:p>
          <a:p>
            <a:pPr marL="299085" indent="-287020">
              <a:lnSpc>
                <a:spcPct val="100000"/>
              </a:lnSpc>
              <a:spcBef>
                <a:spcPts val="994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2800" spc="-70" dirty="0">
                <a:solidFill>
                  <a:srgbClr val="FFFFFF"/>
                </a:solidFill>
                <a:latin typeface="Trebuchet MS"/>
                <a:cs typeface="Trebuchet MS"/>
              </a:rPr>
              <a:t>Sou</a:t>
            </a:r>
            <a:r>
              <a:rPr sz="2800" spc="-60" dirty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2800" spc="-70" dirty="0">
                <a:solidFill>
                  <a:srgbClr val="FFFFFF"/>
                </a:solidFill>
                <a:latin typeface="Trebuchet MS"/>
                <a:cs typeface="Trebuchet MS"/>
              </a:rPr>
              <a:t>c</a:t>
            </a:r>
            <a:r>
              <a:rPr sz="2800" spc="-5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2800" spc="-114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spc="-90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2800" spc="-5" dirty="0">
                <a:solidFill>
                  <a:srgbClr val="FFFFFF"/>
                </a:solidFill>
                <a:latin typeface="Trebuchet MS"/>
                <a:cs typeface="Trebuchet MS"/>
              </a:rPr>
              <a:t>f</a:t>
            </a:r>
            <a:r>
              <a:rPr sz="2800" spc="-62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spc="-120" dirty="0">
                <a:solidFill>
                  <a:srgbClr val="FFFFFF"/>
                </a:solidFill>
                <a:latin typeface="Trebuchet MS"/>
                <a:cs typeface="Trebuchet MS"/>
              </a:rPr>
              <a:t>su</a:t>
            </a:r>
            <a:r>
              <a:rPr sz="2800" spc="-114" dirty="0">
                <a:solidFill>
                  <a:srgbClr val="FFFFFF"/>
                </a:solidFill>
                <a:latin typeface="Trebuchet MS"/>
                <a:cs typeface="Trebuchet MS"/>
              </a:rPr>
              <a:t>b</a:t>
            </a:r>
            <a:r>
              <a:rPr sz="2800" spc="-120" dirty="0">
                <a:solidFill>
                  <a:srgbClr val="FFFFFF"/>
                </a:solidFill>
                <a:latin typeface="Trebuchet MS"/>
                <a:cs typeface="Trebuchet MS"/>
              </a:rPr>
              <a:t>stance</a:t>
            </a:r>
            <a:r>
              <a:rPr sz="2800" spc="-5" dirty="0">
                <a:solidFill>
                  <a:srgbClr val="FFFFFF"/>
                </a:solidFill>
                <a:latin typeface="Trebuchet MS"/>
                <a:cs typeface="Trebuchet MS"/>
              </a:rPr>
              <a:t>;</a:t>
            </a:r>
            <a:endParaRPr sz="2800">
              <a:latin typeface="Trebuchet MS"/>
              <a:cs typeface="Trebuchet MS"/>
            </a:endParaRPr>
          </a:p>
          <a:p>
            <a:pPr marL="299085" indent="-287020">
              <a:lnSpc>
                <a:spcPct val="100000"/>
              </a:lnSpc>
              <a:spcBef>
                <a:spcPts val="1010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2800" spc="-90" dirty="0">
                <a:solidFill>
                  <a:srgbClr val="FFFFFF"/>
                </a:solidFill>
                <a:latin typeface="Trebuchet MS"/>
                <a:cs typeface="Trebuchet MS"/>
              </a:rPr>
              <a:t>B</a:t>
            </a:r>
            <a:r>
              <a:rPr sz="2800" spc="-95" dirty="0">
                <a:solidFill>
                  <a:srgbClr val="FFFFFF"/>
                </a:solidFill>
                <a:latin typeface="Trebuchet MS"/>
                <a:cs typeface="Trebuchet MS"/>
              </a:rPr>
              <a:t>atc</a:t>
            </a:r>
            <a:r>
              <a:rPr sz="2800" spc="-5" dirty="0">
                <a:solidFill>
                  <a:srgbClr val="FFFFFF"/>
                </a:solidFill>
                <a:latin typeface="Trebuchet MS"/>
                <a:cs typeface="Trebuchet MS"/>
              </a:rPr>
              <a:t>h</a:t>
            </a:r>
            <a:r>
              <a:rPr sz="2800" spc="-32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spc="-95" dirty="0">
                <a:solidFill>
                  <a:srgbClr val="FFFFFF"/>
                </a:solidFill>
                <a:latin typeface="Trebuchet MS"/>
                <a:cs typeface="Trebuchet MS"/>
              </a:rPr>
              <a:t>num</a:t>
            </a:r>
            <a:r>
              <a:rPr sz="2800" spc="-90" dirty="0">
                <a:solidFill>
                  <a:srgbClr val="FFFFFF"/>
                </a:solidFill>
                <a:latin typeface="Trebuchet MS"/>
                <a:cs typeface="Trebuchet MS"/>
              </a:rPr>
              <a:t>be</a:t>
            </a:r>
            <a:r>
              <a:rPr sz="2800" spc="-5" dirty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endParaRPr sz="2800">
              <a:latin typeface="Trebuchet MS"/>
              <a:cs typeface="Trebuchet MS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058400" y="355091"/>
            <a:ext cx="1773936" cy="2100071"/>
          </a:xfrm>
          <a:prstGeom prst="rect">
            <a:avLst/>
          </a:prstGeom>
        </p:spPr>
      </p:pic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21</a:t>
            </a:fld>
            <a:endParaRPr 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793480" y="481583"/>
            <a:ext cx="2683764" cy="2493264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5265801" y="731901"/>
            <a:ext cx="35814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0" dirty="0">
                <a:solidFill>
                  <a:srgbClr val="FFFFFF"/>
                </a:solidFill>
                <a:latin typeface="Trebuchet MS"/>
                <a:cs typeface="Trebuchet MS"/>
              </a:rPr>
              <a:t>C</a:t>
            </a:r>
            <a:r>
              <a:rPr sz="900" spc="-45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900" spc="-50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900" spc="-45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900" dirty="0">
                <a:solidFill>
                  <a:srgbClr val="FFFFFF"/>
                </a:solidFill>
                <a:latin typeface="Trebuchet MS"/>
                <a:cs typeface="Trebuchet MS"/>
              </a:rPr>
              <a:t>D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641400" y="1164463"/>
            <a:ext cx="189103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6350">
              <a:lnSpc>
                <a:spcPct val="100000"/>
              </a:lnSpc>
              <a:spcBef>
                <a:spcPts val="100"/>
              </a:spcBef>
            </a:pPr>
            <a:r>
              <a:rPr sz="2400" spc="-130" dirty="0">
                <a:latin typeface="Trebuchet MS"/>
                <a:cs typeface="Trebuchet MS"/>
              </a:rPr>
              <a:t>V</a:t>
            </a:r>
            <a:r>
              <a:rPr sz="2400" spc="-125" dirty="0">
                <a:latin typeface="Trebuchet MS"/>
                <a:cs typeface="Trebuchet MS"/>
              </a:rPr>
              <a:t>E</a:t>
            </a:r>
            <a:r>
              <a:rPr sz="2400" spc="-120" dirty="0">
                <a:latin typeface="Trebuchet MS"/>
                <a:cs typeface="Trebuchet MS"/>
              </a:rPr>
              <a:t>HIC</a:t>
            </a:r>
            <a:r>
              <a:rPr sz="2400" spc="-125" dirty="0">
                <a:latin typeface="Trebuchet MS"/>
                <a:cs typeface="Trebuchet MS"/>
              </a:rPr>
              <a:t>L</a:t>
            </a:r>
            <a:r>
              <a:rPr sz="2400" dirty="0">
                <a:latin typeface="Trebuchet MS"/>
                <a:cs typeface="Trebuchet MS"/>
              </a:rPr>
              <a:t>E</a:t>
            </a:r>
            <a:r>
              <a:rPr sz="2400" spc="-270" dirty="0">
                <a:latin typeface="Trebuchet MS"/>
                <a:cs typeface="Trebuchet MS"/>
              </a:rPr>
              <a:t> </a:t>
            </a:r>
            <a:r>
              <a:rPr sz="2400" spc="-130" dirty="0">
                <a:latin typeface="Trebuchet MS"/>
                <a:cs typeface="Trebuchet MS"/>
              </a:rPr>
              <a:t>(</a:t>
            </a:r>
            <a:r>
              <a:rPr sz="2400" spc="-120" dirty="0">
                <a:latin typeface="Trebuchet MS"/>
                <a:cs typeface="Trebuchet MS"/>
              </a:rPr>
              <a:t>I</a:t>
            </a:r>
            <a:r>
              <a:rPr sz="2400" dirty="0">
                <a:latin typeface="Trebuchet MS"/>
                <a:cs typeface="Trebuchet MS"/>
              </a:rPr>
              <a:t>F  </a:t>
            </a:r>
            <a:r>
              <a:rPr sz="2400" spc="-110" dirty="0">
                <a:latin typeface="Trebuchet MS"/>
                <a:cs typeface="Trebuchet MS"/>
              </a:rPr>
              <a:t>A</a:t>
            </a:r>
            <a:r>
              <a:rPr sz="2400" spc="-105" dirty="0">
                <a:latin typeface="Trebuchet MS"/>
                <a:cs typeface="Trebuchet MS"/>
              </a:rPr>
              <a:t>PP</a:t>
            </a:r>
            <a:r>
              <a:rPr sz="2400" spc="-114" dirty="0">
                <a:latin typeface="Trebuchet MS"/>
                <a:cs typeface="Trebuchet MS"/>
              </a:rPr>
              <a:t>R</a:t>
            </a:r>
            <a:r>
              <a:rPr sz="2400" spc="-120" dirty="0">
                <a:latin typeface="Trebuchet MS"/>
                <a:cs typeface="Trebuchet MS"/>
              </a:rPr>
              <a:t>O</a:t>
            </a:r>
            <a:r>
              <a:rPr sz="2400" spc="-114" dirty="0">
                <a:latin typeface="Trebuchet MS"/>
                <a:cs typeface="Trebuchet MS"/>
              </a:rPr>
              <a:t>PR</a:t>
            </a:r>
            <a:r>
              <a:rPr sz="2400" spc="-120" dirty="0">
                <a:latin typeface="Trebuchet MS"/>
                <a:cs typeface="Trebuchet MS"/>
              </a:rPr>
              <a:t>I</a:t>
            </a:r>
            <a:r>
              <a:rPr sz="2400" spc="-350" dirty="0">
                <a:latin typeface="Trebuchet MS"/>
                <a:cs typeface="Trebuchet MS"/>
              </a:rPr>
              <a:t>A</a:t>
            </a:r>
            <a:r>
              <a:rPr sz="2400" spc="-125" dirty="0">
                <a:latin typeface="Trebuchet MS"/>
                <a:cs typeface="Trebuchet MS"/>
              </a:rPr>
              <a:t>T</a:t>
            </a:r>
            <a:r>
              <a:rPr sz="2400" spc="-110" dirty="0">
                <a:latin typeface="Trebuchet MS"/>
                <a:cs typeface="Trebuchet MS"/>
              </a:rPr>
              <a:t>E</a:t>
            </a:r>
            <a:r>
              <a:rPr sz="2400" spc="-114" dirty="0">
                <a:latin typeface="Trebuchet MS"/>
                <a:cs typeface="Trebuchet MS"/>
              </a:rPr>
              <a:t>):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41400" y="1834337"/>
            <a:ext cx="7059295" cy="33750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2400" spc="-105" dirty="0">
                <a:solidFill>
                  <a:srgbClr val="FFFFFF"/>
                </a:solidFill>
                <a:latin typeface="Trebuchet MS"/>
                <a:cs typeface="Trebuchet MS"/>
              </a:rPr>
              <a:t>Justification</a:t>
            </a:r>
            <a:r>
              <a:rPr sz="2400" spc="-29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spc="-70" dirty="0">
                <a:solidFill>
                  <a:srgbClr val="FFFFFF"/>
                </a:solidFill>
                <a:latin typeface="Trebuchet MS"/>
                <a:cs typeface="Trebuchet MS"/>
              </a:rPr>
              <a:t>for</a:t>
            </a:r>
            <a:r>
              <a:rPr sz="2400" spc="-3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spc="-85" dirty="0">
                <a:solidFill>
                  <a:srgbClr val="FFFFFF"/>
                </a:solidFill>
                <a:latin typeface="Trebuchet MS"/>
                <a:cs typeface="Trebuchet MS"/>
              </a:rPr>
              <a:t>choice</a:t>
            </a:r>
            <a:r>
              <a:rPr sz="2400" spc="-33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spc="-40" dirty="0">
                <a:solidFill>
                  <a:srgbClr val="FFFFFF"/>
                </a:solidFill>
                <a:latin typeface="Trebuchet MS"/>
                <a:cs typeface="Trebuchet MS"/>
              </a:rPr>
              <a:t>of</a:t>
            </a:r>
            <a:r>
              <a:rPr sz="2400" spc="-32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spc="-95" dirty="0">
                <a:solidFill>
                  <a:srgbClr val="FFFFFF"/>
                </a:solidFill>
                <a:latin typeface="Trebuchet MS"/>
                <a:cs typeface="Trebuchet MS"/>
              </a:rPr>
              <a:t>vehicle</a:t>
            </a:r>
            <a:r>
              <a:rPr sz="2400" spc="-33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spc="-100" dirty="0">
                <a:solidFill>
                  <a:srgbClr val="FFFFFF"/>
                </a:solidFill>
                <a:latin typeface="Trebuchet MS"/>
                <a:cs typeface="Trebuchet MS"/>
              </a:rPr>
              <a:t>(if</a:t>
            </a:r>
            <a:r>
              <a:rPr sz="2400" spc="-3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spc="-75" dirty="0">
                <a:solidFill>
                  <a:srgbClr val="FFFFFF"/>
                </a:solidFill>
                <a:latin typeface="Trebuchet MS"/>
                <a:cs typeface="Trebuchet MS"/>
              </a:rPr>
              <a:t>other</a:t>
            </a:r>
            <a:r>
              <a:rPr sz="2400" spc="-3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spc="-60" dirty="0">
                <a:solidFill>
                  <a:srgbClr val="FFFFFF"/>
                </a:solidFill>
                <a:latin typeface="Trebuchet MS"/>
                <a:cs typeface="Trebuchet MS"/>
              </a:rPr>
              <a:t>than</a:t>
            </a:r>
            <a:r>
              <a:rPr sz="2400" spc="-3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spc="-130" dirty="0">
                <a:solidFill>
                  <a:srgbClr val="FFFFFF"/>
                </a:solidFill>
                <a:latin typeface="Trebuchet MS"/>
                <a:cs typeface="Trebuchet MS"/>
              </a:rPr>
              <a:t>water).</a:t>
            </a:r>
            <a:endParaRPr sz="24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buClr>
                <a:srgbClr val="FFFFFF"/>
              </a:buClr>
              <a:buFont typeface="Arial MT"/>
              <a:buChar char="•"/>
            </a:pPr>
            <a:endParaRPr sz="28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830"/>
              </a:spcBef>
            </a:pPr>
            <a:r>
              <a:rPr sz="2400" b="1" spc="-390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2400" b="1" spc="-120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2400" b="1" spc="-125" dirty="0">
                <a:solidFill>
                  <a:srgbClr val="FFFFFF"/>
                </a:solidFill>
                <a:latin typeface="Trebuchet MS"/>
                <a:cs typeface="Trebuchet MS"/>
              </a:rPr>
              <a:t>s</a:t>
            </a:r>
            <a:r>
              <a:rPr sz="2400" b="1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2400" b="1" spc="-35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b="1" spc="-80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2400" b="1" spc="-85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2400" b="1" spc="-80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2400" b="1" spc="-85" dirty="0">
                <a:solidFill>
                  <a:srgbClr val="FFFFFF"/>
                </a:solidFill>
                <a:latin typeface="Trebuchet MS"/>
                <a:cs typeface="Trebuchet MS"/>
              </a:rPr>
              <a:t>m</a:t>
            </a:r>
            <a:r>
              <a:rPr sz="2400" b="1" spc="-80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2400" b="1" spc="-85" dirty="0">
                <a:solidFill>
                  <a:srgbClr val="FFFFFF"/>
                </a:solidFill>
                <a:latin typeface="Trebuchet MS"/>
                <a:cs typeface="Trebuchet MS"/>
              </a:rPr>
              <a:t>l</a:t>
            </a:r>
            <a:r>
              <a:rPr sz="2400" b="1" spc="-90" dirty="0">
                <a:solidFill>
                  <a:srgbClr val="FFFFFF"/>
                </a:solidFill>
                <a:latin typeface="Trebuchet MS"/>
                <a:cs typeface="Trebuchet MS"/>
              </a:rPr>
              <a:t>s</a:t>
            </a:r>
            <a:r>
              <a:rPr sz="2400" b="1" dirty="0">
                <a:solidFill>
                  <a:srgbClr val="FFFFFF"/>
                </a:solidFill>
                <a:latin typeface="Trebuchet MS"/>
                <a:cs typeface="Trebuchet MS"/>
              </a:rPr>
              <a:t>:</a:t>
            </a:r>
            <a:endParaRPr sz="2400">
              <a:latin typeface="Trebuchet MS"/>
              <a:cs typeface="Trebuchet MS"/>
            </a:endParaRPr>
          </a:p>
          <a:p>
            <a:pPr marL="299085" indent="-287020">
              <a:lnSpc>
                <a:spcPct val="100000"/>
              </a:lnSpc>
              <a:spcBef>
                <a:spcPts val="1005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2400" spc="-105" dirty="0">
                <a:solidFill>
                  <a:srgbClr val="FFFFFF"/>
                </a:solidFill>
                <a:latin typeface="Trebuchet MS"/>
                <a:cs typeface="Trebuchet MS"/>
              </a:rPr>
              <a:t>Species/strain</a:t>
            </a:r>
            <a:r>
              <a:rPr sz="2400" spc="-33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spc="-50" dirty="0">
                <a:solidFill>
                  <a:srgbClr val="FFFFFF"/>
                </a:solidFill>
                <a:latin typeface="Trebuchet MS"/>
                <a:cs typeface="Trebuchet MS"/>
              </a:rPr>
              <a:t>used</a:t>
            </a:r>
            <a:r>
              <a:rPr sz="2400" spc="-30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spc="-45" dirty="0">
                <a:solidFill>
                  <a:srgbClr val="FFFFFF"/>
                </a:solidFill>
                <a:latin typeface="Trebuchet MS"/>
                <a:cs typeface="Trebuchet MS"/>
              </a:rPr>
              <a:t>and</a:t>
            </a:r>
            <a:r>
              <a:rPr sz="2400" spc="-30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spc="-105" dirty="0">
                <a:solidFill>
                  <a:srgbClr val="FFFFFF"/>
                </a:solidFill>
                <a:latin typeface="Trebuchet MS"/>
                <a:cs typeface="Trebuchet MS"/>
              </a:rPr>
              <a:t>justification</a:t>
            </a:r>
            <a:r>
              <a:rPr sz="2400" spc="-33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spc="-70" dirty="0">
                <a:solidFill>
                  <a:srgbClr val="FFFFFF"/>
                </a:solidFill>
                <a:latin typeface="Trebuchet MS"/>
                <a:cs typeface="Trebuchet MS"/>
              </a:rPr>
              <a:t>for</a:t>
            </a:r>
            <a:r>
              <a:rPr sz="2400" spc="-3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spc="-85" dirty="0">
                <a:solidFill>
                  <a:srgbClr val="FFFFFF"/>
                </a:solidFill>
                <a:latin typeface="Trebuchet MS"/>
                <a:cs typeface="Trebuchet MS"/>
              </a:rPr>
              <a:t>choice</a:t>
            </a:r>
            <a:r>
              <a:rPr sz="2400" spc="-33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spc="-80" dirty="0">
                <a:solidFill>
                  <a:srgbClr val="FFFFFF"/>
                </a:solidFill>
                <a:latin typeface="Trebuchet MS"/>
                <a:cs typeface="Trebuchet MS"/>
              </a:rPr>
              <a:t>made;</a:t>
            </a:r>
            <a:endParaRPr sz="2400">
              <a:latin typeface="Trebuchet MS"/>
              <a:cs typeface="Trebuchet MS"/>
            </a:endParaRPr>
          </a:p>
          <a:p>
            <a:pPr marL="299085" indent="-287020">
              <a:lnSpc>
                <a:spcPct val="100000"/>
              </a:lnSpc>
              <a:spcBef>
                <a:spcPts val="1000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2400" spc="-95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2400" spc="-100" dirty="0">
                <a:solidFill>
                  <a:srgbClr val="FFFFFF"/>
                </a:solidFill>
                <a:latin typeface="Trebuchet MS"/>
                <a:cs typeface="Trebuchet MS"/>
              </a:rPr>
              <a:t>um</a:t>
            </a:r>
            <a:r>
              <a:rPr sz="2400" spc="-105" dirty="0">
                <a:solidFill>
                  <a:srgbClr val="FFFFFF"/>
                </a:solidFill>
                <a:latin typeface="Trebuchet MS"/>
                <a:cs typeface="Trebuchet MS"/>
              </a:rPr>
              <a:t>b</a:t>
            </a:r>
            <a:r>
              <a:rPr sz="2400" spc="-100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2400" spc="-430" dirty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,</a:t>
            </a:r>
            <a:r>
              <a:rPr sz="2400" spc="-30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spc="-100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2400" spc="-105" dirty="0">
                <a:solidFill>
                  <a:srgbClr val="FFFFFF"/>
                </a:solidFill>
                <a:latin typeface="Trebuchet MS"/>
                <a:cs typeface="Trebuchet MS"/>
              </a:rPr>
              <a:t>g</a:t>
            </a:r>
            <a:r>
              <a:rPr sz="2400" spc="-100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,</a:t>
            </a:r>
            <a:r>
              <a:rPr sz="2400" spc="-3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spc="-60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2400" spc="-65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d</a:t>
            </a:r>
            <a:r>
              <a:rPr sz="2400" spc="-30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spc="-85" dirty="0">
                <a:solidFill>
                  <a:srgbClr val="FFFFFF"/>
                </a:solidFill>
                <a:latin typeface="Trebuchet MS"/>
                <a:cs typeface="Trebuchet MS"/>
              </a:rPr>
              <a:t>se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x</a:t>
            </a:r>
            <a:r>
              <a:rPr sz="2400" spc="-3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spc="-65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f</a:t>
            </a:r>
            <a:r>
              <a:rPr sz="2400" spc="-3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spc="-75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2400" spc="-80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2400" spc="-75" dirty="0">
                <a:solidFill>
                  <a:srgbClr val="FFFFFF"/>
                </a:solidFill>
                <a:latin typeface="Trebuchet MS"/>
                <a:cs typeface="Trebuchet MS"/>
              </a:rPr>
              <a:t>imal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s</a:t>
            </a:r>
            <a:r>
              <a:rPr sz="2400" spc="-30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spc="-110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2400" spc="-33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spc="-100" dirty="0">
                <a:solidFill>
                  <a:srgbClr val="FFFFFF"/>
                </a:solidFill>
                <a:latin typeface="Trebuchet MS"/>
                <a:cs typeface="Trebuchet MS"/>
              </a:rPr>
              <a:t>sta</a:t>
            </a:r>
            <a:r>
              <a:rPr sz="2400" spc="-95" dirty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2400" spc="-32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spc="-80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f</a:t>
            </a:r>
            <a:r>
              <a:rPr sz="2400" spc="-3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spc="-125" dirty="0">
                <a:solidFill>
                  <a:srgbClr val="FFFFFF"/>
                </a:solidFill>
                <a:latin typeface="Trebuchet MS"/>
                <a:cs typeface="Trebuchet MS"/>
              </a:rPr>
              <a:t>te</a:t>
            </a:r>
            <a:r>
              <a:rPr sz="2400" spc="-120" dirty="0">
                <a:solidFill>
                  <a:srgbClr val="FFFFFF"/>
                </a:solidFill>
                <a:latin typeface="Trebuchet MS"/>
                <a:cs typeface="Trebuchet MS"/>
              </a:rPr>
              <a:t>s</a:t>
            </a:r>
            <a:r>
              <a:rPr sz="2400" spc="-125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;</a:t>
            </a:r>
            <a:endParaRPr sz="2400">
              <a:latin typeface="Trebuchet MS"/>
              <a:cs typeface="Trebuchet MS"/>
            </a:endParaRPr>
          </a:p>
          <a:p>
            <a:pPr marL="299085" indent="-287020">
              <a:lnSpc>
                <a:spcPct val="100000"/>
              </a:lnSpc>
              <a:spcBef>
                <a:spcPts val="994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2400" spc="-75" dirty="0">
                <a:solidFill>
                  <a:srgbClr val="FFFFFF"/>
                </a:solidFill>
                <a:latin typeface="Trebuchet MS"/>
                <a:cs typeface="Trebuchet MS"/>
              </a:rPr>
              <a:t>S</a:t>
            </a:r>
            <a:r>
              <a:rPr sz="2400" spc="-80" dirty="0">
                <a:solidFill>
                  <a:srgbClr val="FFFFFF"/>
                </a:solidFill>
                <a:latin typeface="Trebuchet MS"/>
                <a:cs typeface="Trebuchet MS"/>
              </a:rPr>
              <a:t>ou</a:t>
            </a:r>
            <a:r>
              <a:rPr sz="2400" spc="-70" dirty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2400" spc="-75" dirty="0">
                <a:solidFill>
                  <a:srgbClr val="FFFFFF"/>
                </a:solidFill>
                <a:latin typeface="Trebuchet MS"/>
                <a:cs typeface="Trebuchet MS"/>
              </a:rPr>
              <a:t>ce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,</a:t>
            </a:r>
            <a:r>
              <a:rPr sz="2400" spc="-3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spc="-40" dirty="0">
                <a:solidFill>
                  <a:srgbClr val="FFFFFF"/>
                </a:solidFill>
                <a:latin typeface="Trebuchet MS"/>
                <a:cs typeface="Trebuchet MS"/>
              </a:rPr>
              <a:t>housin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g</a:t>
            </a:r>
            <a:r>
              <a:rPr sz="2400" spc="-26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spc="-100" dirty="0">
                <a:solidFill>
                  <a:srgbClr val="FFFFFF"/>
                </a:solidFill>
                <a:latin typeface="Trebuchet MS"/>
                <a:cs typeface="Trebuchet MS"/>
              </a:rPr>
              <a:t>con</a:t>
            </a:r>
            <a:r>
              <a:rPr sz="2400" spc="-105" dirty="0">
                <a:solidFill>
                  <a:srgbClr val="FFFFFF"/>
                </a:solidFill>
                <a:latin typeface="Trebuchet MS"/>
                <a:cs typeface="Trebuchet MS"/>
              </a:rPr>
              <a:t>d</a:t>
            </a:r>
            <a:r>
              <a:rPr sz="2400" spc="-100" dirty="0">
                <a:solidFill>
                  <a:srgbClr val="FFFFFF"/>
                </a:solidFill>
                <a:latin typeface="Trebuchet MS"/>
                <a:cs typeface="Trebuchet MS"/>
              </a:rPr>
              <a:t>it</a:t>
            </a:r>
            <a:r>
              <a:rPr sz="2400" spc="-85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2400" spc="-90" dirty="0">
                <a:solidFill>
                  <a:srgbClr val="FFFFFF"/>
                </a:solidFill>
                <a:latin typeface="Trebuchet MS"/>
                <a:cs typeface="Trebuchet MS"/>
              </a:rPr>
              <a:t>on</a:t>
            </a:r>
            <a:r>
              <a:rPr sz="2400" spc="-85" dirty="0">
                <a:solidFill>
                  <a:srgbClr val="FFFFFF"/>
                </a:solidFill>
                <a:latin typeface="Trebuchet MS"/>
                <a:cs typeface="Trebuchet MS"/>
              </a:rPr>
              <a:t>s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,</a:t>
            </a:r>
            <a:r>
              <a:rPr sz="2400" spc="-2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spc="-140" dirty="0">
                <a:solidFill>
                  <a:srgbClr val="FFFFFF"/>
                </a:solidFill>
                <a:latin typeface="Trebuchet MS"/>
                <a:cs typeface="Trebuchet MS"/>
              </a:rPr>
              <a:t>d</a:t>
            </a:r>
            <a:r>
              <a:rPr sz="2400" spc="-135" dirty="0">
                <a:solidFill>
                  <a:srgbClr val="FFFFFF"/>
                </a:solidFill>
                <a:latin typeface="Trebuchet MS"/>
                <a:cs typeface="Trebuchet MS"/>
              </a:rPr>
              <a:t>ie</a:t>
            </a:r>
            <a:r>
              <a:rPr sz="2400" spc="-140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,</a:t>
            </a:r>
            <a:r>
              <a:rPr sz="2400" spc="-35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spc="-185" dirty="0">
                <a:solidFill>
                  <a:srgbClr val="FFFFFF"/>
                </a:solidFill>
                <a:latin typeface="Trebuchet MS"/>
                <a:cs typeface="Trebuchet MS"/>
              </a:rPr>
              <a:t>etc</a:t>
            </a:r>
            <a:r>
              <a:rPr sz="2400" spc="-190" dirty="0">
                <a:solidFill>
                  <a:srgbClr val="FFFFFF"/>
                </a:solidFill>
                <a:latin typeface="Trebuchet MS"/>
                <a:cs typeface="Trebuchet MS"/>
              </a:rPr>
              <a:t>.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;</a:t>
            </a:r>
            <a:endParaRPr sz="2400">
              <a:latin typeface="Trebuchet MS"/>
              <a:cs typeface="Trebuchet MS"/>
            </a:endParaRPr>
          </a:p>
          <a:p>
            <a:pPr marL="299085" indent="-287020">
              <a:lnSpc>
                <a:spcPct val="100000"/>
              </a:lnSpc>
              <a:spcBef>
                <a:spcPts val="1010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2400" spc="-90" dirty="0">
                <a:solidFill>
                  <a:srgbClr val="FFFFFF"/>
                </a:solidFill>
                <a:latin typeface="Trebuchet MS"/>
                <a:cs typeface="Trebuchet MS"/>
              </a:rPr>
              <a:t>Individual</a:t>
            </a:r>
            <a:r>
              <a:rPr sz="2400" spc="-2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spc="-60" dirty="0">
                <a:solidFill>
                  <a:srgbClr val="FFFFFF"/>
                </a:solidFill>
                <a:latin typeface="Trebuchet MS"/>
                <a:cs typeface="Trebuchet MS"/>
              </a:rPr>
              <a:t>weights</a:t>
            </a:r>
            <a:r>
              <a:rPr sz="2400" spc="-26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spc="-40" dirty="0">
                <a:solidFill>
                  <a:srgbClr val="FFFFFF"/>
                </a:solidFill>
                <a:latin typeface="Trebuchet MS"/>
                <a:cs typeface="Trebuchet MS"/>
              </a:rPr>
              <a:t>of</a:t>
            </a:r>
            <a:r>
              <a:rPr sz="2400" spc="-30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spc="-65" dirty="0">
                <a:solidFill>
                  <a:srgbClr val="FFFFFF"/>
                </a:solidFill>
                <a:latin typeface="Trebuchet MS"/>
                <a:cs typeface="Trebuchet MS"/>
              </a:rPr>
              <a:t>animals</a:t>
            </a:r>
            <a:r>
              <a:rPr sz="2400" spc="-32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spc="-55" dirty="0">
                <a:solidFill>
                  <a:srgbClr val="FFFFFF"/>
                </a:solidFill>
                <a:latin typeface="Trebuchet MS"/>
                <a:cs typeface="Trebuchet MS"/>
              </a:rPr>
              <a:t>at</a:t>
            </a:r>
            <a:r>
              <a:rPr sz="2400" spc="-3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spc="-70" dirty="0">
                <a:solidFill>
                  <a:srgbClr val="FFFFFF"/>
                </a:solidFill>
                <a:latin typeface="Trebuchet MS"/>
                <a:cs typeface="Trebuchet MS"/>
              </a:rPr>
              <a:t>the</a:t>
            </a:r>
            <a:r>
              <a:rPr sz="2400" spc="-3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spc="-80" dirty="0">
                <a:solidFill>
                  <a:srgbClr val="FFFFFF"/>
                </a:solidFill>
                <a:latin typeface="Trebuchet MS"/>
                <a:cs typeface="Trebuchet MS"/>
              </a:rPr>
              <a:t>start</a:t>
            </a:r>
            <a:r>
              <a:rPr sz="2400" spc="-32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spc="-40" dirty="0">
                <a:solidFill>
                  <a:srgbClr val="FFFFFF"/>
                </a:solidFill>
                <a:latin typeface="Trebuchet MS"/>
                <a:cs typeface="Trebuchet MS"/>
              </a:rPr>
              <a:t>of</a:t>
            </a:r>
            <a:r>
              <a:rPr sz="2400" spc="-33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spc="-70" dirty="0">
                <a:solidFill>
                  <a:srgbClr val="FFFFFF"/>
                </a:solidFill>
                <a:latin typeface="Trebuchet MS"/>
                <a:cs typeface="Trebuchet MS"/>
              </a:rPr>
              <a:t>the</a:t>
            </a:r>
            <a:r>
              <a:rPr sz="2400" spc="-32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spc="-100" dirty="0">
                <a:solidFill>
                  <a:srgbClr val="FFFFFF"/>
                </a:solidFill>
                <a:latin typeface="Trebuchet MS"/>
                <a:cs typeface="Trebuchet MS"/>
              </a:rPr>
              <a:t>test.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22</a:t>
            </a:fld>
            <a:endParaRPr 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351146" y="944118"/>
            <a:ext cx="128778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125" dirty="0">
                <a:latin typeface="Trebuchet MS"/>
                <a:cs typeface="Trebuchet MS"/>
              </a:rPr>
              <a:t>O</a:t>
            </a:r>
            <a:r>
              <a:rPr sz="4400" spc="-285" dirty="0">
                <a:latin typeface="Trebuchet MS"/>
                <a:cs typeface="Trebuchet MS"/>
              </a:rPr>
              <a:t>E</a:t>
            </a:r>
            <a:r>
              <a:rPr sz="4400" spc="-320" dirty="0">
                <a:latin typeface="Trebuchet MS"/>
                <a:cs typeface="Trebuchet MS"/>
              </a:rPr>
              <a:t>C</a:t>
            </a:r>
            <a:r>
              <a:rPr sz="4400" dirty="0">
                <a:latin typeface="Trebuchet MS"/>
                <a:cs typeface="Trebuchet MS"/>
              </a:rPr>
              <a:t>D</a:t>
            </a:r>
            <a:endParaRPr sz="44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51763" y="2583306"/>
            <a:ext cx="11130280" cy="36480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2800" spc="-75" dirty="0">
                <a:solidFill>
                  <a:srgbClr val="FFFFFF"/>
                </a:solidFill>
                <a:latin typeface="Trebuchet MS"/>
                <a:cs typeface="Trebuchet MS"/>
              </a:rPr>
              <a:t>Organization </a:t>
            </a:r>
            <a:r>
              <a:rPr sz="2800" spc="-80" dirty="0">
                <a:solidFill>
                  <a:srgbClr val="FFFFFF"/>
                </a:solidFill>
                <a:latin typeface="Trebuchet MS"/>
                <a:cs typeface="Trebuchet MS"/>
              </a:rPr>
              <a:t>for </a:t>
            </a:r>
            <a:r>
              <a:rPr sz="2800" spc="-70" dirty="0">
                <a:solidFill>
                  <a:srgbClr val="FFFFFF"/>
                </a:solidFill>
                <a:latin typeface="Trebuchet MS"/>
                <a:cs typeface="Trebuchet MS"/>
              </a:rPr>
              <a:t>Economic </a:t>
            </a:r>
            <a:r>
              <a:rPr sz="2800" spc="-85" dirty="0">
                <a:solidFill>
                  <a:srgbClr val="FFFFFF"/>
                </a:solidFill>
                <a:latin typeface="Trebuchet MS"/>
                <a:cs typeface="Trebuchet MS"/>
              </a:rPr>
              <a:t>Cooperation </a:t>
            </a:r>
            <a:r>
              <a:rPr sz="2800" spc="-60" dirty="0">
                <a:solidFill>
                  <a:srgbClr val="FFFFFF"/>
                </a:solidFill>
                <a:latin typeface="Trebuchet MS"/>
                <a:cs typeface="Trebuchet MS"/>
              </a:rPr>
              <a:t>and </a:t>
            </a:r>
            <a:r>
              <a:rPr sz="2800" spc="-75" dirty="0">
                <a:solidFill>
                  <a:srgbClr val="FFFFFF"/>
                </a:solidFill>
                <a:latin typeface="Trebuchet MS"/>
                <a:cs typeface="Trebuchet MS"/>
              </a:rPr>
              <a:t>Development </a:t>
            </a:r>
            <a:r>
              <a:rPr sz="2800" spc="-45" dirty="0">
                <a:solidFill>
                  <a:srgbClr val="FFFFFF"/>
                </a:solidFill>
                <a:latin typeface="Trebuchet MS"/>
                <a:cs typeface="Trebuchet MS"/>
              </a:rPr>
              <a:t>(OECD) </a:t>
            </a:r>
            <a:r>
              <a:rPr sz="2800" spc="-195" dirty="0">
                <a:solidFill>
                  <a:srgbClr val="FFFFFF"/>
                </a:solidFill>
                <a:latin typeface="Trebuchet MS"/>
                <a:cs typeface="Trebuchet MS"/>
              </a:rPr>
              <a:t>Test </a:t>
            </a:r>
            <a:r>
              <a:rPr sz="2800" spc="-19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spc="-95" dirty="0">
                <a:solidFill>
                  <a:srgbClr val="FFFFFF"/>
                </a:solidFill>
                <a:latin typeface="Trebuchet MS"/>
                <a:cs typeface="Trebuchet MS"/>
              </a:rPr>
              <a:t>Guidelines</a:t>
            </a:r>
            <a:r>
              <a:rPr sz="2800" spc="-42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spc="-75" dirty="0">
                <a:solidFill>
                  <a:srgbClr val="FFFFFF"/>
                </a:solidFill>
                <a:latin typeface="Trebuchet MS"/>
                <a:cs typeface="Trebuchet MS"/>
              </a:rPr>
              <a:t>(TGs</a:t>
            </a:r>
            <a:r>
              <a:rPr sz="2800" spc="-3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spc="-90" dirty="0">
                <a:solidFill>
                  <a:srgbClr val="FFFFFF"/>
                </a:solidFill>
                <a:latin typeface="Trebuchet MS"/>
                <a:cs typeface="Trebuchet MS"/>
              </a:rPr>
              <a:t>402,</a:t>
            </a:r>
            <a:r>
              <a:rPr sz="2800" spc="-4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spc="-125" dirty="0">
                <a:solidFill>
                  <a:srgbClr val="FFFFFF"/>
                </a:solidFill>
                <a:latin typeface="Trebuchet MS"/>
                <a:cs typeface="Trebuchet MS"/>
              </a:rPr>
              <a:t>403,</a:t>
            </a:r>
            <a:r>
              <a:rPr sz="2800" spc="-4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spc="-90" dirty="0">
                <a:solidFill>
                  <a:srgbClr val="FFFFFF"/>
                </a:solidFill>
                <a:latin typeface="Trebuchet MS"/>
                <a:cs typeface="Trebuchet MS"/>
              </a:rPr>
              <a:t>420,</a:t>
            </a:r>
            <a:r>
              <a:rPr sz="2800" spc="-40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spc="-135" dirty="0">
                <a:solidFill>
                  <a:srgbClr val="FFFFFF"/>
                </a:solidFill>
                <a:latin typeface="Trebuchet MS"/>
                <a:cs typeface="Trebuchet MS"/>
              </a:rPr>
              <a:t>423,</a:t>
            </a:r>
            <a:r>
              <a:rPr sz="2800" spc="-4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spc="-60" dirty="0">
                <a:solidFill>
                  <a:srgbClr val="FFFFFF"/>
                </a:solidFill>
                <a:latin typeface="Trebuchet MS"/>
                <a:cs typeface="Trebuchet MS"/>
              </a:rPr>
              <a:t>and</a:t>
            </a:r>
            <a:r>
              <a:rPr sz="2800" spc="-3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spc="-100" dirty="0">
                <a:solidFill>
                  <a:srgbClr val="FFFFFF"/>
                </a:solidFill>
                <a:latin typeface="Trebuchet MS"/>
                <a:cs typeface="Trebuchet MS"/>
              </a:rPr>
              <a:t>425)</a:t>
            </a:r>
            <a:r>
              <a:rPr sz="2800" spc="-40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spc="-100" dirty="0">
                <a:solidFill>
                  <a:srgbClr val="FFFFFF"/>
                </a:solidFill>
                <a:latin typeface="Trebuchet MS"/>
                <a:cs typeface="Trebuchet MS"/>
              </a:rPr>
              <a:t>describe</a:t>
            </a:r>
            <a:r>
              <a:rPr sz="2800" spc="-36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spc="-105" dirty="0">
                <a:solidFill>
                  <a:srgbClr val="FFFFFF"/>
                </a:solidFill>
                <a:latin typeface="Trebuchet MS"/>
                <a:cs typeface="Trebuchet MS"/>
              </a:rPr>
              <a:t>acute</a:t>
            </a:r>
            <a:r>
              <a:rPr sz="2800" spc="-409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spc="-80" dirty="0">
                <a:solidFill>
                  <a:srgbClr val="FFFFFF"/>
                </a:solidFill>
                <a:latin typeface="Trebuchet MS"/>
                <a:cs typeface="Trebuchet MS"/>
              </a:rPr>
              <a:t>systemic</a:t>
            </a:r>
            <a:r>
              <a:rPr sz="2800" spc="-3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spc="-105" dirty="0">
                <a:solidFill>
                  <a:srgbClr val="FFFFFF"/>
                </a:solidFill>
                <a:latin typeface="Trebuchet MS"/>
                <a:cs typeface="Trebuchet MS"/>
              </a:rPr>
              <a:t>testing.</a:t>
            </a:r>
            <a:endParaRPr sz="2800">
              <a:latin typeface="Trebuchet MS"/>
              <a:cs typeface="Trebuchet MS"/>
            </a:endParaRPr>
          </a:p>
          <a:p>
            <a:pPr marL="299085" indent="-287020">
              <a:lnSpc>
                <a:spcPct val="100000"/>
              </a:lnSpc>
              <a:spcBef>
                <a:spcPts val="1010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2800" spc="-120" dirty="0">
                <a:solidFill>
                  <a:srgbClr val="FFFFFF"/>
                </a:solidFill>
                <a:latin typeface="Trebuchet MS"/>
                <a:cs typeface="Trebuchet MS"/>
              </a:rPr>
              <a:t>Fi</a:t>
            </a:r>
            <a:r>
              <a:rPr sz="2800" spc="-110" dirty="0">
                <a:solidFill>
                  <a:srgbClr val="FFFFFF"/>
                </a:solidFill>
                <a:latin typeface="Trebuchet MS"/>
                <a:cs typeface="Trebuchet MS"/>
              </a:rPr>
              <a:t>x</a:t>
            </a:r>
            <a:r>
              <a:rPr sz="2800" spc="-120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2800" spc="-5" dirty="0">
                <a:solidFill>
                  <a:srgbClr val="FFFFFF"/>
                </a:solidFill>
                <a:latin typeface="Trebuchet MS"/>
                <a:cs typeface="Trebuchet MS"/>
              </a:rPr>
              <a:t>d</a:t>
            </a:r>
            <a:r>
              <a:rPr sz="2800" spc="-42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rebuchet MS"/>
                <a:cs typeface="Trebuchet MS"/>
              </a:rPr>
              <a:t>Dos</a:t>
            </a:r>
            <a:r>
              <a:rPr sz="2800" spc="-5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2800" spc="-2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spc="-235" dirty="0">
                <a:solidFill>
                  <a:srgbClr val="FFFFFF"/>
                </a:solidFill>
                <a:latin typeface="Trebuchet MS"/>
                <a:cs typeface="Trebuchet MS"/>
              </a:rPr>
              <a:t>P</a:t>
            </a:r>
            <a:r>
              <a:rPr sz="2800" spc="-95" dirty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2800" spc="-100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2800" spc="-105" dirty="0">
                <a:solidFill>
                  <a:srgbClr val="FFFFFF"/>
                </a:solidFill>
                <a:latin typeface="Trebuchet MS"/>
                <a:cs typeface="Trebuchet MS"/>
              </a:rPr>
              <a:t>c</a:t>
            </a:r>
            <a:r>
              <a:rPr sz="2800" spc="-100" dirty="0">
                <a:solidFill>
                  <a:srgbClr val="FFFFFF"/>
                </a:solidFill>
                <a:latin typeface="Trebuchet MS"/>
                <a:cs typeface="Trebuchet MS"/>
              </a:rPr>
              <a:t>ed</a:t>
            </a:r>
            <a:r>
              <a:rPr sz="2800" spc="-105" dirty="0">
                <a:solidFill>
                  <a:srgbClr val="FFFFFF"/>
                </a:solidFill>
                <a:latin typeface="Trebuchet MS"/>
                <a:cs typeface="Trebuchet MS"/>
              </a:rPr>
              <a:t>u</a:t>
            </a:r>
            <a:r>
              <a:rPr sz="2800" spc="-95" dirty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2800" spc="-5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2800" spc="-43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rebuchet MS"/>
                <a:cs typeface="Trebuchet MS"/>
              </a:rPr>
              <a:t>(OEC</a:t>
            </a:r>
            <a:r>
              <a:rPr sz="2800" spc="-5" dirty="0">
                <a:solidFill>
                  <a:srgbClr val="FFFFFF"/>
                </a:solidFill>
                <a:latin typeface="Trebuchet MS"/>
                <a:cs typeface="Trebuchet MS"/>
              </a:rPr>
              <a:t>D</a:t>
            </a:r>
            <a:r>
              <a:rPr sz="2800" spc="-52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spc="-95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2800" spc="-5" dirty="0">
                <a:solidFill>
                  <a:srgbClr val="FFFFFF"/>
                </a:solidFill>
                <a:latin typeface="Trebuchet MS"/>
                <a:cs typeface="Trebuchet MS"/>
              </a:rPr>
              <a:t>G</a:t>
            </a:r>
            <a:r>
              <a:rPr sz="2800" spc="-37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spc="-95" dirty="0">
                <a:solidFill>
                  <a:srgbClr val="FFFFFF"/>
                </a:solidFill>
                <a:latin typeface="Trebuchet MS"/>
                <a:cs typeface="Trebuchet MS"/>
              </a:rPr>
              <a:t>420)</a:t>
            </a:r>
            <a:endParaRPr sz="2800">
              <a:latin typeface="Trebuchet MS"/>
              <a:cs typeface="Trebuchet MS"/>
            </a:endParaRPr>
          </a:p>
          <a:p>
            <a:pPr marL="299085" indent="-287020">
              <a:lnSpc>
                <a:spcPct val="100000"/>
              </a:lnSpc>
              <a:spcBef>
                <a:spcPts val="994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2800" spc="-95" dirty="0">
                <a:solidFill>
                  <a:srgbClr val="FFFFFF"/>
                </a:solidFill>
                <a:latin typeface="Trebuchet MS"/>
                <a:cs typeface="Trebuchet MS"/>
              </a:rPr>
              <a:t>Acut</a:t>
            </a:r>
            <a:r>
              <a:rPr sz="2800" spc="-5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2800" spc="-59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spc="-505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2800" spc="-150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2800" spc="-145" dirty="0">
                <a:solidFill>
                  <a:srgbClr val="FFFFFF"/>
                </a:solidFill>
                <a:latin typeface="Trebuchet MS"/>
                <a:cs typeface="Trebuchet MS"/>
              </a:rPr>
              <a:t>x</a:t>
            </a:r>
            <a:r>
              <a:rPr sz="2800" spc="-155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2800" spc="-5" dirty="0">
                <a:solidFill>
                  <a:srgbClr val="FFFFFF"/>
                </a:solidFill>
                <a:latin typeface="Trebuchet MS"/>
                <a:cs typeface="Trebuchet MS"/>
              </a:rPr>
              <a:t>c</a:t>
            </a:r>
            <a:r>
              <a:rPr sz="2800" spc="-57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spc="-80" dirty="0">
                <a:solidFill>
                  <a:srgbClr val="FFFFFF"/>
                </a:solidFill>
                <a:latin typeface="Trebuchet MS"/>
                <a:cs typeface="Trebuchet MS"/>
              </a:rPr>
              <a:t>C</a:t>
            </a:r>
            <a:r>
              <a:rPr sz="2800" spc="-75" dirty="0">
                <a:solidFill>
                  <a:srgbClr val="FFFFFF"/>
                </a:solidFill>
                <a:latin typeface="Trebuchet MS"/>
                <a:cs typeface="Trebuchet MS"/>
              </a:rPr>
              <a:t>l</a:t>
            </a:r>
            <a:r>
              <a:rPr sz="2800" spc="-80" dirty="0">
                <a:solidFill>
                  <a:srgbClr val="FFFFFF"/>
                </a:solidFill>
                <a:latin typeface="Trebuchet MS"/>
                <a:cs typeface="Trebuchet MS"/>
              </a:rPr>
              <a:t>as</a:t>
            </a:r>
            <a:r>
              <a:rPr sz="2800" spc="-5" dirty="0">
                <a:solidFill>
                  <a:srgbClr val="FFFFFF"/>
                </a:solidFill>
                <a:latin typeface="Trebuchet MS"/>
                <a:cs typeface="Trebuchet MS"/>
              </a:rPr>
              <a:t>s</a:t>
            </a:r>
            <a:r>
              <a:rPr sz="2800" spc="-29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spc="-85" dirty="0">
                <a:solidFill>
                  <a:srgbClr val="FFFFFF"/>
                </a:solidFill>
                <a:latin typeface="Trebuchet MS"/>
                <a:cs typeface="Trebuchet MS"/>
              </a:rPr>
              <a:t>m</a:t>
            </a:r>
            <a:r>
              <a:rPr sz="2800" spc="-80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2800" spc="-85" dirty="0">
                <a:solidFill>
                  <a:srgbClr val="FFFFFF"/>
                </a:solidFill>
                <a:latin typeface="Trebuchet MS"/>
                <a:cs typeface="Trebuchet MS"/>
              </a:rPr>
              <a:t>th</a:t>
            </a:r>
            <a:r>
              <a:rPr sz="2800" spc="-80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2800" spc="-5" dirty="0">
                <a:solidFill>
                  <a:srgbClr val="FFFFFF"/>
                </a:solidFill>
                <a:latin typeface="Trebuchet MS"/>
                <a:cs typeface="Trebuchet MS"/>
              </a:rPr>
              <a:t>d</a:t>
            </a:r>
            <a:r>
              <a:rPr sz="2800" spc="-3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rebuchet MS"/>
                <a:cs typeface="Trebuchet MS"/>
              </a:rPr>
              <a:t>(OEC</a:t>
            </a:r>
            <a:r>
              <a:rPr sz="2800" spc="-5" dirty="0">
                <a:solidFill>
                  <a:srgbClr val="FFFFFF"/>
                </a:solidFill>
                <a:latin typeface="Trebuchet MS"/>
                <a:cs typeface="Trebuchet MS"/>
              </a:rPr>
              <a:t>D</a:t>
            </a:r>
            <a:r>
              <a:rPr sz="2800" spc="-50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spc="-95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2800" spc="-5" dirty="0">
                <a:solidFill>
                  <a:srgbClr val="FFFFFF"/>
                </a:solidFill>
                <a:latin typeface="Trebuchet MS"/>
                <a:cs typeface="Trebuchet MS"/>
              </a:rPr>
              <a:t>G</a:t>
            </a:r>
            <a:r>
              <a:rPr sz="2800" spc="-3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spc="-155" dirty="0">
                <a:solidFill>
                  <a:srgbClr val="FFFFFF"/>
                </a:solidFill>
                <a:latin typeface="Trebuchet MS"/>
                <a:cs typeface="Trebuchet MS"/>
              </a:rPr>
              <a:t>423)</a:t>
            </a:r>
            <a:endParaRPr sz="2800">
              <a:latin typeface="Trebuchet MS"/>
              <a:cs typeface="Trebuchet MS"/>
            </a:endParaRPr>
          </a:p>
          <a:p>
            <a:pPr marL="299085" indent="-287020">
              <a:lnSpc>
                <a:spcPct val="100000"/>
              </a:lnSpc>
              <a:spcBef>
                <a:spcPts val="994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2800" spc="-60" dirty="0">
                <a:solidFill>
                  <a:srgbClr val="FFFFFF"/>
                </a:solidFill>
                <a:latin typeface="Trebuchet MS"/>
                <a:cs typeface="Trebuchet MS"/>
              </a:rPr>
              <a:t>U</a:t>
            </a:r>
            <a:r>
              <a:rPr sz="2800" spc="-55" dirty="0">
                <a:solidFill>
                  <a:srgbClr val="FFFFFF"/>
                </a:solidFill>
                <a:latin typeface="Trebuchet MS"/>
                <a:cs typeface="Trebuchet MS"/>
              </a:rPr>
              <a:t>p</a:t>
            </a:r>
            <a:r>
              <a:rPr sz="2800" spc="-50" dirty="0">
                <a:solidFill>
                  <a:srgbClr val="FFFFFF"/>
                </a:solidFill>
                <a:latin typeface="Trebuchet MS"/>
                <a:cs typeface="Trebuchet MS"/>
              </a:rPr>
              <a:t>‐</a:t>
            </a:r>
            <a:r>
              <a:rPr sz="2800" spc="-60" dirty="0">
                <a:solidFill>
                  <a:srgbClr val="FFFFFF"/>
                </a:solidFill>
                <a:latin typeface="Trebuchet MS"/>
                <a:cs typeface="Trebuchet MS"/>
              </a:rPr>
              <a:t>an</a:t>
            </a:r>
            <a:r>
              <a:rPr sz="2800" spc="-55" dirty="0">
                <a:solidFill>
                  <a:srgbClr val="FFFFFF"/>
                </a:solidFill>
                <a:latin typeface="Trebuchet MS"/>
                <a:cs typeface="Trebuchet MS"/>
              </a:rPr>
              <a:t>d</a:t>
            </a:r>
            <a:r>
              <a:rPr sz="2800" spc="-50" dirty="0">
                <a:solidFill>
                  <a:srgbClr val="FFFFFF"/>
                </a:solidFill>
                <a:latin typeface="Trebuchet MS"/>
                <a:cs typeface="Trebuchet MS"/>
              </a:rPr>
              <a:t>‐</a:t>
            </a:r>
            <a:r>
              <a:rPr sz="2800" spc="-55" dirty="0">
                <a:solidFill>
                  <a:srgbClr val="FFFFFF"/>
                </a:solidFill>
                <a:latin typeface="Trebuchet MS"/>
                <a:cs typeface="Trebuchet MS"/>
              </a:rPr>
              <a:t>Do</a:t>
            </a:r>
            <a:r>
              <a:rPr sz="2800" spc="-60" dirty="0">
                <a:solidFill>
                  <a:srgbClr val="FFFFFF"/>
                </a:solidFill>
                <a:latin typeface="Trebuchet MS"/>
                <a:cs typeface="Trebuchet MS"/>
              </a:rPr>
              <a:t>w</a:t>
            </a:r>
            <a:r>
              <a:rPr sz="2800" spc="-5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2800" spc="-2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spc="-235" dirty="0">
                <a:solidFill>
                  <a:srgbClr val="FFFFFF"/>
                </a:solidFill>
                <a:latin typeface="Trebuchet MS"/>
                <a:cs typeface="Trebuchet MS"/>
              </a:rPr>
              <a:t>P</a:t>
            </a:r>
            <a:r>
              <a:rPr sz="2800" spc="-100" dirty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2800" spc="-105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2800" spc="-110" dirty="0">
                <a:solidFill>
                  <a:srgbClr val="FFFFFF"/>
                </a:solidFill>
                <a:latin typeface="Trebuchet MS"/>
                <a:cs typeface="Trebuchet MS"/>
              </a:rPr>
              <a:t>c</a:t>
            </a:r>
            <a:r>
              <a:rPr sz="2800" spc="-105" dirty="0">
                <a:solidFill>
                  <a:srgbClr val="FFFFFF"/>
                </a:solidFill>
                <a:latin typeface="Trebuchet MS"/>
                <a:cs typeface="Trebuchet MS"/>
              </a:rPr>
              <a:t>ed</a:t>
            </a:r>
            <a:r>
              <a:rPr sz="2800" spc="-110" dirty="0">
                <a:solidFill>
                  <a:srgbClr val="FFFFFF"/>
                </a:solidFill>
                <a:latin typeface="Trebuchet MS"/>
                <a:cs typeface="Trebuchet MS"/>
              </a:rPr>
              <a:t>u</a:t>
            </a:r>
            <a:r>
              <a:rPr sz="2800" spc="-100" dirty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2800" spc="-5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2800" spc="-43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rebuchet MS"/>
                <a:cs typeface="Trebuchet MS"/>
              </a:rPr>
              <a:t>(OEC</a:t>
            </a:r>
            <a:r>
              <a:rPr sz="2800" spc="-5" dirty="0">
                <a:solidFill>
                  <a:srgbClr val="FFFFFF"/>
                </a:solidFill>
                <a:latin typeface="Trebuchet MS"/>
                <a:cs typeface="Trebuchet MS"/>
              </a:rPr>
              <a:t>D</a:t>
            </a:r>
            <a:r>
              <a:rPr sz="2800" spc="-52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spc="-95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2800" spc="-5" dirty="0">
                <a:solidFill>
                  <a:srgbClr val="FFFFFF"/>
                </a:solidFill>
                <a:latin typeface="Trebuchet MS"/>
                <a:cs typeface="Trebuchet MS"/>
              </a:rPr>
              <a:t>G</a:t>
            </a:r>
            <a:r>
              <a:rPr sz="2800" spc="-37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spc="-130" dirty="0">
                <a:solidFill>
                  <a:srgbClr val="FFFFFF"/>
                </a:solidFill>
                <a:latin typeface="Trebuchet MS"/>
                <a:cs typeface="Trebuchet MS"/>
              </a:rPr>
              <a:t>425)</a:t>
            </a:r>
            <a:endParaRPr sz="2800">
              <a:latin typeface="Trebuchet MS"/>
              <a:cs typeface="Trebuchet MS"/>
            </a:endParaRPr>
          </a:p>
          <a:p>
            <a:pPr marL="299085" indent="-287020">
              <a:lnSpc>
                <a:spcPct val="100000"/>
              </a:lnSpc>
              <a:spcBef>
                <a:spcPts val="1010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2800" spc="-75" dirty="0">
                <a:solidFill>
                  <a:srgbClr val="FFFFFF"/>
                </a:solidFill>
                <a:latin typeface="Trebuchet MS"/>
                <a:cs typeface="Trebuchet MS"/>
              </a:rPr>
              <a:t>Acute</a:t>
            </a:r>
            <a:r>
              <a:rPr sz="2800" spc="-37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spc="-70" dirty="0">
                <a:solidFill>
                  <a:srgbClr val="FFFFFF"/>
                </a:solidFill>
                <a:latin typeface="Trebuchet MS"/>
                <a:cs typeface="Trebuchet MS"/>
              </a:rPr>
              <a:t>Dermal</a:t>
            </a:r>
            <a:r>
              <a:rPr sz="2800" spc="-5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spc="-170" dirty="0">
                <a:solidFill>
                  <a:srgbClr val="FFFFFF"/>
                </a:solidFill>
                <a:latin typeface="Trebuchet MS"/>
                <a:cs typeface="Trebuchet MS"/>
              </a:rPr>
              <a:t>Toxicity</a:t>
            </a:r>
            <a:r>
              <a:rPr sz="2800" spc="-4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rebuchet MS"/>
                <a:cs typeface="Trebuchet MS"/>
              </a:rPr>
              <a:t>(OECD</a:t>
            </a:r>
            <a:r>
              <a:rPr sz="2800" spc="-50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spc="-50" dirty="0">
                <a:solidFill>
                  <a:srgbClr val="FFFFFF"/>
                </a:solidFill>
                <a:latin typeface="Trebuchet MS"/>
                <a:cs typeface="Trebuchet MS"/>
              </a:rPr>
              <a:t>TG</a:t>
            </a:r>
            <a:r>
              <a:rPr sz="2800" spc="-3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spc="-95" dirty="0">
                <a:solidFill>
                  <a:srgbClr val="FFFFFF"/>
                </a:solidFill>
                <a:latin typeface="Trebuchet MS"/>
                <a:cs typeface="Trebuchet MS"/>
              </a:rPr>
              <a:t>402)</a:t>
            </a:r>
            <a:endParaRPr sz="2800">
              <a:latin typeface="Trebuchet MS"/>
              <a:cs typeface="Trebuchet MS"/>
            </a:endParaRPr>
          </a:p>
          <a:p>
            <a:pPr marL="299085" indent="-287020">
              <a:lnSpc>
                <a:spcPct val="100000"/>
              </a:lnSpc>
              <a:spcBef>
                <a:spcPts val="1000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2800" spc="-95" dirty="0">
                <a:solidFill>
                  <a:srgbClr val="FFFFFF"/>
                </a:solidFill>
                <a:latin typeface="Trebuchet MS"/>
                <a:cs typeface="Trebuchet MS"/>
              </a:rPr>
              <a:t>Acut</a:t>
            </a:r>
            <a:r>
              <a:rPr sz="2800" spc="-5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2800" spc="-37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spc="-110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2800" spc="-105" dirty="0">
                <a:solidFill>
                  <a:srgbClr val="FFFFFF"/>
                </a:solidFill>
                <a:latin typeface="Trebuchet MS"/>
                <a:cs typeface="Trebuchet MS"/>
              </a:rPr>
              <a:t>nh</a:t>
            </a:r>
            <a:r>
              <a:rPr sz="2800" spc="-110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2800" spc="-100" dirty="0">
                <a:solidFill>
                  <a:srgbClr val="FFFFFF"/>
                </a:solidFill>
                <a:latin typeface="Trebuchet MS"/>
                <a:cs typeface="Trebuchet MS"/>
              </a:rPr>
              <a:t>l</a:t>
            </a:r>
            <a:r>
              <a:rPr sz="2800" spc="-110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2800" spc="-105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2800" spc="-110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2800" spc="-105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2800" spc="-5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2800" spc="-37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spc="-130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2800" spc="-125" dirty="0">
                <a:solidFill>
                  <a:srgbClr val="FFFFFF"/>
                </a:solidFill>
                <a:latin typeface="Trebuchet MS"/>
                <a:cs typeface="Trebuchet MS"/>
              </a:rPr>
              <a:t>ox</a:t>
            </a:r>
            <a:r>
              <a:rPr sz="2800" spc="-135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2800" spc="-130" dirty="0">
                <a:solidFill>
                  <a:srgbClr val="FFFFFF"/>
                </a:solidFill>
                <a:latin typeface="Trebuchet MS"/>
                <a:cs typeface="Trebuchet MS"/>
              </a:rPr>
              <a:t>c</a:t>
            </a:r>
            <a:r>
              <a:rPr sz="2800" spc="-135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2800" spc="-130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2800" spc="-5" dirty="0">
                <a:solidFill>
                  <a:srgbClr val="FFFFFF"/>
                </a:solidFill>
                <a:latin typeface="Trebuchet MS"/>
                <a:cs typeface="Trebuchet MS"/>
              </a:rPr>
              <a:t>y</a:t>
            </a:r>
            <a:r>
              <a:rPr sz="2800" spc="-3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rebuchet MS"/>
                <a:cs typeface="Trebuchet MS"/>
              </a:rPr>
              <a:t>(OEC</a:t>
            </a:r>
            <a:r>
              <a:rPr sz="2800" spc="-5" dirty="0">
                <a:solidFill>
                  <a:srgbClr val="FFFFFF"/>
                </a:solidFill>
                <a:latin typeface="Trebuchet MS"/>
                <a:cs typeface="Trebuchet MS"/>
              </a:rPr>
              <a:t>D</a:t>
            </a:r>
            <a:r>
              <a:rPr sz="2800" spc="-52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spc="-95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2800" spc="-5" dirty="0">
                <a:solidFill>
                  <a:srgbClr val="FFFFFF"/>
                </a:solidFill>
                <a:latin typeface="Trebuchet MS"/>
                <a:cs typeface="Trebuchet MS"/>
              </a:rPr>
              <a:t>G</a:t>
            </a:r>
            <a:r>
              <a:rPr sz="2800" spc="-37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spc="-140" dirty="0">
                <a:solidFill>
                  <a:srgbClr val="FFFFFF"/>
                </a:solidFill>
                <a:latin typeface="Trebuchet MS"/>
                <a:cs typeface="Trebuchet MS"/>
              </a:rPr>
              <a:t>403)</a:t>
            </a:r>
            <a:endParaRPr sz="2800">
              <a:latin typeface="Trebuchet MS"/>
              <a:cs typeface="Trebuchet M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23</a:t>
            </a:fld>
            <a:endParaRPr 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01497" y="444245"/>
            <a:ext cx="10036810" cy="50704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48945">
              <a:lnSpc>
                <a:spcPct val="100000"/>
              </a:lnSpc>
              <a:spcBef>
                <a:spcPts val="105"/>
              </a:spcBef>
            </a:pPr>
            <a:r>
              <a:rPr sz="2600" spc="-20" dirty="0">
                <a:solidFill>
                  <a:srgbClr val="FFFFFF"/>
                </a:solidFill>
                <a:latin typeface="Trebuchet MS"/>
                <a:cs typeface="Trebuchet MS"/>
              </a:rPr>
              <a:t>SIX</a:t>
            </a:r>
            <a:r>
              <a:rPr sz="2600" spc="-37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600" spc="55" dirty="0">
                <a:solidFill>
                  <a:srgbClr val="FFFFFF"/>
                </a:solidFill>
                <a:latin typeface="Trebuchet MS"/>
                <a:cs typeface="Trebuchet MS"/>
              </a:rPr>
              <a:t>OECD</a:t>
            </a:r>
            <a:r>
              <a:rPr sz="2600" spc="-43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600" spc="-95" dirty="0">
                <a:solidFill>
                  <a:srgbClr val="FFFFFF"/>
                </a:solidFill>
                <a:latin typeface="Trebuchet MS"/>
                <a:cs typeface="Trebuchet MS"/>
              </a:rPr>
              <a:t>TEST</a:t>
            </a:r>
            <a:r>
              <a:rPr sz="2600" spc="-5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600" spc="-90" dirty="0">
                <a:solidFill>
                  <a:srgbClr val="FFFFFF"/>
                </a:solidFill>
                <a:latin typeface="Trebuchet MS"/>
                <a:cs typeface="Trebuchet MS"/>
              </a:rPr>
              <a:t>GUIDELINES</a:t>
            </a:r>
            <a:r>
              <a:rPr sz="2600" spc="-36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600" spc="-85" dirty="0">
                <a:solidFill>
                  <a:srgbClr val="FFFFFF"/>
                </a:solidFill>
                <a:latin typeface="Trebuchet MS"/>
                <a:cs typeface="Trebuchet MS"/>
              </a:rPr>
              <a:t>DESCRIBE</a:t>
            </a:r>
            <a:r>
              <a:rPr sz="2600" spc="-4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600" spc="-114" dirty="0">
                <a:solidFill>
                  <a:srgbClr val="FFFFFF"/>
                </a:solidFill>
                <a:latin typeface="Trebuchet MS"/>
                <a:cs typeface="Trebuchet MS"/>
              </a:rPr>
              <a:t>SHORT‐TERM</a:t>
            </a:r>
            <a:r>
              <a:rPr sz="2600" spc="-3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600" spc="-135" dirty="0">
                <a:solidFill>
                  <a:srgbClr val="FFFFFF"/>
                </a:solidFill>
                <a:latin typeface="Trebuchet MS"/>
                <a:cs typeface="Trebuchet MS"/>
              </a:rPr>
              <a:t>REPEAT‐DOSE</a:t>
            </a:r>
            <a:endParaRPr sz="2600">
              <a:latin typeface="Trebuchet MS"/>
              <a:cs typeface="Trebuchet MS"/>
            </a:endParaRPr>
          </a:p>
          <a:p>
            <a:pPr marL="448945" marR="8333105">
              <a:lnSpc>
                <a:spcPct val="100000"/>
              </a:lnSpc>
            </a:pPr>
            <a:r>
              <a:rPr sz="2600" spc="-254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2600" spc="-114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2600" spc="-110" dirty="0">
                <a:solidFill>
                  <a:srgbClr val="FFFFFF"/>
                </a:solidFill>
                <a:latin typeface="Trebuchet MS"/>
                <a:cs typeface="Trebuchet MS"/>
              </a:rPr>
              <a:t>X</a:t>
            </a:r>
            <a:r>
              <a:rPr sz="2600" spc="-114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2600" spc="-105" dirty="0">
                <a:solidFill>
                  <a:srgbClr val="FFFFFF"/>
                </a:solidFill>
                <a:latin typeface="Trebuchet MS"/>
                <a:cs typeface="Trebuchet MS"/>
              </a:rPr>
              <a:t>C</a:t>
            </a:r>
            <a:r>
              <a:rPr sz="2600" spc="-114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2600" spc="-110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2600" dirty="0">
                <a:solidFill>
                  <a:srgbClr val="FFFFFF"/>
                </a:solidFill>
                <a:latin typeface="Trebuchet MS"/>
                <a:cs typeface="Trebuchet MS"/>
              </a:rPr>
              <a:t>Y  </a:t>
            </a:r>
            <a:r>
              <a:rPr sz="2600" spc="-65" dirty="0">
                <a:solidFill>
                  <a:srgbClr val="FFFFFF"/>
                </a:solidFill>
                <a:latin typeface="Trebuchet MS"/>
                <a:cs typeface="Trebuchet MS"/>
              </a:rPr>
              <a:t>TESTING</a:t>
            </a:r>
            <a:endParaRPr sz="26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4450">
              <a:latin typeface="Trebuchet MS"/>
              <a:cs typeface="Trebuchet MS"/>
            </a:endParaRPr>
          </a:p>
          <a:p>
            <a:pPr marL="299085" indent="-287020">
              <a:lnSpc>
                <a:spcPct val="100000"/>
              </a:lnSpc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2800" spc="-114" dirty="0">
                <a:solidFill>
                  <a:srgbClr val="FFFFFF"/>
                </a:solidFill>
                <a:latin typeface="Trebuchet MS"/>
                <a:cs typeface="Trebuchet MS"/>
              </a:rPr>
              <a:t>Repeated</a:t>
            </a:r>
            <a:r>
              <a:rPr sz="2800" spc="-3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rebuchet MS"/>
                <a:cs typeface="Trebuchet MS"/>
              </a:rPr>
              <a:t>Dose</a:t>
            </a:r>
            <a:r>
              <a:rPr sz="2800" spc="-30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spc="-55" dirty="0">
                <a:solidFill>
                  <a:srgbClr val="FFFFFF"/>
                </a:solidFill>
                <a:latin typeface="Trebuchet MS"/>
                <a:cs typeface="Trebuchet MS"/>
              </a:rPr>
              <a:t>28‐day</a:t>
            </a:r>
            <a:r>
              <a:rPr sz="2800" spc="-49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spc="-60" dirty="0">
                <a:solidFill>
                  <a:srgbClr val="FFFFFF"/>
                </a:solidFill>
                <a:latin typeface="Trebuchet MS"/>
                <a:cs typeface="Trebuchet MS"/>
              </a:rPr>
              <a:t>Oral</a:t>
            </a:r>
            <a:r>
              <a:rPr sz="2800" spc="-59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spc="-170" dirty="0">
                <a:solidFill>
                  <a:srgbClr val="FFFFFF"/>
                </a:solidFill>
                <a:latin typeface="Trebuchet MS"/>
                <a:cs typeface="Trebuchet MS"/>
              </a:rPr>
              <a:t>Toxicity</a:t>
            </a:r>
            <a:r>
              <a:rPr sz="2800" spc="-47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Trebuchet MS"/>
                <a:cs typeface="Trebuchet MS"/>
              </a:rPr>
              <a:t>Study</a:t>
            </a:r>
            <a:r>
              <a:rPr sz="2800" spc="-3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spc="-60" dirty="0">
                <a:solidFill>
                  <a:srgbClr val="FFFFFF"/>
                </a:solidFill>
                <a:latin typeface="Trebuchet MS"/>
                <a:cs typeface="Trebuchet MS"/>
              </a:rPr>
              <a:t>in</a:t>
            </a:r>
            <a:r>
              <a:rPr sz="2800" spc="-3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spc="-85" dirty="0">
                <a:solidFill>
                  <a:srgbClr val="FFFFFF"/>
                </a:solidFill>
                <a:latin typeface="Trebuchet MS"/>
                <a:cs typeface="Trebuchet MS"/>
              </a:rPr>
              <a:t>Rodents</a:t>
            </a:r>
            <a:r>
              <a:rPr sz="2800" spc="-3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spc="-120" dirty="0">
                <a:solidFill>
                  <a:srgbClr val="FFFFFF"/>
                </a:solidFill>
                <a:latin typeface="Trebuchet MS"/>
                <a:cs typeface="Trebuchet MS"/>
              </a:rPr>
              <a:t>(TG407)</a:t>
            </a:r>
            <a:endParaRPr sz="2800">
              <a:latin typeface="Trebuchet MS"/>
              <a:cs typeface="Trebuchet MS"/>
            </a:endParaRPr>
          </a:p>
          <a:p>
            <a:pPr marL="299085" indent="-287020">
              <a:lnSpc>
                <a:spcPct val="100000"/>
              </a:lnSpc>
              <a:spcBef>
                <a:spcPts val="1015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2800" spc="-220" dirty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2800" spc="-120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2800" spc="-114" dirty="0">
                <a:solidFill>
                  <a:srgbClr val="FFFFFF"/>
                </a:solidFill>
                <a:latin typeface="Trebuchet MS"/>
                <a:cs typeface="Trebuchet MS"/>
              </a:rPr>
              <a:t>p</a:t>
            </a:r>
            <a:r>
              <a:rPr sz="2800" spc="-120" dirty="0">
                <a:solidFill>
                  <a:srgbClr val="FFFFFF"/>
                </a:solidFill>
                <a:latin typeface="Trebuchet MS"/>
                <a:cs typeface="Trebuchet MS"/>
              </a:rPr>
              <a:t>eate</a:t>
            </a:r>
            <a:r>
              <a:rPr sz="2800" spc="-5" dirty="0">
                <a:solidFill>
                  <a:srgbClr val="FFFFFF"/>
                </a:solidFill>
                <a:latin typeface="Trebuchet MS"/>
                <a:cs typeface="Trebuchet MS"/>
              </a:rPr>
              <a:t>d</a:t>
            </a:r>
            <a:r>
              <a:rPr sz="2800" spc="-33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rebuchet MS"/>
                <a:cs typeface="Trebuchet MS"/>
              </a:rPr>
              <a:t>Dos</a:t>
            </a:r>
            <a:r>
              <a:rPr sz="2800" spc="-5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2800" spc="-29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spc="-35" dirty="0">
                <a:solidFill>
                  <a:srgbClr val="FFFFFF"/>
                </a:solidFill>
                <a:latin typeface="Trebuchet MS"/>
                <a:cs typeface="Trebuchet MS"/>
              </a:rPr>
              <a:t>90</a:t>
            </a:r>
            <a:r>
              <a:rPr sz="2800" spc="-25" dirty="0">
                <a:solidFill>
                  <a:srgbClr val="FFFFFF"/>
                </a:solidFill>
                <a:latin typeface="Trebuchet MS"/>
                <a:cs typeface="Trebuchet MS"/>
              </a:rPr>
              <a:t>‐</a:t>
            </a:r>
            <a:r>
              <a:rPr sz="2800" spc="-30" dirty="0">
                <a:solidFill>
                  <a:srgbClr val="FFFFFF"/>
                </a:solidFill>
                <a:latin typeface="Trebuchet MS"/>
                <a:cs typeface="Trebuchet MS"/>
              </a:rPr>
              <a:t>D</a:t>
            </a:r>
            <a:r>
              <a:rPr sz="2800" spc="-35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2800" spc="-5" dirty="0">
                <a:solidFill>
                  <a:srgbClr val="FFFFFF"/>
                </a:solidFill>
                <a:latin typeface="Trebuchet MS"/>
                <a:cs typeface="Trebuchet MS"/>
              </a:rPr>
              <a:t>y</a:t>
            </a:r>
            <a:r>
              <a:rPr sz="2800" spc="-459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spc="-80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2800" spc="-75" dirty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2800" spc="-85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2800" spc="-5" dirty="0">
                <a:solidFill>
                  <a:srgbClr val="FFFFFF"/>
                </a:solidFill>
                <a:latin typeface="Trebuchet MS"/>
                <a:cs typeface="Trebuchet MS"/>
              </a:rPr>
              <a:t>l</a:t>
            </a:r>
            <a:r>
              <a:rPr sz="2800" spc="-59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spc="-490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2800" spc="-140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2800" spc="-135" dirty="0">
                <a:solidFill>
                  <a:srgbClr val="FFFFFF"/>
                </a:solidFill>
                <a:latin typeface="Trebuchet MS"/>
                <a:cs typeface="Trebuchet MS"/>
              </a:rPr>
              <a:t>x</a:t>
            </a:r>
            <a:r>
              <a:rPr sz="2800" spc="-145" dirty="0">
                <a:solidFill>
                  <a:srgbClr val="FFFFFF"/>
                </a:solidFill>
                <a:latin typeface="Trebuchet MS"/>
                <a:cs typeface="Trebuchet MS"/>
              </a:rPr>
              <a:t>icit</a:t>
            </a:r>
            <a:r>
              <a:rPr sz="2800" spc="-5" dirty="0">
                <a:solidFill>
                  <a:srgbClr val="FFFFFF"/>
                </a:solidFill>
                <a:latin typeface="Trebuchet MS"/>
                <a:cs typeface="Trebuchet MS"/>
              </a:rPr>
              <a:t>y</a:t>
            </a:r>
            <a:r>
              <a:rPr sz="2800" spc="-4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spc="-30" dirty="0">
                <a:solidFill>
                  <a:srgbClr val="FFFFFF"/>
                </a:solidFill>
                <a:latin typeface="Trebuchet MS"/>
                <a:cs typeface="Trebuchet MS"/>
              </a:rPr>
              <a:t>S</a:t>
            </a:r>
            <a:r>
              <a:rPr sz="2800" spc="-35" dirty="0">
                <a:solidFill>
                  <a:srgbClr val="FFFFFF"/>
                </a:solidFill>
                <a:latin typeface="Trebuchet MS"/>
                <a:cs typeface="Trebuchet MS"/>
              </a:rPr>
              <a:t>tu</a:t>
            </a:r>
            <a:r>
              <a:rPr sz="2800" spc="-30" dirty="0">
                <a:solidFill>
                  <a:srgbClr val="FFFFFF"/>
                </a:solidFill>
                <a:latin typeface="Trebuchet MS"/>
                <a:cs typeface="Trebuchet MS"/>
              </a:rPr>
              <a:t>d</a:t>
            </a:r>
            <a:r>
              <a:rPr sz="2800" spc="-5" dirty="0">
                <a:solidFill>
                  <a:srgbClr val="FFFFFF"/>
                </a:solidFill>
                <a:latin typeface="Trebuchet MS"/>
                <a:cs typeface="Trebuchet MS"/>
              </a:rPr>
              <a:t>y</a:t>
            </a:r>
            <a:r>
              <a:rPr sz="2800" spc="-30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spc="-120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2800" spc="-5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2800" spc="-3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spc="-180" dirty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2800" spc="-75" dirty="0">
                <a:solidFill>
                  <a:srgbClr val="FFFFFF"/>
                </a:solidFill>
                <a:latin typeface="Trebuchet MS"/>
                <a:cs typeface="Trebuchet MS"/>
              </a:rPr>
              <a:t>od</a:t>
            </a:r>
            <a:r>
              <a:rPr sz="2800" spc="-80" dirty="0">
                <a:solidFill>
                  <a:srgbClr val="FFFFFF"/>
                </a:solidFill>
                <a:latin typeface="Trebuchet MS"/>
                <a:cs typeface="Trebuchet MS"/>
              </a:rPr>
              <a:t>ent</a:t>
            </a:r>
            <a:r>
              <a:rPr sz="2800" spc="-5" dirty="0">
                <a:solidFill>
                  <a:srgbClr val="FFFFFF"/>
                </a:solidFill>
                <a:latin typeface="Trebuchet MS"/>
                <a:cs typeface="Trebuchet MS"/>
              </a:rPr>
              <a:t>s</a:t>
            </a:r>
            <a:r>
              <a:rPr sz="2800" spc="-3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spc="-125" dirty="0">
                <a:solidFill>
                  <a:srgbClr val="FFFFFF"/>
                </a:solidFill>
                <a:latin typeface="Trebuchet MS"/>
                <a:cs typeface="Trebuchet MS"/>
              </a:rPr>
              <a:t>(</a:t>
            </a:r>
            <a:r>
              <a:rPr sz="2800" spc="-130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2800" spc="-5" dirty="0">
                <a:solidFill>
                  <a:srgbClr val="FFFFFF"/>
                </a:solidFill>
                <a:latin typeface="Trebuchet MS"/>
                <a:cs typeface="Trebuchet MS"/>
              </a:rPr>
              <a:t>G</a:t>
            </a:r>
            <a:r>
              <a:rPr sz="2800" spc="-40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spc="-80" dirty="0">
                <a:solidFill>
                  <a:srgbClr val="FFFFFF"/>
                </a:solidFill>
                <a:latin typeface="Trebuchet MS"/>
                <a:cs typeface="Trebuchet MS"/>
              </a:rPr>
              <a:t>408)</a:t>
            </a:r>
            <a:endParaRPr sz="2800">
              <a:latin typeface="Trebuchet MS"/>
              <a:cs typeface="Trebuchet MS"/>
            </a:endParaRPr>
          </a:p>
          <a:p>
            <a:pPr marL="299085" indent="-287020">
              <a:lnSpc>
                <a:spcPct val="100000"/>
              </a:lnSpc>
              <a:spcBef>
                <a:spcPts val="994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2800" spc="-114" dirty="0">
                <a:solidFill>
                  <a:srgbClr val="FFFFFF"/>
                </a:solidFill>
                <a:latin typeface="Trebuchet MS"/>
                <a:cs typeface="Trebuchet MS"/>
              </a:rPr>
              <a:t>Repeated</a:t>
            </a:r>
            <a:r>
              <a:rPr sz="2800" spc="-3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rebuchet MS"/>
                <a:cs typeface="Trebuchet MS"/>
              </a:rPr>
              <a:t>Dose</a:t>
            </a:r>
            <a:r>
              <a:rPr sz="2800" spc="-2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spc="-70" dirty="0">
                <a:solidFill>
                  <a:srgbClr val="FFFFFF"/>
                </a:solidFill>
                <a:latin typeface="Trebuchet MS"/>
                <a:cs typeface="Trebuchet MS"/>
              </a:rPr>
              <a:t>Dermal</a:t>
            </a:r>
            <a:r>
              <a:rPr sz="2800" spc="-5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spc="-185" dirty="0">
                <a:solidFill>
                  <a:srgbClr val="FFFFFF"/>
                </a:solidFill>
                <a:latin typeface="Trebuchet MS"/>
                <a:cs typeface="Trebuchet MS"/>
              </a:rPr>
              <a:t>Toxicity:</a:t>
            </a:r>
            <a:r>
              <a:rPr sz="2800" spc="-3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spc="-140" dirty="0">
                <a:solidFill>
                  <a:srgbClr val="FFFFFF"/>
                </a:solidFill>
                <a:latin typeface="Trebuchet MS"/>
                <a:cs typeface="Trebuchet MS"/>
              </a:rPr>
              <a:t>21/28‐day</a:t>
            </a:r>
            <a:r>
              <a:rPr sz="2800" spc="-5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Trebuchet MS"/>
                <a:cs typeface="Trebuchet MS"/>
              </a:rPr>
              <a:t>Study</a:t>
            </a:r>
            <a:r>
              <a:rPr sz="2800" spc="-30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spc="-85" dirty="0">
                <a:solidFill>
                  <a:srgbClr val="FFFFFF"/>
                </a:solidFill>
                <a:latin typeface="Trebuchet MS"/>
                <a:cs typeface="Trebuchet MS"/>
              </a:rPr>
              <a:t>(TG</a:t>
            </a:r>
            <a:r>
              <a:rPr sz="2800" spc="-4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spc="-130" dirty="0">
                <a:solidFill>
                  <a:srgbClr val="FFFFFF"/>
                </a:solidFill>
                <a:latin typeface="Trebuchet MS"/>
                <a:cs typeface="Trebuchet MS"/>
              </a:rPr>
              <a:t>410)</a:t>
            </a:r>
            <a:endParaRPr sz="2800">
              <a:latin typeface="Trebuchet MS"/>
              <a:cs typeface="Trebuchet MS"/>
            </a:endParaRPr>
          </a:p>
          <a:p>
            <a:pPr marL="299085" indent="-287020">
              <a:lnSpc>
                <a:spcPct val="100000"/>
              </a:lnSpc>
              <a:spcBef>
                <a:spcPts val="994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2800" spc="-75" dirty="0">
                <a:solidFill>
                  <a:srgbClr val="FFFFFF"/>
                </a:solidFill>
                <a:latin typeface="Trebuchet MS"/>
                <a:cs typeface="Trebuchet MS"/>
              </a:rPr>
              <a:t>Sub-chronic</a:t>
            </a:r>
            <a:r>
              <a:rPr sz="2800" spc="-39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spc="-65" dirty="0">
                <a:solidFill>
                  <a:srgbClr val="FFFFFF"/>
                </a:solidFill>
                <a:latin typeface="Trebuchet MS"/>
                <a:cs typeface="Trebuchet MS"/>
              </a:rPr>
              <a:t>Dermal</a:t>
            </a:r>
            <a:r>
              <a:rPr sz="2800" spc="-5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spc="-185" dirty="0">
                <a:solidFill>
                  <a:srgbClr val="FFFFFF"/>
                </a:solidFill>
                <a:latin typeface="Trebuchet MS"/>
                <a:cs typeface="Trebuchet MS"/>
              </a:rPr>
              <a:t>Toxicity:</a:t>
            </a:r>
            <a:r>
              <a:rPr sz="2800" spc="-40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spc="-55" dirty="0">
                <a:solidFill>
                  <a:srgbClr val="FFFFFF"/>
                </a:solidFill>
                <a:latin typeface="Trebuchet MS"/>
                <a:cs typeface="Trebuchet MS"/>
              </a:rPr>
              <a:t>90‐day</a:t>
            </a:r>
            <a:r>
              <a:rPr sz="2800" spc="-47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Trebuchet MS"/>
                <a:cs typeface="Trebuchet MS"/>
              </a:rPr>
              <a:t>Study</a:t>
            </a:r>
            <a:r>
              <a:rPr sz="2800" spc="-30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spc="-85" dirty="0">
                <a:solidFill>
                  <a:srgbClr val="FFFFFF"/>
                </a:solidFill>
                <a:latin typeface="Trebuchet MS"/>
                <a:cs typeface="Trebuchet MS"/>
              </a:rPr>
              <a:t>(TG</a:t>
            </a:r>
            <a:r>
              <a:rPr sz="2800" spc="-409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spc="-180" dirty="0">
                <a:solidFill>
                  <a:srgbClr val="FFFFFF"/>
                </a:solidFill>
                <a:latin typeface="Trebuchet MS"/>
                <a:cs typeface="Trebuchet MS"/>
              </a:rPr>
              <a:t>411)</a:t>
            </a:r>
            <a:endParaRPr sz="2800">
              <a:latin typeface="Trebuchet MS"/>
              <a:cs typeface="Trebuchet MS"/>
            </a:endParaRPr>
          </a:p>
          <a:p>
            <a:pPr marL="299085" indent="-287020">
              <a:lnSpc>
                <a:spcPct val="100000"/>
              </a:lnSpc>
              <a:spcBef>
                <a:spcPts val="1010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2800" spc="-220" dirty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2800" spc="-120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2800" spc="-114" dirty="0">
                <a:solidFill>
                  <a:srgbClr val="FFFFFF"/>
                </a:solidFill>
                <a:latin typeface="Trebuchet MS"/>
                <a:cs typeface="Trebuchet MS"/>
              </a:rPr>
              <a:t>p</a:t>
            </a:r>
            <a:r>
              <a:rPr sz="2800" spc="-120" dirty="0">
                <a:solidFill>
                  <a:srgbClr val="FFFFFF"/>
                </a:solidFill>
                <a:latin typeface="Trebuchet MS"/>
                <a:cs typeface="Trebuchet MS"/>
              </a:rPr>
              <a:t>eate</a:t>
            </a:r>
            <a:r>
              <a:rPr sz="2800" spc="-5" dirty="0">
                <a:solidFill>
                  <a:srgbClr val="FFFFFF"/>
                </a:solidFill>
                <a:latin typeface="Trebuchet MS"/>
                <a:cs typeface="Trebuchet MS"/>
              </a:rPr>
              <a:t>d</a:t>
            </a:r>
            <a:r>
              <a:rPr sz="2800" spc="-33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rebuchet MS"/>
                <a:cs typeface="Trebuchet MS"/>
              </a:rPr>
              <a:t>Dos</a:t>
            </a:r>
            <a:r>
              <a:rPr sz="2800" spc="-5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2800" spc="-29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spc="-100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2800" spc="-105" dirty="0">
                <a:solidFill>
                  <a:srgbClr val="FFFFFF"/>
                </a:solidFill>
                <a:latin typeface="Trebuchet MS"/>
                <a:cs typeface="Trebuchet MS"/>
              </a:rPr>
              <a:t>nh</a:t>
            </a:r>
            <a:r>
              <a:rPr sz="2800" spc="-110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2800" spc="-100" dirty="0">
                <a:solidFill>
                  <a:srgbClr val="FFFFFF"/>
                </a:solidFill>
                <a:latin typeface="Trebuchet MS"/>
                <a:cs typeface="Trebuchet MS"/>
              </a:rPr>
              <a:t>l</a:t>
            </a:r>
            <a:r>
              <a:rPr sz="2800" spc="-110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2800" spc="-105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2800" spc="-110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2800" spc="-105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2800" spc="-5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2800" spc="-56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spc="-515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2800" spc="-165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2800" spc="-160" dirty="0">
                <a:solidFill>
                  <a:srgbClr val="FFFFFF"/>
                </a:solidFill>
                <a:latin typeface="Trebuchet MS"/>
                <a:cs typeface="Trebuchet MS"/>
              </a:rPr>
              <a:t>x</a:t>
            </a:r>
            <a:r>
              <a:rPr sz="2800" spc="-170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2800" spc="-165" dirty="0">
                <a:solidFill>
                  <a:srgbClr val="FFFFFF"/>
                </a:solidFill>
                <a:latin typeface="Trebuchet MS"/>
                <a:cs typeface="Trebuchet MS"/>
              </a:rPr>
              <a:t>c</a:t>
            </a:r>
            <a:r>
              <a:rPr sz="2800" spc="-170" dirty="0">
                <a:solidFill>
                  <a:srgbClr val="FFFFFF"/>
                </a:solidFill>
                <a:latin typeface="Trebuchet MS"/>
                <a:cs typeface="Trebuchet MS"/>
              </a:rPr>
              <a:t>it</a:t>
            </a:r>
            <a:r>
              <a:rPr sz="2800" spc="-160" dirty="0">
                <a:solidFill>
                  <a:srgbClr val="FFFFFF"/>
                </a:solidFill>
                <a:latin typeface="Trebuchet MS"/>
                <a:cs typeface="Trebuchet MS"/>
              </a:rPr>
              <a:t>y</a:t>
            </a:r>
            <a:r>
              <a:rPr sz="2800" spc="-5" dirty="0">
                <a:solidFill>
                  <a:srgbClr val="FFFFFF"/>
                </a:solidFill>
                <a:latin typeface="Trebuchet MS"/>
                <a:cs typeface="Trebuchet MS"/>
              </a:rPr>
              <a:t>:</a:t>
            </a:r>
            <a:r>
              <a:rPr sz="2800" spc="-40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spc="-70" dirty="0">
                <a:solidFill>
                  <a:srgbClr val="FFFFFF"/>
                </a:solidFill>
                <a:latin typeface="Trebuchet MS"/>
                <a:cs typeface="Trebuchet MS"/>
              </a:rPr>
              <a:t>28</a:t>
            </a:r>
            <a:r>
              <a:rPr sz="2800" spc="-60" dirty="0">
                <a:solidFill>
                  <a:srgbClr val="FFFFFF"/>
                </a:solidFill>
                <a:latin typeface="Trebuchet MS"/>
                <a:cs typeface="Trebuchet MS"/>
              </a:rPr>
              <a:t>‐</a:t>
            </a:r>
            <a:r>
              <a:rPr sz="2800" spc="-65" dirty="0">
                <a:solidFill>
                  <a:srgbClr val="FFFFFF"/>
                </a:solidFill>
                <a:latin typeface="Trebuchet MS"/>
                <a:cs typeface="Trebuchet MS"/>
              </a:rPr>
              <a:t>d</a:t>
            </a:r>
            <a:r>
              <a:rPr sz="2800" spc="-75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2800" spc="-5" dirty="0">
                <a:solidFill>
                  <a:srgbClr val="FFFFFF"/>
                </a:solidFill>
                <a:latin typeface="Trebuchet MS"/>
                <a:cs typeface="Trebuchet MS"/>
              </a:rPr>
              <a:t>y</a:t>
            </a:r>
            <a:r>
              <a:rPr sz="2800" spc="-37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spc="-90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2800" spc="-5" dirty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2800" spc="-3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spc="-105" dirty="0">
                <a:solidFill>
                  <a:srgbClr val="FFFFFF"/>
                </a:solidFill>
                <a:latin typeface="Trebuchet MS"/>
                <a:cs typeface="Trebuchet MS"/>
              </a:rPr>
              <a:t>14</a:t>
            </a:r>
            <a:r>
              <a:rPr sz="2800" spc="-95" dirty="0">
                <a:solidFill>
                  <a:srgbClr val="FFFFFF"/>
                </a:solidFill>
                <a:latin typeface="Trebuchet MS"/>
                <a:cs typeface="Trebuchet MS"/>
              </a:rPr>
              <a:t>‐</a:t>
            </a:r>
            <a:r>
              <a:rPr sz="2800" spc="-100" dirty="0">
                <a:solidFill>
                  <a:srgbClr val="FFFFFF"/>
                </a:solidFill>
                <a:latin typeface="Trebuchet MS"/>
                <a:cs typeface="Trebuchet MS"/>
              </a:rPr>
              <a:t>d</a:t>
            </a:r>
            <a:r>
              <a:rPr sz="2800" spc="-105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2800" spc="-5" dirty="0">
                <a:solidFill>
                  <a:srgbClr val="FFFFFF"/>
                </a:solidFill>
                <a:latin typeface="Trebuchet MS"/>
                <a:cs typeface="Trebuchet MS"/>
              </a:rPr>
              <a:t>y</a:t>
            </a:r>
            <a:r>
              <a:rPr sz="2800" spc="-4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spc="-30" dirty="0">
                <a:solidFill>
                  <a:srgbClr val="FFFFFF"/>
                </a:solidFill>
                <a:latin typeface="Trebuchet MS"/>
                <a:cs typeface="Trebuchet MS"/>
              </a:rPr>
              <a:t>S</a:t>
            </a:r>
            <a:r>
              <a:rPr sz="2800" spc="-35" dirty="0">
                <a:solidFill>
                  <a:srgbClr val="FFFFFF"/>
                </a:solidFill>
                <a:latin typeface="Trebuchet MS"/>
                <a:cs typeface="Trebuchet MS"/>
              </a:rPr>
              <a:t>tu</a:t>
            </a:r>
            <a:r>
              <a:rPr sz="2800" spc="-30" dirty="0">
                <a:solidFill>
                  <a:srgbClr val="FFFFFF"/>
                </a:solidFill>
                <a:latin typeface="Trebuchet MS"/>
                <a:cs typeface="Trebuchet MS"/>
              </a:rPr>
              <a:t>d</a:t>
            </a:r>
            <a:r>
              <a:rPr sz="2800" spc="-5" dirty="0">
                <a:solidFill>
                  <a:srgbClr val="FFFFFF"/>
                </a:solidFill>
                <a:latin typeface="Trebuchet MS"/>
                <a:cs typeface="Trebuchet MS"/>
              </a:rPr>
              <a:t>y</a:t>
            </a:r>
            <a:r>
              <a:rPr sz="2800" spc="-29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spc="-125" dirty="0">
                <a:solidFill>
                  <a:srgbClr val="FFFFFF"/>
                </a:solidFill>
                <a:latin typeface="Trebuchet MS"/>
                <a:cs typeface="Trebuchet MS"/>
              </a:rPr>
              <a:t>(</a:t>
            </a:r>
            <a:r>
              <a:rPr sz="2800" spc="-130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2800" spc="-5" dirty="0">
                <a:solidFill>
                  <a:srgbClr val="FFFFFF"/>
                </a:solidFill>
                <a:latin typeface="Trebuchet MS"/>
                <a:cs typeface="Trebuchet MS"/>
              </a:rPr>
              <a:t>G</a:t>
            </a:r>
            <a:r>
              <a:rPr sz="2800" spc="-4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spc="-130" dirty="0">
                <a:solidFill>
                  <a:srgbClr val="FFFFFF"/>
                </a:solidFill>
                <a:latin typeface="Trebuchet MS"/>
                <a:cs typeface="Trebuchet MS"/>
              </a:rPr>
              <a:t>412)</a:t>
            </a:r>
            <a:endParaRPr sz="2800">
              <a:latin typeface="Trebuchet MS"/>
              <a:cs typeface="Trebuchet MS"/>
            </a:endParaRPr>
          </a:p>
          <a:p>
            <a:pPr marL="299085" indent="-287020">
              <a:lnSpc>
                <a:spcPct val="100000"/>
              </a:lnSpc>
              <a:spcBef>
                <a:spcPts val="994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2800" spc="-80" dirty="0">
                <a:solidFill>
                  <a:srgbClr val="FFFFFF"/>
                </a:solidFill>
                <a:latin typeface="Trebuchet MS"/>
                <a:cs typeface="Trebuchet MS"/>
              </a:rPr>
              <a:t>S</a:t>
            </a:r>
            <a:r>
              <a:rPr sz="2800" spc="-85" dirty="0">
                <a:solidFill>
                  <a:srgbClr val="FFFFFF"/>
                </a:solidFill>
                <a:latin typeface="Trebuchet MS"/>
                <a:cs typeface="Trebuchet MS"/>
              </a:rPr>
              <a:t>u</a:t>
            </a:r>
            <a:r>
              <a:rPr sz="2800" spc="-75" dirty="0">
                <a:solidFill>
                  <a:srgbClr val="FFFFFF"/>
                </a:solidFill>
                <a:latin typeface="Trebuchet MS"/>
                <a:cs typeface="Trebuchet MS"/>
              </a:rPr>
              <a:t>b-</a:t>
            </a:r>
            <a:r>
              <a:rPr sz="2800" spc="-85" dirty="0">
                <a:solidFill>
                  <a:srgbClr val="FFFFFF"/>
                </a:solidFill>
                <a:latin typeface="Trebuchet MS"/>
                <a:cs typeface="Trebuchet MS"/>
              </a:rPr>
              <a:t>ch</a:t>
            </a:r>
            <a:r>
              <a:rPr sz="2800" spc="-75" dirty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2800" spc="-80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2800" spc="-85" dirty="0">
                <a:solidFill>
                  <a:srgbClr val="FFFFFF"/>
                </a:solidFill>
                <a:latin typeface="Trebuchet MS"/>
                <a:cs typeface="Trebuchet MS"/>
              </a:rPr>
              <a:t>ni</a:t>
            </a:r>
            <a:r>
              <a:rPr sz="2800" spc="-5" dirty="0">
                <a:solidFill>
                  <a:srgbClr val="FFFFFF"/>
                </a:solidFill>
                <a:latin typeface="Trebuchet MS"/>
                <a:cs typeface="Trebuchet MS"/>
              </a:rPr>
              <a:t>c</a:t>
            </a:r>
            <a:r>
              <a:rPr sz="2800" spc="-3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spc="-100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2800" spc="-105" dirty="0">
                <a:solidFill>
                  <a:srgbClr val="FFFFFF"/>
                </a:solidFill>
                <a:latin typeface="Trebuchet MS"/>
                <a:cs typeface="Trebuchet MS"/>
              </a:rPr>
              <a:t>nha</a:t>
            </a:r>
            <a:r>
              <a:rPr sz="2800" spc="-95" dirty="0">
                <a:solidFill>
                  <a:srgbClr val="FFFFFF"/>
                </a:solidFill>
                <a:latin typeface="Trebuchet MS"/>
                <a:cs typeface="Trebuchet MS"/>
              </a:rPr>
              <a:t>l</a:t>
            </a:r>
            <a:r>
              <a:rPr sz="2800" spc="-105" dirty="0">
                <a:solidFill>
                  <a:srgbClr val="FFFFFF"/>
                </a:solidFill>
                <a:latin typeface="Trebuchet MS"/>
                <a:cs typeface="Trebuchet MS"/>
              </a:rPr>
              <a:t>ati</a:t>
            </a:r>
            <a:r>
              <a:rPr sz="2800" spc="-100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2800" spc="-5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2800" spc="-59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spc="-515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2800" spc="-165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2800" spc="-160" dirty="0">
                <a:solidFill>
                  <a:srgbClr val="FFFFFF"/>
                </a:solidFill>
                <a:latin typeface="Trebuchet MS"/>
                <a:cs typeface="Trebuchet MS"/>
              </a:rPr>
              <a:t>x</a:t>
            </a:r>
            <a:r>
              <a:rPr sz="2800" spc="-170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2800" spc="-165" dirty="0">
                <a:solidFill>
                  <a:srgbClr val="FFFFFF"/>
                </a:solidFill>
                <a:latin typeface="Trebuchet MS"/>
                <a:cs typeface="Trebuchet MS"/>
              </a:rPr>
              <a:t>c</a:t>
            </a:r>
            <a:r>
              <a:rPr sz="2800" spc="-170" dirty="0">
                <a:solidFill>
                  <a:srgbClr val="FFFFFF"/>
                </a:solidFill>
                <a:latin typeface="Trebuchet MS"/>
                <a:cs typeface="Trebuchet MS"/>
              </a:rPr>
              <a:t>it</a:t>
            </a:r>
            <a:r>
              <a:rPr sz="2800" spc="-160" dirty="0">
                <a:solidFill>
                  <a:srgbClr val="FFFFFF"/>
                </a:solidFill>
                <a:latin typeface="Trebuchet MS"/>
                <a:cs typeface="Trebuchet MS"/>
              </a:rPr>
              <a:t>y</a:t>
            </a:r>
            <a:r>
              <a:rPr sz="2800" spc="-5" dirty="0">
                <a:solidFill>
                  <a:srgbClr val="FFFFFF"/>
                </a:solidFill>
                <a:latin typeface="Trebuchet MS"/>
                <a:cs typeface="Trebuchet MS"/>
              </a:rPr>
              <a:t>:</a:t>
            </a:r>
            <a:r>
              <a:rPr sz="2800" spc="-40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spc="-70" dirty="0">
                <a:solidFill>
                  <a:srgbClr val="FFFFFF"/>
                </a:solidFill>
                <a:latin typeface="Trebuchet MS"/>
                <a:cs typeface="Trebuchet MS"/>
              </a:rPr>
              <a:t>90</a:t>
            </a:r>
            <a:r>
              <a:rPr sz="2800" spc="-60" dirty="0">
                <a:solidFill>
                  <a:srgbClr val="FFFFFF"/>
                </a:solidFill>
                <a:latin typeface="Trebuchet MS"/>
                <a:cs typeface="Trebuchet MS"/>
              </a:rPr>
              <a:t>‐</a:t>
            </a:r>
            <a:r>
              <a:rPr sz="2800" spc="-65" dirty="0">
                <a:solidFill>
                  <a:srgbClr val="FFFFFF"/>
                </a:solidFill>
                <a:latin typeface="Trebuchet MS"/>
                <a:cs typeface="Trebuchet MS"/>
              </a:rPr>
              <a:t>d</a:t>
            </a:r>
            <a:r>
              <a:rPr sz="2800" spc="-75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2800" spc="-5" dirty="0">
                <a:solidFill>
                  <a:srgbClr val="FFFFFF"/>
                </a:solidFill>
                <a:latin typeface="Trebuchet MS"/>
                <a:cs typeface="Trebuchet MS"/>
              </a:rPr>
              <a:t>y</a:t>
            </a:r>
            <a:r>
              <a:rPr sz="2800" spc="-459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spc="-30" dirty="0">
                <a:solidFill>
                  <a:srgbClr val="FFFFFF"/>
                </a:solidFill>
                <a:latin typeface="Trebuchet MS"/>
                <a:cs typeface="Trebuchet MS"/>
              </a:rPr>
              <a:t>S</a:t>
            </a:r>
            <a:r>
              <a:rPr sz="2800" spc="-35" dirty="0">
                <a:solidFill>
                  <a:srgbClr val="FFFFFF"/>
                </a:solidFill>
                <a:latin typeface="Trebuchet MS"/>
                <a:cs typeface="Trebuchet MS"/>
              </a:rPr>
              <a:t>tu</a:t>
            </a:r>
            <a:r>
              <a:rPr sz="2800" spc="-30" dirty="0">
                <a:solidFill>
                  <a:srgbClr val="FFFFFF"/>
                </a:solidFill>
                <a:latin typeface="Trebuchet MS"/>
                <a:cs typeface="Trebuchet MS"/>
              </a:rPr>
              <a:t>d</a:t>
            </a:r>
            <a:r>
              <a:rPr sz="2800" spc="-5" dirty="0">
                <a:solidFill>
                  <a:srgbClr val="FFFFFF"/>
                </a:solidFill>
                <a:latin typeface="Trebuchet MS"/>
                <a:cs typeface="Trebuchet MS"/>
              </a:rPr>
              <a:t>y</a:t>
            </a:r>
            <a:r>
              <a:rPr sz="2800" spc="-30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spc="-120" dirty="0">
                <a:solidFill>
                  <a:srgbClr val="FFFFFF"/>
                </a:solidFill>
                <a:latin typeface="Trebuchet MS"/>
                <a:cs typeface="Trebuchet MS"/>
              </a:rPr>
              <a:t>(</a:t>
            </a:r>
            <a:r>
              <a:rPr sz="2800" spc="-130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2800" spc="-5" dirty="0">
                <a:solidFill>
                  <a:srgbClr val="FFFFFF"/>
                </a:solidFill>
                <a:latin typeface="Trebuchet MS"/>
                <a:cs typeface="Trebuchet MS"/>
              </a:rPr>
              <a:t>G</a:t>
            </a:r>
            <a:r>
              <a:rPr sz="2800" spc="-434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spc="-190" dirty="0">
                <a:solidFill>
                  <a:srgbClr val="FFFFFF"/>
                </a:solidFill>
                <a:latin typeface="Trebuchet MS"/>
                <a:cs typeface="Trebuchet MS"/>
              </a:rPr>
              <a:t>413)</a:t>
            </a:r>
            <a:endParaRPr sz="2800">
              <a:latin typeface="Trebuchet MS"/>
              <a:cs typeface="Trebuchet M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24</a:t>
            </a:fld>
            <a:endParaRPr 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4188" y="285776"/>
            <a:ext cx="9487535" cy="6145530"/>
          </a:xfrm>
          <a:prstGeom prst="rect">
            <a:avLst/>
          </a:prstGeom>
        </p:spPr>
        <p:txBody>
          <a:bodyPr vert="horz" wrap="square" lIns="0" tIns="102235" rIns="0" bIns="0" rtlCol="0">
            <a:spAutoFit/>
          </a:bodyPr>
          <a:lstStyle/>
          <a:p>
            <a:pPr marL="1664970" indent="-287020">
              <a:lnSpc>
                <a:spcPct val="100000"/>
              </a:lnSpc>
              <a:spcBef>
                <a:spcPts val="805"/>
              </a:spcBef>
              <a:buClr>
                <a:srgbClr val="C00000"/>
              </a:buClr>
              <a:buSzPct val="96428"/>
              <a:buFont typeface="Wingdings"/>
              <a:buChar char=""/>
              <a:tabLst>
                <a:tab pos="1664970" algn="l"/>
              </a:tabLst>
            </a:pPr>
            <a:r>
              <a:rPr sz="2800" b="1" spc="-110" dirty="0">
                <a:solidFill>
                  <a:srgbClr val="FFFFFF"/>
                </a:solidFill>
                <a:latin typeface="Times New Roman"/>
                <a:cs typeface="Times New Roman"/>
              </a:rPr>
              <a:t>Two</a:t>
            </a:r>
            <a:r>
              <a:rPr sz="2800" b="1" spc="-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b="1" spc="-25" dirty="0">
                <a:solidFill>
                  <a:srgbClr val="FFFFFF"/>
                </a:solidFill>
                <a:latin typeface="Times New Roman"/>
                <a:cs typeface="Times New Roman"/>
              </a:rPr>
              <a:t>mammalian</a:t>
            </a:r>
            <a:r>
              <a:rPr sz="2800" b="1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b="1" spc="35" dirty="0">
                <a:solidFill>
                  <a:srgbClr val="FFFFFF"/>
                </a:solidFill>
                <a:latin typeface="Times New Roman"/>
                <a:cs typeface="Times New Roman"/>
              </a:rPr>
              <a:t>species(one</a:t>
            </a:r>
            <a:r>
              <a:rPr sz="2800" b="1" spc="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should</a:t>
            </a:r>
            <a:r>
              <a:rPr sz="2800" b="1" spc="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b="1" spc="10" dirty="0">
                <a:solidFill>
                  <a:srgbClr val="FFFFFF"/>
                </a:solidFill>
                <a:latin typeface="Times New Roman"/>
                <a:cs typeface="Times New Roman"/>
              </a:rPr>
              <a:t>be</a:t>
            </a:r>
            <a:r>
              <a:rPr sz="2800" b="1" spc="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b="1" spc="-20" dirty="0">
                <a:solidFill>
                  <a:srgbClr val="FFFFFF"/>
                </a:solidFill>
                <a:latin typeface="Times New Roman"/>
                <a:cs typeface="Times New Roman"/>
              </a:rPr>
              <a:t>non-rodent)</a:t>
            </a:r>
            <a:endParaRPr sz="2800">
              <a:latin typeface="Times New Roman"/>
              <a:cs typeface="Times New Roman"/>
            </a:endParaRPr>
          </a:p>
          <a:p>
            <a:pPr marL="1664970" indent="-287020">
              <a:lnSpc>
                <a:spcPct val="100000"/>
              </a:lnSpc>
              <a:spcBef>
                <a:spcPts val="705"/>
              </a:spcBef>
              <a:buClr>
                <a:srgbClr val="C00000"/>
              </a:buClr>
              <a:buSzPct val="96428"/>
              <a:buFont typeface="Wingdings"/>
              <a:buChar char=""/>
              <a:tabLst>
                <a:tab pos="1664970" algn="l"/>
              </a:tabLst>
            </a:pPr>
            <a:r>
              <a:rPr sz="28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Long </a:t>
            </a:r>
            <a:r>
              <a:rPr sz="2800" b="1" spc="-45" dirty="0">
                <a:solidFill>
                  <a:srgbClr val="FFFFFF"/>
                </a:solidFill>
                <a:latin typeface="Times New Roman"/>
                <a:cs typeface="Times New Roman"/>
              </a:rPr>
              <a:t>duration</a:t>
            </a:r>
            <a:r>
              <a:rPr sz="2800" b="1" spc="-1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b="1" spc="15" dirty="0">
                <a:solidFill>
                  <a:srgbClr val="FFFFFF"/>
                </a:solidFill>
                <a:latin typeface="Times New Roman"/>
                <a:cs typeface="Times New Roman"/>
              </a:rPr>
              <a:t>studies</a:t>
            </a:r>
            <a:r>
              <a:rPr sz="2800" b="1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b="1" spc="-70" dirty="0">
                <a:solidFill>
                  <a:srgbClr val="FFFFFF"/>
                </a:solidFill>
                <a:latin typeface="Times New Roman"/>
                <a:cs typeface="Times New Roman"/>
              </a:rPr>
              <a:t>(30-180</a:t>
            </a:r>
            <a:r>
              <a:rPr sz="2800" b="1" spc="-9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b="1" spc="-15" dirty="0">
                <a:solidFill>
                  <a:srgbClr val="FFFFFF"/>
                </a:solidFill>
                <a:latin typeface="Times New Roman"/>
                <a:cs typeface="Times New Roman"/>
              </a:rPr>
              <a:t>days)</a:t>
            </a:r>
            <a:endParaRPr sz="2800">
              <a:latin typeface="Times New Roman"/>
              <a:cs typeface="Times New Roman"/>
            </a:endParaRPr>
          </a:p>
          <a:p>
            <a:pPr marL="1664970" indent="-287020">
              <a:lnSpc>
                <a:spcPct val="100000"/>
              </a:lnSpc>
              <a:spcBef>
                <a:spcPts val="700"/>
              </a:spcBef>
              <a:buClr>
                <a:srgbClr val="C00000"/>
              </a:buClr>
              <a:buSzPct val="96428"/>
              <a:buFont typeface="Wingdings"/>
              <a:buChar char=""/>
              <a:tabLst>
                <a:tab pos="1664970" algn="l"/>
              </a:tabLst>
            </a:pPr>
            <a:r>
              <a:rPr sz="2800" b="1" spc="55" dirty="0">
                <a:solidFill>
                  <a:srgbClr val="FFFFFF"/>
                </a:solidFill>
                <a:latin typeface="Times New Roman"/>
                <a:cs typeface="Times New Roman"/>
              </a:rPr>
              <a:t>Dose</a:t>
            </a:r>
            <a:r>
              <a:rPr sz="2800" b="1" spc="1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b="1" spc="15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sz="2800" b="1" spc="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dependent</a:t>
            </a:r>
            <a:r>
              <a:rPr sz="2800" b="1" spc="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b="1" spc="10" dirty="0">
                <a:solidFill>
                  <a:srgbClr val="FFFFFF"/>
                </a:solidFill>
                <a:latin typeface="Times New Roman"/>
                <a:cs typeface="Times New Roman"/>
              </a:rPr>
              <a:t>on</a:t>
            </a:r>
            <a:r>
              <a:rPr sz="2800" b="1" spc="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dose-escalating</a:t>
            </a:r>
            <a:r>
              <a:rPr sz="2800" b="1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b="1" spc="15" dirty="0">
                <a:solidFill>
                  <a:srgbClr val="FFFFFF"/>
                </a:solidFill>
                <a:latin typeface="Times New Roman"/>
                <a:cs typeface="Times New Roman"/>
              </a:rPr>
              <a:t>studies</a:t>
            </a:r>
            <a:endParaRPr sz="2800">
              <a:latin typeface="Times New Roman"/>
              <a:cs typeface="Times New Roman"/>
            </a:endParaRPr>
          </a:p>
          <a:p>
            <a:pPr marL="1664970" indent="-287020">
              <a:lnSpc>
                <a:spcPct val="100000"/>
              </a:lnSpc>
              <a:spcBef>
                <a:spcPts val="695"/>
              </a:spcBef>
              <a:buClr>
                <a:srgbClr val="C00000"/>
              </a:buClr>
              <a:buSzPct val="96428"/>
              <a:buFont typeface="Wingdings"/>
              <a:buChar char=""/>
              <a:tabLst>
                <a:tab pos="1664970" algn="l"/>
              </a:tabLst>
            </a:pPr>
            <a:r>
              <a:rPr sz="2800" b="1" dirty="0">
                <a:solidFill>
                  <a:srgbClr val="FFFFFF"/>
                </a:solidFill>
                <a:latin typeface="Times New Roman"/>
                <a:cs typeface="Times New Roman"/>
              </a:rPr>
              <a:t>Drug</a:t>
            </a:r>
            <a:r>
              <a:rPr sz="2800" b="1" spc="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b="1" spc="-20" dirty="0">
                <a:solidFill>
                  <a:srgbClr val="FFFFFF"/>
                </a:solidFill>
                <a:latin typeface="Times New Roman"/>
                <a:cs typeface="Times New Roman"/>
              </a:rPr>
              <a:t>administered</a:t>
            </a:r>
            <a:r>
              <a:rPr sz="2800" b="1" spc="-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b="1" spc="-30" dirty="0">
                <a:solidFill>
                  <a:srgbClr val="FFFFFF"/>
                </a:solidFill>
                <a:latin typeface="Times New Roman"/>
                <a:cs typeface="Times New Roman"/>
              </a:rPr>
              <a:t>by</a:t>
            </a:r>
            <a:r>
              <a:rPr sz="2800" b="1" spc="-114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clinical</a:t>
            </a:r>
            <a:r>
              <a:rPr sz="28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b="1" spc="-50" dirty="0">
                <a:solidFill>
                  <a:srgbClr val="FFFFFF"/>
                </a:solidFill>
                <a:latin typeface="Times New Roman"/>
                <a:cs typeface="Times New Roman"/>
              </a:rPr>
              <a:t>route</a:t>
            </a:r>
            <a:endParaRPr sz="2800">
              <a:latin typeface="Times New Roman"/>
              <a:cs typeface="Times New Roman"/>
            </a:endParaRPr>
          </a:p>
          <a:p>
            <a:pPr marL="1664970" indent="-287020">
              <a:lnSpc>
                <a:spcPct val="100000"/>
              </a:lnSpc>
              <a:spcBef>
                <a:spcPts val="710"/>
              </a:spcBef>
              <a:buClr>
                <a:srgbClr val="C00000"/>
              </a:buClr>
              <a:buSzPct val="96428"/>
              <a:buFont typeface="Wingdings"/>
              <a:buChar char=""/>
              <a:tabLst>
                <a:tab pos="1664970" algn="l"/>
              </a:tabLst>
            </a:pPr>
            <a:r>
              <a:rPr sz="2800" b="1" spc="-65" dirty="0">
                <a:solidFill>
                  <a:srgbClr val="FFFFFF"/>
                </a:solidFill>
                <a:latin typeface="Times New Roman"/>
                <a:cs typeface="Times New Roman"/>
              </a:rPr>
              <a:t>Parameters</a:t>
            </a:r>
            <a:r>
              <a:rPr sz="2800" b="1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b="1" spc="-30" dirty="0">
                <a:solidFill>
                  <a:srgbClr val="FFFFFF"/>
                </a:solidFill>
                <a:latin typeface="Times New Roman"/>
                <a:cs typeface="Times New Roman"/>
              </a:rPr>
              <a:t>monitored</a:t>
            </a:r>
            <a:r>
              <a:rPr sz="2800" b="1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b="1" spc="-1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2800" b="1" spc="-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b="1" spc="-55" dirty="0">
                <a:solidFill>
                  <a:srgbClr val="FFFFFF"/>
                </a:solidFill>
                <a:latin typeface="Times New Roman"/>
                <a:cs typeface="Times New Roman"/>
              </a:rPr>
              <a:t>recorded</a:t>
            </a:r>
            <a:r>
              <a:rPr sz="2800" b="1" spc="1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b="1" spc="-100" dirty="0">
                <a:solidFill>
                  <a:srgbClr val="FFFFFF"/>
                </a:solidFill>
                <a:latin typeface="Times New Roman"/>
                <a:cs typeface="Times New Roman"/>
              </a:rPr>
              <a:t>are:</a:t>
            </a:r>
            <a:endParaRPr sz="2800">
              <a:latin typeface="Times New Roman"/>
              <a:cs typeface="Times New Roman"/>
            </a:endParaRPr>
          </a:p>
          <a:p>
            <a:pPr marL="2122170" lvl="1" indent="-287020">
              <a:lnSpc>
                <a:spcPct val="100000"/>
              </a:lnSpc>
              <a:spcBef>
                <a:spcPts val="700"/>
              </a:spcBef>
              <a:buClr>
                <a:srgbClr val="C00000"/>
              </a:buClr>
              <a:buFont typeface="Wingdings"/>
              <a:buChar char=""/>
              <a:tabLst>
                <a:tab pos="2122170" algn="l"/>
              </a:tabLst>
            </a:pPr>
            <a:r>
              <a:rPr sz="2800" b="1" spc="-50" dirty="0">
                <a:solidFill>
                  <a:srgbClr val="0D0D0D"/>
                </a:solidFill>
                <a:latin typeface="Times New Roman"/>
                <a:cs typeface="Times New Roman"/>
              </a:rPr>
              <a:t>Behavioral</a:t>
            </a:r>
            <a:endParaRPr sz="2800">
              <a:latin typeface="Times New Roman"/>
              <a:cs typeface="Times New Roman"/>
            </a:endParaRPr>
          </a:p>
          <a:p>
            <a:pPr marL="2122170" lvl="1" indent="-287020">
              <a:lnSpc>
                <a:spcPct val="100000"/>
              </a:lnSpc>
              <a:spcBef>
                <a:spcPts val="695"/>
              </a:spcBef>
              <a:buClr>
                <a:srgbClr val="C00000"/>
              </a:buClr>
              <a:buFont typeface="Wingdings"/>
              <a:buChar char=""/>
              <a:tabLst>
                <a:tab pos="2122170" algn="l"/>
              </a:tabLst>
            </a:pPr>
            <a:r>
              <a:rPr sz="2800" b="1" spc="-5" dirty="0">
                <a:solidFill>
                  <a:srgbClr val="0D0D0D"/>
                </a:solidFill>
                <a:latin typeface="Times New Roman"/>
                <a:cs typeface="Times New Roman"/>
              </a:rPr>
              <a:t>Physiological</a:t>
            </a:r>
            <a:endParaRPr sz="2800">
              <a:latin typeface="Times New Roman"/>
              <a:cs typeface="Times New Roman"/>
            </a:endParaRPr>
          </a:p>
          <a:p>
            <a:pPr marL="2122170" lvl="1" indent="-287020">
              <a:lnSpc>
                <a:spcPct val="100000"/>
              </a:lnSpc>
              <a:spcBef>
                <a:spcPts val="705"/>
              </a:spcBef>
              <a:buClr>
                <a:srgbClr val="C00000"/>
              </a:buClr>
              <a:buFont typeface="Wingdings"/>
              <a:buChar char=""/>
              <a:tabLst>
                <a:tab pos="2122170" algn="l"/>
              </a:tabLst>
            </a:pPr>
            <a:r>
              <a:rPr sz="2800" b="1" spc="5" dirty="0">
                <a:solidFill>
                  <a:srgbClr val="0D0D0D"/>
                </a:solidFill>
                <a:latin typeface="Times New Roman"/>
                <a:cs typeface="Times New Roman"/>
              </a:rPr>
              <a:t>Biochemical</a:t>
            </a:r>
            <a:endParaRPr sz="2800">
              <a:latin typeface="Times New Roman"/>
              <a:cs typeface="Times New Roman"/>
            </a:endParaRPr>
          </a:p>
          <a:p>
            <a:pPr marL="2122170" lvl="1" indent="-287020">
              <a:lnSpc>
                <a:spcPct val="100000"/>
              </a:lnSpc>
              <a:spcBef>
                <a:spcPts val="700"/>
              </a:spcBef>
              <a:buClr>
                <a:srgbClr val="C00000"/>
              </a:buClr>
              <a:buFont typeface="Wingdings"/>
              <a:buChar char=""/>
              <a:tabLst>
                <a:tab pos="2122170" algn="l"/>
              </a:tabLst>
            </a:pPr>
            <a:r>
              <a:rPr sz="2800" b="1" spc="-10" dirty="0">
                <a:solidFill>
                  <a:srgbClr val="0D0D0D"/>
                </a:solidFill>
                <a:latin typeface="Times New Roman"/>
                <a:cs typeface="Times New Roman"/>
              </a:rPr>
              <a:t>Microscopic</a:t>
            </a:r>
            <a:r>
              <a:rPr sz="2800" b="1" spc="-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800" b="1" spc="-15" dirty="0">
                <a:solidFill>
                  <a:srgbClr val="0D0D0D"/>
                </a:solidFill>
                <a:latin typeface="Times New Roman"/>
                <a:cs typeface="Times New Roman"/>
              </a:rPr>
              <a:t>observations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3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3200" spc="-305" dirty="0">
                <a:solidFill>
                  <a:srgbClr val="FFFFFF"/>
                </a:solidFill>
                <a:latin typeface="Verdana"/>
                <a:cs typeface="Verdana"/>
              </a:rPr>
              <a:t>B)</a:t>
            </a:r>
            <a:r>
              <a:rPr sz="3200" spc="-185" dirty="0">
                <a:solidFill>
                  <a:srgbClr val="FFFFFF"/>
                </a:solidFill>
                <a:latin typeface="Verdana"/>
                <a:cs typeface="Verdana"/>
              </a:rPr>
              <a:t> REPEATED</a:t>
            </a:r>
            <a:r>
              <a:rPr sz="3200" spc="-1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3200" spc="-140" dirty="0">
                <a:solidFill>
                  <a:srgbClr val="FFFFFF"/>
                </a:solidFill>
                <a:latin typeface="Verdana"/>
                <a:cs typeface="Verdana"/>
              </a:rPr>
              <a:t>DOSE</a:t>
            </a:r>
            <a:r>
              <a:rPr sz="3200" spc="-1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3200" spc="-260" dirty="0">
                <a:solidFill>
                  <a:srgbClr val="FFFFFF"/>
                </a:solidFill>
                <a:latin typeface="Verdana"/>
                <a:cs typeface="Verdana"/>
              </a:rPr>
              <a:t>STUDIES/SUB-ACUTE</a:t>
            </a:r>
            <a:r>
              <a:rPr sz="3200" spc="-40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3200" spc="-15" dirty="0">
                <a:solidFill>
                  <a:srgbClr val="FFFFFF"/>
                </a:solidFill>
                <a:latin typeface="Verdana"/>
                <a:cs typeface="Verdana"/>
              </a:rPr>
              <a:t>OR</a:t>
            </a:r>
            <a:endParaRPr sz="3200">
              <a:latin typeface="Verdana"/>
              <a:cs typeface="Verdana"/>
            </a:endParaRPr>
          </a:p>
          <a:p>
            <a:pPr marL="2747010">
              <a:lnSpc>
                <a:spcPct val="100000"/>
              </a:lnSpc>
            </a:pPr>
            <a:r>
              <a:rPr sz="3200" spc="5" dirty="0">
                <a:solidFill>
                  <a:srgbClr val="FFFFFF"/>
                </a:solidFill>
                <a:latin typeface="Verdana"/>
                <a:cs typeface="Verdana"/>
              </a:rPr>
              <a:t>CHRONIC</a:t>
            </a:r>
            <a:r>
              <a:rPr sz="3200" spc="-2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3200" spc="-325" dirty="0">
                <a:solidFill>
                  <a:srgbClr val="FFFFFF"/>
                </a:solidFill>
                <a:latin typeface="Verdana"/>
                <a:cs typeface="Verdana"/>
              </a:rPr>
              <a:t>TOXICITY</a:t>
            </a:r>
            <a:endParaRPr sz="3200">
              <a:latin typeface="Verdana"/>
              <a:cs typeface="Verdana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857488" y="4486655"/>
            <a:ext cx="2106168" cy="1557528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25</a:t>
            </a:fld>
            <a:endParaRPr lang="en-US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499342" y="1046734"/>
            <a:ext cx="19367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solidFill>
                  <a:srgbClr val="FFFFFF"/>
                </a:solidFill>
                <a:latin typeface="Trebuchet MS"/>
                <a:cs typeface="Trebuchet MS"/>
              </a:rPr>
              <a:t>.</a:t>
            </a:r>
            <a:endParaRPr sz="36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42645" y="1014221"/>
            <a:ext cx="104432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2400" spc="-25" dirty="0">
                <a:solidFill>
                  <a:srgbClr val="FFFFFF"/>
                </a:solidFill>
                <a:latin typeface="Calibri"/>
                <a:cs typeface="Calibri"/>
              </a:rPr>
              <a:t>Rodents</a:t>
            </a:r>
            <a:r>
              <a:rPr sz="24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non-rodents</a:t>
            </a:r>
            <a:r>
              <a:rPr sz="24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are</a:t>
            </a:r>
            <a:r>
              <a:rPr sz="24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used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sz="24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study</a:t>
            </a:r>
            <a:r>
              <a:rPr sz="24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 sub-chronic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FFFFFF"/>
                </a:solidFill>
                <a:latin typeface="Calibri"/>
                <a:cs typeface="Calibri"/>
              </a:rPr>
              <a:t>toxicity</a:t>
            </a:r>
            <a:r>
              <a:rPr sz="2400" spc="-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2400" spc="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substance.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42645" y="1508505"/>
            <a:ext cx="11416030" cy="41935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marR="10160" indent="-287020" algn="just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299720" algn="l"/>
              </a:tabLst>
            </a:pP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Dose: </a:t>
            </a:r>
            <a:r>
              <a:rPr sz="2400" b="1" spc="-15" dirty="0">
                <a:solidFill>
                  <a:srgbClr val="FFFFFF"/>
                </a:solidFill>
                <a:latin typeface="Calibri"/>
                <a:cs typeface="Calibri"/>
              </a:rPr>
              <a:t>Expected </a:t>
            </a:r>
            <a:r>
              <a:rPr sz="2400" b="1" spc="-20" dirty="0">
                <a:solidFill>
                  <a:srgbClr val="FFFFFF"/>
                </a:solidFill>
                <a:latin typeface="Calibri"/>
                <a:cs typeface="Calibri"/>
              </a:rPr>
              <a:t>therapeutic level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(daily)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or 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expected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therapeutic </a:t>
            </a:r>
            <a:r>
              <a:rPr sz="2400" spc="-15" dirty="0">
                <a:solidFill>
                  <a:srgbClr val="FFFFFF"/>
                </a:solidFill>
                <a:latin typeface="Calibri"/>
                <a:cs typeface="Calibri"/>
              </a:rPr>
              <a:t>level </a:t>
            </a:r>
            <a:r>
              <a:rPr sz="2400" spc="-25" dirty="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increasing dose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 phase-wise</a:t>
            </a:r>
            <a:r>
              <a:rPr sz="2400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70" dirty="0">
                <a:solidFill>
                  <a:srgbClr val="FFFFFF"/>
                </a:solidFill>
                <a:latin typeface="Calibri"/>
                <a:cs typeface="Calibri"/>
              </a:rPr>
              <a:t>manner.</a:t>
            </a:r>
            <a:endParaRPr sz="2400">
              <a:latin typeface="Calibri"/>
              <a:cs typeface="Calibri"/>
            </a:endParaRPr>
          </a:p>
          <a:p>
            <a:pPr marL="299085" marR="5080" indent="-287020" algn="just">
              <a:lnSpc>
                <a:spcPct val="100000"/>
              </a:lnSpc>
              <a:spcBef>
                <a:spcPts val="1010"/>
              </a:spcBef>
              <a:buFont typeface="Arial MT"/>
              <a:buChar char="•"/>
              <a:tabLst>
                <a:tab pos="299720" algn="l"/>
              </a:tabLst>
            </a:pP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FFFFFF"/>
                </a:solidFill>
                <a:latin typeface="Calibri"/>
                <a:cs typeface="Calibri"/>
              </a:rPr>
              <a:t>test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 substance</a:t>
            </a:r>
            <a:r>
              <a:rPr sz="24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is</a:t>
            </a:r>
            <a:r>
              <a:rPr sz="24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administered</a:t>
            </a:r>
            <a:r>
              <a:rPr sz="24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orally</a:t>
            </a:r>
            <a:r>
              <a:rPr sz="24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35" dirty="0">
                <a:solidFill>
                  <a:srgbClr val="FFFFFF"/>
                </a:solidFill>
                <a:latin typeface="Calibri"/>
                <a:cs typeface="Calibri"/>
              </a:rPr>
              <a:t>for</a:t>
            </a:r>
            <a:r>
              <a:rPr sz="24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=/&gt;90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35" dirty="0">
                <a:solidFill>
                  <a:srgbClr val="FFFFFF"/>
                </a:solidFill>
                <a:latin typeface="Calibri"/>
                <a:cs typeface="Calibri"/>
              </a:rPr>
              <a:t>days,</a:t>
            </a:r>
            <a:r>
              <a:rPr sz="24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24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regular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body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FFFFFF"/>
                </a:solidFill>
                <a:latin typeface="Calibri"/>
                <a:cs typeface="Calibri"/>
              </a:rPr>
              <a:t>weight 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 variations,</a:t>
            </a:r>
            <a:r>
              <a:rPr sz="2400" spc="3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15" dirty="0">
                <a:solidFill>
                  <a:srgbClr val="FFFFFF"/>
                </a:solidFill>
                <a:latin typeface="Calibri"/>
                <a:cs typeface="Calibri"/>
              </a:rPr>
              <a:t>biochemical</a:t>
            </a:r>
            <a:r>
              <a:rPr sz="2400" spc="3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2400" spc="3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cardiovascular</a:t>
            </a:r>
            <a:r>
              <a:rPr sz="2400" spc="3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30" dirty="0">
                <a:solidFill>
                  <a:srgbClr val="FFFFFF"/>
                </a:solidFill>
                <a:latin typeface="Calibri"/>
                <a:cs typeface="Calibri"/>
              </a:rPr>
              <a:t>parameters</a:t>
            </a:r>
            <a:r>
              <a:rPr sz="2400" spc="3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changes,</a:t>
            </a:r>
            <a:r>
              <a:rPr sz="2400" spc="3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2400" spc="3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FFFFFF"/>
                </a:solidFill>
                <a:latin typeface="Calibri"/>
                <a:cs typeface="Calibri"/>
              </a:rPr>
              <a:t>behavioral</a:t>
            </a:r>
            <a:r>
              <a:rPr sz="2400" spc="3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changes </a:t>
            </a:r>
            <a:r>
              <a:rPr sz="2400" spc="-5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are</a:t>
            </a:r>
            <a:r>
              <a:rPr sz="24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observed.</a:t>
            </a:r>
            <a:endParaRPr sz="2400">
              <a:latin typeface="Calibri"/>
              <a:cs typeface="Calibri"/>
            </a:endParaRPr>
          </a:p>
          <a:p>
            <a:pPr marL="299085" marR="6985" indent="-287020" algn="just">
              <a:lnSpc>
                <a:spcPct val="100000"/>
              </a:lnSpc>
              <a:spcBef>
                <a:spcPts val="994"/>
              </a:spcBef>
              <a:buFont typeface="Arial MT"/>
              <a:buChar char="•"/>
              <a:tabLst>
                <a:tab pos="299720" algn="l"/>
              </a:tabLst>
            </a:pPr>
            <a:r>
              <a:rPr sz="2400" spc="-50" dirty="0">
                <a:solidFill>
                  <a:srgbClr val="FFFFFF"/>
                </a:solidFill>
                <a:latin typeface="Calibri"/>
                <a:cs typeface="Calibri"/>
              </a:rPr>
              <a:t>At</a:t>
            </a:r>
            <a:r>
              <a:rPr sz="24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24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end</a:t>
            </a:r>
            <a:r>
              <a:rPr sz="24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 the</a:t>
            </a:r>
            <a:r>
              <a:rPr sz="24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70" dirty="0">
                <a:solidFill>
                  <a:srgbClr val="FFFFFF"/>
                </a:solidFill>
                <a:latin typeface="Calibri"/>
                <a:cs typeface="Calibri"/>
              </a:rPr>
              <a:t>study,</a:t>
            </a:r>
            <a:r>
              <a:rPr sz="2400" spc="-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24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experimental</a:t>
            </a:r>
            <a:r>
              <a:rPr sz="24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animals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FFFFFF"/>
                </a:solidFill>
                <a:latin typeface="Calibri"/>
                <a:cs typeface="Calibri"/>
              </a:rPr>
              <a:t>are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sacrificed.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Gross</a:t>
            </a:r>
            <a:r>
              <a:rPr sz="24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pathological </a:t>
            </a:r>
            <a:r>
              <a:rPr sz="24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changes</a:t>
            </a:r>
            <a:r>
              <a:rPr sz="24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are</a:t>
            </a:r>
            <a:r>
              <a:rPr sz="24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observed,</a:t>
            </a:r>
            <a:r>
              <a:rPr sz="24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all</a:t>
            </a:r>
            <a:r>
              <a:rPr sz="24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the tissues</a:t>
            </a:r>
            <a:r>
              <a:rPr sz="24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are</a:t>
            </a:r>
            <a:r>
              <a:rPr sz="24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subjected</a:t>
            </a:r>
            <a:r>
              <a:rPr sz="24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sz="24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histopathological</a:t>
            </a:r>
            <a:r>
              <a:rPr sz="24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analyses.</a:t>
            </a:r>
            <a:endParaRPr sz="2400">
              <a:latin typeface="Calibri"/>
              <a:cs typeface="Calibri"/>
            </a:endParaRPr>
          </a:p>
          <a:p>
            <a:pPr marL="299085" marR="9525" indent="-287020" algn="just">
              <a:lnSpc>
                <a:spcPct val="100000"/>
              </a:lnSpc>
              <a:spcBef>
                <a:spcPts val="1000"/>
              </a:spcBef>
              <a:buFont typeface="Arial MT"/>
              <a:buChar char="•"/>
              <a:tabLst>
                <a:tab pos="299720" algn="l"/>
              </a:tabLst>
            </a:pP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There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should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be 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little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individual 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variation </a:t>
            </a:r>
            <a:r>
              <a:rPr sz="2400" spc="-15" dirty="0">
                <a:solidFill>
                  <a:srgbClr val="FFFFFF"/>
                </a:solidFill>
                <a:latin typeface="Calibri"/>
                <a:cs typeface="Calibri"/>
              </a:rPr>
              <a:t>between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animals,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and the 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allowed weight </a:t>
            </a:r>
            <a:r>
              <a:rPr sz="24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variation</a:t>
            </a:r>
            <a:r>
              <a:rPr sz="24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FFFFFF"/>
                </a:solidFill>
                <a:latin typeface="Calibri"/>
                <a:cs typeface="Calibri"/>
              </a:rPr>
              <a:t>range</a:t>
            </a:r>
            <a:r>
              <a:rPr sz="24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is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±20%.</a:t>
            </a:r>
            <a:endParaRPr sz="2400">
              <a:latin typeface="Calibri"/>
              <a:cs typeface="Calibri"/>
            </a:endParaRPr>
          </a:p>
          <a:p>
            <a:pPr marL="299085" indent="-287020" algn="just">
              <a:lnSpc>
                <a:spcPct val="100000"/>
              </a:lnSpc>
              <a:spcBef>
                <a:spcPts val="1010"/>
              </a:spcBef>
              <a:buFont typeface="Arial MT"/>
              <a:buChar char="•"/>
              <a:tabLst>
                <a:tab pos="299720" algn="l"/>
              </a:tabLst>
            </a:pP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Used</a:t>
            </a:r>
            <a:r>
              <a:rPr sz="24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sz="24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determine</a:t>
            </a:r>
            <a:r>
              <a:rPr sz="24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24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spc="-15" dirty="0">
                <a:solidFill>
                  <a:srgbClr val="FFFFFF"/>
                </a:solidFill>
                <a:latin typeface="Calibri"/>
                <a:cs typeface="Calibri"/>
              </a:rPr>
              <a:t>maximum</a:t>
            </a:r>
            <a:r>
              <a:rPr sz="2400" b="1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spc="-20" dirty="0">
                <a:solidFill>
                  <a:srgbClr val="FFFFFF"/>
                </a:solidFill>
                <a:latin typeface="Calibri"/>
                <a:cs typeface="Calibri"/>
              </a:rPr>
              <a:t>tolerable</a:t>
            </a:r>
            <a:r>
              <a:rPr sz="2400" b="1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FFFF"/>
                </a:solidFill>
                <a:latin typeface="Calibri"/>
                <a:cs typeface="Calibri"/>
              </a:rPr>
              <a:t>dose</a:t>
            </a:r>
            <a:r>
              <a:rPr sz="2400" b="1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spc="-20" dirty="0">
                <a:solidFill>
                  <a:srgbClr val="FFFFFF"/>
                </a:solidFill>
                <a:latin typeface="Calibri"/>
                <a:cs typeface="Calibri"/>
              </a:rPr>
              <a:t>nature</a:t>
            </a:r>
            <a:r>
              <a:rPr sz="2400" b="1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2400" b="1" spc="-20" dirty="0">
                <a:solidFill>
                  <a:srgbClr val="FFFFFF"/>
                </a:solidFill>
                <a:latin typeface="Calibri"/>
                <a:cs typeface="Calibri"/>
              </a:rPr>
              <a:t> toxicity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26</a:t>
            </a:fld>
            <a:endParaRPr lang="en-US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586479" algn="l"/>
              </a:tabLst>
            </a:pPr>
            <a:r>
              <a:rPr spc="-30" dirty="0"/>
              <a:t>CHRONIC	</a:t>
            </a:r>
            <a:r>
              <a:rPr spc="-60" dirty="0"/>
              <a:t>TOXICITY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460360" y="0"/>
            <a:ext cx="173799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25" dirty="0">
                <a:solidFill>
                  <a:srgbClr val="FFFFFF"/>
                </a:solidFill>
                <a:latin typeface="Calibri"/>
                <a:cs typeface="Calibri"/>
              </a:rPr>
              <a:t>STUDIES</a:t>
            </a:r>
            <a:endParaRPr sz="40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986009" y="119634"/>
            <a:ext cx="59245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2800" spc="-50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166097" y="585978"/>
            <a:ext cx="23114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815708" y="585978"/>
            <a:ext cx="826135" cy="10102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WITH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400" spc="-419" baseline="4629" dirty="0">
                <a:solidFill>
                  <a:srgbClr val="FFFFFF"/>
                </a:solidFill>
                <a:latin typeface="Trebuchet MS"/>
                <a:cs typeface="Trebuchet MS"/>
              </a:rPr>
              <a:t>.</a:t>
            </a:r>
            <a:r>
              <a:rPr sz="2800" spc="-280" dirty="0">
                <a:solidFill>
                  <a:srgbClr val="FFFFFF"/>
                </a:solidFill>
                <a:latin typeface="Calibri"/>
                <a:cs typeface="Calibri"/>
              </a:rPr>
              <a:t>ONE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8130" y="474517"/>
            <a:ext cx="5442585" cy="14630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285490" marR="5080">
              <a:lnSpc>
                <a:spcPct val="126099"/>
              </a:lnSpc>
              <a:spcBef>
                <a:spcPts val="95"/>
              </a:spcBef>
              <a:tabLst>
                <a:tab pos="5032375" algn="l"/>
              </a:tabLst>
            </a:pP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CONDUCTED 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M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M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M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	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ts val="2850"/>
              </a:lnSpc>
            </a:pPr>
            <a:r>
              <a:rPr sz="2800" spc="-40" dirty="0">
                <a:solidFill>
                  <a:srgbClr val="FFFFFF"/>
                </a:solidFill>
                <a:latin typeface="Calibri"/>
                <a:cs typeface="Calibri"/>
              </a:rPr>
              <a:t>rodent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 one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non-rodent</a:t>
            </a:r>
            <a:r>
              <a:rPr sz="2800" spc="1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species.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8130" y="2040762"/>
            <a:ext cx="11445875" cy="36925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9085" marR="7620" indent="-287020" algn="just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299720" algn="l"/>
              </a:tabLst>
            </a:pP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800" spc="-35" dirty="0">
                <a:solidFill>
                  <a:srgbClr val="FFFFFF"/>
                </a:solidFill>
                <a:latin typeface="Calibri"/>
                <a:cs typeface="Calibri"/>
              </a:rPr>
              <a:t>test 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compound 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is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administered 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over more 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than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90 </a:t>
            </a:r>
            <a:r>
              <a:rPr sz="2800" spc="-35" dirty="0">
                <a:solidFill>
                  <a:srgbClr val="FFFFFF"/>
                </a:solidFill>
                <a:latin typeface="Calibri"/>
                <a:cs typeface="Calibri"/>
              </a:rPr>
              <a:t>days,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and the animals 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35" dirty="0">
                <a:solidFill>
                  <a:srgbClr val="FFFFFF"/>
                </a:solidFill>
                <a:latin typeface="Calibri"/>
                <a:cs typeface="Calibri"/>
              </a:rPr>
              <a:t>are</a:t>
            </a:r>
            <a:r>
              <a:rPr sz="28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observed</a:t>
            </a:r>
            <a:r>
              <a:rPr sz="28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45" dirty="0">
                <a:solidFill>
                  <a:srgbClr val="FFFFFF"/>
                </a:solidFill>
                <a:latin typeface="Calibri"/>
                <a:cs typeface="Calibri"/>
              </a:rPr>
              <a:t>periodically.</a:t>
            </a:r>
            <a:endParaRPr sz="2800">
              <a:latin typeface="Calibri"/>
              <a:cs typeface="Calibri"/>
            </a:endParaRPr>
          </a:p>
          <a:p>
            <a:pPr marL="299085" marR="5080" indent="-287020" algn="just">
              <a:lnSpc>
                <a:spcPct val="100000"/>
              </a:lnSpc>
              <a:spcBef>
                <a:spcPts val="994"/>
              </a:spcBef>
              <a:buFont typeface="Arial MT"/>
              <a:buChar char="•"/>
              <a:tabLst>
                <a:tab pos="299720" algn="l"/>
              </a:tabLst>
            </a:pP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2800" spc="2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chronic</a:t>
            </a:r>
            <a:r>
              <a:rPr sz="2800" spc="2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35" dirty="0">
                <a:solidFill>
                  <a:srgbClr val="FFFFFF"/>
                </a:solidFill>
                <a:latin typeface="Calibri"/>
                <a:cs typeface="Calibri"/>
              </a:rPr>
              <a:t>toxicology</a:t>
            </a:r>
            <a:r>
              <a:rPr sz="2800" spc="2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study</a:t>
            </a:r>
            <a:r>
              <a:rPr sz="2800" spc="2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provides</a:t>
            </a:r>
            <a:r>
              <a:rPr sz="2800" spc="2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30" dirty="0">
                <a:solidFill>
                  <a:srgbClr val="FFFFFF"/>
                </a:solidFill>
                <a:latin typeface="Calibri"/>
                <a:cs typeface="Calibri"/>
              </a:rPr>
              <a:t>inferences</a:t>
            </a:r>
            <a:r>
              <a:rPr sz="2800" spc="2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about</a:t>
            </a:r>
            <a:r>
              <a:rPr sz="2800" spc="2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2800" spc="229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long-term</a:t>
            </a:r>
            <a:r>
              <a:rPr sz="2800" spc="229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45" dirty="0">
                <a:solidFill>
                  <a:srgbClr val="FFFFFF"/>
                </a:solidFill>
                <a:latin typeface="Calibri"/>
                <a:cs typeface="Calibri"/>
              </a:rPr>
              <a:t>effect</a:t>
            </a:r>
            <a:r>
              <a:rPr sz="2800" spc="2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2800" spc="-6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2800" spc="-40" dirty="0">
                <a:solidFill>
                  <a:srgbClr val="FFFFFF"/>
                </a:solidFill>
                <a:latin typeface="Calibri"/>
                <a:cs typeface="Calibri"/>
              </a:rPr>
              <a:t>test</a:t>
            </a:r>
            <a:r>
              <a:rPr sz="28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substance 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in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animals, and 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it </a:t>
            </a:r>
            <a:r>
              <a:rPr sz="2800" spc="-35" dirty="0">
                <a:solidFill>
                  <a:srgbClr val="FFFFFF"/>
                </a:solidFill>
                <a:latin typeface="Calibri"/>
                <a:cs typeface="Calibri"/>
              </a:rPr>
              <a:t>may</a:t>
            </a:r>
            <a:r>
              <a:rPr sz="28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be </a:t>
            </a:r>
            <a:r>
              <a:rPr sz="2800" spc="-40" dirty="0">
                <a:solidFill>
                  <a:srgbClr val="FFFFFF"/>
                </a:solidFill>
                <a:latin typeface="Calibri"/>
                <a:cs typeface="Calibri"/>
              </a:rPr>
              <a:t>extrapolated</a:t>
            </a:r>
            <a:r>
              <a:rPr sz="2800" spc="5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30" dirty="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sz="2800" spc="5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human </a:t>
            </a:r>
            <a:r>
              <a:rPr sz="2800" spc="-40" dirty="0">
                <a:solidFill>
                  <a:srgbClr val="FFFFFF"/>
                </a:solidFill>
                <a:latin typeface="Calibri"/>
                <a:cs typeface="Calibri"/>
              </a:rPr>
              <a:t>safety </a:t>
            </a:r>
            <a:r>
              <a:rPr sz="2800" spc="-6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40" dirty="0">
                <a:solidFill>
                  <a:srgbClr val="FFFFFF"/>
                </a:solidFill>
                <a:latin typeface="Calibri"/>
                <a:cs typeface="Calibri"/>
              </a:rPr>
              <a:t>test</a:t>
            </a:r>
            <a:r>
              <a:rPr sz="2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substance.</a:t>
            </a:r>
            <a:endParaRPr sz="2800">
              <a:latin typeface="Calibri"/>
              <a:cs typeface="Calibri"/>
            </a:endParaRPr>
          </a:p>
          <a:p>
            <a:pPr marL="299085" marR="6985" indent="-287020" algn="just">
              <a:lnSpc>
                <a:spcPct val="100000"/>
              </a:lnSpc>
              <a:spcBef>
                <a:spcPts val="1000"/>
              </a:spcBef>
              <a:buFont typeface="Arial MT"/>
              <a:buChar char="•"/>
              <a:tabLst>
                <a:tab pos="299720" algn="l"/>
              </a:tabLst>
            </a:pP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report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on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chronic </a:t>
            </a:r>
            <a:r>
              <a:rPr sz="2800" spc="-40" dirty="0">
                <a:solidFill>
                  <a:srgbClr val="FFFFFF"/>
                </a:solidFill>
                <a:latin typeface="Calibri"/>
                <a:cs typeface="Calibri"/>
              </a:rPr>
              <a:t>oral </a:t>
            </a:r>
            <a:r>
              <a:rPr sz="2800" spc="-30" dirty="0">
                <a:solidFill>
                  <a:srgbClr val="FFFFFF"/>
                </a:solidFill>
                <a:latin typeface="Calibri"/>
                <a:cs typeface="Calibri"/>
              </a:rPr>
              <a:t>toxicity 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is 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essential </a:t>
            </a:r>
            <a:r>
              <a:rPr sz="2800" spc="-35" dirty="0">
                <a:solidFill>
                  <a:srgbClr val="FFFFFF"/>
                </a:solidFill>
                <a:latin typeface="Calibri"/>
                <a:cs typeface="Calibri"/>
              </a:rPr>
              <a:t>for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new 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drug entities. 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There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should 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be 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little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individual </a:t>
            </a:r>
            <a:r>
              <a:rPr sz="2800" spc="-30" dirty="0">
                <a:solidFill>
                  <a:srgbClr val="FFFFFF"/>
                </a:solidFill>
                <a:latin typeface="Calibri"/>
                <a:cs typeface="Calibri"/>
              </a:rPr>
              <a:t>variation 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between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the animals, 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allowable 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weight</a:t>
            </a:r>
            <a:r>
              <a:rPr sz="28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variation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40" dirty="0">
                <a:solidFill>
                  <a:srgbClr val="FFFFFF"/>
                </a:solidFill>
                <a:latin typeface="Calibri"/>
                <a:cs typeface="Calibri"/>
              </a:rPr>
              <a:t>range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is</a:t>
            </a:r>
            <a:r>
              <a:rPr sz="28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±20%.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27</a:t>
            </a:fld>
            <a:endParaRPr lang="en-US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64235" y="1015110"/>
            <a:ext cx="104203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95" dirty="0">
                <a:latin typeface="Trebuchet MS"/>
                <a:cs typeface="Trebuchet MS"/>
              </a:rPr>
              <a:t>D</a:t>
            </a:r>
            <a:r>
              <a:rPr sz="3600" spc="-100" dirty="0">
                <a:latin typeface="Trebuchet MS"/>
                <a:cs typeface="Trebuchet MS"/>
              </a:rPr>
              <a:t>O</a:t>
            </a:r>
            <a:r>
              <a:rPr sz="3600" spc="-105" dirty="0">
                <a:latin typeface="Trebuchet MS"/>
                <a:cs typeface="Trebuchet MS"/>
              </a:rPr>
              <a:t>S</a:t>
            </a:r>
            <a:r>
              <a:rPr sz="3600" dirty="0">
                <a:latin typeface="Trebuchet MS"/>
                <a:cs typeface="Trebuchet MS"/>
              </a:rPr>
              <a:t>E</a:t>
            </a:r>
            <a:endParaRPr sz="36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64235" y="2224227"/>
            <a:ext cx="9616440" cy="28409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9085" marR="375285" indent="-287020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2800" b="1" spc="-5" dirty="0">
                <a:solidFill>
                  <a:srgbClr val="FFFFFF"/>
                </a:solidFill>
                <a:latin typeface="Calibri"/>
                <a:cs typeface="Calibri"/>
              </a:rPr>
              <a:t>High</a:t>
            </a:r>
            <a:r>
              <a:rPr sz="2800" b="1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Calibri"/>
                <a:cs typeface="Calibri"/>
              </a:rPr>
              <a:t>dose:</a:t>
            </a:r>
            <a:r>
              <a:rPr sz="2800" b="1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Produce significant</a:t>
            </a:r>
            <a:r>
              <a:rPr sz="28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40" dirty="0">
                <a:solidFill>
                  <a:srgbClr val="FFFFFF"/>
                </a:solidFill>
                <a:latin typeface="Calibri"/>
                <a:cs typeface="Calibri"/>
              </a:rPr>
              <a:t>retardation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 of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growth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or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some 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pathological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changes 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(10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times the 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expected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maximum 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clinical </a:t>
            </a:r>
            <a:r>
              <a:rPr sz="2800" spc="-6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dose).</a:t>
            </a:r>
            <a:endParaRPr sz="2800"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spcBef>
                <a:spcPts val="1010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FFFFFF"/>
                </a:solidFill>
                <a:latin typeface="Calibri"/>
                <a:cs typeface="Calibri"/>
              </a:rPr>
              <a:t>low</a:t>
            </a:r>
            <a:r>
              <a:rPr sz="2800" b="1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Calibri"/>
                <a:cs typeface="Calibri"/>
              </a:rPr>
              <a:t>dose</a:t>
            </a:r>
            <a:r>
              <a:rPr sz="2800" b="1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is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about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twice</a:t>
            </a:r>
            <a:r>
              <a:rPr sz="28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expected</a:t>
            </a:r>
            <a:r>
              <a:rPr sz="28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maximum clinical</a:t>
            </a:r>
            <a:r>
              <a:rPr sz="2800" spc="1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dose</a:t>
            </a:r>
            <a:endParaRPr sz="2800">
              <a:latin typeface="Calibri"/>
              <a:cs typeface="Calibri"/>
            </a:endParaRPr>
          </a:p>
          <a:p>
            <a:pPr marL="299085" marR="253365" indent="-287020">
              <a:lnSpc>
                <a:spcPct val="100000"/>
              </a:lnSpc>
              <a:spcBef>
                <a:spcPts val="1000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Third 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dose</a:t>
            </a:r>
            <a:r>
              <a:rPr sz="28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is </a:t>
            </a:r>
            <a:r>
              <a:rPr sz="2800" b="1" spc="-20" dirty="0">
                <a:solidFill>
                  <a:srgbClr val="FFFFFF"/>
                </a:solidFill>
                <a:latin typeface="Calibri"/>
                <a:cs typeface="Calibri"/>
              </a:rPr>
              <a:t>medium</a:t>
            </a:r>
            <a:r>
              <a:rPr sz="2800" b="1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Calibri"/>
                <a:cs typeface="Calibri"/>
              </a:rPr>
              <a:t>dose</a:t>
            </a:r>
            <a:r>
              <a:rPr sz="2800" b="1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40" dirty="0">
                <a:solidFill>
                  <a:srgbClr val="FFFFFF"/>
                </a:solidFill>
                <a:latin typeface="Calibri"/>
                <a:cs typeface="Calibri"/>
              </a:rPr>
              <a:t>fixed</a:t>
            </a:r>
            <a:r>
              <a:rPr sz="28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40" dirty="0">
                <a:solidFill>
                  <a:srgbClr val="FFFFFF"/>
                </a:solidFill>
                <a:latin typeface="Calibri"/>
                <a:cs typeface="Calibri"/>
              </a:rPr>
              <a:t>midway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between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high</a:t>
            </a:r>
            <a:r>
              <a:rPr sz="28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2800" spc="-6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low</a:t>
            </a:r>
            <a:r>
              <a:rPr sz="28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dose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28</a:t>
            </a:fld>
            <a:endParaRPr lang="en-US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898251" y="1859102"/>
            <a:ext cx="19367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solidFill>
                  <a:srgbClr val="FFFFFF"/>
                </a:solidFill>
                <a:latin typeface="Trebuchet MS"/>
                <a:cs typeface="Trebuchet MS"/>
              </a:rPr>
              <a:t>.</a:t>
            </a:r>
            <a:endParaRPr sz="36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402461" y="1745742"/>
            <a:ext cx="9079865" cy="27139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9085" marR="5080" indent="-287020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During</a:t>
            </a:r>
            <a:r>
              <a:rPr sz="28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study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period,</a:t>
            </a:r>
            <a:r>
              <a:rPr sz="28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animals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are</a:t>
            </a:r>
            <a:r>
              <a:rPr sz="28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observed</a:t>
            </a:r>
            <a:r>
              <a:rPr sz="28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40" dirty="0">
                <a:solidFill>
                  <a:srgbClr val="FFFFFF"/>
                </a:solidFill>
                <a:latin typeface="Calibri"/>
                <a:cs typeface="Calibri"/>
              </a:rPr>
              <a:t>for</a:t>
            </a:r>
            <a:r>
              <a:rPr sz="28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normal </a:t>
            </a:r>
            <a:r>
              <a:rPr sz="2800" spc="-6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physiological</a:t>
            </a:r>
            <a:r>
              <a:rPr sz="28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functions,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40" dirty="0">
                <a:solidFill>
                  <a:srgbClr val="FFFFFF"/>
                </a:solidFill>
                <a:latin typeface="Calibri"/>
                <a:cs typeface="Calibri"/>
              </a:rPr>
              <a:t>behavioral</a:t>
            </a:r>
            <a:r>
              <a:rPr sz="28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variations</a:t>
            </a:r>
            <a:r>
              <a:rPr sz="28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2800" spc="-30" dirty="0">
                <a:solidFill>
                  <a:srgbClr val="FFFFFF"/>
                </a:solidFill>
                <a:latin typeface="Calibri"/>
                <a:cs typeface="Calibri"/>
              </a:rPr>
              <a:t>alterations 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in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biochemical</a:t>
            </a:r>
            <a:r>
              <a:rPr sz="28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40" dirty="0">
                <a:solidFill>
                  <a:srgbClr val="FFFFFF"/>
                </a:solidFill>
                <a:latin typeface="Calibri"/>
                <a:cs typeface="Calibri"/>
              </a:rPr>
              <a:t>parameters</a:t>
            </a:r>
            <a:r>
              <a:rPr sz="2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at</a:t>
            </a:r>
            <a:r>
              <a:rPr sz="28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regular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intervals</a:t>
            </a:r>
            <a:r>
              <a:rPr sz="28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(atleast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every 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14</a:t>
            </a:r>
            <a:r>
              <a:rPr sz="28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30" dirty="0">
                <a:solidFill>
                  <a:srgbClr val="FFFFFF"/>
                </a:solidFill>
                <a:latin typeface="Calibri"/>
                <a:cs typeface="Calibri"/>
              </a:rPr>
              <a:t>days).</a:t>
            </a:r>
            <a:endParaRPr sz="2800">
              <a:latin typeface="Calibri"/>
              <a:cs typeface="Calibri"/>
            </a:endParaRPr>
          </a:p>
          <a:p>
            <a:pPr marL="299085" marR="123189" indent="-287020">
              <a:lnSpc>
                <a:spcPct val="100000"/>
              </a:lnSpc>
              <a:spcBef>
                <a:spcPts val="1010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2800" spc="-60" dirty="0">
                <a:solidFill>
                  <a:srgbClr val="FFFFFF"/>
                </a:solidFill>
                <a:latin typeface="Calibri"/>
                <a:cs typeface="Calibri"/>
              </a:rPr>
              <a:t>At</a:t>
            </a:r>
            <a:r>
              <a:rPr sz="2800" spc="-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end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90" dirty="0">
                <a:solidFill>
                  <a:srgbClr val="FFFFFF"/>
                </a:solidFill>
                <a:latin typeface="Calibri"/>
                <a:cs typeface="Calibri"/>
              </a:rPr>
              <a:t>study,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tissues</a:t>
            </a:r>
            <a:r>
              <a:rPr sz="28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30" dirty="0">
                <a:solidFill>
                  <a:srgbClr val="FFFFFF"/>
                </a:solidFill>
                <a:latin typeface="Calibri"/>
                <a:cs typeface="Calibri"/>
              </a:rPr>
              <a:t>are</a:t>
            </a:r>
            <a:r>
              <a:rPr sz="28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collected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35" dirty="0">
                <a:solidFill>
                  <a:srgbClr val="FFFFFF"/>
                </a:solidFill>
                <a:latin typeface="Calibri"/>
                <a:cs typeface="Calibri"/>
              </a:rPr>
              <a:t>from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all</a:t>
            </a:r>
            <a:r>
              <a:rPr sz="28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parts</a:t>
            </a:r>
            <a:r>
              <a:rPr sz="2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2800" spc="-6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animal</a:t>
            </a:r>
            <a:r>
              <a:rPr sz="28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subjected</a:t>
            </a:r>
            <a:r>
              <a:rPr sz="28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30" dirty="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sz="28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histological</a:t>
            </a:r>
            <a:r>
              <a:rPr sz="28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analyses.</a:t>
            </a:r>
            <a:endParaRPr sz="28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262871" y="4572000"/>
            <a:ext cx="2042160" cy="1805939"/>
          </a:xfrm>
          <a:prstGeom prst="rect">
            <a:avLst/>
          </a:prstGeom>
        </p:spPr>
      </p:pic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29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88973" y="242773"/>
            <a:ext cx="639000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484" dirty="0">
                <a:solidFill>
                  <a:srgbClr val="EBEBEB"/>
                </a:solidFill>
                <a:latin typeface="Trebuchet MS"/>
                <a:cs typeface="Trebuchet MS"/>
              </a:rPr>
              <a:t>T</a:t>
            </a:r>
            <a:r>
              <a:rPr sz="3600" spc="-285" dirty="0">
                <a:solidFill>
                  <a:srgbClr val="EBEBEB"/>
                </a:solidFill>
                <a:latin typeface="Trebuchet MS"/>
                <a:cs typeface="Trebuchet MS"/>
              </a:rPr>
              <a:t>O</a:t>
            </a:r>
            <a:r>
              <a:rPr sz="3600" spc="-280" dirty="0">
                <a:solidFill>
                  <a:srgbClr val="EBEBEB"/>
                </a:solidFill>
                <a:latin typeface="Trebuchet MS"/>
                <a:cs typeface="Trebuchet MS"/>
              </a:rPr>
              <a:t>X</a:t>
            </a:r>
            <a:r>
              <a:rPr sz="3600" spc="-285" dirty="0">
                <a:solidFill>
                  <a:srgbClr val="EBEBEB"/>
                </a:solidFill>
                <a:latin typeface="Trebuchet MS"/>
                <a:cs typeface="Trebuchet MS"/>
              </a:rPr>
              <a:t>ICI</a:t>
            </a:r>
            <a:r>
              <a:rPr sz="3600" spc="-280" dirty="0">
                <a:solidFill>
                  <a:srgbClr val="EBEBEB"/>
                </a:solidFill>
                <a:latin typeface="Trebuchet MS"/>
                <a:cs typeface="Trebuchet MS"/>
              </a:rPr>
              <a:t>T</a:t>
            </a:r>
            <a:r>
              <a:rPr sz="3600" dirty="0">
                <a:solidFill>
                  <a:srgbClr val="EBEBEB"/>
                </a:solidFill>
                <a:latin typeface="Trebuchet MS"/>
                <a:cs typeface="Trebuchet MS"/>
              </a:rPr>
              <a:t>Y</a:t>
            </a:r>
            <a:r>
              <a:rPr sz="3600" spc="-595" dirty="0">
                <a:solidFill>
                  <a:srgbClr val="EBEBEB"/>
                </a:solidFill>
                <a:latin typeface="Trebuchet MS"/>
                <a:cs typeface="Trebuchet MS"/>
              </a:rPr>
              <a:t> </a:t>
            </a:r>
            <a:r>
              <a:rPr sz="3600" spc="-175" dirty="0">
                <a:solidFill>
                  <a:srgbClr val="EBEBEB"/>
                </a:solidFill>
                <a:latin typeface="Trebuchet MS"/>
                <a:cs typeface="Trebuchet MS"/>
              </a:rPr>
              <a:t>ST</a:t>
            </a:r>
            <a:r>
              <a:rPr sz="3600" spc="-165" dirty="0">
                <a:solidFill>
                  <a:srgbClr val="EBEBEB"/>
                </a:solidFill>
                <a:latin typeface="Trebuchet MS"/>
                <a:cs typeface="Trebuchet MS"/>
              </a:rPr>
              <a:t>U</a:t>
            </a:r>
            <a:r>
              <a:rPr sz="3600" spc="-175" dirty="0">
                <a:solidFill>
                  <a:srgbClr val="EBEBEB"/>
                </a:solidFill>
                <a:latin typeface="Trebuchet MS"/>
                <a:cs typeface="Trebuchet MS"/>
              </a:rPr>
              <a:t>DI</a:t>
            </a:r>
            <a:r>
              <a:rPr sz="3600" spc="-165" dirty="0">
                <a:solidFill>
                  <a:srgbClr val="EBEBEB"/>
                </a:solidFill>
                <a:latin typeface="Trebuchet MS"/>
                <a:cs typeface="Trebuchet MS"/>
              </a:rPr>
              <a:t>E</a:t>
            </a:r>
            <a:r>
              <a:rPr sz="3600" dirty="0">
                <a:solidFill>
                  <a:srgbClr val="EBEBEB"/>
                </a:solidFill>
                <a:latin typeface="Trebuchet MS"/>
                <a:cs typeface="Trebuchet MS"/>
              </a:rPr>
              <a:t>S</a:t>
            </a:r>
            <a:r>
              <a:rPr sz="3600" spc="-300" dirty="0">
                <a:solidFill>
                  <a:srgbClr val="EBEBEB"/>
                </a:solidFill>
                <a:latin typeface="Trebuchet MS"/>
                <a:cs typeface="Trebuchet MS"/>
              </a:rPr>
              <a:t> </a:t>
            </a:r>
            <a:r>
              <a:rPr sz="3600" spc="270" dirty="0">
                <a:solidFill>
                  <a:srgbClr val="EBEBEB"/>
                </a:solidFill>
                <a:latin typeface="Trebuchet MS"/>
                <a:cs typeface="Trebuchet MS"/>
              </a:rPr>
              <a:t>-</a:t>
            </a:r>
            <a:r>
              <a:rPr sz="3600" spc="-175" dirty="0">
                <a:solidFill>
                  <a:srgbClr val="EBEBEB"/>
                </a:solidFill>
                <a:latin typeface="Trebuchet MS"/>
                <a:cs typeface="Trebuchet MS"/>
              </a:rPr>
              <a:t>INT</a:t>
            </a:r>
            <a:r>
              <a:rPr sz="3600" spc="-170" dirty="0">
                <a:solidFill>
                  <a:srgbClr val="EBEBEB"/>
                </a:solidFill>
                <a:latin typeface="Trebuchet MS"/>
                <a:cs typeface="Trebuchet MS"/>
              </a:rPr>
              <a:t>R</a:t>
            </a:r>
            <a:r>
              <a:rPr sz="3600" spc="-175" dirty="0">
                <a:solidFill>
                  <a:srgbClr val="EBEBEB"/>
                </a:solidFill>
                <a:latin typeface="Trebuchet MS"/>
                <a:cs typeface="Trebuchet MS"/>
              </a:rPr>
              <a:t>OD</a:t>
            </a:r>
            <a:r>
              <a:rPr sz="3600" spc="-165" dirty="0">
                <a:solidFill>
                  <a:srgbClr val="EBEBEB"/>
                </a:solidFill>
                <a:latin typeface="Trebuchet MS"/>
                <a:cs typeface="Trebuchet MS"/>
              </a:rPr>
              <a:t>U</a:t>
            </a:r>
            <a:r>
              <a:rPr sz="3600" spc="-175" dirty="0">
                <a:solidFill>
                  <a:srgbClr val="EBEBEB"/>
                </a:solidFill>
                <a:latin typeface="Trebuchet MS"/>
                <a:cs typeface="Trebuchet MS"/>
              </a:rPr>
              <a:t>CTIO</a:t>
            </a:r>
            <a:r>
              <a:rPr sz="3600" dirty="0">
                <a:solidFill>
                  <a:srgbClr val="EBEBEB"/>
                </a:solidFill>
                <a:latin typeface="Trebuchet MS"/>
                <a:cs typeface="Trebuchet MS"/>
              </a:rPr>
              <a:t>N</a:t>
            </a:r>
            <a:endParaRPr sz="36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28929" y="1042796"/>
            <a:ext cx="10914380" cy="50514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marR="92710" indent="-28702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2400" spc="-65" dirty="0">
                <a:solidFill>
                  <a:srgbClr val="FFFFFF"/>
                </a:solidFill>
                <a:latin typeface="Calibri"/>
                <a:cs typeface="Calibri"/>
              </a:rPr>
              <a:t>Toxicology</a:t>
            </a:r>
            <a:r>
              <a:rPr sz="2400" spc="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classically</a:t>
            </a:r>
            <a:r>
              <a:rPr sz="2400" spc="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has</a:t>
            </a:r>
            <a:r>
              <a:rPr sz="2400" spc="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been</a:t>
            </a:r>
            <a:r>
              <a:rPr sz="2400" spc="11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defined</a:t>
            </a:r>
            <a:r>
              <a:rPr sz="2400" spc="1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as</a:t>
            </a:r>
            <a:r>
              <a:rPr sz="2400" spc="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2400" spc="11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study</a:t>
            </a:r>
            <a:r>
              <a:rPr sz="2400" spc="1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2400" spc="1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poisons</a:t>
            </a:r>
            <a:r>
              <a:rPr sz="2400" spc="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&amp;</a:t>
            </a:r>
            <a:r>
              <a:rPr sz="2400" spc="1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concerned</a:t>
            </a:r>
            <a:r>
              <a:rPr sz="2400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with</a:t>
            </a:r>
            <a:r>
              <a:rPr sz="2400" spc="10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400" spc="-5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adverse</a:t>
            </a:r>
            <a:r>
              <a:rPr sz="24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30" dirty="0">
                <a:solidFill>
                  <a:srgbClr val="FFFFFF"/>
                </a:solidFill>
                <a:latin typeface="Calibri"/>
                <a:cs typeface="Calibri"/>
              </a:rPr>
              <a:t>effects</a:t>
            </a:r>
            <a:r>
              <a:rPr sz="24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24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xenobiotics.</a:t>
            </a:r>
            <a:endParaRPr sz="2400" dirty="0"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spcBef>
                <a:spcPts val="1005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Casarett</a:t>
            </a:r>
            <a:r>
              <a:rPr sz="2400" spc="-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1996</a:t>
            </a:r>
            <a:r>
              <a:rPr sz="24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15" dirty="0">
                <a:solidFill>
                  <a:srgbClr val="FFFFFF"/>
                </a:solidFill>
                <a:latin typeface="Calibri"/>
                <a:cs typeface="Calibri"/>
              </a:rPr>
              <a:t>defined</a:t>
            </a:r>
            <a:r>
              <a:rPr sz="24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it</a:t>
            </a:r>
            <a:r>
              <a:rPr sz="24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as</a:t>
            </a:r>
            <a:r>
              <a:rPr sz="24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science</a:t>
            </a:r>
            <a:r>
              <a:rPr sz="24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that</a:t>
            </a:r>
            <a:r>
              <a:rPr sz="24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defines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24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limits</a:t>
            </a:r>
            <a:r>
              <a:rPr sz="24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24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FFFFFF"/>
                </a:solidFill>
                <a:latin typeface="Calibri"/>
                <a:cs typeface="Calibri"/>
              </a:rPr>
              <a:t>safety</a:t>
            </a:r>
            <a:r>
              <a:rPr sz="24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chemical</a:t>
            </a:r>
            <a:endParaRPr sz="2400" dirty="0">
              <a:latin typeface="Calibri"/>
              <a:cs typeface="Calibri"/>
            </a:endParaRPr>
          </a:p>
          <a:p>
            <a:pPr marL="299085">
              <a:lnSpc>
                <a:spcPct val="100000"/>
              </a:lnSpc>
              <a:spcBef>
                <a:spcPts val="5"/>
              </a:spcBef>
            </a:pP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agents</a:t>
            </a:r>
            <a:r>
              <a:rPr sz="24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35" dirty="0">
                <a:solidFill>
                  <a:srgbClr val="FFFFFF"/>
                </a:solidFill>
                <a:latin typeface="Calibri"/>
                <a:cs typeface="Calibri"/>
              </a:rPr>
              <a:t>for</a:t>
            </a:r>
            <a:r>
              <a:rPr sz="24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human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&amp;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animal</a:t>
            </a:r>
            <a:r>
              <a:rPr sz="24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populations.</a:t>
            </a:r>
            <a:endParaRPr sz="2400" dirty="0">
              <a:latin typeface="Calibri"/>
              <a:cs typeface="Calibri"/>
            </a:endParaRPr>
          </a:p>
          <a:p>
            <a:pPr marL="299085" marR="497840" indent="-287020">
              <a:lnSpc>
                <a:spcPct val="100000"/>
              </a:lnSpc>
              <a:spcBef>
                <a:spcPts val="994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2400" spc="-60" dirty="0">
                <a:solidFill>
                  <a:srgbClr val="FFFFFF"/>
                </a:solidFill>
                <a:latin typeface="Calibri"/>
                <a:cs typeface="Calibri"/>
              </a:rPr>
              <a:t>Toxicological </a:t>
            </a:r>
            <a:r>
              <a:rPr sz="2400" spc="-15" dirty="0">
                <a:solidFill>
                  <a:srgbClr val="FFFFFF"/>
                </a:solidFill>
                <a:latin typeface="Calibri"/>
                <a:cs typeface="Calibri"/>
              </a:rPr>
              <a:t>screening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is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very 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important </a:t>
            </a:r>
            <a:r>
              <a:rPr sz="2400" spc="-35" dirty="0">
                <a:solidFill>
                  <a:srgbClr val="FFFFFF"/>
                </a:solidFill>
                <a:latin typeface="Calibri"/>
                <a:cs typeface="Calibri"/>
              </a:rPr>
              <a:t>for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development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of new drugs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2400" spc="-35" dirty="0">
                <a:solidFill>
                  <a:srgbClr val="FFFFFF"/>
                </a:solidFill>
                <a:latin typeface="Calibri"/>
                <a:cs typeface="Calibri"/>
              </a:rPr>
              <a:t>for </a:t>
            </a:r>
            <a:r>
              <a:rPr sz="2400" spc="-5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extension</a:t>
            </a:r>
            <a:r>
              <a:rPr sz="24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therapeutic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potential</a:t>
            </a:r>
            <a:r>
              <a:rPr sz="24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existing</a:t>
            </a:r>
            <a:r>
              <a:rPr sz="24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molecules.</a:t>
            </a:r>
            <a:endParaRPr sz="2400" dirty="0"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spcBef>
                <a:spcPts val="994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US-FDA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40" dirty="0">
                <a:solidFill>
                  <a:srgbClr val="FFFFFF"/>
                </a:solidFill>
                <a:latin typeface="Calibri"/>
                <a:cs typeface="Calibri"/>
              </a:rPr>
              <a:t>states 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that</a:t>
            </a:r>
            <a:r>
              <a:rPr sz="24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it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is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essential</a:t>
            </a:r>
            <a:r>
              <a:rPr sz="24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sz="24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15" dirty="0">
                <a:solidFill>
                  <a:srgbClr val="FFFFFF"/>
                </a:solidFill>
                <a:latin typeface="Calibri"/>
                <a:cs typeface="Calibri"/>
              </a:rPr>
              <a:t>screen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new</a:t>
            </a:r>
            <a:r>
              <a:rPr sz="24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molecules</a:t>
            </a:r>
            <a:r>
              <a:rPr sz="24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40" dirty="0">
                <a:solidFill>
                  <a:srgbClr val="FFFFFF"/>
                </a:solidFill>
                <a:latin typeface="Calibri"/>
                <a:cs typeface="Calibri"/>
              </a:rPr>
              <a:t>for</a:t>
            </a:r>
            <a:r>
              <a:rPr sz="24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pharmacological</a:t>
            </a:r>
            <a:endParaRPr sz="2400" dirty="0">
              <a:latin typeface="Calibri"/>
              <a:cs typeface="Calibri"/>
            </a:endParaRPr>
          </a:p>
          <a:p>
            <a:pPr marL="299085">
              <a:lnSpc>
                <a:spcPct val="100000"/>
              </a:lnSpc>
              <a:spcBef>
                <a:spcPts val="5"/>
              </a:spcBef>
            </a:pP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activity</a:t>
            </a:r>
            <a:r>
              <a:rPr sz="24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40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2400" spc="-70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x</a:t>
            </a:r>
            <a:r>
              <a:rPr sz="2400" spc="-1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2400" spc="-15" dirty="0">
                <a:solidFill>
                  <a:srgbClr val="FFFFFF"/>
                </a:solidFill>
                <a:latin typeface="Calibri"/>
                <a:cs typeface="Calibri"/>
              </a:rPr>
              <a:t>it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y</a:t>
            </a:r>
            <a:r>
              <a:rPr sz="2400" spc="-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15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2400" spc="-40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400" spc="-45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2400" spc="-15" dirty="0">
                <a:solidFill>
                  <a:srgbClr val="FFFFFF"/>
                </a:solidFill>
                <a:latin typeface="Calibri"/>
                <a:cs typeface="Calibri"/>
              </a:rPr>
              <a:t>ti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l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in</a:t>
            </a:r>
            <a:r>
              <a:rPr sz="24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animals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(21C</a:t>
            </a:r>
            <a:r>
              <a:rPr sz="2400" spc="-15" dirty="0">
                <a:solidFill>
                  <a:srgbClr val="FFFFFF"/>
                </a:solidFill>
                <a:latin typeface="Calibri"/>
                <a:cs typeface="Calibri"/>
              </a:rPr>
              <a:t>F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24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65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ar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2400" spc="-1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3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1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4).</a:t>
            </a:r>
            <a:endParaRPr sz="2400" dirty="0">
              <a:latin typeface="Calibri"/>
              <a:cs typeface="Calibri"/>
            </a:endParaRPr>
          </a:p>
          <a:p>
            <a:pPr marL="299085" marR="5080" indent="-287020">
              <a:lnSpc>
                <a:spcPct val="100000"/>
              </a:lnSpc>
              <a:spcBef>
                <a:spcPts val="1005"/>
              </a:spcBef>
              <a:buFont typeface="Arial MT"/>
              <a:buChar char="•"/>
              <a:tabLst>
                <a:tab pos="299085" algn="l"/>
                <a:tab pos="299720" algn="l"/>
                <a:tab pos="1348740" algn="l"/>
                <a:tab pos="2069464" algn="l"/>
                <a:tab pos="2604770" algn="l"/>
                <a:tab pos="3566795" algn="l"/>
                <a:tab pos="4293235" algn="l"/>
                <a:tab pos="4686935" algn="l"/>
                <a:tab pos="5864860" algn="l"/>
                <a:tab pos="6921500" algn="l"/>
                <a:tab pos="8021955" algn="l"/>
                <a:tab pos="8971280" algn="l"/>
                <a:tab pos="9372600" algn="l"/>
                <a:tab pos="10428605" algn="l"/>
              </a:tabLst>
            </a:pPr>
            <a:r>
              <a:rPr sz="2400" spc="-450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2400" spc="-114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xi</a:t>
            </a:r>
            <a:r>
              <a:rPr sz="2400" spc="5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ity	</a:t>
            </a:r>
            <a:r>
              <a:rPr sz="2400" spc="-50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2400" spc="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400" spc="-55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2400" spc="-15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s	a</a:t>
            </a:r>
            <a:r>
              <a:rPr sz="2400" spc="-70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e	m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2400" spc="-75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2400" spc="-15" dirty="0">
                <a:solidFill>
                  <a:srgbClr val="FFFFFF"/>
                </a:solidFill>
                <a:latin typeface="Calibri"/>
                <a:cs typeface="Calibri"/>
              </a:rPr>
              <a:t>l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y	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us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ed	</a:t>
            </a:r>
            <a:r>
              <a:rPr sz="2400" spc="-50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o	</a:t>
            </a:r>
            <a:r>
              <a:rPr sz="2400" spc="-8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400" spc="-95" dirty="0">
                <a:solidFill>
                  <a:srgbClr val="FFFFFF"/>
                </a:solidFill>
                <a:latin typeface="Calibri"/>
                <a:cs typeface="Calibri"/>
              </a:rPr>
              <a:t>x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amine	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sp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cific	a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r>
              <a:rPr sz="2400" spc="-65" dirty="0">
                <a:solidFill>
                  <a:srgbClr val="FFFFFF"/>
                </a:solidFill>
                <a:latin typeface="Calibri"/>
                <a:cs typeface="Calibri"/>
              </a:rPr>
              <a:t>v</a:t>
            </a:r>
            <a:r>
              <a:rPr sz="2400" spc="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400" spc="-70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e	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400" spc="-65" dirty="0">
                <a:solidFill>
                  <a:srgbClr val="FFFFFF"/>
                </a:solidFill>
                <a:latin typeface="Calibri"/>
                <a:cs typeface="Calibri"/>
              </a:rPr>
              <a:t>v</a:t>
            </a:r>
            <a:r>
              <a:rPr sz="2400" spc="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400" spc="-50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ts	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r	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spe</a:t>
            </a:r>
            <a:r>
              <a:rPr sz="2400" spc="5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f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ic	end  </a:t>
            </a:r>
            <a:r>
              <a:rPr sz="2400" spc="-15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2400" spc="-1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2400" spc="-40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2400" spc="-15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suc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h</a:t>
            </a:r>
            <a:r>
              <a:rPr sz="24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as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55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2400" spc="-35" dirty="0">
                <a:solidFill>
                  <a:srgbClr val="FFFFFF"/>
                </a:solidFill>
                <a:latin typeface="Calibri"/>
                <a:cs typeface="Calibri"/>
              </a:rPr>
              <a:t>an</a:t>
            </a:r>
            <a:r>
              <a:rPr sz="2400" spc="-30" dirty="0">
                <a:solidFill>
                  <a:srgbClr val="FFFFFF"/>
                </a:solidFill>
                <a:latin typeface="Calibri"/>
                <a:cs typeface="Calibri"/>
              </a:rPr>
              <a:t>ce</a:t>
            </a:r>
            <a:r>
              <a:rPr sz="2400" spc="-235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,</a:t>
            </a:r>
            <a:r>
              <a:rPr sz="2400" spc="-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45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2400" spc="-25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2400" spc="-60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2400" spc="-25" dirty="0">
                <a:solidFill>
                  <a:srgbClr val="FFFFFF"/>
                </a:solidFill>
                <a:latin typeface="Calibri"/>
                <a:cs typeface="Calibri"/>
              </a:rPr>
              <a:t>di</a:t>
            </a:r>
            <a:r>
              <a:rPr sz="2400" spc="-30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2400" spc="-50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2400" spc="-80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x</a:t>
            </a:r>
            <a:r>
              <a:rPr sz="2400" spc="-2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2400" spc="-25" dirty="0">
                <a:solidFill>
                  <a:srgbClr val="FFFFFF"/>
                </a:solidFill>
                <a:latin typeface="Calibri"/>
                <a:cs typeface="Calibri"/>
              </a:rPr>
              <a:t>it</a:t>
            </a:r>
            <a:r>
              <a:rPr sz="2400" spc="-200" dirty="0">
                <a:solidFill>
                  <a:srgbClr val="FFFFFF"/>
                </a:solidFill>
                <a:latin typeface="Calibri"/>
                <a:cs typeface="Calibri"/>
              </a:rPr>
              <a:t>y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,</a:t>
            </a:r>
            <a:r>
              <a:rPr sz="2400" spc="-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15" dirty="0">
                <a:solidFill>
                  <a:srgbClr val="FFFFFF"/>
                </a:solidFill>
                <a:latin typeface="Calibri"/>
                <a:cs typeface="Calibri"/>
              </a:rPr>
              <a:t>skin</a:t>
            </a:r>
            <a:r>
              <a:rPr sz="2400" spc="-65" dirty="0">
                <a:solidFill>
                  <a:srgbClr val="FFFFFF"/>
                </a:solidFill>
                <a:latin typeface="Calibri"/>
                <a:cs typeface="Calibri"/>
              </a:rPr>
              <a:t>/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400" spc="-35" dirty="0">
                <a:solidFill>
                  <a:srgbClr val="FFFFFF"/>
                </a:solidFill>
                <a:latin typeface="Calibri"/>
                <a:cs typeface="Calibri"/>
              </a:rPr>
              <a:t>y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400" spc="-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irri</a:t>
            </a:r>
            <a:r>
              <a:rPr sz="2400" spc="-30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2400" spc="-25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2400" spc="-15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n.</a:t>
            </a:r>
            <a:endParaRPr sz="2400" dirty="0">
              <a:latin typeface="Calibri"/>
              <a:cs typeface="Calibri"/>
            </a:endParaRPr>
          </a:p>
          <a:p>
            <a:pPr marL="299085" marR="657860" indent="-287020">
              <a:lnSpc>
                <a:spcPct val="100000"/>
              </a:lnSpc>
              <a:spcBef>
                <a:spcPts val="1000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2400" spc="-70" dirty="0">
                <a:solidFill>
                  <a:srgbClr val="FFFFFF"/>
                </a:solidFill>
                <a:latin typeface="Calibri"/>
                <a:cs typeface="Calibri"/>
              </a:rPr>
              <a:t>Toxicity 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testing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also </a:t>
            </a:r>
            <a:r>
              <a:rPr sz="2400" spc="-15" dirty="0">
                <a:solidFill>
                  <a:srgbClr val="FFFFFF"/>
                </a:solidFill>
                <a:latin typeface="Calibri"/>
                <a:cs typeface="Calibri"/>
              </a:rPr>
              <a:t>helps 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calculate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the No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Observed 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Adverse </a:t>
            </a:r>
            <a:r>
              <a:rPr sz="2400" spc="-60" dirty="0">
                <a:solidFill>
                  <a:srgbClr val="FFFFFF"/>
                </a:solidFill>
                <a:latin typeface="Calibri"/>
                <a:cs typeface="Calibri"/>
              </a:rPr>
              <a:t>Effect </a:t>
            </a:r>
            <a:r>
              <a:rPr sz="2400" spc="-15" dirty="0">
                <a:solidFill>
                  <a:srgbClr val="FFFFFF"/>
                </a:solidFill>
                <a:latin typeface="Calibri"/>
                <a:cs typeface="Calibri"/>
              </a:rPr>
              <a:t>Level 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(NOAEL) </a:t>
            </a:r>
            <a:r>
              <a:rPr sz="2400" spc="-5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dose</a:t>
            </a:r>
            <a:r>
              <a:rPr sz="24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is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15" dirty="0">
                <a:solidFill>
                  <a:srgbClr val="FFFFFF"/>
                </a:solidFill>
                <a:latin typeface="Calibri"/>
                <a:cs typeface="Calibri"/>
              </a:rPr>
              <a:t>helpful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35" dirty="0">
                <a:solidFill>
                  <a:srgbClr val="FFFFFF"/>
                </a:solidFill>
                <a:latin typeface="Calibri"/>
                <a:cs typeface="Calibri"/>
              </a:rPr>
              <a:t>for</a:t>
            </a:r>
            <a:r>
              <a:rPr sz="24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clinical</a:t>
            </a:r>
            <a:r>
              <a:rPr sz="2400" spc="-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trails.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</a:t>
            </a:fld>
            <a:endParaRPr lang="en-US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93341" y="98501"/>
            <a:ext cx="826643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40" dirty="0">
                <a:latin typeface="Times New Roman"/>
                <a:cs typeface="Times New Roman"/>
              </a:rPr>
              <a:t>T</a:t>
            </a:r>
            <a:r>
              <a:rPr sz="3600" b="1" spc="-35" dirty="0">
                <a:latin typeface="Times New Roman"/>
                <a:cs typeface="Times New Roman"/>
              </a:rPr>
              <a:t>Y</a:t>
            </a:r>
            <a:r>
              <a:rPr sz="3600" b="1" spc="-40" dirty="0">
                <a:latin typeface="Times New Roman"/>
                <a:cs typeface="Times New Roman"/>
              </a:rPr>
              <a:t>PE</a:t>
            </a:r>
            <a:r>
              <a:rPr sz="3600" b="1" dirty="0">
                <a:latin typeface="Times New Roman"/>
                <a:cs typeface="Times New Roman"/>
              </a:rPr>
              <a:t>S</a:t>
            </a:r>
            <a:r>
              <a:rPr sz="3600" b="1" spc="-95" dirty="0">
                <a:latin typeface="Times New Roman"/>
                <a:cs typeface="Times New Roman"/>
              </a:rPr>
              <a:t> </a:t>
            </a:r>
            <a:r>
              <a:rPr sz="3600" b="1" spc="25" dirty="0">
                <a:latin typeface="Times New Roman"/>
                <a:cs typeface="Times New Roman"/>
              </a:rPr>
              <a:t>O</a:t>
            </a:r>
            <a:r>
              <a:rPr sz="3600" b="1" dirty="0">
                <a:latin typeface="Times New Roman"/>
                <a:cs typeface="Times New Roman"/>
              </a:rPr>
              <a:t>F</a:t>
            </a:r>
            <a:r>
              <a:rPr sz="3600" b="1" spc="-75" dirty="0">
                <a:latin typeface="Times New Roman"/>
                <a:cs typeface="Times New Roman"/>
              </a:rPr>
              <a:t> </a:t>
            </a:r>
            <a:r>
              <a:rPr sz="3600" b="1" spc="-125" dirty="0">
                <a:latin typeface="Times New Roman"/>
                <a:cs typeface="Times New Roman"/>
              </a:rPr>
              <a:t>L</a:t>
            </a:r>
            <a:r>
              <a:rPr sz="3600" b="1" spc="-130" dirty="0">
                <a:latin typeface="Times New Roman"/>
                <a:cs typeface="Times New Roman"/>
              </a:rPr>
              <a:t>O</a:t>
            </a:r>
            <a:r>
              <a:rPr sz="3600" b="1" spc="-120" dirty="0">
                <a:latin typeface="Times New Roman"/>
                <a:cs typeface="Times New Roman"/>
              </a:rPr>
              <a:t>CA</a:t>
            </a:r>
            <a:r>
              <a:rPr sz="3600" b="1" dirty="0">
                <a:latin typeface="Times New Roman"/>
                <a:cs typeface="Times New Roman"/>
              </a:rPr>
              <a:t>L</a:t>
            </a:r>
            <a:r>
              <a:rPr sz="3600" b="1" spc="-525" dirty="0">
                <a:latin typeface="Times New Roman"/>
                <a:cs typeface="Times New Roman"/>
              </a:rPr>
              <a:t> </a:t>
            </a:r>
            <a:r>
              <a:rPr sz="3600" b="1" spc="-135" dirty="0">
                <a:latin typeface="Times New Roman"/>
                <a:cs typeface="Times New Roman"/>
              </a:rPr>
              <a:t>T</a:t>
            </a:r>
            <a:r>
              <a:rPr sz="3600" b="1" spc="-80" dirty="0">
                <a:latin typeface="Times New Roman"/>
                <a:cs typeface="Times New Roman"/>
              </a:rPr>
              <a:t>O</a:t>
            </a:r>
            <a:r>
              <a:rPr sz="3600" b="1" spc="-70" dirty="0">
                <a:latin typeface="Times New Roman"/>
                <a:cs typeface="Times New Roman"/>
              </a:rPr>
              <a:t>XICI</a:t>
            </a:r>
            <a:r>
              <a:rPr sz="3600" b="1" spc="-80" dirty="0">
                <a:latin typeface="Times New Roman"/>
                <a:cs typeface="Times New Roman"/>
              </a:rPr>
              <a:t>T</a:t>
            </a:r>
            <a:r>
              <a:rPr sz="3600" b="1" dirty="0">
                <a:latin typeface="Times New Roman"/>
                <a:cs typeface="Times New Roman"/>
              </a:rPr>
              <a:t>Y</a:t>
            </a:r>
            <a:r>
              <a:rPr sz="3600" b="1" spc="-95" dirty="0">
                <a:latin typeface="Times New Roman"/>
                <a:cs typeface="Times New Roman"/>
              </a:rPr>
              <a:t> </a:t>
            </a:r>
            <a:r>
              <a:rPr sz="3600" b="1" spc="30" dirty="0">
                <a:latin typeface="Times New Roman"/>
                <a:cs typeface="Times New Roman"/>
              </a:rPr>
              <a:t>S</a:t>
            </a:r>
            <a:r>
              <a:rPr sz="3600" b="1" spc="25" dirty="0">
                <a:latin typeface="Times New Roman"/>
                <a:cs typeface="Times New Roman"/>
              </a:rPr>
              <a:t>T</a:t>
            </a:r>
            <a:r>
              <a:rPr sz="3600" b="1" spc="35" dirty="0">
                <a:latin typeface="Times New Roman"/>
                <a:cs typeface="Times New Roman"/>
              </a:rPr>
              <a:t>UD</a:t>
            </a:r>
            <a:r>
              <a:rPr sz="3600" b="1" spc="20" dirty="0">
                <a:latin typeface="Times New Roman"/>
                <a:cs typeface="Times New Roman"/>
              </a:rPr>
              <a:t>I</a:t>
            </a:r>
            <a:r>
              <a:rPr sz="3600" b="1" spc="25" dirty="0">
                <a:latin typeface="Times New Roman"/>
                <a:cs typeface="Times New Roman"/>
              </a:rPr>
              <a:t>E</a:t>
            </a:r>
            <a:r>
              <a:rPr sz="3600" b="1" dirty="0">
                <a:latin typeface="Times New Roman"/>
                <a:cs typeface="Times New Roman"/>
              </a:rPr>
              <a:t>S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098675" y="1271777"/>
            <a:ext cx="271272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15265" indent="-203200">
              <a:lnSpc>
                <a:spcPct val="100000"/>
              </a:lnSpc>
              <a:spcBef>
                <a:spcPts val="105"/>
              </a:spcBef>
              <a:buClr>
                <a:srgbClr val="C00000"/>
              </a:buClr>
              <a:buSzPct val="90000"/>
              <a:buFont typeface="Wingdings"/>
              <a:buChar char=""/>
              <a:tabLst>
                <a:tab pos="215900" algn="l"/>
              </a:tabLst>
            </a:pP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Dermal</a:t>
            </a:r>
            <a:r>
              <a:rPr sz="2000" b="1" spc="-9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toxicity</a:t>
            </a:r>
            <a:r>
              <a:rPr sz="2000" b="1" spc="-1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studies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098675" y="2491867"/>
            <a:ext cx="2600325" cy="6356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  <a:buClr>
                <a:srgbClr val="C00000"/>
              </a:buClr>
              <a:buSzPct val="90000"/>
              <a:buFont typeface="Wingdings"/>
              <a:buChar char=""/>
              <a:tabLst>
                <a:tab pos="215900" algn="l"/>
              </a:tabLst>
            </a:pP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Dermal</a:t>
            </a:r>
            <a:r>
              <a:rPr sz="2000" b="1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ph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sz="2000" b="1" spc="-15" dirty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sz="20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o-t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sz="2000" b="1" spc="-25" dirty="0">
                <a:solidFill>
                  <a:srgbClr val="FFFFFF"/>
                </a:solidFill>
                <a:latin typeface="Times New Roman"/>
                <a:cs typeface="Times New Roman"/>
              </a:rPr>
              <a:t>x</a:t>
            </a:r>
            <a:r>
              <a:rPr sz="2000" b="1" spc="-20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2000" b="1" spc="-15" dirty="0">
                <a:solidFill>
                  <a:srgbClr val="FFFFFF"/>
                </a:solidFill>
                <a:latin typeface="Times New Roman"/>
                <a:cs typeface="Times New Roman"/>
              </a:rPr>
              <a:t>c</a:t>
            </a:r>
            <a:r>
              <a:rPr sz="2000" b="1" spc="-20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20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y  </a:t>
            </a:r>
            <a:r>
              <a:rPr sz="20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studies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098675" y="4015866"/>
            <a:ext cx="267716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15265" indent="-203200">
              <a:lnSpc>
                <a:spcPct val="100000"/>
              </a:lnSpc>
              <a:spcBef>
                <a:spcPts val="100"/>
              </a:spcBef>
              <a:buClr>
                <a:srgbClr val="C00000"/>
              </a:buClr>
              <a:buSzPct val="90000"/>
              <a:buFont typeface="Wingdings"/>
              <a:buChar char=""/>
              <a:tabLst>
                <a:tab pos="215900" algn="l"/>
              </a:tabLst>
            </a:pPr>
            <a:r>
              <a:rPr sz="2000" b="1" spc="-225" dirty="0">
                <a:solidFill>
                  <a:srgbClr val="FFFFFF"/>
                </a:solidFill>
                <a:latin typeface="Times New Roman"/>
                <a:cs typeface="Times New Roman"/>
              </a:rPr>
              <a:t>V</a:t>
            </a:r>
            <a:r>
              <a:rPr sz="2000" b="1" spc="-45" dirty="0">
                <a:solidFill>
                  <a:srgbClr val="FFFFFF"/>
                </a:solidFill>
                <a:latin typeface="Times New Roman"/>
                <a:cs typeface="Times New Roman"/>
              </a:rPr>
              <a:t>ag</a:t>
            </a:r>
            <a:r>
              <a:rPr sz="2000" b="1" spc="-55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2000" b="1" spc="-50" dirty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sz="2000" b="1" spc="-45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sz="2000" b="1" spc="-1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sz="2000" b="1" spc="-15" dirty="0">
                <a:solidFill>
                  <a:srgbClr val="FFFFFF"/>
                </a:solidFill>
                <a:latin typeface="Times New Roman"/>
                <a:cs typeface="Times New Roman"/>
              </a:rPr>
              <a:t>x</a:t>
            </a:r>
            <a:r>
              <a:rPr sz="2000" b="1" spc="-20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2000" b="1" spc="-15" dirty="0">
                <a:solidFill>
                  <a:srgbClr val="FFFFFF"/>
                </a:solidFill>
                <a:latin typeface="Times New Roman"/>
                <a:cs typeface="Times New Roman"/>
              </a:rPr>
              <a:t>c</a:t>
            </a:r>
            <a:r>
              <a:rPr sz="2000" b="1" spc="-20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20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y</a:t>
            </a:r>
            <a:r>
              <a:rPr sz="2000" b="1" spc="-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spc="10" dirty="0">
                <a:solidFill>
                  <a:srgbClr val="FFFFFF"/>
                </a:solidFill>
                <a:latin typeface="Times New Roman"/>
                <a:cs typeface="Times New Roman"/>
              </a:rPr>
              <a:t>stud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20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098675" y="5540451"/>
            <a:ext cx="276415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15265" indent="-203200">
              <a:lnSpc>
                <a:spcPct val="100000"/>
              </a:lnSpc>
              <a:spcBef>
                <a:spcPts val="100"/>
              </a:spcBef>
              <a:buClr>
                <a:srgbClr val="C00000"/>
              </a:buClr>
              <a:buSzPct val="90000"/>
              <a:buFont typeface="Wingdings"/>
              <a:buChar char=""/>
              <a:tabLst>
                <a:tab pos="215900" algn="l"/>
              </a:tabLst>
            </a:pPr>
            <a:r>
              <a:rPr sz="20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Rectal</a:t>
            </a:r>
            <a:r>
              <a:rPr sz="2000" b="1" spc="-9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spc="-25" dirty="0">
                <a:solidFill>
                  <a:srgbClr val="FFFFFF"/>
                </a:solidFill>
                <a:latin typeface="Times New Roman"/>
                <a:cs typeface="Times New Roman"/>
              </a:rPr>
              <a:t>tolerance</a:t>
            </a:r>
            <a:r>
              <a:rPr sz="2000" b="1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studies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197221" y="1200657"/>
            <a:ext cx="4834890" cy="49422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15265" indent="-203200">
              <a:lnSpc>
                <a:spcPct val="100000"/>
              </a:lnSpc>
              <a:spcBef>
                <a:spcPts val="105"/>
              </a:spcBef>
              <a:buClr>
                <a:srgbClr val="C00000"/>
              </a:buClr>
              <a:buSzPct val="95000"/>
              <a:buFont typeface="Wingdings"/>
              <a:buChar char=""/>
              <a:tabLst>
                <a:tab pos="215900" algn="l"/>
              </a:tabLst>
            </a:pPr>
            <a:r>
              <a:rPr sz="2000" spc="-55" dirty="0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sz="2000" spc="-5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000" spc="-55" dirty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sz="2000" spc="-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&amp;</a:t>
            </a:r>
            <a:r>
              <a:rPr sz="2000" spc="-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45" dirty="0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sz="2000" spc="-4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000" spc="-35" dirty="0">
                <a:solidFill>
                  <a:srgbClr val="FFFFFF"/>
                </a:solidFill>
                <a:latin typeface="Times New Roman"/>
                <a:cs typeface="Times New Roman"/>
              </a:rPr>
              <a:t>bb</a:t>
            </a:r>
            <a:r>
              <a:rPr sz="2000" spc="-45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endParaRPr sz="2000">
              <a:latin typeface="Times New Roman"/>
              <a:cs typeface="Times New Roman"/>
            </a:endParaRPr>
          </a:p>
          <a:p>
            <a:pPr marL="215265" indent="-203200">
              <a:lnSpc>
                <a:spcPct val="100000"/>
              </a:lnSpc>
              <a:buClr>
                <a:srgbClr val="C00000"/>
              </a:buClr>
              <a:buSzPct val="95000"/>
              <a:buFont typeface="Wingdings"/>
              <a:buChar char=""/>
              <a:tabLst>
                <a:tab pos="215900" algn="l"/>
              </a:tabLst>
            </a:pPr>
            <a:r>
              <a:rPr sz="2000" spc="-60" dirty="0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sz="2000" spc="-55" dirty="0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sz="2000" spc="-65" dirty="0">
                <a:solidFill>
                  <a:srgbClr val="FFFFFF"/>
                </a:solidFill>
                <a:latin typeface="Times New Roman"/>
                <a:cs typeface="Times New Roman"/>
              </a:rPr>
              <a:t>ca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sz="2000" spc="-1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65" dirty="0">
                <a:solidFill>
                  <a:srgbClr val="FFFFFF"/>
                </a:solidFill>
                <a:latin typeface="Times New Roman"/>
                <a:cs typeface="Times New Roman"/>
              </a:rPr>
              <a:t>si</a:t>
            </a:r>
            <a:r>
              <a:rPr sz="2000" spc="-55" dirty="0">
                <a:solidFill>
                  <a:srgbClr val="FFFFFF"/>
                </a:solidFill>
                <a:latin typeface="Times New Roman"/>
                <a:cs typeface="Times New Roman"/>
              </a:rPr>
              <a:t>gn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sz="2000" spc="-1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35" dirty="0">
                <a:solidFill>
                  <a:srgbClr val="FFFFFF"/>
                </a:solidFill>
                <a:latin typeface="Times New Roman"/>
                <a:cs typeface="Times New Roman"/>
              </a:rPr>
              <a:t>(</a:t>
            </a:r>
            <a:r>
              <a:rPr sz="2000" spc="-40" dirty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sz="2000" spc="-35" dirty="0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sz="2000" spc="-45" dirty="0">
                <a:solidFill>
                  <a:srgbClr val="FFFFFF"/>
                </a:solidFill>
                <a:latin typeface="Times New Roman"/>
                <a:cs typeface="Times New Roman"/>
              </a:rPr>
              <a:t>yth</a:t>
            </a:r>
            <a:r>
              <a:rPr sz="2000" spc="-40" dirty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sz="2000" spc="-60" dirty="0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sz="2000" spc="-4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, </a:t>
            </a:r>
            <a:r>
              <a:rPr sz="2000" spc="-35" dirty="0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sz="2000" spc="-40" dirty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sz="2000" spc="-35" dirty="0">
                <a:solidFill>
                  <a:srgbClr val="FFFFFF"/>
                </a:solidFill>
                <a:latin typeface="Times New Roman"/>
                <a:cs typeface="Times New Roman"/>
              </a:rPr>
              <a:t>d</a:t>
            </a:r>
            <a:r>
              <a:rPr sz="2000" spc="-40" dirty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sz="2000" spc="-60" dirty="0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sz="2000" spc="-4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)</a:t>
            </a:r>
            <a:endParaRPr sz="2000">
              <a:latin typeface="Times New Roman"/>
              <a:cs typeface="Times New Roman"/>
            </a:endParaRPr>
          </a:p>
          <a:p>
            <a:pPr marL="215265" indent="-203200">
              <a:lnSpc>
                <a:spcPct val="100000"/>
              </a:lnSpc>
              <a:buClr>
                <a:srgbClr val="C00000"/>
              </a:buClr>
              <a:buSzPct val="95000"/>
              <a:buFont typeface="Wingdings"/>
              <a:buChar char=""/>
              <a:tabLst>
                <a:tab pos="215900" algn="l"/>
              </a:tabLst>
            </a:pPr>
            <a:r>
              <a:rPr sz="2000" spc="-45" dirty="0">
                <a:solidFill>
                  <a:srgbClr val="FFFFFF"/>
                </a:solidFill>
                <a:latin typeface="Times New Roman"/>
                <a:cs typeface="Times New Roman"/>
              </a:rPr>
              <a:t>h</a:t>
            </a:r>
            <a:r>
              <a:rPr sz="2000" spc="-55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2000" spc="-50" dirty="0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sz="2000" spc="-55" dirty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sz="2000" spc="-45" dirty="0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sz="2000" spc="-55" dirty="0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sz="2000" spc="-60" dirty="0">
                <a:solidFill>
                  <a:srgbClr val="FFFFFF"/>
                </a:solidFill>
                <a:latin typeface="Times New Roman"/>
                <a:cs typeface="Times New Roman"/>
              </a:rPr>
              <a:t>og</a:t>
            </a:r>
            <a:r>
              <a:rPr sz="2000" spc="-55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2000" spc="-50" dirty="0">
                <a:solidFill>
                  <a:srgbClr val="FFFFFF"/>
                </a:solidFill>
                <a:latin typeface="Times New Roman"/>
                <a:cs typeface="Times New Roman"/>
              </a:rPr>
              <a:t>c</a:t>
            </a:r>
            <a:r>
              <a:rPr sz="2000" spc="-65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sz="2000" spc="-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40" dirty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sz="2000" spc="-35" dirty="0">
                <a:solidFill>
                  <a:srgbClr val="FFFFFF"/>
                </a:solidFill>
                <a:latin typeface="Times New Roman"/>
                <a:cs typeface="Times New Roman"/>
              </a:rPr>
              <a:t>x</a:t>
            </a:r>
            <a:r>
              <a:rPr sz="2000" spc="-4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000" spc="-55" dirty="0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sz="2000" spc="-45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2000" spc="-35" dirty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sz="2000" spc="-4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000" spc="-45" dirty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sz="2000" spc="-55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2000" spc="-45" dirty="0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Clr>
                <a:srgbClr val="C00000"/>
              </a:buClr>
              <a:buFont typeface="Wingdings"/>
              <a:buChar char=""/>
            </a:pPr>
            <a:endParaRPr sz="2100">
              <a:latin typeface="Times New Roman"/>
              <a:cs typeface="Times New Roman"/>
            </a:endParaRPr>
          </a:p>
          <a:p>
            <a:pPr marL="215265" indent="-203200">
              <a:lnSpc>
                <a:spcPct val="100000"/>
              </a:lnSpc>
              <a:buClr>
                <a:srgbClr val="C00000"/>
              </a:buClr>
              <a:buSzPct val="95000"/>
              <a:buFont typeface="Wingdings"/>
              <a:buChar char=""/>
              <a:tabLst>
                <a:tab pos="215900" algn="l"/>
              </a:tabLst>
            </a:pPr>
            <a:r>
              <a:rPr sz="2000" spc="-20" dirty="0">
                <a:solidFill>
                  <a:srgbClr val="FFFFFF"/>
                </a:solidFill>
                <a:latin typeface="Times New Roman"/>
                <a:cs typeface="Times New Roman"/>
              </a:rPr>
              <a:t>Guinea</a:t>
            </a:r>
            <a:r>
              <a:rPr sz="2000" spc="-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40" dirty="0">
                <a:solidFill>
                  <a:srgbClr val="FFFFFF"/>
                </a:solidFill>
                <a:latin typeface="Times New Roman"/>
                <a:cs typeface="Times New Roman"/>
              </a:rPr>
              <a:t>pig</a:t>
            </a:r>
            <a:endParaRPr sz="2000">
              <a:latin typeface="Times New Roman"/>
              <a:cs typeface="Times New Roman"/>
            </a:endParaRPr>
          </a:p>
          <a:p>
            <a:pPr marL="215265" indent="-203200">
              <a:lnSpc>
                <a:spcPct val="100000"/>
              </a:lnSpc>
              <a:buClr>
                <a:srgbClr val="C00000"/>
              </a:buClr>
              <a:buSzPct val="95000"/>
              <a:buFont typeface="Wingdings"/>
              <a:buChar char=""/>
              <a:tabLst>
                <a:tab pos="215900" algn="l"/>
              </a:tabLst>
            </a:pPr>
            <a:r>
              <a:rPr sz="2000" spc="-30" dirty="0">
                <a:solidFill>
                  <a:srgbClr val="FFFFFF"/>
                </a:solidFill>
                <a:latin typeface="Times New Roman"/>
                <a:cs typeface="Times New Roman"/>
              </a:rPr>
              <a:t>Used</a:t>
            </a:r>
            <a:r>
              <a:rPr sz="2000" spc="-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2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2000" spc="-9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15" dirty="0">
                <a:solidFill>
                  <a:srgbClr val="FFFFFF"/>
                </a:solidFill>
                <a:latin typeface="Times New Roman"/>
                <a:cs typeface="Times New Roman"/>
              </a:rPr>
              <a:t>treatment</a:t>
            </a:r>
            <a:r>
              <a:rPr sz="200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2000" spc="29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35" dirty="0">
                <a:solidFill>
                  <a:srgbClr val="FFFFFF"/>
                </a:solidFill>
                <a:latin typeface="Times New Roman"/>
                <a:cs typeface="Times New Roman"/>
              </a:rPr>
              <a:t>leucoderma</a:t>
            </a:r>
            <a:endParaRPr sz="2000">
              <a:latin typeface="Times New Roman"/>
              <a:cs typeface="Times New Roman"/>
            </a:endParaRPr>
          </a:p>
          <a:p>
            <a:pPr marL="215265" indent="-203200">
              <a:lnSpc>
                <a:spcPct val="100000"/>
              </a:lnSpc>
              <a:buClr>
                <a:srgbClr val="C00000"/>
              </a:buClr>
              <a:buSzPct val="95000"/>
              <a:buFont typeface="Wingdings"/>
              <a:buChar char=""/>
              <a:tabLst>
                <a:tab pos="215900" algn="l"/>
              </a:tabLst>
            </a:pPr>
            <a:r>
              <a:rPr sz="2000" spc="-40" dirty="0">
                <a:solidFill>
                  <a:srgbClr val="FFFFFF"/>
                </a:solidFill>
                <a:latin typeface="Times New Roman"/>
                <a:cs typeface="Times New Roman"/>
              </a:rPr>
              <a:t>Examination</a:t>
            </a:r>
            <a:r>
              <a:rPr sz="20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20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40" dirty="0">
                <a:solidFill>
                  <a:srgbClr val="FFFFFF"/>
                </a:solidFill>
                <a:latin typeface="Times New Roman"/>
                <a:cs typeface="Times New Roman"/>
              </a:rPr>
              <a:t>erythema</a:t>
            </a:r>
            <a:r>
              <a:rPr sz="2000" spc="-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&amp;</a:t>
            </a:r>
            <a:r>
              <a:rPr sz="2000" spc="-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35" dirty="0">
                <a:solidFill>
                  <a:srgbClr val="FFFFFF"/>
                </a:solidFill>
                <a:latin typeface="Times New Roman"/>
                <a:cs typeface="Times New Roman"/>
              </a:rPr>
              <a:t>oedema</a:t>
            </a:r>
            <a:r>
              <a:rPr sz="2000" spc="-9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formation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buClr>
                <a:srgbClr val="C00000"/>
              </a:buClr>
              <a:buFont typeface="Wingdings"/>
              <a:buChar char=""/>
            </a:pPr>
            <a:endParaRPr sz="2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Clr>
                <a:srgbClr val="C00000"/>
              </a:buClr>
              <a:buFont typeface="Wingdings"/>
              <a:buChar char=""/>
            </a:pPr>
            <a:endParaRPr sz="2100">
              <a:latin typeface="Times New Roman"/>
              <a:cs typeface="Times New Roman"/>
            </a:endParaRPr>
          </a:p>
          <a:p>
            <a:pPr marL="215265" indent="-203200">
              <a:lnSpc>
                <a:spcPct val="100000"/>
              </a:lnSpc>
              <a:spcBef>
                <a:spcPts val="5"/>
              </a:spcBef>
              <a:buClr>
                <a:srgbClr val="C00000"/>
              </a:buClr>
              <a:buSzPct val="95000"/>
              <a:buFont typeface="Wingdings"/>
              <a:buChar char=""/>
              <a:tabLst>
                <a:tab pos="215900" algn="l"/>
              </a:tabLst>
            </a:pPr>
            <a:r>
              <a:rPr sz="2000" spc="-45" dirty="0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sz="2000" spc="-4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000" spc="-35" dirty="0">
                <a:solidFill>
                  <a:srgbClr val="FFFFFF"/>
                </a:solidFill>
                <a:latin typeface="Times New Roman"/>
                <a:cs typeface="Times New Roman"/>
              </a:rPr>
              <a:t>bb</a:t>
            </a:r>
            <a:r>
              <a:rPr sz="2000" spc="-45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sz="2000" spc="-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5" dirty="0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sz="2000" spc="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5" dirty="0">
                <a:solidFill>
                  <a:srgbClr val="FFFFFF"/>
                </a:solidFill>
                <a:latin typeface="Times New Roman"/>
                <a:cs typeface="Times New Roman"/>
              </a:rPr>
              <a:t>Dog</a:t>
            </a:r>
            <a:endParaRPr sz="2000">
              <a:latin typeface="Times New Roman"/>
              <a:cs typeface="Times New Roman"/>
            </a:endParaRPr>
          </a:p>
          <a:p>
            <a:pPr marL="215265" indent="-203200">
              <a:lnSpc>
                <a:spcPct val="100000"/>
              </a:lnSpc>
              <a:buClr>
                <a:srgbClr val="C00000"/>
              </a:buClr>
              <a:buSzPct val="95000"/>
              <a:buFont typeface="Wingdings"/>
              <a:buChar char=""/>
              <a:tabLst>
                <a:tab pos="215900" algn="l"/>
                <a:tab pos="1882775" algn="l"/>
              </a:tabLst>
            </a:pPr>
            <a:r>
              <a:rPr sz="2000" spc="-10" dirty="0">
                <a:solidFill>
                  <a:srgbClr val="FFFFFF"/>
                </a:solidFill>
                <a:latin typeface="Times New Roman"/>
                <a:cs typeface="Times New Roman"/>
              </a:rPr>
              <a:t>Observation</a:t>
            </a:r>
            <a:r>
              <a:rPr sz="200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of	</a:t>
            </a:r>
            <a:r>
              <a:rPr sz="2000" spc="-75" dirty="0">
                <a:solidFill>
                  <a:srgbClr val="FFFFFF"/>
                </a:solidFill>
                <a:latin typeface="Times New Roman"/>
                <a:cs typeface="Times New Roman"/>
              </a:rPr>
              <a:t>swelling,</a:t>
            </a:r>
            <a:endParaRPr sz="2000">
              <a:latin typeface="Times New Roman"/>
              <a:cs typeface="Times New Roman"/>
            </a:endParaRPr>
          </a:p>
          <a:p>
            <a:pPr marL="215265" indent="-203200">
              <a:lnSpc>
                <a:spcPct val="100000"/>
              </a:lnSpc>
              <a:buClr>
                <a:srgbClr val="C00000"/>
              </a:buClr>
              <a:buSzPct val="95000"/>
              <a:buFont typeface="Wingdings"/>
              <a:buChar char=""/>
              <a:tabLst>
                <a:tab pos="215900" algn="l"/>
              </a:tabLst>
            </a:pPr>
            <a:r>
              <a:rPr sz="2000" spc="-35" dirty="0">
                <a:solidFill>
                  <a:srgbClr val="FFFFFF"/>
                </a:solidFill>
                <a:latin typeface="Times New Roman"/>
                <a:cs typeface="Times New Roman"/>
              </a:rPr>
              <a:t>h</a:t>
            </a:r>
            <a:r>
              <a:rPr sz="2000" spc="-45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2000" spc="-40" dirty="0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sz="2000" spc="-45" dirty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sz="2000" spc="-35" dirty="0">
                <a:solidFill>
                  <a:srgbClr val="FFFFFF"/>
                </a:solidFill>
                <a:latin typeface="Times New Roman"/>
                <a:cs typeface="Times New Roman"/>
              </a:rPr>
              <a:t>op</a:t>
            </a:r>
            <a:r>
              <a:rPr sz="2000" spc="-4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000" spc="-45" dirty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sz="2000" spc="-35" dirty="0">
                <a:solidFill>
                  <a:srgbClr val="FFFFFF"/>
                </a:solidFill>
                <a:latin typeface="Times New Roman"/>
                <a:cs typeface="Times New Roman"/>
              </a:rPr>
              <a:t>ho</a:t>
            </a:r>
            <a:r>
              <a:rPr sz="2000" spc="-45" dirty="0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sz="2000" spc="-35" dirty="0">
                <a:solidFill>
                  <a:srgbClr val="FFFFFF"/>
                </a:solidFill>
                <a:latin typeface="Times New Roman"/>
                <a:cs typeface="Times New Roman"/>
              </a:rPr>
              <a:t>og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y</a:t>
            </a:r>
            <a:r>
              <a:rPr sz="2000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20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80" dirty="0">
                <a:solidFill>
                  <a:srgbClr val="FFFFFF"/>
                </a:solidFill>
                <a:latin typeface="Times New Roman"/>
                <a:cs typeface="Times New Roman"/>
              </a:rPr>
              <a:t>v</a:t>
            </a:r>
            <a:r>
              <a:rPr sz="2000" spc="-9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000" spc="-80" dirty="0">
                <a:solidFill>
                  <a:srgbClr val="FFFFFF"/>
                </a:solidFill>
                <a:latin typeface="Times New Roman"/>
                <a:cs typeface="Times New Roman"/>
              </a:rPr>
              <a:t>g</a:t>
            </a:r>
            <a:r>
              <a:rPr sz="2000" spc="-90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2000" spc="-80" dirty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sz="2000" spc="-9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sz="2000" spc="-2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105" dirty="0">
                <a:solidFill>
                  <a:srgbClr val="FFFFFF"/>
                </a:solidFill>
                <a:latin typeface="Times New Roman"/>
                <a:cs typeface="Times New Roman"/>
              </a:rPr>
              <a:t>w</a:t>
            </a:r>
            <a:r>
              <a:rPr sz="2000" spc="-114" dirty="0">
                <a:solidFill>
                  <a:srgbClr val="FFFFFF"/>
                </a:solidFill>
                <a:latin typeface="Times New Roman"/>
                <a:cs typeface="Times New Roman"/>
              </a:rPr>
              <a:t>al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Clr>
                <a:srgbClr val="C00000"/>
              </a:buClr>
              <a:buFont typeface="Wingdings"/>
              <a:buChar char=""/>
            </a:pPr>
            <a:endParaRPr sz="2100">
              <a:latin typeface="Times New Roman"/>
              <a:cs typeface="Times New Roman"/>
            </a:endParaRPr>
          </a:p>
          <a:p>
            <a:pPr marL="215265" indent="-203200">
              <a:lnSpc>
                <a:spcPct val="100000"/>
              </a:lnSpc>
              <a:buClr>
                <a:srgbClr val="C00000"/>
              </a:buClr>
              <a:buSzPct val="95000"/>
              <a:buFont typeface="Wingdings"/>
              <a:buChar char=""/>
              <a:tabLst>
                <a:tab pos="215900" algn="l"/>
              </a:tabLst>
            </a:pPr>
            <a:r>
              <a:rPr sz="2000" spc="-45" dirty="0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sz="2000" spc="-4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000" spc="-35" dirty="0">
                <a:solidFill>
                  <a:srgbClr val="FFFFFF"/>
                </a:solidFill>
                <a:latin typeface="Times New Roman"/>
                <a:cs typeface="Times New Roman"/>
              </a:rPr>
              <a:t>bb</a:t>
            </a:r>
            <a:r>
              <a:rPr sz="2000" spc="-45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sz="2000" spc="-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5" dirty="0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sz="2000" spc="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5" dirty="0">
                <a:solidFill>
                  <a:srgbClr val="FFFFFF"/>
                </a:solidFill>
                <a:latin typeface="Times New Roman"/>
                <a:cs typeface="Times New Roman"/>
              </a:rPr>
              <a:t>Dog</a:t>
            </a:r>
            <a:endParaRPr sz="2000">
              <a:latin typeface="Times New Roman"/>
              <a:cs typeface="Times New Roman"/>
            </a:endParaRPr>
          </a:p>
          <a:p>
            <a:pPr marL="215265" indent="-203200">
              <a:lnSpc>
                <a:spcPct val="100000"/>
              </a:lnSpc>
              <a:buClr>
                <a:srgbClr val="C00000"/>
              </a:buClr>
              <a:buSzPct val="95000"/>
              <a:buFont typeface="Wingdings"/>
              <a:buChar char=""/>
              <a:tabLst>
                <a:tab pos="215900" algn="l"/>
              </a:tabLst>
            </a:pPr>
            <a:r>
              <a:rPr sz="2000" spc="-85" dirty="0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sz="2000" spc="-90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2000" spc="-80" dirty="0">
                <a:solidFill>
                  <a:srgbClr val="FFFFFF"/>
                </a:solidFill>
                <a:latin typeface="Times New Roman"/>
                <a:cs typeface="Times New Roman"/>
              </a:rPr>
              <a:t>gn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sz="2000" spc="-1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20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45" dirty="0">
                <a:solidFill>
                  <a:srgbClr val="FFFFFF"/>
                </a:solidFill>
                <a:latin typeface="Times New Roman"/>
                <a:cs typeface="Times New Roman"/>
              </a:rPr>
              <a:t>p</a:t>
            </a:r>
            <a:r>
              <a:rPr sz="2000" spc="-5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000" spc="-55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2000" spc="-45" dirty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,</a:t>
            </a:r>
            <a:r>
              <a:rPr sz="2000" spc="-9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b</a:t>
            </a:r>
            <a:r>
              <a:rPr sz="2000" spc="-25" dirty="0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sz="2000" spc="-15" dirty="0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d</a:t>
            </a:r>
            <a:r>
              <a:rPr sz="2000" spc="-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5" dirty="0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sz="2000" spc="-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60" dirty="0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sz="2000" spc="-35" dirty="0">
                <a:solidFill>
                  <a:srgbClr val="FFFFFF"/>
                </a:solidFill>
                <a:latin typeface="Times New Roman"/>
                <a:cs typeface="Times New Roman"/>
              </a:rPr>
              <a:t>u</a:t>
            </a:r>
            <a:r>
              <a:rPr sz="2000" spc="-40" dirty="0">
                <a:solidFill>
                  <a:srgbClr val="FFFFFF"/>
                </a:solidFill>
                <a:latin typeface="Times New Roman"/>
                <a:cs typeface="Times New Roman"/>
              </a:rPr>
              <a:t>c</a:t>
            </a:r>
            <a:r>
              <a:rPr sz="2000" spc="-35" dirty="0">
                <a:solidFill>
                  <a:srgbClr val="FFFFFF"/>
                </a:solidFill>
                <a:latin typeface="Times New Roman"/>
                <a:cs typeface="Times New Roman"/>
              </a:rPr>
              <a:t>ou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endParaRPr sz="2000">
              <a:latin typeface="Times New Roman"/>
              <a:cs typeface="Times New Roman"/>
            </a:endParaRPr>
          </a:p>
          <a:p>
            <a:pPr marL="215265" indent="-203200">
              <a:lnSpc>
                <a:spcPct val="100000"/>
              </a:lnSpc>
              <a:buClr>
                <a:srgbClr val="C00000"/>
              </a:buClr>
              <a:buSzPct val="95000"/>
              <a:buFont typeface="Wingdings"/>
              <a:buChar char=""/>
              <a:tabLst>
                <a:tab pos="215900" algn="l"/>
              </a:tabLst>
            </a:pPr>
            <a:r>
              <a:rPr sz="2000" spc="-45" dirty="0">
                <a:solidFill>
                  <a:srgbClr val="FFFFFF"/>
                </a:solidFill>
                <a:latin typeface="Times New Roman"/>
                <a:cs typeface="Times New Roman"/>
              </a:rPr>
              <a:t>h</a:t>
            </a:r>
            <a:r>
              <a:rPr sz="2000" spc="-55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2000" spc="-50" dirty="0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sz="2000" spc="-55" dirty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sz="2000" spc="-45" dirty="0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sz="2000" spc="-55" dirty="0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sz="2000" spc="-45" dirty="0">
                <a:solidFill>
                  <a:srgbClr val="FFFFFF"/>
                </a:solidFill>
                <a:latin typeface="Times New Roman"/>
                <a:cs typeface="Times New Roman"/>
              </a:rPr>
              <a:t>og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y</a:t>
            </a:r>
            <a:r>
              <a:rPr sz="2000" spc="-1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40" dirty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sz="2000" spc="-35" dirty="0">
                <a:solidFill>
                  <a:srgbClr val="FFFFFF"/>
                </a:solidFill>
                <a:latin typeface="Times New Roman"/>
                <a:cs typeface="Times New Roman"/>
              </a:rPr>
              <a:t>x</a:t>
            </a:r>
            <a:r>
              <a:rPr sz="2000" spc="-4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000" spc="-60" dirty="0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sz="2000" spc="-45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2000" spc="-35" dirty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sz="2000" spc="-4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000" spc="-45" dirty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sz="2000" spc="-55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2000" spc="-45" dirty="0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sz="2000" spc="-1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5" dirty="0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f</a:t>
            </a:r>
            <a:r>
              <a:rPr sz="200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35" dirty="0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sz="2000" spc="-40" dirty="0">
                <a:solidFill>
                  <a:srgbClr val="FFFFFF"/>
                </a:solidFill>
                <a:latin typeface="Times New Roman"/>
                <a:cs typeface="Times New Roman"/>
              </a:rPr>
              <a:t>ec</a:t>
            </a:r>
            <a:r>
              <a:rPr sz="2000" spc="-45" dirty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sz="2000" spc="-4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sz="2000" spc="-2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60" dirty="0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sz="2000" spc="-35" dirty="0">
                <a:solidFill>
                  <a:srgbClr val="FFFFFF"/>
                </a:solidFill>
                <a:latin typeface="Times New Roman"/>
                <a:cs typeface="Times New Roman"/>
              </a:rPr>
              <a:t>u</a:t>
            </a:r>
            <a:r>
              <a:rPr sz="2000" spc="-40" dirty="0">
                <a:solidFill>
                  <a:srgbClr val="FFFFFF"/>
                </a:solidFill>
                <a:latin typeface="Times New Roman"/>
                <a:cs typeface="Times New Roman"/>
              </a:rPr>
              <a:t>c</a:t>
            </a:r>
            <a:r>
              <a:rPr sz="2000" spc="-35" dirty="0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sz="2000" spc="-40" dirty="0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endParaRPr sz="2000">
              <a:latin typeface="Times New Roman"/>
              <a:cs typeface="Times New Roman"/>
            </a:endParaRP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916668" y="673608"/>
            <a:ext cx="1801368" cy="943356"/>
          </a:xfrm>
          <a:prstGeom prst="rect">
            <a:avLst/>
          </a:prstGeom>
        </p:spPr>
      </p:pic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30</a:t>
            </a:fld>
            <a:endParaRPr lang="en-US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92835" y="682878"/>
            <a:ext cx="262128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15265" indent="-203200">
              <a:lnSpc>
                <a:spcPct val="100000"/>
              </a:lnSpc>
              <a:spcBef>
                <a:spcPts val="105"/>
              </a:spcBef>
              <a:buClr>
                <a:srgbClr val="C00000"/>
              </a:buClr>
              <a:buSzPct val="90000"/>
              <a:buFont typeface="Wingdings"/>
              <a:buChar char=""/>
              <a:tabLst>
                <a:tab pos="215900" algn="l"/>
              </a:tabLst>
            </a:pPr>
            <a:r>
              <a:rPr sz="2000" b="1" spc="-40" dirty="0">
                <a:solidFill>
                  <a:srgbClr val="FFFFFF"/>
                </a:solidFill>
                <a:latin typeface="Times New Roman"/>
                <a:cs typeface="Times New Roman"/>
              </a:rPr>
              <a:t>Oc</a:t>
            </a:r>
            <a:r>
              <a:rPr sz="2000" b="1" spc="-35" dirty="0">
                <a:solidFill>
                  <a:srgbClr val="FFFFFF"/>
                </a:solidFill>
                <a:latin typeface="Times New Roman"/>
                <a:cs typeface="Times New Roman"/>
              </a:rPr>
              <a:t>u</a:t>
            </a:r>
            <a:r>
              <a:rPr sz="2000" b="1" spc="-45" dirty="0">
                <a:solidFill>
                  <a:srgbClr val="FFFFFF"/>
                </a:solidFill>
                <a:latin typeface="Times New Roman"/>
                <a:cs typeface="Times New Roman"/>
              </a:rPr>
              <a:t>la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sz="2000" b="1" spc="-1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sz="2000" b="1" spc="-15" dirty="0">
                <a:solidFill>
                  <a:srgbClr val="FFFFFF"/>
                </a:solidFill>
                <a:latin typeface="Times New Roman"/>
                <a:cs typeface="Times New Roman"/>
              </a:rPr>
              <a:t>x</a:t>
            </a:r>
            <a:r>
              <a:rPr sz="2000" b="1" spc="-20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2000" b="1" spc="-15" dirty="0">
                <a:solidFill>
                  <a:srgbClr val="FFFFFF"/>
                </a:solidFill>
                <a:latin typeface="Times New Roman"/>
                <a:cs typeface="Times New Roman"/>
              </a:rPr>
              <a:t>c</a:t>
            </a:r>
            <a:r>
              <a:rPr sz="2000" b="1" spc="-20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20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y</a:t>
            </a:r>
            <a:r>
              <a:rPr sz="2000" b="1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spc="10" dirty="0">
                <a:solidFill>
                  <a:srgbClr val="FFFFFF"/>
                </a:solidFill>
                <a:latin typeface="Times New Roman"/>
                <a:cs typeface="Times New Roman"/>
              </a:rPr>
              <a:t>stud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20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92835" y="2207513"/>
            <a:ext cx="198818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15265" indent="-203200">
              <a:lnSpc>
                <a:spcPct val="100000"/>
              </a:lnSpc>
              <a:spcBef>
                <a:spcPts val="105"/>
              </a:spcBef>
              <a:buClr>
                <a:srgbClr val="C00000"/>
              </a:buClr>
              <a:buSzPct val="90000"/>
              <a:buFont typeface="Wingdings"/>
              <a:buChar char=""/>
              <a:tabLst>
                <a:tab pos="215900" algn="l"/>
              </a:tabLst>
            </a:pPr>
            <a:r>
              <a:rPr sz="2000" b="1" spc="-60" dirty="0">
                <a:solidFill>
                  <a:srgbClr val="FFFFFF"/>
                </a:solidFill>
                <a:latin typeface="Times New Roman"/>
                <a:cs typeface="Times New Roman"/>
              </a:rPr>
              <a:t>P</a:t>
            </a:r>
            <a:r>
              <a:rPr sz="2000" b="1" spc="-55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000" b="1" spc="-100" dirty="0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sz="2000" b="1" spc="-65" dirty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sz="2000" b="1" spc="-60" dirty="0">
                <a:solidFill>
                  <a:srgbClr val="FFFFFF"/>
                </a:solidFill>
                <a:latin typeface="Times New Roman"/>
                <a:cs typeface="Times New Roman"/>
              </a:rPr>
              <a:t>nt</a:t>
            </a:r>
            <a:r>
              <a:rPr sz="2000" b="1" spc="-65" dirty="0">
                <a:solidFill>
                  <a:srgbClr val="FFFFFF"/>
                </a:solidFill>
                <a:latin typeface="Times New Roman"/>
                <a:cs typeface="Times New Roman"/>
              </a:rPr>
              <a:t>er</a:t>
            </a:r>
            <a:r>
              <a:rPr sz="2000" b="1" spc="-55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sz="2000" b="1" spc="-1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dru</a:t>
            </a:r>
            <a:r>
              <a:rPr sz="20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g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92835" y="4036314"/>
            <a:ext cx="300355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15265" indent="-203200">
              <a:lnSpc>
                <a:spcPct val="100000"/>
              </a:lnSpc>
              <a:spcBef>
                <a:spcPts val="100"/>
              </a:spcBef>
              <a:buClr>
                <a:srgbClr val="C00000"/>
              </a:buClr>
              <a:buSzPct val="90000"/>
              <a:buFont typeface="Wingdings"/>
              <a:buChar char=""/>
              <a:tabLst>
                <a:tab pos="215900" algn="l"/>
              </a:tabLst>
            </a:pPr>
            <a:r>
              <a:rPr sz="2000" b="1" spc="-15" dirty="0">
                <a:solidFill>
                  <a:srgbClr val="FFFFFF"/>
                </a:solidFill>
                <a:latin typeface="Times New Roman"/>
                <a:cs typeface="Times New Roman"/>
              </a:rPr>
              <a:t>Inhalation</a:t>
            </a:r>
            <a:r>
              <a:rPr sz="2000" b="1" spc="-1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toxicity</a:t>
            </a:r>
            <a:r>
              <a:rPr sz="2000" b="1" spc="-1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studies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338954" y="776986"/>
            <a:ext cx="4736465" cy="9404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15265" indent="-203200">
              <a:lnSpc>
                <a:spcPct val="100000"/>
              </a:lnSpc>
              <a:spcBef>
                <a:spcPts val="105"/>
              </a:spcBef>
              <a:buClr>
                <a:srgbClr val="C00000"/>
              </a:buClr>
              <a:buSzPct val="90000"/>
              <a:buFont typeface="Wingdings"/>
              <a:buChar char=""/>
              <a:tabLst>
                <a:tab pos="215900" algn="l"/>
              </a:tabLst>
            </a:pPr>
            <a:r>
              <a:rPr sz="2000" b="1" spc="-2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000" b="1" spc="-30" dirty="0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sz="2000" b="1" spc="-25" dirty="0">
                <a:solidFill>
                  <a:srgbClr val="FFFFFF"/>
                </a:solidFill>
                <a:latin typeface="Times New Roman"/>
                <a:cs typeface="Times New Roman"/>
              </a:rPr>
              <a:t>b</a:t>
            </a:r>
            <a:r>
              <a:rPr sz="2000" b="1" spc="-30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2000" b="1" spc="-25" dirty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sz="2000" b="1" spc="-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spc="-35" dirty="0">
                <a:solidFill>
                  <a:srgbClr val="FFFFFF"/>
                </a:solidFill>
                <a:latin typeface="Times New Roman"/>
                <a:cs typeface="Times New Roman"/>
              </a:rPr>
              <a:t>Rabb</a:t>
            </a:r>
            <a:r>
              <a:rPr sz="2000" b="1" spc="-45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endParaRPr sz="200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  <a:buClr>
                <a:srgbClr val="C00000"/>
              </a:buClr>
              <a:buSzPct val="90000"/>
              <a:buFont typeface="Wingdings"/>
              <a:buChar char=""/>
              <a:tabLst>
                <a:tab pos="205104" algn="l"/>
              </a:tabLst>
            </a:pP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Cha</a:t>
            </a:r>
            <a:r>
              <a:rPr sz="20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ges</a:t>
            </a:r>
            <a:r>
              <a:rPr sz="2000" b="1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2000" b="1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spc="-15" dirty="0">
                <a:solidFill>
                  <a:srgbClr val="FFFFFF"/>
                </a:solidFill>
                <a:latin typeface="Times New Roman"/>
                <a:cs typeface="Times New Roman"/>
              </a:rPr>
              <a:t>c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sz="2000" b="1" spc="-20" dirty="0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sz="20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sz="2000" b="1" spc="-15" dirty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000" b="1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spc="-20" dirty="0">
                <a:solidFill>
                  <a:srgbClr val="FFFFFF"/>
                </a:solidFill>
                <a:latin typeface="Times New Roman"/>
                <a:cs typeface="Times New Roman"/>
              </a:rPr>
              <a:t>,</a:t>
            </a:r>
            <a:r>
              <a:rPr sz="2000" b="1" spc="-25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2000" b="1" spc="-30" dirty="0">
                <a:solidFill>
                  <a:srgbClr val="FFFFFF"/>
                </a:solidFill>
                <a:latin typeface="Times New Roman"/>
                <a:cs typeface="Times New Roman"/>
              </a:rPr>
              <a:t>ri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sz="2000" b="1" spc="-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&amp;</a:t>
            </a:r>
            <a:r>
              <a:rPr sz="2000" b="1" spc="-1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spc="15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000" b="1" spc="10" dirty="0">
                <a:solidFill>
                  <a:srgbClr val="FFFFFF"/>
                </a:solidFill>
                <a:latin typeface="Times New Roman"/>
                <a:cs typeface="Times New Roman"/>
              </a:rPr>
              <a:t>qu</a:t>
            </a:r>
            <a:r>
              <a:rPr sz="20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sz="2000" b="1" spc="15" dirty="0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sz="2000" b="1" spc="10" dirty="0">
                <a:solidFill>
                  <a:srgbClr val="FFFFFF"/>
                </a:solidFill>
                <a:latin typeface="Times New Roman"/>
                <a:cs typeface="Times New Roman"/>
              </a:rPr>
              <a:t>u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sz="20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spc="-35" dirty="0">
                <a:solidFill>
                  <a:srgbClr val="FFFFFF"/>
                </a:solidFill>
                <a:latin typeface="Times New Roman"/>
                <a:cs typeface="Times New Roman"/>
              </a:rPr>
              <a:t>hu</a:t>
            </a:r>
            <a:r>
              <a:rPr sz="2000" b="1" spc="-40" dirty="0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sz="2000" b="1" spc="-35" dirty="0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sz="2000" b="1" spc="-235" dirty="0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,  histological</a:t>
            </a:r>
            <a:r>
              <a:rPr sz="2000" b="1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examination</a:t>
            </a:r>
            <a:r>
              <a:rPr sz="2000" b="1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2000" b="1" spc="229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eye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338954" y="2301620"/>
            <a:ext cx="5385435" cy="12458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  <a:buClr>
                <a:srgbClr val="C00000"/>
              </a:buClr>
              <a:buSzPct val="90000"/>
              <a:buFont typeface="Wingdings"/>
              <a:buChar char=""/>
              <a:tabLst>
                <a:tab pos="205104" algn="l"/>
              </a:tabLst>
            </a:pPr>
            <a:r>
              <a:rPr sz="2000" b="1" spc="-75" dirty="0">
                <a:solidFill>
                  <a:srgbClr val="FFFFFF"/>
                </a:solidFill>
                <a:latin typeface="Times New Roman"/>
                <a:cs typeface="Times New Roman"/>
              </a:rPr>
              <a:t>F</a:t>
            </a:r>
            <a:r>
              <a:rPr sz="2000" b="1" spc="-70" dirty="0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sz="2000" b="1" spc="-1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2000" b="1" spc="10" dirty="0">
                <a:solidFill>
                  <a:srgbClr val="FFFFFF"/>
                </a:solidFill>
                <a:latin typeface="Times New Roman"/>
                <a:cs typeface="Times New Roman"/>
              </a:rPr>
              <a:t>nt</a:t>
            </a:r>
            <a:r>
              <a:rPr sz="20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sz="2000" b="1" spc="15" dirty="0">
                <a:solidFill>
                  <a:srgbClr val="FFFFFF"/>
                </a:solidFill>
                <a:latin typeface="Times New Roman"/>
                <a:cs typeface="Times New Roman"/>
              </a:rPr>
              <a:t>av</a:t>
            </a:r>
            <a:r>
              <a:rPr sz="20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sz="2000" b="1" spc="10" dirty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sz="2000" b="1" spc="15" dirty="0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sz="2000" b="1" spc="10" dirty="0">
                <a:solidFill>
                  <a:srgbClr val="FFFFFF"/>
                </a:solidFill>
                <a:latin typeface="Times New Roman"/>
                <a:cs typeface="Times New Roman"/>
              </a:rPr>
              <a:t>us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/</a:t>
            </a:r>
            <a:r>
              <a:rPr sz="2000" b="1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intramuscular/</a:t>
            </a:r>
            <a:r>
              <a:rPr sz="2000" b="1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spc="45" dirty="0">
                <a:solidFill>
                  <a:srgbClr val="FFFFFF"/>
                </a:solidFill>
                <a:latin typeface="Times New Roman"/>
                <a:cs typeface="Times New Roman"/>
              </a:rPr>
              <a:t>sub</a:t>
            </a:r>
            <a:r>
              <a:rPr sz="2000" b="1" spc="40" dirty="0">
                <a:solidFill>
                  <a:srgbClr val="FFFFFF"/>
                </a:solidFill>
                <a:latin typeface="Times New Roman"/>
                <a:cs typeface="Times New Roman"/>
              </a:rPr>
              <a:t>c</a:t>
            </a:r>
            <a:r>
              <a:rPr sz="2000" b="1" spc="45" dirty="0">
                <a:solidFill>
                  <a:srgbClr val="FFFFFF"/>
                </a:solidFill>
                <a:latin typeface="Times New Roman"/>
                <a:cs typeface="Times New Roman"/>
              </a:rPr>
              <a:t>u</a:t>
            </a:r>
            <a:r>
              <a:rPr sz="2000" b="1" spc="50" dirty="0">
                <a:solidFill>
                  <a:srgbClr val="FFFFFF"/>
                </a:solidFill>
                <a:latin typeface="Times New Roman"/>
                <a:cs typeface="Times New Roman"/>
              </a:rPr>
              <a:t>ta</a:t>
            </a:r>
            <a:r>
              <a:rPr sz="2000" b="1" spc="45" dirty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sz="2000" b="1" spc="40" dirty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sz="2000" b="1" spc="50" dirty="0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sz="2000" b="1" spc="45" dirty="0">
                <a:solidFill>
                  <a:srgbClr val="FFFFFF"/>
                </a:solidFill>
                <a:latin typeface="Times New Roman"/>
                <a:cs typeface="Times New Roman"/>
              </a:rPr>
              <a:t>us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/  </a:t>
            </a:r>
            <a:r>
              <a:rPr sz="2000" b="1" spc="-45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2000" b="1" spc="-35" dirty="0">
                <a:solidFill>
                  <a:srgbClr val="FFFFFF"/>
                </a:solidFill>
                <a:latin typeface="Times New Roman"/>
                <a:cs typeface="Times New Roman"/>
              </a:rPr>
              <a:t>nt</a:t>
            </a:r>
            <a:r>
              <a:rPr sz="2000" b="1" spc="-40" dirty="0">
                <a:solidFill>
                  <a:srgbClr val="FFFFFF"/>
                </a:solidFill>
                <a:latin typeface="Times New Roman"/>
                <a:cs typeface="Times New Roman"/>
              </a:rPr>
              <a:t>ra</a:t>
            </a:r>
            <a:r>
              <a:rPr sz="2000" b="1" spc="-45" dirty="0">
                <a:solidFill>
                  <a:srgbClr val="FFFFFF"/>
                </a:solidFill>
                <a:latin typeface="Times New Roman"/>
                <a:cs typeface="Times New Roman"/>
              </a:rPr>
              <a:t>-</a:t>
            </a:r>
            <a:r>
              <a:rPr sz="2000" b="1" spc="-35" dirty="0">
                <a:solidFill>
                  <a:srgbClr val="FFFFFF"/>
                </a:solidFill>
                <a:latin typeface="Times New Roman"/>
                <a:cs typeface="Times New Roman"/>
              </a:rPr>
              <a:t>d</a:t>
            </a:r>
            <a:r>
              <a:rPr sz="2000" b="1" spc="-50" dirty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sz="2000" b="1" spc="-40" dirty="0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sz="2000" b="1" spc="-55" dirty="0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sz="2000" b="1" spc="-45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sz="2000" b="1" spc="-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spc="-20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20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nj</a:t>
            </a:r>
            <a:r>
              <a:rPr sz="2000" b="1" spc="-15" dirty="0">
                <a:solidFill>
                  <a:srgbClr val="FFFFFF"/>
                </a:solidFill>
                <a:latin typeface="Times New Roman"/>
                <a:cs typeface="Times New Roman"/>
              </a:rPr>
              <a:t>ec</a:t>
            </a:r>
            <a:r>
              <a:rPr sz="20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sz="2000" b="1" spc="-20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on</a:t>
            </a:r>
            <a:endParaRPr sz="2000">
              <a:latin typeface="Times New Roman"/>
              <a:cs typeface="Times New Roman"/>
            </a:endParaRPr>
          </a:p>
          <a:p>
            <a:pPr marL="204470" indent="-192405">
              <a:lnSpc>
                <a:spcPct val="100000"/>
              </a:lnSpc>
              <a:buClr>
                <a:srgbClr val="C00000"/>
              </a:buClr>
              <a:buSzPct val="90000"/>
              <a:buFont typeface="Wingdings"/>
              <a:buChar char=""/>
              <a:tabLst>
                <a:tab pos="205104" algn="l"/>
              </a:tabLst>
            </a:pPr>
            <a:r>
              <a:rPr sz="20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Sites</a:t>
            </a:r>
            <a:r>
              <a:rPr sz="2000" b="1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2000" b="1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spc="-15" dirty="0">
                <a:solidFill>
                  <a:srgbClr val="FFFFFF"/>
                </a:solidFill>
                <a:latin typeface="Times New Roman"/>
                <a:cs typeface="Times New Roman"/>
              </a:rPr>
              <a:t>injection</a:t>
            </a:r>
            <a:r>
              <a:rPr sz="2000" b="1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examined</a:t>
            </a:r>
            <a:r>
              <a:rPr sz="2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 grossly</a:t>
            </a:r>
            <a:r>
              <a:rPr sz="2000" b="1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spc="-1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microscopically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338954" y="4130421"/>
            <a:ext cx="5483225" cy="15506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15265" indent="-203200">
              <a:lnSpc>
                <a:spcPct val="100000"/>
              </a:lnSpc>
              <a:spcBef>
                <a:spcPts val="100"/>
              </a:spcBef>
              <a:buClr>
                <a:srgbClr val="C00000"/>
              </a:buClr>
              <a:buSzPct val="90000"/>
              <a:buFont typeface="Wingdings"/>
              <a:buChar char=""/>
              <a:tabLst>
                <a:tab pos="215900" algn="l"/>
              </a:tabLst>
            </a:pPr>
            <a:r>
              <a:rPr sz="2000" b="1" spc="20" dirty="0">
                <a:solidFill>
                  <a:srgbClr val="FFFFFF"/>
                </a:solidFill>
                <a:latin typeface="Times New Roman"/>
                <a:cs typeface="Times New Roman"/>
              </a:rPr>
              <a:t>On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sz="2000" b="1" spc="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spc="-65" dirty="0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sz="2000" b="1" spc="-20" dirty="0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sz="2000" b="1" spc="-25" dirty="0">
                <a:solidFill>
                  <a:srgbClr val="FFFFFF"/>
                </a:solidFill>
                <a:latin typeface="Times New Roman"/>
                <a:cs typeface="Times New Roman"/>
              </a:rPr>
              <a:t>d</a:t>
            </a:r>
            <a:r>
              <a:rPr sz="2000" b="1" spc="-30" dirty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sz="2000" b="1" spc="-25" dirty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sz="2000" b="1" spc="-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spc="-2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000" b="1" spc="-25" dirty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d</a:t>
            </a:r>
            <a:r>
              <a:rPr sz="2000" b="1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sz="20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sz="20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spc="-75" dirty="0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sz="2000" b="1" spc="-35" dirty="0">
                <a:solidFill>
                  <a:srgbClr val="FFFFFF"/>
                </a:solidFill>
                <a:latin typeface="Times New Roman"/>
                <a:cs typeface="Times New Roman"/>
              </a:rPr>
              <a:t>od</a:t>
            </a:r>
            <a:r>
              <a:rPr sz="2000" b="1" spc="-40" dirty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sz="2000" b="1" spc="-35" dirty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sz="2000" b="1" spc="-1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spc="30" dirty="0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sz="2000" b="1" spc="35" dirty="0">
                <a:solidFill>
                  <a:srgbClr val="FFFFFF"/>
                </a:solidFill>
                <a:latin typeface="Times New Roman"/>
                <a:cs typeface="Times New Roman"/>
              </a:rPr>
              <a:t>p</a:t>
            </a:r>
            <a:r>
              <a:rPr sz="2000" b="1" spc="30" dirty="0">
                <a:solidFill>
                  <a:srgbClr val="FFFFFF"/>
                </a:solidFill>
                <a:latin typeface="Times New Roman"/>
                <a:cs typeface="Times New Roman"/>
              </a:rPr>
              <a:t>ec</a:t>
            </a:r>
            <a:r>
              <a:rPr sz="2000" b="1" spc="25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2000" b="1" spc="30" dirty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endParaRPr sz="2000">
              <a:latin typeface="Times New Roman"/>
              <a:cs typeface="Times New Roman"/>
            </a:endParaRPr>
          </a:p>
          <a:p>
            <a:pPr marL="215265" indent="-203200">
              <a:lnSpc>
                <a:spcPct val="100000"/>
              </a:lnSpc>
              <a:buClr>
                <a:srgbClr val="C00000"/>
              </a:buClr>
              <a:buSzPct val="90000"/>
              <a:buFont typeface="Wingdings"/>
              <a:buChar char=""/>
              <a:tabLst>
                <a:tab pos="215900" algn="l"/>
              </a:tabLst>
            </a:pPr>
            <a:r>
              <a:rPr sz="2000" b="1" spc="-20" dirty="0">
                <a:solidFill>
                  <a:srgbClr val="FFFFFF"/>
                </a:solidFill>
                <a:latin typeface="Times New Roman"/>
                <a:cs typeface="Times New Roman"/>
              </a:rPr>
              <a:t>Acute</a:t>
            </a:r>
            <a:r>
              <a:rPr sz="2000" b="1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,</a:t>
            </a:r>
            <a:r>
              <a:rPr sz="2000" b="1" spc="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sub-acute</a:t>
            </a:r>
            <a:r>
              <a:rPr sz="20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spc="-1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2000" b="1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spc="-15" dirty="0">
                <a:solidFill>
                  <a:srgbClr val="FFFFFF"/>
                </a:solidFill>
                <a:latin typeface="Times New Roman"/>
                <a:cs typeface="Times New Roman"/>
              </a:rPr>
              <a:t>chronic</a:t>
            </a:r>
            <a:r>
              <a:rPr sz="2000" b="1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studies</a:t>
            </a:r>
            <a:r>
              <a:rPr sz="2000" b="1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spc="-35" dirty="0">
                <a:solidFill>
                  <a:srgbClr val="FFFFFF"/>
                </a:solidFill>
                <a:latin typeface="Times New Roman"/>
                <a:cs typeface="Times New Roman"/>
              </a:rPr>
              <a:t>performed</a:t>
            </a:r>
            <a:endParaRPr sz="2000">
              <a:latin typeface="Times New Roman"/>
              <a:cs typeface="Times New Roman"/>
            </a:endParaRPr>
          </a:p>
          <a:p>
            <a:pPr marL="215265" indent="-203200">
              <a:lnSpc>
                <a:spcPct val="100000"/>
              </a:lnSpc>
              <a:buClr>
                <a:srgbClr val="C00000"/>
              </a:buClr>
              <a:buSzPct val="90000"/>
              <a:buFont typeface="Wingdings"/>
              <a:buChar char=""/>
              <a:tabLst>
                <a:tab pos="215900" algn="l"/>
              </a:tabLst>
            </a:pPr>
            <a:r>
              <a:rPr sz="2000" b="1" spc="-15" dirty="0">
                <a:solidFill>
                  <a:srgbClr val="FFFFFF"/>
                </a:solidFill>
                <a:latin typeface="Times New Roman"/>
                <a:cs typeface="Times New Roman"/>
              </a:rPr>
              <a:t>Observation</a:t>
            </a:r>
            <a:r>
              <a:rPr sz="2000" b="1" spc="-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2000" b="1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spc="-35" dirty="0">
                <a:solidFill>
                  <a:srgbClr val="FFFFFF"/>
                </a:solidFill>
                <a:latin typeface="Times New Roman"/>
                <a:cs typeface="Times New Roman"/>
              </a:rPr>
              <a:t>respiratoryrate</a:t>
            </a:r>
            <a:endParaRPr sz="2000">
              <a:latin typeface="Times New Roman"/>
              <a:cs typeface="Times New Roman"/>
            </a:endParaRPr>
          </a:p>
          <a:p>
            <a:pPr marL="215265" indent="-203200">
              <a:lnSpc>
                <a:spcPct val="100000"/>
              </a:lnSpc>
              <a:buClr>
                <a:srgbClr val="C00000"/>
              </a:buClr>
              <a:buSzPct val="90000"/>
              <a:buFont typeface="Wingdings"/>
              <a:buChar char=""/>
              <a:tabLst>
                <a:tab pos="215900" algn="l"/>
              </a:tabLst>
            </a:pPr>
            <a:r>
              <a:rPr sz="2000" b="1" spc="10" dirty="0">
                <a:solidFill>
                  <a:srgbClr val="FFFFFF"/>
                </a:solidFill>
                <a:latin typeface="Times New Roman"/>
                <a:cs typeface="Times New Roman"/>
              </a:rPr>
              <a:t>Histological</a:t>
            </a:r>
            <a:r>
              <a:rPr sz="2000" b="1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examination</a:t>
            </a:r>
            <a:r>
              <a:rPr sz="2000" b="1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2000" b="1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respiratorypassages,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lung</a:t>
            </a:r>
            <a:r>
              <a:rPr sz="2000" b="1" spc="-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spc="15" dirty="0">
                <a:solidFill>
                  <a:srgbClr val="FFFFFF"/>
                </a:solidFill>
                <a:latin typeface="Times New Roman"/>
                <a:cs typeface="Times New Roman"/>
              </a:rPr>
              <a:t>tissue</a:t>
            </a:r>
            <a:endParaRPr sz="2000">
              <a:latin typeface="Times New Roman"/>
              <a:cs typeface="Times New Roman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9596628" y="242315"/>
            <a:ext cx="2405380" cy="1219200"/>
            <a:chOff x="9596628" y="242315"/>
            <a:chExt cx="2405380" cy="1219200"/>
          </a:xfrm>
        </p:grpSpPr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849356" y="242315"/>
              <a:ext cx="1152144" cy="121920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596628" y="242315"/>
              <a:ext cx="1219200" cy="1219200"/>
            </a:xfrm>
            <a:prstGeom prst="rect">
              <a:avLst/>
            </a:prstGeom>
          </p:spPr>
        </p:pic>
      </p:grpSp>
      <p:grpSp>
        <p:nvGrpSpPr>
          <p:cNvPr id="11" name="object 11"/>
          <p:cNvGrpSpPr/>
          <p:nvPr/>
        </p:nvGrpSpPr>
        <p:grpSpPr>
          <a:xfrm>
            <a:off x="9951719" y="2289048"/>
            <a:ext cx="2049780" cy="4421505"/>
            <a:chOff x="9951719" y="2289048"/>
            <a:chExt cx="2049780" cy="4421505"/>
          </a:xfrm>
        </p:grpSpPr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611611" y="4466844"/>
              <a:ext cx="1219200" cy="106680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951719" y="2289048"/>
              <a:ext cx="1795272" cy="1589532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206227" y="5606795"/>
              <a:ext cx="1795272" cy="1103376"/>
            </a:xfrm>
            <a:prstGeom prst="rect">
              <a:avLst/>
            </a:prstGeom>
          </p:spPr>
        </p:pic>
      </p:grpSp>
      <p:sp>
        <p:nvSpPr>
          <p:cNvPr id="16" name="Footer Placeholder 1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31</a:t>
            </a:fld>
            <a:endParaRPr lang="en-US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63750" y="135484"/>
            <a:ext cx="8350250" cy="1071245"/>
          </a:xfrm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 marL="1871980" marR="5080" indent="-1859914">
              <a:lnSpc>
                <a:spcPts val="4120"/>
              </a:lnSpc>
              <a:spcBef>
                <a:spcPts val="190"/>
              </a:spcBef>
            </a:pPr>
            <a:r>
              <a:rPr b="1" spc="35" dirty="0">
                <a:latin typeface="Times New Roman"/>
                <a:cs typeface="Times New Roman"/>
              </a:rPr>
              <a:t>D. </a:t>
            </a:r>
            <a:r>
              <a:rPr sz="3200" b="1" spc="15" dirty="0">
                <a:latin typeface="Times New Roman"/>
                <a:cs typeface="Times New Roman"/>
              </a:rPr>
              <a:t>ALLERGENICITY/HYPERSENSITIVITY </a:t>
            </a:r>
            <a:r>
              <a:rPr sz="3200" b="1" spc="-785" dirty="0">
                <a:latin typeface="Times New Roman"/>
                <a:cs typeface="Times New Roman"/>
              </a:rPr>
              <a:t> </a:t>
            </a:r>
            <a:r>
              <a:rPr sz="3200" b="1" spc="-135" dirty="0">
                <a:latin typeface="Times New Roman"/>
                <a:cs typeface="Times New Roman"/>
              </a:rPr>
              <a:t>T</a:t>
            </a:r>
            <a:r>
              <a:rPr sz="3200" b="1" spc="-70" dirty="0">
                <a:latin typeface="Times New Roman"/>
                <a:cs typeface="Times New Roman"/>
              </a:rPr>
              <a:t>O</a:t>
            </a:r>
            <a:r>
              <a:rPr sz="3200" b="1" spc="-75" dirty="0">
                <a:latin typeface="Times New Roman"/>
                <a:cs typeface="Times New Roman"/>
              </a:rPr>
              <a:t>XIC</a:t>
            </a:r>
            <a:r>
              <a:rPr sz="3200" b="1" spc="-70" dirty="0">
                <a:latin typeface="Times New Roman"/>
                <a:cs typeface="Times New Roman"/>
              </a:rPr>
              <a:t>O</a:t>
            </a:r>
            <a:r>
              <a:rPr sz="3200" b="1" spc="-75" dirty="0">
                <a:latin typeface="Times New Roman"/>
                <a:cs typeface="Times New Roman"/>
              </a:rPr>
              <a:t>L</a:t>
            </a:r>
            <a:r>
              <a:rPr sz="3200" b="1" spc="-70" dirty="0">
                <a:latin typeface="Times New Roman"/>
                <a:cs typeface="Times New Roman"/>
              </a:rPr>
              <a:t>OG</a:t>
            </a:r>
            <a:r>
              <a:rPr sz="3200" b="1" dirty="0">
                <a:latin typeface="Times New Roman"/>
                <a:cs typeface="Times New Roman"/>
              </a:rPr>
              <a:t>Y</a:t>
            </a:r>
            <a:r>
              <a:rPr sz="3200" b="1" spc="-245" dirty="0">
                <a:latin typeface="Times New Roman"/>
                <a:cs typeface="Times New Roman"/>
              </a:rPr>
              <a:t> </a:t>
            </a:r>
            <a:r>
              <a:rPr sz="3200" b="1" spc="25" dirty="0">
                <a:latin typeface="Times New Roman"/>
                <a:cs typeface="Times New Roman"/>
              </a:rPr>
              <a:t>S</a:t>
            </a:r>
            <a:r>
              <a:rPr sz="3200" b="1" spc="30" dirty="0">
                <a:latin typeface="Times New Roman"/>
                <a:cs typeface="Times New Roman"/>
              </a:rPr>
              <a:t>T</a:t>
            </a:r>
            <a:r>
              <a:rPr sz="3200" b="1" spc="35" dirty="0">
                <a:latin typeface="Times New Roman"/>
                <a:cs typeface="Times New Roman"/>
              </a:rPr>
              <a:t>UDI</a:t>
            </a:r>
            <a:r>
              <a:rPr sz="3200" b="1" spc="30" dirty="0">
                <a:latin typeface="Times New Roman"/>
                <a:cs typeface="Times New Roman"/>
              </a:rPr>
              <a:t>E</a:t>
            </a:r>
            <a:r>
              <a:rPr sz="3200" b="1" dirty="0">
                <a:latin typeface="Times New Roman"/>
                <a:cs typeface="Times New Roman"/>
              </a:rPr>
              <a:t>S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142489" y="1627378"/>
            <a:ext cx="3571240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buClr>
                <a:srgbClr val="C00000"/>
              </a:buClr>
              <a:buSzPct val="91666"/>
              <a:buFont typeface="Wingdings"/>
              <a:buChar char=""/>
              <a:tabLst>
                <a:tab pos="246379" algn="l"/>
              </a:tabLst>
            </a:pPr>
            <a:r>
              <a:rPr sz="2400" b="1" spc="-20" dirty="0">
                <a:solidFill>
                  <a:srgbClr val="FFFFFF"/>
                </a:solidFill>
                <a:latin typeface="Times New Roman"/>
                <a:cs typeface="Times New Roman"/>
              </a:rPr>
              <a:t>Guinea</a:t>
            </a:r>
            <a:r>
              <a:rPr sz="2400" b="1" spc="-1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b="1" spc="20" dirty="0">
                <a:solidFill>
                  <a:srgbClr val="FFFFFF"/>
                </a:solidFill>
                <a:latin typeface="Times New Roman"/>
                <a:cs typeface="Times New Roman"/>
              </a:rPr>
              <a:t>Pig</a:t>
            </a:r>
            <a:r>
              <a:rPr sz="2400" b="1" spc="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b="1" spc="-15" dirty="0">
                <a:solidFill>
                  <a:srgbClr val="FFFFFF"/>
                </a:solidFill>
                <a:latin typeface="Times New Roman"/>
                <a:cs typeface="Times New Roman"/>
              </a:rPr>
              <a:t>Maximization </a:t>
            </a:r>
            <a:r>
              <a:rPr sz="2400" b="1" spc="-5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FFFF"/>
                </a:solidFill>
                <a:latin typeface="Times New Roman"/>
                <a:cs typeface="Times New Roman"/>
              </a:rPr>
              <a:t>test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142489" y="4188967"/>
            <a:ext cx="335089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6540" indent="-243840">
              <a:lnSpc>
                <a:spcPct val="100000"/>
              </a:lnSpc>
              <a:spcBef>
                <a:spcPts val="100"/>
              </a:spcBef>
              <a:buClr>
                <a:srgbClr val="C00000"/>
              </a:buClr>
              <a:buSzPct val="91666"/>
              <a:buFont typeface="Wingdings"/>
              <a:buChar char=""/>
              <a:tabLst>
                <a:tab pos="256540" algn="l"/>
              </a:tabLst>
            </a:pPr>
            <a:r>
              <a:rPr sz="2400" b="1" spc="-20" dirty="0">
                <a:solidFill>
                  <a:srgbClr val="FFFFFF"/>
                </a:solidFill>
                <a:latin typeface="Times New Roman"/>
                <a:cs typeface="Times New Roman"/>
              </a:rPr>
              <a:t>Local</a:t>
            </a:r>
            <a:r>
              <a:rPr sz="2400" b="1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b="1" spc="-20" dirty="0">
                <a:solidFill>
                  <a:srgbClr val="FFFFFF"/>
                </a:solidFill>
                <a:latin typeface="Times New Roman"/>
                <a:cs typeface="Times New Roman"/>
              </a:rPr>
              <a:t>lymph</a:t>
            </a:r>
            <a:r>
              <a:rPr sz="2400" b="1" spc="-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FFFF"/>
                </a:solidFill>
                <a:latin typeface="Times New Roman"/>
                <a:cs typeface="Times New Roman"/>
              </a:rPr>
              <a:t>node</a:t>
            </a:r>
            <a:r>
              <a:rPr sz="2400" b="1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assay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247257" y="1632280"/>
            <a:ext cx="3722370" cy="12465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04470" indent="-192405">
              <a:lnSpc>
                <a:spcPct val="100000"/>
              </a:lnSpc>
              <a:spcBef>
                <a:spcPts val="105"/>
              </a:spcBef>
              <a:buClr>
                <a:srgbClr val="C00000"/>
              </a:buClr>
              <a:buSzPct val="90000"/>
              <a:buFont typeface="Wingdings"/>
              <a:buChar char=""/>
              <a:tabLst>
                <a:tab pos="205104" algn="l"/>
              </a:tabLst>
            </a:pP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Determination</a:t>
            </a:r>
            <a:r>
              <a:rPr sz="2000" b="1" spc="-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2000" b="1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Maximum</a:t>
            </a:r>
            <a:r>
              <a:rPr sz="2000" b="1" spc="-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non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000" b="1" spc="-65" dirty="0">
                <a:solidFill>
                  <a:srgbClr val="FFFFFF"/>
                </a:solidFill>
                <a:latin typeface="Times New Roman"/>
                <a:cs typeface="Times New Roman"/>
              </a:rPr>
              <a:t>irri</a:t>
            </a:r>
            <a:r>
              <a:rPr sz="2000" b="1" spc="-60" dirty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sz="2000" b="1" spc="-55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000" b="1" spc="-60" dirty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sz="2000" b="1" spc="-1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spc="-80" dirty="0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sz="2000" b="1" spc="-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2000" b="1" spc="10" dirty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20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sz="2000" b="1" spc="10" dirty="0">
                <a:solidFill>
                  <a:srgbClr val="FFFFFF"/>
                </a:solidFill>
                <a:latin typeface="Times New Roman"/>
                <a:cs typeface="Times New Roman"/>
              </a:rPr>
              <a:t>u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sz="20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spc="-65" dirty="0">
                <a:solidFill>
                  <a:srgbClr val="FFFFFF"/>
                </a:solidFill>
                <a:latin typeface="Times New Roman"/>
                <a:cs typeface="Times New Roman"/>
              </a:rPr>
              <a:t>irri</a:t>
            </a:r>
            <a:r>
              <a:rPr sz="2000" b="1" spc="-60" dirty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sz="2000" b="1" spc="-55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000" b="1" spc="-60" dirty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sz="2000" b="1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spc="35" dirty="0">
                <a:solidFill>
                  <a:srgbClr val="FFFFFF"/>
                </a:solidFill>
                <a:latin typeface="Times New Roman"/>
                <a:cs typeface="Times New Roman"/>
              </a:rPr>
              <a:t>d</a:t>
            </a:r>
            <a:r>
              <a:rPr sz="2000" b="1" spc="40" dirty="0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sz="2000" b="1" spc="30" dirty="0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endParaRPr sz="2000">
              <a:latin typeface="Times New Roman"/>
              <a:cs typeface="Times New Roman"/>
            </a:endParaRPr>
          </a:p>
          <a:p>
            <a:pPr marL="12700" marR="499109">
              <a:lnSpc>
                <a:spcPct val="100000"/>
              </a:lnSpc>
              <a:buClr>
                <a:srgbClr val="C00000"/>
              </a:buClr>
              <a:buSzPct val="90000"/>
              <a:buFont typeface="Wingdings"/>
              <a:buChar char=""/>
              <a:tabLst>
                <a:tab pos="215900" algn="l"/>
              </a:tabLst>
            </a:pPr>
            <a:r>
              <a:rPr sz="2000" b="1" spc="-30" dirty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sz="2000" b="1" spc="-20" dirty="0">
                <a:solidFill>
                  <a:srgbClr val="FFFFFF"/>
                </a:solidFill>
                <a:latin typeface="Times New Roman"/>
                <a:cs typeface="Times New Roman"/>
              </a:rPr>
              <a:t>va</a:t>
            </a:r>
            <a:r>
              <a:rPr sz="2000" b="1" spc="-30" dirty="0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sz="2000" b="1" spc="-25" dirty="0">
                <a:solidFill>
                  <a:srgbClr val="FFFFFF"/>
                </a:solidFill>
                <a:latin typeface="Times New Roman"/>
                <a:cs typeface="Times New Roman"/>
              </a:rPr>
              <a:t>u</a:t>
            </a:r>
            <a:r>
              <a:rPr sz="2000" b="1" spc="-20" dirty="0">
                <a:solidFill>
                  <a:srgbClr val="FFFFFF"/>
                </a:solidFill>
                <a:latin typeface="Times New Roman"/>
                <a:cs typeface="Times New Roman"/>
              </a:rPr>
              <a:t>at</a:t>
            </a:r>
            <a:r>
              <a:rPr sz="2000" b="1" spc="-30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2000" b="1" spc="-20" dirty="0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sz="2000" b="1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2000" b="1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spc="-30" dirty="0">
                <a:solidFill>
                  <a:srgbClr val="FFFFFF"/>
                </a:solidFill>
                <a:latin typeface="Times New Roman"/>
                <a:cs typeface="Times New Roman"/>
              </a:rPr>
              <a:t>Er</a:t>
            </a:r>
            <a:r>
              <a:rPr sz="2000" b="1" spc="-20" dirty="0">
                <a:solidFill>
                  <a:srgbClr val="FFFFFF"/>
                </a:solidFill>
                <a:latin typeface="Times New Roman"/>
                <a:cs typeface="Times New Roman"/>
              </a:rPr>
              <a:t>yt</a:t>
            </a:r>
            <a:r>
              <a:rPr sz="2000" b="1" spc="-25" dirty="0">
                <a:solidFill>
                  <a:srgbClr val="FFFFFF"/>
                </a:solidFill>
                <a:latin typeface="Times New Roman"/>
                <a:cs typeface="Times New Roman"/>
              </a:rPr>
              <a:t>h</a:t>
            </a:r>
            <a:r>
              <a:rPr sz="2000" b="1" spc="-30" dirty="0">
                <a:solidFill>
                  <a:srgbClr val="FFFFFF"/>
                </a:solidFill>
                <a:latin typeface="Times New Roman"/>
                <a:cs typeface="Times New Roman"/>
              </a:rPr>
              <a:t>em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000" b="1" spc="-2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spc="-2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000" b="1" spc="-25" dirty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d  </a:t>
            </a:r>
            <a:r>
              <a:rPr sz="20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oedema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247257" y="4376420"/>
            <a:ext cx="3818254" cy="2160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337185">
              <a:lnSpc>
                <a:spcPct val="100000"/>
              </a:lnSpc>
              <a:spcBef>
                <a:spcPts val="100"/>
              </a:spcBef>
              <a:buClr>
                <a:srgbClr val="C00000"/>
              </a:buClr>
              <a:buSzPct val="90000"/>
              <a:buFont typeface="Wingdings"/>
              <a:buChar char=""/>
              <a:tabLst>
                <a:tab pos="205104" algn="l"/>
              </a:tabLst>
            </a:pPr>
            <a:r>
              <a:rPr sz="20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Mice</a:t>
            </a:r>
            <a:r>
              <a:rPr sz="2000" b="1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2000" b="1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spc="25" dirty="0">
                <a:solidFill>
                  <a:srgbClr val="FFFFFF"/>
                </a:solidFill>
                <a:latin typeface="Times New Roman"/>
                <a:cs typeface="Times New Roman"/>
              </a:rPr>
              <a:t>one</a:t>
            </a:r>
            <a:r>
              <a:rPr sz="2000" b="1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sex(either</a:t>
            </a:r>
            <a:r>
              <a:rPr sz="2000" b="1" spc="-9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male</a:t>
            </a:r>
            <a:r>
              <a:rPr sz="2000" b="1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spc="-40" dirty="0">
                <a:solidFill>
                  <a:srgbClr val="FFFFFF"/>
                </a:solidFill>
                <a:latin typeface="Times New Roman"/>
                <a:cs typeface="Times New Roman"/>
              </a:rPr>
              <a:t>or </a:t>
            </a:r>
            <a:r>
              <a:rPr sz="2000" b="1" spc="-484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female)</a:t>
            </a:r>
            <a:endParaRPr sz="2000">
              <a:latin typeface="Times New Roman"/>
              <a:cs typeface="Times New Roman"/>
            </a:endParaRPr>
          </a:p>
          <a:p>
            <a:pPr marL="215265" indent="-203200">
              <a:lnSpc>
                <a:spcPct val="100000"/>
              </a:lnSpc>
              <a:buClr>
                <a:srgbClr val="C00000"/>
              </a:buClr>
              <a:buSzPct val="90000"/>
              <a:buFont typeface="Wingdings"/>
              <a:buChar char=""/>
              <a:tabLst>
                <a:tab pos="215900" algn="l"/>
              </a:tabLst>
            </a:pPr>
            <a:r>
              <a:rPr sz="2000" b="1" spc="10" dirty="0">
                <a:solidFill>
                  <a:srgbClr val="FFFFFF"/>
                </a:solidFill>
                <a:latin typeface="Times New Roman"/>
                <a:cs typeface="Times New Roman"/>
              </a:rPr>
              <a:t>D</a:t>
            </a:r>
            <a:r>
              <a:rPr sz="20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sz="2000" b="1" spc="10" dirty="0">
                <a:solidFill>
                  <a:srgbClr val="FFFFFF"/>
                </a:solidFill>
                <a:latin typeface="Times New Roman"/>
                <a:cs typeface="Times New Roman"/>
              </a:rPr>
              <a:t>u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g</a:t>
            </a:r>
            <a:r>
              <a:rPr sz="2000" b="1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spc="-35" dirty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sz="2000" b="1" spc="-75" dirty="0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sz="2000" b="1" spc="-40" dirty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sz="2000" b="1" spc="-3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000" b="1" spc="-35" dirty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sz="2000" b="1" spc="-40" dirty="0">
                <a:solidFill>
                  <a:srgbClr val="FFFFFF"/>
                </a:solidFill>
                <a:latin typeface="Times New Roman"/>
                <a:cs typeface="Times New Roman"/>
              </a:rPr>
              <a:t>me</a:t>
            </a:r>
            <a:r>
              <a:rPr sz="2000" b="1" spc="-35" dirty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sz="2000" b="1" spc="-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given</a:t>
            </a:r>
            <a:r>
              <a:rPr sz="2000" b="1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spc="10" dirty="0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sz="2000" b="1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spc="-65" dirty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sz="2000" b="1" spc="-6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sz="2000" b="1" spc="-19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skin</a:t>
            </a:r>
            <a:endParaRPr sz="2000">
              <a:latin typeface="Times New Roman"/>
              <a:cs typeface="Times New Roman"/>
            </a:endParaRPr>
          </a:p>
          <a:p>
            <a:pPr marL="12700" marR="134620">
              <a:lnSpc>
                <a:spcPct val="100000"/>
              </a:lnSpc>
              <a:spcBef>
                <a:spcPts val="5"/>
              </a:spcBef>
              <a:buClr>
                <a:srgbClr val="C00000"/>
              </a:buClr>
              <a:buSzPct val="90000"/>
              <a:buFont typeface="Wingdings"/>
              <a:buChar char=""/>
              <a:tabLst>
                <a:tab pos="215900" algn="l"/>
              </a:tabLst>
            </a:pPr>
            <a:r>
              <a:rPr sz="2000" b="1" spc="-7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000" b="1" spc="-75" dirty="0">
                <a:solidFill>
                  <a:srgbClr val="FFFFFF"/>
                </a:solidFill>
                <a:latin typeface="Times New Roman"/>
                <a:cs typeface="Times New Roman"/>
              </a:rPr>
              <a:t>ur</a:t>
            </a:r>
            <a:r>
              <a:rPr sz="2000" b="1" spc="-80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2000" b="1" spc="-75" dirty="0">
                <a:solidFill>
                  <a:srgbClr val="FFFFFF"/>
                </a:solidFill>
                <a:latin typeface="Times New Roman"/>
                <a:cs typeface="Times New Roman"/>
              </a:rPr>
              <a:t>cu</a:t>
            </a:r>
            <a:r>
              <a:rPr sz="2000" b="1" spc="-80" dirty="0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sz="2000" b="1" spc="-7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sz="2000" b="1" spc="-19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spc="-20" dirty="0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y</a:t>
            </a:r>
            <a:r>
              <a:rPr sz="2000" b="1" spc="-20" dirty="0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sz="20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p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h</a:t>
            </a:r>
            <a:r>
              <a:rPr sz="2000" b="1" spc="-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spc="10" dirty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sz="2000" b="1" spc="15" dirty="0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sz="2000" b="1" spc="10" dirty="0">
                <a:solidFill>
                  <a:srgbClr val="FFFFFF"/>
                </a:solidFill>
                <a:latin typeface="Times New Roman"/>
                <a:cs typeface="Times New Roman"/>
              </a:rPr>
              <a:t>d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sz="2000" b="1" spc="20" dirty="0">
                <a:solidFill>
                  <a:srgbClr val="FFFFFF"/>
                </a:solidFill>
                <a:latin typeface="Times New Roman"/>
                <a:cs typeface="Times New Roman"/>
              </a:rPr>
              <a:t> d</a:t>
            </a:r>
            <a:r>
              <a:rPr sz="2000" b="1" spc="15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2000" b="1" spc="20" dirty="0">
                <a:solidFill>
                  <a:srgbClr val="FFFFFF"/>
                </a:solidFill>
                <a:latin typeface="Times New Roman"/>
                <a:cs typeface="Times New Roman"/>
              </a:rPr>
              <a:t>sse</a:t>
            </a:r>
            <a:r>
              <a:rPr sz="20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c</a:t>
            </a:r>
            <a:r>
              <a:rPr sz="2000" b="1" spc="10" dirty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sz="2000" b="1" spc="15" dirty="0">
                <a:solidFill>
                  <a:srgbClr val="FFFFFF"/>
                </a:solidFill>
                <a:latin typeface="Times New Roman"/>
                <a:cs typeface="Times New Roman"/>
              </a:rPr>
              <a:t>io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n  </a:t>
            </a:r>
            <a:r>
              <a:rPr sz="2000" b="1" spc="-55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000" b="1" spc="-60" dirty="0">
                <a:solidFill>
                  <a:srgbClr val="FFFFFF"/>
                </a:solidFill>
                <a:latin typeface="Times New Roman"/>
                <a:cs typeface="Times New Roman"/>
              </a:rPr>
              <a:t>ft</a:t>
            </a:r>
            <a:r>
              <a:rPr sz="2000" b="1" spc="-65" dirty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sz="2000" b="1" spc="-19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5</a:t>
            </a:r>
            <a:r>
              <a:rPr sz="2000" b="1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spc="-25" dirty="0">
                <a:solidFill>
                  <a:srgbClr val="FFFFFF"/>
                </a:solidFill>
                <a:latin typeface="Times New Roman"/>
                <a:cs typeface="Times New Roman"/>
              </a:rPr>
              <a:t>d</a:t>
            </a:r>
            <a:r>
              <a:rPr sz="2000" b="1" spc="-20" dirty="0">
                <a:solidFill>
                  <a:srgbClr val="FFFFFF"/>
                </a:solidFill>
                <a:latin typeface="Times New Roman"/>
                <a:cs typeface="Times New Roman"/>
              </a:rPr>
              <a:t>ay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endParaRPr sz="200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  <a:buClr>
                <a:srgbClr val="C00000"/>
              </a:buClr>
              <a:buSzPct val="90000"/>
              <a:buFont typeface="Wingdings"/>
              <a:buChar char=""/>
              <a:tabLst>
                <a:tab pos="205104" algn="l"/>
              </a:tabLst>
            </a:pPr>
            <a:r>
              <a:rPr sz="20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Increase</a:t>
            </a:r>
            <a:r>
              <a:rPr sz="2000" b="1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2000" b="1" spc="-20" dirty="0">
                <a:solidFill>
                  <a:srgbClr val="FFFFFF"/>
                </a:solidFill>
                <a:latin typeface="Times New Roman"/>
                <a:cs typeface="Times New Roman"/>
              </a:rPr>
              <a:t> 3h-thymidine</a:t>
            </a:r>
            <a:r>
              <a:rPr sz="2000" b="1" spc="-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spc="15" dirty="0">
                <a:solidFill>
                  <a:srgbClr val="FFFFFF"/>
                </a:solidFill>
                <a:latin typeface="Times New Roman"/>
                <a:cs typeface="Times New Roman"/>
              </a:rPr>
              <a:t>used</a:t>
            </a:r>
            <a:r>
              <a:rPr sz="2000" b="1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spc="-45" dirty="0">
                <a:solidFill>
                  <a:srgbClr val="FFFFFF"/>
                </a:solidFill>
                <a:latin typeface="Times New Roman"/>
                <a:cs typeface="Times New Roman"/>
              </a:rPr>
              <a:t>for </a:t>
            </a:r>
            <a:r>
              <a:rPr sz="2000" b="1" spc="-484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spc="-25" dirty="0">
                <a:solidFill>
                  <a:srgbClr val="FFFFFF"/>
                </a:solidFill>
                <a:latin typeface="Times New Roman"/>
                <a:cs typeface="Times New Roman"/>
              </a:rPr>
              <a:t>evaluation</a:t>
            </a:r>
            <a:endParaRPr sz="2000">
              <a:latin typeface="Times New Roman"/>
              <a:cs typeface="Times New Roman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5800" y="5007864"/>
            <a:ext cx="1909572" cy="1537716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084576" y="5001767"/>
            <a:ext cx="1556003" cy="1642872"/>
          </a:xfrm>
          <a:prstGeom prst="rect">
            <a:avLst/>
          </a:prstGeom>
        </p:spPr>
      </p:pic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32</a:t>
            </a:fld>
            <a:endParaRPr lang="en-US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55747" y="7365"/>
            <a:ext cx="560006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260" dirty="0">
                <a:latin typeface="Verdana"/>
                <a:cs typeface="Verdana"/>
              </a:rPr>
              <a:t>E</a:t>
            </a:r>
            <a:r>
              <a:rPr sz="3600" spc="-315" dirty="0">
                <a:latin typeface="Verdana"/>
                <a:cs typeface="Verdana"/>
              </a:rPr>
              <a:t>.</a:t>
            </a:r>
            <a:r>
              <a:rPr sz="3600" spc="-90" dirty="0">
                <a:latin typeface="Verdana"/>
                <a:cs typeface="Verdana"/>
              </a:rPr>
              <a:t> </a:t>
            </a:r>
            <a:r>
              <a:rPr sz="3600" spc="-5" dirty="0">
                <a:latin typeface="Verdana"/>
                <a:cs typeface="Verdana"/>
              </a:rPr>
              <a:t>G</a:t>
            </a:r>
            <a:r>
              <a:rPr sz="3600" spc="-20" dirty="0">
                <a:latin typeface="Verdana"/>
                <a:cs typeface="Verdana"/>
              </a:rPr>
              <a:t>E</a:t>
            </a:r>
            <a:r>
              <a:rPr sz="3600" spc="-40" dirty="0">
                <a:latin typeface="Verdana"/>
                <a:cs typeface="Verdana"/>
              </a:rPr>
              <a:t>N</a:t>
            </a:r>
            <a:r>
              <a:rPr sz="3600" spc="-225" dirty="0">
                <a:latin typeface="Verdana"/>
                <a:cs typeface="Verdana"/>
              </a:rPr>
              <a:t>O</a:t>
            </a:r>
            <a:r>
              <a:rPr sz="3600" spc="-195" dirty="0">
                <a:latin typeface="Verdana"/>
                <a:cs typeface="Verdana"/>
              </a:rPr>
              <a:t>T</a:t>
            </a:r>
            <a:r>
              <a:rPr sz="3600" spc="270" dirty="0">
                <a:latin typeface="Verdana"/>
                <a:cs typeface="Verdana"/>
              </a:rPr>
              <a:t>O</a:t>
            </a:r>
            <a:r>
              <a:rPr sz="3600" spc="-300" dirty="0">
                <a:latin typeface="Verdana"/>
                <a:cs typeface="Verdana"/>
              </a:rPr>
              <a:t>X</a:t>
            </a:r>
            <a:r>
              <a:rPr sz="3600" spc="-730" dirty="0">
                <a:latin typeface="Verdana"/>
                <a:cs typeface="Verdana"/>
              </a:rPr>
              <a:t>I</a:t>
            </a:r>
            <a:r>
              <a:rPr sz="3600" spc="395" dirty="0">
                <a:latin typeface="Verdana"/>
                <a:cs typeface="Verdana"/>
              </a:rPr>
              <a:t>C</a:t>
            </a:r>
            <a:r>
              <a:rPr sz="3600" spc="-730" dirty="0">
                <a:latin typeface="Verdana"/>
                <a:cs typeface="Verdana"/>
              </a:rPr>
              <a:t>I</a:t>
            </a:r>
            <a:r>
              <a:rPr sz="3600" spc="-385" dirty="0">
                <a:latin typeface="Verdana"/>
                <a:cs typeface="Verdana"/>
              </a:rPr>
              <a:t>TY</a:t>
            </a:r>
            <a:r>
              <a:rPr sz="3600" spc="-465" dirty="0">
                <a:latin typeface="Verdana"/>
                <a:cs typeface="Verdana"/>
              </a:rPr>
              <a:t> </a:t>
            </a:r>
            <a:r>
              <a:rPr sz="3600" spc="-645" dirty="0">
                <a:latin typeface="Verdana"/>
                <a:cs typeface="Verdana"/>
              </a:rPr>
              <a:t>S</a:t>
            </a:r>
            <a:r>
              <a:rPr sz="3600" spc="-655" dirty="0">
                <a:latin typeface="Verdana"/>
                <a:cs typeface="Verdana"/>
              </a:rPr>
              <a:t>T</a:t>
            </a:r>
            <a:r>
              <a:rPr sz="3600" spc="-254" dirty="0">
                <a:latin typeface="Verdana"/>
                <a:cs typeface="Verdana"/>
              </a:rPr>
              <a:t>U</a:t>
            </a:r>
            <a:r>
              <a:rPr sz="3600" spc="-65" dirty="0">
                <a:latin typeface="Verdana"/>
                <a:cs typeface="Verdana"/>
              </a:rPr>
              <a:t>D</a:t>
            </a:r>
            <a:r>
              <a:rPr sz="3600" spc="-670" dirty="0">
                <a:latin typeface="Verdana"/>
                <a:cs typeface="Verdana"/>
              </a:rPr>
              <a:t>I</a:t>
            </a:r>
            <a:r>
              <a:rPr sz="3600" spc="-315" dirty="0">
                <a:latin typeface="Verdana"/>
                <a:cs typeface="Verdana"/>
              </a:rPr>
              <a:t>E</a:t>
            </a:r>
            <a:r>
              <a:rPr sz="3600" spc="-670" dirty="0">
                <a:latin typeface="Verdana"/>
                <a:cs typeface="Verdana"/>
              </a:rPr>
              <a:t>S</a:t>
            </a:r>
            <a:endParaRPr sz="360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83716" y="648461"/>
            <a:ext cx="9326880" cy="51904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884555">
              <a:lnSpc>
                <a:spcPct val="100000"/>
              </a:lnSpc>
              <a:spcBef>
                <a:spcPts val="95"/>
              </a:spcBef>
              <a:buClr>
                <a:srgbClr val="C00000"/>
              </a:buClr>
              <a:buSzPct val="92857"/>
              <a:buFont typeface="Wingdings"/>
              <a:buChar char=""/>
              <a:tabLst>
                <a:tab pos="287020" algn="l"/>
                <a:tab pos="7313295" algn="l"/>
              </a:tabLst>
            </a:pPr>
            <a:r>
              <a:rPr sz="2800" b="1" spc="-480" dirty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sz="28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sz="2800" b="1" spc="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detect</a:t>
            </a:r>
            <a:r>
              <a:rPr sz="2800" b="1" spc="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b="1" spc="-105" dirty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sz="2800" b="1" spc="-95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800" b="1" spc="-25" dirty="0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sz="2800" b="1" spc="-40" dirty="0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sz="28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y</a:t>
            </a:r>
            <a:r>
              <a:rPr sz="2800" b="1" spc="-9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b="1" spc="-25" dirty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sz="2800" b="1" spc="-40" dirty="0">
                <a:solidFill>
                  <a:srgbClr val="FFFFFF"/>
                </a:solidFill>
                <a:latin typeface="Times New Roman"/>
                <a:cs typeface="Times New Roman"/>
              </a:rPr>
              <a:t>u</a:t>
            </a:r>
            <a:r>
              <a:rPr sz="28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morigen</a:t>
            </a:r>
            <a:r>
              <a:rPr sz="2800" b="1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28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c</a:t>
            </a:r>
            <a:r>
              <a:rPr sz="2800" b="1" spc="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b="1" spc="-25" dirty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sz="2800" b="1" spc="20" dirty="0">
                <a:solidFill>
                  <a:srgbClr val="FFFFFF"/>
                </a:solidFill>
                <a:latin typeface="Times New Roman"/>
                <a:cs typeface="Times New Roman"/>
              </a:rPr>
              <a:t>f</a:t>
            </a:r>
            <a:r>
              <a:rPr sz="2800" b="1" spc="10" dirty="0">
                <a:solidFill>
                  <a:srgbClr val="FFFFFF"/>
                </a:solidFill>
                <a:latin typeface="Times New Roman"/>
                <a:cs typeface="Times New Roman"/>
              </a:rPr>
              <a:t>f</a:t>
            </a:r>
            <a:r>
              <a:rPr sz="2800" b="1" dirty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sz="28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c</a:t>
            </a:r>
            <a:r>
              <a:rPr sz="28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ts</a:t>
            </a:r>
            <a:r>
              <a:rPr sz="2800" b="1" spc="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b="1" spc="-15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28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sz="2800" b="1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b="1" spc="30" dirty="0">
                <a:solidFill>
                  <a:srgbClr val="FFFFFF"/>
                </a:solidFill>
                <a:latin typeface="Times New Roman"/>
                <a:cs typeface="Times New Roman"/>
              </a:rPr>
              <a:t>c</a:t>
            </a:r>
            <a:r>
              <a:rPr sz="2800" b="1" spc="45" dirty="0">
                <a:solidFill>
                  <a:srgbClr val="FFFFFF"/>
                </a:solidFill>
                <a:latin typeface="Times New Roman"/>
                <a:cs typeface="Times New Roman"/>
              </a:rPr>
              <a:t>as</a:t>
            </a:r>
            <a:r>
              <a:rPr sz="2800" b="1" spc="30" dirty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sz="28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sz="2800" b="1" spc="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b="1" spc="-25" dirty="0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sz="28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f</a:t>
            </a:r>
            <a:r>
              <a:rPr sz="2800" b="1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2800" b="1" spc="-95" dirty="0">
                <a:solidFill>
                  <a:srgbClr val="FFFFFF"/>
                </a:solidFill>
                <a:latin typeface="Times New Roman"/>
                <a:cs typeface="Times New Roman"/>
              </a:rPr>
              <a:t>c</a:t>
            </a:r>
            <a:r>
              <a:rPr sz="2800" b="1" spc="-85" dirty="0">
                <a:solidFill>
                  <a:srgbClr val="FFFFFF"/>
                </a:solidFill>
                <a:latin typeface="Times New Roman"/>
                <a:cs typeface="Times New Roman"/>
              </a:rPr>
              <a:t>h</a:t>
            </a:r>
            <a:r>
              <a:rPr sz="2800" b="1" spc="-110" dirty="0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sz="2800" b="1" spc="20" dirty="0">
                <a:solidFill>
                  <a:srgbClr val="FFFFFF"/>
                </a:solidFill>
                <a:latin typeface="Times New Roman"/>
                <a:cs typeface="Times New Roman"/>
              </a:rPr>
              <a:t>oni</a:t>
            </a:r>
            <a:r>
              <a:rPr sz="28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c  </a:t>
            </a:r>
            <a:r>
              <a:rPr sz="28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illness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buClr>
                <a:srgbClr val="C00000"/>
              </a:buClr>
              <a:buFont typeface="Wingdings"/>
              <a:buChar char=""/>
            </a:pPr>
            <a:endParaRPr sz="3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Clr>
                <a:srgbClr val="C00000"/>
              </a:buClr>
              <a:buFont typeface="Wingdings"/>
              <a:buChar char=""/>
            </a:pPr>
            <a:endParaRPr sz="3000">
              <a:latin typeface="Times New Roman"/>
              <a:cs typeface="Times New Roman"/>
            </a:endParaRPr>
          </a:p>
          <a:p>
            <a:pPr marL="295910" indent="-283845">
              <a:lnSpc>
                <a:spcPct val="100000"/>
              </a:lnSpc>
              <a:buClr>
                <a:srgbClr val="C00000"/>
              </a:buClr>
              <a:buSzPct val="92857"/>
              <a:buFont typeface="Wingdings"/>
              <a:buChar char=""/>
              <a:tabLst>
                <a:tab pos="296545" algn="l"/>
              </a:tabLst>
            </a:pPr>
            <a:r>
              <a:rPr sz="2800" spc="1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2800" spc="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30" dirty="0">
                <a:solidFill>
                  <a:srgbClr val="FFFFFF"/>
                </a:solidFill>
                <a:latin typeface="Times New Roman"/>
                <a:cs typeface="Times New Roman"/>
              </a:rPr>
              <a:t>vitro</a:t>
            </a:r>
            <a:r>
              <a:rPr sz="2800" spc="-1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5" dirty="0">
                <a:solidFill>
                  <a:srgbClr val="FFFFFF"/>
                </a:solidFill>
                <a:latin typeface="Times New Roman"/>
                <a:cs typeface="Times New Roman"/>
              </a:rPr>
              <a:t>tests</a:t>
            </a:r>
            <a:r>
              <a:rPr sz="2800" spc="-55" dirty="0">
                <a:solidFill>
                  <a:srgbClr val="FF0000"/>
                </a:solidFill>
                <a:latin typeface="Times New Roman"/>
                <a:cs typeface="Times New Roman"/>
              </a:rPr>
              <a:t>:</a:t>
            </a:r>
            <a:endParaRPr sz="2800">
              <a:latin typeface="Times New Roman"/>
              <a:cs typeface="Times New Roman"/>
            </a:endParaRPr>
          </a:p>
          <a:p>
            <a:pPr marL="632460" lvl="1" indent="-163830">
              <a:lnSpc>
                <a:spcPct val="100000"/>
              </a:lnSpc>
              <a:buClr>
                <a:srgbClr val="C00000"/>
              </a:buClr>
              <a:buSzPct val="92857"/>
              <a:buFont typeface="Wingdings"/>
              <a:buChar char=""/>
              <a:tabLst>
                <a:tab pos="633095" algn="l"/>
              </a:tabLst>
            </a:pPr>
            <a:r>
              <a:rPr sz="2800" spc="-265" dirty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sz="2800" spc="-70" dirty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sz="2800" spc="-65" dirty="0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sz="2800" spc="-1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f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60" dirty="0">
                <a:solidFill>
                  <a:srgbClr val="FFFFFF"/>
                </a:solidFill>
                <a:latin typeface="Times New Roman"/>
                <a:cs typeface="Times New Roman"/>
              </a:rPr>
              <a:t>g</a:t>
            </a:r>
            <a:r>
              <a:rPr sz="2800" spc="-70" dirty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sz="2800" spc="-60" dirty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sz="2800" spc="-1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45" dirty="0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sz="2800" spc="-25" dirty="0">
                <a:solidFill>
                  <a:srgbClr val="FFFFFF"/>
                </a:solidFill>
                <a:latin typeface="Times New Roman"/>
                <a:cs typeface="Times New Roman"/>
              </a:rPr>
              <a:t>u</a:t>
            </a:r>
            <a:r>
              <a:rPr sz="2800" spc="-30" dirty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sz="2800" spc="-4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800" spc="-30" dirty="0">
                <a:solidFill>
                  <a:srgbClr val="FFFFFF"/>
                </a:solidFill>
                <a:latin typeface="Times New Roman"/>
                <a:cs typeface="Times New Roman"/>
              </a:rPr>
              <a:t>ti</a:t>
            </a:r>
            <a:r>
              <a:rPr sz="2800" spc="-25" dirty="0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sz="2800" spc="-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65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sz="2800" spc="9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95" dirty="0">
                <a:solidFill>
                  <a:srgbClr val="FFFFFF"/>
                </a:solidFill>
                <a:latin typeface="Times New Roman"/>
                <a:cs typeface="Times New Roman"/>
              </a:rPr>
              <a:t>Bac</a:t>
            </a:r>
            <a:r>
              <a:rPr sz="2800" spc="-85" dirty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sz="2800" spc="-95" dirty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sz="2800" spc="-85" dirty="0">
                <a:solidFill>
                  <a:srgbClr val="FFFFFF"/>
                </a:solidFill>
                <a:latin typeface="Times New Roman"/>
                <a:cs typeface="Times New Roman"/>
              </a:rPr>
              <a:t>ri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endParaRPr sz="2800">
              <a:latin typeface="Times New Roman"/>
              <a:cs typeface="Times New Roman"/>
            </a:endParaRPr>
          </a:p>
          <a:p>
            <a:pPr marL="469265" marR="5080" lvl="1">
              <a:lnSpc>
                <a:spcPct val="100000"/>
              </a:lnSpc>
              <a:buClr>
                <a:srgbClr val="C00000"/>
              </a:buClr>
              <a:buSzPct val="92857"/>
              <a:buFont typeface="Wingdings"/>
              <a:buChar char=""/>
              <a:tabLst>
                <a:tab pos="628015" algn="l"/>
                <a:tab pos="4275455" algn="l"/>
              </a:tabLst>
            </a:pPr>
            <a:r>
              <a:rPr sz="2800" spc="-75" dirty="0">
                <a:solidFill>
                  <a:srgbClr val="FFFFFF"/>
                </a:solidFill>
                <a:latin typeface="Times New Roman"/>
                <a:cs typeface="Times New Roman"/>
              </a:rPr>
              <a:t>C</a:t>
            </a:r>
            <a:r>
              <a:rPr sz="2800" spc="-65" dirty="0">
                <a:solidFill>
                  <a:srgbClr val="FFFFFF"/>
                </a:solidFill>
                <a:latin typeface="Times New Roman"/>
                <a:cs typeface="Times New Roman"/>
              </a:rPr>
              <a:t>ytog</a:t>
            </a:r>
            <a:r>
              <a:rPr sz="2800" spc="-85" dirty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sz="2800" spc="-65" dirty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sz="2800" spc="-85" dirty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sz="2800" spc="-65" dirty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sz="2800" spc="-75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c</a:t>
            </a:r>
            <a:r>
              <a:rPr sz="2800" spc="-85" dirty="0">
                <a:solidFill>
                  <a:srgbClr val="FFFFFF"/>
                </a:solidFill>
                <a:latin typeface="Times New Roman"/>
                <a:cs typeface="Times New Roman"/>
              </a:rPr>
              <a:t> e</a:t>
            </a:r>
            <a:r>
              <a:rPr sz="2800" spc="-75" dirty="0">
                <a:solidFill>
                  <a:srgbClr val="FFFFFF"/>
                </a:solidFill>
                <a:latin typeface="Times New Roman"/>
                <a:cs typeface="Times New Roman"/>
              </a:rPr>
              <a:t>v</a:t>
            </a:r>
            <a:r>
              <a:rPr sz="2800" spc="-85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800" spc="-75" dirty="0">
                <a:solidFill>
                  <a:srgbClr val="FFFFFF"/>
                </a:solidFill>
                <a:latin typeface="Times New Roman"/>
                <a:cs typeface="Times New Roman"/>
              </a:rPr>
              <a:t>lu</a:t>
            </a:r>
            <a:r>
              <a:rPr sz="2800" spc="-85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800" spc="-75" dirty="0">
                <a:solidFill>
                  <a:srgbClr val="FFFFFF"/>
                </a:solidFill>
                <a:latin typeface="Times New Roman"/>
                <a:cs typeface="Times New Roman"/>
              </a:rPr>
              <a:t>tio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sz="2800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2800" spc="-50" dirty="0">
                <a:solidFill>
                  <a:srgbClr val="FFFFFF"/>
                </a:solidFill>
                <a:latin typeface="Times New Roman"/>
                <a:cs typeface="Times New Roman"/>
              </a:rPr>
              <a:t>c</a:t>
            </a:r>
            <a:r>
              <a:rPr sz="2800" spc="-40" dirty="0">
                <a:solidFill>
                  <a:srgbClr val="FFFFFF"/>
                </a:solidFill>
                <a:latin typeface="Times New Roman"/>
                <a:cs typeface="Times New Roman"/>
              </a:rPr>
              <a:t>hro</a:t>
            </a:r>
            <a:r>
              <a:rPr sz="2800" spc="-60" dirty="0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sz="2800" spc="-40" dirty="0">
                <a:solidFill>
                  <a:srgbClr val="FFFFFF"/>
                </a:solidFill>
                <a:latin typeface="Times New Roman"/>
                <a:cs typeface="Times New Roman"/>
              </a:rPr>
              <a:t>oso</a:t>
            </a:r>
            <a:r>
              <a:rPr sz="2800" spc="-60" dirty="0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sz="2800" spc="-5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sz="2800" spc="-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75" dirty="0">
                <a:solidFill>
                  <a:srgbClr val="FFFFFF"/>
                </a:solidFill>
                <a:latin typeface="Times New Roman"/>
                <a:cs typeface="Times New Roman"/>
              </a:rPr>
              <a:t>d</a:t>
            </a:r>
            <a:r>
              <a:rPr sz="2800" spc="-85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800" spc="-95" dirty="0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sz="2800" spc="-85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800" spc="-75" dirty="0">
                <a:solidFill>
                  <a:srgbClr val="FFFFFF"/>
                </a:solidFill>
                <a:latin typeface="Times New Roman"/>
                <a:cs typeface="Times New Roman"/>
              </a:rPr>
              <a:t>g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sz="2800" spc="-114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65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sz="2800" spc="-1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95" dirty="0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sz="2800" spc="-85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800" spc="-95" dirty="0">
                <a:solidFill>
                  <a:srgbClr val="FFFFFF"/>
                </a:solidFill>
                <a:latin typeface="Times New Roman"/>
                <a:cs typeface="Times New Roman"/>
              </a:rPr>
              <a:t>mm</a:t>
            </a:r>
            <a:r>
              <a:rPr sz="2800" spc="-85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800" spc="-75" dirty="0">
                <a:solidFill>
                  <a:srgbClr val="FFFFFF"/>
                </a:solidFill>
                <a:latin typeface="Times New Roman"/>
                <a:cs typeface="Times New Roman"/>
              </a:rPr>
              <a:t>li</a:t>
            </a:r>
            <a:r>
              <a:rPr sz="2800" spc="-85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n  </a:t>
            </a:r>
            <a:r>
              <a:rPr sz="2800" spc="-95" dirty="0">
                <a:solidFill>
                  <a:srgbClr val="FFFFFF"/>
                </a:solidFill>
                <a:latin typeface="Times New Roman"/>
                <a:cs typeface="Times New Roman"/>
              </a:rPr>
              <a:t>cells</a:t>
            </a:r>
            <a:endParaRPr sz="2800">
              <a:latin typeface="Times New Roman"/>
              <a:cs typeface="Times New Roman"/>
            </a:endParaRPr>
          </a:p>
          <a:p>
            <a:pPr marL="469265" marR="838835" indent="457200">
              <a:lnSpc>
                <a:spcPct val="100000"/>
              </a:lnSpc>
            </a:pPr>
            <a:r>
              <a:rPr sz="2800" spc="-95" dirty="0">
                <a:solidFill>
                  <a:srgbClr val="FFFFFF"/>
                </a:solidFill>
                <a:latin typeface="Times New Roman"/>
                <a:cs typeface="Times New Roman"/>
              </a:rPr>
              <a:t>E.g</a:t>
            </a:r>
            <a:r>
              <a:rPr sz="2800" i="1" spc="-95" dirty="0">
                <a:solidFill>
                  <a:srgbClr val="FFFFFF"/>
                </a:solidFill>
                <a:latin typeface="Times New Roman"/>
                <a:cs typeface="Times New Roman"/>
              </a:rPr>
              <a:t>.;</a:t>
            </a:r>
            <a:r>
              <a:rPr sz="2800" i="1" spc="-2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i="1" spc="-270" dirty="0">
                <a:solidFill>
                  <a:srgbClr val="FFFFFF"/>
                </a:solidFill>
                <a:latin typeface="Times New Roman"/>
                <a:cs typeface="Times New Roman"/>
              </a:rPr>
              <a:t>Ames’s</a:t>
            </a:r>
            <a:r>
              <a:rPr sz="2800" i="1" spc="-4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i="1" spc="-220" dirty="0">
                <a:solidFill>
                  <a:srgbClr val="FFFFFF"/>
                </a:solidFill>
                <a:latin typeface="Times New Roman"/>
                <a:cs typeface="Times New Roman"/>
              </a:rPr>
              <a:t>Salmonella</a:t>
            </a:r>
            <a:r>
              <a:rPr sz="2800" i="1" spc="-484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i="1" spc="-120" dirty="0">
                <a:solidFill>
                  <a:srgbClr val="FFFFFF"/>
                </a:solidFill>
                <a:latin typeface="Times New Roman"/>
                <a:cs typeface="Times New Roman"/>
              </a:rPr>
              <a:t>Assay</a:t>
            </a:r>
            <a:r>
              <a:rPr sz="2800" i="1" spc="-3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40" dirty="0">
                <a:solidFill>
                  <a:srgbClr val="FFFFFF"/>
                </a:solidFill>
                <a:latin typeface="Times New Roman"/>
                <a:cs typeface="Times New Roman"/>
              </a:rPr>
              <a:t>detects</a:t>
            </a:r>
            <a:r>
              <a:rPr sz="2800" spc="-60" dirty="0">
                <a:solidFill>
                  <a:srgbClr val="FFFFFF"/>
                </a:solidFill>
                <a:latin typeface="Times New Roman"/>
                <a:cs typeface="Times New Roman"/>
              </a:rPr>
              <a:t> increased</a:t>
            </a:r>
            <a:r>
              <a:rPr sz="2800" spc="-1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Times New Roman"/>
                <a:cs typeface="Times New Roman"/>
              </a:rPr>
              <a:t>number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2800" spc="-6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40" dirty="0">
                <a:solidFill>
                  <a:srgbClr val="FFFFFF"/>
                </a:solidFill>
                <a:latin typeface="Times New Roman"/>
                <a:cs typeface="Times New Roman"/>
              </a:rPr>
              <a:t>aberrations</a:t>
            </a:r>
            <a:r>
              <a:rPr sz="2800" spc="-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3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2800" spc="-1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40" dirty="0">
                <a:solidFill>
                  <a:srgbClr val="FFFFFF"/>
                </a:solidFill>
                <a:latin typeface="Times New Roman"/>
                <a:cs typeface="Times New Roman"/>
              </a:rPr>
              <a:t>metaphase</a:t>
            </a:r>
            <a:r>
              <a:rPr sz="2800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30" dirty="0">
                <a:solidFill>
                  <a:srgbClr val="FFFFFF"/>
                </a:solidFill>
                <a:latin typeface="Times New Roman"/>
                <a:cs typeface="Times New Roman"/>
              </a:rPr>
              <a:t>chromosomes</a:t>
            </a:r>
            <a:endParaRPr sz="2800">
              <a:latin typeface="Times New Roman"/>
              <a:cs typeface="Times New Roman"/>
            </a:endParaRPr>
          </a:p>
          <a:p>
            <a:pPr marL="469265" marR="1640205">
              <a:lnSpc>
                <a:spcPct val="100000"/>
              </a:lnSpc>
              <a:buClr>
                <a:srgbClr val="C00000"/>
              </a:buClr>
              <a:buSzPct val="92857"/>
              <a:buFont typeface="Wingdings"/>
              <a:buChar char=""/>
              <a:tabLst>
                <a:tab pos="628015" algn="l"/>
                <a:tab pos="2984500" algn="l"/>
              </a:tabLst>
            </a:pPr>
            <a:r>
              <a:rPr sz="2800" spc="25" dirty="0">
                <a:solidFill>
                  <a:srgbClr val="FFFFFF"/>
                </a:solidFill>
                <a:latin typeface="Times New Roman"/>
                <a:cs typeface="Times New Roman"/>
              </a:rPr>
              <a:t>DNA</a:t>
            </a:r>
            <a:r>
              <a:rPr sz="2800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Times New Roman"/>
                <a:cs typeface="Times New Roman"/>
              </a:rPr>
              <a:t>strand</a:t>
            </a:r>
            <a:r>
              <a:rPr sz="2800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65" dirty="0">
                <a:solidFill>
                  <a:srgbClr val="FFFFFF"/>
                </a:solidFill>
                <a:latin typeface="Times New Roman"/>
                <a:cs typeface="Times New Roman"/>
              </a:rPr>
              <a:t>breaks,</a:t>
            </a:r>
            <a:r>
              <a:rPr sz="2800" spc="-1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25" dirty="0">
                <a:solidFill>
                  <a:srgbClr val="FFFFFF"/>
                </a:solidFill>
                <a:latin typeface="Times New Roman"/>
                <a:cs typeface="Times New Roman"/>
              </a:rPr>
              <a:t>DNA</a:t>
            </a:r>
            <a:r>
              <a:rPr sz="2800" spc="-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45" dirty="0">
                <a:solidFill>
                  <a:srgbClr val="FFFFFF"/>
                </a:solidFill>
                <a:latin typeface="Times New Roman"/>
                <a:cs typeface="Times New Roman"/>
              </a:rPr>
              <a:t>repair</a:t>
            </a:r>
            <a:r>
              <a:rPr sz="2800" spc="-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5" dirty="0">
                <a:solidFill>
                  <a:srgbClr val="FFFFFF"/>
                </a:solidFill>
                <a:latin typeface="Times New Roman"/>
                <a:cs typeface="Times New Roman"/>
              </a:rPr>
              <a:t>or</a:t>
            </a:r>
            <a:r>
              <a:rPr sz="2800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40" dirty="0">
                <a:solidFill>
                  <a:srgbClr val="FFFFFF"/>
                </a:solidFill>
                <a:latin typeface="Times New Roman"/>
                <a:cs typeface="Times New Roman"/>
              </a:rPr>
              <a:t>recombination, </a:t>
            </a:r>
            <a:r>
              <a:rPr sz="2800" spc="-6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60" dirty="0">
                <a:solidFill>
                  <a:srgbClr val="FFFFFF"/>
                </a:solidFill>
                <a:latin typeface="Times New Roman"/>
                <a:cs typeface="Times New Roman"/>
              </a:rPr>
              <a:t>Measurements</a:t>
            </a:r>
            <a:r>
              <a:rPr sz="28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of	</a:t>
            </a:r>
            <a:r>
              <a:rPr sz="2800" spc="25" dirty="0">
                <a:solidFill>
                  <a:srgbClr val="FFFFFF"/>
                </a:solidFill>
                <a:latin typeface="Times New Roman"/>
                <a:cs typeface="Times New Roman"/>
              </a:rPr>
              <a:t>DNA</a:t>
            </a:r>
            <a:r>
              <a:rPr sz="2800" spc="-1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35" dirty="0">
                <a:solidFill>
                  <a:srgbClr val="FFFFFF"/>
                </a:solidFill>
                <a:latin typeface="Times New Roman"/>
                <a:cs typeface="Times New Roman"/>
              </a:rPr>
              <a:t>adducts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33</a:t>
            </a:fld>
            <a:endParaRPr lang="en-US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28217" y="561847"/>
            <a:ext cx="186817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6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2000" b="1" spc="1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VIVOTESTS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39343" y="2523236"/>
            <a:ext cx="8243570" cy="1721485"/>
          </a:xfrm>
          <a:prstGeom prst="rect">
            <a:avLst/>
          </a:prstGeom>
        </p:spPr>
        <p:txBody>
          <a:bodyPr vert="horz" wrap="square" lIns="0" tIns="32384" rIns="0" bIns="0" rtlCol="0">
            <a:spAutoFit/>
          </a:bodyPr>
          <a:lstStyle/>
          <a:p>
            <a:pPr marL="311150" marR="5080" indent="-287020">
              <a:lnSpc>
                <a:spcPts val="3300"/>
              </a:lnSpc>
              <a:spcBef>
                <a:spcPts val="254"/>
              </a:spcBef>
              <a:buClr>
                <a:srgbClr val="C00000"/>
              </a:buClr>
              <a:buFont typeface="Wingdings"/>
              <a:buChar char=""/>
              <a:tabLst>
                <a:tab pos="311785" algn="l"/>
              </a:tabLst>
            </a:pP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In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vivo</a:t>
            </a:r>
            <a:r>
              <a:rPr sz="28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40" dirty="0">
                <a:solidFill>
                  <a:srgbClr val="FFFFFF"/>
                </a:solidFill>
                <a:latin typeface="Calibri"/>
                <a:cs typeface="Calibri"/>
              </a:rPr>
              <a:t>test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40" dirty="0">
                <a:solidFill>
                  <a:srgbClr val="FFFFFF"/>
                </a:solidFill>
                <a:latin typeface="Calibri"/>
                <a:cs typeface="Calibri"/>
              </a:rPr>
              <a:t>for</a:t>
            </a:r>
            <a:r>
              <a:rPr sz="28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chromosomal</a:t>
            </a:r>
            <a:r>
              <a:rPr sz="28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damage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using</a:t>
            </a:r>
            <a:r>
              <a:rPr sz="28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mammalian </a:t>
            </a:r>
            <a:r>
              <a:rPr sz="2800" spc="-6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hematopoietic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cells.</a:t>
            </a:r>
            <a:endParaRPr sz="2800">
              <a:latin typeface="Calibri"/>
              <a:cs typeface="Calibri"/>
            </a:endParaRPr>
          </a:p>
          <a:p>
            <a:pPr marL="312420" indent="-300355">
              <a:lnSpc>
                <a:spcPts val="3200"/>
              </a:lnSpc>
              <a:buClr>
                <a:srgbClr val="C00000"/>
              </a:buClr>
              <a:buFont typeface="Wingdings"/>
              <a:buChar char=""/>
              <a:tabLst>
                <a:tab pos="312420" algn="l"/>
                <a:tab pos="313055" algn="l"/>
                <a:tab pos="3526790" algn="l"/>
              </a:tabLst>
            </a:pPr>
            <a:r>
              <a:rPr sz="2800" spc="-30" dirty="0">
                <a:solidFill>
                  <a:srgbClr val="FFFFFF"/>
                </a:solidFill>
                <a:latin typeface="Times New Roman"/>
                <a:cs typeface="Times New Roman"/>
              </a:rPr>
              <a:t>Chromosome</a:t>
            </a:r>
            <a:r>
              <a:rPr sz="2800" spc="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65" dirty="0">
                <a:solidFill>
                  <a:srgbClr val="FFFFFF"/>
                </a:solidFill>
                <a:latin typeface="Times New Roman"/>
                <a:cs typeface="Times New Roman"/>
              </a:rPr>
              <a:t>damage	</a:t>
            </a:r>
            <a:r>
              <a:rPr sz="2800" spc="-3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2800" spc="-1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rodent</a:t>
            </a:r>
            <a:r>
              <a:rPr sz="2800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45" dirty="0">
                <a:solidFill>
                  <a:srgbClr val="FFFFFF"/>
                </a:solidFill>
                <a:latin typeface="Times New Roman"/>
                <a:cs typeface="Times New Roman"/>
              </a:rPr>
              <a:t>hematopoietic</a:t>
            </a:r>
            <a:r>
              <a:rPr sz="2800" spc="-114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95" dirty="0">
                <a:solidFill>
                  <a:srgbClr val="FFFFFF"/>
                </a:solidFill>
                <a:latin typeface="Times New Roman"/>
                <a:cs typeface="Times New Roman"/>
              </a:rPr>
              <a:t>cells</a:t>
            </a:r>
            <a:endParaRPr sz="2800">
              <a:latin typeface="Times New Roman"/>
              <a:cs typeface="Times New Roman"/>
            </a:endParaRPr>
          </a:p>
          <a:p>
            <a:pPr marL="312420">
              <a:lnSpc>
                <a:spcPct val="100000"/>
              </a:lnSpc>
              <a:spcBef>
                <a:spcPts val="35"/>
              </a:spcBef>
            </a:pPr>
            <a:r>
              <a:rPr sz="2800" spc="-120" dirty="0">
                <a:solidFill>
                  <a:srgbClr val="FFFFFF"/>
                </a:solidFill>
                <a:latin typeface="Times New Roman"/>
                <a:cs typeface="Times New Roman"/>
              </a:rPr>
              <a:t>E.</a:t>
            </a:r>
            <a:r>
              <a:rPr sz="2800" spc="-110" dirty="0">
                <a:solidFill>
                  <a:srgbClr val="FFFFFF"/>
                </a:solidFill>
                <a:latin typeface="Times New Roman"/>
                <a:cs typeface="Times New Roman"/>
              </a:rPr>
              <a:t>g</a:t>
            </a:r>
            <a:r>
              <a:rPr sz="2800" i="1" spc="-120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r>
              <a:rPr sz="28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;</a:t>
            </a:r>
            <a:r>
              <a:rPr sz="2800" i="1" spc="-2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i="1" spc="-275" dirty="0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sz="2800" i="1" spc="-265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2800" i="1" spc="-275" dirty="0">
                <a:solidFill>
                  <a:srgbClr val="FFFFFF"/>
                </a:solidFill>
                <a:latin typeface="Times New Roman"/>
                <a:cs typeface="Times New Roman"/>
              </a:rPr>
              <a:t>c</a:t>
            </a:r>
            <a:r>
              <a:rPr sz="2800" i="1" spc="-375" dirty="0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sz="2800" i="1" spc="-265" dirty="0">
                <a:solidFill>
                  <a:srgbClr val="FFFFFF"/>
                </a:solidFill>
                <a:latin typeface="Times New Roman"/>
                <a:cs typeface="Times New Roman"/>
              </a:rPr>
              <a:t>on</a:t>
            </a:r>
            <a:r>
              <a:rPr sz="2800" i="1" spc="-280" dirty="0">
                <a:solidFill>
                  <a:srgbClr val="FFFFFF"/>
                </a:solidFill>
                <a:latin typeface="Times New Roman"/>
                <a:cs typeface="Times New Roman"/>
              </a:rPr>
              <a:t>u</a:t>
            </a:r>
            <a:r>
              <a:rPr sz="2800" i="1" spc="-275" dirty="0">
                <a:solidFill>
                  <a:srgbClr val="FFFFFF"/>
                </a:solidFill>
                <a:latin typeface="Times New Roman"/>
                <a:cs typeface="Times New Roman"/>
              </a:rPr>
              <a:t>c</a:t>
            </a:r>
            <a:r>
              <a:rPr sz="2800" i="1" spc="-280" dirty="0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sz="2800" i="1" spc="-275" dirty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sz="2800" i="1" spc="-280" dirty="0">
                <a:solidFill>
                  <a:srgbClr val="FFFFFF"/>
                </a:solidFill>
                <a:latin typeface="Times New Roman"/>
                <a:cs typeface="Times New Roman"/>
              </a:rPr>
              <a:t>u</a:t>
            </a:r>
            <a:r>
              <a:rPr sz="28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sz="2800" i="1" spc="-254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i="1" spc="-155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800" i="1" spc="-145" dirty="0">
                <a:solidFill>
                  <a:srgbClr val="FFFFFF"/>
                </a:solidFill>
                <a:latin typeface="Times New Roman"/>
                <a:cs typeface="Times New Roman"/>
              </a:rPr>
              <a:t>ssa</a:t>
            </a:r>
            <a:r>
              <a:rPr sz="28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y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34</a:t>
            </a:fld>
            <a:endParaRPr lang="en-US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837691" y="274700"/>
            <a:ext cx="9886950" cy="63169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5910" indent="-283845">
              <a:lnSpc>
                <a:spcPct val="100000"/>
              </a:lnSpc>
              <a:spcBef>
                <a:spcPts val="95"/>
              </a:spcBef>
              <a:buClr>
                <a:srgbClr val="FF0000"/>
              </a:buClr>
              <a:buSzPct val="92857"/>
              <a:buFont typeface="Wingdings"/>
              <a:buChar char=""/>
              <a:tabLst>
                <a:tab pos="296545" algn="l"/>
              </a:tabLst>
            </a:pPr>
            <a:r>
              <a:rPr sz="2800" spc="-75" dirty="0">
                <a:solidFill>
                  <a:srgbClr val="FFFFFF"/>
                </a:solidFill>
                <a:latin typeface="Times New Roman"/>
                <a:cs typeface="Times New Roman"/>
              </a:rPr>
              <a:t>lif</a:t>
            </a:r>
            <a:r>
              <a:rPr sz="2800" spc="-85" dirty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sz="2800" spc="-75" dirty="0">
                <a:solidFill>
                  <a:srgbClr val="FFFFFF"/>
                </a:solidFill>
                <a:latin typeface="Times New Roman"/>
                <a:cs typeface="Times New Roman"/>
              </a:rPr>
              <a:t>-ti</a:t>
            </a:r>
            <a:r>
              <a:rPr sz="2800" spc="-95" dirty="0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sz="2800" spc="-10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85" dirty="0">
                <a:solidFill>
                  <a:srgbClr val="FFFFFF"/>
                </a:solidFill>
                <a:latin typeface="Times New Roman"/>
                <a:cs typeface="Times New Roman"/>
              </a:rPr>
              <a:t>b</a:t>
            </a:r>
            <a:r>
              <a:rPr sz="2800" spc="-90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2800" spc="-85" dirty="0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sz="2800" spc="-95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800" spc="-100" dirty="0">
                <a:solidFill>
                  <a:srgbClr val="FFFFFF"/>
                </a:solidFill>
                <a:latin typeface="Times New Roman"/>
                <a:cs typeface="Times New Roman"/>
              </a:rPr>
              <a:t>ss</a:t>
            </a:r>
            <a:r>
              <a:rPr sz="2800" spc="-95" dirty="0">
                <a:solidFill>
                  <a:srgbClr val="FFFFFF"/>
                </a:solidFill>
                <a:latin typeface="Times New Roman"/>
                <a:cs typeface="Times New Roman"/>
              </a:rPr>
              <a:t>ay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Char char=""/>
            </a:pPr>
            <a:endParaRPr sz="3650">
              <a:latin typeface="Times New Roman"/>
              <a:cs typeface="Times New Roman"/>
            </a:endParaRPr>
          </a:p>
          <a:p>
            <a:pPr marL="295910" indent="-283845">
              <a:lnSpc>
                <a:spcPct val="100000"/>
              </a:lnSpc>
              <a:spcBef>
                <a:spcPts val="5"/>
              </a:spcBef>
              <a:buClr>
                <a:srgbClr val="C00000"/>
              </a:buClr>
              <a:buSzPct val="92857"/>
              <a:buFont typeface="Wingdings"/>
              <a:buChar char=""/>
              <a:tabLst>
                <a:tab pos="296545" algn="l"/>
              </a:tabLst>
            </a:pPr>
            <a:r>
              <a:rPr sz="2800" i="1" spc="-310" dirty="0">
                <a:solidFill>
                  <a:srgbClr val="FFFFFF"/>
                </a:solidFill>
                <a:latin typeface="Times New Roman"/>
                <a:cs typeface="Times New Roman"/>
              </a:rPr>
              <a:t>c</a:t>
            </a:r>
            <a:r>
              <a:rPr sz="2800" i="1" spc="-3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800" i="1" spc="-409" dirty="0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sz="2800" i="1" spc="-310" dirty="0">
                <a:solidFill>
                  <a:srgbClr val="FFFFFF"/>
                </a:solidFill>
                <a:latin typeface="Times New Roman"/>
                <a:cs typeface="Times New Roman"/>
              </a:rPr>
              <a:t>c</a:t>
            </a:r>
            <a:r>
              <a:rPr sz="2800" i="1" spc="-305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2800" i="1" spc="-300" dirty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sz="2800" i="1" spc="-310" dirty="0">
                <a:solidFill>
                  <a:srgbClr val="FFFFFF"/>
                </a:solidFill>
                <a:latin typeface="Times New Roman"/>
                <a:cs typeface="Times New Roman"/>
              </a:rPr>
              <a:t>ogen</a:t>
            </a:r>
            <a:r>
              <a:rPr sz="2800" i="1" spc="-320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2800" i="1" spc="-310" dirty="0">
                <a:solidFill>
                  <a:srgbClr val="FFFFFF"/>
                </a:solidFill>
                <a:latin typeface="Times New Roman"/>
                <a:cs typeface="Times New Roman"/>
              </a:rPr>
              <a:t>c</a:t>
            </a:r>
            <a:r>
              <a:rPr sz="2800" i="1" spc="-320" dirty="0">
                <a:solidFill>
                  <a:srgbClr val="FFFFFF"/>
                </a:solidFill>
                <a:latin typeface="Times New Roman"/>
                <a:cs typeface="Times New Roman"/>
              </a:rPr>
              <a:t>it</a:t>
            </a:r>
            <a:r>
              <a:rPr sz="2800" i="1" spc="45" dirty="0">
                <a:solidFill>
                  <a:srgbClr val="FFFFFF"/>
                </a:solidFill>
                <a:latin typeface="Times New Roman"/>
                <a:cs typeface="Times New Roman"/>
              </a:rPr>
              <a:t>y</a:t>
            </a:r>
            <a:r>
              <a:rPr sz="2800" i="1" spc="-240" dirty="0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sz="2800" i="1" spc="-245" dirty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sz="2800" i="1" spc="-240" dirty="0">
                <a:solidFill>
                  <a:srgbClr val="FFFFFF"/>
                </a:solidFill>
                <a:latin typeface="Times New Roman"/>
                <a:cs typeface="Times New Roman"/>
              </a:rPr>
              <a:t>ud</a:t>
            </a:r>
            <a:r>
              <a:rPr sz="2800" i="1" spc="-245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2800" i="1" spc="-254" dirty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sz="28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sz="2800" i="1" spc="-5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i="1" spc="-3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800" i="1" spc="-409" dirty="0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sz="2800" i="1" spc="105" dirty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sz="2800" i="1" spc="-300" dirty="0">
                <a:solidFill>
                  <a:srgbClr val="FFFFFF"/>
                </a:solidFill>
                <a:latin typeface="Times New Roman"/>
                <a:cs typeface="Times New Roman"/>
              </a:rPr>
              <a:t>p</a:t>
            </a:r>
            <a:r>
              <a:rPr sz="2800" i="1" spc="-310" dirty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sz="2800" i="1" spc="-305" dirty="0">
                <a:solidFill>
                  <a:srgbClr val="FFFFFF"/>
                </a:solidFill>
                <a:latin typeface="Times New Roman"/>
                <a:cs typeface="Times New Roman"/>
              </a:rPr>
              <a:t>rf</a:t>
            </a:r>
            <a:r>
              <a:rPr sz="2800" i="1" spc="-300" dirty="0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sz="2800" i="1" spc="-305" dirty="0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sz="2800" i="1" spc="-310" dirty="0">
                <a:solidFill>
                  <a:srgbClr val="FFFFFF"/>
                </a:solidFill>
                <a:latin typeface="Times New Roman"/>
                <a:cs typeface="Times New Roman"/>
              </a:rPr>
              <a:t>me</a:t>
            </a:r>
            <a:r>
              <a:rPr sz="28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d</a:t>
            </a:r>
            <a:r>
              <a:rPr sz="2800" i="1" spc="-315" dirty="0">
                <a:solidFill>
                  <a:srgbClr val="FFFFFF"/>
                </a:solidFill>
                <a:latin typeface="Times New Roman"/>
                <a:cs typeface="Times New Roman"/>
              </a:rPr>
              <a:t>on: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buChar char=""/>
            </a:pPr>
            <a:endParaRPr sz="3600">
              <a:latin typeface="Times New Roman"/>
              <a:cs typeface="Times New Roman"/>
            </a:endParaRPr>
          </a:p>
          <a:p>
            <a:pPr marL="295910" marR="1705610" indent="-283845">
              <a:lnSpc>
                <a:spcPct val="100000"/>
              </a:lnSpc>
              <a:buClr>
                <a:srgbClr val="C00000"/>
              </a:buClr>
              <a:buSzPct val="92857"/>
              <a:buFont typeface="Wingdings"/>
              <a:buChar char=""/>
              <a:tabLst>
                <a:tab pos="296545" algn="l"/>
              </a:tabLst>
            </a:pPr>
            <a:r>
              <a:rPr sz="2800" spc="-20" dirty="0">
                <a:solidFill>
                  <a:srgbClr val="FFFFFF"/>
                </a:solidFill>
                <a:latin typeface="Times New Roman"/>
                <a:cs typeface="Times New Roman"/>
              </a:rPr>
              <a:t>drug </a:t>
            </a:r>
            <a:r>
              <a:rPr sz="2800" spc="-40" dirty="0">
                <a:solidFill>
                  <a:srgbClr val="FFFFFF"/>
                </a:solidFill>
                <a:latin typeface="Times New Roman"/>
                <a:cs typeface="Times New Roman"/>
              </a:rPr>
              <a:t>used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for </a:t>
            </a:r>
            <a:r>
              <a:rPr sz="2800" spc="40" dirty="0">
                <a:solidFill>
                  <a:srgbClr val="FFFFFF"/>
                </a:solidFill>
                <a:latin typeface="Times New Roman"/>
                <a:cs typeface="Times New Roman"/>
              </a:rPr>
              <a:t>&gt;6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months </a:t>
            </a:r>
            <a:r>
              <a:rPr sz="2800" spc="5" dirty="0">
                <a:solidFill>
                  <a:srgbClr val="FFFFFF"/>
                </a:solidFill>
                <a:latin typeface="Times New Roman"/>
                <a:cs typeface="Times New Roman"/>
              </a:rPr>
              <a:t>or </a:t>
            </a:r>
            <a:r>
              <a:rPr sz="2800" spc="-25" dirty="0">
                <a:solidFill>
                  <a:srgbClr val="FFFFFF"/>
                </a:solidFill>
                <a:latin typeface="Times New Roman"/>
                <a:cs typeface="Times New Roman"/>
              </a:rPr>
              <a:t>frequent </a:t>
            </a:r>
            <a:r>
              <a:rPr sz="2800" spc="-20" dirty="0">
                <a:solidFill>
                  <a:srgbClr val="FFFFFF"/>
                </a:solidFill>
                <a:latin typeface="Times New Roman"/>
                <a:cs typeface="Times New Roman"/>
              </a:rPr>
              <a:t>intermittent </a:t>
            </a:r>
            <a:r>
              <a:rPr sz="2800" spc="-45" dirty="0">
                <a:solidFill>
                  <a:srgbClr val="FFFFFF"/>
                </a:solidFill>
                <a:latin typeface="Times New Roman"/>
                <a:cs typeface="Times New Roman"/>
              </a:rPr>
              <a:t>use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for </a:t>
            </a:r>
            <a:r>
              <a:rPr sz="2800" spc="-6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35" dirty="0">
                <a:solidFill>
                  <a:srgbClr val="FFFFFF"/>
                </a:solidFill>
                <a:latin typeface="Times New Roman"/>
                <a:cs typeface="Times New Roman"/>
              </a:rPr>
              <a:t>chronic</a:t>
            </a:r>
            <a:r>
              <a:rPr sz="28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80" dirty="0">
                <a:solidFill>
                  <a:srgbClr val="FFFFFF"/>
                </a:solidFill>
                <a:latin typeface="Times New Roman"/>
                <a:cs typeface="Times New Roman"/>
              </a:rPr>
              <a:t>diseases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har char=""/>
            </a:pPr>
            <a:endParaRPr sz="3650">
              <a:latin typeface="Times New Roman"/>
              <a:cs typeface="Times New Roman"/>
            </a:endParaRPr>
          </a:p>
          <a:p>
            <a:pPr marL="295910" indent="-283845">
              <a:lnSpc>
                <a:spcPct val="100000"/>
              </a:lnSpc>
              <a:buClr>
                <a:srgbClr val="C00000"/>
              </a:buClr>
              <a:buSzPct val="92857"/>
              <a:buFont typeface="Wingdings"/>
              <a:buChar char=""/>
              <a:tabLst>
                <a:tab pos="296545" algn="l"/>
                <a:tab pos="3332479" algn="l"/>
              </a:tabLst>
            </a:pPr>
            <a:r>
              <a:rPr sz="2800" spc="-85" dirty="0">
                <a:solidFill>
                  <a:srgbClr val="FFFFFF"/>
                </a:solidFill>
                <a:latin typeface="Times New Roman"/>
                <a:cs typeface="Times New Roman"/>
              </a:rPr>
              <a:t>chemical</a:t>
            </a:r>
            <a:r>
              <a:rPr sz="2800" spc="-9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5" dirty="0">
                <a:solidFill>
                  <a:srgbClr val="FFFFFF"/>
                </a:solidFill>
                <a:latin typeface="Times New Roman"/>
                <a:cs typeface="Times New Roman"/>
              </a:rPr>
              <a:t>structure</a:t>
            </a:r>
            <a:r>
              <a:rPr sz="28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of	</a:t>
            </a:r>
            <a:r>
              <a:rPr sz="2800" spc="-20" dirty="0">
                <a:solidFill>
                  <a:srgbClr val="FFFFFF"/>
                </a:solidFill>
                <a:latin typeface="Times New Roman"/>
                <a:cs typeface="Times New Roman"/>
              </a:rPr>
              <a:t>drug</a:t>
            </a:r>
            <a:r>
              <a:rPr sz="2800" spc="-60" dirty="0">
                <a:solidFill>
                  <a:srgbClr val="FFFFFF"/>
                </a:solidFill>
                <a:latin typeface="Times New Roman"/>
                <a:cs typeface="Times New Roman"/>
              </a:rPr>
              <a:t> indicates</a:t>
            </a:r>
            <a:r>
              <a:rPr sz="2800" spc="-1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60" dirty="0">
                <a:solidFill>
                  <a:srgbClr val="FFFFFF"/>
                </a:solidFill>
                <a:latin typeface="Times New Roman"/>
                <a:cs typeface="Times New Roman"/>
              </a:rPr>
              <a:t>carcinogenic</a:t>
            </a:r>
            <a:r>
              <a:rPr sz="2800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40" dirty="0">
                <a:solidFill>
                  <a:srgbClr val="FFFFFF"/>
                </a:solidFill>
                <a:latin typeface="Times New Roman"/>
                <a:cs typeface="Times New Roman"/>
              </a:rPr>
              <a:t>potential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Char char=""/>
            </a:pPr>
            <a:endParaRPr sz="3650">
              <a:latin typeface="Times New Roman"/>
              <a:cs typeface="Times New Roman"/>
            </a:endParaRPr>
          </a:p>
          <a:p>
            <a:pPr marL="295910" marR="1902460" indent="-283845">
              <a:lnSpc>
                <a:spcPct val="100000"/>
              </a:lnSpc>
              <a:buClr>
                <a:srgbClr val="C00000"/>
              </a:buClr>
              <a:buSzPct val="92857"/>
              <a:buFont typeface="Wingdings"/>
              <a:buChar char=""/>
              <a:tabLst>
                <a:tab pos="296545" algn="l"/>
                <a:tab pos="3065780" algn="l"/>
              </a:tabLst>
            </a:pPr>
            <a:r>
              <a:rPr sz="2800" spc="-40" dirty="0">
                <a:solidFill>
                  <a:srgbClr val="FFFFFF"/>
                </a:solidFill>
                <a:latin typeface="Times New Roman"/>
                <a:cs typeface="Times New Roman"/>
              </a:rPr>
              <a:t>th</a:t>
            </a:r>
            <a:r>
              <a:rPr sz="2800" spc="-50" dirty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sz="2800" spc="-40" dirty="0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sz="2800" spc="-5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800" spc="-40" dirty="0">
                <a:solidFill>
                  <a:srgbClr val="FFFFFF"/>
                </a:solidFill>
                <a:latin typeface="Times New Roman"/>
                <a:cs typeface="Times New Roman"/>
              </a:rPr>
              <a:t>p</a:t>
            </a:r>
            <a:r>
              <a:rPr sz="2800" spc="-50" dirty="0">
                <a:solidFill>
                  <a:srgbClr val="FFFFFF"/>
                </a:solidFill>
                <a:latin typeface="Times New Roman"/>
                <a:cs typeface="Times New Roman"/>
              </a:rPr>
              <a:t>eu</a:t>
            </a:r>
            <a:r>
              <a:rPr sz="2800" spc="-40" dirty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sz="2800" spc="-50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c</a:t>
            </a:r>
            <a:r>
              <a:rPr sz="2800" spc="-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10" dirty="0">
                <a:solidFill>
                  <a:srgbClr val="FFFFFF"/>
                </a:solidFill>
                <a:latin typeface="Times New Roman"/>
                <a:cs typeface="Times New Roman"/>
              </a:rPr>
              <a:t>c</a:t>
            </a:r>
            <a:r>
              <a:rPr sz="2800" spc="-100" dirty="0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sz="2800" spc="-11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800" spc="-100" dirty="0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sz="2800" spc="-1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f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2800" spc="-40" dirty="0">
                <a:solidFill>
                  <a:srgbClr val="FFFFFF"/>
                </a:solidFill>
                <a:latin typeface="Times New Roman"/>
                <a:cs typeface="Times New Roman"/>
              </a:rPr>
              <a:t>drug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sz="2800" spc="-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85" dirty="0">
                <a:solidFill>
                  <a:srgbClr val="FFFFFF"/>
                </a:solidFill>
                <a:latin typeface="Times New Roman"/>
                <a:cs typeface="Times New Roman"/>
              </a:rPr>
              <a:t>w</a:t>
            </a:r>
            <a:r>
              <a:rPr sz="2800" spc="-75" dirty="0">
                <a:solidFill>
                  <a:srgbClr val="FFFFFF"/>
                </a:solidFill>
                <a:latin typeface="Times New Roman"/>
                <a:cs typeface="Times New Roman"/>
              </a:rPr>
              <a:t>hi</a:t>
            </a:r>
            <a:r>
              <a:rPr sz="2800" spc="-85" dirty="0">
                <a:solidFill>
                  <a:srgbClr val="FFFFFF"/>
                </a:solidFill>
                <a:latin typeface="Times New Roman"/>
                <a:cs typeface="Times New Roman"/>
              </a:rPr>
              <a:t>c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h</a:t>
            </a:r>
            <a:r>
              <a:rPr sz="2800" spc="-1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85" dirty="0">
                <a:solidFill>
                  <a:srgbClr val="FFFFFF"/>
                </a:solidFill>
                <a:latin typeface="Times New Roman"/>
                <a:cs typeface="Times New Roman"/>
              </a:rPr>
              <a:t>h</a:t>
            </a:r>
            <a:r>
              <a:rPr sz="2800" spc="-95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800" spc="-85" dirty="0">
                <a:solidFill>
                  <a:srgbClr val="FFFFFF"/>
                </a:solidFill>
                <a:latin typeface="Times New Roman"/>
                <a:cs typeface="Times New Roman"/>
              </a:rPr>
              <a:t>v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sz="2800" spc="-1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Times New Roman"/>
                <a:cs typeface="Times New Roman"/>
              </a:rPr>
              <a:t>produ</a:t>
            </a:r>
            <a:r>
              <a:rPr sz="2800" spc="-40" dirty="0">
                <a:solidFill>
                  <a:srgbClr val="FFFFFF"/>
                </a:solidFill>
                <a:latin typeface="Times New Roman"/>
                <a:cs typeface="Times New Roman"/>
              </a:rPr>
              <a:t>ce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d</a:t>
            </a:r>
            <a:r>
              <a:rPr sz="28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75" dirty="0">
                <a:solidFill>
                  <a:srgbClr val="FFFFFF"/>
                </a:solidFill>
                <a:latin typeface="Times New Roman"/>
                <a:cs typeface="Times New Roman"/>
              </a:rPr>
              <a:t>positiv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e  </a:t>
            </a:r>
            <a:r>
              <a:rPr sz="2800" spc="-75" dirty="0">
                <a:solidFill>
                  <a:srgbClr val="FFFFFF"/>
                </a:solidFill>
                <a:latin typeface="Times New Roman"/>
                <a:cs typeface="Times New Roman"/>
              </a:rPr>
              <a:t>carcinogenicity</a:t>
            </a:r>
            <a:endParaRPr sz="2800">
              <a:latin typeface="Times New Roman"/>
              <a:cs typeface="Times New Roman"/>
            </a:endParaRPr>
          </a:p>
          <a:p>
            <a:pPr marL="4779645" marR="5080" indent="-3536315">
              <a:lnSpc>
                <a:spcPct val="100000"/>
              </a:lnSpc>
              <a:spcBef>
                <a:spcPts val="550"/>
              </a:spcBef>
            </a:pPr>
            <a:r>
              <a:rPr sz="3600" spc="-550" dirty="0">
                <a:solidFill>
                  <a:srgbClr val="FFFFFF"/>
                </a:solidFill>
                <a:latin typeface="Verdana"/>
                <a:cs typeface="Verdana"/>
              </a:rPr>
              <a:t>F</a:t>
            </a:r>
            <a:r>
              <a:rPr sz="3600" spc="-315" dirty="0">
                <a:solidFill>
                  <a:srgbClr val="FFFFFF"/>
                </a:solidFill>
                <a:latin typeface="Verdana"/>
                <a:cs typeface="Verdana"/>
              </a:rPr>
              <a:t>.</a:t>
            </a:r>
            <a:r>
              <a:rPr sz="3600" spc="-6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3600" spc="455" dirty="0">
                <a:solidFill>
                  <a:srgbClr val="FFFFFF"/>
                </a:solidFill>
                <a:latin typeface="Verdana"/>
                <a:cs typeface="Verdana"/>
              </a:rPr>
              <a:t>C</a:t>
            </a:r>
            <a:r>
              <a:rPr sz="3600" spc="240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3600" spc="-280" dirty="0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r>
              <a:rPr sz="3600" spc="455" dirty="0">
                <a:solidFill>
                  <a:srgbClr val="FFFFFF"/>
                </a:solidFill>
                <a:latin typeface="Verdana"/>
                <a:cs typeface="Verdana"/>
              </a:rPr>
              <a:t>C</a:t>
            </a:r>
            <a:r>
              <a:rPr sz="3600" spc="-660" dirty="0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sz="3600" spc="10" dirty="0">
                <a:solidFill>
                  <a:srgbClr val="FFFFFF"/>
                </a:solidFill>
                <a:latin typeface="Verdana"/>
                <a:cs typeface="Verdana"/>
              </a:rPr>
              <a:t>N</a:t>
            </a:r>
            <a:r>
              <a:rPr sz="3600" spc="340" dirty="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r>
              <a:rPr sz="3600" spc="395" dirty="0">
                <a:solidFill>
                  <a:srgbClr val="FFFFFF"/>
                </a:solidFill>
                <a:latin typeface="Verdana"/>
                <a:cs typeface="Verdana"/>
              </a:rPr>
              <a:t>G</a:t>
            </a:r>
            <a:r>
              <a:rPr sz="3600" spc="-305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3600" spc="10" dirty="0">
                <a:solidFill>
                  <a:srgbClr val="FFFFFF"/>
                </a:solidFill>
                <a:latin typeface="Verdana"/>
                <a:cs typeface="Verdana"/>
              </a:rPr>
              <a:t>N</a:t>
            </a:r>
            <a:r>
              <a:rPr sz="3600" spc="-660" dirty="0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sz="3600" spc="455" dirty="0">
                <a:solidFill>
                  <a:srgbClr val="FFFFFF"/>
                </a:solidFill>
                <a:latin typeface="Verdana"/>
                <a:cs typeface="Verdana"/>
              </a:rPr>
              <a:t>C</a:t>
            </a:r>
            <a:r>
              <a:rPr sz="3600" spc="-660" dirty="0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sz="3600" spc="-645" dirty="0">
                <a:solidFill>
                  <a:srgbClr val="FFFFFF"/>
                </a:solidFill>
                <a:latin typeface="Verdana"/>
                <a:cs typeface="Verdana"/>
              </a:rPr>
              <a:t>T</a:t>
            </a:r>
            <a:r>
              <a:rPr sz="3600" spc="-35" dirty="0">
                <a:solidFill>
                  <a:srgbClr val="FFFFFF"/>
                </a:solidFill>
                <a:latin typeface="Verdana"/>
                <a:cs typeface="Verdana"/>
              </a:rPr>
              <a:t>Y</a:t>
            </a:r>
            <a:r>
              <a:rPr sz="3600" spc="-65" dirty="0">
                <a:solidFill>
                  <a:srgbClr val="FFFFFF"/>
                </a:solidFill>
                <a:latin typeface="Verdana"/>
                <a:cs typeface="Verdana"/>
              </a:rPr>
              <a:t>/</a:t>
            </a:r>
            <a:r>
              <a:rPr sz="3600" spc="-1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3600" spc="330" dirty="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r>
              <a:rPr sz="3600" dirty="0">
                <a:solidFill>
                  <a:srgbClr val="FFFFFF"/>
                </a:solidFill>
                <a:latin typeface="Verdana"/>
                <a:cs typeface="Verdana"/>
              </a:rPr>
              <a:t>N</a:t>
            </a:r>
            <a:r>
              <a:rPr sz="3600" spc="440" dirty="0">
                <a:solidFill>
                  <a:srgbClr val="FFFFFF"/>
                </a:solidFill>
                <a:latin typeface="Verdana"/>
                <a:cs typeface="Verdana"/>
              </a:rPr>
              <a:t>C</a:t>
            </a:r>
            <a:r>
              <a:rPr sz="3600" spc="330" dirty="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r>
              <a:rPr sz="3600" spc="380" dirty="0">
                <a:solidFill>
                  <a:srgbClr val="FFFFFF"/>
                </a:solidFill>
                <a:latin typeface="Verdana"/>
                <a:cs typeface="Verdana"/>
              </a:rPr>
              <a:t>G</a:t>
            </a:r>
            <a:r>
              <a:rPr sz="3600" spc="-315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3600" dirty="0">
                <a:solidFill>
                  <a:srgbClr val="FFFFFF"/>
                </a:solidFill>
                <a:latin typeface="Verdana"/>
                <a:cs typeface="Verdana"/>
              </a:rPr>
              <a:t>N</a:t>
            </a:r>
            <a:r>
              <a:rPr sz="3600" spc="-670" dirty="0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sz="3600" spc="440" dirty="0">
                <a:solidFill>
                  <a:srgbClr val="FFFFFF"/>
                </a:solidFill>
                <a:latin typeface="Verdana"/>
                <a:cs typeface="Verdana"/>
              </a:rPr>
              <a:t>C</a:t>
            </a:r>
            <a:r>
              <a:rPr sz="3600" spc="-670" dirty="0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sz="3600" spc="-655" dirty="0">
                <a:solidFill>
                  <a:srgbClr val="FFFFFF"/>
                </a:solidFill>
                <a:latin typeface="Verdana"/>
                <a:cs typeface="Verdana"/>
              </a:rPr>
              <a:t>T</a:t>
            </a:r>
            <a:r>
              <a:rPr sz="3600" spc="-65" dirty="0">
                <a:solidFill>
                  <a:srgbClr val="FFFFFF"/>
                </a:solidFill>
                <a:latin typeface="Verdana"/>
                <a:cs typeface="Verdana"/>
              </a:rPr>
              <a:t>Y  </a:t>
            </a:r>
            <a:r>
              <a:rPr sz="3600" spc="-470" dirty="0">
                <a:solidFill>
                  <a:srgbClr val="FFFFFF"/>
                </a:solidFill>
                <a:latin typeface="Verdana"/>
                <a:cs typeface="Verdana"/>
              </a:rPr>
              <a:t>STUDIES</a:t>
            </a:r>
            <a:endParaRPr sz="3600">
              <a:latin typeface="Verdana"/>
              <a:cs typeface="Verdana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134600" y="152400"/>
            <a:ext cx="1709927" cy="2048255"/>
          </a:xfrm>
          <a:prstGeom prst="rect">
            <a:avLst/>
          </a:prstGeom>
        </p:spPr>
      </p:pic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35</a:t>
            </a:fld>
            <a:endParaRPr lang="en-US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68648" y="195148"/>
            <a:ext cx="4056379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190" dirty="0">
                <a:latin typeface="Trebuchet MS"/>
                <a:cs typeface="Trebuchet MS"/>
              </a:rPr>
              <a:t>N</a:t>
            </a:r>
            <a:r>
              <a:rPr sz="3600" spc="-185" dirty="0">
                <a:latin typeface="Trebuchet MS"/>
                <a:cs typeface="Trebuchet MS"/>
              </a:rPr>
              <a:t>OT</a:t>
            </a:r>
            <a:r>
              <a:rPr sz="3600" dirty="0">
                <a:latin typeface="Trebuchet MS"/>
                <a:cs typeface="Trebuchet MS"/>
              </a:rPr>
              <a:t>E</a:t>
            </a:r>
            <a:r>
              <a:rPr sz="3600" spc="-355" dirty="0">
                <a:latin typeface="Trebuchet MS"/>
                <a:cs typeface="Trebuchet MS"/>
              </a:rPr>
              <a:t> </a:t>
            </a:r>
            <a:r>
              <a:rPr sz="3600" spc="-40" dirty="0">
                <a:latin typeface="Trebuchet MS"/>
                <a:cs typeface="Trebuchet MS"/>
              </a:rPr>
              <a:t>O</a:t>
            </a:r>
            <a:r>
              <a:rPr sz="3600" dirty="0">
                <a:latin typeface="Trebuchet MS"/>
                <a:cs typeface="Trebuchet MS"/>
              </a:rPr>
              <a:t>N</a:t>
            </a:r>
            <a:r>
              <a:rPr sz="3600" spc="-85" dirty="0">
                <a:latin typeface="Trebuchet MS"/>
                <a:cs typeface="Trebuchet MS"/>
              </a:rPr>
              <a:t> </a:t>
            </a:r>
            <a:r>
              <a:rPr sz="3600" spc="-40" dirty="0">
                <a:latin typeface="Trebuchet MS"/>
                <a:cs typeface="Trebuchet MS"/>
              </a:rPr>
              <a:t>ST</a:t>
            </a:r>
            <a:r>
              <a:rPr sz="3600" spc="-35" dirty="0">
                <a:latin typeface="Trebuchet MS"/>
                <a:cs typeface="Trebuchet MS"/>
              </a:rPr>
              <a:t>E</a:t>
            </a:r>
            <a:r>
              <a:rPr sz="3600" dirty="0">
                <a:latin typeface="Trebuchet MS"/>
                <a:cs typeface="Trebuchet MS"/>
              </a:rPr>
              <a:t>M</a:t>
            </a:r>
            <a:r>
              <a:rPr sz="3600" spc="-715" dirty="0">
                <a:latin typeface="Trebuchet MS"/>
                <a:cs typeface="Trebuchet MS"/>
              </a:rPr>
              <a:t> </a:t>
            </a:r>
            <a:r>
              <a:rPr sz="3600" spc="-235" dirty="0">
                <a:latin typeface="Trebuchet MS"/>
                <a:cs typeface="Trebuchet MS"/>
              </a:rPr>
              <a:t>C</a:t>
            </a:r>
            <a:r>
              <a:rPr sz="3600" spc="-229" dirty="0">
                <a:latin typeface="Trebuchet MS"/>
                <a:cs typeface="Trebuchet MS"/>
              </a:rPr>
              <a:t>ELL</a:t>
            </a:r>
            <a:r>
              <a:rPr sz="3600" dirty="0">
                <a:latin typeface="Trebuchet MS"/>
                <a:cs typeface="Trebuchet MS"/>
              </a:rPr>
              <a:t>S</a:t>
            </a:r>
            <a:endParaRPr sz="36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96672" y="1041272"/>
            <a:ext cx="11455400" cy="49250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25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M</a:t>
            </a:r>
            <a:r>
              <a:rPr sz="24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2400" spc="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LL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24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15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2400" spc="-45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W</a:t>
            </a:r>
            <a:r>
              <a:rPr sz="24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EM</a:t>
            </a:r>
            <a:r>
              <a:rPr sz="2400" spc="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GING</a:t>
            </a:r>
            <a:r>
              <a:rPr sz="2400" spc="-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AS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AN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35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2400" spc="-220" dirty="0">
                <a:solidFill>
                  <a:srgbClr val="FFFFFF"/>
                </a:solidFill>
                <a:latin typeface="Calibri"/>
                <a:cs typeface="Calibri"/>
              </a:rPr>
              <a:t>L</a:t>
            </a:r>
            <a:r>
              <a:rPr sz="2400" spc="-45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2400" spc="-35" dirty="0">
                <a:solidFill>
                  <a:srgbClr val="FFFFFF"/>
                </a:solidFill>
                <a:latin typeface="Calibri"/>
                <a:cs typeface="Calibri"/>
              </a:rPr>
              <a:t>ER</a:t>
            </a:r>
            <a:r>
              <a:rPr sz="2400" spc="-40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2400" spc="-225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2400" spc="-45" dirty="0">
                <a:solidFill>
                  <a:srgbClr val="FFFFFF"/>
                </a:solidFill>
                <a:latin typeface="Calibri"/>
                <a:cs typeface="Calibri"/>
              </a:rPr>
              <a:t>TIV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400" spc="-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114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2400" spc="-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40" dirty="0">
                <a:solidFill>
                  <a:srgbClr val="FFFFFF"/>
                </a:solidFill>
                <a:latin typeface="Calibri"/>
                <a:cs typeface="Calibri"/>
              </a:rPr>
              <a:t>L</a:t>
            </a:r>
            <a:r>
              <a:rPr sz="2400" spc="-35" dirty="0">
                <a:solidFill>
                  <a:srgbClr val="FFFFFF"/>
                </a:solidFill>
                <a:latin typeface="Calibri"/>
                <a:cs typeface="Calibri"/>
              </a:rPr>
              <a:t>AB</a:t>
            </a:r>
            <a:r>
              <a:rPr sz="2400" spc="-45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2400" spc="-35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2400" spc="-225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2400" spc="-114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2400" spc="-45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2400" spc="-70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Y</a:t>
            </a:r>
            <a:r>
              <a:rPr sz="2400" spc="-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ANIMALS</a:t>
            </a:r>
            <a:r>
              <a:rPr sz="24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g</a:t>
            </a:r>
            <a:r>
              <a:rPr sz="24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35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m</a:t>
            </a:r>
            <a:r>
              <a:rPr sz="2400" spc="-15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2400" spc="-65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y</a:t>
            </a:r>
            <a:endParaRPr sz="2400">
              <a:latin typeface="Calibri"/>
              <a:cs typeface="Calibri"/>
            </a:endParaRPr>
          </a:p>
          <a:p>
            <a:pPr marL="12700" marR="765810">
              <a:lnSpc>
                <a:spcPct val="100000"/>
              </a:lnSpc>
            </a:pPr>
            <a:r>
              <a:rPr sz="2400" spc="-25" dirty="0">
                <a:solidFill>
                  <a:srgbClr val="FFFFFF"/>
                </a:solidFill>
                <a:latin typeface="Calibri"/>
                <a:cs typeface="Calibri"/>
              </a:rPr>
              <a:t>interest</a:t>
            </a:r>
            <a:r>
              <a:rPr sz="2400" spc="-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in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stem</a:t>
            </a:r>
            <a:r>
              <a:rPr sz="2400" spc="-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cell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drug</a:t>
            </a:r>
            <a:r>
              <a:rPr sz="24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testing</a:t>
            </a:r>
            <a:r>
              <a:rPr sz="24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was</a:t>
            </a:r>
            <a:r>
              <a:rPr sz="24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FFFFFF"/>
                </a:solidFill>
                <a:latin typeface="Calibri"/>
                <a:cs typeface="Calibri"/>
              </a:rPr>
              <a:t>demonstrated</a:t>
            </a:r>
            <a:r>
              <a:rPr sz="2400" spc="-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in July</a:t>
            </a:r>
            <a:r>
              <a:rPr sz="24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2008,</a:t>
            </a:r>
            <a:r>
              <a:rPr sz="24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when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GlaxoSmithKline </a:t>
            </a:r>
            <a:r>
              <a:rPr sz="2400" spc="-5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entered</a:t>
            </a:r>
            <a:r>
              <a:rPr sz="24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FFFFFF"/>
                </a:solidFill>
                <a:latin typeface="Calibri"/>
                <a:cs typeface="Calibri"/>
              </a:rPr>
              <a:t>into</a:t>
            </a:r>
            <a:r>
              <a:rPr sz="2400" spc="-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$25</a:t>
            </a:r>
            <a:r>
              <a:rPr sz="24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million-plus</a:t>
            </a:r>
            <a:r>
              <a:rPr sz="24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agreement</a:t>
            </a:r>
            <a:r>
              <a:rPr sz="24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with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 Harvard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15" dirty="0">
                <a:solidFill>
                  <a:srgbClr val="FFFFFF"/>
                </a:solidFill>
                <a:latin typeface="Calibri"/>
                <a:cs typeface="Calibri"/>
              </a:rPr>
              <a:t>Stem</a:t>
            </a:r>
            <a:r>
              <a:rPr sz="24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Cell</a:t>
            </a:r>
            <a:r>
              <a:rPr sz="24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Institute.</a:t>
            </a:r>
            <a:endParaRPr sz="2400">
              <a:latin typeface="Calibri"/>
              <a:cs typeface="Calibri"/>
            </a:endParaRPr>
          </a:p>
          <a:p>
            <a:pPr marL="12700" marR="553085">
              <a:lnSpc>
                <a:spcPct val="100000"/>
              </a:lnSpc>
              <a:spcBef>
                <a:spcPts val="1010"/>
              </a:spcBef>
            </a:pP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By</a:t>
            </a:r>
            <a:r>
              <a:rPr sz="24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testing</a:t>
            </a:r>
            <a:r>
              <a:rPr sz="24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drugs</a:t>
            </a:r>
            <a:r>
              <a:rPr sz="24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on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specific</a:t>
            </a:r>
            <a:r>
              <a:rPr sz="2400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cells</a:t>
            </a:r>
            <a:r>
              <a:rPr sz="24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tissues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created</a:t>
            </a:r>
            <a:r>
              <a:rPr sz="2400" spc="-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from</a:t>
            </a:r>
            <a:r>
              <a:rPr sz="2400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iPS cells,</a:t>
            </a:r>
            <a:r>
              <a:rPr sz="24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we</a:t>
            </a:r>
            <a:r>
              <a:rPr sz="24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15" dirty="0">
                <a:solidFill>
                  <a:srgbClr val="FFFFFF"/>
                </a:solidFill>
                <a:latin typeface="Calibri"/>
                <a:cs typeface="Calibri"/>
              </a:rPr>
              <a:t>can</a:t>
            </a:r>
            <a:r>
              <a:rPr sz="24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15" dirty="0">
                <a:solidFill>
                  <a:srgbClr val="FFFFFF"/>
                </a:solidFill>
                <a:latin typeface="Calibri"/>
                <a:cs typeface="Calibri"/>
              </a:rPr>
              <a:t>even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predict</a:t>
            </a:r>
            <a:r>
              <a:rPr sz="2400" spc="-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2400" spc="-5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patients</a:t>
            </a:r>
            <a:r>
              <a:rPr sz="24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individual</a:t>
            </a:r>
            <a:r>
              <a:rPr sz="24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response</a:t>
            </a:r>
            <a:r>
              <a:rPr sz="2400" spc="-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sz="24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treatment</a:t>
            </a:r>
            <a:r>
              <a:rPr sz="24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realizing</a:t>
            </a:r>
            <a:r>
              <a:rPr sz="24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 vision</a:t>
            </a:r>
            <a:r>
              <a:rPr sz="24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24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personalized</a:t>
            </a:r>
            <a:r>
              <a:rPr sz="24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medicine.</a:t>
            </a:r>
            <a:endParaRPr sz="24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994"/>
              </a:spcBef>
            </a:pP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In</a:t>
            </a:r>
            <a:r>
              <a:rPr sz="24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current</a:t>
            </a:r>
            <a:r>
              <a:rPr sz="24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issue</a:t>
            </a:r>
            <a:r>
              <a:rPr sz="24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24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i="1" spc="-20" dirty="0">
                <a:solidFill>
                  <a:srgbClr val="FFFFFF"/>
                </a:solidFill>
                <a:latin typeface="Calibri"/>
                <a:cs typeface="Calibri"/>
              </a:rPr>
              <a:t>Stem </a:t>
            </a:r>
            <a:r>
              <a:rPr sz="2400" i="1" dirty="0">
                <a:solidFill>
                  <a:srgbClr val="FFFFFF"/>
                </a:solidFill>
                <a:latin typeface="Calibri"/>
                <a:cs typeface="Calibri"/>
              </a:rPr>
              <a:t>Cells</a:t>
            </a:r>
            <a:r>
              <a:rPr sz="2400" i="1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i="1" spc="-5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2400" i="1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i="1" spc="-5" dirty="0">
                <a:solidFill>
                  <a:srgbClr val="FFFFFF"/>
                </a:solidFill>
                <a:latin typeface="Calibri"/>
                <a:cs typeface="Calibri"/>
              </a:rPr>
              <a:t>Development</a:t>
            </a:r>
            <a:r>
              <a:rPr sz="2400" i="1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i="1" spc="-5" dirty="0">
                <a:solidFill>
                  <a:srgbClr val="FFFFFF"/>
                </a:solidFill>
                <a:latin typeface="Calibri"/>
                <a:cs typeface="Calibri"/>
              </a:rPr>
              <a:t>(2007)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,</a:t>
            </a:r>
            <a:r>
              <a:rPr sz="24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FFFFFF"/>
                </a:solidFill>
                <a:latin typeface="Calibri"/>
                <a:cs typeface="Calibri"/>
              </a:rPr>
              <a:t>Cezar</a:t>
            </a:r>
            <a:r>
              <a:rPr sz="2400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her</a:t>
            </a:r>
            <a:r>
              <a:rPr sz="24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colleagues</a:t>
            </a:r>
            <a:r>
              <a:rPr sz="24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revealed </a:t>
            </a:r>
            <a:r>
              <a:rPr sz="2400" spc="-5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novel </a:t>
            </a:r>
            <a:r>
              <a:rPr sz="2400" spc="-40" dirty="0">
                <a:solidFill>
                  <a:srgbClr val="FFFFFF"/>
                </a:solidFill>
                <a:latin typeface="Calibri"/>
                <a:cs typeface="Calibri"/>
              </a:rPr>
              <a:t>way 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sz="2400" spc="-25" dirty="0">
                <a:solidFill>
                  <a:srgbClr val="FFFFFF"/>
                </a:solidFill>
                <a:latin typeface="Calibri"/>
                <a:cs typeface="Calibri"/>
              </a:rPr>
              <a:t>test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drug 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toxicity: </a:t>
            </a:r>
            <a:r>
              <a:rPr sz="2400" spc="-15" dirty="0">
                <a:solidFill>
                  <a:srgbClr val="FFFFFF"/>
                </a:solidFill>
                <a:latin typeface="Calibri"/>
                <a:cs typeface="Calibri"/>
              </a:rPr>
              <a:t>by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monitoring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behaviour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of embryonic 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stem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cells </a:t>
            </a:r>
            <a:r>
              <a:rPr sz="24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15" dirty="0">
                <a:solidFill>
                  <a:srgbClr val="FFFFFF"/>
                </a:solidFill>
                <a:latin typeface="Calibri"/>
                <a:cs typeface="Calibri"/>
              </a:rPr>
              <a:t>exposed</a:t>
            </a:r>
            <a:r>
              <a:rPr sz="24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sz="24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drug-candidate</a:t>
            </a:r>
            <a:r>
              <a:rPr sz="24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compound.</a:t>
            </a:r>
            <a:endParaRPr sz="2400">
              <a:latin typeface="Calibri"/>
              <a:cs typeface="Calibri"/>
            </a:endParaRPr>
          </a:p>
          <a:p>
            <a:pPr marL="12700" marR="244475">
              <a:lnSpc>
                <a:spcPct val="100000"/>
              </a:lnSpc>
              <a:spcBef>
                <a:spcPts val="1000"/>
              </a:spcBef>
            </a:pP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Studying </a:t>
            </a:r>
            <a:r>
              <a:rPr sz="2400" spc="-15" dirty="0">
                <a:solidFill>
                  <a:srgbClr val="FFFFFF"/>
                </a:solidFill>
                <a:latin typeface="Calibri"/>
                <a:cs typeface="Calibri"/>
              </a:rPr>
              <a:t>how 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potential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drugs </a:t>
            </a:r>
            <a:r>
              <a:rPr sz="2400" spc="-35" dirty="0">
                <a:solidFill>
                  <a:srgbClr val="FFFFFF"/>
                </a:solidFill>
                <a:latin typeface="Calibri"/>
                <a:cs typeface="Calibri"/>
              </a:rPr>
              <a:t>affect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embryonic 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stem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cells 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could provide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2400" spc="-35" dirty="0">
                <a:solidFill>
                  <a:srgbClr val="FFFFFF"/>
                </a:solidFill>
                <a:latin typeface="Calibri"/>
                <a:cs typeface="Calibri"/>
              </a:rPr>
              <a:t>far 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more </a:t>
            </a:r>
            <a:r>
              <a:rPr sz="2400" spc="-25" dirty="0">
                <a:solidFill>
                  <a:srgbClr val="FFFFFF"/>
                </a:solidFill>
                <a:latin typeface="Calibri"/>
                <a:cs typeface="Calibri"/>
              </a:rPr>
              <a:t>accurate </a:t>
            </a:r>
            <a:r>
              <a:rPr sz="2400" spc="-5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prediction</a:t>
            </a:r>
            <a:r>
              <a:rPr sz="24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24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 drug's</a:t>
            </a:r>
            <a:r>
              <a:rPr sz="24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potential</a:t>
            </a:r>
            <a:r>
              <a:rPr sz="24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FFFFFF"/>
                </a:solidFill>
                <a:latin typeface="Calibri"/>
                <a:cs typeface="Calibri"/>
              </a:rPr>
              <a:t>toxicity</a:t>
            </a:r>
            <a:r>
              <a:rPr sz="2400" spc="-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than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FFFFFF"/>
                </a:solidFill>
                <a:latin typeface="Calibri"/>
                <a:cs typeface="Calibri"/>
              </a:rPr>
              <a:t>conventional</a:t>
            </a:r>
            <a:r>
              <a:rPr sz="2400" spc="-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animal</a:t>
            </a:r>
            <a:r>
              <a:rPr sz="24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models</a:t>
            </a:r>
            <a:r>
              <a:rPr sz="2400" spc="-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can.</a:t>
            </a:r>
            <a:endParaRPr sz="2400">
              <a:latin typeface="Calibri"/>
              <a:cs typeface="Calibri"/>
            </a:endParaRPr>
          </a:p>
          <a:p>
            <a:pPr marL="12700" marR="542925">
              <a:lnSpc>
                <a:spcPct val="100000"/>
              </a:lnSpc>
              <a:spcBef>
                <a:spcPts val="1010"/>
              </a:spcBef>
            </a:pP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2400" spc="-25" dirty="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2400" spc="-55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400" spc="-50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2400" spc="-25" dirty="0">
                <a:solidFill>
                  <a:srgbClr val="FFFFFF"/>
                </a:solidFill>
                <a:latin typeface="Calibri"/>
                <a:cs typeface="Calibri"/>
              </a:rPr>
              <a:t>tl</a:t>
            </a:r>
            <a:r>
              <a:rPr sz="2400" spc="-185" dirty="0">
                <a:solidFill>
                  <a:srgbClr val="FFFFFF"/>
                </a:solidFill>
                <a:latin typeface="Calibri"/>
                <a:cs typeface="Calibri"/>
              </a:rPr>
              <a:t>y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,</a:t>
            </a:r>
            <a:r>
              <a:rPr sz="2400" spc="-10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m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2400" spc="-40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24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15" dirty="0">
                <a:solidFill>
                  <a:srgbClr val="FFFFFF"/>
                </a:solidFill>
                <a:latin typeface="Calibri"/>
                <a:cs typeface="Calibri"/>
              </a:rPr>
              <a:t>su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cc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400" spc="-25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2400" spc="-40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2400" spc="-15" dirty="0">
                <a:solidFill>
                  <a:srgbClr val="FFFFFF"/>
                </a:solidFill>
                <a:latin typeface="Calibri"/>
                <a:cs typeface="Calibri"/>
              </a:rPr>
              <a:t>fu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l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15" dirty="0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400" spc="-40" dirty="0">
                <a:solidFill>
                  <a:srgbClr val="FFFFFF"/>
                </a:solidFill>
                <a:latin typeface="Calibri"/>
                <a:cs typeface="Calibri"/>
              </a:rPr>
              <a:t>v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lo</a:t>
            </a:r>
            <a:r>
              <a:rPr sz="2400" spc="-15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m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400" spc="-45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t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f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40" dirty="0">
                <a:solidFill>
                  <a:srgbClr val="FFFFFF"/>
                </a:solidFill>
                <a:latin typeface="Calibri"/>
                <a:cs typeface="Calibri"/>
              </a:rPr>
              <a:t>st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em</a:t>
            </a:r>
            <a:r>
              <a:rPr sz="2400" spc="-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2400" spc="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lls</a:t>
            </a:r>
            <a:r>
              <a:rPr sz="24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as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i="1" dirty="0">
                <a:solidFill>
                  <a:srgbClr val="FFFFFF"/>
                </a:solidFill>
                <a:latin typeface="Calibri"/>
                <a:cs typeface="Calibri"/>
              </a:rPr>
              <a:t>in vitro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models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75" dirty="0">
                <a:solidFill>
                  <a:srgbClr val="FFFFFF"/>
                </a:solidFill>
                <a:latin typeface="Calibri"/>
                <a:cs typeface="Calibri"/>
              </a:rPr>
              <a:t>f</a:t>
            </a:r>
            <a:r>
              <a:rPr sz="2400" spc="-30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24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40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2400" spc="-70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x</a:t>
            </a:r>
            <a:r>
              <a:rPr sz="2400" spc="-1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2400" spc="-35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2400" spc="-15" dirty="0">
                <a:solidFill>
                  <a:srgbClr val="FFFFFF"/>
                </a:solidFill>
                <a:latin typeface="Calibri"/>
                <a:cs typeface="Calibri"/>
              </a:rPr>
              <a:t>l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2400" spc="-15" dirty="0">
                <a:solidFill>
                  <a:srgbClr val="FFFFFF"/>
                </a:solidFill>
                <a:latin typeface="Calibri"/>
                <a:cs typeface="Calibri"/>
              </a:rPr>
              <a:t>g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y  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testing</a:t>
            </a:r>
            <a:r>
              <a:rPr sz="24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is in</a:t>
            </a:r>
            <a:r>
              <a:rPr sz="24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human</a:t>
            </a:r>
            <a:r>
              <a:rPr sz="24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cardiac</a:t>
            </a:r>
            <a:r>
              <a:rPr sz="2400" spc="-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tissue.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36</a:t>
            </a:fld>
            <a:endParaRPr lang="en-US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825498" y="1008634"/>
            <a:ext cx="19367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solidFill>
                  <a:srgbClr val="FFFFFF"/>
                </a:solidFill>
                <a:latin typeface="Trebuchet MS"/>
                <a:cs typeface="Trebuchet MS"/>
              </a:rPr>
              <a:t>,</a:t>
            </a:r>
            <a:endParaRPr sz="3600">
              <a:latin typeface="Trebuchet MS"/>
              <a:cs typeface="Trebuchet MS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79575" y="609598"/>
            <a:ext cx="9144000" cy="6147814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37</a:t>
            </a:fld>
            <a:endParaRPr lang="en-US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4888" y="1342085"/>
            <a:ext cx="10429875" cy="11239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600" spc="-105" dirty="0">
                <a:latin typeface="Trebuchet MS"/>
                <a:cs typeface="Trebuchet MS"/>
              </a:rPr>
              <a:t>OECD</a:t>
            </a:r>
            <a:r>
              <a:rPr sz="3600" spc="-415" dirty="0">
                <a:latin typeface="Trebuchet MS"/>
                <a:cs typeface="Trebuchet MS"/>
              </a:rPr>
              <a:t> </a:t>
            </a:r>
            <a:r>
              <a:rPr sz="3600" spc="-125" dirty="0">
                <a:latin typeface="Trebuchet MS"/>
                <a:cs typeface="Trebuchet MS"/>
              </a:rPr>
              <a:t>GUIDELINES</a:t>
            </a:r>
            <a:r>
              <a:rPr sz="3600" spc="-420" dirty="0">
                <a:latin typeface="Trebuchet MS"/>
                <a:cs typeface="Trebuchet MS"/>
              </a:rPr>
              <a:t> </a:t>
            </a:r>
            <a:r>
              <a:rPr sz="3600" spc="-125" dirty="0">
                <a:latin typeface="Trebuchet MS"/>
                <a:cs typeface="Trebuchet MS"/>
              </a:rPr>
              <a:t>FOR</a:t>
            </a:r>
            <a:r>
              <a:rPr sz="3600" spc="-630" dirty="0">
                <a:latin typeface="Trebuchet MS"/>
                <a:cs typeface="Trebuchet MS"/>
              </a:rPr>
              <a:t> </a:t>
            </a:r>
            <a:r>
              <a:rPr sz="3600" spc="-195" dirty="0">
                <a:latin typeface="Trebuchet MS"/>
                <a:cs typeface="Trebuchet MS"/>
              </a:rPr>
              <a:t>ACUTE,</a:t>
            </a:r>
            <a:r>
              <a:rPr sz="3600" spc="-545" dirty="0">
                <a:latin typeface="Trebuchet MS"/>
                <a:cs typeface="Trebuchet MS"/>
              </a:rPr>
              <a:t> </a:t>
            </a:r>
            <a:r>
              <a:rPr sz="3600" spc="-125" dirty="0">
                <a:latin typeface="Trebuchet MS"/>
                <a:cs typeface="Trebuchet MS"/>
              </a:rPr>
              <a:t>SUB-CHRONIC</a:t>
            </a:r>
            <a:r>
              <a:rPr sz="3600" spc="-475" dirty="0">
                <a:latin typeface="Trebuchet MS"/>
                <a:cs typeface="Trebuchet MS"/>
              </a:rPr>
              <a:t> </a:t>
            </a:r>
            <a:r>
              <a:rPr sz="3600" dirty="0">
                <a:latin typeface="Trebuchet MS"/>
                <a:cs typeface="Trebuchet MS"/>
              </a:rPr>
              <a:t>&amp;</a:t>
            </a:r>
            <a:r>
              <a:rPr sz="3600" spc="-409" dirty="0">
                <a:latin typeface="Trebuchet MS"/>
                <a:cs typeface="Trebuchet MS"/>
              </a:rPr>
              <a:t> </a:t>
            </a:r>
            <a:r>
              <a:rPr sz="3600" spc="-40" dirty="0">
                <a:latin typeface="Trebuchet MS"/>
                <a:cs typeface="Trebuchet MS"/>
              </a:rPr>
              <a:t>DERMAL </a:t>
            </a:r>
            <a:r>
              <a:rPr sz="3600" spc="-1070" dirty="0">
                <a:latin typeface="Trebuchet MS"/>
                <a:cs typeface="Trebuchet MS"/>
              </a:rPr>
              <a:t> </a:t>
            </a:r>
            <a:r>
              <a:rPr sz="3600" spc="-265" dirty="0">
                <a:latin typeface="Trebuchet MS"/>
                <a:cs typeface="Trebuchet MS"/>
              </a:rPr>
              <a:t>TOXICITY</a:t>
            </a:r>
            <a:r>
              <a:rPr sz="3600" spc="-585" dirty="0">
                <a:latin typeface="Trebuchet MS"/>
                <a:cs typeface="Trebuchet MS"/>
              </a:rPr>
              <a:t> </a:t>
            </a:r>
            <a:r>
              <a:rPr sz="3600" spc="-125" dirty="0">
                <a:latin typeface="Trebuchet MS"/>
                <a:cs typeface="Trebuchet MS"/>
              </a:rPr>
              <a:t>STUDIES</a:t>
            </a:r>
            <a:endParaRPr sz="36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64235" y="2880409"/>
            <a:ext cx="4261485" cy="1889125"/>
          </a:xfrm>
          <a:prstGeom prst="rect">
            <a:avLst/>
          </a:prstGeom>
        </p:spPr>
        <p:txBody>
          <a:bodyPr vert="horz" wrap="square" lIns="0" tIns="2012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85"/>
              </a:spcBef>
            </a:pPr>
            <a:r>
              <a:rPr sz="3600" spc="-20" dirty="0">
                <a:solidFill>
                  <a:srgbClr val="FFFFFF"/>
                </a:solidFill>
                <a:latin typeface="Calibri"/>
                <a:cs typeface="Calibri"/>
              </a:rPr>
              <a:t>ACUTE</a:t>
            </a:r>
            <a:endParaRPr sz="3600"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spcBef>
                <a:spcPts val="1150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401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~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Acute </a:t>
            </a:r>
            <a:r>
              <a:rPr sz="2800" spc="-40" dirty="0">
                <a:solidFill>
                  <a:srgbClr val="FFFFFF"/>
                </a:solidFill>
                <a:latin typeface="Calibri"/>
                <a:cs typeface="Calibri"/>
              </a:rPr>
              <a:t>Oral</a:t>
            </a:r>
            <a:r>
              <a:rPr sz="28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85" dirty="0">
                <a:solidFill>
                  <a:srgbClr val="FFFFFF"/>
                </a:solidFill>
                <a:latin typeface="Calibri"/>
                <a:cs typeface="Calibri"/>
              </a:rPr>
              <a:t>Toxicity</a:t>
            </a:r>
            <a:endParaRPr sz="2800"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spcBef>
                <a:spcPts val="1000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402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~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Acute 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Dermal</a:t>
            </a:r>
            <a:r>
              <a:rPr sz="28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85" dirty="0">
                <a:solidFill>
                  <a:srgbClr val="FFFFFF"/>
                </a:solidFill>
                <a:latin typeface="Calibri"/>
                <a:cs typeface="Calibri"/>
              </a:rPr>
              <a:t>Toxicity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38</a:t>
            </a:fld>
            <a:endParaRPr lang="en-US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736975" y="405129"/>
            <a:ext cx="255587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114" dirty="0">
                <a:latin typeface="Trebuchet MS"/>
                <a:cs typeface="Trebuchet MS"/>
              </a:rPr>
              <a:t>S</a:t>
            </a:r>
            <a:r>
              <a:rPr sz="3600" spc="-105" dirty="0">
                <a:latin typeface="Trebuchet MS"/>
                <a:cs typeface="Trebuchet MS"/>
              </a:rPr>
              <a:t>U</a:t>
            </a:r>
            <a:r>
              <a:rPr sz="3600" dirty="0">
                <a:latin typeface="Trebuchet MS"/>
                <a:cs typeface="Trebuchet MS"/>
              </a:rPr>
              <a:t>B</a:t>
            </a:r>
            <a:r>
              <a:rPr sz="3600" spc="-520" dirty="0">
                <a:latin typeface="Trebuchet MS"/>
                <a:cs typeface="Trebuchet MS"/>
              </a:rPr>
              <a:t> </a:t>
            </a:r>
            <a:r>
              <a:rPr sz="3600" spc="-170" dirty="0">
                <a:latin typeface="Trebuchet MS"/>
                <a:cs typeface="Trebuchet MS"/>
              </a:rPr>
              <a:t>C</a:t>
            </a:r>
            <a:r>
              <a:rPr sz="3600" spc="-175" dirty="0">
                <a:latin typeface="Trebuchet MS"/>
                <a:cs typeface="Trebuchet MS"/>
              </a:rPr>
              <a:t>H</a:t>
            </a:r>
            <a:r>
              <a:rPr sz="3600" spc="-165" dirty="0">
                <a:latin typeface="Trebuchet MS"/>
                <a:cs typeface="Trebuchet MS"/>
              </a:rPr>
              <a:t>R</a:t>
            </a:r>
            <a:r>
              <a:rPr sz="3600" spc="-170" dirty="0">
                <a:latin typeface="Trebuchet MS"/>
                <a:cs typeface="Trebuchet MS"/>
              </a:rPr>
              <a:t>ON</a:t>
            </a:r>
            <a:r>
              <a:rPr sz="3600" spc="-175" dirty="0">
                <a:latin typeface="Trebuchet MS"/>
                <a:cs typeface="Trebuchet MS"/>
              </a:rPr>
              <a:t>I</a:t>
            </a:r>
            <a:r>
              <a:rPr sz="3600" dirty="0">
                <a:latin typeface="Trebuchet MS"/>
                <a:cs typeface="Trebuchet MS"/>
              </a:rPr>
              <a:t>C</a:t>
            </a:r>
            <a:endParaRPr sz="36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8130" y="1917336"/>
            <a:ext cx="11786235" cy="3099435"/>
          </a:xfrm>
          <a:prstGeom prst="rect">
            <a:avLst/>
          </a:prstGeom>
        </p:spPr>
        <p:txBody>
          <a:bodyPr vert="horz" wrap="square" lIns="0" tIns="139700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100"/>
              </a:spcBef>
              <a:buFont typeface="Arial MT"/>
              <a:buChar char="•"/>
              <a:tabLst>
                <a:tab pos="299720" algn="l"/>
              </a:tabLst>
            </a:pP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407</a:t>
            </a:r>
            <a:r>
              <a:rPr sz="32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~</a:t>
            </a:r>
            <a:r>
              <a:rPr sz="32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30" dirty="0">
                <a:solidFill>
                  <a:srgbClr val="FFFFFF"/>
                </a:solidFill>
                <a:latin typeface="Calibri"/>
                <a:cs typeface="Calibri"/>
              </a:rPr>
              <a:t>Repeated</a:t>
            </a:r>
            <a:r>
              <a:rPr sz="32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Dose</a:t>
            </a:r>
            <a:r>
              <a:rPr sz="3200" spc="-35" dirty="0">
                <a:solidFill>
                  <a:srgbClr val="FFFFFF"/>
                </a:solidFill>
                <a:latin typeface="Calibri"/>
                <a:cs typeface="Calibri"/>
              </a:rPr>
              <a:t> Oral</a:t>
            </a:r>
            <a:r>
              <a:rPr sz="32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90" dirty="0">
                <a:solidFill>
                  <a:srgbClr val="FFFFFF"/>
                </a:solidFill>
                <a:latin typeface="Calibri"/>
                <a:cs typeface="Calibri"/>
              </a:rPr>
              <a:t>Toxicity</a:t>
            </a:r>
            <a:r>
              <a:rPr sz="3200" spc="-10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(</a:t>
            </a:r>
            <a:r>
              <a:rPr sz="32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25" dirty="0">
                <a:solidFill>
                  <a:srgbClr val="FFFFFF"/>
                </a:solidFill>
                <a:latin typeface="Calibri"/>
                <a:cs typeface="Calibri"/>
              </a:rPr>
              <a:t>Rodents</a:t>
            </a:r>
            <a:r>
              <a:rPr sz="32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:</a:t>
            </a:r>
            <a:r>
              <a:rPr sz="32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28 </a:t>
            </a:r>
            <a:r>
              <a:rPr sz="3200" spc="-40" dirty="0">
                <a:solidFill>
                  <a:srgbClr val="FFFFFF"/>
                </a:solidFill>
                <a:latin typeface="Calibri"/>
                <a:cs typeface="Calibri"/>
              </a:rPr>
              <a:t>days</a:t>
            </a:r>
            <a:r>
              <a:rPr sz="32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/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14</a:t>
            </a:r>
            <a:r>
              <a:rPr sz="32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40" dirty="0">
                <a:solidFill>
                  <a:srgbClr val="FFFFFF"/>
                </a:solidFill>
                <a:latin typeface="Calibri"/>
                <a:cs typeface="Calibri"/>
              </a:rPr>
              <a:t>days</a:t>
            </a:r>
            <a:r>
              <a:rPr sz="32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25" dirty="0">
                <a:solidFill>
                  <a:srgbClr val="FFFFFF"/>
                </a:solidFill>
                <a:latin typeface="Calibri"/>
                <a:cs typeface="Calibri"/>
              </a:rPr>
              <a:t>study</a:t>
            </a:r>
            <a:r>
              <a:rPr sz="3200" spc="2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)</a:t>
            </a:r>
            <a:endParaRPr sz="3200"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spcBef>
                <a:spcPts val="994"/>
              </a:spcBef>
              <a:buFont typeface="Arial MT"/>
              <a:buChar char="•"/>
              <a:tabLst>
                <a:tab pos="299720" algn="l"/>
              </a:tabLst>
            </a:pP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408</a:t>
            </a:r>
            <a:r>
              <a:rPr sz="32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~</a:t>
            </a:r>
            <a:r>
              <a:rPr sz="32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Calibri"/>
                <a:cs typeface="Calibri"/>
              </a:rPr>
              <a:t>Sub-chronic</a:t>
            </a:r>
            <a:r>
              <a:rPr sz="3200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25" dirty="0">
                <a:solidFill>
                  <a:srgbClr val="FFFFFF"/>
                </a:solidFill>
                <a:latin typeface="Calibri"/>
                <a:cs typeface="Calibri"/>
              </a:rPr>
              <a:t>Oral</a:t>
            </a:r>
            <a:r>
              <a:rPr sz="32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90" dirty="0">
                <a:solidFill>
                  <a:srgbClr val="FFFFFF"/>
                </a:solidFill>
                <a:latin typeface="Calibri"/>
                <a:cs typeface="Calibri"/>
              </a:rPr>
              <a:t>Toxicity </a:t>
            </a:r>
            <a:r>
              <a:rPr sz="3200" spc="-150" dirty="0">
                <a:solidFill>
                  <a:srgbClr val="FFFFFF"/>
                </a:solidFill>
                <a:latin typeface="Calibri"/>
                <a:cs typeface="Calibri"/>
              </a:rPr>
              <a:t>Test</a:t>
            </a:r>
            <a:r>
              <a:rPr sz="3200" spc="-1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(</a:t>
            </a:r>
            <a:r>
              <a:rPr sz="32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25" dirty="0">
                <a:solidFill>
                  <a:srgbClr val="FFFFFF"/>
                </a:solidFill>
                <a:latin typeface="Calibri"/>
                <a:cs typeface="Calibri"/>
              </a:rPr>
              <a:t>rodents</a:t>
            </a:r>
            <a:r>
              <a:rPr sz="32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:</a:t>
            </a:r>
            <a:r>
              <a:rPr sz="32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90 </a:t>
            </a:r>
            <a:r>
              <a:rPr sz="3200" spc="-40" dirty="0">
                <a:solidFill>
                  <a:srgbClr val="FFFFFF"/>
                </a:solidFill>
                <a:latin typeface="Calibri"/>
                <a:cs typeface="Calibri"/>
              </a:rPr>
              <a:t>days</a:t>
            </a:r>
            <a:r>
              <a:rPr sz="32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20" dirty="0">
                <a:solidFill>
                  <a:srgbClr val="FFFFFF"/>
                </a:solidFill>
                <a:latin typeface="Calibri"/>
                <a:cs typeface="Calibri"/>
              </a:rPr>
              <a:t>study</a:t>
            </a:r>
            <a:r>
              <a:rPr sz="3200" spc="1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)</a:t>
            </a:r>
            <a:endParaRPr sz="3200"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spcBef>
                <a:spcPts val="994"/>
              </a:spcBef>
              <a:buFont typeface="Arial MT"/>
              <a:buChar char="•"/>
              <a:tabLst>
                <a:tab pos="299720" algn="l"/>
              </a:tabLst>
            </a:pP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409 ~ </a:t>
            </a:r>
            <a:r>
              <a:rPr sz="3200" spc="-20" dirty="0">
                <a:solidFill>
                  <a:srgbClr val="FFFFFF"/>
                </a:solidFill>
                <a:latin typeface="Calibri"/>
                <a:cs typeface="Calibri"/>
              </a:rPr>
              <a:t>Sub-chronic</a:t>
            </a:r>
            <a:r>
              <a:rPr sz="32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25" dirty="0">
                <a:solidFill>
                  <a:srgbClr val="FFFFFF"/>
                </a:solidFill>
                <a:latin typeface="Calibri"/>
                <a:cs typeface="Calibri"/>
              </a:rPr>
              <a:t>Oral</a:t>
            </a:r>
            <a:r>
              <a:rPr sz="32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90" dirty="0">
                <a:solidFill>
                  <a:srgbClr val="FFFFFF"/>
                </a:solidFill>
                <a:latin typeface="Calibri"/>
                <a:cs typeface="Calibri"/>
              </a:rPr>
              <a:t>Toxicity</a:t>
            </a:r>
            <a:r>
              <a:rPr sz="3200" spc="-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150" dirty="0">
                <a:solidFill>
                  <a:srgbClr val="FFFFFF"/>
                </a:solidFill>
                <a:latin typeface="Calibri"/>
                <a:cs typeface="Calibri"/>
              </a:rPr>
              <a:t>Test</a:t>
            </a:r>
            <a:r>
              <a:rPr sz="3200" spc="-1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(</a:t>
            </a:r>
            <a:r>
              <a:rPr sz="32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20" dirty="0">
                <a:solidFill>
                  <a:srgbClr val="FFFFFF"/>
                </a:solidFill>
                <a:latin typeface="Calibri"/>
                <a:cs typeface="Calibri"/>
              </a:rPr>
              <a:t>Non-rodents 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:</a:t>
            </a:r>
            <a:r>
              <a:rPr sz="32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90</a:t>
            </a:r>
            <a:r>
              <a:rPr sz="32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40" dirty="0">
                <a:solidFill>
                  <a:srgbClr val="FFFFFF"/>
                </a:solidFill>
                <a:latin typeface="Calibri"/>
                <a:cs typeface="Calibri"/>
              </a:rPr>
              <a:t>days</a:t>
            </a:r>
            <a:r>
              <a:rPr sz="32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20" dirty="0">
                <a:solidFill>
                  <a:srgbClr val="FFFFFF"/>
                </a:solidFill>
                <a:latin typeface="Calibri"/>
                <a:cs typeface="Calibri"/>
              </a:rPr>
              <a:t>study</a:t>
            </a:r>
            <a:r>
              <a:rPr sz="3200" spc="2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)</a:t>
            </a:r>
            <a:endParaRPr sz="3200"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spcBef>
                <a:spcPts val="1015"/>
              </a:spcBef>
              <a:buFont typeface="Arial MT"/>
              <a:buChar char="•"/>
              <a:tabLst>
                <a:tab pos="299720" algn="l"/>
              </a:tabLst>
            </a:pP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410 ~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30" dirty="0">
                <a:solidFill>
                  <a:srgbClr val="FFFFFF"/>
                </a:solidFill>
                <a:latin typeface="Calibri"/>
                <a:cs typeface="Calibri"/>
              </a:rPr>
              <a:t>Repeated</a:t>
            </a:r>
            <a:r>
              <a:rPr sz="32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Dose</a:t>
            </a:r>
            <a:r>
              <a:rPr sz="32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Dermal</a:t>
            </a:r>
            <a:r>
              <a:rPr sz="32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90" dirty="0">
                <a:solidFill>
                  <a:srgbClr val="FFFFFF"/>
                </a:solidFill>
                <a:latin typeface="Calibri"/>
                <a:cs typeface="Calibri"/>
              </a:rPr>
              <a:t>Toxicity 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(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 21/28</a:t>
            </a:r>
            <a:r>
              <a:rPr sz="32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40" dirty="0">
                <a:solidFill>
                  <a:srgbClr val="FFFFFF"/>
                </a:solidFill>
                <a:latin typeface="Calibri"/>
                <a:cs typeface="Calibri"/>
              </a:rPr>
              <a:t>days</a:t>
            </a:r>
            <a:r>
              <a:rPr sz="3200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20" dirty="0">
                <a:solidFill>
                  <a:srgbClr val="FFFFFF"/>
                </a:solidFill>
                <a:latin typeface="Calibri"/>
                <a:cs typeface="Calibri"/>
              </a:rPr>
              <a:t>study</a:t>
            </a:r>
            <a:r>
              <a:rPr sz="3200" spc="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)</a:t>
            </a:r>
            <a:endParaRPr sz="3200"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spcBef>
                <a:spcPts val="994"/>
              </a:spcBef>
              <a:buFont typeface="Arial MT"/>
              <a:buChar char="•"/>
              <a:tabLst>
                <a:tab pos="299720" algn="l"/>
              </a:tabLst>
            </a:pP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411 ~ </a:t>
            </a:r>
            <a:r>
              <a:rPr sz="3200" spc="-20" dirty="0">
                <a:solidFill>
                  <a:srgbClr val="FFFFFF"/>
                </a:solidFill>
                <a:latin typeface="Calibri"/>
                <a:cs typeface="Calibri"/>
              </a:rPr>
              <a:t>Sub-chronic</a:t>
            </a:r>
            <a:r>
              <a:rPr sz="32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Dermal</a:t>
            </a:r>
            <a:r>
              <a:rPr sz="32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90" dirty="0">
                <a:solidFill>
                  <a:srgbClr val="FFFFFF"/>
                </a:solidFill>
                <a:latin typeface="Calibri"/>
                <a:cs typeface="Calibri"/>
              </a:rPr>
              <a:t>Toxicity 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(90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40" dirty="0">
                <a:solidFill>
                  <a:srgbClr val="FFFFFF"/>
                </a:solidFill>
                <a:latin typeface="Calibri"/>
                <a:cs typeface="Calibri"/>
              </a:rPr>
              <a:t>days</a:t>
            </a:r>
            <a:r>
              <a:rPr sz="3200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20" dirty="0">
                <a:solidFill>
                  <a:srgbClr val="FFFFFF"/>
                </a:solidFill>
                <a:latin typeface="Calibri"/>
                <a:cs typeface="Calibri"/>
              </a:rPr>
              <a:t>study</a:t>
            </a:r>
            <a:r>
              <a:rPr sz="3200" spc="11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)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39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64235" y="1015110"/>
            <a:ext cx="536321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245" dirty="0">
                <a:solidFill>
                  <a:srgbClr val="EBEBEB"/>
                </a:solidFill>
                <a:latin typeface="Trebuchet MS"/>
                <a:cs typeface="Trebuchet MS"/>
              </a:rPr>
              <a:t>H</a:t>
            </a:r>
            <a:r>
              <a:rPr sz="3600" spc="-250" dirty="0">
                <a:solidFill>
                  <a:srgbClr val="EBEBEB"/>
                </a:solidFill>
                <a:latin typeface="Trebuchet MS"/>
                <a:cs typeface="Trebuchet MS"/>
              </a:rPr>
              <a:t>I</a:t>
            </a:r>
            <a:r>
              <a:rPr sz="3600" spc="-245" dirty="0">
                <a:solidFill>
                  <a:srgbClr val="EBEBEB"/>
                </a:solidFill>
                <a:latin typeface="Trebuchet MS"/>
                <a:cs typeface="Trebuchet MS"/>
              </a:rPr>
              <a:t>S</a:t>
            </a:r>
            <a:r>
              <a:rPr sz="3600" spc="-445" dirty="0">
                <a:solidFill>
                  <a:srgbClr val="EBEBEB"/>
                </a:solidFill>
                <a:latin typeface="Trebuchet MS"/>
                <a:cs typeface="Trebuchet MS"/>
              </a:rPr>
              <a:t>T</a:t>
            </a:r>
            <a:r>
              <a:rPr sz="3600" spc="-245" dirty="0">
                <a:solidFill>
                  <a:srgbClr val="EBEBEB"/>
                </a:solidFill>
                <a:latin typeface="Trebuchet MS"/>
                <a:cs typeface="Trebuchet MS"/>
              </a:rPr>
              <a:t>O</a:t>
            </a:r>
            <a:r>
              <a:rPr sz="3600" spc="-465" dirty="0">
                <a:solidFill>
                  <a:srgbClr val="EBEBEB"/>
                </a:solidFill>
                <a:latin typeface="Trebuchet MS"/>
                <a:cs typeface="Trebuchet MS"/>
              </a:rPr>
              <a:t>R</a:t>
            </a:r>
            <a:r>
              <a:rPr sz="3600" dirty="0">
                <a:solidFill>
                  <a:srgbClr val="EBEBEB"/>
                </a:solidFill>
                <a:latin typeface="Trebuchet MS"/>
                <a:cs typeface="Trebuchet MS"/>
              </a:rPr>
              <a:t>Y</a:t>
            </a:r>
            <a:r>
              <a:rPr sz="3600" spc="-535" dirty="0">
                <a:solidFill>
                  <a:srgbClr val="EBEBEB"/>
                </a:solidFill>
                <a:latin typeface="Trebuchet MS"/>
                <a:cs typeface="Trebuchet MS"/>
              </a:rPr>
              <a:t> </a:t>
            </a:r>
            <a:r>
              <a:rPr sz="3600" spc="-170" dirty="0">
                <a:solidFill>
                  <a:srgbClr val="EBEBEB"/>
                </a:solidFill>
                <a:latin typeface="Trebuchet MS"/>
                <a:cs typeface="Trebuchet MS"/>
              </a:rPr>
              <a:t>O</a:t>
            </a:r>
            <a:r>
              <a:rPr sz="3600" dirty="0">
                <a:solidFill>
                  <a:srgbClr val="EBEBEB"/>
                </a:solidFill>
                <a:latin typeface="Trebuchet MS"/>
                <a:cs typeface="Trebuchet MS"/>
              </a:rPr>
              <a:t>F</a:t>
            </a:r>
            <a:r>
              <a:rPr sz="3600" spc="-409" dirty="0">
                <a:solidFill>
                  <a:srgbClr val="EBEBEB"/>
                </a:solidFill>
                <a:latin typeface="Trebuchet MS"/>
                <a:cs typeface="Trebuchet MS"/>
              </a:rPr>
              <a:t> </a:t>
            </a:r>
            <a:r>
              <a:rPr sz="3600" spc="-484" dirty="0">
                <a:solidFill>
                  <a:srgbClr val="EBEBEB"/>
                </a:solidFill>
                <a:latin typeface="Trebuchet MS"/>
                <a:cs typeface="Trebuchet MS"/>
              </a:rPr>
              <a:t>T</a:t>
            </a:r>
            <a:r>
              <a:rPr sz="3600" spc="-280" dirty="0">
                <a:solidFill>
                  <a:srgbClr val="EBEBEB"/>
                </a:solidFill>
                <a:latin typeface="Trebuchet MS"/>
                <a:cs typeface="Trebuchet MS"/>
              </a:rPr>
              <a:t>OX</a:t>
            </a:r>
            <a:r>
              <a:rPr sz="3600" spc="-285" dirty="0">
                <a:solidFill>
                  <a:srgbClr val="EBEBEB"/>
                </a:solidFill>
                <a:latin typeface="Trebuchet MS"/>
                <a:cs typeface="Trebuchet MS"/>
              </a:rPr>
              <a:t>ICI</a:t>
            </a:r>
            <a:r>
              <a:rPr sz="3600" spc="-280" dirty="0">
                <a:solidFill>
                  <a:srgbClr val="EBEBEB"/>
                </a:solidFill>
                <a:latin typeface="Trebuchet MS"/>
                <a:cs typeface="Trebuchet MS"/>
              </a:rPr>
              <a:t>T</a:t>
            </a:r>
            <a:r>
              <a:rPr sz="3600" spc="105" dirty="0">
                <a:solidFill>
                  <a:srgbClr val="EBEBEB"/>
                </a:solidFill>
                <a:latin typeface="Trebuchet MS"/>
                <a:cs typeface="Trebuchet MS"/>
              </a:rPr>
              <a:t>Y</a:t>
            </a:r>
            <a:r>
              <a:rPr sz="3600" spc="-175" dirty="0">
                <a:solidFill>
                  <a:srgbClr val="EBEBEB"/>
                </a:solidFill>
                <a:latin typeface="Trebuchet MS"/>
                <a:cs typeface="Trebuchet MS"/>
              </a:rPr>
              <a:t>ST</a:t>
            </a:r>
            <a:r>
              <a:rPr sz="3600" spc="-165" dirty="0">
                <a:solidFill>
                  <a:srgbClr val="EBEBEB"/>
                </a:solidFill>
                <a:latin typeface="Trebuchet MS"/>
                <a:cs typeface="Trebuchet MS"/>
              </a:rPr>
              <a:t>U</a:t>
            </a:r>
            <a:r>
              <a:rPr sz="3600" spc="-170" dirty="0">
                <a:solidFill>
                  <a:srgbClr val="EBEBEB"/>
                </a:solidFill>
                <a:latin typeface="Trebuchet MS"/>
                <a:cs typeface="Trebuchet MS"/>
              </a:rPr>
              <a:t>D</a:t>
            </a:r>
            <a:r>
              <a:rPr sz="3600" spc="-175" dirty="0">
                <a:solidFill>
                  <a:srgbClr val="EBEBEB"/>
                </a:solidFill>
                <a:latin typeface="Trebuchet MS"/>
                <a:cs typeface="Trebuchet MS"/>
              </a:rPr>
              <a:t>I</a:t>
            </a:r>
            <a:r>
              <a:rPr sz="3600" spc="-165" dirty="0">
                <a:solidFill>
                  <a:srgbClr val="EBEBEB"/>
                </a:solidFill>
                <a:latin typeface="Trebuchet MS"/>
                <a:cs typeface="Trebuchet MS"/>
              </a:rPr>
              <a:t>E</a:t>
            </a:r>
            <a:r>
              <a:rPr sz="3600" dirty="0">
                <a:solidFill>
                  <a:srgbClr val="EBEBEB"/>
                </a:solidFill>
                <a:latin typeface="Trebuchet MS"/>
                <a:cs typeface="Trebuchet MS"/>
              </a:rPr>
              <a:t>S</a:t>
            </a:r>
            <a:endParaRPr sz="36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96672" y="2696717"/>
            <a:ext cx="11509375" cy="3393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9085" marR="409575" indent="-287020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2800" spc="-40" dirty="0">
                <a:solidFill>
                  <a:srgbClr val="FFFFFF"/>
                </a:solidFill>
                <a:latin typeface="Calibri"/>
                <a:cs typeface="Calibri"/>
              </a:rPr>
              <a:t>Paracelsus</a:t>
            </a:r>
            <a:r>
              <a:rPr sz="28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40" dirty="0">
                <a:solidFill>
                  <a:srgbClr val="FFFFFF"/>
                </a:solidFill>
                <a:latin typeface="Calibri"/>
                <a:cs typeface="Calibri"/>
              </a:rPr>
              <a:t>(Father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 of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65" dirty="0">
                <a:solidFill>
                  <a:srgbClr val="FFFFFF"/>
                </a:solidFill>
                <a:latin typeface="Calibri"/>
                <a:cs typeface="Calibri"/>
              </a:rPr>
              <a:t>Toxicology):</a:t>
            </a:r>
            <a:r>
              <a:rPr sz="28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determined</a:t>
            </a:r>
            <a:r>
              <a:rPr sz="28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specific</a:t>
            </a:r>
            <a:r>
              <a:rPr sz="28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chemicals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responsible </a:t>
            </a:r>
            <a:r>
              <a:rPr sz="2800" spc="-6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40" dirty="0">
                <a:solidFill>
                  <a:srgbClr val="FFFFFF"/>
                </a:solidFill>
                <a:latin typeface="Calibri"/>
                <a:cs typeface="Calibri"/>
              </a:rPr>
              <a:t>for</a:t>
            </a:r>
            <a:r>
              <a:rPr sz="28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35" dirty="0">
                <a:solidFill>
                  <a:srgbClr val="FFFFFF"/>
                </a:solidFill>
                <a:latin typeface="Calibri"/>
                <a:cs typeface="Calibri"/>
              </a:rPr>
              <a:t>toxicity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plants</a:t>
            </a:r>
            <a:r>
              <a:rPr sz="2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animals</a:t>
            </a:r>
            <a:r>
              <a:rPr sz="28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(dose-response</a:t>
            </a:r>
            <a:r>
              <a:rPr sz="2800" spc="2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relationship).</a:t>
            </a:r>
            <a:endParaRPr sz="2800" dirty="0">
              <a:latin typeface="Calibri"/>
              <a:cs typeface="Calibri"/>
            </a:endParaRPr>
          </a:p>
          <a:p>
            <a:pPr marL="299085" marR="8255" indent="-287020">
              <a:lnSpc>
                <a:spcPct val="100000"/>
              </a:lnSpc>
              <a:spcBef>
                <a:spcPts val="1010"/>
              </a:spcBef>
              <a:buFont typeface="Arial MT"/>
              <a:buChar char="•"/>
              <a:tabLst>
                <a:tab pos="299085" algn="l"/>
                <a:tab pos="299720" algn="l"/>
                <a:tab pos="939165" algn="l"/>
                <a:tab pos="2655570" algn="l"/>
                <a:tab pos="3249930" algn="l"/>
                <a:tab pos="4584700" algn="l"/>
                <a:tab pos="5492115" algn="l"/>
                <a:tab pos="5840730" algn="l"/>
                <a:tab pos="6706870" algn="l"/>
                <a:tab pos="7699375" algn="l"/>
                <a:tab pos="8047990" algn="l"/>
                <a:tab pos="8669655" algn="l"/>
                <a:tab pos="8970010" algn="l"/>
                <a:tab pos="10159365" algn="l"/>
                <a:tab pos="10826750" algn="l"/>
              </a:tabLst>
            </a:pP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"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2800" spc="-35" dirty="0">
                <a:solidFill>
                  <a:srgbClr val="FFFFFF"/>
                </a:solidFill>
                <a:latin typeface="Calibri"/>
                <a:cs typeface="Calibri"/>
              </a:rPr>
              <a:t>l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l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	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sz="2800" spc="-50" dirty="0">
                <a:solidFill>
                  <a:srgbClr val="FFFFFF"/>
                </a:solidFill>
                <a:latin typeface="Calibri"/>
                <a:cs typeface="Calibri"/>
              </a:rPr>
              <a:t>b</a:t>
            </a:r>
            <a:r>
              <a:rPr sz="2800" spc="-80" dirty="0">
                <a:solidFill>
                  <a:srgbClr val="FFFFFF"/>
                </a:solidFill>
                <a:latin typeface="Calibri"/>
                <a:cs typeface="Calibri"/>
              </a:rPr>
              <a:t>st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ances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	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2800" spc="-95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	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2800" spc="5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;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	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th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800" spc="-105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	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	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	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wh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h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	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	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	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	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	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h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	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2800" spc="-3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g</a:t>
            </a:r>
            <a:r>
              <a:rPr sz="2800" spc="-70" dirty="0">
                <a:solidFill>
                  <a:srgbClr val="FFFFFF"/>
                </a:solidFill>
                <a:latin typeface="Calibri"/>
                <a:cs typeface="Calibri"/>
              </a:rPr>
              <a:t>h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t  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dose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45" dirty="0">
                <a:solidFill>
                  <a:srgbClr val="FFFFFF"/>
                </a:solidFill>
                <a:latin typeface="Calibri"/>
                <a:cs typeface="Calibri"/>
              </a:rPr>
              <a:t>differentiates</a:t>
            </a:r>
            <a:r>
              <a:rPr sz="28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poison</a:t>
            </a:r>
            <a:r>
              <a:rPr sz="28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and a</a:t>
            </a:r>
            <a:r>
              <a:rPr sz="2800" spc="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remedy”</a:t>
            </a:r>
            <a:endParaRPr sz="2800" dirty="0">
              <a:latin typeface="Calibri"/>
              <a:cs typeface="Calibri"/>
            </a:endParaRPr>
          </a:p>
          <a:p>
            <a:pPr marL="2362835" lvl="1" indent="-231140">
              <a:lnSpc>
                <a:spcPct val="100000"/>
              </a:lnSpc>
              <a:spcBef>
                <a:spcPts val="994"/>
              </a:spcBef>
              <a:buFont typeface="Arial MT"/>
              <a:buChar char="•"/>
              <a:tabLst>
                <a:tab pos="2363470" algn="l"/>
              </a:tabLst>
            </a:pPr>
            <a:r>
              <a:rPr sz="2800" spc="-40" dirty="0">
                <a:solidFill>
                  <a:srgbClr val="FFFFFF"/>
                </a:solidFill>
                <a:latin typeface="Calibri"/>
                <a:cs typeface="Calibri"/>
              </a:rPr>
              <a:t>Paracelsus</a:t>
            </a:r>
            <a:endParaRPr sz="2800" dirty="0">
              <a:latin typeface="Calibri"/>
              <a:cs typeface="Calibri"/>
            </a:endParaRPr>
          </a:p>
          <a:p>
            <a:pPr marL="299085" marR="5080" indent="-287020">
              <a:lnSpc>
                <a:spcPct val="100000"/>
              </a:lnSpc>
              <a:spcBef>
                <a:spcPts val="1000"/>
              </a:spcBef>
              <a:buFont typeface="Arial MT"/>
              <a:buChar char="•"/>
              <a:tabLst>
                <a:tab pos="299085" algn="l"/>
                <a:tab pos="299720" algn="l"/>
                <a:tab pos="1719580" algn="l"/>
                <a:tab pos="2806700" algn="l"/>
                <a:tab pos="4699000" algn="l"/>
                <a:tab pos="5377815" algn="l"/>
                <a:tab pos="7292340" algn="l"/>
                <a:tab pos="8761095" algn="l"/>
                <a:tab pos="10069195" algn="l"/>
                <a:tab pos="10812780" algn="l"/>
              </a:tabLst>
            </a:pP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M</a:t>
            </a:r>
            <a:r>
              <a:rPr sz="2800" spc="-65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h</a:t>
            </a:r>
            <a:r>
              <a:rPr sz="2800" spc="-3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eu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	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rf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l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,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	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r>
              <a:rPr sz="2800" spc="-4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800" spc="-70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m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2800" spc="-35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ed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	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	</a:t>
            </a:r>
            <a:r>
              <a:rPr sz="2800" spc="-95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l</a:t>
            </a:r>
            <a:r>
              <a:rPr sz="2800" spc="-5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h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	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b</a:t>
            </a:r>
            <a:r>
              <a:rPr sz="2800" spc="-4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2800" spc="-50" dirty="0">
                <a:solidFill>
                  <a:srgbClr val="FFFFFF"/>
                </a:solidFill>
                <a:latin typeface="Calibri"/>
                <a:cs typeface="Calibri"/>
              </a:rPr>
              <a:t>w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een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	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	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	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th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800" spc="-3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r 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biological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He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is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0" dirty="0">
                <a:solidFill>
                  <a:srgbClr val="FFFFFF"/>
                </a:solidFill>
                <a:latin typeface="Calibri"/>
                <a:cs typeface="Calibri"/>
              </a:rPr>
              <a:t>referred</a:t>
            </a:r>
            <a:r>
              <a:rPr sz="28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sz="28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as 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800" spc="-40" dirty="0">
                <a:solidFill>
                  <a:srgbClr val="FFFFFF"/>
                </a:solidFill>
                <a:latin typeface="Calibri"/>
                <a:cs typeface="Calibri"/>
              </a:rPr>
              <a:t>father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modern</a:t>
            </a:r>
            <a:r>
              <a:rPr sz="2800" spc="1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65" dirty="0">
                <a:solidFill>
                  <a:srgbClr val="FFFFFF"/>
                </a:solidFill>
                <a:latin typeface="Calibri"/>
                <a:cs typeface="Calibri"/>
              </a:rPr>
              <a:t>toxicology.</a:t>
            </a:r>
            <a:endParaRPr sz="2800" dirty="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795516" y="277368"/>
            <a:ext cx="2625852" cy="2549652"/>
          </a:xfrm>
          <a:prstGeom prst="rect">
            <a:avLst/>
          </a:prstGeom>
        </p:spPr>
      </p:pic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4</a:t>
            </a:fld>
            <a:endParaRPr lang="en-US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996054" y="860297"/>
            <a:ext cx="173799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260" dirty="0">
                <a:latin typeface="Trebuchet MS"/>
                <a:cs typeface="Trebuchet MS"/>
              </a:rPr>
              <a:t>C</a:t>
            </a:r>
            <a:r>
              <a:rPr sz="3600" spc="-175" dirty="0">
                <a:latin typeface="Trebuchet MS"/>
                <a:cs typeface="Trebuchet MS"/>
              </a:rPr>
              <a:t>H</a:t>
            </a:r>
            <a:r>
              <a:rPr sz="3600" spc="-250" dirty="0">
                <a:latin typeface="Trebuchet MS"/>
                <a:cs typeface="Trebuchet MS"/>
              </a:rPr>
              <a:t>R</a:t>
            </a:r>
            <a:r>
              <a:rPr sz="3600" spc="-110" dirty="0">
                <a:latin typeface="Trebuchet MS"/>
                <a:cs typeface="Trebuchet MS"/>
              </a:rPr>
              <a:t>O</a:t>
            </a:r>
            <a:r>
              <a:rPr sz="3600" spc="-70" dirty="0">
                <a:latin typeface="Trebuchet MS"/>
                <a:cs typeface="Trebuchet MS"/>
              </a:rPr>
              <a:t>N</a:t>
            </a:r>
            <a:r>
              <a:rPr sz="3600" spc="-150" dirty="0">
                <a:latin typeface="Trebuchet MS"/>
                <a:cs typeface="Trebuchet MS"/>
              </a:rPr>
              <a:t>I</a:t>
            </a:r>
            <a:r>
              <a:rPr sz="3600" dirty="0">
                <a:latin typeface="Trebuchet MS"/>
                <a:cs typeface="Trebuchet MS"/>
              </a:rPr>
              <a:t>C</a:t>
            </a:r>
            <a:endParaRPr sz="36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24864" y="2784213"/>
            <a:ext cx="9550400" cy="1253490"/>
          </a:xfrm>
          <a:prstGeom prst="rect">
            <a:avLst/>
          </a:prstGeom>
        </p:spPr>
        <p:txBody>
          <a:bodyPr vert="horz" wrap="square" lIns="0" tIns="138430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090"/>
              </a:spcBef>
              <a:buFont typeface="Arial MT"/>
              <a:buChar char="•"/>
              <a:tabLst>
                <a:tab pos="299720" algn="l"/>
              </a:tabLst>
            </a:pP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452</a:t>
            </a:r>
            <a:r>
              <a:rPr sz="32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~</a:t>
            </a:r>
            <a:r>
              <a:rPr sz="32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20" dirty="0">
                <a:solidFill>
                  <a:srgbClr val="FFFFFF"/>
                </a:solidFill>
                <a:latin typeface="Calibri"/>
                <a:cs typeface="Calibri"/>
              </a:rPr>
              <a:t>Chronic</a:t>
            </a:r>
            <a:r>
              <a:rPr sz="32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90" dirty="0">
                <a:solidFill>
                  <a:srgbClr val="FFFFFF"/>
                </a:solidFill>
                <a:latin typeface="Calibri"/>
                <a:cs typeface="Calibri"/>
              </a:rPr>
              <a:t>Toxicity</a:t>
            </a:r>
            <a:r>
              <a:rPr sz="32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Studies</a:t>
            </a:r>
            <a:endParaRPr sz="3200"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spcBef>
                <a:spcPts val="994"/>
              </a:spcBef>
              <a:buFont typeface="Arial MT"/>
              <a:buChar char="•"/>
              <a:tabLst>
                <a:tab pos="299720" algn="l"/>
              </a:tabLst>
            </a:pP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453</a:t>
            </a:r>
            <a:r>
              <a:rPr sz="32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~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 Combined</a:t>
            </a:r>
            <a:r>
              <a:rPr sz="32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20" dirty="0">
                <a:solidFill>
                  <a:srgbClr val="FFFFFF"/>
                </a:solidFill>
                <a:latin typeface="Calibri"/>
                <a:cs typeface="Calibri"/>
              </a:rPr>
              <a:t>Chronic</a:t>
            </a:r>
            <a:r>
              <a:rPr sz="3200" spc="-40" dirty="0">
                <a:solidFill>
                  <a:srgbClr val="FFFFFF"/>
                </a:solidFill>
                <a:latin typeface="Calibri"/>
                <a:cs typeface="Calibri"/>
              </a:rPr>
              <a:t> Toxicity/Carcinogenicity</a:t>
            </a:r>
            <a:r>
              <a:rPr sz="3200" spc="1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20" dirty="0">
                <a:solidFill>
                  <a:srgbClr val="FFFFFF"/>
                </a:solidFill>
                <a:latin typeface="Calibri"/>
                <a:cs typeface="Calibri"/>
              </a:rPr>
              <a:t>studies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40</a:t>
            </a:fld>
            <a:endParaRPr lang="en-US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99946" y="245440"/>
            <a:ext cx="601345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120" dirty="0">
                <a:latin typeface="Trebuchet MS"/>
                <a:cs typeface="Trebuchet MS"/>
              </a:rPr>
              <a:t>DE</a:t>
            </a:r>
            <a:r>
              <a:rPr sz="3600" spc="-130" dirty="0">
                <a:latin typeface="Trebuchet MS"/>
                <a:cs typeface="Trebuchet MS"/>
              </a:rPr>
              <a:t>FINI</a:t>
            </a:r>
            <a:r>
              <a:rPr sz="3600" spc="-125" dirty="0">
                <a:latin typeface="Trebuchet MS"/>
                <a:cs typeface="Trebuchet MS"/>
              </a:rPr>
              <a:t>T</a:t>
            </a:r>
            <a:r>
              <a:rPr sz="3600" spc="-130" dirty="0">
                <a:latin typeface="Trebuchet MS"/>
                <a:cs typeface="Trebuchet MS"/>
              </a:rPr>
              <a:t>I</a:t>
            </a:r>
            <a:r>
              <a:rPr sz="3600" spc="-125" dirty="0">
                <a:latin typeface="Trebuchet MS"/>
                <a:cs typeface="Trebuchet MS"/>
              </a:rPr>
              <a:t>O</a:t>
            </a:r>
            <a:r>
              <a:rPr sz="3600" spc="-130" dirty="0">
                <a:latin typeface="Trebuchet MS"/>
                <a:cs typeface="Trebuchet MS"/>
              </a:rPr>
              <a:t>N</a:t>
            </a:r>
            <a:r>
              <a:rPr sz="3600" dirty="0">
                <a:latin typeface="Trebuchet MS"/>
                <a:cs typeface="Trebuchet MS"/>
              </a:rPr>
              <a:t>S</a:t>
            </a:r>
            <a:r>
              <a:rPr sz="3600" spc="-260" dirty="0">
                <a:latin typeface="Trebuchet MS"/>
                <a:cs typeface="Trebuchet MS"/>
              </a:rPr>
              <a:t> </a:t>
            </a:r>
            <a:r>
              <a:rPr sz="3600" spc="-225" dirty="0">
                <a:latin typeface="Trebuchet MS"/>
                <a:cs typeface="Trebuchet MS"/>
              </a:rPr>
              <a:t>R</a:t>
            </a:r>
            <a:r>
              <a:rPr sz="3600" spc="-229" dirty="0">
                <a:latin typeface="Trebuchet MS"/>
                <a:cs typeface="Trebuchet MS"/>
              </a:rPr>
              <a:t>EL</a:t>
            </a:r>
            <a:r>
              <a:rPr sz="3600" spc="-580" dirty="0">
                <a:latin typeface="Trebuchet MS"/>
                <a:cs typeface="Trebuchet MS"/>
              </a:rPr>
              <a:t>A</a:t>
            </a:r>
            <a:r>
              <a:rPr sz="3600" spc="-235" dirty="0">
                <a:latin typeface="Trebuchet MS"/>
                <a:cs typeface="Trebuchet MS"/>
              </a:rPr>
              <a:t>T</a:t>
            </a:r>
            <a:r>
              <a:rPr sz="3600" spc="-240" dirty="0">
                <a:latin typeface="Trebuchet MS"/>
                <a:cs typeface="Trebuchet MS"/>
              </a:rPr>
              <a:t>I</a:t>
            </a:r>
            <a:r>
              <a:rPr sz="3600" spc="-235" dirty="0">
                <a:latin typeface="Trebuchet MS"/>
                <a:cs typeface="Trebuchet MS"/>
              </a:rPr>
              <a:t>V</a:t>
            </a:r>
            <a:r>
              <a:rPr sz="3600" dirty="0">
                <a:latin typeface="Trebuchet MS"/>
                <a:cs typeface="Trebuchet MS"/>
              </a:rPr>
              <a:t>E</a:t>
            </a:r>
            <a:r>
              <a:rPr sz="3600" spc="-535" dirty="0">
                <a:latin typeface="Trebuchet MS"/>
                <a:cs typeface="Trebuchet MS"/>
              </a:rPr>
              <a:t> </a:t>
            </a:r>
            <a:r>
              <a:rPr sz="3600" spc="-484" dirty="0">
                <a:latin typeface="Trebuchet MS"/>
                <a:cs typeface="Trebuchet MS"/>
              </a:rPr>
              <a:t>T</a:t>
            </a:r>
            <a:r>
              <a:rPr sz="3600" dirty="0">
                <a:latin typeface="Trebuchet MS"/>
                <a:cs typeface="Trebuchet MS"/>
              </a:rPr>
              <a:t>O</a:t>
            </a:r>
            <a:r>
              <a:rPr sz="3600" spc="-755" dirty="0">
                <a:latin typeface="Trebuchet MS"/>
                <a:cs typeface="Trebuchet MS"/>
              </a:rPr>
              <a:t> </a:t>
            </a:r>
            <a:r>
              <a:rPr sz="3600" spc="-110" dirty="0">
                <a:latin typeface="Trebuchet MS"/>
                <a:cs typeface="Trebuchet MS"/>
              </a:rPr>
              <a:t>D</a:t>
            </a:r>
            <a:r>
              <a:rPr sz="3600" spc="-114" dirty="0">
                <a:latin typeface="Trebuchet MS"/>
                <a:cs typeface="Trebuchet MS"/>
              </a:rPr>
              <a:t>OS</a:t>
            </a:r>
            <a:r>
              <a:rPr sz="3600" spc="-110" dirty="0">
                <a:latin typeface="Trebuchet MS"/>
                <a:cs typeface="Trebuchet MS"/>
              </a:rPr>
              <a:t>E</a:t>
            </a:r>
            <a:r>
              <a:rPr sz="3600" dirty="0">
                <a:latin typeface="Trebuchet MS"/>
                <a:cs typeface="Trebuchet MS"/>
              </a:rPr>
              <a:t>S</a:t>
            </a:r>
            <a:endParaRPr sz="36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64235" y="1158341"/>
            <a:ext cx="10243820" cy="4435475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95"/>
              </a:spcBef>
            </a:pPr>
            <a:r>
              <a:rPr sz="3200" spc="-20" dirty="0">
                <a:solidFill>
                  <a:srgbClr val="FFFFFF"/>
                </a:solidFill>
                <a:latin typeface="Calibri"/>
                <a:cs typeface="Calibri"/>
              </a:rPr>
              <a:t>ACUTE</a:t>
            </a:r>
            <a:r>
              <a:rPr sz="3200" spc="-25" dirty="0">
                <a:solidFill>
                  <a:srgbClr val="FFFFFF"/>
                </a:solidFill>
                <a:latin typeface="Calibri"/>
                <a:cs typeface="Calibri"/>
              </a:rPr>
              <a:t> STUDIES</a:t>
            </a:r>
            <a:endParaRPr sz="3200">
              <a:latin typeface="Calibri"/>
              <a:cs typeface="Calibri"/>
            </a:endParaRPr>
          </a:p>
          <a:p>
            <a:pPr marL="12700" marR="1042035" indent="91440" algn="just">
              <a:lnSpc>
                <a:spcPct val="100000"/>
              </a:lnSpc>
              <a:spcBef>
                <a:spcPts val="994"/>
              </a:spcBef>
            </a:pP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ED 50 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: The median </a:t>
            </a:r>
            <a:r>
              <a:rPr sz="3200" spc="-45" dirty="0">
                <a:solidFill>
                  <a:srgbClr val="FFFFFF"/>
                </a:solidFill>
                <a:latin typeface="Calibri"/>
                <a:cs typeface="Calibri"/>
              </a:rPr>
              <a:t>effective </a:t>
            </a:r>
            <a:r>
              <a:rPr sz="3200" spc="-10" dirty="0">
                <a:solidFill>
                  <a:srgbClr val="FFFFFF"/>
                </a:solidFill>
                <a:latin typeface="Calibri"/>
                <a:cs typeface="Calibri"/>
              </a:rPr>
              <a:t>dose 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= the 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dose </a:t>
            </a:r>
            <a:r>
              <a:rPr sz="3200" spc="-50" dirty="0">
                <a:solidFill>
                  <a:srgbClr val="FFFFFF"/>
                </a:solidFill>
                <a:latin typeface="Calibri"/>
                <a:cs typeface="Calibri"/>
              </a:rPr>
              <a:t>for 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which </a:t>
            </a:r>
            <a:r>
              <a:rPr sz="32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half(50%) 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of the animals </a:t>
            </a:r>
            <a:r>
              <a:rPr sz="3200" spc="-15" dirty="0">
                <a:solidFill>
                  <a:srgbClr val="FFFFFF"/>
                </a:solidFill>
                <a:latin typeface="Calibri"/>
                <a:cs typeface="Calibri"/>
              </a:rPr>
              <a:t>exhibit </a:t>
            </a:r>
            <a:r>
              <a:rPr sz="3200" spc="5" dirty="0">
                <a:solidFill>
                  <a:srgbClr val="FFFFFF"/>
                </a:solidFill>
                <a:latin typeface="Calibri"/>
                <a:cs typeface="Calibri"/>
              </a:rPr>
              <a:t>an </a:t>
            </a:r>
            <a:r>
              <a:rPr sz="3200" spc="-50" dirty="0">
                <a:solidFill>
                  <a:srgbClr val="FFFFFF"/>
                </a:solidFill>
                <a:latin typeface="Calibri"/>
                <a:cs typeface="Calibri"/>
              </a:rPr>
              <a:t>effect </a:t>
            </a:r>
            <a:r>
              <a:rPr sz="3200" spc="-10" dirty="0">
                <a:solidFill>
                  <a:srgbClr val="FFFFFF"/>
                </a:solidFill>
                <a:latin typeface="Calibri"/>
                <a:cs typeface="Calibri"/>
              </a:rPr>
              <a:t>(E) 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half 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3200" spc="-7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animals</a:t>
            </a:r>
            <a:r>
              <a:rPr sz="32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20" dirty="0">
                <a:solidFill>
                  <a:srgbClr val="FFFFFF"/>
                </a:solidFill>
                <a:latin typeface="Calibri"/>
                <a:cs typeface="Calibri"/>
              </a:rPr>
              <a:t>exhibit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no</a:t>
            </a:r>
            <a:r>
              <a:rPr sz="32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50" dirty="0">
                <a:solidFill>
                  <a:srgbClr val="FFFFFF"/>
                </a:solidFill>
                <a:latin typeface="Calibri"/>
                <a:cs typeface="Calibri"/>
              </a:rPr>
              <a:t>effect</a:t>
            </a:r>
            <a:endParaRPr sz="32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000"/>
              </a:spcBef>
            </a:pP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LD 50 : 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median 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lethal dose 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= 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3200" spc="-50" dirty="0">
                <a:solidFill>
                  <a:srgbClr val="FFFFFF"/>
                </a:solidFill>
                <a:latin typeface="Calibri"/>
                <a:cs typeface="Calibri"/>
              </a:rPr>
              <a:t>effect </a:t>
            </a:r>
            <a:r>
              <a:rPr sz="3200" spc="-35" dirty="0">
                <a:solidFill>
                  <a:srgbClr val="FFFFFF"/>
                </a:solidFill>
                <a:latin typeface="Calibri"/>
                <a:cs typeface="Calibri"/>
              </a:rPr>
              <a:t>may 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be </a:t>
            </a:r>
            <a:r>
              <a:rPr sz="3200" spc="-15" dirty="0">
                <a:solidFill>
                  <a:srgbClr val="FFFFFF"/>
                </a:solidFill>
                <a:latin typeface="Calibri"/>
                <a:cs typeface="Calibri"/>
              </a:rPr>
              <a:t>defined 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as </a:t>
            </a:r>
            <a:r>
              <a:rPr sz="32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specific</a:t>
            </a:r>
            <a:r>
              <a:rPr sz="3200" spc="-40" dirty="0">
                <a:solidFill>
                  <a:srgbClr val="FFFFFF"/>
                </a:solidFill>
                <a:latin typeface="Calibri"/>
                <a:cs typeface="Calibri"/>
              </a:rPr>
              <a:t> toxic</a:t>
            </a:r>
            <a:r>
              <a:rPr sz="32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25" dirty="0">
                <a:solidFill>
                  <a:srgbClr val="FFFFFF"/>
                </a:solidFill>
                <a:latin typeface="Calibri"/>
                <a:cs typeface="Calibri"/>
              </a:rPr>
              <a:t>event</a:t>
            </a:r>
            <a:r>
              <a:rPr sz="3200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25" dirty="0">
                <a:solidFill>
                  <a:srgbClr val="FFFFFF"/>
                </a:solidFill>
                <a:latin typeface="Calibri"/>
                <a:cs typeface="Calibri"/>
              </a:rPr>
              <a:t>(tremors)</a:t>
            </a:r>
            <a:r>
              <a:rPr sz="32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&amp; 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sometimes</a:t>
            </a:r>
            <a:r>
              <a:rPr sz="32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15" dirty="0">
                <a:solidFill>
                  <a:srgbClr val="FFFFFF"/>
                </a:solidFill>
                <a:latin typeface="Calibri"/>
                <a:cs typeface="Calibri"/>
              </a:rPr>
              <a:t>defined</a:t>
            </a:r>
            <a:r>
              <a:rPr sz="32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as</a:t>
            </a:r>
            <a:r>
              <a:rPr sz="32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lethality</a:t>
            </a:r>
            <a:endParaRPr sz="3200">
              <a:latin typeface="Calibri"/>
              <a:cs typeface="Calibri"/>
            </a:endParaRPr>
          </a:p>
          <a:p>
            <a:pPr marL="12700" marR="502920">
              <a:lnSpc>
                <a:spcPct val="100000"/>
              </a:lnSpc>
              <a:spcBef>
                <a:spcPts val="1010"/>
              </a:spcBef>
            </a:pP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ED10</a:t>
            </a:r>
            <a:r>
              <a:rPr sz="32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&amp;</a:t>
            </a:r>
            <a:r>
              <a:rPr sz="32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ED90</a:t>
            </a:r>
            <a:r>
              <a:rPr sz="32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20" dirty="0">
                <a:solidFill>
                  <a:srgbClr val="FFFFFF"/>
                </a:solidFill>
                <a:latin typeface="Calibri"/>
                <a:cs typeface="Calibri"/>
              </a:rPr>
              <a:t>are</a:t>
            </a:r>
            <a:r>
              <a:rPr sz="32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doses</a:t>
            </a:r>
            <a:r>
              <a:rPr sz="32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20" dirty="0">
                <a:solidFill>
                  <a:srgbClr val="FFFFFF"/>
                </a:solidFill>
                <a:latin typeface="Calibri"/>
                <a:cs typeface="Calibri"/>
              </a:rPr>
              <a:t>at</a:t>
            </a:r>
            <a:r>
              <a:rPr sz="32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which</a:t>
            </a:r>
            <a:r>
              <a:rPr sz="32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10% &amp;</a:t>
            </a:r>
            <a:r>
              <a:rPr sz="32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90%</a:t>
            </a:r>
            <a:r>
              <a:rPr sz="32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32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32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animals </a:t>
            </a:r>
            <a:r>
              <a:rPr sz="3200" spc="-7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20" dirty="0">
                <a:solidFill>
                  <a:srgbClr val="FFFFFF"/>
                </a:solidFill>
                <a:latin typeface="Calibri"/>
                <a:cs typeface="Calibri"/>
              </a:rPr>
              <a:t>respectively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40" dirty="0">
                <a:solidFill>
                  <a:srgbClr val="FFFFFF"/>
                </a:solidFill>
                <a:latin typeface="Calibri"/>
                <a:cs typeface="Calibri"/>
              </a:rPr>
              <a:t>demonstrate</a:t>
            </a:r>
            <a:r>
              <a:rPr sz="32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45" dirty="0">
                <a:solidFill>
                  <a:srgbClr val="FFFFFF"/>
                </a:solidFill>
                <a:latin typeface="Calibri"/>
                <a:cs typeface="Calibri"/>
              </a:rPr>
              <a:t>effect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41</a:t>
            </a:fld>
            <a:endParaRPr lang="en-US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29385" y="571246"/>
            <a:ext cx="3364229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170" dirty="0">
                <a:latin typeface="Trebuchet MS"/>
                <a:cs typeface="Trebuchet MS"/>
              </a:rPr>
              <a:t>G</a:t>
            </a:r>
            <a:r>
              <a:rPr sz="3600" spc="-165" dirty="0">
                <a:latin typeface="Trebuchet MS"/>
                <a:cs typeface="Trebuchet MS"/>
              </a:rPr>
              <a:t>E</a:t>
            </a:r>
            <a:r>
              <a:rPr sz="3600" spc="-175" dirty="0">
                <a:latin typeface="Trebuchet MS"/>
                <a:cs typeface="Trebuchet MS"/>
              </a:rPr>
              <a:t>N</a:t>
            </a:r>
            <a:r>
              <a:rPr sz="3600" spc="-165" dirty="0">
                <a:latin typeface="Trebuchet MS"/>
                <a:cs typeface="Trebuchet MS"/>
              </a:rPr>
              <a:t>ER</a:t>
            </a:r>
            <a:r>
              <a:rPr sz="3600" spc="-170" dirty="0">
                <a:latin typeface="Trebuchet MS"/>
                <a:cs typeface="Trebuchet MS"/>
              </a:rPr>
              <a:t>A</a:t>
            </a:r>
            <a:r>
              <a:rPr sz="3600" dirty="0">
                <a:latin typeface="Trebuchet MS"/>
                <a:cs typeface="Trebuchet MS"/>
              </a:rPr>
              <a:t>L</a:t>
            </a:r>
            <a:r>
              <a:rPr sz="3600" spc="-590" dirty="0">
                <a:latin typeface="Trebuchet MS"/>
                <a:cs typeface="Trebuchet MS"/>
              </a:rPr>
              <a:t> </a:t>
            </a:r>
            <a:r>
              <a:rPr sz="3600" spc="-150" dirty="0">
                <a:latin typeface="Trebuchet MS"/>
                <a:cs typeface="Trebuchet MS"/>
              </a:rPr>
              <a:t>ST</a:t>
            </a:r>
            <a:r>
              <a:rPr sz="3600" spc="-140" dirty="0">
                <a:latin typeface="Trebuchet MS"/>
                <a:cs typeface="Trebuchet MS"/>
              </a:rPr>
              <a:t>U</a:t>
            </a:r>
            <a:r>
              <a:rPr sz="3600" spc="-145" dirty="0">
                <a:latin typeface="Trebuchet MS"/>
                <a:cs typeface="Trebuchet MS"/>
              </a:rPr>
              <a:t>D</a:t>
            </a:r>
            <a:r>
              <a:rPr sz="3600" spc="-150" dirty="0">
                <a:latin typeface="Trebuchet MS"/>
                <a:cs typeface="Trebuchet MS"/>
              </a:rPr>
              <a:t>I</a:t>
            </a:r>
            <a:r>
              <a:rPr sz="3600" spc="-140" dirty="0">
                <a:latin typeface="Trebuchet MS"/>
                <a:cs typeface="Trebuchet MS"/>
              </a:rPr>
              <a:t>E</a:t>
            </a:r>
            <a:r>
              <a:rPr sz="3600" dirty="0">
                <a:latin typeface="Trebuchet MS"/>
                <a:cs typeface="Trebuchet MS"/>
              </a:rPr>
              <a:t>S</a:t>
            </a:r>
            <a:endParaRPr sz="36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01497" y="1262634"/>
            <a:ext cx="11170285" cy="1717039"/>
          </a:xfrm>
          <a:prstGeom prst="rect">
            <a:avLst/>
          </a:prstGeom>
        </p:spPr>
        <p:txBody>
          <a:bodyPr vert="horz" wrap="square" lIns="0" tIns="62865" rIns="0" bIns="0" rtlCol="0">
            <a:spAutoFit/>
          </a:bodyPr>
          <a:lstStyle/>
          <a:p>
            <a:pPr marL="299085" marR="5080" indent="-287020">
              <a:lnSpc>
                <a:spcPts val="3000"/>
              </a:lnSpc>
              <a:spcBef>
                <a:spcPts val="495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LIMIT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DOSE</a:t>
            </a:r>
            <a:r>
              <a:rPr sz="2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: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dose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which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is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 considered 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high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 enough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that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if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no</a:t>
            </a:r>
            <a:r>
              <a:rPr sz="28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mortality</a:t>
            </a:r>
            <a:r>
              <a:rPr sz="2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/ 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significant</a:t>
            </a:r>
            <a:r>
              <a:rPr sz="28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40" dirty="0">
                <a:solidFill>
                  <a:srgbClr val="FFFFFF"/>
                </a:solidFill>
                <a:latin typeface="Calibri"/>
                <a:cs typeface="Calibri"/>
              </a:rPr>
              <a:t>toxicity</a:t>
            </a:r>
            <a:r>
              <a:rPr sz="28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is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seen</a:t>
            </a:r>
            <a:r>
              <a:rPr sz="28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in animals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 receiving</a:t>
            </a:r>
            <a:r>
              <a:rPr sz="28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this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dose,</a:t>
            </a:r>
            <a:r>
              <a:rPr sz="2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no</a:t>
            </a:r>
            <a:r>
              <a:rPr sz="2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higher</a:t>
            </a:r>
            <a:r>
              <a:rPr sz="28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doses</a:t>
            </a:r>
            <a:r>
              <a:rPr sz="28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35" dirty="0">
                <a:solidFill>
                  <a:srgbClr val="FFFFFF"/>
                </a:solidFill>
                <a:latin typeface="Calibri"/>
                <a:cs typeface="Calibri"/>
              </a:rPr>
              <a:t>are </a:t>
            </a:r>
            <a:r>
              <a:rPr sz="2800" spc="-6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30" dirty="0">
                <a:solidFill>
                  <a:srgbClr val="FFFFFF"/>
                </a:solidFill>
                <a:latin typeface="Calibri"/>
                <a:cs typeface="Calibri"/>
              </a:rPr>
              <a:t>required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60"/>
              </a:spcBef>
            </a:pP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eg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: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Limit</a:t>
            </a:r>
            <a:r>
              <a:rPr sz="28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45" dirty="0">
                <a:solidFill>
                  <a:srgbClr val="FFFFFF"/>
                </a:solidFill>
                <a:latin typeface="Calibri"/>
                <a:cs typeface="Calibri"/>
              </a:rPr>
              <a:t>doses(EPA/OECD)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87958" y="2932325"/>
            <a:ext cx="3635375" cy="15621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20000"/>
              </a:lnSpc>
              <a:spcBef>
                <a:spcPts val="95"/>
              </a:spcBef>
            </a:pP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1.Acute </a:t>
            </a:r>
            <a:r>
              <a:rPr sz="2800" spc="-40" dirty="0">
                <a:solidFill>
                  <a:srgbClr val="FFFFFF"/>
                </a:solidFill>
                <a:latin typeface="Calibri"/>
                <a:cs typeface="Calibri"/>
              </a:rPr>
              <a:t>Oral </a:t>
            </a:r>
            <a:r>
              <a:rPr sz="2800" spc="-85" dirty="0">
                <a:solidFill>
                  <a:srgbClr val="FFFFFF"/>
                </a:solidFill>
                <a:latin typeface="Calibri"/>
                <a:cs typeface="Calibri"/>
              </a:rPr>
              <a:t>Toxicity </a:t>
            </a:r>
            <a:r>
              <a:rPr sz="2800" spc="-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2.Acute 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Dermal </a:t>
            </a:r>
            <a:r>
              <a:rPr sz="2800" spc="-85" dirty="0">
                <a:solidFill>
                  <a:srgbClr val="FFFFFF"/>
                </a:solidFill>
                <a:latin typeface="Calibri"/>
                <a:cs typeface="Calibri"/>
              </a:rPr>
              <a:t>Toxicity </a:t>
            </a:r>
            <a:r>
              <a:rPr sz="2800" spc="-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3.21-days</a:t>
            </a:r>
            <a:r>
              <a:rPr sz="28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Dermal</a:t>
            </a:r>
            <a:r>
              <a:rPr sz="28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85" dirty="0">
                <a:solidFill>
                  <a:srgbClr val="FFFFFF"/>
                </a:solidFill>
                <a:latin typeface="Calibri"/>
                <a:cs typeface="Calibri"/>
              </a:rPr>
              <a:t>Toxicity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429503" y="2932325"/>
            <a:ext cx="1718945" cy="15621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33020" algn="just">
              <a:lnSpc>
                <a:spcPct val="120000"/>
              </a:lnSpc>
              <a:spcBef>
                <a:spcPts val="95"/>
              </a:spcBef>
            </a:pP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500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0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m</a:t>
            </a:r>
            <a:r>
              <a:rPr sz="2800" spc="190" dirty="0">
                <a:solidFill>
                  <a:srgbClr val="FFFFFF"/>
                </a:solidFill>
                <a:latin typeface="Calibri"/>
                <a:cs typeface="Calibri"/>
              </a:rPr>
              <a:t>g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/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kg  </a:t>
            </a:r>
            <a:r>
              <a:rPr sz="2800" spc="15" dirty="0">
                <a:solidFill>
                  <a:srgbClr val="FFFFFF"/>
                </a:solidFill>
                <a:latin typeface="Calibri"/>
                <a:cs typeface="Calibri"/>
              </a:rPr>
              <a:t>2000mg/kg </a:t>
            </a:r>
            <a:r>
              <a:rPr sz="2800" spc="-6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5" dirty="0">
                <a:solidFill>
                  <a:srgbClr val="FFFFFF"/>
                </a:solidFill>
                <a:latin typeface="Calibri"/>
                <a:cs typeface="Calibri"/>
              </a:rPr>
              <a:t>1000mg/kg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01497" y="4501788"/>
            <a:ext cx="10406380" cy="1424940"/>
          </a:xfrm>
          <a:prstGeom prst="rect">
            <a:avLst/>
          </a:prstGeom>
        </p:spPr>
        <p:txBody>
          <a:bodyPr vert="horz" wrap="square" lIns="0" tIns="94615" rIns="0" bIns="0" rtlCol="0">
            <a:spAutoFit/>
          </a:bodyPr>
          <a:lstStyle/>
          <a:p>
            <a:pPr marL="500380">
              <a:lnSpc>
                <a:spcPct val="100000"/>
              </a:lnSpc>
              <a:spcBef>
                <a:spcPts val="745"/>
              </a:spcBef>
            </a:pPr>
            <a:r>
              <a:rPr sz="2800" spc="-40" dirty="0">
                <a:solidFill>
                  <a:srgbClr val="FFFFFF"/>
                </a:solidFill>
                <a:latin typeface="Calibri"/>
                <a:cs typeface="Calibri"/>
              </a:rPr>
              <a:t>4.Chronic</a:t>
            </a:r>
            <a:r>
              <a:rPr sz="28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Studies</a:t>
            </a:r>
            <a:r>
              <a:rPr sz="28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30" dirty="0">
                <a:solidFill>
                  <a:srgbClr val="FFFFFF"/>
                </a:solidFill>
                <a:latin typeface="Calibri"/>
                <a:cs typeface="Calibri"/>
              </a:rPr>
              <a:t>Pesticides</a:t>
            </a:r>
            <a:r>
              <a:rPr sz="2800" spc="1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10" dirty="0">
                <a:solidFill>
                  <a:srgbClr val="FFFFFF"/>
                </a:solidFill>
                <a:latin typeface="Calibri"/>
                <a:cs typeface="Calibri"/>
              </a:rPr>
              <a:t>1000mg/kg</a:t>
            </a:r>
            <a:endParaRPr sz="2800">
              <a:latin typeface="Calibri"/>
              <a:cs typeface="Calibri"/>
            </a:endParaRPr>
          </a:p>
          <a:p>
            <a:pPr marL="12700" marR="5080">
              <a:lnSpc>
                <a:spcPts val="3000"/>
              </a:lnSpc>
              <a:spcBef>
                <a:spcPts val="1045"/>
              </a:spcBef>
            </a:pP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Note: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limit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dose</a:t>
            </a:r>
            <a:r>
              <a:rPr sz="2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non-nutritive</a:t>
            </a:r>
            <a:r>
              <a:rPr sz="28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material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added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30" dirty="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diet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 is 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generally </a:t>
            </a:r>
            <a:r>
              <a:rPr sz="2800" spc="-6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considered</a:t>
            </a:r>
            <a:r>
              <a:rPr sz="2800" spc="-30" dirty="0">
                <a:solidFill>
                  <a:srgbClr val="FFFFFF"/>
                </a:solidFill>
                <a:latin typeface="Calibri"/>
                <a:cs typeface="Calibri"/>
              </a:rPr>
              <a:t> to</a:t>
            </a:r>
            <a:r>
              <a:rPr sz="28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be 5%</a:t>
            </a:r>
            <a:r>
              <a:rPr sz="2800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(50,000ppm)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42</a:t>
            </a:fld>
            <a:endParaRPr lang="en-US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64235" y="1015110"/>
            <a:ext cx="647192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140" dirty="0">
                <a:latin typeface="Trebuchet MS"/>
                <a:cs typeface="Trebuchet MS"/>
              </a:rPr>
              <a:t>S</a:t>
            </a:r>
            <a:r>
              <a:rPr sz="3600" spc="-130" dirty="0">
                <a:latin typeface="Trebuchet MS"/>
                <a:cs typeface="Trebuchet MS"/>
              </a:rPr>
              <a:t>UB</a:t>
            </a:r>
            <a:r>
              <a:rPr sz="3600" spc="-135" dirty="0">
                <a:latin typeface="Trebuchet MS"/>
                <a:cs typeface="Trebuchet MS"/>
              </a:rPr>
              <a:t>-</a:t>
            </a:r>
            <a:r>
              <a:rPr sz="3600" spc="-140" dirty="0">
                <a:latin typeface="Trebuchet MS"/>
                <a:cs typeface="Trebuchet MS"/>
              </a:rPr>
              <a:t>C</a:t>
            </a:r>
            <a:r>
              <a:rPr sz="3600" spc="-135" dirty="0">
                <a:latin typeface="Trebuchet MS"/>
                <a:cs typeface="Trebuchet MS"/>
              </a:rPr>
              <a:t>H</a:t>
            </a:r>
            <a:r>
              <a:rPr sz="3600" spc="-130" dirty="0">
                <a:latin typeface="Trebuchet MS"/>
                <a:cs typeface="Trebuchet MS"/>
              </a:rPr>
              <a:t>R</a:t>
            </a:r>
            <a:r>
              <a:rPr sz="3600" spc="-135" dirty="0">
                <a:latin typeface="Trebuchet MS"/>
                <a:cs typeface="Trebuchet MS"/>
              </a:rPr>
              <a:t>O</a:t>
            </a:r>
            <a:r>
              <a:rPr sz="3600" spc="-140" dirty="0">
                <a:latin typeface="Trebuchet MS"/>
                <a:cs typeface="Trebuchet MS"/>
              </a:rPr>
              <a:t>NI</a:t>
            </a:r>
            <a:r>
              <a:rPr sz="3600" dirty="0">
                <a:latin typeface="Trebuchet MS"/>
                <a:cs typeface="Trebuchet MS"/>
              </a:rPr>
              <a:t>C</a:t>
            </a:r>
            <a:r>
              <a:rPr sz="3600" spc="-280" dirty="0">
                <a:latin typeface="Trebuchet MS"/>
                <a:cs typeface="Trebuchet MS"/>
              </a:rPr>
              <a:t> </a:t>
            </a:r>
            <a:r>
              <a:rPr sz="3600" dirty="0">
                <a:latin typeface="Trebuchet MS"/>
                <a:cs typeface="Trebuchet MS"/>
              </a:rPr>
              <a:t>&amp;</a:t>
            </a:r>
            <a:r>
              <a:rPr sz="3600" spc="-280" dirty="0">
                <a:latin typeface="Trebuchet MS"/>
                <a:cs typeface="Trebuchet MS"/>
              </a:rPr>
              <a:t> </a:t>
            </a:r>
            <a:r>
              <a:rPr sz="3600" spc="-150" dirty="0">
                <a:latin typeface="Trebuchet MS"/>
                <a:cs typeface="Trebuchet MS"/>
              </a:rPr>
              <a:t>CH</a:t>
            </a:r>
            <a:r>
              <a:rPr sz="3600" spc="-145" dirty="0">
                <a:latin typeface="Trebuchet MS"/>
                <a:cs typeface="Trebuchet MS"/>
              </a:rPr>
              <a:t>R</a:t>
            </a:r>
            <a:r>
              <a:rPr sz="3600" spc="-150" dirty="0">
                <a:latin typeface="Trebuchet MS"/>
                <a:cs typeface="Trebuchet MS"/>
              </a:rPr>
              <a:t>ONI</a:t>
            </a:r>
            <a:r>
              <a:rPr sz="3600" spc="260" dirty="0">
                <a:latin typeface="Trebuchet MS"/>
                <a:cs typeface="Trebuchet MS"/>
              </a:rPr>
              <a:t>C</a:t>
            </a:r>
            <a:r>
              <a:rPr sz="3600" spc="-150" dirty="0">
                <a:latin typeface="Trebuchet MS"/>
                <a:cs typeface="Trebuchet MS"/>
              </a:rPr>
              <a:t>ST</a:t>
            </a:r>
            <a:r>
              <a:rPr sz="3600" spc="-140" dirty="0">
                <a:latin typeface="Trebuchet MS"/>
                <a:cs typeface="Trebuchet MS"/>
              </a:rPr>
              <a:t>U</a:t>
            </a:r>
            <a:r>
              <a:rPr sz="3600" spc="-145" dirty="0">
                <a:latin typeface="Trebuchet MS"/>
                <a:cs typeface="Trebuchet MS"/>
              </a:rPr>
              <a:t>D</a:t>
            </a:r>
            <a:r>
              <a:rPr sz="3600" spc="-150" dirty="0">
                <a:latin typeface="Trebuchet MS"/>
                <a:cs typeface="Trebuchet MS"/>
              </a:rPr>
              <a:t>I</a:t>
            </a:r>
            <a:r>
              <a:rPr sz="3600" spc="-140" dirty="0">
                <a:latin typeface="Trebuchet MS"/>
                <a:cs typeface="Trebuchet MS"/>
              </a:rPr>
              <a:t>E</a:t>
            </a:r>
            <a:r>
              <a:rPr sz="3600" dirty="0">
                <a:latin typeface="Trebuchet MS"/>
                <a:cs typeface="Trebuchet MS"/>
              </a:rPr>
              <a:t>S</a:t>
            </a:r>
            <a:endParaRPr sz="36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69772" y="2197735"/>
            <a:ext cx="9843770" cy="3206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9085" marR="1485265" indent="-287020">
              <a:lnSpc>
                <a:spcPct val="100000"/>
              </a:lnSpc>
              <a:spcBef>
                <a:spcPts val="105"/>
              </a:spcBef>
              <a:buFont typeface="Arial MT"/>
              <a:buChar char="•"/>
              <a:tabLst>
                <a:tab pos="299720" algn="l"/>
              </a:tabLst>
            </a:pP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ADI: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Calibri"/>
                <a:cs typeface="Calibri"/>
              </a:rPr>
              <a:t>Acceptable</a:t>
            </a:r>
            <a:r>
              <a:rPr sz="3200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Daily</a:t>
            </a:r>
            <a:r>
              <a:rPr sz="32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65" dirty="0">
                <a:solidFill>
                  <a:srgbClr val="FFFFFF"/>
                </a:solidFill>
                <a:latin typeface="Calibri"/>
                <a:cs typeface="Calibri"/>
              </a:rPr>
              <a:t>Intake</a:t>
            </a:r>
            <a:r>
              <a:rPr sz="32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20" dirty="0">
                <a:solidFill>
                  <a:srgbClr val="FFFFFF"/>
                </a:solidFill>
                <a:latin typeface="Calibri"/>
                <a:cs typeface="Calibri"/>
              </a:rPr>
              <a:t>(established</a:t>
            </a:r>
            <a:r>
              <a:rPr sz="32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50" dirty="0">
                <a:solidFill>
                  <a:srgbClr val="FFFFFF"/>
                </a:solidFill>
                <a:latin typeface="Calibri"/>
                <a:cs typeface="Calibri"/>
              </a:rPr>
              <a:t>for</a:t>
            </a:r>
            <a:r>
              <a:rPr sz="32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40" dirty="0">
                <a:solidFill>
                  <a:srgbClr val="FFFFFF"/>
                </a:solidFill>
                <a:latin typeface="Calibri"/>
                <a:cs typeface="Calibri"/>
              </a:rPr>
              <a:t>food </a:t>
            </a:r>
            <a:r>
              <a:rPr sz="3200" spc="-70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additives/</a:t>
            </a:r>
            <a:r>
              <a:rPr sz="32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15" dirty="0">
                <a:solidFill>
                  <a:srgbClr val="FFFFFF"/>
                </a:solidFill>
                <a:latin typeface="Calibri"/>
                <a:cs typeface="Calibri"/>
              </a:rPr>
              <a:t>residues</a:t>
            </a:r>
            <a:r>
              <a:rPr sz="32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&amp; 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published</a:t>
            </a:r>
            <a:r>
              <a:rPr sz="32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15" dirty="0">
                <a:solidFill>
                  <a:srgbClr val="FFFFFF"/>
                </a:solidFill>
                <a:latin typeface="Calibri"/>
                <a:cs typeface="Calibri"/>
              </a:rPr>
              <a:t>by</a:t>
            </a:r>
            <a:r>
              <a:rPr sz="32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110" dirty="0">
                <a:solidFill>
                  <a:srgbClr val="FFFFFF"/>
                </a:solidFill>
                <a:latin typeface="Calibri"/>
                <a:cs typeface="Calibri"/>
              </a:rPr>
              <a:t>EPA)</a:t>
            </a:r>
            <a:endParaRPr sz="3200">
              <a:latin typeface="Calibri"/>
              <a:cs typeface="Calibri"/>
            </a:endParaRPr>
          </a:p>
          <a:p>
            <a:pPr marL="299085" marR="5080" indent="-287020">
              <a:lnSpc>
                <a:spcPct val="100000"/>
              </a:lnSpc>
              <a:spcBef>
                <a:spcPts val="994"/>
              </a:spcBef>
              <a:buFont typeface="Arial MT"/>
              <a:buChar char="•"/>
              <a:tabLst>
                <a:tab pos="299720" algn="l"/>
              </a:tabLst>
            </a:pP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NOEL: No </a:t>
            </a:r>
            <a:r>
              <a:rPr sz="3200" spc="-15" dirty="0">
                <a:solidFill>
                  <a:srgbClr val="FFFFFF"/>
                </a:solidFill>
                <a:latin typeface="Calibri"/>
                <a:cs typeface="Calibri"/>
              </a:rPr>
              <a:t>Observed </a:t>
            </a:r>
            <a:r>
              <a:rPr sz="3200" spc="-80" dirty="0">
                <a:solidFill>
                  <a:srgbClr val="FFFFFF"/>
                </a:solidFill>
                <a:latin typeface="Calibri"/>
                <a:cs typeface="Calibri"/>
              </a:rPr>
              <a:t>Effect </a:t>
            </a:r>
            <a:r>
              <a:rPr sz="3200" spc="-20" dirty="0">
                <a:solidFill>
                  <a:srgbClr val="FFFFFF"/>
                </a:solidFill>
                <a:latin typeface="Calibri"/>
                <a:cs typeface="Calibri"/>
              </a:rPr>
              <a:t>Level. 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Dose </a:t>
            </a:r>
            <a:r>
              <a:rPr sz="3200" spc="-20" dirty="0">
                <a:solidFill>
                  <a:srgbClr val="FFFFFF"/>
                </a:solidFill>
                <a:latin typeface="Calibri"/>
                <a:cs typeface="Calibri"/>
              </a:rPr>
              <a:t>at 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which 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no </a:t>
            </a:r>
            <a:r>
              <a:rPr sz="3200" spc="-60" dirty="0">
                <a:solidFill>
                  <a:srgbClr val="FFFFFF"/>
                </a:solidFill>
                <a:latin typeface="Calibri"/>
                <a:cs typeface="Calibri"/>
              </a:rPr>
              <a:t>effect </a:t>
            </a:r>
            <a:r>
              <a:rPr sz="3200" spc="-10" dirty="0">
                <a:solidFill>
                  <a:srgbClr val="FFFFFF"/>
                </a:solidFill>
                <a:latin typeface="Calibri"/>
                <a:cs typeface="Calibri"/>
              </a:rPr>
              <a:t>is </a:t>
            </a:r>
            <a:r>
              <a:rPr sz="3200" spc="-7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seen</a:t>
            </a:r>
            <a:endParaRPr sz="3200">
              <a:latin typeface="Calibri"/>
              <a:cs typeface="Calibri"/>
            </a:endParaRPr>
          </a:p>
          <a:p>
            <a:pPr marL="299085" marR="247650" indent="-287020">
              <a:lnSpc>
                <a:spcPct val="100000"/>
              </a:lnSpc>
              <a:spcBef>
                <a:spcPts val="994"/>
              </a:spcBef>
              <a:buFont typeface="Arial MT"/>
              <a:buChar char="•"/>
              <a:tabLst>
                <a:tab pos="299720" algn="l"/>
              </a:tabLst>
            </a:pPr>
            <a:r>
              <a:rPr sz="3200" spc="-20" dirty="0">
                <a:solidFill>
                  <a:srgbClr val="FFFFFF"/>
                </a:solidFill>
                <a:latin typeface="Calibri"/>
                <a:cs typeface="Calibri"/>
              </a:rPr>
              <a:t>NOAEL: 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No </a:t>
            </a:r>
            <a:r>
              <a:rPr sz="3200" spc="-15" dirty="0">
                <a:solidFill>
                  <a:srgbClr val="FFFFFF"/>
                </a:solidFill>
                <a:latin typeface="Calibri"/>
                <a:cs typeface="Calibri"/>
              </a:rPr>
              <a:t>Observed </a:t>
            </a:r>
            <a:r>
              <a:rPr sz="3200" spc="-25" dirty="0">
                <a:solidFill>
                  <a:srgbClr val="FFFFFF"/>
                </a:solidFill>
                <a:latin typeface="Calibri"/>
                <a:cs typeface="Calibri"/>
              </a:rPr>
              <a:t>Adverse </a:t>
            </a:r>
            <a:r>
              <a:rPr sz="3200" spc="-80" dirty="0">
                <a:solidFill>
                  <a:srgbClr val="FFFFFF"/>
                </a:solidFill>
                <a:latin typeface="Calibri"/>
                <a:cs typeface="Calibri"/>
              </a:rPr>
              <a:t>Effect </a:t>
            </a:r>
            <a:r>
              <a:rPr sz="3200" spc="-20" dirty="0">
                <a:solidFill>
                  <a:srgbClr val="FFFFFF"/>
                </a:solidFill>
                <a:latin typeface="Calibri"/>
                <a:cs typeface="Calibri"/>
              </a:rPr>
              <a:t>Level. 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Dose </a:t>
            </a:r>
            <a:r>
              <a:rPr sz="3200" spc="-20" dirty="0">
                <a:solidFill>
                  <a:srgbClr val="FFFFFF"/>
                </a:solidFill>
                <a:latin typeface="Calibri"/>
                <a:cs typeface="Calibri"/>
              </a:rPr>
              <a:t>at 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which </a:t>
            </a:r>
            <a:r>
              <a:rPr sz="3200" spc="-7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no</a:t>
            </a:r>
            <a:r>
              <a:rPr sz="32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40" dirty="0">
                <a:solidFill>
                  <a:srgbClr val="FFFFFF"/>
                </a:solidFill>
                <a:latin typeface="Calibri"/>
                <a:cs typeface="Calibri"/>
              </a:rPr>
              <a:t>adverse/toxic</a:t>
            </a:r>
            <a:r>
              <a:rPr sz="32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60" dirty="0">
                <a:solidFill>
                  <a:srgbClr val="FFFFFF"/>
                </a:solidFill>
                <a:latin typeface="Calibri"/>
                <a:cs typeface="Calibri"/>
              </a:rPr>
              <a:t>effect</a:t>
            </a:r>
            <a:r>
              <a:rPr sz="32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Calibri"/>
                <a:cs typeface="Calibri"/>
              </a:rPr>
              <a:t>is</a:t>
            </a:r>
            <a:r>
              <a:rPr sz="32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seen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43</a:t>
            </a:fld>
            <a:endParaRPr lang="en-US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81527" y="670305"/>
            <a:ext cx="337439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150" dirty="0">
                <a:latin typeface="Trebuchet MS"/>
                <a:cs typeface="Trebuchet MS"/>
              </a:rPr>
              <a:t>CH</a:t>
            </a:r>
            <a:r>
              <a:rPr sz="3600" spc="-145" dirty="0">
                <a:latin typeface="Trebuchet MS"/>
                <a:cs typeface="Trebuchet MS"/>
              </a:rPr>
              <a:t>R</a:t>
            </a:r>
            <a:r>
              <a:rPr sz="3600" spc="-150" dirty="0">
                <a:latin typeface="Trebuchet MS"/>
                <a:cs typeface="Trebuchet MS"/>
              </a:rPr>
              <a:t>ONI</a:t>
            </a:r>
            <a:r>
              <a:rPr sz="3600" dirty="0">
                <a:latin typeface="Trebuchet MS"/>
                <a:cs typeface="Trebuchet MS"/>
              </a:rPr>
              <a:t>C</a:t>
            </a:r>
            <a:r>
              <a:rPr sz="3600" spc="-480" dirty="0">
                <a:latin typeface="Trebuchet MS"/>
                <a:cs typeface="Trebuchet MS"/>
              </a:rPr>
              <a:t> </a:t>
            </a:r>
            <a:r>
              <a:rPr sz="3600" spc="-150" dirty="0">
                <a:latin typeface="Trebuchet MS"/>
                <a:cs typeface="Trebuchet MS"/>
              </a:rPr>
              <a:t>ST</a:t>
            </a:r>
            <a:r>
              <a:rPr sz="3600" spc="-140" dirty="0">
                <a:latin typeface="Trebuchet MS"/>
                <a:cs typeface="Trebuchet MS"/>
              </a:rPr>
              <a:t>U</a:t>
            </a:r>
            <a:r>
              <a:rPr sz="3600" spc="-145" dirty="0">
                <a:latin typeface="Trebuchet MS"/>
                <a:cs typeface="Trebuchet MS"/>
              </a:rPr>
              <a:t>D</a:t>
            </a:r>
            <a:r>
              <a:rPr sz="3600" spc="-150" dirty="0">
                <a:latin typeface="Trebuchet MS"/>
                <a:cs typeface="Trebuchet MS"/>
              </a:rPr>
              <a:t>I</a:t>
            </a:r>
            <a:r>
              <a:rPr sz="3600" spc="-140" dirty="0">
                <a:latin typeface="Trebuchet MS"/>
                <a:cs typeface="Trebuchet MS"/>
              </a:rPr>
              <a:t>E</a:t>
            </a:r>
            <a:r>
              <a:rPr sz="3600" dirty="0">
                <a:latin typeface="Trebuchet MS"/>
                <a:cs typeface="Trebuchet MS"/>
              </a:rPr>
              <a:t>S</a:t>
            </a:r>
            <a:endParaRPr sz="36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06095" y="2049221"/>
            <a:ext cx="10723245" cy="380872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9085" marR="5080" indent="-287020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MTD: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Maximum</a:t>
            </a:r>
            <a:r>
              <a:rPr sz="28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90" dirty="0">
                <a:solidFill>
                  <a:srgbClr val="FFFFFF"/>
                </a:solidFill>
                <a:latin typeface="Calibri"/>
                <a:cs typeface="Calibri"/>
              </a:rPr>
              <a:t>Tolerated</a:t>
            </a:r>
            <a:r>
              <a:rPr sz="2800" spc="-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Dose.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Is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28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highest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dose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that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can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 be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40" dirty="0">
                <a:solidFill>
                  <a:srgbClr val="FFFFFF"/>
                </a:solidFill>
                <a:latin typeface="Calibri"/>
                <a:cs typeface="Calibri"/>
              </a:rPr>
              <a:t>tolerated </a:t>
            </a:r>
            <a:r>
              <a:rPr sz="2800" spc="-6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without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 significant</a:t>
            </a:r>
            <a:r>
              <a:rPr sz="2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lethality</a:t>
            </a:r>
            <a:r>
              <a:rPr sz="28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35" dirty="0">
                <a:solidFill>
                  <a:srgbClr val="FFFFFF"/>
                </a:solidFill>
                <a:latin typeface="Calibri"/>
                <a:cs typeface="Calibri"/>
              </a:rPr>
              <a:t>from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 causes</a:t>
            </a:r>
            <a:r>
              <a:rPr sz="2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other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than</a:t>
            </a:r>
            <a:r>
              <a:rPr sz="2800" spc="1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tumors.</a:t>
            </a:r>
            <a:endParaRPr sz="2800">
              <a:latin typeface="Calibri"/>
              <a:cs typeface="Calibri"/>
            </a:endParaRPr>
          </a:p>
          <a:p>
            <a:pPr marL="12700" marR="363220">
              <a:lnSpc>
                <a:spcPct val="100000"/>
              </a:lnSpc>
              <a:spcBef>
                <a:spcPts val="1015"/>
              </a:spcBef>
              <a:tabLst>
                <a:tab pos="9497060" algn="l"/>
              </a:tabLst>
            </a:pP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(</a:t>
            </a:r>
            <a:r>
              <a:rPr sz="2800" spc="-130" dirty="0">
                <a:solidFill>
                  <a:srgbClr val="FFFFFF"/>
                </a:solidFill>
                <a:latin typeface="Calibri"/>
                <a:cs typeface="Calibri"/>
              </a:rPr>
              <a:t>f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 E</a:t>
            </a:r>
            <a:r>
              <a:rPr sz="2800" spc="-420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28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95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tu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ies</a:t>
            </a:r>
            <a:r>
              <a:rPr sz="28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MTD</a:t>
            </a:r>
            <a:r>
              <a:rPr sz="28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140" dirty="0">
                <a:solidFill>
                  <a:srgbClr val="FFFFFF"/>
                </a:solidFill>
                <a:latin typeface="Calibri"/>
                <a:cs typeface="Calibri"/>
              </a:rPr>
              <a:t>f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h</a:t>
            </a:r>
            <a:r>
              <a:rPr sz="2800" spc="-120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ni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2800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95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tu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ies</a:t>
            </a:r>
            <a:r>
              <a:rPr sz="28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with 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800" spc="-95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tic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id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28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28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	w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h</a:t>
            </a:r>
            <a:r>
              <a:rPr sz="2800" spc="-3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ch  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produces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an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40" dirty="0">
                <a:solidFill>
                  <a:srgbClr val="FFFFFF"/>
                </a:solidFill>
                <a:latin typeface="Calibri"/>
                <a:cs typeface="Calibri"/>
              </a:rPr>
              <a:t>approximate</a:t>
            </a:r>
            <a:r>
              <a:rPr sz="2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10-15%</a:t>
            </a:r>
            <a:r>
              <a:rPr sz="2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decrement</a:t>
            </a:r>
            <a:r>
              <a:rPr sz="28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in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 body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weight</a:t>
            </a:r>
            <a:r>
              <a:rPr sz="2800" spc="20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gain)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800">
              <a:latin typeface="Calibri"/>
              <a:cs typeface="Calibri"/>
            </a:endParaRPr>
          </a:p>
          <a:p>
            <a:pPr marL="299085" marR="76835" indent="-287020">
              <a:lnSpc>
                <a:spcPct val="100000"/>
              </a:lnSpc>
              <a:spcBef>
                <a:spcPts val="1840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HTD:</a:t>
            </a:r>
            <a:r>
              <a:rPr sz="2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Highest</a:t>
            </a:r>
            <a:r>
              <a:rPr sz="28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dose</a:t>
            </a:r>
            <a:r>
              <a:rPr sz="2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40" dirty="0">
                <a:solidFill>
                  <a:srgbClr val="FFFFFF"/>
                </a:solidFill>
                <a:latin typeface="Calibri"/>
                <a:cs typeface="Calibri"/>
              </a:rPr>
              <a:t>tested.</a:t>
            </a:r>
            <a:r>
              <a:rPr sz="28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Highest</a:t>
            </a:r>
            <a:r>
              <a:rPr sz="2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dose</a:t>
            </a:r>
            <a:r>
              <a:rPr sz="28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that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can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be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expected</a:t>
            </a:r>
            <a:r>
              <a:rPr sz="28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30" dirty="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sz="28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yield 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results</a:t>
            </a:r>
            <a:r>
              <a:rPr sz="28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40" dirty="0">
                <a:solidFill>
                  <a:srgbClr val="FFFFFF"/>
                </a:solidFill>
                <a:latin typeface="Calibri"/>
                <a:cs typeface="Calibri"/>
              </a:rPr>
              <a:t>relevant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humans.</a:t>
            </a:r>
            <a:r>
              <a:rPr sz="28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This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is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proposed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new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dose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which</a:t>
            </a:r>
            <a:r>
              <a:rPr sz="28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would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be </a:t>
            </a:r>
            <a:r>
              <a:rPr sz="2800" spc="-6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selected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based</a:t>
            </a:r>
            <a:r>
              <a:rPr sz="28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on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evaluation</a:t>
            </a:r>
            <a:r>
              <a:rPr sz="28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results</a:t>
            </a:r>
            <a:r>
              <a:rPr sz="28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 sub-chronic</a:t>
            </a:r>
            <a:r>
              <a:rPr sz="2800" spc="20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studies.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44</a:t>
            </a:fld>
            <a:endParaRPr lang="en-US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52345" y="406400"/>
            <a:ext cx="528066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185" dirty="0">
                <a:latin typeface="Trebuchet MS"/>
                <a:cs typeface="Trebuchet MS"/>
              </a:rPr>
              <a:t>V</a:t>
            </a:r>
            <a:r>
              <a:rPr sz="3600" spc="-180" dirty="0">
                <a:latin typeface="Trebuchet MS"/>
                <a:cs typeface="Trebuchet MS"/>
              </a:rPr>
              <a:t>E</a:t>
            </a:r>
            <a:r>
              <a:rPr sz="3600" spc="-185" dirty="0">
                <a:latin typeface="Trebuchet MS"/>
                <a:cs typeface="Trebuchet MS"/>
              </a:rPr>
              <a:t>HIC</a:t>
            </a:r>
            <a:r>
              <a:rPr sz="3600" spc="-180" dirty="0">
                <a:latin typeface="Trebuchet MS"/>
                <a:cs typeface="Trebuchet MS"/>
              </a:rPr>
              <a:t>LE</a:t>
            </a:r>
            <a:r>
              <a:rPr sz="3600" dirty="0">
                <a:latin typeface="Trebuchet MS"/>
                <a:cs typeface="Trebuchet MS"/>
              </a:rPr>
              <a:t>S</a:t>
            </a:r>
            <a:r>
              <a:rPr sz="3600" spc="-360" dirty="0">
                <a:latin typeface="Trebuchet MS"/>
                <a:cs typeface="Trebuchet MS"/>
              </a:rPr>
              <a:t> </a:t>
            </a:r>
            <a:r>
              <a:rPr sz="3600" spc="-80" dirty="0">
                <a:latin typeface="Trebuchet MS"/>
                <a:cs typeface="Trebuchet MS"/>
              </a:rPr>
              <a:t>U</a:t>
            </a:r>
            <a:r>
              <a:rPr sz="3600" spc="-90" dirty="0">
                <a:latin typeface="Trebuchet MS"/>
                <a:cs typeface="Trebuchet MS"/>
              </a:rPr>
              <a:t>S</a:t>
            </a:r>
            <a:r>
              <a:rPr sz="3600" spc="-85" dirty="0">
                <a:latin typeface="Trebuchet MS"/>
                <a:cs typeface="Trebuchet MS"/>
              </a:rPr>
              <a:t>E</a:t>
            </a:r>
            <a:r>
              <a:rPr sz="3600" dirty="0">
                <a:latin typeface="Trebuchet MS"/>
                <a:cs typeface="Trebuchet MS"/>
              </a:rPr>
              <a:t>D</a:t>
            </a:r>
            <a:r>
              <a:rPr sz="3600" spc="-175" dirty="0">
                <a:latin typeface="Trebuchet MS"/>
                <a:cs typeface="Trebuchet MS"/>
              </a:rPr>
              <a:t> </a:t>
            </a:r>
            <a:r>
              <a:rPr sz="3600" spc="-190" dirty="0">
                <a:latin typeface="Trebuchet MS"/>
                <a:cs typeface="Trebuchet MS"/>
              </a:rPr>
              <a:t>F</a:t>
            </a:r>
            <a:r>
              <a:rPr sz="3600" spc="-185" dirty="0">
                <a:latin typeface="Trebuchet MS"/>
                <a:cs typeface="Trebuchet MS"/>
              </a:rPr>
              <a:t>O</a:t>
            </a:r>
            <a:r>
              <a:rPr sz="3600" spc="305" dirty="0">
                <a:latin typeface="Trebuchet MS"/>
                <a:cs typeface="Trebuchet MS"/>
              </a:rPr>
              <a:t>R</a:t>
            </a:r>
            <a:r>
              <a:rPr sz="3600" spc="-85" dirty="0">
                <a:latin typeface="Trebuchet MS"/>
                <a:cs typeface="Trebuchet MS"/>
              </a:rPr>
              <a:t>D</a:t>
            </a:r>
            <a:r>
              <a:rPr sz="3600" spc="-90" dirty="0">
                <a:latin typeface="Trebuchet MS"/>
                <a:cs typeface="Trebuchet MS"/>
              </a:rPr>
              <a:t>OS</a:t>
            </a:r>
            <a:r>
              <a:rPr sz="3600" spc="-95" dirty="0">
                <a:latin typeface="Trebuchet MS"/>
                <a:cs typeface="Trebuchet MS"/>
              </a:rPr>
              <a:t>IN</a:t>
            </a:r>
            <a:r>
              <a:rPr sz="3600" dirty="0">
                <a:latin typeface="Trebuchet MS"/>
                <a:cs typeface="Trebuchet MS"/>
              </a:rPr>
              <a:t>G</a:t>
            </a:r>
            <a:endParaRPr sz="36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19811" y="2120900"/>
            <a:ext cx="10784840" cy="320548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9085" marR="5080" indent="-287020">
              <a:lnSpc>
                <a:spcPct val="100000"/>
              </a:lnSpc>
              <a:spcBef>
                <a:spcPts val="105"/>
              </a:spcBef>
              <a:buFont typeface="Arial MT"/>
              <a:buChar char="•"/>
              <a:tabLst>
                <a:tab pos="299720" algn="l"/>
              </a:tabLst>
            </a:pP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ORAL:</a:t>
            </a:r>
            <a:r>
              <a:rPr sz="32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135" dirty="0">
                <a:solidFill>
                  <a:srgbClr val="FFFFFF"/>
                </a:solidFill>
                <a:latin typeface="Calibri"/>
                <a:cs typeface="Calibri"/>
              </a:rPr>
              <a:t>Water,</a:t>
            </a:r>
            <a:r>
              <a:rPr sz="3200" spc="-1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20" dirty="0">
                <a:solidFill>
                  <a:srgbClr val="FFFFFF"/>
                </a:solidFill>
                <a:latin typeface="Calibri"/>
                <a:cs typeface="Calibri"/>
              </a:rPr>
              <a:t>Methylcellulose</a:t>
            </a:r>
            <a:r>
              <a:rPr sz="32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or</a:t>
            </a:r>
            <a:r>
              <a:rPr sz="32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20" dirty="0">
                <a:solidFill>
                  <a:srgbClr val="FFFFFF"/>
                </a:solidFill>
                <a:latin typeface="Calibri"/>
                <a:cs typeface="Calibri"/>
              </a:rPr>
              <a:t>Carboxymethylcellulose(0.5-5% </a:t>
            </a:r>
            <a:r>
              <a:rPr sz="3200" spc="-70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aqueous</a:t>
            </a:r>
            <a:r>
              <a:rPr sz="32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suspension),</a:t>
            </a:r>
            <a:r>
              <a:rPr sz="32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Oil( </a:t>
            </a:r>
            <a:r>
              <a:rPr sz="3200" spc="-15" dirty="0">
                <a:solidFill>
                  <a:srgbClr val="FFFFFF"/>
                </a:solidFill>
                <a:latin typeface="Calibri"/>
                <a:cs typeface="Calibri"/>
              </a:rPr>
              <a:t>corn,</a:t>
            </a:r>
            <a:r>
              <a:rPr sz="32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peanut,</a:t>
            </a:r>
            <a:r>
              <a:rPr sz="32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sesame)</a:t>
            </a:r>
            <a:endParaRPr sz="3200">
              <a:latin typeface="Calibri"/>
              <a:cs typeface="Calibri"/>
            </a:endParaRPr>
          </a:p>
          <a:p>
            <a:pPr marL="299085" marR="149225" indent="-287020">
              <a:lnSpc>
                <a:spcPct val="100000"/>
              </a:lnSpc>
              <a:spcBef>
                <a:spcPts val="995"/>
              </a:spcBef>
              <a:buFont typeface="Arial MT"/>
              <a:buChar char="•"/>
              <a:tabLst>
                <a:tab pos="299720" algn="l"/>
              </a:tabLst>
            </a:pP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3200" spc="-15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3200" spc="5" dirty="0">
                <a:solidFill>
                  <a:srgbClr val="FFFFFF"/>
                </a:solidFill>
                <a:latin typeface="Calibri"/>
                <a:cs typeface="Calibri"/>
              </a:rPr>
              <a:t>M</a:t>
            </a:r>
            <a:r>
              <a:rPr sz="3200" spc="-15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L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:</a:t>
            </a:r>
            <a:r>
              <a:rPr sz="32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15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sz="3200" spc="-80" dirty="0">
                <a:solidFill>
                  <a:srgbClr val="FFFFFF"/>
                </a:solidFill>
                <a:latin typeface="Calibri"/>
                <a:cs typeface="Calibri"/>
              </a:rPr>
              <a:t>h</a:t>
            </a:r>
            <a:r>
              <a:rPr sz="3200" spc="-35" dirty="0">
                <a:solidFill>
                  <a:srgbClr val="FFFFFF"/>
                </a:solidFill>
                <a:latin typeface="Calibri"/>
                <a:cs typeface="Calibri"/>
              </a:rPr>
              <a:t>y</a:t>
            </a:r>
            <a:r>
              <a:rPr sz="3200" spc="-20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3200" spc="-15" dirty="0">
                <a:solidFill>
                  <a:srgbClr val="FFFFFF"/>
                </a:solidFill>
                <a:latin typeface="Calibri"/>
                <a:cs typeface="Calibri"/>
              </a:rPr>
              <a:t>iolo</a:t>
            </a:r>
            <a:r>
              <a:rPr sz="3200" spc="-10" dirty="0">
                <a:solidFill>
                  <a:srgbClr val="FFFFFF"/>
                </a:solidFill>
                <a:latin typeface="Calibri"/>
                <a:cs typeface="Calibri"/>
              </a:rPr>
              <a:t>g</a:t>
            </a:r>
            <a:r>
              <a:rPr sz="3200" spc="-1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3200" spc="-35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3200" spc="-15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l 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sa</a:t>
            </a:r>
            <a:r>
              <a:rPr sz="3200" spc="-10" dirty="0">
                <a:solidFill>
                  <a:srgbClr val="FFFFFF"/>
                </a:solidFill>
                <a:latin typeface="Calibri"/>
                <a:cs typeface="Calibri"/>
              </a:rPr>
              <a:t>l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in</a:t>
            </a:r>
            <a:r>
              <a:rPr sz="3200" spc="-1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,</a:t>
            </a:r>
            <a:r>
              <a:rPr sz="32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175" dirty="0">
                <a:solidFill>
                  <a:srgbClr val="FFFFFF"/>
                </a:solidFill>
                <a:latin typeface="Calibri"/>
                <a:cs typeface="Calibri"/>
              </a:rPr>
              <a:t>W</a:t>
            </a:r>
            <a:r>
              <a:rPr sz="3200" spc="-10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3200" spc="-120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200" spc="-7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200" spc="-350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,</a:t>
            </a:r>
            <a:r>
              <a:rPr sz="3200" spc="-1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5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200" spc="-20" dirty="0">
                <a:solidFill>
                  <a:srgbClr val="FFFFFF"/>
                </a:solidFill>
                <a:latin typeface="Calibri"/>
                <a:cs typeface="Calibri"/>
              </a:rPr>
              <a:t>th</a:t>
            </a:r>
            <a:r>
              <a:rPr sz="3200" spc="-15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3200" spc="-20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3200" spc="-15" dirty="0">
                <a:solidFill>
                  <a:srgbClr val="FFFFFF"/>
                </a:solidFill>
                <a:latin typeface="Calibri"/>
                <a:cs typeface="Calibri"/>
              </a:rPr>
              <a:t>ol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,</a:t>
            </a:r>
            <a:r>
              <a:rPr sz="32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2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3200" spc="-15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3200" spc="-2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200" spc="-55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200" spc="-15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3200" spc="-20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3200" spc="-1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,</a:t>
            </a:r>
            <a:r>
              <a:rPr sz="32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15" dirty="0">
                <a:solidFill>
                  <a:srgbClr val="FFFFFF"/>
                </a:solidFill>
                <a:latin typeface="Calibri"/>
                <a:cs typeface="Calibri"/>
              </a:rPr>
              <a:t>Mi</a:t>
            </a:r>
            <a:r>
              <a:rPr sz="3200" spc="-20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3200" spc="-1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200" spc="-75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3200" spc="-15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l  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oil</a:t>
            </a:r>
            <a:endParaRPr sz="3200">
              <a:latin typeface="Calibri"/>
              <a:cs typeface="Calibri"/>
            </a:endParaRPr>
          </a:p>
          <a:p>
            <a:pPr marL="299085" marR="1035685" indent="-287020">
              <a:lnSpc>
                <a:spcPct val="100000"/>
              </a:lnSpc>
              <a:spcBef>
                <a:spcPts val="994"/>
              </a:spcBef>
              <a:buFont typeface="Arial MT"/>
              <a:buChar char="•"/>
              <a:tabLst>
                <a:tab pos="299720" algn="l"/>
              </a:tabLst>
            </a:pPr>
            <a:r>
              <a:rPr sz="3200" spc="-50" dirty="0">
                <a:solidFill>
                  <a:srgbClr val="FFFFFF"/>
                </a:solidFill>
                <a:latin typeface="Calibri"/>
                <a:cs typeface="Calibri"/>
              </a:rPr>
              <a:t>PARENTERAL: </a:t>
            </a:r>
            <a:r>
              <a:rPr sz="3200" spc="-20" dirty="0">
                <a:solidFill>
                  <a:srgbClr val="FFFFFF"/>
                </a:solidFill>
                <a:latin typeface="Calibri"/>
                <a:cs typeface="Calibri"/>
              </a:rPr>
              <a:t>Physiological saline(sterile), </a:t>
            </a:r>
            <a:r>
              <a:rPr sz="3200" spc="-25" dirty="0">
                <a:solidFill>
                  <a:srgbClr val="FFFFFF"/>
                </a:solidFill>
                <a:latin typeface="Calibri"/>
                <a:cs typeface="Calibri"/>
              </a:rPr>
              <a:t>sterile </a:t>
            </a:r>
            <a:r>
              <a:rPr sz="3200" spc="-40" dirty="0">
                <a:solidFill>
                  <a:srgbClr val="FFFFFF"/>
                </a:solidFill>
                <a:latin typeface="Calibri"/>
                <a:cs typeface="Calibri"/>
              </a:rPr>
              <a:t>water </a:t>
            </a:r>
            <a:r>
              <a:rPr sz="3200" spc="-50" dirty="0">
                <a:solidFill>
                  <a:srgbClr val="FFFFFF"/>
                </a:solidFill>
                <a:latin typeface="Calibri"/>
                <a:cs typeface="Calibri"/>
              </a:rPr>
              <a:t>for </a:t>
            </a:r>
            <a:r>
              <a:rPr sz="3200" spc="-7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injection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45</a:t>
            </a:fld>
            <a:endParaRPr lang="en-US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53995" y="468325"/>
            <a:ext cx="517144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190" dirty="0">
                <a:latin typeface="Trebuchet MS"/>
                <a:cs typeface="Trebuchet MS"/>
              </a:rPr>
              <a:t>C</a:t>
            </a:r>
            <a:r>
              <a:rPr sz="3600" spc="-185" dirty="0">
                <a:latin typeface="Trebuchet MS"/>
                <a:cs typeface="Trebuchet MS"/>
              </a:rPr>
              <a:t>LI</a:t>
            </a:r>
            <a:r>
              <a:rPr sz="3600" spc="-190" dirty="0">
                <a:latin typeface="Trebuchet MS"/>
                <a:cs typeface="Trebuchet MS"/>
              </a:rPr>
              <a:t>N</a:t>
            </a:r>
            <a:r>
              <a:rPr sz="3600" spc="-185" dirty="0">
                <a:latin typeface="Trebuchet MS"/>
                <a:cs typeface="Trebuchet MS"/>
              </a:rPr>
              <a:t>I</a:t>
            </a:r>
            <a:r>
              <a:rPr sz="3600" spc="-190" dirty="0">
                <a:latin typeface="Trebuchet MS"/>
                <a:cs typeface="Trebuchet MS"/>
              </a:rPr>
              <a:t>C</a:t>
            </a:r>
            <a:r>
              <a:rPr sz="3600" spc="-180" dirty="0">
                <a:latin typeface="Trebuchet MS"/>
                <a:cs typeface="Trebuchet MS"/>
              </a:rPr>
              <a:t>A</a:t>
            </a:r>
            <a:r>
              <a:rPr sz="3600" dirty="0">
                <a:latin typeface="Trebuchet MS"/>
                <a:cs typeface="Trebuchet MS"/>
              </a:rPr>
              <a:t>L</a:t>
            </a:r>
            <a:r>
              <a:rPr sz="3600" spc="-509" dirty="0">
                <a:latin typeface="Trebuchet MS"/>
                <a:cs typeface="Trebuchet MS"/>
              </a:rPr>
              <a:t> </a:t>
            </a:r>
            <a:r>
              <a:rPr sz="3600" spc="-114" dirty="0">
                <a:latin typeface="Trebuchet MS"/>
                <a:cs typeface="Trebuchet MS"/>
              </a:rPr>
              <a:t>SI</a:t>
            </a:r>
            <a:r>
              <a:rPr sz="3600" spc="-110" dirty="0">
                <a:latin typeface="Trebuchet MS"/>
                <a:cs typeface="Trebuchet MS"/>
              </a:rPr>
              <a:t>G</a:t>
            </a:r>
            <a:r>
              <a:rPr sz="3600" spc="-120" dirty="0">
                <a:latin typeface="Trebuchet MS"/>
                <a:cs typeface="Trebuchet MS"/>
              </a:rPr>
              <a:t>N</a:t>
            </a:r>
            <a:r>
              <a:rPr sz="3600" dirty="0">
                <a:latin typeface="Trebuchet MS"/>
                <a:cs typeface="Trebuchet MS"/>
              </a:rPr>
              <a:t>S</a:t>
            </a:r>
            <a:r>
              <a:rPr sz="3600" spc="-165" dirty="0">
                <a:latin typeface="Trebuchet MS"/>
                <a:cs typeface="Trebuchet MS"/>
              </a:rPr>
              <a:t> </a:t>
            </a:r>
            <a:r>
              <a:rPr sz="3600" spc="-160" dirty="0">
                <a:latin typeface="Trebuchet MS"/>
                <a:cs typeface="Trebuchet MS"/>
              </a:rPr>
              <a:t>O</a:t>
            </a:r>
            <a:r>
              <a:rPr sz="3600" spc="265" dirty="0">
                <a:latin typeface="Trebuchet MS"/>
                <a:cs typeface="Trebuchet MS"/>
              </a:rPr>
              <a:t>F</a:t>
            </a:r>
            <a:r>
              <a:rPr sz="3600" spc="-475" dirty="0">
                <a:latin typeface="Trebuchet MS"/>
                <a:cs typeface="Trebuchet MS"/>
              </a:rPr>
              <a:t>T</a:t>
            </a:r>
            <a:r>
              <a:rPr sz="3600" spc="-270" dirty="0">
                <a:latin typeface="Trebuchet MS"/>
                <a:cs typeface="Trebuchet MS"/>
              </a:rPr>
              <a:t>OX</a:t>
            </a:r>
            <a:r>
              <a:rPr sz="3600" spc="-275" dirty="0">
                <a:latin typeface="Trebuchet MS"/>
                <a:cs typeface="Trebuchet MS"/>
              </a:rPr>
              <a:t>ICI</a:t>
            </a:r>
            <a:r>
              <a:rPr sz="3600" spc="-270" dirty="0">
                <a:latin typeface="Trebuchet MS"/>
                <a:cs typeface="Trebuchet MS"/>
              </a:rPr>
              <a:t>T</a:t>
            </a:r>
            <a:r>
              <a:rPr sz="3600" dirty="0">
                <a:latin typeface="Trebuchet MS"/>
                <a:cs typeface="Trebuchet MS"/>
              </a:rPr>
              <a:t>Y</a:t>
            </a:r>
            <a:endParaRPr sz="36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28929" y="2490342"/>
            <a:ext cx="9953625" cy="27139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709295">
              <a:lnSpc>
                <a:spcPct val="100000"/>
              </a:lnSpc>
              <a:spcBef>
                <a:spcPts val="95"/>
              </a:spcBef>
            </a:pPr>
            <a:r>
              <a:rPr sz="2800" spc="-105" dirty="0">
                <a:solidFill>
                  <a:srgbClr val="FFFFFF"/>
                </a:solidFill>
                <a:latin typeface="Calibri"/>
                <a:cs typeface="Calibri"/>
              </a:rPr>
              <a:t>RESPIRATORY:</a:t>
            </a:r>
            <a:r>
              <a:rPr sz="2800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blockage</a:t>
            </a:r>
            <a:r>
              <a:rPr sz="28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in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nostrils,</a:t>
            </a:r>
            <a:r>
              <a:rPr sz="2800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changes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in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60" dirty="0">
                <a:solidFill>
                  <a:srgbClr val="FFFFFF"/>
                </a:solidFill>
                <a:latin typeface="Calibri"/>
                <a:cs typeface="Calibri"/>
              </a:rPr>
              <a:t>rate</a:t>
            </a:r>
            <a:r>
              <a:rPr sz="2800" spc="-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&amp;</a:t>
            </a:r>
            <a:r>
              <a:rPr sz="28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depth</a:t>
            </a:r>
            <a:r>
              <a:rPr sz="2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2800" spc="-6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breathing,</a:t>
            </a:r>
            <a:r>
              <a:rPr sz="2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changes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in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color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body</a:t>
            </a:r>
            <a:r>
              <a:rPr sz="2800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surfaces</a:t>
            </a:r>
            <a:endParaRPr sz="2800">
              <a:latin typeface="Calibri"/>
              <a:cs typeface="Calibri"/>
            </a:endParaRPr>
          </a:p>
          <a:p>
            <a:pPr marL="299085" marR="5080" indent="-287020">
              <a:lnSpc>
                <a:spcPct val="100000"/>
              </a:lnSpc>
              <a:spcBef>
                <a:spcPts val="1010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Signs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45" dirty="0">
                <a:solidFill>
                  <a:srgbClr val="FFFFFF"/>
                </a:solidFill>
                <a:latin typeface="Calibri"/>
                <a:cs typeface="Calibri"/>
              </a:rPr>
              <a:t>like</a:t>
            </a:r>
            <a:r>
              <a:rPr sz="2800" spc="-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dyspnea,</a:t>
            </a:r>
            <a:r>
              <a:rPr sz="28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abdominal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breathing,</a:t>
            </a:r>
            <a:r>
              <a:rPr sz="28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gasping,</a:t>
            </a:r>
            <a:r>
              <a:rPr sz="28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Apnea,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Cyanosis,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65" dirty="0">
                <a:solidFill>
                  <a:srgbClr val="FFFFFF"/>
                </a:solidFill>
                <a:latin typeface="Calibri"/>
                <a:cs typeface="Calibri"/>
              </a:rPr>
              <a:t>Tachypnea,</a:t>
            </a:r>
            <a:r>
              <a:rPr sz="28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nostril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discharge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=</a:t>
            </a:r>
            <a:r>
              <a:rPr sz="28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40" dirty="0">
                <a:solidFill>
                  <a:srgbClr val="FFFFFF"/>
                </a:solidFill>
                <a:latin typeface="Calibri"/>
                <a:cs typeface="Calibri"/>
              </a:rPr>
              <a:t>involvement</a:t>
            </a:r>
            <a:r>
              <a:rPr sz="28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CNS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40" dirty="0">
                <a:solidFill>
                  <a:srgbClr val="FFFFFF"/>
                </a:solidFill>
                <a:latin typeface="Calibri"/>
                <a:cs typeface="Calibri"/>
              </a:rPr>
              <a:t>respiratory </a:t>
            </a:r>
            <a:r>
              <a:rPr sz="28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90" dirty="0">
                <a:solidFill>
                  <a:srgbClr val="FFFFFF"/>
                </a:solidFill>
                <a:latin typeface="Calibri"/>
                <a:cs typeface="Calibri"/>
              </a:rPr>
              <a:t>center,</a:t>
            </a:r>
            <a:r>
              <a:rPr sz="2800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pulmonary</a:t>
            </a:r>
            <a:r>
              <a:rPr sz="28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edema,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 cholinergic</a:t>
            </a:r>
            <a:r>
              <a:rPr sz="28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inhibition,</a:t>
            </a:r>
            <a:r>
              <a:rPr sz="28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pulmonary</a:t>
            </a:r>
            <a:r>
              <a:rPr sz="2800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cardiac </a:t>
            </a:r>
            <a:r>
              <a:rPr sz="2800" spc="-6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45" dirty="0">
                <a:solidFill>
                  <a:srgbClr val="FFFFFF"/>
                </a:solidFill>
                <a:latin typeface="Calibri"/>
                <a:cs typeface="Calibri"/>
              </a:rPr>
              <a:t>insufficiency.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46</a:t>
            </a:fld>
            <a:endParaRPr lang="en-US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947916" y="845819"/>
            <a:ext cx="4791456" cy="5172456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736975" y="545338"/>
            <a:ext cx="283972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40" dirty="0"/>
              <a:t>M</a:t>
            </a:r>
            <a:r>
              <a:rPr sz="3200" spc="-120" dirty="0"/>
              <a:t>O</a:t>
            </a:r>
            <a:r>
              <a:rPr sz="3200" spc="-135" dirty="0"/>
              <a:t>T</a:t>
            </a:r>
            <a:r>
              <a:rPr sz="3200" spc="-35" dirty="0"/>
              <a:t>O</a:t>
            </a:r>
            <a:r>
              <a:rPr sz="3200" dirty="0"/>
              <a:t>R</a:t>
            </a:r>
            <a:r>
              <a:rPr sz="3200" spc="-90" dirty="0"/>
              <a:t> </a:t>
            </a:r>
            <a:r>
              <a:rPr sz="3200" spc="-45" dirty="0"/>
              <a:t>A</a:t>
            </a:r>
            <a:r>
              <a:rPr sz="3200" spc="-5" dirty="0"/>
              <a:t>C</a:t>
            </a:r>
            <a:r>
              <a:rPr sz="3200" spc="-20" dirty="0"/>
              <a:t>TIVI</a:t>
            </a:r>
            <a:r>
              <a:rPr sz="3200" spc="-15" dirty="0"/>
              <a:t>T</a:t>
            </a:r>
            <a:r>
              <a:rPr sz="3200" dirty="0"/>
              <a:t>Y</a:t>
            </a:r>
            <a:endParaRPr sz="3200"/>
          </a:p>
        </p:txBody>
      </p:sp>
      <p:sp>
        <p:nvSpPr>
          <p:cNvPr id="4" name="object 4"/>
          <p:cNvSpPr txBox="1"/>
          <p:nvPr/>
        </p:nvSpPr>
        <p:spPr>
          <a:xfrm>
            <a:off x="651763" y="1526540"/>
            <a:ext cx="5641340" cy="39947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828040">
              <a:lnSpc>
                <a:spcPct val="100000"/>
              </a:lnSpc>
              <a:spcBef>
                <a:spcPts val="95"/>
              </a:spcBef>
            </a:pP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Changes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in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frequency</a:t>
            </a:r>
            <a:r>
              <a:rPr sz="2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&amp; </a:t>
            </a:r>
            <a:r>
              <a:rPr sz="2800" spc="-30" dirty="0">
                <a:solidFill>
                  <a:srgbClr val="FFFFFF"/>
                </a:solidFill>
                <a:latin typeface="Calibri"/>
                <a:cs typeface="Calibri"/>
              </a:rPr>
              <a:t>nature</a:t>
            </a:r>
            <a:r>
              <a:rPr sz="28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2800" spc="-6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movements</a:t>
            </a:r>
            <a:endParaRPr sz="28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010"/>
              </a:spcBef>
            </a:pP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Signs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45" dirty="0">
                <a:solidFill>
                  <a:srgbClr val="FFFFFF"/>
                </a:solidFill>
                <a:latin typeface="Calibri"/>
                <a:cs typeface="Calibri"/>
              </a:rPr>
              <a:t>like</a:t>
            </a:r>
            <a:r>
              <a:rPr sz="2800" spc="-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decrease/increase</a:t>
            </a:r>
            <a:r>
              <a:rPr sz="28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in 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spontaneous</a:t>
            </a:r>
            <a:r>
              <a:rPr sz="28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motor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0" dirty="0">
                <a:solidFill>
                  <a:srgbClr val="FFFFFF"/>
                </a:solidFill>
                <a:latin typeface="Calibri"/>
                <a:cs typeface="Calibri"/>
              </a:rPr>
              <a:t>activity, </a:t>
            </a:r>
            <a:r>
              <a:rPr sz="28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Somnolence,</a:t>
            </a:r>
            <a:r>
              <a:rPr sz="28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Loss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righting</a:t>
            </a:r>
            <a:r>
              <a:rPr sz="28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40" dirty="0">
                <a:solidFill>
                  <a:srgbClr val="FFFFFF"/>
                </a:solidFill>
                <a:latin typeface="Calibri"/>
                <a:cs typeface="Calibri"/>
              </a:rPr>
              <a:t>reflex, </a:t>
            </a:r>
            <a:r>
              <a:rPr sz="28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800" spc="-60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h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a,</a:t>
            </a:r>
            <a:r>
              <a:rPr sz="28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45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2800" spc="-65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2800" spc="-80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2800" spc="-4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2800" spc="-50" dirty="0">
                <a:solidFill>
                  <a:srgbClr val="FFFFFF"/>
                </a:solidFill>
                <a:latin typeface="Calibri"/>
                <a:cs typeface="Calibri"/>
              </a:rPr>
              <a:t>l</a:t>
            </a:r>
            <a:r>
              <a:rPr sz="2800" spc="-4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800" spc="-60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sz="2800" spc="-90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2800" spc="-250" dirty="0">
                <a:solidFill>
                  <a:srgbClr val="FFFFFF"/>
                </a:solidFill>
                <a:latin typeface="Calibri"/>
                <a:cs typeface="Calibri"/>
              </a:rPr>
              <a:t>y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,</a:t>
            </a:r>
            <a:r>
              <a:rPr sz="2800" spc="-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10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2800" spc="-70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2800" spc="-5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2800" spc="-30" dirty="0">
                <a:solidFill>
                  <a:srgbClr val="FFFFFF"/>
                </a:solidFill>
                <a:latin typeface="Calibri"/>
                <a:cs typeface="Calibri"/>
              </a:rPr>
              <a:t>x</a:t>
            </a:r>
            <a:r>
              <a:rPr sz="2800" spc="-3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,</a:t>
            </a:r>
            <a:r>
              <a:rPr sz="2800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Unusual 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locomotion,</a:t>
            </a:r>
            <a:r>
              <a:rPr sz="28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40" dirty="0">
                <a:solidFill>
                  <a:srgbClr val="FFFFFF"/>
                </a:solidFill>
                <a:latin typeface="Calibri"/>
                <a:cs typeface="Calibri"/>
              </a:rPr>
              <a:t>prostrations,</a:t>
            </a:r>
            <a:r>
              <a:rPr sz="28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75" dirty="0">
                <a:solidFill>
                  <a:srgbClr val="FFFFFF"/>
                </a:solidFill>
                <a:latin typeface="Calibri"/>
                <a:cs typeface="Calibri"/>
              </a:rPr>
              <a:t>Tremors</a:t>
            </a:r>
            <a:r>
              <a:rPr sz="2800" spc="-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&amp; 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fasiculations</a:t>
            </a:r>
            <a:r>
              <a:rPr sz="28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=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CNS,</a:t>
            </a:r>
            <a:r>
              <a:rPr sz="2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65" dirty="0">
                <a:solidFill>
                  <a:srgbClr val="FFFFFF"/>
                </a:solidFill>
                <a:latin typeface="Calibri"/>
                <a:cs typeface="Calibri"/>
              </a:rPr>
              <a:t>sensory,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autonomic </a:t>
            </a:r>
            <a:r>
              <a:rPr sz="2800" spc="-6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&amp;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neuromuscular</a:t>
            </a:r>
            <a:r>
              <a:rPr sz="28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0" dirty="0">
                <a:solidFill>
                  <a:srgbClr val="FFFFFF"/>
                </a:solidFill>
                <a:latin typeface="Calibri"/>
                <a:cs typeface="Calibri"/>
              </a:rPr>
              <a:t>system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47</a:t>
            </a:fld>
            <a:endParaRPr lang="en-US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81654" y="523494"/>
            <a:ext cx="271335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270" dirty="0">
                <a:latin typeface="Trebuchet MS"/>
                <a:cs typeface="Trebuchet MS"/>
              </a:rPr>
              <a:t>C</a:t>
            </a:r>
            <a:r>
              <a:rPr sz="3600" spc="-100" dirty="0">
                <a:latin typeface="Trebuchet MS"/>
                <a:cs typeface="Trebuchet MS"/>
              </a:rPr>
              <a:t>O</a:t>
            </a:r>
            <a:r>
              <a:rPr sz="3600" spc="-105" dirty="0">
                <a:latin typeface="Trebuchet MS"/>
                <a:cs typeface="Trebuchet MS"/>
              </a:rPr>
              <a:t>N</a:t>
            </a:r>
            <a:r>
              <a:rPr sz="3600" spc="-100" dirty="0">
                <a:latin typeface="Trebuchet MS"/>
                <a:cs typeface="Trebuchet MS"/>
              </a:rPr>
              <a:t>V</a:t>
            </a:r>
            <a:r>
              <a:rPr sz="3600" spc="-95" dirty="0">
                <a:latin typeface="Trebuchet MS"/>
                <a:cs typeface="Trebuchet MS"/>
              </a:rPr>
              <a:t>UL</a:t>
            </a:r>
            <a:r>
              <a:rPr sz="3600" spc="-105" dirty="0">
                <a:latin typeface="Trebuchet MS"/>
                <a:cs typeface="Trebuchet MS"/>
              </a:rPr>
              <a:t>SI</a:t>
            </a:r>
            <a:r>
              <a:rPr sz="3600" spc="-95" dirty="0">
                <a:latin typeface="Trebuchet MS"/>
                <a:cs typeface="Trebuchet MS"/>
              </a:rPr>
              <a:t>O</a:t>
            </a:r>
            <a:r>
              <a:rPr sz="3600" spc="-130" dirty="0">
                <a:latin typeface="Trebuchet MS"/>
                <a:cs typeface="Trebuchet MS"/>
              </a:rPr>
              <a:t>N</a:t>
            </a:r>
            <a:r>
              <a:rPr sz="3600" dirty="0">
                <a:latin typeface="Trebuchet MS"/>
                <a:cs typeface="Trebuchet MS"/>
              </a:rPr>
              <a:t>S</a:t>
            </a:r>
            <a:endParaRPr sz="36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64235" y="2778632"/>
            <a:ext cx="9715500" cy="22872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1003300">
              <a:lnSpc>
                <a:spcPct val="100000"/>
              </a:lnSpc>
              <a:spcBef>
                <a:spcPts val="95"/>
              </a:spcBef>
            </a:pPr>
            <a:r>
              <a:rPr sz="2800" spc="-40" dirty="0">
                <a:solidFill>
                  <a:srgbClr val="FFFFFF"/>
                </a:solidFill>
                <a:latin typeface="Calibri"/>
                <a:cs typeface="Calibri"/>
              </a:rPr>
              <a:t>Marked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40" dirty="0">
                <a:solidFill>
                  <a:srgbClr val="FFFFFF"/>
                </a:solidFill>
                <a:latin typeface="Calibri"/>
                <a:cs typeface="Calibri"/>
              </a:rPr>
              <a:t>involuntary</a:t>
            </a:r>
            <a:r>
              <a:rPr sz="28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contractions</a:t>
            </a:r>
            <a:r>
              <a:rPr sz="28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or 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seizures</a:t>
            </a:r>
            <a:r>
              <a:rPr sz="28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contraction</a:t>
            </a:r>
            <a:r>
              <a:rPr sz="28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2800" spc="-6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voluntary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muscles</a:t>
            </a:r>
            <a:endParaRPr sz="28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010"/>
              </a:spcBef>
            </a:pP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Signs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45" dirty="0">
                <a:solidFill>
                  <a:srgbClr val="FFFFFF"/>
                </a:solidFill>
                <a:latin typeface="Calibri"/>
                <a:cs typeface="Calibri"/>
              </a:rPr>
              <a:t>like</a:t>
            </a:r>
            <a:r>
              <a:rPr sz="2800" spc="-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Clonic</a:t>
            </a:r>
            <a:r>
              <a:rPr sz="2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convulsions,</a:t>
            </a:r>
            <a:r>
              <a:rPr sz="28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105" dirty="0">
                <a:solidFill>
                  <a:srgbClr val="FFFFFF"/>
                </a:solidFill>
                <a:latin typeface="Calibri"/>
                <a:cs typeface="Calibri"/>
              </a:rPr>
              <a:t>Tonic 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convulsions,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0" dirty="0">
                <a:solidFill>
                  <a:srgbClr val="FFFFFF"/>
                </a:solidFill>
                <a:latin typeface="Calibri"/>
                <a:cs typeface="Calibri"/>
              </a:rPr>
              <a:t>Tonic-Clonic </a:t>
            </a:r>
            <a:r>
              <a:rPr sz="28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convulsions,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Asphyxial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convulsion,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Ophisthotonos</a:t>
            </a:r>
            <a:r>
              <a:rPr sz="28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= 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CNS,</a:t>
            </a:r>
            <a:r>
              <a:rPr sz="28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40" dirty="0">
                <a:solidFill>
                  <a:srgbClr val="FFFFFF"/>
                </a:solidFill>
                <a:latin typeface="Calibri"/>
                <a:cs typeface="Calibri"/>
              </a:rPr>
              <a:t>respiratory </a:t>
            </a:r>
            <a:r>
              <a:rPr sz="2800" spc="-6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40" dirty="0">
                <a:solidFill>
                  <a:srgbClr val="FFFFFF"/>
                </a:solidFill>
                <a:latin typeface="Calibri"/>
                <a:cs typeface="Calibri"/>
              </a:rPr>
              <a:t>failure,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neuromusculsr</a:t>
            </a:r>
            <a:r>
              <a:rPr sz="28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&amp;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autonomic</a:t>
            </a:r>
            <a:r>
              <a:rPr sz="2800" spc="1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45" dirty="0">
                <a:solidFill>
                  <a:srgbClr val="FFFFFF"/>
                </a:solidFill>
                <a:latin typeface="Calibri"/>
                <a:cs typeface="Calibri"/>
              </a:rPr>
              <a:t>systems.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48</a:t>
            </a:fld>
            <a:endParaRPr lang="en-US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791458" y="405129"/>
            <a:ext cx="179260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200" dirty="0">
                <a:latin typeface="Trebuchet MS"/>
                <a:cs typeface="Trebuchet MS"/>
              </a:rPr>
              <a:t>R</a:t>
            </a:r>
            <a:r>
              <a:rPr sz="3600" spc="-204" dirty="0">
                <a:latin typeface="Trebuchet MS"/>
                <a:cs typeface="Trebuchet MS"/>
              </a:rPr>
              <a:t>E</a:t>
            </a:r>
            <a:r>
              <a:rPr sz="3600" spc="-210" dirty="0">
                <a:latin typeface="Trebuchet MS"/>
                <a:cs typeface="Trebuchet MS"/>
              </a:rPr>
              <a:t>F</a:t>
            </a:r>
            <a:r>
              <a:rPr sz="3600" spc="-204" dirty="0">
                <a:latin typeface="Trebuchet MS"/>
                <a:cs typeface="Trebuchet MS"/>
              </a:rPr>
              <a:t>LEXE</a:t>
            </a:r>
            <a:r>
              <a:rPr sz="3600" dirty="0">
                <a:latin typeface="Trebuchet MS"/>
                <a:cs typeface="Trebuchet MS"/>
              </a:rPr>
              <a:t>S</a:t>
            </a:r>
            <a:endParaRPr sz="36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83716" y="1262024"/>
            <a:ext cx="8641715" cy="4330065"/>
          </a:xfrm>
          <a:prstGeom prst="rect">
            <a:avLst/>
          </a:prstGeom>
        </p:spPr>
        <p:txBody>
          <a:bodyPr vert="horz" wrap="square" lIns="0" tIns="140335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105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CORNEAL</a:t>
            </a:r>
            <a:endParaRPr sz="2800"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spcBef>
                <a:spcPts val="1010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PINNAL</a:t>
            </a:r>
            <a:endParaRPr sz="2800"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spcBef>
                <a:spcPts val="994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RIGHTING</a:t>
            </a:r>
            <a:endParaRPr sz="2800"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spcBef>
                <a:spcPts val="1000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2800" spc="-110" dirty="0">
                <a:solidFill>
                  <a:srgbClr val="FFFFFF"/>
                </a:solidFill>
                <a:latin typeface="Calibri"/>
                <a:cs typeface="Calibri"/>
              </a:rPr>
              <a:t>MYOTACT</a:t>
            </a:r>
            <a:endParaRPr sz="2800"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spcBef>
                <a:spcPts val="1005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LIGHT(pupillary)</a:t>
            </a:r>
            <a:endParaRPr sz="2800"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spcBef>
                <a:spcPts val="1000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2800" spc="-80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2800" spc="-265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2800" spc="-55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2800" spc="-75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2800" spc="-50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2800" spc="-55" dirty="0">
                <a:solidFill>
                  <a:srgbClr val="FFFFFF"/>
                </a:solidFill>
                <a:latin typeface="Calibri"/>
                <a:cs typeface="Calibri"/>
              </a:rPr>
              <a:t>L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800" spc="-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FLEX</a:t>
            </a:r>
            <a:endParaRPr sz="28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994"/>
              </a:spcBef>
            </a:pP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All</a:t>
            </a:r>
            <a:r>
              <a:rPr sz="28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signs</a:t>
            </a:r>
            <a:r>
              <a:rPr sz="28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indicates</a:t>
            </a:r>
            <a:r>
              <a:rPr sz="28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40" dirty="0">
                <a:solidFill>
                  <a:srgbClr val="FFFFFF"/>
                </a:solidFill>
                <a:latin typeface="Calibri"/>
                <a:cs typeface="Calibri"/>
              </a:rPr>
              <a:t>involvement</a:t>
            </a:r>
            <a:r>
              <a:rPr sz="28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CNS,</a:t>
            </a:r>
            <a:r>
              <a:rPr sz="2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65" dirty="0">
                <a:solidFill>
                  <a:srgbClr val="FFFFFF"/>
                </a:solidFill>
                <a:latin typeface="Calibri"/>
                <a:cs typeface="Calibri"/>
              </a:rPr>
              <a:t>sensory,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autonomic</a:t>
            </a:r>
            <a:r>
              <a:rPr sz="28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&amp; </a:t>
            </a:r>
            <a:r>
              <a:rPr sz="2800" spc="-6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neuromuscular</a:t>
            </a:r>
            <a:r>
              <a:rPr sz="28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45" dirty="0">
                <a:solidFill>
                  <a:srgbClr val="FFFFFF"/>
                </a:solidFill>
                <a:latin typeface="Calibri"/>
                <a:cs typeface="Calibri"/>
              </a:rPr>
              <a:t>systems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49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64235" y="1015110"/>
            <a:ext cx="589788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150" dirty="0">
                <a:latin typeface="Trebuchet MS"/>
                <a:cs typeface="Trebuchet MS"/>
              </a:rPr>
              <a:t>SO</a:t>
            </a:r>
            <a:r>
              <a:rPr sz="3600" spc="-140" dirty="0">
                <a:latin typeface="Trebuchet MS"/>
                <a:cs typeface="Trebuchet MS"/>
              </a:rPr>
              <a:t>U</a:t>
            </a:r>
            <a:r>
              <a:rPr sz="3600" spc="-145" dirty="0">
                <a:latin typeface="Trebuchet MS"/>
                <a:cs typeface="Trebuchet MS"/>
              </a:rPr>
              <a:t>R</a:t>
            </a:r>
            <a:r>
              <a:rPr sz="3600" spc="-150" dirty="0">
                <a:latin typeface="Trebuchet MS"/>
                <a:cs typeface="Trebuchet MS"/>
              </a:rPr>
              <a:t>C</a:t>
            </a:r>
            <a:r>
              <a:rPr sz="3600" spc="-140" dirty="0">
                <a:latin typeface="Trebuchet MS"/>
                <a:cs typeface="Trebuchet MS"/>
              </a:rPr>
              <a:t>E</a:t>
            </a:r>
            <a:r>
              <a:rPr sz="3600" dirty="0">
                <a:latin typeface="Trebuchet MS"/>
                <a:cs typeface="Trebuchet MS"/>
              </a:rPr>
              <a:t>S</a:t>
            </a:r>
            <a:r>
              <a:rPr sz="3600" spc="-250" dirty="0">
                <a:latin typeface="Trebuchet MS"/>
                <a:cs typeface="Trebuchet MS"/>
              </a:rPr>
              <a:t> </a:t>
            </a:r>
            <a:r>
              <a:rPr sz="3600" spc="-155" dirty="0">
                <a:latin typeface="Trebuchet MS"/>
                <a:cs typeface="Trebuchet MS"/>
              </a:rPr>
              <a:t>O</a:t>
            </a:r>
            <a:r>
              <a:rPr sz="3600" dirty="0">
                <a:latin typeface="Trebuchet MS"/>
                <a:cs typeface="Trebuchet MS"/>
              </a:rPr>
              <a:t>F</a:t>
            </a:r>
            <a:r>
              <a:rPr sz="3600" spc="-375" dirty="0">
                <a:latin typeface="Trebuchet MS"/>
                <a:cs typeface="Trebuchet MS"/>
              </a:rPr>
              <a:t> </a:t>
            </a:r>
            <a:r>
              <a:rPr sz="3600" spc="-445" dirty="0">
                <a:latin typeface="Trebuchet MS"/>
                <a:cs typeface="Trebuchet MS"/>
              </a:rPr>
              <a:t>T</a:t>
            </a:r>
            <a:r>
              <a:rPr sz="3600" spc="-245" dirty="0">
                <a:latin typeface="Trebuchet MS"/>
                <a:cs typeface="Trebuchet MS"/>
              </a:rPr>
              <a:t>O</a:t>
            </a:r>
            <a:r>
              <a:rPr sz="3600" spc="-240" dirty="0">
                <a:latin typeface="Trebuchet MS"/>
                <a:cs typeface="Trebuchet MS"/>
              </a:rPr>
              <a:t>X</a:t>
            </a:r>
            <a:r>
              <a:rPr sz="3600" spc="-250" dirty="0">
                <a:latin typeface="Trebuchet MS"/>
                <a:cs typeface="Trebuchet MS"/>
              </a:rPr>
              <a:t>I</a:t>
            </a:r>
            <a:r>
              <a:rPr sz="3600" spc="195" dirty="0">
                <a:latin typeface="Trebuchet MS"/>
                <a:cs typeface="Trebuchet MS"/>
              </a:rPr>
              <a:t>C</a:t>
            </a:r>
            <a:r>
              <a:rPr sz="3600" spc="-175" dirty="0">
                <a:latin typeface="Trebuchet MS"/>
                <a:cs typeface="Trebuchet MS"/>
              </a:rPr>
              <a:t>S</a:t>
            </a:r>
            <a:r>
              <a:rPr sz="3600" spc="-165" dirty="0">
                <a:latin typeface="Trebuchet MS"/>
                <a:cs typeface="Trebuchet MS"/>
              </a:rPr>
              <a:t>U</a:t>
            </a:r>
            <a:r>
              <a:rPr sz="3600" spc="-170" dirty="0">
                <a:latin typeface="Trebuchet MS"/>
                <a:cs typeface="Trebuchet MS"/>
              </a:rPr>
              <a:t>B</a:t>
            </a:r>
            <a:r>
              <a:rPr sz="3600" spc="-175" dirty="0">
                <a:latin typeface="Trebuchet MS"/>
                <a:cs typeface="Trebuchet MS"/>
              </a:rPr>
              <a:t>S</a:t>
            </a:r>
            <a:r>
              <a:rPr sz="3600" spc="-520" dirty="0">
                <a:latin typeface="Trebuchet MS"/>
                <a:cs typeface="Trebuchet MS"/>
              </a:rPr>
              <a:t>T</a:t>
            </a:r>
            <a:r>
              <a:rPr sz="3600" spc="-170" dirty="0">
                <a:latin typeface="Trebuchet MS"/>
                <a:cs typeface="Trebuchet MS"/>
              </a:rPr>
              <a:t>A</a:t>
            </a:r>
            <a:r>
              <a:rPr sz="3600" spc="-175" dirty="0">
                <a:latin typeface="Trebuchet MS"/>
                <a:cs typeface="Trebuchet MS"/>
              </a:rPr>
              <a:t>NC</a:t>
            </a:r>
            <a:r>
              <a:rPr sz="3600" spc="-165" dirty="0">
                <a:latin typeface="Trebuchet MS"/>
                <a:cs typeface="Trebuchet MS"/>
              </a:rPr>
              <a:t>E</a:t>
            </a:r>
            <a:r>
              <a:rPr sz="3600" dirty="0">
                <a:latin typeface="Trebuchet MS"/>
                <a:cs typeface="Trebuchet MS"/>
              </a:rPr>
              <a:t>S</a:t>
            </a:r>
            <a:endParaRPr sz="36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64235" y="2189480"/>
            <a:ext cx="9496425" cy="3349625"/>
          </a:xfrm>
          <a:prstGeom prst="rect">
            <a:avLst/>
          </a:prstGeom>
        </p:spPr>
        <p:txBody>
          <a:bodyPr vert="horz" wrap="square" lIns="0" tIns="140335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105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Classified</a:t>
            </a:r>
            <a:r>
              <a:rPr sz="24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based</a:t>
            </a:r>
            <a:r>
              <a:rPr sz="24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on</a:t>
            </a:r>
            <a:r>
              <a:rPr sz="24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their</a:t>
            </a:r>
            <a:endParaRPr sz="2400" dirty="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spcBef>
                <a:spcPts val="1010"/>
              </a:spcBef>
              <a:buFont typeface="Arial MT"/>
              <a:buChar char="•"/>
              <a:tabLst>
                <a:tab pos="756285" algn="l"/>
                <a:tab pos="756920" algn="l"/>
              </a:tabLst>
            </a:pP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chemical</a:t>
            </a:r>
            <a:r>
              <a:rPr sz="2400" spc="-1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nature</a:t>
            </a:r>
            <a:endParaRPr sz="2400" dirty="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spcBef>
                <a:spcPts val="994"/>
              </a:spcBef>
              <a:buFont typeface="Arial MT"/>
              <a:buChar char="•"/>
              <a:tabLst>
                <a:tab pos="756285" algn="l"/>
                <a:tab pos="756920" algn="l"/>
              </a:tabLst>
            </a:pP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mode</a:t>
            </a:r>
            <a:r>
              <a:rPr sz="24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24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action</a:t>
            </a:r>
            <a:endParaRPr sz="2400" dirty="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spcBef>
                <a:spcPts val="1000"/>
              </a:spcBef>
              <a:buFont typeface="Arial MT"/>
              <a:buChar char="•"/>
              <a:tabLst>
                <a:tab pos="756285" algn="l"/>
                <a:tab pos="756920" algn="l"/>
              </a:tabLst>
            </a:pP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class</a:t>
            </a:r>
            <a:r>
              <a:rPr sz="24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(exposure</a:t>
            </a:r>
            <a:r>
              <a:rPr sz="2400" spc="-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class</a:t>
            </a:r>
            <a:r>
              <a:rPr sz="24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24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use</a:t>
            </a:r>
            <a:r>
              <a:rPr sz="24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class)</a:t>
            </a:r>
            <a:endParaRPr sz="2400" dirty="0"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spcBef>
                <a:spcPts val="1005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Exposure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class:</a:t>
            </a:r>
            <a:r>
              <a:rPr sz="2400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FFFFFF"/>
                </a:solidFill>
                <a:latin typeface="Calibri"/>
                <a:cs typeface="Calibri"/>
              </a:rPr>
              <a:t>Food,</a:t>
            </a:r>
            <a:r>
              <a:rPr sz="24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90" dirty="0">
                <a:solidFill>
                  <a:srgbClr val="FFFFFF"/>
                </a:solidFill>
                <a:latin typeface="Calibri"/>
                <a:cs typeface="Calibri"/>
              </a:rPr>
              <a:t>air,</a:t>
            </a:r>
            <a:r>
              <a:rPr sz="2400" spc="-1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FFFFFF"/>
                </a:solidFill>
                <a:latin typeface="Calibri"/>
                <a:cs typeface="Calibri"/>
              </a:rPr>
              <a:t>water</a:t>
            </a:r>
            <a:r>
              <a:rPr sz="2400" spc="-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or</a:t>
            </a:r>
            <a:r>
              <a:rPr sz="24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soil.</a:t>
            </a:r>
            <a:endParaRPr sz="2400" dirty="0">
              <a:latin typeface="Calibri"/>
              <a:cs typeface="Calibri"/>
            </a:endParaRPr>
          </a:p>
          <a:p>
            <a:pPr marL="299085" marR="5080" indent="-287020">
              <a:lnSpc>
                <a:spcPct val="100000"/>
              </a:lnSpc>
              <a:spcBef>
                <a:spcPts val="994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Use class: drugs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as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drug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abuse, 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therapeutic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drugs, </a:t>
            </a:r>
            <a:r>
              <a:rPr sz="2400" spc="-15" dirty="0">
                <a:solidFill>
                  <a:srgbClr val="FFFFFF"/>
                </a:solidFill>
                <a:latin typeface="Calibri"/>
                <a:cs typeface="Calibri"/>
              </a:rPr>
              <a:t>agriculture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chemicals, </a:t>
            </a:r>
            <a:r>
              <a:rPr sz="2400" spc="-5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30" dirty="0">
                <a:solidFill>
                  <a:srgbClr val="FFFFFF"/>
                </a:solidFill>
                <a:latin typeface="Calibri"/>
                <a:cs typeface="Calibri"/>
              </a:rPr>
              <a:t>food</a:t>
            </a:r>
            <a:r>
              <a:rPr sz="24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additives,</a:t>
            </a:r>
            <a:r>
              <a:rPr sz="24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pesticides,</a:t>
            </a:r>
            <a:r>
              <a:rPr sz="24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plant</a:t>
            </a:r>
            <a:r>
              <a:rPr sz="24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35" dirty="0">
                <a:solidFill>
                  <a:srgbClr val="FFFFFF"/>
                </a:solidFill>
                <a:latin typeface="Calibri"/>
                <a:cs typeface="Calibri"/>
              </a:rPr>
              <a:t>toxins</a:t>
            </a:r>
            <a:r>
              <a:rPr sz="24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24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cosmetics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5</a:t>
            </a:fld>
            <a:endParaRPr lang="en-US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45840" y="188417"/>
            <a:ext cx="275463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160" dirty="0">
                <a:latin typeface="Trebuchet MS"/>
                <a:cs typeface="Trebuchet MS"/>
              </a:rPr>
              <a:t>O</a:t>
            </a:r>
            <a:r>
              <a:rPr sz="3600" spc="-165" dirty="0">
                <a:latin typeface="Trebuchet MS"/>
                <a:cs typeface="Trebuchet MS"/>
              </a:rPr>
              <a:t>C</a:t>
            </a:r>
            <a:r>
              <a:rPr sz="3600" spc="-155" dirty="0">
                <a:latin typeface="Trebuchet MS"/>
                <a:cs typeface="Trebuchet MS"/>
              </a:rPr>
              <a:t>U</a:t>
            </a:r>
            <a:r>
              <a:rPr sz="3600" spc="-160" dirty="0">
                <a:latin typeface="Trebuchet MS"/>
                <a:cs typeface="Trebuchet MS"/>
              </a:rPr>
              <a:t>LA</a:t>
            </a:r>
            <a:r>
              <a:rPr sz="3600" dirty="0">
                <a:latin typeface="Trebuchet MS"/>
                <a:cs typeface="Trebuchet MS"/>
              </a:rPr>
              <a:t>R</a:t>
            </a:r>
            <a:r>
              <a:rPr sz="3600" spc="-530" dirty="0">
                <a:latin typeface="Trebuchet MS"/>
                <a:cs typeface="Trebuchet MS"/>
              </a:rPr>
              <a:t> </a:t>
            </a:r>
            <a:r>
              <a:rPr sz="3600" spc="-114" dirty="0">
                <a:latin typeface="Trebuchet MS"/>
                <a:cs typeface="Trebuchet MS"/>
              </a:rPr>
              <a:t>SI</a:t>
            </a:r>
            <a:r>
              <a:rPr sz="3600" spc="-110" dirty="0">
                <a:latin typeface="Trebuchet MS"/>
                <a:cs typeface="Trebuchet MS"/>
              </a:rPr>
              <a:t>G</a:t>
            </a:r>
            <a:r>
              <a:rPr sz="3600" spc="-120" dirty="0">
                <a:latin typeface="Trebuchet MS"/>
                <a:cs typeface="Trebuchet MS"/>
              </a:rPr>
              <a:t>N</a:t>
            </a:r>
            <a:r>
              <a:rPr sz="3600" dirty="0">
                <a:latin typeface="Trebuchet MS"/>
                <a:cs typeface="Trebuchet MS"/>
              </a:rPr>
              <a:t>S</a:t>
            </a:r>
            <a:endParaRPr sz="36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64235" y="2714624"/>
            <a:ext cx="9103360" cy="24136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9085" marR="5080" indent="-287020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Lacrimation,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 Miosis,</a:t>
            </a:r>
            <a:r>
              <a:rPr sz="28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Mydriasis,</a:t>
            </a:r>
            <a:r>
              <a:rPr sz="28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Exophthalmos,</a:t>
            </a:r>
            <a:r>
              <a:rPr sz="28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Ptosis, 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Chromodacryorrhea</a:t>
            </a:r>
            <a:r>
              <a:rPr sz="28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(</a:t>
            </a:r>
            <a:r>
              <a:rPr sz="2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35" dirty="0">
                <a:solidFill>
                  <a:srgbClr val="FFFFFF"/>
                </a:solidFill>
                <a:latin typeface="Calibri"/>
                <a:cs typeface="Calibri"/>
              </a:rPr>
              <a:t>red</a:t>
            </a:r>
            <a:r>
              <a:rPr sz="28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lacrimation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), </a:t>
            </a:r>
            <a:r>
              <a:rPr sz="2800" spc="-40" dirty="0">
                <a:solidFill>
                  <a:srgbClr val="FFFFFF"/>
                </a:solidFill>
                <a:latin typeface="Calibri"/>
                <a:cs typeface="Calibri"/>
              </a:rPr>
              <a:t>relaxation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nictating </a:t>
            </a:r>
            <a:r>
              <a:rPr sz="2800" spc="-6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membrane,</a:t>
            </a:r>
            <a:r>
              <a:rPr sz="28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corneal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5" dirty="0">
                <a:solidFill>
                  <a:srgbClr val="FFFFFF"/>
                </a:solidFill>
                <a:latin typeface="Calibri"/>
                <a:cs typeface="Calibri"/>
              </a:rPr>
              <a:t>opacity,</a:t>
            </a:r>
            <a:r>
              <a:rPr sz="2800" spc="-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iritis,</a:t>
            </a:r>
            <a:r>
              <a:rPr sz="2800" spc="1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conjunctivitis.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950"/>
              </a:spcBef>
            </a:pP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Mainly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due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30" dirty="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autonomic</a:t>
            </a:r>
            <a:r>
              <a:rPr sz="28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0" dirty="0">
                <a:solidFill>
                  <a:srgbClr val="FFFFFF"/>
                </a:solidFill>
                <a:latin typeface="Calibri"/>
                <a:cs typeface="Calibri"/>
              </a:rPr>
              <a:t>system</a:t>
            </a:r>
            <a:r>
              <a:rPr sz="2800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40" dirty="0">
                <a:solidFill>
                  <a:srgbClr val="FFFFFF"/>
                </a:solidFill>
                <a:latin typeface="Calibri"/>
                <a:cs typeface="Calibri"/>
              </a:rPr>
              <a:t>involement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50</a:t>
            </a:fld>
            <a:endParaRPr lang="en-US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95142" y="1053210"/>
            <a:ext cx="467931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165" dirty="0">
                <a:latin typeface="Trebuchet MS"/>
                <a:cs typeface="Trebuchet MS"/>
              </a:rPr>
              <a:t>C</a:t>
            </a:r>
            <a:r>
              <a:rPr sz="3600" spc="-155" dirty="0">
                <a:latin typeface="Trebuchet MS"/>
                <a:cs typeface="Trebuchet MS"/>
              </a:rPr>
              <a:t>AR</a:t>
            </a:r>
            <a:r>
              <a:rPr sz="3600" spc="-160" dirty="0">
                <a:latin typeface="Trebuchet MS"/>
                <a:cs typeface="Trebuchet MS"/>
              </a:rPr>
              <a:t>D</a:t>
            </a:r>
            <a:r>
              <a:rPr sz="3600" spc="-165" dirty="0">
                <a:latin typeface="Trebuchet MS"/>
                <a:cs typeface="Trebuchet MS"/>
              </a:rPr>
              <a:t>I</a:t>
            </a:r>
            <a:r>
              <a:rPr sz="3600" spc="-160" dirty="0">
                <a:latin typeface="Trebuchet MS"/>
                <a:cs typeface="Trebuchet MS"/>
              </a:rPr>
              <a:t>O-</a:t>
            </a:r>
            <a:r>
              <a:rPr sz="3600" spc="-535" dirty="0">
                <a:latin typeface="Trebuchet MS"/>
                <a:cs typeface="Trebuchet MS"/>
              </a:rPr>
              <a:t>V</a:t>
            </a:r>
            <a:r>
              <a:rPr sz="3600" spc="-155" dirty="0">
                <a:latin typeface="Trebuchet MS"/>
                <a:cs typeface="Trebuchet MS"/>
              </a:rPr>
              <a:t>A</a:t>
            </a:r>
            <a:r>
              <a:rPr sz="3600" spc="-160" dirty="0">
                <a:latin typeface="Trebuchet MS"/>
                <a:cs typeface="Trebuchet MS"/>
              </a:rPr>
              <a:t>S</a:t>
            </a:r>
            <a:r>
              <a:rPr sz="3600" spc="-165" dirty="0">
                <a:latin typeface="Trebuchet MS"/>
                <a:cs typeface="Trebuchet MS"/>
              </a:rPr>
              <a:t>C</a:t>
            </a:r>
            <a:r>
              <a:rPr sz="3600" spc="-150" dirty="0">
                <a:latin typeface="Trebuchet MS"/>
                <a:cs typeface="Trebuchet MS"/>
              </a:rPr>
              <a:t>U</a:t>
            </a:r>
            <a:r>
              <a:rPr sz="3600" spc="-160" dirty="0">
                <a:latin typeface="Trebuchet MS"/>
                <a:cs typeface="Trebuchet MS"/>
              </a:rPr>
              <a:t>L</a:t>
            </a:r>
            <a:r>
              <a:rPr sz="3600" spc="-155" dirty="0">
                <a:latin typeface="Trebuchet MS"/>
                <a:cs typeface="Trebuchet MS"/>
              </a:rPr>
              <a:t>A</a:t>
            </a:r>
            <a:r>
              <a:rPr sz="3600" dirty="0">
                <a:latin typeface="Trebuchet MS"/>
                <a:cs typeface="Trebuchet MS"/>
              </a:rPr>
              <a:t>R</a:t>
            </a:r>
            <a:r>
              <a:rPr sz="3600" spc="-459" dirty="0">
                <a:latin typeface="Trebuchet MS"/>
                <a:cs typeface="Trebuchet MS"/>
              </a:rPr>
              <a:t> </a:t>
            </a:r>
            <a:r>
              <a:rPr sz="3600" spc="-114" dirty="0">
                <a:latin typeface="Trebuchet MS"/>
                <a:cs typeface="Trebuchet MS"/>
              </a:rPr>
              <a:t>SI</a:t>
            </a:r>
            <a:r>
              <a:rPr sz="3600" spc="-110" dirty="0">
                <a:latin typeface="Trebuchet MS"/>
                <a:cs typeface="Trebuchet MS"/>
              </a:rPr>
              <a:t>G</a:t>
            </a:r>
            <a:r>
              <a:rPr sz="3600" spc="-114" dirty="0">
                <a:latin typeface="Trebuchet MS"/>
                <a:cs typeface="Trebuchet MS"/>
              </a:rPr>
              <a:t>N</a:t>
            </a:r>
            <a:r>
              <a:rPr sz="3600" dirty="0">
                <a:latin typeface="Trebuchet MS"/>
                <a:cs typeface="Trebuchet MS"/>
              </a:rPr>
              <a:t>S</a:t>
            </a:r>
            <a:endParaRPr sz="36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64235" y="2991992"/>
            <a:ext cx="8389620" cy="18605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9085" marR="148590" indent="-287020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2800" spc="-40" dirty="0">
                <a:solidFill>
                  <a:srgbClr val="FFFFFF"/>
                </a:solidFill>
                <a:latin typeface="Calibri"/>
                <a:cs typeface="Calibri"/>
              </a:rPr>
              <a:t>Bradycardia,</a:t>
            </a:r>
            <a:r>
              <a:rPr sz="28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45" dirty="0">
                <a:solidFill>
                  <a:srgbClr val="FFFFFF"/>
                </a:solidFill>
                <a:latin typeface="Calibri"/>
                <a:cs typeface="Calibri"/>
              </a:rPr>
              <a:t>tachycardia,</a:t>
            </a:r>
            <a:r>
              <a:rPr sz="2800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vasodilation,</a:t>
            </a:r>
            <a:r>
              <a:rPr sz="2800" spc="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vasoconstriction, </a:t>
            </a:r>
            <a:r>
              <a:rPr sz="2800" spc="-6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arrhythmias</a:t>
            </a:r>
            <a:endParaRPr sz="2800">
              <a:latin typeface="Calibri"/>
              <a:cs typeface="Calibri"/>
            </a:endParaRPr>
          </a:p>
          <a:p>
            <a:pPr marL="299085" marR="5080" indent="-287020">
              <a:lnSpc>
                <a:spcPct val="100000"/>
              </a:lnSpc>
              <a:spcBef>
                <a:spcPts val="1010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Due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autonomic,</a:t>
            </a:r>
            <a:r>
              <a:rPr sz="28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CNS,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cardiac-pulmonary</a:t>
            </a:r>
            <a:r>
              <a:rPr sz="28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45" dirty="0">
                <a:solidFill>
                  <a:srgbClr val="FFFFFF"/>
                </a:solidFill>
                <a:latin typeface="Calibri"/>
                <a:cs typeface="Calibri"/>
              </a:rPr>
              <a:t>insufficiency, </a:t>
            </a:r>
            <a:r>
              <a:rPr sz="2800" spc="-6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40" dirty="0">
                <a:solidFill>
                  <a:srgbClr val="FFFFFF"/>
                </a:solidFill>
                <a:latin typeface="Calibri"/>
                <a:cs typeface="Calibri"/>
              </a:rPr>
              <a:t>myocardiac</a:t>
            </a:r>
            <a:r>
              <a:rPr sz="28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infarction,</a:t>
            </a:r>
            <a:r>
              <a:rPr sz="28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cold</a:t>
            </a:r>
            <a:r>
              <a:rPr sz="28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35" dirty="0">
                <a:solidFill>
                  <a:srgbClr val="FFFFFF"/>
                </a:solidFill>
                <a:latin typeface="Calibri"/>
                <a:cs typeface="Calibri"/>
              </a:rPr>
              <a:t>environment.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51</a:t>
            </a:fld>
            <a:endParaRPr lang="en-US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18408" y="496061"/>
            <a:ext cx="248348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204" dirty="0">
                <a:latin typeface="Trebuchet MS"/>
                <a:cs typeface="Trebuchet MS"/>
              </a:rPr>
              <a:t>O</a:t>
            </a:r>
            <a:r>
              <a:rPr sz="3600" spc="-210" dirty="0">
                <a:latin typeface="Trebuchet MS"/>
                <a:cs typeface="Trebuchet MS"/>
              </a:rPr>
              <a:t>TH</a:t>
            </a:r>
            <a:r>
              <a:rPr sz="3600" spc="-204" dirty="0">
                <a:latin typeface="Trebuchet MS"/>
                <a:cs typeface="Trebuchet MS"/>
              </a:rPr>
              <a:t>E</a:t>
            </a:r>
            <a:r>
              <a:rPr sz="3600" dirty="0">
                <a:latin typeface="Trebuchet MS"/>
                <a:cs typeface="Trebuchet MS"/>
              </a:rPr>
              <a:t>R</a:t>
            </a:r>
            <a:r>
              <a:rPr sz="3600" spc="-570" dirty="0">
                <a:latin typeface="Trebuchet MS"/>
                <a:cs typeface="Trebuchet MS"/>
              </a:rPr>
              <a:t> </a:t>
            </a:r>
            <a:r>
              <a:rPr sz="3600" spc="-114" dirty="0">
                <a:latin typeface="Trebuchet MS"/>
                <a:cs typeface="Trebuchet MS"/>
              </a:rPr>
              <a:t>SI</a:t>
            </a:r>
            <a:r>
              <a:rPr sz="3600" spc="-110" dirty="0">
                <a:latin typeface="Trebuchet MS"/>
                <a:cs typeface="Trebuchet MS"/>
              </a:rPr>
              <a:t>G</a:t>
            </a:r>
            <a:r>
              <a:rPr sz="3600" spc="-114" dirty="0">
                <a:latin typeface="Trebuchet MS"/>
                <a:cs typeface="Trebuchet MS"/>
              </a:rPr>
              <a:t>N</a:t>
            </a:r>
            <a:r>
              <a:rPr sz="3600" dirty="0">
                <a:latin typeface="Trebuchet MS"/>
                <a:cs typeface="Trebuchet MS"/>
              </a:rPr>
              <a:t>S</a:t>
            </a:r>
            <a:endParaRPr sz="36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02030" y="1808785"/>
            <a:ext cx="8192134" cy="3777615"/>
          </a:xfrm>
          <a:prstGeom prst="rect">
            <a:avLst/>
          </a:prstGeom>
        </p:spPr>
        <p:txBody>
          <a:bodyPr vert="horz" wrap="square" lIns="0" tIns="140970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110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Salivation</a:t>
            </a:r>
            <a:endParaRPr sz="2800"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spcBef>
                <a:spcPts val="1010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Piloerection</a:t>
            </a:r>
            <a:endParaRPr sz="2800"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spcBef>
                <a:spcPts val="1000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Analgesia</a:t>
            </a:r>
            <a:endParaRPr sz="2800"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spcBef>
                <a:spcPts val="994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Muscle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 tone</a:t>
            </a:r>
            <a:r>
              <a:rPr sz="28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-</a:t>
            </a:r>
            <a:r>
              <a:rPr sz="28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30" dirty="0">
                <a:solidFill>
                  <a:srgbClr val="FFFFFF"/>
                </a:solidFill>
                <a:latin typeface="Calibri"/>
                <a:cs typeface="Calibri"/>
              </a:rPr>
              <a:t>hypotonia</a:t>
            </a:r>
            <a:endParaRPr sz="2800">
              <a:latin typeface="Calibri"/>
              <a:cs typeface="Calibri"/>
            </a:endParaRPr>
          </a:p>
          <a:p>
            <a:pPr marL="2117090">
              <a:lnSpc>
                <a:spcPct val="100000"/>
              </a:lnSpc>
              <a:spcBef>
                <a:spcPts val="1010"/>
              </a:spcBef>
            </a:pP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-</a:t>
            </a:r>
            <a:r>
              <a:rPr sz="28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hypertonia</a:t>
            </a:r>
            <a:endParaRPr sz="2800">
              <a:latin typeface="Calibri"/>
              <a:cs typeface="Calibri"/>
            </a:endParaRPr>
          </a:p>
          <a:p>
            <a:pPr marL="299085" marR="5080" indent="-287020">
              <a:lnSpc>
                <a:spcPct val="100000"/>
              </a:lnSpc>
              <a:spcBef>
                <a:spcPts val="994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GIT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signs:</a:t>
            </a:r>
            <a:r>
              <a:rPr sz="28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dropping</a:t>
            </a:r>
            <a:r>
              <a:rPr sz="2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feces,</a:t>
            </a:r>
            <a:r>
              <a:rPr sz="2800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emesis,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diuresis(hematuria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 &amp; </a:t>
            </a:r>
            <a:r>
              <a:rPr sz="2800" spc="-6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40" dirty="0">
                <a:solidFill>
                  <a:srgbClr val="FFFFFF"/>
                </a:solidFill>
                <a:latin typeface="Calibri"/>
                <a:cs typeface="Calibri"/>
              </a:rPr>
              <a:t>involuntary</a:t>
            </a:r>
            <a:r>
              <a:rPr sz="28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urination)</a:t>
            </a:r>
            <a:endParaRPr sz="28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411211" y="1883664"/>
            <a:ext cx="2065020" cy="1574291"/>
          </a:xfrm>
          <a:prstGeom prst="rect">
            <a:avLst/>
          </a:prstGeom>
        </p:spPr>
      </p:pic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52</a:t>
            </a:fld>
            <a:endParaRPr lang="en-US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85186" y="523189"/>
            <a:ext cx="358076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90" dirty="0">
                <a:latin typeface="Trebuchet MS"/>
                <a:cs typeface="Trebuchet MS"/>
              </a:rPr>
              <a:t>A</a:t>
            </a:r>
            <a:r>
              <a:rPr sz="3600" spc="-85" dirty="0">
                <a:latin typeface="Trebuchet MS"/>
                <a:cs typeface="Trebuchet MS"/>
              </a:rPr>
              <a:t>U</a:t>
            </a:r>
            <a:r>
              <a:rPr sz="3600" spc="-295" dirty="0">
                <a:latin typeface="Trebuchet MS"/>
                <a:cs typeface="Trebuchet MS"/>
              </a:rPr>
              <a:t>T</a:t>
            </a:r>
            <a:r>
              <a:rPr sz="3600" spc="-90" dirty="0">
                <a:latin typeface="Trebuchet MS"/>
                <a:cs typeface="Trebuchet MS"/>
              </a:rPr>
              <a:t>O</a:t>
            </a:r>
            <a:r>
              <a:rPr sz="3600" spc="-95" dirty="0">
                <a:latin typeface="Trebuchet MS"/>
                <a:cs typeface="Trebuchet MS"/>
              </a:rPr>
              <a:t>N</a:t>
            </a:r>
            <a:r>
              <a:rPr sz="3600" spc="-90" dirty="0">
                <a:latin typeface="Trebuchet MS"/>
                <a:cs typeface="Trebuchet MS"/>
              </a:rPr>
              <a:t>O</a:t>
            </a:r>
            <a:r>
              <a:rPr sz="3600" spc="-85" dirty="0">
                <a:latin typeface="Trebuchet MS"/>
                <a:cs typeface="Trebuchet MS"/>
              </a:rPr>
              <a:t>M</a:t>
            </a:r>
            <a:r>
              <a:rPr sz="3600" spc="-95" dirty="0">
                <a:latin typeface="Trebuchet MS"/>
                <a:cs typeface="Trebuchet MS"/>
              </a:rPr>
              <a:t>I</a:t>
            </a:r>
            <a:r>
              <a:rPr sz="3600" dirty="0">
                <a:latin typeface="Trebuchet MS"/>
                <a:cs typeface="Trebuchet MS"/>
              </a:rPr>
              <a:t>C</a:t>
            </a:r>
            <a:r>
              <a:rPr sz="3600" spc="-375" dirty="0">
                <a:latin typeface="Trebuchet MS"/>
                <a:cs typeface="Trebuchet MS"/>
              </a:rPr>
              <a:t> </a:t>
            </a:r>
            <a:r>
              <a:rPr sz="3600" spc="-114" dirty="0">
                <a:latin typeface="Trebuchet MS"/>
                <a:cs typeface="Trebuchet MS"/>
              </a:rPr>
              <a:t>SI</a:t>
            </a:r>
            <a:r>
              <a:rPr sz="3600" spc="-110" dirty="0">
                <a:latin typeface="Trebuchet MS"/>
                <a:cs typeface="Trebuchet MS"/>
              </a:rPr>
              <a:t>G</a:t>
            </a:r>
            <a:r>
              <a:rPr sz="3600" spc="-120" dirty="0">
                <a:latin typeface="Trebuchet MS"/>
                <a:cs typeface="Trebuchet MS"/>
              </a:rPr>
              <a:t>N</a:t>
            </a:r>
            <a:r>
              <a:rPr sz="3600" dirty="0">
                <a:latin typeface="Trebuchet MS"/>
                <a:cs typeface="Trebuchet MS"/>
              </a:rPr>
              <a:t>S</a:t>
            </a:r>
            <a:endParaRPr sz="36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24331" y="2238908"/>
            <a:ext cx="9717405" cy="2668270"/>
          </a:xfrm>
          <a:prstGeom prst="rect">
            <a:avLst/>
          </a:prstGeom>
        </p:spPr>
        <p:txBody>
          <a:bodyPr vert="horz" wrap="square" lIns="0" tIns="140335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105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Sympatomimetic</a:t>
            </a:r>
            <a:r>
              <a:rPr sz="28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–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piloerection,</a:t>
            </a:r>
            <a:r>
              <a:rPr sz="28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partial</a:t>
            </a:r>
            <a:r>
              <a:rPr sz="2800" spc="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30" dirty="0">
                <a:solidFill>
                  <a:srgbClr val="FFFFFF"/>
                </a:solidFill>
                <a:latin typeface="Calibri"/>
                <a:cs typeface="Calibri"/>
              </a:rPr>
              <a:t>mydriasis.</a:t>
            </a:r>
            <a:endParaRPr sz="2800"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spcBef>
                <a:spcPts val="1010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Sympathetic</a:t>
            </a:r>
            <a:r>
              <a:rPr sz="28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block</a:t>
            </a:r>
            <a:r>
              <a:rPr sz="2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–</a:t>
            </a:r>
            <a:r>
              <a:rPr sz="28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ptosis,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diagnostic</a:t>
            </a:r>
            <a:r>
              <a:rPr sz="28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if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associated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with</a:t>
            </a:r>
            <a:r>
              <a:rPr sz="2800" spc="1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sedation.</a:t>
            </a:r>
            <a:endParaRPr sz="2800"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spcBef>
                <a:spcPts val="994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2800" spc="-30" dirty="0">
                <a:solidFill>
                  <a:srgbClr val="FFFFFF"/>
                </a:solidFill>
                <a:latin typeface="Calibri"/>
                <a:cs typeface="Calibri"/>
              </a:rPr>
              <a:t>Parasympathomimetic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–</a:t>
            </a:r>
            <a:r>
              <a:rPr sz="2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salivation,</a:t>
            </a:r>
            <a:r>
              <a:rPr sz="28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miosis,</a:t>
            </a:r>
            <a:r>
              <a:rPr sz="2800" spc="1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diarrhoea.</a:t>
            </a:r>
            <a:endParaRPr sz="2800">
              <a:latin typeface="Calibri"/>
              <a:cs typeface="Calibri"/>
            </a:endParaRPr>
          </a:p>
          <a:p>
            <a:pPr marL="299085" marR="498475" indent="-287020">
              <a:lnSpc>
                <a:spcPct val="100000"/>
              </a:lnSpc>
              <a:spcBef>
                <a:spcPts val="1000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2800" spc="-30" dirty="0">
                <a:solidFill>
                  <a:srgbClr val="FFFFFF"/>
                </a:solidFill>
                <a:latin typeface="Calibri"/>
                <a:cs typeface="Calibri"/>
              </a:rPr>
              <a:t>Parasympathomimetic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block</a:t>
            </a:r>
            <a:r>
              <a:rPr sz="28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–</a:t>
            </a:r>
            <a:r>
              <a:rPr sz="28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40" dirty="0">
                <a:solidFill>
                  <a:srgbClr val="FFFFFF"/>
                </a:solidFill>
                <a:latin typeface="Calibri"/>
                <a:cs typeface="Calibri"/>
              </a:rPr>
              <a:t>mydriasis</a:t>
            </a:r>
            <a:r>
              <a:rPr sz="28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(maximum),</a:t>
            </a:r>
            <a:r>
              <a:rPr sz="28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45" dirty="0">
                <a:solidFill>
                  <a:srgbClr val="FFFFFF"/>
                </a:solidFill>
                <a:latin typeface="Calibri"/>
                <a:cs typeface="Calibri"/>
              </a:rPr>
              <a:t>excessive </a:t>
            </a:r>
            <a:r>
              <a:rPr sz="2800" spc="-6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dryness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28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mouth.</a:t>
            </a:r>
            <a:endParaRPr sz="28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505443" y="576072"/>
            <a:ext cx="2667000" cy="2057400"/>
          </a:xfrm>
          <a:prstGeom prst="rect">
            <a:avLst/>
          </a:prstGeom>
        </p:spPr>
      </p:pic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53</a:t>
            </a:fld>
            <a:endParaRPr lang="en-US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18794" y="405129"/>
            <a:ext cx="970089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240" dirty="0">
                <a:latin typeface="Trebuchet MS"/>
                <a:cs typeface="Trebuchet MS"/>
              </a:rPr>
              <a:t>TOXIC</a:t>
            </a:r>
            <a:r>
              <a:rPr sz="3600" spc="-484" dirty="0">
                <a:latin typeface="Trebuchet MS"/>
                <a:cs typeface="Trebuchet MS"/>
              </a:rPr>
              <a:t> </a:t>
            </a:r>
            <a:r>
              <a:rPr sz="3600" spc="-85" dirty="0">
                <a:latin typeface="Trebuchet MS"/>
                <a:cs typeface="Trebuchet MS"/>
              </a:rPr>
              <a:t>SIGNS</a:t>
            </a:r>
            <a:r>
              <a:rPr sz="3600" spc="-170" dirty="0">
                <a:latin typeface="Trebuchet MS"/>
                <a:cs typeface="Trebuchet MS"/>
              </a:rPr>
              <a:t> </a:t>
            </a:r>
            <a:r>
              <a:rPr sz="3600" spc="-80" dirty="0">
                <a:latin typeface="Trebuchet MS"/>
                <a:cs typeface="Trebuchet MS"/>
              </a:rPr>
              <a:t>OF</a:t>
            </a:r>
            <a:r>
              <a:rPr sz="3600" spc="-515" dirty="0">
                <a:latin typeface="Trebuchet MS"/>
                <a:cs typeface="Trebuchet MS"/>
              </a:rPr>
              <a:t> </a:t>
            </a:r>
            <a:r>
              <a:rPr sz="3600" spc="-160" dirty="0">
                <a:latin typeface="Trebuchet MS"/>
                <a:cs typeface="Trebuchet MS"/>
              </a:rPr>
              <a:t>ACETYLCHOLINESTERASEINHIBITION</a:t>
            </a:r>
            <a:endParaRPr sz="3600">
              <a:latin typeface="Trebuchet MS"/>
              <a:cs typeface="Trebuchet MS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740397" y="1449958"/>
          <a:ext cx="10076815" cy="476119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43885"/>
                <a:gridCol w="3197225"/>
                <a:gridCol w="3735705"/>
              </a:tblGrid>
              <a:tr h="45085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24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MUSCARINIC</a:t>
                      </a:r>
                      <a:r>
                        <a:rPr sz="2400" b="1" spc="-8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EFFECTS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T w="12700">
                      <a:solidFill>
                        <a:srgbClr val="FFFFFF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306705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2400" b="1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NICOTINIC</a:t>
                      </a:r>
                      <a:r>
                        <a:rPr sz="2400" b="1" spc="-7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EFFECTS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T w="12700">
                      <a:solidFill>
                        <a:srgbClr val="FFFFFF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470534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24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CNS</a:t>
                      </a:r>
                      <a:r>
                        <a:rPr sz="2400" b="1" spc="-7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EFFECTS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T w="12700">
                      <a:solidFill>
                        <a:srgbClr val="FFFFFF"/>
                      </a:solidFill>
                      <a:prstDash val="solid"/>
                    </a:lnT>
                  </a:tcPr>
                </a:tc>
              </a:tr>
              <a:tr h="119506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DFD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DFD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DFDFD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24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Nausia</a:t>
                      </a:r>
                      <a:r>
                        <a:rPr sz="2400" spc="-7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&amp;</a:t>
                      </a:r>
                      <a:r>
                        <a:rPr sz="2400" spc="-5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4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Vomiting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6985" marB="0"/>
                </a:tc>
                <a:tc>
                  <a:txBody>
                    <a:bodyPr/>
                    <a:lstStyle/>
                    <a:p>
                      <a:pPr marL="306705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2400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Fasciculation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6985" marB="0"/>
                </a:tc>
                <a:tc>
                  <a:txBody>
                    <a:bodyPr/>
                    <a:lstStyle/>
                    <a:p>
                      <a:pPr marL="470534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2400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Apathy</a:t>
                      </a:r>
                      <a:r>
                        <a:rPr sz="2400" spc="-6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,</a:t>
                      </a:r>
                      <a:r>
                        <a:rPr sz="2400" spc="-3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confusion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6985" marB="0"/>
                </a:tc>
              </a:tr>
              <a:tr h="8229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DFD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DFD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DFDFD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2400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Bradycardia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7620" marB="0"/>
                </a:tc>
                <a:tc>
                  <a:txBody>
                    <a:bodyPr/>
                    <a:lstStyle/>
                    <a:p>
                      <a:pPr marL="306705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24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Muscular</a:t>
                      </a:r>
                      <a:r>
                        <a:rPr sz="2400" spc="-7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weakness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7620" marB="0"/>
                </a:tc>
                <a:tc>
                  <a:txBody>
                    <a:bodyPr/>
                    <a:lstStyle/>
                    <a:p>
                      <a:pPr marL="470534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2400" spc="-4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Ataxia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7620" marB="0"/>
                </a:tc>
              </a:tr>
              <a:tr h="4572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DFD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DFD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DFDFD"/>
                    </a:solidFill>
                  </a:tcPr>
                </a:tc>
              </a:tr>
              <a:tr h="457161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24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Miosis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762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70534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2400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confusions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7620" marB="0"/>
                </a:tc>
              </a:tr>
              <a:tr h="4635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DFD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DFD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DFDFD"/>
                    </a:solidFill>
                  </a:tcPr>
                </a:tc>
              </a:tr>
            </a:tbl>
          </a:graphicData>
        </a:graphic>
      </p:graphicFrame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54</a:t>
            </a:fld>
            <a:endParaRPr lang="en-US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64235" y="740790"/>
            <a:ext cx="9850755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600" spc="-215" dirty="0">
                <a:latin typeface="Trebuchet MS"/>
                <a:cs typeface="Trebuchet MS"/>
              </a:rPr>
              <a:t>E</a:t>
            </a:r>
            <a:r>
              <a:rPr sz="3600" spc="-225" dirty="0">
                <a:latin typeface="Trebuchet MS"/>
                <a:cs typeface="Trebuchet MS"/>
              </a:rPr>
              <a:t>FF</a:t>
            </a:r>
            <a:r>
              <a:rPr sz="3600" spc="-215" dirty="0">
                <a:latin typeface="Trebuchet MS"/>
                <a:cs typeface="Trebuchet MS"/>
              </a:rPr>
              <a:t>E</a:t>
            </a:r>
            <a:r>
              <a:rPr sz="3600" spc="-225" dirty="0">
                <a:latin typeface="Trebuchet MS"/>
                <a:cs typeface="Trebuchet MS"/>
              </a:rPr>
              <a:t>C</a:t>
            </a:r>
            <a:r>
              <a:rPr sz="3600" spc="-220" dirty="0">
                <a:latin typeface="Trebuchet MS"/>
                <a:cs typeface="Trebuchet MS"/>
              </a:rPr>
              <a:t>T</a:t>
            </a:r>
            <a:r>
              <a:rPr sz="3600" dirty="0">
                <a:latin typeface="Trebuchet MS"/>
                <a:cs typeface="Trebuchet MS"/>
              </a:rPr>
              <a:t>S</a:t>
            </a:r>
            <a:r>
              <a:rPr sz="3600" spc="-550" dirty="0">
                <a:latin typeface="Trebuchet MS"/>
                <a:cs typeface="Trebuchet MS"/>
              </a:rPr>
              <a:t> </a:t>
            </a:r>
            <a:r>
              <a:rPr sz="3600" spc="-160" dirty="0">
                <a:latin typeface="Trebuchet MS"/>
                <a:cs typeface="Trebuchet MS"/>
              </a:rPr>
              <a:t>O</a:t>
            </a:r>
            <a:r>
              <a:rPr sz="3600" dirty="0">
                <a:latin typeface="Trebuchet MS"/>
                <a:cs typeface="Trebuchet MS"/>
              </a:rPr>
              <a:t>F</a:t>
            </a:r>
            <a:r>
              <a:rPr sz="3600" spc="-445" dirty="0">
                <a:latin typeface="Trebuchet MS"/>
                <a:cs typeface="Trebuchet MS"/>
              </a:rPr>
              <a:t> </a:t>
            </a:r>
            <a:r>
              <a:rPr sz="3600" spc="-145" dirty="0">
                <a:latin typeface="Trebuchet MS"/>
                <a:cs typeface="Trebuchet MS"/>
              </a:rPr>
              <a:t>D</a:t>
            </a:r>
            <a:r>
              <a:rPr sz="3600" spc="-140" dirty="0">
                <a:latin typeface="Trebuchet MS"/>
                <a:cs typeface="Trebuchet MS"/>
              </a:rPr>
              <a:t>E</a:t>
            </a:r>
            <a:r>
              <a:rPr sz="3600" spc="-150" dirty="0">
                <a:latin typeface="Trebuchet MS"/>
                <a:cs typeface="Trebuchet MS"/>
              </a:rPr>
              <a:t>C</a:t>
            </a:r>
            <a:r>
              <a:rPr sz="3600" spc="-145" dirty="0">
                <a:latin typeface="Trebuchet MS"/>
                <a:cs typeface="Trebuchet MS"/>
              </a:rPr>
              <a:t>R</a:t>
            </a:r>
            <a:r>
              <a:rPr sz="3600" spc="-140" dirty="0">
                <a:latin typeface="Trebuchet MS"/>
                <a:cs typeface="Trebuchet MS"/>
              </a:rPr>
              <a:t>E</a:t>
            </a:r>
            <a:r>
              <a:rPr sz="3600" spc="-145" dirty="0">
                <a:latin typeface="Trebuchet MS"/>
                <a:cs typeface="Trebuchet MS"/>
              </a:rPr>
              <a:t>A</a:t>
            </a:r>
            <a:r>
              <a:rPr sz="3600" spc="-150" dirty="0">
                <a:latin typeface="Trebuchet MS"/>
                <a:cs typeface="Trebuchet MS"/>
              </a:rPr>
              <a:t>S</a:t>
            </a:r>
            <a:r>
              <a:rPr sz="3600" spc="-140" dirty="0">
                <a:latin typeface="Trebuchet MS"/>
                <a:cs typeface="Trebuchet MS"/>
              </a:rPr>
              <a:t>E</a:t>
            </a:r>
            <a:r>
              <a:rPr sz="3600" dirty="0">
                <a:latin typeface="Trebuchet MS"/>
                <a:cs typeface="Trebuchet MS"/>
              </a:rPr>
              <a:t>D</a:t>
            </a:r>
            <a:r>
              <a:rPr sz="3600" spc="-405" dirty="0">
                <a:latin typeface="Trebuchet MS"/>
                <a:cs typeface="Trebuchet MS"/>
              </a:rPr>
              <a:t> </a:t>
            </a:r>
            <a:r>
              <a:rPr sz="3600" spc="-155" dirty="0">
                <a:latin typeface="Trebuchet MS"/>
                <a:cs typeface="Trebuchet MS"/>
              </a:rPr>
              <a:t>B</a:t>
            </a:r>
            <a:r>
              <a:rPr sz="3600" spc="-160" dirty="0">
                <a:latin typeface="Trebuchet MS"/>
                <a:cs typeface="Trebuchet MS"/>
              </a:rPr>
              <a:t>OD</a:t>
            </a:r>
            <a:r>
              <a:rPr sz="3600" dirty="0">
                <a:latin typeface="Trebuchet MS"/>
                <a:cs typeface="Trebuchet MS"/>
              </a:rPr>
              <a:t>Y</a:t>
            </a:r>
            <a:r>
              <a:rPr sz="3600" spc="-509" dirty="0">
                <a:latin typeface="Trebuchet MS"/>
                <a:cs typeface="Trebuchet MS"/>
              </a:rPr>
              <a:t> </a:t>
            </a:r>
            <a:r>
              <a:rPr sz="3600" spc="-145" dirty="0">
                <a:latin typeface="Trebuchet MS"/>
                <a:cs typeface="Trebuchet MS"/>
              </a:rPr>
              <a:t>W</a:t>
            </a:r>
            <a:r>
              <a:rPr sz="3600" spc="-140" dirty="0">
                <a:latin typeface="Trebuchet MS"/>
                <a:cs typeface="Trebuchet MS"/>
              </a:rPr>
              <a:t>E</a:t>
            </a:r>
            <a:r>
              <a:rPr sz="3600" spc="-150" dirty="0">
                <a:latin typeface="Trebuchet MS"/>
                <a:cs typeface="Trebuchet MS"/>
              </a:rPr>
              <a:t>I</a:t>
            </a:r>
            <a:r>
              <a:rPr sz="3600" spc="-145" dirty="0">
                <a:latin typeface="Trebuchet MS"/>
                <a:cs typeface="Trebuchet MS"/>
              </a:rPr>
              <a:t>G</a:t>
            </a:r>
            <a:r>
              <a:rPr sz="3600" spc="-150" dirty="0">
                <a:latin typeface="Trebuchet MS"/>
                <a:cs typeface="Trebuchet MS"/>
              </a:rPr>
              <a:t>HT</a:t>
            </a:r>
            <a:r>
              <a:rPr sz="3600" dirty="0">
                <a:latin typeface="Trebuchet MS"/>
                <a:cs typeface="Trebuchet MS"/>
              </a:rPr>
              <a:t>S</a:t>
            </a:r>
            <a:r>
              <a:rPr sz="3600" spc="-395" dirty="0">
                <a:latin typeface="Trebuchet MS"/>
                <a:cs typeface="Trebuchet MS"/>
              </a:rPr>
              <a:t> </a:t>
            </a:r>
            <a:r>
              <a:rPr sz="3600" spc="-50" dirty="0">
                <a:latin typeface="Trebuchet MS"/>
                <a:cs typeface="Trebuchet MS"/>
              </a:rPr>
              <a:t>O</a:t>
            </a:r>
            <a:r>
              <a:rPr sz="3600" dirty="0">
                <a:latin typeface="Trebuchet MS"/>
                <a:cs typeface="Trebuchet MS"/>
              </a:rPr>
              <a:t>N</a:t>
            </a:r>
            <a:r>
              <a:rPr sz="3600" spc="-310" dirty="0">
                <a:latin typeface="Trebuchet MS"/>
                <a:cs typeface="Trebuchet MS"/>
              </a:rPr>
              <a:t> </a:t>
            </a:r>
            <a:r>
              <a:rPr sz="3600" spc="-225" dirty="0">
                <a:latin typeface="Trebuchet MS"/>
                <a:cs typeface="Trebuchet MS"/>
              </a:rPr>
              <a:t>R</a:t>
            </a:r>
            <a:r>
              <a:rPr sz="3600" spc="-229" dirty="0">
                <a:latin typeface="Trebuchet MS"/>
                <a:cs typeface="Trebuchet MS"/>
              </a:rPr>
              <a:t>EL</a:t>
            </a:r>
            <a:r>
              <a:rPr sz="3600" spc="-580" dirty="0">
                <a:latin typeface="Trebuchet MS"/>
                <a:cs typeface="Trebuchet MS"/>
              </a:rPr>
              <a:t>A</a:t>
            </a:r>
            <a:r>
              <a:rPr sz="3600" spc="-229" dirty="0">
                <a:latin typeface="Trebuchet MS"/>
                <a:cs typeface="Trebuchet MS"/>
              </a:rPr>
              <a:t>T</a:t>
            </a:r>
            <a:r>
              <a:rPr sz="3600" spc="-240" dirty="0">
                <a:latin typeface="Trebuchet MS"/>
                <a:cs typeface="Trebuchet MS"/>
              </a:rPr>
              <a:t>I</a:t>
            </a:r>
            <a:r>
              <a:rPr sz="3600" spc="-235" dirty="0">
                <a:latin typeface="Trebuchet MS"/>
                <a:cs typeface="Trebuchet MS"/>
              </a:rPr>
              <a:t>V</a:t>
            </a:r>
            <a:r>
              <a:rPr sz="3600" dirty="0">
                <a:latin typeface="Trebuchet MS"/>
                <a:cs typeface="Trebuchet MS"/>
              </a:rPr>
              <a:t>E  </a:t>
            </a:r>
            <a:r>
              <a:rPr sz="3600" spc="-114" dirty="0">
                <a:latin typeface="Trebuchet MS"/>
                <a:cs typeface="Trebuchet MS"/>
              </a:rPr>
              <a:t>O</a:t>
            </a:r>
            <a:r>
              <a:rPr sz="3600" spc="-105" dirty="0">
                <a:latin typeface="Trebuchet MS"/>
                <a:cs typeface="Trebuchet MS"/>
              </a:rPr>
              <a:t>R</a:t>
            </a:r>
            <a:r>
              <a:rPr sz="3600" spc="-110" dirty="0">
                <a:latin typeface="Trebuchet MS"/>
                <a:cs typeface="Trebuchet MS"/>
              </a:rPr>
              <a:t>GA</a:t>
            </a:r>
            <a:r>
              <a:rPr sz="3600" dirty="0">
                <a:latin typeface="Trebuchet MS"/>
                <a:cs typeface="Trebuchet MS"/>
              </a:rPr>
              <a:t>N</a:t>
            </a:r>
            <a:r>
              <a:rPr sz="3600" spc="-240" dirty="0">
                <a:latin typeface="Trebuchet MS"/>
                <a:cs typeface="Trebuchet MS"/>
              </a:rPr>
              <a:t> </a:t>
            </a:r>
            <a:r>
              <a:rPr sz="3600" spc="-130" dirty="0">
                <a:latin typeface="Trebuchet MS"/>
                <a:cs typeface="Trebuchet MS"/>
              </a:rPr>
              <a:t>WE</a:t>
            </a:r>
            <a:r>
              <a:rPr sz="3600" spc="-140" dirty="0">
                <a:latin typeface="Trebuchet MS"/>
                <a:cs typeface="Trebuchet MS"/>
              </a:rPr>
              <a:t>I</a:t>
            </a:r>
            <a:r>
              <a:rPr sz="3600" spc="-135" dirty="0">
                <a:latin typeface="Trebuchet MS"/>
                <a:cs typeface="Trebuchet MS"/>
              </a:rPr>
              <a:t>GH</a:t>
            </a:r>
            <a:r>
              <a:rPr sz="3600" spc="-140" dirty="0">
                <a:latin typeface="Trebuchet MS"/>
                <a:cs typeface="Trebuchet MS"/>
              </a:rPr>
              <a:t>T</a:t>
            </a:r>
            <a:r>
              <a:rPr sz="3600" dirty="0">
                <a:latin typeface="Trebuchet MS"/>
                <a:cs typeface="Trebuchet MS"/>
              </a:rPr>
              <a:t>S</a:t>
            </a:r>
            <a:r>
              <a:rPr sz="3600" spc="-300" dirty="0">
                <a:latin typeface="Trebuchet MS"/>
                <a:cs typeface="Trebuchet MS"/>
              </a:rPr>
              <a:t> </a:t>
            </a:r>
            <a:r>
              <a:rPr sz="3600" spc="-160" dirty="0">
                <a:latin typeface="Trebuchet MS"/>
                <a:cs typeface="Trebuchet MS"/>
              </a:rPr>
              <a:t>O</a:t>
            </a:r>
            <a:r>
              <a:rPr sz="3600" dirty="0">
                <a:latin typeface="Trebuchet MS"/>
                <a:cs typeface="Trebuchet MS"/>
              </a:rPr>
              <a:t>F</a:t>
            </a:r>
            <a:r>
              <a:rPr sz="3600" spc="-755" dirty="0">
                <a:latin typeface="Trebuchet MS"/>
                <a:cs typeface="Trebuchet MS"/>
              </a:rPr>
              <a:t> </a:t>
            </a:r>
            <a:r>
              <a:rPr sz="3600" spc="-260" dirty="0">
                <a:latin typeface="Trebuchet MS"/>
                <a:cs typeface="Trebuchet MS"/>
              </a:rPr>
              <a:t>R</a:t>
            </a:r>
            <a:r>
              <a:rPr sz="3600" spc="-615" dirty="0">
                <a:latin typeface="Trebuchet MS"/>
                <a:cs typeface="Trebuchet MS"/>
              </a:rPr>
              <a:t>A</a:t>
            </a:r>
            <a:r>
              <a:rPr sz="3600" spc="-265" dirty="0">
                <a:latin typeface="Trebuchet MS"/>
                <a:cs typeface="Trebuchet MS"/>
              </a:rPr>
              <a:t>T</a:t>
            </a:r>
            <a:r>
              <a:rPr sz="3600" dirty="0">
                <a:latin typeface="Trebuchet MS"/>
                <a:cs typeface="Trebuchet MS"/>
              </a:rPr>
              <a:t>S</a:t>
            </a:r>
            <a:endParaRPr sz="36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64235" y="2676009"/>
            <a:ext cx="9446260" cy="2355850"/>
          </a:xfrm>
          <a:prstGeom prst="rect">
            <a:avLst/>
          </a:prstGeom>
        </p:spPr>
        <p:txBody>
          <a:bodyPr vert="horz" wrap="square" lIns="0" tIns="138430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090"/>
              </a:spcBef>
              <a:buFont typeface="Arial MT"/>
              <a:buChar char="•"/>
              <a:tabLst>
                <a:tab pos="299720" algn="l"/>
              </a:tabLst>
            </a:pPr>
            <a:r>
              <a:rPr sz="3200" spc="-10" dirty="0">
                <a:solidFill>
                  <a:srgbClr val="FFFFFF"/>
                </a:solidFill>
                <a:latin typeface="Calibri"/>
                <a:cs typeface="Calibri"/>
              </a:rPr>
              <a:t>Decreases</a:t>
            </a:r>
            <a:r>
              <a:rPr sz="3200" spc="-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=</a:t>
            </a:r>
            <a:r>
              <a:rPr sz="32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20" dirty="0">
                <a:solidFill>
                  <a:srgbClr val="FFFFFF"/>
                </a:solidFill>
                <a:latin typeface="Calibri"/>
                <a:cs typeface="Calibri"/>
              </a:rPr>
              <a:t>liver</a:t>
            </a:r>
            <a:endParaRPr sz="3200"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spcBef>
                <a:spcPts val="994"/>
              </a:spcBef>
              <a:buFont typeface="Arial MT"/>
              <a:buChar char="•"/>
              <a:tabLst>
                <a:tab pos="299720" algn="l"/>
              </a:tabLst>
            </a:pP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No</a:t>
            </a:r>
            <a:r>
              <a:rPr sz="32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change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 =</a:t>
            </a:r>
            <a:r>
              <a:rPr sz="32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heart,</a:t>
            </a:r>
            <a:r>
              <a:rPr sz="3200" spc="-20" dirty="0">
                <a:solidFill>
                  <a:srgbClr val="FFFFFF"/>
                </a:solidFill>
                <a:latin typeface="Calibri"/>
                <a:cs typeface="Calibri"/>
              </a:rPr>
              <a:t> kidneys,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45" dirty="0">
                <a:solidFill>
                  <a:srgbClr val="FFFFFF"/>
                </a:solidFill>
                <a:latin typeface="Calibri"/>
                <a:cs typeface="Calibri"/>
              </a:rPr>
              <a:t>prostrate,</a:t>
            </a:r>
            <a:r>
              <a:rPr sz="3200" spc="-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spleen,</a:t>
            </a:r>
            <a:r>
              <a:rPr sz="3200" spc="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20" dirty="0">
                <a:solidFill>
                  <a:srgbClr val="FFFFFF"/>
                </a:solidFill>
                <a:latin typeface="Calibri"/>
                <a:cs typeface="Calibri"/>
              </a:rPr>
              <a:t>ovaries.</a:t>
            </a:r>
            <a:endParaRPr sz="3200">
              <a:latin typeface="Calibri"/>
              <a:cs typeface="Calibri"/>
            </a:endParaRPr>
          </a:p>
          <a:p>
            <a:pPr marL="299085" marR="5080" indent="-287020">
              <a:lnSpc>
                <a:spcPct val="100000"/>
              </a:lnSpc>
              <a:spcBef>
                <a:spcPts val="1000"/>
              </a:spcBef>
              <a:buFont typeface="Arial MT"/>
              <a:buChar char="•"/>
              <a:tabLst>
                <a:tab pos="299720" algn="l"/>
              </a:tabLst>
            </a:pP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Increases </a:t>
            </a:r>
            <a:r>
              <a:rPr sz="3200" spc="-10" dirty="0">
                <a:solidFill>
                  <a:srgbClr val="FFFFFF"/>
                </a:solidFill>
                <a:latin typeface="Calibri"/>
                <a:cs typeface="Calibri"/>
              </a:rPr>
              <a:t>=adrenal 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gland, </a:t>
            </a:r>
            <a:r>
              <a:rPr sz="3200" spc="-25" dirty="0">
                <a:solidFill>
                  <a:srgbClr val="FFFFFF"/>
                </a:solidFill>
                <a:latin typeface="Calibri"/>
                <a:cs typeface="Calibri"/>
              </a:rPr>
              <a:t>brain, 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epididymides, </a:t>
            </a:r>
            <a:r>
              <a:rPr sz="3200" spc="-60" dirty="0">
                <a:solidFill>
                  <a:srgbClr val="FFFFFF"/>
                </a:solidFill>
                <a:latin typeface="Calibri"/>
                <a:cs typeface="Calibri"/>
              </a:rPr>
              <a:t>pituitary, </a:t>
            </a:r>
            <a:r>
              <a:rPr sz="3200" spc="-7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30" dirty="0">
                <a:solidFill>
                  <a:srgbClr val="FFFFFF"/>
                </a:solidFill>
                <a:latin typeface="Calibri"/>
                <a:cs typeface="Calibri"/>
              </a:rPr>
              <a:t>testes,</a:t>
            </a:r>
            <a:r>
              <a:rPr sz="32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30" dirty="0">
                <a:solidFill>
                  <a:srgbClr val="FFFFFF"/>
                </a:solidFill>
                <a:latin typeface="Calibri"/>
                <a:cs typeface="Calibri"/>
              </a:rPr>
              <a:t>thyroid,</a:t>
            </a:r>
            <a:r>
              <a:rPr sz="32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Calibri"/>
                <a:cs typeface="Calibri"/>
              </a:rPr>
              <a:t>uterus.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55</a:t>
            </a:fld>
            <a:endParaRPr lang="en-US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409315" y="73863"/>
            <a:ext cx="396494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>
                <a:latin typeface="Verdana"/>
                <a:cs typeface="Verdana"/>
              </a:rPr>
              <a:t>HUMAN</a:t>
            </a:r>
            <a:r>
              <a:rPr sz="3600" spc="-215" dirty="0">
                <a:latin typeface="Verdana"/>
                <a:cs typeface="Verdana"/>
              </a:rPr>
              <a:t> </a:t>
            </a:r>
            <a:r>
              <a:rPr sz="3600" dirty="0">
                <a:latin typeface="Verdana"/>
                <a:cs typeface="Verdana"/>
              </a:rPr>
              <a:t>STUDIES</a:t>
            </a:r>
            <a:endParaRPr sz="360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33222" y="758784"/>
            <a:ext cx="7996555" cy="4150995"/>
          </a:xfrm>
          <a:prstGeom prst="rect">
            <a:avLst/>
          </a:prstGeom>
        </p:spPr>
        <p:txBody>
          <a:bodyPr vert="horz" wrap="square" lIns="0" tIns="101600" rIns="0" bIns="0" rtlCol="0">
            <a:spAutoFit/>
          </a:bodyPr>
          <a:lstStyle/>
          <a:p>
            <a:pPr marL="622300" indent="-609600">
              <a:lnSpc>
                <a:spcPct val="100000"/>
              </a:lnSpc>
              <a:spcBef>
                <a:spcPts val="800"/>
              </a:spcBef>
              <a:buAutoNum type="arabicPeriod"/>
              <a:tabLst>
                <a:tab pos="621665" algn="l"/>
                <a:tab pos="622300" algn="l"/>
              </a:tabLst>
            </a:pPr>
            <a:r>
              <a:rPr sz="2800" spc="-25" dirty="0">
                <a:solidFill>
                  <a:srgbClr val="FFFFFF"/>
                </a:solidFill>
                <a:latin typeface="Verdana"/>
                <a:cs typeface="Verdana"/>
              </a:rPr>
              <a:t>General considerations</a:t>
            </a:r>
            <a:r>
              <a:rPr sz="2800" spc="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Verdana"/>
                <a:cs typeface="Verdana"/>
              </a:rPr>
              <a:t>for</a:t>
            </a:r>
            <a:r>
              <a:rPr sz="2800" spc="-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Verdana"/>
                <a:cs typeface="Verdana"/>
              </a:rPr>
              <a:t>clinical</a:t>
            </a:r>
            <a:r>
              <a:rPr sz="2800" spc="2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Verdana"/>
                <a:cs typeface="Verdana"/>
              </a:rPr>
              <a:t>studies</a:t>
            </a:r>
            <a:endParaRPr sz="2800">
              <a:latin typeface="Verdana"/>
              <a:cs typeface="Verdana"/>
            </a:endParaRPr>
          </a:p>
          <a:p>
            <a:pPr marL="622300" indent="-609600">
              <a:lnSpc>
                <a:spcPct val="100000"/>
              </a:lnSpc>
              <a:spcBef>
                <a:spcPts val="700"/>
              </a:spcBef>
              <a:buAutoNum type="arabicPeriod"/>
              <a:tabLst>
                <a:tab pos="621665" algn="l"/>
                <a:tab pos="622300" algn="l"/>
              </a:tabLst>
            </a:pPr>
            <a:r>
              <a:rPr sz="2800" spc="-20" dirty="0">
                <a:solidFill>
                  <a:srgbClr val="FFFFFF"/>
                </a:solidFill>
                <a:latin typeface="Verdana"/>
                <a:cs typeface="Verdana"/>
              </a:rPr>
              <a:t>Specific</a:t>
            </a:r>
            <a:r>
              <a:rPr sz="2800" spc="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Verdana"/>
                <a:cs typeface="Verdana"/>
              </a:rPr>
              <a:t>considerations</a:t>
            </a:r>
            <a:r>
              <a:rPr sz="2800" spc="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Verdana"/>
                <a:cs typeface="Verdana"/>
              </a:rPr>
              <a:t>for</a:t>
            </a:r>
            <a:r>
              <a:rPr sz="28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Verdana"/>
                <a:cs typeface="Verdana"/>
              </a:rPr>
              <a:t>clinical</a:t>
            </a:r>
            <a:r>
              <a:rPr sz="2800" spc="1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Verdana"/>
                <a:cs typeface="Verdana"/>
              </a:rPr>
              <a:t>studies</a:t>
            </a:r>
            <a:endParaRPr sz="2800">
              <a:latin typeface="Verdana"/>
              <a:cs typeface="Verdana"/>
            </a:endParaRPr>
          </a:p>
          <a:p>
            <a:pPr marL="622300" lvl="1" indent="-609600">
              <a:lnSpc>
                <a:spcPct val="100000"/>
              </a:lnSpc>
              <a:spcBef>
                <a:spcPts val="695"/>
              </a:spcBef>
              <a:buAutoNum type="alphaLcPeriod"/>
              <a:tabLst>
                <a:tab pos="621665" algn="l"/>
                <a:tab pos="622300" algn="l"/>
              </a:tabLst>
            </a:pPr>
            <a:r>
              <a:rPr sz="2800" spc="-20" dirty="0">
                <a:solidFill>
                  <a:srgbClr val="FFFFFF"/>
                </a:solidFill>
                <a:latin typeface="Verdana"/>
                <a:cs typeface="Verdana"/>
              </a:rPr>
              <a:t>Protocol</a:t>
            </a:r>
            <a:r>
              <a:rPr sz="2800" spc="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Verdana"/>
                <a:cs typeface="Verdana"/>
              </a:rPr>
              <a:t>design</a:t>
            </a:r>
            <a:endParaRPr sz="2800">
              <a:latin typeface="Verdana"/>
              <a:cs typeface="Verdana"/>
            </a:endParaRPr>
          </a:p>
          <a:p>
            <a:pPr marL="622300" lvl="1" indent="-609600">
              <a:lnSpc>
                <a:spcPct val="100000"/>
              </a:lnSpc>
              <a:spcBef>
                <a:spcPts val="705"/>
              </a:spcBef>
              <a:buAutoNum type="alphaLcPeriod"/>
              <a:tabLst>
                <a:tab pos="621665" algn="l"/>
                <a:tab pos="622300" algn="l"/>
              </a:tabLst>
            </a:pPr>
            <a:r>
              <a:rPr sz="2800" spc="-5" dirty="0">
                <a:solidFill>
                  <a:srgbClr val="FFFFFF"/>
                </a:solidFill>
                <a:latin typeface="Verdana"/>
                <a:cs typeface="Verdana"/>
              </a:rPr>
              <a:t>The</a:t>
            </a:r>
            <a:r>
              <a:rPr sz="2800" spc="-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Verdana"/>
                <a:cs typeface="Verdana"/>
              </a:rPr>
              <a:t>study</a:t>
            </a:r>
            <a:r>
              <a:rPr sz="2800" spc="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Verdana"/>
                <a:cs typeface="Verdana"/>
              </a:rPr>
              <a:t>population</a:t>
            </a:r>
            <a:endParaRPr sz="2800">
              <a:latin typeface="Verdana"/>
              <a:cs typeface="Verdana"/>
            </a:endParaRPr>
          </a:p>
          <a:p>
            <a:pPr marL="622300" lvl="1" indent="-609600">
              <a:lnSpc>
                <a:spcPct val="100000"/>
              </a:lnSpc>
              <a:spcBef>
                <a:spcPts val="700"/>
              </a:spcBef>
              <a:buAutoNum type="alphaLcPeriod"/>
              <a:tabLst>
                <a:tab pos="621665" algn="l"/>
                <a:tab pos="622300" algn="l"/>
              </a:tabLst>
            </a:pPr>
            <a:r>
              <a:rPr sz="2800" spc="-5" dirty="0">
                <a:solidFill>
                  <a:srgbClr val="FFFFFF"/>
                </a:solidFill>
                <a:latin typeface="Verdana"/>
                <a:cs typeface="Verdana"/>
              </a:rPr>
              <a:t>Statistical</a:t>
            </a:r>
            <a:r>
              <a:rPr sz="2800" spc="-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Verdana"/>
                <a:cs typeface="Verdana"/>
              </a:rPr>
              <a:t>analyses</a:t>
            </a:r>
            <a:endParaRPr sz="2800">
              <a:latin typeface="Verdana"/>
              <a:cs typeface="Verdana"/>
            </a:endParaRPr>
          </a:p>
          <a:p>
            <a:pPr marL="617220" indent="-605155">
              <a:lnSpc>
                <a:spcPct val="100000"/>
              </a:lnSpc>
              <a:spcBef>
                <a:spcPts val="695"/>
              </a:spcBef>
              <a:buAutoNum type="arabicPeriod" startAt="3"/>
              <a:tabLst>
                <a:tab pos="617220" algn="l"/>
                <a:tab pos="617855" algn="l"/>
              </a:tabLst>
            </a:pPr>
            <a:r>
              <a:rPr sz="2800" spc="-5" dirty="0">
                <a:solidFill>
                  <a:srgbClr val="FFFFFF"/>
                </a:solidFill>
                <a:latin typeface="Verdana"/>
                <a:cs typeface="Verdana"/>
              </a:rPr>
              <a:t>Sequence</a:t>
            </a:r>
            <a:r>
              <a:rPr sz="2800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Verdana"/>
                <a:cs typeface="Verdana"/>
              </a:rPr>
              <a:t>of</a:t>
            </a:r>
            <a:r>
              <a:rPr sz="2800" spc="-20" dirty="0">
                <a:solidFill>
                  <a:srgbClr val="FFFFFF"/>
                </a:solidFill>
                <a:latin typeface="Verdana"/>
                <a:cs typeface="Verdana"/>
              </a:rPr>
              <a:t> clinical</a:t>
            </a:r>
            <a:r>
              <a:rPr sz="2800" spc="1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Verdana"/>
                <a:cs typeface="Verdana"/>
              </a:rPr>
              <a:t>studies</a:t>
            </a:r>
            <a:endParaRPr sz="2800">
              <a:latin typeface="Verdana"/>
              <a:cs typeface="Verdana"/>
            </a:endParaRPr>
          </a:p>
          <a:p>
            <a:pPr marL="622300" lvl="1" indent="-609600">
              <a:lnSpc>
                <a:spcPct val="100000"/>
              </a:lnSpc>
              <a:spcBef>
                <a:spcPts val="710"/>
              </a:spcBef>
              <a:buAutoNum type="alphaLcPeriod"/>
              <a:tabLst>
                <a:tab pos="621665" algn="l"/>
                <a:tab pos="622300" algn="l"/>
              </a:tabLst>
            </a:pPr>
            <a:r>
              <a:rPr sz="2800" spc="-20" dirty="0">
                <a:solidFill>
                  <a:srgbClr val="FFFFFF"/>
                </a:solidFill>
                <a:latin typeface="Verdana"/>
                <a:cs typeface="Verdana"/>
              </a:rPr>
              <a:t>Early</a:t>
            </a:r>
            <a:r>
              <a:rPr sz="2800" spc="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00" spc="-15" dirty="0">
                <a:solidFill>
                  <a:srgbClr val="FFFFFF"/>
                </a:solidFill>
                <a:latin typeface="Verdana"/>
                <a:cs typeface="Verdana"/>
              </a:rPr>
              <a:t>clinical</a:t>
            </a:r>
            <a:r>
              <a:rPr sz="2800" spc="1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Verdana"/>
                <a:cs typeface="Verdana"/>
              </a:rPr>
              <a:t>studies</a:t>
            </a:r>
            <a:endParaRPr sz="2800">
              <a:latin typeface="Verdana"/>
              <a:cs typeface="Verdana"/>
            </a:endParaRPr>
          </a:p>
          <a:p>
            <a:pPr marL="622300" lvl="1" indent="-609600">
              <a:lnSpc>
                <a:spcPct val="100000"/>
              </a:lnSpc>
              <a:spcBef>
                <a:spcPts val="700"/>
              </a:spcBef>
              <a:buAutoNum type="alphaLcPeriod"/>
              <a:tabLst>
                <a:tab pos="621665" algn="l"/>
                <a:tab pos="622300" algn="l"/>
              </a:tabLst>
            </a:pPr>
            <a:r>
              <a:rPr sz="2800" spc="-20" dirty="0">
                <a:solidFill>
                  <a:srgbClr val="FFFFFF"/>
                </a:solidFill>
                <a:latin typeface="Verdana"/>
                <a:cs typeface="Verdana"/>
              </a:rPr>
              <a:t>Further</a:t>
            </a:r>
            <a:r>
              <a:rPr sz="2800" spc="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Verdana"/>
                <a:cs typeface="Verdana"/>
              </a:rPr>
              <a:t>clinical</a:t>
            </a:r>
            <a:r>
              <a:rPr sz="2800" spc="1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Verdana"/>
                <a:cs typeface="Verdana"/>
              </a:rPr>
              <a:t>studies</a:t>
            </a:r>
            <a:endParaRPr sz="280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705090" y="4957952"/>
            <a:ext cx="391541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solidFill>
                  <a:srgbClr val="FFFFFF"/>
                </a:solidFill>
                <a:latin typeface="Verdana"/>
                <a:cs typeface="Verdana"/>
              </a:rPr>
              <a:t>to</a:t>
            </a:r>
            <a:r>
              <a:rPr sz="2800" spc="-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Verdana"/>
                <a:cs typeface="Verdana"/>
              </a:rPr>
              <a:t>CFSAN</a:t>
            </a:r>
            <a:r>
              <a:rPr sz="2800" spc="-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Verdana"/>
                <a:cs typeface="Verdana"/>
              </a:rPr>
              <a:t>(</a:t>
            </a:r>
            <a:r>
              <a:rPr sz="1800" b="1" spc="-5" dirty="0">
                <a:solidFill>
                  <a:srgbClr val="FFFFFF"/>
                </a:solidFill>
                <a:latin typeface="Verdana"/>
                <a:cs typeface="Verdana"/>
              </a:rPr>
              <a:t>Center</a:t>
            </a:r>
            <a:r>
              <a:rPr sz="1800" b="1" spc="-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Verdana"/>
                <a:cs typeface="Verdana"/>
              </a:rPr>
              <a:t>for</a:t>
            </a:r>
            <a:r>
              <a:rPr sz="1800" b="1" spc="-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b="1" dirty="0">
                <a:solidFill>
                  <a:srgbClr val="FFFFFF"/>
                </a:solidFill>
                <a:latin typeface="Verdana"/>
                <a:cs typeface="Verdana"/>
              </a:rPr>
              <a:t>Food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33222" y="4957952"/>
            <a:ext cx="7030084" cy="9080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solidFill>
                  <a:srgbClr val="FFFFFF"/>
                </a:solidFill>
                <a:latin typeface="Verdana"/>
                <a:cs typeface="Verdana"/>
              </a:rPr>
              <a:t>4.</a:t>
            </a:r>
            <a:r>
              <a:rPr sz="2800" spc="-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Verdana"/>
                <a:cs typeface="Verdana"/>
              </a:rPr>
              <a:t>Submitting</a:t>
            </a:r>
            <a:r>
              <a:rPr sz="2800" spc="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Verdana"/>
                <a:cs typeface="Verdana"/>
              </a:rPr>
              <a:t>reports</a:t>
            </a:r>
            <a:r>
              <a:rPr sz="2800" spc="-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Verdana"/>
                <a:cs typeface="Verdana"/>
              </a:rPr>
              <a:t>of</a:t>
            </a:r>
            <a:r>
              <a:rPr sz="2800" spc="1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Verdana"/>
                <a:cs typeface="Verdana"/>
              </a:rPr>
              <a:t>clinical</a:t>
            </a:r>
            <a:r>
              <a:rPr sz="2800" spc="1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Verdana"/>
                <a:cs typeface="Verdana"/>
              </a:rPr>
              <a:t>studies</a:t>
            </a:r>
            <a:endParaRPr sz="28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1430"/>
              </a:spcBef>
            </a:pPr>
            <a:r>
              <a:rPr sz="1800" b="1" spc="-5" dirty="0">
                <a:solidFill>
                  <a:srgbClr val="FFFFFF"/>
                </a:solidFill>
                <a:latin typeface="Verdana"/>
                <a:cs typeface="Verdana"/>
              </a:rPr>
              <a:t>Safety</a:t>
            </a:r>
            <a:r>
              <a:rPr sz="1800" b="1" spc="-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b="1" dirty="0">
                <a:solidFill>
                  <a:srgbClr val="FFFFFF"/>
                </a:solidFill>
                <a:latin typeface="Verdana"/>
                <a:cs typeface="Verdana"/>
              </a:rPr>
              <a:t>and</a:t>
            </a:r>
            <a:r>
              <a:rPr sz="1800" b="1" spc="-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Verdana"/>
                <a:cs typeface="Verdana"/>
              </a:rPr>
              <a:t>Applied Nutrition)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56</a:t>
            </a:fld>
            <a:endParaRPr lang="en-US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9149905" y="1106233"/>
            <a:ext cx="3054985" cy="5070475"/>
            <a:chOff x="9149905" y="1106233"/>
            <a:chExt cx="3054985" cy="507047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212580" y="1161288"/>
              <a:ext cx="999744" cy="559308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9154668" y="1110996"/>
              <a:ext cx="986155" cy="533400"/>
            </a:xfrm>
            <a:custGeom>
              <a:avLst/>
              <a:gdLst/>
              <a:ahLst/>
              <a:cxnLst/>
              <a:rect l="l" t="t" r="r" b="b"/>
              <a:pathLst>
                <a:path w="986154" h="533400">
                  <a:moveTo>
                    <a:pt x="739393" y="0"/>
                  </a:moveTo>
                  <a:lnTo>
                    <a:pt x="739393" y="133350"/>
                  </a:lnTo>
                  <a:lnTo>
                    <a:pt x="0" y="133350"/>
                  </a:lnTo>
                  <a:lnTo>
                    <a:pt x="0" y="400050"/>
                  </a:lnTo>
                  <a:lnTo>
                    <a:pt x="739393" y="400050"/>
                  </a:lnTo>
                  <a:lnTo>
                    <a:pt x="739393" y="533400"/>
                  </a:lnTo>
                  <a:lnTo>
                    <a:pt x="985901" y="266700"/>
                  </a:lnTo>
                  <a:lnTo>
                    <a:pt x="739393" y="0"/>
                  </a:lnTo>
                  <a:close/>
                </a:path>
              </a:pathLst>
            </a:custGeom>
            <a:solidFill>
              <a:srgbClr val="FF99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9154668" y="1110996"/>
              <a:ext cx="986155" cy="533400"/>
            </a:xfrm>
            <a:custGeom>
              <a:avLst/>
              <a:gdLst/>
              <a:ahLst/>
              <a:cxnLst/>
              <a:rect l="l" t="t" r="r" b="b"/>
              <a:pathLst>
                <a:path w="986154" h="533400">
                  <a:moveTo>
                    <a:pt x="0" y="133350"/>
                  </a:moveTo>
                  <a:lnTo>
                    <a:pt x="739393" y="133350"/>
                  </a:lnTo>
                  <a:lnTo>
                    <a:pt x="739393" y="0"/>
                  </a:lnTo>
                  <a:lnTo>
                    <a:pt x="985901" y="266700"/>
                  </a:lnTo>
                  <a:lnTo>
                    <a:pt x="739393" y="533400"/>
                  </a:lnTo>
                  <a:lnTo>
                    <a:pt x="739393" y="400050"/>
                  </a:lnTo>
                  <a:lnTo>
                    <a:pt x="0" y="400050"/>
                  </a:lnTo>
                  <a:lnTo>
                    <a:pt x="0" y="133350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7822501" y="1138237"/>
            <a:ext cx="1187450" cy="614680"/>
            <a:chOff x="7822501" y="1138237"/>
            <a:chExt cx="1187450" cy="61468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885176" y="1194815"/>
              <a:ext cx="1124712" cy="557784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7827264" y="1143000"/>
              <a:ext cx="1111250" cy="533400"/>
            </a:xfrm>
            <a:custGeom>
              <a:avLst/>
              <a:gdLst/>
              <a:ahLst/>
              <a:cxnLst/>
              <a:rect l="l" t="t" r="r" b="b"/>
              <a:pathLst>
                <a:path w="1111250" h="533400">
                  <a:moveTo>
                    <a:pt x="833374" y="0"/>
                  </a:moveTo>
                  <a:lnTo>
                    <a:pt x="833374" y="133350"/>
                  </a:lnTo>
                  <a:lnTo>
                    <a:pt x="0" y="133350"/>
                  </a:lnTo>
                  <a:lnTo>
                    <a:pt x="0" y="400050"/>
                  </a:lnTo>
                  <a:lnTo>
                    <a:pt x="833374" y="400050"/>
                  </a:lnTo>
                  <a:lnTo>
                    <a:pt x="833374" y="533400"/>
                  </a:lnTo>
                  <a:lnTo>
                    <a:pt x="1110741" y="266700"/>
                  </a:lnTo>
                  <a:lnTo>
                    <a:pt x="833374" y="0"/>
                  </a:lnTo>
                  <a:close/>
                </a:path>
              </a:pathLst>
            </a:custGeom>
            <a:solidFill>
              <a:srgbClr val="FF99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827264" y="1143000"/>
              <a:ext cx="1111250" cy="533400"/>
            </a:xfrm>
            <a:custGeom>
              <a:avLst/>
              <a:gdLst/>
              <a:ahLst/>
              <a:cxnLst/>
              <a:rect l="l" t="t" r="r" b="b"/>
              <a:pathLst>
                <a:path w="1111250" h="533400">
                  <a:moveTo>
                    <a:pt x="0" y="133350"/>
                  </a:moveTo>
                  <a:lnTo>
                    <a:pt x="833374" y="133350"/>
                  </a:lnTo>
                  <a:lnTo>
                    <a:pt x="833374" y="0"/>
                  </a:lnTo>
                  <a:lnTo>
                    <a:pt x="1110741" y="266700"/>
                  </a:lnTo>
                  <a:lnTo>
                    <a:pt x="833374" y="533400"/>
                  </a:lnTo>
                  <a:lnTo>
                    <a:pt x="833374" y="400050"/>
                  </a:lnTo>
                  <a:lnTo>
                    <a:pt x="0" y="400050"/>
                  </a:lnTo>
                  <a:lnTo>
                    <a:pt x="0" y="133350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8041385" y="1298828"/>
            <a:ext cx="47815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FFFFFF"/>
                </a:solidFill>
                <a:latin typeface="Trebuchet MS"/>
                <a:cs typeface="Trebuchet MS"/>
              </a:rPr>
              <a:t>P</a:t>
            </a:r>
            <a:r>
              <a:rPr sz="900" b="1" spc="-5" dirty="0">
                <a:solidFill>
                  <a:srgbClr val="FFFFFF"/>
                </a:solidFill>
                <a:latin typeface="Trebuchet MS"/>
                <a:cs typeface="Trebuchet MS"/>
              </a:rPr>
              <a:t>H</a:t>
            </a:r>
            <a:r>
              <a:rPr sz="900" b="1" spc="-10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900" b="1" spc="-5" dirty="0">
                <a:solidFill>
                  <a:srgbClr val="FFFFFF"/>
                </a:solidFill>
                <a:latin typeface="Trebuchet MS"/>
                <a:cs typeface="Trebuchet MS"/>
              </a:rPr>
              <a:t>S</a:t>
            </a:r>
            <a:r>
              <a:rPr sz="900" b="1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900" b="1" spc="-1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900" b="1" dirty="0">
                <a:solidFill>
                  <a:srgbClr val="FFFFFF"/>
                </a:solidFill>
                <a:latin typeface="Trebuchet MS"/>
                <a:cs typeface="Trebuchet MS"/>
              </a:rPr>
              <a:t>III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9191370" y="1284859"/>
            <a:ext cx="47625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FFFFFF"/>
                </a:solidFill>
                <a:latin typeface="Trebuchet MS"/>
                <a:cs typeface="Trebuchet MS"/>
              </a:rPr>
              <a:t>P</a:t>
            </a:r>
            <a:r>
              <a:rPr sz="900" b="1" spc="-5" dirty="0">
                <a:solidFill>
                  <a:srgbClr val="FFFFFF"/>
                </a:solidFill>
                <a:latin typeface="Trebuchet MS"/>
                <a:cs typeface="Trebuchet MS"/>
              </a:rPr>
              <a:t>H</a:t>
            </a:r>
            <a:r>
              <a:rPr sz="900" b="1" spc="-10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900" b="1" spc="-5" dirty="0">
                <a:solidFill>
                  <a:srgbClr val="FFFFFF"/>
                </a:solidFill>
                <a:latin typeface="Trebuchet MS"/>
                <a:cs typeface="Trebuchet MS"/>
              </a:rPr>
              <a:t>S</a:t>
            </a:r>
            <a:r>
              <a:rPr sz="900" b="1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900" b="1" spc="-1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900" b="1" spc="-35" dirty="0">
                <a:solidFill>
                  <a:srgbClr val="FFFFFF"/>
                </a:solidFill>
                <a:latin typeface="Trebuchet MS"/>
                <a:cs typeface="Trebuchet MS"/>
              </a:rPr>
              <a:t>IV</a:t>
            </a:r>
            <a:endParaRPr sz="900">
              <a:latin typeface="Trebuchet MS"/>
              <a:cs typeface="Trebuchet MS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5175313" y="1132141"/>
            <a:ext cx="3953510" cy="4778375"/>
            <a:chOff x="5175313" y="1132141"/>
            <a:chExt cx="3953510" cy="4778375"/>
          </a:xfrm>
        </p:grpSpPr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776716" y="1990343"/>
              <a:ext cx="352044" cy="3919728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814816" y="5496432"/>
              <a:ext cx="173481" cy="174116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8856726" y="1927859"/>
              <a:ext cx="74295" cy="3569335"/>
            </a:xfrm>
            <a:custGeom>
              <a:avLst/>
              <a:gdLst/>
              <a:ahLst/>
              <a:cxnLst/>
              <a:rect l="l" t="t" r="r" b="b"/>
              <a:pathLst>
                <a:path w="74295" h="3569335">
                  <a:moveTo>
                    <a:pt x="57784" y="0"/>
                  </a:moveTo>
                  <a:lnTo>
                    <a:pt x="0" y="253"/>
                  </a:lnTo>
                  <a:lnTo>
                    <a:pt x="15875" y="3569080"/>
                  </a:lnTo>
                  <a:lnTo>
                    <a:pt x="73787" y="3568827"/>
                  </a:lnTo>
                  <a:lnTo>
                    <a:pt x="57784" y="0"/>
                  </a:lnTo>
                  <a:close/>
                </a:path>
              </a:pathLst>
            </a:custGeom>
            <a:solidFill>
              <a:srgbClr val="0099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559296" y="1200911"/>
              <a:ext cx="1135379" cy="557784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6501384" y="1149095"/>
              <a:ext cx="1121410" cy="533400"/>
            </a:xfrm>
            <a:custGeom>
              <a:avLst/>
              <a:gdLst/>
              <a:ahLst/>
              <a:cxnLst/>
              <a:rect l="l" t="t" r="r" b="b"/>
              <a:pathLst>
                <a:path w="1121409" h="533400">
                  <a:moveTo>
                    <a:pt x="840866" y="0"/>
                  </a:moveTo>
                  <a:lnTo>
                    <a:pt x="840866" y="133350"/>
                  </a:lnTo>
                  <a:lnTo>
                    <a:pt x="0" y="133350"/>
                  </a:lnTo>
                  <a:lnTo>
                    <a:pt x="0" y="400050"/>
                  </a:lnTo>
                  <a:lnTo>
                    <a:pt x="840866" y="400050"/>
                  </a:lnTo>
                  <a:lnTo>
                    <a:pt x="840866" y="533400"/>
                  </a:lnTo>
                  <a:lnTo>
                    <a:pt x="1121283" y="266700"/>
                  </a:lnTo>
                  <a:lnTo>
                    <a:pt x="840866" y="0"/>
                  </a:lnTo>
                  <a:close/>
                </a:path>
              </a:pathLst>
            </a:custGeom>
            <a:solidFill>
              <a:srgbClr val="FF99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6501384" y="1149095"/>
              <a:ext cx="1121410" cy="533400"/>
            </a:xfrm>
            <a:custGeom>
              <a:avLst/>
              <a:gdLst/>
              <a:ahLst/>
              <a:cxnLst/>
              <a:rect l="l" t="t" r="r" b="b"/>
              <a:pathLst>
                <a:path w="1121409" h="533400">
                  <a:moveTo>
                    <a:pt x="0" y="133350"/>
                  </a:moveTo>
                  <a:lnTo>
                    <a:pt x="840866" y="133350"/>
                  </a:lnTo>
                  <a:lnTo>
                    <a:pt x="840866" y="0"/>
                  </a:lnTo>
                  <a:lnTo>
                    <a:pt x="1121283" y="266700"/>
                  </a:lnTo>
                  <a:lnTo>
                    <a:pt x="840866" y="533400"/>
                  </a:lnTo>
                  <a:lnTo>
                    <a:pt x="840866" y="400050"/>
                  </a:lnTo>
                  <a:lnTo>
                    <a:pt x="0" y="400050"/>
                  </a:lnTo>
                  <a:lnTo>
                    <a:pt x="0" y="133350"/>
                  </a:lnTo>
                  <a:close/>
                </a:path>
              </a:pathLst>
            </a:custGeom>
            <a:ln w="914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237988" y="1188719"/>
              <a:ext cx="1123188" cy="557784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5180076" y="1136903"/>
              <a:ext cx="1109345" cy="533400"/>
            </a:xfrm>
            <a:custGeom>
              <a:avLst/>
              <a:gdLst/>
              <a:ahLst/>
              <a:cxnLst/>
              <a:rect l="l" t="t" r="r" b="b"/>
              <a:pathLst>
                <a:path w="1109345" h="533400">
                  <a:moveTo>
                    <a:pt x="831723" y="0"/>
                  </a:moveTo>
                  <a:lnTo>
                    <a:pt x="831723" y="133350"/>
                  </a:lnTo>
                  <a:lnTo>
                    <a:pt x="0" y="133350"/>
                  </a:lnTo>
                  <a:lnTo>
                    <a:pt x="0" y="400050"/>
                  </a:lnTo>
                  <a:lnTo>
                    <a:pt x="831723" y="400050"/>
                  </a:lnTo>
                  <a:lnTo>
                    <a:pt x="831723" y="533400"/>
                  </a:lnTo>
                  <a:lnTo>
                    <a:pt x="1108964" y="266700"/>
                  </a:lnTo>
                  <a:lnTo>
                    <a:pt x="831723" y="0"/>
                  </a:lnTo>
                  <a:close/>
                </a:path>
              </a:pathLst>
            </a:custGeom>
            <a:solidFill>
              <a:srgbClr val="FF99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5180076" y="1136903"/>
              <a:ext cx="1109345" cy="533400"/>
            </a:xfrm>
            <a:custGeom>
              <a:avLst/>
              <a:gdLst/>
              <a:ahLst/>
              <a:cxnLst/>
              <a:rect l="l" t="t" r="r" b="b"/>
              <a:pathLst>
                <a:path w="1109345" h="533400">
                  <a:moveTo>
                    <a:pt x="0" y="133350"/>
                  </a:moveTo>
                  <a:lnTo>
                    <a:pt x="831723" y="133350"/>
                  </a:lnTo>
                  <a:lnTo>
                    <a:pt x="831723" y="0"/>
                  </a:lnTo>
                  <a:lnTo>
                    <a:pt x="1108964" y="266700"/>
                  </a:lnTo>
                  <a:lnTo>
                    <a:pt x="831723" y="533400"/>
                  </a:lnTo>
                  <a:lnTo>
                    <a:pt x="831723" y="400050"/>
                  </a:lnTo>
                  <a:lnTo>
                    <a:pt x="0" y="400050"/>
                  </a:lnTo>
                  <a:lnTo>
                    <a:pt x="0" y="133350"/>
                  </a:lnTo>
                  <a:close/>
                </a:path>
              </a:pathLst>
            </a:custGeom>
            <a:ln w="914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5309108" y="1298194"/>
            <a:ext cx="541020" cy="292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3990">
              <a:lnSpc>
                <a:spcPts val="1050"/>
              </a:lnSpc>
              <a:spcBef>
                <a:spcPts val="100"/>
              </a:spcBef>
            </a:pPr>
            <a:r>
              <a:rPr sz="900" b="1" spc="-15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sz="900" b="1" spc="-20" dirty="0">
                <a:solidFill>
                  <a:srgbClr val="FFFFFF"/>
                </a:solidFill>
                <a:latin typeface="Calibri"/>
                <a:cs typeface="Calibri"/>
              </a:rPr>
              <a:t>HAS</a:t>
            </a:r>
            <a:r>
              <a:rPr sz="900" b="1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900" b="1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ts val="1050"/>
              </a:lnSpc>
            </a:pPr>
            <a:r>
              <a:rPr sz="900" b="1" dirty="0">
                <a:solidFill>
                  <a:srgbClr val="FFFFFF"/>
                </a:solidFill>
                <a:latin typeface="Trebuchet MS"/>
                <a:cs typeface="Trebuchet MS"/>
              </a:rPr>
              <a:t>P</a:t>
            </a:r>
            <a:r>
              <a:rPr sz="900" b="1" spc="-5" dirty="0">
                <a:solidFill>
                  <a:srgbClr val="FFFFFF"/>
                </a:solidFill>
                <a:latin typeface="Trebuchet MS"/>
                <a:cs typeface="Trebuchet MS"/>
              </a:rPr>
              <a:t>H</a:t>
            </a:r>
            <a:r>
              <a:rPr sz="900" b="1" spc="-10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900" b="1" spc="-5" dirty="0">
                <a:solidFill>
                  <a:srgbClr val="FFFFFF"/>
                </a:solidFill>
                <a:latin typeface="Trebuchet MS"/>
                <a:cs typeface="Trebuchet MS"/>
              </a:rPr>
              <a:t>S</a:t>
            </a:r>
            <a:r>
              <a:rPr sz="900" b="1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900" b="1" spc="-10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900" b="1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endParaRPr sz="900">
              <a:latin typeface="Trebuchet MS"/>
              <a:cs typeface="Trebuchet MS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3847909" y="1119949"/>
            <a:ext cx="1186180" cy="614680"/>
            <a:chOff x="3847909" y="1119949"/>
            <a:chExt cx="1186180" cy="614680"/>
          </a:xfrm>
        </p:grpSpPr>
        <p:pic>
          <p:nvPicPr>
            <p:cNvPr id="24" name="object 2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910583" y="1176527"/>
              <a:ext cx="1123188" cy="557784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3852671" y="1124711"/>
              <a:ext cx="1109345" cy="533400"/>
            </a:xfrm>
            <a:custGeom>
              <a:avLst/>
              <a:gdLst/>
              <a:ahLst/>
              <a:cxnLst/>
              <a:rect l="l" t="t" r="r" b="b"/>
              <a:pathLst>
                <a:path w="1109345" h="533400">
                  <a:moveTo>
                    <a:pt x="831723" y="0"/>
                  </a:moveTo>
                  <a:lnTo>
                    <a:pt x="831723" y="133350"/>
                  </a:lnTo>
                  <a:lnTo>
                    <a:pt x="0" y="133350"/>
                  </a:lnTo>
                  <a:lnTo>
                    <a:pt x="0" y="400050"/>
                  </a:lnTo>
                  <a:lnTo>
                    <a:pt x="831723" y="400050"/>
                  </a:lnTo>
                  <a:lnTo>
                    <a:pt x="831723" y="533400"/>
                  </a:lnTo>
                  <a:lnTo>
                    <a:pt x="1108964" y="266700"/>
                  </a:lnTo>
                  <a:lnTo>
                    <a:pt x="831723" y="0"/>
                  </a:lnTo>
                  <a:close/>
                </a:path>
              </a:pathLst>
            </a:custGeom>
            <a:solidFill>
              <a:srgbClr val="FF99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3852671" y="1124711"/>
              <a:ext cx="1109345" cy="533400"/>
            </a:xfrm>
            <a:custGeom>
              <a:avLst/>
              <a:gdLst/>
              <a:ahLst/>
              <a:cxnLst/>
              <a:rect l="l" t="t" r="r" b="b"/>
              <a:pathLst>
                <a:path w="1109345" h="533400">
                  <a:moveTo>
                    <a:pt x="0" y="133350"/>
                  </a:moveTo>
                  <a:lnTo>
                    <a:pt x="831723" y="133350"/>
                  </a:lnTo>
                  <a:lnTo>
                    <a:pt x="831723" y="0"/>
                  </a:lnTo>
                  <a:lnTo>
                    <a:pt x="1108964" y="266700"/>
                  </a:lnTo>
                  <a:lnTo>
                    <a:pt x="831723" y="533400"/>
                  </a:lnTo>
                  <a:lnTo>
                    <a:pt x="831723" y="400050"/>
                  </a:lnTo>
                  <a:lnTo>
                    <a:pt x="0" y="400050"/>
                  </a:lnTo>
                  <a:lnTo>
                    <a:pt x="0" y="133350"/>
                  </a:lnTo>
                  <a:close/>
                </a:path>
              </a:pathLst>
            </a:custGeom>
            <a:ln w="914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4024121" y="1294257"/>
            <a:ext cx="62547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10" dirty="0">
                <a:solidFill>
                  <a:srgbClr val="FFFFFF"/>
                </a:solidFill>
                <a:latin typeface="Calibri"/>
                <a:cs typeface="Calibri"/>
              </a:rPr>
              <a:t>PRECLINICAL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6705981" y="1299209"/>
            <a:ext cx="44323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FFFFFF"/>
                </a:solidFill>
                <a:latin typeface="Trebuchet MS"/>
                <a:cs typeface="Trebuchet MS"/>
              </a:rPr>
              <a:t>P</a:t>
            </a:r>
            <a:r>
              <a:rPr sz="900" b="1" spc="-5" dirty="0">
                <a:solidFill>
                  <a:srgbClr val="FFFFFF"/>
                </a:solidFill>
                <a:latin typeface="Trebuchet MS"/>
                <a:cs typeface="Trebuchet MS"/>
              </a:rPr>
              <a:t>H</a:t>
            </a:r>
            <a:r>
              <a:rPr sz="900" b="1" spc="-10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900" b="1" spc="-5" dirty="0">
                <a:solidFill>
                  <a:srgbClr val="FFFFFF"/>
                </a:solidFill>
                <a:latin typeface="Trebuchet MS"/>
                <a:cs typeface="Trebuchet MS"/>
              </a:rPr>
              <a:t>S</a:t>
            </a:r>
            <a:r>
              <a:rPr sz="900" b="1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900" b="1" spc="-1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900" b="1" spc="-15" dirty="0">
                <a:solidFill>
                  <a:srgbClr val="FFFFFF"/>
                </a:solidFill>
                <a:latin typeface="Trebuchet MS"/>
                <a:cs typeface="Trebuchet MS"/>
              </a:rPr>
              <a:t>II</a:t>
            </a:r>
            <a:endParaRPr sz="900">
              <a:latin typeface="Trebuchet MS"/>
              <a:cs typeface="Trebuchet MS"/>
            </a:endParaRPr>
          </a:p>
        </p:txBody>
      </p:sp>
      <p:grpSp>
        <p:nvGrpSpPr>
          <p:cNvPr id="29" name="object 29"/>
          <p:cNvGrpSpPr/>
          <p:nvPr/>
        </p:nvGrpSpPr>
        <p:grpSpPr>
          <a:xfrm>
            <a:off x="4928615" y="1911095"/>
            <a:ext cx="352425" cy="4075429"/>
            <a:chOff x="4928615" y="1911095"/>
            <a:chExt cx="352425" cy="4075429"/>
          </a:xfrm>
        </p:grpSpPr>
        <p:pic>
          <p:nvPicPr>
            <p:cNvPr id="30" name="object 3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928615" y="1973579"/>
              <a:ext cx="352043" cy="4012691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4966716" y="1911095"/>
              <a:ext cx="173990" cy="3836035"/>
            </a:xfrm>
            <a:custGeom>
              <a:avLst/>
              <a:gdLst/>
              <a:ahLst/>
              <a:cxnLst/>
              <a:rect l="l" t="t" r="r" b="b"/>
              <a:pathLst>
                <a:path w="173989" h="3836035">
                  <a:moveTo>
                    <a:pt x="173482" y="3662426"/>
                  </a:moveTo>
                  <a:lnTo>
                    <a:pt x="115785" y="3662311"/>
                  </a:lnTo>
                  <a:lnTo>
                    <a:pt x="127381" y="254"/>
                  </a:lnTo>
                  <a:lnTo>
                    <a:pt x="69469" y="0"/>
                  </a:lnTo>
                  <a:lnTo>
                    <a:pt x="57873" y="3662045"/>
                  </a:lnTo>
                  <a:lnTo>
                    <a:pt x="0" y="3661918"/>
                  </a:lnTo>
                  <a:lnTo>
                    <a:pt x="86233" y="3835908"/>
                  </a:lnTo>
                  <a:lnTo>
                    <a:pt x="159004" y="3691217"/>
                  </a:lnTo>
                  <a:lnTo>
                    <a:pt x="173482" y="3662426"/>
                  </a:lnTo>
                  <a:close/>
                </a:path>
              </a:pathLst>
            </a:custGeom>
            <a:solidFill>
              <a:srgbClr val="0099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32"/>
          <p:cNvSpPr txBox="1"/>
          <p:nvPr/>
        </p:nvSpPr>
        <p:spPr>
          <a:xfrm>
            <a:off x="8154416" y="5752591"/>
            <a:ext cx="131000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400" b="1" spc="-70" dirty="0">
                <a:solidFill>
                  <a:srgbClr val="FFFFFF"/>
                </a:solidFill>
                <a:latin typeface="Trebuchet MS"/>
                <a:cs typeface="Trebuchet MS"/>
              </a:rPr>
              <a:t>P</a:t>
            </a:r>
            <a:r>
              <a:rPr sz="1400" b="1" spc="-75" dirty="0">
                <a:solidFill>
                  <a:srgbClr val="FFFFFF"/>
                </a:solidFill>
                <a:latin typeface="Trebuchet MS"/>
                <a:cs typeface="Trebuchet MS"/>
              </a:rPr>
              <a:t>rodu</a:t>
            </a:r>
            <a:r>
              <a:rPr sz="1400" b="1" spc="-70" dirty="0">
                <a:solidFill>
                  <a:srgbClr val="FFFFFF"/>
                </a:solidFill>
                <a:latin typeface="Trebuchet MS"/>
                <a:cs typeface="Trebuchet MS"/>
              </a:rPr>
              <a:t>c</a:t>
            </a:r>
            <a:r>
              <a:rPr sz="1400" b="1" spc="90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1400" b="1" spc="-75" dirty="0">
                <a:solidFill>
                  <a:srgbClr val="FFFFFF"/>
                </a:solidFill>
                <a:latin typeface="Trebuchet MS"/>
                <a:cs typeface="Trebuchet MS"/>
              </a:rPr>
              <a:t>Appro</a:t>
            </a:r>
            <a:r>
              <a:rPr sz="1400" b="1" spc="-70" dirty="0">
                <a:solidFill>
                  <a:srgbClr val="FFFFFF"/>
                </a:solidFill>
                <a:latin typeface="Trebuchet MS"/>
                <a:cs typeface="Trebuchet MS"/>
              </a:rPr>
              <a:t>v</a:t>
            </a:r>
            <a:r>
              <a:rPr sz="1400" b="1" spc="-80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1400" b="1" dirty="0">
                <a:solidFill>
                  <a:srgbClr val="FFFFFF"/>
                </a:solidFill>
                <a:latin typeface="Trebuchet MS"/>
                <a:cs typeface="Trebuchet MS"/>
              </a:rPr>
              <a:t>l  </a:t>
            </a:r>
            <a:r>
              <a:rPr sz="1400" b="1" spc="-15" dirty="0">
                <a:solidFill>
                  <a:srgbClr val="FFFFFF"/>
                </a:solidFill>
                <a:latin typeface="Trebuchet MS"/>
                <a:cs typeface="Trebuchet MS"/>
              </a:rPr>
              <a:t>(NDA/MAA)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6072632" y="5820867"/>
            <a:ext cx="114935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20" dirty="0">
                <a:solidFill>
                  <a:srgbClr val="FFFFFF"/>
                </a:solidFill>
                <a:latin typeface="Trebuchet MS"/>
                <a:cs typeface="Trebuchet MS"/>
              </a:rPr>
              <a:t>P</a:t>
            </a:r>
            <a:r>
              <a:rPr sz="1400" b="1" spc="-65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1400" b="1" spc="-70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1400" b="1" spc="-60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1400" b="1" spc="-65" dirty="0">
                <a:solidFill>
                  <a:srgbClr val="FFFFFF"/>
                </a:solidFill>
                <a:latin typeface="Trebuchet MS"/>
                <a:cs typeface="Trebuchet MS"/>
              </a:rPr>
              <a:t>en</a:t>
            </a:r>
            <a:r>
              <a:rPr sz="1400" b="1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1400" b="1" spc="-22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b="1" spc="-55" dirty="0">
                <a:solidFill>
                  <a:srgbClr val="FFFFFF"/>
                </a:solidFill>
                <a:latin typeface="Trebuchet MS"/>
                <a:cs typeface="Trebuchet MS"/>
              </a:rPr>
              <a:t>st</a:t>
            </a:r>
            <a:r>
              <a:rPr sz="1400" b="1" spc="-50" dirty="0">
                <a:solidFill>
                  <a:srgbClr val="FFFFFF"/>
                </a:solidFill>
                <a:latin typeface="Trebuchet MS"/>
                <a:cs typeface="Trebuchet MS"/>
              </a:rPr>
              <a:t>udi</a:t>
            </a:r>
            <a:r>
              <a:rPr sz="1400" b="1" spc="-55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1400" b="1" dirty="0">
                <a:solidFill>
                  <a:srgbClr val="FFFFFF"/>
                </a:solidFill>
                <a:latin typeface="Trebuchet MS"/>
                <a:cs typeface="Trebuchet MS"/>
              </a:rPr>
              <a:t>s</a:t>
            </a:r>
            <a:endParaRPr sz="1400">
              <a:latin typeface="Trebuchet MS"/>
              <a:cs typeface="Trebuchet MS"/>
            </a:endParaRPr>
          </a:p>
        </p:txBody>
      </p:sp>
      <p:grpSp>
        <p:nvGrpSpPr>
          <p:cNvPr id="34" name="object 34"/>
          <p:cNvGrpSpPr/>
          <p:nvPr/>
        </p:nvGrpSpPr>
        <p:grpSpPr>
          <a:xfrm>
            <a:off x="3390900" y="1720595"/>
            <a:ext cx="3223260" cy="4239895"/>
            <a:chOff x="3390900" y="1720595"/>
            <a:chExt cx="3223260" cy="4239895"/>
          </a:xfrm>
        </p:grpSpPr>
        <p:pic>
          <p:nvPicPr>
            <p:cNvPr id="35" name="object 3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262116" y="1949195"/>
              <a:ext cx="352043" cy="4011167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300216" y="5546851"/>
              <a:ext cx="173482" cy="173989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6358127" y="1886711"/>
              <a:ext cx="69850" cy="3660775"/>
            </a:xfrm>
            <a:custGeom>
              <a:avLst/>
              <a:gdLst/>
              <a:ahLst/>
              <a:cxnLst/>
              <a:rect l="l" t="t" r="r" b="b"/>
              <a:pathLst>
                <a:path w="69850" h="3660775">
                  <a:moveTo>
                    <a:pt x="11557" y="0"/>
                  </a:moveTo>
                  <a:lnTo>
                    <a:pt x="0" y="3660266"/>
                  </a:lnTo>
                  <a:lnTo>
                    <a:pt x="57785" y="3660521"/>
                  </a:lnTo>
                  <a:lnTo>
                    <a:pt x="69469" y="253"/>
                  </a:lnTo>
                  <a:lnTo>
                    <a:pt x="11557" y="0"/>
                  </a:lnTo>
                  <a:close/>
                </a:path>
              </a:pathLst>
            </a:custGeom>
            <a:solidFill>
              <a:srgbClr val="0099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461003" y="1720595"/>
              <a:ext cx="1447800" cy="1304543"/>
            </a:xfrm>
            <a:prstGeom prst="rect">
              <a:avLst/>
            </a:prstGeom>
          </p:spPr>
        </p:pic>
        <p:sp>
          <p:nvSpPr>
            <p:cNvPr id="39" name="object 39"/>
            <p:cNvSpPr/>
            <p:nvPr/>
          </p:nvSpPr>
          <p:spPr>
            <a:xfrm>
              <a:off x="3390900" y="1802891"/>
              <a:ext cx="1435735" cy="1292225"/>
            </a:xfrm>
            <a:custGeom>
              <a:avLst/>
              <a:gdLst/>
              <a:ahLst/>
              <a:cxnLst/>
              <a:rect l="l" t="t" r="r" b="b"/>
              <a:pathLst>
                <a:path w="1435735" h="1292225">
                  <a:moveTo>
                    <a:pt x="1435480" y="0"/>
                  </a:moveTo>
                  <a:lnTo>
                    <a:pt x="0" y="0"/>
                  </a:lnTo>
                  <a:lnTo>
                    <a:pt x="0" y="1291843"/>
                  </a:lnTo>
                  <a:lnTo>
                    <a:pt x="1435480" y="1291843"/>
                  </a:lnTo>
                  <a:lnTo>
                    <a:pt x="1435480" y="0"/>
                  </a:lnTo>
                  <a:close/>
                </a:path>
              </a:pathLst>
            </a:custGeom>
            <a:solidFill>
              <a:srgbClr val="FFFF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0" name="object 40"/>
          <p:cNvSpPr txBox="1"/>
          <p:nvPr/>
        </p:nvSpPr>
        <p:spPr>
          <a:xfrm>
            <a:off x="4665979" y="5795568"/>
            <a:ext cx="991869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400" b="1" spc="-95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1400" b="1" spc="-100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1400" b="1" spc="-105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1400" b="1" spc="-100" dirty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1400" b="1" dirty="0">
                <a:solidFill>
                  <a:srgbClr val="FFFFFF"/>
                </a:solidFill>
                <a:latin typeface="Trebuchet MS"/>
                <a:cs typeface="Trebuchet MS"/>
              </a:rPr>
              <a:t>y</a:t>
            </a:r>
            <a:r>
              <a:rPr sz="1400" b="1" spc="-16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b="1" spc="-90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1400" b="1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1400" b="1" spc="-27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b="1" dirty="0">
                <a:solidFill>
                  <a:srgbClr val="FFFFFF"/>
                </a:solidFill>
                <a:latin typeface="Trebuchet MS"/>
                <a:cs typeface="Trebuchet MS"/>
              </a:rPr>
              <a:t>m</a:t>
            </a:r>
            <a:r>
              <a:rPr sz="1400" b="1" spc="-5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1400" b="1" dirty="0">
                <a:solidFill>
                  <a:srgbClr val="FFFFFF"/>
                </a:solidFill>
                <a:latin typeface="Trebuchet MS"/>
                <a:cs typeface="Trebuchet MS"/>
              </a:rPr>
              <a:t>n  </a:t>
            </a:r>
            <a:r>
              <a:rPr sz="1400" b="1" spc="-20" dirty="0">
                <a:solidFill>
                  <a:srgbClr val="FFFFFF"/>
                </a:solidFill>
                <a:latin typeface="Trebuchet MS"/>
                <a:cs typeface="Trebuchet MS"/>
              </a:rPr>
              <a:t>(IND</a:t>
            </a:r>
            <a:r>
              <a:rPr sz="1400" b="1" spc="-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b="1" dirty="0">
                <a:solidFill>
                  <a:srgbClr val="FFFFFF"/>
                </a:solidFill>
                <a:latin typeface="Trebuchet MS"/>
                <a:cs typeface="Trebuchet MS"/>
              </a:rPr>
              <a:t>/</a:t>
            </a:r>
            <a:r>
              <a:rPr sz="1400" b="1" spc="-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b="1" spc="-114" dirty="0">
                <a:solidFill>
                  <a:srgbClr val="FFFFFF"/>
                </a:solidFill>
                <a:latin typeface="Trebuchet MS"/>
                <a:cs typeface="Trebuchet MS"/>
              </a:rPr>
              <a:t>CTA)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3390900" y="1802892"/>
            <a:ext cx="1435735" cy="1292860"/>
          </a:xfrm>
          <a:prstGeom prst="rect">
            <a:avLst/>
          </a:prstGeom>
          <a:ln w="9144">
            <a:solidFill>
              <a:srgbClr val="FFFFFF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9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9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9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3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900" b="1" spc="-5" dirty="0">
                <a:solidFill>
                  <a:srgbClr val="000099"/>
                </a:solidFill>
                <a:latin typeface="Calibri"/>
                <a:cs typeface="Calibri"/>
              </a:rPr>
              <a:t>None</a:t>
            </a:r>
            <a:endParaRPr sz="900">
              <a:latin typeface="Calibri"/>
              <a:cs typeface="Calibri"/>
            </a:endParaRPr>
          </a:p>
        </p:txBody>
      </p:sp>
      <p:grpSp>
        <p:nvGrpSpPr>
          <p:cNvPr id="42" name="object 42"/>
          <p:cNvGrpSpPr/>
          <p:nvPr/>
        </p:nvGrpSpPr>
        <p:grpSpPr>
          <a:xfrm>
            <a:off x="3403091" y="1746504"/>
            <a:ext cx="2863850" cy="3874135"/>
            <a:chOff x="3403091" y="1746504"/>
            <a:chExt cx="2863850" cy="3874135"/>
          </a:xfrm>
        </p:grpSpPr>
        <p:pic>
          <p:nvPicPr>
            <p:cNvPr id="43" name="object 4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327903" y="1746504"/>
              <a:ext cx="938784" cy="1304544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337047" y="2087880"/>
              <a:ext cx="922020" cy="655320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473195" y="3144012"/>
              <a:ext cx="1447800" cy="2406396"/>
            </a:xfrm>
            <a:prstGeom prst="rect">
              <a:avLst/>
            </a:prstGeom>
          </p:spPr>
        </p:pic>
        <p:sp>
          <p:nvSpPr>
            <p:cNvPr id="46" name="object 46"/>
            <p:cNvSpPr/>
            <p:nvPr/>
          </p:nvSpPr>
          <p:spPr>
            <a:xfrm>
              <a:off x="3403091" y="3226308"/>
              <a:ext cx="1435735" cy="2393950"/>
            </a:xfrm>
            <a:custGeom>
              <a:avLst/>
              <a:gdLst/>
              <a:ahLst/>
              <a:cxnLst/>
              <a:rect l="l" t="t" r="r" b="b"/>
              <a:pathLst>
                <a:path w="1435735" h="2393950">
                  <a:moveTo>
                    <a:pt x="1435481" y="0"/>
                  </a:moveTo>
                  <a:lnTo>
                    <a:pt x="0" y="0"/>
                  </a:lnTo>
                  <a:lnTo>
                    <a:pt x="0" y="2393823"/>
                  </a:lnTo>
                  <a:lnTo>
                    <a:pt x="1435481" y="2393823"/>
                  </a:lnTo>
                  <a:lnTo>
                    <a:pt x="1435481" y="0"/>
                  </a:lnTo>
                  <a:close/>
                </a:path>
              </a:pathLst>
            </a:custGeom>
            <a:solidFill>
              <a:srgbClr val="FFFF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7" name="object 47"/>
          <p:cNvSpPr txBox="1"/>
          <p:nvPr/>
        </p:nvSpPr>
        <p:spPr>
          <a:xfrm>
            <a:off x="5257800" y="1828800"/>
            <a:ext cx="927100" cy="1292860"/>
          </a:xfrm>
          <a:prstGeom prst="rect">
            <a:avLst/>
          </a:prstGeom>
          <a:solidFill>
            <a:srgbClr val="FFFF99"/>
          </a:solidFill>
          <a:ln w="9144">
            <a:solidFill>
              <a:srgbClr val="FFFFFF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9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9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700">
              <a:latin typeface="Times New Roman"/>
              <a:cs typeface="Times New Roman"/>
            </a:endParaRPr>
          </a:p>
          <a:p>
            <a:pPr marL="5080" algn="ctr">
              <a:lnSpc>
                <a:spcPct val="100000"/>
              </a:lnSpc>
              <a:spcBef>
                <a:spcPts val="5"/>
              </a:spcBef>
            </a:pPr>
            <a:r>
              <a:rPr sz="900" b="1" spc="-5" dirty="0">
                <a:solidFill>
                  <a:srgbClr val="000099"/>
                </a:solidFill>
                <a:latin typeface="Calibri"/>
                <a:cs typeface="Calibri"/>
              </a:rPr>
              <a:t>H</a:t>
            </a:r>
            <a:r>
              <a:rPr sz="900" b="1" dirty="0">
                <a:solidFill>
                  <a:srgbClr val="000099"/>
                </a:solidFill>
                <a:latin typeface="Calibri"/>
                <a:cs typeface="Calibri"/>
              </a:rPr>
              <a:t>ea</a:t>
            </a:r>
            <a:r>
              <a:rPr sz="900" b="1" spc="-10" dirty="0">
                <a:solidFill>
                  <a:srgbClr val="000099"/>
                </a:solidFill>
                <a:latin typeface="Calibri"/>
                <a:cs typeface="Calibri"/>
              </a:rPr>
              <a:t>l</a:t>
            </a:r>
            <a:r>
              <a:rPr sz="900" b="1" dirty="0">
                <a:solidFill>
                  <a:srgbClr val="000099"/>
                </a:solidFill>
                <a:latin typeface="Calibri"/>
                <a:cs typeface="Calibri"/>
              </a:rPr>
              <a:t>t</a:t>
            </a:r>
            <a:r>
              <a:rPr sz="900" b="1" spc="-5" dirty="0">
                <a:solidFill>
                  <a:srgbClr val="000099"/>
                </a:solidFill>
                <a:latin typeface="Calibri"/>
                <a:cs typeface="Calibri"/>
              </a:rPr>
              <a:t>h</a:t>
            </a:r>
            <a:r>
              <a:rPr sz="900" b="1" dirty="0">
                <a:solidFill>
                  <a:srgbClr val="000099"/>
                </a:solidFill>
                <a:latin typeface="Calibri"/>
                <a:cs typeface="Calibri"/>
              </a:rPr>
              <a:t>y</a:t>
            </a:r>
            <a:r>
              <a:rPr sz="900" b="1" spc="-45" dirty="0">
                <a:solidFill>
                  <a:srgbClr val="000099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000099"/>
                </a:solidFill>
                <a:latin typeface="Calibri"/>
                <a:cs typeface="Calibri"/>
              </a:rPr>
              <a:t>su</a:t>
            </a:r>
            <a:r>
              <a:rPr sz="900" b="1" spc="-10" dirty="0">
                <a:solidFill>
                  <a:srgbClr val="000099"/>
                </a:solidFill>
                <a:latin typeface="Calibri"/>
                <a:cs typeface="Calibri"/>
              </a:rPr>
              <a:t>b</a:t>
            </a:r>
            <a:r>
              <a:rPr sz="900" b="1" spc="-5" dirty="0">
                <a:solidFill>
                  <a:srgbClr val="000099"/>
                </a:solidFill>
                <a:latin typeface="Calibri"/>
                <a:cs typeface="Calibri"/>
              </a:rPr>
              <a:t>ject</a:t>
            </a:r>
            <a:r>
              <a:rPr sz="900" b="1" dirty="0">
                <a:solidFill>
                  <a:srgbClr val="000099"/>
                </a:solidFill>
                <a:latin typeface="Calibri"/>
                <a:cs typeface="Calibri"/>
              </a:rPr>
              <a:t>s</a:t>
            </a:r>
            <a:endParaRPr sz="9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800">
              <a:latin typeface="Calibri"/>
              <a:cs typeface="Calibri"/>
            </a:endParaRPr>
          </a:p>
          <a:p>
            <a:pPr marL="203200" marR="194945" indent="2540" algn="ctr">
              <a:lnSpc>
                <a:spcPct val="100000"/>
              </a:lnSpc>
            </a:pPr>
            <a:r>
              <a:rPr sz="900" b="1" spc="5" dirty="0">
                <a:solidFill>
                  <a:srgbClr val="000099"/>
                </a:solidFill>
                <a:latin typeface="Calibri"/>
                <a:cs typeface="Calibri"/>
              </a:rPr>
              <a:t>Safetyand </a:t>
            </a:r>
            <a:r>
              <a:rPr sz="900" b="1" spc="-190" dirty="0">
                <a:solidFill>
                  <a:srgbClr val="000099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000099"/>
                </a:solidFill>
                <a:latin typeface="Calibri"/>
                <a:cs typeface="Calibri"/>
              </a:rPr>
              <a:t>t</a:t>
            </a:r>
            <a:r>
              <a:rPr sz="900" b="1" spc="-5" dirty="0">
                <a:solidFill>
                  <a:srgbClr val="000099"/>
                </a:solidFill>
                <a:latin typeface="Calibri"/>
                <a:cs typeface="Calibri"/>
              </a:rPr>
              <a:t>ol</a:t>
            </a:r>
            <a:r>
              <a:rPr sz="900" b="1" dirty="0">
                <a:solidFill>
                  <a:srgbClr val="000099"/>
                </a:solidFill>
                <a:latin typeface="Calibri"/>
                <a:cs typeface="Calibri"/>
              </a:rPr>
              <a:t>era</a:t>
            </a:r>
            <a:r>
              <a:rPr sz="900" b="1" spc="-5" dirty="0">
                <a:solidFill>
                  <a:srgbClr val="000099"/>
                </a:solidFill>
                <a:latin typeface="Calibri"/>
                <a:cs typeface="Calibri"/>
              </a:rPr>
              <a:t>bili</a:t>
            </a:r>
            <a:r>
              <a:rPr sz="900" b="1" dirty="0">
                <a:solidFill>
                  <a:srgbClr val="000099"/>
                </a:solidFill>
                <a:latin typeface="Calibri"/>
                <a:cs typeface="Calibri"/>
              </a:rPr>
              <a:t>ty</a:t>
            </a:r>
            <a:endParaRPr sz="900">
              <a:latin typeface="Calibri"/>
              <a:cs typeface="Calibri"/>
            </a:endParaRPr>
          </a:p>
        </p:txBody>
      </p:sp>
      <p:grpSp>
        <p:nvGrpSpPr>
          <p:cNvPr id="48" name="object 48"/>
          <p:cNvGrpSpPr/>
          <p:nvPr/>
        </p:nvGrpSpPr>
        <p:grpSpPr>
          <a:xfrm>
            <a:off x="5291328" y="3144011"/>
            <a:ext cx="965200" cy="2406650"/>
            <a:chOff x="5291328" y="3144011"/>
            <a:chExt cx="965200" cy="2406650"/>
          </a:xfrm>
        </p:grpSpPr>
        <p:pic>
          <p:nvPicPr>
            <p:cNvPr id="49" name="object 49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301996" y="3144011"/>
              <a:ext cx="940308" cy="2406396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5291328" y="3214115"/>
              <a:ext cx="964691" cy="2025395"/>
            </a:xfrm>
            <a:prstGeom prst="rect">
              <a:avLst/>
            </a:prstGeom>
          </p:spPr>
        </p:pic>
      </p:grpSp>
      <p:sp>
        <p:nvSpPr>
          <p:cNvPr id="51" name="object 51"/>
          <p:cNvSpPr txBox="1"/>
          <p:nvPr/>
        </p:nvSpPr>
        <p:spPr>
          <a:xfrm>
            <a:off x="5231891" y="3226307"/>
            <a:ext cx="928369" cy="2394585"/>
          </a:xfrm>
          <a:prstGeom prst="rect">
            <a:avLst/>
          </a:prstGeom>
          <a:solidFill>
            <a:srgbClr val="FFFF99"/>
          </a:solidFill>
          <a:ln w="9144">
            <a:solidFill>
              <a:srgbClr val="FFFFFF"/>
            </a:solidFill>
          </a:ln>
        </p:spPr>
        <p:txBody>
          <a:bodyPr vert="horz" wrap="square" lIns="0" tIns="85090" rIns="0" bIns="0" rtlCol="0">
            <a:spAutoFit/>
          </a:bodyPr>
          <a:lstStyle/>
          <a:p>
            <a:pPr marL="104139" marR="91440" algn="ctr">
              <a:lnSpc>
                <a:spcPct val="100000"/>
              </a:lnSpc>
              <a:spcBef>
                <a:spcPts val="670"/>
              </a:spcBef>
            </a:pPr>
            <a:r>
              <a:rPr sz="900" b="1" spc="-5" dirty="0">
                <a:solidFill>
                  <a:srgbClr val="000099"/>
                </a:solidFill>
                <a:latin typeface="Calibri"/>
                <a:cs typeface="Calibri"/>
              </a:rPr>
              <a:t>G</a:t>
            </a:r>
            <a:r>
              <a:rPr sz="900" b="1" spc="5" dirty="0">
                <a:solidFill>
                  <a:srgbClr val="000099"/>
                </a:solidFill>
                <a:latin typeface="Calibri"/>
                <a:cs typeface="Calibri"/>
              </a:rPr>
              <a:t>e</a:t>
            </a:r>
            <a:r>
              <a:rPr sz="900" b="1" spc="-5" dirty="0">
                <a:solidFill>
                  <a:srgbClr val="000099"/>
                </a:solidFill>
                <a:latin typeface="Calibri"/>
                <a:cs typeface="Calibri"/>
              </a:rPr>
              <a:t>n</a:t>
            </a:r>
            <a:r>
              <a:rPr sz="900" b="1" dirty="0">
                <a:solidFill>
                  <a:srgbClr val="000099"/>
                </a:solidFill>
                <a:latin typeface="Calibri"/>
                <a:cs typeface="Calibri"/>
              </a:rPr>
              <a:t>et</a:t>
            </a:r>
            <a:r>
              <a:rPr sz="900" b="1" spc="-10" dirty="0">
                <a:solidFill>
                  <a:srgbClr val="000099"/>
                </a:solidFill>
                <a:latin typeface="Calibri"/>
                <a:cs typeface="Calibri"/>
              </a:rPr>
              <a:t>i</a:t>
            </a:r>
            <a:r>
              <a:rPr sz="900" b="1" dirty="0">
                <a:solidFill>
                  <a:srgbClr val="000099"/>
                </a:solidFill>
                <a:latin typeface="Calibri"/>
                <a:cs typeface="Calibri"/>
              </a:rPr>
              <a:t>c</a:t>
            </a:r>
            <a:r>
              <a:rPr sz="900" b="1" spc="-114" dirty="0">
                <a:solidFill>
                  <a:srgbClr val="000099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000099"/>
                </a:solidFill>
                <a:latin typeface="Calibri"/>
                <a:cs typeface="Calibri"/>
              </a:rPr>
              <a:t>t</a:t>
            </a:r>
            <a:r>
              <a:rPr sz="900" b="1" spc="-5" dirty="0">
                <a:solidFill>
                  <a:srgbClr val="000099"/>
                </a:solidFill>
                <a:latin typeface="Calibri"/>
                <a:cs typeface="Calibri"/>
              </a:rPr>
              <a:t>o</a:t>
            </a:r>
            <a:r>
              <a:rPr sz="900" b="1" spc="-10" dirty="0">
                <a:solidFill>
                  <a:srgbClr val="000099"/>
                </a:solidFill>
                <a:latin typeface="Calibri"/>
                <a:cs typeface="Calibri"/>
              </a:rPr>
              <a:t>x</a:t>
            </a:r>
            <a:r>
              <a:rPr sz="900" b="1" spc="-5" dirty="0">
                <a:solidFill>
                  <a:srgbClr val="000099"/>
                </a:solidFill>
                <a:latin typeface="Calibri"/>
                <a:cs typeface="Calibri"/>
              </a:rPr>
              <a:t>ici</a:t>
            </a:r>
            <a:r>
              <a:rPr sz="900" b="1" dirty="0">
                <a:solidFill>
                  <a:srgbClr val="000099"/>
                </a:solidFill>
                <a:latin typeface="Calibri"/>
                <a:cs typeface="Calibri"/>
              </a:rPr>
              <a:t>ty  </a:t>
            </a:r>
            <a:r>
              <a:rPr sz="900" b="1" spc="-5" dirty="0">
                <a:solidFill>
                  <a:srgbClr val="000099"/>
                </a:solidFill>
                <a:latin typeface="Calibri"/>
                <a:cs typeface="Calibri"/>
              </a:rPr>
              <a:t>(in</a:t>
            </a:r>
            <a:r>
              <a:rPr sz="900" b="1" spc="-20" dirty="0">
                <a:solidFill>
                  <a:srgbClr val="000099"/>
                </a:solidFill>
                <a:latin typeface="Calibri"/>
                <a:cs typeface="Calibri"/>
              </a:rPr>
              <a:t> vivo)</a:t>
            </a:r>
            <a:endParaRPr sz="9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800">
              <a:latin typeface="Calibri"/>
              <a:cs typeface="Calibri"/>
            </a:endParaRPr>
          </a:p>
          <a:p>
            <a:pPr marL="107314" marR="94615" indent="-24765" algn="ctr">
              <a:lnSpc>
                <a:spcPct val="100000"/>
              </a:lnSpc>
            </a:pPr>
            <a:r>
              <a:rPr sz="900" b="1" spc="-5" dirty="0">
                <a:solidFill>
                  <a:srgbClr val="000099"/>
                </a:solidFill>
                <a:latin typeface="Calibri"/>
                <a:cs typeface="Calibri"/>
              </a:rPr>
              <a:t>Repeat dose </a:t>
            </a:r>
            <a:r>
              <a:rPr sz="900" b="1" dirty="0">
                <a:solidFill>
                  <a:srgbClr val="000099"/>
                </a:solidFill>
                <a:latin typeface="Calibri"/>
                <a:cs typeface="Calibri"/>
              </a:rPr>
              <a:t> </a:t>
            </a:r>
            <a:r>
              <a:rPr sz="900" b="1" spc="-5" dirty="0">
                <a:solidFill>
                  <a:srgbClr val="000099"/>
                </a:solidFill>
                <a:latin typeface="Calibri"/>
                <a:cs typeface="Calibri"/>
              </a:rPr>
              <a:t>toxicity</a:t>
            </a:r>
            <a:r>
              <a:rPr sz="900" b="1" spc="85" dirty="0">
                <a:solidFill>
                  <a:srgbClr val="000099"/>
                </a:solidFill>
                <a:latin typeface="Calibri"/>
                <a:cs typeface="Calibri"/>
              </a:rPr>
              <a:t> </a:t>
            </a:r>
            <a:r>
              <a:rPr sz="900" b="1" spc="-5" dirty="0">
                <a:solidFill>
                  <a:srgbClr val="000099"/>
                </a:solidFill>
                <a:latin typeface="Calibri"/>
                <a:cs typeface="Calibri"/>
              </a:rPr>
              <a:t>testing</a:t>
            </a:r>
            <a:endParaRPr sz="9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900" b="1" dirty="0">
                <a:solidFill>
                  <a:srgbClr val="000099"/>
                </a:solidFill>
                <a:latin typeface="Calibri"/>
                <a:cs typeface="Calibri"/>
              </a:rPr>
              <a:t>+</a:t>
            </a:r>
            <a:endParaRPr sz="900">
              <a:latin typeface="Calibri"/>
              <a:cs typeface="Calibri"/>
            </a:endParaRPr>
          </a:p>
          <a:p>
            <a:pPr marL="137795" marR="122555" indent="-1270" algn="ctr">
              <a:lnSpc>
                <a:spcPct val="100000"/>
              </a:lnSpc>
            </a:pPr>
            <a:r>
              <a:rPr sz="900" b="1" spc="-5" dirty="0">
                <a:solidFill>
                  <a:srgbClr val="000099"/>
                </a:solidFill>
                <a:latin typeface="Calibri"/>
                <a:cs typeface="Calibri"/>
              </a:rPr>
              <a:t>Bioanalysis </a:t>
            </a:r>
            <a:r>
              <a:rPr sz="900" b="1" dirty="0">
                <a:solidFill>
                  <a:srgbClr val="000099"/>
                </a:solidFill>
                <a:latin typeface="Calibri"/>
                <a:cs typeface="Calibri"/>
              </a:rPr>
              <a:t>/ </a:t>
            </a:r>
            <a:r>
              <a:rPr sz="900" b="1" spc="5" dirty="0">
                <a:solidFill>
                  <a:srgbClr val="000099"/>
                </a:solidFill>
                <a:latin typeface="Calibri"/>
                <a:cs typeface="Calibri"/>
              </a:rPr>
              <a:t> </a:t>
            </a:r>
            <a:r>
              <a:rPr sz="900" b="1" spc="-5" dirty="0">
                <a:solidFill>
                  <a:srgbClr val="000099"/>
                </a:solidFill>
                <a:latin typeface="Calibri"/>
                <a:cs typeface="Calibri"/>
              </a:rPr>
              <a:t>T</a:t>
            </a:r>
            <a:r>
              <a:rPr sz="900" b="1" spc="-20" dirty="0">
                <a:solidFill>
                  <a:srgbClr val="000099"/>
                </a:solidFill>
                <a:latin typeface="Calibri"/>
                <a:cs typeface="Calibri"/>
              </a:rPr>
              <a:t>ox</a:t>
            </a:r>
            <a:r>
              <a:rPr sz="900" b="1" spc="-5" dirty="0">
                <a:solidFill>
                  <a:srgbClr val="000099"/>
                </a:solidFill>
                <a:latin typeface="Calibri"/>
                <a:cs typeface="Calibri"/>
              </a:rPr>
              <a:t>ico</a:t>
            </a:r>
            <a:r>
              <a:rPr sz="900" b="1" dirty="0">
                <a:solidFill>
                  <a:srgbClr val="000099"/>
                </a:solidFill>
                <a:latin typeface="Calibri"/>
                <a:cs typeface="Calibri"/>
              </a:rPr>
              <a:t>k</a:t>
            </a:r>
            <a:r>
              <a:rPr sz="900" b="1" spc="-20" dirty="0">
                <a:solidFill>
                  <a:srgbClr val="000099"/>
                </a:solidFill>
                <a:latin typeface="Calibri"/>
                <a:cs typeface="Calibri"/>
              </a:rPr>
              <a:t>i</a:t>
            </a:r>
            <a:r>
              <a:rPr sz="900" b="1" spc="-5" dirty="0">
                <a:solidFill>
                  <a:srgbClr val="000099"/>
                </a:solidFill>
                <a:latin typeface="Calibri"/>
                <a:cs typeface="Calibri"/>
              </a:rPr>
              <a:t>n</a:t>
            </a:r>
            <a:r>
              <a:rPr sz="900" b="1" dirty="0">
                <a:solidFill>
                  <a:srgbClr val="000099"/>
                </a:solidFill>
                <a:latin typeface="Calibri"/>
                <a:cs typeface="Calibri"/>
              </a:rPr>
              <a:t>et</a:t>
            </a:r>
            <a:r>
              <a:rPr sz="900" b="1" spc="-20" dirty="0">
                <a:solidFill>
                  <a:srgbClr val="000099"/>
                </a:solidFill>
                <a:latin typeface="Calibri"/>
                <a:cs typeface="Calibri"/>
              </a:rPr>
              <a:t>i</a:t>
            </a:r>
            <a:r>
              <a:rPr sz="900" b="1" spc="-5" dirty="0">
                <a:solidFill>
                  <a:srgbClr val="000099"/>
                </a:solidFill>
                <a:latin typeface="Calibri"/>
                <a:cs typeface="Calibri"/>
              </a:rPr>
              <a:t>c</a:t>
            </a:r>
            <a:r>
              <a:rPr sz="900" b="1" dirty="0">
                <a:solidFill>
                  <a:srgbClr val="000099"/>
                </a:solidFill>
                <a:latin typeface="Calibri"/>
                <a:cs typeface="Calibri"/>
              </a:rPr>
              <a:t>s</a:t>
            </a:r>
            <a:endParaRPr sz="9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800">
              <a:latin typeface="Calibri"/>
              <a:cs typeface="Calibri"/>
            </a:endParaRPr>
          </a:p>
          <a:p>
            <a:pPr marL="1905" algn="ctr">
              <a:lnSpc>
                <a:spcPct val="100000"/>
              </a:lnSpc>
            </a:pPr>
            <a:r>
              <a:rPr sz="900" b="1" spc="-5" dirty="0">
                <a:solidFill>
                  <a:srgbClr val="000099"/>
                </a:solidFill>
                <a:latin typeface="Calibri"/>
                <a:cs typeface="Calibri"/>
              </a:rPr>
              <a:t>D</a:t>
            </a:r>
            <a:r>
              <a:rPr sz="900" b="1" dirty="0">
                <a:solidFill>
                  <a:srgbClr val="000099"/>
                </a:solidFill>
                <a:latin typeface="Calibri"/>
                <a:cs typeface="Calibri"/>
              </a:rPr>
              <a:t>r</a:t>
            </a:r>
            <a:r>
              <a:rPr sz="900" b="1" spc="-5" dirty="0">
                <a:solidFill>
                  <a:srgbClr val="000099"/>
                </a:solidFill>
                <a:latin typeface="Calibri"/>
                <a:cs typeface="Calibri"/>
              </a:rPr>
              <a:t>u</a:t>
            </a:r>
            <a:r>
              <a:rPr sz="900" b="1" dirty="0">
                <a:solidFill>
                  <a:srgbClr val="000099"/>
                </a:solidFill>
                <a:latin typeface="Calibri"/>
                <a:cs typeface="Calibri"/>
              </a:rPr>
              <a:t>g</a:t>
            </a:r>
            <a:r>
              <a:rPr sz="900" b="1" spc="-55" dirty="0">
                <a:solidFill>
                  <a:srgbClr val="000099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000099"/>
                </a:solidFill>
                <a:latin typeface="Calibri"/>
                <a:cs typeface="Calibri"/>
              </a:rPr>
              <a:t>Meta</a:t>
            </a:r>
            <a:r>
              <a:rPr sz="900" b="1" spc="-5" dirty="0">
                <a:solidFill>
                  <a:srgbClr val="000099"/>
                </a:solidFill>
                <a:latin typeface="Calibri"/>
                <a:cs typeface="Calibri"/>
              </a:rPr>
              <a:t>boli</a:t>
            </a:r>
            <a:r>
              <a:rPr sz="900" b="1" dirty="0">
                <a:solidFill>
                  <a:srgbClr val="000099"/>
                </a:solidFill>
                <a:latin typeface="Calibri"/>
                <a:cs typeface="Calibri"/>
              </a:rPr>
              <a:t>sm</a:t>
            </a:r>
            <a:endParaRPr sz="9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800">
              <a:latin typeface="Calibri"/>
              <a:cs typeface="Calibri"/>
            </a:endParaRPr>
          </a:p>
          <a:p>
            <a:pPr marL="100965" marR="83820" indent="-33655" algn="ctr">
              <a:lnSpc>
                <a:spcPct val="100000"/>
              </a:lnSpc>
            </a:pPr>
            <a:r>
              <a:rPr sz="900" b="1" spc="-5" dirty="0">
                <a:solidFill>
                  <a:srgbClr val="000099"/>
                </a:solidFill>
                <a:latin typeface="Calibri"/>
                <a:cs typeface="Calibri"/>
              </a:rPr>
              <a:t>Reproductive </a:t>
            </a:r>
            <a:r>
              <a:rPr sz="900" b="1" dirty="0">
                <a:solidFill>
                  <a:srgbClr val="000099"/>
                </a:solidFill>
                <a:latin typeface="Calibri"/>
                <a:cs typeface="Calibri"/>
              </a:rPr>
              <a:t> </a:t>
            </a:r>
            <a:r>
              <a:rPr sz="900" b="1" spc="-5" dirty="0">
                <a:solidFill>
                  <a:srgbClr val="000099"/>
                </a:solidFill>
                <a:latin typeface="Calibri"/>
                <a:cs typeface="Calibri"/>
              </a:rPr>
              <a:t>T</a:t>
            </a:r>
            <a:r>
              <a:rPr sz="900" b="1" spc="-10" dirty="0">
                <a:solidFill>
                  <a:srgbClr val="000099"/>
                </a:solidFill>
                <a:latin typeface="Calibri"/>
                <a:cs typeface="Calibri"/>
              </a:rPr>
              <a:t>ox</a:t>
            </a:r>
            <a:r>
              <a:rPr sz="900" b="1" spc="-5" dirty="0">
                <a:solidFill>
                  <a:srgbClr val="000099"/>
                </a:solidFill>
                <a:latin typeface="Calibri"/>
                <a:cs typeface="Calibri"/>
              </a:rPr>
              <a:t>ici</a:t>
            </a:r>
            <a:r>
              <a:rPr sz="900" b="1" dirty="0">
                <a:solidFill>
                  <a:srgbClr val="000099"/>
                </a:solidFill>
                <a:latin typeface="Calibri"/>
                <a:cs typeface="Calibri"/>
              </a:rPr>
              <a:t>ty</a:t>
            </a:r>
            <a:r>
              <a:rPr sz="900" b="1" spc="-70" dirty="0">
                <a:solidFill>
                  <a:srgbClr val="000099"/>
                </a:solidFill>
                <a:latin typeface="Calibri"/>
                <a:cs typeface="Calibri"/>
              </a:rPr>
              <a:t> </a:t>
            </a:r>
            <a:r>
              <a:rPr sz="900" b="1" spc="-5" dirty="0">
                <a:solidFill>
                  <a:srgbClr val="000099"/>
                </a:solidFill>
                <a:latin typeface="Calibri"/>
                <a:cs typeface="Calibri"/>
              </a:rPr>
              <a:t>Testin</a:t>
            </a:r>
            <a:r>
              <a:rPr sz="900" b="1" dirty="0">
                <a:solidFill>
                  <a:srgbClr val="000099"/>
                </a:solidFill>
                <a:latin typeface="Calibri"/>
                <a:cs typeface="Calibri"/>
              </a:rPr>
              <a:t>g  </a:t>
            </a:r>
            <a:r>
              <a:rPr sz="900" b="1" spc="-10" dirty="0">
                <a:solidFill>
                  <a:srgbClr val="000099"/>
                </a:solidFill>
                <a:latin typeface="Calibri"/>
                <a:cs typeface="Calibri"/>
              </a:rPr>
              <a:t>(</a:t>
            </a:r>
            <a:r>
              <a:rPr sz="900" b="1" dirty="0">
                <a:solidFill>
                  <a:srgbClr val="000099"/>
                </a:solidFill>
                <a:latin typeface="Calibri"/>
                <a:cs typeface="Calibri"/>
              </a:rPr>
              <a:t>tera</a:t>
            </a:r>
            <a:r>
              <a:rPr sz="900" b="1" spc="-5" dirty="0">
                <a:solidFill>
                  <a:srgbClr val="000099"/>
                </a:solidFill>
                <a:latin typeface="Calibri"/>
                <a:cs typeface="Calibri"/>
              </a:rPr>
              <a:t>t</a:t>
            </a:r>
            <a:r>
              <a:rPr sz="900" b="1" spc="-20" dirty="0">
                <a:solidFill>
                  <a:srgbClr val="000099"/>
                </a:solidFill>
                <a:latin typeface="Calibri"/>
                <a:cs typeface="Calibri"/>
              </a:rPr>
              <a:t>o</a:t>
            </a:r>
            <a:r>
              <a:rPr sz="900" b="1" dirty="0">
                <a:solidFill>
                  <a:srgbClr val="000099"/>
                </a:solidFill>
                <a:latin typeface="Calibri"/>
                <a:cs typeface="Calibri"/>
              </a:rPr>
              <a:t>ge</a:t>
            </a:r>
            <a:r>
              <a:rPr sz="900" b="1" spc="-5" dirty="0">
                <a:solidFill>
                  <a:srgbClr val="000099"/>
                </a:solidFill>
                <a:latin typeface="Calibri"/>
                <a:cs typeface="Calibri"/>
              </a:rPr>
              <a:t>n</a:t>
            </a:r>
            <a:r>
              <a:rPr sz="900" b="1" spc="-10" dirty="0">
                <a:solidFill>
                  <a:srgbClr val="000099"/>
                </a:solidFill>
                <a:latin typeface="Calibri"/>
                <a:cs typeface="Calibri"/>
              </a:rPr>
              <a:t>ic</a:t>
            </a:r>
            <a:r>
              <a:rPr sz="900" b="1" spc="-5" dirty="0">
                <a:solidFill>
                  <a:srgbClr val="000099"/>
                </a:solidFill>
                <a:latin typeface="Calibri"/>
                <a:cs typeface="Calibri"/>
              </a:rPr>
              <a:t>i</a:t>
            </a:r>
            <a:r>
              <a:rPr sz="900" b="1" dirty="0">
                <a:solidFill>
                  <a:srgbClr val="000099"/>
                </a:solidFill>
                <a:latin typeface="Calibri"/>
                <a:cs typeface="Calibri"/>
              </a:rPr>
              <a:t>ty)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52" name="object 52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6649211" y="1720595"/>
            <a:ext cx="976883" cy="1330452"/>
          </a:xfrm>
          <a:prstGeom prst="rect">
            <a:avLst/>
          </a:prstGeom>
        </p:spPr>
      </p:pic>
      <p:sp>
        <p:nvSpPr>
          <p:cNvPr id="53" name="object 53"/>
          <p:cNvSpPr txBox="1"/>
          <p:nvPr/>
        </p:nvSpPr>
        <p:spPr>
          <a:xfrm>
            <a:off x="6579107" y="1802892"/>
            <a:ext cx="965200" cy="1318260"/>
          </a:xfrm>
          <a:prstGeom prst="rect">
            <a:avLst/>
          </a:prstGeom>
          <a:solidFill>
            <a:srgbClr val="FFFF99"/>
          </a:solidFill>
          <a:ln w="9144">
            <a:solidFill>
              <a:srgbClr val="FFFFFF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9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900">
              <a:latin typeface="Times New Roman"/>
              <a:cs typeface="Times New Roman"/>
            </a:endParaRPr>
          </a:p>
          <a:p>
            <a:pPr marL="10160" algn="ctr">
              <a:lnSpc>
                <a:spcPct val="100000"/>
              </a:lnSpc>
              <a:spcBef>
                <a:spcPts val="665"/>
              </a:spcBef>
            </a:pPr>
            <a:r>
              <a:rPr sz="900" b="1" spc="-5" dirty="0">
                <a:solidFill>
                  <a:srgbClr val="000099"/>
                </a:solidFill>
                <a:latin typeface="Calibri"/>
                <a:cs typeface="Calibri"/>
              </a:rPr>
              <a:t>Patients</a:t>
            </a:r>
            <a:endParaRPr sz="900">
              <a:latin typeface="Calibri"/>
              <a:cs typeface="Calibri"/>
            </a:endParaRPr>
          </a:p>
          <a:p>
            <a:pPr marL="121285" marR="113664" indent="-17145" algn="ctr">
              <a:lnSpc>
                <a:spcPct val="128899"/>
              </a:lnSpc>
              <a:spcBef>
                <a:spcPts val="775"/>
              </a:spcBef>
            </a:pPr>
            <a:r>
              <a:rPr sz="900" b="1" spc="-15" dirty="0">
                <a:solidFill>
                  <a:srgbClr val="000099"/>
                </a:solidFill>
                <a:latin typeface="Calibri"/>
                <a:cs typeface="Calibri"/>
              </a:rPr>
              <a:t>Small </a:t>
            </a:r>
            <a:r>
              <a:rPr sz="900" b="1" spc="-5" dirty="0">
                <a:solidFill>
                  <a:srgbClr val="000099"/>
                </a:solidFill>
                <a:latin typeface="Calibri"/>
                <a:cs typeface="Calibri"/>
              </a:rPr>
              <a:t>scale </a:t>
            </a:r>
            <a:r>
              <a:rPr sz="900" b="1" dirty="0">
                <a:solidFill>
                  <a:srgbClr val="000099"/>
                </a:solidFill>
                <a:latin typeface="Calibri"/>
                <a:cs typeface="Calibri"/>
              </a:rPr>
              <a:t> eff</a:t>
            </a:r>
            <a:r>
              <a:rPr sz="900" b="1" spc="-5" dirty="0">
                <a:solidFill>
                  <a:srgbClr val="000099"/>
                </a:solidFill>
                <a:latin typeface="Calibri"/>
                <a:cs typeface="Calibri"/>
              </a:rPr>
              <a:t>ic</a:t>
            </a:r>
            <a:r>
              <a:rPr sz="900" b="1" dirty="0">
                <a:solidFill>
                  <a:srgbClr val="000099"/>
                </a:solidFill>
                <a:latin typeface="Calibri"/>
                <a:cs typeface="Calibri"/>
              </a:rPr>
              <a:t>a</a:t>
            </a:r>
            <a:r>
              <a:rPr sz="900" b="1" spc="-5" dirty="0">
                <a:solidFill>
                  <a:srgbClr val="000099"/>
                </a:solidFill>
                <a:latin typeface="Calibri"/>
                <a:cs typeface="Calibri"/>
              </a:rPr>
              <a:t>c</a:t>
            </a:r>
            <a:r>
              <a:rPr sz="900" b="1" dirty="0">
                <a:solidFill>
                  <a:srgbClr val="000099"/>
                </a:solidFill>
                <a:latin typeface="Calibri"/>
                <a:cs typeface="Calibri"/>
              </a:rPr>
              <a:t>y</a:t>
            </a:r>
            <a:r>
              <a:rPr sz="900" b="1" spc="-45" dirty="0">
                <a:solidFill>
                  <a:srgbClr val="000099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000099"/>
                </a:solidFill>
                <a:latin typeface="Calibri"/>
                <a:cs typeface="Calibri"/>
              </a:rPr>
              <a:t>st</a:t>
            </a:r>
            <a:r>
              <a:rPr sz="900" b="1" spc="-5" dirty="0">
                <a:solidFill>
                  <a:srgbClr val="000099"/>
                </a:solidFill>
                <a:latin typeface="Calibri"/>
                <a:cs typeface="Calibri"/>
              </a:rPr>
              <a:t>udi</a:t>
            </a:r>
            <a:r>
              <a:rPr sz="900" b="1" dirty="0">
                <a:solidFill>
                  <a:srgbClr val="000099"/>
                </a:solidFill>
                <a:latin typeface="Calibri"/>
                <a:cs typeface="Calibri"/>
              </a:rPr>
              <a:t>es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54" name="object 54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7754111" y="1734311"/>
            <a:ext cx="1027176" cy="1304544"/>
          </a:xfrm>
          <a:prstGeom prst="rect">
            <a:avLst/>
          </a:prstGeom>
        </p:spPr>
      </p:pic>
      <p:sp>
        <p:nvSpPr>
          <p:cNvPr id="55" name="object 55"/>
          <p:cNvSpPr txBox="1"/>
          <p:nvPr/>
        </p:nvSpPr>
        <p:spPr>
          <a:xfrm>
            <a:off x="7684007" y="1816607"/>
            <a:ext cx="1015365" cy="1292860"/>
          </a:xfrm>
          <a:prstGeom prst="rect">
            <a:avLst/>
          </a:prstGeom>
          <a:solidFill>
            <a:srgbClr val="FFFF99"/>
          </a:solidFill>
          <a:ln w="9144">
            <a:solidFill>
              <a:srgbClr val="FFFFFF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9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25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900" b="1" spc="-5" dirty="0">
                <a:solidFill>
                  <a:srgbClr val="000099"/>
                </a:solidFill>
                <a:latin typeface="Calibri"/>
                <a:cs typeface="Calibri"/>
              </a:rPr>
              <a:t>Patients</a:t>
            </a:r>
            <a:endParaRPr sz="9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850">
              <a:latin typeface="Calibri"/>
              <a:cs typeface="Calibri"/>
            </a:endParaRPr>
          </a:p>
          <a:p>
            <a:pPr marL="235585" marR="219710" indent="-2540" algn="ctr">
              <a:lnSpc>
                <a:spcPct val="95000"/>
              </a:lnSpc>
            </a:pPr>
            <a:r>
              <a:rPr sz="900" b="1" dirty="0">
                <a:solidFill>
                  <a:srgbClr val="000099"/>
                </a:solidFill>
                <a:latin typeface="Calibri"/>
                <a:cs typeface="Calibri"/>
              </a:rPr>
              <a:t>Large</a:t>
            </a:r>
            <a:r>
              <a:rPr sz="900" b="1" spc="-20" dirty="0">
                <a:solidFill>
                  <a:srgbClr val="000099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000099"/>
                </a:solidFill>
                <a:latin typeface="Calibri"/>
                <a:cs typeface="Calibri"/>
              </a:rPr>
              <a:t>s</a:t>
            </a:r>
            <a:r>
              <a:rPr sz="900" b="1" spc="-5" dirty="0">
                <a:solidFill>
                  <a:srgbClr val="000099"/>
                </a:solidFill>
                <a:latin typeface="Calibri"/>
                <a:cs typeface="Calibri"/>
              </a:rPr>
              <a:t>c</a:t>
            </a:r>
            <a:r>
              <a:rPr sz="900" b="1" dirty="0">
                <a:solidFill>
                  <a:srgbClr val="000099"/>
                </a:solidFill>
                <a:latin typeface="Calibri"/>
                <a:cs typeface="Calibri"/>
              </a:rPr>
              <a:t>a</a:t>
            </a:r>
            <a:r>
              <a:rPr sz="900" b="1" spc="-10" dirty="0">
                <a:solidFill>
                  <a:srgbClr val="000099"/>
                </a:solidFill>
                <a:latin typeface="Calibri"/>
                <a:cs typeface="Calibri"/>
              </a:rPr>
              <a:t>l</a:t>
            </a:r>
            <a:r>
              <a:rPr sz="900" b="1" dirty="0">
                <a:solidFill>
                  <a:srgbClr val="000099"/>
                </a:solidFill>
                <a:latin typeface="Calibri"/>
                <a:cs typeface="Calibri"/>
              </a:rPr>
              <a:t>e  </a:t>
            </a:r>
            <a:r>
              <a:rPr sz="900" b="1" spc="-5" dirty="0">
                <a:solidFill>
                  <a:srgbClr val="000099"/>
                </a:solidFill>
                <a:latin typeface="Calibri"/>
                <a:cs typeface="Calibri"/>
              </a:rPr>
              <a:t>mul</a:t>
            </a:r>
            <a:r>
              <a:rPr sz="900" b="1" dirty="0">
                <a:solidFill>
                  <a:srgbClr val="000099"/>
                </a:solidFill>
                <a:latin typeface="Calibri"/>
                <a:cs typeface="Calibri"/>
              </a:rPr>
              <a:t>t</a:t>
            </a:r>
            <a:r>
              <a:rPr sz="900" b="1" spc="-20" dirty="0">
                <a:solidFill>
                  <a:srgbClr val="000099"/>
                </a:solidFill>
                <a:latin typeface="Calibri"/>
                <a:cs typeface="Calibri"/>
              </a:rPr>
              <a:t>i</a:t>
            </a:r>
            <a:r>
              <a:rPr sz="900" b="1" spc="-5" dirty="0">
                <a:solidFill>
                  <a:srgbClr val="000099"/>
                </a:solidFill>
                <a:latin typeface="Calibri"/>
                <a:cs typeface="Calibri"/>
              </a:rPr>
              <a:t>c</a:t>
            </a:r>
            <a:r>
              <a:rPr sz="900" b="1" spc="5" dirty="0">
                <a:solidFill>
                  <a:srgbClr val="000099"/>
                </a:solidFill>
                <a:latin typeface="Calibri"/>
                <a:cs typeface="Calibri"/>
              </a:rPr>
              <a:t>e</a:t>
            </a:r>
            <a:r>
              <a:rPr sz="900" b="1" spc="-5" dirty="0">
                <a:solidFill>
                  <a:srgbClr val="000099"/>
                </a:solidFill>
                <a:latin typeface="Calibri"/>
                <a:cs typeface="Calibri"/>
              </a:rPr>
              <a:t>n</a:t>
            </a:r>
            <a:r>
              <a:rPr sz="900" b="1" dirty="0">
                <a:solidFill>
                  <a:srgbClr val="000099"/>
                </a:solidFill>
                <a:latin typeface="Calibri"/>
                <a:cs typeface="Calibri"/>
              </a:rPr>
              <a:t>tre  </a:t>
            </a:r>
            <a:r>
              <a:rPr sz="900" b="1" spc="-5" dirty="0">
                <a:solidFill>
                  <a:srgbClr val="000099"/>
                </a:solidFill>
                <a:latin typeface="Calibri"/>
                <a:cs typeface="Calibri"/>
              </a:rPr>
              <a:t>studies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56" name="object 56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6673595" y="3144011"/>
            <a:ext cx="2121407" cy="2406396"/>
          </a:xfrm>
          <a:prstGeom prst="rect">
            <a:avLst/>
          </a:prstGeom>
        </p:spPr>
      </p:pic>
      <p:sp>
        <p:nvSpPr>
          <p:cNvPr id="57" name="object 57"/>
          <p:cNvSpPr txBox="1"/>
          <p:nvPr/>
        </p:nvSpPr>
        <p:spPr>
          <a:xfrm>
            <a:off x="6603492" y="3226307"/>
            <a:ext cx="2109470" cy="2394585"/>
          </a:xfrm>
          <a:prstGeom prst="rect">
            <a:avLst/>
          </a:prstGeom>
          <a:solidFill>
            <a:srgbClr val="FFFF99"/>
          </a:solidFill>
          <a:ln w="9144">
            <a:solidFill>
              <a:srgbClr val="FFFFFF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9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9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9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85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900" b="1" spc="-5" dirty="0">
                <a:solidFill>
                  <a:srgbClr val="000099"/>
                </a:solidFill>
                <a:latin typeface="Calibri"/>
                <a:cs typeface="Calibri"/>
              </a:rPr>
              <a:t>Chronic</a:t>
            </a:r>
            <a:r>
              <a:rPr sz="900" b="1" spc="-25" dirty="0">
                <a:solidFill>
                  <a:srgbClr val="000099"/>
                </a:solidFill>
                <a:latin typeface="Calibri"/>
                <a:cs typeface="Calibri"/>
              </a:rPr>
              <a:t> </a:t>
            </a:r>
            <a:r>
              <a:rPr sz="900" b="1" spc="-5" dirty="0">
                <a:solidFill>
                  <a:srgbClr val="000099"/>
                </a:solidFill>
                <a:latin typeface="Calibri"/>
                <a:cs typeface="Calibri"/>
              </a:rPr>
              <a:t>(long</a:t>
            </a:r>
            <a:r>
              <a:rPr sz="900" b="1" spc="-25" dirty="0">
                <a:solidFill>
                  <a:srgbClr val="000099"/>
                </a:solidFill>
                <a:latin typeface="Calibri"/>
                <a:cs typeface="Calibri"/>
              </a:rPr>
              <a:t> </a:t>
            </a:r>
            <a:r>
              <a:rPr sz="900" b="1" spc="-5" dirty="0">
                <a:solidFill>
                  <a:srgbClr val="000099"/>
                </a:solidFill>
                <a:latin typeface="Calibri"/>
                <a:cs typeface="Calibri"/>
              </a:rPr>
              <a:t>term)</a:t>
            </a:r>
            <a:r>
              <a:rPr sz="900" b="1" spc="-35" dirty="0">
                <a:solidFill>
                  <a:srgbClr val="000099"/>
                </a:solidFill>
                <a:latin typeface="Calibri"/>
                <a:cs typeface="Calibri"/>
              </a:rPr>
              <a:t> </a:t>
            </a:r>
            <a:r>
              <a:rPr sz="900" b="1" spc="-5" dirty="0">
                <a:solidFill>
                  <a:srgbClr val="000099"/>
                </a:solidFill>
                <a:latin typeface="Calibri"/>
                <a:cs typeface="Calibri"/>
              </a:rPr>
              <a:t>toxicity</a:t>
            </a:r>
            <a:r>
              <a:rPr sz="900" b="1" spc="30" dirty="0">
                <a:solidFill>
                  <a:srgbClr val="000099"/>
                </a:solidFill>
                <a:latin typeface="Calibri"/>
                <a:cs typeface="Calibri"/>
              </a:rPr>
              <a:t> </a:t>
            </a:r>
            <a:r>
              <a:rPr sz="900" b="1" spc="-5" dirty="0">
                <a:solidFill>
                  <a:srgbClr val="000099"/>
                </a:solidFill>
                <a:latin typeface="Calibri"/>
                <a:cs typeface="Calibri"/>
              </a:rPr>
              <a:t>testing</a:t>
            </a:r>
            <a:endParaRPr sz="900">
              <a:latin typeface="Calibri"/>
              <a:cs typeface="Calibri"/>
            </a:endParaRPr>
          </a:p>
          <a:p>
            <a:pPr marL="3810" algn="ctr">
              <a:lnSpc>
                <a:spcPct val="100000"/>
              </a:lnSpc>
            </a:pPr>
            <a:r>
              <a:rPr sz="900" b="1" dirty="0">
                <a:solidFill>
                  <a:srgbClr val="000099"/>
                </a:solidFill>
                <a:latin typeface="Calibri"/>
                <a:cs typeface="Calibri"/>
              </a:rPr>
              <a:t>+</a:t>
            </a:r>
            <a:endParaRPr sz="9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900" b="1" dirty="0">
                <a:solidFill>
                  <a:srgbClr val="000099"/>
                </a:solidFill>
                <a:latin typeface="Calibri"/>
                <a:cs typeface="Calibri"/>
              </a:rPr>
              <a:t>B</a:t>
            </a:r>
            <a:r>
              <a:rPr sz="900" b="1" spc="-10" dirty="0">
                <a:solidFill>
                  <a:srgbClr val="000099"/>
                </a:solidFill>
                <a:latin typeface="Calibri"/>
                <a:cs typeface="Calibri"/>
              </a:rPr>
              <a:t>i</a:t>
            </a:r>
            <a:r>
              <a:rPr sz="900" b="1" spc="-5" dirty="0">
                <a:solidFill>
                  <a:srgbClr val="000099"/>
                </a:solidFill>
                <a:latin typeface="Calibri"/>
                <a:cs typeface="Calibri"/>
              </a:rPr>
              <a:t>o</a:t>
            </a:r>
            <a:r>
              <a:rPr sz="900" b="1" dirty="0">
                <a:solidFill>
                  <a:srgbClr val="000099"/>
                </a:solidFill>
                <a:latin typeface="Calibri"/>
                <a:cs typeface="Calibri"/>
              </a:rPr>
              <a:t>a</a:t>
            </a:r>
            <a:r>
              <a:rPr sz="900" b="1" spc="-5" dirty="0">
                <a:solidFill>
                  <a:srgbClr val="000099"/>
                </a:solidFill>
                <a:latin typeface="Calibri"/>
                <a:cs typeface="Calibri"/>
              </a:rPr>
              <a:t>n</a:t>
            </a:r>
            <a:r>
              <a:rPr sz="900" b="1" dirty="0">
                <a:solidFill>
                  <a:srgbClr val="000099"/>
                </a:solidFill>
                <a:latin typeface="Calibri"/>
                <a:cs typeface="Calibri"/>
              </a:rPr>
              <a:t>a</a:t>
            </a:r>
            <a:r>
              <a:rPr sz="900" b="1" spc="-10" dirty="0">
                <a:solidFill>
                  <a:srgbClr val="000099"/>
                </a:solidFill>
                <a:latin typeface="Calibri"/>
                <a:cs typeface="Calibri"/>
              </a:rPr>
              <a:t>l</a:t>
            </a:r>
            <a:r>
              <a:rPr sz="900" b="1" dirty="0">
                <a:solidFill>
                  <a:srgbClr val="000099"/>
                </a:solidFill>
                <a:latin typeface="Calibri"/>
                <a:cs typeface="Calibri"/>
              </a:rPr>
              <a:t>ys</a:t>
            </a:r>
            <a:r>
              <a:rPr sz="900" b="1" spc="-5" dirty="0">
                <a:solidFill>
                  <a:srgbClr val="000099"/>
                </a:solidFill>
                <a:latin typeface="Calibri"/>
                <a:cs typeface="Calibri"/>
              </a:rPr>
              <a:t>i</a:t>
            </a:r>
            <a:r>
              <a:rPr sz="900" b="1" dirty="0">
                <a:solidFill>
                  <a:srgbClr val="000099"/>
                </a:solidFill>
                <a:latin typeface="Calibri"/>
                <a:cs typeface="Calibri"/>
              </a:rPr>
              <a:t>s</a:t>
            </a:r>
            <a:r>
              <a:rPr sz="900" b="1" spc="-10" dirty="0">
                <a:solidFill>
                  <a:srgbClr val="000099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000099"/>
                </a:solidFill>
                <a:latin typeface="Calibri"/>
                <a:cs typeface="Calibri"/>
              </a:rPr>
              <a:t>/</a:t>
            </a:r>
            <a:r>
              <a:rPr sz="900" b="1" spc="-40" dirty="0">
                <a:solidFill>
                  <a:srgbClr val="000099"/>
                </a:solidFill>
                <a:latin typeface="Calibri"/>
                <a:cs typeface="Calibri"/>
              </a:rPr>
              <a:t> </a:t>
            </a:r>
            <a:r>
              <a:rPr sz="900" b="1" spc="-5" dirty="0">
                <a:solidFill>
                  <a:srgbClr val="000099"/>
                </a:solidFill>
                <a:latin typeface="Calibri"/>
                <a:cs typeface="Calibri"/>
              </a:rPr>
              <a:t>T</a:t>
            </a:r>
            <a:r>
              <a:rPr sz="900" b="1" spc="-10" dirty="0">
                <a:solidFill>
                  <a:srgbClr val="000099"/>
                </a:solidFill>
                <a:latin typeface="Calibri"/>
                <a:cs typeface="Calibri"/>
              </a:rPr>
              <a:t>ox</a:t>
            </a:r>
            <a:r>
              <a:rPr sz="900" b="1" spc="-5" dirty="0">
                <a:solidFill>
                  <a:srgbClr val="000099"/>
                </a:solidFill>
                <a:latin typeface="Calibri"/>
                <a:cs typeface="Calibri"/>
              </a:rPr>
              <a:t>ico</a:t>
            </a:r>
            <a:r>
              <a:rPr sz="900" b="1" dirty="0">
                <a:solidFill>
                  <a:srgbClr val="000099"/>
                </a:solidFill>
                <a:latin typeface="Calibri"/>
                <a:cs typeface="Calibri"/>
              </a:rPr>
              <a:t>k</a:t>
            </a:r>
            <a:r>
              <a:rPr sz="900" b="1" spc="-10" dirty="0">
                <a:solidFill>
                  <a:srgbClr val="000099"/>
                </a:solidFill>
                <a:latin typeface="Calibri"/>
                <a:cs typeface="Calibri"/>
              </a:rPr>
              <a:t>i</a:t>
            </a:r>
            <a:r>
              <a:rPr sz="900" b="1" spc="-5" dirty="0">
                <a:solidFill>
                  <a:srgbClr val="000099"/>
                </a:solidFill>
                <a:latin typeface="Calibri"/>
                <a:cs typeface="Calibri"/>
              </a:rPr>
              <a:t>n</a:t>
            </a:r>
            <a:r>
              <a:rPr sz="900" b="1" dirty="0">
                <a:solidFill>
                  <a:srgbClr val="000099"/>
                </a:solidFill>
                <a:latin typeface="Calibri"/>
                <a:cs typeface="Calibri"/>
              </a:rPr>
              <a:t>et</a:t>
            </a:r>
            <a:r>
              <a:rPr sz="900" b="1" spc="-10" dirty="0">
                <a:solidFill>
                  <a:srgbClr val="000099"/>
                </a:solidFill>
                <a:latin typeface="Calibri"/>
                <a:cs typeface="Calibri"/>
              </a:rPr>
              <a:t>i</a:t>
            </a:r>
            <a:r>
              <a:rPr sz="900" b="1" spc="-5" dirty="0">
                <a:solidFill>
                  <a:srgbClr val="000099"/>
                </a:solidFill>
                <a:latin typeface="Calibri"/>
                <a:cs typeface="Calibri"/>
              </a:rPr>
              <a:t>c</a:t>
            </a:r>
            <a:r>
              <a:rPr sz="900" b="1" dirty="0">
                <a:solidFill>
                  <a:srgbClr val="000099"/>
                </a:solidFill>
                <a:latin typeface="Calibri"/>
                <a:cs typeface="Calibri"/>
              </a:rPr>
              <a:t>s</a:t>
            </a:r>
            <a:endParaRPr sz="9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800">
              <a:latin typeface="Calibri"/>
              <a:cs typeface="Calibri"/>
            </a:endParaRPr>
          </a:p>
          <a:p>
            <a:pPr marL="351155" marR="362585" algn="ctr">
              <a:lnSpc>
                <a:spcPct val="100000"/>
              </a:lnSpc>
            </a:pPr>
            <a:r>
              <a:rPr sz="900" b="1" spc="-5" dirty="0">
                <a:solidFill>
                  <a:srgbClr val="000099"/>
                </a:solidFill>
                <a:latin typeface="Calibri"/>
                <a:cs typeface="Calibri"/>
              </a:rPr>
              <a:t>R</a:t>
            </a:r>
            <a:r>
              <a:rPr sz="900" b="1" dirty="0">
                <a:solidFill>
                  <a:srgbClr val="000099"/>
                </a:solidFill>
                <a:latin typeface="Calibri"/>
                <a:cs typeface="Calibri"/>
              </a:rPr>
              <a:t>e</a:t>
            </a:r>
            <a:r>
              <a:rPr sz="900" b="1" spc="-5" dirty="0">
                <a:solidFill>
                  <a:srgbClr val="000099"/>
                </a:solidFill>
                <a:latin typeface="Calibri"/>
                <a:cs typeface="Calibri"/>
              </a:rPr>
              <a:t>p</a:t>
            </a:r>
            <a:r>
              <a:rPr sz="900" b="1" dirty="0">
                <a:solidFill>
                  <a:srgbClr val="000099"/>
                </a:solidFill>
                <a:latin typeface="Calibri"/>
                <a:cs typeface="Calibri"/>
              </a:rPr>
              <a:t>r</a:t>
            </a:r>
            <a:r>
              <a:rPr sz="900" b="1" spc="-5" dirty="0">
                <a:solidFill>
                  <a:srgbClr val="000099"/>
                </a:solidFill>
                <a:latin typeface="Calibri"/>
                <a:cs typeface="Calibri"/>
              </a:rPr>
              <a:t>oduc</a:t>
            </a:r>
            <a:r>
              <a:rPr sz="900" b="1" dirty="0">
                <a:solidFill>
                  <a:srgbClr val="000099"/>
                </a:solidFill>
                <a:latin typeface="Calibri"/>
                <a:cs typeface="Calibri"/>
              </a:rPr>
              <a:t>t</a:t>
            </a:r>
            <a:r>
              <a:rPr sz="900" b="1" spc="-10" dirty="0">
                <a:solidFill>
                  <a:srgbClr val="000099"/>
                </a:solidFill>
                <a:latin typeface="Calibri"/>
                <a:cs typeface="Calibri"/>
              </a:rPr>
              <a:t>iv</a:t>
            </a:r>
            <a:r>
              <a:rPr sz="900" b="1" dirty="0">
                <a:solidFill>
                  <a:srgbClr val="000099"/>
                </a:solidFill>
                <a:latin typeface="Calibri"/>
                <a:cs typeface="Calibri"/>
              </a:rPr>
              <a:t>e</a:t>
            </a:r>
            <a:r>
              <a:rPr sz="900" b="1" spc="-25" dirty="0">
                <a:solidFill>
                  <a:srgbClr val="000099"/>
                </a:solidFill>
                <a:latin typeface="Calibri"/>
                <a:cs typeface="Calibri"/>
              </a:rPr>
              <a:t> </a:t>
            </a:r>
            <a:r>
              <a:rPr sz="900" b="1" spc="-5" dirty="0">
                <a:solidFill>
                  <a:srgbClr val="000099"/>
                </a:solidFill>
                <a:latin typeface="Calibri"/>
                <a:cs typeface="Calibri"/>
              </a:rPr>
              <a:t>T</a:t>
            </a:r>
            <a:r>
              <a:rPr sz="900" b="1" spc="-10" dirty="0">
                <a:solidFill>
                  <a:srgbClr val="000099"/>
                </a:solidFill>
                <a:latin typeface="Calibri"/>
                <a:cs typeface="Calibri"/>
              </a:rPr>
              <a:t>ox</a:t>
            </a:r>
            <a:r>
              <a:rPr sz="900" b="1" spc="-5" dirty="0">
                <a:solidFill>
                  <a:srgbClr val="000099"/>
                </a:solidFill>
                <a:latin typeface="Calibri"/>
                <a:cs typeface="Calibri"/>
              </a:rPr>
              <a:t>ici</a:t>
            </a:r>
            <a:r>
              <a:rPr sz="900" b="1" dirty="0">
                <a:solidFill>
                  <a:srgbClr val="000099"/>
                </a:solidFill>
                <a:latin typeface="Calibri"/>
                <a:cs typeface="Calibri"/>
              </a:rPr>
              <a:t>ty</a:t>
            </a:r>
            <a:r>
              <a:rPr sz="900" b="1" spc="-10" dirty="0">
                <a:solidFill>
                  <a:srgbClr val="000099"/>
                </a:solidFill>
                <a:latin typeface="Calibri"/>
                <a:cs typeface="Calibri"/>
              </a:rPr>
              <a:t> </a:t>
            </a:r>
            <a:r>
              <a:rPr sz="900" b="1" spc="-5" dirty="0">
                <a:solidFill>
                  <a:srgbClr val="000099"/>
                </a:solidFill>
                <a:latin typeface="Calibri"/>
                <a:cs typeface="Calibri"/>
              </a:rPr>
              <a:t>Testin</a:t>
            </a:r>
            <a:r>
              <a:rPr sz="900" b="1" dirty="0">
                <a:solidFill>
                  <a:srgbClr val="000099"/>
                </a:solidFill>
                <a:latin typeface="Calibri"/>
                <a:cs typeface="Calibri"/>
              </a:rPr>
              <a:t>g  </a:t>
            </a:r>
            <a:r>
              <a:rPr sz="900" b="1" spc="-5" dirty="0">
                <a:solidFill>
                  <a:srgbClr val="000099"/>
                </a:solidFill>
                <a:latin typeface="Calibri"/>
                <a:cs typeface="Calibri"/>
              </a:rPr>
              <a:t>(</a:t>
            </a:r>
            <a:r>
              <a:rPr sz="900" b="1" dirty="0">
                <a:solidFill>
                  <a:srgbClr val="000099"/>
                </a:solidFill>
                <a:latin typeface="Calibri"/>
                <a:cs typeface="Calibri"/>
              </a:rPr>
              <a:t>fert</a:t>
            </a:r>
            <a:r>
              <a:rPr sz="900" b="1" spc="-10" dirty="0">
                <a:solidFill>
                  <a:srgbClr val="000099"/>
                </a:solidFill>
                <a:latin typeface="Calibri"/>
                <a:cs typeface="Calibri"/>
              </a:rPr>
              <a:t>i</a:t>
            </a:r>
            <a:r>
              <a:rPr sz="900" b="1" spc="-5" dirty="0">
                <a:solidFill>
                  <a:srgbClr val="000099"/>
                </a:solidFill>
                <a:latin typeface="Calibri"/>
                <a:cs typeface="Calibri"/>
              </a:rPr>
              <a:t>li</a:t>
            </a:r>
            <a:r>
              <a:rPr sz="900" b="1" dirty="0">
                <a:solidFill>
                  <a:srgbClr val="000099"/>
                </a:solidFill>
                <a:latin typeface="Calibri"/>
                <a:cs typeface="Calibri"/>
              </a:rPr>
              <a:t>ty</a:t>
            </a:r>
            <a:r>
              <a:rPr sz="900" b="1" spc="-45" dirty="0">
                <a:solidFill>
                  <a:srgbClr val="000099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000099"/>
                </a:solidFill>
                <a:latin typeface="Calibri"/>
                <a:cs typeface="Calibri"/>
              </a:rPr>
              <a:t>a</a:t>
            </a:r>
            <a:r>
              <a:rPr sz="900" b="1" spc="-5" dirty="0">
                <a:solidFill>
                  <a:srgbClr val="000099"/>
                </a:solidFill>
                <a:latin typeface="Calibri"/>
                <a:cs typeface="Calibri"/>
              </a:rPr>
              <a:t>n</a:t>
            </a:r>
            <a:r>
              <a:rPr sz="900" b="1" dirty="0">
                <a:solidFill>
                  <a:srgbClr val="000099"/>
                </a:solidFill>
                <a:latin typeface="Calibri"/>
                <a:cs typeface="Calibri"/>
              </a:rPr>
              <a:t>d</a:t>
            </a:r>
            <a:r>
              <a:rPr sz="900" b="1" spc="-5" dirty="0">
                <a:solidFill>
                  <a:srgbClr val="000099"/>
                </a:solidFill>
                <a:latin typeface="Calibri"/>
                <a:cs typeface="Calibri"/>
              </a:rPr>
              <a:t> p</a:t>
            </a:r>
            <a:r>
              <a:rPr sz="900" b="1" dirty="0">
                <a:solidFill>
                  <a:srgbClr val="000099"/>
                </a:solidFill>
                <a:latin typeface="Calibri"/>
                <a:cs typeface="Calibri"/>
              </a:rPr>
              <a:t>re</a:t>
            </a:r>
            <a:r>
              <a:rPr sz="900" b="1" spc="-5" dirty="0">
                <a:solidFill>
                  <a:srgbClr val="000099"/>
                </a:solidFill>
                <a:latin typeface="Calibri"/>
                <a:cs typeface="Calibri"/>
              </a:rPr>
              <a:t>/po</a:t>
            </a:r>
            <a:r>
              <a:rPr sz="900" b="1" dirty="0">
                <a:solidFill>
                  <a:srgbClr val="000099"/>
                </a:solidFill>
                <a:latin typeface="Calibri"/>
                <a:cs typeface="Calibri"/>
              </a:rPr>
              <a:t>st</a:t>
            </a:r>
            <a:r>
              <a:rPr sz="900" b="1" spc="5" dirty="0">
                <a:solidFill>
                  <a:srgbClr val="000099"/>
                </a:solidFill>
                <a:latin typeface="Calibri"/>
                <a:cs typeface="Calibri"/>
              </a:rPr>
              <a:t> </a:t>
            </a:r>
            <a:r>
              <a:rPr sz="900" b="1" spc="-5" dirty="0">
                <a:solidFill>
                  <a:srgbClr val="000099"/>
                </a:solidFill>
                <a:latin typeface="Calibri"/>
                <a:cs typeface="Calibri"/>
              </a:rPr>
              <a:t>n</a:t>
            </a:r>
            <a:r>
              <a:rPr sz="900" b="1" dirty="0">
                <a:solidFill>
                  <a:srgbClr val="000099"/>
                </a:solidFill>
                <a:latin typeface="Calibri"/>
                <a:cs typeface="Calibri"/>
              </a:rPr>
              <a:t>ata</a:t>
            </a:r>
            <a:r>
              <a:rPr sz="900" b="1" spc="-10" dirty="0">
                <a:solidFill>
                  <a:srgbClr val="000099"/>
                </a:solidFill>
                <a:latin typeface="Calibri"/>
                <a:cs typeface="Calibri"/>
              </a:rPr>
              <a:t>l</a:t>
            </a:r>
            <a:r>
              <a:rPr sz="900" b="1" dirty="0">
                <a:solidFill>
                  <a:srgbClr val="000099"/>
                </a:solidFill>
                <a:latin typeface="Calibri"/>
                <a:cs typeface="Calibri"/>
              </a:rPr>
              <a:t>)</a:t>
            </a:r>
            <a:endParaRPr sz="900">
              <a:latin typeface="Calibri"/>
              <a:cs typeface="Calibri"/>
            </a:endParaRPr>
          </a:p>
          <a:p>
            <a:pPr marL="5080" algn="ctr">
              <a:lnSpc>
                <a:spcPct val="100000"/>
              </a:lnSpc>
              <a:spcBef>
                <a:spcPts val="770"/>
              </a:spcBef>
            </a:pPr>
            <a:r>
              <a:rPr sz="900" b="1" dirty="0">
                <a:solidFill>
                  <a:srgbClr val="000099"/>
                </a:solidFill>
                <a:latin typeface="Calibri"/>
                <a:cs typeface="Calibri"/>
              </a:rPr>
              <a:t>Car</a:t>
            </a:r>
            <a:r>
              <a:rPr sz="900" b="1" spc="-5" dirty="0">
                <a:solidFill>
                  <a:srgbClr val="000099"/>
                </a:solidFill>
                <a:latin typeface="Calibri"/>
                <a:cs typeface="Calibri"/>
              </a:rPr>
              <a:t>cino</a:t>
            </a:r>
            <a:r>
              <a:rPr sz="900" b="1" dirty="0">
                <a:solidFill>
                  <a:srgbClr val="000099"/>
                </a:solidFill>
                <a:latin typeface="Calibri"/>
                <a:cs typeface="Calibri"/>
              </a:rPr>
              <a:t>ge</a:t>
            </a:r>
            <a:r>
              <a:rPr sz="900" b="1" spc="-5" dirty="0">
                <a:solidFill>
                  <a:srgbClr val="000099"/>
                </a:solidFill>
                <a:latin typeface="Calibri"/>
                <a:cs typeface="Calibri"/>
              </a:rPr>
              <a:t>nici</a:t>
            </a:r>
            <a:r>
              <a:rPr sz="900" b="1" dirty="0">
                <a:solidFill>
                  <a:srgbClr val="000099"/>
                </a:solidFill>
                <a:latin typeface="Calibri"/>
                <a:cs typeface="Calibri"/>
              </a:rPr>
              <a:t>ty</a:t>
            </a:r>
            <a:r>
              <a:rPr sz="900" b="1" spc="-45" dirty="0">
                <a:solidFill>
                  <a:srgbClr val="000099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000099"/>
                </a:solidFill>
                <a:latin typeface="Calibri"/>
                <a:cs typeface="Calibri"/>
              </a:rPr>
              <a:t>st</a:t>
            </a:r>
            <a:r>
              <a:rPr sz="900" b="1" spc="-5" dirty="0">
                <a:solidFill>
                  <a:srgbClr val="000099"/>
                </a:solidFill>
                <a:latin typeface="Calibri"/>
                <a:cs typeface="Calibri"/>
              </a:rPr>
              <a:t>udi</a:t>
            </a:r>
            <a:r>
              <a:rPr sz="900" b="1" dirty="0">
                <a:solidFill>
                  <a:srgbClr val="000099"/>
                </a:solidFill>
                <a:latin typeface="Calibri"/>
                <a:cs typeface="Calibri"/>
              </a:rPr>
              <a:t>es</a:t>
            </a:r>
            <a:endParaRPr sz="9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850">
              <a:latin typeface="Calibri"/>
              <a:cs typeface="Calibri"/>
            </a:endParaRPr>
          </a:p>
          <a:p>
            <a:pPr marL="6985" algn="ctr">
              <a:lnSpc>
                <a:spcPct val="100000"/>
              </a:lnSpc>
            </a:pPr>
            <a:r>
              <a:rPr sz="900" b="1" spc="-5" dirty="0">
                <a:solidFill>
                  <a:srgbClr val="000099"/>
                </a:solidFill>
                <a:latin typeface="Calibri"/>
                <a:cs typeface="Calibri"/>
              </a:rPr>
              <a:t>D</a:t>
            </a:r>
            <a:r>
              <a:rPr sz="900" b="1" dirty="0">
                <a:solidFill>
                  <a:srgbClr val="000099"/>
                </a:solidFill>
                <a:latin typeface="Calibri"/>
                <a:cs typeface="Calibri"/>
              </a:rPr>
              <a:t>r</a:t>
            </a:r>
            <a:r>
              <a:rPr sz="900" b="1" spc="-5" dirty="0">
                <a:solidFill>
                  <a:srgbClr val="000099"/>
                </a:solidFill>
                <a:latin typeface="Calibri"/>
                <a:cs typeface="Calibri"/>
              </a:rPr>
              <a:t>u</a:t>
            </a:r>
            <a:r>
              <a:rPr sz="900" b="1" dirty="0">
                <a:solidFill>
                  <a:srgbClr val="000099"/>
                </a:solidFill>
                <a:latin typeface="Calibri"/>
                <a:cs typeface="Calibri"/>
              </a:rPr>
              <a:t>g</a:t>
            </a:r>
            <a:r>
              <a:rPr sz="900" b="1" spc="-30" dirty="0">
                <a:solidFill>
                  <a:srgbClr val="000099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000099"/>
                </a:solidFill>
                <a:latin typeface="Calibri"/>
                <a:cs typeface="Calibri"/>
              </a:rPr>
              <a:t>Meta</a:t>
            </a:r>
            <a:r>
              <a:rPr sz="900" b="1" spc="-5" dirty="0">
                <a:solidFill>
                  <a:srgbClr val="000099"/>
                </a:solidFill>
                <a:latin typeface="Calibri"/>
                <a:cs typeface="Calibri"/>
              </a:rPr>
              <a:t>boli</a:t>
            </a:r>
            <a:r>
              <a:rPr sz="900" b="1" dirty="0">
                <a:solidFill>
                  <a:srgbClr val="000099"/>
                </a:solidFill>
                <a:latin typeface="Calibri"/>
                <a:cs typeface="Calibri"/>
              </a:rPr>
              <a:t>sm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58" name="object 58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9214104" y="1708404"/>
            <a:ext cx="938783" cy="1304544"/>
          </a:xfrm>
          <a:prstGeom prst="rect">
            <a:avLst/>
          </a:prstGeom>
        </p:spPr>
      </p:pic>
      <p:sp>
        <p:nvSpPr>
          <p:cNvPr id="59" name="object 59"/>
          <p:cNvSpPr txBox="1"/>
          <p:nvPr/>
        </p:nvSpPr>
        <p:spPr>
          <a:xfrm>
            <a:off x="9144000" y="1790700"/>
            <a:ext cx="927100" cy="1292860"/>
          </a:xfrm>
          <a:prstGeom prst="rect">
            <a:avLst/>
          </a:prstGeom>
          <a:solidFill>
            <a:srgbClr val="FFFF99"/>
          </a:solidFill>
          <a:ln w="9144">
            <a:solidFill>
              <a:srgbClr val="FFFFFF"/>
            </a:solidFill>
          </a:ln>
        </p:spPr>
        <p:txBody>
          <a:bodyPr vert="horz" wrap="square" lIns="0" tIns="25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0"/>
              </a:spcBef>
            </a:pPr>
            <a:endParaRPr sz="800">
              <a:latin typeface="Times New Roman"/>
              <a:cs typeface="Times New Roman"/>
            </a:endParaRPr>
          </a:p>
          <a:p>
            <a:pPr marL="217170" marR="198755" indent="-1905" algn="ctr">
              <a:lnSpc>
                <a:spcPct val="200000"/>
              </a:lnSpc>
            </a:pPr>
            <a:r>
              <a:rPr sz="900" b="1" spc="-5" dirty="0">
                <a:solidFill>
                  <a:srgbClr val="000099"/>
                </a:solidFill>
                <a:latin typeface="Calibri"/>
                <a:cs typeface="Calibri"/>
              </a:rPr>
              <a:t>Patients </a:t>
            </a:r>
            <a:r>
              <a:rPr sz="900" b="1" dirty="0">
                <a:solidFill>
                  <a:srgbClr val="000099"/>
                </a:solidFill>
                <a:latin typeface="Calibri"/>
                <a:cs typeface="Calibri"/>
              </a:rPr>
              <a:t> Larg</a:t>
            </a:r>
            <a:r>
              <a:rPr sz="900" b="1" spc="75" dirty="0">
                <a:solidFill>
                  <a:srgbClr val="000099"/>
                </a:solidFill>
                <a:latin typeface="Calibri"/>
                <a:cs typeface="Calibri"/>
              </a:rPr>
              <a:t>e</a:t>
            </a:r>
            <a:r>
              <a:rPr sz="900" b="1" dirty="0">
                <a:solidFill>
                  <a:srgbClr val="000099"/>
                </a:solidFill>
                <a:latin typeface="Calibri"/>
                <a:cs typeface="Calibri"/>
              </a:rPr>
              <a:t>s</a:t>
            </a:r>
            <a:r>
              <a:rPr sz="900" b="1" spc="-5" dirty="0">
                <a:solidFill>
                  <a:srgbClr val="000099"/>
                </a:solidFill>
                <a:latin typeface="Calibri"/>
                <a:cs typeface="Calibri"/>
              </a:rPr>
              <a:t>c</a:t>
            </a:r>
            <a:r>
              <a:rPr sz="900" b="1" dirty="0">
                <a:solidFill>
                  <a:srgbClr val="000099"/>
                </a:solidFill>
                <a:latin typeface="Calibri"/>
                <a:cs typeface="Calibri"/>
              </a:rPr>
              <a:t>a</a:t>
            </a:r>
            <a:r>
              <a:rPr sz="900" b="1" spc="-10" dirty="0">
                <a:solidFill>
                  <a:srgbClr val="000099"/>
                </a:solidFill>
                <a:latin typeface="Calibri"/>
                <a:cs typeface="Calibri"/>
              </a:rPr>
              <a:t>l</a:t>
            </a:r>
            <a:r>
              <a:rPr sz="900" b="1" dirty="0">
                <a:solidFill>
                  <a:srgbClr val="000099"/>
                </a:solidFill>
                <a:latin typeface="Calibri"/>
                <a:cs typeface="Calibri"/>
              </a:rPr>
              <a:t>e</a:t>
            </a:r>
            <a:endParaRPr sz="900">
              <a:latin typeface="Calibri"/>
              <a:cs typeface="Calibri"/>
            </a:endParaRPr>
          </a:p>
          <a:p>
            <a:pPr marR="10160" algn="ctr">
              <a:lnSpc>
                <a:spcPct val="100000"/>
              </a:lnSpc>
              <a:spcBef>
                <a:spcPts val="300"/>
              </a:spcBef>
            </a:pPr>
            <a:r>
              <a:rPr sz="900" b="1" spc="-5" dirty="0">
                <a:solidFill>
                  <a:srgbClr val="000099"/>
                </a:solidFill>
                <a:latin typeface="Calibri"/>
                <a:cs typeface="Calibri"/>
              </a:rPr>
              <a:t>post-marketing</a:t>
            </a:r>
            <a:endParaRPr sz="900">
              <a:latin typeface="Calibri"/>
              <a:cs typeface="Calibri"/>
            </a:endParaRPr>
          </a:p>
          <a:p>
            <a:pPr marR="11430" algn="ctr">
              <a:lnSpc>
                <a:spcPct val="100000"/>
              </a:lnSpc>
            </a:pPr>
            <a:r>
              <a:rPr sz="900" b="1" spc="-5" dirty="0">
                <a:solidFill>
                  <a:srgbClr val="000099"/>
                </a:solidFill>
                <a:latin typeface="Calibri"/>
                <a:cs typeface="Calibri"/>
              </a:rPr>
              <a:t>studies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60" name="object 60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9214104" y="3118104"/>
            <a:ext cx="938783" cy="2406396"/>
          </a:xfrm>
          <a:prstGeom prst="rect">
            <a:avLst/>
          </a:prstGeom>
        </p:spPr>
      </p:pic>
      <p:sp>
        <p:nvSpPr>
          <p:cNvPr id="61" name="object 61"/>
          <p:cNvSpPr txBox="1"/>
          <p:nvPr/>
        </p:nvSpPr>
        <p:spPr>
          <a:xfrm>
            <a:off x="9144000" y="3200400"/>
            <a:ext cx="927100" cy="2394585"/>
          </a:xfrm>
          <a:prstGeom prst="rect">
            <a:avLst/>
          </a:prstGeom>
          <a:solidFill>
            <a:srgbClr val="FFFF99"/>
          </a:solidFill>
          <a:ln w="9144">
            <a:solidFill>
              <a:srgbClr val="FFFFFF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9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9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9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9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9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9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9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9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750">
              <a:latin typeface="Times New Roman"/>
              <a:cs typeface="Times New Roman"/>
            </a:endParaRPr>
          </a:p>
          <a:p>
            <a:pPr marL="189865">
              <a:lnSpc>
                <a:spcPct val="100000"/>
              </a:lnSpc>
            </a:pPr>
            <a:r>
              <a:rPr sz="900" b="1" spc="-5" dirty="0">
                <a:solidFill>
                  <a:srgbClr val="000099"/>
                </a:solidFill>
                <a:latin typeface="Calibri"/>
                <a:cs typeface="Calibri"/>
              </a:rPr>
              <a:t>As</a:t>
            </a:r>
            <a:r>
              <a:rPr sz="900" b="1" spc="-35" dirty="0">
                <a:solidFill>
                  <a:srgbClr val="000099"/>
                </a:solidFill>
                <a:latin typeface="Calibri"/>
                <a:cs typeface="Calibri"/>
              </a:rPr>
              <a:t> </a:t>
            </a:r>
            <a:r>
              <a:rPr sz="900" b="1" spc="-5" dirty="0">
                <a:solidFill>
                  <a:srgbClr val="000099"/>
                </a:solidFill>
                <a:latin typeface="Calibri"/>
                <a:cs typeface="Calibri"/>
              </a:rPr>
              <a:t>required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3403091" y="3226307"/>
            <a:ext cx="1435735" cy="2394585"/>
          </a:xfrm>
          <a:prstGeom prst="rect">
            <a:avLst/>
          </a:prstGeom>
          <a:ln w="9144">
            <a:solidFill>
              <a:srgbClr val="FFFFFF"/>
            </a:solidFill>
          </a:ln>
        </p:spPr>
        <p:txBody>
          <a:bodyPr vert="horz" wrap="square" lIns="0" tIns="6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"/>
              </a:spcBef>
            </a:pPr>
            <a:endParaRPr sz="1200">
              <a:latin typeface="Times New Roman"/>
              <a:cs typeface="Times New Roman"/>
            </a:endParaRPr>
          </a:p>
          <a:p>
            <a:pPr marL="317500" marR="361950" algn="ctr">
              <a:lnSpc>
                <a:spcPct val="100000"/>
              </a:lnSpc>
            </a:pPr>
            <a:r>
              <a:rPr sz="900" b="1" spc="-55" dirty="0">
                <a:solidFill>
                  <a:srgbClr val="000099"/>
                </a:solidFill>
                <a:latin typeface="Trebuchet MS"/>
                <a:cs typeface="Trebuchet MS"/>
              </a:rPr>
              <a:t>G</a:t>
            </a:r>
            <a:r>
              <a:rPr sz="900" b="1" spc="-50" dirty="0">
                <a:solidFill>
                  <a:srgbClr val="000099"/>
                </a:solidFill>
                <a:latin typeface="Trebuchet MS"/>
                <a:cs typeface="Trebuchet MS"/>
              </a:rPr>
              <a:t>e</a:t>
            </a:r>
            <a:r>
              <a:rPr sz="900" b="1" spc="-55" dirty="0">
                <a:solidFill>
                  <a:srgbClr val="000099"/>
                </a:solidFill>
                <a:latin typeface="Trebuchet MS"/>
                <a:cs typeface="Trebuchet MS"/>
              </a:rPr>
              <a:t>n</a:t>
            </a:r>
            <a:r>
              <a:rPr sz="900" b="1" spc="-50" dirty="0">
                <a:solidFill>
                  <a:srgbClr val="000099"/>
                </a:solidFill>
                <a:latin typeface="Trebuchet MS"/>
                <a:cs typeface="Trebuchet MS"/>
              </a:rPr>
              <a:t>e</a:t>
            </a:r>
            <a:r>
              <a:rPr sz="900" b="1" spc="-45" dirty="0">
                <a:solidFill>
                  <a:srgbClr val="000099"/>
                </a:solidFill>
                <a:latin typeface="Trebuchet MS"/>
                <a:cs typeface="Trebuchet MS"/>
              </a:rPr>
              <a:t>t</a:t>
            </a:r>
            <a:r>
              <a:rPr sz="900" b="1" spc="-55" dirty="0">
                <a:solidFill>
                  <a:srgbClr val="000099"/>
                </a:solidFill>
                <a:latin typeface="Trebuchet MS"/>
                <a:cs typeface="Trebuchet MS"/>
              </a:rPr>
              <a:t>i</a:t>
            </a:r>
            <a:r>
              <a:rPr sz="900" b="1" dirty="0">
                <a:solidFill>
                  <a:srgbClr val="000099"/>
                </a:solidFill>
                <a:latin typeface="Trebuchet MS"/>
                <a:cs typeface="Trebuchet MS"/>
              </a:rPr>
              <a:t>c</a:t>
            </a:r>
            <a:r>
              <a:rPr sz="900" b="1" spc="-100" dirty="0">
                <a:solidFill>
                  <a:srgbClr val="000099"/>
                </a:solidFill>
                <a:latin typeface="Trebuchet MS"/>
                <a:cs typeface="Trebuchet MS"/>
              </a:rPr>
              <a:t> </a:t>
            </a:r>
            <a:r>
              <a:rPr sz="900" b="1" spc="-60" dirty="0">
                <a:solidFill>
                  <a:srgbClr val="000099"/>
                </a:solidFill>
                <a:latin typeface="Trebuchet MS"/>
                <a:cs typeface="Trebuchet MS"/>
              </a:rPr>
              <a:t>t</a:t>
            </a:r>
            <a:r>
              <a:rPr sz="900" b="1" spc="-70" dirty="0">
                <a:solidFill>
                  <a:srgbClr val="000099"/>
                </a:solidFill>
                <a:latin typeface="Trebuchet MS"/>
                <a:cs typeface="Trebuchet MS"/>
              </a:rPr>
              <a:t>o</a:t>
            </a:r>
            <a:r>
              <a:rPr sz="900" b="1" spc="-65" dirty="0">
                <a:solidFill>
                  <a:srgbClr val="000099"/>
                </a:solidFill>
                <a:latin typeface="Trebuchet MS"/>
                <a:cs typeface="Trebuchet MS"/>
              </a:rPr>
              <a:t>xici</a:t>
            </a:r>
            <a:r>
              <a:rPr sz="900" b="1" spc="-60" dirty="0">
                <a:solidFill>
                  <a:srgbClr val="000099"/>
                </a:solidFill>
                <a:latin typeface="Trebuchet MS"/>
                <a:cs typeface="Trebuchet MS"/>
              </a:rPr>
              <a:t>t</a:t>
            </a:r>
            <a:r>
              <a:rPr sz="900" b="1" dirty="0">
                <a:solidFill>
                  <a:srgbClr val="000099"/>
                </a:solidFill>
                <a:latin typeface="Trebuchet MS"/>
                <a:cs typeface="Trebuchet MS"/>
              </a:rPr>
              <a:t>y  </a:t>
            </a:r>
            <a:r>
              <a:rPr sz="900" b="1" spc="-45" dirty="0">
                <a:solidFill>
                  <a:srgbClr val="000099"/>
                </a:solidFill>
                <a:latin typeface="Trebuchet MS"/>
                <a:cs typeface="Trebuchet MS"/>
              </a:rPr>
              <a:t>(</a:t>
            </a:r>
            <a:r>
              <a:rPr sz="900" b="1" spc="-55" dirty="0">
                <a:solidFill>
                  <a:srgbClr val="000099"/>
                </a:solidFill>
                <a:latin typeface="Trebuchet MS"/>
                <a:cs typeface="Trebuchet MS"/>
              </a:rPr>
              <a:t>i</a:t>
            </a:r>
            <a:r>
              <a:rPr sz="900" b="1" dirty="0">
                <a:solidFill>
                  <a:srgbClr val="000099"/>
                </a:solidFill>
                <a:latin typeface="Trebuchet MS"/>
                <a:cs typeface="Trebuchet MS"/>
              </a:rPr>
              <a:t>n</a:t>
            </a:r>
            <a:r>
              <a:rPr sz="900" b="1" spc="-135" dirty="0">
                <a:solidFill>
                  <a:srgbClr val="000099"/>
                </a:solidFill>
                <a:latin typeface="Trebuchet MS"/>
                <a:cs typeface="Trebuchet MS"/>
              </a:rPr>
              <a:t> </a:t>
            </a:r>
            <a:r>
              <a:rPr sz="900" b="1" spc="-55" dirty="0">
                <a:solidFill>
                  <a:srgbClr val="000099"/>
                </a:solidFill>
                <a:latin typeface="Trebuchet MS"/>
                <a:cs typeface="Trebuchet MS"/>
              </a:rPr>
              <a:t>v</a:t>
            </a:r>
            <a:r>
              <a:rPr sz="900" b="1" spc="-65" dirty="0">
                <a:solidFill>
                  <a:srgbClr val="000099"/>
                </a:solidFill>
                <a:latin typeface="Trebuchet MS"/>
                <a:cs typeface="Trebuchet MS"/>
              </a:rPr>
              <a:t>i</a:t>
            </a:r>
            <a:r>
              <a:rPr sz="900" b="1" spc="-60" dirty="0">
                <a:solidFill>
                  <a:srgbClr val="000099"/>
                </a:solidFill>
                <a:latin typeface="Trebuchet MS"/>
                <a:cs typeface="Trebuchet MS"/>
              </a:rPr>
              <a:t>t</a:t>
            </a:r>
            <a:r>
              <a:rPr sz="900" b="1" spc="-65" dirty="0">
                <a:solidFill>
                  <a:srgbClr val="000099"/>
                </a:solidFill>
                <a:latin typeface="Trebuchet MS"/>
                <a:cs typeface="Trebuchet MS"/>
              </a:rPr>
              <a:t>r</a:t>
            </a:r>
            <a:r>
              <a:rPr sz="900" b="1" spc="-70" dirty="0">
                <a:solidFill>
                  <a:srgbClr val="000099"/>
                </a:solidFill>
                <a:latin typeface="Trebuchet MS"/>
                <a:cs typeface="Trebuchet MS"/>
              </a:rPr>
              <a:t>o</a:t>
            </a:r>
            <a:r>
              <a:rPr sz="900" b="1" dirty="0">
                <a:solidFill>
                  <a:srgbClr val="000099"/>
                </a:solidFill>
                <a:latin typeface="Trebuchet MS"/>
                <a:cs typeface="Trebuchet MS"/>
              </a:rPr>
              <a:t>)</a:t>
            </a:r>
            <a:endParaRPr sz="9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900">
              <a:latin typeface="Trebuchet MS"/>
              <a:cs typeface="Trebuchet MS"/>
            </a:endParaRPr>
          </a:p>
          <a:p>
            <a:pPr marL="195580" marR="248920" algn="ctr">
              <a:lnSpc>
                <a:spcPct val="100000"/>
              </a:lnSpc>
            </a:pPr>
            <a:r>
              <a:rPr sz="900" b="1" spc="-30" dirty="0">
                <a:solidFill>
                  <a:srgbClr val="000099"/>
                </a:solidFill>
                <a:latin typeface="Trebuchet MS"/>
                <a:cs typeface="Trebuchet MS"/>
              </a:rPr>
              <a:t>Sin</a:t>
            </a:r>
            <a:r>
              <a:rPr sz="900" b="1" spc="-20" dirty="0">
                <a:solidFill>
                  <a:srgbClr val="000099"/>
                </a:solidFill>
                <a:latin typeface="Trebuchet MS"/>
                <a:cs typeface="Trebuchet MS"/>
              </a:rPr>
              <a:t>g</a:t>
            </a:r>
            <a:r>
              <a:rPr sz="900" b="1" spc="-30" dirty="0">
                <a:solidFill>
                  <a:srgbClr val="000099"/>
                </a:solidFill>
                <a:latin typeface="Trebuchet MS"/>
                <a:cs typeface="Trebuchet MS"/>
              </a:rPr>
              <a:t>l</a:t>
            </a:r>
            <a:r>
              <a:rPr sz="900" b="1" dirty="0">
                <a:solidFill>
                  <a:srgbClr val="000099"/>
                </a:solidFill>
                <a:latin typeface="Trebuchet MS"/>
                <a:cs typeface="Trebuchet MS"/>
              </a:rPr>
              <a:t>e</a:t>
            </a:r>
            <a:r>
              <a:rPr sz="900" b="1" spc="-10" dirty="0">
                <a:solidFill>
                  <a:srgbClr val="000099"/>
                </a:solidFill>
                <a:latin typeface="Trebuchet MS"/>
                <a:cs typeface="Trebuchet MS"/>
              </a:rPr>
              <a:t> </a:t>
            </a:r>
            <a:r>
              <a:rPr sz="900" b="1" dirty="0">
                <a:solidFill>
                  <a:srgbClr val="000099"/>
                </a:solidFill>
                <a:latin typeface="Trebuchet MS"/>
                <a:cs typeface="Trebuchet MS"/>
              </a:rPr>
              <a:t>/</a:t>
            </a:r>
            <a:r>
              <a:rPr sz="900" b="1" spc="-110" dirty="0">
                <a:solidFill>
                  <a:srgbClr val="000099"/>
                </a:solidFill>
                <a:latin typeface="Trebuchet MS"/>
                <a:cs typeface="Trebuchet MS"/>
              </a:rPr>
              <a:t> </a:t>
            </a:r>
            <a:r>
              <a:rPr sz="900" b="1" spc="-50" dirty="0">
                <a:solidFill>
                  <a:srgbClr val="000099"/>
                </a:solidFill>
                <a:latin typeface="Trebuchet MS"/>
                <a:cs typeface="Trebuchet MS"/>
              </a:rPr>
              <a:t>re</a:t>
            </a:r>
            <a:r>
              <a:rPr sz="900" b="1" spc="-45" dirty="0">
                <a:solidFill>
                  <a:srgbClr val="000099"/>
                </a:solidFill>
                <a:latin typeface="Trebuchet MS"/>
                <a:cs typeface="Trebuchet MS"/>
              </a:rPr>
              <a:t>p</a:t>
            </a:r>
            <a:r>
              <a:rPr sz="900" b="1" spc="-50" dirty="0">
                <a:solidFill>
                  <a:srgbClr val="000099"/>
                </a:solidFill>
                <a:latin typeface="Trebuchet MS"/>
                <a:cs typeface="Trebuchet MS"/>
              </a:rPr>
              <a:t>ea</a:t>
            </a:r>
            <a:r>
              <a:rPr sz="900" b="1" dirty="0">
                <a:solidFill>
                  <a:srgbClr val="000099"/>
                </a:solidFill>
                <a:latin typeface="Trebuchet MS"/>
                <a:cs typeface="Trebuchet MS"/>
              </a:rPr>
              <a:t>t</a:t>
            </a:r>
            <a:r>
              <a:rPr sz="900" b="1" spc="-80" dirty="0">
                <a:solidFill>
                  <a:srgbClr val="000099"/>
                </a:solidFill>
                <a:latin typeface="Trebuchet MS"/>
                <a:cs typeface="Trebuchet MS"/>
              </a:rPr>
              <a:t> </a:t>
            </a:r>
            <a:r>
              <a:rPr sz="900" b="1" spc="-20" dirty="0">
                <a:solidFill>
                  <a:srgbClr val="000099"/>
                </a:solidFill>
                <a:latin typeface="Trebuchet MS"/>
                <a:cs typeface="Trebuchet MS"/>
              </a:rPr>
              <a:t>d</a:t>
            </a:r>
            <a:r>
              <a:rPr sz="900" b="1" spc="-30" dirty="0">
                <a:solidFill>
                  <a:srgbClr val="000099"/>
                </a:solidFill>
                <a:latin typeface="Trebuchet MS"/>
                <a:cs typeface="Trebuchet MS"/>
              </a:rPr>
              <a:t>os</a:t>
            </a:r>
            <a:r>
              <a:rPr sz="900" b="1" dirty="0">
                <a:solidFill>
                  <a:srgbClr val="000099"/>
                </a:solidFill>
                <a:latin typeface="Trebuchet MS"/>
                <a:cs typeface="Trebuchet MS"/>
              </a:rPr>
              <a:t>e  </a:t>
            </a:r>
            <a:r>
              <a:rPr sz="900" b="1" spc="-60" dirty="0">
                <a:solidFill>
                  <a:srgbClr val="000099"/>
                </a:solidFill>
                <a:latin typeface="Trebuchet MS"/>
                <a:cs typeface="Trebuchet MS"/>
              </a:rPr>
              <a:t>t</a:t>
            </a:r>
            <a:r>
              <a:rPr sz="900" b="1" spc="-70" dirty="0">
                <a:solidFill>
                  <a:srgbClr val="000099"/>
                </a:solidFill>
                <a:latin typeface="Trebuchet MS"/>
                <a:cs typeface="Trebuchet MS"/>
              </a:rPr>
              <a:t>o</a:t>
            </a:r>
            <a:r>
              <a:rPr sz="900" b="1" spc="-65" dirty="0">
                <a:solidFill>
                  <a:srgbClr val="000099"/>
                </a:solidFill>
                <a:latin typeface="Trebuchet MS"/>
                <a:cs typeface="Trebuchet MS"/>
              </a:rPr>
              <a:t>xici</a:t>
            </a:r>
            <a:r>
              <a:rPr sz="900" b="1" spc="-60" dirty="0">
                <a:solidFill>
                  <a:srgbClr val="000099"/>
                </a:solidFill>
                <a:latin typeface="Trebuchet MS"/>
                <a:cs typeface="Trebuchet MS"/>
              </a:rPr>
              <a:t>t</a:t>
            </a:r>
            <a:r>
              <a:rPr sz="900" b="1" dirty="0">
                <a:solidFill>
                  <a:srgbClr val="000099"/>
                </a:solidFill>
                <a:latin typeface="Trebuchet MS"/>
                <a:cs typeface="Trebuchet MS"/>
              </a:rPr>
              <a:t>y</a:t>
            </a:r>
            <a:r>
              <a:rPr sz="900" b="1" spc="-140" dirty="0">
                <a:solidFill>
                  <a:srgbClr val="000099"/>
                </a:solidFill>
                <a:latin typeface="Trebuchet MS"/>
                <a:cs typeface="Trebuchet MS"/>
              </a:rPr>
              <a:t> </a:t>
            </a:r>
            <a:r>
              <a:rPr sz="900" b="1" spc="-30" dirty="0">
                <a:solidFill>
                  <a:srgbClr val="000099"/>
                </a:solidFill>
                <a:latin typeface="Trebuchet MS"/>
                <a:cs typeface="Trebuchet MS"/>
              </a:rPr>
              <a:t>s</a:t>
            </a:r>
            <a:r>
              <a:rPr sz="900" b="1" spc="-25" dirty="0">
                <a:solidFill>
                  <a:srgbClr val="000099"/>
                </a:solidFill>
                <a:latin typeface="Trebuchet MS"/>
                <a:cs typeface="Trebuchet MS"/>
              </a:rPr>
              <a:t>t</a:t>
            </a:r>
            <a:r>
              <a:rPr sz="900" b="1" spc="-30" dirty="0">
                <a:solidFill>
                  <a:srgbClr val="000099"/>
                </a:solidFill>
                <a:latin typeface="Trebuchet MS"/>
                <a:cs typeface="Trebuchet MS"/>
              </a:rPr>
              <a:t>u</a:t>
            </a:r>
            <a:r>
              <a:rPr sz="900" b="1" spc="-20" dirty="0">
                <a:solidFill>
                  <a:srgbClr val="000099"/>
                </a:solidFill>
                <a:latin typeface="Trebuchet MS"/>
                <a:cs typeface="Trebuchet MS"/>
              </a:rPr>
              <a:t>d</a:t>
            </a:r>
            <a:r>
              <a:rPr sz="900" b="1" spc="-30" dirty="0">
                <a:solidFill>
                  <a:srgbClr val="000099"/>
                </a:solidFill>
                <a:latin typeface="Trebuchet MS"/>
                <a:cs typeface="Trebuchet MS"/>
              </a:rPr>
              <a:t>i</a:t>
            </a:r>
            <a:r>
              <a:rPr sz="900" b="1" spc="-25" dirty="0">
                <a:solidFill>
                  <a:srgbClr val="000099"/>
                </a:solidFill>
                <a:latin typeface="Trebuchet MS"/>
                <a:cs typeface="Trebuchet MS"/>
              </a:rPr>
              <a:t>e</a:t>
            </a:r>
            <a:r>
              <a:rPr sz="900" b="1" dirty="0">
                <a:solidFill>
                  <a:srgbClr val="000099"/>
                </a:solidFill>
                <a:latin typeface="Trebuchet MS"/>
                <a:cs typeface="Trebuchet MS"/>
              </a:rPr>
              <a:t>s</a:t>
            </a:r>
            <a:endParaRPr sz="900">
              <a:latin typeface="Trebuchet MS"/>
              <a:cs typeface="Trebuchet MS"/>
            </a:endParaRPr>
          </a:p>
          <a:p>
            <a:pPr marR="52069" algn="ctr">
              <a:lnSpc>
                <a:spcPct val="100000"/>
              </a:lnSpc>
            </a:pPr>
            <a:r>
              <a:rPr sz="900" b="1" dirty="0">
                <a:solidFill>
                  <a:srgbClr val="000099"/>
                </a:solidFill>
                <a:latin typeface="Trebuchet MS"/>
                <a:cs typeface="Trebuchet MS"/>
              </a:rPr>
              <a:t>+</a:t>
            </a:r>
            <a:endParaRPr sz="900">
              <a:latin typeface="Trebuchet MS"/>
              <a:cs typeface="Trebuchet MS"/>
            </a:endParaRPr>
          </a:p>
          <a:p>
            <a:pPr marL="393700" marR="354965" indent="-30480">
              <a:lnSpc>
                <a:spcPct val="100000"/>
              </a:lnSpc>
            </a:pPr>
            <a:r>
              <a:rPr sz="900" b="1" spc="-25" dirty="0">
                <a:solidFill>
                  <a:srgbClr val="000099"/>
                </a:solidFill>
                <a:latin typeface="Trebuchet MS"/>
                <a:cs typeface="Trebuchet MS"/>
              </a:rPr>
              <a:t>Bioanalysis </a:t>
            </a:r>
            <a:r>
              <a:rPr sz="900" b="1" dirty="0">
                <a:solidFill>
                  <a:srgbClr val="000099"/>
                </a:solidFill>
                <a:latin typeface="Trebuchet MS"/>
                <a:cs typeface="Trebuchet MS"/>
              </a:rPr>
              <a:t>/ </a:t>
            </a:r>
            <a:r>
              <a:rPr sz="900" b="1" spc="5" dirty="0">
                <a:solidFill>
                  <a:srgbClr val="000099"/>
                </a:solidFill>
                <a:latin typeface="Trebuchet MS"/>
                <a:cs typeface="Trebuchet MS"/>
              </a:rPr>
              <a:t> </a:t>
            </a:r>
            <a:r>
              <a:rPr sz="900" b="1" spc="-110" dirty="0">
                <a:solidFill>
                  <a:srgbClr val="000099"/>
                </a:solidFill>
                <a:latin typeface="Trebuchet MS"/>
                <a:cs typeface="Trebuchet MS"/>
              </a:rPr>
              <a:t>T</a:t>
            </a:r>
            <a:r>
              <a:rPr sz="900" b="1" spc="-30" dirty="0">
                <a:solidFill>
                  <a:srgbClr val="000099"/>
                </a:solidFill>
                <a:latin typeface="Trebuchet MS"/>
                <a:cs typeface="Trebuchet MS"/>
              </a:rPr>
              <a:t>o</a:t>
            </a:r>
            <a:r>
              <a:rPr sz="900" b="1" spc="-114" dirty="0">
                <a:solidFill>
                  <a:srgbClr val="000099"/>
                </a:solidFill>
                <a:latin typeface="Trebuchet MS"/>
                <a:cs typeface="Trebuchet MS"/>
              </a:rPr>
              <a:t>x</a:t>
            </a:r>
            <a:r>
              <a:rPr sz="900" b="1" spc="-55" dirty="0">
                <a:solidFill>
                  <a:srgbClr val="000099"/>
                </a:solidFill>
                <a:latin typeface="Trebuchet MS"/>
                <a:cs typeface="Trebuchet MS"/>
              </a:rPr>
              <a:t>i</a:t>
            </a:r>
            <a:r>
              <a:rPr sz="900" b="1" spc="-45" dirty="0">
                <a:solidFill>
                  <a:srgbClr val="000099"/>
                </a:solidFill>
                <a:latin typeface="Trebuchet MS"/>
                <a:cs typeface="Trebuchet MS"/>
              </a:rPr>
              <a:t>co</a:t>
            </a:r>
            <a:r>
              <a:rPr sz="900" b="1" spc="-40" dirty="0">
                <a:solidFill>
                  <a:srgbClr val="000099"/>
                </a:solidFill>
                <a:latin typeface="Trebuchet MS"/>
                <a:cs typeface="Trebuchet MS"/>
              </a:rPr>
              <a:t>k</a:t>
            </a:r>
            <a:r>
              <a:rPr sz="900" b="1" spc="-45" dirty="0">
                <a:solidFill>
                  <a:srgbClr val="000099"/>
                </a:solidFill>
                <a:latin typeface="Trebuchet MS"/>
                <a:cs typeface="Trebuchet MS"/>
              </a:rPr>
              <a:t>i</a:t>
            </a:r>
            <a:r>
              <a:rPr sz="900" b="1" spc="-55" dirty="0">
                <a:solidFill>
                  <a:srgbClr val="000099"/>
                </a:solidFill>
                <a:latin typeface="Trebuchet MS"/>
                <a:cs typeface="Trebuchet MS"/>
              </a:rPr>
              <a:t>n</a:t>
            </a:r>
            <a:r>
              <a:rPr sz="900" b="1" spc="-50" dirty="0">
                <a:solidFill>
                  <a:srgbClr val="000099"/>
                </a:solidFill>
                <a:latin typeface="Trebuchet MS"/>
                <a:cs typeface="Trebuchet MS"/>
              </a:rPr>
              <a:t>e</a:t>
            </a:r>
            <a:r>
              <a:rPr sz="900" b="1" spc="-70" dirty="0">
                <a:solidFill>
                  <a:srgbClr val="000099"/>
                </a:solidFill>
                <a:latin typeface="Trebuchet MS"/>
                <a:cs typeface="Trebuchet MS"/>
              </a:rPr>
              <a:t>t</a:t>
            </a:r>
            <a:r>
              <a:rPr sz="900" b="1" spc="-65" dirty="0">
                <a:solidFill>
                  <a:srgbClr val="000099"/>
                </a:solidFill>
                <a:latin typeface="Trebuchet MS"/>
                <a:cs typeface="Trebuchet MS"/>
              </a:rPr>
              <a:t>i</a:t>
            </a:r>
            <a:r>
              <a:rPr sz="900" b="1" spc="-45" dirty="0">
                <a:solidFill>
                  <a:srgbClr val="000099"/>
                </a:solidFill>
                <a:latin typeface="Trebuchet MS"/>
                <a:cs typeface="Trebuchet MS"/>
              </a:rPr>
              <a:t>c</a:t>
            </a:r>
            <a:r>
              <a:rPr sz="900" b="1" dirty="0">
                <a:solidFill>
                  <a:srgbClr val="000099"/>
                </a:solidFill>
                <a:latin typeface="Trebuchet MS"/>
                <a:cs typeface="Trebuchet MS"/>
              </a:rPr>
              <a:t>s</a:t>
            </a:r>
            <a:endParaRPr sz="9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900">
              <a:latin typeface="Trebuchet MS"/>
              <a:cs typeface="Trebuchet MS"/>
            </a:endParaRPr>
          </a:p>
          <a:p>
            <a:pPr marR="50165" algn="ctr">
              <a:lnSpc>
                <a:spcPct val="100000"/>
              </a:lnSpc>
            </a:pPr>
            <a:r>
              <a:rPr sz="900" b="1" spc="-45" dirty="0">
                <a:solidFill>
                  <a:srgbClr val="000099"/>
                </a:solidFill>
                <a:latin typeface="Trebuchet MS"/>
                <a:cs typeface="Trebuchet MS"/>
              </a:rPr>
              <a:t>S</a:t>
            </a:r>
            <a:r>
              <a:rPr sz="900" b="1" spc="-40" dirty="0">
                <a:solidFill>
                  <a:srgbClr val="000099"/>
                </a:solidFill>
                <a:latin typeface="Trebuchet MS"/>
                <a:cs typeface="Trebuchet MS"/>
              </a:rPr>
              <a:t>a</a:t>
            </a:r>
            <a:r>
              <a:rPr sz="900" b="1" spc="-35" dirty="0">
                <a:solidFill>
                  <a:srgbClr val="000099"/>
                </a:solidFill>
                <a:latin typeface="Trebuchet MS"/>
                <a:cs typeface="Trebuchet MS"/>
              </a:rPr>
              <a:t>f</a:t>
            </a:r>
            <a:r>
              <a:rPr sz="900" b="1" spc="-40" dirty="0">
                <a:solidFill>
                  <a:srgbClr val="000099"/>
                </a:solidFill>
                <a:latin typeface="Trebuchet MS"/>
                <a:cs typeface="Trebuchet MS"/>
              </a:rPr>
              <a:t>e</a:t>
            </a:r>
            <a:r>
              <a:rPr sz="900" b="1" spc="-35" dirty="0">
                <a:solidFill>
                  <a:srgbClr val="000099"/>
                </a:solidFill>
                <a:latin typeface="Trebuchet MS"/>
                <a:cs typeface="Trebuchet MS"/>
              </a:rPr>
              <a:t>t</a:t>
            </a:r>
            <a:r>
              <a:rPr sz="900" b="1" dirty="0">
                <a:solidFill>
                  <a:srgbClr val="000099"/>
                </a:solidFill>
                <a:latin typeface="Trebuchet MS"/>
                <a:cs typeface="Trebuchet MS"/>
              </a:rPr>
              <a:t>y</a:t>
            </a:r>
            <a:r>
              <a:rPr sz="900" b="1" spc="-95" dirty="0">
                <a:solidFill>
                  <a:srgbClr val="000099"/>
                </a:solidFill>
                <a:latin typeface="Trebuchet MS"/>
                <a:cs typeface="Trebuchet MS"/>
              </a:rPr>
              <a:t> </a:t>
            </a:r>
            <a:r>
              <a:rPr sz="900" b="1" spc="-30" dirty="0">
                <a:solidFill>
                  <a:srgbClr val="000099"/>
                </a:solidFill>
                <a:latin typeface="Trebuchet MS"/>
                <a:cs typeface="Trebuchet MS"/>
              </a:rPr>
              <a:t>P</a:t>
            </a:r>
            <a:r>
              <a:rPr sz="900" b="1" spc="-35" dirty="0">
                <a:solidFill>
                  <a:srgbClr val="000099"/>
                </a:solidFill>
                <a:latin typeface="Trebuchet MS"/>
                <a:cs typeface="Trebuchet MS"/>
              </a:rPr>
              <a:t>h</a:t>
            </a:r>
            <a:r>
              <a:rPr sz="900" b="1" spc="-25" dirty="0">
                <a:solidFill>
                  <a:srgbClr val="000099"/>
                </a:solidFill>
                <a:latin typeface="Trebuchet MS"/>
                <a:cs typeface="Trebuchet MS"/>
              </a:rPr>
              <a:t>a</a:t>
            </a:r>
            <a:r>
              <a:rPr sz="900" b="1" spc="-30" dirty="0">
                <a:solidFill>
                  <a:srgbClr val="000099"/>
                </a:solidFill>
                <a:latin typeface="Trebuchet MS"/>
                <a:cs typeface="Trebuchet MS"/>
              </a:rPr>
              <a:t>r</a:t>
            </a:r>
            <a:r>
              <a:rPr sz="900" b="1" spc="-35" dirty="0">
                <a:solidFill>
                  <a:srgbClr val="000099"/>
                </a:solidFill>
                <a:latin typeface="Trebuchet MS"/>
                <a:cs typeface="Trebuchet MS"/>
              </a:rPr>
              <a:t>m</a:t>
            </a:r>
            <a:r>
              <a:rPr sz="900" b="1" spc="-25" dirty="0">
                <a:solidFill>
                  <a:srgbClr val="000099"/>
                </a:solidFill>
                <a:latin typeface="Trebuchet MS"/>
                <a:cs typeface="Trebuchet MS"/>
              </a:rPr>
              <a:t>a</a:t>
            </a:r>
            <a:r>
              <a:rPr sz="900" b="1" spc="-30" dirty="0">
                <a:solidFill>
                  <a:srgbClr val="000099"/>
                </a:solidFill>
                <a:latin typeface="Trebuchet MS"/>
                <a:cs typeface="Trebuchet MS"/>
              </a:rPr>
              <a:t>c</a:t>
            </a:r>
            <a:r>
              <a:rPr sz="900" b="1" spc="-35" dirty="0">
                <a:solidFill>
                  <a:srgbClr val="000099"/>
                </a:solidFill>
                <a:latin typeface="Trebuchet MS"/>
                <a:cs typeface="Trebuchet MS"/>
              </a:rPr>
              <a:t>o</a:t>
            </a:r>
            <a:r>
              <a:rPr sz="900" b="1" spc="-30" dirty="0">
                <a:solidFill>
                  <a:srgbClr val="000099"/>
                </a:solidFill>
                <a:latin typeface="Trebuchet MS"/>
                <a:cs typeface="Trebuchet MS"/>
              </a:rPr>
              <a:t>l</a:t>
            </a:r>
            <a:r>
              <a:rPr sz="900" b="1" spc="-35" dirty="0">
                <a:solidFill>
                  <a:srgbClr val="000099"/>
                </a:solidFill>
                <a:latin typeface="Trebuchet MS"/>
                <a:cs typeface="Trebuchet MS"/>
              </a:rPr>
              <a:t>o</a:t>
            </a:r>
            <a:r>
              <a:rPr sz="900" b="1" spc="-25" dirty="0">
                <a:solidFill>
                  <a:srgbClr val="000099"/>
                </a:solidFill>
                <a:latin typeface="Trebuchet MS"/>
                <a:cs typeface="Trebuchet MS"/>
              </a:rPr>
              <a:t>g</a:t>
            </a:r>
            <a:r>
              <a:rPr sz="900" b="1" dirty="0">
                <a:solidFill>
                  <a:srgbClr val="000099"/>
                </a:solidFill>
                <a:latin typeface="Trebuchet MS"/>
                <a:cs typeface="Trebuchet MS"/>
              </a:rPr>
              <a:t>y</a:t>
            </a:r>
            <a:endParaRPr sz="9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900">
              <a:latin typeface="Trebuchet MS"/>
              <a:cs typeface="Trebuchet MS"/>
            </a:endParaRPr>
          </a:p>
          <a:p>
            <a:pPr marR="49530" algn="ctr">
              <a:lnSpc>
                <a:spcPct val="100000"/>
              </a:lnSpc>
            </a:pPr>
            <a:r>
              <a:rPr sz="900" b="1" spc="-30" dirty="0">
                <a:solidFill>
                  <a:srgbClr val="000099"/>
                </a:solidFill>
                <a:latin typeface="Trebuchet MS"/>
                <a:cs typeface="Trebuchet MS"/>
              </a:rPr>
              <a:t>D</a:t>
            </a:r>
            <a:r>
              <a:rPr sz="900" b="1" spc="-25" dirty="0">
                <a:solidFill>
                  <a:srgbClr val="000099"/>
                </a:solidFill>
                <a:latin typeface="Trebuchet MS"/>
                <a:cs typeface="Trebuchet MS"/>
              </a:rPr>
              <a:t>r</a:t>
            </a:r>
            <a:r>
              <a:rPr sz="900" b="1" spc="-30" dirty="0">
                <a:solidFill>
                  <a:srgbClr val="000099"/>
                </a:solidFill>
                <a:latin typeface="Trebuchet MS"/>
                <a:cs typeface="Trebuchet MS"/>
              </a:rPr>
              <a:t>u</a:t>
            </a:r>
            <a:r>
              <a:rPr sz="900" b="1" dirty="0">
                <a:solidFill>
                  <a:srgbClr val="000099"/>
                </a:solidFill>
                <a:latin typeface="Trebuchet MS"/>
                <a:cs typeface="Trebuchet MS"/>
              </a:rPr>
              <a:t>g</a:t>
            </a:r>
            <a:r>
              <a:rPr sz="900" b="1" spc="-100" dirty="0">
                <a:solidFill>
                  <a:srgbClr val="000099"/>
                </a:solidFill>
                <a:latin typeface="Trebuchet MS"/>
                <a:cs typeface="Trebuchet MS"/>
              </a:rPr>
              <a:t> </a:t>
            </a:r>
            <a:r>
              <a:rPr sz="900" b="1" spc="-25" dirty="0">
                <a:solidFill>
                  <a:srgbClr val="000099"/>
                </a:solidFill>
                <a:latin typeface="Trebuchet MS"/>
                <a:cs typeface="Trebuchet MS"/>
              </a:rPr>
              <a:t>Meta</a:t>
            </a:r>
            <a:r>
              <a:rPr sz="900" b="1" spc="-20" dirty="0">
                <a:solidFill>
                  <a:srgbClr val="000099"/>
                </a:solidFill>
                <a:latin typeface="Trebuchet MS"/>
                <a:cs typeface="Trebuchet MS"/>
              </a:rPr>
              <a:t>b</a:t>
            </a:r>
            <a:r>
              <a:rPr sz="900" b="1" spc="-30" dirty="0">
                <a:solidFill>
                  <a:srgbClr val="000099"/>
                </a:solidFill>
                <a:latin typeface="Trebuchet MS"/>
                <a:cs typeface="Trebuchet MS"/>
              </a:rPr>
              <a:t>olis</a:t>
            </a:r>
            <a:r>
              <a:rPr sz="900" b="1" dirty="0">
                <a:solidFill>
                  <a:srgbClr val="000099"/>
                </a:solidFill>
                <a:latin typeface="Trebuchet MS"/>
                <a:cs typeface="Trebuchet MS"/>
              </a:rPr>
              <a:t>m</a:t>
            </a:r>
            <a:endParaRPr sz="900">
              <a:latin typeface="Trebuchet MS"/>
              <a:cs typeface="Trebuchet MS"/>
            </a:endParaRPr>
          </a:p>
        </p:txBody>
      </p:sp>
      <p:grpSp>
        <p:nvGrpSpPr>
          <p:cNvPr id="63" name="object 63"/>
          <p:cNvGrpSpPr/>
          <p:nvPr/>
        </p:nvGrpSpPr>
        <p:grpSpPr>
          <a:xfrm>
            <a:off x="3090672" y="1993392"/>
            <a:ext cx="352425" cy="4075429"/>
            <a:chOff x="3090672" y="1993392"/>
            <a:chExt cx="352425" cy="4075429"/>
          </a:xfrm>
        </p:grpSpPr>
        <p:pic>
          <p:nvPicPr>
            <p:cNvPr id="64" name="object 64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090672" y="2055876"/>
              <a:ext cx="352043" cy="4012691"/>
            </a:xfrm>
            <a:prstGeom prst="rect">
              <a:avLst/>
            </a:prstGeom>
          </p:spPr>
        </p:pic>
        <p:sp>
          <p:nvSpPr>
            <p:cNvPr id="65" name="object 65"/>
            <p:cNvSpPr/>
            <p:nvPr/>
          </p:nvSpPr>
          <p:spPr>
            <a:xfrm>
              <a:off x="3128772" y="1993391"/>
              <a:ext cx="175260" cy="3836035"/>
            </a:xfrm>
            <a:custGeom>
              <a:avLst/>
              <a:gdLst/>
              <a:ahLst/>
              <a:cxnLst/>
              <a:rect l="l" t="t" r="r" b="b"/>
              <a:pathLst>
                <a:path w="175260" h="3836035">
                  <a:moveTo>
                    <a:pt x="175006" y="3662476"/>
                  </a:moveTo>
                  <a:lnTo>
                    <a:pt x="116687" y="3662286"/>
                  </a:lnTo>
                  <a:lnTo>
                    <a:pt x="129781" y="254"/>
                  </a:lnTo>
                  <a:lnTo>
                    <a:pt x="71501" y="0"/>
                  </a:lnTo>
                  <a:lnTo>
                    <a:pt x="58267" y="3662070"/>
                  </a:lnTo>
                  <a:lnTo>
                    <a:pt x="0" y="3661854"/>
                  </a:lnTo>
                  <a:lnTo>
                    <a:pt x="86868" y="3835908"/>
                  </a:lnTo>
                  <a:lnTo>
                    <a:pt x="160401" y="3691229"/>
                  </a:lnTo>
                  <a:lnTo>
                    <a:pt x="175006" y="3662476"/>
                  </a:lnTo>
                  <a:close/>
                </a:path>
              </a:pathLst>
            </a:custGeom>
            <a:solidFill>
              <a:srgbClr val="0099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6" name="object 66"/>
          <p:cNvSpPr txBox="1"/>
          <p:nvPr/>
        </p:nvSpPr>
        <p:spPr>
          <a:xfrm>
            <a:off x="2816732" y="5809589"/>
            <a:ext cx="119316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33679" marR="5080" indent="-220979">
              <a:lnSpc>
                <a:spcPct val="100000"/>
              </a:lnSpc>
              <a:spcBef>
                <a:spcPts val="100"/>
              </a:spcBef>
            </a:pPr>
            <a:r>
              <a:rPr sz="1400" b="1" spc="-45" dirty="0">
                <a:solidFill>
                  <a:srgbClr val="FFFFFF"/>
                </a:solidFill>
                <a:latin typeface="Trebuchet MS"/>
                <a:cs typeface="Trebuchet MS"/>
              </a:rPr>
              <a:t>L</a:t>
            </a:r>
            <a:r>
              <a:rPr sz="1400" b="1" spc="-55" dirty="0">
                <a:solidFill>
                  <a:srgbClr val="FFFFFF"/>
                </a:solidFill>
                <a:latin typeface="Trebuchet MS"/>
                <a:cs typeface="Trebuchet MS"/>
              </a:rPr>
              <a:t>ea</a:t>
            </a:r>
            <a:r>
              <a:rPr sz="1400" b="1" dirty="0">
                <a:solidFill>
                  <a:srgbClr val="FFFFFF"/>
                </a:solidFill>
                <a:latin typeface="Trebuchet MS"/>
                <a:cs typeface="Trebuchet MS"/>
              </a:rPr>
              <a:t>d</a:t>
            </a:r>
            <a:r>
              <a:rPr sz="1400" b="1" spc="-19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b="1" spc="-60" dirty="0">
                <a:solidFill>
                  <a:srgbClr val="FFFFFF"/>
                </a:solidFill>
                <a:latin typeface="Trebuchet MS"/>
                <a:cs typeface="Trebuchet MS"/>
              </a:rPr>
              <a:t>c</a:t>
            </a:r>
            <a:r>
              <a:rPr sz="1400" b="1" spc="-65" dirty="0">
                <a:solidFill>
                  <a:srgbClr val="FFFFFF"/>
                </a:solidFill>
                <a:latin typeface="Trebuchet MS"/>
                <a:cs typeface="Trebuchet MS"/>
              </a:rPr>
              <a:t>an</a:t>
            </a:r>
            <a:r>
              <a:rPr sz="1400" b="1" spc="-60" dirty="0">
                <a:solidFill>
                  <a:srgbClr val="FFFFFF"/>
                </a:solidFill>
                <a:latin typeface="Trebuchet MS"/>
                <a:cs typeface="Trebuchet MS"/>
              </a:rPr>
              <a:t>did</a:t>
            </a:r>
            <a:r>
              <a:rPr sz="1400" b="1" spc="-65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1400" b="1" spc="-70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1400" b="1" dirty="0">
                <a:solidFill>
                  <a:srgbClr val="FFFFFF"/>
                </a:solidFill>
                <a:latin typeface="Trebuchet MS"/>
                <a:cs typeface="Trebuchet MS"/>
              </a:rPr>
              <a:t>e  </a:t>
            </a:r>
            <a:r>
              <a:rPr sz="1400" b="1" spc="-70" dirty="0">
                <a:solidFill>
                  <a:srgbClr val="FFFFFF"/>
                </a:solidFill>
                <a:latin typeface="Trebuchet MS"/>
                <a:cs typeface="Trebuchet MS"/>
              </a:rPr>
              <a:t>Identified</a:t>
            </a:r>
            <a:endParaRPr sz="1400">
              <a:latin typeface="Trebuchet MS"/>
              <a:cs typeface="Trebuchet MS"/>
            </a:endParaRPr>
          </a:p>
        </p:txBody>
      </p:sp>
      <p:grpSp>
        <p:nvGrpSpPr>
          <p:cNvPr id="67" name="object 67"/>
          <p:cNvGrpSpPr/>
          <p:nvPr/>
        </p:nvGrpSpPr>
        <p:grpSpPr>
          <a:xfrm>
            <a:off x="2363723" y="1802892"/>
            <a:ext cx="647700" cy="1289685"/>
            <a:chOff x="2363723" y="1802892"/>
            <a:chExt cx="647700" cy="1289685"/>
          </a:xfrm>
        </p:grpSpPr>
        <p:sp>
          <p:nvSpPr>
            <p:cNvPr id="68" name="object 68"/>
            <p:cNvSpPr/>
            <p:nvPr/>
          </p:nvSpPr>
          <p:spPr>
            <a:xfrm>
              <a:off x="2368295" y="1807464"/>
              <a:ext cx="638810" cy="1280160"/>
            </a:xfrm>
            <a:custGeom>
              <a:avLst/>
              <a:gdLst/>
              <a:ahLst/>
              <a:cxnLst/>
              <a:rect l="l" t="t" r="r" b="b"/>
              <a:pathLst>
                <a:path w="638810" h="1280160">
                  <a:moveTo>
                    <a:pt x="638301" y="0"/>
                  </a:moveTo>
                  <a:lnTo>
                    <a:pt x="0" y="0"/>
                  </a:lnTo>
                  <a:lnTo>
                    <a:pt x="0" y="1280160"/>
                  </a:lnTo>
                  <a:lnTo>
                    <a:pt x="638301" y="1280160"/>
                  </a:lnTo>
                  <a:lnTo>
                    <a:pt x="638301" y="0"/>
                  </a:lnTo>
                  <a:close/>
                </a:path>
              </a:pathLst>
            </a:custGeom>
            <a:solidFill>
              <a:srgbClr val="CCFF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2368295" y="1807464"/>
              <a:ext cx="638810" cy="1280160"/>
            </a:xfrm>
            <a:custGeom>
              <a:avLst/>
              <a:gdLst/>
              <a:ahLst/>
              <a:cxnLst/>
              <a:rect l="l" t="t" r="r" b="b"/>
              <a:pathLst>
                <a:path w="638810" h="1280160">
                  <a:moveTo>
                    <a:pt x="0" y="1280160"/>
                  </a:moveTo>
                  <a:lnTo>
                    <a:pt x="638301" y="1280160"/>
                  </a:lnTo>
                  <a:lnTo>
                    <a:pt x="638301" y="0"/>
                  </a:lnTo>
                  <a:lnTo>
                    <a:pt x="0" y="0"/>
                  </a:lnTo>
                  <a:lnTo>
                    <a:pt x="0" y="1280160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0" name="object 70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2586354" y="2725801"/>
              <a:ext cx="160908" cy="172593"/>
            </a:xfrm>
            <a:prstGeom prst="rect">
              <a:avLst/>
            </a:prstGeom>
          </p:spPr>
        </p:pic>
        <p:sp>
          <p:nvSpPr>
            <p:cNvPr id="71" name="object 71"/>
            <p:cNvSpPr/>
            <p:nvPr/>
          </p:nvSpPr>
          <p:spPr>
            <a:xfrm>
              <a:off x="2584196" y="2546603"/>
              <a:ext cx="156210" cy="158115"/>
            </a:xfrm>
            <a:custGeom>
              <a:avLst/>
              <a:gdLst/>
              <a:ahLst/>
              <a:cxnLst/>
              <a:rect l="l" t="t" r="r" b="b"/>
              <a:pathLst>
                <a:path w="156210" h="158114">
                  <a:moveTo>
                    <a:pt x="31623" y="156972"/>
                  </a:moveTo>
                  <a:lnTo>
                    <a:pt x="30480" y="127508"/>
                  </a:lnTo>
                  <a:lnTo>
                    <a:pt x="0" y="128651"/>
                  </a:lnTo>
                  <a:lnTo>
                    <a:pt x="1143" y="158115"/>
                  </a:lnTo>
                  <a:lnTo>
                    <a:pt x="31623" y="156972"/>
                  </a:lnTo>
                  <a:close/>
                </a:path>
                <a:path w="156210" h="158114">
                  <a:moveTo>
                    <a:pt x="153543" y="95885"/>
                  </a:moveTo>
                  <a:lnTo>
                    <a:pt x="152527" y="68961"/>
                  </a:lnTo>
                  <a:lnTo>
                    <a:pt x="152527" y="66294"/>
                  </a:lnTo>
                  <a:lnTo>
                    <a:pt x="82042" y="68961"/>
                  </a:lnTo>
                  <a:lnTo>
                    <a:pt x="73914" y="67056"/>
                  </a:lnTo>
                  <a:lnTo>
                    <a:pt x="63119" y="58547"/>
                  </a:lnTo>
                  <a:lnTo>
                    <a:pt x="60198" y="53467"/>
                  </a:lnTo>
                  <a:lnTo>
                    <a:pt x="59944" y="43688"/>
                  </a:lnTo>
                  <a:lnTo>
                    <a:pt x="61341" y="40132"/>
                  </a:lnTo>
                  <a:lnTo>
                    <a:pt x="67818" y="33909"/>
                  </a:lnTo>
                  <a:lnTo>
                    <a:pt x="72644" y="32258"/>
                  </a:lnTo>
                  <a:lnTo>
                    <a:pt x="151003" y="29337"/>
                  </a:lnTo>
                  <a:lnTo>
                    <a:pt x="149860" y="0"/>
                  </a:lnTo>
                  <a:lnTo>
                    <a:pt x="75946" y="2794"/>
                  </a:lnTo>
                  <a:lnTo>
                    <a:pt x="38227" y="20955"/>
                  </a:lnTo>
                  <a:lnTo>
                    <a:pt x="33401" y="41783"/>
                  </a:lnTo>
                  <a:lnTo>
                    <a:pt x="35560" y="52324"/>
                  </a:lnTo>
                  <a:lnTo>
                    <a:pt x="41148" y="60833"/>
                  </a:lnTo>
                  <a:lnTo>
                    <a:pt x="50165" y="67437"/>
                  </a:lnTo>
                  <a:lnTo>
                    <a:pt x="62738" y="71882"/>
                  </a:lnTo>
                  <a:lnTo>
                    <a:pt x="36957" y="72898"/>
                  </a:lnTo>
                  <a:lnTo>
                    <a:pt x="37973" y="100203"/>
                  </a:lnTo>
                  <a:lnTo>
                    <a:pt x="153543" y="95885"/>
                  </a:lnTo>
                  <a:close/>
                </a:path>
                <a:path w="156210" h="158114">
                  <a:moveTo>
                    <a:pt x="155702" y="152273"/>
                  </a:moveTo>
                  <a:lnTo>
                    <a:pt x="154686" y="122809"/>
                  </a:lnTo>
                  <a:lnTo>
                    <a:pt x="39116" y="127127"/>
                  </a:lnTo>
                  <a:lnTo>
                    <a:pt x="40132" y="156591"/>
                  </a:lnTo>
                  <a:lnTo>
                    <a:pt x="155702" y="152273"/>
                  </a:lnTo>
                  <a:close/>
                </a:path>
              </a:pathLst>
            </a:custGeom>
            <a:solidFill>
              <a:srgbClr val="0000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2" name="object 72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2566415" y="2203704"/>
              <a:ext cx="166496" cy="319913"/>
            </a:xfrm>
            <a:prstGeom prst="rect">
              <a:avLst/>
            </a:prstGeom>
          </p:spPr>
        </p:pic>
      </p:grpSp>
      <p:sp>
        <p:nvSpPr>
          <p:cNvPr id="73" name="object 73"/>
          <p:cNvSpPr txBox="1"/>
          <p:nvPr/>
        </p:nvSpPr>
        <p:spPr>
          <a:xfrm>
            <a:off x="2346960" y="3223260"/>
            <a:ext cx="637540" cy="2379345"/>
          </a:xfrm>
          <a:prstGeom prst="rect">
            <a:avLst/>
          </a:prstGeom>
          <a:solidFill>
            <a:srgbClr val="CCFFCC"/>
          </a:solidFill>
          <a:ln w="9144">
            <a:solidFill>
              <a:srgbClr val="FFFFFF"/>
            </a:solidFill>
          </a:ln>
        </p:spPr>
        <p:txBody>
          <a:bodyPr vert="vert270" wrap="square" lIns="0" tIns="0" rIns="0" bIns="0" rtlCol="0">
            <a:spAutoFit/>
          </a:bodyPr>
          <a:lstStyle/>
          <a:p>
            <a:pPr marL="760095">
              <a:lnSpc>
                <a:spcPts val="2115"/>
              </a:lnSpc>
            </a:pPr>
            <a:r>
              <a:rPr sz="1800" b="1" spc="-80" dirty="0">
                <a:solidFill>
                  <a:srgbClr val="000099"/>
                </a:solidFill>
                <a:latin typeface="Trebuchet MS"/>
                <a:cs typeface="Trebuchet MS"/>
              </a:rPr>
              <a:t>Non-clinical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74" name="object 74"/>
          <p:cNvSpPr/>
          <p:nvPr/>
        </p:nvSpPr>
        <p:spPr>
          <a:xfrm>
            <a:off x="7512939" y="786383"/>
            <a:ext cx="86995" cy="103505"/>
          </a:xfrm>
          <a:custGeom>
            <a:avLst/>
            <a:gdLst/>
            <a:ahLst/>
            <a:cxnLst/>
            <a:rect l="l" t="t" r="r" b="b"/>
            <a:pathLst>
              <a:path w="86995" h="103505">
                <a:moveTo>
                  <a:pt x="86487" y="57404"/>
                </a:moveTo>
                <a:lnTo>
                  <a:pt x="80264" y="57404"/>
                </a:lnTo>
                <a:lnTo>
                  <a:pt x="70866" y="51816"/>
                </a:lnTo>
                <a:lnTo>
                  <a:pt x="60071" y="58039"/>
                </a:lnTo>
                <a:lnTo>
                  <a:pt x="1016" y="92583"/>
                </a:lnTo>
                <a:lnTo>
                  <a:pt x="0" y="96393"/>
                </a:lnTo>
                <a:lnTo>
                  <a:pt x="3556" y="102489"/>
                </a:lnTo>
                <a:lnTo>
                  <a:pt x="7493" y="103505"/>
                </a:lnTo>
                <a:lnTo>
                  <a:pt x="85217" y="58166"/>
                </a:lnTo>
                <a:lnTo>
                  <a:pt x="86487" y="57404"/>
                </a:lnTo>
                <a:close/>
              </a:path>
              <a:path w="86995" h="103505">
                <a:moveTo>
                  <a:pt x="86741" y="46228"/>
                </a:moveTo>
                <a:lnTo>
                  <a:pt x="7493" y="0"/>
                </a:lnTo>
                <a:lnTo>
                  <a:pt x="3556" y="1016"/>
                </a:lnTo>
                <a:lnTo>
                  <a:pt x="1905" y="4064"/>
                </a:lnTo>
                <a:lnTo>
                  <a:pt x="127" y="7112"/>
                </a:lnTo>
                <a:lnTo>
                  <a:pt x="1143" y="10922"/>
                </a:lnTo>
                <a:lnTo>
                  <a:pt x="59817" y="45339"/>
                </a:lnTo>
                <a:lnTo>
                  <a:pt x="59944" y="45339"/>
                </a:lnTo>
                <a:lnTo>
                  <a:pt x="70866" y="51816"/>
                </a:lnTo>
                <a:lnTo>
                  <a:pt x="80264" y="46228"/>
                </a:lnTo>
                <a:lnTo>
                  <a:pt x="86741" y="4622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 txBox="1">
            <a:spLocks noGrp="1"/>
          </p:cNvSpPr>
          <p:nvPr>
            <p:ph type="title"/>
          </p:nvPr>
        </p:nvSpPr>
        <p:spPr>
          <a:xfrm>
            <a:off x="3252342" y="99441"/>
            <a:ext cx="563880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60" dirty="0">
                <a:solidFill>
                  <a:srgbClr val="1F394E"/>
                </a:solidFill>
                <a:latin typeface="Verdana"/>
                <a:cs typeface="Verdana"/>
              </a:rPr>
              <a:t>P</a:t>
            </a:r>
            <a:r>
              <a:rPr sz="2800" spc="-225" dirty="0">
                <a:solidFill>
                  <a:srgbClr val="1F394E"/>
                </a:solidFill>
                <a:latin typeface="Verdana"/>
                <a:cs typeface="Verdana"/>
              </a:rPr>
              <a:t>H</a:t>
            </a:r>
            <a:r>
              <a:rPr sz="2800" spc="120" dirty="0">
                <a:solidFill>
                  <a:srgbClr val="1F394E"/>
                </a:solidFill>
                <a:latin typeface="Verdana"/>
                <a:cs typeface="Verdana"/>
              </a:rPr>
              <a:t>A</a:t>
            </a:r>
            <a:r>
              <a:rPr sz="2800" spc="-555" dirty="0">
                <a:solidFill>
                  <a:srgbClr val="1F394E"/>
                </a:solidFill>
                <a:latin typeface="Verdana"/>
                <a:cs typeface="Verdana"/>
              </a:rPr>
              <a:t>S</a:t>
            </a:r>
            <a:r>
              <a:rPr sz="2800" spc="-300" dirty="0">
                <a:solidFill>
                  <a:srgbClr val="1F394E"/>
                </a:solidFill>
                <a:latin typeface="Verdana"/>
                <a:cs typeface="Verdana"/>
              </a:rPr>
              <a:t>E</a:t>
            </a:r>
            <a:r>
              <a:rPr sz="2800" spc="-525" dirty="0">
                <a:solidFill>
                  <a:srgbClr val="1F394E"/>
                </a:solidFill>
                <a:latin typeface="Verdana"/>
                <a:cs typeface="Verdana"/>
              </a:rPr>
              <a:t>S</a:t>
            </a:r>
            <a:r>
              <a:rPr sz="2800" spc="-195" dirty="0">
                <a:solidFill>
                  <a:srgbClr val="1F394E"/>
                </a:solidFill>
                <a:latin typeface="Verdana"/>
                <a:cs typeface="Verdana"/>
              </a:rPr>
              <a:t> </a:t>
            </a:r>
            <a:r>
              <a:rPr sz="2800" spc="254" dirty="0">
                <a:solidFill>
                  <a:srgbClr val="1F394E"/>
                </a:solidFill>
                <a:latin typeface="Verdana"/>
                <a:cs typeface="Verdana"/>
              </a:rPr>
              <a:t>O</a:t>
            </a:r>
            <a:r>
              <a:rPr sz="2800" spc="-254" dirty="0">
                <a:solidFill>
                  <a:srgbClr val="1F394E"/>
                </a:solidFill>
                <a:latin typeface="Verdana"/>
                <a:cs typeface="Verdana"/>
              </a:rPr>
              <a:t>F</a:t>
            </a:r>
            <a:r>
              <a:rPr sz="2800" spc="-170" dirty="0">
                <a:solidFill>
                  <a:srgbClr val="1F394E"/>
                </a:solidFill>
                <a:latin typeface="Verdana"/>
                <a:cs typeface="Verdana"/>
              </a:rPr>
              <a:t> </a:t>
            </a:r>
            <a:r>
              <a:rPr sz="2800" spc="-180" dirty="0">
                <a:solidFill>
                  <a:srgbClr val="1F394E"/>
                </a:solidFill>
                <a:latin typeface="Verdana"/>
                <a:cs typeface="Verdana"/>
              </a:rPr>
              <a:t>D</a:t>
            </a:r>
            <a:r>
              <a:rPr sz="2800" spc="-165" dirty="0">
                <a:solidFill>
                  <a:srgbClr val="1F394E"/>
                </a:solidFill>
                <a:latin typeface="Verdana"/>
                <a:cs typeface="Verdana"/>
              </a:rPr>
              <a:t>R</a:t>
            </a:r>
            <a:r>
              <a:rPr sz="2800" spc="20" dirty="0">
                <a:solidFill>
                  <a:srgbClr val="1F394E"/>
                </a:solidFill>
                <a:latin typeface="Verdana"/>
                <a:cs typeface="Verdana"/>
              </a:rPr>
              <a:t>UG</a:t>
            </a:r>
            <a:r>
              <a:rPr sz="2800" spc="-254" dirty="0">
                <a:solidFill>
                  <a:srgbClr val="1F394E"/>
                </a:solidFill>
                <a:latin typeface="Verdana"/>
                <a:cs typeface="Verdana"/>
              </a:rPr>
              <a:t> </a:t>
            </a:r>
            <a:r>
              <a:rPr sz="2800" spc="-40" dirty="0">
                <a:solidFill>
                  <a:srgbClr val="1F394E"/>
                </a:solidFill>
                <a:latin typeface="Verdana"/>
                <a:cs typeface="Verdana"/>
              </a:rPr>
              <a:t>D</a:t>
            </a:r>
            <a:r>
              <a:rPr sz="2800" spc="-229" dirty="0">
                <a:solidFill>
                  <a:srgbClr val="1F394E"/>
                </a:solidFill>
                <a:latin typeface="Verdana"/>
                <a:cs typeface="Verdana"/>
              </a:rPr>
              <a:t>E</a:t>
            </a:r>
            <a:r>
              <a:rPr sz="2800" spc="90" dirty="0">
                <a:solidFill>
                  <a:srgbClr val="1F394E"/>
                </a:solidFill>
                <a:latin typeface="Verdana"/>
                <a:cs typeface="Verdana"/>
              </a:rPr>
              <a:t>V</a:t>
            </a:r>
            <a:r>
              <a:rPr sz="2800" spc="-229" dirty="0">
                <a:solidFill>
                  <a:srgbClr val="1F394E"/>
                </a:solidFill>
                <a:latin typeface="Verdana"/>
                <a:cs typeface="Verdana"/>
              </a:rPr>
              <a:t>E</a:t>
            </a:r>
            <a:r>
              <a:rPr sz="2800" spc="-220" dirty="0">
                <a:solidFill>
                  <a:srgbClr val="1F394E"/>
                </a:solidFill>
                <a:latin typeface="Verdana"/>
                <a:cs typeface="Verdana"/>
              </a:rPr>
              <a:t>L</a:t>
            </a:r>
            <a:r>
              <a:rPr sz="2800" spc="270" dirty="0">
                <a:solidFill>
                  <a:srgbClr val="1F394E"/>
                </a:solidFill>
                <a:latin typeface="Verdana"/>
                <a:cs typeface="Verdana"/>
              </a:rPr>
              <a:t>O</a:t>
            </a:r>
            <a:r>
              <a:rPr sz="2800" spc="10" dirty="0">
                <a:solidFill>
                  <a:srgbClr val="1F394E"/>
                </a:solidFill>
                <a:latin typeface="Verdana"/>
                <a:cs typeface="Verdana"/>
              </a:rPr>
              <a:t>P</a:t>
            </a:r>
            <a:r>
              <a:rPr sz="2800" spc="245" dirty="0">
                <a:solidFill>
                  <a:srgbClr val="1F394E"/>
                </a:solidFill>
                <a:latin typeface="Verdana"/>
                <a:cs typeface="Verdana"/>
              </a:rPr>
              <a:t>M</a:t>
            </a:r>
            <a:r>
              <a:rPr sz="2800" spc="-229" dirty="0">
                <a:solidFill>
                  <a:srgbClr val="1F394E"/>
                </a:solidFill>
                <a:latin typeface="Verdana"/>
                <a:cs typeface="Verdana"/>
              </a:rPr>
              <a:t>E</a:t>
            </a:r>
            <a:r>
              <a:rPr sz="2800" spc="5" dirty="0">
                <a:solidFill>
                  <a:srgbClr val="1F394E"/>
                </a:solidFill>
                <a:latin typeface="Verdana"/>
                <a:cs typeface="Verdana"/>
              </a:rPr>
              <a:t>N</a:t>
            </a:r>
            <a:r>
              <a:rPr sz="2800" spc="-535" dirty="0">
                <a:solidFill>
                  <a:srgbClr val="1F394E"/>
                </a:solidFill>
                <a:latin typeface="Verdana"/>
                <a:cs typeface="Verdana"/>
              </a:rPr>
              <a:t>T</a:t>
            </a:r>
            <a:endParaRPr sz="2800">
              <a:latin typeface="Verdana"/>
              <a:cs typeface="Verdana"/>
            </a:endParaRPr>
          </a:p>
        </p:txBody>
      </p:sp>
      <p:sp>
        <p:nvSpPr>
          <p:cNvPr id="77" name="object 77"/>
          <p:cNvSpPr txBox="1"/>
          <p:nvPr/>
        </p:nvSpPr>
        <p:spPr>
          <a:xfrm>
            <a:off x="4093590" y="591692"/>
            <a:ext cx="4391025" cy="4984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00050" algn="ctr">
              <a:lnSpc>
                <a:spcPts val="1625"/>
              </a:lnSpc>
              <a:spcBef>
                <a:spcPts val="95"/>
              </a:spcBef>
              <a:tabLst>
                <a:tab pos="934085" algn="l"/>
                <a:tab pos="2640330" algn="l"/>
              </a:tabLst>
            </a:pPr>
            <a:r>
              <a:rPr sz="1600" u="heavy" spc="-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rebuchet MS"/>
                <a:cs typeface="Trebuchet MS"/>
              </a:rPr>
              <a:t> 	</a:t>
            </a:r>
            <a:r>
              <a:rPr sz="1600" u="heavy" spc="-2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rebuchet MS"/>
                <a:cs typeface="Trebuchet MS"/>
              </a:rPr>
              <a:t>MOLECULE	</a:t>
            </a:r>
            <a:endParaRPr sz="1600">
              <a:latin typeface="Trebuchet MS"/>
              <a:cs typeface="Trebuchet MS"/>
            </a:endParaRPr>
          </a:p>
          <a:p>
            <a:pPr marL="12700">
              <a:lnSpc>
                <a:spcPts val="2105"/>
              </a:lnSpc>
              <a:tabLst>
                <a:tab pos="3683000" algn="l"/>
              </a:tabLst>
            </a:pPr>
            <a:r>
              <a:rPr sz="2000" b="1" dirty="0">
                <a:solidFill>
                  <a:srgbClr val="432B1F"/>
                </a:solidFill>
                <a:latin typeface="Times New Roman"/>
                <a:cs typeface="Times New Roman"/>
              </a:rPr>
              <a:t>(</a:t>
            </a:r>
            <a:r>
              <a:rPr sz="2000" b="1" spc="5" dirty="0">
                <a:solidFill>
                  <a:srgbClr val="432B1F"/>
                </a:solidFill>
                <a:latin typeface="Times New Roman"/>
                <a:cs typeface="Times New Roman"/>
              </a:rPr>
              <a:t>A</a:t>
            </a:r>
            <a:r>
              <a:rPr sz="2000" b="1" dirty="0">
                <a:solidFill>
                  <a:srgbClr val="432B1F"/>
                </a:solidFill>
                <a:latin typeface="Times New Roman"/>
                <a:cs typeface="Times New Roman"/>
              </a:rPr>
              <a:t>NI</a:t>
            </a:r>
            <a:r>
              <a:rPr sz="2000" b="1" spc="10" dirty="0">
                <a:solidFill>
                  <a:srgbClr val="432B1F"/>
                </a:solidFill>
                <a:latin typeface="Times New Roman"/>
                <a:cs typeface="Times New Roman"/>
              </a:rPr>
              <a:t>M</a:t>
            </a:r>
            <a:r>
              <a:rPr sz="2000" b="1" spc="5" dirty="0">
                <a:solidFill>
                  <a:srgbClr val="432B1F"/>
                </a:solidFill>
                <a:latin typeface="Times New Roman"/>
                <a:cs typeface="Times New Roman"/>
              </a:rPr>
              <a:t>A</a:t>
            </a:r>
            <a:r>
              <a:rPr sz="2000" b="1" dirty="0">
                <a:solidFill>
                  <a:srgbClr val="432B1F"/>
                </a:solidFill>
                <a:latin typeface="Times New Roman"/>
                <a:cs typeface="Times New Roman"/>
              </a:rPr>
              <a:t>L	MAN)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78" name="Footer Placeholder 7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9" name="Slide Number Placeholder 7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57</a:t>
            </a:fld>
            <a:endParaRPr lang="en-US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2404" y="979678"/>
            <a:ext cx="3783329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229" dirty="0">
                <a:latin typeface="Verdana"/>
                <a:cs typeface="Verdana"/>
              </a:rPr>
              <a:t>TERATOGENICITY</a:t>
            </a:r>
            <a:endParaRPr sz="3600">
              <a:latin typeface="Verdana"/>
              <a:cs typeface="Verdana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58</a:t>
            </a:fld>
            <a:endParaRPr lang="en-US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667243" y="4858511"/>
            <a:ext cx="3000755" cy="1999485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074164" y="707136"/>
            <a:ext cx="4221480" cy="423672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182114" y="1602358"/>
            <a:ext cx="341375" cy="256032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182114" y="2826385"/>
            <a:ext cx="341375" cy="256032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182114" y="4052061"/>
            <a:ext cx="341375" cy="256031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2425445" y="1452498"/>
            <a:ext cx="7710170" cy="3254375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12700" marR="5080">
              <a:lnSpc>
                <a:spcPts val="2900"/>
              </a:lnSpc>
              <a:spcBef>
                <a:spcPts val="480"/>
              </a:spcBef>
              <a:tabLst>
                <a:tab pos="2178050" algn="l"/>
                <a:tab pos="2593975" algn="l"/>
                <a:tab pos="3201035" algn="l"/>
                <a:tab pos="4269105" algn="l"/>
                <a:tab pos="4721860" algn="l"/>
                <a:tab pos="5673090" algn="l"/>
              </a:tabLst>
            </a:pPr>
            <a:r>
              <a:rPr sz="2700" spc="-390" dirty="0">
                <a:latin typeface="Times New Roman"/>
                <a:cs typeface="Times New Roman"/>
              </a:rPr>
              <a:t>T</a:t>
            </a:r>
            <a:r>
              <a:rPr sz="2700" dirty="0">
                <a:latin typeface="Times New Roman"/>
                <a:cs typeface="Times New Roman"/>
              </a:rPr>
              <a:t>era</a:t>
            </a:r>
            <a:r>
              <a:rPr sz="2700" spc="5" dirty="0">
                <a:latin typeface="Times New Roman"/>
                <a:cs typeface="Times New Roman"/>
              </a:rPr>
              <a:t>t</a:t>
            </a:r>
            <a:r>
              <a:rPr sz="2700" spc="15" dirty="0">
                <a:latin typeface="Times New Roman"/>
                <a:cs typeface="Times New Roman"/>
              </a:rPr>
              <a:t>o</a:t>
            </a:r>
            <a:r>
              <a:rPr sz="2700" spc="5" dirty="0">
                <a:latin typeface="Times New Roman"/>
                <a:cs typeface="Times New Roman"/>
              </a:rPr>
              <a:t>g</a:t>
            </a:r>
            <a:r>
              <a:rPr sz="2700" dirty="0">
                <a:latin typeface="Times New Roman"/>
                <a:cs typeface="Times New Roman"/>
              </a:rPr>
              <a:t>en</a:t>
            </a:r>
            <a:r>
              <a:rPr sz="2700" spc="10" dirty="0">
                <a:latin typeface="Times New Roman"/>
                <a:cs typeface="Times New Roman"/>
              </a:rPr>
              <a:t>i</a:t>
            </a:r>
            <a:r>
              <a:rPr sz="2700" dirty="0">
                <a:latin typeface="Times New Roman"/>
                <a:cs typeface="Times New Roman"/>
              </a:rPr>
              <a:t>ci</a:t>
            </a:r>
            <a:r>
              <a:rPr sz="2700" spc="5" dirty="0">
                <a:latin typeface="Times New Roman"/>
                <a:cs typeface="Times New Roman"/>
              </a:rPr>
              <a:t>t</a:t>
            </a:r>
            <a:r>
              <a:rPr sz="2700" dirty="0">
                <a:latin typeface="Times New Roman"/>
                <a:cs typeface="Times New Roman"/>
              </a:rPr>
              <a:t>y	</a:t>
            </a:r>
            <a:r>
              <a:rPr sz="2700" spc="5" dirty="0">
                <a:latin typeface="Times New Roman"/>
                <a:cs typeface="Times New Roman"/>
              </a:rPr>
              <a:t>i</a:t>
            </a:r>
            <a:r>
              <a:rPr sz="2700" spc="-5" dirty="0">
                <a:latin typeface="Times New Roman"/>
                <a:cs typeface="Times New Roman"/>
              </a:rPr>
              <a:t>s</a:t>
            </a:r>
            <a:r>
              <a:rPr sz="2700" dirty="0">
                <a:latin typeface="Times New Roman"/>
                <a:cs typeface="Times New Roman"/>
              </a:rPr>
              <a:t>	</a:t>
            </a:r>
            <a:r>
              <a:rPr sz="2700" spc="5" dirty="0">
                <a:latin typeface="Times New Roman"/>
                <a:cs typeface="Times New Roman"/>
              </a:rPr>
              <a:t>th</a:t>
            </a:r>
            <a:r>
              <a:rPr sz="2700" dirty="0">
                <a:latin typeface="Times New Roman"/>
                <a:cs typeface="Times New Roman"/>
              </a:rPr>
              <a:t>e	a</a:t>
            </a:r>
            <a:r>
              <a:rPr sz="2700" spc="5" dirty="0">
                <a:latin typeface="Times New Roman"/>
                <a:cs typeface="Times New Roman"/>
              </a:rPr>
              <a:t>b</a:t>
            </a:r>
            <a:r>
              <a:rPr sz="2700" spc="15" dirty="0">
                <a:latin typeface="Times New Roman"/>
                <a:cs typeface="Times New Roman"/>
              </a:rPr>
              <a:t>i</a:t>
            </a:r>
            <a:r>
              <a:rPr sz="2700" spc="5" dirty="0">
                <a:latin typeface="Times New Roman"/>
                <a:cs typeface="Times New Roman"/>
              </a:rPr>
              <a:t>lit</a:t>
            </a:r>
            <a:r>
              <a:rPr sz="2700" dirty="0">
                <a:latin typeface="Times New Roman"/>
                <a:cs typeface="Times New Roman"/>
              </a:rPr>
              <a:t>y	</a:t>
            </a:r>
            <a:r>
              <a:rPr sz="2700" spc="-10" dirty="0">
                <a:latin typeface="Times New Roman"/>
                <a:cs typeface="Times New Roman"/>
              </a:rPr>
              <a:t>t</a:t>
            </a:r>
            <a:r>
              <a:rPr sz="2700" dirty="0">
                <a:latin typeface="Times New Roman"/>
                <a:cs typeface="Times New Roman"/>
              </a:rPr>
              <a:t>o	ca</a:t>
            </a:r>
            <a:r>
              <a:rPr sz="2700" spc="5" dirty="0">
                <a:latin typeface="Times New Roman"/>
                <a:cs typeface="Times New Roman"/>
              </a:rPr>
              <a:t>u</a:t>
            </a:r>
            <a:r>
              <a:rPr sz="2700" dirty="0">
                <a:latin typeface="Times New Roman"/>
                <a:cs typeface="Times New Roman"/>
              </a:rPr>
              <a:t>s</a:t>
            </a:r>
            <a:r>
              <a:rPr sz="2700" spc="-5" dirty="0">
                <a:latin typeface="Times New Roman"/>
                <a:cs typeface="Times New Roman"/>
              </a:rPr>
              <a:t>e</a:t>
            </a:r>
            <a:r>
              <a:rPr sz="2700" dirty="0">
                <a:latin typeface="Times New Roman"/>
                <a:cs typeface="Times New Roman"/>
              </a:rPr>
              <a:t>	</a:t>
            </a:r>
            <a:r>
              <a:rPr sz="2700" spc="5" dirty="0">
                <a:latin typeface="Times New Roman"/>
                <a:cs typeface="Times New Roman"/>
              </a:rPr>
              <a:t>d</a:t>
            </a:r>
            <a:r>
              <a:rPr sz="2700" dirty="0">
                <a:latin typeface="Times New Roman"/>
                <a:cs typeface="Times New Roman"/>
              </a:rPr>
              <a:t>e</a:t>
            </a:r>
            <a:r>
              <a:rPr sz="2700" spc="15" dirty="0">
                <a:latin typeface="Times New Roman"/>
                <a:cs typeface="Times New Roman"/>
              </a:rPr>
              <a:t>v</a:t>
            </a:r>
            <a:r>
              <a:rPr sz="2700" dirty="0">
                <a:latin typeface="Times New Roman"/>
                <a:cs typeface="Times New Roman"/>
              </a:rPr>
              <a:t>el</a:t>
            </a:r>
            <a:r>
              <a:rPr sz="2700" spc="10" dirty="0">
                <a:latin typeface="Times New Roman"/>
                <a:cs typeface="Times New Roman"/>
              </a:rPr>
              <a:t>o</a:t>
            </a:r>
            <a:r>
              <a:rPr sz="2700" dirty="0">
                <a:latin typeface="Times New Roman"/>
                <a:cs typeface="Times New Roman"/>
              </a:rPr>
              <a:t>pmental  abnormalities</a:t>
            </a:r>
            <a:r>
              <a:rPr sz="2700" spc="-4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in</a:t>
            </a:r>
            <a:r>
              <a:rPr sz="2700" spc="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the</a:t>
            </a:r>
            <a:r>
              <a:rPr sz="2700" spc="-6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foetus.</a:t>
            </a:r>
            <a:endParaRPr sz="2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3300">
              <a:latin typeface="Times New Roman"/>
              <a:cs typeface="Times New Roman"/>
            </a:endParaRPr>
          </a:p>
          <a:p>
            <a:pPr marL="12700" marR="6350">
              <a:lnSpc>
                <a:spcPts val="2900"/>
              </a:lnSpc>
              <a:tabLst>
                <a:tab pos="1704339" algn="l"/>
                <a:tab pos="4103370" algn="l"/>
                <a:tab pos="4784725" algn="l"/>
                <a:tab pos="6304280" algn="l"/>
              </a:tabLst>
            </a:pPr>
            <a:r>
              <a:rPr sz="2700" i="1" spc="-5" dirty="0">
                <a:latin typeface="Times New Roman"/>
                <a:cs typeface="Times New Roman"/>
              </a:rPr>
              <a:t>C</a:t>
            </a:r>
            <a:r>
              <a:rPr sz="2700" i="1" spc="5" dirty="0">
                <a:latin typeface="Times New Roman"/>
                <a:cs typeface="Times New Roman"/>
              </a:rPr>
              <a:t>ong</a:t>
            </a:r>
            <a:r>
              <a:rPr sz="2700" i="1" dirty="0">
                <a:latin typeface="Times New Roman"/>
                <a:cs typeface="Times New Roman"/>
              </a:rPr>
              <a:t>e</a:t>
            </a:r>
            <a:r>
              <a:rPr sz="2700" i="1" spc="5" dirty="0">
                <a:latin typeface="Times New Roman"/>
                <a:cs typeface="Times New Roman"/>
              </a:rPr>
              <a:t>nita</a:t>
            </a:r>
            <a:r>
              <a:rPr sz="2700" i="1" dirty="0">
                <a:latin typeface="Times New Roman"/>
                <a:cs typeface="Times New Roman"/>
              </a:rPr>
              <a:t>l	mal</a:t>
            </a:r>
            <a:r>
              <a:rPr sz="2700" i="1" spc="5" dirty="0">
                <a:latin typeface="Times New Roman"/>
                <a:cs typeface="Times New Roman"/>
              </a:rPr>
              <a:t>f</a:t>
            </a:r>
            <a:r>
              <a:rPr sz="2700" i="1" spc="-5" dirty="0">
                <a:latin typeface="Times New Roman"/>
                <a:cs typeface="Times New Roman"/>
              </a:rPr>
              <a:t>o</a:t>
            </a:r>
            <a:r>
              <a:rPr sz="2700" i="1" dirty="0">
                <a:latin typeface="Times New Roman"/>
                <a:cs typeface="Times New Roman"/>
              </a:rPr>
              <a:t>r</a:t>
            </a:r>
            <a:r>
              <a:rPr sz="2700" i="1" spc="-10" dirty="0">
                <a:latin typeface="Times New Roman"/>
                <a:cs typeface="Times New Roman"/>
              </a:rPr>
              <a:t>m</a:t>
            </a:r>
            <a:r>
              <a:rPr sz="2700" i="1" spc="-20" dirty="0">
                <a:latin typeface="Times New Roman"/>
                <a:cs typeface="Times New Roman"/>
              </a:rPr>
              <a:t>a</a:t>
            </a:r>
            <a:r>
              <a:rPr sz="2700" i="1" spc="-10" dirty="0">
                <a:latin typeface="Times New Roman"/>
                <a:cs typeface="Times New Roman"/>
              </a:rPr>
              <a:t>tion</a:t>
            </a:r>
            <a:r>
              <a:rPr sz="2700" i="1" dirty="0">
                <a:latin typeface="Times New Roman"/>
                <a:cs typeface="Times New Roman"/>
              </a:rPr>
              <a:t>s:-	</a:t>
            </a:r>
            <a:r>
              <a:rPr sz="2700" spc="5" dirty="0">
                <a:latin typeface="Times New Roman"/>
                <a:cs typeface="Times New Roman"/>
              </a:rPr>
              <a:t>no</a:t>
            </a:r>
            <a:r>
              <a:rPr sz="2700" dirty="0">
                <a:latin typeface="Times New Roman"/>
                <a:cs typeface="Times New Roman"/>
              </a:rPr>
              <a:t>n	re</a:t>
            </a:r>
            <a:r>
              <a:rPr sz="2700" spc="5" dirty="0">
                <a:latin typeface="Times New Roman"/>
                <a:cs typeface="Times New Roman"/>
              </a:rPr>
              <a:t>v</a:t>
            </a:r>
            <a:r>
              <a:rPr sz="2700" dirty="0">
                <a:latin typeface="Times New Roman"/>
                <a:cs typeface="Times New Roman"/>
              </a:rPr>
              <a:t>e</a:t>
            </a:r>
            <a:r>
              <a:rPr sz="2700" spc="-15" dirty="0">
                <a:latin typeface="Times New Roman"/>
                <a:cs typeface="Times New Roman"/>
              </a:rPr>
              <a:t>r</a:t>
            </a:r>
            <a:r>
              <a:rPr sz="2700" spc="5" dirty="0">
                <a:latin typeface="Times New Roman"/>
                <a:cs typeface="Times New Roman"/>
              </a:rPr>
              <a:t>sibl</a:t>
            </a:r>
            <a:r>
              <a:rPr sz="2700" dirty="0">
                <a:latin typeface="Times New Roman"/>
                <a:cs typeface="Times New Roman"/>
              </a:rPr>
              <a:t>e	</a:t>
            </a:r>
            <a:r>
              <a:rPr sz="2700" spc="-25" dirty="0">
                <a:latin typeface="Times New Roman"/>
                <a:cs typeface="Times New Roman"/>
              </a:rPr>
              <a:t>f</a:t>
            </a:r>
            <a:r>
              <a:rPr sz="2700" spc="5" dirty="0">
                <a:latin typeface="Times New Roman"/>
                <a:cs typeface="Times New Roman"/>
              </a:rPr>
              <a:t>un</a:t>
            </a:r>
            <a:r>
              <a:rPr sz="2700" dirty="0">
                <a:latin typeface="Times New Roman"/>
                <a:cs typeface="Times New Roman"/>
              </a:rPr>
              <a:t>ct</a:t>
            </a:r>
            <a:r>
              <a:rPr sz="2700" spc="5" dirty="0">
                <a:latin typeface="Times New Roman"/>
                <a:cs typeface="Times New Roman"/>
              </a:rPr>
              <a:t>i</a:t>
            </a:r>
            <a:r>
              <a:rPr sz="2700" dirty="0">
                <a:latin typeface="Times New Roman"/>
                <a:cs typeface="Times New Roman"/>
              </a:rPr>
              <a:t>o</a:t>
            </a:r>
            <a:r>
              <a:rPr sz="2700" spc="5" dirty="0">
                <a:latin typeface="Times New Roman"/>
                <a:cs typeface="Times New Roman"/>
              </a:rPr>
              <a:t>n</a:t>
            </a:r>
            <a:r>
              <a:rPr sz="2700" dirty="0">
                <a:latin typeface="Times New Roman"/>
                <a:cs typeface="Times New Roman"/>
              </a:rPr>
              <a:t>al  or</a:t>
            </a:r>
            <a:r>
              <a:rPr sz="2700" spc="-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morphological defects</a:t>
            </a:r>
            <a:r>
              <a:rPr sz="2700" spc="-4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present</a:t>
            </a:r>
            <a:r>
              <a:rPr sz="2700" spc="-1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at</a:t>
            </a:r>
            <a:r>
              <a:rPr sz="2700" spc="-4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birth</a:t>
            </a:r>
            <a:endParaRPr sz="2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3350">
              <a:latin typeface="Times New Roman"/>
              <a:cs typeface="Times New Roman"/>
            </a:endParaRPr>
          </a:p>
          <a:p>
            <a:pPr marL="12700" marR="48895">
              <a:lnSpc>
                <a:spcPts val="2890"/>
              </a:lnSpc>
              <a:tabLst>
                <a:tab pos="2490470" algn="l"/>
                <a:tab pos="4683760" algn="l"/>
                <a:tab pos="6403340" algn="l"/>
              </a:tabLst>
            </a:pPr>
            <a:r>
              <a:rPr sz="2700" i="1" spc="-40" dirty="0">
                <a:latin typeface="Times New Roman"/>
                <a:cs typeface="Times New Roman"/>
              </a:rPr>
              <a:t>Teratology(teras-	</a:t>
            </a:r>
            <a:r>
              <a:rPr sz="2700" i="1" spc="-70" dirty="0">
                <a:latin typeface="Times New Roman"/>
                <a:cs typeface="Times New Roman"/>
              </a:rPr>
              <a:t>monster,</a:t>
            </a:r>
            <a:r>
              <a:rPr sz="2700" i="1" spc="295" dirty="0">
                <a:latin typeface="Times New Roman"/>
                <a:cs typeface="Times New Roman"/>
              </a:rPr>
              <a:t> </a:t>
            </a:r>
            <a:r>
              <a:rPr sz="2700" i="1" dirty="0">
                <a:latin typeface="Times New Roman"/>
                <a:cs typeface="Times New Roman"/>
              </a:rPr>
              <a:t>logos	study</a:t>
            </a:r>
            <a:r>
              <a:rPr sz="2700" i="1" spc="340" dirty="0">
                <a:latin typeface="Times New Roman"/>
                <a:cs typeface="Times New Roman"/>
              </a:rPr>
              <a:t> </a:t>
            </a:r>
            <a:r>
              <a:rPr sz="2700" i="1" dirty="0">
                <a:latin typeface="Times New Roman"/>
                <a:cs typeface="Times New Roman"/>
              </a:rPr>
              <a:t>of</a:t>
            </a:r>
            <a:r>
              <a:rPr sz="2700" dirty="0">
                <a:latin typeface="Times New Roman"/>
                <a:cs typeface="Times New Roman"/>
              </a:rPr>
              <a:t>)</a:t>
            </a:r>
            <a:r>
              <a:rPr sz="2700" spc="30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is	the</a:t>
            </a:r>
            <a:r>
              <a:rPr sz="2700" spc="-9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study </a:t>
            </a:r>
            <a:r>
              <a:rPr sz="2700" spc="-66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of</a:t>
            </a:r>
            <a:r>
              <a:rPr sz="2700" spc="-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abnormalities</a:t>
            </a:r>
            <a:r>
              <a:rPr sz="2700" spc="-4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of physiological</a:t>
            </a:r>
            <a:r>
              <a:rPr sz="2700" spc="-5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development.</a:t>
            </a:r>
            <a:endParaRPr sz="2700">
              <a:latin typeface="Times New Roman"/>
              <a:cs typeface="Times New Roman"/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59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996054" y="277495"/>
            <a:ext cx="208661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130" dirty="0">
                <a:latin typeface="Trebuchet MS"/>
                <a:cs typeface="Trebuchet MS"/>
              </a:rPr>
              <a:t>E</a:t>
            </a:r>
            <a:r>
              <a:rPr sz="3600" spc="-135" dirty="0">
                <a:latin typeface="Trebuchet MS"/>
                <a:cs typeface="Trebuchet MS"/>
              </a:rPr>
              <a:t>V</a:t>
            </a:r>
            <a:r>
              <a:rPr sz="3600" spc="-140" dirty="0">
                <a:latin typeface="Trebuchet MS"/>
                <a:cs typeface="Trebuchet MS"/>
              </a:rPr>
              <a:t>I</a:t>
            </a:r>
            <a:r>
              <a:rPr sz="3600" spc="-135" dirty="0">
                <a:latin typeface="Trebuchet MS"/>
                <a:cs typeface="Trebuchet MS"/>
              </a:rPr>
              <a:t>D</a:t>
            </a:r>
            <a:r>
              <a:rPr sz="3600" spc="-130" dirty="0">
                <a:latin typeface="Trebuchet MS"/>
                <a:cs typeface="Trebuchet MS"/>
              </a:rPr>
              <a:t>E</a:t>
            </a:r>
            <a:r>
              <a:rPr sz="3600" spc="-140" dirty="0">
                <a:latin typeface="Trebuchet MS"/>
                <a:cs typeface="Trebuchet MS"/>
              </a:rPr>
              <a:t>NC</a:t>
            </a:r>
            <a:r>
              <a:rPr sz="3600" spc="-130" dirty="0">
                <a:latin typeface="Trebuchet MS"/>
                <a:cs typeface="Trebuchet MS"/>
              </a:rPr>
              <a:t>E</a:t>
            </a:r>
            <a:r>
              <a:rPr sz="3600" dirty="0">
                <a:latin typeface="Trebuchet MS"/>
                <a:cs typeface="Trebuchet MS"/>
              </a:rPr>
              <a:t>S</a:t>
            </a:r>
            <a:endParaRPr sz="36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74370" y="1418336"/>
            <a:ext cx="11292205" cy="42475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9085" marR="9525" indent="-287020" algn="just">
              <a:lnSpc>
                <a:spcPct val="100000"/>
              </a:lnSpc>
              <a:spcBef>
                <a:spcPts val="95"/>
              </a:spcBef>
              <a:buClr>
                <a:srgbClr val="FF0000"/>
              </a:buClr>
              <a:buSzPct val="96428"/>
              <a:buFont typeface="Wingdings"/>
              <a:buChar char=""/>
              <a:tabLst>
                <a:tab pos="299720" algn="l"/>
              </a:tabLst>
            </a:pP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use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 of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sheep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35" dirty="0">
                <a:solidFill>
                  <a:srgbClr val="FFFFFF"/>
                </a:solidFill>
                <a:latin typeface="Calibri"/>
                <a:cs typeface="Calibri"/>
              </a:rPr>
              <a:t>brain</a:t>
            </a:r>
            <a:r>
              <a:rPr sz="28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40" dirty="0">
                <a:solidFill>
                  <a:srgbClr val="FFFFFF"/>
                </a:solidFill>
                <a:latin typeface="Calibri"/>
                <a:cs typeface="Calibri"/>
              </a:rPr>
              <a:t>for</a:t>
            </a:r>
            <a:r>
              <a:rPr sz="28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production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rabies</a:t>
            </a:r>
            <a:r>
              <a:rPr sz="2800" spc="5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vaccine</a:t>
            </a:r>
            <a:r>
              <a:rPr sz="2800" spc="5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has</a:t>
            </a:r>
            <a:r>
              <a:rPr sz="2800" spc="6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been 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phased</a:t>
            </a:r>
            <a:r>
              <a:rPr sz="28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out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in</a:t>
            </a:r>
            <a:r>
              <a:rPr sz="28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1992</a:t>
            </a:r>
            <a:endParaRPr sz="2800">
              <a:latin typeface="Calibri"/>
              <a:cs typeface="Calibri"/>
            </a:endParaRPr>
          </a:p>
          <a:p>
            <a:pPr marL="299085" marR="9525" indent="-287020" algn="just">
              <a:lnSpc>
                <a:spcPct val="100000"/>
              </a:lnSpc>
              <a:spcBef>
                <a:spcPts val="1010"/>
              </a:spcBef>
              <a:buClr>
                <a:srgbClr val="FF0000"/>
              </a:buClr>
              <a:buSzPct val="96428"/>
              <a:buFont typeface="Wingdings"/>
              <a:buChar char=""/>
              <a:tabLst>
                <a:tab pos="299720" algn="l"/>
              </a:tabLst>
            </a:pP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Classical swine </a:t>
            </a:r>
            <a:r>
              <a:rPr sz="2800" spc="-50" dirty="0">
                <a:solidFill>
                  <a:srgbClr val="FFFFFF"/>
                </a:solidFill>
                <a:latin typeface="Calibri"/>
                <a:cs typeface="Calibri"/>
              </a:rPr>
              <a:t>fever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virus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vaccine 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is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produced 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in PK-15 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Cells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instead 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using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large</a:t>
            </a:r>
            <a:r>
              <a:rPr sz="2800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number</a:t>
            </a:r>
            <a:r>
              <a:rPr sz="28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28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rabits</a:t>
            </a:r>
            <a:endParaRPr sz="2800">
              <a:latin typeface="Calibri"/>
              <a:cs typeface="Calibri"/>
            </a:endParaRPr>
          </a:p>
          <a:p>
            <a:pPr marL="299085" marR="8890" indent="-287020" algn="just">
              <a:lnSpc>
                <a:spcPct val="100000"/>
              </a:lnSpc>
              <a:spcBef>
                <a:spcPts val="994"/>
              </a:spcBef>
              <a:buClr>
                <a:srgbClr val="FF0000"/>
              </a:buClr>
              <a:buSzPct val="96428"/>
              <a:buFont typeface="Wingdings"/>
              <a:buChar char=""/>
              <a:tabLst>
                <a:tab pos="299720" algn="l"/>
              </a:tabLst>
            </a:pP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PPR, FMD and sheep </a:t>
            </a:r>
            <a:r>
              <a:rPr sz="2800" spc="-40" dirty="0">
                <a:solidFill>
                  <a:srgbClr val="FFFFFF"/>
                </a:solidFill>
                <a:latin typeface="Calibri"/>
                <a:cs typeface="Calibri"/>
              </a:rPr>
              <a:t>pox 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vaccines </a:t>
            </a:r>
            <a:r>
              <a:rPr sz="2800" spc="-30" dirty="0">
                <a:solidFill>
                  <a:srgbClr val="FFFFFF"/>
                </a:solidFill>
                <a:latin typeface="Calibri"/>
                <a:cs typeface="Calibri"/>
              </a:rPr>
              <a:t>are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also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produced 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using cell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culture </a:t>
            </a:r>
            <a:r>
              <a:rPr sz="2800" i="1" dirty="0">
                <a:solidFill>
                  <a:srgbClr val="FFFFFF"/>
                </a:solidFill>
                <a:latin typeface="Calibri"/>
                <a:cs typeface="Calibri"/>
              </a:rPr>
              <a:t>vero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, </a:t>
            </a:r>
            <a:r>
              <a:rPr sz="28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BHK-21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2800" i="1" spc="-5" dirty="0">
                <a:solidFill>
                  <a:srgbClr val="FFFFFF"/>
                </a:solidFill>
                <a:latin typeface="Calibri"/>
                <a:cs typeface="Calibri"/>
              </a:rPr>
              <a:t>vero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cell</a:t>
            </a:r>
            <a:r>
              <a:rPr sz="28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culture</a:t>
            </a:r>
            <a:r>
              <a:rPr sz="28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0" dirty="0">
                <a:solidFill>
                  <a:srgbClr val="FFFFFF"/>
                </a:solidFill>
                <a:latin typeface="Calibri"/>
                <a:cs typeface="Calibri"/>
              </a:rPr>
              <a:t>system</a:t>
            </a:r>
            <a:r>
              <a:rPr sz="2800" spc="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0" dirty="0">
                <a:solidFill>
                  <a:srgbClr val="FFFFFF"/>
                </a:solidFill>
                <a:latin typeface="Calibri"/>
                <a:cs typeface="Calibri"/>
              </a:rPr>
              <a:t>respectively.</a:t>
            </a:r>
            <a:endParaRPr sz="2800">
              <a:latin typeface="Calibri"/>
              <a:cs typeface="Calibri"/>
            </a:endParaRPr>
          </a:p>
          <a:p>
            <a:pPr marL="299085" marR="5080" indent="-287020" algn="just">
              <a:lnSpc>
                <a:spcPct val="100000"/>
              </a:lnSpc>
              <a:spcBef>
                <a:spcPts val="1000"/>
              </a:spcBef>
              <a:buClr>
                <a:srgbClr val="FF0000"/>
              </a:buClr>
              <a:buSzPct val="96428"/>
              <a:buFont typeface="Wingdings"/>
              <a:buChar char=""/>
              <a:tabLst>
                <a:tab pos="299720" algn="l"/>
              </a:tabLst>
            </a:pP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use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30" dirty="0">
                <a:solidFill>
                  <a:srgbClr val="FFFFFF"/>
                </a:solidFill>
                <a:latin typeface="Calibri"/>
                <a:cs typeface="Calibri"/>
              </a:rPr>
              <a:t>laboratory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animals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 e.g.,</a:t>
            </a:r>
            <a:r>
              <a:rPr sz="28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30" dirty="0">
                <a:solidFill>
                  <a:srgbClr val="FFFFFF"/>
                </a:solidFill>
                <a:latin typeface="Calibri"/>
                <a:cs typeface="Calibri"/>
              </a:rPr>
              <a:t>rabbit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28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G.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pig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has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been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now 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abandoned </a:t>
            </a:r>
            <a:r>
              <a:rPr sz="2800" spc="-40" dirty="0">
                <a:solidFill>
                  <a:srgbClr val="FFFFFF"/>
                </a:solidFill>
                <a:latin typeface="Calibri"/>
                <a:cs typeface="Calibri"/>
              </a:rPr>
              <a:t>for</a:t>
            </a:r>
            <a:r>
              <a:rPr sz="28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isolation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or 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typing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2800" spc="-30" dirty="0">
                <a:solidFill>
                  <a:srgbClr val="FFFFFF"/>
                </a:solidFill>
                <a:latin typeface="Calibri"/>
                <a:cs typeface="Calibri"/>
              </a:rPr>
              <a:t>mycobacetria</a:t>
            </a:r>
            <a:r>
              <a:rPr sz="2800" spc="5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with 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2800" spc="6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30" dirty="0">
                <a:solidFill>
                  <a:srgbClr val="FFFFFF"/>
                </a:solidFill>
                <a:latin typeface="Calibri"/>
                <a:cs typeface="Calibri"/>
              </a:rPr>
              <a:t>availability </a:t>
            </a:r>
            <a:r>
              <a:rPr sz="2800" spc="-6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40" dirty="0">
                <a:solidFill>
                  <a:srgbClr val="FFFFFF"/>
                </a:solidFill>
                <a:latin typeface="Calibri"/>
                <a:cs typeface="Calibri"/>
              </a:rPr>
              <a:t>improved</a:t>
            </a:r>
            <a:r>
              <a:rPr sz="2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30" dirty="0">
                <a:solidFill>
                  <a:srgbClr val="FFFFFF"/>
                </a:solidFill>
                <a:latin typeface="Calibri"/>
                <a:cs typeface="Calibri"/>
              </a:rPr>
              <a:t>synthetic</a:t>
            </a:r>
            <a:r>
              <a:rPr sz="28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media.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6</a:t>
            </a:fld>
            <a:endParaRPr lang="en-US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4000" y="0"/>
            <a:ext cx="9144000" cy="6857998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60</a:t>
            </a:fld>
            <a:endParaRPr lang="en-US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82114" y="1640458"/>
            <a:ext cx="341375" cy="256032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82114" y="2997073"/>
            <a:ext cx="341375" cy="256032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82114" y="4353814"/>
            <a:ext cx="341375" cy="256031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2425445" y="1490598"/>
            <a:ext cx="7710805" cy="3561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542925" algn="l"/>
                <a:tab pos="2124710" algn="l"/>
                <a:tab pos="2655570" algn="l"/>
                <a:tab pos="3376295" algn="l"/>
                <a:tab pos="4424680" algn="l"/>
                <a:tab pos="5241925" algn="l"/>
                <a:tab pos="6021070" algn="l"/>
                <a:tab pos="7276465" algn="l"/>
              </a:tabLst>
            </a:pPr>
            <a:r>
              <a:rPr sz="2700" spc="-5" dirty="0">
                <a:latin typeface="Times New Roman"/>
                <a:cs typeface="Times New Roman"/>
              </a:rPr>
              <a:t>A	te</a:t>
            </a:r>
            <a:r>
              <a:rPr sz="2700" spc="5" dirty="0">
                <a:latin typeface="Times New Roman"/>
                <a:cs typeface="Times New Roman"/>
              </a:rPr>
              <a:t>r</a:t>
            </a:r>
            <a:r>
              <a:rPr sz="2700" dirty="0">
                <a:latin typeface="Times New Roman"/>
                <a:cs typeface="Times New Roman"/>
              </a:rPr>
              <a:t>a</a:t>
            </a:r>
            <a:r>
              <a:rPr sz="2700" spc="5" dirty="0">
                <a:latin typeface="Times New Roman"/>
                <a:cs typeface="Times New Roman"/>
              </a:rPr>
              <a:t>to</a:t>
            </a:r>
            <a:r>
              <a:rPr sz="2700" dirty="0">
                <a:latin typeface="Times New Roman"/>
                <a:cs typeface="Times New Roman"/>
              </a:rPr>
              <a:t>gen	</a:t>
            </a:r>
            <a:r>
              <a:rPr sz="2700" spc="5" dirty="0">
                <a:latin typeface="Times New Roman"/>
                <a:cs typeface="Times New Roman"/>
              </a:rPr>
              <a:t>i</a:t>
            </a:r>
            <a:r>
              <a:rPr sz="2700" spc="-5" dirty="0">
                <a:latin typeface="Times New Roman"/>
                <a:cs typeface="Times New Roman"/>
              </a:rPr>
              <a:t>s</a:t>
            </a:r>
            <a:r>
              <a:rPr sz="2700" dirty="0">
                <a:latin typeface="Times New Roman"/>
                <a:cs typeface="Times New Roman"/>
              </a:rPr>
              <a:t>	</a:t>
            </a:r>
            <a:r>
              <a:rPr sz="2700" spc="5" dirty="0">
                <a:latin typeface="Times New Roman"/>
                <a:cs typeface="Times New Roman"/>
              </a:rPr>
              <a:t>th</a:t>
            </a:r>
            <a:r>
              <a:rPr sz="2700" dirty="0">
                <a:latin typeface="Times New Roman"/>
                <a:cs typeface="Times New Roman"/>
              </a:rPr>
              <a:t>e	a</a:t>
            </a:r>
            <a:r>
              <a:rPr sz="2700" spc="5" dirty="0">
                <a:latin typeface="Times New Roman"/>
                <a:cs typeface="Times New Roman"/>
              </a:rPr>
              <a:t>g</a:t>
            </a:r>
            <a:r>
              <a:rPr sz="2700" dirty="0">
                <a:latin typeface="Times New Roman"/>
                <a:cs typeface="Times New Roman"/>
              </a:rPr>
              <a:t>e</a:t>
            </a:r>
            <a:r>
              <a:rPr sz="2700" spc="5" dirty="0">
                <a:latin typeface="Times New Roman"/>
                <a:cs typeface="Times New Roman"/>
              </a:rPr>
              <a:t>n</a:t>
            </a:r>
            <a:r>
              <a:rPr sz="2700" dirty="0">
                <a:latin typeface="Times New Roman"/>
                <a:cs typeface="Times New Roman"/>
              </a:rPr>
              <a:t>t	</a:t>
            </a:r>
            <a:r>
              <a:rPr sz="2700" spc="5" dirty="0">
                <a:latin typeface="Times New Roman"/>
                <a:cs typeface="Times New Roman"/>
              </a:rPr>
              <a:t>th</a:t>
            </a:r>
            <a:r>
              <a:rPr sz="2700" spc="-15" dirty="0">
                <a:latin typeface="Times New Roman"/>
                <a:cs typeface="Times New Roman"/>
              </a:rPr>
              <a:t>a</a:t>
            </a:r>
            <a:r>
              <a:rPr sz="2700" dirty="0">
                <a:latin typeface="Times New Roman"/>
                <a:cs typeface="Times New Roman"/>
              </a:rPr>
              <a:t>t	can	</a:t>
            </a:r>
            <a:r>
              <a:rPr sz="2700" spc="5" dirty="0">
                <a:latin typeface="Times New Roman"/>
                <a:cs typeface="Times New Roman"/>
              </a:rPr>
              <a:t>di</a:t>
            </a:r>
            <a:r>
              <a:rPr sz="2700" spc="-5" dirty="0">
                <a:latin typeface="Times New Roman"/>
                <a:cs typeface="Times New Roman"/>
              </a:rPr>
              <a:t>s</a:t>
            </a:r>
            <a:r>
              <a:rPr sz="2700" dirty="0">
                <a:latin typeface="Times New Roman"/>
                <a:cs typeface="Times New Roman"/>
              </a:rPr>
              <a:t>turb	t</a:t>
            </a:r>
            <a:r>
              <a:rPr sz="2700" spc="10" dirty="0">
                <a:latin typeface="Times New Roman"/>
                <a:cs typeface="Times New Roman"/>
              </a:rPr>
              <a:t>h</a:t>
            </a:r>
            <a:r>
              <a:rPr sz="2700" dirty="0">
                <a:latin typeface="Times New Roman"/>
                <a:cs typeface="Times New Roman"/>
              </a:rPr>
              <a:t>e  development</a:t>
            </a:r>
            <a:r>
              <a:rPr sz="2700" spc="-3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of the</a:t>
            </a:r>
            <a:r>
              <a:rPr sz="2700" spc="-10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embryo</a:t>
            </a:r>
            <a:r>
              <a:rPr sz="2700" spc="-3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or</a:t>
            </a:r>
            <a:r>
              <a:rPr sz="2700" spc="-8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foetus.</a:t>
            </a:r>
            <a:endParaRPr sz="2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3650">
              <a:latin typeface="Times New Roman"/>
              <a:cs typeface="Times New Roman"/>
            </a:endParaRPr>
          </a:p>
          <a:p>
            <a:pPr marL="12700" marR="272415">
              <a:lnSpc>
                <a:spcPct val="100000"/>
              </a:lnSpc>
              <a:spcBef>
                <a:spcPts val="5"/>
              </a:spcBef>
            </a:pPr>
            <a:r>
              <a:rPr sz="2700" spc="-45" dirty="0">
                <a:latin typeface="Times New Roman"/>
                <a:cs typeface="Times New Roman"/>
              </a:rPr>
              <a:t>Teratogens </a:t>
            </a:r>
            <a:r>
              <a:rPr sz="2700" i="1" dirty="0">
                <a:latin typeface="Times New Roman"/>
                <a:cs typeface="Times New Roman"/>
              </a:rPr>
              <a:t>halt </a:t>
            </a:r>
            <a:r>
              <a:rPr sz="2700" dirty="0">
                <a:latin typeface="Times New Roman"/>
                <a:cs typeface="Times New Roman"/>
              </a:rPr>
              <a:t>the </a:t>
            </a:r>
            <a:r>
              <a:rPr sz="2700" spc="-5" dirty="0">
                <a:latin typeface="Times New Roman"/>
                <a:cs typeface="Times New Roman"/>
              </a:rPr>
              <a:t>pregnancy </a:t>
            </a:r>
            <a:r>
              <a:rPr sz="2700" dirty="0">
                <a:latin typeface="Times New Roman"/>
                <a:cs typeface="Times New Roman"/>
              </a:rPr>
              <a:t>or produce a </a:t>
            </a:r>
            <a:r>
              <a:rPr sz="2700" spc="-5" dirty="0">
                <a:latin typeface="Times New Roman"/>
                <a:cs typeface="Times New Roman"/>
              </a:rPr>
              <a:t>congenital </a:t>
            </a:r>
            <a:r>
              <a:rPr sz="2700" spc="-660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malformations.</a:t>
            </a:r>
            <a:endParaRPr sz="2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3650">
              <a:latin typeface="Times New Roman"/>
              <a:cs typeface="Times New Roman"/>
            </a:endParaRPr>
          </a:p>
          <a:p>
            <a:pPr marL="12700" marR="6985">
              <a:lnSpc>
                <a:spcPct val="100000"/>
              </a:lnSpc>
              <a:tabLst>
                <a:tab pos="1265555" algn="l"/>
                <a:tab pos="1772920" algn="l"/>
                <a:tab pos="3406775" algn="l"/>
                <a:tab pos="4869815" algn="l"/>
                <a:tab pos="6456680" algn="l"/>
              </a:tabLst>
            </a:pPr>
            <a:r>
              <a:rPr sz="2700" dirty="0">
                <a:latin typeface="Times New Roman"/>
                <a:cs typeface="Times New Roman"/>
              </a:rPr>
              <a:t>C</a:t>
            </a:r>
            <a:r>
              <a:rPr sz="2700" spc="5" dirty="0">
                <a:latin typeface="Times New Roman"/>
                <a:cs typeface="Times New Roman"/>
              </a:rPr>
              <a:t>l</a:t>
            </a:r>
            <a:r>
              <a:rPr sz="2700" dirty="0">
                <a:latin typeface="Times New Roman"/>
                <a:cs typeface="Times New Roman"/>
              </a:rPr>
              <a:t>a</a:t>
            </a:r>
            <a:r>
              <a:rPr sz="2700" spc="-5" dirty="0">
                <a:latin typeface="Times New Roman"/>
                <a:cs typeface="Times New Roman"/>
              </a:rPr>
              <a:t>s</a:t>
            </a:r>
            <a:r>
              <a:rPr sz="2700" dirty="0">
                <a:latin typeface="Times New Roman"/>
                <a:cs typeface="Times New Roman"/>
              </a:rPr>
              <a:t>s</a:t>
            </a:r>
            <a:r>
              <a:rPr sz="2700" spc="-5" dirty="0">
                <a:latin typeface="Times New Roman"/>
                <a:cs typeface="Times New Roman"/>
              </a:rPr>
              <a:t>es</a:t>
            </a:r>
            <a:r>
              <a:rPr sz="2700" dirty="0">
                <a:latin typeface="Times New Roman"/>
                <a:cs typeface="Times New Roman"/>
              </a:rPr>
              <a:t>	</a:t>
            </a:r>
            <a:r>
              <a:rPr sz="2700" spc="5" dirty="0">
                <a:latin typeface="Times New Roman"/>
                <a:cs typeface="Times New Roman"/>
              </a:rPr>
              <a:t>o</a:t>
            </a:r>
            <a:r>
              <a:rPr sz="2700" dirty="0">
                <a:latin typeface="Times New Roman"/>
                <a:cs typeface="Times New Roman"/>
              </a:rPr>
              <a:t>f	te</a:t>
            </a:r>
            <a:r>
              <a:rPr sz="2700" spc="5" dirty="0">
                <a:latin typeface="Times New Roman"/>
                <a:cs typeface="Times New Roman"/>
              </a:rPr>
              <a:t>r</a:t>
            </a:r>
            <a:r>
              <a:rPr sz="2700" dirty="0">
                <a:latin typeface="Times New Roman"/>
                <a:cs typeface="Times New Roman"/>
              </a:rPr>
              <a:t>a</a:t>
            </a:r>
            <a:r>
              <a:rPr sz="2700" spc="5" dirty="0">
                <a:latin typeface="Times New Roman"/>
                <a:cs typeface="Times New Roman"/>
              </a:rPr>
              <a:t>tog</a:t>
            </a:r>
            <a:r>
              <a:rPr sz="2700" dirty="0">
                <a:latin typeface="Times New Roman"/>
                <a:cs typeface="Times New Roman"/>
              </a:rPr>
              <a:t>e</a:t>
            </a:r>
            <a:r>
              <a:rPr sz="2700" spc="-10" dirty="0">
                <a:latin typeface="Times New Roman"/>
                <a:cs typeface="Times New Roman"/>
              </a:rPr>
              <a:t>n</a:t>
            </a:r>
            <a:r>
              <a:rPr sz="2700" spc="-5" dirty="0">
                <a:latin typeface="Times New Roman"/>
                <a:cs typeface="Times New Roman"/>
              </a:rPr>
              <a:t>s</a:t>
            </a:r>
            <a:r>
              <a:rPr sz="2700" dirty="0">
                <a:latin typeface="Times New Roman"/>
                <a:cs typeface="Times New Roman"/>
              </a:rPr>
              <a:t>	</a:t>
            </a:r>
            <a:r>
              <a:rPr sz="2700" spc="5" dirty="0">
                <a:latin typeface="Times New Roman"/>
                <a:cs typeface="Times New Roman"/>
              </a:rPr>
              <a:t>in</a:t>
            </a:r>
            <a:r>
              <a:rPr sz="2700" dirty="0">
                <a:latin typeface="Times New Roman"/>
                <a:cs typeface="Times New Roman"/>
              </a:rPr>
              <a:t>cl</a:t>
            </a:r>
            <a:r>
              <a:rPr sz="2700" spc="10" dirty="0">
                <a:latin typeface="Times New Roman"/>
                <a:cs typeface="Times New Roman"/>
              </a:rPr>
              <a:t>u</a:t>
            </a:r>
            <a:r>
              <a:rPr sz="2700" spc="5" dirty="0">
                <a:latin typeface="Times New Roman"/>
                <a:cs typeface="Times New Roman"/>
              </a:rPr>
              <a:t>d</a:t>
            </a:r>
            <a:r>
              <a:rPr sz="2700" spc="10" dirty="0">
                <a:latin typeface="Times New Roman"/>
                <a:cs typeface="Times New Roman"/>
              </a:rPr>
              <a:t>e</a:t>
            </a:r>
            <a:r>
              <a:rPr sz="2700" i="1" spc="-15" dirty="0">
                <a:latin typeface="Times New Roman"/>
                <a:cs typeface="Times New Roman"/>
              </a:rPr>
              <a:t>:</a:t>
            </a:r>
            <a:r>
              <a:rPr sz="2700" i="1" dirty="0">
                <a:latin typeface="Times New Roman"/>
                <a:cs typeface="Times New Roman"/>
              </a:rPr>
              <a:t>-	r</a:t>
            </a:r>
            <a:r>
              <a:rPr sz="2700" i="1" spc="5" dirty="0">
                <a:latin typeface="Times New Roman"/>
                <a:cs typeface="Times New Roman"/>
              </a:rPr>
              <a:t>ad</a:t>
            </a:r>
            <a:r>
              <a:rPr sz="2700" i="1" dirty="0">
                <a:latin typeface="Times New Roman"/>
                <a:cs typeface="Times New Roman"/>
              </a:rPr>
              <a:t>i</a:t>
            </a:r>
            <a:r>
              <a:rPr sz="2700" i="1" spc="10" dirty="0">
                <a:latin typeface="Times New Roman"/>
                <a:cs typeface="Times New Roman"/>
              </a:rPr>
              <a:t>a</a:t>
            </a:r>
            <a:r>
              <a:rPr sz="2700" i="1" dirty="0">
                <a:latin typeface="Times New Roman"/>
                <a:cs typeface="Times New Roman"/>
              </a:rPr>
              <a:t>ti</a:t>
            </a:r>
            <a:r>
              <a:rPr sz="2700" i="1" spc="5" dirty="0">
                <a:latin typeface="Times New Roman"/>
                <a:cs typeface="Times New Roman"/>
              </a:rPr>
              <a:t>o</a:t>
            </a:r>
            <a:r>
              <a:rPr sz="2700" i="1" dirty="0">
                <a:latin typeface="Times New Roman"/>
                <a:cs typeface="Times New Roman"/>
              </a:rPr>
              <a:t>n,	mat</a:t>
            </a:r>
            <a:r>
              <a:rPr sz="2700" i="1" spc="5" dirty="0">
                <a:latin typeface="Times New Roman"/>
                <a:cs typeface="Times New Roman"/>
              </a:rPr>
              <a:t>e</a:t>
            </a:r>
            <a:r>
              <a:rPr sz="2700" i="1" dirty="0">
                <a:latin typeface="Times New Roman"/>
                <a:cs typeface="Times New Roman"/>
              </a:rPr>
              <a:t>r</a:t>
            </a:r>
            <a:r>
              <a:rPr sz="2700" i="1" spc="5" dirty="0">
                <a:latin typeface="Times New Roman"/>
                <a:cs typeface="Times New Roman"/>
              </a:rPr>
              <a:t>n</a:t>
            </a:r>
            <a:r>
              <a:rPr sz="2700" i="1" spc="-20" dirty="0">
                <a:latin typeface="Times New Roman"/>
                <a:cs typeface="Times New Roman"/>
              </a:rPr>
              <a:t>a</a:t>
            </a:r>
            <a:r>
              <a:rPr sz="2700" i="1" dirty="0">
                <a:latin typeface="Times New Roman"/>
                <a:cs typeface="Times New Roman"/>
              </a:rPr>
              <a:t>l  infection,</a:t>
            </a:r>
            <a:r>
              <a:rPr sz="2700" i="1" spc="-45" dirty="0">
                <a:latin typeface="Times New Roman"/>
                <a:cs typeface="Times New Roman"/>
              </a:rPr>
              <a:t> </a:t>
            </a:r>
            <a:r>
              <a:rPr sz="2700" i="1" dirty="0">
                <a:latin typeface="Times New Roman"/>
                <a:cs typeface="Times New Roman"/>
              </a:rPr>
              <a:t>chemicals</a:t>
            </a:r>
            <a:r>
              <a:rPr sz="2700" i="1" spc="-20" dirty="0">
                <a:latin typeface="Times New Roman"/>
                <a:cs typeface="Times New Roman"/>
              </a:rPr>
              <a:t> </a:t>
            </a:r>
            <a:r>
              <a:rPr sz="2700" i="1" spc="-5" dirty="0">
                <a:latin typeface="Times New Roman"/>
                <a:cs typeface="Times New Roman"/>
              </a:rPr>
              <a:t>or</a:t>
            </a:r>
            <a:r>
              <a:rPr sz="2700" i="1" spc="-35" dirty="0">
                <a:latin typeface="Times New Roman"/>
                <a:cs typeface="Times New Roman"/>
              </a:rPr>
              <a:t> </a:t>
            </a:r>
            <a:r>
              <a:rPr sz="2700" i="1" dirty="0">
                <a:latin typeface="Times New Roman"/>
                <a:cs typeface="Times New Roman"/>
              </a:rPr>
              <a:t>drugs.</a:t>
            </a:r>
            <a:endParaRPr sz="2700">
              <a:latin typeface="Times New Roman"/>
              <a:cs typeface="Times New Roman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083307" y="701040"/>
            <a:ext cx="2104644" cy="408431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667243" y="4858511"/>
            <a:ext cx="3000755" cy="1999485"/>
          </a:xfrm>
          <a:prstGeom prst="rect">
            <a:avLst/>
          </a:prstGeom>
        </p:spPr>
      </p:pic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61</a:t>
            </a:fld>
            <a:endParaRPr lang="en-US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82114" y="1640458"/>
            <a:ext cx="341375" cy="256032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82114" y="2997073"/>
            <a:ext cx="341375" cy="256032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82114" y="4353814"/>
            <a:ext cx="341375" cy="256031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2425445" y="1490598"/>
            <a:ext cx="7730490" cy="397382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700" dirty="0">
                <a:latin typeface="Times New Roman"/>
                <a:cs typeface="Times New Roman"/>
              </a:rPr>
              <a:t>The</a:t>
            </a:r>
            <a:r>
              <a:rPr sz="2700" spc="5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principles</a:t>
            </a:r>
            <a:r>
              <a:rPr sz="2700" dirty="0">
                <a:latin typeface="Times New Roman"/>
                <a:cs typeface="Times New Roman"/>
              </a:rPr>
              <a:t> of</a:t>
            </a:r>
            <a:r>
              <a:rPr sz="2700" spc="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teratology</a:t>
            </a:r>
            <a:r>
              <a:rPr sz="2700" spc="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were</a:t>
            </a:r>
            <a:r>
              <a:rPr sz="2700" spc="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put</a:t>
            </a:r>
            <a:r>
              <a:rPr sz="2700" spc="5" dirty="0">
                <a:latin typeface="Times New Roman"/>
                <a:cs typeface="Times New Roman"/>
              </a:rPr>
              <a:t> </a:t>
            </a:r>
            <a:r>
              <a:rPr sz="2700" spc="-10" dirty="0">
                <a:latin typeface="Times New Roman"/>
                <a:cs typeface="Times New Roman"/>
              </a:rPr>
              <a:t>forth</a:t>
            </a:r>
            <a:r>
              <a:rPr sz="2700" spc="-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by</a:t>
            </a:r>
            <a:r>
              <a:rPr sz="2700" spc="5" dirty="0">
                <a:latin typeface="Times New Roman"/>
                <a:cs typeface="Times New Roman"/>
              </a:rPr>
              <a:t> </a:t>
            </a:r>
            <a:r>
              <a:rPr sz="2700" i="1" spc="-75" dirty="0">
                <a:latin typeface="Times New Roman"/>
                <a:cs typeface="Times New Roman"/>
              </a:rPr>
              <a:t>Jim </a:t>
            </a:r>
            <a:r>
              <a:rPr sz="2700" i="1" spc="-70" dirty="0">
                <a:latin typeface="Times New Roman"/>
                <a:cs typeface="Times New Roman"/>
              </a:rPr>
              <a:t> </a:t>
            </a:r>
            <a:r>
              <a:rPr sz="2700" i="1" spc="-45" dirty="0">
                <a:latin typeface="Times New Roman"/>
                <a:cs typeface="Times New Roman"/>
              </a:rPr>
              <a:t>Wilson</a:t>
            </a:r>
            <a:r>
              <a:rPr sz="2700" i="1" spc="-90" dirty="0">
                <a:latin typeface="Times New Roman"/>
                <a:cs typeface="Times New Roman"/>
              </a:rPr>
              <a:t> </a:t>
            </a:r>
            <a:r>
              <a:rPr sz="2700" i="1" dirty="0">
                <a:latin typeface="Times New Roman"/>
                <a:cs typeface="Times New Roman"/>
              </a:rPr>
              <a:t>in</a:t>
            </a:r>
            <a:r>
              <a:rPr sz="2700" i="1" spc="-25" dirty="0">
                <a:latin typeface="Times New Roman"/>
                <a:cs typeface="Times New Roman"/>
              </a:rPr>
              <a:t> </a:t>
            </a:r>
            <a:r>
              <a:rPr sz="2700" i="1" dirty="0">
                <a:latin typeface="Times New Roman"/>
                <a:cs typeface="Times New Roman"/>
              </a:rPr>
              <a:t>1950</a:t>
            </a:r>
            <a:endParaRPr sz="2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3650">
              <a:latin typeface="Times New Roman"/>
              <a:cs typeface="Times New Roman"/>
            </a:endParaRPr>
          </a:p>
          <a:p>
            <a:pPr marL="12700" marR="12700" algn="just">
              <a:lnSpc>
                <a:spcPct val="100000"/>
              </a:lnSpc>
              <a:spcBef>
                <a:spcPts val="5"/>
              </a:spcBef>
            </a:pPr>
            <a:r>
              <a:rPr sz="2700" dirty="0">
                <a:latin typeface="Times New Roman"/>
                <a:cs typeface="Times New Roman"/>
              </a:rPr>
              <a:t>In </a:t>
            </a:r>
            <a:r>
              <a:rPr sz="2700" spc="-10" dirty="0">
                <a:latin typeface="Times New Roman"/>
                <a:cs typeface="Times New Roman"/>
              </a:rPr>
              <a:t>1960s </a:t>
            </a:r>
            <a:r>
              <a:rPr sz="2700" dirty="0">
                <a:latin typeface="Times New Roman"/>
                <a:cs typeface="Times New Roman"/>
              </a:rPr>
              <a:t>David </a:t>
            </a:r>
            <a:r>
              <a:rPr sz="2700" spc="-195" dirty="0">
                <a:latin typeface="Times New Roman"/>
                <a:cs typeface="Times New Roman"/>
              </a:rPr>
              <a:t>W.</a:t>
            </a:r>
            <a:r>
              <a:rPr sz="2700" spc="-190" dirty="0">
                <a:latin typeface="Times New Roman"/>
                <a:cs typeface="Times New Roman"/>
              </a:rPr>
              <a:t> </a:t>
            </a:r>
            <a:r>
              <a:rPr sz="2700" spc="-10" dirty="0">
                <a:latin typeface="Times New Roman"/>
                <a:cs typeface="Times New Roman"/>
              </a:rPr>
              <a:t>Smith </a:t>
            </a:r>
            <a:r>
              <a:rPr sz="2700" dirty="0">
                <a:latin typeface="Times New Roman"/>
                <a:cs typeface="Times New Roman"/>
              </a:rPr>
              <a:t>of university </a:t>
            </a:r>
            <a:r>
              <a:rPr sz="2700" spc="-5" dirty="0">
                <a:latin typeface="Times New Roman"/>
                <a:cs typeface="Times New Roman"/>
              </a:rPr>
              <a:t>of </a:t>
            </a:r>
            <a:r>
              <a:rPr sz="2700" spc="-80" dirty="0">
                <a:latin typeface="Times New Roman"/>
                <a:cs typeface="Times New Roman"/>
              </a:rPr>
              <a:t>Washington </a:t>
            </a:r>
            <a:r>
              <a:rPr sz="2700" spc="-75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medical</a:t>
            </a:r>
            <a:r>
              <a:rPr sz="2700" spc="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school</a:t>
            </a:r>
            <a:r>
              <a:rPr sz="2700" spc="-1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popularized</a:t>
            </a:r>
            <a:r>
              <a:rPr sz="2700" spc="-3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the</a:t>
            </a:r>
            <a:r>
              <a:rPr sz="2700" spc="-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term</a:t>
            </a:r>
            <a:r>
              <a:rPr sz="2700" spc="-105" dirty="0">
                <a:latin typeface="Times New Roman"/>
                <a:cs typeface="Times New Roman"/>
              </a:rPr>
              <a:t> </a:t>
            </a:r>
            <a:r>
              <a:rPr sz="2700" i="1" dirty="0">
                <a:latin typeface="Times New Roman"/>
                <a:cs typeface="Times New Roman"/>
              </a:rPr>
              <a:t>teratology</a:t>
            </a:r>
            <a:r>
              <a:rPr sz="2700" dirty="0">
                <a:latin typeface="Times New Roman"/>
                <a:cs typeface="Times New Roman"/>
              </a:rPr>
              <a:t>.</a:t>
            </a:r>
            <a:endParaRPr sz="2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3650">
              <a:latin typeface="Times New Roman"/>
              <a:cs typeface="Times New Roman"/>
            </a:endParaRPr>
          </a:p>
          <a:p>
            <a:pPr marL="12700" marR="17145" algn="just">
              <a:lnSpc>
                <a:spcPct val="100000"/>
              </a:lnSpc>
            </a:pPr>
            <a:r>
              <a:rPr sz="2700" dirty="0">
                <a:latin typeface="Times New Roman"/>
                <a:cs typeface="Times New Roman"/>
              </a:rPr>
              <a:t>In</a:t>
            </a:r>
            <a:r>
              <a:rPr sz="2700" spc="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2015,</a:t>
            </a:r>
            <a:r>
              <a:rPr sz="2700" spc="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teratology</a:t>
            </a:r>
            <a:r>
              <a:rPr sz="2700" spc="5" dirty="0">
                <a:latin typeface="Times New Roman"/>
                <a:cs typeface="Times New Roman"/>
              </a:rPr>
              <a:t> </a:t>
            </a:r>
            <a:r>
              <a:rPr sz="2700" spc="-10" dirty="0">
                <a:latin typeface="Times New Roman"/>
                <a:cs typeface="Times New Roman"/>
              </a:rPr>
              <a:t>overlaps</a:t>
            </a:r>
            <a:r>
              <a:rPr sz="2700" spc="-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with</a:t>
            </a:r>
            <a:r>
              <a:rPr sz="2700" spc="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the</a:t>
            </a:r>
            <a:r>
              <a:rPr sz="2700" spc="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other</a:t>
            </a:r>
            <a:r>
              <a:rPr sz="2700" spc="5" dirty="0">
                <a:latin typeface="Times New Roman"/>
                <a:cs typeface="Times New Roman"/>
              </a:rPr>
              <a:t> </a:t>
            </a:r>
            <a:r>
              <a:rPr sz="2700" spc="-10" dirty="0">
                <a:latin typeface="Times New Roman"/>
                <a:cs typeface="Times New Roman"/>
              </a:rPr>
              <a:t>field</a:t>
            </a:r>
            <a:r>
              <a:rPr sz="2700" spc="-5" dirty="0">
                <a:latin typeface="Times New Roman"/>
                <a:cs typeface="Times New Roman"/>
              </a:rPr>
              <a:t> </a:t>
            </a:r>
            <a:r>
              <a:rPr sz="2700" spc="-140" dirty="0">
                <a:latin typeface="Times New Roman"/>
                <a:cs typeface="Times New Roman"/>
              </a:rPr>
              <a:t>of </a:t>
            </a:r>
            <a:r>
              <a:rPr sz="2700" spc="-135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science</a:t>
            </a:r>
            <a:r>
              <a:rPr sz="2700" dirty="0">
                <a:latin typeface="Times New Roman"/>
                <a:cs typeface="Times New Roman"/>
              </a:rPr>
              <a:t> i.e.</a:t>
            </a:r>
            <a:r>
              <a:rPr sz="2700" spc="5" dirty="0">
                <a:latin typeface="Times New Roman"/>
                <a:cs typeface="Times New Roman"/>
              </a:rPr>
              <a:t> </a:t>
            </a:r>
            <a:r>
              <a:rPr sz="2700" i="1" dirty="0">
                <a:latin typeface="Times New Roman"/>
                <a:cs typeface="Times New Roman"/>
              </a:rPr>
              <a:t>Developmental</a:t>
            </a:r>
            <a:r>
              <a:rPr sz="2700" i="1" spc="5" dirty="0">
                <a:latin typeface="Times New Roman"/>
                <a:cs typeface="Times New Roman"/>
              </a:rPr>
              <a:t> </a:t>
            </a:r>
            <a:r>
              <a:rPr sz="2700" i="1" spc="-40" dirty="0">
                <a:latin typeface="Times New Roman"/>
                <a:cs typeface="Times New Roman"/>
              </a:rPr>
              <a:t>biology,</a:t>
            </a:r>
            <a:r>
              <a:rPr sz="2700" i="1" spc="-35" dirty="0">
                <a:latin typeface="Times New Roman"/>
                <a:cs typeface="Times New Roman"/>
              </a:rPr>
              <a:t> </a:t>
            </a:r>
            <a:r>
              <a:rPr sz="2700" i="1" spc="-30" dirty="0">
                <a:latin typeface="Times New Roman"/>
                <a:cs typeface="Times New Roman"/>
              </a:rPr>
              <a:t>embryology,</a:t>
            </a:r>
            <a:r>
              <a:rPr sz="2700" i="1" spc="-25" dirty="0">
                <a:latin typeface="Times New Roman"/>
                <a:cs typeface="Times New Roman"/>
              </a:rPr>
              <a:t> </a:t>
            </a:r>
            <a:r>
              <a:rPr sz="2700" i="1" spc="-10" dirty="0">
                <a:latin typeface="Times New Roman"/>
                <a:cs typeface="Times New Roman"/>
              </a:rPr>
              <a:t>and </a:t>
            </a:r>
            <a:r>
              <a:rPr sz="2700" i="1" spc="-5" dirty="0">
                <a:latin typeface="Times New Roman"/>
                <a:cs typeface="Times New Roman"/>
              </a:rPr>
              <a:t> </a:t>
            </a:r>
            <a:r>
              <a:rPr sz="2700" i="1" dirty="0">
                <a:latin typeface="Times New Roman"/>
                <a:cs typeface="Times New Roman"/>
              </a:rPr>
              <a:t>genetics.</a:t>
            </a:r>
            <a:endParaRPr sz="2700">
              <a:latin typeface="Times New Roman"/>
              <a:cs typeface="Times New Roman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077211" y="685800"/>
            <a:ext cx="4091940" cy="423672"/>
          </a:xfrm>
          <a:prstGeom prst="rect">
            <a:avLst/>
          </a:prstGeom>
        </p:spPr>
      </p:pic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62</a:t>
            </a:fld>
            <a:endParaRPr lang="en-US"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82114" y="1587753"/>
            <a:ext cx="216407" cy="256032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182114" y="2050745"/>
            <a:ext cx="341375" cy="256336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182114" y="2513076"/>
            <a:ext cx="341375" cy="256032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182114" y="3386328"/>
            <a:ext cx="341375" cy="256032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2425445" y="1386428"/>
            <a:ext cx="7706995" cy="2698750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05"/>
              </a:spcBef>
            </a:pPr>
            <a:r>
              <a:rPr sz="2700" dirty="0">
                <a:latin typeface="Times New Roman"/>
                <a:cs typeface="Times New Roman"/>
              </a:rPr>
              <a:t>40%------------</a:t>
            </a:r>
            <a:r>
              <a:rPr sz="2700" spc="-5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unknown.</a:t>
            </a:r>
            <a:endParaRPr sz="27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405"/>
              </a:spcBef>
            </a:pPr>
            <a:r>
              <a:rPr sz="2700" dirty="0">
                <a:latin typeface="Times New Roman"/>
                <a:cs typeface="Times New Roman"/>
              </a:rPr>
              <a:t>20-25%--------</a:t>
            </a:r>
            <a:r>
              <a:rPr sz="2700" spc="-4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genetic</a:t>
            </a:r>
            <a:r>
              <a:rPr sz="2700" spc="-7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defects</a:t>
            </a:r>
            <a:endParaRPr sz="270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  <a:spcBef>
                <a:spcPts val="400"/>
              </a:spcBef>
              <a:tabLst>
                <a:tab pos="2197735" algn="l"/>
                <a:tab pos="3855085" algn="l"/>
                <a:tab pos="5184140" algn="l"/>
                <a:tab pos="6761480" algn="l"/>
              </a:tabLst>
            </a:pPr>
            <a:r>
              <a:rPr sz="2700" spc="5" dirty="0">
                <a:latin typeface="Times New Roman"/>
                <a:cs typeface="Times New Roman"/>
              </a:rPr>
              <a:t>20</a:t>
            </a:r>
            <a:r>
              <a:rPr sz="2700" spc="-20" dirty="0">
                <a:latin typeface="Times New Roman"/>
                <a:cs typeface="Times New Roman"/>
              </a:rPr>
              <a:t>%</a:t>
            </a:r>
            <a:r>
              <a:rPr sz="2700" dirty="0">
                <a:latin typeface="Times New Roman"/>
                <a:cs typeface="Times New Roman"/>
              </a:rPr>
              <a:t>-------</a:t>
            </a:r>
            <a:r>
              <a:rPr sz="2700" spc="-15" dirty="0">
                <a:latin typeface="Times New Roman"/>
                <a:cs typeface="Times New Roman"/>
              </a:rPr>
              <a:t>-</a:t>
            </a:r>
            <a:r>
              <a:rPr sz="2700" dirty="0">
                <a:latin typeface="Times New Roman"/>
                <a:cs typeface="Times New Roman"/>
              </a:rPr>
              <a:t>----	</a:t>
            </a:r>
            <a:r>
              <a:rPr sz="2700" spc="5" dirty="0">
                <a:latin typeface="Times New Roman"/>
                <a:cs typeface="Times New Roman"/>
              </a:rPr>
              <a:t>in</a:t>
            </a:r>
            <a:r>
              <a:rPr sz="2700" dirty="0">
                <a:latin typeface="Times New Roman"/>
                <a:cs typeface="Times New Roman"/>
              </a:rPr>
              <a:t>ter</a:t>
            </a:r>
            <a:r>
              <a:rPr sz="2700" spc="5" dirty="0">
                <a:latin typeface="Times New Roman"/>
                <a:cs typeface="Times New Roman"/>
              </a:rPr>
              <a:t>a</a:t>
            </a:r>
            <a:r>
              <a:rPr sz="2700" dirty="0">
                <a:latin typeface="Times New Roman"/>
                <a:cs typeface="Times New Roman"/>
              </a:rPr>
              <a:t>ct</a:t>
            </a:r>
            <a:r>
              <a:rPr sz="2700" spc="5" dirty="0">
                <a:latin typeface="Times New Roman"/>
                <a:cs typeface="Times New Roman"/>
              </a:rPr>
              <a:t>i</a:t>
            </a:r>
            <a:r>
              <a:rPr sz="2700" dirty="0">
                <a:latin typeface="Times New Roman"/>
                <a:cs typeface="Times New Roman"/>
              </a:rPr>
              <a:t>on	be</a:t>
            </a:r>
            <a:r>
              <a:rPr sz="2700" spc="10" dirty="0">
                <a:latin typeface="Times New Roman"/>
                <a:cs typeface="Times New Roman"/>
              </a:rPr>
              <a:t>t</a:t>
            </a:r>
            <a:r>
              <a:rPr sz="2700" dirty="0">
                <a:latin typeface="Times New Roman"/>
                <a:cs typeface="Times New Roman"/>
              </a:rPr>
              <a:t>ween	</a:t>
            </a:r>
            <a:r>
              <a:rPr sz="2700" spc="5" dirty="0">
                <a:latin typeface="Times New Roman"/>
                <a:cs typeface="Times New Roman"/>
              </a:rPr>
              <a:t>h</a:t>
            </a:r>
            <a:r>
              <a:rPr sz="2700" dirty="0">
                <a:latin typeface="Times New Roman"/>
                <a:cs typeface="Times New Roman"/>
              </a:rPr>
              <a:t>ere</a:t>
            </a:r>
            <a:r>
              <a:rPr sz="2700" spc="5" dirty="0">
                <a:latin typeface="Times New Roman"/>
                <a:cs typeface="Times New Roman"/>
              </a:rPr>
              <a:t>d</a:t>
            </a:r>
            <a:r>
              <a:rPr sz="2700" spc="-10" dirty="0">
                <a:latin typeface="Times New Roman"/>
                <a:cs typeface="Times New Roman"/>
              </a:rPr>
              <a:t>i</a:t>
            </a:r>
            <a:r>
              <a:rPr sz="2700" dirty="0">
                <a:latin typeface="Times New Roman"/>
                <a:cs typeface="Times New Roman"/>
              </a:rPr>
              <a:t>tary	</a:t>
            </a:r>
            <a:r>
              <a:rPr sz="2700" spc="-25" dirty="0">
                <a:latin typeface="Times New Roman"/>
                <a:cs typeface="Times New Roman"/>
              </a:rPr>
              <a:t>f</a:t>
            </a:r>
            <a:r>
              <a:rPr sz="2700" dirty="0">
                <a:latin typeface="Times New Roman"/>
                <a:cs typeface="Times New Roman"/>
              </a:rPr>
              <a:t>ac</a:t>
            </a:r>
            <a:r>
              <a:rPr sz="2700" spc="5" dirty="0">
                <a:latin typeface="Times New Roman"/>
                <a:cs typeface="Times New Roman"/>
              </a:rPr>
              <a:t>t</a:t>
            </a:r>
            <a:r>
              <a:rPr sz="2700" spc="20" dirty="0">
                <a:latin typeface="Times New Roman"/>
                <a:cs typeface="Times New Roman"/>
              </a:rPr>
              <a:t>o</a:t>
            </a:r>
            <a:r>
              <a:rPr sz="2700" spc="-15" dirty="0">
                <a:latin typeface="Times New Roman"/>
                <a:cs typeface="Times New Roman"/>
              </a:rPr>
              <a:t>r</a:t>
            </a:r>
            <a:r>
              <a:rPr sz="2700" spc="-5" dirty="0">
                <a:latin typeface="Times New Roman"/>
                <a:cs typeface="Times New Roman"/>
              </a:rPr>
              <a:t>s  </a:t>
            </a:r>
            <a:r>
              <a:rPr sz="2700" dirty="0">
                <a:latin typeface="Times New Roman"/>
                <a:cs typeface="Times New Roman"/>
              </a:rPr>
              <a:t>and</a:t>
            </a:r>
            <a:r>
              <a:rPr sz="2700" spc="-1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environmental</a:t>
            </a:r>
            <a:r>
              <a:rPr sz="2700" spc="-45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factors.</a:t>
            </a:r>
            <a:endParaRPr sz="270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  <a:spcBef>
                <a:spcPts val="395"/>
              </a:spcBef>
              <a:tabLst>
                <a:tab pos="2289175" algn="l"/>
                <a:tab pos="4548505" algn="l"/>
                <a:tab pos="5758815" algn="l"/>
                <a:tab pos="6453505" algn="l"/>
              </a:tabLst>
            </a:pPr>
            <a:r>
              <a:rPr sz="2700" dirty="0">
                <a:latin typeface="Times New Roman"/>
                <a:cs typeface="Times New Roman"/>
              </a:rPr>
              <a:t>5-9</a:t>
            </a:r>
            <a:r>
              <a:rPr sz="2700" spc="-20" dirty="0">
                <a:latin typeface="Times New Roman"/>
                <a:cs typeface="Times New Roman"/>
              </a:rPr>
              <a:t>%</a:t>
            </a:r>
            <a:r>
              <a:rPr sz="2700" dirty="0">
                <a:latin typeface="Times New Roman"/>
                <a:cs typeface="Times New Roman"/>
              </a:rPr>
              <a:t>-----------	e</a:t>
            </a:r>
            <a:r>
              <a:rPr sz="2700" spc="5" dirty="0">
                <a:latin typeface="Times New Roman"/>
                <a:cs typeface="Times New Roman"/>
              </a:rPr>
              <a:t>n</a:t>
            </a:r>
            <a:r>
              <a:rPr sz="2700" spc="15" dirty="0">
                <a:latin typeface="Times New Roman"/>
                <a:cs typeface="Times New Roman"/>
              </a:rPr>
              <a:t>v</a:t>
            </a:r>
            <a:r>
              <a:rPr sz="2700" dirty="0">
                <a:latin typeface="Times New Roman"/>
                <a:cs typeface="Times New Roman"/>
              </a:rPr>
              <a:t>ir</a:t>
            </a:r>
            <a:r>
              <a:rPr sz="2700" spc="5" dirty="0">
                <a:latin typeface="Times New Roman"/>
                <a:cs typeface="Times New Roman"/>
              </a:rPr>
              <a:t>o</a:t>
            </a:r>
            <a:r>
              <a:rPr sz="2700" dirty="0">
                <a:latin typeface="Times New Roman"/>
                <a:cs typeface="Times New Roman"/>
              </a:rPr>
              <a:t>n</a:t>
            </a:r>
            <a:r>
              <a:rPr sz="2700" spc="-15" dirty="0">
                <a:latin typeface="Times New Roman"/>
                <a:cs typeface="Times New Roman"/>
              </a:rPr>
              <a:t>m</a:t>
            </a:r>
            <a:r>
              <a:rPr sz="2700" dirty="0">
                <a:latin typeface="Times New Roman"/>
                <a:cs typeface="Times New Roman"/>
              </a:rPr>
              <a:t>en</a:t>
            </a:r>
            <a:r>
              <a:rPr sz="2700" spc="5" dirty="0">
                <a:latin typeface="Times New Roman"/>
                <a:cs typeface="Times New Roman"/>
              </a:rPr>
              <a:t>t</a:t>
            </a:r>
            <a:r>
              <a:rPr sz="2700" dirty="0">
                <a:latin typeface="Times New Roman"/>
                <a:cs typeface="Times New Roman"/>
              </a:rPr>
              <a:t>al	</a:t>
            </a:r>
            <a:r>
              <a:rPr sz="2700" spc="-25" dirty="0">
                <a:latin typeface="Times New Roman"/>
                <a:cs typeface="Times New Roman"/>
              </a:rPr>
              <a:t>f</a:t>
            </a:r>
            <a:r>
              <a:rPr sz="2700" dirty="0">
                <a:latin typeface="Times New Roman"/>
                <a:cs typeface="Times New Roman"/>
              </a:rPr>
              <a:t>ac</a:t>
            </a:r>
            <a:r>
              <a:rPr sz="2700" spc="5" dirty="0">
                <a:latin typeface="Times New Roman"/>
                <a:cs typeface="Times New Roman"/>
              </a:rPr>
              <a:t>t</a:t>
            </a:r>
            <a:r>
              <a:rPr sz="2700" spc="15" dirty="0">
                <a:latin typeface="Times New Roman"/>
                <a:cs typeface="Times New Roman"/>
              </a:rPr>
              <a:t>o</a:t>
            </a:r>
            <a:r>
              <a:rPr sz="2700" dirty="0">
                <a:latin typeface="Times New Roman"/>
                <a:cs typeface="Times New Roman"/>
              </a:rPr>
              <a:t>rs	</a:t>
            </a:r>
            <a:r>
              <a:rPr sz="2700" spc="5" dirty="0">
                <a:latin typeface="Times New Roman"/>
                <a:cs typeface="Times New Roman"/>
              </a:rPr>
              <a:t>i</a:t>
            </a:r>
            <a:r>
              <a:rPr sz="2700" spc="-5" dirty="0">
                <a:latin typeface="Times New Roman"/>
                <a:cs typeface="Times New Roman"/>
              </a:rPr>
              <a:t>.</a:t>
            </a:r>
            <a:r>
              <a:rPr sz="2700" dirty="0">
                <a:latin typeface="Times New Roman"/>
                <a:cs typeface="Times New Roman"/>
              </a:rPr>
              <a:t>e.	Matern</a:t>
            </a:r>
            <a:r>
              <a:rPr sz="2700" spc="5" dirty="0">
                <a:latin typeface="Times New Roman"/>
                <a:cs typeface="Times New Roman"/>
              </a:rPr>
              <a:t>a</a:t>
            </a:r>
            <a:r>
              <a:rPr sz="2700" dirty="0">
                <a:latin typeface="Times New Roman"/>
                <a:cs typeface="Times New Roman"/>
              </a:rPr>
              <a:t>l  illness,</a:t>
            </a:r>
            <a:r>
              <a:rPr sz="2700" spc="-40" dirty="0">
                <a:latin typeface="Times New Roman"/>
                <a:cs typeface="Times New Roman"/>
              </a:rPr>
              <a:t> </a:t>
            </a:r>
            <a:r>
              <a:rPr sz="2700" spc="-65" dirty="0">
                <a:latin typeface="Times New Roman"/>
                <a:cs typeface="Times New Roman"/>
              </a:rPr>
              <a:t>X-ray,</a:t>
            </a:r>
            <a:r>
              <a:rPr sz="2700" spc="-55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chemicals,</a:t>
            </a:r>
            <a:r>
              <a:rPr sz="2700" spc="-1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and</a:t>
            </a:r>
            <a:r>
              <a:rPr sz="2700" spc="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drugs.</a:t>
            </a:r>
            <a:endParaRPr sz="2700">
              <a:latin typeface="Times New Roman"/>
              <a:cs typeface="Times New Roman"/>
            </a:endParaRPr>
          </a:p>
        </p:txBody>
      </p: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084832" y="685800"/>
            <a:ext cx="4820412" cy="332232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667243" y="4858511"/>
            <a:ext cx="3000755" cy="1999485"/>
          </a:xfrm>
          <a:prstGeom prst="rect">
            <a:avLst/>
          </a:prstGeom>
        </p:spPr>
      </p:pic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63</a:t>
            </a:fld>
            <a:endParaRPr lang="en-US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25039" y="1445005"/>
            <a:ext cx="341375" cy="256032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25039" y="2320163"/>
            <a:ext cx="341375" cy="256032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25039" y="2781935"/>
            <a:ext cx="341375" cy="256032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225039" y="4135501"/>
            <a:ext cx="228600" cy="170687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2468372" y="1295146"/>
            <a:ext cx="7721600" cy="3470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715" algn="just">
              <a:lnSpc>
                <a:spcPct val="100000"/>
              </a:lnSpc>
              <a:spcBef>
                <a:spcPts val="100"/>
              </a:spcBef>
            </a:pPr>
            <a:r>
              <a:rPr sz="2700" spc="-5" dirty="0">
                <a:latin typeface="Times New Roman"/>
                <a:cs typeface="Times New Roman"/>
              </a:rPr>
              <a:t>Maternal</a:t>
            </a:r>
            <a:r>
              <a:rPr sz="2700" dirty="0">
                <a:latin typeface="Times New Roman"/>
                <a:cs typeface="Times New Roman"/>
              </a:rPr>
              <a:t> disease</a:t>
            </a:r>
            <a:r>
              <a:rPr sz="2700" spc="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such</a:t>
            </a:r>
            <a:r>
              <a:rPr sz="2700" spc="5" dirty="0">
                <a:latin typeface="Times New Roman"/>
                <a:cs typeface="Times New Roman"/>
              </a:rPr>
              <a:t> </a:t>
            </a:r>
            <a:r>
              <a:rPr sz="2700" spc="-15" dirty="0">
                <a:latin typeface="Times New Roman"/>
                <a:cs typeface="Times New Roman"/>
              </a:rPr>
              <a:t>as</a:t>
            </a:r>
            <a:r>
              <a:rPr sz="2700" spc="-10" dirty="0">
                <a:latin typeface="Times New Roman"/>
                <a:cs typeface="Times New Roman"/>
              </a:rPr>
              <a:t> </a:t>
            </a:r>
            <a:r>
              <a:rPr sz="2700" i="1" spc="-5" dirty="0">
                <a:latin typeface="Times New Roman"/>
                <a:cs typeface="Times New Roman"/>
              </a:rPr>
              <a:t>diabetes</a:t>
            </a:r>
            <a:r>
              <a:rPr sz="2700" i="1" spc="670" dirty="0">
                <a:latin typeface="Times New Roman"/>
                <a:cs typeface="Times New Roman"/>
              </a:rPr>
              <a:t> </a:t>
            </a:r>
            <a:r>
              <a:rPr sz="2700" i="1" dirty="0">
                <a:latin typeface="Times New Roman"/>
                <a:cs typeface="Times New Roman"/>
              </a:rPr>
              <a:t>and</a:t>
            </a:r>
            <a:r>
              <a:rPr sz="2700" i="1" spc="680" dirty="0">
                <a:latin typeface="Times New Roman"/>
                <a:cs typeface="Times New Roman"/>
              </a:rPr>
              <a:t> </a:t>
            </a:r>
            <a:r>
              <a:rPr sz="2700" i="1" spc="-80" dirty="0">
                <a:latin typeface="Times New Roman"/>
                <a:cs typeface="Times New Roman"/>
              </a:rPr>
              <a:t>seizure </a:t>
            </a:r>
            <a:r>
              <a:rPr sz="2700" i="1" spc="-75" dirty="0">
                <a:latin typeface="Times New Roman"/>
                <a:cs typeface="Times New Roman"/>
              </a:rPr>
              <a:t> </a:t>
            </a:r>
            <a:r>
              <a:rPr sz="2700" i="1" spc="-20" dirty="0">
                <a:latin typeface="Times New Roman"/>
                <a:cs typeface="Times New Roman"/>
              </a:rPr>
              <a:t>disorders</a:t>
            </a:r>
            <a:r>
              <a:rPr sz="2700" spc="-20" dirty="0">
                <a:latin typeface="Times New Roman"/>
                <a:cs typeface="Times New Roman"/>
              </a:rPr>
              <a:t>.</a:t>
            </a:r>
            <a:endParaRPr sz="2700">
              <a:latin typeface="Times New Roman"/>
              <a:cs typeface="Times New Roman"/>
            </a:endParaRPr>
          </a:p>
          <a:p>
            <a:pPr marL="97790" algn="just">
              <a:lnSpc>
                <a:spcPct val="100000"/>
              </a:lnSpc>
              <a:spcBef>
                <a:spcPts val="409"/>
              </a:spcBef>
            </a:pPr>
            <a:r>
              <a:rPr sz="2700" dirty="0">
                <a:latin typeface="Times New Roman"/>
                <a:cs typeface="Times New Roman"/>
              </a:rPr>
              <a:t>Infections</a:t>
            </a:r>
            <a:r>
              <a:rPr sz="2700" spc="-4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such</a:t>
            </a:r>
            <a:r>
              <a:rPr sz="2700" spc="-15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as</a:t>
            </a:r>
            <a:r>
              <a:rPr sz="2700" spc="-45" dirty="0">
                <a:latin typeface="Times New Roman"/>
                <a:cs typeface="Times New Roman"/>
              </a:rPr>
              <a:t> </a:t>
            </a:r>
            <a:r>
              <a:rPr sz="2700" i="1" dirty="0">
                <a:latin typeface="Times New Roman"/>
                <a:cs typeface="Times New Roman"/>
              </a:rPr>
              <a:t>rubella</a:t>
            </a:r>
            <a:r>
              <a:rPr sz="2700" dirty="0">
                <a:latin typeface="Times New Roman"/>
                <a:cs typeface="Times New Roman"/>
              </a:rPr>
              <a:t>.</a:t>
            </a:r>
            <a:endParaRPr sz="2700">
              <a:latin typeface="Times New Roman"/>
              <a:cs typeface="Times New Roman"/>
            </a:endParaRPr>
          </a:p>
          <a:p>
            <a:pPr marL="12700" marR="8255" algn="just">
              <a:lnSpc>
                <a:spcPct val="100000"/>
              </a:lnSpc>
              <a:spcBef>
                <a:spcPts val="395"/>
              </a:spcBef>
            </a:pPr>
            <a:r>
              <a:rPr sz="2700" spc="-5" dirty="0">
                <a:latin typeface="Times New Roman"/>
                <a:cs typeface="Times New Roman"/>
              </a:rPr>
              <a:t>Maternal</a:t>
            </a:r>
            <a:r>
              <a:rPr sz="2700" dirty="0">
                <a:latin typeface="Times New Roman"/>
                <a:cs typeface="Times New Roman"/>
              </a:rPr>
              <a:t> rubella</a:t>
            </a:r>
            <a:r>
              <a:rPr sz="2700" spc="5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can</a:t>
            </a:r>
            <a:r>
              <a:rPr sz="2700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result</a:t>
            </a:r>
            <a:r>
              <a:rPr sz="2700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in</a:t>
            </a:r>
            <a:r>
              <a:rPr sz="2700" dirty="0">
                <a:latin typeface="Times New Roman"/>
                <a:cs typeface="Times New Roman"/>
              </a:rPr>
              <a:t> a</a:t>
            </a:r>
            <a:r>
              <a:rPr sz="2700" spc="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group</a:t>
            </a:r>
            <a:r>
              <a:rPr sz="2700" spc="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of</a:t>
            </a:r>
            <a:r>
              <a:rPr sz="2700" spc="5" dirty="0">
                <a:latin typeface="Times New Roman"/>
                <a:cs typeface="Times New Roman"/>
              </a:rPr>
              <a:t> </a:t>
            </a:r>
            <a:r>
              <a:rPr sz="2700" spc="-35" dirty="0">
                <a:latin typeface="Times New Roman"/>
                <a:cs typeface="Times New Roman"/>
              </a:rPr>
              <a:t>defects, </a:t>
            </a:r>
            <a:r>
              <a:rPr sz="2700" spc="-30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including </a:t>
            </a:r>
            <a:r>
              <a:rPr sz="2700" dirty="0">
                <a:latin typeface="Times New Roman"/>
                <a:cs typeface="Times New Roman"/>
              </a:rPr>
              <a:t>heart </a:t>
            </a:r>
            <a:r>
              <a:rPr sz="2700" spc="-5" dirty="0">
                <a:latin typeface="Times New Roman"/>
                <a:cs typeface="Times New Roman"/>
              </a:rPr>
              <a:t>disease, cataracts </a:t>
            </a:r>
            <a:r>
              <a:rPr sz="2700" dirty="0">
                <a:latin typeface="Times New Roman"/>
                <a:cs typeface="Times New Roman"/>
              </a:rPr>
              <a:t>and </a:t>
            </a:r>
            <a:r>
              <a:rPr sz="2700" spc="-10" dirty="0">
                <a:latin typeface="Times New Roman"/>
                <a:cs typeface="Times New Roman"/>
              </a:rPr>
              <a:t>deafness, known </a:t>
            </a:r>
            <a:r>
              <a:rPr sz="2700" spc="-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as</a:t>
            </a:r>
            <a:r>
              <a:rPr sz="2700" spc="-25" dirty="0">
                <a:latin typeface="Times New Roman"/>
                <a:cs typeface="Times New Roman"/>
              </a:rPr>
              <a:t> </a:t>
            </a:r>
            <a:r>
              <a:rPr sz="2700" i="1" dirty="0">
                <a:latin typeface="Times New Roman"/>
                <a:cs typeface="Times New Roman"/>
              </a:rPr>
              <a:t>fetal</a:t>
            </a:r>
            <a:r>
              <a:rPr sz="2700" i="1" spc="-5" dirty="0">
                <a:latin typeface="Times New Roman"/>
                <a:cs typeface="Times New Roman"/>
              </a:rPr>
              <a:t> </a:t>
            </a:r>
            <a:r>
              <a:rPr sz="2700" i="1" dirty="0">
                <a:latin typeface="Times New Roman"/>
                <a:cs typeface="Times New Roman"/>
              </a:rPr>
              <a:t>rubella</a:t>
            </a:r>
            <a:r>
              <a:rPr sz="2700" i="1" spc="-65" dirty="0">
                <a:latin typeface="Times New Roman"/>
                <a:cs typeface="Times New Roman"/>
              </a:rPr>
              <a:t> </a:t>
            </a:r>
            <a:r>
              <a:rPr sz="2700" i="1" spc="-20" dirty="0">
                <a:latin typeface="Times New Roman"/>
                <a:cs typeface="Times New Roman"/>
              </a:rPr>
              <a:t>syndrome.</a:t>
            </a:r>
            <a:endParaRPr sz="2700">
              <a:latin typeface="Times New Roman"/>
              <a:cs typeface="Times New Roman"/>
            </a:endParaRPr>
          </a:p>
          <a:p>
            <a:pPr marL="12700" marR="12700" indent="86360" algn="just">
              <a:lnSpc>
                <a:spcPct val="100000"/>
              </a:lnSpc>
              <a:spcBef>
                <a:spcPts val="400"/>
              </a:spcBef>
            </a:pPr>
            <a:r>
              <a:rPr sz="2700" i="1" dirty="0">
                <a:latin typeface="Times New Roman"/>
                <a:cs typeface="Times New Roman"/>
              </a:rPr>
              <a:t>chemicals and </a:t>
            </a:r>
            <a:r>
              <a:rPr sz="2700" i="1" spc="-10" dirty="0">
                <a:latin typeface="Times New Roman"/>
                <a:cs typeface="Times New Roman"/>
              </a:rPr>
              <a:t>drugs: </a:t>
            </a:r>
            <a:r>
              <a:rPr sz="2700" dirty="0">
                <a:latin typeface="Times New Roman"/>
                <a:cs typeface="Times New Roman"/>
              </a:rPr>
              <a:t>Only a </a:t>
            </a:r>
            <a:r>
              <a:rPr sz="2700" spc="-5" dirty="0">
                <a:latin typeface="Times New Roman"/>
                <a:cs typeface="Times New Roman"/>
              </a:rPr>
              <a:t>small portion </a:t>
            </a:r>
            <a:r>
              <a:rPr sz="2700" dirty="0">
                <a:latin typeface="Times New Roman"/>
                <a:cs typeface="Times New Roman"/>
              </a:rPr>
              <a:t>are due </a:t>
            </a:r>
            <a:r>
              <a:rPr sz="2700" spc="-165" dirty="0">
                <a:latin typeface="Times New Roman"/>
                <a:cs typeface="Times New Roman"/>
              </a:rPr>
              <a:t>to </a:t>
            </a:r>
            <a:r>
              <a:rPr sz="2700" spc="-16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drugs</a:t>
            </a:r>
            <a:r>
              <a:rPr sz="2700" spc="-2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acting </a:t>
            </a:r>
            <a:r>
              <a:rPr sz="2700" spc="-5" dirty="0">
                <a:latin typeface="Times New Roman"/>
                <a:cs typeface="Times New Roman"/>
              </a:rPr>
              <a:t>as</a:t>
            </a:r>
            <a:r>
              <a:rPr sz="2700" spc="-6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teratogens.</a:t>
            </a:r>
            <a:endParaRPr sz="2700">
              <a:latin typeface="Times New Roman"/>
              <a:cs typeface="Times New Roman"/>
            </a:endParaRPr>
          </a:p>
        </p:txBody>
      </p: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078735" y="685800"/>
            <a:ext cx="4332732" cy="332232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382000" y="4582666"/>
            <a:ext cx="2185416" cy="2264662"/>
          </a:xfrm>
          <a:prstGeom prst="rect">
            <a:avLst/>
          </a:prstGeom>
        </p:spPr>
      </p:pic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64</a:t>
            </a:fld>
            <a:endParaRPr lang="en-US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4000" y="0"/>
            <a:ext cx="9144000" cy="6857996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65</a:t>
            </a:fld>
            <a:endParaRPr lang="en-US"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82114" y="1640458"/>
            <a:ext cx="341375" cy="256032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82114" y="2515489"/>
            <a:ext cx="341375" cy="256032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82114" y="3388740"/>
            <a:ext cx="341375" cy="256032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2425445" y="1490598"/>
            <a:ext cx="7706995" cy="2597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32080">
              <a:lnSpc>
                <a:spcPct val="100000"/>
              </a:lnSpc>
              <a:spcBef>
                <a:spcPts val="100"/>
              </a:spcBef>
            </a:pPr>
            <a:r>
              <a:rPr sz="2700" dirty="0">
                <a:latin typeface="Times New Roman"/>
                <a:cs typeface="Times New Roman"/>
              </a:rPr>
              <a:t>There</a:t>
            </a:r>
            <a:r>
              <a:rPr sz="2700" spc="-5" dirty="0">
                <a:latin typeface="Times New Roman"/>
                <a:cs typeface="Times New Roman"/>
              </a:rPr>
              <a:t> is </a:t>
            </a:r>
            <a:r>
              <a:rPr sz="2700" dirty="0">
                <a:latin typeface="Times New Roman"/>
                <a:cs typeface="Times New Roman"/>
              </a:rPr>
              <a:t>no</a:t>
            </a:r>
            <a:r>
              <a:rPr sz="2700" spc="-15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way</a:t>
            </a:r>
            <a:r>
              <a:rPr sz="2700" spc="-2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to</a:t>
            </a:r>
            <a:r>
              <a:rPr sz="2700" spc="-1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predict</a:t>
            </a:r>
            <a:r>
              <a:rPr sz="2700" spc="-2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drug</a:t>
            </a:r>
            <a:r>
              <a:rPr sz="2700" spc="-1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exposures</a:t>
            </a:r>
            <a:r>
              <a:rPr sz="2700" spc="-1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that</a:t>
            </a:r>
            <a:r>
              <a:rPr sz="2700" spc="-3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result</a:t>
            </a:r>
            <a:r>
              <a:rPr sz="2700" spc="-2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in </a:t>
            </a:r>
            <a:r>
              <a:rPr sz="2700" spc="-66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teratogenesis.</a:t>
            </a:r>
            <a:endParaRPr sz="2700">
              <a:latin typeface="Times New Roman"/>
              <a:cs typeface="Times New Roman"/>
            </a:endParaRPr>
          </a:p>
          <a:p>
            <a:pPr marL="12700" marR="307340">
              <a:lnSpc>
                <a:spcPct val="100000"/>
              </a:lnSpc>
              <a:spcBef>
                <a:spcPts val="409"/>
              </a:spcBef>
            </a:pPr>
            <a:r>
              <a:rPr sz="2700" dirty="0">
                <a:latin typeface="Times New Roman"/>
                <a:cs typeface="Times New Roman"/>
              </a:rPr>
              <a:t>The </a:t>
            </a:r>
            <a:r>
              <a:rPr sz="2700" spc="-25" dirty="0">
                <a:latin typeface="Times New Roman"/>
                <a:cs typeface="Times New Roman"/>
              </a:rPr>
              <a:t>effects</a:t>
            </a:r>
            <a:r>
              <a:rPr sz="2700" spc="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of</a:t>
            </a:r>
            <a:r>
              <a:rPr sz="2700" spc="5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many</a:t>
            </a:r>
            <a:r>
              <a:rPr sz="2700" spc="-1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drugs</a:t>
            </a:r>
            <a:r>
              <a:rPr sz="2700" spc="-2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on</a:t>
            </a:r>
            <a:r>
              <a:rPr sz="2700" spc="5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animal</a:t>
            </a:r>
            <a:r>
              <a:rPr sz="2700" spc="-35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development</a:t>
            </a:r>
            <a:r>
              <a:rPr sz="2700" spc="-5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are </a:t>
            </a:r>
            <a:r>
              <a:rPr sz="2700" spc="-66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not</a:t>
            </a:r>
            <a:r>
              <a:rPr sz="2700" spc="-2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applicable</a:t>
            </a:r>
            <a:r>
              <a:rPr sz="2700" spc="-3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to</a:t>
            </a:r>
            <a:r>
              <a:rPr sz="2700" spc="10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human</a:t>
            </a:r>
            <a:r>
              <a:rPr sz="2700" spc="-6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pregnancies.</a:t>
            </a:r>
            <a:endParaRPr sz="270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  <a:spcBef>
                <a:spcPts val="395"/>
              </a:spcBef>
              <a:tabLst>
                <a:tab pos="1243965" algn="l"/>
                <a:tab pos="2378075" algn="l"/>
                <a:tab pos="3950970" algn="l"/>
                <a:tab pos="4572635" algn="l"/>
                <a:tab pos="6297930" algn="l"/>
                <a:tab pos="7407909" algn="l"/>
              </a:tabLst>
            </a:pPr>
            <a:r>
              <a:rPr sz="2700" spc="-10" dirty="0">
                <a:latin typeface="Times New Roman"/>
                <a:cs typeface="Times New Roman"/>
              </a:rPr>
              <a:t>S</a:t>
            </a:r>
            <a:r>
              <a:rPr sz="2700" spc="-5" dirty="0">
                <a:latin typeface="Times New Roman"/>
                <a:cs typeface="Times New Roman"/>
              </a:rPr>
              <a:t>e</a:t>
            </a:r>
            <a:r>
              <a:rPr sz="2700" spc="5" dirty="0">
                <a:latin typeface="Times New Roman"/>
                <a:cs typeface="Times New Roman"/>
              </a:rPr>
              <a:t>v</a:t>
            </a:r>
            <a:r>
              <a:rPr sz="2700" dirty="0">
                <a:latin typeface="Times New Roman"/>
                <a:cs typeface="Times New Roman"/>
              </a:rPr>
              <a:t>eral	</a:t>
            </a:r>
            <a:r>
              <a:rPr sz="2700" spc="-25" dirty="0">
                <a:latin typeface="Times New Roman"/>
                <a:cs typeface="Times New Roman"/>
              </a:rPr>
              <a:t>f</a:t>
            </a:r>
            <a:r>
              <a:rPr sz="2700" dirty="0">
                <a:latin typeface="Times New Roman"/>
                <a:cs typeface="Times New Roman"/>
              </a:rPr>
              <a:t>ac</a:t>
            </a:r>
            <a:r>
              <a:rPr sz="2700" spc="5" dirty="0">
                <a:latin typeface="Times New Roman"/>
                <a:cs typeface="Times New Roman"/>
              </a:rPr>
              <a:t>to</a:t>
            </a:r>
            <a:r>
              <a:rPr sz="2700" spc="-15" dirty="0">
                <a:latin typeface="Times New Roman"/>
                <a:cs typeface="Times New Roman"/>
              </a:rPr>
              <a:t>r</a:t>
            </a:r>
            <a:r>
              <a:rPr sz="2700" spc="-5" dirty="0">
                <a:latin typeface="Times New Roman"/>
                <a:cs typeface="Times New Roman"/>
              </a:rPr>
              <a:t>s</a:t>
            </a:r>
            <a:r>
              <a:rPr sz="2700" dirty="0">
                <a:latin typeface="Times New Roman"/>
                <a:cs typeface="Times New Roman"/>
              </a:rPr>
              <a:t>	</a:t>
            </a:r>
            <a:r>
              <a:rPr sz="2700" spc="5" dirty="0">
                <a:latin typeface="Times New Roman"/>
                <a:cs typeface="Times New Roman"/>
              </a:rPr>
              <a:t>d</a:t>
            </a:r>
            <a:r>
              <a:rPr sz="2700" dirty="0">
                <a:latin typeface="Times New Roman"/>
                <a:cs typeface="Times New Roman"/>
              </a:rPr>
              <a:t>e</a:t>
            </a:r>
            <a:r>
              <a:rPr sz="2700" spc="5" dirty="0">
                <a:latin typeface="Times New Roman"/>
                <a:cs typeface="Times New Roman"/>
              </a:rPr>
              <a:t>t</a:t>
            </a:r>
            <a:r>
              <a:rPr sz="2700" dirty="0">
                <a:latin typeface="Times New Roman"/>
                <a:cs typeface="Times New Roman"/>
              </a:rPr>
              <a:t>e</a:t>
            </a:r>
            <a:r>
              <a:rPr sz="2700" spc="-15" dirty="0">
                <a:latin typeface="Times New Roman"/>
                <a:cs typeface="Times New Roman"/>
              </a:rPr>
              <a:t>r</a:t>
            </a:r>
            <a:r>
              <a:rPr sz="2700" spc="-25" dirty="0">
                <a:latin typeface="Times New Roman"/>
                <a:cs typeface="Times New Roman"/>
              </a:rPr>
              <a:t>m</a:t>
            </a:r>
            <a:r>
              <a:rPr sz="2700" spc="5" dirty="0">
                <a:latin typeface="Times New Roman"/>
                <a:cs typeface="Times New Roman"/>
              </a:rPr>
              <a:t>in</a:t>
            </a:r>
            <a:r>
              <a:rPr sz="2700" dirty="0">
                <a:latin typeface="Times New Roman"/>
                <a:cs typeface="Times New Roman"/>
              </a:rPr>
              <a:t>e	</a:t>
            </a:r>
            <a:r>
              <a:rPr sz="2700" spc="5" dirty="0">
                <a:latin typeface="Times New Roman"/>
                <a:cs typeface="Times New Roman"/>
              </a:rPr>
              <a:t>th</a:t>
            </a:r>
            <a:r>
              <a:rPr sz="2700" dirty="0">
                <a:latin typeface="Times New Roman"/>
                <a:cs typeface="Times New Roman"/>
              </a:rPr>
              <a:t>e	ter</a:t>
            </a:r>
            <a:r>
              <a:rPr sz="2700" spc="5" dirty="0">
                <a:latin typeface="Times New Roman"/>
                <a:cs typeface="Times New Roman"/>
              </a:rPr>
              <a:t>a</a:t>
            </a:r>
            <a:r>
              <a:rPr sz="2700" dirty="0">
                <a:latin typeface="Times New Roman"/>
                <a:cs typeface="Times New Roman"/>
              </a:rPr>
              <a:t>t</a:t>
            </a:r>
            <a:r>
              <a:rPr sz="2700" spc="5" dirty="0">
                <a:latin typeface="Times New Roman"/>
                <a:cs typeface="Times New Roman"/>
              </a:rPr>
              <a:t>o</a:t>
            </a:r>
            <a:r>
              <a:rPr sz="2700" dirty="0">
                <a:latin typeface="Times New Roman"/>
                <a:cs typeface="Times New Roman"/>
              </a:rPr>
              <a:t>ge</a:t>
            </a:r>
            <a:r>
              <a:rPr sz="2700" spc="10" dirty="0">
                <a:latin typeface="Times New Roman"/>
                <a:cs typeface="Times New Roman"/>
              </a:rPr>
              <a:t>n</a:t>
            </a:r>
            <a:r>
              <a:rPr sz="2700" dirty="0">
                <a:latin typeface="Times New Roman"/>
                <a:cs typeface="Times New Roman"/>
              </a:rPr>
              <a:t>ic	e</a:t>
            </a:r>
            <a:r>
              <a:rPr sz="2700" spc="-110" dirty="0">
                <a:latin typeface="Times New Roman"/>
                <a:cs typeface="Times New Roman"/>
              </a:rPr>
              <a:t>f</a:t>
            </a:r>
            <a:r>
              <a:rPr sz="2700" spc="-25" dirty="0">
                <a:latin typeface="Times New Roman"/>
                <a:cs typeface="Times New Roman"/>
              </a:rPr>
              <a:t>f</a:t>
            </a:r>
            <a:r>
              <a:rPr sz="2700" spc="-5" dirty="0">
                <a:latin typeface="Times New Roman"/>
                <a:cs typeface="Times New Roman"/>
              </a:rPr>
              <a:t>ects</a:t>
            </a:r>
            <a:r>
              <a:rPr sz="2700" dirty="0">
                <a:latin typeface="Times New Roman"/>
                <a:cs typeface="Times New Roman"/>
              </a:rPr>
              <a:t>	of  drugs</a:t>
            </a:r>
            <a:r>
              <a:rPr sz="2700" spc="-2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on</a:t>
            </a:r>
            <a:r>
              <a:rPr sz="2700" spc="-1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the</a:t>
            </a:r>
            <a:r>
              <a:rPr sz="2700" spc="5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fetus</a:t>
            </a:r>
            <a:r>
              <a:rPr sz="2700" spc="-3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during</a:t>
            </a:r>
            <a:r>
              <a:rPr sz="2700" spc="-80" dirty="0">
                <a:latin typeface="Times New Roman"/>
                <a:cs typeface="Times New Roman"/>
              </a:rPr>
              <a:t> </a:t>
            </a:r>
            <a:r>
              <a:rPr sz="2700" spc="-30" dirty="0">
                <a:latin typeface="Times New Roman"/>
                <a:cs typeface="Times New Roman"/>
              </a:rPr>
              <a:t>pregnancy.</a:t>
            </a:r>
            <a:endParaRPr sz="2700">
              <a:latin typeface="Times New Roman"/>
              <a:cs typeface="Times New Roman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077211" y="685800"/>
            <a:ext cx="5719572" cy="423672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667243" y="4858511"/>
            <a:ext cx="3000755" cy="1999485"/>
          </a:xfrm>
          <a:prstGeom prst="rect">
            <a:avLst/>
          </a:prstGeom>
        </p:spPr>
      </p:pic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66</a:t>
            </a:fld>
            <a:endParaRPr lang="en-US"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82114" y="2087879"/>
            <a:ext cx="341375" cy="256032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82114" y="2551429"/>
            <a:ext cx="341375" cy="256032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82114" y="3013201"/>
            <a:ext cx="341375" cy="256032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82114" y="3886149"/>
            <a:ext cx="341375" cy="256336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2425445" y="1885660"/>
            <a:ext cx="5595620" cy="27000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576195">
              <a:lnSpc>
                <a:spcPct val="112700"/>
              </a:lnSpc>
              <a:spcBef>
                <a:spcPts val="100"/>
              </a:spcBef>
            </a:pPr>
            <a:r>
              <a:rPr sz="2700" dirty="0">
                <a:latin typeface="Times New Roman"/>
                <a:cs typeface="Times New Roman"/>
              </a:rPr>
              <a:t>Dose reaching </a:t>
            </a:r>
            <a:r>
              <a:rPr sz="2700" spc="-5" dirty="0">
                <a:latin typeface="Times New Roman"/>
                <a:cs typeface="Times New Roman"/>
              </a:rPr>
              <a:t>fetus. </a:t>
            </a:r>
            <a:r>
              <a:rPr sz="2700" dirty="0">
                <a:latin typeface="Times New Roman"/>
                <a:cs typeface="Times New Roman"/>
              </a:rPr>
              <a:t> Duration</a:t>
            </a:r>
            <a:r>
              <a:rPr sz="2700" spc="-60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of</a:t>
            </a:r>
            <a:r>
              <a:rPr sz="2700" spc="-6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exposure.</a:t>
            </a:r>
            <a:endParaRPr sz="270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  <a:spcBef>
                <a:spcPts val="395"/>
              </a:spcBef>
              <a:tabLst>
                <a:tab pos="1094740" algn="l"/>
                <a:tab pos="1719580" algn="l"/>
                <a:tab pos="3848735" algn="l"/>
                <a:tab pos="4952365" algn="l"/>
              </a:tabLst>
            </a:pPr>
            <a:r>
              <a:rPr sz="2700" spc="-10" dirty="0">
                <a:latin typeface="Times New Roman"/>
                <a:cs typeface="Times New Roman"/>
              </a:rPr>
              <a:t>P</a:t>
            </a:r>
            <a:r>
              <a:rPr sz="2700" spc="5" dirty="0">
                <a:latin typeface="Times New Roman"/>
                <a:cs typeface="Times New Roman"/>
              </a:rPr>
              <a:t>oin</a:t>
            </a:r>
            <a:r>
              <a:rPr sz="2700" dirty="0">
                <a:latin typeface="Times New Roman"/>
                <a:cs typeface="Times New Roman"/>
              </a:rPr>
              <a:t>t	</a:t>
            </a:r>
            <a:r>
              <a:rPr sz="2700" spc="5" dirty="0">
                <a:latin typeface="Times New Roman"/>
                <a:cs typeface="Times New Roman"/>
              </a:rPr>
              <a:t>i</a:t>
            </a:r>
            <a:r>
              <a:rPr sz="2700" dirty="0">
                <a:latin typeface="Times New Roman"/>
                <a:cs typeface="Times New Roman"/>
              </a:rPr>
              <a:t>n	</a:t>
            </a:r>
            <a:r>
              <a:rPr sz="2700" spc="5" dirty="0">
                <a:latin typeface="Times New Roman"/>
                <a:cs typeface="Times New Roman"/>
              </a:rPr>
              <a:t>d</a:t>
            </a:r>
            <a:r>
              <a:rPr sz="2700" dirty="0">
                <a:latin typeface="Times New Roman"/>
                <a:cs typeface="Times New Roman"/>
              </a:rPr>
              <a:t>e</a:t>
            </a:r>
            <a:r>
              <a:rPr sz="2700" spc="15" dirty="0">
                <a:latin typeface="Times New Roman"/>
                <a:cs typeface="Times New Roman"/>
              </a:rPr>
              <a:t>v</a:t>
            </a:r>
            <a:r>
              <a:rPr sz="2700" spc="-15" dirty="0">
                <a:latin typeface="Times New Roman"/>
                <a:cs typeface="Times New Roman"/>
              </a:rPr>
              <a:t>e</a:t>
            </a:r>
            <a:r>
              <a:rPr sz="2700" spc="5" dirty="0">
                <a:latin typeface="Times New Roman"/>
                <a:cs typeface="Times New Roman"/>
              </a:rPr>
              <a:t>lop</a:t>
            </a:r>
            <a:r>
              <a:rPr sz="2700" spc="-40" dirty="0">
                <a:latin typeface="Times New Roman"/>
                <a:cs typeface="Times New Roman"/>
              </a:rPr>
              <a:t>m</a:t>
            </a:r>
            <a:r>
              <a:rPr sz="2700" dirty="0">
                <a:latin typeface="Times New Roman"/>
                <a:cs typeface="Times New Roman"/>
              </a:rPr>
              <a:t>ent	when	</a:t>
            </a:r>
            <a:r>
              <a:rPr sz="2700" spc="5" dirty="0">
                <a:latin typeface="Times New Roman"/>
                <a:cs typeface="Times New Roman"/>
              </a:rPr>
              <a:t>d</a:t>
            </a:r>
            <a:r>
              <a:rPr sz="2700" dirty="0">
                <a:latin typeface="Times New Roman"/>
                <a:cs typeface="Times New Roman"/>
              </a:rPr>
              <a:t>r</a:t>
            </a:r>
            <a:r>
              <a:rPr sz="2700" spc="5" dirty="0">
                <a:latin typeface="Times New Roman"/>
                <a:cs typeface="Times New Roman"/>
              </a:rPr>
              <a:t>u</a:t>
            </a:r>
            <a:r>
              <a:rPr sz="2700" dirty="0">
                <a:latin typeface="Times New Roman"/>
                <a:cs typeface="Times New Roman"/>
              </a:rPr>
              <a:t>g  exposure</a:t>
            </a:r>
            <a:r>
              <a:rPr sz="2700" spc="-5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occurs.</a:t>
            </a:r>
            <a:endParaRPr sz="2700">
              <a:latin typeface="Times New Roman"/>
              <a:cs typeface="Times New Roman"/>
            </a:endParaRPr>
          </a:p>
          <a:p>
            <a:pPr marL="12700" marR="17145">
              <a:lnSpc>
                <a:spcPct val="100000"/>
              </a:lnSpc>
              <a:spcBef>
                <a:spcPts val="395"/>
              </a:spcBef>
            </a:pPr>
            <a:r>
              <a:rPr sz="2700" dirty="0">
                <a:latin typeface="Times New Roman"/>
                <a:cs typeface="Times New Roman"/>
              </a:rPr>
              <a:t>Environmental</a:t>
            </a:r>
            <a:r>
              <a:rPr sz="2700" spc="-25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factors</a:t>
            </a:r>
            <a:r>
              <a:rPr sz="2700" spc="-5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e.g</a:t>
            </a:r>
            <a:r>
              <a:rPr sz="2700" spc="-2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age</a:t>
            </a:r>
            <a:r>
              <a:rPr sz="2700" spc="-1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or</a:t>
            </a:r>
            <a:r>
              <a:rPr sz="2700" spc="-1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disease </a:t>
            </a:r>
            <a:r>
              <a:rPr sz="2700" spc="-66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of</a:t>
            </a:r>
            <a:r>
              <a:rPr sz="2700" spc="-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the</a:t>
            </a:r>
            <a:r>
              <a:rPr sz="2700" spc="-30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mother</a:t>
            </a:r>
            <a:endParaRPr sz="2700">
              <a:latin typeface="Times New Roman"/>
              <a:cs typeface="Times New Roman"/>
            </a:endParaRPr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075688" y="685800"/>
            <a:ext cx="6973823" cy="423672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135111" y="1571242"/>
            <a:ext cx="2532888" cy="5286754"/>
          </a:xfrm>
          <a:prstGeom prst="rect">
            <a:avLst/>
          </a:prstGeom>
        </p:spPr>
      </p:pic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67</a:t>
            </a:fld>
            <a:endParaRPr lang="en-US"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82114" y="1640458"/>
            <a:ext cx="341375" cy="256032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82114" y="2103754"/>
            <a:ext cx="341375" cy="256032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82114" y="2565526"/>
            <a:ext cx="341375" cy="256032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82114" y="3510660"/>
            <a:ext cx="341375" cy="256031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2425445" y="1438782"/>
            <a:ext cx="7720965" cy="3594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80010" algn="just">
              <a:lnSpc>
                <a:spcPct val="112599"/>
              </a:lnSpc>
              <a:spcBef>
                <a:spcPts val="100"/>
              </a:spcBef>
            </a:pPr>
            <a:r>
              <a:rPr sz="2700" dirty="0">
                <a:latin typeface="Times New Roman"/>
                <a:cs typeface="Times New Roman"/>
              </a:rPr>
              <a:t>Period </a:t>
            </a:r>
            <a:r>
              <a:rPr sz="2700" spc="-5" dirty="0">
                <a:latin typeface="Times New Roman"/>
                <a:cs typeface="Times New Roman"/>
              </a:rPr>
              <a:t>from week 4 to week </a:t>
            </a:r>
            <a:r>
              <a:rPr sz="2700" dirty="0">
                <a:latin typeface="Times New Roman"/>
                <a:cs typeface="Times New Roman"/>
              </a:rPr>
              <a:t>10 </a:t>
            </a:r>
            <a:r>
              <a:rPr sz="2700" spc="-5" dirty="0">
                <a:latin typeface="Times New Roman"/>
                <a:cs typeface="Times New Roman"/>
              </a:rPr>
              <a:t>referred </a:t>
            </a:r>
            <a:r>
              <a:rPr sz="2700" i="1" spc="-20" dirty="0">
                <a:latin typeface="Times New Roman"/>
                <a:cs typeface="Times New Roman"/>
              </a:rPr>
              <a:t>organogenesis</a:t>
            </a:r>
            <a:r>
              <a:rPr sz="2700" spc="-20" dirty="0">
                <a:latin typeface="Times New Roman"/>
                <a:cs typeface="Times New Roman"/>
              </a:rPr>
              <a:t>. </a:t>
            </a:r>
            <a:r>
              <a:rPr sz="2700" spc="-66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The</a:t>
            </a:r>
            <a:r>
              <a:rPr sz="2700" spc="-5" dirty="0">
                <a:latin typeface="Times New Roman"/>
                <a:cs typeface="Times New Roman"/>
              </a:rPr>
              <a:t> reminder</a:t>
            </a:r>
            <a:r>
              <a:rPr sz="2700" spc="-4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of </a:t>
            </a:r>
            <a:r>
              <a:rPr sz="2700" spc="-5" dirty="0">
                <a:latin typeface="Times New Roman"/>
                <a:cs typeface="Times New Roman"/>
              </a:rPr>
              <a:t>first </a:t>
            </a:r>
            <a:r>
              <a:rPr sz="2700" spc="-30" dirty="0">
                <a:latin typeface="Times New Roman"/>
                <a:cs typeface="Times New Roman"/>
              </a:rPr>
              <a:t>trimester.</a:t>
            </a:r>
            <a:endParaRPr sz="27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395"/>
              </a:spcBef>
            </a:pPr>
            <a:r>
              <a:rPr sz="2700" dirty="0">
                <a:latin typeface="Times New Roman"/>
                <a:cs typeface="Times New Roman"/>
              </a:rPr>
              <a:t>It</a:t>
            </a:r>
            <a:r>
              <a:rPr sz="2700" spc="-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is</a:t>
            </a:r>
            <a:r>
              <a:rPr sz="2700" spc="-1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the</a:t>
            </a:r>
            <a:r>
              <a:rPr sz="2700" spc="-15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most</a:t>
            </a:r>
            <a:r>
              <a:rPr sz="2700" spc="-2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critical</a:t>
            </a:r>
            <a:r>
              <a:rPr sz="2700" spc="-10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time</a:t>
            </a:r>
            <a:r>
              <a:rPr sz="2700" spc="-3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of </a:t>
            </a:r>
            <a:r>
              <a:rPr sz="2700" spc="-20" dirty="0">
                <a:latin typeface="Times New Roman"/>
                <a:cs typeface="Times New Roman"/>
              </a:rPr>
              <a:t>organ</a:t>
            </a:r>
            <a:r>
              <a:rPr sz="2700" spc="-35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malformation</a:t>
            </a:r>
            <a:endParaRPr sz="2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365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0000"/>
              </a:lnSpc>
            </a:pPr>
            <a:r>
              <a:rPr sz="2700" dirty="0">
                <a:latin typeface="Times New Roman"/>
                <a:cs typeface="Times New Roman"/>
              </a:rPr>
              <a:t>Drugs </a:t>
            </a:r>
            <a:r>
              <a:rPr sz="2700" spc="-10" dirty="0">
                <a:latin typeface="Times New Roman"/>
                <a:cs typeface="Times New Roman"/>
              </a:rPr>
              <a:t>that </a:t>
            </a:r>
            <a:r>
              <a:rPr sz="2700" dirty="0">
                <a:latin typeface="Times New Roman"/>
                <a:cs typeface="Times New Roman"/>
              </a:rPr>
              <a:t>reach the </a:t>
            </a:r>
            <a:r>
              <a:rPr sz="2700" spc="-5" dirty="0">
                <a:latin typeface="Times New Roman"/>
                <a:cs typeface="Times New Roman"/>
              </a:rPr>
              <a:t>embryo </a:t>
            </a:r>
            <a:r>
              <a:rPr sz="2700" dirty="0">
                <a:latin typeface="Times New Roman"/>
                <a:cs typeface="Times New Roman"/>
              </a:rPr>
              <a:t>at </a:t>
            </a:r>
            <a:r>
              <a:rPr sz="2700" spc="-5" dirty="0">
                <a:latin typeface="Times New Roman"/>
                <a:cs typeface="Times New Roman"/>
              </a:rPr>
              <a:t>this </a:t>
            </a:r>
            <a:r>
              <a:rPr sz="2700" spc="-10" dirty="0">
                <a:latin typeface="Times New Roman"/>
                <a:cs typeface="Times New Roman"/>
              </a:rPr>
              <a:t>point </a:t>
            </a:r>
            <a:r>
              <a:rPr sz="2700" spc="-5" dirty="0">
                <a:latin typeface="Times New Roman"/>
                <a:cs typeface="Times New Roman"/>
              </a:rPr>
              <a:t>may </a:t>
            </a:r>
            <a:r>
              <a:rPr sz="2700" spc="-40" dirty="0">
                <a:latin typeface="Times New Roman"/>
                <a:cs typeface="Times New Roman"/>
              </a:rPr>
              <a:t>produce </a:t>
            </a:r>
            <a:r>
              <a:rPr sz="2700" spc="-3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none or at all </a:t>
            </a:r>
            <a:r>
              <a:rPr sz="2700" spc="-20" dirty="0">
                <a:latin typeface="Times New Roman"/>
                <a:cs typeface="Times New Roman"/>
              </a:rPr>
              <a:t>effect, </a:t>
            </a:r>
            <a:r>
              <a:rPr sz="2700" spc="5" dirty="0">
                <a:latin typeface="Times New Roman"/>
                <a:cs typeface="Times New Roman"/>
              </a:rPr>
              <a:t>an </a:t>
            </a:r>
            <a:r>
              <a:rPr sz="2700" spc="-5" dirty="0">
                <a:latin typeface="Times New Roman"/>
                <a:cs typeface="Times New Roman"/>
              </a:rPr>
              <a:t>anatomic </a:t>
            </a:r>
            <a:r>
              <a:rPr sz="2700" dirty="0">
                <a:latin typeface="Times New Roman"/>
                <a:cs typeface="Times New Roman"/>
              </a:rPr>
              <a:t>defect </a:t>
            </a:r>
            <a:r>
              <a:rPr sz="2700" spc="-5" dirty="0">
                <a:latin typeface="Times New Roman"/>
                <a:cs typeface="Times New Roman"/>
              </a:rPr>
              <a:t>(teratogenesis), </a:t>
            </a:r>
            <a:r>
              <a:rPr sz="2700" dirty="0">
                <a:latin typeface="Times New Roman"/>
                <a:cs typeface="Times New Roman"/>
              </a:rPr>
              <a:t> or</a:t>
            </a:r>
            <a:r>
              <a:rPr sz="2700" spc="64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a</a:t>
            </a:r>
            <a:r>
              <a:rPr sz="2700" spc="650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metabolic</a:t>
            </a:r>
            <a:r>
              <a:rPr sz="2700" spc="64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or</a:t>
            </a:r>
            <a:r>
              <a:rPr sz="2700" spc="650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functional</a:t>
            </a:r>
            <a:r>
              <a:rPr sz="2700" spc="64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defect</a:t>
            </a:r>
            <a:r>
              <a:rPr sz="2700" spc="65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that</a:t>
            </a:r>
            <a:r>
              <a:rPr sz="2700" spc="655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may</a:t>
            </a:r>
            <a:r>
              <a:rPr sz="2700" spc="65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not</a:t>
            </a:r>
            <a:r>
              <a:rPr sz="2700" spc="650" dirty="0">
                <a:latin typeface="Times New Roman"/>
                <a:cs typeface="Times New Roman"/>
              </a:rPr>
              <a:t> </a:t>
            </a:r>
            <a:r>
              <a:rPr sz="2700" spc="5" dirty="0">
                <a:latin typeface="Times New Roman"/>
                <a:cs typeface="Times New Roman"/>
              </a:rPr>
              <a:t>be </a:t>
            </a:r>
            <a:r>
              <a:rPr sz="2700" spc="-66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detected</a:t>
            </a:r>
            <a:r>
              <a:rPr sz="2700" spc="-2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until</a:t>
            </a:r>
            <a:r>
              <a:rPr sz="2700" spc="-2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later</a:t>
            </a:r>
            <a:r>
              <a:rPr sz="2700" spc="-1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in</a:t>
            </a:r>
            <a:r>
              <a:rPr sz="2700" spc="-60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life.</a:t>
            </a:r>
            <a:endParaRPr sz="2700">
              <a:latin typeface="Times New Roman"/>
              <a:cs typeface="Times New Roman"/>
            </a:endParaRPr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074164" y="682751"/>
            <a:ext cx="2982467" cy="452627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667243" y="4858511"/>
            <a:ext cx="3000755" cy="1999485"/>
          </a:xfrm>
          <a:prstGeom prst="rect">
            <a:avLst/>
          </a:prstGeom>
        </p:spPr>
      </p:pic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68</a:t>
            </a:fld>
            <a:endParaRPr lang="en-US"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82114" y="1629155"/>
            <a:ext cx="323088" cy="242315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82114" y="2061972"/>
            <a:ext cx="323088" cy="242315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2425445" y="1440586"/>
            <a:ext cx="7701915" cy="891540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05"/>
              </a:spcBef>
            </a:pPr>
            <a:r>
              <a:rPr sz="2500" spc="-5" dirty="0">
                <a:latin typeface="Times New Roman"/>
                <a:cs typeface="Times New Roman"/>
              </a:rPr>
              <a:t>Second</a:t>
            </a:r>
            <a:r>
              <a:rPr sz="2500" spc="-20" dirty="0">
                <a:latin typeface="Times New Roman"/>
                <a:cs typeface="Times New Roman"/>
              </a:rPr>
              <a:t> </a:t>
            </a:r>
            <a:r>
              <a:rPr sz="2500" spc="-5" dirty="0">
                <a:latin typeface="Times New Roman"/>
                <a:cs typeface="Times New Roman"/>
              </a:rPr>
              <a:t>and</a:t>
            </a:r>
            <a:r>
              <a:rPr sz="2500" spc="-20" dirty="0">
                <a:latin typeface="Times New Roman"/>
                <a:cs typeface="Times New Roman"/>
              </a:rPr>
              <a:t> </a:t>
            </a:r>
            <a:r>
              <a:rPr sz="2500" spc="-5" dirty="0">
                <a:latin typeface="Times New Roman"/>
                <a:cs typeface="Times New Roman"/>
              </a:rPr>
              <a:t>third</a:t>
            </a:r>
            <a:r>
              <a:rPr sz="2500" dirty="0">
                <a:latin typeface="Times New Roman"/>
                <a:cs typeface="Times New Roman"/>
              </a:rPr>
              <a:t> </a:t>
            </a:r>
            <a:r>
              <a:rPr sz="2500" spc="-5" dirty="0">
                <a:latin typeface="Times New Roman"/>
                <a:cs typeface="Times New Roman"/>
              </a:rPr>
              <a:t>trimester</a:t>
            </a:r>
            <a:r>
              <a:rPr sz="2500" spc="10" dirty="0">
                <a:latin typeface="Times New Roman"/>
                <a:cs typeface="Times New Roman"/>
              </a:rPr>
              <a:t> </a:t>
            </a:r>
            <a:r>
              <a:rPr sz="2500" spc="-10" dirty="0">
                <a:latin typeface="Times New Roman"/>
                <a:cs typeface="Times New Roman"/>
              </a:rPr>
              <a:t>commonly</a:t>
            </a:r>
            <a:r>
              <a:rPr sz="2500" spc="35" dirty="0">
                <a:latin typeface="Times New Roman"/>
                <a:cs typeface="Times New Roman"/>
              </a:rPr>
              <a:t> </a:t>
            </a:r>
            <a:r>
              <a:rPr sz="2500" spc="-5" dirty="0">
                <a:latin typeface="Times New Roman"/>
                <a:cs typeface="Times New Roman"/>
              </a:rPr>
              <a:t>called</a:t>
            </a:r>
            <a:r>
              <a:rPr sz="2500" dirty="0">
                <a:latin typeface="Times New Roman"/>
                <a:cs typeface="Times New Roman"/>
              </a:rPr>
              <a:t> </a:t>
            </a:r>
            <a:r>
              <a:rPr sz="2500" i="1" spc="-5" dirty="0">
                <a:latin typeface="Times New Roman"/>
                <a:cs typeface="Times New Roman"/>
              </a:rPr>
              <a:t>fatal</a:t>
            </a:r>
            <a:r>
              <a:rPr sz="2500" i="1" spc="229" dirty="0">
                <a:latin typeface="Times New Roman"/>
                <a:cs typeface="Times New Roman"/>
              </a:rPr>
              <a:t> </a:t>
            </a:r>
            <a:r>
              <a:rPr sz="2500" i="1" spc="-5" dirty="0">
                <a:latin typeface="Times New Roman"/>
                <a:cs typeface="Times New Roman"/>
              </a:rPr>
              <a:t>stage</a:t>
            </a:r>
            <a:endParaRPr sz="25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409"/>
              </a:spcBef>
              <a:tabLst>
                <a:tab pos="953135" algn="l"/>
                <a:tab pos="1506220" algn="l"/>
                <a:tab pos="2075814" algn="l"/>
                <a:tab pos="3547110" algn="l"/>
                <a:tab pos="4279900" algn="l"/>
                <a:tab pos="5187315" algn="l"/>
                <a:tab pos="7287259" algn="l"/>
              </a:tabLst>
            </a:pPr>
            <a:r>
              <a:rPr sz="2500" spc="-5" dirty="0">
                <a:latin typeface="Times New Roman"/>
                <a:cs typeface="Times New Roman"/>
              </a:rPr>
              <a:t>Drugs	are	</a:t>
            </a:r>
            <a:r>
              <a:rPr sz="2500" spc="-20" dirty="0">
                <a:latin typeface="Times New Roman"/>
                <a:cs typeface="Times New Roman"/>
              </a:rPr>
              <a:t>no</a:t>
            </a:r>
            <a:r>
              <a:rPr sz="2500" spc="-5" dirty="0">
                <a:latin typeface="Times New Roman"/>
                <a:cs typeface="Times New Roman"/>
              </a:rPr>
              <a:t>t</a:t>
            </a:r>
            <a:r>
              <a:rPr sz="2500" dirty="0">
                <a:latin typeface="Times New Roman"/>
                <a:cs typeface="Times New Roman"/>
              </a:rPr>
              <a:t>	</a:t>
            </a:r>
            <a:r>
              <a:rPr sz="2500" spc="-10" dirty="0">
                <a:latin typeface="Times New Roman"/>
                <a:cs typeface="Times New Roman"/>
              </a:rPr>
              <a:t>a</a:t>
            </a:r>
            <a:r>
              <a:rPr sz="2500" spc="-5" dirty="0">
                <a:latin typeface="Times New Roman"/>
                <a:cs typeface="Times New Roman"/>
              </a:rPr>
              <a:t>sso</a:t>
            </a:r>
            <a:r>
              <a:rPr sz="2500" spc="-10" dirty="0">
                <a:latin typeface="Times New Roman"/>
                <a:cs typeface="Times New Roman"/>
              </a:rPr>
              <a:t>c</a:t>
            </a:r>
            <a:r>
              <a:rPr sz="2500" spc="-5" dirty="0">
                <a:latin typeface="Times New Roman"/>
                <a:cs typeface="Times New Roman"/>
              </a:rPr>
              <a:t>i</a:t>
            </a:r>
            <a:r>
              <a:rPr sz="2500" spc="-10" dirty="0">
                <a:latin typeface="Times New Roman"/>
                <a:cs typeface="Times New Roman"/>
              </a:rPr>
              <a:t>a</a:t>
            </a:r>
            <a:r>
              <a:rPr sz="2500" spc="-5" dirty="0">
                <a:latin typeface="Times New Roman"/>
                <a:cs typeface="Times New Roman"/>
              </a:rPr>
              <a:t>ted</a:t>
            </a:r>
            <a:r>
              <a:rPr sz="2500" dirty="0">
                <a:latin typeface="Times New Roman"/>
                <a:cs typeface="Times New Roman"/>
              </a:rPr>
              <a:t>	</a:t>
            </a:r>
            <a:r>
              <a:rPr sz="2500" spc="-10" dirty="0">
                <a:latin typeface="Times New Roman"/>
                <a:cs typeface="Times New Roman"/>
              </a:rPr>
              <a:t>w</a:t>
            </a:r>
            <a:r>
              <a:rPr sz="2500" spc="-5" dirty="0">
                <a:latin typeface="Times New Roman"/>
                <a:cs typeface="Times New Roman"/>
              </a:rPr>
              <a:t>ith</a:t>
            </a:r>
            <a:r>
              <a:rPr sz="2500" dirty="0">
                <a:latin typeface="Times New Roman"/>
                <a:cs typeface="Times New Roman"/>
              </a:rPr>
              <a:t>	</a:t>
            </a:r>
            <a:r>
              <a:rPr sz="2500" spc="-30" dirty="0">
                <a:latin typeface="Times New Roman"/>
                <a:cs typeface="Times New Roman"/>
              </a:rPr>
              <a:t>m</a:t>
            </a:r>
            <a:r>
              <a:rPr sz="2500" spc="-5" dirty="0">
                <a:latin typeface="Times New Roman"/>
                <a:cs typeface="Times New Roman"/>
              </a:rPr>
              <a:t>ajor</a:t>
            </a:r>
            <a:r>
              <a:rPr sz="2500" dirty="0">
                <a:latin typeface="Times New Roman"/>
                <a:cs typeface="Times New Roman"/>
              </a:rPr>
              <a:t>	</a:t>
            </a:r>
            <a:r>
              <a:rPr sz="2500" spc="-55" dirty="0">
                <a:latin typeface="Times New Roman"/>
                <a:cs typeface="Times New Roman"/>
              </a:rPr>
              <a:t>m</a:t>
            </a:r>
            <a:r>
              <a:rPr sz="2500" spc="-10" dirty="0">
                <a:latin typeface="Times New Roman"/>
                <a:cs typeface="Times New Roman"/>
              </a:rPr>
              <a:t>a</a:t>
            </a:r>
            <a:r>
              <a:rPr sz="2500" spc="5" dirty="0">
                <a:latin typeface="Times New Roman"/>
                <a:cs typeface="Times New Roman"/>
              </a:rPr>
              <a:t>l</a:t>
            </a:r>
            <a:r>
              <a:rPr sz="2500" spc="-10" dirty="0">
                <a:latin typeface="Times New Roman"/>
                <a:cs typeface="Times New Roman"/>
              </a:rPr>
              <a:t>f</a:t>
            </a:r>
            <a:r>
              <a:rPr sz="2500" spc="-5" dirty="0">
                <a:latin typeface="Times New Roman"/>
                <a:cs typeface="Times New Roman"/>
              </a:rPr>
              <a:t>o</a:t>
            </a:r>
            <a:r>
              <a:rPr sz="2500" dirty="0">
                <a:latin typeface="Times New Roman"/>
                <a:cs typeface="Times New Roman"/>
              </a:rPr>
              <a:t>r</a:t>
            </a:r>
            <a:r>
              <a:rPr sz="2500" spc="-30" dirty="0">
                <a:latin typeface="Times New Roman"/>
                <a:cs typeface="Times New Roman"/>
              </a:rPr>
              <a:t>m</a:t>
            </a:r>
            <a:r>
              <a:rPr sz="2500" spc="-10" dirty="0">
                <a:latin typeface="Times New Roman"/>
                <a:cs typeface="Times New Roman"/>
              </a:rPr>
              <a:t>a</a:t>
            </a:r>
            <a:r>
              <a:rPr sz="2500" spc="5" dirty="0">
                <a:latin typeface="Times New Roman"/>
                <a:cs typeface="Times New Roman"/>
              </a:rPr>
              <a:t>t</a:t>
            </a:r>
            <a:r>
              <a:rPr sz="2500" spc="-5" dirty="0">
                <a:latin typeface="Times New Roman"/>
                <a:cs typeface="Times New Roman"/>
              </a:rPr>
              <a:t>ions,</a:t>
            </a:r>
            <a:r>
              <a:rPr sz="2500" dirty="0">
                <a:latin typeface="Times New Roman"/>
                <a:cs typeface="Times New Roman"/>
              </a:rPr>
              <a:t>	</a:t>
            </a:r>
            <a:r>
              <a:rPr sz="2500" spc="-15" dirty="0">
                <a:latin typeface="Times New Roman"/>
                <a:cs typeface="Times New Roman"/>
              </a:rPr>
              <a:t>but</a:t>
            </a:r>
            <a:endParaRPr sz="25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425445" y="2307462"/>
            <a:ext cx="2834005" cy="406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828040" algn="l"/>
                <a:tab pos="1641475" algn="l"/>
              </a:tabLst>
            </a:pPr>
            <a:r>
              <a:rPr sz="2500" spc="-5" dirty="0">
                <a:solidFill>
                  <a:srgbClr val="FF3399"/>
                </a:solidFill>
                <a:latin typeface="Times New Roman"/>
                <a:cs typeface="Times New Roman"/>
              </a:rPr>
              <a:t>they	</a:t>
            </a:r>
            <a:r>
              <a:rPr sz="2500" spc="-40" dirty="0">
                <a:solidFill>
                  <a:srgbClr val="FF3399"/>
                </a:solidFill>
                <a:latin typeface="Times New Roman"/>
                <a:cs typeface="Times New Roman"/>
              </a:rPr>
              <a:t>m</a:t>
            </a:r>
            <a:r>
              <a:rPr sz="2500" spc="-10" dirty="0">
                <a:solidFill>
                  <a:srgbClr val="FF3399"/>
                </a:solidFill>
                <a:latin typeface="Times New Roman"/>
                <a:cs typeface="Times New Roman"/>
              </a:rPr>
              <a:t>a</a:t>
            </a:r>
            <a:r>
              <a:rPr sz="2500" spc="-5" dirty="0">
                <a:solidFill>
                  <a:srgbClr val="FF3399"/>
                </a:solidFill>
                <a:latin typeface="Times New Roman"/>
                <a:cs typeface="Times New Roman"/>
              </a:rPr>
              <a:t>y</a:t>
            </a:r>
            <a:r>
              <a:rPr sz="2500" dirty="0">
                <a:solidFill>
                  <a:srgbClr val="FF3399"/>
                </a:solidFill>
                <a:latin typeface="Times New Roman"/>
                <a:cs typeface="Times New Roman"/>
              </a:rPr>
              <a:t>	</a:t>
            </a:r>
            <a:r>
              <a:rPr sz="2500" spc="-5" dirty="0">
                <a:solidFill>
                  <a:srgbClr val="FF3399"/>
                </a:solidFill>
                <a:latin typeface="Times New Roman"/>
                <a:cs typeface="Times New Roman"/>
              </a:rPr>
              <a:t>in</a:t>
            </a:r>
            <a:r>
              <a:rPr sz="2500" spc="-10" dirty="0">
                <a:solidFill>
                  <a:srgbClr val="FF3399"/>
                </a:solidFill>
                <a:latin typeface="Times New Roman"/>
                <a:cs typeface="Times New Roman"/>
              </a:rPr>
              <a:t>f</a:t>
            </a:r>
            <a:r>
              <a:rPr sz="2500" spc="-5" dirty="0">
                <a:solidFill>
                  <a:srgbClr val="FF3399"/>
                </a:solidFill>
                <a:latin typeface="Times New Roman"/>
                <a:cs typeface="Times New Roman"/>
              </a:rPr>
              <a:t>lu</a:t>
            </a:r>
            <a:r>
              <a:rPr sz="2500" spc="-10" dirty="0">
                <a:solidFill>
                  <a:srgbClr val="FF3399"/>
                </a:solidFill>
                <a:latin typeface="Times New Roman"/>
                <a:cs typeface="Times New Roman"/>
              </a:rPr>
              <a:t>e</a:t>
            </a:r>
            <a:r>
              <a:rPr sz="2500" spc="-5" dirty="0">
                <a:solidFill>
                  <a:srgbClr val="FF3399"/>
                </a:solidFill>
                <a:latin typeface="Times New Roman"/>
                <a:cs typeface="Times New Roman"/>
              </a:rPr>
              <a:t>n</a:t>
            </a:r>
            <a:r>
              <a:rPr sz="2500" spc="-10" dirty="0">
                <a:solidFill>
                  <a:srgbClr val="FF3399"/>
                </a:solidFill>
                <a:latin typeface="Times New Roman"/>
                <a:cs typeface="Times New Roman"/>
              </a:rPr>
              <a:t>c</a:t>
            </a:r>
            <a:r>
              <a:rPr sz="2500" spc="-5" dirty="0">
                <a:solidFill>
                  <a:srgbClr val="FF3399"/>
                </a:solidFill>
                <a:latin typeface="Times New Roman"/>
                <a:cs typeface="Times New Roman"/>
              </a:rPr>
              <a:t>e</a:t>
            </a:r>
            <a:endParaRPr sz="25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425445" y="2307462"/>
            <a:ext cx="4462780" cy="787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3081655">
              <a:lnSpc>
                <a:spcPct val="100000"/>
              </a:lnSpc>
              <a:spcBef>
                <a:spcPts val="95"/>
              </a:spcBef>
              <a:tabLst>
                <a:tab pos="1938655" algn="l"/>
                <a:tab pos="2839720" algn="l"/>
              </a:tabLst>
            </a:pPr>
            <a:r>
              <a:rPr sz="2500" spc="-5" dirty="0">
                <a:latin typeface="Times New Roman"/>
                <a:cs typeface="Times New Roman"/>
              </a:rPr>
              <a:t>n</a:t>
            </a:r>
            <a:r>
              <a:rPr sz="2500" spc="-10" dirty="0">
                <a:latin typeface="Times New Roman"/>
                <a:cs typeface="Times New Roman"/>
              </a:rPr>
              <a:t>e</a:t>
            </a:r>
            <a:r>
              <a:rPr sz="2500" spc="-5" dirty="0">
                <a:latin typeface="Times New Roman"/>
                <a:cs typeface="Times New Roman"/>
              </a:rPr>
              <a:t>u</a:t>
            </a:r>
            <a:r>
              <a:rPr sz="2500" spc="-10" dirty="0">
                <a:latin typeface="Times New Roman"/>
                <a:cs typeface="Times New Roman"/>
              </a:rPr>
              <a:t>r</a:t>
            </a:r>
            <a:r>
              <a:rPr sz="2500" spc="-5" dirty="0">
                <a:latin typeface="Times New Roman"/>
                <a:cs typeface="Times New Roman"/>
              </a:rPr>
              <a:t>ologic  physiologic	and	biochemical</a:t>
            </a:r>
            <a:endParaRPr sz="25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136130" y="2307462"/>
            <a:ext cx="1738630" cy="787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8270" marR="5080" indent="-116205">
              <a:lnSpc>
                <a:spcPct val="100000"/>
              </a:lnSpc>
              <a:spcBef>
                <a:spcPts val="95"/>
              </a:spcBef>
            </a:pPr>
            <a:r>
              <a:rPr sz="2500" spc="-5" dirty="0">
                <a:latin typeface="Times New Roman"/>
                <a:cs typeface="Times New Roman"/>
              </a:rPr>
              <a:t>d</a:t>
            </a:r>
            <a:r>
              <a:rPr sz="2500" spc="-10" dirty="0">
                <a:latin typeface="Times New Roman"/>
                <a:cs typeface="Times New Roman"/>
              </a:rPr>
              <a:t>e</a:t>
            </a:r>
            <a:r>
              <a:rPr sz="2500" spc="-5" dirty="0">
                <a:latin typeface="Times New Roman"/>
                <a:cs typeface="Times New Roman"/>
              </a:rPr>
              <a:t>v</a:t>
            </a:r>
            <a:r>
              <a:rPr sz="2500" spc="-10" dirty="0">
                <a:latin typeface="Times New Roman"/>
                <a:cs typeface="Times New Roman"/>
              </a:rPr>
              <a:t>e</a:t>
            </a:r>
            <a:r>
              <a:rPr sz="2500" spc="-5" dirty="0">
                <a:latin typeface="Times New Roman"/>
                <a:cs typeface="Times New Roman"/>
              </a:rPr>
              <a:t>lop</a:t>
            </a:r>
            <a:r>
              <a:rPr sz="2500" spc="-40" dirty="0">
                <a:latin typeface="Times New Roman"/>
                <a:cs typeface="Times New Roman"/>
              </a:rPr>
              <a:t>m</a:t>
            </a:r>
            <a:r>
              <a:rPr sz="2500" dirty="0">
                <a:latin typeface="Times New Roman"/>
                <a:cs typeface="Times New Roman"/>
              </a:rPr>
              <a:t>e</a:t>
            </a:r>
            <a:r>
              <a:rPr sz="2500" spc="-5" dirty="0">
                <a:latin typeface="Times New Roman"/>
                <a:cs typeface="Times New Roman"/>
              </a:rPr>
              <a:t>nt,  functioning,</a:t>
            </a:r>
            <a:endParaRPr sz="25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126981" y="2307462"/>
            <a:ext cx="1002665" cy="787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0" marR="5080" indent="-114300">
              <a:lnSpc>
                <a:spcPct val="100000"/>
              </a:lnSpc>
              <a:spcBef>
                <a:spcPts val="95"/>
              </a:spcBef>
            </a:pPr>
            <a:r>
              <a:rPr sz="2500" spc="-5" dirty="0">
                <a:latin typeface="Times New Roman"/>
                <a:cs typeface="Times New Roman"/>
              </a:rPr>
              <a:t>g</a:t>
            </a:r>
            <a:r>
              <a:rPr sz="2500" spc="-10" dirty="0">
                <a:latin typeface="Times New Roman"/>
                <a:cs typeface="Times New Roman"/>
              </a:rPr>
              <a:t>r</a:t>
            </a:r>
            <a:r>
              <a:rPr sz="2500" spc="-5" dirty="0">
                <a:latin typeface="Times New Roman"/>
                <a:cs typeface="Times New Roman"/>
              </a:rPr>
              <a:t>owth,  </a:t>
            </a:r>
            <a:r>
              <a:rPr sz="2500" spc="-40" dirty="0">
                <a:solidFill>
                  <a:srgbClr val="FF3399"/>
                </a:solidFill>
                <a:latin typeface="Times New Roman"/>
                <a:cs typeface="Times New Roman"/>
              </a:rPr>
              <a:t>m</a:t>
            </a:r>
            <a:r>
              <a:rPr sz="2500" spc="-10" dirty="0">
                <a:solidFill>
                  <a:srgbClr val="FF3399"/>
                </a:solidFill>
                <a:latin typeface="Times New Roman"/>
                <a:cs typeface="Times New Roman"/>
              </a:rPr>
              <a:t>e</a:t>
            </a:r>
            <a:r>
              <a:rPr sz="2500" spc="-5" dirty="0">
                <a:solidFill>
                  <a:srgbClr val="FF3399"/>
                </a:solidFill>
                <a:latin typeface="Times New Roman"/>
                <a:cs typeface="Times New Roman"/>
              </a:rPr>
              <a:t>ntal</a:t>
            </a:r>
            <a:endParaRPr sz="2500">
              <a:latin typeface="Times New Roman"/>
              <a:cs typeface="Times New Roman"/>
            </a:endParaRPr>
          </a:p>
        </p:txBody>
      </p:sp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182114" y="3638041"/>
            <a:ext cx="198119" cy="242316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2408682" y="3017011"/>
            <a:ext cx="7743825" cy="1653539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L="29209" algn="just">
              <a:lnSpc>
                <a:spcPct val="100000"/>
              </a:lnSpc>
              <a:spcBef>
                <a:spcPts val="505"/>
              </a:spcBef>
            </a:pPr>
            <a:r>
              <a:rPr sz="2500" spc="-5" dirty="0">
                <a:solidFill>
                  <a:srgbClr val="FF3399"/>
                </a:solidFill>
                <a:latin typeface="Times New Roman"/>
                <a:cs typeface="Times New Roman"/>
              </a:rPr>
              <a:t>development,</a:t>
            </a:r>
            <a:r>
              <a:rPr sz="2500" spc="-10" dirty="0">
                <a:solidFill>
                  <a:srgbClr val="FF3399"/>
                </a:solidFill>
                <a:latin typeface="Times New Roman"/>
                <a:cs typeface="Times New Roman"/>
              </a:rPr>
              <a:t> </a:t>
            </a:r>
            <a:r>
              <a:rPr sz="2500" spc="-5" dirty="0">
                <a:solidFill>
                  <a:srgbClr val="FF3399"/>
                </a:solidFill>
                <a:latin typeface="Times New Roman"/>
                <a:cs typeface="Times New Roman"/>
              </a:rPr>
              <a:t>and</a:t>
            </a:r>
            <a:r>
              <a:rPr sz="2500" spc="25" dirty="0">
                <a:solidFill>
                  <a:srgbClr val="FF3399"/>
                </a:solidFill>
                <a:latin typeface="Times New Roman"/>
                <a:cs typeface="Times New Roman"/>
              </a:rPr>
              <a:t> </a:t>
            </a:r>
            <a:r>
              <a:rPr sz="2500" spc="-5" dirty="0">
                <a:solidFill>
                  <a:srgbClr val="FF3399"/>
                </a:solidFill>
                <a:latin typeface="Times New Roman"/>
                <a:cs typeface="Times New Roman"/>
              </a:rPr>
              <a:t>reproduction.</a:t>
            </a:r>
            <a:endParaRPr sz="2500">
              <a:latin typeface="Times New Roman"/>
              <a:cs typeface="Times New Roman"/>
            </a:endParaRPr>
          </a:p>
          <a:p>
            <a:pPr marL="29209" marR="5080" indent="-17145" algn="just">
              <a:lnSpc>
                <a:spcPct val="100000"/>
              </a:lnSpc>
              <a:spcBef>
                <a:spcPts val="409"/>
              </a:spcBef>
            </a:pPr>
            <a:r>
              <a:rPr sz="2500" dirty="0">
                <a:latin typeface="Times New Roman"/>
                <a:cs typeface="Times New Roman"/>
              </a:rPr>
              <a:t>Little </a:t>
            </a:r>
            <a:r>
              <a:rPr sz="2500" spc="-5" dirty="0">
                <a:latin typeface="Times New Roman"/>
                <a:cs typeface="Times New Roman"/>
              </a:rPr>
              <a:t>is known about the </a:t>
            </a:r>
            <a:r>
              <a:rPr sz="2500" dirty="0">
                <a:latin typeface="Times New Roman"/>
                <a:cs typeface="Times New Roman"/>
              </a:rPr>
              <a:t>exact </a:t>
            </a:r>
            <a:r>
              <a:rPr sz="2500" spc="-5" dirty="0">
                <a:latin typeface="Times New Roman"/>
                <a:cs typeface="Times New Roman"/>
              </a:rPr>
              <a:t>time </a:t>
            </a:r>
            <a:r>
              <a:rPr sz="2500" dirty="0">
                <a:latin typeface="Times New Roman"/>
                <a:cs typeface="Times New Roman"/>
              </a:rPr>
              <a:t>of the greatest </a:t>
            </a:r>
            <a:r>
              <a:rPr sz="2500" spc="-5" dirty="0">
                <a:latin typeface="Times New Roman"/>
                <a:cs typeface="Times New Roman"/>
              </a:rPr>
              <a:t>risk </a:t>
            </a:r>
            <a:r>
              <a:rPr sz="2500" spc="-60" dirty="0">
                <a:latin typeface="Times New Roman"/>
                <a:cs typeface="Times New Roman"/>
              </a:rPr>
              <a:t>for </a:t>
            </a:r>
            <a:r>
              <a:rPr sz="2500" spc="-55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teratogenesis. </a:t>
            </a:r>
            <a:r>
              <a:rPr sz="2500" spc="-15" dirty="0">
                <a:latin typeface="Times New Roman"/>
                <a:cs typeface="Times New Roman"/>
              </a:rPr>
              <a:t>An </a:t>
            </a:r>
            <a:r>
              <a:rPr sz="2500" spc="-5" dirty="0">
                <a:latin typeface="Times New Roman"/>
                <a:cs typeface="Times New Roman"/>
              </a:rPr>
              <a:t>exception is </a:t>
            </a:r>
            <a:r>
              <a:rPr sz="2500" i="1" spc="-5" dirty="0">
                <a:latin typeface="Times New Roman"/>
                <a:cs typeface="Times New Roman"/>
              </a:rPr>
              <a:t>thalidomide</a:t>
            </a:r>
            <a:r>
              <a:rPr sz="2500" spc="-5" dirty="0">
                <a:latin typeface="Times New Roman"/>
                <a:cs typeface="Times New Roman"/>
              </a:rPr>
              <a:t>, which has </a:t>
            </a:r>
            <a:r>
              <a:rPr sz="2500" dirty="0">
                <a:latin typeface="Times New Roman"/>
                <a:cs typeface="Times New Roman"/>
              </a:rPr>
              <a:t>been </a:t>
            </a:r>
            <a:r>
              <a:rPr sz="2500" spc="5" dirty="0">
                <a:latin typeface="Times New Roman"/>
                <a:cs typeface="Times New Roman"/>
              </a:rPr>
              <a:t> </a:t>
            </a:r>
            <a:r>
              <a:rPr sz="2500" spc="-5" dirty="0">
                <a:latin typeface="Times New Roman"/>
                <a:cs typeface="Times New Roman"/>
              </a:rPr>
              <a:t>shown</a:t>
            </a:r>
            <a:r>
              <a:rPr sz="2500" spc="-25" dirty="0">
                <a:latin typeface="Times New Roman"/>
                <a:cs typeface="Times New Roman"/>
              </a:rPr>
              <a:t> </a:t>
            </a:r>
            <a:r>
              <a:rPr sz="2500" spc="-20" dirty="0">
                <a:latin typeface="Times New Roman"/>
                <a:cs typeface="Times New Roman"/>
              </a:rPr>
              <a:t>most</a:t>
            </a:r>
            <a:r>
              <a:rPr sz="2500" spc="35" dirty="0">
                <a:latin typeface="Times New Roman"/>
                <a:cs typeface="Times New Roman"/>
              </a:rPr>
              <a:t> </a:t>
            </a:r>
            <a:r>
              <a:rPr sz="2500" spc="-20" dirty="0">
                <a:latin typeface="Times New Roman"/>
                <a:cs typeface="Times New Roman"/>
              </a:rPr>
              <a:t>harmful</a:t>
            </a:r>
            <a:r>
              <a:rPr sz="2500" spc="40" dirty="0">
                <a:latin typeface="Times New Roman"/>
                <a:cs typeface="Times New Roman"/>
              </a:rPr>
              <a:t> </a:t>
            </a:r>
            <a:r>
              <a:rPr sz="2500" spc="-5" dirty="0">
                <a:latin typeface="Times New Roman"/>
                <a:cs typeface="Times New Roman"/>
              </a:rPr>
              <a:t>during</a:t>
            </a:r>
            <a:r>
              <a:rPr sz="2500" spc="-15" dirty="0">
                <a:latin typeface="Times New Roman"/>
                <a:cs typeface="Times New Roman"/>
              </a:rPr>
              <a:t> </a:t>
            </a:r>
            <a:r>
              <a:rPr sz="2500" i="1" spc="-5" dirty="0">
                <a:latin typeface="Times New Roman"/>
                <a:cs typeface="Times New Roman"/>
              </a:rPr>
              <a:t>days</a:t>
            </a:r>
            <a:r>
              <a:rPr sz="2500" i="1" dirty="0">
                <a:latin typeface="Times New Roman"/>
                <a:cs typeface="Times New Roman"/>
              </a:rPr>
              <a:t> </a:t>
            </a:r>
            <a:r>
              <a:rPr sz="2500" i="1" spc="-5" dirty="0">
                <a:latin typeface="Times New Roman"/>
                <a:cs typeface="Times New Roman"/>
              </a:rPr>
              <a:t>34-</a:t>
            </a:r>
            <a:r>
              <a:rPr sz="2500" i="1" spc="-20" dirty="0">
                <a:latin typeface="Times New Roman"/>
                <a:cs typeface="Times New Roman"/>
              </a:rPr>
              <a:t> </a:t>
            </a:r>
            <a:r>
              <a:rPr sz="2500" i="1" spc="-5" dirty="0">
                <a:latin typeface="Times New Roman"/>
                <a:cs typeface="Times New Roman"/>
              </a:rPr>
              <a:t>56 </a:t>
            </a:r>
            <a:r>
              <a:rPr sz="2500" spc="-5" dirty="0">
                <a:latin typeface="Times New Roman"/>
                <a:cs typeface="Times New Roman"/>
              </a:rPr>
              <a:t>of</a:t>
            </a:r>
            <a:r>
              <a:rPr sz="2500" spc="220" dirty="0">
                <a:latin typeface="Times New Roman"/>
                <a:cs typeface="Times New Roman"/>
              </a:rPr>
              <a:t> </a:t>
            </a:r>
            <a:r>
              <a:rPr sz="2500" spc="-5" dirty="0">
                <a:latin typeface="Times New Roman"/>
                <a:cs typeface="Times New Roman"/>
              </a:rPr>
              <a:t>gestation.</a:t>
            </a:r>
            <a:endParaRPr sz="2500">
              <a:latin typeface="Times New Roman"/>
              <a:cs typeface="Times New Roman"/>
            </a:endParaRPr>
          </a:p>
        </p:txBody>
      </p:sp>
      <p:pic>
        <p:nvPicPr>
          <p:cNvPr id="11" name="object 1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065020" y="659891"/>
            <a:ext cx="5393435" cy="522731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667243" y="4858511"/>
            <a:ext cx="3000755" cy="1999485"/>
          </a:xfrm>
          <a:prstGeom prst="rect">
            <a:avLst/>
          </a:prstGeom>
        </p:spPr>
      </p:pic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69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39670" y="1015110"/>
            <a:ext cx="36957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105" dirty="0">
                <a:latin typeface="Trebuchet MS"/>
                <a:cs typeface="Trebuchet MS"/>
              </a:rPr>
              <a:t>B</a:t>
            </a:r>
            <a:r>
              <a:rPr sz="3600" spc="-114" dirty="0">
                <a:latin typeface="Trebuchet MS"/>
                <a:cs typeface="Trebuchet MS"/>
              </a:rPr>
              <a:t>I</a:t>
            </a:r>
            <a:r>
              <a:rPr sz="3600" spc="-110" dirty="0">
                <a:latin typeface="Trebuchet MS"/>
                <a:cs typeface="Trebuchet MS"/>
              </a:rPr>
              <a:t>O</a:t>
            </a:r>
            <a:r>
              <a:rPr sz="3600" spc="-105" dirty="0">
                <a:latin typeface="Trebuchet MS"/>
                <a:cs typeface="Trebuchet MS"/>
              </a:rPr>
              <a:t>ME</a:t>
            </a:r>
            <a:r>
              <a:rPr sz="3600" spc="-110" dirty="0">
                <a:latin typeface="Trebuchet MS"/>
                <a:cs typeface="Trebuchet MS"/>
              </a:rPr>
              <a:t>D</a:t>
            </a:r>
            <a:r>
              <a:rPr sz="3600" spc="-114" dirty="0">
                <a:latin typeface="Trebuchet MS"/>
                <a:cs typeface="Trebuchet MS"/>
              </a:rPr>
              <a:t>IC</a:t>
            </a:r>
            <a:r>
              <a:rPr sz="3600" spc="-105" dirty="0">
                <a:latin typeface="Trebuchet MS"/>
                <a:cs typeface="Trebuchet MS"/>
              </a:rPr>
              <a:t>A</a:t>
            </a:r>
            <a:r>
              <a:rPr sz="3600" dirty="0">
                <a:latin typeface="Trebuchet MS"/>
                <a:cs typeface="Trebuchet MS"/>
              </a:rPr>
              <a:t>L</a:t>
            </a:r>
            <a:r>
              <a:rPr sz="3600" spc="-655" dirty="0">
                <a:latin typeface="Trebuchet MS"/>
                <a:cs typeface="Trebuchet MS"/>
              </a:rPr>
              <a:t> </a:t>
            </a:r>
            <a:r>
              <a:rPr sz="3600" spc="-215" dirty="0">
                <a:latin typeface="Trebuchet MS"/>
                <a:cs typeface="Trebuchet MS"/>
              </a:rPr>
              <a:t>ET</a:t>
            </a:r>
            <a:r>
              <a:rPr sz="3600" spc="-220" dirty="0">
                <a:latin typeface="Trebuchet MS"/>
                <a:cs typeface="Trebuchet MS"/>
              </a:rPr>
              <a:t>H</a:t>
            </a:r>
            <a:r>
              <a:rPr sz="3600" spc="-225" dirty="0">
                <a:latin typeface="Trebuchet MS"/>
                <a:cs typeface="Trebuchet MS"/>
              </a:rPr>
              <a:t>IC</a:t>
            </a:r>
            <a:r>
              <a:rPr sz="3600" dirty="0">
                <a:latin typeface="Trebuchet MS"/>
                <a:cs typeface="Trebuchet MS"/>
              </a:rPr>
              <a:t>S</a:t>
            </a:r>
            <a:endParaRPr sz="36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64235" y="2577845"/>
            <a:ext cx="9986010" cy="17322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9085" marR="5080" indent="-287020" algn="just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299720" algn="l"/>
              </a:tabLst>
            </a:pPr>
            <a:r>
              <a:rPr sz="2800" spc="-45" dirty="0">
                <a:solidFill>
                  <a:srgbClr val="FFFFFF"/>
                </a:solidFill>
                <a:latin typeface="Calibri"/>
                <a:cs typeface="Calibri"/>
              </a:rPr>
              <a:t>Before 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conducting </a:t>
            </a:r>
            <a:r>
              <a:rPr sz="2800" spc="-30" dirty="0">
                <a:solidFill>
                  <a:srgbClr val="FFFFFF"/>
                </a:solidFill>
                <a:latin typeface="Calibri"/>
                <a:cs typeface="Calibri"/>
              </a:rPr>
              <a:t>any 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toxicological </a:t>
            </a:r>
            <a:r>
              <a:rPr sz="2800" spc="-30" dirty="0">
                <a:solidFill>
                  <a:srgbClr val="FFFFFF"/>
                </a:solidFill>
                <a:latin typeface="Calibri"/>
                <a:cs typeface="Calibri"/>
              </a:rPr>
              <a:t>testing 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in 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animals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or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collecting 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tissue/cell 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lines 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from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animals, 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study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should 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be </a:t>
            </a:r>
            <a:r>
              <a:rPr sz="2800" spc="-30" dirty="0">
                <a:solidFill>
                  <a:srgbClr val="FFFFFF"/>
                </a:solidFill>
                <a:latin typeface="Calibri"/>
                <a:cs typeface="Calibri"/>
              </a:rPr>
              <a:t>approved 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by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Institute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Animal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Ethics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Committee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(IAEC)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or 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35" dirty="0">
                <a:solidFill>
                  <a:srgbClr val="FFFFFF"/>
                </a:solidFill>
                <a:latin typeface="Calibri"/>
                <a:cs typeface="Calibri"/>
              </a:rPr>
              <a:t>protocol</a:t>
            </a:r>
            <a:r>
              <a:rPr sz="28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should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satisfy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 the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guidelines</a:t>
            </a:r>
            <a:r>
              <a:rPr sz="28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local</a:t>
            </a:r>
            <a:r>
              <a:rPr sz="28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governing</a:t>
            </a:r>
            <a:r>
              <a:rPr sz="2800" spc="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85" dirty="0">
                <a:solidFill>
                  <a:srgbClr val="FFFFFF"/>
                </a:solidFill>
                <a:latin typeface="Calibri"/>
                <a:cs typeface="Calibri"/>
              </a:rPr>
              <a:t>body.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7</a:t>
            </a:fld>
            <a:endParaRPr lang="en-US"/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82114" y="1640458"/>
            <a:ext cx="341375" cy="256032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82114" y="2515489"/>
            <a:ext cx="341375" cy="256032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2425445" y="1490598"/>
            <a:ext cx="7722234" cy="37814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3970" algn="just">
              <a:lnSpc>
                <a:spcPct val="100000"/>
              </a:lnSpc>
              <a:spcBef>
                <a:spcPts val="100"/>
              </a:spcBef>
            </a:pPr>
            <a:r>
              <a:rPr sz="2700" spc="-5" dirty="0">
                <a:latin typeface="Times New Roman"/>
                <a:cs typeface="Times New Roman"/>
              </a:rPr>
              <a:t>This group </a:t>
            </a:r>
            <a:r>
              <a:rPr sz="2700" dirty="0">
                <a:latin typeface="Times New Roman"/>
                <a:cs typeface="Times New Roman"/>
              </a:rPr>
              <a:t>of </a:t>
            </a:r>
            <a:r>
              <a:rPr sz="2700" spc="-5" dirty="0">
                <a:latin typeface="Times New Roman"/>
                <a:cs typeface="Times New Roman"/>
              </a:rPr>
              <a:t>defects </a:t>
            </a:r>
            <a:r>
              <a:rPr sz="2700" dirty="0">
                <a:latin typeface="Times New Roman"/>
                <a:cs typeface="Times New Roman"/>
              </a:rPr>
              <a:t>is seen </a:t>
            </a:r>
            <a:r>
              <a:rPr sz="2700" spc="-5" dirty="0">
                <a:latin typeface="Times New Roman"/>
                <a:cs typeface="Times New Roman"/>
              </a:rPr>
              <a:t>in </a:t>
            </a:r>
            <a:r>
              <a:rPr sz="2700" spc="-10" dirty="0">
                <a:latin typeface="Times New Roman"/>
                <a:cs typeface="Times New Roman"/>
              </a:rPr>
              <a:t>mothers with </a:t>
            </a:r>
            <a:r>
              <a:rPr sz="2700" spc="-45" dirty="0">
                <a:latin typeface="Times New Roman"/>
                <a:cs typeface="Times New Roman"/>
              </a:rPr>
              <a:t>high-dose </a:t>
            </a:r>
            <a:r>
              <a:rPr sz="2700" spc="-4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alcohol</a:t>
            </a:r>
            <a:r>
              <a:rPr sz="2700" spc="-2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intake</a:t>
            </a:r>
            <a:r>
              <a:rPr sz="2700" spc="-2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during</a:t>
            </a:r>
            <a:r>
              <a:rPr sz="2700" spc="-2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their</a:t>
            </a:r>
            <a:r>
              <a:rPr sz="2700" spc="-9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pregnancies.</a:t>
            </a:r>
            <a:endParaRPr sz="27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0000"/>
              </a:lnSpc>
              <a:spcBef>
                <a:spcPts val="409"/>
              </a:spcBef>
            </a:pPr>
            <a:r>
              <a:rPr sz="2700" spc="-5" dirty="0">
                <a:latin typeface="Times New Roman"/>
                <a:cs typeface="Times New Roman"/>
              </a:rPr>
              <a:t>Common</a:t>
            </a:r>
            <a:r>
              <a:rPr sz="2700" dirty="0">
                <a:latin typeface="Times New Roman"/>
                <a:cs typeface="Times New Roman"/>
              </a:rPr>
              <a:t> defects</a:t>
            </a:r>
            <a:r>
              <a:rPr sz="2700" spc="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are:-</a:t>
            </a:r>
            <a:r>
              <a:rPr sz="2700" spc="5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prenatal</a:t>
            </a:r>
            <a:r>
              <a:rPr sz="2700" dirty="0">
                <a:latin typeface="Times New Roman"/>
                <a:cs typeface="Times New Roman"/>
              </a:rPr>
              <a:t> and</a:t>
            </a:r>
            <a:r>
              <a:rPr sz="2700" spc="5" dirty="0">
                <a:latin typeface="Times New Roman"/>
                <a:cs typeface="Times New Roman"/>
              </a:rPr>
              <a:t> </a:t>
            </a:r>
            <a:r>
              <a:rPr sz="2700" spc="-10" dirty="0">
                <a:latin typeface="Times New Roman"/>
                <a:cs typeface="Times New Roman"/>
              </a:rPr>
              <a:t>postnatal</a:t>
            </a:r>
            <a:r>
              <a:rPr sz="2700" spc="-5" dirty="0">
                <a:latin typeface="Times New Roman"/>
                <a:cs typeface="Times New Roman"/>
              </a:rPr>
              <a:t> </a:t>
            </a:r>
            <a:r>
              <a:rPr sz="2700" spc="-50" dirty="0">
                <a:latin typeface="Times New Roman"/>
                <a:cs typeface="Times New Roman"/>
              </a:rPr>
              <a:t>growth </a:t>
            </a:r>
            <a:r>
              <a:rPr sz="2700" spc="-66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retardation,</a:t>
            </a:r>
            <a:r>
              <a:rPr sz="2700" spc="5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mental</a:t>
            </a:r>
            <a:r>
              <a:rPr sz="2700" dirty="0">
                <a:latin typeface="Times New Roman"/>
                <a:cs typeface="Times New Roman"/>
              </a:rPr>
              <a:t> retardation,</a:t>
            </a:r>
            <a:r>
              <a:rPr sz="2700" spc="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poor</a:t>
            </a:r>
            <a:r>
              <a:rPr sz="2700" spc="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coordination, </a:t>
            </a:r>
            <a:r>
              <a:rPr sz="2700" spc="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hypotonia, </a:t>
            </a:r>
            <a:r>
              <a:rPr sz="2700" spc="-30" dirty="0">
                <a:latin typeface="Times New Roman"/>
                <a:cs typeface="Times New Roman"/>
              </a:rPr>
              <a:t>hyperactivity, microcephaly, </a:t>
            </a:r>
            <a:r>
              <a:rPr sz="2700" spc="-5" dirty="0">
                <a:latin typeface="Times New Roman"/>
                <a:cs typeface="Times New Roman"/>
              </a:rPr>
              <a:t>short upturned </a:t>
            </a:r>
            <a:r>
              <a:rPr sz="2700" dirty="0">
                <a:latin typeface="Times New Roman"/>
                <a:cs typeface="Times New Roman"/>
              </a:rPr>
              <a:t> nose,</a:t>
            </a:r>
            <a:r>
              <a:rPr sz="2700" spc="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micrognathia</a:t>
            </a:r>
            <a:r>
              <a:rPr sz="2700" spc="5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or</a:t>
            </a:r>
            <a:r>
              <a:rPr sz="2700" dirty="0">
                <a:latin typeface="Times New Roman"/>
                <a:cs typeface="Times New Roman"/>
              </a:rPr>
              <a:t> retrognathia</a:t>
            </a:r>
            <a:r>
              <a:rPr sz="2700" spc="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in</a:t>
            </a:r>
            <a:r>
              <a:rPr sz="2700" spc="5" dirty="0">
                <a:latin typeface="Times New Roman"/>
                <a:cs typeface="Times New Roman"/>
              </a:rPr>
              <a:t> </a:t>
            </a:r>
            <a:r>
              <a:rPr sz="2700" spc="-45" dirty="0">
                <a:latin typeface="Times New Roman"/>
                <a:cs typeface="Times New Roman"/>
              </a:rPr>
              <a:t>infancy,</a:t>
            </a:r>
            <a:r>
              <a:rPr sz="2700" spc="-40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short </a:t>
            </a:r>
            <a:r>
              <a:rPr sz="2700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palpebral </a:t>
            </a:r>
            <a:r>
              <a:rPr sz="2700" spc="-10" dirty="0">
                <a:latin typeface="Times New Roman"/>
                <a:cs typeface="Times New Roman"/>
              </a:rPr>
              <a:t>fissures, </a:t>
            </a:r>
            <a:r>
              <a:rPr sz="2700" spc="-5" dirty="0">
                <a:latin typeface="Times New Roman"/>
                <a:cs typeface="Times New Roman"/>
              </a:rPr>
              <a:t>hypoplastic philtrum, thinned </a:t>
            </a:r>
            <a:r>
              <a:rPr sz="2700" dirty="0">
                <a:latin typeface="Times New Roman"/>
                <a:cs typeface="Times New Roman"/>
              </a:rPr>
              <a:t>upper </a:t>
            </a:r>
            <a:r>
              <a:rPr sz="2700" spc="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lips.</a:t>
            </a:r>
            <a:r>
              <a:rPr sz="2700" spc="5" dirty="0">
                <a:latin typeface="Times New Roman"/>
                <a:cs typeface="Times New Roman"/>
              </a:rPr>
              <a:t> </a:t>
            </a:r>
            <a:r>
              <a:rPr sz="2700" spc="-10" dirty="0">
                <a:latin typeface="Times New Roman"/>
                <a:cs typeface="Times New Roman"/>
              </a:rPr>
              <a:t>anomalies</a:t>
            </a:r>
            <a:r>
              <a:rPr sz="2700" spc="-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of</a:t>
            </a:r>
            <a:r>
              <a:rPr sz="2700" spc="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the</a:t>
            </a:r>
            <a:r>
              <a:rPr sz="2700" spc="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eyes,</a:t>
            </a:r>
            <a:r>
              <a:rPr sz="2700" spc="5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mouth,</a:t>
            </a:r>
            <a:r>
              <a:rPr sz="2700" dirty="0">
                <a:latin typeface="Times New Roman"/>
                <a:cs typeface="Times New Roman"/>
              </a:rPr>
              <a:t> heart,</a:t>
            </a:r>
            <a:r>
              <a:rPr sz="2700" spc="5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kidneys, </a:t>
            </a:r>
            <a:r>
              <a:rPr sz="2700" dirty="0">
                <a:latin typeface="Times New Roman"/>
                <a:cs typeface="Times New Roman"/>
              </a:rPr>
              <a:t> gonads,</a:t>
            </a:r>
            <a:r>
              <a:rPr sz="2700" spc="-2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skin,</a:t>
            </a:r>
            <a:r>
              <a:rPr sz="2700" spc="-20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muscle,</a:t>
            </a:r>
            <a:r>
              <a:rPr sz="2700" spc="-4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and</a:t>
            </a:r>
            <a:r>
              <a:rPr sz="2700" spc="-6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joints.</a:t>
            </a:r>
            <a:endParaRPr sz="2700">
              <a:latin typeface="Times New Roman"/>
              <a:cs typeface="Times New Roman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080260" y="662940"/>
            <a:ext cx="7603236" cy="483108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738871" y="4905755"/>
            <a:ext cx="2929128" cy="1952242"/>
          </a:xfrm>
          <a:prstGeom prst="rect">
            <a:avLst/>
          </a:prstGeom>
        </p:spPr>
      </p:pic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70</a:t>
            </a:fld>
            <a:endParaRPr lang="en-US"/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82114" y="1640458"/>
            <a:ext cx="341375" cy="256032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82114" y="2515489"/>
            <a:ext cx="341375" cy="256032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2425445" y="1490598"/>
            <a:ext cx="7721600" cy="25469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1430" algn="just">
              <a:lnSpc>
                <a:spcPct val="100000"/>
              </a:lnSpc>
              <a:spcBef>
                <a:spcPts val="100"/>
              </a:spcBef>
            </a:pPr>
            <a:r>
              <a:rPr sz="2700" spc="-5" dirty="0">
                <a:latin typeface="Times New Roman"/>
                <a:cs typeface="Times New Roman"/>
              </a:rPr>
              <a:t>This</a:t>
            </a:r>
            <a:r>
              <a:rPr sz="2700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type</a:t>
            </a:r>
            <a:r>
              <a:rPr sz="2700" dirty="0">
                <a:latin typeface="Times New Roman"/>
                <a:cs typeface="Times New Roman"/>
              </a:rPr>
              <a:t> of</a:t>
            </a:r>
            <a:r>
              <a:rPr sz="2700" spc="5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defect</a:t>
            </a:r>
            <a:r>
              <a:rPr sz="2700" dirty="0">
                <a:latin typeface="Times New Roman"/>
                <a:cs typeface="Times New Roman"/>
              </a:rPr>
              <a:t> took</a:t>
            </a:r>
            <a:r>
              <a:rPr sz="2700" spc="5" dirty="0">
                <a:latin typeface="Times New Roman"/>
                <a:cs typeface="Times New Roman"/>
              </a:rPr>
              <a:t> </a:t>
            </a:r>
            <a:r>
              <a:rPr sz="2700" spc="-10" dirty="0">
                <a:latin typeface="Times New Roman"/>
                <a:cs typeface="Times New Roman"/>
              </a:rPr>
              <a:t>place</a:t>
            </a:r>
            <a:r>
              <a:rPr sz="2700" spc="-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due</a:t>
            </a:r>
            <a:r>
              <a:rPr sz="2700" spc="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to</a:t>
            </a:r>
            <a:r>
              <a:rPr sz="2700" spc="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exposure</a:t>
            </a:r>
            <a:r>
              <a:rPr sz="2700" spc="5" dirty="0">
                <a:latin typeface="Times New Roman"/>
                <a:cs typeface="Times New Roman"/>
              </a:rPr>
              <a:t> </a:t>
            </a:r>
            <a:r>
              <a:rPr sz="2700" spc="-160" dirty="0">
                <a:latin typeface="Times New Roman"/>
                <a:cs typeface="Times New Roman"/>
              </a:rPr>
              <a:t>to </a:t>
            </a:r>
            <a:r>
              <a:rPr sz="2700" spc="-15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caumarins.</a:t>
            </a:r>
            <a:endParaRPr sz="2700">
              <a:latin typeface="Times New Roman"/>
              <a:cs typeface="Times New Roman"/>
            </a:endParaRPr>
          </a:p>
          <a:p>
            <a:pPr marL="12700" marR="6350" algn="just">
              <a:lnSpc>
                <a:spcPct val="100000"/>
              </a:lnSpc>
              <a:spcBef>
                <a:spcPts val="409"/>
              </a:spcBef>
            </a:pPr>
            <a:r>
              <a:rPr sz="2700" dirty="0">
                <a:latin typeface="Times New Roman"/>
                <a:cs typeface="Times New Roman"/>
              </a:rPr>
              <a:t>Exposure </a:t>
            </a:r>
            <a:r>
              <a:rPr sz="2700" spc="-10" dirty="0">
                <a:latin typeface="Times New Roman"/>
                <a:cs typeface="Times New Roman"/>
              </a:rPr>
              <a:t>to coumarins, </a:t>
            </a:r>
            <a:r>
              <a:rPr sz="2700" spc="-5" dirty="0">
                <a:latin typeface="Times New Roman"/>
                <a:cs typeface="Times New Roman"/>
              </a:rPr>
              <a:t>causes </a:t>
            </a:r>
            <a:r>
              <a:rPr sz="2700" dirty="0">
                <a:latin typeface="Times New Roman"/>
                <a:cs typeface="Times New Roman"/>
              </a:rPr>
              <a:t>optic </a:t>
            </a:r>
            <a:r>
              <a:rPr sz="2700" spc="-45" dirty="0">
                <a:latin typeface="Times New Roman"/>
                <a:cs typeface="Times New Roman"/>
              </a:rPr>
              <a:t>atrophy, </a:t>
            </a:r>
            <a:r>
              <a:rPr sz="2700" spc="-35" dirty="0">
                <a:latin typeface="Times New Roman"/>
                <a:cs typeface="Times New Roman"/>
              </a:rPr>
              <a:t>cataracts, </a:t>
            </a:r>
            <a:r>
              <a:rPr sz="2700" spc="-30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mental</a:t>
            </a:r>
            <a:r>
              <a:rPr sz="2700" dirty="0">
                <a:latin typeface="Times New Roman"/>
                <a:cs typeface="Times New Roman"/>
              </a:rPr>
              <a:t> </a:t>
            </a:r>
            <a:r>
              <a:rPr sz="2700" spc="-10" dirty="0">
                <a:latin typeface="Times New Roman"/>
                <a:cs typeface="Times New Roman"/>
              </a:rPr>
              <a:t>retardation,</a:t>
            </a:r>
            <a:r>
              <a:rPr sz="2700" spc="-5" dirty="0">
                <a:latin typeface="Times New Roman"/>
                <a:cs typeface="Times New Roman"/>
              </a:rPr>
              <a:t> </a:t>
            </a:r>
            <a:r>
              <a:rPr sz="2700" spc="-30" dirty="0">
                <a:latin typeface="Times New Roman"/>
                <a:cs typeface="Times New Roman"/>
              </a:rPr>
              <a:t>microcephaly,</a:t>
            </a:r>
            <a:r>
              <a:rPr sz="2700" spc="-25" dirty="0">
                <a:latin typeface="Times New Roman"/>
                <a:cs typeface="Times New Roman"/>
              </a:rPr>
              <a:t> </a:t>
            </a:r>
            <a:r>
              <a:rPr sz="2700" spc="-10" dirty="0">
                <a:latin typeface="Times New Roman"/>
                <a:cs typeface="Times New Roman"/>
              </a:rPr>
              <a:t>microphthalmia, </a:t>
            </a:r>
            <a:r>
              <a:rPr sz="2700" spc="-660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deafness, growth retardation, scoliosis (curvature </a:t>
            </a:r>
            <a:r>
              <a:rPr sz="2700" dirty="0">
                <a:latin typeface="Times New Roman"/>
                <a:cs typeface="Times New Roman"/>
              </a:rPr>
              <a:t>of the </a:t>
            </a:r>
            <a:r>
              <a:rPr sz="2700" spc="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spine),</a:t>
            </a:r>
            <a:r>
              <a:rPr sz="2700" spc="-3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seizures</a:t>
            </a:r>
            <a:r>
              <a:rPr sz="2700" spc="-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and</a:t>
            </a:r>
            <a:r>
              <a:rPr sz="2700" spc="-4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hemorrhage.</a:t>
            </a:r>
            <a:endParaRPr sz="2700">
              <a:latin typeface="Times New Roman"/>
              <a:cs typeface="Times New Roman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090927" y="662940"/>
            <a:ext cx="6487668" cy="483108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738871" y="4905755"/>
            <a:ext cx="2929128" cy="1952242"/>
          </a:xfrm>
          <a:prstGeom prst="rect">
            <a:avLst/>
          </a:prstGeom>
        </p:spPr>
      </p:pic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71</a:t>
            </a:fld>
            <a:endParaRPr lang="en-US"/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82114" y="1640458"/>
            <a:ext cx="216407" cy="256032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2425445" y="1490598"/>
            <a:ext cx="5060315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700" spc="-5" dirty="0">
                <a:latin typeface="Times New Roman"/>
                <a:cs typeface="Times New Roman"/>
              </a:rPr>
              <a:t>Occurs</a:t>
            </a:r>
            <a:r>
              <a:rPr sz="2700" dirty="0">
                <a:latin typeface="Times New Roman"/>
                <a:cs typeface="Times New Roman"/>
              </a:rPr>
              <a:t> due</a:t>
            </a:r>
            <a:r>
              <a:rPr sz="2700" spc="-2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to</a:t>
            </a:r>
            <a:r>
              <a:rPr sz="2700" spc="-1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over use</a:t>
            </a:r>
            <a:r>
              <a:rPr sz="2700" spc="-2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of</a:t>
            </a:r>
            <a:r>
              <a:rPr sz="2700" spc="-70" dirty="0">
                <a:latin typeface="Times New Roman"/>
                <a:cs typeface="Times New Roman"/>
              </a:rPr>
              <a:t> </a:t>
            </a:r>
            <a:r>
              <a:rPr sz="2700" i="1" dirty="0">
                <a:latin typeface="Times New Roman"/>
                <a:cs typeface="Times New Roman"/>
              </a:rPr>
              <a:t>phenytoin</a:t>
            </a:r>
            <a:r>
              <a:rPr sz="2700" dirty="0">
                <a:latin typeface="Times New Roman"/>
                <a:cs typeface="Times New Roman"/>
              </a:rPr>
              <a:t>.</a:t>
            </a:r>
            <a:endParaRPr sz="270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88210" y="2104389"/>
            <a:ext cx="216407" cy="256032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8539098" y="1954529"/>
            <a:ext cx="1602740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0965" marR="5080" indent="-88900">
              <a:lnSpc>
                <a:spcPct val="100000"/>
              </a:lnSpc>
              <a:spcBef>
                <a:spcPts val="100"/>
              </a:spcBef>
            </a:pPr>
            <a:r>
              <a:rPr sz="2700" dirty="0">
                <a:latin typeface="Times New Roman"/>
                <a:cs typeface="Times New Roman"/>
              </a:rPr>
              <a:t>re</a:t>
            </a:r>
            <a:r>
              <a:rPr sz="2700" spc="5" dirty="0">
                <a:latin typeface="Times New Roman"/>
                <a:cs typeface="Times New Roman"/>
              </a:rPr>
              <a:t>t</a:t>
            </a:r>
            <a:r>
              <a:rPr sz="2700" dirty="0">
                <a:latin typeface="Times New Roman"/>
                <a:cs typeface="Times New Roman"/>
              </a:rPr>
              <a:t>ar</a:t>
            </a:r>
            <a:r>
              <a:rPr sz="2700" spc="15" dirty="0">
                <a:latin typeface="Times New Roman"/>
                <a:cs typeface="Times New Roman"/>
              </a:rPr>
              <a:t>d</a:t>
            </a:r>
            <a:r>
              <a:rPr sz="2700" dirty="0">
                <a:latin typeface="Times New Roman"/>
                <a:cs typeface="Times New Roman"/>
              </a:rPr>
              <a:t>at</a:t>
            </a:r>
            <a:r>
              <a:rPr sz="2700" spc="5" dirty="0">
                <a:latin typeface="Times New Roman"/>
                <a:cs typeface="Times New Roman"/>
              </a:rPr>
              <a:t>i</a:t>
            </a:r>
            <a:r>
              <a:rPr sz="2700" dirty="0">
                <a:latin typeface="Times New Roman"/>
                <a:cs typeface="Times New Roman"/>
              </a:rPr>
              <a:t>o</a:t>
            </a:r>
            <a:r>
              <a:rPr sz="2700" spc="5" dirty="0">
                <a:latin typeface="Times New Roman"/>
                <a:cs typeface="Times New Roman"/>
              </a:rPr>
              <a:t>n</a:t>
            </a:r>
            <a:r>
              <a:rPr sz="2700" dirty="0">
                <a:latin typeface="Times New Roman"/>
                <a:cs typeface="Times New Roman"/>
              </a:rPr>
              <a:t>,  </a:t>
            </a:r>
            <a:r>
              <a:rPr sz="2700" spc="5" dirty="0">
                <a:latin typeface="Times New Roman"/>
                <a:cs typeface="Times New Roman"/>
              </a:rPr>
              <a:t>ph</a:t>
            </a:r>
            <a:r>
              <a:rPr sz="2700" dirty="0">
                <a:latin typeface="Times New Roman"/>
                <a:cs typeface="Times New Roman"/>
              </a:rPr>
              <a:t>a</a:t>
            </a:r>
            <a:r>
              <a:rPr sz="2700" spc="5" dirty="0">
                <a:latin typeface="Times New Roman"/>
                <a:cs typeface="Times New Roman"/>
              </a:rPr>
              <a:t>l</a:t>
            </a:r>
            <a:r>
              <a:rPr sz="2700" dirty="0">
                <a:latin typeface="Times New Roman"/>
                <a:cs typeface="Times New Roman"/>
              </a:rPr>
              <a:t>a</a:t>
            </a:r>
            <a:r>
              <a:rPr sz="2700" spc="5" dirty="0">
                <a:latin typeface="Times New Roman"/>
                <a:cs typeface="Times New Roman"/>
              </a:rPr>
              <a:t>ng</a:t>
            </a:r>
            <a:r>
              <a:rPr sz="2700" spc="-10" dirty="0">
                <a:latin typeface="Times New Roman"/>
                <a:cs typeface="Times New Roman"/>
              </a:rPr>
              <a:t>e</a:t>
            </a:r>
            <a:r>
              <a:rPr sz="2700" dirty="0">
                <a:latin typeface="Times New Roman"/>
                <a:cs typeface="Times New Roman"/>
              </a:rPr>
              <a:t>al</a:t>
            </a:r>
            <a:endParaRPr sz="27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425445" y="1954529"/>
            <a:ext cx="5970270" cy="12598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5715">
              <a:lnSpc>
                <a:spcPct val="100000"/>
              </a:lnSpc>
              <a:spcBef>
                <a:spcPts val="100"/>
              </a:spcBef>
              <a:tabLst>
                <a:tab pos="1877695" algn="l"/>
                <a:tab pos="2197735" algn="l"/>
                <a:tab pos="2632075" algn="l"/>
                <a:tab pos="3383915" algn="l"/>
                <a:tab pos="4683760" algn="l"/>
                <a:tab pos="5211445" algn="l"/>
              </a:tabLst>
            </a:pPr>
            <a:r>
              <a:rPr sz="2700" spc="-55" dirty="0">
                <a:latin typeface="Times New Roman"/>
                <a:cs typeface="Times New Roman"/>
              </a:rPr>
              <a:t>consisting	</a:t>
            </a:r>
            <a:r>
              <a:rPr sz="2700" dirty="0">
                <a:latin typeface="Times New Roman"/>
                <a:cs typeface="Times New Roman"/>
              </a:rPr>
              <a:t>of		intrauterine	growth </a:t>
            </a:r>
            <a:r>
              <a:rPr sz="2700" spc="5" dirty="0">
                <a:latin typeface="Times New Roman"/>
                <a:cs typeface="Times New Roman"/>
              </a:rPr>
              <a:t> </a:t>
            </a:r>
            <a:r>
              <a:rPr sz="2700" spc="-25" dirty="0">
                <a:solidFill>
                  <a:srgbClr val="FF3399"/>
                </a:solidFill>
                <a:latin typeface="Times New Roman"/>
                <a:cs typeface="Times New Roman"/>
              </a:rPr>
              <a:t>m</a:t>
            </a:r>
            <a:r>
              <a:rPr sz="2700" spc="5" dirty="0">
                <a:solidFill>
                  <a:srgbClr val="FF3399"/>
                </a:solidFill>
                <a:latin typeface="Times New Roman"/>
                <a:cs typeface="Times New Roman"/>
              </a:rPr>
              <a:t>i</a:t>
            </a:r>
            <a:r>
              <a:rPr sz="2700" dirty="0">
                <a:solidFill>
                  <a:srgbClr val="FF3399"/>
                </a:solidFill>
                <a:latin typeface="Times New Roman"/>
                <a:cs typeface="Times New Roman"/>
              </a:rPr>
              <a:t>cr</a:t>
            </a:r>
            <a:r>
              <a:rPr sz="2700" spc="5" dirty="0">
                <a:solidFill>
                  <a:srgbClr val="FF3399"/>
                </a:solidFill>
                <a:latin typeface="Times New Roman"/>
                <a:cs typeface="Times New Roman"/>
              </a:rPr>
              <a:t>o</a:t>
            </a:r>
            <a:r>
              <a:rPr sz="2700" dirty="0">
                <a:solidFill>
                  <a:srgbClr val="FF3399"/>
                </a:solidFill>
                <a:latin typeface="Times New Roman"/>
                <a:cs typeface="Times New Roman"/>
              </a:rPr>
              <a:t>ce</a:t>
            </a:r>
            <a:r>
              <a:rPr sz="2700" spc="15" dirty="0">
                <a:solidFill>
                  <a:srgbClr val="FF3399"/>
                </a:solidFill>
                <a:latin typeface="Times New Roman"/>
                <a:cs typeface="Times New Roman"/>
              </a:rPr>
              <a:t>p</a:t>
            </a:r>
            <a:r>
              <a:rPr sz="2700" dirty="0">
                <a:solidFill>
                  <a:srgbClr val="FF3399"/>
                </a:solidFill>
                <a:latin typeface="Times New Roman"/>
                <a:cs typeface="Times New Roman"/>
              </a:rPr>
              <a:t>ha</a:t>
            </a:r>
            <a:r>
              <a:rPr sz="2700" spc="10" dirty="0">
                <a:solidFill>
                  <a:srgbClr val="FF3399"/>
                </a:solidFill>
                <a:latin typeface="Times New Roman"/>
                <a:cs typeface="Times New Roman"/>
              </a:rPr>
              <a:t>l</a:t>
            </a:r>
            <a:r>
              <a:rPr sz="2700" spc="-345" dirty="0">
                <a:solidFill>
                  <a:srgbClr val="FF3399"/>
                </a:solidFill>
                <a:latin typeface="Times New Roman"/>
                <a:cs typeface="Times New Roman"/>
              </a:rPr>
              <a:t>y</a:t>
            </a:r>
            <a:r>
              <a:rPr sz="2700" dirty="0">
                <a:solidFill>
                  <a:srgbClr val="FF3399"/>
                </a:solidFill>
                <a:latin typeface="Times New Roman"/>
                <a:cs typeface="Times New Roman"/>
              </a:rPr>
              <a:t>,	</a:t>
            </a:r>
            <a:r>
              <a:rPr sz="2700" spc="-25" dirty="0">
                <a:solidFill>
                  <a:srgbClr val="FF3399"/>
                </a:solidFill>
                <a:latin typeface="Times New Roman"/>
                <a:cs typeface="Times New Roman"/>
              </a:rPr>
              <a:t>m</a:t>
            </a:r>
            <a:r>
              <a:rPr sz="2700" dirty="0">
                <a:solidFill>
                  <a:srgbClr val="FF3399"/>
                </a:solidFill>
                <a:latin typeface="Times New Roman"/>
                <a:cs typeface="Times New Roman"/>
              </a:rPr>
              <a:t>e</a:t>
            </a:r>
            <a:r>
              <a:rPr sz="2700" spc="5" dirty="0">
                <a:solidFill>
                  <a:srgbClr val="FF3399"/>
                </a:solidFill>
                <a:latin typeface="Times New Roman"/>
                <a:cs typeface="Times New Roman"/>
              </a:rPr>
              <a:t>n</a:t>
            </a:r>
            <a:r>
              <a:rPr sz="2700" spc="15" dirty="0">
                <a:solidFill>
                  <a:srgbClr val="FF3399"/>
                </a:solidFill>
                <a:latin typeface="Times New Roman"/>
                <a:cs typeface="Times New Roman"/>
              </a:rPr>
              <a:t>t</a:t>
            </a:r>
            <a:r>
              <a:rPr sz="2700" dirty="0">
                <a:solidFill>
                  <a:srgbClr val="FF3399"/>
                </a:solidFill>
                <a:latin typeface="Times New Roman"/>
                <a:cs typeface="Times New Roman"/>
              </a:rPr>
              <a:t>al	re</a:t>
            </a:r>
            <a:r>
              <a:rPr sz="2700" spc="5" dirty="0">
                <a:solidFill>
                  <a:srgbClr val="FF3399"/>
                </a:solidFill>
                <a:latin typeface="Times New Roman"/>
                <a:cs typeface="Times New Roman"/>
              </a:rPr>
              <a:t>t</a:t>
            </a:r>
            <a:r>
              <a:rPr sz="2700" dirty="0">
                <a:solidFill>
                  <a:srgbClr val="FF3399"/>
                </a:solidFill>
                <a:latin typeface="Times New Roman"/>
                <a:cs typeface="Times New Roman"/>
              </a:rPr>
              <a:t>ar</a:t>
            </a:r>
            <a:r>
              <a:rPr sz="2700" spc="5" dirty="0">
                <a:solidFill>
                  <a:srgbClr val="FF3399"/>
                </a:solidFill>
                <a:latin typeface="Times New Roman"/>
                <a:cs typeface="Times New Roman"/>
              </a:rPr>
              <a:t>d</a:t>
            </a:r>
            <a:r>
              <a:rPr sz="2700" dirty="0">
                <a:solidFill>
                  <a:srgbClr val="FF3399"/>
                </a:solidFill>
                <a:latin typeface="Times New Roman"/>
                <a:cs typeface="Times New Roman"/>
              </a:rPr>
              <a:t>a</a:t>
            </a:r>
            <a:r>
              <a:rPr sz="2700" spc="5" dirty="0">
                <a:solidFill>
                  <a:srgbClr val="FF3399"/>
                </a:solidFill>
                <a:latin typeface="Times New Roman"/>
                <a:cs typeface="Times New Roman"/>
              </a:rPr>
              <a:t>tion</a:t>
            </a:r>
            <a:r>
              <a:rPr sz="2700" dirty="0">
                <a:solidFill>
                  <a:srgbClr val="FF3399"/>
                </a:solidFill>
                <a:latin typeface="Times New Roman"/>
                <a:cs typeface="Times New Roman"/>
              </a:rPr>
              <a:t>,	</a:t>
            </a:r>
            <a:r>
              <a:rPr sz="2700" spc="5" dirty="0">
                <a:solidFill>
                  <a:srgbClr val="FF3399"/>
                </a:solidFill>
                <a:latin typeface="Times New Roman"/>
                <a:cs typeface="Times New Roman"/>
              </a:rPr>
              <a:t>di</a:t>
            </a:r>
            <a:r>
              <a:rPr sz="2700" spc="-5" dirty="0">
                <a:solidFill>
                  <a:srgbClr val="FF3399"/>
                </a:solidFill>
                <a:latin typeface="Times New Roman"/>
                <a:cs typeface="Times New Roman"/>
              </a:rPr>
              <a:t>s</a:t>
            </a:r>
            <a:r>
              <a:rPr sz="2700" dirty="0">
                <a:solidFill>
                  <a:srgbClr val="FF3399"/>
                </a:solidFill>
                <a:latin typeface="Times New Roman"/>
                <a:cs typeface="Times New Roman"/>
              </a:rPr>
              <a:t>tal  </a:t>
            </a:r>
            <a:r>
              <a:rPr sz="2700" dirty="0">
                <a:latin typeface="Times New Roman"/>
                <a:cs typeface="Times New Roman"/>
              </a:rPr>
              <a:t>hyperplasia,</a:t>
            </a:r>
            <a:r>
              <a:rPr sz="2700" spc="-3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and</a:t>
            </a:r>
            <a:r>
              <a:rPr sz="2700" spc="-1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specific</a:t>
            </a:r>
            <a:r>
              <a:rPr sz="2700" spc="15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facial</a:t>
            </a:r>
            <a:r>
              <a:rPr sz="2700" spc="-90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features.</a:t>
            </a:r>
            <a:endParaRPr sz="2700">
              <a:latin typeface="Times New Roman"/>
              <a:cs typeface="Times New Roman"/>
            </a:endParaRPr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090927" y="662940"/>
            <a:ext cx="6835140" cy="483108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738871" y="4905755"/>
            <a:ext cx="2929128" cy="1952242"/>
          </a:xfrm>
          <a:prstGeom prst="rect">
            <a:avLst/>
          </a:prstGeom>
        </p:spPr>
      </p:pic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72</a:t>
            </a:fld>
            <a:endParaRPr lang="en-US"/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4000" y="0"/>
            <a:ext cx="9144000" cy="6857997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73</a:t>
            </a:fld>
            <a:endParaRPr lang="en-US"/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165216" y="1490598"/>
            <a:ext cx="942975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700" dirty="0">
                <a:latin typeface="Times New Roman"/>
                <a:cs typeface="Times New Roman"/>
              </a:rPr>
              <a:t>ca</a:t>
            </a:r>
            <a:r>
              <a:rPr sz="2700" spc="5" dirty="0">
                <a:latin typeface="Times New Roman"/>
                <a:cs typeface="Times New Roman"/>
              </a:rPr>
              <a:t>nnot</a:t>
            </a:r>
            <a:endParaRPr sz="2700">
              <a:latin typeface="Times New Roman"/>
              <a:cs typeface="Times New Roman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82114" y="1640458"/>
            <a:ext cx="216407" cy="256032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2425445" y="1490598"/>
            <a:ext cx="2681605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1419225" algn="l"/>
                <a:tab pos="2170430" algn="l"/>
              </a:tabLst>
            </a:pPr>
            <a:r>
              <a:rPr sz="2700" spc="-5" dirty="0">
                <a:latin typeface="Times New Roman"/>
                <a:cs typeface="Times New Roman"/>
              </a:rPr>
              <a:t>Animal	</a:t>
            </a:r>
            <a:r>
              <a:rPr sz="2700" dirty="0">
                <a:latin typeface="Times New Roman"/>
                <a:cs typeface="Times New Roman"/>
              </a:rPr>
              <a:t>studies </a:t>
            </a:r>
            <a:r>
              <a:rPr sz="2700" spc="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te</a:t>
            </a:r>
            <a:r>
              <a:rPr sz="2700" spc="5" dirty="0">
                <a:latin typeface="Times New Roman"/>
                <a:cs typeface="Times New Roman"/>
              </a:rPr>
              <a:t>r</a:t>
            </a:r>
            <a:r>
              <a:rPr sz="2700" dirty="0">
                <a:latin typeface="Times New Roman"/>
                <a:cs typeface="Times New Roman"/>
              </a:rPr>
              <a:t>at</a:t>
            </a:r>
            <a:r>
              <a:rPr sz="2700" spc="5" dirty="0">
                <a:latin typeface="Times New Roman"/>
                <a:cs typeface="Times New Roman"/>
              </a:rPr>
              <a:t>o</a:t>
            </a:r>
            <a:r>
              <a:rPr sz="2700" dirty="0">
                <a:latin typeface="Times New Roman"/>
                <a:cs typeface="Times New Roman"/>
              </a:rPr>
              <a:t>ge</a:t>
            </a:r>
            <a:r>
              <a:rPr sz="2700" spc="10" dirty="0">
                <a:latin typeface="Times New Roman"/>
                <a:cs typeface="Times New Roman"/>
              </a:rPr>
              <a:t>n</a:t>
            </a:r>
            <a:r>
              <a:rPr sz="2700" spc="5" dirty="0">
                <a:latin typeface="Times New Roman"/>
                <a:cs typeface="Times New Roman"/>
              </a:rPr>
              <a:t>i</a:t>
            </a:r>
            <a:r>
              <a:rPr sz="2700" spc="-15" dirty="0">
                <a:latin typeface="Times New Roman"/>
                <a:cs typeface="Times New Roman"/>
              </a:rPr>
              <a:t>c</a:t>
            </a:r>
            <a:r>
              <a:rPr sz="2700" spc="5" dirty="0">
                <a:latin typeface="Times New Roman"/>
                <a:cs typeface="Times New Roman"/>
              </a:rPr>
              <a:t>it</a:t>
            </a:r>
            <a:r>
              <a:rPr sz="2700" dirty="0">
                <a:latin typeface="Times New Roman"/>
                <a:cs typeface="Times New Roman"/>
              </a:rPr>
              <a:t>y	due</a:t>
            </a:r>
            <a:endParaRPr sz="27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349621" y="1901393"/>
            <a:ext cx="1229360" cy="4375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48640" algn="l"/>
              </a:tabLst>
            </a:pPr>
            <a:r>
              <a:rPr sz="2700" spc="-10" dirty="0">
                <a:latin typeface="Times New Roman"/>
                <a:cs typeface="Times New Roman"/>
              </a:rPr>
              <a:t>t</a:t>
            </a:r>
            <a:r>
              <a:rPr sz="2700" dirty="0">
                <a:latin typeface="Times New Roman"/>
                <a:cs typeface="Times New Roman"/>
              </a:rPr>
              <a:t>o	wide</a:t>
            </a:r>
            <a:endParaRPr sz="27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459092" y="1490598"/>
            <a:ext cx="3675379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76555" marR="5080" indent="-364490">
              <a:lnSpc>
                <a:spcPct val="100000"/>
              </a:lnSpc>
              <a:spcBef>
                <a:spcPts val="100"/>
              </a:spcBef>
              <a:tabLst>
                <a:tab pos="713105" algn="l"/>
                <a:tab pos="1276350" algn="l"/>
                <a:tab pos="1626870" algn="l"/>
                <a:tab pos="2039620" algn="l"/>
                <a:tab pos="3376295" algn="l"/>
              </a:tabLst>
            </a:pPr>
            <a:r>
              <a:rPr sz="2700" spc="5" dirty="0">
                <a:latin typeface="Times New Roman"/>
                <a:cs typeface="Times New Roman"/>
              </a:rPr>
              <a:t>b</a:t>
            </a:r>
            <a:r>
              <a:rPr sz="2700" dirty="0">
                <a:latin typeface="Times New Roman"/>
                <a:cs typeface="Times New Roman"/>
              </a:rPr>
              <a:t>e		</a:t>
            </a:r>
            <a:r>
              <a:rPr sz="2700" spc="5" dirty="0">
                <a:latin typeface="Times New Roman"/>
                <a:cs typeface="Times New Roman"/>
              </a:rPr>
              <a:t>t</a:t>
            </a:r>
            <a:r>
              <a:rPr sz="2700" dirty="0">
                <a:latin typeface="Times New Roman"/>
                <a:cs typeface="Times New Roman"/>
              </a:rPr>
              <a:t>r</a:t>
            </a:r>
            <a:r>
              <a:rPr sz="2700" spc="15" dirty="0">
                <a:latin typeface="Times New Roman"/>
                <a:cs typeface="Times New Roman"/>
              </a:rPr>
              <a:t>u</a:t>
            </a:r>
            <a:r>
              <a:rPr sz="2700" dirty="0">
                <a:latin typeface="Times New Roman"/>
                <a:cs typeface="Times New Roman"/>
              </a:rPr>
              <a:t>e		pr</a:t>
            </a:r>
            <a:r>
              <a:rPr sz="2700" spc="5" dirty="0">
                <a:latin typeface="Times New Roman"/>
                <a:cs typeface="Times New Roman"/>
              </a:rPr>
              <a:t>e</a:t>
            </a:r>
            <a:r>
              <a:rPr sz="2700" dirty="0">
                <a:latin typeface="Times New Roman"/>
                <a:cs typeface="Times New Roman"/>
              </a:rPr>
              <a:t>d</a:t>
            </a:r>
            <a:r>
              <a:rPr sz="2700" spc="5" dirty="0">
                <a:latin typeface="Times New Roman"/>
                <a:cs typeface="Times New Roman"/>
              </a:rPr>
              <a:t>i</a:t>
            </a:r>
            <a:r>
              <a:rPr sz="2700" dirty="0">
                <a:latin typeface="Times New Roman"/>
                <a:cs typeface="Times New Roman"/>
              </a:rPr>
              <a:t>c</a:t>
            </a:r>
            <a:r>
              <a:rPr sz="2700" spc="10" dirty="0">
                <a:latin typeface="Times New Roman"/>
                <a:cs typeface="Times New Roman"/>
              </a:rPr>
              <a:t>t</a:t>
            </a:r>
            <a:r>
              <a:rPr sz="2700" spc="5" dirty="0">
                <a:latin typeface="Times New Roman"/>
                <a:cs typeface="Times New Roman"/>
              </a:rPr>
              <a:t>o</a:t>
            </a:r>
            <a:r>
              <a:rPr sz="2700" spc="-15" dirty="0">
                <a:latin typeface="Times New Roman"/>
                <a:cs typeface="Times New Roman"/>
              </a:rPr>
              <a:t>r</a:t>
            </a:r>
            <a:r>
              <a:rPr sz="2700" spc="-5" dirty="0">
                <a:latin typeface="Times New Roman"/>
                <a:cs typeface="Times New Roman"/>
              </a:rPr>
              <a:t>s</a:t>
            </a:r>
            <a:r>
              <a:rPr sz="2700" dirty="0">
                <a:latin typeface="Times New Roman"/>
                <a:cs typeface="Times New Roman"/>
              </a:rPr>
              <a:t>	of  i</a:t>
            </a:r>
            <a:r>
              <a:rPr sz="2700" spc="5" dirty="0">
                <a:latin typeface="Times New Roman"/>
                <a:cs typeface="Times New Roman"/>
              </a:rPr>
              <a:t>n</a:t>
            </a:r>
            <a:r>
              <a:rPr sz="2700" dirty="0">
                <a:latin typeface="Times New Roman"/>
                <a:cs typeface="Times New Roman"/>
              </a:rPr>
              <a:t>ter	and	</a:t>
            </a:r>
            <a:r>
              <a:rPr sz="2700" spc="5" dirty="0">
                <a:latin typeface="Times New Roman"/>
                <a:cs typeface="Times New Roman"/>
              </a:rPr>
              <a:t>i</a:t>
            </a:r>
            <a:r>
              <a:rPr sz="2700" dirty="0">
                <a:latin typeface="Times New Roman"/>
                <a:cs typeface="Times New Roman"/>
              </a:rPr>
              <a:t>ntra</a:t>
            </a:r>
            <a:r>
              <a:rPr sz="2700" spc="5" dirty="0">
                <a:latin typeface="Times New Roman"/>
                <a:cs typeface="Times New Roman"/>
              </a:rPr>
              <a:t>s</a:t>
            </a:r>
            <a:r>
              <a:rPr sz="2700" dirty="0">
                <a:latin typeface="Times New Roman"/>
                <a:cs typeface="Times New Roman"/>
              </a:rPr>
              <a:t>p</a:t>
            </a:r>
            <a:r>
              <a:rPr sz="2700" spc="5" dirty="0">
                <a:latin typeface="Times New Roman"/>
                <a:cs typeface="Times New Roman"/>
              </a:rPr>
              <a:t>e</a:t>
            </a:r>
            <a:r>
              <a:rPr sz="2700" spc="-10" dirty="0">
                <a:latin typeface="Times New Roman"/>
                <a:cs typeface="Times New Roman"/>
              </a:rPr>
              <a:t>c</a:t>
            </a:r>
            <a:r>
              <a:rPr sz="2700" dirty="0">
                <a:latin typeface="Times New Roman"/>
                <a:cs typeface="Times New Roman"/>
              </a:rPr>
              <a:t>ies</a:t>
            </a:r>
            <a:endParaRPr sz="2700">
              <a:latin typeface="Times New Roman"/>
              <a:cs typeface="Times New Roman"/>
            </a:endParaRPr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182114" y="3820667"/>
            <a:ext cx="216407" cy="256031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2416301" y="2314194"/>
            <a:ext cx="7765415" cy="2616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1590" marR="52705" algn="just">
              <a:lnSpc>
                <a:spcPct val="100000"/>
              </a:lnSpc>
              <a:spcBef>
                <a:spcPts val="100"/>
              </a:spcBef>
            </a:pPr>
            <a:r>
              <a:rPr sz="2700" dirty="0">
                <a:latin typeface="Times New Roman"/>
                <a:cs typeface="Times New Roman"/>
              </a:rPr>
              <a:t>variations in the </a:t>
            </a:r>
            <a:r>
              <a:rPr sz="2700" spc="-5" dirty="0">
                <a:latin typeface="Times New Roman"/>
                <a:cs typeface="Times New Roman"/>
              </a:rPr>
              <a:t>pharmacokinetic properties </a:t>
            </a:r>
            <a:r>
              <a:rPr sz="2700" dirty="0">
                <a:latin typeface="Times New Roman"/>
                <a:cs typeface="Times New Roman"/>
              </a:rPr>
              <a:t>of drugs, </a:t>
            </a:r>
            <a:r>
              <a:rPr sz="2700" spc="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including</a:t>
            </a:r>
            <a:r>
              <a:rPr sz="2700" spc="-4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placental</a:t>
            </a:r>
            <a:r>
              <a:rPr sz="2700" spc="-45" dirty="0">
                <a:latin typeface="Times New Roman"/>
                <a:cs typeface="Times New Roman"/>
              </a:rPr>
              <a:t> </a:t>
            </a:r>
            <a:r>
              <a:rPr sz="2700" spc="-40" dirty="0">
                <a:latin typeface="Times New Roman"/>
                <a:cs typeface="Times New Roman"/>
              </a:rPr>
              <a:t>transfer.</a:t>
            </a:r>
            <a:endParaRPr sz="2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3650">
              <a:latin typeface="Times New Roman"/>
              <a:cs typeface="Times New Roman"/>
            </a:endParaRPr>
          </a:p>
          <a:p>
            <a:pPr marL="21590" marR="5080" indent="-9525" algn="just">
              <a:lnSpc>
                <a:spcPct val="100000"/>
              </a:lnSpc>
              <a:spcBef>
                <a:spcPts val="5"/>
              </a:spcBef>
            </a:pPr>
            <a:r>
              <a:rPr sz="2700" spc="-5" dirty="0">
                <a:latin typeface="Times New Roman"/>
                <a:cs typeface="Times New Roman"/>
              </a:rPr>
              <a:t>Only</a:t>
            </a:r>
            <a:r>
              <a:rPr sz="2700" dirty="0">
                <a:latin typeface="Times New Roman"/>
                <a:cs typeface="Times New Roman"/>
              </a:rPr>
              <a:t> controlled</a:t>
            </a:r>
            <a:r>
              <a:rPr sz="2700" spc="5" dirty="0">
                <a:latin typeface="Times New Roman"/>
                <a:cs typeface="Times New Roman"/>
              </a:rPr>
              <a:t> </a:t>
            </a:r>
            <a:r>
              <a:rPr sz="2700" spc="-10" dirty="0">
                <a:latin typeface="Times New Roman"/>
                <a:cs typeface="Times New Roman"/>
              </a:rPr>
              <a:t>epidemiological</a:t>
            </a:r>
            <a:r>
              <a:rPr sz="2700" spc="-5" dirty="0">
                <a:latin typeface="Times New Roman"/>
                <a:cs typeface="Times New Roman"/>
              </a:rPr>
              <a:t> studies</a:t>
            </a:r>
            <a:r>
              <a:rPr sz="2700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can</a:t>
            </a:r>
            <a:r>
              <a:rPr sz="2700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detect</a:t>
            </a:r>
            <a:r>
              <a:rPr sz="2700" dirty="0">
                <a:latin typeface="Times New Roman"/>
                <a:cs typeface="Times New Roman"/>
              </a:rPr>
              <a:t> a </a:t>
            </a:r>
            <a:r>
              <a:rPr sz="2700" spc="-660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relationship</a:t>
            </a:r>
            <a:r>
              <a:rPr sz="2700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between</a:t>
            </a:r>
            <a:r>
              <a:rPr sz="2700" dirty="0">
                <a:latin typeface="Times New Roman"/>
                <a:cs typeface="Times New Roman"/>
              </a:rPr>
              <a:t> </a:t>
            </a:r>
            <a:r>
              <a:rPr sz="2700" spc="-10" dirty="0">
                <a:latin typeface="Times New Roman"/>
                <a:cs typeface="Times New Roman"/>
              </a:rPr>
              <a:t>environmental</a:t>
            </a:r>
            <a:r>
              <a:rPr sz="2700" spc="-5" dirty="0">
                <a:latin typeface="Times New Roman"/>
                <a:cs typeface="Times New Roman"/>
              </a:rPr>
              <a:t> </a:t>
            </a:r>
            <a:r>
              <a:rPr sz="2700" spc="-10" dirty="0">
                <a:latin typeface="Times New Roman"/>
                <a:cs typeface="Times New Roman"/>
              </a:rPr>
              <a:t>factors</a:t>
            </a:r>
            <a:r>
              <a:rPr sz="2700" spc="655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such</a:t>
            </a:r>
            <a:r>
              <a:rPr sz="2700" spc="665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as </a:t>
            </a:r>
            <a:r>
              <a:rPr sz="2700" dirty="0">
                <a:latin typeface="Times New Roman"/>
                <a:cs typeface="Times New Roman"/>
              </a:rPr>
              <a:t> drug</a:t>
            </a:r>
            <a:r>
              <a:rPr sz="2700" spc="-1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exposure</a:t>
            </a:r>
            <a:r>
              <a:rPr sz="2700" spc="-1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and pregnancy</a:t>
            </a:r>
            <a:r>
              <a:rPr sz="2700" spc="-8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outcomes.</a:t>
            </a:r>
            <a:endParaRPr sz="2700">
              <a:latin typeface="Times New Roman"/>
              <a:cs typeface="Times New Roman"/>
            </a:endParaRPr>
          </a:p>
        </p:txBody>
      </p:sp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077211" y="662940"/>
            <a:ext cx="6749796" cy="483108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738871" y="4905755"/>
            <a:ext cx="2929128" cy="1952242"/>
          </a:xfrm>
          <a:prstGeom prst="rect">
            <a:avLst/>
          </a:prstGeom>
        </p:spPr>
      </p:pic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74</a:t>
            </a:fld>
            <a:endParaRPr lang="en-US"/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82114" y="1640458"/>
            <a:ext cx="341375" cy="256032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82114" y="2515489"/>
            <a:ext cx="341375" cy="256032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82114" y="3388740"/>
            <a:ext cx="341375" cy="256032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2425445" y="1490598"/>
            <a:ext cx="7724775" cy="38315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3970" algn="just">
              <a:lnSpc>
                <a:spcPct val="100000"/>
              </a:lnSpc>
              <a:spcBef>
                <a:spcPts val="100"/>
              </a:spcBef>
            </a:pPr>
            <a:r>
              <a:rPr sz="2700" spc="-5" dirty="0">
                <a:latin typeface="Times New Roman"/>
                <a:cs typeface="Times New Roman"/>
              </a:rPr>
              <a:t>A----No </a:t>
            </a:r>
            <a:r>
              <a:rPr sz="2700" spc="-10" dirty="0">
                <a:latin typeface="Times New Roman"/>
                <a:cs typeface="Times New Roman"/>
              </a:rPr>
              <a:t>fetal </a:t>
            </a:r>
            <a:r>
              <a:rPr sz="2700" spc="-5" dirty="0">
                <a:latin typeface="Times New Roman"/>
                <a:cs typeface="Times New Roman"/>
              </a:rPr>
              <a:t>risk shown in </a:t>
            </a:r>
            <a:r>
              <a:rPr sz="2700" dirty="0">
                <a:latin typeface="Times New Roman"/>
                <a:cs typeface="Times New Roman"/>
              </a:rPr>
              <a:t>controlled </a:t>
            </a:r>
            <a:r>
              <a:rPr sz="2700" spc="-5" dirty="0">
                <a:latin typeface="Times New Roman"/>
                <a:cs typeface="Times New Roman"/>
              </a:rPr>
              <a:t>human studies </a:t>
            </a:r>
            <a:r>
              <a:rPr sz="2700" spc="-175" dirty="0">
                <a:latin typeface="Times New Roman"/>
                <a:cs typeface="Times New Roman"/>
              </a:rPr>
              <a:t>in </a:t>
            </a:r>
            <a:r>
              <a:rPr sz="2700" spc="-17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all</a:t>
            </a:r>
            <a:r>
              <a:rPr sz="2700" spc="-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trimesters.</a:t>
            </a:r>
            <a:r>
              <a:rPr sz="2700" spc="-2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Possibility</a:t>
            </a:r>
            <a:r>
              <a:rPr sz="2700" spc="-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of</a:t>
            </a:r>
            <a:r>
              <a:rPr sz="2700" spc="-4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harm to</a:t>
            </a:r>
            <a:r>
              <a:rPr sz="2700" spc="-10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fetus</a:t>
            </a:r>
            <a:r>
              <a:rPr sz="2700" spc="-2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is</a:t>
            </a:r>
            <a:r>
              <a:rPr sz="2700" spc="-95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remote.</a:t>
            </a:r>
            <a:endParaRPr sz="2700">
              <a:latin typeface="Times New Roman"/>
              <a:cs typeface="Times New Roman"/>
            </a:endParaRPr>
          </a:p>
          <a:p>
            <a:pPr marL="12700" marR="10160" algn="just">
              <a:lnSpc>
                <a:spcPct val="100000"/>
              </a:lnSpc>
              <a:spcBef>
                <a:spcPts val="409"/>
              </a:spcBef>
            </a:pPr>
            <a:r>
              <a:rPr sz="2700" spc="-5" dirty="0">
                <a:latin typeface="Times New Roman"/>
                <a:cs typeface="Times New Roman"/>
              </a:rPr>
              <a:t>B----Animal</a:t>
            </a:r>
            <a:r>
              <a:rPr sz="2700" spc="390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studies</a:t>
            </a:r>
            <a:r>
              <a:rPr sz="2700" spc="400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show</a:t>
            </a:r>
            <a:r>
              <a:rPr sz="2700" spc="39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a</a:t>
            </a:r>
            <a:r>
              <a:rPr sz="2700" spc="409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risk</a:t>
            </a:r>
            <a:r>
              <a:rPr sz="2700" spc="400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that</a:t>
            </a:r>
            <a:r>
              <a:rPr sz="2700" spc="409" dirty="0">
                <a:latin typeface="Times New Roman"/>
                <a:cs typeface="Times New Roman"/>
              </a:rPr>
              <a:t> </a:t>
            </a:r>
            <a:r>
              <a:rPr sz="2700" spc="-10" dirty="0">
                <a:latin typeface="Times New Roman"/>
                <a:cs typeface="Times New Roman"/>
              </a:rPr>
              <a:t>is</a:t>
            </a:r>
            <a:r>
              <a:rPr sz="2700" spc="39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not</a:t>
            </a:r>
            <a:r>
              <a:rPr sz="2700" spc="400" dirty="0">
                <a:latin typeface="Times New Roman"/>
                <a:cs typeface="Times New Roman"/>
              </a:rPr>
              <a:t> </a:t>
            </a:r>
            <a:r>
              <a:rPr sz="2700" spc="-40" dirty="0">
                <a:latin typeface="Times New Roman"/>
                <a:cs typeface="Times New Roman"/>
              </a:rPr>
              <a:t>confirmed </a:t>
            </a:r>
            <a:r>
              <a:rPr sz="2700" spc="-66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in</a:t>
            </a:r>
            <a:r>
              <a:rPr sz="2700" spc="-15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human</a:t>
            </a:r>
            <a:r>
              <a:rPr sz="2700" spc="-3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studies</a:t>
            </a:r>
            <a:r>
              <a:rPr sz="2700" spc="-1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during</a:t>
            </a:r>
            <a:r>
              <a:rPr sz="2700" spc="-1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all</a:t>
            </a:r>
            <a:r>
              <a:rPr sz="2700" spc="-7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trimesters.</a:t>
            </a:r>
            <a:endParaRPr sz="2700">
              <a:latin typeface="Times New Roman"/>
              <a:cs typeface="Times New Roman"/>
            </a:endParaRPr>
          </a:p>
          <a:p>
            <a:pPr marL="12700" marR="12700" algn="just">
              <a:lnSpc>
                <a:spcPct val="100000"/>
              </a:lnSpc>
              <a:spcBef>
                <a:spcPts val="395"/>
              </a:spcBef>
            </a:pPr>
            <a:r>
              <a:rPr sz="2700" spc="-5" dirty="0">
                <a:latin typeface="Times New Roman"/>
                <a:cs typeface="Times New Roman"/>
              </a:rPr>
              <a:t>C----Fetal risk shown </a:t>
            </a:r>
            <a:r>
              <a:rPr sz="2700" dirty="0">
                <a:latin typeface="Times New Roman"/>
                <a:cs typeface="Times New Roman"/>
              </a:rPr>
              <a:t>in </a:t>
            </a:r>
            <a:r>
              <a:rPr sz="2700" spc="-5" dirty="0">
                <a:latin typeface="Times New Roman"/>
                <a:cs typeface="Times New Roman"/>
              </a:rPr>
              <a:t>controlled </a:t>
            </a:r>
            <a:r>
              <a:rPr sz="2700" spc="-10" dirty="0">
                <a:latin typeface="Times New Roman"/>
                <a:cs typeface="Times New Roman"/>
              </a:rPr>
              <a:t>animal</a:t>
            </a:r>
            <a:r>
              <a:rPr sz="2700" spc="655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studies </a:t>
            </a:r>
            <a:r>
              <a:rPr sz="2700" spc="-100" dirty="0">
                <a:latin typeface="Times New Roman"/>
                <a:cs typeface="Times New Roman"/>
              </a:rPr>
              <a:t>but </a:t>
            </a:r>
            <a:r>
              <a:rPr sz="2700" spc="-9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no </a:t>
            </a:r>
            <a:r>
              <a:rPr sz="2700" spc="-5" dirty="0">
                <a:latin typeface="Times New Roman"/>
                <a:cs typeface="Times New Roman"/>
              </a:rPr>
              <a:t>controlled human studies </a:t>
            </a:r>
            <a:r>
              <a:rPr sz="2700" dirty="0">
                <a:latin typeface="Times New Roman"/>
                <a:cs typeface="Times New Roman"/>
              </a:rPr>
              <a:t>are available </a:t>
            </a:r>
            <a:r>
              <a:rPr sz="2700" spc="-10" dirty="0">
                <a:latin typeface="Times New Roman"/>
                <a:cs typeface="Times New Roman"/>
              </a:rPr>
              <a:t>OR </a:t>
            </a:r>
            <a:r>
              <a:rPr sz="2700" dirty="0">
                <a:latin typeface="Times New Roman"/>
                <a:cs typeface="Times New Roman"/>
              </a:rPr>
              <a:t>studies </a:t>
            </a:r>
            <a:r>
              <a:rPr sz="2700" spc="-10" dirty="0">
                <a:latin typeface="Times New Roman"/>
                <a:cs typeface="Times New Roman"/>
              </a:rPr>
              <a:t>in </a:t>
            </a:r>
            <a:r>
              <a:rPr sz="2700" spc="-660" dirty="0">
                <a:latin typeface="Times New Roman"/>
                <a:cs typeface="Times New Roman"/>
              </a:rPr>
              <a:t> </a:t>
            </a:r>
            <a:r>
              <a:rPr sz="2700" spc="-10" dirty="0">
                <a:latin typeface="Times New Roman"/>
                <a:cs typeface="Times New Roman"/>
              </a:rPr>
              <a:t>humans</a:t>
            </a:r>
            <a:r>
              <a:rPr sz="2700" spc="-5" dirty="0">
                <a:latin typeface="Times New Roman"/>
                <a:cs typeface="Times New Roman"/>
              </a:rPr>
              <a:t> and</a:t>
            </a:r>
            <a:r>
              <a:rPr sz="2700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animals</a:t>
            </a:r>
            <a:r>
              <a:rPr sz="2700" dirty="0">
                <a:latin typeface="Times New Roman"/>
                <a:cs typeface="Times New Roman"/>
              </a:rPr>
              <a:t> are</a:t>
            </a:r>
            <a:r>
              <a:rPr sz="2700" spc="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not</a:t>
            </a:r>
            <a:r>
              <a:rPr sz="2700" spc="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available.</a:t>
            </a:r>
            <a:r>
              <a:rPr sz="2700" spc="675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Drugs</a:t>
            </a:r>
            <a:r>
              <a:rPr sz="2700" spc="66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only </a:t>
            </a:r>
            <a:r>
              <a:rPr sz="2700" spc="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given</a:t>
            </a:r>
            <a:r>
              <a:rPr sz="2700" spc="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if the</a:t>
            </a:r>
            <a:r>
              <a:rPr sz="2700" spc="5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potential</a:t>
            </a:r>
            <a:r>
              <a:rPr sz="2700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benefit</a:t>
            </a:r>
            <a:r>
              <a:rPr sz="2700" dirty="0">
                <a:latin typeface="Times New Roman"/>
                <a:cs typeface="Times New Roman"/>
              </a:rPr>
              <a:t> outweighs</a:t>
            </a:r>
            <a:r>
              <a:rPr sz="2700" spc="67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the </a:t>
            </a:r>
            <a:r>
              <a:rPr sz="2700" spc="-5" dirty="0">
                <a:latin typeface="Times New Roman"/>
                <a:cs typeface="Times New Roman"/>
              </a:rPr>
              <a:t>potential </a:t>
            </a:r>
            <a:r>
              <a:rPr sz="2700" dirty="0">
                <a:latin typeface="Times New Roman"/>
                <a:cs typeface="Times New Roman"/>
              </a:rPr>
              <a:t> risk</a:t>
            </a:r>
            <a:r>
              <a:rPr sz="2700" spc="-1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to</a:t>
            </a:r>
            <a:r>
              <a:rPr sz="2700" spc="-1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the</a:t>
            </a:r>
            <a:r>
              <a:rPr sz="2700" spc="-50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fetus</a:t>
            </a:r>
            <a:endParaRPr sz="2700">
              <a:latin typeface="Times New Roman"/>
              <a:cs typeface="Times New Roman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077211" y="662940"/>
            <a:ext cx="4203192" cy="483108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738871" y="4905755"/>
            <a:ext cx="2929128" cy="1952242"/>
          </a:xfrm>
          <a:prstGeom prst="rect">
            <a:avLst/>
          </a:prstGeom>
        </p:spPr>
      </p:pic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75</a:t>
            </a:fld>
            <a:endParaRPr lang="en-US"/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82114" y="1640458"/>
            <a:ext cx="341375" cy="256032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82114" y="3338448"/>
            <a:ext cx="341375" cy="256032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2425445" y="1490598"/>
            <a:ext cx="7726045" cy="29584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6985" algn="just">
              <a:lnSpc>
                <a:spcPct val="100000"/>
              </a:lnSpc>
              <a:spcBef>
                <a:spcPts val="100"/>
              </a:spcBef>
            </a:pPr>
            <a:r>
              <a:rPr sz="2700" spc="-10" dirty="0">
                <a:latin typeface="Times New Roman"/>
                <a:cs typeface="Times New Roman"/>
              </a:rPr>
              <a:t>D----Studies</a:t>
            </a:r>
            <a:r>
              <a:rPr sz="2700" spc="-5" dirty="0">
                <a:latin typeface="Times New Roman"/>
                <a:cs typeface="Times New Roman"/>
              </a:rPr>
              <a:t> show</a:t>
            </a:r>
            <a:r>
              <a:rPr sz="2700" dirty="0">
                <a:latin typeface="Times New Roman"/>
                <a:cs typeface="Times New Roman"/>
              </a:rPr>
              <a:t> fetal</a:t>
            </a:r>
            <a:r>
              <a:rPr sz="2700" spc="5" dirty="0">
                <a:latin typeface="Times New Roman"/>
                <a:cs typeface="Times New Roman"/>
              </a:rPr>
              <a:t> </a:t>
            </a:r>
            <a:r>
              <a:rPr sz="2700" spc="-10" dirty="0">
                <a:latin typeface="Times New Roman"/>
                <a:cs typeface="Times New Roman"/>
              </a:rPr>
              <a:t>risk</a:t>
            </a:r>
            <a:r>
              <a:rPr sz="2700" spc="-5" dirty="0">
                <a:latin typeface="Times New Roman"/>
                <a:cs typeface="Times New Roman"/>
              </a:rPr>
              <a:t> in</a:t>
            </a:r>
            <a:r>
              <a:rPr sz="2700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humans(Use</a:t>
            </a:r>
            <a:r>
              <a:rPr sz="2700" spc="66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of</a:t>
            </a:r>
            <a:r>
              <a:rPr sz="2700" spc="675" dirty="0">
                <a:latin typeface="Times New Roman"/>
                <a:cs typeface="Times New Roman"/>
              </a:rPr>
              <a:t> </a:t>
            </a:r>
            <a:r>
              <a:rPr sz="2700" spc="-60" dirty="0">
                <a:latin typeface="Times New Roman"/>
                <a:cs typeface="Times New Roman"/>
              </a:rPr>
              <a:t>drug </a:t>
            </a:r>
            <a:r>
              <a:rPr sz="2700" spc="-55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may</a:t>
            </a:r>
            <a:r>
              <a:rPr sz="2700" dirty="0">
                <a:latin typeface="Times New Roman"/>
                <a:cs typeface="Times New Roman"/>
              </a:rPr>
              <a:t> be</a:t>
            </a:r>
            <a:r>
              <a:rPr sz="2700" spc="5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acceptable</a:t>
            </a:r>
            <a:r>
              <a:rPr sz="2700" dirty="0">
                <a:latin typeface="Times New Roman"/>
                <a:cs typeface="Times New Roman"/>
              </a:rPr>
              <a:t> even</a:t>
            </a:r>
            <a:r>
              <a:rPr sz="2700" spc="5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with</a:t>
            </a:r>
            <a:r>
              <a:rPr sz="2700" dirty="0">
                <a:latin typeface="Times New Roman"/>
                <a:cs typeface="Times New Roman"/>
              </a:rPr>
              <a:t> risks,</a:t>
            </a:r>
            <a:r>
              <a:rPr sz="2700" spc="5" dirty="0">
                <a:latin typeface="Times New Roman"/>
                <a:cs typeface="Times New Roman"/>
              </a:rPr>
              <a:t> </a:t>
            </a:r>
            <a:r>
              <a:rPr sz="2700" spc="-10" dirty="0">
                <a:latin typeface="Times New Roman"/>
                <a:cs typeface="Times New Roman"/>
              </a:rPr>
              <a:t>such</a:t>
            </a:r>
            <a:r>
              <a:rPr sz="2700" spc="-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as</a:t>
            </a:r>
            <a:r>
              <a:rPr sz="2700" spc="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in</a:t>
            </a:r>
            <a:r>
              <a:rPr sz="2700" spc="5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life- </a:t>
            </a:r>
            <a:r>
              <a:rPr sz="2700" spc="-660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threatening illness </a:t>
            </a:r>
            <a:r>
              <a:rPr sz="2700" dirty="0">
                <a:latin typeface="Times New Roman"/>
                <a:cs typeface="Times New Roman"/>
              </a:rPr>
              <a:t>or where safer drugs </a:t>
            </a:r>
            <a:r>
              <a:rPr sz="2700" spc="-10" dirty="0">
                <a:latin typeface="Times New Roman"/>
                <a:cs typeface="Times New Roman"/>
              </a:rPr>
              <a:t>cannot </a:t>
            </a:r>
            <a:r>
              <a:rPr sz="2700" dirty="0">
                <a:latin typeface="Times New Roman"/>
                <a:cs typeface="Times New Roman"/>
              </a:rPr>
              <a:t>be </a:t>
            </a:r>
            <a:r>
              <a:rPr sz="2700" spc="-5" dirty="0">
                <a:latin typeface="Times New Roman"/>
                <a:cs typeface="Times New Roman"/>
              </a:rPr>
              <a:t>used </a:t>
            </a:r>
            <a:r>
              <a:rPr sz="2700" dirty="0">
                <a:latin typeface="Times New Roman"/>
                <a:cs typeface="Times New Roman"/>
              </a:rPr>
              <a:t> or</a:t>
            </a:r>
            <a:r>
              <a:rPr sz="2700" spc="-1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are</a:t>
            </a:r>
            <a:r>
              <a:rPr sz="2700" spc="-15" dirty="0">
                <a:latin typeface="Times New Roman"/>
                <a:cs typeface="Times New Roman"/>
              </a:rPr>
              <a:t> </a:t>
            </a:r>
            <a:r>
              <a:rPr sz="2700" spc="-10" dirty="0">
                <a:latin typeface="Times New Roman"/>
                <a:cs typeface="Times New Roman"/>
              </a:rPr>
              <a:t>ineffective).</a:t>
            </a:r>
            <a:endParaRPr sz="27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0000"/>
              </a:lnSpc>
              <a:spcBef>
                <a:spcPts val="409"/>
              </a:spcBef>
            </a:pPr>
            <a:r>
              <a:rPr sz="2700" spc="-10" dirty="0">
                <a:latin typeface="Times New Roman"/>
                <a:cs typeface="Times New Roman"/>
              </a:rPr>
              <a:t>X----Risk </a:t>
            </a:r>
            <a:r>
              <a:rPr sz="2700" spc="-5" dirty="0">
                <a:latin typeface="Times New Roman"/>
                <a:cs typeface="Times New Roman"/>
              </a:rPr>
              <a:t>to </a:t>
            </a:r>
            <a:r>
              <a:rPr sz="2700" spc="-10" dirty="0">
                <a:latin typeface="Times New Roman"/>
                <a:cs typeface="Times New Roman"/>
              </a:rPr>
              <a:t>fetus </a:t>
            </a:r>
            <a:r>
              <a:rPr sz="2700" spc="-5" dirty="0">
                <a:latin typeface="Times New Roman"/>
                <a:cs typeface="Times New Roman"/>
              </a:rPr>
              <a:t>clearly </a:t>
            </a:r>
            <a:r>
              <a:rPr sz="2700" spc="-10" dirty="0">
                <a:latin typeface="Times New Roman"/>
                <a:cs typeface="Times New Roman"/>
              </a:rPr>
              <a:t>outweighs </a:t>
            </a:r>
            <a:r>
              <a:rPr sz="2700" dirty="0">
                <a:latin typeface="Times New Roman"/>
                <a:cs typeface="Times New Roman"/>
              </a:rPr>
              <a:t>any </a:t>
            </a:r>
            <a:r>
              <a:rPr sz="2700" spc="-10" dirty="0">
                <a:latin typeface="Times New Roman"/>
                <a:cs typeface="Times New Roman"/>
              </a:rPr>
              <a:t>benefits </a:t>
            </a:r>
            <a:r>
              <a:rPr sz="2700" spc="-65" dirty="0">
                <a:latin typeface="Times New Roman"/>
                <a:cs typeface="Times New Roman"/>
              </a:rPr>
              <a:t>from </a:t>
            </a:r>
            <a:r>
              <a:rPr sz="2700" spc="-60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these drugs. </a:t>
            </a:r>
            <a:r>
              <a:rPr sz="2700" dirty="0">
                <a:latin typeface="Times New Roman"/>
                <a:cs typeface="Times New Roman"/>
              </a:rPr>
              <a:t>The drug </a:t>
            </a:r>
            <a:r>
              <a:rPr sz="2700" spc="-5" dirty="0">
                <a:latin typeface="Times New Roman"/>
                <a:cs typeface="Times New Roman"/>
              </a:rPr>
              <a:t>is </a:t>
            </a:r>
            <a:r>
              <a:rPr sz="2700" spc="-10" dirty="0">
                <a:latin typeface="Times New Roman"/>
                <a:cs typeface="Times New Roman"/>
              </a:rPr>
              <a:t>contraindicated </a:t>
            </a:r>
            <a:r>
              <a:rPr sz="2700" spc="-5" dirty="0">
                <a:latin typeface="Times New Roman"/>
                <a:cs typeface="Times New Roman"/>
              </a:rPr>
              <a:t>in women </a:t>
            </a:r>
            <a:r>
              <a:rPr sz="2700" dirty="0">
                <a:latin typeface="Times New Roman"/>
                <a:cs typeface="Times New Roman"/>
              </a:rPr>
              <a:t>who </a:t>
            </a:r>
            <a:r>
              <a:rPr sz="2700" spc="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are</a:t>
            </a:r>
            <a:r>
              <a:rPr sz="2700" spc="-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or</a:t>
            </a:r>
            <a:r>
              <a:rPr sz="2700" spc="-5" dirty="0">
                <a:latin typeface="Times New Roman"/>
                <a:cs typeface="Times New Roman"/>
              </a:rPr>
              <a:t> may</a:t>
            </a:r>
            <a:r>
              <a:rPr sz="2700" spc="-1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become</a:t>
            </a:r>
            <a:r>
              <a:rPr sz="2700" spc="-1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pregnant.</a:t>
            </a:r>
            <a:endParaRPr sz="2700">
              <a:latin typeface="Times New Roman"/>
              <a:cs typeface="Times New Roman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075688" y="656844"/>
            <a:ext cx="2269236" cy="411479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738871" y="4905755"/>
            <a:ext cx="2929128" cy="1952242"/>
          </a:xfrm>
          <a:prstGeom prst="rect">
            <a:avLst/>
          </a:prstGeom>
        </p:spPr>
      </p:pic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76</a:t>
            </a:fld>
            <a:endParaRPr lang="en-US"/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82114" y="1640458"/>
            <a:ext cx="341375" cy="256032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82114" y="2515489"/>
            <a:ext cx="341375" cy="256032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82114" y="2977260"/>
            <a:ext cx="341375" cy="256032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82114" y="3850208"/>
            <a:ext cx="341375" cy="256336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2425445" y="1490598"/>
            <a:ext cx="7724775" cy="3470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73685">
              <a:lnSpc>
                <a:spcPct val="100000"/>
              </a:lnSpc>
              <a:spcBef>
                <a:spcPts val="100"/>
              </a:spcBef>
            </a:pPr>
            <a:r>
              <a:rPr sz="2700" spc="-5" dirty="0">
                <a:latin typeface="Times New Roman"/>
                <a:cs typeface="Times New Roman"/>
              </a:rPr>
              <a:t>Amino</a:t>
            </a:r>
            <a:r>
              <a:rPr sz="2700" spc="3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glycosides</a:t>
            </a:r>
            <a:r>
              <a:rPr sz="2700" spc="4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(C)</a:t>
            </a:r>
            <a:r>
              <a:rPr sz="2700" spc="4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(high</a:t>
            </a:r>
            <a:r>
              <a:rPr sz="2700" spc="4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dose):-</a:t>
            </a:r>
            <a:r>
              <a:rPr sz="2700" spc="50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VIII</a:t>
            </a:r>
            <a:r>
              <a:rPr sz="2700" spc="40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cranial</a:t>
            </a:r>
            <a:r>
              <a:rPr sz="2700" spc="55" dirty="0">
                <a:latin typeface="Times New Roman"/>
                <a:cs typeface="Times New Roman"/>
              </a:rPr>
              <a:t> </a:t>
            </a:r>
            <a:r>
              <a:rPr sz="2700" spc="-55" dirty="0">
                <a:latin typeface="Times New Roman"/>
                <a:cs typeface="Times New Roman"/>
              </a:rPr>
              <a:t>nerve </a:t>
            </a:r>
            <a:r>
              <a:rPr sz="2700" spc="-66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damage.</a:t>
            </a:r>
            <a:endParaRPr sz="27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409"/>
              </a:spcBef>
            </a:pPr>
            <a:r>
              <a:rPr sz="2700" dirty="0">
                <a:latin typeface="Times New Roman"/>
                <a:cs typeface="Times New Roman"/>
              </a:rPr>
              <a:t>Androgens</a:t>
            </a:r>
            <a:r>
              <a:rPr sz="2700" spc="-15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(X):-</a:t>
            </a:r>
            <a:r>
              <a:rPr sz="2700" spc="-3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Masculinization</a:t>
            </a:r>
            <a:r>
              <a:rPr sz="2700" spc="-2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of</a:t>
            </a:r>
            <a:r>
              <a:rPr sz="2700" spc="-5" dirty="0">
                <a:latin typeface="Times New Roman"/>
                <a:cs typeface="Times New Roman"/>
              </a:rPr>
              <a:t> female</a:t>
            </a:r>
            <a:r>
              <a:rPr sz="2700" spc="-55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fetus.</a:t>
            </a:r>
            <a:endParaRPr sz="270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  <a:spcBef>
                <a:spcPts val="395"/>
              </a:spcBef>
              <a:tabLst>
                <a:tab pos="946785" algn="l"/>
                <a:tab pos="2508885" algn="l"/>
                <a:tab pos="4244975" algn="l"/>
                <a:tab pos="5467350" algn="l"/>
                <a:tab pos="7080250" algn="l"/>
              </a:tabLst>
            </a:pPr>
            <a:r>
              <a:rPr sz="2700" spc="-5" dirty="0">
                <a:latin typeface="Times New Roman"/>
                <a:cs typeface="Times New Roman"/>
              </a:rPr>
              <a:t>ACE	i</a:t>
            </a:r>
            <a:r>
              <a:rPr sz="2700" dirty="0">
                <a:latin typeface="Times New Roman"/>
                <a:cs typeface="Times New Roman"/>
              </a:rPr>
              <a:t>n</a:t>
            </a:r>
            <a:r>
              <a:rPr sz="2700" spc="-5" dirty="0">
                <a:latin typeface="Times New Roman"/>
                <a:cs typeface="Times New Roman"/>
              </a:rPr>
              <a:t>h</a:t>
            </a:r>
            <a:r>
              <a:rPr sz="2700" spc="-20" dirty="0">
                <a:latin typeface="Times New Roman"/>
                <a:cs typeface="Times New Roman"/>
              </a:rPr>
              <a:t>i</a:t>
            </a:r>
            <a:r>
              <a:rPr sz="2700" spc="-5" dirty="0">
                <a:latin typeface="Times New Roman"/>
                <a:cs typeface="Times New Roman"/>
              </a:rPr>
              <a:t>b</a:t>
            </a:r>
            <a:r>
              <a:rPr sz="2700" spc="-20" dirty="0">
                <a:latin typeface="Times New Roman"/>
                <a:cs typeface="Times New Roman"/>
              </a:rPr>
              <a:t>i</a:t>
            </a:r>
            <a:r>
              <a:rPr sz="2700" spc="-5" dirty="0">
                <a:latin typeface="Times New Roman"/>
                <a:cs typeface="Times New Roman"/>
              </a:rPr>
              <a:t>to</a:t>
            </a:r>
            <a:r>
              <a:rPr sz="2700" spc="-20" dirty="0">
                <a:latin typeface="Times New Roman"/>
                <a:cs typeface="Times New Roman"/>
              </a:rPr>
              <a:t>r</a:t>
            </a:r>
            <a:r>
              <a:rPr sz="2700" spc="-5" dirty="0">
                <a:latin typeface="Times New Roman"/>
                <a:cs typeface="Times New Roman"/>
              </a:rPr>
              <a:t>s</a:t>
            </a:r>
            <a:r>
              <a:rPr sz="2700" dirty="0">
                <a:latin typeface="Times New Roman"/>
                <a:cs typeface="Times New Roman"/>
              </a:rPr>
              <a:t>	</a:t>
            </a:r>
            <a:r>
              <a:rPr sz="2700" spc="-5" dirty="0">
                <a:latin typeface="Times New Roman"/>
                <a:cs typeface="Times New Roman"/>
              </a:rPr>
              <a:t>(D</a:t>
            </a:r>
            <a:r>
              <a:rPr sz="2700" spc="-10" dirty="0">
                <a:latin typeface="Times New Roman"/>
                <a:cs typeface="Times New Roman"/>
              </a:rPr>
              <a:t>)</a:t>
            </a:r>
            <a:r>
              <a:rPr sz="2700" spc="5" dirty="0">
                <a:latin typeface="Times New Roman"/>
                <a:cs typeface="Times New Roman"/>
              </a:rPr>
              <a:t>:</a:t>
            </a:r>
            <a:r>
              <a:rPr sz="2700" dirty="0">
                <a:latin typeface="Times New Roman"/>
                <a:cs typeface="Times New Roman"/>
              </a:rPr>
              <a:t>-Renal	tubular	dysplasia,	</a:t>
            </a:r>
            <a:r>
              <a:rPr sz="2700" spc="-75" dirty="0">
                <a:latin typeface="Times New Roman"/>
                <a:cs typeface="Times New Roman"/>
              </a:rPr>
              <a:t>s</a:t>
            </a:r>
            <a:r>
              <a:rPr sz="2700" spc="-80" dirty="0">
                <a:latin typeface="Times New Roman"/>
                <a:cs typeface="Times New Roman"/>
              </a:rPr>
              <a:t>k</a:t>
            </a:r>
            <a:r>
              <a:rPr sz="2700" spc="-65" dirty="0">
                <a:latin typeface="Times New Roman"/>
                <a:cs typeface="Times New Roman"/>
              </a:rPr>
              <a:t>u</a:t>
            </a:r>
            <a:r>
              <a:rPr sz="2700" spc="-70" dirty="0">
                <a:latin typeface="Times New Roman"/>
                <a:cs typeface="Times New Roman"/>
              </a:rPr>
              <a:t>l</a:t>
            </a:r>
            <a:r>
              <a:rPr sz="2700" dirty="0">
                <a:latin typeface="Times New Roman"/>
                <a:cs typeface="Times New Roman"/>
              </a:rPr>
              <a:t>l  hypoplasia,</a:t>
            </a:r>
            <a:r>
              <a:rPr sz="2700" spc="-2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oligohydramnios,</a:t>
            </a:r>
            <a:r>
              <a:rPr sz="2700" spc="-3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pulmonary</a:t>
            </a:r>
            <a:r>
              <a:rPr sz="2700" spc="-11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hypoplasia.</a:t>
            </a:r>
            <a:endParaRPr sz="2700">
              <a:latin typeface="Times New Roman"/>
              <a:cs typeface="Times New Roman"/>
            </a:endParaRPr>
          </a:p>
          <a:p>
            <a:pPr marL="12700" marR="7620" algn="just">
              <a:lnSpc>
                <a:spcPct val="100000"/>
              </a:lnSpc>
              <a:spcBef>
                <a:spcPts val="395"/>
              </a:spcBef>
            </a:pPr>
            <a:r>
              <a:rPr sz="2700" spc="-5" dirty="0">
                <a:latin typeface="Times New Roman"/>
                <a:cs typeface="Times New Roman"/>
              </a:rPr>
              <a:t>Antineoplastics</a:t>
            </a:r>
            <a:r>
              <a:rPr sz="2700" dirty="0">
                <a:latin typeface="Times New Roman"/>
                <a:cs typeface="Times New Roman"/>
              </a:rPr>
              <a:t> </a:t>
            </a:r>
            <a:r>
              <a:rPr sz="2700" spc="-10" dirty="0">
                <a:latin typeface="Times New Roman"/>
                <a:cs typeface="Times New Roman"/>
              </a:rPr>
              <a:t>(D):-</a:t>
            </a:r>
            <a:r>
              <a:rPr sz="2700" spc="-5" dirty="0">
                <a:latin typeface="Times New Roman"/>
                <a:cs typeface="Times New Roman"/>
              </a:rPr>
              <a:t> alkylating</a:t>
            </a:r>
            <a:r>
              <a:rPr sz="2700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agents:-</a:t>
            </a:r>
            <a:r>
              <a:rPr sz="2700" dirty="0">
                <a:latin typeface="Times New Roman"/>
                <a:cs typeface="Times New Roman"/>
              </a:rPr>
              <a:t> </a:t>
            </a:r>
            <a:r>
              <a:rPr sz="2700" spc="-55" dirty="0">
                <a:latin typeface="Times New Roman"/>
                <a:cs typeface="Times New Roman"/>
              </a:rPr>
              <a:t>Growth </a:t>
            </a:r>
            <a:r>
              <a:rPr sz="2700" spc="-66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retardation, </a:t>
            </a:r>
            <a:r>
              <a:rPr sz="2700" spc="-10" dirty="0">
                <a:latin typeface="Times New Roman"/>
                <a:cs typeface="Times New Roman"/>
              </a:rPr>
              <a:t>microphthalmia, </a:t>
            </a:r>
            <a:r>
              <a:rPr sz="2700" spc="-5" dirty="0">
                <a:latin typeface="Times New Roman"/>
                <a:cs typeface="Times New Roman"/>
              </a:rPr>
              <a:t>cloudy </a:t>
            </a:r>
            <a:r>
              <a:rPr sz="2700" dirty="0">
                <a:latin typeface="Times New Roman"/>
                <a:cs typeface="Times New Roman"/>
              </a:rPr>
              <a:t>cornea, agenesis </a:t>
            </a:r>
            <a:r>
              <a:rPr sz="2700" spc="5" dirty="0">
                <a:latin typeface="Times New Roman"/>
                <a:cs typeface="Times New Roman"/>
              </a:rPr>
              <a:t>of </a:t>
            </a:r>
            <a:r>
              <a:rPr sz="2700" spc="-660" dirty="0">
                <a:latin typeface="Times New Roman"/>
                <a:cs typeface="Times New Roman"/>
              </a:rPr>
              <a:t> </a:t>
            </a:r>
            <a:r>
              <a:rPr sz="2700" spc="-45" dirty="0">
                <a:latin typeface="Times New Roman"/>
                <a:cs typeface="Times New Roman"/>
              </a:rPr>
              <a:t>kidney,</a:t>
            </a:r>
            <a:r>
              <a:rPr sz="2700" spc="-8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cardiac</a:t>
            </a:r>
            <a:r>
              <a:rPr sz="2700" spc="-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defects</a:t>
            </a:r>
            <a:endParaRPr sz="2700">
              <a:latin typeface="Times New Roman"/>
              <a:cs typeface="Times New Roman"/>
            </a:endParaRPr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065020" y="659891"/>
            <a:ext cx="7612380" cy="522731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738871" y="4905755"/>
            <a:ext cx="2929128" cy="1952242"/>
          </a:xfrm>
          <a:prstGeom prst="rect">
            <a:avLst/>
          </a:prstGeom>
        </p:spPr>
      </p:pic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77</a:t>
            </a:fld>
            <a:endParaRPr lang="en-US"/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82114" y="1640458"/>
            <a:ext cx="341375" cy="256032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82114" y="2926969"/>
            <a:ext cx="341375" cy="256032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182114" y="3868877"/>
            <a:ext cx="228600" cy="170992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2425445" y="1490598"/>
            <a:ext cx="7722234" cy="38315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8255" algn="just">
              <a:lnSpc>
                <a:spcPct val="100000"/>
              </a:lnSpc>
              <a:spcBef>
                <a:spcPts val="100"/>
              </a:spcBef>
            </a:pPr>
            <a:r>
              <a:rPr sz="2700" dirty="0">
                <a:latin typeface="Times New Roman"/>
                <a:cs typeface="Times New Roman"/>
              </a:rPr>
              <a:t>antimetabolite agents </a:t>
            </a:r>
            <a:r>
              <a:rPr sz="2700" spc="-5" dirty="0">
                <a:latin typeface="Times New Roman"/>
                <a:cs typeface="Times New Roman"/>
              </a:rPr>
              <a:t>Growth retardation, </a:t>
            </a:r>
            <a:r>
              <a:rPr sz="2700" spc="-30" dirty="0">
                <a:latin typeface="Times New Roman"/>
                <a:cs typeface="Times New Roman"/>
              </a:rPr>
              <a:t>malformation </a:t>
            </a:r>
            <a:r>
              <a:rPr sz="2700" spc="-66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of</a:t>
            </a:r>
            <a:r>
              <a:rPr sz="2700" spc="5" dirty="0">
                <a:latin typeface="Times New Roman"/>
                <a:cs typeface="Times New Roman"/>
              </a:rPr>
              <a:t> </a:t>
            </a:r>
            <a:r>
              <a:rPr sz="2700" spc="-55" dirty="0">
                <a:latin typeface="Times New Roman"/>
                <a:cs typeface="Times New Roman"/>
              </a:rPr>
              <a:t>ear,</a:t>
            </a:r>
            <a:r>
              <a:rPr sz="2700" spc="-5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eye,</a:t>
            </a:r>
            <a:r>
              <a:rPr sz="2700" spc="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nose,</a:t>
            </a:r>
            <a:r>
              <a:rPr sz="2700" spc="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cleft</a:t>
            </a:r>
            <a:r>
              <a:rPr sz="2700" spc="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palate,</a:t>
            </a:r>
            <a:r>
              <a:rPr sz="2700" spc="5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malformation</a:t>
            </a:r>
            <a:r>
              <a:rPr sz="2700" dirty="0">
                <a:latin typeface="Times New Roman"/>
                <a:cs typeface="Times New Roman"/>
              </a:rPr>
              <a:t> of </a:t>
            </a:r>
            <a:r>
              <a:rPr sz="2700" spc="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extremities,</a:t>
            </a:r>
            <a:r>
              <a:rPr sz="2700" spc="-20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fingers,</a:t>
            </a:r>
            <a:r>
              <a:rPr sz="2700" spc="-5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brain,</a:t>
            </a:r>
            <a:r>
              <a:rPr sz="2700" spc="-4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skull.</a:t>
            </a:r>
            <a:endParaRPr sz="2700">
              <a:latin typeface="Times New Roman"/>
              <a:cs typeface="Times New Roman"/>
            </a:endParaRPr>
          </a:p>
          <a:p>
            <a:pPr marL="12700" marR="5080">
              <a:lnSpc>
                <a:spcPct val="102499"/>
              </a:lnSpc>
              <a:spcBef>
                <a:spcPts val="330"/>
              </a:spcBef>
              <a:tabLst>
                <a:tab pos="1250315" algn="l"/>
                <a:tab pos="1288415" algn="l"/>
                <a:tab pos="1460500" algn="l"/>
                <a:tab pos="2417445" algn="l"/>
                <a:tab pos="2451100" algn="l"/>
                <a:tab pos="2828925" algn="l"/>
                <a:tab pos="2862580" algn="l"/>
                <a:tab pos="3992245" algn="l"/>
                <a:tab pos="4180840" algn="l"/>
                <a:tab pos="4862195" algn="l"/>
                <a:tab pos="5237480" algn="l"/>
                <a:tab pos="5752465" algn="l"/>
                <a:tab pos="6059170" algn="l"/>
                <a:tab pos="6438265" algn="l"/>
                <a:tab pos="6866890" algn="l"/>
                <a:tab pos="6991350" algn="l"/>
              </a:tabLst>
            </a:pPr>
            <a:r>
              <a:rPr sz="2700" dirty="0">
                <a:latin typeface="Times New Roman"/>
                <a:cs typeface="Times New Roman"/>
              </a:rPr>
              <a:t>Carbamazepine</a:t>
            </a:r>
            <a:r>
              <a:rPr sz="2700" spc="190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(C):-Craniofacial</a:t>
            </a:r>
            <a:r>
              <a:rPr sz="2700" spc="185" dirty="0">
                <a:latin typeface="Times New Roman"/>
                <a:cs typeface="Times New Roman"/>
              </a:rPr>
              <a:t> </a:t>
            </a:r>
            <a:r>
              <a:rPr sz="2700" spc="-10" dirty="0">
                <a:latin typeface="Times New Roman"/>
                <a:cs typeface="Times New Roman"/>
              </a:rPr>
              <a:t>abnormalities,</a:t>
            </a:r>
            <a:r>
              <a:rPr sz="2700" spc="185" dirty="0">
                <a:latin typeface="Times New Roman"/>
                <a:cs typeface="Times New Roman"/>
              </a:rPr>
              <a:t> </a:t>
            </a:r>
            <a:r>
              <a:rPr sz="2700" spc="-55" dirty="0">
                <a:latin typeface="Times New Roman"/>
                <a:cs typeface="Times New Roman"/>
              </a:rPr>
              <a:t>growth </a:t>
            </a:r>
            <a:r>
              <a:rPr sz="2700" spc="-66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retardation, neural tube defects, fingernail hypoplasia </a:t>
            </a:r>
            <a:r>
              <a:rPr sz="2700" spc="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Cocaine			(C):-		</a:t>
            </a:r>
            <a:r>
              <a:rPr sz="2700" spc="-5" dirty="0">
                <a:latin typeface="Times New Roman"/>
                <a:cs typeface="Times New Roman"/>
              </a:rPr>
              <a:t>Premature		birth,	</a:t>
            </a:r>
            <a:r>
              <a:rPr sz="2700" dirty="0">
                <a:latin typeface="Times New Roman"/>
                <a:cs typeface="Times New Roman"/>
              </a:rPr>
              <a:t>abrupt	</a:t>
            </a:r>
            <a:r>
              <a:rPr sz="2700" spc="-45" dirty="0">
                <a:latin typeface="Times New Roman"/>
                <a:cs typeface="Times New Roman"/>
              </a:rPr>
              <a:t>placenta, </a:t>
            </a:r>
            <a:r>
              <a:rPr sz="2700" spc="-4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prina</a:t>
            </a:r>
            <a:r>
              <a:rPr sz="2700" spc="10" dirty="0">
                <a:latin typeface="Times New Roman"/>
                <a:cs typeface="Times New Roman"/>
              </a:rPr>
              <a:t>t</a:t>
            </a:r>
            <a:r>
              <a:rPr sz="2700" spc="-15" dirty="0">
                <a:latin typeface="Times New Roman"/>
                <a:cs typeface="Times New Roman"/>
              </a:rPr>
              <a:t>a</a:t>
            </a:r>
            <a:r>
              <a:rPr sz="2700" dirty="0">
                <a:latin typeface="Times New Roman"/>
                <a:cs typeface="Times New Roman"/>
              </a:rPr>
              <a:t>l	</a:t>
            </a:r>
            <a:r>
              <a:rPr sz="2700" spc="-25" dirty="0">
                <a:latin typeface="Times New Roman"/>
                <a:cs typeface="Times New Roman"/>
              </a:rPr>
              <a:t>m</a:t>
            </a:r>
            <a:r>
              <a:rPr sz="2700" spc="-20" dirty="0">
                <a:latin typeface="Times New Roman"/>
                <a:cs typeface="Times New Roman"/>
              </a:rPr>
              <a:t>o</a:t>
            </a:r>
            <a:r>
              <a:rPr sz="2700" spc="-25" dirty="0">
                <a:latin typeface="Times New Roman"/>
                <a:cs typeface="Times New Roman"/>
              </a:rPr>
              <a:t>r</a:t>
            </a:r>
            <a:r>
              <a:rPr sz="2700" spc="-20" dirty="0">
                <a:latin typeface="Times New Roman"/>
                <a:cs typeface="Times New Roman"/>
              </a:rPr>
              <a:t>bidit</a:t>
            </a:r>
            <a:r>
              <a:rPr sz="2700" spc="-200" dirty="0">
                <a:latin typeface="Times New Roman"/>
                <a:cs typeface="Times New Roman"/>
              </a:rPr>
              <a:t>y</a:t>
            </a:r>
            <a:r>
              <a:rPr sz="2700" dirty="0">
                <a:latin typeface="Times New Roman"/>
                <a:cs typeface="Times New Roman"/>
              </a:rPr>
              <a:t>,	gr</a:t>
            </a:r>
            <a:r>
              <a:rPr sz="2700" spc="10" dirty="0">
                <a:latin typeface="Times New Roman"/>
                <a:cs typeface="Times New Roman"/>
              </a:rPr>
              <a:t>o</a:t>
            </a:r>
            <a:r>
              <a:rPr sz="2700" spc="-5" dirty="0">
                <a:latin typeface="Times New Roman"/>
                <a:cs typeface="Times New Roman"/>
              </a:rPr>
              <a:t>wth</a:t>
            </a:r>
            <a:r>
              <a:rPr sz="2700" dirty="0">
                <a:latin typeface="Times New Roman"/>
                <a:cs typeface="Times New Roman"/>
              </a:rPr>
              <a:t>	retardation,	stro</a:t>
            </a:r>
            <a:r>
              <a:rPr sz="2700" spc="5" dirty="0">
                <a:latin typeface="Times New Roman"/>
                <a:cs typeface="Times New Roman"/>
              </a:rPr>
              <a:t>k</a:t>
            </a:r>
            <a:r>
              <a:rPr sz="2700" dirty="0">
                <a:latin typeface="Times New Roman"/>
                <a:cs typeface="Times New Roman"/>
              </a:rPr>
              <a:t>e,	bo</a:t>
            </a:r>
            <a:r>
              <a:rPr sz="2700" spc="-20" dirty="0">
                <a:latin typeface="Times New Roman"/>
                <a:cs typeface="Times New Roman"/>
              </a:rPr>
              <a:t>w</a:t>
            </a:r>
            <a:r>
              <a:rPr sz="2700" dirty="0">
                <a:latin typeface="Times New Roman"/>
                <a:cs typeface="Times New Roman"/>
              </a:rPr>
              <a:t>el  atr</a:t>
            </a:r>
            <a:r>
              <a:rPr sz="2700" spc="5" dirty="0">
                <a:latin typeface="Times New Roman"/>
                <a:cs typeface="Times New Roman"/>
              </a:rPr>
              <a:t>e</a:t>
            </a:r>
            <a:r>
              <a:rPr sz="2700" spc="-5" dirty="0">
                <a:latin typeface="Times New Roman"/>
                <a:cs typeface="Times New Roman"/>
              </a:rPr>
              <a:t>sias,</a:t>
            </a:r>
            <a:r>
              <a:rPr sz="2700" dirty="0">
                <a:latin typeface="Times New Roman"/>
                <a:cs typeface="Times New Roman"/>
              </a:rPr>
              <a:t>		de</a:t>
            </a:r>
            <a:r>
              <a:rPr sz="2700" spc="-20" dirty="0">
                <a:latin typeface="Times New Roman"/>
                <a:cs typeface="Times New Roman"/>
              </a:rPr>
              <a:t>f</a:t>
            </a:r>
            <a:r>
              <a:rPr sz="2700" dirty="0">
                <a:latin typeface="Times New Roman"/>
                <a:cs typeface="Times New Roman"/>
              </a:rPr>
              <a:t>e</a:t>
            </a:r>
            <a:r>
              <a:rPr sz="2700" spc="-15" dirty="0">
                <a:latin typeface="Times New Roman"/>
                <a:cs typeface="Times New Roman"/>
              </a:rPr>
              <a:t>c</a:t>
            </a:r>
            <a:r>
              <a:rPr sz="2700" spc="-5" dirty="0">
                <a:latin typeface="Times New Roman"/>
                <a:cs typeface="Times New Roman"/>
              </a:rPr>
              <a:t>ts</a:t>
            </a:r>
            <a:r>
              <a:rPr sz="2700" dirty="0">
                <a:latin typeface="Times New Roman"/>
                <a:cs typeface="Times New Roman"/>
              </a:rPr>
              <a:t>	</a:t>
            </a:r>
            <a:r>
              <a:rPr sz="2700" spc="5" dirty="0">
                <a:latin typeface="Times New Roman"/>
                <a:cs typeface="Times New Roman"/>
              </a:rPr>
              <a:t>o</a:t>
            </a:r>
            <a:r>
              <a:rPr sz="2700" dirty="0">
                <a:latin typeface="Times New Roman"/>
                <a:cs typeface="Times New Roman"/>
              </a:rPr>
              <a:t>f		ge</a:t>
            </a:r>
            <a:r>
              <a:rPr sz="2700" spc="-15" dirty="0">
                <a:latin typeface="Times New Roman"/>
                <a:cs typeface="Times New Roman"/>
              </a:rPr>
              <a:t>n</a:t>
            </a:r>
            <a:r>
              <a:rPr sz="2700" dirty="0">
                <a:latin typeface="Times New Roman"/>
                <a:cs typeface="Times New Roman"/>
              </a:rPr>
              <a:t>i</a:t>
            </a:r>
            <a:r>
              <a:rPr sz="2700" spc="-15" dirty="0">
                <a:latin typeface="Times New Roman"/>
                <a:cs typeface="Times New Roman"/>
              </a:rPr>
              <a:t>t</a:t>
            </a:r>
            <a:r>
              <a:rPr sz="2700" dirty="0">
                <a:latin typeface="Times New Roman"/>
                <a:cs typeface="Times New Roman"/>
              </a:rPr>
              <a:t>ou</a:t>
            </a:r>
            <a:r>
              <a:rPr sz="2700" spc="-15" dirty="0">
                <a:latin typeface="Times New Roman"/>
                <a:cs typeface="Times New Roman"/>
              </a:rPr>
              <a:t>r</a:t>
            </a:r>
            <a:r>
              <a:rPr sz="2700" dirty="0">
                <a:latin typeface="Times New Roman"/>
                <a:cs typeface="Times New Roman"/>
              </a:rPr>
              <a:t>i</a:t>
            </a:r>
            <a:r>
              <a:rPr sz="2700" spc="-15" dirty="0">
                <a:latin typeface="Times New Roman"/>
                <a:cs typeface="Times New Roman"/>
              </a:rPr>
              <a:t>na</a:t>
            </a:r>
            <a:r>
              <a:rPr sz="2700" dirty="0">
                <a:latin typeface="Times New Roman"/>
                <a:cs typeface="Times New Roman"/>
              </a:rPr>
              <a:t>ry	</a:t>
            </a:r>
            <a:r>
              <a:rPr sz="2700" spc="-5" dirty="0">
                <a:latin typeface="Times New Roman"/>
                <a:cs typeface="Times New Roman"/>
              </a:rPr>
              <a:t>syste</a:t>
            </a:r>
            <a:r>
              <a:rPr sz="2700" spc="-20" dirty="0">
                <a:latin typeface="Times New Roman"/>
                <a:cs typeface="Times New Roman"/>
              </a:rPr>
              <a:t>m</a:t>
            </a:r>
            <a:r>
              <a:rPr sz="2700" dirty="0">
                <a:latin typeface="Times New Roman"/>
                <a:cs typeface="Times New Roman"/>
              </a:rPr>
              <a:t>,	he</a:t>
            </a:r>
            <a:r>
              <a:rPr sz="2700" spc="5" dirty="0">
                <a:latin typeface="Times New Roman"/>
                <a:cs typeface="Times New Roman"/>
              </a:rPr>
              <a:t>a</a:t>
            </a:r>
            <a:r>
              <a:rPr sz="2700" dirty="0">
                <a:latin typeface="Times New Roman"/>
                <a:cs typeface="Times New Roman"/>
              </a:rPr>
              <a:t>rt,		li</a:t>
            </a:r>
            <a:r>
              <a:rPr sz="2700" spc="-30" dirty="0">
                <a:latin typeface="Times New Roman"/>
                <a:cs typeface="Times New Roman"/>
              </a:rPr>
              <a:t>m</a:t>
            </a:r>
            <a:r>
              <a:rPr sz="2700" dirty="0">
                <a:latin typeface="Times New Roman"/>
                <a:cs typeface="Times New Roman"/>
              </a:rPr>
              <a:t>b,  </a:t>
            </a:r>
            <a:r>
              <a:rPr sz="2700" spc="-5" dirty="0">
                <a:latin typeface="Times New Roman"/>
                <a:cs typeface="Times New Roman"/>
              </a:rPr>
              <a:t>face.</a:t>
            </a:r>
            <a:endParaRPr sz="2700">
              <a:latin typeface="Times New Roman"/>
              <a:cs typeface="Times New Roman"/>
            </a:endParaRPr>
          </a:p>
        </p:txBody>
      </p: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075688" y="656844"/>
            <a:ext cx="1498091" cy="411479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738871" y="4905755"/>
            <a:ext cx="2929128" cy="1952242"/>
          </a:xfrm>
          <a:prstGeom prst="rect">
            <a:avLst/>
          </a:prstGeom>
        </p:spPr>
      </p:pic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78</a:t>
            </a:fld>
            <a:endParaRPr lang="en-US"/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82114" y="1640458"/>
            <a:ext cx="341375" cy="256032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82114" y="2103754"/>
            <a:ext cx="341375" cy="256032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2425445" y="1438782"/>
            <a:ext cx="5857240" cy="9525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9060" marR="5080" indent="-86995">
              <a:lnSpc>
                <a:spcPct val="112599"/>
              </a:lnSpc>
              <a:spcBef>
                <a:spcPts val="100"/>
              </a:spcBef>
            </a:pPr>
            <a:r>
              <a:rPr sz="2700" dirty="0">
                <a:latin typeface="Times New Roman"/>
                <a:cs typeface="Times New Roman"/>
              </a:rPr>
              <a:t>Iodides</a:t>
            </a:r>
            <a:r>
              <a:rPr sz="2700" spc="-20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(D):-</a:t>
            </a:r>
            <a:r>
              <a:rPr sz="2700" spc="-35" dirty="0">
                <a:latin typeface="Times New Roman"/>
                <a:cs typeface="Times New Roman"/>
              </a:rPr>
              <a:t> </a:t>
            </a:r>
            <a:r>
              <a:rPr sz="2700" spc="-30" dirty="0">
                <a:latin typeface="Times New Roman"/>
                <a:cs typeface="Times New Roman"/>
              </a:rPr>
              <a:t>Goiter,</a:t>
            </a:r>
            <a:r>
              <a:rPr sz="2700" spc="-70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fetal</a:t>
            </a:r>
            <a:r>
              <a:rPr sz="2700" spc="-4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hypothyroidism. </a:t>
            </a:r>
            <a:r>
              <a:rPr sz="2700" spc="-66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Lithium</a:t>
            </a:r>
            <a:r>
              <a:rPr sz="2700" spc="-20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(D):-</a:t>
            </a:r>
            <a:r>
              <a:rPr sz="2700" spc="-35" dirty="0">
                <a:latin typeface="Times New Roman"/>
                <a:cs typeface="Times New Roman"/>
              </a:rPr>
              <a:t> </a:t>
            </a:r>
            <a:r>
              <a:rPr sz="2700" spc="-30" dirty="0">
                <a:latin typeface="Times New Roman"/>
                <a:cs typeface="Times New Roman"/>
              </a:rPr>
              <a:t>Ebstein’s</a:t>
            </a:r>
            <a:r>
              <a:rPr sz="2700" spc="-120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anomaly</a:t>
            </a:r>
            <a:endParaRPr sz="2700">
              <a:latin typeface="Times New Roman"/>
              <a:cs typeface="Times New Roman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182114" y="2566161"/>
            <a:ext cx="216407" cy="256032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2425445" y="2416302"/>
            <a:ext cx="674306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78740">
              <a:lnSpc>
                <a:spcPct val="100000"/>
              </a:lnSpc>
              <a:spcBef>
                <a:spcPts val="100"/>
              </a:spcBef>
              <a:tabLst>
                <a:tab pos="2187575" algn="l"/>
                <a:tab pos="4411345" algn="l"/>
                <a:tab pos="5289550" algn="l"/>
                <a:tab pos="6224905" algn="l"/>
              </a:tabLst>
            </a:pPr>
            <a:r>
              <a:rPr sz="2700" spc="-215" dirty="0">
                <a:latin typeface="Times New Roman"/>
                <a:cs typeface="Times New Roman"/>
              </a:rPr>
              <a:t>T</a:t>
            </a:r>
            <a:r>
              <a:rPr sz="2700" spc="-15" dirty="0">
                <a:latin typeface="Times New Roman"/>
                <a:cs typeface="Times New Roman"/>
              </a:rPr>
              <a:t>e</a:t>
            </a:r>
            <a:r>
              <a:rPr sz="2700" dirty="0">
                <a:latin typeface="Times New Roman"/>
                <a:cs typeface="Times New Roman"/>
              </a:rPr>
              <a:t>t</a:t>
            </a:r>
            <a:r>
              <a:rPr sz="2700" spc="-20" dirty="0">
                <a:latin typeface="Times New Roman"/>
                <a:cs typeface="Times New Roman"/>
              </a:rPr>
              <a:t>r</a:t>
            </a:r>
            <a:r>
              <a:rPr sz="2700" spc="-15" dirty="0">
                <a:latin typeface="Times New Roman"/>
                <a:cs typeface="Times New Roman"/>
              </a:rPr>
              <a:t>ac</a:t>
            </a:r>
            <a:r>
              <a:rPr sz="2700" dirty="0">
                <a:latin typeface="Times New Roman"/>
                <a:cs typeface="Times New Roman"/>
              </a:rPr>
              <a:t>y</a:t>
            </a:r>
            <a:r>
              <a:rPr sz="2700" spc="-20" dirty="0">
                <a:latin typeface="Times New Roman"/>
                <a:cs typeface="Times New Roman"/>
              </a:rPr>
              <a:t>c</a:t>
            </a:r>
            <a:r>
              <a:rPr sz="2700" dirty="0">
                <a:latin typeface="Times New Roman"/>
                <a:cs typeface="Times New Roman"/>
              </a:rPr>
              <a:t>l</a:t>
            </a:r>
            <a:r>
              <a:rPr sz="2700" spc="-25" dirty="0">
                <a:latin typeface="Times New Roman"/>
                <a:cs typeface="Times New Roman"/>
              </a:rPr>
              <a:t>i</a:t>
            </a:r>
            <a:r>
              <a:rPr sz="2700" dirty="0">
                <a:latin typeface="Times New Roman"/>
                <a:cs typeface="Times New Roman"/>
              </a:rPr>
              <a:t>n</a:t>
            </a:r>
            <a:r>
              <a:rPr sz="2700" spc="-30" dirty="0">
                <a:latin typeface="Times New Roman"/>
                <a:cs typeface="Times New Roman"/>
              </a:rPr>
              <a:t>e</a:t>
            </a:r>
            <a:r>
              <a:rPr sz="2700" spc="-5" dirty="0">
                <a:latin typeface="Times New Roman"/>
                <a:cs typeface="Times New Roman"/>
              </a:rPr>
              <a:t>s</a:t>
            </a:r>
            <a:r>
              <a:rPr sz="2700" dirty="0">
                <a:latin typeface="Times New Roman"/>
                <a:cs typeface="Times New Roman"/>
              </a:rPr>
              <a:t>	</a:t>
            </a:r>
            <a:r>
              <a:rPr sz="2700" spc="-25" dirty="0">
                <a:latin typeface="Times New Roman"/>
                <a:cs typeface="Times New Roman"/>
              </a:rPr>
              <a:t>(</a:t>
            </a:r>
            <a:r>
              <a:rPr sz="2700" spc="-35" dirty="0">
                <a:latin typeface="Times New Roman"/>
                <a:cs typeface="Times New Roman"/>
              </a:rPr>
              <a:t>D</a:t>
            </a:r>
            <a:r>
              <a:rPr sz="2700" spc="-25" dirty="0">
                <a:latin typeface="Times New Roman"/>
                <a:cs typeface="Times New Roman"/>
              </a:rPr>
              <a:t>)</a:t>
            </a:r>
            <a:r>
              <a:rPr sz="2700" spc="-15" dirty="0">
                <a:latin typeface="Times New Roman"/>
                <a:cs typeface="Times New Roman"/>
              </a:rPr>
              <a:t>:</a:t>
            </a:r>
            <a:r>
              <a:rPr sz="2700" spc="-25" dirty="0">
                <a:latin typeface="Times New Roman"/>
                <a:cs typeface="Times New Roman"/>
              </a:rPr>
              <a:t>-</a:t>
            </a:r>
            <a:r>
              <a:rPr sz="2700" spc="-254" dirty="0">
                <a:latin typeface="Times New Roman"/>
                <a:cs typeface="Times New Roman"/>
              </a:rPr>
              <a:t>W</a:t>
            </a:r>
            <a:r>
              <a:rPr sz="2700" spc="-25" dirty="0">
                <a:latin typeface="Times New Roman"/>
                <a:cs typeface="Times New Roman"/>
              </a:rPr>
              <a:t>ea</a:t>
            </a:r>
            <a:r>
              <a:rPr sz="2700" spc="-20" dirty="0">
                <a:latin typeface="Times New Roman"/>
                <a:cs typeface="Times New Roman"/>
              </a:rPr>
              <a:t>k</a:t>
            </a:r>
            <a:r>
              <a:rPr sz="2700" spc="-25" dirty="0">
                <a:latin typeface="Times New Roman"/>
                <a:cs typeface="Times New Roman"/>
              </a:rPr>
              <a:t>e</a:t>
            </a:r>
            <a:r>
              <a:rPr sz="2700" spc="-20" dirty="0">
                <a:latin typeface="Times New Roman"/>
                <a:cs typeface="Times New Roman"/>
              </a:rPr>
              <a:t>n</a:t>
            </a:r>
            <a:r>
              <a:rPr sz="2700" dirty="0">
                <a:latin typeface="Times New Roman"/>
                <a:cs typeface="Times New Roman"/>
              </a:rPr>
              <a:t>d	</a:t>
            </a:r>
            <a:r>
              <a:rPr sz="2700" spc="-15" dirty="0">
                <a:latin typeface="Times New Roman"/>
                <a:cs typeface="Times New Roman"/>
              </a:rPr>
              <a:t>f</a:t>
            </a:r>
            <a:r>
              <a:rPr sz="2700" dirty="0">
                <a:latin typeface="Times New Roman"/>
                <a:cs typeface="Times New Roman"/>
              </a:rPr>
              <a:t>etal	</a:t>
            </a:r>
            <a:r>
              <a:rPr sz="2700" spc="5" dirty="0">
                <a:latin typeface="Times New Roman"/>
                <a:cs typeface="Times New Roman"/>
              </a:rPr>
              <a:t>bon</a:t>
            </a:r>
            <a:r>
              <a:rPr sz="2700" dirty="0">
                <a:latin typeface="Times New Roman"/>
                <a:cs typeface="Times New Roman"/>
              </a:rPr>
              <a:t>e	and  </a:t>
            </a:r>
            <a:r>
              <a:rPr sz="2700" spc="-5" dirty="0">
                <a:latin typeface="Times New Roman"/>
                <a:cs typeface="Times New Roman"/>
              </a:rPr>
              <a:t>enamel </a:t>
            </a:r>
            <a:r>
              <a:rPr sz="2700" dirty="0">
                <a:latin typeface="Times New Roman"/>
                <a:cs typeface="Times New Roman"/>
              </a:rPr>
              <a:t>dysplasia,</a:t>
            </a:r>
            <a:r>
              <a:rPr sz="2700" spc="-3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permanent</a:t>
            </a:r>
            <a:r>
              <a:rPr sz="2700" spc="-6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tooth</a:t>
            </a:r>
            <a:r>
              <a:rPr sz="2700" spc="-6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discoloration.</a:t>
            </a:r>
            <a:endParaRPr sz="27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403206" y="2416302"/>
            <a:ext cx="732155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700" spc="5" dirty="0">
                <a:solidFill>
                  <a:srgbClr val="FF3399"/>
                </a:solidFill>
                <a:latin typeface="Times New Roman"/>
                <a:cs typeface="Times New Roman"/>
              </a:rPr>
              <a:t>too</a:t>
            </a:r>
            <a:r>
              <a:rPr sz="2700" spc="-10" dirty="0">
                <a:solidFill>
                  <a:srgbClr val="FF3399"/>
                </a:solidFill>
                <a:latin typeface="Times New Roman"/>
                <a:cs typeface="Times New Roman"/>
              </a:rPr>
              <a:t>t</a:t>
            </a:r>
            <a:r>
              <a:rPr sz="2700" dirty="0">
                <a:solidFill>
                  <a:srgbClr val="FF3399"/>
                </a:solidFill>
                <a:latin typeface="Times New Roman"/>
                <a:cs typeface="Times New Roman"/>
              </a:rPr>
              <a:t>h</a:t>
            </a:r>
            <a:endParaRPr sz="2700">
              <a:latin typeface="Times New Roman"/>
              <a:cs typeface="Times New Roman"/>
            </a:endParaRPr>
          </a:p>
        </p:txBody>
      </p: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075688" y="656844"/>
            <a:ext cx="1627632" cy="411479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738871" y="4905755"/>
            <a:ext cx="2929128" cy="1952242"/>
          </a:xfrm>
          <a:prstGeom prst="rect">
            <a:avLst/>
          </a:prstGeom>
        </p:spPr>
      </p:pic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79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97432" y="677926"/>
            <a:ext cx="7519034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150" dirty="0">
                <a:latin typeface="Trebuchet MS"/>
                <a:cs typeface="Trebuchet MS"/>
              </a:rPr>
              <a:t>NECESSITIES</a:t>
            </a:r>
            <a:r>
              <a:rPr sz="3600" spc="-320" dirty="0">
                <a:latin typeface="Trebuchet MS"/>
                <a:cs typeface="Trebuchet MS"/>
              </a:rPr>
              <a:t> </a:t>
            </a:r>
            <a:r>
              <a:rPr sz="3600" spc="-80" dirty="0">
                <a:latin typeface="Trebuchet MS"/>
                <a:cs typeface="Trebuchet MS"/>
              </a:rPr>
              <a:t>OF</a:t>
            </a:r>
            <a:r>
              <a:rPr sz="3600" spc="-365" dirty="0">
                <a:latin typeface="Trebuchet MS"/>
                <a:cs typeface="Trebuchet MS"/>
              </a:rPr>
              <a:t> </a:t>
            </a:r>
            <a:r>
              <a:rPr sz="3600" spc="-180" dirty="0">
                <a:latin typeface="Trebuchet MS"/>
                <a:cs typeface="Trebuchet MS"/>
              </a:rPr>
              <a:t>TOXICOLOGICALSTUDIES</a:t>
            </a:r>
            <a:endParaRPr sz="36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97432" y="1819148"/>
            <a:ext cx="5593715" cy="14947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10820" indent="-198120">
              <a:lnSpc>
                <a:spcPct val="100000"/>
              </a:lnSpc>
              <a:spcBef>
                <a:spcPts val="95"/>
              </a:spcBef>
              <a:buClr>
                <a:srgbClr val="C00000"/>
              </a:buClr>
              <a:buSzPct val="66071"/>
              <a:buFont typeface="Wingdings"/>
              <a:buChar char=""/>
              <a:tabLst>
                <a:tab pos="210820" algn="l"/>
              </a:tabLst>
            </a:pPr>
            <a:r>
              <a:rPr sz="28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B</a:t>
            </a:r>
            <a:r>
              <a:rPr sz="2800" b="1" spc="-20" dirty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sz="28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nefit</a:t>
            </a:r>
            <a:r>
              <a:rPr sz="2800" b="1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b="1" spc="-85" dirty="0">
                <a:solidFill>
                  <a:srgbClr val="FFFFFF"/>
                </a:solidFill>
                <a:latin typeface="Arial"/>
                <a:cs typeface="Arial"/>
              </a:rPr>
              <a:t>–</a:t>
            </a:r>
            <a:r>
              <a:rPr sz="2800" b="1" spc="-95" dirty="0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sz="2800" b="1" spc="-90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2800" b="1" spc="-85" dirty="0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sz="28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k</a:t>
            </a:r>
            <a:r>
              <a:rPr sz="2800" b="1" spc="-1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b="1" spc="-85" dirty="0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sz="2800" b="1" spc="-75" dirty="0">
                <a:solidFill>
                  <a:srgbClr val="FFFFFF"/>
                </a:solidFill>
                <a:latin typeface="Times New Roman"/>
                <a:cs typeface="Times New Roman"/>
              </a:rPr>
              <a:t>ati</a:t>
            </a:r>
            <a:r>
              <a:rPr sz="28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sz="2800" b="1" spc="-1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b="1" spc="-25" dirty="0">
                <a:solidFill>
                  <a:srgbClr val="FFFFFF"/>
                </a:solidFill>
                <a:latin typeface="Times New Roman"/>
                <a:cs typeface="Times New Roman"/>
              </a:rPr>
              <a:t>c</a:t>
            </a:r>
            <a:r>
              <a:rPr sz="28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an</a:t>
            </a:r>
            <a:r>
              <a:rPr sz="2800" b="1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b="1" spc="20" dirty="0">
                <a:solidFill>
                  <a:srgbClr val="FFFFFF"/>
                </a:solidFill>
                <a:latin typeface="Times New Roman"/>
                <a:cs typeface="Times New Roman"/>
              </a:rPr>
              <a:t>b</a:t>
            </a:r>
            <a:r>
              <a:rPr sz="28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sz="2800" b="1" spc="19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b="1" spc="-20" dirty="0">
                <a:solidFill>
                  <a:srgbClr val="FFFFFF"/>
                </a:solidFill>
                <a:latin typeface="Times New Roman"/>
                <a:cs typeface="Times New Roman"/>
              </a:rPr>
              <a:t>c</a:t>
            </a:r>
            <a:r>
              <a:rPr sz="28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800" b="1" spc="-20" dirty="0">
                <a:solidFill>
                  <a:srgbClr val="FFFFFF"/>
                </a:solidFill>
                <a:latin typeface="Times New Roman"/>
                <a:cs typeface="Times New Roman"/>
              </a:rPr>
              <a:t>lc</a:t>
            </a:r>
            <a:r>
              <a:rPr sz="28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u</a:t>
            </a:r>
            <a:r>
              <a:rPr sz="2800" b="1" spc="-20" dirty="0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sz="28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at</a:t>
            </a:r>
            <a:r>
              <a:rPr sz="2800" b="1" spc="-30" dirty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sz="28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d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Clr>
                <a:srgbClr val="C00000"/>
              </a:buClr>
              <a:buFont typeface="Wingdings"/>
              <a:buChar char=""/>
            </a:pPr>
            <a:endParaRPr sz="4200">
              <a:latin typeface="Times New Roman"/>
              <a:cs typeface="Times New Roman"/>
            </a:endParaRPr>
          </a:p>
          <a:p>
            <a:pPr marL="210820" indent="-198120">
              <a:lnSpc>
                <a:spcPct val="100000"/>
              </a:lnSpc>
              <a:buClr>
                <a:srgbClr val="C00000"/>
              </a:buClr>
              <a:buSzPct val="66071"/>
              <a:buFont typeface="Wingdings"/>
              <a:buChar char=""/>
              <a:tabLst>
                <a:tab pos="210820" algn="l"/>
                <a:tab pos="2306320" algn="l"/>
              </a:tabLst>
            </a:pPr>
            <a:r>
              <a:rPr sz="2800" b="1" spc="-20" dirty="0">
                <a:solidFill>
                  <a:srgbClr val="FFFFFF"/>
                </a:solidFill>
                <a:latin typeface="Times New Roman"/>
                <a:cs typeface="Times New Roman"/>
              </a:rPr>
              <a:t>Prediction</a:t>
            </a:r>
            <a:r>
              <a:rPr sz="2800" b="1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of	</a:t>
            </a:r>
            <a:r>
              <a:rPr sz="2800" b="1" spc="-30" dirty="0">
                <a:solidFill>
                  <a:srgbClr val="FFFFFF"/>
                </a:solidFill>
                <a:latin typeface="Times New Roman"/>
                <a:cs typeface="Times New Roman"/>
              </a:rPr>
              <a:t>therapeutic</a:t>
            </a:r>
            <a:r>
              <a:rPr sz="2800" b="1" spc="-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index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726563" y="3866769"/>
            <a:ext cx="300164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30" dirty="0">
                <a:solidFill>
                  <a:srgbClr val="FFFFFF"/>
                </a:solidFill>
                <a:latin typeface="Times New Roman"/>
                <a:cs typeface="Times New Roman"/>
              </a:rPr>
              <a:t>Therapeutic</a:t>
            </a:r>
            <a:r>
              <a:rPr sz="2800" b="1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b="1" spc="35" dirty="0">
                <a:solidFill>
                  <a:srgbClr val="FFFFFF"/>
                </a:solidFill>
                <a:latin typeface="Times New Roman"/>
                <a:cs typeface="Times New Roman"/>
              </a:rPr>
              <a:t>index=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266179" y="3736743"/>
            <a:ext cx="3768090" cy="10496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05410" marR="5080" indent="-93345">
              <a:lnSpc>
                <a:spcPct val="120000"/>
              </a:lnSpc>
              <a:spcBef>
                <a:spcPts val="95"/>
              </a:spcBef>
            </a:pPr>
            <a:r>
              <a:rPr sz="2800" b="1" u="heavy" spc="-1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Maximum</a:t>
            </a:r>
            <a:r>
              <a:rPr sz="2800" b="1" u="heavy" spc="-6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b="1" u="heavy" spc="-4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tolerated</a:t>
            </a:r>
            <a:r>
              <a:rPr sz="2800" b="1" u="heavy" spc="-12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b="1" u="heavy" spc="2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dose </a:t>
            </a:r>
            <a:r>
              <a:rPr sz="2800" b="1" spc="-6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Minimum</a:t>
            </a:r>
            <a:r>
              <a:rPr sz="2800" b="1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b="1" spc="-75" dirty="0">
                <a:solidFill>
                  <a:srgbClr val="FFFFFF"/>
                </a:solidFill>
                <a:latin typeface="Times New Roman"/>
                <a:cs typeface="Times New Roman"/>
              </a:rPr>
              <a:t>c</a:t>
            </a:r>
            <a:r>
              <a:rPr sz="2800" b="1" spc="-65" dirty="0">
                <a:solidFill>
                  <a:srgbClr val="FFFFFF"/>
                </a:solidFill>
                <a:latin typeface="Times New Roman"/>
                <a:cs typeface="Times New Roman"/>
              </a:rPr>
              <a:t>u</a:t>
            </a:r>
            <a:r>
              <a:rPr sz="2800" b="1" spc="-75" dirty="0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sz="2800" b="1" spc="-65" dirty="0">
                <a:solidFill>
                  <a:srgbClr val="FFFFFF"/>
                </a:solidFill>
                <a:latin typeface="Times New Roman"/>
                <a:cs typeface="Times New Roman"/>
              </a:rPr>
              <a:t>ativ</a:t>
            </a:r>
            <a:r>
              <a:rPr sz="28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sz="2800" b="1" spc="-114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b="1" spc="35" dirty="0">
                <a:solidFill>
                  <a:srgbClr val="FFFFFF"/>
                </a:solidFill>
                <a:latin typeface="Times New Roman"/>
                <a:cs typeface="Times New Roman"/>
              </a:rPr>
              <a:t>dose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97432" y="5403596"/>
            <a:ext cx="601154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10820" indent="-198120">
              <a:lnSpc>
                <a:spcPct val="100000"/>
              </a:lnSpc>
              <a:spcBef>
                <a:spcPts val="95"/>
              </a:spcBef>
              <a:buClr>
                <a:srgbClr val="C00000"/>
              </a:buClr>
              <a:buSzPct val="66071"/>
              <a:buFont typeface="Wingdings"/>
              <a:buChar char=""/>
              <a:tabLst>
                <a:tab pos="210820" algn="l"/>
                <a:tab pos="4653280" algn="l"/>
              </a:tabLst>
            </a:pPr>
            <a:r>
              <a:rPr sz="2800" b="1" spc="-65" dirty="0">
                <a:solidFill>
                  <a:srgbClr val="FFFFFF"/>
                </a:solidFill>
                <a:latin typeface="Times New Roman"/>
                <a:cs typeface="Times New Roman"/>
              </a:rPr>
              <a:t>Smaller</a:t>
            </a:r>
            <a:r>
              <a:rPr sz="2800" b="1" spc="-1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b="1" spc="-55" dirty="0">
                <a:solidFill>
                  <a:srgbClr val="FFFFFF"/>
                </a:solidFill>
                <a:latin typeface="Times New Roman"/>
                <a:cs typeface="Times New Roman"/>
              </a:rPr>
              <a:t>ratio,</a:t>
            </a:r>
            <a:r>
              <a:rPr sz="2800" b="1" spc="-9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b="1" spc="-55" dirty="0">
                <a:solidFill>
                  <a:srgbClr val="FFFFFF"/>
                </a:solidFill>
                <a:latin typeface="Times New Roman"/>
                <a:cs typeface="Times New Roman"/>
              </a:rPr>
              <a:t>better</a:t>
            </a:r>
            <a:r>
              <a:rPr sz="2800" b="1" spc="9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b="1" spc="-25" dirty="0">
                <a:solidFill>
                  <a:srgbClr val="FFFFFF"/>
                </a:solidFill>
                <a:latin typeface="Times New Roman"/>
                <a:cs typeface="Times New Roman"/>
              </a:rPr>
              <a:t>safety</a:t>
            </a:r>
            <a:r>
              <a:rPr sz="28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b="1" spc="-15" dirty="0">
                <a:solidFill>
                  <a:srgbClr val="FFFFFF"/>
                </a:solidFill>
                <a:latin typeface="Times New Roman"/>
                <a:cs typeface="Times New Roman"/>
              </a:rPr>
              <a:t>of	</a:t>
            </a:r>
            <a:r>
              <a:rPr sz="28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2800" b="1" spc="-1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b="1" spc="-50" dirty="0">
                <a:solidFill>
                  <a:srgbClr val="FFFFFF"/>
                </a:solidFill>
                <a:latin typeface="Times New Roman"/>
                <a:cs typeface="Times New Roman"/>
              </a:rPr>
              <a:t>drug.</a:t>
            </a:r>
            <a:endParaRPr sz="2800">
              <a:latin typeface="Times New Roman"/>
              <a:cs typeface="Times New Roman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075419" y="489204"/>
            <a:ext cx="2170176" cy="1805939"/>
          </a:xfrm>
          <a:prstGeom prst="rect">
            <a:avLst/>
          </a:prstGeom>
        </p:spPr>
      </p:pic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8</a:t>
            </a:fld>
            <a:endParaRPr lang="en-US"/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82114" y="1640458"/>
            <a:ext cx="341375" cy="256032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2425445" y="1490598"/>
            <a:ext cx="4069079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1720850" algn="l"/>
              </a:tabLst>
            </a:pPr>
            <a:r>
              <a:rPr sz="2700" spc="-5" dirty="0">
                <a:latin typeface="Times New Roman"/>
                <a:cs typeface="Times New Roman"/>
              </a:rPr>
              <a:t>Retinoids	(X)</a:t>
            </a:r>
            <a:r>
              <a:rPr sz="2700" spc="5" dirty="0">
                <a:latin typeface="Times New Roman"/>
                <a:cs typeface="Times New Roman"/>
              </a:rPr>
              <a:t>:</a:t>
            </a:r>
            <a:r>
              <a:rPr sz="2700" dirty="0">
                <a:latin typeface="Times New Roman"/>
                <a:cs typeface="Times New Roman"/>
              </a:rPr>
              <a:t>-</a:t>
            </a:r>
            <a:r>
              <a:rPr sz="2700" spc="-5" dirty="0">
                <a:latin typeface="Times New Roman"/>
                <a:cs typeface="Times New Roman"/>
              </a:rPr>
              <a:t>i</a:t>
            </a:r>
            <a:r>
              <a:rPr sz="2700" dirty="0">
                <a:latin typeface="Times New Roman"/>
                <a:cs typeface="Times New Roman"/>
              </a:rPr>
              <a:t>sotretinoin,  </a:t>
            </a:r>
            <a:r>
              <a:rPr sz="2700" spc="-5" dirty="0">
                <a:latin typeface="Times New Roman"/>
                <a:cs typeface="Times New Roman"/>
              </a:rPr>
              <a:t>spontaneous</a:t>
            </a:r>
            <a:endParaRPr sz="27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352035" y="1901774"/>
            <a:ext cx="4804410" cy="4375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468120" algn="l"/>
                <a:tab pos="2836545" algn="l"/>
              </a:tabLst>
            </a:pPr>
            <a:r>
              <a:rPr sz="2700" spc="-15" dirty="0">
                <a:latin typeface="Times New Roman"/>
                <a:cs typeface="Times New Roman"/>
              </a:rPr>
              <a:t>a</a:t>
            </a:r>
            <a:r>
              <a:rPr sz="2700" dirty="0">
                <a:latin typeface="Times New Roman"/>
                <a:cs typeface="Times New Roman"/>
              </a:rPr>
              <a:t>bo</a:t>
            </a:r>
            <a:r>
              <a:rPr sz="2700" spc="-15" dirty="0">
                <a:latin typeface="Times New Roman"/>
                <a:cs typeface="Times New Roman"/>
              </a:rPr>
              <a:t>r</a:t>
            </a:r>
            <a:r>
              <a:rPr sz="2700" dirty="0">
                <a:latin typeface="Times New Roman"/>
                <a:cs typeface="Times New Roman"/>
              </a:rPr>
              <a:t>t</a:t>
            </a:r>
            <a:r>
              <a:rPr sz="2700" spc="-15" dirty="0">
                <a:latin typeface="Times New Roman"/>
                <a:cs typeface="Times New Roman"/>
              </a:rPr>
              <a:t>i</a:t>
            </a:r>
            <a:r>
              <a:rPr sz="2700" dirty="0">
                <a:latin typeface="Times New Roman"/>
                <a:cs typeface="Times New Roman"/>
              </a:rPr>
              <a:t>on,	</a:t>
            </a:r>
            <a:r>
              <a:rPr sz="2700" spc="-30" dirty="0">
                <a:latin typeface="Times New Roman"/>
                <a:cs typeface="Times New Roman"/>
              </a:rPr>
              <a:t>m</a:t>
            </a:r>
            <a:r>
              <a:rPr sz="2700" dirty="0">
                <a:latin typeface="Times New Roman"/>
                <a:cs typeface="Times New Roman"/>
              </a:rPr>
              <a:t>icr</a:t>
            </a:r>
            <a:r>
              <a:rPr sz="2700" spc="-15" dirty="0">
                <a:latin typeface="Times New Roman"/>
                <a:cs typeface="Times New Roman"/>
              </a:rPr>
              <a:t>o</a:t>
            </a:r>
            <a:r>
              <a:rPr sz="2700" dirty="0">
                <a:latin typeface="Times New Roman"/>
                <a:cs typeface="Times New Roman"/>
              </a:rPr>
              <a:t>t</a:t>
            </a:r>
            <a:r>
              <a:rPr sz="2700" spc="-15" dirty="0">
                <a:latin typeface="Times New Roman"/>
                <a:cs typeface="Times New Roman"/>
              </a:rPr>
              <a:t>i</a:t>
            </a:r>
            <a:r>
              <a:rPr sz="2700" dirty="0">
                <a:latin typeface="Times New Roman"/>
                <a:cs typeface="Times New Roman"/>
              </a:rPr>
              <a:t>a	</a:t>
            </a:r>
            <a:r>
              <a:rPr sz="2700" spc="-15" dirty="0">
                <a:latin typeface="Times New Roman"/>
                <a:cs typeface="Times New Roman"/>
              </a:rPr>
              <a:t>(</a:t>
            </a:r>
            <a:r>
              <a:rPr sz="2700" dirty="0">
                <a:latin typeface="Times New Roman"/>
                <a:cs typeface="Times New Roman"/>
              </a:rPr>
              <a:t>sm</a:t>
            </a:r>
            <a:r>
              <a:rPr sz="2700" spc="-20" dirty="0">
                <a:latin typeface="Times New Roman"/>
                <a:cs typeface="Times New Roman"/>
              </a:rPr>
              <a:t>a</a:t>
            </a:r>
            <a:r>
              <a:rPr sz="2700" dirty="0">
                <a:latin typeface="Times New Roman"/>
                <a:cs typeface="Times New Roman"/>
              </a:rPr>
              <a:t>ll</a:t>
            </a:r>
            <a:r>
              <a:rPr sz="2700" spc="-15" dirty="0">
                <a:latin typeface="Times New Roman"/>
                <a:cs typeface="Times New Roman"/>
              </a:rPr>
              <a:t>e</a:t>
            </a:r>
            <a:r>
              <a:rPr sz="2700" dirty="0">
                <a:latin typeface="Times New Roman"/>
                <a:cs typeface="Times New Roman"/>
              </a:rPr>
              <a:t>xt</a:t>
            </a:r>
            <a:r>
              <a:rPr sz="2700" spc="-15" dirty="0">
                <a:latin typeface="Times New Roman"/>
                <a:cs typeface="Times New Roman"/>
              </a:rPr>
              <a:t>er</a:t>
            </a:r>
            <a:r>
              <a:rPr sz="2700" dirty="0">
                <a:latin typeface="Times New Roman"/>
                <a:cs typeface="Times New Roman"/>
              </a:rPr>
              <a:t>nal</a:t>
            </a:r>
            <a:endParaRPr sz="27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863842" y="1490598"/>
            <a:ext cx="3282950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0"/>
              </a:spcBef>
              <a:tabLst>
                <a:tab pos="1289050" algn="l"/>
                <a:tab pos="2369820" algn="l"/>
              </a:tabLst>
            </a:pPr>
            <a:r>
              <a:rPr sz="2700" dirty="0">
                <a:latin typeface="Times New Roman"/>
                <a:cs typeface="Times New Roman"/>
              </a:rPr>
              <a:t>causes	heart	</a:t>
            </a:r>
            <a:r>
              <a:rPr sz="2700" spc="-45" dirty="0">
                <a:latin typeface="Times New Roman"/>
                <a:cs typeface="Times New Roman"/>
              </a:rPr>
              <a:t>defect,</a:t>
            </a:r>
            <a:endParaRPr sz="2700">
              <a:latin typeface="Times New Roman"/>
              <a:cs typeface="Times New Roman"/>
            </a:endParaRPr>
          </a:p>
          <a:p>
            <a:pPr marR="12700" algn="r">
              <a:lnSpc>
                <a:spcPct val="100000"/>
              </a:lnSpc>
            </a:pPr>
            <a:r>
              <a:rPr sz="2700" spc="-5" dirty="0">
                <a:latin typeface="Times New Roman"/>
                <a:cs typeface="Times New Roman"/>
              </a:rPr>
              <a:t>ears),</a:t>
            </a:r>
            <a:endParaRPr sz="2700">
              <a:latin typeface="Times New Roman"/>
              <a:cs typeface="Times New Roman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182114" y="2995548"/>
            <a:ext cx="228600" cy="170687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2425445" y="2261996"/>
            <a:ext cx="7753350" cy="1775460"/>
          </a:xfrm>
          <a:prstGeom prst="rect">
            <a:avLst/>
          </a:prstGeom>
        </p:spPr>
        <p:txBody>
          <a:bodyPr vert="horz" wrap="square" lIns="0" tIns="46990" rIns="0" bIns="0" rtlCol="0">
            <a:spAutoFit/>
          </a:bodyPr>
          <a:lstStyle/>
          <a:p>
            <a:pPr marL="12700" marR="5080">
              <a:lnSpc>
                <a:spcPct val="104200"/>
              </a:lnSpc>
              <a:spcBef>
                <a:spcPts val="370"/>
              </a:spcBef>
              <a:tabLst>
                <a:tab pos="1974214" algn="l"/>
                <a:tab pos="3283585" algn="l"/>
                <a:tab pos="4042410" algn="l"/>
                <a:tab pos="5184140" algn="l"/>
                <a:tab pos="6021070" algn="l"/>
                <a:tab pos="7506970" algn="l"/>
              </a:tabLst>
            </a:pPr>
            <a:r>
              <a:rPr sz="2700" dirty="0">
                <a:latin typeface="Times New Roman"/>
                <a:cs typeface="Times New Roman"/>
              </a:rPr>
              <a:t>microcephalus, hydrocephalus, cognitive defects </a:t>
            </a:r>
            <a:r>
              <a:rPr sz="2700" spc="5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Thalidomide	</a:t>
            </a:r>
            <a:r>
              <a:rPr sz="2700" spc="-10" dirty="0">
                <a:latin typeface="Times New Roman"/>
                <a:cs typeface="Times New Roman"/>
              </a:rPr>
              <a:t>(X):-the	first	</a:t>
            </a:r>
            <a:r>
              <a:rPr sz="2700" spc="-5" dirty="0">
                <a:latin typeface="Times New Roman"/>
                <a:cs typeface="Times New Roman"/>
              </a:rPr>
              <a:t>known	</a:t>
            </a:r>
            <a:r>
              <a:rPr sz="2700" dirty="0">
                <a:latin typeface="Times New Roman"/>
                <a:cs typeface="Times New Roman"/>
              </a:rPr>
              <a:t>drug	teratogen	a </a:t>
            </a:r>
            <a:r>
              <a:rPr sz="2700" spc="-660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sedative</a:t>
            </a:r>
            <a:r>
              <a:rPr sz="2700" spc="200" dirty="0">
                <a:latin typeface="Times New Roman"/>
                <a:cs typeface="Times New Roman"/>
              </a:rPr>
              <a:t> </a:t>
            </a:r>
            <a:r>
              <a:rPr sz="2700" spc="-10" dirty="0">
                <a:latin typeface="Times New Roman"/>
                <a:cs typeface="Times New Roman"/>
              </a:rPr>
              <a:t>non-nausiating</a:t>
            </a:r>
            <a:r>
              <a:rPr sz="2700" spc="200" dirty="0">
                <a:latin typeface="Times New Roman"/>
                <a:cs typeface="Times New Roman"/>
              </a:rPr>
              <a:t> </a:t>
            </a:r>
            <a:r>
              <a:rPr sz="2700" spc="-10" dirty="0">
                <a:latin typeface="Times New Roman"/>
                <a:cs typeface="Times New Roman"/>
              </a:rPr>
              <a:t>non-barbiturate</a:t>
            </a:r>
            <a:r>
              <a:rPr sz="2700" spc="195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greatest</a:t>
            </a:r>
            <a:r>
              <a:rPr sz="2700" spc="200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danger </a:t>
            </a:r>
            <a:r>
              <a:rPr sz="2700" spc="-66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during</a:t>
            </a:r>
            <a:r>
              <a:rPr sz="2700" spc="-2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days</a:t>
            </a:r>
            <a:r>
              <a:rPr sz="2700" spc="-1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34-56</a:t>
            </a:r>
            <a:r>
              <a:rPr sz="2700" spc="-2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of</a:t>
            </a:r>
            <a:r>
              <a:rPr sz="2700" spc="-80" dirty="0">
                <a:latin typeface="Times New Roman"/>
                <a:cs typeface="Times New Roman"/>
              </a:rPr>
              <a:t> </a:t>
            </a:r>
            <a:r>
              <a:rPr sz="2700" spc="-25" dirty="0">
                <a:latin typeface="Times New Roman"/>
                <a:cs typeface="Times New Roman"/>
              </a:rPr>
              <a:t>pregnancy.(1993)</a:t>
            </a:r>
            <a:endParaRPr sz="2700">
              <a:latin typeface="Times New Roman"/>
              <a:cs typeface="Times New Roman"/>
            </a:endParaRPr>
          </a:p>
        </p:txBody>
      </p: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075688" y="656844"/>
            <a:ext cx="1627632" cy="411479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738871" y="4905755"/>
            <a:ext cx="2929128" cy="1952242"/>
          </a:xfrm>
          <a:prstGeom prst="rect">
            <a:avLst/>
          </a:prstGeom>
        </p:spPr>
      </p:pic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80</a:t>
            </a:fld>
            <a:endParaRPr lang="en-US"/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82114" y="1640458"/>
            <a:ext cx="341375" cy="256032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182114" y="2584069"/>
            <a:ext cx="228600" cy="170687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2425445" y="1490598"/>
            <a:ext cx="7720330" cy="21348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1430" algn="just">
              <a:lnSpc>
                <a:spcPct val="100000"/>
              </a:lnSpc>
              <a:spcBef>
                <a:spcPts val="100"/>
              </a:spcBef>
            </a:pPr>
            <a:r>
              <a:rPr sz="2700" spc="-75" dirty="0">
                <a:latin typeface="Times New Roman"/>
                <a:cs typeface="Times New Roman"/>
              </a:rPr>
              <a:t>Valproic</a:t>
            </a:r>
            <a:r>
              <a:rPr sz="2700" spc="-30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acid</a:t>
            </a:r>
            <a:r>
              <a:rPr sz="2700" spc="20" dirty="0">
                <a:latin typeface="Times New Roman"/>
                <a:cs typeface="Times New Roman"/>
              </a:rPr>
              <a:t> </a:t>
            </a:r>
            <a:r>
              <a:rPr sz="2700" spc="-10" dirty="0">
                <a:latin typeface="Times New Roman"/>
                <a:cs typeface="Times New Roman"/>
              </a:rPr>
              <a:t>(D):-SP1NA</a:t>
            </a:r>
            <a:r>
              <a:rPr sz="2700" spc="-145" dirty="0">
                <a:latin typeface="Times New Roman"/>
                <a:cs typeface="Times New Roman"/>
              </a:rPr>
              <a:t> </a:t>
            </a:r>
            <a:r>
              <a:rPr sz="2700" spc="-10" dirty="0">
                <a:latin typeface="Times New Roman"/>
                <a:cs typeface="Times New Roman"/>
              </a:rPr>
              <a:t>BIFIDA</a:t>
            </a:r>
            <a:r>
              <a:rPr sz="2700" spc="-14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(neural</a:t>
            </a:r>
            <a:r>
              <a:rPr sz="2700" spc="-15" dirty="0">
                <a:latin typeface="Times New Roman"/>
                <a:cs typeface="Times New Roman"/>
              </a:rPr>
              <a:t> </a:t>
            </a:r>
            <a:r>
              <a:rPr sz="2700" spc="-65" dirty="0">
                <a:latin typeface="Times New Roman"/>
                <a:cs typeface="Times New Roman"/>
              </a:rPr>
              <a:t>tube</a:t>
            </a:r>
            <a:r>
              <a:rPr sz="2700" dirty="0">
                <a:latin typeface="Times New Roman"/>
                <a:cs typeface="Times New Roman"/>
              </a:rPr>
              <a:t> defect), </a:t>
            </a:r>
            <a:r>
              <a:rPr sz="2700" spc="-665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facial</a:t>
            </a:r>
            <a:r>
              <a:rPr sz="2700" spc="-3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anomalies,</a:t>
            </a:r>
            <a:r>
              <a:rPr sz="2700" spc="-1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slow</a:t>
            </a:r>
            <a:r>
              <a:rPr sz="2700" spc="-6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development</a:t>
            </a:r>
            <a:endParaRPr sz="2700">
              <a:latin typeface="Times New Roman"/>
              <a:cs typeface="Times New Roman"/>
            </a:endParaRPr>
          </a:p>
          <a:p>
            <a:pPr marL="12700" marR="5080" indent="80645" algn="just">
              <a:lnSpc>
                <a:spcPct val="100000"/>
              </a:lnSpc>
              <a:spcBef>
                <a:spcPts val="409"/>
              </a:spcBef>
            </a:pPr>
            <a:r>
              <a:rPr sz="2700" spc="-40" dirty="0">
                <a:latin typeface="Times New Roman"/>
                <a:cs typeface="Times New Roman"/>
              </a:rPr>
              <a:t>Viitamiin</a:t>
            </a:r>
            <a:r>
              <a:rPr sz="2700" spc="-35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A</a:t>
            </a:r>
            <a:r>
              <a:rPr sz="2700" dirty="0">
                <a:latin typeface="Times New Roman"/>
                <a:cs typeface="Times New Roman"/>
              </a:rPr>
              <a:t> </a:t>
            </a:r>
            <a:r>
              <a:rPr sz="2700" spc="-10" dirty="0">
                <a:latin typeface="Times New Roman"/>
                <a:cs typeface="Times New Roman"/>
              </a:rPr>
              <a:t>(&gt;18000-25000</a:t>
            </a:r>
            <a:r>
              <a:rPr sz="2700" spc="-5" dirty="0">
                <a:latin typeface="Times New Roman"/>
                <a:cs typeface="Times New Roman"/>
              </a:rPr>
              <a:t> lU/day)</a:t>
            </a:r>
            <a:r>
              <a:rPr sz="2700" dirty="0">
                <a:latin typeface="Times New Roman"/>
                <a:cs typeface="Times New Roman"/>
              </a:rPr>
              <a:t> </a:t>
            </a:r>
            <a:r>
              <a:rPr sz="2700" spc="-10" dirty="0">
                <a:latin typeface="Times New Roman"/>
                <a:cs typeface="Times New Roman"/>
              </a:rPr>
              <a:t>(X):-</a:t>
            </a:r>
            <a:r>
              <a:rPr sz="2700" spc="-5" dirty="0">
                <a:latin typeface="Times New Roman"/>
                <a:cs typeface="Times New Roman"/>
              </a:rPr>
              <a:t> </a:t>
            </a:r>
            <a:r>
              <a:rPr sz="2700" spc="-35" dirty="0">
                <a:latin typeface="Times New Roman"/>
                <a:cs typeface="Times New Roman"/>
              </a:rPr>
              <a:t>Microtia, </a:t>
            </a:r>
            <a:r>
              <a:rPr sz="2700" spc="-30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craniofacial, CNS and </a:t>
            </a:r>
            <a:r>
              <a:rPr sz="2700" dirty="0">
                <a:latin typeface="Times New Roman"/>
                <a:cs typeface="Times New Roman"/>
              </a:rPr>
              <a:t>cardiac </a:t>
            </a:r>
            <a:r>
              <a:rPr sz="2700" spc="-5" dirty="0">
                <a:latin typeface="Times New Roman"/>
                <a:cs typeface="Times New Roman"/>
              </a:rPr>
              <a:t>anomalies, </a:t>
            </a:r>
            <a:r>
              <a:rPr sz="2700" dirty="0">
                <a:latin typeface="Times New Roman"/>
                <a:cs typeface="Times New Roman"/>
              </a:rPr>
              <a:t>bowel atresia, </a:t>
            </a:r>
            <a:r>
              <a:rPr sz="2700" spc="-660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limb</a:t>
            </a:r>
            <a:r>
              <a:rPr sz="2700" spc="-2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reductions,</a:t>
            </a:r>
            <a:r>
              <a:rPr sz="2700" spc="-2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urinary</a:t>
            </a:r>
            <a:r>
              <a:rPr sz="2700" spc="-1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tract</a:t>
            </a:r>
            <a:r>
              <a:rPr sz="2700" spc="-5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defects.</a:t>
            </a:r>
            <a:endParaRPr sz="2700">
              <a:latin typeface="Times New Roman"/>
              <a:cs typeface="Times New Roman"/>
            </a:endParaRPr>
          </a:p>
        </p:txBody>
      </p:sp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075688" y="664463"/>
            <a:ext cx="1499615" cy="40386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738871" y="4905755"/>
            <a:ext cx="2929128" cy="1952242"/>
          </a:xfrm>
          <a:prstGeom prst="rect">
            <a:avLst/>
          </a:prstGeom>
        </p:spPr>
      </p:pic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81</a:t>
            </a:fld>
            <a:endParaRPr lang="en-US"/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343527" y="1745741"/>
            <a:ext cx="391604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95" dirty="0">
                <a:latin typeface="Trebuchet MS"/>
                <a:cs typeface="Trebuchet MS"/>
              </a:rPr>
              <a:t>D</a:t>
            </a:r>
            <a:r>
              <a:rPr sz="3600" spc="-105" dirty="0">
                <a:latin typeface="Trebuchet MS"/>
                <a:cs typeface="Trebuchet MS"/>
              </a:rPr>
              <a:t>ISC</a:t>
            </a:r>
            <a:r>
              <a:rPr sz="3600" spc="-95" dirty="0">
                <a:latin typeface="Trebuchet MS"/>
                <a:cs typeface="Trebuchet MS"/>
              </a:rPr>
              <a:t>U</a:t>
            </a:r>
            <a:r>
              <a:rPr sz="3600" spc="-105" dirty="0">
                <a:latin typeface="Trebuchet MS"/>
                <a:cs typeface="Trebuchet MS"/>
              </a:rPr>
              <a:t>SSI</a:t>
            </a:r>
            <a:r>
              <a:rPr sz="3600" spc="-100" dirty="0">
                <a:latin typeface="Trebuchet MS"/>
                <a:cs typeface="Trebuchet MS"/>
              </a:rPr>
              <a:t>O</a:t>
            </a:r>
            <a:r>
              <a:rPr sz="3600" dirty="0">
                <a:latin typeface="Trebuchet MS"/>
                <a:cs typeface="Trebuchet MS"/>
              </a:rPr>
              <a:t>N</a:t>
            </a:r>
            <a:r>
              <a:rPr sz="3600" spc="-370" dirty="0">
                <a:latin typeface="Trebuchet MS"/>
                <a:cs typeface="Trebuchet MS"/>
              </a:rPr>
              <a:t> </a:t>
            </a:r>
            <a:r>
              <a:rPr sz="3600" spc="-114" dirty="0">
                <a:latin typeface="Trebuchet MS"/>
                <a:cs typeface="Trebuchet MS"/>
              </a:rPr>
              <a:t>S</a:t>
            </a:r>
            <a:r>
              <a:rPr sz="3600" spc="-105" dirty="0">
                <a:latin typeface="Trebuchet MS"/>
                <a:cs typeface="Trebuchet MS"/>
              </a:rPr>
              <a:t>E</a:t>
            </a:r>
            <a:r>
              <a:rPr sz="3600" spc="-114" dirty="0">
                <a:latin typeface="Trebuchet MS"/>
                <a:cs typeface="Trebuchet MS"/>
              </a:rPr>
              <a:t>SSIO</a:t>
            </a:r>
            <a:r>
              <a:rPr sz="3600" dirty="0">
                <a:latin typeface="Trebuchet MS"/>
                <a:cs typeface="Trebuchet MS"/>
              </a:rPr>
              <a:t>N</a:t>
            </a:r>
            <a:endParaRPr sz="36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898251" y="3625088"/>
            <a:ext cx="3695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99085" algn="l"/>
              </a:tabLst>
            </a:pPr>
            <a:r>
              <a:rPr sz="1800" dirty="0">
                <a:solidFill>
                  <a:srgbClr val="FFFFFF"/>
                </a:solidFill>
                <a:latin typeface="Arial MT"/>
                <a:cs typeface="Arial MT"/>
              </a:rPr>
              <a:t>•	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,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82</a:t>
            </a:fld>
            <a:endParaRPr lang="en-US"/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64235" y="1015110"/>
            <a:ext cx="237172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155" dirty="0">
                <a:latin typeface="Trebuchet MS"/>
                <a:cs typeface="Trebuchet MS"/>
              </a:rPr>
              <a:t>REFERENCES</a:t>
            </a:r>
            <a:endParaRPr sz="36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64235" y="3112186"/>
            <a:ext cx="5278755" cy="1505585"/>
          </a:xfrm>
          <a:prstGeom prst="rect">
            <a:avLst/>
          </a:prstGeom>
        </p:spPr>
        <p:txBody>
          <a:bodyPr vert="horz" wrap="square" lIns="0" tIns="140335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105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2400" spc="-15" dirty="0">
                <a:solidFill>
                  <a:srgbClr val="FFFFFF"/>
                </a:solidFill>
                <a:latin typeface="Calibri"/>
                <a:cs typeface="Calibri"/>
              </a:rPr>
              <a:t>CRC</a:t>
            </a:r>
            <a:r>
              <a:rPr sz="24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hand</a:t>
            </a:r>
            <a:r>
              <a:rPr sz="24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book</a:t>
            </a:r>
            <a:r>
              <a:rPr sz="24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24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30" dirty="0">
                <a:solidFill>
                  <a:srgbClr val="FFFFFF"/>
                </a:solidFill>
                <a:latin typeface="Calibri"/>
                <a:cs typeface="Calibri"/>
              </a:rPr>
              <a:t>toxicology</a:t>
            </a:r>
            <a:endParaRPr sz="2400"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spcBef>
                <a:spcPts val="1005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Google</a:t>
            </a:r>
            <a:r>
              <a:rPr sz="24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images</a:t>
            </a:r>
            <a:r>
              <a:rPr sz="2400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&amp;</a:t>
            </a:r>
            <a:r>
              <a:rPr sz="24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Wikipedia</a:t>
            </a:r>
            <a:endParaRPr sz="2400"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spcBef>
                <a:spcPts val="1000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Online</a:t>
            </a:r>
            <a:r>
              <a:rPr sz="24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Related</a:t>
            </a:r>
            <a:r>
              <a:rPr sz="2400" spc="-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materials</a:t>
            </a:r>
            <a:r>
              <a:rPr sz="2400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from</a:t>
            </a:r>
            <a:r>
              <a:rPr sz="2400" spc="-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slideshare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83</a:t>
            </a:fld>
            <a:endParaRPr lang="en-US"/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364863" y="2650997"/>
            <a:ext cx="220281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i="1" spc="-220" dirty="0">
                <a:latin typeface="Trebuchet MS"/>
                <a:cs typeface="Trebuchet MS"/>
              </a:rPr>
              <a:t>T</a:t>
            </a:r>
            <a:r>
              <a:rPr sz="3600" i="1" spc="-225" dirty="0">
                <a:latin typeface="Trebuchet MS"/>
                <a:cs typeface="Trebuchet MS"/>
              </a:rPr>
              <a:t>H</a:t>
            </a:r>
            <a:r>
              <a:rPr sz="3600" i="1" spc="-220" dirty="0">
                <a:latin typeface="Trebuchet MS"/>
                <a:cs typeface="Trebuchet MS"/>
              </a:rPr>
              <a:t>A</a:t>
            </a:r>
            <a:r>
              <a:rPr sz="3600" i="1" spc="-225" dirty="0">
                <a:latin typeface="Trebuchet MS"/>
                <a:cs typeface="Trebuchet MS"/>
              </a:rPr>
              <a:t>N</a:t>
            </a:r>
            <a:r>
              <a:rPr sz="3600" i="1" dirty="0">
                <a:latin typeface="Trebuchet MS"/>
                <a:cs typeface="Trebuchet MS"/>
              </a:rPr>
              <a:t>K</a:t>
            </a:r>
            <a:r>
              <a:rPr sz="3600" i="1" spc="-480" dirty="0">
                <a:latin typeface="Trebuchet MS"/>
                <a:cs typeface="Trebuchet MS"/>
              </a:rPr>
              <a:t> </a:t>
            </a:r>
            <a:r>
              <a:rPr sz="3600" i="1" spc="-210" dirty="0">
                <a:latin typeface="Trebuchet MS"/>
                <a:cs typeface="Trebuchet MS"/>
              </a:rPr>
              <a:t>Y</a:t>
            </a:r>
            <a:r>
              <a:rPr sz="3600" i="1" spc="-204" dirty="0">
                <a:latin typeface="Trebuchet MS"/>
                <a:cs typeface="Trebuchet MS"/>
              </a:rPr>
              <a:t>O</a:t>
            </a:r>
            <a:r>
              <a:rPr sz="3600" i="1" dirty="0">
                <a:latin typeface="Trebuchet MS"/>
                <a:cs typeface="Trebuchet MS"/>
              </a:rPr>
              <a:t>U</a:t>
            </a:r>
            <a:endParaRPr sz="3600">
              <a:latin typeface="Trebuchet MS"/>
              <a:cs typeface="Trebuchet M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84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54476" y="384428"/>
            <a:ext cx="540893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90" dirty="0">
                <a:latin typeface="Trebuchet MS"/>
                <a:cs typeface="Trebuchet MS"/>
              </a:rPr>
              <a:t>MA</a:t>
            </a:r>
            <a:r>
              <a:rPr sz="3200" spc="-80" dirty="0">
                <a:latin typeface="Trebuchet MS"/>
                <a:cs typeface="Trebuchet MS"/>
              </a:rPr>
              <a:t>G</a:t>
            </a:r>
            <a:r>
              <a:rPr sz="3200" spc="-95" dirty="0">
                <a:latin typeface="Trebuchet MS"/>
                <a:cs typeface="Trebuchet MS"/>
              </a:rPr>
              <a:t>N</a:t>
            </a:r>
            <a:r>
              <a:rPr sz="3200" spc="-90" dirty="0">
                <a:latin typeface="Trebuchet MS"/>
                <a:cs typeface="Trebuchet MS"/>
              </a:rPr>
              <a:t>IT</a:t>
            </a:r>
            <a:r>
              <a:rPr sz="3200" spc="-85" dirty="0">
                <a:latin typeface="Trebuchet MS"/>
                <a:cs typeface="Trebuchet MS"/>
              </a:rPr>
              <a:t>UD</a:t>
            </a:r>
            <a:r>
              <a:rPr sz="3200" dirty="0">
                <a:latin typeface="Trebuchet MS"/>
                <a:cs typeface="Trebuchet MS"/>
              </a:rPr>
              <a:t>E</a:t>
            </a:r>
            <a:r>
              <a:rPr sz="3200" spc="-380" dirty="0">
                <a:latin typeface="Trebuchet MS"/>
                <a:cs typeface="Trebuchet MS"/>
              </a:rPr>
              <a:t> </a:t>
            </a:r>
            <a:r>
              <a:rPr sz="3200" spc="-155" dirty="0">
                <a:latin typeface="Trebuchet MS"/>
                <a:cs typeface="Trebuchet MS"/>
              </a:rPr>
              <a:t>O</a:t>
            </a:r>
            <a:r>
              <a:rPr sz="3200" dirty="0">
                <a:latin typeface="Trebuchet MS"/>
                <a:cs typeface="Trebuchet MS"/>
              </a:rPr>
              <a:t>F</a:t>
            </a:r>
            <a:r>
              <a:rPr sz="3200" spc="-465" dirty="0">
                <a:latin typeface="Trebuchet MS"/>
                <a:cs typeface="Trebuchet MS"/>
              </a:rPr>
              <a:t> </a:t>
            </a:r>
            <a:r>
              <a:rPr sz="3200" spc="-114" dirty="0">
                <a:latin typeface="Trebuchet MS"/>
                <a:cs typeface="Trebuchet MS"/>
              </a:rPr>
              <a:t>US</a:t>
            </a:r>
            <a:r>
              <a:rPr sz="3200" dirty="0">
                <a:latin typeface="Trebuchet MS"/>
                <a:cs typeface="Trebuchet MS"/>
              </a:rPr>
              <a:t>E</a:t>
            </a:r>
            <a:r>
              <a:rPr sz="3200" spc="-440" dirty="0">
                <a:latin typeface="Trebuchet MS"/>
                <a:cs typeface="Trebuchet MS"/>
              </a:rPr>
              <a:t> </a:t>
            </a:r>
            <a:r>
              <a:rPr sz="3200" spc="-155" dirty="0">
                <a:latin typeface="Trebuchet MS"/>
                <a:cs typeface="Trebuchet MS"/>
              </a:rPr>
              <a:t>O</a:t>
            </a:r>
            <a:r>
              <a:rPr sz="3200" dirty="0">
                <a:latin typeface="Trebuchet MS"/>
                <a:cs typeface="Trebuchet MS"/>
              </a:rPr>
              <a:t>F</a:t>
            </a:r>
            <a:r>
              <a:rPr sz="3200" spc="-645" dirty="0">
                <a:latin typeface="Trebuchet MS"/>
                <a:cs typeface="Trebuchet MS"/>
              </a:rPr>
              <a:t> </a:t>
            </a:r>
            <a:r>
              <a:rPr sz="3200" spc="-70" dirty="0">
                <a:latin typeface="Trebuchet MS"/>
                <a:cs typeface="Trebuchet MS"/>
              </a:rPr>
              <a:t>A</a:t>
            </a:r>
            <a:r>
              <a:rPr sz="3200" spc="-65" dirty="0">
                <a:latin typeface="Trebuchet MS"/>
                <a:cs typeface="Trebuchet MS"/>
              </a:rPr>
              <a:t>N</a:t>
            </a:r>
            <a:r>
              <a:rPr sz="3200" spc="-70" dirty="0">
                <a:latin typeface="Trebuchet MS"/>
                <a:cs typeface="Trebuchet MS"/>
              </a:rPr>
              <a:t>IMA</a:t>
            </a:r>
            <a:r>
              <a:rPr sz="3200" spc="-65" dirty="0">
                <a:latin typeface="Trebuchet MS"/>
                <a:cs typeface="Trebuchet MS"/>
              </a:rPr>
              <a:t>L</a:t>
            </a:r>
            <a:r>
              <a:rPr sz="3200" dirty="0">
                <a:latin typeface="Trebuchet MS"/>
                <a:cs typeface="Trebuchet MS"/>
              </a:rPr>
              <a:t>S</a:t>
            </a:r>
            <a:endParaRPr sz="32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28929" y="2231262"/>
            <a:ext cx="10966450" cy="39941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9085" marR="5080" indent="-287020" algn="just">
              <a:lnSpc>
                <a:spcPct val="100000"/>
              </a:lnSpc>
              <a:spcBef>
                <a:spcPts val="95"/>
              </a:spcBef>
              <a:buClr>
                <a:srgbClr val="FF0000"/>
              </a:buClr>
              <a:buSzPct val="96428"/>
              <a:buFont typeface="Wingdings"/>
              <a:buChar char=""/>
              <a:tabLst>
                <a:tab pos="299720" algn="l"/>
              </a:tabLst>
            </a:pP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It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has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been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30" dirty="0">
                <a:solidFill>
                  <a:srgbClr val="FFFFFF"/>
                </a:solidFill>
                <a:latin typeface="Calibri"/>
                <a:cs typeface="Calibri"/>
              </a:rPr>
              <a:t>estimated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that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35" dirty="0">
                <a:solidFill>
                  <a:srgbClr val="FFFFFF"/>
                </a:solidFill>
                <a:latin typeface="Calibri"/>
                <a:cs typeface="Calibri"/>
              </a:rPr>
              <a:t>approximately</a:t>
            </a:r>
            <a:r>
              <a:rPr sz="28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20 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million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 animals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30" dirty="0">
                <a:solidFill>
                  <a:srgbClr val="FFFFFF"/>
                </a:solidFill>
                <a:latin typeface="Calibri"/>
                <a:cs typeface="Calibri"/>
              </a:rPr>
              <a:t>are</a:t>
            </a:r>
            <a:r>
              <a:rPr sz="2800" spc="5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being </a:t>
            </a:r>
            <a:r>
              <a:rPr sz="2800" spc="-6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used </a:t>
            </a:r>
            <a:r>
              <a:rPr sz="2800" spc="-40" dirty="0">
                <a:solidFill>
                  <a:srgbClr val="FFFFFF"/>
                </a:solidFill>
                <a:latin typeface="Calibri"/>
                <a:cs typeface="Calibri"/>
              </a:rPr>
              <a:t>for 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testing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2800" spc="-30" dirty="0">
                <a:solidFill>
                  <a:srgbClr val="FFFFFF"/>
                </a:solidFill>
                <a:latin typeface="Calibri"/>
                <a:cs typeface="Calibri"/>
              </a:rPr>
              <a:t>are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killed 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annually; about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15 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million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of them </a:t>
            </a:r>
            <a:r>
              <a:rPr sz="2800" spc="-35" dirty="0">
                <a:solidFill>
                  <a:srgbClr val="FFFFFF"/>
                </a:solidFill>
                <a:latin typeface="Calibri"/>
                <a:cs typeface="Calibri"/>
              </a:rPr>
              <a:t>are</a:t>
            </a:r>
            <a:r>
              <a:rPr sz="28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used </a:t>
            </a:r>
            <a:r>
              <a:rPr sz="2800" spc="-6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sz="2800" spc="-40" dirty="0">
                <a:solidFill>
                  <a:srgbClr val="FFFFFF"/>
                </a:solidFill>
                <a:latin typeface="Calibri"/>
                <a:cs typeface="Calibri"/>
              </a:rPr>
              <a:t> test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40" dirty="0">
                <a:solidFill>
                  <a:srgbClr val="FFFFFF"/>
                </a:solidFill>
                <a:latin typeface="Calibri"/>
                <a:cs typeface="Calibri"/>
              </a:rPr>
              <a:t>for</a:t>
            </a:r>
            <a:r>
              <a:rPr sz="28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medication</a:t>
            </a:r>
            <a:r>
              <a:rPr sz="28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five</a:t>
            </a:r>
            <a:r>
              <a:rPr sz="28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million</a:t>
            </a:r>
            <a:r>
              <a:rPr sz="2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40" dirty="0">
                <a:solidFill>
                  <a:srgbClr val="FFFFFF"/>
                </a:solidFill>
                <a:latin typeface="Calibri"/>
                <a:cs typeface="Calibri"/>
              </a:rPr>
              <a:t>for</a:t>
            </a:r>
            <a:r>
              <a:rPr sz="2800" spc="1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products.</a:t>
            </a:r>
            <a:endParaRPr sz="2800">
              <a:latin typeface="Calibri"/>
              <a:cs typeface="Calibri"/>
            </a:endParaRPr>
          </a:p>
          <a:p>
            <a:pPr marL="299085" marR="6985" indent="-287020" algn="just">
              <a:lnSpc>
                <a:spcPct val="100000"/>
              </a:lnSpc>
              <a:spcBef>
                <a:spcPts val="1010"/>
              </a:spcBef>
              <a:buClr>
                <a:srgbClr val="FF0000"/>
              </a:buClr>
              <a:buSzPct val="96428"/>
              <a:buFont typeface="Wingdings"/>
              <a:buChar char=""/>
              <a:tabLst>
                <a:tab pos="299720" algn="l"/>
              </a:tabLst>
            </a:pP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China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has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become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one 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of the 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biggest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countries 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using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lab animals, 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as </a:t>
            </a:r>
            <a:r>
              <a:rPr sz="2800" spc="10" dirty="0">
                <a:solidFill>
                  <a:srgbClr val="FFFFFF"/>
                </a:solidFill>
                <a:latin typeface="Calibri"/>
                <a:cs typeface="Calibri"/>
              </a:rPr>
              <a:t>is </a:t>
            </a:r>
            <a:r>
              <a:rPr sz="28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evident 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in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higher 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numbers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quality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lab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animals (e.g., 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specific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pathogen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free,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or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SPF1;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genetically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modified)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increasingly</a:t>
            </a:r>
            <a:r>
              <a:rPr sz="2800" spc="5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used</a:t>
            </a:r>
            <a:r>
              <a:rPr sz="2800" spc="6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10" dirty="0">
                <a:solidFill>
                  <a:srgbClr val="FFFFFF"/>
                </a:solidFill>
                <a:latin typeface="Calibri"/>
                <a:cs typeface="Calibri"/>
              </a:rPr>
              <a:t>in </a:t>
            </a:r>
            <a:r>
              <a:rPr sz="28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scientific research—16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million a </a:t>
            </a:r>
            <a:r>
              <a:rPr sz="2800" spc="-110" dirty="0">
                <a:solidFill>
                  <a:srgbClr val="FFFFFF"/>
                </a:solidFill>
                <a:latin typeface="Calibri"/>
                <a:cs typeface="Calibri"/>
              </a:rPr>
              <a:t>year, 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compared to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12 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million in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25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European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Union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countries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in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2005</a:t>
            </a:r>
            <a:r>
              <a:rPr sz="28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(FELASA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2007)—and</a:t>
            </a:r>
            <a:r>
              <a:rPr sz="28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increased 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publication</a:t>
            </a:r>
            <a:r>
              <a:rPr sz="28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animal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 experiment results</a:t>
            </a:r>
            <a:r>
              <a:rPr sz="28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in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international</a:t>
            </a:r>
            <a:r>
              <a:rPr sz="2800" spc="1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journals</a:t>
            </a:r>
            <a:r>
              <a:rPr sz="2800" b="1" spc="-20" dirty="0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endParaRPr sz="28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909304" y="50292"/>
            <a:ext cx="2525268" cy="1810511"/>
          </a:xfrm>
          <a:prstGeom prst="rect">
            <a:avLst/>
          </a:prstGeom>
        </p:spPr>
      </p:pic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16</TotalTime>
  <Words>3862</Words>
  <Application>Microsoft Office PowerPoint</Application>
  <PresentationFormat>Widescreen</PresentationFormat>
  <Paragraphs>690</Paragraphs>
  <Slides>84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84</vt:i4>
      </vt:variant>
    </vt:vector>
  </HeadingPairs>
  <TitlesOfParts>
    <vt:vector size="94" baseType="lpstr">
      <vt:lpstr>Arial</vt:lpstr>
      <vt:lpstr>Arial MT</vt:lpstr>
      <vt:lpstr>Calibri</vt:lpstr>
      <vt:lpstr>Century Gothic</vt:lpstr>
      <vt:lpstr>Times New Roman</vt:lpstr>
      <vt:lpstr>Trebuchet MS</vt:lpstr>
      <vt:lpstr>Verdana</vt:lpstr>
      <vt:lpstr>Wingdings</vt:lpstr>
      <vt:lpstr>Wingdings 3</vt:lpstr>
      <vt:lpstr>Slice</vt:lpstr>
      <vt:lpstr>PowerPoint Presentation</vt:lpstr>
      <vt:lpstr>ANIMAL TOXICITY TEST FORACUTE,  SUBACUTE &amp; CHRONIC TOXICITY.</vt:lpstr>
      <vt:lpstr>TOXICITY STUDIES -INTRODUCTION</vt:lpstr>
      <vt:lpstr>HISTORY OF TOXICITYSTUDIES</vt:lpstr>
      <vt:lpstr>SOURCES OF TOXICSUBSTANCES</vt:lpstr>
      <vt:lpstr>EVIDENCES</vt:lpstr>
      <vt:lpstr>BIOMEDICAL ETHICS</vt:lpstr>
      <vt:lpstr>NECESSITIES OF TOXICOLOGICALSTUDIES</vt:lpstr>
      <vt:lpstr>MAGNITUDE OF USE OF ANIMALS</vt:lpstr>
      <vt:lpstr>PowerPoint Presentation</vt:lpstr>
      <vt:lpstr>PowerPoint Presentation</vt:lpstr>
      <vt:lpstr>STANDARD  METHODS</vt:lpstr>
      <vt:lpstr>REGULATORY MECHANISMS ININDIA</vt:lpstr>
      <vt:lpstr>RELEVANT TEST MODELS</vt:lpstr>
      <vt:lpstr>IN VIVO  TOXICOLO  GICAL  MODELS</vt:lpstr>
      <vt:lpstr>IN-VIVO &gt;&lt; IN-VITRO</vt:lpstr>
      <vt:lpstr>TYPES OF TOXICITYSTUDIES</vt:lpstr>
      <vt:lpstr>A. SYSTEMIC TOXICOLOGY STUDIES</vt:lpstr>
      <vt:lpstr>PowerPoint Presentation</vt:lpstr>
      <vt:lpstr>PowerPoint Presentation</vt:lpstr>
      <vt:lpstr>TEST  REPORT</vt:lpstr>
      <vt:lpstr>VEHICLE (IF  APPROPRIATE):</vt:lpstr>
      <vt:lpstr>OECD</vt:lpstr>
      <vt:lpstr>PowerPoint Presentation</vt:lpstr>
      <vt:lpstr>PowerPoint Presentation</vt:lpstr>
      <vt:lpstr>PowerPoint Presentation</vt:lpstr>
      <vt:lpstr>CHRONIC TOXICITY</vt:lpstr>
      <vt:lpstr>DOSE</vt:lpstr>
      <vt:lpstr>PowerPoint Presentation</vt:lpstr>
      <vt:lpstr>TYPES OF LOCAL TOXICITY STUDIES</vt:lpstr>
      <vt:lpstr>PowerPoint Presentation</vt:lpstr>
      <vt:lpstr>D. ALLERGENICITY/HYPERSENSITIVITY  TOXICOLOGY STUDIES</vt:lpstr>
      <vt:lpstr>E. GENOTOXICITY STUDIES</vt:lpstr>
      <vt:lpstr>PowerPoint Presentation</vt:lpstr>
      <vt:lpstr>PowerPoint Presentation</vt:lpstr>
      <vt:lpstr>NOTE ON STEM CELLS</vt:lpstr>
      <vt:lpstr>PowerPoint Presentation</vt:lpstr>
      <vt:lpstr>OECD GUIDELINES FOR ACUTE, SUB-CHRONIC &amp; DERMAL  TOXICITY STUDIES</vt:lpstr>
      <vt:lpstr>SUB CHRONIC</vt:lpstr>
      <vt:lpstr>CHRONIC</vt:lpstr>
      <vt:lpstr>DEFINITIONS RELATIVE TO DOSES</vt:lpstr>
      <vt:lpstr>GENERAL STUDIES</vt:lpstr>
      <vt:lpstr>SUB-CHRONIC &amp; CHRONICSTUDIES</vt:lpstr>
      <vt:lpstr>CHRONIC STUDIES</vt:lpstr>
      <vt:lpstr>VEHICLES USED FORDOSING</vt:lpstr>
      <vt:lpstr>CLINICAL SIGNS OFTOXICITY</vt:lpstr>
      <vt:lpstr>MOTOR ACTIVITY</vt:lpstr>
      <vt:lpstr>CONVULSIONS</vt:lpstr>
      <vt:lpstr>REFLEXES</vt:lpstr>
      <vt:lpstr>OCULAR SIGNS</vt:lpstr>
      <vt:lpstr>CARDIO-VASCULAR SIGNS</vt:lpstr>
      <vt:lpstr>OTHER SIGNS</vt:lpstr>
      <vt:lpstr>AUTONOMIC SIGNS</vt:lpstr>
      <vt:lpstr>TOXIC SIGNS OF ACETYLCHOLINESTERASEINHIBITION</vt:lpstr>
      <vt:lpstr>EFFECTS OF DECREASED BODY WEIGHTS ON RELATIVE  ORGAN WEIGHTS OF RATS</vt:lpstr>
      <vt:lpstr>HUMAN STUDIES</vt:lpstr>
      <vt:lpstr>PHASES OF DRUG DEVELOPMENT</vt:lpstr>
      <vt:lpstr>TERATOGENICITY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DISCUSSION SESSION</vt:lpstr>
      <vt:lpstr>REFERENCES</vt:lpstr>
      <vt:lpstr>THANK YOU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ANIMAL TOXICITY TEST FOR ACUTE,  SUBACUTE &amp; CHRONIC TOXICITY.</dc:title>
  <dc:creator>Admin</dc:creator>
  <cp:lastModifiedBy>User</cp:lastModifiedBy>
  <cp:revision>2</cp:revision>
  <dcterms:created xsi:type="dcterms:W3CDTF">2024-09-12T14:05:05Z</dcterms:created>
  <dcterms:modified xsi:type="dcterms:W3CDTF">2024-09-12T14:21:32Z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2021-05-04T00:00:00Z</vt:filetime>
  </property>
  <property fmtid="{D5CDD505-2E9C-101B-9397-08002B2CF9AE}" pid="3" name="Creator">
    <vt:lpwstr>Microsoft® PowerPoint® 2019</vt:lpwstr>
  </property>
  <property fmtid="{D5CDD505-2E9C-101B-9397-08002B2CF9AE}" pid="4" name="LastSaved">
    <vt:filetime>2024-09-12T00:00:00Z</vt:filetime>
  </property>
</Properties>
</file>