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1"/>
  </p:notesMasterIdLst>
  <p:handoutMasterIdLst>
    <p:handoutMasterId r:id="rId32"/>
  </p:handoutMasterIdLst>
  <p:sldIdLst>
    <p:sldId id="257" r:id="rId2"/>
    <p:sldId id="258" r:id="rId3"/>
    <p:sldId id="259" r:id="rId4"/>
    <p:sldId id="260" r:id="rId5"/>
    <p:sldId id="261" r:id="rId6"/>
    <p:sldId id="280" r:id="rId7"/>
    <p:sldId id="286" r:id="rId8"/>
    <p:sldId id="262" r:id="rId9"/>
    <p:sldId id="283" r:id="rId10"/>
    <p:sldId id="263" r:id="rId11"/>
    <p:sldId id="284" r:id="rId12"/>
    <p:sldId id="275" r:id="rId13"/>
    <p:sldId id="281" r:id="rId14"/>
    <p:sldId id="282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7" r:id="rId26"/>
    <p:sldId id="285" r:id="rId27"/>
    <p:sldId id="278" r:id="rId28"/>
    <p:sldId id="276" r:id="rId29"/>
    <p:sldId id="288" r:id="rId30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8" y="54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BY THAKUR POKHAREL, SACCP, BG NAGARA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E7B4F-2E5B-4745-A56B-4F1B0ABDD4DB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437EB5-057B-4894-BE00-83F8C91DC5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BY THAKUR POKHAREL, SACCP, BG NAGARA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B68B7B-91DF-4DD2-8E7D-F8932935302B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B9929E-3C0C-4FB8-A466-5C5A6908F9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31545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BY THAKUR POKHAREL, SACCP, BG NAGARA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B9929E-3C0C-4FB8-A466-5C5A6908F93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256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B9929E-3C0C-4FB8-A466-5C5A6908F935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BY THAKUR POKHAREL, SACCP, BG NAGARA</a:t>
            </a:r>
          </a:p>
        </p:txBody>
      </p:sp>
    </p:spTree>
    <p:extLst>
      <p:ext uri="{BB962C8B-B14F-4D97-AF65-F5344CB8AC3E}">
        <p14:creationId xmlns:p14="http://schemas.microsoft.com/office/powerpoint/2010/main" val="1779480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17A9-7819-4B44-8FD2-CC40F2252E6D}" type="datetime1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70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E275-ABBD-4FBC-8E43-C018899B8731}" type="datetime1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60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96AC7-3597-4DD0-A3B8-3EC6FF6CD871}" type="datetime1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33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2E32B-296B-4DA9-875C-43BCEEC04769}" type="datetime1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83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F4202-C384-40EF-9BF9-5420CF23054E}" type="datetime1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80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CF7FE-C152-463A-BEEC-BE5FC1EB35A7}" type="datetime1">
              <a:rPr lang="en-US" smtClean="0"/>
              <a:pPr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427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605F-F4F4-44A3-A901-16E4B7CF44AB}" type="datetime1">
              <a:rPr lang="en-US" smtClean="0"/>
              <a:pPr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572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725D2-2545-4098-BA74-F917D2222F79}" type="datetime1">
              <a:rPr lang="en-US" smtClean="0"/>
              <a:pPr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29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F4D34-570A-4317-852A-4F4E728ED857}" type="datetime1">
              <a:rPr lang="en-US" smtClean="0"/>
              <a:pPr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33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3EC2A-1E6D-4170-865E-E43183873568}" type="datetime1">
              <a:rPr lang="en-US" smtClean="0"/>
              <a:pPr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250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66134-C475-47DB-A6F7-C80AB906103B}" type="datetime1">
              <a:rPr lang="en-US" smtClean="0"/>
              <a:pPr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097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00A57-1F4D-465C-9E41-341AE43C4C3C}" type="datetime1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527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da.org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16-09-2024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131000" y="8382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PHARMACOTHERAPEUTICS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31000" y="32004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NO- 01(d) &amp; NAME- DRUG INDUCED LIVER DISORDERS</a:t>
            </a:r>
            <a:endParaRPr lang="en-IN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CONT</a:t>
            </a:r>
            <a:r>
              <a:rPr lang="en-US" sz="2000" u="sng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b="1" u="sng" dirty="0"/>
              <a:t>Chronic Active Toxic Hepatitis :</a:t>
            </a:r>
            <a:endParaRPr lang="en-US" sz="1800" b="1" dirty="0"/>
          </a:p>
          <a:p>
            <a:pPr>
              <a:lnSpc>
                <a:spcPct val="150000"/>
              </a:lnSpc>
              <a:buNone/>
            </a:pPr>
            <a:r>
              <a:rPr lang="en-US" sz="1800" dirty="0"/>
              <a:t>	It is a autoimmune mediated liver disease. It is a progressive disease with high mortality rate. Drug will produce anti-organelle antibodies.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/>
              <a:t>	</a:t>
            </a:r>
            <a:r>
              <a:rPr lang="en-US" sz="1800" b="1" dirty="0"/>
              <a:t>e.g. </a:t>
            </a:r>
            <a:r>
              <a:rPr lang="en-US" sz="1800" dirty="0"/>
              <a:t>: </a:t>
            </a:r>
            <a:r>
              <a:rPr lang="en-US" sz="1800" dirty="0" err="1"/>
              <a:t>Isoniazid</a:t>
            </a:r>
            <a:r>
              <a:rPr lang="en-US" sz="1800" dirty="0"/>
              <a:t>, </a:t>
            </a:r>
            <a:r>
              <a:rPr lang="en-US" sz="1800" dirty="0" err="1"/>
              <a:t>Phenytoin</a:t>
            </a:r>
            <a:r>
              <a:rPr lang="en-US" sz="1800" dirty="0"/>
              <a:t>, </a:t>
            </a:r>
            <a:r>
              <a:rPr lang="en-US" sz="1800" dirty="0" err="1"/>
              <a:t>Nitrofurantoin</a:t>
            </a:r>
            <a:r>
              <a:rPr lang="en-US" sz="1800" dirty="0"/>
              <a:t> and </a:t>
            </a:r>
            <a:r>
              <a:rPr lang="en-US" sz="1800" dirty="0" err="1"/>
              <a:t>Trazadone</a:t>
            </a:r>
            <a:r>
              <a:rPr lang="en-US" sz="1800" dirty="0"/>
              <a:t>.</a:t>
            </a:r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7612" y="914400"/>
            <a:ext cx="9828213" cy="5038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79612" y="533400"/>
          <a:ext cx="8839200" cy="5568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19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472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314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Adverse reaction</a:t>
                      </a:r>
                      <a:endParaRPr lang="en-IN" dirty="0"/>
                    </a:p>
                  </a:txBody>
                  <a:tcPr marL="121888" marR="12188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Drugs  associated</a:t>
                      </a:r>
                      <a:endParaRPr lang="en-IN" dirty="0"/>
                    </a:p>
                  </a:txBody>
                  <a:tcPr marL="121888" marR="12188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14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Hepatocellular</a:t>
                      </a:r>
                      <a:r>
                        <a:rPr lang="en-US" dirty="0"/>
                        <a:t> necrosis</a:t>
                      </a:r>
                      <a:endParaRPr lang="en-IN" dirty="0"/>
                    </a:p>
                    <a:p>
                      <a:endParaRPr lang="en-US" dirty="0"/>
                    </a:p>
                  </a:txBody>
                  <a:tcPr marL="121888" marR="121888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Paracetamol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salicylate,iron</a:t>
                      </a:r>
                      <a:r>
                        <a:rPr lang="en-US" baseline="0" dirty="0"/>
                        <a:t> salts, </a:t>
                      </a:r>
                      <a:r>
                        <a:rPr lang="en-US" baseline="0" dirty="0" err="1"/>
                        <a:t>allopurinol</a:t>
                      </a:r>
                      <a:r>
                        <a:rPr lang="en-US" baseline="0" dirty="0"/>
                        <a:t> ,</a:t>
                      </a:r>
                      <a:r>
                        <a:rPr lang="en-US" baseline="0" dirty="0" err="1"/>
                        <a:t>halothaine,ketakonazole,isoniazide</a:t>
                      </a:r>
                      <a:endParaRPr lang="en-US" dirty="0"/>
                    </a:p>
                  </a:txBody>
                  <a:tcPr marL="121888" marR="121888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516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Fatty liver</a:t>
                      </a:r>
                      <a:endParaRPr lang="en-IN" dirty="0"/>
                    </a:p>
                  </a:txBody>
                  <a:tcPr marL="121888" marR="12188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Amiodarone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tetracyclines,steroids,sodium</a:t>
                      </a:r>
                      <a:r>
                        <a:rPr lang="en-US" dirty="0"/>
                        <a:t>  </a:t>
                      </a:r>
                      <a:r>
                        <a:rPr lang="en-US" dirty="0" err="1"/>
                        <a:t>valproate,L-asperginase</a:t>
                      </a:r>
                      <a:r>
                        <a:rPr lang="en-US" dirty="0"/>
                        <a:t>.</a:t>
                      </a:r>
                      <a:endParaRPr lang="en-IN" dirty="0"/>
                    </a:p>
                  </a:txBody>
                  <a:tcPr marL="121888" marR="121888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61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Cholestasis</a:t>
                      </a:r>
                      <a:r>
                        <a:rPr lang="en-US" dirty="0"/>
                        <a:t> </a:t>
                      </a:r>
                      <a:endParaRPr lang="en-IN" dirty="0"/>
                    </a:p>
                  </a:txBody>
                  <a:tcPr marL="121888" marR="12188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Oral contraceptives, </a:t>
                      </a:r>
                      <a:r>
                        <a:rPr lang="en-US" dirty="0" err="1"/>
                        <a:t>carbimazole,cyclosporin</a:t>
                      </a:r>
                      <a:r>
                        <a:rPr lang="en-US" dirty="0"/>
                        <a:t>.</a:t>
                      </a:r>
                      <a:endParaRPr lang="en-IN" dirty="0"/>
                    </a:p>
                  </a:txBody>
                  <a:tcPr marL="121888" marR="121888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020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Cholestasis</a:t>
                      </a:r>
                      <a:r>
                        <a:rPr lang="en-US" dirty="0"/>
                        <a:t> with hepatitis</a:t>
                      </a:r>
                      <a:endParaRPr lang="en-IN" dirty="0"/>
                    </a:p>
                    <a:p>
                      <a:endParaRPr lang="en-US" dirty="0"/>
                    </a:p>
                  </a:txBody>
                  <a:tcPr marL="121888" marR="121888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Chlorpromazine,tricyclicantidepressants,erythromycine,ACE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inhibitors,sulphonamides,NSAID’s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cimetidine,ranitidine</a:t>
                      </a:r>
                      <a:endParaRPr lang="en-US" dirty="0"/>
                    </a:p>
                  </a:txBody>
                  <a:tcPr marL="121888" marR="121888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61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Granulomatous</a:t>
                      </a:r>
                      <a:r>
                        <a:rPr lang="en-US" dirty="0"/>
                        <a:t> hepatitis</a:t>
                      </a:r>
                      <a:endParaRPr lang="en-IN" dirty="0"/>
                    </a:p>
                  </a:txBody>
                  <a:tcPr marL="121888" marR="121888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phenytoin,allopurinol,carbamazepine,clofibrate</a:t>
                      </a:r>
                      <a:endParaRPr lang="en-US" dirty="0"/>
                    </a:p>
                  </a:txBody>
                  <a:tcPr marL="121888" marR="121888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61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Acute hepatitis</a:t>
                      </a:r>
                      <a:endParaRPr lang="en-IN" dirty="0"/>
                    </a:p>
                  </a:txBody>
                  <a:tcPr marL="121888" marR="12188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Dantrolene</a:t>
                      </a:r>
                      <a:r>
                        <a:rPr lang="en-US" dirty="0"/>
                        <a:t> ,</a:t>
                      </a:r>
                      <a:r>
                        <a:rPr lang="en-US" dirty="0" err="1"/>
                        <a:t>isoniazid,phentoin</a:t>
                      </a:r>
                      <a:r>
                        <a:rPr lang="en-US" dirty="0"/>
                        <a:t>.</a:t>
                      </a:r>
                      <a:endParaRPr lang="en-IN" dirty="0"/>
                    </a:p>
                  </a:txBody>
                  <a:tcPr marL="121888" marR="121888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261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Chronic active hepatitis</a:t>
                      </a:r>
                      <a:endParaRPr lang="en-IN" dirty="0"/>
                    </a:p>
                  </a:txBody>
                  <a:tcPr marL="121888" marR="12188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Methyldopa ,</a:t>
                      </a:r>
                      <a:r>
                        <a:rPr lang="en-US" dirty="0" err="1"/>
                        <a:t>nitrofurantoin,isoniazide</a:t>
                      </a:r>
                      <a:r>
                        <a:rPr lang="en-US" dirty="0"/>
                        <a:t>.</a:t>
                      </a:r>
                      <a:endParaRPr lang="en-IN" dirty="0"/>
                    </a:p>
                  </a:txBody>
                  <a:tcPr marL="121888" marR="121888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261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Fibrosis and cirrhosis</a:t>
                      </a:r>
                      <a:endParaRPr lang="en-IN" dirty="0"/>
                    </a:p>
                  </a:txBody>
                  <a:tcPr marL="121888" marR="12188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Vit</a:t>
                      </a:r>
                      <a:r>
                        <a:rPr lang="en-US" dirty="0"/>
                        <a:t> A, </a:t>
                      </a:r>
                      <a:r>
                        <a:rPr lang="en-US" dirty="0" err="1"/>
                        <a:t>methotrexate,methyldopa</a:t>
                      </a:r>
                      <a:r>
                        <a:rPr lang="en-US" dirty="0"/>
                        <a:t>.</a:t>
                      </a:r>
                      <a:endParaRPr lang="en-IN" dirty="0"/>
                    </a:p>
                  </a:txBody>
                  <a:tcPr marL="121888" marR="121888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>
    <p:pull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609600"/>
            <a:ext cx="10969943" cy="914400"/>
          </a:xfrm>
        </p:spPr>
        <p:txBody>
          <a:bodyPr>
            <a:normAutofit/>
          </a:bodyPr>
          <a:lstStyle/>
          <a:p>
            <a:r>
              <a:rPr lang="en-US" sz="2000" b="1" u="sng" dirty="0"/>
              <a:t>MECHANISM OF DILD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679700" y="2115344"/>
            <a:ext cx="6829425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685800"/>
            <a:ext cx="11274663" cy="1066800"/>
          </a:xfrm>
        </p:spPr>
        <p:txBody>
          <a:bodyPr>
            <a:normAutofit/>
          </a:bodyPr>
          <a:lstStyle/>
          <a:p>
            <a:r>
              <a:rPr lang="en-US" sz="2000" b="1" u="sng" dirty="0"/>
              <a:t>CONT…..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248358" y="1825625"/>
            <a:ext cx="5692109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MECHANISM OF DILD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800" b="1" u="sng" dirty="0" err="1"/>
              <a:t>Centrolobular</a:t>
            </a:r>
            <a:r>
              <a:rPr lang="en-US" sz="1800" b="1" u="sng" dirty="0"/>
              <a:t> Necrosis: 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Also called Direct or Metabolite related </a:t>
            </a:r>
            <a:r>
              <a:rPr lang="en-US" sz="1800" dirty="0" err="1"/>
              <a:t>Hepatotoxicity</a:t>
            </a:r>
            <a:r>
              <a:rPr lang="en-US" sz="18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Dose related.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Common pattern is Idiosyncratic reactions.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Symptoms includes nausea, vomiting, upper abdomen pain, jaundice.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800" dirty="0"/>
              <a:t>e.g. : Halothane</a:t>
            </a:r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>
    <p:zoom dir="in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CONT…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800" b="1" u="sng" dirty="0" err="1"/>
              <a:t>Steatohepatitis</a:t>
            </a:r>
            <a:r>
              <a:rPr lang="en-US" sz="1800" b="1" u="sng" dirty="0"/>
              <a:t> :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/>
              <a:t>Acute necrosis because of accumulation of fatty acids in </a:t>
            </a:r>
            <a:r>
              <a:rPr lang="en-US" sz="1800" dirty="0" err="1"/>
              <a:t>hepatocytes</a:t>
            </a:r>
            <a:r>
              <a:rPr lang="en-US" sz="18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Metabolite affects the fatty acid metabolism.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e.g. : </a:t>
            </a:r>
          </a:p>
          <a:p>
            <a:pPr marL="633222" indent="-514350">
              <a:lnSpc>
                <a:spcPct val="150000"/>
              </a:lnSpc>
              <a:buNone/>
            </a:pPr>
            <a:r>
              <a:rPr lang="en-US" sz="1800" b="1" dirty="0"/>
              <a:t>Alcohol</a:t>
            </a:r>
            <a:r>
              <a:rPr lang="en-US" sz="1800" dirty="0"/>
              <a:t>	- Acetaldehyde fatty acid synthesis cell enlargement cell lyses.</a:t>
            </a:r>
          </a:p>
          <a:p>
            <a:pPr>
              <a:lnSpc>
                <a:spcPct val="150000"/>
              </a:lnSpc>
              <a:buNone/>
            </a:pPr>
            <a:r>
              <a:rPr lang="en-US" sz="1800" b="1" dirty="0" err="1"/>
              <a:t>Valporic</a:t>
            </a:r>
            <a:r>
              <a:rPr lang="en-US" sz="1800" b="1" dirty="0"/>
              <a:t> acid</a:t>
            </a:r>
            <a:r>
              <a:rPr lang="en-US" sz="1800" dirty="0"/>
              <a:t>        D-4-valporic acid        Potent inducer of fatty acid synthesis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CONT...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b="1" u="sng" dirty="0" err="1"/>
              <a:t>Phospholipidosis</a:t>
            </a:r>
            <a:r>
              <a:rPr lang="en-US" sz="1800" u="sng" dirty="0"/>
              <a:t> : 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1800" dirty="0"/>
              <a:t>    </a:t>
            </a:r>
            <a:r>
              <a:rPr lang="en-US" sz="1800" dirty="0" err="1"/>
              <a:t>Phospholipidosis</a:t>
            </a:r>
            <a:r>
              <a:rPr lang="en-US" sz="1800" dirty="0"/>
              <a:t> is the accumulation of phospholipids instead of fatty acids.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1800" dirty="0"/>
              <a:t>e.g. :</a:t>
            </a:r>
            <a:r>
              <a:rPr lang="en-US" sz="1800" dirty="0" err="1"/>
              <a:t>Amiodarone</a:t>
            </a:r>
            <a:r>
              <a:rPr lang="en-US" sz="1800" dirty="0"/>
              <a:t> &amp; its metabolite N-</a:t>
            </a:r>
            <a:r>
              <a:rPr lang="en-US" sz="1800" dirty="0" err="1"/>
              <a:t>desethyl</a:t>
            </a:r>
            <a:r>
              <a:rPr lang="en-US" sz="1800" dirty="0"/>
              <a:t>-</a:t>
            </a:r>
            <a:r>
              <a:rPr lang="en-US" sz="1800" dirty="0" err="1"/>
              <a:t>amiodarone</a:t>
            </a:r>
            <a:r>
              <a:rPr lang="en-US" sz="1800" dirty="0"/>
              <a:t>. The patient can present with either elevated </a:t>
            </a:r>
            <a:r>
              <a:rPr lang="en-US" sz="1800" dirty="0" err="1"/>
              <a:t>aminotransferases</a:t>
            </a:r>
            <a:r>
              <a:rPr lang="en-US" sz="1800" dirty="0"/>
              <a:t> or </a:t>
            </a:r>
            <a:r>
              <a:rPr lang="en-US" sz="1800" dirty="0" err="1"/>
              <a:t>hepatomegaly</a:t>
            </a:r>
            <a:r>
              <a:rPr lang="en-US" sz="1800" dirty="0"/>
              <a:t>.</a:t>
            </a:r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CONT…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b="1" u="sng" dirty="0"/>
              <a:t>Generalized </a:t>
            </a:r>
            <a:r>
              <a:rPr lang="en-US" sz="1800" b="1" u="sng" dirty="0" err="1"/>
              <a:t>hepatocellular</a:t>
            </a:r>
            <a:r>
              <a:rPr lang="en-US" sz="1800" b="1" u="sng" dirty="0"/>
              <a:t> necrosis :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/>
              <a:t>    Drug/metabolite act as </a:t>
            </a:r>
            <a:r>
              <a:rPr lang="en-US" sz="1800" dirty="0" err="1"/>
              <a:t>haptens</a:t>
            </a:r>
            <a:r>
              <a:rPr lang="en-US" sz="1800" dirty="0"/>
              <a:t>, which when combine with a specific cell protein it induces the autoimmune reaction.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/>
              <a:t>    e.g. : </a:t>
            </a:r>
            <a:r>
              <a:rPr lang="en-US" sz="1800" dirty="0" err="1"/>
              <a:t>Isoniazid</a:t>
            </a:r>
            <a:r>
              <a:rPr lang="en-US" sz="1800" dirty="0"/>
              <a:t>, </a:t>
            </a:r>
            <a:r>
              <a:rPr lang="en-US" sz="1800" dirty="0" err="1"/>
              <a:t>ketaconazole</a:t>
            </a:r>
            <a:r>
              <a:rPr lang="en-US" sz="1800" dirty="0"/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/>
              <a:t>     </a:t>
            </a:r>
            <a:r>
              <a:rPr lang="en-US" sz="1800" dirty="0" err="1"/>
              <a:t>Isoniazid</a:t>
            </a:r>
            <a:r>
              <a:rPr lang="en-US" sz="1800" dirty="0"/>
              <a:t> produces this type liver injury in 10-20% of chronic </a:t>
            </a:r>
            <a:r>
              <a:rPr lang="en-US" sz="1800" dirty="0" err="1"/>
              <a:t>isoniazid</a:t>
            </a:r>
            <a:r>
              <a:rPr lang="en-US" sz="1800" dirty="0"/>
              <a:t> users.</a:t>
            </a:r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ransition>
    <p:wheel spokes="2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CONT…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b="1" u="sng" dirty="0" err="1"/>
              <a:t>Cholestatic</a:t>
            </a:r>
            <a:r>
              <a:rPr lang="en-US" sz="1800" b="1" u="sng" dirty="0"/>
              <a:t> Injury: 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/>
              <a:t>    </a:t>
            </a:r>
            <a:r>
              <a:rPr lang="en-US" sz="1800" dirty="0" err="1"/>
              <a:t>Cholestatic</a:t>
            </a:r>
            <a:r>
              <a:rPr lang="en-US" sz="1800" dirty="0"/>
              <a:t> injury, also known as </a:t>
            </a:r>
            <a:r>
              <a:rPr lang="en-US" sz="1800" dirty="0" err="1"/>
              <a:t>cholestatic</a:t>
            </a:r>
            <a:r>
              <a:rPr lang="en-US" sz="1800" dirty="0"/>
              <a:t> jaundice or </a:t>
            </a:r>
            <a:r>
              <a:rPr lang="en-US" sz="1800" dirty="0" err="1"/>
              <a:t>cholestasis</a:t>
            </a:r>
            <a:r>
              <a:rPr lang="en-US" sz="1800" dirty="0"/>
              <a:t>. It can be classified by the area of the bile </a:t>
            </a:r>
            <a:r>
              <a:rPr lang="en-US" sz="1800" dirty="0" err="1"/>
              <a:t>canalicular</a:t>
            </a:r>
            <a:r>
              <a:rPr lang="en-US" sz="1800" dirty="0"/>
              <a:t> or </a:t>
            </a:r>
            <a:r>
              <a:rPr lang="en-US" sz="1800" dirty="0" err="1"/>
              <a:t>ductal</a:t>
            </a:r>
            <a:r>
              <a:rPr lang="en-US" sz="1800" dirty="0"/>
              <a:t> system that is impaired.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/>
              <a:t>    This will cause </a:t>
            </a:r>
            <a:r>
              <a:rPr lang="en-US" sz="1800" dirty="0" err="1"/>
              <a:t>intrahepatic</a:t>
            </a:r>
            <a:r>
              <a:rPr lang="en-US" sz="1800" dirty="0"/>
              <a:t> accumulation of toxic bile acids and excretion products.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/>
              <a:t>     Clinically, these patients are often asymptomatic and present with mild to moderate elevations of serum </a:t>
            </a:r>
            <a:r>
              <a:rPr lang="en-US" sz="1800" dirty="0" err="1"/>
              <a:t>bilirubin</a:t>
            </a:r>
            <a:r>
              <a:rPr lang="en-US" sz="1800" dirty="0"/>
              <a:t>. 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/>
              <a:t>     e.g. : long-term high-dose estrogen therapy.</a:t>
            </a:r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ransition>
    <p:wheel spokes="3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/>
              <a:t>Drug induced liver diseases (</a:t>
            </a:r>
            <a:r>
              <a:rPr lang="en-US" sz="1800" b="1" dirty="0"/>
              <a:t>DILD</a:t>
            </a:r>
            <a:r>
              <a:rPr lang="en-US" sz="1800" dirty="0"/>
              <a:t>) is defined as Injury to liver that is associated with impaired liver function caused by exposure to a drug or another non-infectious agent.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A number of drugs can cause (acute or chronic) liver damage, most of them are associated with ADRs.</a:t>
            </a:r>
          </a:p>
          <a:p>
            <a:pPr>
              <a:lnSpc>
                <a:spcPct val="150000"/>
              </a:lnSpc>
            </a:pPr>
            <a:endParaRPr lang="en-US" sz="1800" dirty="0"/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CONT…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b="1" u="sng" dirty="0" err="1"/>
              <a:t>Neoplastic</a:t>
            </a:r>
            <a:r>
              <a:rPr lang="en-US" sz="1800" b="1" u="sng" dirty="0"/>
              <a:t> Diseases: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/>
              <a:t>    Hepatic tumors are formed because of long tem use of hormones such as Androgens, Estrogens.</a:t>
            </a:r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ransition>
    <p:wheel spokes="8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3222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b="1" u="sng" dirty="0"/>
              <a:t>Patients History </a:t>
            </a:r>
          </a:p>
          <a:p>
            <a:pPr marL="633222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800" dirty="0"/>
              <a:t>Social habits – alcohol </a:t>
            </a:r>
          </a:p>
          <a:p>
            <a:pPr marL="633222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800" dirty="0"/>
              <a:t>Previous medications/ previous reactions</a:t>
            </a:r>
          </a:p>
          <a:p>
            <a:pPr marL="633222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800" dirty="0"/>
              <a:t>Occupation/Environmental factors</a:t>
            </a:r>
          </a:p>
          <a:p>
            <a:pPr marL="633222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800" dirty="0"/>
              <a:t>Arsenic, CCl4 – lab, agriculture, construction</a:t>
            </a:r>
          </a:p>
          <a:p>
            <a:pPr marL="633222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800" dirty="0"/>
              <a:t> </a:t>
            </a:r>
            <a:r>
              <a:rPr lang="en-US" sz="1800" dirty="0" err="1"/>
              <a:t>Vinal</a:t>
            </a:r>
            <a:r>
              <a:rPr lang="en-US" sz="1800" dirty="0"/>
              <a:t> chlorides – plastic workers</a:t>
            </a:r>
          </a:p>
          <a:p>
            <a:pPr marL="633222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800" dirty="0"/>
              <a:t>Alternative/ Non-drug therapy</a:t>
            </a:r>
          </a:p>
          <a:p>
            <a:pPr marL="633222" indent="-51435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1800" dirty="0"/>
              <a:t>Clove oil, </a:t>
            </a:r>
            <a:r>
              <a:rPr lang="en-US" sz="1800" dirty="0" err="1"/>
              <a:t>maragosa</a:t>
            </a:r>
            <a:r>
              <a:rPr lang="en-US" sz="1800" dirty="0"/>
              <a:t> oil, pennyroyal oil etc..</a:t>
            </a:r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ransition>
    <p:split dir="in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CONT…</a:t>
            </a:r>
          </a:p>
        </p:txBody>
      </p:sp>
      <p:pic>
        <p:nvPicPr>
          <p:cNvPr id="4" name="Picture 2" descr="C:\Users\Sree\Desktop\Untitle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84212" y="1981200"/>
            <a:ext cx="10804885" cy="23622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ransition>
    <p:spli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868362"/>
          </a:xfrm>
        </p:spPr>
        <p:txBody>
          <a:bodyPr/>
          <a:lstStyle/>
          <a:p>
            <a:r>
              <a:rPr lang="en-US" sz="2000" b="1" u="sng" dirty="0"/>
              <a:t>INVESTIGATION</a:t>
            </a:r>
            <a:r>
              <a:rPr lang="en-US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3222" indent="-514350">
              <a:lnSpc>
                <a:spcPct val="150000"/>
              </a:lnSpc>
              <a:buAutoNum type="arabicPlain"/>
            </a:pPr>
            <a:r>
              <a:rPr lang="en-US" sz="1800" b="1" u="sng" dirty="0"/>
              <a:t>Serum Proteins:</a:t>
            </a:r>
            <a:r>
              <a:rPr lang="en-US" sz="1800" b="1" dirty="0"/>
              <a:t> </a:t>
            </a:r>
            <a:r>
              <a:rPr lang="en-US" sz="1800" baseline="30000" dirty="0"/>
              <a:t> </a:t>
            </a:r>
            <a:r>
              <a:rPr lang="en-US" sz="1800" dirty="0"/>
              <a:t>albumin, </a:t>
            </a:r>
            <a:r>
              <a:rPr lang="en-US" sz="1800" dirty="0" err="1"/>
              <a:t>transferrin</a:t>
            </a:r>
            <a:r>
              <a:rPr lang="en-US" sz="1800" dirty="0"/>
              <a:t> indicates impaired liver function.</a:t>
            </a:r>
          </a:p>
          <a:p>
            <a:pPr marL="633222" indent="-514350">
              <a:lnSpc>
                <a:spcPct val="150000"/>
              </a:lnSpc>
              <a:buAutoNum type="arabicPlain"/>
            </a:pPr>
            <a:r>
              <a:rPr lang="en-US" sz="1800" b="1" u="sng" dirty="0" err="1"/>
              <a:t>Prothrombin</a:t>
            </a:r>
            <a:r>
              <a:rPr lang="en-US" sz="1800" b="1" u="sng" dirty="0"/>
              <a:t> Time:</a:t>
            </a:r>
          </a:p>
          <a:p>
            <a:pPr marL="633222" indent="-514350">
              <a:lnSpc>
                <a:spcPct val="150000"/>
              </a:lnSpc>
              <a:buAutoNum type="arabicPlain"/>
            </a:pPr>
            <a:r>
              <a:rPr lang="en-US" sz="1800" b="1" u="sng" dirty="0"/>
              <a:t>Liver Biopsy:</a:t>
            </a:r>
          </a:p>
          <a:p>
            <a:pPr marL="633222" indent="-514350">
              <a:lnSpc>
                <a:spcPct val="150000"/>
              </a:lnSpc>
              <a:buAutoNum type="arabicPlain"/>
            </a:pPr>
            <a:r>
              <a:rPr lang="en-US" sz="1800" b="1" u="sng" dirty="0"/>
              <a:t>Nutritional status: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Low serum levels of vitamins E and C are associated with asymptomatic elevations in </a:t>
            </a:r>
            <a:r>
              <a:rPr lang="en-US" sz="1800" dirty="0" err="1"/>
              <a:t>transaminases</a:t>
            </a:r>
            <a:r>
              <a:rPr lang="en-US" sz="18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High serum iron, </a:t>
            </a:r>
            <a:r>
              <a:rPr lang="en-US" sz="1800" dirty="0" err="1"/>
              <a:t>transferrin</a:t>
            </a:r>
            <a:r>
              <a:rPr lang="en-US" sz="1800" dirty="0"/>
              <a:t>, and selenium levels are also associated with asymptomatic elevations of </a:t>
            </a:r>
            <a:r>
              <a:rPr lang="en-US" sz="1800" dirty="0" err="1"/>
              <a:t>transaminases</a:t>
            </a:r>
            <a:endParaRPr lang="en-US" sz="1800" dirty="0"/>
          </a:p>
          <a:p>
            <a:pPr marL="633222" indent="-514350">
              <a:lnSpc>
                <a:spcPct val="150000"/>
              </a:lnSpc>
              <a:buNone/>
            </a:pPr>
            <a:endParaRPr lang="en-US" sz="1800" b="1" u="sng" dirty="0"/>
          </a:p>
          <a:p>
            <a:pPr marL="633222" indent="-514350">
              <a:lnSpc>
                <a:spcPct val="150000"/>
              </a:lnSpc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>
    <p:split orient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TREATMENT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/>
              <a:t>Goal :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Withdrawal of the drug.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Attempt to remove it from the body.</a:t>
            </a:r>
          </a:p>
          <a:p>
            <a:pPr>
              <a:lnSpc>
                <a:spcPct val="150000"/>
              </a:lnSpc>
            </a:pPr>
            <a:endParaRPr lang="en-US" sz="1800" b="1" dirty="0"/>
          </a:p>
          <a:p>
            <a:pPr>
              <a:lnSpc>
                <a:spcPct val="150000"/>
              </a:lnSpc>
            </a:pPr>
            <a:r>
              <a:rPr lang="en-US" sz="1800" b="1" dirty="0"/>
              <a:t>ANTIDOTE</a:t>
            </a:r>
            <a:r>
              <a:rPr lang="en-US" sz="1800" dirty="0"/>
              <a:t>: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N-</a:t>
            </a:r>
            <a:r>
              <a:rPr lang="en-US" sz="1800" dirty="0" err="1"/>
              <a:t>acetylcysteine</a:t>
            </a:r>
            <a:r>
              <a:rPr lang="en-US" sz="1800" dirty="0"/>
              <a:t> and </a:t>
            </a:r>
            <a:r>
              <a:rPr lang="en-US" sz="1800" dirty="0" err="1"/>
              <a:t>methionine</a:t>
            </a:r>
            <a:r>
              <a:rPr lang="en-US" sz="1800" dirty="0"/>
              <a:t> for </a:t>
            </a:r>
            <a:r>
              <a:rPr lang="en-US" sz="1800" dirty="0" err="1"/>
              <a:t>paracetamol</a:t>
            </a:r>
            <a:r>
              <a:rPr lang="en-US" sz="1800" dirty="0"/>
              <a:t> poisoning.</a:t>
            </a:r>
          </a:p>
          <a:p>
            <a:pPr>
              <a:lnSpc>
                <a:spcPct val="150000"/>
              </a:lnSpc>
            </a:pPr>
            <a:r>
              <a:rPr lang="en-US" sz="1800" dirty="0" err="1"/>
              <a:t>Desferrioxamine</a:t>
            </a:r>
            <a:r>
              <a:rPr lang="en-US" sz="1800" dirty="0"/>
              <a:t> 5-10g in 50-100ml of water is administered orally for iron poisoning.</a:t>
            </a:r>
          </a:p>
          <a:p>
            <a:pPr>
              <a:lnSpc>
                <a:spcPct val="150000"/>
              </a:lnSpc>
            </a:pPr>
            <a:endParaRPr lang="en-IN" sz="1800" dirty="0"/>
          </a:p>
          <a:p>
            <a:pPr marL="633222" indent="-514350">
              <a:lnSpc>
                <a:spcPct val="150000"/>
              </a:lnSpc>
              <a:buFont typeface="+mj-lt"/>
              <a:buAutoNum type="arabicPeriod" startAt="4"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ransition>
    <p:strips dir="l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CONT…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/>
              <a:t>Supportive therapy</a:t>
            </a:r>
            <a:r>
              <a:rPr lang="en-US" sz="1800" dirty="0"/>
              <a:t>: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Nothing to do, only </a:t>
            </a:r>
            <a:r>
              <a:rPr lang="en-US" sz="1800" dirty="0" err="1"/>
              <a:t>attaintion</a:t>
            </a:r>
            <a:r>
              <a:rPr lang="en-US" sz="1800" dirty="0"/>
              <a:t> to fluid and electrolyte balance.</a:t>
            </a:r>
          </a:p>
          <a:p>
            <a:pPr>
              <a:lnSpc>
                <a:spcPct val="150000"/>
              </a:lnSpc>
            </a:pPr>
            <a:r>
              <a:rPr lang="en-US" sz="1800" b="1" dirty="0"/>
              <a:t>Coagulation disorder</a:t>
            </a:r>
            <a:r>
              <a:rPr lang="en-US" sz="1800" dirty="0"/>
              <a:t>: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Should be treated by correcting vitamin K deficiency with intravenous </a:t>
            </a:r>
            <a:r>
              <a:rPr lang="en-US" sz="1800" dirty="0" err="1"/>
              <a:t>phytomenadion</a:t>
            </a:r>
            <a:r>
              <a:rPr lang="en-US" sz="1800" dirty="0"/>
              <a:t> injection.</a:t>
            </a:r>
          </a:p>
          <a:p>
            <a:pPr>
              <a:lnSpc>
                <a:spcPct val="150000"/>
              </a:lnSpc>
            </a:pPr>
            <a:r>
              <a:rPr lang="en-US" sz="1800" dirty="0" err="1"/>
              <a:t>Menadiol</a:t>
            </a:r>
            <a:r>
              <a:rPr lang="en-US" sz="1800" dirty="0"/>
              <a:t> sodium phosphate 10mg </a:t>
            </a:r>
            <a:r>
              <a:rPr lang="en-US" sz="1800" dirty="0" err="1"/>
              <a:t>po</a:t>
            </a:r>
            <a:r>
              <a:rPr lang="en-US" sz="1800" dirty="0"/>
              <a:t> daily.</a:t>
            </a:r>
            <a:endParaRPr lang="en-IN" sz="1800" dirty="0"/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ransition>
    <p:strips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0012" y="990600"/>
            <a:ext cx="9523413" cy="4822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PATIENT COUNSELLING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/>
              <a:t>All patients should be advised of potential side effects.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Patients and their care giver should be helped to recognize sings of  liver disorders and known to report immediately symptoms such as malaise, nausea, fever, abdominal discomfort etc.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Avoid alcohol consumption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Parents should be reminded to store all medicine in child resistant container and out of reach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ransition>
    <p:strips dir="r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867" y="609600"/>
            <a:ext cx="10969943" cy="838200"/>
          </a:xfrm>
        </p:spPr>
        <p:txBody>
          <a:bodyPr>
            <a:normAutofit/>
          </a:bodyPr>
          <a:lstStyle/>
          <a:p>
            <a:r>
              <a:rPr lang="en-US" sz="2000" b="1" u="sng" dirty="0"/>
              <a:t>CONT</a:t>
            </a:r>
            <a:r>
              <a:rPr lang="en-US" sz="2000" u="sng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67" y="1600200"/>
            <a:ext cx="10969943" cy="49530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1800" b="1" dirty="0" err="1"/>
              <a:t>Referances</a:t>
            </a:r>
            <a:r>
              <a:rPr lang="en-US" sz="1800" b="1" dirty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800" dirty="0"/>
              <a:t>Drug-Induced Liver Disease Richard A. Wright, </a:t>
            </a:r>
            <a:r>
              <a:rPr lang="en-US" sz="1800" dirty="0" err="1"/>
              <a:t>M.D.Professor</a:t>
            </a:r>
            <a:r>
              <a:rPr lang="en-US" sz="1800" dirty="0"/>
              <a:t> and Chief Division of Gastroenterology/</a:t>
            </a:r>
            <a:r>
              <a:rPr lang="en-US" sz="1800" dirty="0" err="1"/>
              <a:t>HepatologyDepartment</a:t>
            </a:r>
            <a:r>
              <a:rPr lang="en-US" sz="1800" dirty="0"/>
              <a:t> of Medicine University of Louisville </a:t>
            </a:r>
            <a:r>
              <a:rPr lang="en-US" sz="1800" dirty="0" err="1"/>
              <a:t>Louisville</a:t>
            </a:r>
            <a:r>
              <a:rPr lang="en-US" sz="1800" dirty="0"/>
              <a:t>, Kentucky, </a:t>
            </a:r>
            <a:r>
              <a:rPr lang="en-US" sz="1800" i="1" dirty="0"/>
              <a:t>Farrell, Drug-Induced Liver Disease 1994:85-99 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/>
              <a:t> </a:t>
            </a:r>
            <a:r>
              <a:rPr lang="en-US" sz="1800" b="1" dirty="0"/>
              <a:t>Drug-Induced Liver Injury (DILI) </a:t>
            </a:r>
            <a:r>
              <a:rPr lang="en-US" sz="1800" dirty="0"/>
              <a:t>CLINICAL INVESTIGATOR TRAINING COURSE Holiday Inn, College Park MD November 15, 2012 </a:t>
            </a:r>
            <a:r>
              <a:rPr lang="en-US" sz="1800" dirty="0">
                <a:hlinkClick r:id="rId2"/>
              </a:rPr>
              <a:t>www.fda.org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en-US" sz="1800" dirty="0"/>
              <a:t>Clinical  pharmacy and therapeutic, edited by Roger walker and </a:t>
            </a:r>
            <a:r>
              <a:rPr lang="en-US" sz="1800" dirty="0" err="1"/>
              <a:t>Cate</a:t>
            </a:r>
            <a:r>
              <a:rPr lang="en-US" sz="1800" dirty="0"/>
              <a:t> </a:t>
            </a:r>
            <a:r>
              <a:rPr lang="en-US" sz="1800" dirty="0" err="1"/>
              <a:t>whittlesea</a:t>
            </a:r>
            <a:r>
              <a:rPr lang="en-US" sz="1800" dirty="0"/>
              <a:t> pg no 222-234</a:t>
            </a:r>
          </a:p>
          <a:p>
            <a:pPr algn="just">
              <a:lnSpc>
                <a:spcPct val="150000"/>
              </a:lnSpc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ransition>
    <p:strips dir="r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41412" y="1828800"/>
            <a:ext cx="10058400" cy="34290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urveDown">
              <a:avLst>
                <a:gd name="adj" fmla="val 56338"/>
              </a:avLst>
            </a:prstTxWarp>
            <a:spAutoFit/>
          </a:bodyPr>
          <a:lstStyle/>
          <a:p>
            <a:pPr algn="ctr"/>
            <a:r>
              <a:rPr lang="en-US" sz="8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THANK YOU….</a:t>
            </a:r>
            <a:endParaRPr lang="en-US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812" y="381000"/>
            <a:ext cx="10969943" cy="1143000"/>
          </a:xfrm>
        </p:spPr>
        <p:txBody>
          <a:bodyPr>
            <a:normAutofit/>
          </a:bodyPr>
          <a:lstStyle/>
          <a:p>
            <a:r>
              <a:rPr lang="en-US" sz="2000" b="1" u="sng" dirty="0"/>
              <a:t>RISK FACTORS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517775" y="2001044"/>
            <a:ext cx="71532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SIGNS AND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lnSpc>
                <a:spcPct val="150000"/>
              </a:lnSpc>
            </a:pPr>
            <a:r>
              <a:rPr lang="en-US" sz="1800" dirty="0"/>
              <a:t>Jaundice</a:t>
            </a:r>
          </a:p>
          <a:p>
            <a:pPr fontAlgn="base">
              <a:lnSpc>
                <a:spcPct val="150000"/>
              </a:lnSpc>
            </a:pPr>
            <a:r>
              <a:rPr lang="en-US" sz="1800" dirty="0"/>
              <a:t>Nausea</a:t>
            </a:r>
          </a:p>
          <a:p>
            <a:pPr fontAlgn="base">
              <a:lnSpc>
                <a:spcPct val="150000"/>
              </a:lnSpc>
            </a:pPr>
            <a:r>
              <a:rPr lang="en-US" sz="1800" dirty="0"/>
              <a:t>Anorexia</a:t>
            </a:r>
          </a:p>
          <a:p>
            <a:pPr fontAlgn="base">
              <a:lnSpc>
                <a:spcPct val="150000"/>
              </a:lnSpc>
            </a:pPr>
            <a:r>
              <a:rPr lang="en-US" sz="1800" dirty="0"/>
              <a:t>Dark Urine</a:t>
            </a:r>
          </a:p>
          <a:p>
            <a:pPr fontAlgn="base">
              <a:lnSpc>
                <a:spcPct val="150000"/>
              </a:lnSpc>
            </a:pPr>
            <a:r>
              <a:rPr lang="en-US" sz="1800" dirty="0"/>
              <a:t>Fever</a:t>
            </a:r>
          </a:p>
          <a:p>
            <a:pPr fontAlgn="base">
              <a:lnSpc>
                <a:spcPct val="150000"/>
              </a:lnSpc>
            </a:pPr>
            <a:r>
              <a:rPr lang="en-US" sz="1800" dirty="0"/>
              <a:t>Itching</a:t>
            </a:r>
          </a:p>
          <a:p>
            <a:pPr fontAlgn="base">
              <a:lnSpc>
                <a:spcPct val="150000"/>
              </a:lnSpc>
            </a:pPr>
            <a:r>
              <a:rPr lang="en-US" sz="1800" dirty="0"/>
              <a:t>Vomiting</a:t>
            </a:r>
          </a:p>
          <a:p>
            <a:pPr fontAlgn="base">
              <a:lnSpc>
                <a:spcPct val="150000"/>
              </a:lnSpc>
            </a:pPr>
            <a:r>
              <a:rPr lang="en-US" sz="1800" dirty="0"/>
              <a:t>Rash</a:t>
            </a:r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1143001"/>
            <a:ext cx="10969943" cy="4983166"/>
          </a:xfrm>
        </p:spPr>
        <p:txBody>
          <a:bodyPr numCol="2"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en-US" sz="1800" b="1" u="sng" dirty="0">
                <a:latin typeface="Times New Roman" pitchFamily="18" charset="0"/>
                <a:cs typeface="Times New Roman" pitchFamily="18" charset="0"/>
              </a:rPr>
              <a:t>Acute liver injury: &lt; 6 months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Acetaminophen(7.5-10g)</a:t>
            </a:r>
          </a:p>
          <a:p>
            <a:pPr>
              <a:lnSpc>
                <a:spcPct val="150000"/>
              </a:lnSpc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Isoniazid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(1.5g) 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Methyldopa (7.5g)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Chlorpromazine (25mg/kg)</a:t>
            </a:r>
          </a:p>
          <a:p>
            <a:pPr>
              <a:lnSpc>
                <a:spcPct val="150000"/>
              </a:lnSpc>
              <a:buNone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1800" b="1" u="sng" dirty="0">
                <a:latin typeface="Times New Roman" pitchFamily="18" charset="0"/>
                <a:cs typeface="Times New Roman" pitchFamily="18" charset="0"/>
              </a:rPr>
              <a:t>Chronic liver injury: &gt; 6 months</a:t>
            </a:r>
          </a:p>
          <a:p>
            <a:pPr>
              <a:lnSpc>
                <a:spcPct val="150000"/>
              </a:lnSpc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Isoniazid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(10 mg/kg/day for &gt;12months)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Chlorpromazine (25 to 75 mg daily in divided doses for &gt;2yr)</a:t>
            </a:r>
          </a:p>
          <a:p>
            <a:pPr>
              <a:lnSpc>
                <a:spcPct val="150000"/>
              </a:lnSpc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Methotrexate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(2.5mg/day &gt;1yr)</a:t>
            </a:r>
          </a:p>
          <a:p>
            <a:pPr>
              <a:lnSpc>
                <a:spcPct val="150000"/>
              </a:lnSpc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Carbamazapine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(800 mg-1.2 g daily)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Oral contraceptives (&gt;2-3yr) (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Oestrogens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– 0.025mg/day)</a:t>
            </a:r>
          </a:p>
          <a:p>
            <a:pPr>
              <a:lnSpc>
                <a:spcPct val="150000"/>
              </a:lnSpc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867" y="457200"/>
            <a:ext cx="10969943" cy="685800"/>
          </a:xfrm>
        </p:spPr>
        <p:txBody>
          <a:bodyPr>
            <a:noAutofit/>
          </a:bodyPr>
          <a:lstStyle/>
          <a:p>
            <a:r>
              <a:rPr lang="en-US" sz="2000" b="1" u="sng" dirty="0"/>
              <a:t>LEVEL OF DILI SEVERITY.</a:t>
            </a:r>
            <a:br>
              <a:rPr lang="en-US" sz="2000" b="1" u="sng" dirty="0"/>
            </a:br>
            <a:r>
              <a:rPr lang="en-US" sz="2000" b="1" u="sng" dirty="0"/>
              <a:t>SEV- LIK SCALE…..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1412" y="1371600"/>
            <a:ext cx="982979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32211" y="1066800"/>
            <a:ext cx="4343401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PATTERNS OF DILD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33222" indent="-514350">
              <a:lnSpc>
                <a:spcPct val="150000"/>
              </a:lnSpc>
            </a:pPr>
            <a:r>
              <a:rPr lang="en-US" sz="1800" b="1" u="sng" dirty="0">
                <a:latin typeface="Times New Roman" pitchFamily="18" charset="0"/>
                <a:cs typeface="Times New Roman" pitchFamily="18" charset="0"/>
              </a:rPr>
              <a:t>Idiosyncratic Reactions :</a:t>
            </a:r>
          </a:p>
          <a:p>
            <a:pPr marL="633222" indent="-514350">
              <a:lnSpc>
                <a:spcPct val="150000"/>
              </a:lnSpc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Genetic / acquired abnormalities in a particular metabolic pathway for a toxic reaction to take place or drug concentration related toxicities.</a:t>
            </a:r>
          </a:p>
          <a:p>
            <a:pPr marL="633222" indent="-514350">
              <a:lnSpc>
                <a:spcPct val="150000"/>
              </a:lnSpc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e.g.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Sulfonyl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urea, antibiotics</a:t>
            </a:r>
          </a:p>
          <a:p>
            <a:pPr marL="633222" indent="-514350">
              <a:lnSpc>
                <a:spcPct val="150000"/>
              </a:lnSpc>
              <a:buNone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  <a:p>
            <a:pPr marL="633222" indent="-514350">
              <a:lnSpc>
                <a:spcPct val="150000"/>
              </a:lnSpc>
            </a:pPr>
            <a:r>
              <a:rPr lang="en-US" sz="1800" b="1" u="sng" dirty="0">
                <a:latin typeface="Times New Roman" pitchFamily="18" charset="0"/>
                <a:cs typeface="Times New Roman" pitchFamily="18" charset="0"/>
              </a:rPr>
              <a:t>Allergic Hepatitis </a:t>
            </a:r>
            <a:r>
              <a:rPr lang="en-US" sz="1800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633222" indent="-514350">
              <a:lnSpc>
                <a:spcPct val="150000"/>
              </a:lnSpc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Allergic reactions of drugs in liver can cause liver damage. Onset of symptoms may be after 1-6 weeks of initiation of therapy.</a:t>
            </a:r>
          </a:p>
          <a:p>
            <a:pPr marL="633222" indent="-514350">
              <a:lnSpc>
                <a:spcPct val="150000"/>
              </a:lnSpc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e.g.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: amoxicillin –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clavulanic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acid,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allopurinol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erythromycin. </a:t>
            </a:r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93812" y="762000"/>
            <a:ext cx="9448800" cy="5460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</TotalTime>
  <Words>846</Words>
  <Application>Microsoft Office PowerPoint</Application>
  <PresentationFormat>Custom</PresentationFormat>
  <Paragraphs>174</Paragraphs>
  <Slides>29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INTRODUCTION</vt:lpstr>
      <vt:lpstr>RISK FACTORS</vt:lpstr>
      <vt:lpstr>SIGNS AND SYMPTOMS</vt:lpstr>
      <vt:lpstr>CLASSIFICATION</vt:lpstr>
      <vt:lpstr>LEVEL OF DILI SEVERITY. SEV- LIK SCALE…..</vt:lpstr>
      <vt:lpstr>PowerPoint Presentation</vt:lpstr>
      <vt:lpstr>PATTERNS OF DILD</vt:lpstr>
      <vt:lpstr>PowerPoint Presentation</vt:lpstr>
      <vt:lpstr>CONT…</vt:lpstr>
      <vt:lpstr>PowerPoint Presentation</vt:lpstr>
      <vt:lpstr>PowerPoint Presentation</vt:lpstr>
      <vt:lpstr>MECHANISM OF DILD</vt:lpstr>
      <vt:lpstr>CONT…..</vt:lpstr>
      <vt:lpstr>MECHANISM OF DILD</vt:lpstr>
      <vt:lpstr>CONT…</vt:lpstr>
      <vt:lpstr>CONT...</vt:lpstr>
      <vt:lpstr>CONT…</vt:lpstr>
      <vt:lpstr>CONT…</vt:lpstr>
      <vt:lpstr>CONT…</vt:lpstr>
      <vt:lpstr>ASSESSMENT</vt:lpstr>
      <vt:lpstr>CONT…</vt:lpstr>
      <vt:lpstr>INVESTIGATION </vt:lpstr>
      <vt:lpstr>TREATMENT </vt:lpstr>
      <vt:lpstr>CONT…</vt:lpstr>
      <vt:lpstr>PowerPoint Presentation</vt:lpstr>
      <vt:lpstr>PATIENT COUNSELLING</vt:lpstr>
      <vt:lpstr>CONT…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DRUG INDUCED LIVER DISEASE</dc:title>
  <dc:creator>Acer</dc:creator>
  <cp:lastModifiedBy>User</cp:lastModifiedBy>
  <cp:revision>64</cp:revision>
  <dcterms:created xsi:type="dcterms:W3CDTF">2006-08-16T00:00:00Z</dcterms:created>
  <dcterms:modified xsi:type="dcterms:W3CDTF">2024-09-16T05:51:16Z</dcterms:modified>
</cp:coreProperties>
</file>