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sldIdLst>
    <p:sldId id="304" r:id="rId2"/>
    <p:sldId id="291" r:id="rId3"/>
    <p:sldId id="299" r:id="rId4"/>
    <p:sldId id="284" r:id="rId5"/>
    <p:sldId id="257" r:id="rId6"/>
    <p:sldId id="258" r:id="rId7"/>
    <p:sldId id="259" r:id="rId8"/>
    <p:sldId id="261" r:id="rId9"/>
    <p:sldId id="262" r:id="rId10"/>
    <p:sldId id="263" r:id="rId11"/>
    <p:sldId id="294" r:id="rId12"/>
    <p:sldId id="296" r:id="rId13"/>
    <p:sldId id="264" r:id="rId14"/>
    <p:sldId id="265" r:id="rId15"/>
    <p:sldId id="266" r:id="rId16"/>
    <p:sldId id="267" r:id="rId17"/>
    <p:sldId id="297" r:id="rId18"/>
    <p:sldId id="298" r:id="rId19"/>
    <p:sldId id="286" r:id="rId20"/>
    <p:sldId id="269" r:id="rId21"/>
    <p:sldId id="270" r:id="rId22"/>
    <p:sldId id="271" r:id="rId23"/>
    <p:sldId id="272" r:id="rId24"/>
    <p:sldId id="287" r:id="rId25"/>
    <p:sldId id="274" r:id="rId26"/>
    <p:sldId id="275" r:id="rId27"/>
    <p:sldId id="288" r:id="rId28"/>
    <p:sldId id="277" r:id="rId29"/>
    <p:sldId id="278" r:id="rId30"/>
    <p:sldId id="279" r:id="rId31"/>
    <p:sldId id="302" r:id="rId32"/>
    <p:sldId id="303" r:id="rId33"/>
    <p:sldId id="283" r:id="rId3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104" autoAdjust="0"/>
  </p:normalViewPr>
  <p:slideViewPr>
    <p:cSldViewPr>
      <p:cViewPr varScale="1">
        <p:scale>
          <a:sx n="74" d="100"/>
          <a:sy n="74" d="100"/>
        </p:scale>
        <p:origin x="558" y="5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B41FE-F55A-4F1C-965D-BB4F578F897A}" type="datetimeFigureOut">
              <a:rPr lang="en-US" smtClean="0"/>
              <a:pPr/>
              <a:t>9/16/2024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51554-7A0F-4D31-AFC9-DAF967E48BC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807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51554-7A0F-4D31-AFC9-DAF967E48BC6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8007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D1F-0612-4D00-9949-02655F4C5AF2}" type="datetime1">
              <a:rPr lang="en-US" smtClean="0"/>
              <a:t>9/16/2024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50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3BCE-9886-4EEE-A43A-ED73C67D4B90}" type="datetime1">
              <a:rPr lang="en-US" smtClean="0"/>
              <a:t>9/16/2024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09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DA65-EA58-4928-AA79-50F8844E9592}" type="datetime1">
              <a:rPr lang="en-US" smtClean="0"/>
              <a:t>9/16/2024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645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6F3A-63C4-48AA-BBC0-2AC7E5FC0CB8}" type="datetime1">
              <a:rPr lang="en-US" smtClean="0"/>
              <a:t>9/16/2024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31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0F04-665A-4A1B-BF8E-D38C42608EE7}" type="datetime1">
              <a:rPr lang="en-US" smtClean="0"/>
              <a:t>9/16/2024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851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C8B2-78F6-4665-99D3-1343010AE474}" type="datetime1">
              <a:rPr lang="en-US" smtClean="0"/>
              <a:t>9/16/2024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964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8B96C-4A62-4D75-B655-AEEA692FA604}" type="datetime1">
              <a:rPr lang="en-US" smtClean="0"/>
              <a:t>9/16/2024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069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220F-B94A-4989-B9F4-29EB73A0EB36}" type="datetime1">
              <a:rPr lang="en-US" smtClean="0"/>
              <a:t>9/16/2024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8835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58100-65B4-4A44-AAC4-04DBB9488E73}" type="datetime1">
              <a:rPr lang="en-US" smtClean="0"/>
              <a:t>9/16/2024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88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94D65-69BC-46E3-8F32-04925D541AF5}" type="datetime1">
              <a:rPr lang="en-US" smtClean="0"/>
              <a:t>9/16/2024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853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100F0-25CD-46C8-A465-90C236A9D62C}" type="datetime1">
              <a:rPr lang="en-US" smtClean="0"/>
              <a:t>9/16/2024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532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2E9FE-11E8-48B3-8AC0-4DF47C24DDFD}" type="datetime1">
              <a:rPr lang="en-US" smtClean="0"/>
              <a:t>9/16/2024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F4D94-32CD-4165-B1E7-2F863280DED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37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8957920-506D-4F31-9CB9-011BD525C6C5}"/>
              </a:ext>
            </a:extLst>
          </p:cNvPr>
          <p:cNvSpPr txBox="1"/>
          <p:nvPr/>
        </p:nvSpPr>
        <p:spPr>
          <a:xfrm>
            <a:off x="2049402" y="54868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PHARMACOTHERAPEUTICS-III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5D32C6D-EED6-45D3-B2F4-4A294908127E}"/>
              </a:ext>
            </a:extLst>
          </p:cNvPr>
          <p:cNvSpPr txBox="1"/>
          <p:nvPr/>
        </p:nvSpPr>
        <p:spPr>
          <a:xfrm>
            <a:off x="2327330" y="3226209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</a:t>
            </a:r>
            <a:r>
              <a:rPr lang="en-IN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NO- 02  DRUG INDUCED HAEMATOLOGICAL DISORDER</a:t>
            </a:r>
            <a:endParaRPr lang="en-IN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INTRODUCTION: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dirty="0" smtClean="0">
                <a:latin typeface="+mj-lt"/>
              </a:rPr>
              <a:t>Haematological disorders have long been a potential risk of modern pharmacotherapy. Some agents causes predictable haematological disorders (</a:t>
            </a:r>
            <a:r>
              <a:rPr lang="en-IN" sz="1800" dirty="0" err="1" smtClean="0">
                <a:latin typeface="+mj-lt"/>
              </a:rPr>
              <a:t>e.g</a:t>
            </a:r>
            <a:r>
              <a:rPr lang="en-IN" sz="1800" dirty="0" smtClean="0">
                <a:latin typeface="+mj-lt"/>
              </a:rPr>
              <a:t> ,</a:t>
            </a:r>
            <a:r>
              <a:rPr lang="en-IN" sz="1800" dirty="0" err="1" smtClean="0">
                <a:latin typeface="+mj-lt"/>
              </a:rPr>
              <a:t>antineoplastics</a:t>
            </a:r>
            <a:r>
              <a:rPr lang="en-IN" sz="1800" dirty="0" smtClean="0">
                <a:latin typeface="+mj-lt"/>
              </a:rPr>
              <a:t>), but others induce idiosyncratic reactions not directly related to the  drug’ pharmacology</a:t>
            </a:r>
          </a:p>
          <a:p>
            <a:pPr>
              <a:lnSpc>
                <a:spcPct val="150000"/>
              </a:lnSpc>
            </a:pPr>
            <a:r>
              <a:rPr lang="en-IN" sz="1800" dirty="0" smtClean="0">
                <a:latin typeface="+mj-lt"/>
              </a:rPr>
              <a:t>Because of seriousness of drug-induced haematological disorders, it is necessary to track the development of these disorders in order to predict their occurrence</a:t>
            </a:r>
            <a:endParaRPr lang="en-US" sz="1800" dirty="0" smtClean="0">
              <a:latin typeface="+mj-lt"/>
              <a:cs typeface="Times New Roman" charset="0"/>
            </a:endParaRPr>
          </a:p>
          <a:p>
            <a:pPr>
              <a:lnSpc>
                <a:spcPct val="150000"/>
              </a:lnSpc>
              <a:buNone/>
            </a:pPr>
            <a:endParaRPr lang="en-IN" sz="18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DRUG-INDUCED HAEMATOLOGICAL DISORDERS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dirty="0" smtClean="0"/>
              <a:t>Drug-induced Aplastic Anaemia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Drug-induced </a:t>
            </a:r>
            <a:r>
              <a:rPr lang="en-IN" sz="1800" dirty="0" err="1" smtClean="0"/>
              <a:t>Agranulocytosis</a:t>
            </a:r>
            <a:endParaRPr lang="en-IN" sz="1800" dirty="0" smtClean="0"/>
          </a:p>
          <a:p>
            <a:pPr>
              <a:lnSpc>
                <a:spcPct val="150000"/>
              </a:lnSpc>
            </a:pPr>
            <a:r>
              <a:rPr lang="en-IN" sz="1800" dirty="0" smtClean="0"/>
              <a:t>Drug-induced </a:t>
            </a:r>
            <a:r>
              <a:rPr lang="en-IN" sz="1800" dirty="0" err="1" smtClean="0"/>
              <a:t>Hemolytic</a:t>
            </a:r>
            <a:r>
              <a:rPr lang="en-IN" sz="1800" dirty="0" smtClean="0"/>
              <a:t> Anaemia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Drug-induced </a:t>
            </a:r>
            <a:r>
              <a:rPr lang="en-IN" sz="1800" dirty="0" err="1" smtClean="0"/>
              <a:t>Megaloblastic</a:t>
            </a:r>
            <a:r>
              <a:rPr lang="en-IN" sz="1800" dirty="0" smtClean="0"/>
              <a:t> Anaemia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Drug-induced Thrombocytopenia</a:t>
            </a: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Placeholder 4" descr="blood 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03" r="1303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047442" y="5357826"/>
            <a:ext cx="9751060" cy="685800"/>
          </a:xfrm>
        </p:spPr>
        <p:txBody>
          <a:bodyPr>
            <a:noAutofit/>
          </a:bodyPr>
          <a:lstStyle/>
          <a:p>
            <a:pPr algn="ctr"/>
            <a:r>
              <a:rPr lang="en-IN" sz="2000" b="1" i="1" u="sng" dirty="0" smtClean="0"/>
              <a:t>DRUG-INDUCED APLASTIC ANAEMIA</a:t>
            </a:r>
            <a:endParaRPr lang="en-IN" sz="2000" b="1" i="1" u="sn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DRUG-INDUCED APLASTIC ANAEMIA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IN" sz="1800" b="1" dirty="0" smtClean="0"/>
              <a:t>Definition:</a:t>
            </a:r>
            <a:r>
              <a:rPr lang="en-IN" sz="1800" dirty="0" smtClean="0"/>
              <a:t> </a:t>
            </a:r>
          </a:p>
          <a:p>
            <a:pPr algn="just">
              <a:lnSpc>
                <a:spcPct val="150000"/>
              </a:lnSpc>
            </a:pPr>
            <a:r>
              <a:rPr lang="en-IN" sz="1800" dirty="0" smtClean="0"/>
              <a:t>When Drug causes decrease in all three cell lines (</a:t>
            </a:r>
            <a:r>
              <a:rPr lang="en-IN" sz="1800" dirty="0" err="1" smtClean="0"/>
              <a:t>RBCs,WBCs</a:t>
            </a:r>
            <a:r>
              <a:rPr lang="en-IN" sz="1800" dirty="0" smtClean="0"/>
              <a:t>, and Platelets) characterised by </a:t>
            </a:r>
            <a:r>
              <a:rPr lang="en-IN" sz="1800" dirty="0" err="1" smtClean="0"/>
              <a:t>pancytopenia</a:t>
            </a:r>
            <a:r>
              <a:rPr lang="en-IN" sz="1800" dirty="0" smtClean="0"/>
              <a:t>, condition is called as drug-induced aplastic anaemia.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cs typeface="Times New Roman" charset="0"/>
              </a:rPr>
              <a:t>Accounts for 70% to 86% of cases of </a:t>
            </a:r>
            <a:r>
              <a:rPr lang="en-US" sz="1800" dirty="0" err="1" smtClean="0">
                <a:cs typeface="Times New Roman" charset="0"/>
              </a:rPr>
              <a:t>aplastic</a:t>
            </a:r>
            <a:r>
              <a:rPr lang="en-US" sz="1800" dirty="0" smtClean="0">
                <a:cs typeface="Times New Roman" charset="0"/>
              </a:rPr>
              <a:t> anemia.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571480"/>
            <a:ext cx="10360501" cy="59293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1800" dirty="0" smtClean="0"/>
              <a:t>Diagnosis:  A diagnosis is made by the presence of two of the following criteria</a:t>
            </a:r>
            <a:r>
              <a:rPr lang="en-US" sz="1800" b="1" dirty="0" smtClean="0"/>
              <a:t>: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WBC count of 3500/mm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or less,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or Platelet count of 55,000/mm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or less,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or hemoglobin value of 10 g/</a:t>
            </a:r>
            <a:r>
              <a:rPr lang="en-US" sz="1800" dirty="0" err="1" smtClean="0"/>
              <a:t>dL</a:t>
            </a:r>
            <a:r>
              <a:rPr lang="en-US" sz="1800" dirty="0" smtClean="0"/>
              <a:t>  or less with a </a:t>
            </a:r>
            <a:r>
              <a:rPr lang="en-US" sz="1800" dirty="0" err="1" smtClean="0"/>
              <a:t>reticulocyte</a:t>
            </a:r>
            <a:r>
              <a:rPr lang="en-US" sz="1800" dirty="0" smtClean="0"/>
              <a:t> count of 30,000/mm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or less.</a:t>
            </a:r>
          </a:p>
          <a:p>
            <a:pPr>
              <a:lnSpc>
                <a:spcPct val="150000"/>
              </a:lnSpc>
              <a:buNone/>
            </a:pPr>
            <a:endParaRPr lang="en-US" sz="1800" dirty="0" smtClean="0"/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/>
              <a:t> </a:t>
            </a:r>
            <a:r>
              <a:rPr lang="en-US" sz="1800" dirty="0" smtClean="0"/>
              <a:t>Severe </a:t>
            </a:r>
            <a:r>
              <a:rPr lang="en-US" sz="1800" dirty="0" err="1" smtClean="0"/>
              <a:t>Aplastic</a:t>
            </a:r>
            <a:r>
              <a:rPr lang="en-US" sz="1800" dirty="0" smtClean="0"/>
              <a:t> anemia is defined by at least two of the following three peripheral blood findings. </a:t>
            </a:r>
          </a:p>
          <a:p>
            <a:pPr>
              <a:lnSpc>
                <a:spcPct val="150000"/>
              </a:lnSpc>
            </a:pPr>
            <a:r>
              <a:rPr lang="en-US" sz="1800" dirty="0" err="1" smtClean="0"/>
              <a:t>Neutrophils</a:t>
            </a:r>
            <a:r>
              <a:rPr lang="en-US" sz="1800" dirty="0" smtClean="0"/>
              <a:t> count of less than 500/mm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</a:t>
            </a:r>
            <a:r>
              <a:rPr lang="en-IN" sz="18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or </a:t>
            </a:r>
            <a:r>
              <a:rPr lang="en-US" sz="1800" dirty="0" smtClean="0"/>
              <a:t>Platelets count of less than 20,000/mm</a:t>
            </a:r>
            <a:r>
              <a:rPr lang="en-US" sz="1800" baseline="30000" dirty="0" smtClean="0"/>
              <a:t>3</a:t>
            </a:r>
            <a:r>
              <a:rPr lang="en-US" sz="1800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And anemia with a corrected </a:t>
            </a:r>
            <a:r>
              <a:rPr lang="en-US" sz="1800" dirty="0" err="1" smtClean="0"/>
              <a:t>reticulocyte</a:t>
            </a:r>
            <a:r>
              <a:rPr lang="en-US" sz="1800" dirty="0" smtClean="0"/>
              <a:t> index of less than 1%. </a:t>
            </a: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IN" sz="1800" b="1" dirty="0" smtClean="0"/>
              <a:t>Symptoms</a:t>
            </a:r>
            <a:r>
              <a:rPr lang="en-IN" sz="1800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The onset of drug-induced </a:t>
            </a:r>
            <a:r>
              <a:rPr lang="en-US" sz="1800" dirty="0" err="1" smtClean="0"/>
              <a:t>aplastic</a:t>
            </a:r>
            <a:r>
              <a:rPr lang="en-US" sz="1800" dirty="0" smtClean="0"/>
              <a:t> anemia is variable and insidious.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Symptoms appear on the average about 6.5 weeks after the initiation of the offending agent or sometimes after the drug is discontinued.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Patient may present with,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 smtClean="0"/>
              <a:t>Anaemia</a:t>
            </a:r>
            <a:r>
              <a:rPr lang="en-US" sz="1800" dirty="0" smtClean="0"/>
              <a:t>:  pallor, fatigue, weakness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 smtClean="0"/>
              <a:t>Neutropenia</a:t>
            </a:r>
            <a:r>
              <a:rPr lang="en-US" sz="1800" dirty="0" smtClean="0"/>
              <a:t>:  fever, chills, </a:t>
            </a:r>
            <a:r>
              <a:rPr lang="en-US" sz="1800" dirty="0" err="1" smtClean="0"/>
              <a:t>pharyngitis</a:t>
            </a:r>
            <a:r>
              <a:rPr lang="en-US" sz="1800" dirty="0" smtClean="0"/>
              <a:t> or other infection   </a:t>
            </a:r>
            <a:endParaRPr lang="en-IN" sz="1800" dirty="0" smtClean="0"/>
          </a:p>
          <a:p>
            <a:pPr>
              <a:lnSpc>
                <a:spcPct val="150000"/>
              </a:lnSpc>
              <a:buNone/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MECHANISM: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IN" sz="1800" dirty="0" smtClean="0"/>
              <a:t>The</a:t>
            </a:r>
            <a:r>
              <a:rPr lang="en-IN" sz="1800" b="1" dirty="0" smtClean="0"/>
              <a:t> </a:t>
            </a:r>
            <a:r>
              <a:rPr lang="en-IN" sz="1800" dirty="0" smtClean="0"/>
              <a:t>cause of drug-induced aplastic anaemia is damage to the </a:t>
            </a:r>
            <a:r>
              <a:rPr lang="en-IN" sz="1800" dirty="0" err="1" smtClean="0"/>
              <a:t>pluripotent</a:t>
            </a:r>
            <a:r>
              <a:rPr lang="en-IN" sz="1800" dirty="0" smtClean="0"/>
              <a:t> hematopoietic stem cells, before their differentiation to committed stem cells. This damage effectively reduces the normal levels of circulating erythrocytes, neutrophils and platelets.</a:t>
            </a:r>
            <a:endParaRPr lang="en-US" sz="1800" dirty="0" smtClean="0"/>
          </a:p>
          <a:p>
            <a:pPr algn="just">
              <a:lnSpc>
                <a:spcPct val="150000"/>
              </a:lnSpc>
              <a:buNone/>
            </a:pPr>
            <a:endParaRPr lang="en-IN" sz="1800" dirty="0" smtClean="0"/>
          </a:p>
          <a:p>
            <a:pPr lvl="0">
              <a:lnSpc>
                <a:spcPct val="150000"/>
              </a:lnSpc>
            </a:pPr>
            <a:r>
              <a:rPr lang="en-US" sz="1800" dirty="0" smtClean="0"/>
              <a:t>Direct, dose-dependent drug toxicity-.e.g. anti-</a:t>
            </a:r>
            <a:r>
              <a:rPr lang="en-US" sz="1800" dirty="0" err="1" smtClean="0"/>
              <a:t>neoplastics</a:t>
            </a:r>
            <a:r>
              <a:rPr lang="en-US" sz="1800" dirty="0" smtClean="0"/>
              <a:t>, </a:t>
            </a:r>
            <a:r>
              <a:rPr lang="en-US" sz="1800" dirty="0" err="1" smtClean="0"/>
              <a:t>chloramphenicol</a:t>
            </a:r>
            <a:r>
              <a:rPr lang="en-US" sz="1800" dirty="0" smtClean="0"/>
              <a:t>, radiation</a:t>
            </a:r>
            <a:endParaRPr lang="en-IN" sz="1800" dirty="0" smtClean="0"/>
          </a:p>
          <a:p>
            <a:pPr lvl="0">
              <a:lnSpc>
                <a:spcPct val="150000"/>
              </a:lnSpc>
            </a:pPr>
            <a:r>
              <a:rPr lang="en-US" sz="1800" dirty="0" smtClean="0"/>
              <a:t>Idiosyncratic and operates through toxic metabolites-. </a:t>
            </a:r>
            <a:r>
              <a:rPr lang="en-IN" sz="1800" dirty="0" err="1" smtClean="0"/>
              <a:t>e.g</a:t>
            </a:r>
            <a:r>
              <a:rPr lang="en-IN" sz="1800" dirty="0" smtClean="0"/>
              <a:t>  </a:t>
            </a:r>
            <a:r>
              <a:rPr lang="en-IN" sz="1800" dirty="0" err="1" smtClean="0"/>
              <a:t>phenytoin</a:t>
            </a:r>
            <a:r>
              <a:rPr lang="en-IN" sz="1800" dirty="0" smtClean="0"/>
              <a:t>, </a:t>
            </a:r>
            <a:r>
              <a:rPr lang="en-IN" sz="1800" dirty="0" err="1" smtClean="0"/>
              <a:t>carbamazepine</a:t>
            </a:r>
            <a:r>
              <a:rPr lang="en-IN" sz="1800" dirty="0" smtClean="0"/>
              <a:t>, </a:t>
            </a:r>
            <a:r>
              <a:rPr lang="en-IN" sz="1800" dirty="0" err="1" smtClean="0"/>
              <a:t>chloramphenicol</a:t>
            </a:r>
            <a:endParaRPr lang="en-IN" sz="1800" dirty="0" smtClean="0"/>
          </a:p>
          <a:p>
            <a:pPr lvl="0">
              <a:lnSpc>
                <a:spcPct val="150000"/>
              </a:lnSpc>
            </a:pPr>
            <a:r>
              <a:rPr lang="en-US" sz="1800" dirty="0" smtClean="0"/>
              <a:t>Drug-or metabolite-induced </a:t>
            </a:r>
            <a:r>
              <a:rPr lang="en-US" sz="1800" dirty="0" err="1" smtClean="0"/>
              <a:t>immuno</a:t>
            </a:r>
            <a:r>
              <a:rPr lang="en-US" sz="1800" dirty="0" smtClean="0"/>
              <a:t> reaction specific to the stem cell population.</a:t>
            </a:r>
            <a:endParaRPr lang="en-IN" sz="1800" dirty="0" smtClean="0"/>
          </a:p>
          <a:p>
            <a:pPr>
              <a:lnSpc>
                <a:spcPct val="150000"/>
              </a:lnSpc>
              <a:buNone/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MANAGEMENT: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dirty="0" smtClean="0"/>
              <a:t>First step in treatment is to remove the suspected offending agent as early removal of the agent may allow for reversal of the aplastic </a:t>
            </a:r>
            <a:r>
              <a:rPr lang="en-IN" sz="1800" dirty="0" err="1" smtClean="0"/>
              <a:t>anemia</a:t>
            </a:r>
            <a:r>
              <a:rPr lang="en-IN" sz="1800" dirty="0" smtClean="0"/>
              <a:t>.</a:t>
            </a:r>
            <a:r>
              <a:rPr lang="en-IN" sz="1800" b="1" i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Provide adequate supportive care, including symptomatic treatment of infection and transfusion support with erythrocytes and platelets. 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Major causes of mortality in patients are infection and bleeding so same should be managed properly.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 Fever of unknown origin should be aggressively managed in patients on immunotherapy</a:t>
            </a: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TREATMENT OPTIONS: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endParaRPr lang="en-IN" sz="1800" dirty="0" smtClean="0"/>
          </a:p>
          <a:p>
            <a:pPr lvl="0">
              <a:lnSpc>
                <a:spcPct val="150000"/>
              </a:lnSpc>
            </a:pPr>
            <a:r>
              <a:rPr lang="en-IN" sz="1800" dirty="0" smtClean="0"/>
              <a:t>Hematopoietic  Stem cell transplantation (HSCT).</a:t>
            </a:r>
          </a:p>
          <a:p>
            <a:pPr lvl="0">
              <a:lnSpc>
                <a:spcPct val="150000"/>
              </a:lnSpc>
            </a:pPr>
            <a:r>
              <a:rPr lang="en-IN" sz="1800" dirty="0" err="1" smtClean="0"/>
              <a:t>Immunosupression</a:t>
            </a:r>
            <a:r>
              <a:rPr lang="en-IN" sz="1800" dirty="0" smtClean="0"/>
              <a:t> -Current options for this approach include       </a:t>
            </a:r>
            <a:r>
              <a:rPr lang="en-IN" sz="1800" dirty="0" err="1" smtClean="0"/>
              <a:t>antithymocyte</a:t>
            </a:r>
            <a:r>
              <a:rPr lang="en-IN" sz="1800" dirty="0" smtClean="0"/>
              <a:t> globulin, </a:t>
            </a:r>
          </a:p>
          <a:p>
            <a:pPr lvl="0">
              <a:lnSpc>
                <a:spcPct val="150000"/>
              </a:lnSpc>
              <a:buNone/>
            </a:pPr>
            <a:r>
              <a:rPr lang="en-IN" sz="1800" dirty="0" smtClean="0"/>
              <a:t>                      cyclosporine, </a:t>
            </a:r>
          </a:p>
          <a:p>
            <a:pPr lvl="0">
              <a:lnSpc>
                <a:spcPct val="150000"/>
              </a:lnSpc>
              <a:buNone/>
            </a:pPr>
            <a:r>
              <a:rPr lang="en-IN" sz="1800" dirty="0" smtClean="0"/>
              <a:t>                      </a:t>
            </a:r>
            <a:r>
              <a:rPr lang="en-IN" sz="1800" dirty="0" err="1" smtClean="0"/>
              <a:t>glucocorticoids</a:t>
            </a:r>
            <a:endParaRPr lang="en-IN" sz="1800" dirty="0" smtClean="0"/>
          </a:p>
          <a:p>
            <a:pPr lvl="0">
              <a:lnSpc>
                <a:spcPct val="150000"/>
              </a:lnSpc>
            </a:pPr>
            <a:r>
              <a:rPr lang="en-IN" sz="1800" dirty="0" smtClean="0"/>
              <a:t>Granulocyte colony stimulating factor </a:t>
            </a:r>
          </a:p>
          <a:p>
            <a:pPr>
              <a:lnSpc>
                <a:spcPct val="150000"/>
              </a:lnSpc>
            </a:pPr>
            <a:endParaRPr lang="en-IN" sz="1800" dirty="0" smtClean="0"/>
          </a:p>
          <a:p>
            <a:pPr>
              <a:lnSpc>
                <a:spcPct val="150000"/>
              </a:lnSpc>
              <a:buNone/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1800" b="1" u="sng" dirty="0" smtClean="0"/>
              <a:t>HUMAN STEM CELL TRANSPLANTATION</a:t>
            </a:r>
            <a:endParaRPr lang="en-IN" sz="1800" b="1" u="sn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11</a:t>
            </a:fld>
            <a:endParaRPr lang="en-IN"/>
          </a:p>
        </p:txBody>
      </p:sp>
      <p:pic>
        <p:nvPicPr>
          <p:cNvPr id="1026" name="Picture 2" descr="C:\Users\himnshu051985\Pictures\blood\Allogenic blood 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6694" y="398852"/>
            <a:ext cx="9144064" cy="4244594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IMMUNOSUPPRESSION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IN" sz="1800" dirty="0" smtClean="0">
                <a:solidFill>
                  <a:srgbClr val="FF0000"/>
                </a:solidFill>
              </a:rPr>
              <a:t>Anti-</a:t>
            </a:r>
            <a:r>
              <a:rPr lang="en-IN" sz="1800" dirty="0" err="1" smtClean="0">
                <a:solidFill>
                  <a:srgbClr val="FF0000"/>
                </a:solidFill>
              </a:rPr>
              <a:t>thymocyte</a:t>
            </a:r>
            <a:r>
              <a:rPr lang="en-IN" sz="1800" dirty="0" smtClean="0">
                <a:solidFill>
                  <a:srgbClr val="FF0000"/>
                </a:solidFill>
              </a:rPr>
              <a:t> globulin(ATG)</a:t>
            </a:r>
            <a:r>
              <a:rPr lang="en-IN" sz="1800" dirty="0" smtClean="0"/>
              <a:t>:  10-20 mg/kg  once daily for 14 days or  every alternative day up to 21 doses if needed.</a:t>
            </a:r>
          </a:p>
          <a:p>
            <a:pPr>
              <a:lnSpc>
                <a:spcPct val="150000"/>
              </a:lnSpc>
              <a:buNone/>
            </a:pPr>
            <a:endParaRPr lang="en-IN" sz="1800" dirty="0" smtClean="0"/>
          </a:p>
          <a:p>
            <a:pPr>
              <a:lnSpc>
                <a:spcPct val="150000"/>
              </a:lnSpc>
              <a:buNone/>
            </a:pPr>
            <a:r>
              <a:rPr lang="en-IN" sz="1800" dirty="0" err="1" smtClean="0">
                <a:solidFill>
                  <a:srgbClr val="FF0000"/>
                </a:solidFill>
              </a:rPr>
              <a:t>Cyclosporin</a:t>
            </a:r>
            <a:r>
              <a:rPr lang="en-IN" sz="1800" dirty="0" smtClean="0">
                <a:solidFill>
                  <a:srgbClr val="FF0000"/>
                </a:solidFill>
              </a:rPr>
              <a:t>: </a:t>
            </a:r>
            <a:r>
              <a:rPr lang="en-IN" sz="1800" dirty="0" smtClean="0"/>
              <a:t>5 mg/kg/day and titrated up to 500ng/</a:t>
            </a:r>
            <a:r>
              <a:rPr lang="en-IN" sz="1800" dirty="0" err="1" smtClean="0"/>
              <a:t>mL</a:t>
            </a:r>
            <a:r>
              <a:rPr lang="en-IN" sz="1800" dirty="0" smtClean="0"/>
              <a:t>(oral)</a:t>
            </a:r>
          </a:p>
          <a:p>
            <a:pPr>
              <a:lnSpc>
                <a:spcPct val="150000"/>
              </a:lnSpc>
              <a:buNone/>
            </a:pPr>
            <a:endParaRPr lang="en-IN" sz="1800" dirty="0" smtClean="0"/>
          </a:p>
          <a:p>
            <a:pPr>
              <a:lnSpc>
                <a:spcPct val="150000"/>
              </a:lnSpc>
              <a:buNone/>
            </a:pPr>
            <a:r>
              <a:rPr lang="en-IN" sz="1800" dirty="0" smtClean="0">
                <a:solidFill>
                  <a:srgbClr val="FF0000"/>
                </a:solidFill>
              </a:rPr>
              <a:t>Methyl </a:t>
            </a:r>
            <a:r>
              <a:rPr lang="en-IN" sz="1800" dirty="0" err="1" smtClean="0">
                <a:solidFill>
                  <a:srgbClr val="FF0000"/>
                </a:solidFill>
              </a:rPr>
              <a:t>prednisolone</a:t>
            </a:r>
            <a:r>
              <a:rPr lang="en-IN" sz="1800" dirty="0" smtClean="0">
                <a:solidFill>
                  <a:srgbClr val="FF0000"/>
                </a:solidFill>
              </a:rPr>
              <a:t>: </a:t>
            </a:r>
            <a:r>
              <a:rPr lang="en-IN" sz="1800" dirty="0" smtClean="0"/>
              <a:t>1mg/kg/day for 4 week</a:t>
            </a:r>
            <a:endParaRPr lang="en-IN" sz="1800" b="1" dirty="0" smtClean="0"/>
          </a:p>
          <a:p>
            <a:pPr>
              <a:lnSpc>
                <a:spcPct val="150000"/>
              </a:lnSpc>
              <a:buNone/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DRUG-INDUCED AGRANULOCYTOSIS</a:t>
            </a:r>
            <a:endParaRPr lang="en-IN" sz="2000" b="1" u="sn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13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/>
              <a:t>Definition</a:t>
            </a:r>
            <a:r>
              <a:rPr lang="en-US" sz="1800" dirty="0" smtClean="0"/>
              <a:t>:</a:t>
            </a:r>
            <a:r>
              <a:rPr lang="en-US" sz="1800" b="1" dirty="0" smtClean="0"/>
              <a:t>  </a:t>
            </a:r>
            <a:r>
              <a:rPr lang="en-US" sz="1800" dirty="0" smtClean="0"/>
              <a:t>It is drug mediated reduction in the number of mature myeloid cells in the blood (granulocytes and immature granulocytes) to a total count of 500/mm3 or less.</a:t>
            </a:r>
          </a:p>
          <a:p>
            <a:pPr>
              <a:lnSpc>
                <a:spcPct val="150000"/>
              </a:lnSpc>
            </a:pPr>
            <a:endParaRPr lang="en-US" sz="1800" dirty="0" smtClean="0"/>
          </a:p>
          <a:p>
            <a:pPr>
              <a:lnSpc>
                <a:spcPct val="150000"/>
              </a:lnSpc>
            </a:pPr>
            <a:r>
              <a:rPr lang="en-US" sz="1800" dirty="0" smtClean="0"/>
              <a:t>Symptoms: Sore throat, fever, malaise, weakness and chills. Generally symptoms occur within 10-14 days after the initiation of offending agent. In majority of cases symptoms will resolve over time.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It occurs more in female than males, with an overall estimated incidence of 1.6 to 3.4 million persons per year.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The overall mortality rate in </a:t>
            </a:r>
            <a:r>
              <a:rPr lang="en-US" sz="1800" dirty="0" err="1" smtClean="0"/>
              <a:t>agranulocytosis</a:t>
            </a:r>
            <a:r>
              <a:rPr lang="en-US" sz="1800" dirty="0" smtClean="0"/>
              <a:t> is 16% and rate increases among the patients with </a:t>
            </a:r>
            <a:r>
              <a:rPr lang="en-US" sz="1800" dirty="0" err="1" smtClean="0"/>
              <a:t>agranulocytosis</a:t>
            </a:r>
            <a:r>
              <a:rPr lang="en-US" sz="1800" dirty="0" smtClean="0"/>
              <a:t> when they develop </a:t>
            </a:r>
            <a:r>
              <a:rPr lang="en-US" sz="1800" dirty="0" err="1" smtClean="0"/>
              <a:t>bacteremia</a:t>
            </a:r>
            <a:r>
              <a:rPr lang="en-US" sz="1800" dirty="0" smtClean="0"/>
              <a:t> or renal failure</a:t>
            </a:r>
            <a:r>
              <a:rPr lang="en-US" sz="1800" b="1" dirty="0" smtClean="0"/>
              <a:t>.</a:t>
            </a:r>
            <a:endParaRPr lang="en-IN" sz="1800" dirty="0" smtClean="0"/>
          </a:p>
          <a:p>
            <a:pPr>
              <a:lnSpc>
                <a:spcPct val="150000"/>
              </a:lnSpc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14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MECHANISM: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/>
              <a:t>Drug induced </a:t>
            </a:r>
            <a:r>
              <a:rPr lang="en-US" sz="1800" dirty="0" err="1" smtClean="0"/>
              <a:t>agranulocytosis</a:t>
            </a:r>
            <a:r>
              <a:rPr lang="en-US" sz="1800" dirty="0" smtClean="0"/>
              <a:t> can be classified in to three types.</a:t>
            </a:r>
            <a:endParaRPr lang="en-IN" sz="1800" dirty="0" smtClean="0"/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smtClean="0"/>
              <a:t>Type 1 reaction is immune mediated and involves drug, drug metabolite, antibodies, and </a:t>
            </a:r>
            <a:r>
              <a:rPr lang="en-US" sz="1800" dirty="0" err="1" smtClean="0"/>
              <a:t>neutrophils</a:t>
            </a:r>
            <a:r>
              <a:rPr lang="en-US" sz="1800" dirty="0" smtClean="0"/>
              <a:t>.</a:t>
            </a:r>
            <a:endParaRPr lang="en-IN" sz="1800" dirty="0" smtClean="0"/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smtClean="0"/>
              <a:t>Type 2 reaction is associated with accumulated drug toxicity in hypersensitive individuals.</a:t>
            </a:r>
            <a:endParaRPr lang="en-IN" sz="1800" dirty="0" smtClean="0"/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smtClean="0"/>
              <a:t>Type 3 reaction results from combination of both immune and toxic mechanisms.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cs typeface="Times New Roman" charset="0"/>
              </a:rPr>
              <a:t>Examples: </a:t>
            </a:r>
            <a:r>
              <a:rPr lang="en-US" sz="1800" dirty="0" smtClean="0">
                <a:solidFill>
                  <a:srgbClr val="FF0000"/>
                </a:solidFill>
                <a:cs typeface="Times New Roman" charset="0"/>
              </a:rPr>
              <a:t>Penicillin, </a:t>
            </a:r>
            <a:r>
              <a:rPr lang="en-US" sz="1800" dirty="0" err="1" smtClean="0">
                <a:solidFill>
                  <a:srgbClr val="FF0000"/>
                </a:solidFill>
                <a:cs typeface="Times New Roman" charset="0"/>
              </a:rPr>
              <a:t>Quinine,Quinidine</a:t>
            </a:r>
            <a:r>
              <a:rPr lang="en-US" sz="1800" dirty="0" smtClean="0">
                <a:solidFill>
                  <a:srgbClr val="FF0000"/>
                </a:solidFill>
                <a:cs typeface="Times New Roman" charset="0"/>
              </a:rPr>
              <a:t>, Anti-thyroid drugs, </a:t>
            </a:r>
            <a:r>
              <a:rPr lang="en-US" sz="1800" dirty="0" err="1" smtClean="0">
                <a:solidFill>
                  <a:srgbClr val="FF0000"/>
                </a:solidFill>
                <a:cs typeface="Times New Roman" charset="0"/>
              </a:rPr>
              <a:t>Ticlopidine</a:t>
            </a:r>
            <a:r>
              <a:rPr lang="en-US" sz="1800" dirty="0" smtClean="0">
                <a:solidFill>
                  <a:srgbClr val="FF0000"/>
                </a:solidFill>
                <a:cs typeface="Times New Roman" charset="0"/>
              </a:rPr>
              <a:t>, Anti-psychotics </a:t>
            </a:r>
            <a:r>
              <a:rPr lang="en-US" sz="1800" dirty="0" smtClean="0">
                <a:cs typeface="Times New Roman" charset="0"/>
              </a:rPr>
              <a:t>,</a:t>
            </a:r>
            <a:r>
              <a:rPr lang="en-US" sz="1800" dirty="0" err="1" smtClean="0">
                <a:cs typeface="Times New Roman" charset="0"/>
              </a:rPr>
              <a:t>carbamezepine</a:t>
            </a:r>
            <a:r>
              <a:rPr lang="en-US" sz="1800" dirty="0" smtClean="0">
                <a:cs typeface="Times New Roman" charset="0"/>
              </a:rPr>
              <a:t> </a:t>
            </a:r>
            <a:r>
              <a:rPr lang="en-US" sz="1800" dirty="0" err="1" smtClean="0">
                <a:cs typeface="Times New Roman" charset="0"/>
              </a:rPr>
              <a:t>digoxin</a:t>
            </a:r>
            <a:r>
              <a:rPr lang="en-US" sz="1800" dirty="0" smtClean="0">
                <a:cs typeface="Times New Roman" charset="0"/>
              </a:rPr>
              <a:t> </a:t>
            </a:r>
            <a:r>
              <a:rPr lang="en-US" sz="1800" dirty="0" err="1" smtClean="0">
                <a:cs typeface="Times New Roman" charset="0"/>
              </a:rPr>
              <a:t>dipyrimidamole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indomethacin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propanolol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propylthiouracil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zidovudine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ticlopidine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clorpromazine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clozapine</a:t>
            </a:r>
            <a:r>
              <a:rPr lang="en-US" sz="1800" dirty="0" smtClean="0">
                <a:cs typeface="Times New Roman" charset="0"/>
              </a:rPr>
              <a:t>, </a:t>
            </a:r>
            <a:r>
              <a:rPr lang="en-US" sz="1800" dirty="0" err="1" smtClean="0">
                <a:cs typeface="Times New Roman" charset="0"/>
              </a:rPr>
              <a:t>dapsone</a:t>
            </a:r>
            <a:r>
              <a:rPr lang="en-US" sz="1800" dirty="0" smtClean="0">
                <a:cs typeface="Times New Roman" charset="0"/>
              </a:rPr>
              <a:t> </a:t>
            </a:r>
            <a:r>
              <a:rPr lang="en-US" sz="1800" dirty="0" err="1" smtClean="0">
                <a:cs typeface="Times New Roman" charset="0"/>
              </a:rPr>
              <a:t>gentamicin</a:t>
            </a:r>
            <a:r>
              <a:rPr lang="en-US" sz="1800" dirty="0" smtClean="0">
                <a:cs typeface="Times New Roman" charset="0"/>
              </a:rPr>
              <a:t>,</a:t>
            </a:r>
          </a:p>
          <a:p>
            <a:pPr>
              <a:lnSpc>
                <a:spcPct val="150000"/>
              </a:lnSpc>
            </a:pPr>
            <a:endParaRPr lang="en-IN" sz="1800" dirty="0" smtClean="0"/>
          </a:p>
          <a:p>
            <a:pPr>
              <a:lnSpc>
                <a:spcPct val="150000"/>
              </a:lnSpc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MANAGEMENT: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/>
              <a:t>First step involves in the treatment is removal of offending agent.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Following discontinuation of the drug , most cases resolves overtime and only symptomatic treatment ( anti microbial for infections) is given. </a:t>
            </a:r>
          </a:p>
          <a:p>
            <a:pPr>
              <a:lnSpc>
                <a:spcPct val="150000"/>
              </a:lnSpc>
            </a:pPr>
            <a:r>
              <a:rPr lang="en-US" sz="1800" dirty="0" err="1" smtClean="0"/>
              <a:t>Sargramostim</a:t>
            </a:r>
            <a:r>
              <a:rPr lang="en-US" sz="1800" dirty="0" smtClean="0"/>
              <a:t> (GM-CSF) and </a:t>
            </a:r>
            <a:r>
              <a:rPr lang="en-US" sz="1800" dirty="0" err="1" smtClean="0"/>
              <a:t>filgrastim</a:t>
            </a:r>
            <a:r>
              <a:rPr lang="en-US" sz="1800" dirty="0" smtClean="0"/>
              <a:t> (G_CSF) have been used  to shorten the duration of </a:t>
            </a:r>
            <a:r>
              <a:rPr lang="en-US" sz="1800" dirty="0" err="1" smtClean="0"/>
              <a:t>neutropenia</a:t>
            </a:r>
            <a:r>
              <a:rPr lang="en-US" sz="1800" dirty="0" smtClean="0"/>
              <a:t> with varying degrees of success.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Recovery of granulocyte count occurs within 3 to 15 days.</a:t>
            </a: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571" y="1428736"/>
            <a:ext cx="10360501" cy="51435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IN" sz="1800" dirty="0" err="1" smtClean="0">
                <a:solidFill>
                  <a:srgbClr val="FF0000"/>
                </a:solidFill>
              </a:rPr>
              <a:t>Sargramostim</a:t>
            </a:r>
            <a:r>
              <a:rPr lang="en-IN" sz="1800" dirty="0" smtClean="0"/>
              <a:t>: 250mcg/m</a:t>
            </a:r>
            <a:r>
              <a:rPr lang="en-IN" sz="1800" baseline="30000" dirty="0" smtClean="0"/>
              <a:t>2</a:t>
            </a:r>
            <a:r>
              <a:rPr lang="en-IN" sz="1800" dirty="0" smtClean="0"/>
              <a:t> / day   IV or SC over 4 hours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Monitoring parameters: renal functions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                                       hepatic functions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                                       hydration status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                                       Body weight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                                       CBC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Special Monitoring:  </a:t>
            </a:r>
            <a:r>
              <a:rPr lang="en-IN" sz="1800" dirty="0" err="1" smtClean="0"/>
              <a:t>Dyspnea</a:t>
            </a:r>
            <a:r>
              <a:rPr lang="en-IN" sz="1800" dirty="0" smtClean="0"/>
              <a:t>, renal failure, CHF, Tachycardia, pleural or pericardial effusion, allergic reactions, Radiation or chemotherapy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ADRs: </a:t>
            </a:r>
            <a:r>
              <a:rPr lang="en-IN" sz="1800" dirty="0" err="1" smtClean="0"/>
              <a:t>myalgia</a:t>
            </a:r>
            <a:r>
              <a:rPr lang="en-IN" sz="1800" dirty="0" smtClean="0"/>
              <a:t>, </a:t>
            </a:r>
            <a:r>
              <a:rPr lang="en-IN" sz="1800" dirty="0" err="1" smtClean="0"/>
              <a:t>arthralgia</a:t>
            </a:r>
            <a:r>
              <a:rPr lang="en-IN" sz="1800" dirty="0" smtClean="0"/>
              <a:t>, fever, chills, </a:t>
            </a:r>
            <a:r>
              <a:rPr lang="en-IN" sz="1800" dirty="0" err="1" smtClean="0"/>
              <a:t>dyspnea</a:t>
            </a:r>
            <a:r>
              <a:rPr lang="en-IN" sz="1800" dirty="0" smtClean="0"/>
              <a:t>, tachycardia, bone pain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17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IN" sz="1800" dirty="0" err="1" smtClean="0">
                <a:solidFill>
                  <a:srgbClr val="FF0000"/>
                </a:solidFill>
              </a:rPr>
              <a:t>Filgrastim</a:t>
            </a:r>
            <a:r>
              <a:rPr lang="en-IN" sz="1800" dirty="0" smtClean="0"/>
              <a:t>:  5 mcg/kg/day IV or SC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Monitoring parameters:   ARDS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                                         Alveolar </a:t>
            </a:r>
            <a:r>
              <a:rPr lang="en-IN" sz="1800" dirty="0" err="1" smtClean="0"/>
              <a:t>hemorrhage</a:t>
            </a:r>
            <a:r>
              <a:rPr lang="en-IN" sz="1800" dirty="0" smtClean="0"/>
              <a:t>,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                                         Allergic reactions, </a:t>
            </a:r>
            <a:r>
              <a:rPr lang="en-IN" sz="1800" dirty="0" err="1" smtClean="0"/>
              <a:t>cutanous</a:t>
            </a:r>
            <a:r>
              <a:rPr lang="en-IN" sz="1800" dirty="0" smtClean="0"/>
              <a:t> </a:t>
            </a:r>
            <a:r>
              <a:rPr lang="en-IN" sz="1800" dirty="0" err="1" smtClean="0"/>
              <a:t>vasculitis</a:t>
            </a:r>
            <a:endParaRPr lang="en-IN" sz="1800" dirty="0" smtClean="0"/>
          </a:p>
          <a:p>
            <a:pPr>
              <a:lnSpc>
                <a:spcPct val="150000"/>
              </a:lnSpc>
              <a:buNone/>
            </a:pPr>
            <a:r>
              <a:rPr lang="en-IN" sz="1800" dirty="0" smtClean="0"/>
              <a:t>                                         </a:t>
            </a:r>
            <a:r>
              <a:rPr lang="en-IN" sz="1800" dirty="0" err="1" smtClean="0"/>
              <a:t>Splenic</a:t>
            </a:r>
            <a:r>
              <a:rPr lang="en-IN" sz="1800" dirty="0" smtClean="0"/>
              <a:t> rupture </a:t>
            </a:r>
          </a:p>
          <a:p>
            <a:pPr>
              <a:lnSpc>
                <a:spcPct val="150000"/>
              </a:lnSpc>
              <a:buNone/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18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hemolytic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000" r="6000"/>
          <a:stretch>
            <a:fillRect/>
          </a:stretch>
        </p:blipFill>
        <p:spPr>
          <a:xfrm>
            <a:off x="2379636" y="1000108"/>
            <a:ext cx="7313295" cy="41148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000" b="1" u="sng" dirty="0" smtClean="0"/>
              <a:t>DRUG-INDUCED HEMOLYTIC ANAEMIA</a:t>
            </a:r>
            <a:endParaRPr lang="en-IN" sz="2000" b="1" u="sn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19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/>
              <a:t>Definition:</a:t>
            </a:r>
            <a:r>
              <a:rPr lang="en-US" sz="1800" dirty="0" smtClean="0"/>
              <a:t> The process of premature destruction of RBC is referred as </a:t>
            </a:r>
            <a:r>
              <a:rPr lang="en-US" sz="1800" dirty="0" err="1" smtClean="0"/>
              <a:t>haemolysis</a:t>
            </a:r>
            <a:r>
              <a:rPr lang="en-US" sz="1800" dirty="0" smtClean="0"/>
              <a:t> which may occur due to defective RBC or abnormal changes in the RBC. </a:t>
            </a:r>
            <a:endParaRPr lang="en-IN" sz="1800" dirty="0" smtClean="0"/>
          </a:p>
          <a:p>
            <a:pPr>
              <a:lnSpc>
                <a:spcPct val="150000"/>
              </a:lnSpc>
            </a:pPr>
            <a:r>
              <a:rPr lang="en-US" sz="1800" dirty="0" smtClean="0"/>
              <a:t>Patients with drug-induced hemolytic anemia can present with signs of intravascular or </a:t>
            </a:r>
            <a:r>
              <a:rPr lang="en-US" sz="1800" dirty="0" err="1" smtClean="0"/>
              <a:t>extravascular</a:t>
            </a:r>
            <a:r>
              <a:rPr lang="en-US" sz="1800" dirty="0" smtClean="0"/>
              <a:t> </a:t>
            </a:r>
            <a:r>
              <a:rPr lang="en-US" sz="1800" dirty="0" err="1" smtClean="0"/>
              <a:t>hemolysis</a:t>
            </a:r>
            <a:r>
              <a:rPr lang="en-US" sz="18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The onset of drug-induced </a:t>
            </a:r>
            <a:r>
              <a:rPr lang="en-US" sz="1800" dirty="0" err="1" smtClean="0"/>
              <a:t>haemolytic</a:t>
            </a:r>
            <a:r>
              <a:rPr lang="en-US" sz="1800" dirty="0" smtClean="0"/>
              <a:t> anemia is variable and depends on the drug and mechanism of the </a:t>
            </a:r>
            <a:r>
              <a:rPr lang="en-US" sz="1800" dirty="0" err="1" smtClean="0"/>
              <a:t>hemolysis</a:t>
            </a:r>
            <a:r>
              <a:rPr lang="en-US" sz="18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 Diagnosis is made by </a:t>
            </a:r>
            <a:r>
              <a:rPr lang="en-US" sz="1800" dirty="0" err="1" smtClean="0"/>
              <a:t>coomb’s</a:t>
            </a:r>
            <a:r>
              <a:rPr lang="en-US" sz="1800" dirty="0" smtClean="0"/>
              <a:t> test.</a:t>
            </a: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20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MECHANISM: 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285861"/>
            <a:ext cx="10969943" cy="484030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1800" dirty="0" smtClean="0">
                <a:latin typeface="+mj-lt"/>
              </a:rPr>
              <a:t> </a:t>
            </a:r>
            <a:r>
              <a:rPr lang="en-US" sz="1800" b="1" dirty="0" smtClean="0">
                <a:latin typeface="+mj-lt"/>
              </a:rPr>
              <a:t>Drug-induced Hemolytic </a:t>
            </a:r>
            <a:r>
              <a:rPr lang="en-US" sz="1800" b="1" dirty="0" err="1" smtClean="0">
                <a:latin typeface="+mj-lt"/>
              </a:rPr>
              <a:t>Anaemia</a:t>
            </a:r>
            <a:r>
              <a:rPr lang="en-US" sz="1800" b="1" dirty="0" smtClean="0">
                <a:latin typeface="+mj-lt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+mj-lt"/>
              </a:rPr>
              <a:t>Immune mediated red cell destruction</a:t>
            </a:r>
          </a:p>
          <a:p>
            <a:pPr marL="1051560" lvl="2" indent="-457200">
              <a:lnSpc>
                <a:spcPct val="150000"/>
              </a:lnSpc>
              <a:buClr>
                <a:srgbClr val="0000FF"/>
              </a:buClr>
              <a:buFont typeface="+mj-lt"/>
              <a:buAutoNum type="arabicPeriod"/>
            </a:pPr>
            <a:r>
              <a:rPr lang="en-US" sz="1800" dirty="0" err="1" smtClean="0">
                <a:latin typeface="+mj-lt"/>
              </a:rPr>
              <a:t>Hapten</a:t>
            </a:r>
            <a:r>
              <a:rPr lang="en-US" sz="1800" dirty="0" smtClean="0">
                <a:latin typeface="+mj-lt"/>
              </a:rPr>
              <a:t> induced </a:t>
            </a:r>
            <a:r>
              <a:rPr lang="en-US" sz="1800" dirty="0" err="1" smtClean="0">
                <a:latin typeface="+mj-lt"/>
              </a:rPr>
              <a:t>haemolysis</a:t>
            </a:r>
            <a:r>
              <a:rPr lang="en-US" sz="1800" dirty="0" smtClean="0">
                <a:latin typeface="+mj-lt"/>
              </a:rPr>
              <a:t>  </a:t>
            </a:r>
            <a:r>
              <a:rPr lang="en-US" sz="1800" dirty="0" err="1" smtClean="0">
                <a:latin typeface="+mj-lt"/>
              </a:rPr>
              <a:t>Eg</a:t>
            </a:r>
            <a:r>
              <a:rPr lang="en-US" sz="1800" dirty="0" smtClean="0">
                <a:latin typeface="+mj-lt"/>
              </a:rPr>
              <a:t> :</a:t>
            </a:r>
            <a:r>
              <a:rPr lang="en-US" sz="1800" dirty="0" err="1" smtClean="0">
                <a:latin typeface="+mj-lt"/>
              </a:rPr>
              <a:t>pencillin</a:t>
            </a:r>
            <a:r>
              <a:rPr lang="en-US" sz="1800" dirty="0" smtClean="0">
                <a:latin typeface="+mj-lt"/>
              </a:rPr>
              <a:t>, cephalosporin</a:t>
            </a:r>
          </a:p>
          <a:p>
            <a:pPr marL="1051560" lvl="2" indent="-457200">
              <a:lnSpc>
                <a:spcPct val="150000"/>
              </a:lnSpc>
              <a:buClr>
                <a:srgbClr val="0000FF"/>
              </a:buClr>
              <a:buFont typeface="+mj-lt"/>
              <a:buAutoNum type="arabicPeriod"/>
            </a:pPr>
            <a:r>
              <a:rPr lang="en-US" sz="1800" dirty="0" smtClean="0">
                <a:latin typeface="+mj-lt"/>
              </a:rPr>
              <a:t>Drug induced autoantibody production </a:t>
            </a:r>
            <a:r>
              <a:rPr lang="en-US" sz="1800" dirty="0" err="1" smtClean="0">
                <a:latin typeface="+mj-lt"/>
              </a:rPr>
              <a:t>Eg</a:t>
            </a:r>
            <a:r>
              <a:rPr lang="en-US" sz="1800" dirty="0" smtClean="0">
                <a:latin typeface="+mj-lt"/>
              </a:rPr>
              <a:t>: methyldopa</a:t>
            </a:r>
          </a:p>
          <a:p>
            <a:pPr marL="1051560" lvl="2" indent="-457200">
              <a:lnSpc>
                <a:spcPct val="150000"/>
              </a:lnSpc>
              <a:buClr>
                <a:srgbClr val="0000FF"/>
              </a:buClr>
              <a:buFont typeface="+mj-lt"/>
              <a:buAutoNum type="arabicPeriod"/>
            </a:pPr>
            <a:r>
              <a:rPr lang="en-US" sz="1800" dirty="0" smtClean="0">
                <a:latin typeface="+mj-lt"/>
              </a:rPr>
              <a:t>Innocent bystander phenomenon  e.g. quinine, </a:t>
            </a:r>
            <a:r>
              <a:rPr lang="en-US" sz="1800" dirty="0" err="1" smtClean="0">
                <a:latin typeface="+mj-lt"/>
              </a:rPr>
              <a:t>quinidine</a:t>
            </a:r>
            <a:endParaRPr lang="en-US" sz="1800" dirty="0" smtClean="0">
              <a:latin typeface="+mj-lt"/>
            </a:endParaRPr>
          </a:p>
          <a:p>
            <a:pPr marL="1051560" lvl="2" indent="-457200">
              <a:lnSpc>
                <a:spcPct val="150000"/>
              </a:lnSpc>
              <a:buClr>
                <a:srgbClr val="0000FF"/>
              </a:buClr>
              <a:buFont typeface="+mj-lt"/>
              <a:buAutoNum type="arabicPeriod"/>
            </a:pPr>
            <a:r>
              <a:rPr lang="en-US" sz="1800" dirty="0" smtClean="0">
                <a:latin typeface="+mj-lt"/>
              </a:rPr>
              <a:t>Non immunological protein adsorption </a:t>
            </a:r>
            <a:r>
              <a:rPr lang="en-US" sz="1800" dirty="0" err="1" smtClean="0">
                <a:latin typeface="+mj-lt"/>
              </a:rPr>
              <a:t>eg</a:t>
            </a:r>
            <a:r>
              <a:rPr lang="en-US" sz="1800" dirty="0" smtClean="0">
                <a:latin typeface="+mj-lt"/>
              </a:rPr>
              <a:t> :cephalosporin</a:t>
            </a:r>
          </a:p>
          <a:p>
            <a:pPr lvl="2">
              <a:lnSpc>
                <a:spcPct val="150000"/>
              </a:lnSpc>
              <a:buClr>
                <a:srgbClr val="0000FF"/>
              </a:buClr>
              <a:buNone/>
            </a:pPr>
            <a:endParaRPr lang="en-US" sz="1800" dirty="0" smtClean="0">
              <a:latin typeface="+mj-lt"/>
            </a:endParaRPr>
          </a:p>
          <a:p>
            <a:pPr>
              <a:lnSpc>
                <a:spcPct val="150000"/>
              </a:lnSpc>
              <a:buNone/>
            </a:pPr>
            <a:r>
              <a:rPr lang="en-IN" sz="1800" b="1" dirty="0" smtClean="0">
                <a:latin typeface="+mj-lt"/>
              </a:rPr>
              <a:t>Drug-induced oxidative </a:t>
            </a:r>
            <a:r>
              <a:rPr lang="en-IN" sz="1800" b="1" dirty="0" err="1" smtClean="0">
                <a:latin typeface="+mj-lt"/>
              </a:rPr>
              <a:t>Hemolytic</a:t>
            </a:r>
            <a:r>
              <a:rPr lang="en-IN" sz="1800" b="1" dirty="0" smtClean="0">
                <a:latin typeface="+mj-lt"/>
              </a:rPr>
              <a:t> Anaemia</a:t>
            </a:r>
            <a:r>
              <a:rPr lang="en-IN" sz="1800" dirty="0" smtClean="0">
                <a:latin typeface="+mj-lt"/>
              </a:rPr>
              <a:t>: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smtClean="0">
                <a:latin typeface="+mj-lt"/>
              </a:rPr>
              <a:t>It occurs due to glucose 6-phosphate </a:t>
            </a:r>
            <a:r>
              <a:rPr lang="en-IN" sz="1800" dirty="0" err="1" smtClean="0">
                <a:latin typeface="+mj-lt"/>
              </a:rPr>
              <a:t>dehydrogenase</a:t>
            </a:r>
            <a:r>
              <a:rPr lang="en-IN" sz="1800" dirty="0" smtClean="0">
                <a:latin typeface="+mj-lt"/>
              </a:rPr>
              <a:t> deficiency.</a:t>
            </a:r>
          </a:p>
          <a:p>
            <a:pPr>
              <a:lnSpc>
                <a:spcPct val="150000"/>
              </a:lnSpc>
              <a:buNone/>
            </a:pPr>
            <a:r>
              <a:rPr lang="en-IN" sz="1800" dirty="0" err="1" smtClean="0">
                <a:latin typeface="+mj-lt"/>
              </a:rPr>
              <a:t>E.g</a:t>
            </a:r>
            <a:r>
              <a:rPr lang="en-IN" sz="1800" dirty="0" smtClean="0">
                <a:latin typeface="+mj-lt"/>
              </a:rPr>
              <a:t>: </a:t>
            </a:r>
            <a:r>
              <a:rPr lang="en-IN" sz="1800" dirty="0" err="1" smtClean="0">
                <a:latin typeface="+mj-lt"/>
              </a:rPr>
              <a:t>primaquine</a:t>
            </a:r>
            <a:r>
              <a:rPr lang="en-IN" sz="1800" dirty="0" smtClean="0">
                <a:latin typeface="+mj-lt"/>
              </a:rPr>
              <a:t>, sulphonamides</a:t>
            </a:r>
            <a:endParaRPr lang="en-IN" sz="18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MANAGEMENT: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dirty="0" smtClean="0"/>
              <a:t>The treatment of drug-induced immune </a:t>
            </a:r>
            <a:r>
              <a:rPr lang="en-IN" sz="1800" dirty="0" err="1" smtClean="0"/>
              <a:t>hemolytic</a:t>
            </a:r>
            <a:r>
              <a:rPr lang="en-IN" sz="1800" dirty="0" smtClean="0"/>
              <a:t> </a:t>
            </a:r>
            <a:r>
              <a:rPr lang="en-IN" sz="1800" dirty="0" err="1" smtClean="0"/>
              <a:t>anemia</a:t>
            </a:r>
            <a:r>
              <a:rPr lang="en-IN" sz="1800" dirty="0" smtClean="0"/>
              <a:t> includes the removal of the offending agent and supportive care. 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 The use of </a:t>
            </a:r>
            <a:r>
              <a:rPr lang="en-IN" sz="1800" dirty="0" err="1" smtClean="0"/>
              <a:t>glucocorticoids</a:t>
            </a:r>
            <a:r>
              <a:rPr lang="en-IN" sz="1800" dirty="0" smtClean="0"/>
              <a:t> is usually unnecessary, and has not proved efficacy.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 A recent development in the treatment of autoimmune </a:t>
            </a:r>
            <a:r>
              <a:rPr lang="en-IN" sz="1800" dirty="0" err="1" smtClean="0"/>
              <a:t>hemolytic</a:t>
            </a:r>
            <a:r>
              <a:rPr lang="en-IN" sz="1800" dirty="0" smtClean="0"/>
              <a:t> </a:t>
            </a:r>
            <a:r>
              <a:rPr lang="en-IN" sz="1800" dirty="0" err="1" smtClean="0"/>
              <a:t>anemia</a:t>
            </a:r>
            <a:r>
              <a:rPr lang="en-IN" sz="1800" dirty="0" smtClean="0"/>
              <a:t> is the use of the </a:t>
            </a:r>
            <a:r>
              <a:rPr lang="en-IN" sz="1800" dirty="0" err="1" smtClean="0"/>
              <a:t>chimeric</a:t>
            </a:r>
            <a:r>
              <a:rPr lang="en-IN" sz="1800" dirty="0" smtClean="0"/>
              <a:t>, human anti-CD20 monoclonal antibody </a:t>
            </a:r>
            <a:r>
              <a:rPr lang="en-IN" sz="1800" dirty="0" err="1" smtClean="0"/>
              <a:t>rituximab</a:t>
            </a:r>
            <a:r>
              <a:rPr lang="en-IN" sz="18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The role of immunoglobulin treatments in drug induced </a:t>
            </a:r>
            <a:r>
              <a:rPr lang="en-IN" sz="1800" dirty="0" err="1" smtClean="0"/>
              <a:t>hemolytic</a:t>
            </a:r>
            <a:r>
              <a:rPr lang="en-IN" sz="1800" dirty="0" smtClean="0"/>
              <a:t> </a:t>
            </a:r>
            <a:r>
              <a:rPr lang="en-IN" sz="1800" dirty="0" err="1" smtClean="0"/>
              <a:t>anemia</a:t>
            </a:r>
            <a:r>
              <a:rPr lang="en-IN" sz="1800" dirty="0" smtClean="0"/>
              <a:t> has yet to be clearly defined. </a:t>
            </a:r>
          </a:p>
          <a:p>
            <a:pPr>
              <a:lnSpc>
                <a:spcPct val="150000"/>
              </a:lnSpc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dirty="0" smtClean="0"/>
              <a:t>For </a:t>
            </a:r>
            <a:r>
              <a:rPr lang="en-IN" sz="1800" b="1" dirty="0" smtClean="0"/>
              <a:t>drug-induced oxidative </a:t>
            </a:r>
            <a:r>
              <a:rPr lang="en-IN" sz="1800" b="1" dirty="0" err="1" smtClean="0"/>
              <a:t>hemolytic</a:t>
            </a:r>
            <a:r>
              <a:rPr lang="en-IN" sz="1800" b="1" dirty="0" smtClean="0"/>
              <a:t> </a:t>
            </a:r>
            <a:r>
              <a:rPr lang="en-IN" sz="1800" b="1" dirty="0" err="1" smtClean="0"/>
              <a:t>anemia</a:t>
            </a:r>
            <a:r>
              <a:rPr lang="en-IN" sz="1800" dirty="0" smtClean="0"/>
              <a:t>, usually no therapy is necessary, as most cases of drug-induced oxidative </a:t>
            </a:r>
            <a:r>
              <a:rPr lang="en-IN" sz="1800" dirty="0" err="1" smtClean="0"/>
              <a:t>hemolytic</a:t>
            </a:r>
            <a:r>
              <a:rPr lang="en-IN" sz="1800" dirty="0" smtClean="0"/>
              <a:t> </a:t>
            </a:r>
            <a:r>
              <a:rPr lang="en-IN" sz="1800" dirty="0" err="1" smtClean="0"/>
              <a:t>anemia</a:t>
            </a:r>
            <a:r>
              <a:rPr lang="en-IN" sz="1800" dirty="0" smtClean="0"/>
              <a:t> and mild in severity. Patients with these enzyme deficiencies should be advised to avoid medications capable of inducing the </a:t>
            </a:r>
            <a:r>
              <a:rPr lang="en-IN" sz="1800" dirty="0" err="1" smtClean="0"/>
              <a:t>hemolysis</a:t>
            </a:r>
            <a:r>
              <a:rPr lang="en-IN" sz="1800" dirty="0" smtClean="0"/>
              <a:t>.</a:t>
            </a:r>
          </a:p>
          <a:p>
            <a:pPr>
              <a:lnSpc>
                <a:spcPct val="150000"/>
              </a:lnSpc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23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blood 16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635" r="6635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IN" sz="2000" b="1" u="sng" dirty="0" smtClean="0"/>
              <a:t>DRUG-INDUCED MEGALOBLASTIC ANAEMIA</a:t>
            </a:r>
            <a:endParaRPr lang="en-IN" sz="2000" b="1" u="sn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24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b="1" dirty="0" smtClean="0">
                <a:latin typeface="+mj-lt"/>
              </a:rPr>
              <a:t>Definition: </a:t>
            </a:r>
            <a:r>
              <a:rPr lang="en-US" sz="1800" dirty="0" smtClean="0">
                <a:latin typeface="+mj-lt"/>
              </a:rPr>
              <a:t>Drug induced </a:t>
            </a:r>
            <a:r>
              <a:rPr lang="en-US" sz="1800" dirty="0" err="1" smtClean="0">
                <a:latin typeface="+mj-lt"/>
              </a:rPr>
              <a:t>megaloblastic</a:t>
            </a:r>
            <a:r>
              <a:rPr lang="en-US" sz="1800" dirty="0" smtClean="0">
                <a:latin typeface="+mj-lt"/>
              </a:rPr>
              <a:t> anemia is defined as the development of abnormal RBC precursors called </a:t>
            </a:r>
            <a:r>
              <a:rPr lang="en-US" sz="1800" dirty="0" err="1" smtClean="0">
                <a:latin typeface="+mj-lt"/>
              </a:rPr>
              <a:t>megaloblasts</a:t>
            </a:r>
            <a:r>
              <a:rPr lang="en-US" sz="1800" dirty="0" smtClean="0">
                <a:latin typeface="+mj-lt"/>
              </a:rPr>
              <a:t> in the bone marrow.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+mj-lt"/>
              </a:rPr>
              <a:t> These </a:t>
            </a:r>
            <a:r>
              <a:rPr lang="en-US" sz="1800" dirty="0" err="1" smtClean="0">
                <a:latin typeface="+mj-lt"/>
              </a:rPr>
              <a:t>megaloblasts</a:t>
            </a:r>
            <a:r>
              <a:rPr lang="en-US" sz="1800" dirty="0" smtClean="0">
                <a:latin typeface="+mj-lt"/>
              </a:rPr>
              <a:t> changes are due to the direct toxic or indirect effects (vitaminB12) of the drug on DNA synthesis.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+mj-lt"/>
              </a:rPr>
              <a:t>Deficiency of vitaminB12 is the main responsible factor which cause impaired proliferation and maturation of hematopoietic cells.</a:t>
            </a:r>
            <a:endParaRPr lang="en-IN" sz="18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1800" dirty="0" err="1" smtClean="0">
                <a:latin typeface="+mj-lt"/>
                <a:cs typeface="Times New Roman" charset="0"/>
              </a:rPr>
              <a:t>Eg:Methotrexate</a:t>
            </a:r>
            <a:r>
              <a:rPr lang="en-US" sz="1800" dirty="0" smtClean="0">
                <a:latin typeface="+mj-lt"/>
                <a:cs typeface="Times New Roman" charset="0"/>
              </a:rPr>
              <a:t>, </a:t>
            </a:r>
            <a:r>
              <a:rPr lang="en-US" sz="1800" dirty="0" err="1" smtClean="0">
                <a:latin typeface="+mj-lt"/>
                <a:cs typeface="Times New Roman" charset="0"/>
              </a:rPr>
              <a:t>cotrimoxazole</a:t>
            </a:r>
            <a:r>
              <a:rPr lang="en-US" sz="1800" dirty="0" smtClean="0">
                <a:latin typeface="+mj-lt"/>
                <a:cs typeface="Times New Roman" charset="0"/>
              </a:rPr>
              <a:t>, </a:t>
            </a:r>
            <a:r>
              <a:rPr lang="en-US" sz="1800" dirty="0" err="1" smtClean="0">
                <a:latin typeface="+mj-lt"/>
                <a:cs typeface="Times New Roman" charset="0"/>
              </a:rPr>
              <a:t>phenytoin</a:t>
            </a:r>
            <a:endParaRPr lang="en-US" sz="1800" dirty="0" smtClean="0">
              <a:latin typeface="+mj-lt"/>
            </a:endParaRPr>
          </a:p>
          <a:p>
            <a:pPr>
              <a:lnSpc>
                <a:spcPct val="150000"/>
              </a:lnSpc>
            </a:pPr>
            <a:endParaRPr lang="en-IN" sz="18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25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MANAGEMENT: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/>
              <a:t>When drug-induced </a:t>
            </a:r>
            <a:r>
              <a:rPr lang="en-US" sz="1800" dirty="0" err="1" smtClean="0"/>
              <a:t>megaloblastic</a:t>
            </a:r>
            <a:r>
              <a:rPr lang="en-US" sz="1800" dirty="0" smtClean="0"/>
              <a:t> anemia is related to chemotherapy, no real therapeutic option is available, and the anemia becomes an accepted side effect of therapy.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If drug-induced </a:t>
            </a:r>
            <a:r>
              <a:rPr lang="en-US" sz="1800" dirty="0" err="1" smtClean="0"/>
              <a:t>megaloblastic</a:t>
            </a:r>
            <a:r>
              <a:rPr lang="en-US" sz="1800" dirty="0" smtClean="0"/>
              <a:t> anemia results from </a:t>
            </a:r>
            <a:r>
              <a:rPr lang="en-US" sz="1800" dirty="0" err="1" smtClean="0"/>
              <a:t>cotrimoxazole</a:t>
            </a:r>
            <a:r>
              <a:rPr lang="en-US" sz="1800" dirty="0" smtClean="0"/>
              <a:t>, a trial course of folic acid, 5 to 10 mg </a:t>
            </a:r>
            <a:r>
              <a:rPr lang="en-US" sz="1800" dirty="0" err="1" smtClean="0"/>
              <a:t>upto</a:t>
            </a:r>
            <a:r>
              <a:rPr lang="en-US" sz="1800" dirty="0" smtClean="0"/>
              <a:t>  four times a day, may correct the anemia.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Folic acid supplementation of 1 mg every day often corrects the drug-induced </a:t>
            </a:r>
            <a:r>
              <a:rPr lang="en-US" sz="1800" dirty="0" err="1" smtClean="0"/>
              <a:t>megaloblastic</a:t>
            </a:r>
            <a:r>
              <a:rPr lang="en-US" sz="1800" dirty="0" smtClean="0"/>
              <a:t> anemia produced by either </a:t>
            </a:r>
            <a:r>
              <a:rPr lang="en-US" sz="1800" dirty="0" err="1" smtClean="0"/>
              <a:t>phenytoin</a:t>
            </a:r>
            <a:r>
              <a:rPr lang="en-US" sz="1800" dirty="0" smtClean="0"/>
              <a:t> or Phenobarbital.</a:t>
            </a:r>
            <a:endParaRPr lang="en-IN" sz="1800" dirty="0" smtClean="0"/>
          </a:p>
          <a:p>
            <a:pPr>
              <a:lnSpc>
                <a:spcPct val="150000"/>
              </a:lnSpc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blood 2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796" r="7796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2000" b="1" u="sng" dirty="0" smtClean="0"/>
              <a:t>DRUG-INDUCED THROMBOCYTOPENIA</a:t>
            </a:r>
            <a:endParaRPr lang="en-IN" sz="2000" b="1" u="sn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27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b="1" dirty="0" smtClean="0"/>
              <a:t>Definition: </a:t>
            </a:r>
            <a:r>
              <a:rPr lang="en-IN" sz="1800" dirty="0" smtClean="0"/>
              <a:t>It is defined as a platelet count below 1,50,000/mm</a:t>
            </a:r>
            <a:r>
              <a:rPr lang="en-IN" sz="1800" baseline="30000" dirty="0" smtClean="0"/>
              <a:t>3</a:t>
            </a:r>
            <a:r>
              <a:rPr lang="en-IN" sz="18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IN" sz="1800" b="1" dirty="0" smtClean="0"/>
              <a:t>Mechanism:</a:t>
            </a:r>
          </a:p>
          <a:p>
            <a:pPr>
              <a:lnSpc>
                <a:spcPct val="150000"/>
              </a:lnSpc>
              <a:buNone/>
            </a:pPr>
            <a:r>
              <a:rPr lang="en-US" sz="1800" dirty="0" smtClean="0"/>
              <a:t>There are three types of drug-induced thrombocytopenia:</a:t>
            </a:r>
            <a:endParaRPr lang="en-IN" sz="1800" dirty="0" smtClean="0"/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smtClean="0"/>
              <a:t>direct toxicity </a:t>
            </a:r>
            <a:r>
              <a:rPr lang="en-US" sz="1800" dirty="0" err="1" smtClean="0"/>
              <a:t>reactions,E.g</a:t>
            </a:r>
            <a:r>
              <a:rPr lang="en-US" sz="1800" dirty="0" smtClean="0"/>
              <a:t>. chemotherapeutic agents, </a:t>
            </a:r>
            <a:r>
              <a:rPr lang="en-US" sz="1800" dirty="0" err="1" smtClean="0"/>
              <a:t>amrinone,pesticides,organic</a:t>
            </a:r>
            <a:r>
              <a:rPr lang="en-US" sz="1800" dirty="0" smtClean="0"/>
              <a:t> solvents</a:t>
            </a:r>
            <a:endParaRPr lang="en-IN" sz="1800" dirty="0" smtClean="0"/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err="1" smtClean="0"/>
              <a:t>hapten</a:t>
            </a:r>
            <a:r>
              <a:rPr lang="en-US" sz="1800" dirty="0" smtClean="0"/>
              <a:t>-type immune reactions, E.g. Penicillin, </a:t>
            </a:r>
            <a:r>
              <a:rPr lang="en-US" sz="1800" dirty="0" err="1" smtClean="0"/>
              <a:t>Abciximab</a:t>
            </a:r>
            <a:r>
              <a:rPr lang="en-US" sz="1800" dirty="0" smtClean="0"/>
              <a:t>, gold salts, Heparin</a:t>
            </a:r>
            <a:endParaRPr lang="en-IN" sz="1800" dirty="0" smtClean="0"/>
          </a:p>
          <a:p>
            <a:pPr marL="514350" lvl="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smtClean="0"/>
              <a:t>innocent bystander type immune reactions. E.g. Quinine</a:t>
            </a:r>
            <a:endParaRPr lang="en-IN" sz="1800" dirty="0" smtClean="0"/>
          </a:p>
          <a:p>
            <a:pPr>
              <a:lnSpc>
                <a:spcPct val="150000"/>
              </a:lnSpc>
              <a:buNone/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28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MANAGEMENT: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dirty="0" smtClean="0"/>
              <a:t>Primary treatment of drug-induced thrombocytopenia is removal of offending agent and symptomatic treatment of the patient.</a:t>
            </a:r>
          </a:p>
          <a:p>
            <a:pPr>
              <a:lnSpc>
                <a:spcPct val="150000"/>
              </a:lnSpc>
            </a:pPr>
            <a:r>
              <a:rPr lang="en-IN" sz="1800" dirty="0" smtClean="0"/>
              <a:t> </a:t>
            </a:r>
            <a:r>
              <a:rPr lang="en-US" sz="1800" dirty="0" smtClean="0"/>
              <a:t>The use of corticosteroids is controversial.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 In gold salt-induced thrombocytopenia, </a:t>
            </a:r>
            <a:r>
              <a:rPr lang="en-US" sz="1800" dirty="0" err="1" smtClean="0"/>
              <a:t>prednisolone</a:t>
            </a:r>
            <a:r>
              <a:rPr lang="en-US" sz="1800" dirty="0" smtClean="0"/>
              <a:t> in a dose of 60 mg daily is beneficial in correcting the thrombocytopenia.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 In case of heparin–induced thrombocytopenia with thrombosis, all forms of heparin must be discontinued;  and anticoagulation with </a:t>
            </a:r>
            <a:r>
              <a:rPr lang="en-US" sz="1800" dirty="0" err="1" smtClean="0"/>
              <a:t>danaparoid</a:t>
            </a:r>
            <a:r>
              <a:rPr lang="en-US" sz="1800" dirty="0" smtClean="0"/>
              <a:t>, </a:t>
            </a:r>
            <a:r>
              <a:rPr lang="en-US" sz="1800" dirty="0" err="1" smtClean="0"/>
              <a:t>argatroban</a:t>
            </a:r>
            <a:r>
              <a:rPr lang="en-US" sz="1800" dirty="0" smtClean="0"/>
              <a:t>, or  </a:t>
            </a:r>
            <a:r>
              <a:rPr lang="en-US" sz="1800" dirty="0" err="1" smtClean="0"/>
              <a:t>lepirudin</a:t>
            </a:r>
            <a:r>
              <a:rPr lang="en-US" sz="1800" dirty="0" smtClean="0"/>
              <a:t> should be initiated.</a:t>
            </a:r>
          </a:p>
          <a:p>
            <a:pPr>
              <a:lnSpc>
                <a:spcPct val="150000"/>
              </a:lnSpc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29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/>
              <a:t> These agents also should be considered for patients having acute drug-induced thrombocytopenia without thrombosis because of increased risk of thrombosis in such patients.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 </a:t>
            </a:r>
            <a:r>
              <a:rPr lang="en-IN" sz="1800" dirty="0" smtClean="0"/>
              <a:t>The relatively high risk of continued thrombocytopenia with thrombosis is a contraindication for the use of low molecular-weight heparin. </a:t>
            </a:r>
            <a:r>
              <a:rPr lang="en-IN" sz="1800" dirty="0" err="1" smtClean="0"/>
              <a:t>Abciximab</a:t>
            </a:r>
            <a:r>
              <a:rPr lang="en-IN" sz="1800" dirty="0" smtClean="0"/>
              <a:t>-induced acute profound thrombocytopenia is effectively treated with platelet transfusion if clinical indicated.</a:t>
            </a:r>
          </a:p>
          <a:p>
            <a:pPr>
              <a:lnSpc>
                <a:spcPct val="150000"/>
              </a:lnSpc>
            </a:pP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30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000" b="1" u="sng" dirty="0" smtClean="0"/>
              <a:t>CONCLUSION:</a:t>
            </a:r>
            <a:endParaRPr lang="en-IN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/>
              <a:t>Drug-induced hematologic disorders are rare but potentially life-threatening conditions.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Clinicians should recognize the medications with the potential of causing hematologic disorders, and educate patients to recognize the symptoms associated with such events.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Frequent laboratory monitoring of patients taking medications associated with severe hematologic events can facilitate diagnosis and treatment.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 Identifying the etiology of the event and documenting the causative agents may serve to prevent a recurrence secondary to the use of a related medication</a:t>
            </a: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31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1800" dirty="0" smtClean="0"/>
              <a:t>REFERENCES: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/>
              <a:t> A book of Clinical pharmacy and Therapeutics 5</a:t>
            </a:r>
            <a:r>
              <a:rPr lang="en-IN" sz="1800" baseline="30000" dirty="0" smtClean="0"/>
              <a:t>th</a:t>
            </a:r>
            <a:r>
              <a:rPr lang="en-IN" sz="1800" dirty="0" smtClean="0"/>
              <a:t>  edition by Roger walker, pg no 775-782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/>
              <a:t>A text book of pharmacotherapy by </a:t>
            </a:r>
            <a:r>
              <a:rPr lang="en-IN" sz="1800" dirty="0" err="1" smtClean="0"/>
              <a:t>Dipiro,pg</a:t>
            </a:r>
            <a:r>
              <a:rPr lang="en-IN" sz="1800" dirty="0" smtClean="0"/>
              <a:t> no :1781-1793</a:t>
            </a:r>
            <a:endParaRPr lang="en-IN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32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8000" b="1" i="1" dirty="0" smtClean="0"/>
              <a:t>Thank you</a:t>
            </a:r>
            <a:endParaRPr lang="en-IN" sz="8000" b="1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4D94-32CD-4165-B1E7-2F863280DEDF}" type="slidenum">
              <a:rPr lang="en-IN" smtClean="0"/>
              <a:pPr/>
              <a:t>33</a:t>
            </a:fld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</TotalTime>
  <Words>1656</Words>
  <Application>Microsoft Office PowerPoint</Application>
  <PresentationFormat>Custom</PresentationFormat>
  <Paragraphs>209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INTRODUCTION:</vt:lpstr>
      <vt:lpstr>DRUG-INDUCED HAEMATOLOGICAL DISORDERS</vt:lpstr>
      <vt:lpstr>PowerPoint Presentation</vt:lpstr>
      <vt:lpstr>DRUG-INDUCED APLASTIC ANAEMIA</vt:lpstr>
      <vt:lpstr>PowerPoint Presentation</vt:lpstr>
      <vt:lpstr>PowerPoint Presentation</vt:lpstr>
      <vt:lpstr>MECHANISM:</vt:lpstr>
      <vt:lpstr>MANAGEMENT:</vt:lpstr>
      <vt:lpstr>TREATMENT OPTIONS:</vt:lpstr>
      <vt:lpstr>PowerPoint Presentation</vt:lpstr>
      <vt:lpstr>IMMUNOSUPPRESSION</vt:lpstr>
      <vt:lpstr>DRUG-INDUCED AGRANULOCYTOSIS</vt:lpstr>
      <vt:lpstr>PowerPoint Presentation</vt:lpstr>
      <vt:lpstr>MECHANISM:</vt:lpstr>
      <vt:lpstr>MANAGEMENT:</vt:lpstr>
      <vt:lpstr>PowerPoint Presentation</vt:lpstr>
      <vt:lpstr>PowerPoint Presentation</vt:lpstr>
      <vt:lpstr>PowerPoint Presentation</vt:lpstr>
      <vt:lpstr>PowerPoint Presentation</vt:lpstr>
      <vt:lpstr>MECHANISM: </vt:lpstr>
      <vt:lpstr>MANAGEMENT:</vt:lpstr>
      <vt:lpstr>PowerPoint Presentation</vt:lpstr>
      <vt:lpstr>PowerPoint Presentation</vt:lpstr>
      <vt:lpstr>PowerPoint Presentation</vt:lpstr>
      <vt:lpstr>MANAGEMENT:</vt:lpstr>
      <vt:lpstr>PowerPoint Presentation</vt:lpstr>
      <vt:lpstr>PowerPoint Presentation</vt:lpstr>
      <vt:lpstr>MANAGEMENT:</vt:lpstr>
      <vt:lpstr>PowerPoint Presentation</vt:lpstr>
      <vt:lpstr>CONCLUSION: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Drug-induced Aplastic Anaemia</dc:title>
  <dc:creator>himnshu051985</dc:creator>
  <cp:lastModifiedBy>User</cp:lastModifiedBy>
  <cp:revision>88</cp:revision>
  <dcterms:created xsi:type="dcterms:W3CDTF">2008-11-24T03:47:17Z</dcterms:created>
  <dcterms:modified xsi:type="dcterms:W3CDTF">2024-09-16T05:52:57Z</dcterms:modified>
</cp:coreProperties>
</file>