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45"/>
  </p:notesMasterIdLst>
  <p:sldIdLst>
    <p:sldId id="330" r:id="rId4"/>
    <p:sldId id="367" r:id="rId5"/>
    <p:sldId id="368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2" r:id="rId18"/>
    <p:sldId id="343" r:id="rId19"/>
    <p:sldId id="344" r:id="rId20"/>
    <p:sldId id="345" r:id="rId21"/>
    <p:sldId id="346" r:id="rId22"/>
    <p:sldId id="347" r:id="rId23"/>
    <p:sldId id="365" r:id="rId24"/>
    <p:sldId id="348" r:id="rId25"/>
    <p:sldId id="349" r:id="rId26"/>
    <p:sldId id="350" r:id="rId27"/>
    <p:sldId id="351" r:id="rId28"/>
    <p:sldId id="352" r:id="rId29"/>
    <p:sldId id="353" r:id="rId30"/>
    <p:sldId id="354" r:id="rId31"/>
    <p:sldId id="355" r:id="rId32"/>
    <p:sldId id="356" r:id="rId33"/>
    <p:sldId id="357" r:id="rId34"/>
    <p:sldId id="358" r:id="rId35"/>
    <p:sldId id="359" r:id="rId36"/>
    <p:sldId id="360" r:id="rId37"/>
    <p:sldId id="361" r:id="rId38"/>
    <p:sldId id="362" r:id="rId39"/>
    <p:sldId id="363" r:id="rId40"/>
    <p:sldId id="299" r:id="rId41"/>
    <p:sldId id="300" r:id="rId42"/>
    <p:sldId id="301" r:id="rId43"/>
    <p:sldId id="305" r:id="rId44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3366FF"/>
    <a:srgbClr val="422C16"/>
    <a:srgbClr val="0C788E"/>
    <a:srgbClr val="025198"/>
    <a:srgbClr val="000099"/>
    <a:srgbClr val="1C1C1C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75" autoAdjust="0"/>
    <p:restoredTop sz="92652" autoAdjust="0"/>
  </p:normalViewPr>
  <p:slideViewPr>
    <p:cSldViewPr>
      <p:cViewPr varScale="1">
        <p:scale>
          <a:sx n="69" d="100"/>
          <a:sy n="69" d="100"/>
        </p:scale>
        <p:origin x="51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15B246-0B27-4FBB-B1EE-E08BDD6B7AD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ADADE50-F393-4E8F-9E96-B3EED53825FC}">
      <dgm:prSet phldrT="[Text]"/>
      <dgm:spPr/>
      <dgm:t>
        <a:bodyPr/>
        <a:lstStyle/>
        <a:p>
          <a:r>
            <a:rPr lang="en-US" dirty="0"/>
            <a:t>luminescence</a:t>
          </a:r>
          <a:endParaRPr lang="en-IN" dirty="0"/>
        </a:p>
      </dgm:t>
    </dgm:pt>
    <dgm:pt modelId="{5B4133AD-F62E-42A5-923B-B4675B4101B9}" type="parTrans" cxnId="{48EC636E-4335-4AAC-88F3-7BB8722A8303}">
      <dgm:prSet/>
      <dgm:spPr/>
      <dgm:t>
        <a:bodyPr/>
        <a:lstStyle/>
        <a:p>
          <a:endParaRPr lang="en-IN"/>
        </a:p>
      </dgm:t>
    </dgm:pt>
    <dgm:pt modelId="{5941C9D6-51D3-4E02-8BE3-2F7D8B8DC9D3}" type="sibTrans" cxnId="{48EC636E-4335-4AAC-88F3-7BB8722A8303}">
      <dgm:prSet/>
      <dgm:spPr/>
      <dgm:t>
        <a:bodyPr/>
        <a:lstStyle/>
        <a:p>
          <a:endParaRPr lang="en-IN"/>
        </a:p>
      </dgm:t>
    </dgm:pt>
    <dgm:pt modelId="{5E341D75-826A-437C-BEF1-FB1145F5DA6C}" type="asst">
      <dgm:prSet phldrT="[Text]"/>
      <dgm:spPr/>
      <dgm:t>
        <a:bodyPr/>
        <a:lstStyle/>
        <a:p>
          <a:r>
            <a:rPr lang="en-US" dirty="0"/>
            <a:t>phosphorescence</a:t>
          </a:r>
          <a:endParaRPr lang="en-IN" dirty="0"/>
        </a:p>
      </dgm:t>
    </dgm:pt>
    <dgm:pt modelId="{588B92EA-76AB-4333-8846-F05BC735D3C3}" type="parTrans" cxnId="{2C0DE891-207D-4053-9AB7-481E58994822}">
      <dgm:prSet/>
      <dgm:spPr/>
      <dgm:t>
        <a:bodyPr/>
        <a:lstStyle/>
        <a:p>
          <a:endParaRPr lang="en-IN"/>
        </a:p>
      </dgm:t>
    </dgm:pt>
    <dgm:pt modelId="{66F7BE8C-1950-4AE3-A5EA-64CCF46F5F8E}" type="sibTrans" cxnId="{2C0DE891-207D-4053-9AB7-481E58994822}">
      <dgm:prSet/>
      <dgm:spPr/>
      <dgm:t>
        <a:bodyPr/>
        <a:lstStyle/>
        <a:p>
          <a:endParaRPr lang="en-IN"/>
        </a:p>
      </dgm:t>
    </dgm:pt>
    <dgm:pt modelId="{EDABD628-812A-40EE-9E54-FE69AE36E8CE}">
      <dgm:prSet phldrT="[Text]"/>
      <dgm:spPr/>
      <dgm:t>
        <a:bodyPr/>
        <a:lstStyle/>
        <a:p>
          <a:r>
            <a:rPr lang="en-US" dirty="0" err="1"/>
            <a:t>chemoluminescence</a:t>
          </a:r>
          <a:endParaRPr lang="en-IN" dirty="0"/>
        </a:p>
      </dgm:t>
    </dgm:pt>
    <dgm:pt modelId="{2050A1C4-5AF8-478B-9D7B-81DDACB20844}" type="parTrans" cxnId="{A82AB3E8-5E48-4E29-A871-D4DCAEB1EAC7}">
      <dgm:prSet/>
      <dgm:spPr/>
      <dgm:t>
        <a:bodyPr/>
        <a:lstStyle/>
        <a:p>
          <a:endParaRPr lang="en-IN"/>
        </a:p>
      </dgm:t>
    </dgm:pt>
    <dgm:pt modelId="{BCCE4CB4-F452-423A-814A-F66A10296225}" type="sibTrans" cxnId="{A82AB3E8-5E48-4E29-A871-D4DCAEB1EAC7}">
      <dgm:prSet/>
      <dgm:spPr/>
      <dgm:t>
        <a:bodyPr/>
        <a:lstStyle/>
        <a:p>
          <a:endParaRPr lang="en-IN"/>
        </a:p>
      </dgm:t>
    </dgm:pt>
    <dgm:pt modelId="{10579FD8-BE45-41F8-A89C-9AA3E09ABA10}">
      <dgm:prSet phldrT="[Text]"/>
      <dgm:spPr/>
      <dgm:t>
        <a:bodyPr/>
        <a:lstStyle/>
        <a:p>
          <a:r>
            <a:rPr lang="en-US" dirty="0"/>
            <a:t>photoluminescence</a:t>
          </a:r>
          <a:endParaRPr lang="en-IN" dirty="0"/>
        </a:p>
      </dgm:t>
    </dgm:pt>
    <dgm:pt modelId="{7F55801E-AE81-4F7C-9BFE-1CE538E2156E}" type="parTrans" cxnId="{721C18D6-1AD5-48D4-BEE9-F816ECD9D480}">
      <dgm:prSet/>
      <dgm:spPr/>
      <dgm:t>
        <a:bodyPr/>
        <a:lstStyle/>
        <a:p>
          <a:endParaRPr lang="en-IN"/>
        </a:p>
      </dgm:t>
    </dgm:pt>
    <dgm:pt modelId="{0DC2471A-1834-4907-99AA-CE69BEFE4CEC}" type="sibTrans" cxnId="{721C18D6-1AD5-48D4-BEE9-F816ECD9D480}">
      <dgm:prSet/>
      <dgm:spPr/>
      <dgm:t>
        <a:bodyPr/>
        <a:lstStyle/>
        <a:p>
          <a:endParaRPr lang="en-IN"/>
        </a:p>
      </dgm:t>
    </dgm:pt>
    <dgm:pt modelId="{381454E2-D6C9-4B4B-B5F8-D12C77C5B701}" type="asst">
      <dgm:prSet phldrT="[Text]"/>
      <dgm:spPr/>
      <dgm:t>
        <a:bodyPr/>
        <a:lstStyle/>
        <a:p>
          <a:r>
            <a:rPr lang="en-US" dirty="0"/>
            <a:t>fluorescence</a:t>
          </a:r>
          <a:endParaRPr lang="en-IN" dirty="0"/>
        </a:p>
      </dgm:t>
    </dgm:pt>
    <dgm:pt modelId="{DE4D5134-5465-42F0-A08F-A41AF0842159}" type="parTrans" cxnId="{4FACAB0C-630B-433E-9FF8-4EE3FC7ECE32}">
      <dgm:prSet/>
      <dgm:spPr/>
      <dgm:t>
        <a:bodyPr/>
        <a:lstStyle/>
        <a:p>
          <a:endParaRPr lang="en-IN"/>
        </a:p>
      </dgm:t>
    </dgm:pt>
    <dgm:pt modelId="{425D9BB4-AC51-4B56-91CB-03338D1936EB}" type="sibTrans" cxnId="{4FACAB0C-630B-433E-9FF8-4EE3FC7ECE32}">
      <dgm:prSet/>
      <dgm:spPr/>
      <dgm:t>
        <a:bodyPr/>
        <a:lstStyle/>
        <a:p>
          <a:endParaRPr lang="en-IN"/>
        </a:p>
      </dgm:t>
    </dgm:pt>
    <dgm:pt modelId="{387D32AC-EA68-4D59-9F85-E248A0A5BA24}">
      <dgm:prSet/>
      <dgm:spPr/>
      <dgm:t>
        <a:bodyPr/>
        <a:lstStyle/>
        <a:p>
          <a:r>
            <a:rPr lang="en-US" dirty="0" err="1"/>
            <a:t>radioluminescence</a:t>
          </a:r>
          <a:endParaRPr lang="en-IN" dirty="0"/>
        </a:p>
      </dgm:t>
    </dgm:pt>
    <dgm:pt modelId="{1F6E7F43-7FC3-4F44-87B7-467A9E49BB52}" type="parTrans" cxnId="{46B4C525-38A4-4FDE-9999-26BCACCAB651}">
      <dgm:prSet/>
      <dgm:spPr/>
      <dgm:t>
        <a:bodyPr/>
        <a:lstStyle/>
        <a:p>
          <a:endParaRPr lang="en-IN"/>
        </a:p>
      </dgm:t>
    </dgm:pt>
    <dgm:pt modelId="{FABFB2B8-FF81-4659-B9D9-F5D83F6259B3}" type="sibTrans" cxnId="{46B4C525-38A4-4FDE-9999-26BCACCAB651}">
      <dgm:prSet/>
      <dgm:spPr/>
      <dgm:t>
        <a:bodyPr/>
        <a:lstStyle/>
        <a:p>
          <a:endParaRPr lang="en-IN"/>
        </a:p>
      </dgm:t>
    </dgm:pt>
    <dgm:pt modelId="{FFC75C64-952B-444D-9E4B-1C27539BB330}" type="pres">
      <dgm:prSet presAssocID="{2615B246-0B27-4FBB-B1EE-E08BDD6B7AD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1BE5122-F501-4807-9384-CA309C4786B7}" type="pres">
      <dgm:prSet presAssocID="{9ADADE50-F393-4E8F-9E96-B3EED53825FC}" presName="hierRoot1" presStyleCnt="0">
        <dgm:presLayoutVars>
          <dgm:hierBranch val="init"/>
        </dgm:presLayoutVars>
      </dgm:prSet>
      <dgm:spPr/>
    </dgm:pt>
    <dgm:pt modelId="{C07AADB9-F1DB-4CCA-994B-6C2106DCBD85}" type="pres">
      <dgm:prSet presAssocID="{9ADADE50-F393-4E8F-9E96-B3EED53825FC}" presName="rootComposite1" presStyleCnt="0"/>
      <dgm:spPr/>
    </dgm:pt>
    <dgm:pt modelId="{6038BA76-56EC-4CE0-9AAC-775A88F0485A}" type="pres">
      <dgm:prSet presAssocID="{9ADADE50-F393-4E8F-9E96-B3EED53825FC}" presName="rootText1" presStyleLbl="node0" presStyleIdx="0" presStyleCnt="1" custScaleX="95013" custScaleY="273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14BD3B-630B-4D85-BFC3-765C1D2931EE}" type="pres">
      <dgm:prSet presAssocID="{9ADADE50-F393-4E8F-9E96-B3EED53825FC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6E04E70-655D-4C70-97EF-64BF216FD6E3}" type="pres">
      <dgm:prSet presAssocID="{9ADADE50-F393-4E8F-9E96-B3EED53825FC}" presName="hierChild2" presStyleCnt="0"/>
      <dgm:spPr/>
    </dgm:pt>
    <dgm:pt modelId="{1CD6B3C2-65B2-49DA-8942-F2F0C2302295}" type="pres">
      <dgm:prSet presAssocID="{2050A1C4-5AF8-478B-9D7B-81DDACB20844}" presName="Name37" presStyleLbl="parChTrans1D2" presStyleIdx="0" presStyleCnt="5"/>
      <dgm:spPr/>
      <dgm:t>
        <a:bodyPr/>
        <a:lstStyle/>
        <a:p>
          <a:endParaRPr lang="en-US"/>
        </a:p>
      </dgm:t>
    </dgm:pt>
    <dgm:pt modelId="{1B44EC4A-27C8-4C88-8097-2A5289F2450E}" type="pres">
      <dgm:prSet presAssocID="{EDABD628-812A-40EE-9E54-FE69AE36E8CE}" presName="hierRoot2" presStyleCnt="0">
        <dgm:presLayoutVars>
          <dgm:hierBranch val="init"/>
        </dgm:presLayoutVars>
      </dgm:prSet>
      <dgm:spPr/>
    </dgm:pt>
    <dgm:pt modelId="{C4AC836E-8F99-4C6B-8DCF-85B0304C4C7B}" type="pres">
      <dgm:prSet presAssocID="{EDABD628-812A-40EE-9E54-FE69AE36E8CE}" presName="rootComposite" presStyleCnt="0"/>
      <dgm:spPr/>
    </dgm:pt>
    <dgm:pt modelId="{8938EC7D-C901-438E-9FD0-00950C7F42BC}" type="pres">
      <dgm:prSet presAssocID="{EDABD628-812A-40EE-9E54-FE69AE36E8CE}" presName="rootText" presStyleLbl="node2" presStyleIdx="0" presStyleCnt="3" custScaleY="39353" custLinFactY="-39661" custLinFactNeighborX="15813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3A5578-8330-4798-88FB-FEA165F3F256}" type="pres">
      <dgm:prSet presAssocID="{EDABD628-812A-40EE-9E54-FE69AE36E8CE}" presName="rootConnector" presStyleLbl="node2" presStyleIdx="0" presStyleCnt="3"/>
      <dgm:spPr/>
      <dgm:t>
        <a:bodyPr/>
        <a:lstStyle/>
        <a:p>
          <a:endParaRPr lang="en-US"/>
        </a:p>
      </dgm:t>
    </dgm:pt>
    <dgm:pt modelId="{D8CDB26F-4998-40B7-9413-F8A8790F6A56}" type="pres">
      <dgm:prSet presAssocID="{EDABD628-812A-40EE-9E54-FE69AE36E8CE}" presName="hierChild4" presStyleCnt="0"/>
      <dgm:spPr/>
    </dgm:pt>
    <dgm:pt modelId="{37E87C81-5095-4C8C-A967-560D51C12478}" type="pres">
      <dgm:prSet presAssocID="{EDABD628-812A-40EE-9E54-FE69AE36E8CE}" presName="hierChild5" presStyleCnt="0"/>
      <dgm:spPr/>
    </dgm:pt>
    <dgm:pt modelId="{8808862A-2C96-4283-9CCD-88F7C883A7D9}" type="pres">
      <dgm:prSet presAssocID="{7F55801E-AE81-4F7C-9BFE-1CE538E2156E}" presName="Name37" presStyleLbl="parChTrans1D2" presStyleIdx="1" presStyleCnt="5"/>
      <dgm:spPr/>
      <dgm:t>
        <a:bodyPr/>
        <a:lstStyle/>
        <a:p>
          <a:endParaRPr lang="en-US"/>
        </a:p>
      </dgm:t>
    </dgm:pt>
    <dgm:pt modelId="{23CADE85-07F8-4E47-96D9-F2E51B90FDBD}" type="pres">
      <dgm:prSet presAssocID="{10579FD8-BE45-41F8-A89C-9AA3E09ABA10}" presName="hierRoot2" presStyleCnt="0">
        <dgm:presLayoutVars>
          <dgm:hierBranch val="init"/>
        </dgm:presLayoutVars>
      </dgm:prSet>
      <dgm:spPr/>
    </dgm:pt>
    <dgm:pt modelId="{A9F606B9-C5F5-4828-A21F-F6FBC4AAFE78}" type="pres">
      <dgm:prSet presAssocID="{10579FD8-BE45-41F8-A89C-9AA3E09ABA10}" presName="rootComposite" presStyleCnt="0"/>
      <dgm:spPr/>
    </dgm:pt>
    <dgm:pt modelId="{7631FE9A-49CB-4C51-8702-1EAF6611B15F}" type="pres">
      <dgm:prSet presAssocID="{10579FD8-BE45-41F8-A89C-9AA3E09ABA10}" presName="rootText" presStyleLbl="node2" presStyleIdx="1" presStyleCnt="3" custScaleY="39353" custLinFactY="-39661" custLinFactNeighborX="674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F27CB7-F12E-4C86-9795-9B2F02FC1D89}" type="pres">
      <dgm:prSet presAssocID="{10579FD8-BE45-41F8-A89C-9AA3E09ABA10}" presName="rootConnector" presStyleLbl="node2" presStyleIdx="1" presStyleCnt="3"/>
      <dgm:spPr/>
      <dgm:t>
        <a:bodyPr/>
        <a:lstStyle/>
        <a:p>
          <a:endParaRPr lang="en-US"/>
        </a:p>
      </dgm:t>
    </dgm:pt>
    <dgm:pt modelId="{A0313C85-21AE-4610-8683-CA2538E91E06}" type="pres">
      <dgm:prSet presAssocID="{10579FD8-BE45-41F8-A89C-9AA3E09ABA10}" presName="hierChild4" presStyleCnt="0"/>
      <dgm:spPr/>
    </dgm:pt>
    <dgm:pt modelId="{7B331F1E-608B-40C1-9A4A-FFE03F08691B}" type="pres">
      <dgm:prSet presAssocID="{10579FD8-BE45-41F8-A89C-9AA3E09ABA10}" presName="hierChild5" presStyleCnt="0"/>
      <dgm:spPr/>
    </dgm:pt>
    <dgm:pt modelId="{9E3A2CC0-9667-4E42-A0BF-917E0254DBF9}" type="pres">
      <dgm:prSet presAssocID="{1F6E7F43-7FC3-4F44-87B7-467A9E49BB52}" presName="Name37" presStyleLbl="parChTrans1D2" presStyleIdx="2" presStyleCnt="5"/>
      <dgm:spPr/>
      <dgm:t>
        <a:bodyPr/>
        <a:lstStyle/>
        <a:p>
          <a:endParaRPr lang="en-US"/>
        </a:p>
      </dgm:t>
    </dgm:pt>
    <dgm:pt modelId="{15610D40-98D7-42C6-8DF8-81F64DB5BDD1}" type="pres">
      <dgm:prSet presAssocID="{387D32AC-EA68-4D59-9F85-E248A0A5BA24}" presName="hierRoot2" presStyleCnt="0">
        <dgm:presLayoutVars>
          <dgm:hierBranch val="init"/>
        </dgm:presLayoutVars>
      </dgm:prSet>
      <dgm:spPr/>
    </dgm:pt>
    <dgm:pt modelId="{D964518F-4B8D-4252-A7A4-B92B5FB49103}" type="pres">
      <dgm:prSet presAssocID="{387D32AC-EA68-4D59-9F85-E248A0A5BA24}" presName="rootComposite" presStyleCnt="0"/>
      <dgm:spPr/>
    </dgm:pt>
    <dgm:pt modelId="{D6960C55-313E-4C5B-9A85-65AE9C414FB8}" type="pres">
      <dgm:prSet presAssocID="{387D32AC-EA68-4D59-9F85-E248A0A5BA24}" presName="rootText" presStyleLbl="node2" presStyleIdx="2" presStyleCnt="3" custScaleY="39322" custLinFactY="-38313" custLinFactNeighborX="-13992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E8F800-60B6-40D6-933C-9D8128C476ED}" type="pres">
      <dgm:prSet presAssocID="{387D32AC-EA68-4D59-9F85-E248A0A5BA24}" presName="rootConnector" presStyleLbl="node2" presStyleIdx="2" presStyleCnt="3"/>
      <dgm:spPr/>
      <dgm:t>
        <a:bodyPr/>
        <a:lstStyle/>
        <a:p>
          <a:endParaRPr lang="en-US"/>
        </a:p>
      </dgm:t>
    </dgm:pt>
    <dgm:pt modelId="{95C6AB62-1017-449E-9107-EE96061F8C7C}" type="pres">
      <dgm:prSet presAssocID="{387D32AC-EA68-4D59-9F85-E248A0A5BA24}" presName="hierChild4" presStyleCnt="0"/>
      <dgm:spPr/>
    </dgm:pt>
    <dgm:pt modelId="{CBE3DDDE-0D3F-4E0B-AB40-F80BA4F66B37}" type="pres">
      <dgm:prSet presAssocID="{387D32AC-EA68-4D59-9F85-E248A0A5BA24}" presName="hierChild5" presStyleCnt="0"/>
      <dgm:spPr/>
    </dgm:pt>
    <dgm:pt modelId="{9692B7DA-3FC7-4C65-95CF-54DCF3F848FF}" type="pres">
      <dgm:prSet presAssocID="{9ADADE50-F393-4E8F-9E96-B3EED53825FC}" presName="hierChild3" presStyleCnt="0"/>
      <dgm:spPr/>
    </dgm:pt>
    <dgm:pt modelId="{19435F6A-F03D-48A0-B6C2-DC74D9EDC56A}" type="pres">
      <dgm:prSet presAssocID="{588B92EA-76AB-4333-8846-F05BC735D3C3}" presName="Name111" presStyleLbl="parChTrans1D2" presStyleIdx="3" presStyleCnt="5"/>
      <dgm:spPr/>
      <dgm:t>
        <a:bodyPr/>
        <a:lstStyle/>
        <a:p>
          <a:endParaRPr lang="en-US"/>
        </a:p>
      </dgm:t>
    </dgm:pt>
    <dgm:pt modelId="{2C49DDA9-0315-4ACA-B62D-A12AD8F61DF9}" type="pres">
      <dgm:prSet presAssocID="{5E341D75-826A-437C-BEF1-FB1145F5DA6C}" presName="hierRoot3" presStyleCnt="0">
        <dgm:presLayoutVars>
          <dgm:hierBranch val="init"/>
        </dgm:presLayoutVars>
      </dgm:prSet>
      <dgm:spPr/>
    </dgm:pt>
    <dgm:pt modelId="{ECF28640-A4BB-44B8-870E-E614C8172F37}" type="pres">
      <dgm:prSet presAssocID="{5E341D75-826A-437C-BEF1-FB1145F5DA6C}" presName="rootComposite3" presStyleCnt="0"/>
      <dgm:spPr/>
    </dgm:pt>
    <dgm:pt modelId="{566DF605-3954-4EC4-8243-5513BDBBB92E}" type="pres">
      <dgm:prSet presAssocID="{5E341D75-826A-437C-BEF1-FB1145F5DA6C}" presName="rootText3" presStyleLbl="asst1" presStyleIdx="0" presStyleCnt="2" custScaleY="49327" custLinFactNeighborX="50325" custLinFactNeighborY="923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9C350F-4C9E-41D3-8689-73A031C0740D}" type="pres">
      <dgm:prSet presAssocID="{5E341D75-826A-437C-BEF1-FB1145F5DA6C}" presName="rootConnector3" presStyleLbl="asst1" presStyleIdx="0" presStyleCnt="2"/>
      <dgm:spPr/>
      <dgm:t>
        <a:bodyPr/>
        <a:lstStyle/>
        <a:p>
          <a:endParaRPr lang="en-US"/>
        </a:p>
      </dgm:t>
    </dgm:pt>
    <dgm:pt modelId="{A6595EF4-2D4C-4577-B018-65DAEC8F39D1}" type="pres">
      <dgm:prSet presAssocID="{5E341D75-826A-437C-BEF1-FB1145F5DA6C}" presName="hierChild6" presStyleCnt="0"/>
      <dgm:spPr/>
    </dgm:pt>
    <dgm:pt modelId="{36B88BC6-C6A7-4CA5-A744-2F0F6BF2233F}" type="pres">
      <dgm:prSet presAssocID="{5E341D75-826A-437C-BEF1-FB1145F5DA6C}" presName="hierChild7" presStyleCnt="0"/>
      <dgm:spPr/>
    </dgm:pt>
    <dgm:pt modelId="{0ECE174F-2E80-4C2B-9616-36BC541CCD92}" type="pres">
      <dgm:prSet presAssocID="{DE4D5134-5465-42F0-A08F-A41AF0842159}" presName="Name111" presStyleLbl="parChTrans1D2" presStyleIdx="4" presStyleCnt="5"/>
      <dgm:spPr/>
      <dgm:t>
        <a:bodyPr/>
        <a:lstStyle/>
        <a:p>
          <a:endParaRPr lang="en-US"/>
        </a:p>
      </dgm:t>
    </dgm:pt>
    <dgm:pt modelId="{4CCCF397-2895-461B-A8AD-658AEE1DAB3F}" type="pres">
      <dgm:prSet presAssocID="{381454E2-D6C9-4B4B-B5F8-D12C77C5B701}" presName="hierRoot3" presStyleCnt="0">
        <dgm:presLayoutVars>
          <dgm:hierBranch val="init"/>
        </dgm:presLayoutVars>
      </dgm:prSet>
      <dgm:spPr/>
    </dgm:pt>
    <dgm:pt modelId="{2A076516-87EE-442A-8794-58D4D9B078AE}" type="pres">
      <dgm:prSet presAssocID="{381454E2-D6C9-4B4B-B5F8-D12C77C5B701}" presName="rootComposite3" presStyleCnt="0"/>
      <dgm:spPr/>
    </dgm:pt>
    <dgm:pt modelId="{F268AB3D-2A5F-46A2-A0B6-3E7777C47071}" type="pres">
      <dgm:prSet presAssocID="{381454E2-D6C9-4B4B-B5F8-D12C77C5B701}" presName="rootText3" presStyleLbl="asst1" presStyleIdx="1" presStyleCnt="2" custScaleY="49327" custLinFactNeighborX="46508" custLinFactNeighborY="923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53AB7E-CA36-4B54-A0F2-D05681B8CAB4}" type="pres">
      <dgm:prSet presAssocID="{381454E2-D6C9-4B4B-B5F8-D12C77C5B701}" presName="rootConnector3" presStyleLbl="asst1" presStyleIdx="1" presStyleCnt="2"/>
      <dgm:spPr/>
      <dgm:t>
        <a:bodyPr/>
        <a:lstStyle/>
        <a:p>
          <a:endParaRPr lang="en-US"/>
        </a:p>
      </dgm:t>
    </dgm:pt>
    <dgm:pt modelId="{2361C007-8829-4FA7-8D10-4F133165A06D}" type="pres">
      <dgm:prSet presAssocID="{381454E2-D6C9-4B4B-B5F8-D12C77C5B701}" presName="hierChild6" presStyleCnt="0"/>
      <dgm:spPr/>
    </dgm:pt>
    <dgm:pt modelId="{98968843-32D6-4B75-870A-971C9931AE64}" type="pres">
      <dgm:prSet presAssocID="{381454E2-D6C9-4B4B-B5F8-D12C77C5B701}" presName="hierChild7" presStyleCnt="0"/>
      <dgm:spPr/>
    </dgm:pt>
  </dgm:ptLst>
  <dgm:cxnLst>
    <dgm:cxn modelId="{B70D895A-3984-4EA9-A6EA-D43CFA18BB5F}" type="presOf" srcId="{381454E2-D6C9-4B4B-B5F8-D12C77C5B701}" destId="{F268AB3D-2A5F-46A2-A0B6-3E7777C47071}" srcOrd="0" destOrd="0" presId="urn:microsoft.com/office/officeart/2005/8/layout/orgChart1"/>
    <dgm:cxn modelId="{7A804BDB-1B7E-4319-9589-2A2DFE766605}" type="presOf" srcId="{9ADADE50-F393-4E8F-9E96-B3EED53825FC}" destId="{6038BA76-56EC-4CE0-9AAC-775A88F0485A}" srcOrd="0" destOrd="0" presId="urn:microsoft.com/office/officeart/2005/8/layout/orgChart1"/>
    <dgm:cxn modelId="{E2BA4EC2-E1FC-4FAE-9EEF-35FAFA129752}" type="presOf" srcId="{10579FD8-BE45-41F8-A89C-9AA3E09ABA10}" destId="{48F27CB7-F12E-4C86-9795-9B2F02FC1D89}" srcOrd="1" destOrd="0" presId="urn:microsoft.com/office/officeart/2005/8/layout/orgChart1"/>
    <dgm:cxn modelId="{A82AB3E8-5E48-4E29-A871-D4DCAEB1EAC7}" srcId="{9ADADE50-F393-4E8F-9E96-B3EED53825FC}" destId="{EDABD628-812A-40EE-9E54-FE69AE36E8CE}" srcOrd="2" destOrd="0" parTransId="{2050A1C4-5AF8-478B-9D7B-81DDACB20844}" sibTransId="{BCCE4CB4-F452-423A-814A-F66A10296225}"/>
    <dgm:cxn modelId="{2927F87F-2319-4BD5-AEF6-59423067942B}" type="presOf" srcId="{7F55801E-AE81-4F7C-9BFE-1CE538E2156E}" destId="{8808862A-2C96-4283-9CCD-88F7C883A7D9}" srcOrd="0" destOrd="0" presId="urn:microsoft.com/office/officeart/2005/8/layout/orgChart1"/>
    <dgm:cxn modelId="{721C18D6-1AD5-48D4-BEE9-F816ECD9D480}" srcId="{9ADADE50-F393-4E8F-9E96-B3EED53825FC}" destId="{10579FD8-BE45-41F8-A89C-9AA3E09ABA10}" srcOrd="3" destOrd="0" parTransId="{7F55801E-AE81-4F7C-9BFE-1CE538E2156E}" sibTransId="{0DC2471A-1834-4907-99AA-CE69BEFE4CEC}"/>
    <dgm:cxn modelId="{2C0DE891-207D-4053-9AB7-481E58994822}" srcId="{9ADADE50-F393-4E8F-9E96-B3EED53825FC}" destId="{5E341D75-826A-437C-BEF1-FB1145F5DA6C}" srcOrd="0" destOrd="0" parTransId="{588B92EA-76AB-4333-8846-F05BC735D3C3}" sibTransId="{66F7BE8C-1950-4AE3-A5EA-64CCF46F5F8E}"/>
    <dgm:cxn modelId="{6D3C4B6A-CAD0-414A-BA8D-579CC74C8224}" type="presOf" srcId="{5E341D75-826A-437C-BEF1-FB1145F5DA6C}" destId="{699C350F-4C9E-41D3-8689-73A031C0740D}" srcOrd="1" destOrd="0" presId="urn:microsoft.com/office/officeart/2005/8/layout/orgChart1"/>
    <dgm:cxn modelId="{4FACAB0C-630B-433E-9FF8-4EE3FC7ECE32}" srcId="{9ADADE50-F393-4E8F-9E96-B3EED53825FC}" destId="{381454E2-D6C9-4B4B-B5F8-D12C77C5B701}" srcOrd="1" destOrd="0" parTransId="{DE4D5134-5465-42F0-A08F-A41AF0842159}" sibTransId="{425D9BB4-AC51-4B56-91CB-03338D1936EB}"/>
    <dgm:cxn modelId="{BF5E8E24-CD33-48D7-8E6D-8508CD0E4B10}" type="presOf" srcId="{EDABD628-812A-40EE-9E54-FE69AE36E8CE}" destId="{D13A5578-8330-4798-88FB-FEA165F3F256}" srcOrd="1" destOrd="0" presId="urn:microsoft.com/office/officeart/2005/8/layout/orgChart1"/>
    <dgm:cxn modelId="{98E35A18-ECD2-4A10-9960-42ED41B35C13}" type="presOf" srcId="{381454E2-D6C9-4B4B-B5F8-D12C77C5B701}" destId="{8253AB7E-CA36-4B54-A0F2-D05681B8CAB4}" srcOrd="1" destOrd="0" presId="urn:microsoft.com/office/officeart/2005/8/layout/orgChart1"/>
    <dgm:cxn modelId="{BA411963-7953-4001-9F26-96E090916172}" type="presOf" srcId="{DE4D5134-5465-42F0-A08F-A41AF0842159}" destId="{0ECE174F-2E80-4C2B-9616-36BC541CCD92}" srcOrd="0" destOrd="0" presId="urn:microsoft.com/office/officeart/2005/8/layout/orgChart1"/>
    <dgm:cxn modelId="{E5FF7583-81F0-4FB1-BAF7-21F1CA32F988}" type="presOf" srcId="{5E341D75-826A-437C-BEF1-FB1145F5DA6C}" destId="{566DF605-3954-4EC4-8243-5513BDBBB92E}" srcOrd="0" destOrd="0" presId="urn:microsoft.com/office/officeart/2005/8/layout/orgChart1"/>
    <dgm:cxn modelId="{998403D4-58DA-44E3-90BC-ED65E5F42E54}" type="presOf" srcId="{1F6E7F43-7FC3-4F44-87B7-467A9E49BB52}" destId="{9E3A2CC0-9667-4E42-A0BF-917E0254DBF9}" srcOrd="0" destOrd="0" presId="urn:microsoft.com/office/officeart/2005/8/layout/orgChart1"/>
    <dgm:cxn modelId="{0364132C-0194-4B85-AB04-09064F38ED92}" type="presOf" srcId="{EDABD628-812A-40EE-9E54-FE69AE36E8CE}" destId="{8938EC7D-C901-438E-9FD0-00950C7F42BC}" srcOrd="0" destOrd="0" presId="urn:microsoft.com/office/officeart/2005/8/layout/orgChart1"/>
    <dgm:cxn modelId="{778211CA-2FBC-4D11-A170-B632127F713C}" type="presOf" srcId="{2050A1C4-5AF8-478B-9D7B-81DDACB20844}" destId="{1CD6B3C2-65B2-49DA-8942-F2F0C2302295}" srcOrd="0" destOrd="0" presId="urn:microsoft.com/office/officeart/2005/8/layout/orgChart1"/>
    <dgm:cxn modelId="{912CE787-B21B-4798-BDD9-6A792E683FF7}" type="presOf" srcId="{387D32AC-EA68-4D59-9F85-E248A0A5BA24}" destId="{71E8F800-60B6-40D6-933C-9D8128C476ED}" srcOrd="1" destOrd="0" presId="urn:microsoft.com/office/officeart/2005/8/layout/orgChart1"/>
    <dgm:cxn modelId="{63483035-9B35-4827-9A36-84B6798809A1}" type="presOf" srcId="{588B92EA-76AB-4333-8846-F05BC735D3C3}" destId="{19435F6A-F03D-48A0-B6C2-DC74D9EDC56A}" srcOrd="0" destOrd="0" presId="urn:microsoft.com/office/officeart/2005/8/layout/orgChart1"/>
    <dgm:cxn modelId="{E4E8946F-FE3C-4A17-8531-5A4AF02FB843}" type="presOf" srcId="{387D32AC-EA68-4D59-9F85-E248A0A5BA24}" destId="{D6960C55-313E-4C5B-9A85-65AE9C414FB8}" srcOrd="0" destOrd="0" presId="urn:microsoft.com/office/officeart/2005/8/layout/orgChart1"/>
    <dgm:cxn modelId="{476AF6E4-DDDE-4735-A916-ABEA522AE508}" type="presOf" srcId="{9ADADE50-F393-4E8F-9E96-B3EED53825FC}" destId="{7514BD3B-630B-4D85-BFC3-765C1D2931EE}" srcOrd="1" destOrd="0" presId="urn:microsoft.com/office/officeart/2005/8/layout/orgChart1"/>
    <dgm:cxn modelId="{48EC636E-4335-4AAC-88F3-7BB8722A8303}" srcId="{2615B246-0B27-4FBB-B1EE-E08BDD6B7AD6}" destId="{9ADADE50-F393-4E8F-9E96-B3EED53825FC}" srcOrd="0" destOrd="0" parTransId="{5B4133AD-F62E-42A5-923B-B4675B4101B9}" sibTransId="{5941C9D6-51D3-4E02-8BE3-2F7D8B8DC9D3}"/>
    <dgm:cxn modelId="{13DF96AE-5F38-44DE-8E95-F40D0D5B8914}" type="presOf" srcId="{2615B246-0B27-4FBB-B1EE-E08BDD6B7AD6}" destId="{FFC75C64-952B-444D-9E4B-1C27539BB330}" srcOrd="0" destOrd="0" presId="urn:microsoft.com/office/officeart/2005/8/layout/orgChart1"/>
    <dgm:cxn modelId="{D99DD0EA-C792-4C70-9500-A20D231F412C}" type="presOf" srcId="{10579FD8-BE45-41F8-A89C-9AA3E09ABA10}" destId="{7631FE9A-49CB-4C51-8702-1EAF6611B15F}" srcOrd="0" destOrd="0" presId="urn:microsoft.com/office/officeart/2005/8/layout/orgChart1"/>
    <dgm:cxn modelId="{46B4C525-38A4-4FDE-9999-26BCACCAB651}" srcId="{9ADADE50-F393-4E8F-9E96-B3EED53825FC}" destId="{387D32AC-EA68-4D59-9F85-E248A0A5BA24}" srcOrd="4" destOrd="0" parTransId="{1F6E7F43-7FC3-4F44-87B7-467A9E49BB52}" sibTransId="{FABFB2B8-FF81-4659-B9D9-F5D83F6259B3}"/>
    <dgm:cxn modelId="{1A3633F9-854F-4660-BF20-BCBFA7497DBE}" type="presParOf" srcId="{FFC75C64-952B-444D-9E4B-1C27539BB330}" destId="{81BE5122-F501-4807-9384-CA309C4786B7}" srcOrd="0" destOrd="0" presId="urn:microsoft.com/office/officeart/2005/8/layout/orgChart1"/>
    <dgm:cxn modelId="{F8A32BA9-E4DB-4AD7-8135-D88245CDF258}" type="presParOf" srcId="{81BE5122-F501-4807-9384-CA309C4786B7}" destId="{C07AADB9-F1DB-4CCA-994B-6C2106DCBD85}" srcOrd="0" destOrd="0" presId="urn:microsoft.com/office/officeart/2005/8/layout/orgChart1"/>
    <dgm:cxn modelId="{AEBF3868-D1AA-4B31-BC46-FCA15AA770D6}" type="presParOf" srcId="{C07AADB9-F1DB-4CCA-994B-6C2106DCBD85}" destId="{6038BA76-56EC-4CE0-9AAC-775A88F0485A}" srcOrd="0" destOrd="0" presId="urn:microsoft.com/office/officeart/2005/8/layout/orgChart1"/>
    <dgm:cxn modelId="{CC583440-CC94-4BE1-AF04-EFE477E86822}" type="presParOf" srcId="{C07AADB9-F1DB-4CCA-994B-6C2106DCBD85}" destId="{7514BD3B-630B-4D85-BFC3-765C1D2931EE}" srcOrd="1" destOrd="0" presId="urn:microsoft.com/office/officeart/2005/8/layout/orgChart1"/>
    <dgm:cxn modelId="{B44C5ABD-2CC4-4794-BAF3-81156C1A6E9E}" type="presParOf" srcId="{81BE5122-F501-4807-9384-CA309C4786B7}" destId="{36E04E70-655D-4C70-97EF-64BF216FD6E3}" srcOrd="1" destOrd="0" presId="urn:microsoft.com/office/officeart/2005/8/layout/orgChart1"/>
    <dgm:cxn modelId="{07F0333B-52DF-49AD-B441-754F9DC33A66}" type="presParOf" srcId="{36E04E70-655D-4C70-97EF-64BF216FD6E3}" destId="{1CD6B3C2-65B2-49DA-8942-F2F0C2302295}" srcOrd="0" destOrd="0" presId="urn:microsoft.com/office/officeart/2005/8/layout/orgChart1"/>
    <dgm:cxn modelId="{AA04ECA3-0774-4415-B57A-E14B2057F9A5}" type="presParOf" srcId="{36E04E70-655D-4C70-97EF-64BF216FD6E3}" destId="{1B44EC4A-27C8-4C88-8097-2A5289F2450E}" srcOrd="1" destOrd="0" presId="urn:microsoft.com/office/officeart/2005/8/layout/orgChart1"/>
    <dgm:cxn modelId="{DCBB844A-F437-4880-9C2D-FAC02F578003}" type="presParOf" srcId="{1B44EC4A-27C8-4C88-8097-2A5289F2450E}" destId="{C4AC836E-8F99-4C6B-8DCF-85B0304C4C7B}" srcOrd="0" destOrd="0" presId="urn:microsoft.com/office/officeart/2005/8/layout/orgChart1"/>
    <dgm:cxn modelId="{99ABE261-5D33-4256-A1EA-7B5DE31448A1}" type="presParOf" srcId="{C4AC836E-8F99-4C6B-8DCF-85B0304C4C7B}" destId="{8938EC7D-C901-438E-9FD0-00950C7F42BC}" srcOrd="0" destOrd="0" presId="urn:microsoft.com/office/officeart/2005/8/layout/orgChart1"/>
    <dgm:cxn modelId="{309F71AE-0EF3-4EF7-84AF-61C49400EDA6}" type="presParOf" srcId="{C4AC836E-8F99-4C6B-8DCF-85B0304C4C7B}" destId="{D13A5578-8330-4798-88FB-FEA165F3F256}" srcOrd="1" destOrd="0" presId="urn:microsoft.com/office/officeart/2005/8/layout/orgChart1"/>
    <dgm:cxn modelId="{67D98679-D79B-4F69-8896-AEC8BED97E72}" type="presParOf" srcId="{1B44EC4A-27C8-4C88-8097-2A5289F2450E}" destId="{D8CDB26F-4998-40B7-9413-F8A8790F6A56}" srcOrd="1" destOrd="0" presId="urn:microsoft.com/office/officeart/2005/8/layout/orgChart1"/>
    <dgm:cxn modelId="{3DBD12C2-F89D-41A6-87B2-C5E8656DF77C}" type="presParOf" srcId="{1B44EC4A-27C8-4C88-8097-2A5289F2450E}" destId="{37E87C81-5095-4C8C-A967-560D51C12478}" srcOrd="2" destOrd="0" presId="urn:microsoft.com/office/officeart/2005/8/layout/orgChart1"/>
    <dgm:cxn modelId="{A8C8CDA2-013F-4C6A-9179-C5C5E61092A3}" type="presParOf" srcId="{36E04E70-655D-4C70-97EF-64BF216FD6E3}" destId="{8808862A-2C96-4283-9CCD-88F7C883A7D9}" srcOrd="2" destOrd="0" presId="urn:microsoft.com/office/officeart/2005/8/layout/orgChart1"/>
    <dgm:cxn modelId="{30D72FDD-A2A0-4E8E-9671-69F9E03C47E9}" type="presParOf" srcId="{36E04E70-655D-4C70-97EF-64BF216FD6E3}" destId="{23CADE85-07F8-4E47-96D9-F2E51B90FDBD}" srcOrd="3" destOrd="0" presId="urn:microsoft.com/office/officeart/2005/8/layout/orgChart1"/>
    <dgm:cxn modelId="{B2576404-F11C-4D06-A913-236742F764B2}" type="presParOf" srcId="{23CADE85-07F8-4E47-96D9-F2E51B90FDBD}" destId="{A9F606B9-C5F5-4828-A21F-F6FBC4AAFE78}" srcOrd="0" destOrd="0" presId="urn:microsoft.com/office/officeart/2005/8/layout/orgChart1"/>
    <dgm:cxn modelId="{8D48F530-2A3E-4FD7-8D4D-5FFA7AC35C00}" type="presParOf" srcId="{A9F606B9-C5F5-4828-A21F-F6FBC4AAFE78}" destId="{7631FE9A-49CB-4C51-8702-1EAF6611B15F}" srcOrd="0" destOrd="0" presId="urn:microsoft.com/office/officeart/2005/8/layout/orgChart1"/>
    <dgm:cxn modelId="{C44C03A3-418F-40EC-8456-AECEFFD00841}" type="presParOf" srcId="{A9F606B9-C5F5-4828-A21F-F6FBC4AAFE78}" destId="{48F27CB7-F12E-4C86-9795-9B2F02FC1D89}" srcOrd="1" destOrd="0" presId="urn:microsoft.com/office/officeart/2005/8/layout/orgChart1"/>
    <dgm:cxn modelId="{31B01918-3595-4203-A246-4AA2144863E5}" type="presParOf" srcId="{23CADE85-07F8-4E47-96D9-F2E51B90FDBD}" destId="{A0313C85-21AE-4610-8683-CA2538E91E06}" srcOrd="1" destOrd="0" presId="urn:microsoft.com/office/officeart/2005/8/layout/orgChart1"/>
    <dgm:cxn modelId="{CD53A1EB-98D0-46B4-A544-42EF9FEECC74}" type="presParOf" srcId="{23CADE85-07F8-4E47-96D9-F2E51B90FDBD}" destId="{7B331F1E-608B-40C1-9A4A-FFE03F08691B}" srcOrd="2" destOrd="0" presId="urn:microsoft.com/office/officeart/2005/8/layout/orgChart1"/>
    <dgm:cxn modelId="{B6A90724-E82D-4FC9-AD17-3073C82A7B4A}" type="presParOf" srcId="{36E04E70-655D-4C70-97EF-64BF216FD6E3}" destId="{9E3A2CC0-9667-4E42-A0BF-917E0254DBF9}" srcOrd="4" destOrd="0" presId="urn:microsoft.com/office/officeart/2005/8/layout/orgChart1"/>
    <dgm:cxn modelId="{F707775C-3E07-477A-85AA-80550B7809A4}" type="presParOf" srcId="{36E04E70-655D-4C70-97EF-64BF216FD6E3}" destId="{15610D40-98D7-42C6-8DF8-81F64DB5BDD1}" srcOrd="5" destOrd="0" presId="urn:microsoft.com/office/officeart/2005/8/layout/orgChart1"/>
    <dgm:cxn modelId="{87B26696-CEB1-457F-B263-044A8FB835E4}" type="presParOf" srcId="{15610D40-98D7-42C6-8DF8-81F64DB5BDD1}" destId="{D964518F-4B8D-4252-A7A4-B92B5FB49103}" srcOrd="0" destOrd="0" presId="urn:microsoft.com/office/officeart/2005/8/layout/orgChart1"/>
    <dgm:cxn modelId="{D3F4F23C-8D9C-4051-8276-61FD5597F10F}" type="presParOf" srcId="{D964518F-4B8D-4252-A7A4-B92B5FB49103}" destId="{D6960C55-313E-4C5B-9A85-65AE9C414FB8}" srcOrd="0" destOrd="0" presId="urn:microsoft.com/office/officeart/2005/8/layout/orgChart1"/>
    <dgm:cxn modelId="{0FF65E7D-41B2-4666-9C51-EEFE0C85678E}" type="presParOf" srcId="{D964518F-4B8D-4252-A7A4-B92B5FB49103}" destId="{71E8F800-60B6-40D6-933C-9D8128C476ED}" srcOrd="1" destOrd="0" presId="urn:microsoft.com/office/officeart/2005/8/layout/orgChart1"/>
    <dgm:cxn modelId="{CECEBEAC-21D2-4822-8232-A467AFB0A3EA}" type="presParOf" srcId="{15610D40-98D7-42C6-8DF8-81F64DB5BDD1}" destId="{95C6AB62-1017-449E-9107-EE96061F8C7C}" srcOrd="1" destOrd="0" presId="urn:microsoft.com/office/officeart/2005/8/layout/orgChart1"/>
    <dgm:cxn modelId="{510E6EB8-5941-477B-A108-1C70D9649AC8}" type="presParOf" srcId="{15610D40-98D7-42C6-8DF8-81F64DB5BDD1}" destId="{CBE3DDDE-0D3F-4E0B-AB40-F80BA4F66B37}" srcOrd="2" destOrd="0" presId="urn:microsoft.com/office/officeart/2005/8/layout/orgChart1"/>
    <dgm:cxn modelId="{E5164CE5-41DB-4909-B4BC-E4FCEAE6B106}" type="presParOf" srcId="{81BE5122-F501-4807-9384-CA309C4786B7}" destId="{9692B7DA-3FC7-4C65-95CF-54DCF3F848FF}" srcOrd="2" destOrd="0" presId="urn:microsoft.com/office/officeart/2005/8/layout/orgChart1"/>
    <dgm:cxn modelId="{FCD22B4E-333A-4DFC-831B-64F96EBFF8AD}" type="presParOf" srcId="{9692B7DA-3FC7-4C65-95CF-54DCF3F848FF}" destId="{19435F6A-F03D-48A0-B6C2-DC74D9EDC56A}" srcOrd="0" destOrd="0" presId="urn:microsoft.com/office/officeart/2005/8/layout/orgChart1"/>
    <dgm:cxn modelId="{36400A76-B778-4C31-B616-44F2F9DD0CCE}" type="presParOf" srcId="{9692B7DA-3FC7-4C65-95CF-54DCF3F848FF}" destId="{2C49DDA9-0315-4ACA-B62D-A12AD8F61DF9}" srcOrd="1" destOrd="0" presId="urn:microsoft.com/office/officeart/2005/8/layout/orgChart1"/>
    <dgm:cxn modelId="{2555D85E-D906-4E5B-A797-A6DBAB87FC2C}" type="presParOf" srcId="{2C49DDA9-0315-4ACA-B62D-A12AD8F61DF9}" destId="{ECF28640-A4BB-44B8-870E-E614C8172F37}" srcOrd="0" destOrd="0" presId="urn:microsoft.com/office/officeart/2005/8/layout/orgChart1"/>
    <dgm:cxn modelId="{D276FF2D-A3B8-42ED-809A-B478B595E3BD}" type="presParOf" srcId="{ECF28640-A4BB-44B8-870E-E614C8172F37}" destId="{566DF605-3954-4EC4-8243-5513BDBBB92E}" srcOrd="0" destOrd="0" presId="urn:microsoft.com/office/officeart/2005/8/layout/orgChart1"/>
    <dgm:cxn modelId="{D373A365-9E0C-4F71-9DC7-C639CEC9B2A8}" type="presParOf" srcId="{ECF28640-A4BB-44B8-870E-E614C8172F37}" destId="{699C350F-4C9E-41D3-8689-73A031C0740D}" srcOrd="1" destOrd="0" presId="urn:microsoft.com/office/officeart/2005/8/layout/orgChart1"/>
    <dgm:cxn modelId="{4017830D-3CBB-4518-8390-787569ED56A8}" type="presParOf" srcId="{2C49DDA9-0315-4ACA-B62D-A12AD8F61DF9}" destId="{A6595EF4-2D4C-4577-B018-65DAEC8F39D1}" srcOrd="1" destOrd="0" presId="urn:microsoft.com/office/officeart/2005/8/layout/orgChart1"/>
    <dgm:cxn modelId="{E4054DCD-EBB4-47EC-9B3E-9BFEF41C3CB9}" type="presParOf" srcId="{2C49DDA9-0315-4ACA-B62D-A12AD8F61DF9}" destId="{36B88BC6-C6A7-4CA5-A744-2F0F6BF2233F}" srcOrd="2" destOrd="0" presId="urn:microsoft.com/office/officeart/2005/8/layout/orgChart1"/>
    <dgm:cxn modelId="{35D54C1B-AA3F-40F0-93C0-57AA0A5706AA}" type="presParOf" srcId="{9692B7DA-3FC7-4C65-95CF-54DCF3F848FF}" destId="{0ECE174F-2E80-4C2B-9616-36BC541CCD92}" srcOrd="2" destOrd="0" presId="urn:microsoft.com/office/officeart/2005/8/layout/orgChart1"/>
    <dgm:cxn modelId="{C7A3F341-8FA8-4470-8B4F-22EC5137320B}" type="presParOf" srcId="{9692B7DA-3FC7-4C65-95CF-54DCF3F848FF}" destId="{4CCCF397-2895-461B-A8AD-658AEE1DAB3F}" srcOrd="3" destOrd="0" presId="urn:microsoft.com/office/officeart/2005/8/layout/orgChart1"/>
    <dgm:cxn modelId="{D974686E-C939-457C-8E3E-9F1D58DE6BBF}" type="presParOf" srcId="{4CCCF397-2895-461B-A8AD-658AEE1DAB3F}" destId="{2A076516-87EE-442A-8794-58D4D9B078AE}" srcOrd="0" destOrd="0" presId="urn:microsoft.com/office/officeart/2005/8/layout/orgChart1"/>
    <dgm:cxn modelId="{CA03061F-4DB5-494C-A067-4FF77654C79B}" type="presParOf" srcId="{2A076516-87EE-442A-8794-58D4D9B078AE}" destId="{F268AB3D-2A5F-46A2-A0B6-3E7777C47071}" srcOrd="0" destOrd="0" presId="urn:microsoft.com/office/officeart/2005/8/layout/orgChart1"/>
    <dgm:cxn modelId="{9F7E1AC2-B903-4E05-AB4D-E7F5923BE6FE}" type="presParOf" srcId="{2A076516-87EE-442A-8794-58D4D9B078AE}" destId="{8253AB7E-CA36-4B54-A0F2-D05681B8CAB4}" srcOrd="1" destOrd="0" presId="urn:microsoft.com/office/officeart/2005/8/layout/orgChart1"/>
    <dgm:cxn modelId="{56C0896E-5B54-4C8D-8E57-95E339746ADF}" type="presParOf" srcId="{4CCCF397-2895-461B-A8AD-658AEE1DAB3F}" destId="{2361C007-8829-4FA7-8D10-4F133165A06D}" srcOrd="1" destOrd="0" presId="urn:microsoft.com/office/officeart/2005/8/layout/orgChart1"/>
    <dgm:cxn modelId="{A33B8B46-B9FB-4EAE-A82D-AC9C3F04ED3F}" type="presParOf" srcId="{4CCCF397-2895-461B-A8AD-658AEE1DAB3F}" destId="{98968843-32D6-4B75-870A-971C9931AE6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CE174F-2E80-4C2B-9616-36BC541CCD92}">
      <dsp:nvSpPr>
        <dsp:cNvPr id="0" name=""/>
        <dsp:cNvSpPr/>
      </dsp:nvSpPr>
      <dsp:spPr>
        <a:xfrm>
          <a:off x="4114800" y="858567"/>
          <a:ext cx="1371608" cy="2217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7904"/>
              </a:lnTo>
              <a:lnTo>
                <a:pt x="1371608" y="22179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435F6A-F03D-48A0-B6C2-DC74D9EDC56A}">
      <dsp:nvSpPr>
        <dsp:cNvPr id="0" name=""/>
        <dsp:cNvSpPr/>
      </dsp:nvSpPr>
      <dsp:spPr>
        <a:xfrm>
          <a:off x="4114800" y="858567"/>
          <a:ext cx="958186" cy="2217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58186" y="22179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3A2CC0-9667-4E42-A0BF-917E0254DBF9}">
      <dsp:nvSpPr>
        <dsp:cNvPr id="0" name=""/>
        <dsp:cNvSpPr/>
      </dsp:nvSpPr>
      <dsp:spPr>
        <a:xfrm>
          <a:off x="4114800" y="858567"/>
          <a:ext cx="2574604" cy="549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6983"/>
              </a:lnTo>
              <a:lnTo>
                <a:pt x="2574604" y="296983"/>
              </a:lnTo>
              <a:lnTo>
                <a:pt x="2574604" y="5496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08862A-2C96-4283-9CCD-88F7C883A7D9}">
      <dsp:nvSpPr>
        <dsp:cNvPr id="0" name=""/>
        <dsp:cNvSpPr/>
      </dsp:nvSpPr>
      <dsp:spPr>
        <a:xfrm>
          <a:off x="4069080" y="858567"/>
          <a:ext cx="91440" cy="5333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0767"/>
              </a:lnTo>
              <a:lnTo>
                <a:pt x="61936" y="280767"/>
              </a:lnTo>
              <a:lnTo>
                <a:pt x="61936" y="5333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D6B3C2-65B2-49DA-8942-F2F0C2302295}">
      <dsp:nvSpPr>
        <dsp:cNvPr id="0" name=""/>
        <dsp:cNvSpPr/>
      </dsp:nvSpPr>
      <dsp:spPr>
        <a:xfrm>
          <a:off x="1584008" y="858567"/>
          <a:ext cx="2530791" cy="533396"/>
        </a:xfrm>
        <a:custGeom>
          <a:avLst/>
          <a:gdLst/>
          <a:ahLst/>
          <a:cxnLst/>
          <a:rect l="0" t="0" r="0" b="0"/>
          <a:pathLst>
            <a:path>
              <a:moveTo>
                <a:pt x="2530791" y="0"/>
              </a:moveTo>
              <a:lnTo>
                <a:pt x="2530791" y="280767"/>
              </a:lnTo>
              <a:lnTo>
                <a:pt x="0" y="280767"/>
              </a:lnTo>
              <a:lnTo>
                <a:pt x="0" y="5333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8BA76-56EC-4CE0-9AAC-775A88F0485A}">
      <dsp:nvSpPr>
        <dsp:cNvPr id="0" name=""/>
        <dsp:cNvSpPr/>
      </dsp:nvSpPr>
      <dsp:spPr>
        <a:xfrm>
          <a:off x="2971797" y="529680"/>
          <a:ext cx="2286005" cy="328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luminescence</a:t>
          </a:r>
          <a:endParaRPr lang="en-IN" sz="2100" kern="1200" dirty="0"/>
        </a:p>
      </dsp:txBody>
      <dsp:txXfrm>
        <a:off x="2971797" y="529680"/>
        <a:ext cx="2286005" cy="328887"/>
      </dsp:txXfrm>
    </dsp:sp>
    <dsp:sp modelId="{8938EC7D-C901-438E-9FD0-00950C7F42BC}">
      <dsp:nvSpPr>
        <dsp:cNvPr id="0" name=""/>
        <dsp:cNvSpPr/>
      </dsp:nvSpPr>
      <dsp:spPr>
        <a:xfrm>
          <a:off x="381012" y="1391963"/>
          <a:ext cx="2405992" cy="4734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/>
            <a:t>chemoluminescence</a:t>
          </a:r>
          <a:endParaRPr lang="en-IN" sz="2100" kern="1200" dirty="0"/>
        </a:p>
      </dsp:txBody>
      <dsp:txXfrm>
        <a:off x="381012" y="1391963"/>
        <a:ext cx="2405992" cy="473415"/>
      </dsp:txXfrm>
    </dsp:sp>
    <dsp:sp modelId="{7631FE9A-49CB-4C51-8702-1EAF6611B15F}">
      <dsp:nvSpPr>
        <dsp:cNvPr id="0" name=""/>
        <dsp:cNvSpPr/>
      </dsp:nvSpPr>
      <dsp:spPr>
        <a:xfrm>
          <a:off x="2928020" y="1391963"/>
          <a:ext cx="2405992" cy="4734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photoluminescence</a:t>
          </a:r>
          <a:endParaRPr lang="en-IN" sz="2100" kern="1200" dirty="0"/>
        </a:p>
      </dsp:txBody>
      <dsp:txXfrm>
        <a:off x="2928020" y="1391963"/>
        <a:ext cx="2405992" cy="473415"/>
      </dsp:txXfrm>
    </dsp:sp>
    <dsp:sp modelId="{D6960C55-313E-4C5B-9A85-65AE9C414FB8}">
      <dsp:nvSpPr>
        <dsp:cNvPr id="0" name=""/>
        <dsp:cNvSpPr/>
      </dsp:nvSpPr>
      <dsp:spPr>
        <a:xfrm>
          <a:off x="5486408" y="1408180"/>
          <a:ext cx="2405992" cy="4730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/>
            <a:t>radioluminescence</a:t>
          </a:r>
          <a:endParaRPr lang="en-IN" sz="2100" kern="1200" dirty="0"/>
        </a:p>
      </dsp:txBody>
      <dsp:txXfrm>
        <a:off x="5486408" y="1408180"/>
        <a:ext cx="2405992" cy="473042"/>
      </dsp:txXfrm>
    </dsp:sp>
    <dsp:sp modelId="{566DF605-3954-4EC4-8243-5513BDBBB92E}">
      <dsp:nvSpPr>
        <dsp:cNvPr id="0" name=""/>
        <dsp:cNvSpPr/>
      </dsp:nvSpPr>
      <dsp:spPr>
        <a:xfrm>
          <a:off x="2666993" y="2779770"/>
          <a:ext cx="2405992" cy="5934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phosphorescence</a:t>
          </a:r>
          <a:endParaRPr lang="en-IN" sz="2100" kern="1200" dirty="0"/>
        </a:p>
      </dsp:txBody>
      <dsp:txXfrm>
        <a:off x="2666993" y="2779770"/>
        <a:ext cx="2405992" cy="593402"/>
      </dsp:txXfrm>
    </dsp:sp>
    <dsp:sp modelId="{F268AB3D-2A5F-46A2-A0B6-3E7777C47071}">
      <dsp:nvSpPr>
        <dsp:cNvPr id="0" name=""/>
        <dsp:cNvSpPr/>
      </dsp:nvSpPr>
      <dsp:spPr>
        <a:xfrm>
          <a:off x="5486408" y="2779770"/>
          <a:ext cx="2405992" cy="5934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fluorescence</a:t>
          </a:r>
          <a:endParaRPr lang="en-IN" sz="2100" kern="1200" dirty="0"/>
        </a:p>
      </dsp:txBody>
      <dsp:txXfrm>
        <a:off x="5486408" y="2779770"/>
        <a:ext cx="2405992" cy="5934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wmf"/><Relationship Id="rId1" Type="http://schemas.openxmlformats.org/officeDocument/2006/relationships/image" Target="../media/image14.jpeg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F7A923-451E-4F7C-959A-6529A815765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CD34E-24FB-4124-B36B-6C55115BC5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103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567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31286" indent="-281264" defTabSz="91567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25055" indent="-225011" defTabSz="91567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575077" indent="-225011" defTabSz="91567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25099" indent="-225011" defTabSz="91567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475121" indent="-225011" defTabSz="91567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25143" indent="-225011" defTabSz="91567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375165" indent="-225011" defTabSz="91567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25187" indent="-225011" defTabSz="91567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C39EE74-4C98-4CC4-8F7A-98F2FAF4D434}" type="slidenum">
              <a:rPr lang="cs-CZ" sz="1200" b="0"/>
              <a:pPr eaLnBrk="1" hangingPunct="1"/>
              <a:t>15</a:t>
            </a:fld>
            <a:endParaRPr lang="cs-CZ" sz="1200" b="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/>
              <a:t>diffraction grating monochromators</a:t>
            </a:r>
          </a:p>
          <a:p>
            <a:pPr eaLnBrk="1" hangingPunct="1"/>
            <a:r>
              <a:rPr lang="cs-CZ" b="1"/>
              <a:t>Flow cytometry</a:t>
            </a:r>
            <a:r>
              <a:rPr lang="cs-CZ"/>
              <a:t> is a technique for counting, examining, and sorting microscopic particles suspended in a stream of fluid </a:t>
            </a:r>
            <a:endParaRPr lang="en-US"/>
          </a:p>
          <a:p>
            <a:pPr eaLnBrk="1" hangingPunct="1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6422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CD34E-24FB-4124-B36B-6C55115BC54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458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3C91-A4B3-4B84-B5D5-4B36129A03D0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50FA-17F8-4EF0-ADEB-7B15E4DF247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6A07-A4B9-48A9-B0AC-2C6B400FA90B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extBox 7"/>
          <p:cNvSpPr txBox="1"/>
          <p:nvPr userDrawn="1"/>
        </p:nvSpPr>
        <p:spPr>
          <a:xfrm rot="20072076">
            <a:off x="2162257" y="2903979"/>
            <a:ext cx="87849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2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RESEARCH DOCTOR PHARMA</a:t>
            </a:r>
            <a:r>
              <a:rPr lang="en-US" sz="4400" b="1" baseline="0" dirty="0" smtClean="0">
                <a:solidFill>
                  <a:schemeClr val="bg2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en-US" sz="4400" b="1" dirty="0">
              <a:solidFill>
                <a:schemeClr val="bg2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C3F25-0085-4B9D-8A2E-0D2A8F708CC4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8BBF-C30E-449F-A5D8-74F2E994045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ADDD-A179-4A77-AE2F-F48549C14BB3}" type="datetime1">
              <a:rPr lang="en-US" smtClean="0"/>
              <a:t>9/12/2024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29B08-B75B-470C-B438-7CAAAF004E1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5131-024F-4D86-8C95-EB4664E10016}" type="datetime1">
              <a:rPr lang="en-US" smtClean="0"/>
              <a:t>9/12/2024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07784-B93F-4829-8FD5-5A41E9DA4562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BDB0-BDFF-4B52-A2D0-089B683F4DBC}" type="datetime1">
              <a:rPr lang="en-US" smtClean="0"/>
              <a:t>9/12/2024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1D26-9FF1-4686-8E5B-9AE86233CB8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08AB3-B08B-448C-A462-750341369CCA}" type="datetime1">
              <a:rPr lang="en-US" smtClean="0"/>
              <a:t>9/12/2024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A5E4C-4E62-4898-924B-F84CFF2DAA8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26CF-1DA6-41B5-A69E-983EB54CCBAC}" type="datetime1">
              <a:rPr lang="en-US" smtClean="0"/>
              <a:t>9/12/2024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683E3-3D7E-4451-B659-FAF316D48C4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28123-718B-4A8F-85FA-5A13E0DEEAAD}" type="datetime1">
              <a:rPr lang="en-US" smtClean="0"/>
              <a:t>9/12/2024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F169-9EEF-4191-BE12-C7090EBB508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BC5FF-754C-4EEC-86EF-3812956B2823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3142-414F-4FF1-96AC-8D8B2DA7B3E9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E5642-F45C-4346-BBC4-E400657331C6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C496-7047-48BE-9F31-42D3324B25A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A0A15-07AE-4FC3-BEBD-7CA7DCD43BDE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50FA-17F8-4EF0-ADEB-7B15E4DF247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9298-9392-4EF3-B60E-F705A8BBC810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00630-7FF6-477C-B591-24A4404D168C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8BBF-C30E-449F-A5D8-74F2E994045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EB296-5FCE-4D98-8AB0-7114C9D366C9}" type="datetime1">
              <a:rPr lang="en-US" smtClean="0"/>
              <a:t>9/12/2024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29B08-B75B-470C-B438-7CAAAF004E1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7CA6-E556-4486-ABBC-0F819240807C}" type="datetime1">
              <a:rPr lang="en-US" smtClean="0"/>
              <a:t>9/12/2024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07784-B93F-4829-8FD5-5A41E9DA4562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4AC5C-A3B4-49FE-8961-3206058AF102}" type="datetime1">
              <a:rPr lang="en-US" smtClean="0"/>
              <a:t>9/12/2024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1D26-9FF1-4686-8E5B-9AE86233CB8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21FF4-0947-488E-95D8-7549E165ECF0}" type="datetime1">
              <a:rPr lang="en-US" smtClean="0"/>
              <a:t>9/12/2024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A5E4C-4E62-4898-924B-F84CFF2DAA8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C7354-8E96-46D1-8704-6D9F11F22A28}" type="datetime1">
              <a:rPr lang="en-US" smtClean="0"/>
              <a:t>9/12/2024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683E3-3D7E-4451-B659-FAF316D48C4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409DE-1046-406F-9D66-AEC75272CAF9}" type="datetime1">
              <a:rPr lang="en-US" smtClean="0"/>
              <a:t>9/12/2024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F169-9EEF-4191-BE12-C7090EBB508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0A13D-F4CF-433B-B340-2114B2026E73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3142-414F-4FF1-96AC-8D8B2DA7B3E9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3A84A-6537-411E-B6B2-AE3794C60D1B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C496-7047-48BE-9F31-42D3324B25A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3C43-92E4-437F-8ED2-B36E6A85737A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50FA-17F8-4EF0-ADEB-7B15E4DF247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AAB2-59D8-4216-8734-4F1FEF91A626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2F6FE-FFBF-4473-8859-14A3A9EC0693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8BBF-C30E-449F-A5D8-74F2E994045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1E2AC-8448-40AB-BA5E-3737A2A6C1B7}" type="datetime1">
              <a:rPr lang="en-US" smtClean="0"/>
              <a:t>9/12/2024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29B08-B75B-470C-B438-7CAAAF004E1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46E6-38FD-41E9-A368-6548F1AB5C88}" type="datetime1">
              <a:rPr lang="en-US" smtClean="0"/>
              <a:t>9/12/2024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07784-B93F-4829-8FD5-5A41E9DA4562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FDA57-6CB6-4CD7-85DC-0CD61AE2D599}" type="datetime1">
              <a:rPr lang="en-US" smtClean="0"/>
              <a:t>9/12/2024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1D26-9FF1-4686-8E5B-9AE86233CB86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18E9-693F-4C55-8EB7-9FF01FD7AB9E}" type="datetime1">
              <a:rPr lang="en-US" smtClean="0"/>
              <a:t>9/12/2024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A5E4C-4E62-4898-924B-F84CFF2DAA8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F8600-3757-43F3-9D4B-F4797BB9A8D4}" type="datetime1">
              <a:rPr lang="en-US" smtClean="0"/>
              <a:t>9/12/2024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683E3-3D7E-4451-B659-FAF316D48C4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58ACA-C9B9-456E-95EC-39C57AA7306E}" type="datetime1">
              <a:rPr lang="en-US" smtClean="0"/>
              <a:t>9/12/2024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F169-9EEF-4191-BE12-C7090EBB508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4C1C0-E577-4088-9EE6-E2D8FF032408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23142-414F-4FF1-96AC-8D8B2DA7B3E9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53E1-FE1B-45AD-9D41-C7494EA631F3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8C496-7047-48BE-9F31-42D3324B25A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7BEA1-0DFB-4BAE-8B52-E2C1561BBCC8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ED3D6-A08C-4AC7-A6CE-9B25EE5DAAC0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7" name="TextBox 6"/>
          <p:cNvSpPr txBox="1"/>
          <p:nvPr userDrawn="1"/>
        </p:nvSpPr>
        <p:spPr>
          <a:xfrm rot="20072076">
            <a:off x="2162257" y="2903979"/>
            <a:ext cx="87849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2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RESEARCH DOCTOR PHARMA</a:t>
            </a:r>
            <a:r>
              <a:rPr lang="en-US" sz="4400" b="1" baseline="0" dirty="0" smtClean="0">
                <a:solidFill>
                  <a:schemeClr val="bg2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en-US" sz="4400" b="1" dirty="0">
              <a:solidFill>
                <a:schemeClr val="bg2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10DF0-1A9F-4168-B5A7-39E89D63C8B9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ED3D6-A08C-4AC7-A6CE-9B25EE5DAAC0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AD8A8-D463-4F64-9495-D2B662E07286}" type="datetime1">
              <a:rPr lang="en-US" smtClean="0"/>
              <a:t>9/12/2024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ED3D6-A08C-4AC7-A6CE-9B25EE5DAAC0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png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jpeg"/><Relationship Id="rId5" Type="http://schemas.openxmlformats.org/officeDocument/2006/relationships/image" Target="../media/image15.wmf"/><Relationship Id="rId10" Type="http://schemas.openxmlformats.org/officeDocument/2006/relationships/image" Target="../media/image1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1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png"/><Relationship Id="rId4" Type="http://schemas.openxmlformats.org/officeDocument/2006/relationships/image" Target="../media/image18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png"/><Relationship Id="rId4" Type="http://schemas.openxmlformats.org/officeDocument/2006/relationships/image" Target="../media/image19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76400" y="304801"/>
            <a:ext cx="8763000" cy="7016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400" b="1" spc="300" dirty="0">
                <a:solidFill>
                  <a:srgbClr val="FF0000"/>
                </a:solidFill>
                <a:latin typeface="Lucida Handwriting" pitchFamily="66" charset="0"/>
              </a:rPr>
              <a:t>Molecular luminescence</a:t>
            </a:r>
            <a:br>
              <a:rPr lang="en-US" sz="2400" b="1" spc="300" dirty="0">
                <a:solidFill>
                  <a:srgbClr val="FF0000"/>
                </a:solidFill>
                <a:latin typeface="Lucida Handwriting" pitchFamily="66" charset="0"/>
              </a:rPr>
            </a:br>
            <a:r>
              <a:rPr lang="en-US" sz="2400" b="1" spc="300" dirty="0">
                <a:solidFill>
                  <a:srgbClr val="C339B6"/>
                </a:solidFill>
                <a:latin typeface="Lucida Handwriting" pitchFamily="66" charset="0"/>
              </a:rPr>
              <a:t>FLUORiMETRY </a:t>
            </a:r>
            <a:r>
              <a:rPr lang="en-US" sz="2400" b="1" spc="300" dirty="0">
                <a:solidFill>
                  <a:srgbClr val="FF0000"/>
                </a:solidFill>
                <a:latin typeface="Lucida Handwriting" pitchFamily="66" charset="0"/>
              </a:rPr>
              <a:t> AND </a:t>
            </a:r>
            <a:r>
              <a:rPr lang="en-US" sz="2400" b="1" spc="300" dirty="0">
                <a:solidFill>
                  <a:srgbClr val="0033CC"/>
                </a:solidFill>
                <a:latin typeface="Lucida Handwriting" pitchFamily="66" charset="0"/>
              </a:rPr>
              <a:t>PHOSPHORIMETRY</a:t>
            </a:r>
            <a:endParaRPr lang="en-IN" sz="2400" b="1" spc="300" dirty="0">
              <a:solidFill>
                <a:srgbClr val="0033CC"/>
              </a:solidFill>
              <a:latin typeface="Lucida Handwriting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2209800"/>
          <a:ext cx="8229600" cy="4075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676400" y="1371601"/>
            <a:ext cx="8763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 sz="2400" b="1" dirty="0"/>
              <a:t>Radiation due to temperature  =  incandescence</a:t>
            </a:r>
          </a:p>
          <a:p>
            <a:pPr algn="just"/>
            <a:r>
              <a:rPr lang="en-US" sz="2400" b="1" dirty="0"/>
              <a:t>All other form of light emission is called as </a:t>
            </a:r>
            <a:r>
              <a:rPr lang="en-US" sz="2400" b="1" dirty="0">
                <a:solidFill>
                  <a:srgbClr val="FF0000"/>
                </a:solidFill>
              </a:rPr>
              <a:t>luminescence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4" grpId="0">
        <p:bldAsOne/>
      </p:bldGraphic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makes a compound UV active?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Ones that do are said to be '</a:t>
            </a:r>
            <a:r>
              <a:rPr lang="en-US" b="1" dirty="0"/>
              <a:t>UV</a:t>
            </a:r>
            <a:r>
              <a:rPr lang="en-US" dirty="0"/>
              <a:t>-</a:t>
            </a:r>
            <a:r>
              <a:rPr lang="en-US" b="1" dirty="0"/>
              <a:t>active</a:t>
            </a:r>
            <a:r>
              <a:rPr lang="en-US" dirty="0"/>
              <a:t>' and ones that do not are '</a:t>
            </a:r>
            <a:r>
              <a:rPr lang="en-US" b="1" dirty="0"/>
              <a:t>UV</a:t>
            </a:r>
            <a:r>
              <a:rPr lang="en-US" dirty="0"/>
              <a:t>-inactive'. </a:t>
            </a:r>
          </a:p>
          <a:p>
            <a:pPr algn="just"/>
            <a:r>
              <a:rPr lang="en-US" dirty="0"/>
              <a:t>To be </a:t>
            </a:r>
            <a:r>
              <a:rPr lang="en-US" b="1" dirty="0"/>
              <a:t>UV</a:t>
            </a:r>
            <a:r>
              <a:rPr lang="en-US" dirty="0"/>
              <a:t>-</a:t>
            </a:r>
            <a:r>
              <a:rPr lang="en-US" b="1" dirty="0"/>
              <a:t>active compounds</a:t>
            </a:r>
            <a:r>
              <a:rPr lang="en-US" dirty="0"/>
              <a:t> must possess a certain degree of conjugation, most commonly aromatic </a:t>
            </a:r>
            <a:r>
              <a:rPr lang="en-US" b="1" dirty="0"/>
              <a:t>compounds</a:t>
            </a:r>
            <a:r>
              <a:rPr lang="en-US" dirty="0"/>
              <a:t>.</a:t>
            </a:r>
          </a:p>
          <a:p>
            <a:pPr algn="just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fluorescent compounds?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dirty="0"/>
              <a:t>A </a:t>
            </a:r>
            <a:r>
              <a:rPr lang="en-US" sz="2400" dirty="0" err="1"/>
              <a:t>fluorophore</a:t>
            </a:r>
            <a:r>
              <a:rPr lang="en-US" sz="2400" dirty="0"/>
              <a:t> (or </a:t>
            </a:r>
            <a:r>
              <a:rPr lang="en-US" sz="2400" dirty="0" err="1"/>
              <a:t>fluorochrome</a:t>
            </a:r>
            <a:r>
              <a:rPr lang="en-US" sz="2400" dirty="0"/>
              <a:t>, similarly to a </a:t>
            </a:r>
            <a:r>
              <a:rPr lang="en-US" sz="2400" dirty="0" err="1"/>
              <a:t>chromophore</a:t>
            </a:r>
            <a:r>
              <a:rPr lang="en-US" sz="2400" dirty="0"/>
              <a:t>) </a:t>
            </a:r>
            <a:r>
              <a:rPr lang="en-US" sz="2000" dirty="0"/>
              <a:t>is a </a:t>
            </a:r>
            <a:r>
              <a:rPr lang="en-US" sz="2000" b="1" dirty="0"/>
              <a:t>fluorescent</a:t>
            </a:r>
            <a:r>
              <a:rPr lang="en-US" sz="2000" dirty="0"/>
              <a:t> chemical </a:t>
            </a:r>
            <a:r>
              <a:rPr lang="en-US" sz="2000" b="1" dirty="0"/>
              <a:t>compound</a:t>
            </a:r>
            <a:r>
              <a:rPr lang="en-US" sz="2000" dirty="0"/>
              <a:t> that can re-emit light upon light excitation. </a:t>
            </a:r>
            <a:endParaRPr lang="en-US" dirty="0"/>
          </a:p>
          <a:p>
            <a:pPr algn="just"/>
            <a:r>
              <a:rPr lang="en-US" dirty="0" err="1"/>
              <a:t>Fluorophores</a:t>
            </a:r>
            <a:r>
              <a:rPr lang="en-US" dirty="0"/>
              <a:t> typically contain </a:t>
            </a:r>
          </a:p>
          <a:p>
            <a:pPr algn="just"/>
            <a:r>
              <a:rPr lang="en-US" dirty="0"/>
              <a:t>several combined aromatic groups, </a:t>
            </a:r>
          </a:p>
          <a:p>
            <a:pPr algn="just"/>
            <a:r>
              <a:rPr lang="en-US" dirty="0"/>
              <a:t>or planar </a:t>
            </a:r>
          </a:p>
          <a:p>
            <a:pPr algn="just"/>
            <a:r>
              <a:rPr lang="en-US" dirty="0"/>
              <a:t>or cyclic molecules with several π bonds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Principles of Fluorescence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2020888"/>
            <a:ext cx="8229600" cy="4075112"/>
          </a:xfrm>
          <a:prstGeom prst="rect">
            <a:avLst/>
          </a:prstGeom>
        </p:spPr>
        <p:txBody>
          <a:bodyPr/>
          <a:lstStyle/>
          <a:p>
            <a:pPr marL="0" indent="0">
              <a:defRPr/>
            </a:pPr>
            <a:r>
              <a:rPr lang="en-US" sz="2400" b="1" dirty="0">
                <a:solidFill>
                  <a:srgbClr val="FF0000"/>
                </a:solidFill>
              </a:rPr>
              <a:t>Energy level diagram (Jablonski diagram)</a:t>
            </a:r>
          </a:p>
          <a:p>
            <a:pPr marL="0" indent="0">
              <a:defRPr/>
            </a:pPr>
            <a:endParaRPr lang="en-IN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4</a:t>
            </a:fld>
            <a:endParaRPr lang="es-ES"/>
          </a:p>
        </p:txBody>
      </p:sp>
      <p:pic>
        <p:nvPicPr>
          <p:cNvPr id="25604" name="Picture 102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7"/>
          <a:stretch>
            <a:fillRect/>
          </a:stretch>
        </p:blipFill>
        <p:spPr bwMode="auto">
          <a:xfrm>
            <a:off x="3352800" y="2743200"/>
            <a:ext cx="5943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77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09800" y="609601"/>
            <a:ext cx="7848600" cy="70167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/>
              <a:t>Energy level diagram</a:t>
            </a:r>
            <a:br>
              <a:rPr lang="en-US" sz="3200" dirty="0"/>
            </a:br>
            <a:r>
              <a:rPr lang="en-US" sz="3200" dirty="0"/>
              <a:t> (Jablonski diagram)</a:t>
            </a:r>
            <a:br>
              <a:rPr lang="en-US" sz="3200" dirty="0"/>
            </a:br>
            <a:endParaRPr lang="en-IN" sz="3200" dirty="0"/>
          </a:p>
        </p:txBody>
      </p:sp>
      <p:pic>
        <p:nvPicPr>
          <p:cNvPr id="26627" name="Picture 4" descr="fluorescenceintrofigure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1124744"/>
            <a:ext cx="8568952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5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637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38600" y="381001"/>
            <a:ext cx="4114800" cy="7016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b="1" dirty="0"/>
              <a:t>FLUOROSENCE   QUENCHING </a:t>
            </a:r>
            <a:endParaRPr lang="en-IN" sz="32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75520" y="1628800"/>
            <a:ext cx="8435280" cy="4467200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 algn="just">
              <a:defRPr/>
            </a:pPr>
            <a:endParaRPr lang="en-US" dirty="0"/>
          </a:p>
          <a:p>
            <a:pPr marL="0" indent="0" algn="just">
              <a:defRPr/>
            </a:pPr>
            <a:r>
              <a:rPr lang="en-US" dirty="0"/>
              <a:t>Self quenching  or concentration quenching:</a:t>
            </a:r>
          </a:p>
          <a:p>
            <a:pPr marL="0" indent="0" algn="just">
              <a:defRPr/>
            </a:pPr>
            <a:r>
              <a:rPr lang="en-US" dirty="0"/>
              <a:t>Chemical quenching : </a:t>
            </a:r>
            <a:r>
              <a:rPr lang="en-US" sz="2400" dirty="0"/>
              <a:t>(due to pH,O2,halides, heavy metals)</a:t>
            </a:r>
            <a:endParaRPr lang="en-US" dirty="0"/>
          </a:p>
          <a:p>
            <a:pPr marL="0" indent="0" algn="just">
              <a:defRPr/>
            </a:pPr>
            <a:r>
              <a:rPr lang="en-US" dirty="0"/>
              <a:t>Static quenching : </a:t>
            </a:r>
            <a:r>
              <a:rPr lang="en-US" sz="2200" dirty="0"/>
              <a:t>(complex formation, caffeine as quencher for riboflavin)</a:t>
            </a:r>
          </a:p>
          <a:p>
            <a:pPr marL="0" indent="0" algn="just">
              <a:defRPr/>
            </a:pPr>
            <a:r>
              <a:rPr lang="en-US" dirty="0"/>
              <a:t>Collision quenching</a:t>
            </a:r>
            <a:r>
              <a:rPr lang="en-US" sz="2600" dirty="0"/>
              <a:t>:(Halide, heavy metals, Increase in temperature, decrease in viscosity)</a:t>
            </a:r>
            <a:endParaRPr lang="en-US" dirty="0"/>
          </a:p>
          <a:p>
            <a:pPr marL="0" indent="0" algn="just">
              <a:defRPr/>
            </a:pPr>
            <a:endParaRPr lang="en-US" dirty="0"/>
          </a:p>
          <a:p>
            <a:pPr marL="0" indent="0" algn="just">
              <a:defRPr/>
            </a:pPr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6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07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3200" y="381001"/>
            <a:ext cx="6172200" cy="7016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>
                <a:solidFill>
                  <a:srgbClr val="FF0000"/>
                </a:solidFill>
              </a:rPr>
              <a:t>Factors affecting the fluorescence 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990600"/>
            <a:ext cx="8229600" cy="5638800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457200" indent="-457200" algn="just">
              <a:buFontTx/>
              <a:buAutoNum type="arabicPeriod"/>
              <a:defRPr/>
            </a:pPr>
            <a:r>
              <a:rPr lang="en-US" b="1" dirty="0"/>
              <a:t>Nature of the molecule: </a:t>
            </a:r>
            <a:r>
              <a:rPr lang="en-US" sz="1800" b="1" dirty="0"/>
              <a:t>able to absorb </a:t>
            </a:r>
            <a:r>
              <a:rPr lang="en-US" sz="1800" b="1" dirty="0" err="1"/>
              <a:t>uv</a:t>
            </a:r>
            <a:r>
              <a:rPr lang="en-US" sz="1800" b="1" dirty="0"/>
              <a:t> or visible radiation</a:t>
            </a:r>
            <a:endParaRPr lang="en-US" b="1" dirty="0"/>
          </a:p>
          <a:p>
            <a:pPr marL="0" indent="0" algn="just">
              <a:buNone/>
              <a:defRPr/>
            </a:pPr>
            <a:r>
              <a:rPr lang="en-US" b="1" dirty="0"/>
              <a:t>2. Nature of the substituent‘s </a:t>
            </a:r>
            <a:r>
              <a:rPr lang="en-US" sz="2000" b="1" dirty="0"/>
              <a:t>(electron donating group, electron donating group, SO</a:t>
            </a:r>
            <a:r>
              <a:rPr lang="en-US" sz="2000" b="1" baseline="-25000" dirty="0"/>
              <a:t>3</a:t>
            </a:r>
            <a:r>
              <a:rPr lang="en-US" sz="2000" b="1" dirty="0"/>
              <a:t>H, NH4, alkyl group OH NH</a:t>
            </a:r>
            <a:r>
              <a:rPr lang="en-US" sz="2000" b="1" baseline="-25000" dirty="0"/>
              <a:t>2</a:t>
            </a:r>
            <a:r>
              <a:rPr lang="en-US" sz="2000" b="1" dirty="0"/>
              <a:t> &amp;</a:t>
            </a:r>
          </a:p>
          <a:p>
            <a:pPr marL="0" indent="0" algn="just">
              <a:buNone/>
              <a:defRPr/>
            </a:pPr>
            <a:r>
              <a:rPr lang="en-US" sz="2000" b="1" dirty="0"/>
              <a:t> withdrawing </a:t>
            </a:r>
            <a:r>
              <a:rPr lang="en-US" sz="2000" b="1" dirty="0" err="1"/>
              <a:t>gp</a:t>
            </a:r>
            <a:r>
              <a:rPr lang="en-US" sz="2000" b="1" dirty="0"/>
              <a:t> COOH,NO2, Halides, C=O)</a:t>
            </a:r>
            <a:endParaRPr lang="en-IN" b="1" dirty="0"/>
          </a:p>
          <a:p>
            <a:pPr marL="0" indent="0" algn="just">
              <a:buNone/>
              <a:defRPr/>
            </a:pPr>
            <a:r>
              <a:rPr lang="en-US" b="1" dirty="0"/>
              <a:t>3. Polarity</a:t>
            </a:r>
          </a:p>
          <a:p>
            <a:pPr marL="0" indent="0" algn="just">
              <a:buNone/>
              <a:defRPr/>
            </a:pPr>
            <a:r>
              <a:rPr lang="en-US" b="1" dirty="0"/>
              <a:t>4. Effect of PH;</a:t>
            </a:r>
            <a:r>
              <a:rPr lang="en-US" sz="2400" b="1" dirty="0"/>
              <a:t> </a:t>
            </a:r>
          </a:p>
          <a:p>
            <a:pPr marL="0" indent="0" algn="just">
              <a:defRPr/>
            </a:pPr>
            <a:r>
              <a:rPr lang="en-US" sz="2400" b="1" dirty="0"/>
              <a:t>(ANILINE Alkali pH; ---visible fluorescence, acidic—</a:t>
            </a:r>
            <a:r>
              <a:rPr lang="en-US" sz="2400" b="1" dirty="0" err="1"/>
              <a:t>uv</a:t>
            </a:r>
            <a:r>
              <a:rPr lang="en-US" sz="2400" b="1" dirty="0"/>
              <a:t> fluorescence</a:t>
            </a:r>
          </a:p>
          <a:p>
            <a:pPr marL="0" indent="0" algn="just">
              <a:defRPr/>
            </a:pPr>
            <a:r>
              <a:rPr lang="en-US" sz="2400" b="1" dirty="0"/>
              <a:t>  PHENOLS:  alkali: fluorescence, acidic : no fluorescence,</a:t>
            </a:r>
          </a:p>
          <a:p>
            <a:pPr marL="0" indent="0" algn="just">
              <a:buNone/>
              <a:defRPr/>
            </a:pPr>
            <a:r>
              <a:rPr lang="en-US" b="1" dirty="0"/>
              <a:t>5. Effect of dissolved gasses </a:t>
            </a:r>
            <a:r>
              <a:rPr lang="en-US" sz="2000" b="1" dirty="0"/>
              <a:t>(it oxidizes fluorescent to non fluorescent )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23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en-US" b="1" dirty="0"/>
              <a:t>6. Temperature</a:t>
            </a:r>
          </a:p>
          <a:p>
            <a:pPr marL="0" indent="0" algn="just">
              <a:buNone/>
              <a:defRPr/>
            </a:pPr>
            <a:r>
              <a:rPr lang="en-US" b="1" dirty="0"/>
              <a:t>7. Effect of structural rigidity</a:t>
            </a:r>
          </a:p>
          <a:p>
            <a:pPr marL="0" indent="0" algn="just">
              <a:buNone/>
              <a:defRPr/>
            </a:pPr>
            <a:r>
              <a:rPr lang="en-US" b="1" dirty="0"/>
              <a:t>8. Quantum efficiency</a:t>
            </a:r>
          </a:p>
          <a:p>
            <a:pPr marL="0" indent="0" algn="just">
              <a:buNone/>
              <a:defRPr/>
            </a:pPr>
            <a:r>
              <a:rPr lang="en-US" b="1" dirty="0"/>
              <a:t>9.Atomic number</a:t>
            </a:r>
            <a:r>
              <a:rPr lang="en-US" sz="2000" b="1" dirty="0"/>
              <a:t>( phenol=18, toluene=17, benzene = 10)</a:t>
            </a:r>
            <a:endParaRPr lang="en-US" b="1" dirty="0"/>
          </a:p>
          <a:p>
            <a:pPr marL="0" indent="0" algn="just">
              <a:buNone/>
              <a:defRPr/>
            </a:pPr>
            <a:r>
              <a:rPr lang="en-US" b="1" dirty="0"/>
              <a:t>10. Photochemical decomposition </a:t>
            </a:r>
            <a:r>
              <a:rPr lang="en-US" sz="2000" b="1" dirty="0"/>
              <a:t>(due to polychromatic light, no fluorescence) </a:t>
            </a:r>
            <a:endParaRPr lang="en-US" b="1" dirty="0"/>
          </a:p>
          <a:p>
            <a:pPr marL="0" indent="0" algn="just">
              <a:buNone/>
              <a:defRPr/>
            </a:pPr>
            <a:r>
              <a:rPr lang="en-US" b="1" dirty="0"/>
              <a:t>11. Formation of metal complex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8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87688" y="634008"/>
            <a:ext cx="5410200" cy="1066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Nature of the substituents</a:t>
            </a:r>
            <a:br>
              <a:rPr lang="en-US" dirty="0"/>
            </a:br>
            <a:endParaRPr lang="en-IN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9</a:t>
            </a:fld>
            <a:endParaRPr lang="es-ES"/>
          </a:p>
        </p:txBody>
      </p:sp>
      <p:graphicFrame>
        <p:nvGraphicFramePr>
          <p:cNvPr id="29699" name="Object 6"/>
          <p:cNvGraphicFramePr>
            <a:graphicFrameLocks noChangeAspect="1"/>
          </p:cNvGraphicFramePr>
          <p:nvPr/>
        </p:nvGraphicFramePr>
        <p:xfrm>
          <a:off x="2743200" y="2242940"/>
          <a:ext cx="7239000" cy="176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r:id="rId3" imgW="3959023" imgH="1081576" progId="">
                  <p:embed/>
                </p:oleObj>
              </mc:Choice>
              <mc:Fallback>
                <p:oleObj r:id="rId3" imgW="3959023" imgH="1081576" progId="">
                  <p:embed/>
                  <p:pic>
                    <p:nvPicPr>
                      <p:cNvPr id="2969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242940"/>
                        <a:ext cx="7239000" cy="17621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7"/>
          <p:cNvGraphicFramePr>
            <a:graphicFrameLocks noChangeAspect="1"/>
          </p:cNvGraphicFramePr>
          <p:nvPr/>
        </p:nvGraphicFramePr>
        <p:xfrm>
          <a:off x="2743200" y="4536530"/>
          <a:ext cx="7086600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r:id="rId5" imgW="4241800" imgH="1244600" progId="">
                  <p:embed/>
                </p:oleObj>
              </mc:Choice>
              <mc:Fallback>
                <p:oleObj r:id="rId5" imgW="4241800" imgH="1244600" progId="">
                  <p:embed/>
                  <p:pic>
                    <p:nvPicPr>
                      <p:cNvPr id="2970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536530"/>
                        <a:ext cx="7086600" cy="1628775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9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57600" y="974726"/>
            <a:ext cx="4495800" cy="7016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. Effect of structural rigidity</a:t>
            </a:r>
            <a:br>
              <a:rPr lang="en-US" dirty="0"/>
            </a:b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2020888"/>
            <a:ext cx="8229600" cy="4075112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>
              <a:defRPr/>
            </a:pPr>
            <a:endParaRPr lang="en-US"/>
          </a:p>
          <a:p>
            <a:pPr marL="0" indent="0">
              <a:defRPr/>
            </a:pPr>
            <a:endParaRPr lang="en-US"/>
          </a:p>
          <a:p>
            <a:pPr marL="0" indent="0">
              <a:defRPr/>
            </a:pPr>
            <a:endParaRPr lang="en-US"/>
          </a:p>
          <a:p>
            <a:pPr marL="0" indent="0">
              <a:defRPr/>
            </a:pPr>
            <a:endParaRPr lang="en-US"/>
          </a:p>
          <a:p>
            <a:pPr marL="0" indent="0">
              <a:defRPr/>
            </a:pPr>
            <a:endParaRPr lang="en-US"/>
          </a:p>
          <a:p>
            <a:pPr marL="0" indent="0" algn="just">
              <a:defRPr/>
            </a:pPr>
            <a:r>
              <a:rPr lang="en-US" sz="1600"/>
              <a:t>     QUANTUM EFFECIENCY= 0.2                                                            1.0</a:t>
            </a:r>
          </a:p>
          <a:p>
            <a:pPr marL="0" indent="0" algn="just">
              <a:defRPr/>
            </a:pPr>
            <a:endParaRPr lang="en-US" sz="1600"/>
          </a:p>
          <a:p>
            <a:pPr marL="0" indent="0" algn="just">
              <a:defRPr/>
            </a:pPr>
            <a:r>
              <a:rPr lang="en-US" sz="1600"/>
              <a:t>            QUANTUM EFFECIENCY =     NUMBER PHOTON EMITTED</a:t>
            </a:r>
          </a:p>
          <a:p>
            <a:pPr marL="0" indent="0" algn="just">
              <a:defRPr/>
            </a:pPr>
            <a:r>
              <a:rPr lang="en-US" sz="1600"/>
              <a:t>                                                              ------------------------------------------</a:t>
            </a:r>
          </a:p>
          <a:p>
            <a:pPr marL="0" indent="0" algn="just">
              <a:defRPr/>
            </a:pPr>
            <a:r>
              <a:rPr lang="en-US" sz="1600"/>
              <a:t>			                           NUMBER OF PHOTON ABSORBED</a:t>
            </a:r>
            <a:endParaRPr lang="en-IN" sz="160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10</a:t>
            </a:fld>
            <a:endParaRPr lang="es-ES"/>
          </a:p>
        </p:txBody>
      </p:sp>
      <p:graphicFrame>
        <p:nvGraphicFramePr>
          <p:cNvPr id="30724" name="Object 3"/>
          <p:cNvGraphicFramePr>
            <a:graphicFrameLocks noChangeAspect="1"/>
          </p:cNvGraphicFramePr>
          <p:nvPr/>
        </p:nvGraphicFramePr>
        <p:xfrm>
          <a:off x="2438400" y="2286001"/>
          <a:ext cx="7315200" cy="166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r:id="rId3" imgW="4361472" imgH="1034883" progId="">
                  <p:embed/>
                </p:oleObj>
              </mc:Choice>
              <mc:Fallback>
                <p:oleObj r:id="rId3" imgW="4361472" imgH="1034883" progId="">
                  <p:embed/>
                  <p:pic>
                    <p:nvPicPr>
                      <p:cNvPr id="3072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286001"/>
                        <a:ext cx="7315200" cy="1662113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646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14800" y="533401"/>
            <a:ext cx="5257800" cy="7016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Quantum efficiency</a:t>
            </a:r>
            <a:br>
              <a:rPr lang="en-US" dirty="0"/>
            </a:b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0" y="914400"/>
            <a:ext cx="9067800" cy="5562600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defRPr/>
            </a:pPr>
            <a:r>
              <a:rPr lang="en-US" altLang="zh-CN" sz="2800" b="1" dirty="0"/>
              <a:t>Quantum yield</a:t>
            </a:r>
            <a:r>
              <a:rPr lang="en-US" altLang="zh-CN" sz="2800" dirty="0"/>
              <a:t>:</a:t>
            </a:r>
          </a:p>
          <a:p>
            <a:pPr marL="0" indent="0" algn="just">
              <a:defRPr/>
            </a:pPr>
            <a:endParaRPr lang="en-US" altLang="zh-CN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defRPr/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the ratio of the number of molecules that luminescence to the total number of excited molecules. </a:t>
            </a:r>
          </a:p>
          <a:p>
            <a:pPr marL="0" indent="0" algn="just">
              <a:defRPr/>
            </a:pP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altLang="zh-CN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 = </a:t>
            </a:r>
            <a:r>
              <a:rPr lang="en-US" altLang="zh-CN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="1" baseline="-25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zh-CN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/ (</a:t>
            </a:r>
            <a:r>
              <a:rPr lang="en-US" altLang="zh-CN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="1" baseline="-25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zh-CN" sz="2800" b="1" baseline="-25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zh-CN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="1" baseline="-25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800" b="1" baseline="-25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+ k</a:t>
            </a:r>
            <a:r>
              <a:rPr lang="en-US" altLang="zh-CN" sz="2800" b="1" baseline="-25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ec </a:t>
            </a:r>
            <a:r>
              <a:rPr lang="en-US" altLang="zh-CN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zh-CN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="1" baseline="-25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altLang="zh-CN" sz="2800" b="1" baseline="-25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zh-CN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="1" baseline="-25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pd</a:t>
            </a:r>
            <a:r>
              <a:rPr lang="en-US" altLang="zh-CN" sz="2800" b="1" baseline="-25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altLang="zh-CN" sz="2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="1" baseline="-25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zh-CN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just">
              <a:defRPr/>
            </a:pPr>
            <a:r>
              <a:rPr lang="en-US" altLang="zh-CN" sz="2800" b="1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="1" baseline="-25000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: Fluorescence constant</a:t>
            </a:r>
            <a:endParaRPr lang="en-US" altLang="zh-CN" sz="2800" b="1" baseline="-25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defRPr/>
            </a:pPr>
            <a:r>
              <a:rPr lang="en-US" altLang="zh-CN" sz="2800" b="1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="1" baseline="-25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: Intersystem crossing constant     </a:t>
            </a:r>
          </a:p>
          <a:p>
            <a:pPr marL="0" indent="0" algn="just">
              <a:defRPr/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="1" baseline="-25000" dirty="0">
                <a:latin typeface="Times New Roman" pitchFamily="18" charset="0"/>
                <a:cs typeface="Times New Roman" pitchFamily="18" charset="0"/>
              </a:rPr>
              <a:t>ec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: External conversion constant </a:t>
            </a:r>
            <a:r>
              <a:rPr lang="en-US" altLang="zh-CN" sz="1600" b="1" dirty="0">
                <a:latin typeface="Times New Roman" pitchFamily="18" charset="0"/>
                <a:cs typeface="Times New Roman" pitchFamily="18" charset="0"/>
              </a:rPr>
              <a:t>( deactivation of excited  electronic state , b/w  solvent &amp; solutes)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defRPr/>
            </a:pPr>
            <a:r>
              <a:rPr lang="en-US" altLang="zh-CN" sz="2800" b="1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800" b="1" baseline="-25000" dirty="0" err="1"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: Internal conversion constant </a:t>
            </a:r>
            <a:r>
              <a:rPr lang="en-US" altLang="zh-CN" sz="1400" b="1" dirty="0">
                <a:latin typeface="Times New Roman" pitchFamily="18" charset="0"/>
                <a:cs typeface="Times New Roman" pitchFamily="18" charset="0"/>
              </a:rPr>
              <a:t>( intermole process mole—lower electronic state without emission of radiation)</a:t>
            </a:r>
            <a:endParaRPr lang="en-US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defRPr/>
            </a:pPr>
            <a:endParaRPr lang="en-US" altLang="zh-CN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11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96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defRPr/>
            </a:pPr>
            <a:r>
              <a:rPr lang="en-US" altLang="zh-CN" sz="3600" b="1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3600" b="1" baseline="-25000" dirty="0" err="1">
                <a:latin typeface="Times New Roman" pitchFamily="18" charset="0"/>
                <a:cs typeface="Times New Roman" pitchFamily="18" charset="0"/>
              </a:rPr>
              <a:t>pd</a:t>
            </a:r>
            <a:r>
              <a:rPr lang="en-US" altLang="zh-CN" sz="3600" b="1" dirty="0">
                <a:latin typeface="Times New Roman" pitchFamily="18" charset="0"/>
                <a:cs typeface="Times New Roman" pitchFamily="18" charset="0"/>
              </a:rPr>
              <a:t>: Pre dissociation constant </a:t>
            </a:r>
            <a:r>
              <a:rPr lang="en-US" altLang="zh-CN" sz="2000" b="1" dirty="0">
                <a:latin typeface="Times New Roman" pitchFamily="18" charset="0"/>
                <a:cs typeface="Times New Roman" pitchFamily="18" charset="0"/>
              </a:rPr>
              <a:t>( due to internal conversion electrons move from higher ES to upper vibrational state of lower ES  where energy is low)</a:t>
            </a:r>
          </a:p>
          <a:p>
            <a:pPr marL="0" indent="0" algn="just">
              <a:defRPr/>
            </a:pPr>
            <a:r>
              <a:rPr lang="en-US" altLang="zh-CN" sz="3600" b="1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3600" b="1" baseline="-25000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zh-CN" sz="3600" b="1" dirty="0">
                <a:latin typeface="Times New Roman" pitchFamily="18" charset="0"/>
                <a:cs typeface="Times New Roman" pitchFamily="18" charset="0"/>
              </a:rPr>
              <a:t>: Dissociation constant (</a:t>
            </a:r>
            <a:r>
              <a:rPr lang="en-US" altLang="zh-CN" sz="1600" b="1" dirty="0">
                <a:latin typeface="Times New Roman" pitchFamily="18" charset="0"/>
                <a:cs typeface="Times New Roman" pitchFamily="18" charset="0"/>
              </a:rPr>
              <a:t> after absorption chromophoric electrons directly to higher vibrational level----- rupture of bonds)</a:t>
            </a:r>
            <a:r>
              <a:rPr lang="en-US" altLang="zh-CN" sz="36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12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luorescenceintrofigure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1412777"/>
            <a:ext cx="6192688" cy="468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13</a:t>
            </a:fld>
            <a:endParaRPr lang="es-ES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Formation of metal complex</a:t>
            </a:r>
            <a:br>
              <a:rPr lang="en-US" dirty="0"/>
            </a:b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2020888"/>
            <a:ext cx="8229600" cy="4075112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 algn="just">
              <a:defRPr/>
            </a:pPr>
            <a:r>
              <a:rPr lang="en-US" sz="2400" dirty="0"/>
              <a:t>Increase in fluorescence  of chelating agents,   when they complexed  with a metal  due to rigidity:</a:t>
            </a:r>
          </a:p>
          <a:p>
            <a:pPr marL="0" indent="0" algn="just">
              <a:defRPr/>
            </a:pPr>
            <a:endParaRPr lang="en-US" sz="2400" dirty="0"/>
          </a:p>
          <a:p>
            <a:pPr marL="0" indent="0" algn="just">
              <a:defRPr/>
            </a:pPr>
            <a:r>
              <a:rPr lang="en-US" sz="2400" dirty="0"/>
              <a:t>Ex:  </a:t>
            </a:r>
            <a:r>
              <a:rPr lang="en-US" sz="2000" dirty="0"/>
              <a:t>8 hydroxy quinoline      </a:t>
            </a:r>
            <a:r>
              <a:rPr lang="en-US" sz="2000" dirty="0">
                <a:solidFill>
                  <a:srgbClr val="FF0000"/>
                </a:solidFill>
              </a:rPr>
              <a:t>AND    </a:t>
            </a:r>
            <a:r>
              <a:rPr lang="en-US" sz="2000" b="1" dirty="0">
                <a:solidFill>
                  <a:srgbClr val="FF0000"/>
                </a:solidFill>
              </a:rPr>
              <a:t>hydroxy quinoline zinc complex</a:t>
            </a:r>
            <a:endParaRPr lang="en-US" sz="2400" b="1" dirty="0">
              <a:solidFill>
                <a:srgbClr val="FF0000"/>
              </a:solidFill>
            </a:endParaRPr>
          </a:p>
          <a:p>
            <a:pPr marL="0" indent="0" algn="just">
              <a:defRPr/>
            </a:pPr>
            <a:endParaRPr lang="en-US" sz="2400" dirty="0"/>
          </a:p>
          <a:p>
            <a:pPr marL="0" indent="0" algn="just">
              <a:defRPr/>
            </a:pPr>
            <a:endParaRPr lang="en-IN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14</a:t>
            </a:fld>
            <a:endParaRPr lang="es-ES"/>
          </a:p>
        </p:txBody>
      </p:sp>
      <p:graphicFrame>
        <p:nvGraphicFramePr>
          <p:cNvPr id="32772" name="Object 3"/>
          <p:cNvGraphicFramePr>
            <a:graphicFrameLocks noChangeAspect="1"/>
          </p:cNvGraphicFramePr>
          <p:nvPr/>
        </p:nvGraphicFramePr>
        <p:xfrm>
          <a:off x="2667000" y="4038600"/>
          <a:ext cx="26670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r:id="rId3" imgW="1449597" imgH="1237801" progId="">
                  <p:embed/>
                </p:oleObj>
              </mc:Choice>
              <mc:Fallback>
                <p:oleObj r:id="rId3" imgW="1449597" imgH="1237801" progId="">
                  <p:embed/>
                  <p:pic>
                    <p:nvPicPr>
                      <p:cNvPr id="3277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038600"/>
                        <a:ext cx="2667000" cy="1676400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4"/>
          <p:cNvGraphicFramePr>
            <a:graphicFrameLocks noChangeAspect="1"/>
          </p:cNvGraphicFramePr>
          <p:nvPr/>
        </p:nvGraphicFramePr>
        <p:xfrm>
          <a:off x="5638800" y="3810000"/>
          <a:ext cx="373380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r:id="rId5" imgW="1752494" imgH="1372236" progId="">
                  <p:embed/>
                </p:oleObj>
              </mc:Choice>
              <mc:Fallback>
                <p:oleObj r:id="rId5" imgW="1752494" imgH="1372236" progId="">
                  <p:embed/>
                  <p:pic>
                    <p:nvPicPr>
                      <p:cNvPr id="3277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810000"/>
                        <a:ext cx="3733800" cy="1905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616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cs-CZ" dirty="0"/>
              <a:t>Fluorescence measurement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15</a:t>
            </a:fld>
            <a:endParaRPr lang="es-ES"/>
          </a:p>
        </p:txBody>
      </p:sp>
      <p:sp>
        <p:nvSpPr>
          <p:cNvPr id="33795" name="Rectangle 19"/>
          <p:cNvSpPr>
            <a:spLocks noChangeArrowheads="1"/>
          </p:cNvSpPr>
          <p:nvPr/>
        </p:nvSpPr>
        <p:spPr bwMode="auto">
          <a:xfrm>
            <a:off x="2063552" y="1700808"/>
            <a:ext cx="75438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</a:pPr>
            <a:r>
              <a:rPr lang="cs-CZ" sz="3600" dirty="0"/>
              <a:t>Filter fluorimeters</a:t>
            </a:r>
          </a:p>
          <a:p>
            <a:pPr>
              <a:spcBef>
                <a:spcPct val="50000"/>
              </a:spcBef>
              <a:buClr>
                <a:schemeClr val="tx2"/>
              </a:buClr>
            </a:pPr>
            <a:r>
              <a:rPr lang="cs-CZ" sz="3600" dirty="0"/>
              <a:t>Spectrofluorometers </a:t>
            </a:r>
          </a:p>
          <a:p>
            <a:pPr>
              <a:spcBef>
                <a:spcPct val="50000"/>
              </a:spcBef>
              <a:buClr>
                <a:schemeClr val="tx2"/>
              </a:buClr>
            </a:pPr>
            <a:r>
              <a:rPr lang="cs-CZ" sz="3600" dirty="0"/>
              <a:t>Fluorescent microscopes</a:t>
            </a:r>
          </a:p>
          <a:p>
            <a:pPr>
              <a:spcBef>
                <a:spcPct val="50000"/>
              </a:spcBef>
              <a:buClr>
                <a:schemeClr val="tx2"/>
              </a:buClr>
            </a:pPr>
            <a:r>
              <a:rPr lang="cs-CZ" sz="3600" dirty="0"/>
              <a:t>Fluorescent scanners </a:t>
            </a:r>
            <a:r>
              <a:rPr lang="en-US" sz="3600" dirty="0"/>
              <a:t> &amp; </a:t>
            </a:r>
          </a:p>
          <a:p>
            <a:pPr>
              <a:spcBef>
                <a:spcPct val="50000"/>
              </a:spcBef>
              <a:buClr>
                <a:schemeClr val="tx2"/>
              </a:buClr>
            </a:pPr>
            <a:r>
              <a:rPr lang="cs-CZ" sz="3600" dirty="0"/>
              <a:t>Flow cytometry</a:t>
            </a:r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226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38600" y="152401"/>
            <a:ext cx="4114800" cy="7016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instrumentation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2020888"/>
            <a:ext cx="8229600" cy="4075112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defRPr/>
            </a:pPr>
            <a:r>
              <a:rPr lang="en-US" altLang="zh-CN" sz="3600" b="1" dirty="0">
                <a:solidFill>
                  <a:srgbClr val="002060"/>
                </a:solidFill>
              </a:rPr>
              <a:t>Components of a fluorometer:</a:t>
            </a:r>
            <a:endParaRPr kumimoji="1" lang="en-US" altLang="zh-CN" sz="3600" dirty="0">
              <a:solidFill>
                <a:srgbClr val="002060"/>
              </a:solidFill>
            </a:endParaRPr>
          </a:p>
          <a:p>
            <a:pPr marL="0" indent="0">
              <a:defRPr/>
            </a:pPr>
            <a:r>
              <a:rPr lang="en-US" altLang="zh-CN" sz="2800" b="1" dirty="0"/>
              <a:t>Light sources; (mercury and xenon lamp)</a:t>
            </a:r>
          </a:p>
          <a:p>
            <a:pPr marL="0" indent="0">
              <a:defRPr/>
            </a:pPr>
            <a:r>
              <a:rPr lang="en-US" altLang="zh-CN" sz="2800" b="1" dirty="0"/>
              <a:t>wavelength selection: </a:t>
            </a:r>
            <a:r>
              <a:rPr lang="en-US" altLang="zh-CN" sz="2000" b="1" dirty="0"/>
              <a:t>( filters and monochromators) </a:t>
            </a:r>
            <a:endParaRPr lang="en-US" altLang="zh-CN" sz="2800" b="1" dirty="0"/>
          </a:p>
          <a:p>
            <a:pPr marL="0" indent="0">
              <a:defRPr/>
            </a:pPr>
            <a:r>
              <a:rPr lang="en-US" altLang="zh-CN" sz="2800" b="1" dirty="0"/>
              <a:t>detectors; photomultiplier tube (PMT)</a:t>
            </a:r>
          </a:p>
          <a:p>
            <a:pPr marL="0" indent="0">
              <a:defRPr/>
            </a:pPr>
            <a:r>
              <a:rPr lang="en-US" altLang="zh-CN" sz="2800" b="1" dirty="0"/>
              <a:t>sample cell.</a:t>
            </a:r>
          </a:p>
          <a:p>
            <a:pPr marL="0" indent="0">
              <a:defRPr/>
            </a:pPr>
            <a:r>
              <a:rPr lang="en-US" altLang="zh-CN" sz="2800" b="1" dirty="0"/>
              <a:t>Recorders;</a:t>
            </a:r>
          </a:p>
          <a:p>
            <a:pPr marL="0" indent="0">
              <a:defRPr/>
            </a:pPr>
            <a:endParaRPr lang="en-IN" sz="2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16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037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35760" y="548681"/>
            <a:ext cx="4876800" cy="7016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Block diagram of fluorometer</a:t>
            </a:r>
            <a:endParaRPr lang="en-IN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17</a:t>
            </a:fld>
            <a:endParaRPr lang="es-E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362200" y="2438401"/>
            <a:ext cx="7543800" cy="3440113"/>
            <a:chOff x="943" y="1920"/>
            <a:chExt cx="3402" cy="1847"/>
          </a:xfrm>
        </p:grpSpPr>
        <p:grpSp>
          <p:nvGrpSpPr>
            <p:cNvPr id="4" name="Group 5"/>
            <p:cNvGrpSpPr>
              <a:grpSpLocks/>
            </p:cNvGrpSpPr>
            <p:nvPr/>
          </p:nvGrpSpPr>
          <p:grpSpPr bwMode="auto">
            <a:xfrm>
              <a:off x="943" y="1993"/>
              <a:ext cx="3402" cy="1774"/>
              <a:chOff x="741" y="1555"/>
              <a:chExt cx="3402" cy="1774"/>
            </a:xfrm>
          </p:grpSpPr>
          <p:sp>
            <p:nvSpPr>
              <p:cNvPr id="35847" name="Text Box 6"/>
              <p:cNvSpPr txBox="1">
                <a:spLocks noChangeArrowheads="1"/>
              </p:cNvSpPr>
              <p:nvPr/>
            </p:nvSpPr>
            <p:spPr bwMode="auto">
              <a:xfrm>
                <a:off x="3301" y="1591"/>
                <a:ext cx="541" cy="20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cs-CZ" sz="1800"/>
                  <a:t>sample</a:t>
                </a:r>
              </a:p>
            </p:txBody>
          </p:sp>
          <p:sp>
            <p:nvSpPr>
              <p:cNvPr id="35848" name="Text Box 7"/>
              <p:cNvSpPr txBox="1">
                <a:spLocks noChangeArrowheads="1"/>
              </p:cNvSpPr>
              <p:nvPr/>
            </p:nvSpPr>
            <p:spPr bwMode="auto">
              <a:xfrm>
                <a:off x="3054" y="2112"/>
                <a:ext cx="1089" cy="3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cs-CZ" sz="1800"/>
                  <a:t>emission monochromator</a:t>
                </a:r>
              </a:p>
            </p:txBody>
          </p:sp>
          <p:sp>
            <p:nvSpPr>
              <p:cNvPr id="35849" name="Text Box 8"/>
              <p:cNvSpPr txBox="1">
                <a:spLocks noChangeArrowheads="1"/>
              </p:cNvSpPr>
              <p:nvPr/>
            </p:nvSpPr>
            <p:spPr bwMode="auto">
              <a:xfrm>
                <a:off x="3283" y="2735"/>
                <a:ext cx="640" cy="20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cs-CZ" sz="1800"/>
                  <a:t>detector</a:t>
                </a:r>
              </a:p>
            </p:txBody>
          </p:sp>
          <p:sp>
            <p:nvSpPr>
              <p:cNvPr id="35850" name="Text Box 9"/>
              <p:cNvSpPr txBox="1">
                <a:spLocks noChangeArrowheads="1"/>
              </p:cNvSpPr>
              <p:nvPr/>
            </p:nvSpPr>
            <p:spPr bwMode="auto">
              <a:xfrm>
                <a:off x="741" y="1629"/>
                <a:ext cx="567" cy="20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cs-CZ" sz="1800"/>
                  <a:t>source</a:t>
                </a:r>
              </a:p>
            </p:txBody>
          </p:sp>
          <p:sp>
            <p:nvSpPr>
              <p:cNvPr id="35851" name="Text Box 10"/>
              <p:cNvSpPr txBox="1">
                <a:spLocks noChangeArrowheads="1"/>
              </p:cNvSpPr>
              <p:nvPr/>
            </p:nvSpPr>
            <p:spPr bwMode="auto">
              <a:xfrm>
                <a:off x="1572" y="1555"/>
                <a:ext cx="1171" cy="3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cs-CZ" sz="1800"/>
                  <a:t>excitation monochromator</a:t>
                </a:r>
              </a:p>
            </p:txBody>
          </p:sp>
          <p:sp>
            <p:nvSpPr>
              <p:cNvPr id="35852" name="Line 11"/>
              <p:cNvSpPr>
                <a:spLocks noChangeShapeType="1"/>
              </p:cNvSpPr>
              <p:nvPr/>
            </p:nvSpPr>
            <p:spPr bwMode="auto">
              <a:xfrm>
                <a:off x="1307" y="1746"/>
                <a:ext cx="2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5853" name="Line 12"/>
              <p:cNvSpPr>
                <a:spLocks noChangeShapeType="1"/>
              </p:cNvSpPr>
              <p:nvPr/>
            </p:nvSpPr>
            <p:spPr bwMode="auto">
              <a:xfrm>
                <a:off x="2743" y="1728"/>
                <a:ext cx="53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5854" name="Line 13"/>
              <p:cNvSpPr>
                <a:spLocks noChangeShapeType="1"/>
              </p:cNvSpPr>
              <p:nvPr/>
            </p:nvSpPr>
            <p:spPr bwMode="auto">
              <a:xfrm>
                <a:off x="3575" y="1829"/>
                <a:ext cx="0" cy="2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5855" name="Line 14"/>
              <p:cNvSpPr>
                <a:spLocks noChangeShapeType="1"/>
              </p:cNvSpPr>
              <p:nvPr/>
            </p:nvSpPr>
            <p:spPr bwMode="auto">
              <a:xfrm>
                <a:off x="3602" y="2523"/>
                <a:ext cx="0" cy="2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5856" name="Line 15"/>
              <p:cNvSpPr>
                <a:spLocks noChangeShapeType="1"/>
              </p:cNvSpPr>
              <p:nvPr/>
            </p:nvSpPr>
            <p:spPr bwMode="auto">
              <a:xfrm>
                <a:off x="3602" y="2971"/>
                <a:ext cx="0" cy="1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35857" name="Text Box 16"/>
              <p:cNvSpPr txBox="1">
                <a:spLocks noChangeArrowheads="1"/>
              </p:cNvSpPr>
              <p:nvPr/>
            </p:nvSpPr>
            <p:spPr bwMode="auto">
              <a:xfrm>
                <a:off x="3137" y="3127"/>
                <a:ext cx="932" cy="20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cs-CZ" sz="1800"/>
                  <a:t>Read-out</a:t>
                </a:r>
              </a:p>
            </p:txBody>
          </p:sp>
        </p:grpSp>
        <p:sp>
          <p:nvSpPr>
            <p:cNvPr id="35845" name="Text Box 17"/>
            <p:cNvSpPr txBox="1">
              <a:spLocks noChangeArrowheads="1"/>
            </p:cNvSpPr>
            <p:nvPr/>
          </p:nvSpPr>
          <p:spPr bwMode="auto">
            <a:xfrm>
              <a:off x="3146" y="1920"/>
              <a:ext cx="284" cy="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en-US" sz="1800" baseline="-25000"/>
            </a:p>
          </p:txBody>
        </p:sp>
        <p:sp>
          <p:nvSpPr>
            <p:cNvPr id="35846" name="Text Box 18"/>
            <p:cNvSpPr txBox="1">
              <a:spLocks noChangeArrowheads="1"/>
            </p:cNvSpPr>
            <p:nvPr/>
          </p:nvSpPr>
          <p:spPr bwMode="auto">
            <a:xfrm>
              <a:off x="3775" y="2304"/>
              <a:ext cx="476" cy="1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en-US" sz="1800" baseline="-25000"/>
            </a:p>
          </p:txBody>
        </p:sp>
      </p:grpSp>
      <p:pic>
        <p:nvPicPr>
          <p:cNvPr id="2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440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pristroj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9" y="2132856"/>
            <a:ext cx="8029221" cy="3951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2251075" y="369888"/>
            <a:ext cx="7772400" cy="696912"/>
          </a:xfrm>
          <a:noFill/>
        </p:spPr>
        <p:txBody>
          <a:bodyPr vert="horz" lIns="92075" tIns="46038" rIns="92075" bIns="46038" rtlCol="0" anchor="b">
            <a:normAutofit/>
          </a:bodyPr>
          <a:lstStyle/>
          <a:p>
            <a:pPr eaLnBrk="1" hangingPunct="1">
              <a:defRPr/>
            </a:pPr>
            <a:r>
              <a:rPr lang="cs-CZ" sz="2800" dirty="0"/>
              <a:t>Spectrofluorometer</a:t>
            </a:r>
            <a:endParaRPr lang="cs-CZ" sz="27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18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576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pristroj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00" y="1484784"/>
            <a:ext cx="3548682" cy="360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2251075" y="76200"/>
            <a:ext cx="7772400" cy="1143000"/>
          </a:xfrm>
          <a:noFill/>
        </p:spPr>
        <p:txBody>
          <a:bodyPr vert="horz" lIns="92075" tIns="46038" rIns="92075" bIns="46038" rtlCol="0" anchor="b">
            <a:normAutofit/>
          </a:bodyPr>
          <a:lstStyle/>
          <a:p>
            <a:pPr eaLnBrk="1" hangingPunct="1">
              <a:defRPr/>
            </a:pPr>
            <a:r>
              <a:rPr lang="cs-CZ" sz="2700" dirty="0"/>
              <a:t>Spectrofluorometer</a:t>
            </a:r>
            <a:r>
              <a:rPr lang="cs-CZ" sz="4000" i="1" dirty="0"/>
              <a:t/>
            </a:r>
            <a:br>
              <a:rPr lang="cs-CZ" sz="4000" i="1" dirty="0"/>
            </a:br>
            <a:endParaRPr lang="cs-CZ" sz="4000" i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19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621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source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57400" y="1143000"/>
            <a:ext cx="8229600" cy="5141912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algn="just">
              <a:lnSpc>
                <a:spcPct val="140000"/>
              </a:lnSpc>
              <a:defRPr/>
            </a:pPr>
            <a:r>
              <a:rPr lang="en-US" sz="2400" b="1" dirty="0">
                <a:solidFill>
                  <a:srgbClr val="FF0000"/>
                </a:solidFill>
              </a:rPr>
              <a:t>Mercury </a:t>
            </a:r>
            <a:r>
              <a:rPr lang="en-US" sz="2400" b="1" dirty="0" err="1">
                <a:solidFill>
                  <a:srgbClr val="FF0000"/>
                </a:solidFill>
              </a:rPr>
              <a:t>vapour</a:t>
            </a:r>
            <a:r>
              <a:rPr lang="en-US" sz="2400" b="1" dirty="0">
                <a:solidFill>
                  <a:srgbClr val="FF0000"/>
                </a:solidFill>
              </a:rPr>
              <a:t> lamp</a:t>
            </a:r>
            <a:r>
              <a:rPr lang="en-US" sz="2400" b="1" dirty="0">
                <a:solidFill>
                  <a:srgbClr val="FFFF00"/>
                </a:solidFill>
              </a:rPr>
              <a:t>:   </a:t>
            </a:r>
            <a:r>
              <a:rPr lang="en-US" sz="2400" b="1" dirty="0"/>
              <a:t>metallic arc they are designed to operate at high temperature and low pressure the emission of the lamp is at wavelength  at 365, 398, 436, 546,579,690 &amp; 734 nm</a:t>
            </a:r>
          </a:p>
          <a:p>
            <a:pPr marL="0" indent="0" algn="just">
              <a:lnSpc>
                <a:spcPct val="140000"/>
              </a:lnSpc>
              <a:defRPr/>
            </a:pPr>
            <a:r>
              <a:rPr lang="en-US" sz="2400" b="1" dirty="0">
                <a:solidFill>
                  <a:srgbClr val="FF0000"/>
                </a:solidFill>
              </a:rPr>
              <a:t>Low pressure lamps: </a:t>
            </a:r>
            <a:r>
              <a:rPr lang="en-US" sz="2400" b="1" dirty="0"/>
              <a:t>equipped with a silica envelop provide the additional radiation at 254nm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04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defRPr/>
            </a:pPr>
            <a:r>
              <a:rPr lang="en-US" b="1" dirty="0">
                <a:solidFill>
                  <a:srgbClr val="FF0000"/>
                </a:solidFill>
              </a:rPr>
              <a:t>Xenon lamp </a:t>
            </a:r>
            <a:r>
              <a:rPr lang="en-US" b="1" dirty="0"/>
              <a:t>:  produce a radiation  by the passage of current through an atmosphere of xenon.</a:t>
            </a:r>
          </a:p>
          <a:p>
            <a:pPr marL="0" indent="0" algn="just">
              <a:lnSpc>
                <a:spcPct val="140000"/>
              </a:lnSpc>
              <a:defRPr/>
            </a:pPr>
            <a:r>
              <a:rPr lang="en-US" b="1" dirty="0">
                <a:solidFill>
                  <a:srgbClr val="FF0000"/>
                </a:solidFill>
              </a:rPr>
              <a:t>Tungsten lamp</a:t>
            </a:r>
            <a:r>
              <a:rPr lang="en-US" b="1" dirty="0">
                <a:solidFill>
                  <a:srgbClr val="FFFF00"/>
                </a:solidFill>
              </a:rPr>
              <a:t>: </a:t>
            </a:r>
            <a:r>
              <a:rPr lang="en-US" b="1" dirty="0"/>
              <a:t>to produce a strong excitation band above 450</a:t>
            </a:r>
          </a:p>
          <a:p>
            <a:pPr marL="0" indent="0" algn="just">
              <a:lnSpc>
                <a:spcPct val="140000"/>
              </a:lnSpc>
              <a:defRPr/>
            </a:pPr>
            <a:r>
              <a:rPr lang="en-US" b="1" dirty="0">
                <a:solidFill>
                  <a:srgbClr val="FF0000"/>
                </a:solidFill>
              </a:rPr>
              <a:t>Hydrogen &amp; deuterium  arc lamp: </a:t>
            </a:r>
            <a:r>
              <a:rPr lang="en-US" b="1" dirty="0"/>
              <a:t>not employed because they are not intense</a:t>
            </a:r>
          </a:p>
          <a:p>
            <a:pPr marL="0" indent="0" algn="just">
              <a:lnSpc>
                <a:spcPct val="140000"/>
              </a:lnSpc>
              <a:defRPr/>
            </a:pPr>
            <a:r>
              <a:rPr lang="en-US" b="1" dirty="0"/>
              <a:t>  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21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1700808"/>
            <a:ext cx="8229600" cy="4395192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0" indent="0" algn="just">
              <a:lnSpc>
                <a:spcPct val="150000"/>
              </a:lnSpc>
              <a:defRPr/>
            </a:pPr>
            <a:r>
              <a:rPr lang="en-US" b="1" dirty="0">
                <a:solidFill>
                  <a:srgbClr val="FF0000"/>
                </a:solidFill>
              </a:rPr>
              <a:t>Filter and monochromators: </a:t>
            </a:r>
            <a:r>
              <a:rPr lang="en-US" b="1" dirty="0"/>
              <a:t>(absorption + interference filters + gratings)</a:t>
            </a:r>
          </a:p>
          <a:p>
            <a:pPr marL="0" indent="0" algn="just">
              <a:lnSpc>
                <a:spcPct val="150000"/>
              </a:lnSpc>
              <a:defRPr/>
            </a:pPr>
            <a:r>
              <a:rPr lang="en-US" b="1" dirty="0">
                <a:solidFill>
                  <a:srgbClr val="FF0000"/>
                </a:solidFill>
              </a:rPr>
              <a:t>Detector</a:t>
            </a:r>
            <a:r>
              <a:rPr lang="en-US" b="1" dirty="0"/>
              <a:t>: PMT</a:t>
            </a:r>
          </a:p>
          <a:p>
            <a:pPr marL="0" indent="0" algn="just">
              <a:lnSpc>
                <a:spcPct val="150000"/>
              </a:lnSpc>
              <a:defRPr/>
            </a:pPr>
            <a:r>
              <a:rPr lang="en-US" b="1" dirty="0">
                <a:solidFill>
                  <a:srgbClr val="FF0000"/>
                </a:solidFill>
              </a:rPr>
              <a:t>Cells cell compartment: </a:t>
            </a:r>
            <a:r>
              <a:rPr lang="en-US" b="1" dirty="0"/>
              <a:t>cylindrical, rectangular, made up of silica or glass, they are designed to reduce amount of scattered radiation reaching the detector </a:t>
            </a:r>
          </a:p>
          <a:p>
            <a:pPr marL="0" indent="0" algn="just">
              <a:lnSpc>
                <a:spcPct val="150000"/>
              </a:lnSpc>
              <a:defRPr/>
            </a:pPr>
            <a:r>
              <a:rPr lang="en-US" b="1" dirty="0">
                <a:solidFill>
                  <a:srgbClr val="FF0000"/>
                </a:solidFill>
              </a:rPr>
              <a:t>Baffles</a:t>
            </a:r>
            <a:r>
              <a:rPr lang="en-US" b="1" dirty="0"/>
              <a:t>: to prevent the scattered light </a:t>
            </a:r>
            <a:endParaRPr lang="en-IN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22</a:t>
            </a:fld>
            <a:endParaRPr lang="es-E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784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sz="3600" b="1" dirty="0">
                <a:latin typeface="Arial" charset="0"/>
              </a:rPr>
              <a:t>Components of a fluorometer of a spectro-fluorometer</a:t>
            </a:r>
            <a:r>
              <a:rPr lang="en-US" altLang="zh-CN" dirty="0">
                <a:latin typeface="Arial" charset="0"/>
              </a:rPr>
              <a:t>.</a:t>
            </a:r>
            <a:endParaRPr lang="en-IN" dirty="0"/>
          </a:p>
        </p:txBody>
      </p:sp>
      <p:pic>
        <p:nvPicPr>
          <p:cNvPr id="40963" name="Content Placeholder 3" descr="f15-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056" y="2286000"/>
            <a:ext cx="77724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23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236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 descr="f15-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264" y="1794346"/>
            <a:ext cx="8077200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4583832" y="764704"/>
            <a:ext cx="21980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charset="0"/>
              </a:rPr>
              <a:t>typical</a:t>
            </a:r>
            <a:r>
              <a:rPr lang="en-US" altLang="zh-CN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altLang="zh-CN" dirty="0" err="1">
                <a:latin typeface="Arial" charset="0"/>
              </a:rPr>
              <a:t>fluourometer</a:t>
            </a:r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24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9203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f15-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409700"/>
            <a:ext cx="77724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0" y="288926"/>
            <a:ext cx="4114800" cy="7016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sz="3600" dirty="0" err="1">
                <a:latin typeface="Arial" charset="0"/>
              </a:rPr>
              <a:t>spectrofluorometer</a:t>
            </a:r>
            <a:r>
              <a:rPr lang="en-US" altLang="zh-CN" sz="3600" dirty="0">
                <a:latin typeface="Arial" charset="0"/>
              </a:rPr>
              <a:t>.</a:t>
            </a:r>
            <a:endParaRPr lang="en-IN" sz="3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25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374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62400" y="228601"/>
            <a:ext cx="4114800" cy="701675"/>
          </a:xfrm>
        </p:spPr>
        <p:txBody>
          <a:bodyPr/>
          <a:lstStyle/>
          <a:p>
            <a:pPr>
              <a:defRPr/>
            </a:pPr>
            <a:r>
              <a:rPr lang="en-US" sz="3200" b="1" dirty="0"/>
              <a:t>application</a:t>
            </a:r>
            <a:endParaRPr lang="en-IN" sz="32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1295400"/>
            <a:ext cx="8229600" cy="5410200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defRPr/>
            </a:pPr>
            <a:r>
              <a:rPr lang="en-US" sz="2800" dirty="0"/>
              <a:t>Determination of uranium salts by fluorometer </a:t>
            </a:r>
          </a:p>
          <a:p>
            <a:pPr marL="0" indent="0" algn="just">
              <a:defRPr/>
            </a:pPr>
            <a:r>
              <a:rPr lang="en-US" sz="2800" dirty="0"/>
              <a:t>Determination of inorganic salts</a:t>
            </a:r>
          </a:p>
          <a:p>
            <a:pPr marL="0" indent="0" algn="just">
              <a:defRPr/>
            </a:pPr>
            <a:r>
              <a:rPr lang="en-US" sz="2800" dirty="0"/>
              <a:t>Fluorescent indicators</a:t>
            </a:r>
          </a:p>
          <a:p>
            <a:pPr marL="0" indent="0" algn="just">
              <a:defRPr/>
            </a:pPr>
            <a:r>
              <a:rPr lang="en-US" sz="2800" dirty="0"/>
              <a:t>Fluorometric reagent</a:t>
            </a:r>
          </a:p>
          <a:p>
            <a:pPr marL="0" indent="0" algn="just">
              <a:defRPr/>
            </a:pPr>
            <a:r>
              <a:rPr lang="en-US" sz="2800" dirty="0"/>
              <a:t>Aromatic structure</a:t>
            </a:r>
          </a:p>
          <a:p>
            <a:pPr marL="0" indent="0" algn="just">
              <a:defRPr/>
            </a:pPr>
            <a:r>
              <a:rPr lang="en-US" sz="2800" dirty="0"/>
              <a:t>Organic analysis</a:t>
            </a:r>
          </a:p>
          <a:p>
            <a:pPr marL="0" indent="0" algn="just">
              <a:defRPr/>
            </a:pPr>
            <a:r>
              <a:rPr lang="en-US" sz="2800" dirty="0"/>
              <a:t>Pharmaceutical analysis</a:t>
            </a:r>
          </a:p>
          <a:p>
            <a:pPr marL="0" indent="0" algn="just">
              <a:defRPr/>
            </a:pPr>
            <a:r>
              <a:rPr lang="en-US" sz="2800" dirty="0"/>
              <a:t>Determination of thiamine</a:t>
            </a:r>
          </a:p>
          <a:p>
            <a:pPr marL="0" indent="0" algn="just">
              <a:defRPr/>
            </a:pPr>
            <a:endParaRPr lang="en-IN" sz="2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26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48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91544" y="1628800"/>
            <a:ext cx="8229600" cy="407511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just">
              <a:defRPr/>
            </a:pPr>
            <a:r>
              <a:rPr lang="en-US" sz="2800" dirty="0"/>
              <a:t>Determination of riboflavin</a:t>
            </a:r>
          </a:p>
          <a:p>
            <a:pPr marL="0" indent="0" algn="just">
              <a:defRPr/>
            </a:pPr>
            <a:r>
              <a:rPr lang="en-US" sz="2800" dirty="0"/>
              <a:t>Determination of quinine sulphate</a:t>
            </a:r>
          </a:p>
          <a:p>
            <a:pPr marL="0" indent="0" algn="just">
              <a:defRPr/>
            </a:pPr>
            <a:r>
              <a:rPr lang="en-US" sz="2800" dirty="0"/>
              <a:t>Determination of tetracycline in serum</a:t>
            </a:r>
          </a:p>
          <a:p>
            <a:pPr marL="0" indent="0" algn="just">
              <a:defRPr/>
            </a:pPr>
            <a:r>
              <a:rPr lang="en-US" sz="2800" dirty="0"/>
              <a:t>Special application:</a:t>
            </a:r>
          </a:p>
          <a:p>
            <a:pPr marL="0" indent="0" algn="just">
              <a:defRPr/>
            </a:pPr>
            <a:r>
              <a:rPr lang="en-US" sz="2800" dirty="0"/>
              <a:t>Investigation of chemical structure and process</a:t>
            </a:r>
          </a:p>
          <a:p>
            <a:pPr marL="0" indent="0" algn="just">
              <a:defRPr/>
            </a:pPr>
            <a:r>
              <a:rPr lang="en-US" sz="2800" dirty="0"/>
              <a:t>Chemical analysis</a:t>
            </a:r>
          </a:p>
          <a:p>
            <a:pPr marL="0" indent="0" algn="just">
              <a:defRPr/>
            </a:pPr>
            <a:r>
              <a:rPr lang="en-US" sz="2800" dirty="0"/>
              <a:t>Detection of impurities</a:t>
            </a:r>
          </a:p>
          <a:p>
            <a:pPr marL="0" indent="0" algn="just">
              <a:defRPr/>
            </a:pPr>
            <a:r>
              <a:rPr lang="en-US" sz="2800" dirty="0"/>
              <a:t>Estimation of single component</a:t>
            </a:r>
          </a:p>
          <a:p>
            <a:pPr>
              <a:defRPr/>
            </a:pPr>
            <a:endParaRPr lang="en-IN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27</a:t>
            </a:fld>
            <a:endParaRPr lang="es-E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90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228600"/>
            <a:ext cx="8229600" cy="6324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defRPr/>
            </a:pPr>
            <a:endParaRPr lang="en-US" sz="2400" b="1" dirty="0">
              <a:solidFill>
                <a:srgbClr val="FFFF00"/>
              </a:solidFill>
            </a:endParaRPr>
          </a:p>
          <a:p>
            <a:pPr marL="0" indent="0" algn="just">
              <a:defRPr/>
            </a:pPr>
            <a:endParaRPr lang="en-US" sz="2400" b="1" dirty="0">
              <a:solidFill>
                <a:srgbClr val="FFFF00"/>
              </a:solidFill>
            </a:endParaRPr>
          </a:p>
          <a:p>
            <a:pPr marL="0" indent="0" algn="just">
              <a:defRPr/>
            </a:pPr>
            <a:endParaRPr lang="en-US" sz="2400" b="1" dirty="0">
              <a:solidFill>
                <a:srgbClr val="00B050"/>
              </a:solidFill>
            </a:endParaRPr>
          </a:p>
          <a:p>
            <a:pPr marL="0" indent="0" algn="just">
              <a:defRPr/>
            </a:pPr>
            <a:endParaRPr lang="en-US" sz="2400" b="1" dirty="0">
              <a:solidFill>
                <a:srgbClr val="00B050"/>
              </a:solidFill>
            </a:endParaRPr>
          </a:p>
          <a:p>
            <a:pPr marL="0" indent="0" algn="just">
              <a:defRPr/>
            </a:pPr>
            <a:r>
              <a:rPr lang="en-US" sz="2400" b="1" dirty="0">
                <a:solidFill>
                  <a:srgbClr val="FF0000"/>
                </a:solidFill>
              </a:rPr>
              <a:t>Determination of uranium salts by fluorometer</a:t>
            </a:r>
          </a:p>
          <a:p>
            <a:pPr marL="0" indent="0" algn="just">
              <a:defRPr/>
            </a:pPr>
            <a:r>
              <a:rPr lang="en-US" sz="2400" b="1" dirty="0"/>
              <a:t>Uranium + HNO3 -------- oxidation + NaF </a:t>
            </a:r>
          </a:p>
          <a:p>
            <a:pPr marL="0" indent="0" algn="just">
              <a:defRPr/>
            </a:pPr>
            <a:r>
              <a:rPr lang="en-US" sz="2400" b="1" dirty="0">
                <a:solidFill>
                  <a:srgbClr val="FF0000"/>
                </a:solidFill>
              </a:rPr>
              <a:t>Determination of inorganic salts ( transition elements)</a:t>
            </a:r>
          </a:p>
          <a:p>
            <a:pPr marL="0" indent="0" algn="just">
              <a:defRPr/>
            </a:pPr>
            <a:r>
              <a:rPr lang="en-US" sz="2400" b="1" dirty="0"/>
              <a:t>Not exhibit the fluorescence with non fluorescence organic molecule :</a:t>
            </a:r>
          </a:p>
          <a:p>
            <a:pPr marL="0" indent="0" algn="just">
              <a:defRPr/>
            </a:pPr>
            <a:r>
              <a:rPr lang="en-US" sz="2400" b="1" dirty="0"/>
              <a:t>Ex:, ruthenium ions + 5 methyl 1,10 PTL ---- complex -----   fluorescence</a:t>
            </a:r>
          </a:p>
          <a:p>
            <a:pPr marL="0" indent="0" algn="just">
              <a:defRPr/>
            </a:pPr>
            <a:r>
              <a:rPr lang="en-US" sz="2400" b="1" dirty="0"/>
              <a:t>  </a:t>
            </a:r>
            <a:r>
              <a:rPr lang="en-US" sz="2400" b="1" dirty="0" err="1"/>
              <a:t>cadnium</a:t>
            </a:r>
            <a:r>
              <a:rPr lang="en-US" sz="2400" b="1" dirty="0"/>
              <a:t> + 2 OH phenyl </a:t>
            </a:r>
            <a:r>
              <a:rPr lang="en-US" sz="2400" b="1" dirty="0" err="1"/>
              <a:t>benzoxazole</a:t>
            </a:r>
            <a:r>
              <a:rPr lang="en-US" sz="2400" b="1" dirty="0"/>
              <a:t> + glacial acetic acid  -- blue fluorescence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28</a:t>
            </a:fld>
            <a:endParaRPr lang="es-E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28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533400"/>
            <a:ext cx="8229600" cy="6019800"/>
          </a:xfrm>
          <a:prstGeom prst="rect">
            <a:avLst/>
          </a:prstGeom>
        </p:spPr>
        <p:txBody>
          <a:bodyPr/>
          <a:lstStyle/>
          <a:p>
            <a:pPr marL="0" indent="0" algn="just">
              <a:defRPr/>
            </a:pPr>
            <a:r>
              <a:rPr lang="en-US" sz="2400" b="1" dirty="0"/>
              <a:t>Fluorometric reagent:     </a:t>
            </a:r>
          </a:p>
          <a:p>
            <a:pPr marL="0" indent="0" algn="just">
              <a:defRPr/>
            </a:pPr>
            <a:r>
              <a:rPr lang="en-US" sz="2400" b="1" dirty="0"/>
              <a:t>     used for cation metal ion analysis   Ex:  ,  flavanol </a:t>
            </a:r>
          </a:p>
          <a:p>
            <a:pPr marL="0" indent="0" algn="just">
              <a:defRPr/>
            </a:pPr>
            <a:endParaRPr lang="en-US" sz="2400" b="1" dirty="0">
              <a:solidFill>
                <a:srgbClr val="FFFF00"/>
              </a:solidFill>
            </a:endParaRPr>
          </a:p>
          <a:p>
            <a:pPr marL="0" indent="0" algn="just">
              <a:defRPr/>
            </a:pPr>
            <a:endParaRPr lang="en-US" sz="2400" b="1" dirty="0">
              <a:solidFill>
                <a:srgbClr val="FFFF00"/>
              </a:solidFill>
            </a:endParaRPr>
          </a:p>
          <a:p>
            <a:pPr marL="0" indent="0" algn="just">
              <a:defRPr/>
            </a:pPr>
            <a:endParaRPr lang="en-US" sz="2400" b="1" dirty="0">
              <a:solidFill>
                <a:srgbClr val="FFFF00"/>
              </a:solidFill>
            </a:endParaRPr>
          </a:p>
          <a:p>
            <a:pPr marL="0" indent="0" algn="just">
              <a:defRPr/>
            </a:pPr>
            <a:endParaRPr lang="en-US" sz="2400" b="1" dirty="0">
              <a:solidFill>
                <a:srgbClr val="FF0000"/>
              </a:solidFill>
            </a:endParaRPr>
          </a:p>
          <a:p>
            <a:pPr marL="0" indent="0" algn="just">
              <a:defRPr/>
            </a:pPr>
            <a:r>
              <a:rPr lang="en-US" sz="2400" b="1" dirty="0">
                <a:solidFill>
                  <a:srgbClr val="FF0000"/>
                </a:solidFill>
              </a:rPr>
              <a:t>Aromatic structure</a:t>
            </a:r>
            <a:r>
              <a:rPr lang="en-US" sz="2400" b="1" dirty="0">
                <a:solidFill>
                  <a:srgbClr val="00B050"/>
                </a:solidFill>
              </a:rPr>
              <a:t>: determination of two or more functional group</a:t>
            </a:r>
          </a:p>
          <a:p>
            <a:pPr marL="0" indent="0" algn="just">
              <a:defRPr/>
            </a:pPr>
            <a:r>
              <a:rPr lang="en-US" sz="2400" b="1" dirty="0">
                <a:solidFill>
                  <a:srgbClr val="FF0000"/>
                </a:solidFill>
              </a:rPr>
              <a:t>Ex</a:t>
            </a:r>
            <a:r>
              <a:rPr lang="en-US" sz="2400" b="1" dirty="0">
                <a:solidFill>
                  <a:srgbClr val="FFFF00"/>
                </a:solidFill>
              </a:rPr>
              <a:t>: </a:t>
            </a:r>
            <a:r>
              <a:rPr lang="en-US" sz="2400" b="1" dirty="0">
                <a:solidFill>
                  <a:srgbClr val="FF0000"/>
                </a:solidFill>
              </a:rPr>
              <a:t>benzoin and </a:t>
            </a:r>
            <a:r>
              <a:rPr lang="en-US" sz="2400" b="1" dirty="0">
                <a:solidFill>
                  <a:srgbClr val="00B050"/>
                </a:solidFill>
              </a:rPr>
              <a:t>8 hydroxy quinoline</a:t>
            </a:r>
            <a:endParaRPr lang="en-IN" sz="2400" b="1" dirty="0">
              <a:solidFill>
                <a:srgbClr val="00B05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29</a:t>
            </a:fld>
            <a:endParaRPr lang="es-ES"/>
          </a:p>
        </p:txBody>
      </p:sp>
      <p:graphicFrame>
        <p:nvGraphicFramePr>
          <p:cNvPr id="46083" name="Object 4"/>
          <p:cNvGraphicFramePr>
            <a:graphicFrameLocks noChangeAspect="1"/>
          </p:cNvGraphicFramePr>
          <p:nvPr/>
        </p:nvGraphicFramePr>
        <p:xfrm>
          <a:off x="3429001" y="4581129"/>
          <a:ext cx="5400675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r:id="rId4" imgW="5401310" imgH="1701800" progId="">
                  <p:embed/>
                </p:oleObj>
              </mc:Choice>
              <mc:Fallback>
                <p:oleObj r:id="rId4" imgW="5401310" imgH="1701800" progId="">
                  <p:embed/>
                  <p:pic>
                    <p:nvPicPr>
                      <p:cNvPr id="4608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1" y="4581129"/>
                        <a:ext cx="5400675" cy="1704975"/>
                      </a:xfrm>
                      <a:prstGeom prst="rect">
                        <a:avLst/>
                      </a:prstGeom>
                      <a:blipFill dpi="0" rotWithShape="1">
                        <a:blip r:embed="rId6"/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4" name="Object 5"/>
          <p:cNvGraphicFramePr>
            <a:graphicFrameLocks noChangeAspect="1"/>
          </p:cNvGraphicFramePr>
          <p:nvPr/>
        </p:nvGraphicFramePr>
        <p:xfrm>
          <a:off x="3810000" y="1524000"/>
          <a:ext cx="41148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r:id="rId7" imgW="2269490" imgH="1389380" progId="">
                  <p:embed/>
                </p:oleObj>
              </mc:Choice>
              <mc:Fallback>
                <p:oleObj r:id="rId7" imgW="2269490" imgH="1389380" progId="">
                  <p:embed/>
                  <p:pic>
                    <p:nvPicPr>
                      <p:cNvPr id="4608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524000"/>
                        <a:ext cx="4114800" cy="1600200"/>
                      </a:xfrm>
                      <a:prstGeom prst="rect">
                        <a:avLst/>
                      </a:prstGeom>
                      <a:blipFill dpi="0" rotWithShape="1">
                        <a:blip r:embed="rId9"/>
                        <a:srcRect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58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2020888"/>
            <a:ext cx="8229600" cy="4075112"/>
          </a:xfrm>
          <a:prstGeom prst="rect">
            <a:avLst/>
          </a:prstGeom>
        </p:spPr>
        <p:txBody>
          <a:bodyPr/>
          <a:lstStyle/>
          <a:p>
            <a:pPr marL="0" indent="0" algn="just">
              <a:defRPr/>
            </a:pPr>
            <a:r>
              <a:rPr lang="en-US" sz="2400" b="1" dirty="0">
                <a:solidFill>
                  <a:srgbClr val="FF0000"/>
                </a:solidFill>
              </a:rPr>
              <a:t>Fluorescent indicators:</a:t>
            </a:r>
          </a:p>
          <a:p>
            <a:pPr marL="0" indent="0" algn="just">
              <a:defRPr/>
            </a:pPr>
            <a:r>
              <a:rPr lang="en-US" sz="2400" b="1" dirty="0"/>
              <a:t>Used in acid base titration specially for coloured substances.</a:t>
            </a:r>
          </a:p>
          <a:p>
            <a:pPr marL="0" indent="0" algn="just">
              <a:defRPr/>
            </a:pPr>
            <a:endParaRPr lang="en-US" sz="2400" b="1" dirty="0"/>
          </a:p>
          <a:p>
            <a:pPr marL="0" indent="0" algn="just">
              <a:defRPr/>
            </a:pPr>
            <a:r>
              <a:rPr lang="en-US" sz="2400" b="1" dirty="0"/>
              <a:t>Eosin :                              pH:  3-4   :  color less to </a:t>
            </a:r>
            <a:r>
              <a:rPr lang="en-US" sz="2400" b="1" dirty="0">
                <a:solidFill>
                  <a:srgbClr val="00B050"/>
                </a:solidFill>
              </a:rPr>
              <a:t>green</a:t>
            </a:r>
          </a:p>
          <a:p>
            <a:pPr marL="0" indent="0" algn="just">
              <a:defRPr/>
            </a:pPr>
            <a:r>
              <a:rPr lang="en-US" sz="2400" b="1" dirty="0"/>
              <a:t>Fluorescein :                   pH: 4-6  :   color less to </a:t>
            </a:r>
            <a:r>
              <a:rPr lang="en-US" sz="2400" b="1" dirty="0">
                <a:solidFill>
                  <a:srgbClr val="00B050"/>
                </a:solidFill>
              </a:rPr>
              <a:t>green</a:t>
            </a:r>
          </a:p>
          <a:p>
            <a:pPr marL="0" indent="0" algn="just">
              <a:defRPr/>
            </a:pPr>
            <a:r>
              <a:rPr lang="en-US" sz="2400" b="1" dirty="0"/>
              <a:t>Quinine sulphate:           pH: 3-5  :   </a:t>
            </a:r>
            <a:r>
              <a:rPr lang="en-US" sz="2400" b="1" dirty="0">
                <a:solidFill>
                  <a:srgbClr val="3366FF"/>
                </a:solidFill>
              </a:rPr>
              <a:t>blue</a:t>
            </a:r>
            <a:r>
              <a:rPr lang="en-US" sz="2400" b="1" dirty="0"/>
              <a:t> to </a:t>
            </a:r>
            <a:r>
              <a:rPr lang="en-US" sz="2400" b="1" dirty="0">
                <a:solidFill>
                  <a:srgbClr val="990000"/>
                </a:solidFill>
              </a:rPr>
              <a:t>violet</a:t>
            </a:r>
          </a:p>
          <a:p>
            <a:pPr marL="0" indent="0" algn="just">
              <a:defRPr/>
            </a:pPr>
            <a:r>
              <a:rPr lang="en-US" sz="2400" b="1" dirty="0"/>
              <a:t>2-napthaquinone            pH: 4.4-6.3 :</a:t>
            </a:r>
            <a:r>
              <a:rPr lang="en-US" sz="2400" b="1" dirty="0">
                <a:solidFill>
                  <a:srgbClr val="3366FF"/>
                </a:solidFill>
              </a:rPr>
              <a:t>blue</a:t>
            </a:r>
            <a:r>
              <a:rPr lang="en-US" sz="2400" b="1" dirty="0"/>
              <a:t> to colour less</a:t>
            </a:r>
          </a:p>
          <a:p>
            <a:pPr marL="0" indent="0" algn="just">
              <a:defRPr/>
            </a:pPr>
            <a:endParaRPr lang="en-US" sz="2400" b="1" dirty="0"/>
          </a:p>
          <a:p>
            <a:pPr algn="just">
              <a:defRPr/>
            </a:pPr>
            <a:endParaRPr lang="en-IN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30</a:t>
            </a:fld>
            <a:endParaRPr lang="es-E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84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1752600" y="1895922"/>
            <a:ext cx="845820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b="1" dirty="0">
                <a:solidFill>
                  <a:srgbClr val="FF0000"/>
                </a:solidFill>
              </a:rPr>
              <a:t>Organic analysis:</a:t>
            </a:r>
          </a:p>
          <a:p>
            <a:pPr algn="just">
              <a:defRPr/>
            </a:pPr>
            <a:endParaRPr lang="en-US" b="1" dirty="0">
              <a:solidFill>
                <a:srgbClr val="FF0000"/>
              </a:solidFill>
            </a:endParaRPr>
          </a:p>
          <a:p>
            <a:pPr algn="just">
              <a:defRPr/>
            </a:pPr>
            <a:endParaRPr lang="en-US" b="1" dirty="0">
              <a:solidFill>
                <a:srgbClr val="FF0000"/>
              </a:solidFill>
            </a:endParaRPr>
          </a:p>
          <a:p>
            <a:pPr algn="just">
              <a:defRPr/>
            </a:pPr>
            <a:r>
              <a:rPr lang="en-US" b="1" dirty="0">
                <a:solidFill>
                  <a:srgbClr val="FF0000"/>
                </a:solidFill>
              </a:rPr>
              <a:t>Determination of many organic compounds present in cigrate, smoke, automobile exhaust.</a:t>
            </a:r>
          </a:p>
          <a:p>
            <a:pPr algn="just">
              <a:defRPr/>
            </a:pPr>
            <a:r>
              <a:rPr lang="en-US" b="1" dirty="0">
                <a:solidFill>
                  <a:srgbClr val="FF0000"/>
                </a:solidFill>
              </a:rPr>
              <a:t>                                    Ex: benzopyrene </a:t>
            </a:r>
          </a:p>
          <a:p>
            <a:pPr algn="just">
              <a:defRPr/>
            </a:pPr>
            <a:endParaRPr lang="en-US" b="1" dirty="0">
              <a:solidFill>
                <a:srgbClr val="FF0000"/>
              </a:solidFill>
            </a:endParaRPr>
          </a:p>
          <a:p>
            <a:pPr algn="just">
              <a:defRPr/>
            </a:pPr>
            <a:endParaRPr lang="en-US" b="1" dirty="0">
              <a:solidFill>
                <a:srgbClr val="FF0000"/>
              </a:solidFill>
            </a:endParaRPr>
          </a:p>
          <a:p>
            <a:pPr algn="just">
              <a:defRPr/>
            </a:pPr>
            <a:endParaRPr lang="en-US" b="1" dirty="0">
              <a:solidFill>
                <a:srgbClr val="FF0000"/>
              </a:solidFill>
            </a:endParaRPr>
          </a:p>
          <a:p>
            <a:pPr algn="just">
              <a:defRPr/>
            </a:pPr>
            <a:endParaRPr lang="en-US" b="1" dirty="0">
              <a:solidFill>
                <a:srgbClr val="FF0000"/>
              </a:solidFill>
            </a:endParaRPr>
          </a:p>
          <a:p>
            <a:pPr algn="just">
              <a:defRPr/>
            </a:pPr>
            <a:endParaRPr lang="en-US" dirty="0">
              <a:solidFill>
                <a:srgbClr val="FF0000"/>
              </a:solidFill>
            </a:endParaRPr>
          </a:p>
          <a:p>
            <a:pPr algn="just">
              <a:defRPr/>
            </a:pPr>
            <a:endParaRPr lang="en-US" dirty="0">
              <a:solidFill>
                <a:srgbClr val="FF0000"/>
              </a:solidFill>
            </a:endParaRPr>
          </a:p>
          <a:p>
            <a:pPr algn="just"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31</a:t>
            </a:fld>
            <a:endParaRPr lang="es-E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88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19536" y="1700808"/>
            <a:ext cx="8229600" cy="4724400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defRPr/>
            </a:pPr>
            <a:r>
              <a:rPr lang="en-US" sz="2400" b="1" dirty="0">
                <a:solidFill>
                  <a:srgbClr val="FF0000"/>
                </a:solidFill>
              </a:rPr>
              <a:t>Pharmaceutical analysis:</a:t>
            </a:r>
          </a:p>
          <a:p>
            <a:pPr marL="0" indent="0" algn="just">
              <a:defRPr/>
            </a:pPr>
            <a:r>
              <a:rPr lang="en-US" sz="2400" b="1" dirty="0">
                <a:solidFill>
                  <a:srgbClr val="0D0D0D"/>
                </a:solidFill>
              </a:rPr>
              <a:t>Compound converted to fluorescent products by chemical reaction</a:t>
            </a:r>
            <a:r>
              <a:rPr lang="en-US" sz="2400" b="1" dirty="0"/>
              <a:t>.</a:t>
            </a:r>
          </a:p>
          <a:p>
            <a:pPr marL="0" indent="0" algn="just">
              <a:defRPr/>
            </a:pPr>
            <a:endParaRPr lang="en-US" sz="2400" b="1" dirty="0"/>
          </a:p>
          <a:p>
            <a:pPr marL="0" indent="0" algn="just">
              <a:defRPr/>
            </a:pPr>
            <a:r>
              <a:rPr lang="en-US" sz="2400" b="1" dirty="0"/>
              <a:t>                                                       excitation    emission</a:t>
            </a:r>
          </a:p>
          <a:p>
            <a:pPr marL="0" indent="0" algn="just">
              <a:buFontTx/>
              <a:buAutoNum type="arabicPeriod"/>
              <a:defRPr/>
            </a:pPr>
            <a:r>
              <a:rPr lang="en-US" sz="2400" b="1" dirty="0"/>
              <a:t>hydrocortisone:  ethanol :        460                520</a:t>
            </a:r>
          </a:p>
          <a:p>
            <a:pPr marL="0" indent="0" algn="just">
              <a:buFontTx/>
              <a:buAutoNum type="arabicPeriod"/>
              <a:defRPr/>
            </a:pPr>
            <a:r>
              <a:rPr lang="en-US" sz="2400" b="1" dirty="0" err="1"/>
              <a:t>Nicotinamide</a:t>
            </a:r>
            <a:r>
              <a:rPr lang="en-US" sz="2400" b="1" dirty="0"/>
              <a:t>   :  </a:t>
            </a:r>
            <a:r>
              <a:rPr lang="en-US" sz="2400" b="1" dirty="0" err="1"/>
              <a:t>cyanogen</a:t>
            </a:r>
            <a:r>
              <a:rPr lang="en-US" sz="2400" b="1" dirty="0"/>
              <a:t>       250               430</a:t>
            </a:r>
          </a:p>
          <a:p>
            <a:pPr marL="0" indent="0" algn="just">
              <a:buFontTx/>
              <a:buAutoNum type="arabicPeriod"/>
              <a:defRPr/>
            </a:pPr>
            <a:r>
              <a:rPr lang="en-US" sz="2400" b="1" dirty="0" err="1"/>
              <a:t>Reserpine</a:t>
            </a:r>
            <a:r>
              <a:rPr lang="en-US" sz="2400" b="1" dirty="0"/>
              <a:t>         : oxidation        250                430</a:t>
            </a:r>
          </a:p>
          <a:p>
            <a:pPr marL="0" indent="0" algn="just">
              <a:defRPr/>
            </a:pPr>
            <a:endParaRPr lang="en-US" sz="2400" b="1" dirty="0"/>
          </a:p>
          <a:p>
            <a:pPr marL="0" indent="0" algn="just">
              <a:defRPr/>
            </a:pPr>
            <a:endParaRPr lang="en-US" dirty="0"/>
          </a:p>
          <a:p>
            <a:pPr marL="0" indent="0">
              <a:defRPr/>
            </a:pPr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32</a:t>
            </a:fld>
            <a:endParaRPr lang="es-E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94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ChangeArrowheads="1"/>
          </p:cNvSpPr>
          <p:nvPr/>
        </p:nvSpPr>
        <p:spPr bwMode="auto">
          <a:xfrm>
            <a:off x="2133600" y="304801"/>
            <a:ext cx="81534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b="1" dirty="0">
                <a:solidFill>
                  <a:srgbClr val="00B050"/>
                </a:solidFill>
              </a:rPr>
              <a:t>Determination of thiamine   vitamin B1</a:t>
            </a:r>
          </a:p>
          <a:p>
            <a:pPr algn="just">
              <a:defRPr/>
            </a:pPr>
            <a:r>
              <a:rPr lang="en-US" b="1" dirty="0">
                <a:solidFill>
                  <a:srgbClr val="FF0000"/>
                </a:solidFill>
              </a:rPr>
              <a:t>(  it is non fluorescent on oxidation  produce florescence)</a:t>
            </a:r>
          </a:p>
          <a:p>
            <a:pPr algn="just">
              <a:defRPr/>
            </a:pPr>
            <a:r>
              <a:rPr lang="en-US" b="1" dirty="0">
                <a:solidFill>
                  <a:srgbClr val="FF0000"/>
                </a:solidFill>
              </a:rPr>
              <a:t>Method:  sample is treated with  phosphatase ------- brings the (hydrolysis of  PO4 ester of thiamine)   ------ filtration</a:t>
            </a:r>
          </a:p>
          <a:p>
            <a:pPr algn="just">
              <a:defRPr/>
            </a:pPr>
            <a:r>
              <a:rPr lang="en-US" b="1" dirty="0">
                <a:solidFill>
                  <a:srgbClr val="FF0000"/>
                </a:solidFill>
              </a:rPr>
              <a:t> ( remove PO4 + insoluble matter)  -------  dilute to known volume with water ------- </a:t>
            </a:r>
          </a:p>
          <a:p>
            <a:pPr algn="just">
              <a:defRPr/>
            </a:pPr>
            <a:r>
              <a:rPr lang="en-US" b="1" dirty="0">
                <a:solidFill>
                  <a:srgbClr val="FF0000"/>
                </a:solidFill>
              </a:rPr>
              <a:t>divide into </a:t>
            </a:r>
            <a:r>
              <a:rPr lang="en-US" b="1" dirty="0">
                <a:solidFill>
                  <a:srgbClr val="3366FF"/>
                </a:solidFill>
              </a:rPr>
              <a:t>2 group-</a:t>
            </a:r>
            <a:r>
              <a:rPr lang="en-US" b="1" dirty="0">
                <a:solidFill>
                  <a:srgbClr val="FF0000"/>
                </a:solidFill>
              </a:rPr>
              <a:t>---- </a:t>
            </a:r>
          </a:p>
          <a:p>
            <a:pPr algn="just">
              <a:defRPr/>
            </a:pPr>
            <a:r>
              <a:rPr lang="en-US" b="1" dirty="0">
                <a:solidFill>
                  <a:srgbClr val="7030A0"/>
                </a:solidFill>
              </a:rPr>
              <a:t>one is used as blank </a:t>
            </a:r>
            <a:r>
              <a:rPr lang="en-US" b="1" dirty="0">
                <a:solidFill>
                  <a:srgbClr val="FF0000"/>
                </a:solidFill>
              </a:rPr>
              <a:t>----- </a:t>
            </a:r>
          </a:p>
          <a:p>
            <a:pPr algn="just">
              <a:defRPr/>
            </a:pPr>
            <a:r>
              <a:rPr lang="en-US" b="1" dirty="0">
                <a:solidFill>
                  <a:srgbClr val="FF0000"/>
                </a:solidFill>
              </a:rPr>
              <a:t>to another add </a:t>
            </a:r>
            <a:r>
              <a:rPr lang="en-US" b="1" dirty="0" err="1">
                <a:solidFill>
                  <a:srgbClr val="422C16"/>
                </a:solidFill>
              </a:rPr>
              <a:t>NaOH</a:t>
            </a:r>
            <a:r>
              <a:rPr lang="en-US" b="1" dirty="0">
                <a:solidFill>
                  <a:srgbClr val="422C16"/>
                </a:solidFill>
              </a:rPr>
              <a:t> + alcohol   ------ +  potassium ferricyanide</a:t>
            </a:r>
            <a:r>
              <a:rPr lang="en-US" b="1" dirty="0">
                <a:solidFill>
                  <a:srgbClr val="FF0000"/>
                </a:solidFill>
              </a:rPr>
              <a:t> ( oxidizing agent)  +  on shaking</a:t>
            </a:r>
          </a:p>
          <a:p>
            <a:pPr algn="just">
              <a:defRPr/>
            </a:pP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algn="just">
              <a:defRPr/>
            </a:pPr>
            <a:r>
              <a:rPr lang="en-US" b="1" dirty="0">
                <a:solidFill>
                  <a:srgbClr val="3366FF"/>
                </a:solidFill>
              </a:rPr>
              <a:t>( alcoholic extraction is separated  from aqueous layer) ------ examined in fluoromete</a:t>
            </a:r>
            <a:r>
              <a:rPr lang="en-US" dirty="0">
                <a:solidFill>
                  <a:srgbClr val="FF0000"/>
                </a:solidFill>
              </a:rPr>
              <a:t>r  </a:t>
            </a:r>
          </a:p>
          <a:p>
            <a:pPr>
              <a:defRPr/>
            </a:pPr>
            <a:endParaRPr lang="en-US" dirty="0">
              <a:solidFill>
                <a:srgbClr val="FF0000"/>
              </a:solidFill>
            </a:endParaRP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IN" dirty="0"/>
          </a:p>
        </p:txBody>
      </p:sp>
      <p:graphicFrame>
        <p:nvGraphicFramePr>
          <p:cNvPr id="48131" name="Object 1"/>
          <p:cNvGraphicFramePr>
            <a:graphicFrameLocks noChangeAspect="1"/>
          </p:cNvGraphicFramePr>
          <p:nvPr/>
        </p:nvGraphicFramePr>
        <p:xfrm>
          <a:off x="3287688" y="4365105"/>
          <a:ext cx="5562600" cy="176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r:id="rId3" imgW="3177540" imgH="1615440" progId="">
                  <p:embed/>
                </p:oleObj>
              </mc:Choice>
              <mc:Fallback>
                <p:oleObj r:id="rId3" imgW="3177540" imgH="1615440" progId="">
                  <p:embed/>
                  <p:pic>
                    <p:nvPicPr>
                      <p:cNvPr id="48131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688" y="4365105"/>
                        <a:ext cx="5562600" cy="1762125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33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59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1822648"/>
            <a:ext cx="8229600" cy="5638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defRPr/>
            </a:pPr>
            <a:r>
              <a:rPr lang="en-US" sz="1800" b="1" dirty="0">
                <a:solidFill>
                  <a:srgbClr val="FF0000"/>
                </a:solidFill>
              </a:rPr>
              <a:t>Determination of riboflavin</a:t>
            </a:r>
          </a:p>
          <a:p>
            <a:pPr marL="457200" indent="-457200" algn="just">
              <a:buFontTx/>
              <a:buAutoNum type="arabicPeriod"/>
              <a:defRPr/>
            </a:pPr>
            <a:r>
              <a:rPr lang="en-US" sz="2000" b="1" dirty="0"/>
              <a:t>Treat with acid + KMNO4 (OA) ----- FA</a:t>
            </a:r>
          </a:p>
          <a:p>
            <a:pPr marL="457200" indent="-457200" algn="just">
              <a:buFontTx/>
              <a:buAutoNum type="arabicPeriod"/>
              <a:defRPr/>
            </a:pPr>
            <a:r>
              <a:rPr lang="en-US" sz="2000" b="1" dirty="0"/>
              <a:t>Add sodium dithionate ----- measure the fluorescence intensity (FB)</a:t>
            </a:r>
          </a:p>
          <a:p>
            <a:pPr marL="0" indent="0" algn="just">
              <a:defRPr/>
            </a:pPr>
            <a:r>
              <a:rPr lang="en-US" sz="2000" b="1" dirty="0"/>
              <a:t> standard substance  ---- measure the fluorescence intensity (FC)</a:t>
            </a:r>
          </a:p>
          <a:p>
            <a:pPr marL="457200" indent="-457200" algn="just">
              <a:buFontTx/>
              <a:buAutoNum type="arabicPeriod"/>
              <a:defRPr/>
            </a:pPr>
            <a:r>
              <a:rPr lang="en-US" sz="2000" b="1" dirty="0"/>
              <a:t>Measure the concentration of fluorescent material</a:t>
            </a:r>
          </a:p>
          <a:p>
            <a:pPr marL="0" indent="0" algn="just">
              <a:defRPr/>
            </a:pPr>
            <a:r>
              <a:rPr lang="en-US" sz="2400" b="1" dirty="0"/>
              <a:t>FB-FA            mx</a:t>
            </a:r>
          </a:p>
          <a:p>
            <a:pPr marL="0" indent="0" algn="just">
              <a:defRPr/>
            </a:pPr>
            <a:r>
              <a:rPr lang="en-US" sz="2400" b="1" dirty="0"/>
              <a:t>---------   =  -------- = </a:t>
            </a:r>
            <a:r>
              <a:rPr lang="en-US" sz="2000" b="1" dirty="0"/>
              <a:t>mass of riboflavin in sample + standard </a:t>
            </a:r>
            <a:endParaRPr lang="en-US" sz="2400" b="1" dirty="0"/>
          </a:p>
          <a:p>
            <a:pPr marL="0" indent="0" algn="just">
              <a:defRPr/>
            </a:pPr>
            <a:r>
              <a:rPr lang="en-US" sz="2400" b="1" dirty="0"/>
              <a:t>FC-FA          mx+ </a:t>
            </a:r>
            <a:r>
              <a:rPr lang="en-US" sz="2400" b="1" dirty="0" err="1"/>
              <a:t>ms</a:t>
            </a:r>
            <a:endParaRPr lang="en-US" sz="24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34</a:t>
            </a:fld>
            <a:endParaRPr lang="es-E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17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2020888"/>
            <a:ext cx="8229600" cy="4075112"/>
          </a:xfrm>
          <a:prstGeom prst="rect">
            <a:avLst/>
          </a:prstGeom>
        </p:spPr>
        <p:txBody>
          <a:bodyPr/>
          <a:lstStyle/>
          <a:p>
            <a:pPr marL="0" indent="0" algn="just">
              <a:defRPr/>
            </a:pPr>
            <a:r>
              <a:rPr lang="en-US" sz="2400" b="1" dirty="0">
                <a:solidFill>
                  <a:srgbClr val="FF0000"/>
                </a:solidFill>
              </a:rPr>
              <a:t>Determination of quinine sulphate</a:t>
            </a:r>
          </a:p>
          <a:p>
            <a:pPr marL="0" indent="0" algn="just">
              <a:defRPr/>
            </a:pPr>
            <a:r>
              <a:rPr lang="en-US" sz="2400" b="1" dirty="0"/>
              <a:t> quinine sulphate in 0.1N H2SO4 --- on serial dilution --- measure the fluorescence--- by plotting the graph                 		</a:t>
            </a:r>
          </a:p>
          <a:p>
            <a:pPr marL="0" indent="0" algn="just">
              <a:defRPr/>
            </a:pPr>
            <a:r>
              <a:rPr lang="en-US" sz="2400" b="1" dirty="0"/>
              <a:t>		fluorescence v/s concentration</a:t>
            </a:r>
          </a:p>
          <a:p>
            <a:pPr>
              <a:defRPr/>
            </a:pPr>
            <a:endParaRPr lang="en-IN" sz="24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35</a:t>
            </a:fld>
            <a:endParaRPr lang="es-E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02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228600"/>
            <a:ext cx="8229600" cy="5867400"/>
          </a:xfrm>
          <a:prstGeom prst="rect">
            <a:avLst/>
          </a:prstGeom>
        </p:spPr>
        <p:txBody>
          <a:bodyPr/>
          <a:lstStyle/>
          <a:p>
            <a:pPr marL="0" indent="0" algn="just">
              <a:defRPr/>
            </a:pPr>
            <a:endParaRPr lang="en-US" sz="2800" b="1" dirty="0"/>
          </a:p>
          <a:p>
            <a:pPr marL="0" indent="0" algn="just">
              <a:defRPr/>
            </a:pPr>
            <a:r>
              <a:rPr lang="en-US" sz="2800" dirty="0">
                <a:solidFill>
                  <a:srgbClr val="7030A0"/>
                </a:solidFill>
              </a:rPr>
              <a:t>Determination of tetracycline in serum</a:t>
            </a:r>
          </a:p>
          <a:p>
            <a:pPr algn="just">
              <a:defRPr/>
            </a:pPr>
            <a:r>
              <a:rPr lang="en-US" sz="2800" dirty="0">
                <a:solidFill>
                  <a:srgbClr val="7030A0"/>
                </a:solidFill>
              </a:rPr>
              <a:t>Tetracycline is converted to </a:t>
            </a:r>
            <a:r>
              <a:rPr lang="en-US" sz="2800" b="1" dirty="0" err="1">
                <a:solidFill>
                  <a:srgbClr val="7030A0"/>
                </a:solidFill>
              </a:rPr>
              <a:t>anhydrotetracyclin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dirty="0">
                <a:solidFill>
                  <a:srgbClr val="7030A0"/>
                </a:solidFill>
              </a:rPr>
              <a:t>------------fluorescence   (quantum yield is less)----- on subsequent </a:t>
            </a:r>
            <a:r>
              <a:rPr lang="en-US" sz="2800" b="1" dirty="0">
                <a:solidFill>
                  <a:srgbClr val="7030A0"/>
                </a:solidFill>
              </a:rPr>
              <a:t>complexation with aluminum</a:t>
            </a:r>
            <a:r>
              <a:rPr lang="en-US" sz="2800" dirty="0">
                <a:solidFill>
                  <a:srgbClr val="7030A0"/>
                </a:solidFill>
              </a:rPr>
              <a:t> ---- fluorescence with increase sensitivity</a:t>
            </a:r>
            <a:endParaRPr lang="en-IN" sz="2800" dirty="0">
              <a:solidFill>
                <a:srgbClr val="7030A0"/>
              </a:solidFill>
            </a:endParaRPr>
          </a:p>
          <a:p>
            <a:pPr marL="0" indent="0" algn="just">
              <a:defRPr/>
            </a:pPr>
            <a:endParaRPr lang="en-US" sz="2800" b="1" dirty="0"/>
          </a:p>
          <a:p>
            <a:pPr marL="0" indent="0" algn="just">
              <a:defRPr/>
            </a:pPr>
            <a:r>
              <a:rPr lang="en-US" sz="2800" b="1" dirty="0">
                <a:solidFill>
                  <a:srgbClr val="00FF00"/>
                </a:solidFill>
              </a:rPr>
              <a:t>Special application:</a:t>
            </a:r>
          </a:p>
          <a:p>
            <a:pPr marL="0" indent="0" algn="just">
              <a:defRPr/>
            </a:pPr>
            <a:r>
              <a:rPr lang="en-US" sz="2800" b="1" dirty="0">
                <a:solidFill>
                  <a:srgbClr val="C339B6"/>
                </a:solidFill>
              </a:rPr>
              <a:t>Investigation of chemical structure and process</a:t>
            </a:r>
          </a:p>
          <a:p>
            <a:pPr marL="0" indent="0" algn="just">
              <a:defRPr/>
            </a:pPr>
            <a:r>
              <a:rPr lang="en-US" sz="2800" b="1" dirty="0">
                <a:solidFill>
                  <a:srgbClr val="C339B6"/>
                </a:solidFill>
              </a:rPr>
              <a:t>Hydrogen bonding ,  </a:t>
            </a:r>
            <a:r>
              <a:rPr lang="en-US" sz="2800" b="1" dirty="0" err="1">
                <a:solidFill>
                  <a:srgbClr val="C339B6"/>
                </a:solidFill>
              </a:rPr>
              <a:t>cis</a:t>
            </a:r>
            <a:r>
              <a:rPr lang="en-US" sz="2800" b="1" dirty="0">
                <a:solidFill>
                  <a:srgbClr val="C339B6"/>
                </a:solidFill>
              </a:rPr>
              <a:t>-trans isomers, polymerization, </a:t>
            </a:r>
            <a:r>
              <a:rPr lang="en-US" sz="2800" b="1" dirty="0" err="1">
                <a:solidFill>
                  <a:srgbClr val="C339B6"/>
                </a:solidFill>
              </a:rPr>
              <a:t>tautomersim</a:t>
            </a:r>
            <a:endParaRPr lang="en-US" sz="2800" b="1" dirty="0">
              <a:solidFill>
                <a:srgbClr val="C339B6"/>
              </a:solidFill>
            </a:endParaRPr>
          </a:p>
          <a:p>
            <a:pPr marL="0" indent="0" algn="just">
              <a:defRPr/>
            </a:pPr>
            <a:endParaRPr lang="en-US" sz="2800" b="1" dirty="0"/>
          </a:p>
          <a:p>
            <a:pPr>
              <a:defRPr/>
            </a:pPr>
            <a:endParaRPr lang="en-IN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36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473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5C8BD-7A20-4E1A-BED1-359E363DF51F}" type="slidenum">
              <a:rPr lang="es-ES" smtClean="0"/>
              <a:pPr/>
              <a:t>37</a:t>
            </a:fld>
            <a:endParaRPr lang="es-ES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1828800" y="1720850"/>
            <a:ext cx="86106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dirty="0">
                <a:solidFill>
                  <a:srgbClr val="FFC000"/>
                </a:solidFill>
              </a:rPr>
              <a:t>Chemical analysis</a:t>
            </a:r>
            <a:r>
              <a:rPr lang="en-US" dirty="0"/>
              <a:t>:  quantitative and qualitative analysis</a:t>
            </a:r>
          </a:p>
          <a:p>
            <a:pPr algn="just">
              <a:defRPr/>
            </a:pPr>
            <a:r>
              <a:rPr lang="en-US" dirty="0">
                <a:solidFill>
                  <a:srgbClr val="FFC000"/>
                </a:solidFill>
              </a:rPr>
              <a:t>Detection of impurities:</a:t>
            </a:r>
            <a:r>
              <a:rPr lang="en-US" dirty="0"/>
              <a:t>   </a:t>
            </a:r>
          </a:p>
          <a:p>
            <a:pPr algn="just">
              <a:defRPr/>
            </a:pPr>
            <a:r>
              <a:rPr lang="en-US" dirty="0"/>
              <a:t>Cyclohexane ------ purified until it shows  no trace of benzene at 2600A</a:t>
            </a:r>
            <a:r>
              <a:rPr lang="en-US" baseline="30000" dirty="0"/>
              <a:t>O   </a:t>
            </a:r>
            <a:endParaRPr lang="en-US" dirty="0"/>
          </a:p>
          <a:p>
            <a:pPr algn="just">
              <a:defRPr/>
            </a:pPr>
            <a:endParaRPr lang="en-US" dirty="0"/>
          </a:p>
          <a:p>
            <a:pPr algn="just">
              <a:defRPr/>
            </a:pPr>
            <a:r>
              <a:rPr lang="en-US" dirty="0"/>
              <a:t>Estimation of single component  ----- vitamin A</a:t>
            </a:r>
          </a:p>
          <a:p>
            <a:pPr algn="just">
              <a:defRPr/>
            </a:pPr>
            <a:endParaRPr lang="en-US" dirty="0"/>
          </a:p>
          <a:p>
            <a:pPr algn="just">
              <a:defRPr/>
            </a:pPr>
            <a:endParaRPr lang="en-US" dirty="0"/>
          </a:p>
          <a:p>
            <a:pPr algn="just">
              <a:defRPr/>
            </a:pPr>
            <a:endParaRPr lang="en-US" dirty="0"/>
          </a:p>
          <a:p>
            <a:pPr algn="just">
              <a:defRPr/>
            </a:pPr>
            <a:endParaRPr lang="en-US" dirty="0"/>
          </a:p>
          <a:p>
            <a:pPr algn="just">
              <a:defRPr/>
            </a:pPr>
            <a:endParaRPr lang="en-US" dirty="0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82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2895600" y="5791201"/>
            <a:ext cx="716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517525" algn="l"/>
              </a:tabLst>
            </a:pPr>
            <a:r>
              <a:rPr lang="en-US" altLang="zh-CN" sz="2800" b="1"/>
              <a:t>Fluorescence and Phosphorescence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1524000" y="609600"/>
          <a:ext cx="9144000" cy="440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Document" r:id="rId3" imgW="5606796" imgH="2703576" progId="Word.Document.8">
                  <p:embed/>
                </p:oleObj>
              </mc:Choice>
              <mc:Fallback>
                <p:oleObj name="Document" r:id="rId3" imgW="5606796" imgH="2703576" progId="Word.Document.8">
                  <p:embed/>
                  <p:pic>
                    <p:nvPicPr>
                      <p:cNvPr id="10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609600"/>
                        <a:ext cx="9144000" cy="440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AutoShape 6"/>
          <p:cNvSpPr>
            <a:spLocks noChangeArrowheads="1"/>
          </p:cNvSpPr>
          <p:nvPr/>
        </p:nvSpPr>
        <p:spPr bwMode="auto">
          <a:xfrm>
            <a:off x="5715000" y="4876800"/>
            <a:ext cx="762000" cy="914400"/>
          </a:xfrm>
          <a:prstGeom prst="downArrow">
            <a:avLst>
              <a:gd name="adj1" fmla="val 50000"/>
              <a:gd name="adj2" fmla="val 3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A5E4C-4E62-4898-924B-F84CFF2DAA8D}" type="slidenum">
              <a:rPr lang="es-ES" smtClean="0"/>
              <a:pPr/>
              <a:t>38</a:t>
            </a:fld>
            <a:endParaRPr lang="es-ES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1752600" y="457200"/>
            <a:ext cx="8763000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 b="1">
                <a:latin typeface="Times" pitchFamily="18" charset="0"/>
              </a:rPr>
              <a:t>	</a:t>
            </a:r>
            <a:r>
              <a:rPr lang="en-US" altLang="zh-CN" b="1">
                <a:solidFill>
                  <a:srgbClr val="FF0000"/>
                </a:solidFill>
              </a:rPr>
              <a:t>Comparison of Fluorescence and Phosphorescence</a:t>
            </a:r>
            <a:endParaRPr lang="en-US" altLang="zh-CN">
              <a:solidFill>
                <a:srgbClr val="FF0000"/>
              </a:solidFill>
            </a:endParaRPr>
          </a:p>
          <a:p>
            <a:endParaRPr lang="en-US" altLang="zh-CN" sz="2200">
              <a:solidFill>
                <a:srgbClr val="FF0000"/>
              </a:solidFill>
            </a:endParaRPr>
          </a:p>
          <a:p>
            <a:r>
              <a:rPr lang="en-US" altLang="zh-CN" sz="2200"/>
              <a:t>		</a:t>
            </a:r>
            <a:r>
              <a:rPr lang="en-US" altLang="zh-CN" sz="2200" b="1">
                <a:solidFill>
                  <a:srgbClr val="00B050"/>
                </a:solidFill>
              </a:rPr>
              <a:t>Fluorescence	</a:t>
            </a:r>
            <a:r>
              <a:rPr lang="en-US" altLang="zh-CN" sz="2200" b="1"/>
              <a:t>		</a:t>
            </a:r>
            <a:r>
              <a:rPr lang="en-US" altLang="zh-CN" sz="2200" b="1">
                <a:solidFill>
                  <a:srgbClr val="00B0F0"/>
                </a:solidFill>
              </a:rPr>
              <a:t>Phosphorescence</a:t>
            </a:r>
            <a:r>
              <a:rPr lang="en-US" altLang="zh-CN" sz="2200" b="1"/>
              <a:t> 	</a:t>
            </a:r>
            <a:endParaRPr lang="en-US" altLang="zh-CN" sz="2200"/>
          </a:p>
          <a:p>
            <a:r>
              <a:rPr lang="en-US" altLang="zh-CN" sz="2200">
                <a:solidFill>
                  <a:srgbClr val="FF0000"/>
                </a:solidFill>
              </a:rPr>
              <a:t>life time</a:t>
            </a:r>
            <a:r>
              <a:rPr lang="en-US" altLang="zh-CN" sz="2200"/>
              <a:t>	short, &lt; 10</a:t>
            </a:r>
            <a:r>
              <a:rPr lang="en-US" altLang="zh-CN" sz="2200" baseline="30000"/>
              <a:t>-5</a:t>
            </a:r>
            <a:r>
              <a:rPr lang="en-US" altLang="zh-CN" sz="2200"/>
              <a:t>s			long, several seconds </a:t>
            </a:r>
          </a:p>
          <a:p>
            <a:r>
              <a:rPr lang="en-US" altLang="zh-CN" sz="2200">
                <a:solidFill>
                  <a:srgbClr val="FFC000"/>
                </a:solidFill>
              </a:rPr>
              <a:t>electron spin</a:t>
            </a:r>
            <a:r>
              <a:rPr lang="en-US" altLang="zh-CN" sz="2200"/>
              <a:t>		no				yes	</a:t>
            </a:r>
          </a:p>
          <a:p>
            <a:r>
              <a:rPr lang="en-US" altLang="zh-CN" sz="2200">
                <a:solidFill>
                  <a:srgbClr val="00B050"/>
                </a:solidFill>
              </a:rPr>
              <a:t>excited states</a:t>
            </a:r>
            <a:r>
              <a:rPr lang="en-US" altLang="zh-CN" sz="2200"/>
              <a:t>		singlet				triplet	</a:t>
            </a:r>
          </a:p>
          <a:p>
            <a:r>
              <a:rPr lang="en-US" altLang="zh-CN" sz="2200">
                <a:solidFill>
                  <a:srgbClr val="0070C0"/>
                </a:solidFill>
              </a:rPr>
              <a:t>quantum yield </a:t>
            </a:r>
            <a:r>
              <a:rPr lang="en-US" altLang="zh-CN" sz="2200"/>
              <a:t>		high 				low	</a:t>
            </a:r>
          </a:p>
          <a:p>
            <a:r>
              <a:rPr lang="en-US" altLang="zh-CN" sz="2200"/>
              <a:t>temperature	most temperature 	low temperature more likely</a:t>
            </a:r>
            <a:r>
              <a:rPr lang="en-US" altLang="zh-CN" sz="2000"/>
              <a:t>	</a:t>
            </a:r>
          </a:p>
        </p:txBody>
      </p:sp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1981200" y="4210050"/>
            <a:ext cx="7848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0000FF"/>
                </a:solidFill>
              </a:rPr>
              <a:t>Resonance fluorescence</a:t>
            </a:r>
            <a:r>
              <a:rPr lang="en-US" altLang="zh-CN"/>
              <a:t>: absorbed radiation is re-emitted without a change in frequency.</a:t>
            </a:r>
          </a:p>
          <a:p>
            <a:endParaRPr lang="en-US" altLang="zh-CN"/>
          </a:p>
          <a:p>
            <a:r>
              <a:rPr lang="en-US" altLang="zh-CN" b="1">
                <a:solidFill>
                  <a:srgbClr val="0000FF"/>
                </a:solidFill>
              </a:rPr>
              <a:t>Stokes shift</a:t>
            </a:r>
            <a:r>
              <a:rPr lang="en-US" altLang="zh-CN"/>
              <a:t>: molecular fluorescence bands are shifted to wavelengths that are longer than the resonance line.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A5E4C-4E62-4898-924B-F84CFF2DAA8D}" type="slidenum">
              <a:rPr lang="es-ES" smtClean="0"/>
              <a:pPr/>
              <a:t>39</a:t>
            </a:fld>
            <a:endParaRPr lang="es-E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/>
      <p:bldP spid="819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133600" y="533400"/>
            <a:ext cx="739140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altLang="zh-CN" sz="3600" b="1">
                <a:solidFill>
                  <a:srgbClr val="FF0000"/>
                </a:solidFill>
              </a:rPr>
              <a:t>Luminescence:</a:t>
            </a:r>
            <a:r>
              <a:rPr lang="en-US" altLang="zh-CN" sz="3200" b="1">
                <a:solidFill>
                  <a:srgbClr val="FF0000"/>
                </a:solidFill>
              </a:rPr>
              <a:t> </a:t>
            </a:r>
          </a:p>
          <a:p>
            <a:pPr marL="457200" indent="-457200"/>
            <a:endParaRPr lang="en-US" altLang="zh-CN" sz="3200" b="1">
              <a:solidFill>
                <a:srgbClr val="FF0000"/>
              </a:solidFill>
            </a:endParaRPr>
          </a:p>
          <a:p>
            <a:pPr marL="457200" indent="-457200">
              <a:buFontTx/>
              <a:buAutoNum type="arabicPeriod"/>
            </a:pPr>
            <a:r>
              <a:rPr lang="en-US" altLang="zh-CN" sz="2800" b="1">
                <a:solidFill>
                  <a:schemeClr val="bg2"/>
                </a:solidFill>
              </a:rPr>
              <a:t>Energy diagram and basic concepts</a:t>
            </a:r>
          </a:p>
          <a:p>
            <a:pPr marL="457200" indent="-457200"/>
            <a:endParaRPr lang="en-US" altLang="zh-CN" sz="2800" b="1">
              <a:solidFill>
                <a:schemeClr val="bg2"/>
              </a:solidFill>
            </a:endParaRPr>
          </a:p>
          <a:p>
            <a:pPr marL="457200" indent="-457200"/>
            <a:r>
              <a:rPr lang="en-US" altLang="zh-CN" sz="2800" b="1">
                <a:solidFill>
                  <a:srgbClr val="0000FF"/>
                </a:solidFill>
              </a:rPr>
              <a:t>2. The factors affect fluorescence</a:t>
            </a:r>
          </a:p>
          <a:p>
            <a:pPr marL="457200" indent="-457200"/>
            <a:endParaRPr lang="en-US" altLang="zh-CN" sz="2800" b="1"/>
          </a:p>
          <a:p>
            <a:pPr marL="457200" indent="-457200"/>
            <a:r>
              <a:rPr lang="en-US" altLang="zh-CN" sz="2800" b="1"/>
              <a:t>3. Excitation and emission spectra</a:t>
            </a:r>
          </a:p>
          <a:p>
            <a:pPr marL="457200" indent="-457200"/>
            <a:endParaRPr lang="en-US" altLang="zh-CN" sz="2800" b="1"/>
          </a:p>
          <a:p>
            <a:pPr marL="457200" indent="-457200"/>
            <a:r>
              <a:rPr lang="en-US" altLang="zh-CN" sz="2800" b="1"/>
              <a:t>4. Instrumentation</a:t>
            </a:r>
          </a:p>
          <a:p>
            <a:pPr marL="457200" indent="-457200"/>
            <a:endParaRPr lang="en-US" altLang="zh-CN" sz="2800" b="1"/>
          </a:p>
          <a:p>
            <a:pPr marL="457200" indent="-457200"/>
            <a:r>
              <a:rPr lang="en-US" altLang="zh-CN" sz="2800" b="1"/>
              <a:t>5. Applications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A5E4C-4E62-4898-924B-F84CFF2DAA8D}" type="slidenum">
              <a:rPr lang="es-ES" smtClean="0"/>
              <a:pPr/>
              <a:t>40</a:t>
            </a:fld>
            <a:endParaRPr lang="es-E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1828801" y="304801"/>
            <a:ext cx="8615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Effect of Concentration on Fluorescence Intensity</a:t>
            </a: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4876800" y="1701801"/>
            <a:ext cx="21272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/>
              <a:t>F = K’ (I</a:t>
            </a:r>
            <a:r>
              <a:rPr lang="en-US" sz="2800" b="1" i="1" baseline="-25000"/>
              <a:t>0</a:t>
            </a:r>
            <a:r>
              <a:rPr lang="en-US" sz="2800" b="1" i="1"/>
              <a:t> –I)</a:t>
            </a:r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3336926" y="1106488"/>
            <a:ext cx="39164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Power of fluorescence emission F</a:t>
            </a:r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1905000" y="2362200"/>
            <a:ext cx="8305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I</a:t>
            </a:r>
            <a:r>
              <a:rPr lang="en-US" b="1" baseline="-25000"/>
              <a:t>0</a:t>
            </a:r>
            <a:r>
              <a:rPr lang="en-US" b="1"/>
              <a:t> and I are the intensities of excitation lights before and after absorbed by the analytes.  K’ is the constant</a:t>
            </a:r>
          </a:p>
          <a:p>
            <a:r>
              <a:rPr lang="en-US" b="1"/>
              <a:t>related to the quantum yield</a:t>
            </a:r>
          </a:p>
        </p:txBody>
      </p:sp>
      <p:sp>
        <p:nvSpPr>
          <p:cNvPr id="13318" name="Text Box 9"/>
          <p:cNvSpPr txBox="1">
            <a:spLocks noChangeArrowheads="1"/>
          </p:cNvSpPr>
          <p:nvPr/>
        </p:nvSpPr>
        <p:spPr bwMode="auto">
          <a:xfrm>
            <a:off x="5029201" y="3657601"/>
            <a:ext cx="21323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/>
              <a:t>I/I</a:t>
            </a:r>
            <a:r>
              <a:rPr lang="en-US" sz="3200" b="1" baseline="-25000"/>
              <a:t>0</a:t>
            </a:r>
            <a:r>
              <a:rPr lang="en-US" sz="3200" b="1"/>
              <a:t> = 10</a:t>
            </a:r>
            <a:r>
              <a:rPr lang="en-US" sz="3200" b="1" baseline="30000"/>
              <a:t>-</a:t>
            </a:r>
            <a:r>
              <a:rPr lang="en-US" sz="3200" b="1" baseline="30000">
                <a:latin typeface="Symbol" pitchFamily="18" charset="2"/>
              </a:rPr>
              <a:t>e</a:t>
            </a:r>
            <a:r>
              <a:rPr lang="en-US" sz="3200" b="1" baseline="30000"/>
              <a:t>bc</a:t>
            </a:r>
          </a:p>
        </p:txBody>
      </p:sp>
      <p:sp>
        <p:nvSpPr>
          <p:cNvPr id="13319" name="Text Box 10"/>
          <p:cNvSpPr txBox="1">
            <a:spLocks noChangeArrowheads="1"/>
          </p:cNvSpPr>
          <p:nvPr/>
        </p:nvSpPr>
        <p:spPr bwMode="auto">
          <a:xfrm>
            <a:off x="4648200" y="4267201"/>
            <a:ext cx="419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i="1"/>
              <a:t>F = K’ I</a:t>
            </a:r>
            <a:r>
              <a:rPr lang="en-US" sz="2800" b="1" i="1" baseline="-25000"/>
              <a:t>0</a:t>
            </a:r>
            <a:r>
              <a:rPr lang="en-US" sz="2800" b="1" i="1"/>
              <a:t> (1–10</a:t>
            </a:r>
            <a:r>
              <a:rPr lang="en-US" sz="2800" b="1" i="1" baseline="30000"/>
              <a:t>-</a:t>
            </a:r>
            <a:r>
              <a:rPr lang="en-US" sz="2800" b="1" i="1" baseline="30000">
                <a:latin typeface="Symbol" pitchFamily="18" charset="2"/>
              </a:rPr>
              <a:t>e</a:t>
            </a:r>
            <a:r>
              <a:rPr lang="en-US" sz="2800" b="1" i="1" baseline="30000"/>
              <a:t>bc</a:t>
            </a:r>
            <a:r>
              <a:rPr lang="en-US" sz="2800" b="1" i="1"/>
              <a:t>)</a:t>
            </a:r>
          </a:p>
        </p:txBody>
      </p:sp>
      <p:sp>
        <p:nvSpPr>
          <p:cNvPr id="13320" name="Text Box 11"/>
          <p:cNvSpPr txBox="1">
            <a:spLocks noChangeArrowheads="1"/>
          </p:cNvSpPr>
          <p:nvPr/>
        </p:nvSpPr>
        <p:spPr bwMode="auto">
          <a:xfrm>
            <a:off x="3581400" y="4953001"/>
            <a:ext cx="6477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i="1"/>
              <a:t>F = 2.3 K’ I</a:t>
            </a:r>
            <a:r>
              <a:rPr lang="en-US" sz="2800" b="1" i="1" baseline="-25000"/>
              <a:t>0</a:t>
            </a:r>
            <a:r>
              <a:rPr lang="en-US" sz="2800" b="1" i="1"/>
              <a:t> </a:t>
            </a:r>
            <a:r>
              <a:rPr lang="en-US" sz="2800" b="1">
                <a:latin typeface="Symbol" pitchFamily="18" charset="2"/>
              </a:rPr>
              <a:t>e</a:t>
            </a:r>
            <a:r>
              <a:rPr lang="en-US" sz="2800" b="1"/>
              <a:t>bc,   (when </a:t>
            </a:r>
            <a:r>
              <a:rPr lang="en-US" sz="2800" b="1">
                <a:latin typeface="Symbol" pitchFamily="18" charset="2"/>
              </a:rPr>
              <a:t>e</a:t>
            </a:r>
            <a:r>
              <a:rPr lang="en-US" sz="2800" b="1"/>
              <a:t>bc&lt;0.05)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RDP</a:t>
            </a:r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A5E4C-4E62-4898-924B-F84CFF2DAA8D}" type="slidenum">
              <a:rPr lang="es-ES" smtClean="0"/>
              <a:pPr/>
              <a:t>41</a:t>
            </a:fld>
            <a:endParaRPr lang="es-ES"/>
          </a:p>
        </p:txBody>
      </p:sp>
      <p:pic>
        <p:nvPicPr>
          <p:cNvPr id="12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5393</TotalTime>
  <Words>1322</Words>
  <Application>Microsoft Office PowerPoint</Application>
  <PresentationFormat>Widescreen</PresentationFormat>
  <Paragraphs>325</Paragraphs>
  <Slides>41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宋体</vt:lpstr>
      <vt:lpstr>Arial</vt:lpstr>
      <vt:lpstr>Calibri</vt:lpstr>
      <vt:lpstr>Lucida Handwriting</vt:lpstr>
      <vt:lpstr>Symbol</vt:lpstr>
      <vt:lpstr>Times</vt:lpstr>
      <vt:lpstr>Times New Roman</vt:lpstr>
      <vt:lpstr>Office Theme</vt:lpstr>
      <vt:lpstr>1_Office Theme</vt:lpstr>
      <vt:lpstr>2_Office Theme</vt:lpstr>
      <vt:lpstr>Document</vt:lpstr>
      <vt:lpstr>Molecular luminescence FLUORiMETRY  AND PHOSPHORIMETRY</vt:lpstr>
      <vt:lpstr>What makes a compound UV active? </vt:lpstr>
      <vt:lpstr>What are fluorescent compounds? </vt:lpstr>
      <vt:lpstr>Principles of Fluorescence</vt:lpstr>
      <vt:lpstr>Energy level diagram  (Jablonski diagram) </vt:lpstr>
      <vt:lpstr>FLUOROSENCE   QUENCHING </vt:lpstr>
      <vt:lpstr>Factors affecting the fluorescence </vt:lpstr>
      <vt:lpstr>PowerPoint Presentation</vt:lpstr>
      <vt:lpstr>Nature of the substituents </vt:lpstr>
      <vt:lpstr>. Effect of structural rigidity </vt:lpstr>
      <vt:lpstr>Quantum efficiency </vt:lpstr>
      <vt:lpstr>PowerPoint Presentation</vt:lpstr>
      <vt:lpstr>PowerPoint Presentation</vt:lpstr>
      <vt:lpstr>Formation of metal complex </vt:lpstr>
      <vt:lpstr>Fluorescence measurement</vt:lpstr>
      <vt:lpstr>instrumentation</vt:lpstr>
      <vt:lpstr>Block diagram of fluorometer</vt:lpstr>
      <vt:lpstr>Spectrofluorometer</vt:lpstr>
      <vt:lpstr>Spectrofluorometer </vt:lpstr>
      <vt:lpstr>source</vt:lpstr>
      <vt:lpstr>PowerPoint Presentation</vt:lpstr>
      <vt:lpstr>PowerPoint Presentation</vt:lpstr>
      <vt:lpstr>Components of a fluorometer of a spectro-fluorometer.</vt:lpstr>
      <vt:lpstr>PowerPoint Presentation</vt:lpstr>
      <vt:lpstr>spectrofluorometer.</vt:lpstr>
      <vt:lpstr>application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User</cp:lastModifiedBy>
  <cp:revision>644</cp:revision>
  <dcterms:created xsi:type="dcterms:W3CDTF">2010-05-23T14:28:12Z</dcterms:created>
  <dcterms:modified xsi:type="dcterms:W3CDTF">2024-09-12T16:11:05Z</dcterms:modified>
</cp:coreProperties>
</file>