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07" r:id="rId1"/>
  </p:sldMasterIdLst>
  <p:notesMasterIdLst>
    <p:notesMasterId r:id="rId4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13004800" cy="7315200"/>
  <p:notesSz cx="13004800" cy="73152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708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635625" cy="366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7366000" y="0"/>
            <a:ext cx="5635625" cy="366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F5BC59-8D6D-484F-905E-9C7A008433BA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08475" y="914400"/>
            <a:ext cx="4387850" cy="2468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300163" y="3521075"/>
            <a:ext cx="10404475" cy="28797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948488"/>
            <a:ext cx="5635625" cy="366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7366000" y="6948488"/>
            <a:ext cx="5635625" cy="366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9977-7BD2-4964-A6EF-181A588C62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979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5600" y="1197187"/>
            <a:ext cx="9753600" cy="2546773"/>
          </a:xfrm>
        </p:spPr>
        <p:txBody>
          <a:bodyPr anchor="b"/>
          <a:lstStyle>
            <a:lvl1pPr algn="ctr">
              <a:defRPr sz="6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3842174"/>
            <a:ext cx="9753600" cy="1766146"/>
          </a:xfrm>
        </p:spPr>
        <p:txBody>
          <a:bodyPr/>
          <a:lstStyle>
            <a:lvl1pPr marL="0" indent="0" algn="ctr">
              <a:buNone/>
              <a:defRPr sz="2560"/>
            </a:lvl1pPr>
            <a:lvl2pPr marL="487695" indent="0" algn="ctr">
              <a:buNone/>
              <a:defRPr sz="2133"/>
            </a:lvl2pPr>
            <a:lvl3pPr marL="975390" indent="0" algn="ctr">
              <a:buNone/>
              <a:defRPr sz="1920"/>
            </a:lvl3pPr>
            <a:lvl4pPr marL="1463086" indent="0" algn="ctr">
              <a:buNone/>
              <a:defRPr sz="1707"/>
            </a:lvl4pPr>
            <a:lvl5pPr marL="1950781" indent="0" algn="ctr">
              <a:buNone/>
              <a:defRPr sz="1707"/>
            </a:lvl5pPr>
            <a:lvl6pPr marL="2438476" indent="0" algn="ctr">
              <a:buNone/>
              <a:defRPr sz="1707"/>
            </a:lvl6pPr>
            <a:lvl7pPr marL="2926171" indent="0" algn="ctr">
              <a:buNone/>
              <a:defRPr sz="1707"/>
            </a:lvl7pPr>
            <a:lvl8pPr marL="3413867" indent="0" algn="ctr">
              <a:buNone/>
              <a:defRPr sz="1707"/>
            </a:lvl8pPr>
            <a:lvl9pPr marL="3901562" indent="0" algn="ctr">
              <a:buNone/>
              <a:defRPr sz="1707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4080" y="6780107"/>
            <a:ext cx="2926080" cy="38946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106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4080" y="6780107"/>
            <a:ext cx="2926080" cy="38946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467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6560" y="389467"/>
            <a:ext cx="2804160" cy="619929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4080" y="389467"/>
            <a:ext cx="8249920" cy="619929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4080" y="6780107"/>
            <a:ext cx="2926080" cy="38946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849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4080" y="6780107"/>
            <a:ext cx="2926080" cy="38946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283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307" y="1823721"/>
            <a:ext cx="11216640" cy="3042919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307" y="4895428"/>
            <a:ext cx="11216640" cy="1600199"/>
          </a:xfrm>
        </p:spPr>
        <p:txBody>
          <a:bodyPr/>
          <a:lstStyle>
            <a:lvl1pPr marL="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1pPr>
            <a:lvl2pPr marL="487695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2pPr>
            <a:lvl3pPr marL="97539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463086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4pPr>
            <a:lvl5pPr marL="1950781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5pPr>
            <a:lvl6pPr marL="2438476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6pPr>
            <a:lvl7pPr marL="2926171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7pPr>
            <a:lvl8pPr marL="3413867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8pPr>
            <a:lvl9pPr marL="3901562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4080" y="6780107"/>
            <a:ext cx="2926080" cy="38946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715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4080" y="1947333"/>
            <a:ext cx="5527040" cy="464142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83680" y="1947333"/>
            <a:ext cx="5527040" cy="464142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4080" y="6780107"/>
            <a:ext cx="2926080" cy="38946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525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774" y="389467"/>
            <a:ext cx="11216640" cy="141393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5775" y="1793241"/>
            <a:ext cx="5501639" cy="878839"/>
          </a:xfrm>
        </p:spPr>
        <p:txBody>
          <a:bodyPr anchor="b"/>
          <a:lstStyle>
            <a:lvl1pPr marL="0" indent="0">
              <a:buNone/>
              <a:defRPr sz="2560" b="1"/>
            </a:lvl1pPr>
            <a:lvl2pPr marL="487695" indent="0">
              <a:buNone/>
              <a:defRPr sz="2133" b="1"/>
            </a:lvl2pPr>
            <a:lvl3pPr marL="975390" indent="0">
              <a:buNone/>
              <a:defRPr sz="1920" b="1"/>
            </a:lvl3pPr>
            <a:lvl4pPr marL="1463086" indent="0">
              <a:buNone/>
              <a:defRPr sz="1707" b="1"/>
            </a:lvl4pPr>
            <a:lvl5pPr marL="1950781" indent="0">
              <a:buNone/>
              <a:defRPr sz="1707" b="1"/>
            </a:lvl5pPr>
            <a:lvl6pPr marL="2438476" indent="0">
              <a:buNone/>
              <a:defRPr sz="1707" b="1"/>
            </a:lvl6pPr>
            <a:lvl7pPr marL="2926171" indent="0">
              <a:buNone/>
              <a:defRPr sz="1707" b="1"/>
            </a:lvl7pPr>
            <a:lvl8pPr marL="3413867" indent="0">
              <a:buNone/>
              <a:defRPr sz="1707" b="1"/>
            </a:lvl8pPr>
            <a:lvl9pPr marL="3901562" indent="0">
              <a:buNone/>
              <a:defRPr sz="170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5775" y="2672080"/>
            <a:ext cx="5501639" cy="393022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3680" y="1793241"/>
            <a:ext cx="5528734" cy="878839"/>
          </a:xfrm>
        </p:spPr>
        <p:txBody>
          <a:bodyPr anchor="b"/>
          <a:lstStyle>
            <a:lvl1pPr marL="0" indent="0">
              <a:buNone/>
              <a:defRPr sz="2560" b="1"/>
            </a:lvl1pPr>
            <a:lvl2pPr marL="487695" indent="0">
              <a:buNone/>
              <a:defRPr sz="2133" b="1"/>
            </a:lvl2pPr>
            <a:lvl3pPr marL="975390" indent="0">
              <a:buNone/>
              <a:defRPr sz="1920" b="1"/>
            </a:lvl3pPr>
            <a:lvl4pPr marL="1463086" indent="0">
              <a:buNone/>
              <a:defRPr sz="1707" b="1"/>
            </a:lvl4pPr>
            <a:lvl5pPr marL="1950781" indent="0">
              <a:buNone/>
              <a:defRPr sz="1707" b="1"/>
            </a:lvl5pPr>
            <a:lvl6pPr marL="2438476" indent="0">
              <a:buNone/>
              <a:defRPr sz="1707" b="1"/>
            </a:lvl6pPr>
            <a:lvl7pPr marL="2926171" indent="0">
              <a:buNone/>
              <a:defRPr sz="1707" b="1"/>
            </a:lvl7pPr>
            <a:lvl8pPr marL="3413867" indent="0">
              <a:buNone/>
              <a:defRPr sz="1707" b="1"/>
            </a:lvl8pPr>
            <a:lvl9pPr marL="3901562" indent="0">
              <a:buNone/>
              <a:defRPr sz="170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3680" y="2672080"/>
            <a:ext cx="5528734" cy="393022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94080" y="6780107"/>
            <a:ext cx="2926080" cy="38946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922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94080" y="6780107"/>
            <a:ext cx="2926080" cy="38946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060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94080" y="6780107"/>
            <a:ext cx="2926080" cy="38946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937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774" y="487680"/>
            <a:ext cx="4194386" cy="1706880"/>
          </a:xfrm>
        </p:spPr>
        <p:txBody>
          <a:bodyPr anchor="b"/>
          <a:lstStyle>
            <a:lvl1pPr>
              <a:defRPr sz="3413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8734" y="1053254"/>
            <a:ext cx="6583680" cy="5198533"/>
          </a:xfrm>
        </p:spPr>
        <p:txBody>
          <a:bodyPr/>
          <a:lstStyle>
            <a:lvl1pPr>
              <a:defRPr sz="3413"/>
            </a:lvl1pPr>
            <a:lvl2pPr>
              <a:defRPr sz="2987"/>
            </a:lvl2pPr>
            <a:lvl3pPr>
              <a:defRPr sz="256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774" y="2194560"/>
            <a:ext cx="4194386" cy="4065694"/>
          </a:xfrm>
        </p:spPr>
        <p:txBody>
          <a:bodyPr/>
          <a:lstStyle>
            <a:lvl1pPr marL="0" indent="0">
              <a:buNone/>
              <a:defRPr sz="1707"/>
            </a:lvl1pPr>
            <a:lvl2pPr marL="487695" indent="0">
              <a:buNone/>
              <a:defRPr sz="1493"/>
            </a:lvl2pPr>
            <a:lvl3pPr marL="975390" indent="0">
              <a:buNone/>
              <a:defRPr sz="1280"/>
            </a:lvl3pPr>
            <a:lvl4pPr marL="1463086" indent="0">
              <a:buNone/>
              <a:defRPr sz="1067"/>
            </a:lvl4pPr>
            <a:lvl5pPr marL="1950781" indent="0">
              <a:buNone/>
              <a:defRPr sz="1067"/>
            </a:lvl5pPr>
            <a:lvl6pPr marL="2438476" indent="0">
              <a:buNone/>
              <a:defRPr sz="1067"/>
            </a:lvl6pPr>
            <a:lvl7pPr marL="2926171" indent="0">
              <a:buNone/>
              <a:defRPr sz="1067"/>
            </a:lvl7pPr>
            <a:lvl8pPr marL="3413867" indent="0">
              <a:buNone/>
              <a:defRPr sz="1067"/>
            </a:lvl8pPr>
            <a:lvl9pPr marL="3901562" indent="0">
              <a:buNone/>
              <a:defRPr sz="1067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4080" y="6780107"/>
            <a:ext cx="2926080" cy="38946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144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774" y="487680"/>
            <a:ext cx="4194386" cy="1706880"/>
          </a:xfrm>
        </p:spPr>
        <p:txBody>
          <a:bodyPr anchor="b"/>
          <a:lstStyle>
            <a:lvl1pPr>
              <a:defRPr sz="3413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28734" y="1053254"/>
            <a:ext cx="6583680" cy="5198533"/>
          </a:xfrm>
        </p:spPr>
        <p:txBody>
          <a:bodyPr/>
          <a:lstStyle>
            <a:lvl1pPr marL="0" indent="0">
              <a:buNone/>
              <a:defRPr sz="3413"/>
            </a:lvl1pPr>
            <a:lvl2pPr marL="487695" indent="0">
              <a:buNone/>
              <a:defRPr sz="2987"/>
            </a:lvl2pPr>
            <a:lvl3pPr marL="975390" indent="0">
              <a:buNone/>
              <a:defRPr sz="2560"/>
            </a:lvl3pPr>
            <a:lvl4pPr marL="1463086" indent="0">
              <a:buNone/>
              <a:defRPr sz="2133"/>
            </a:lvl4pPr>
            <a:lvl5pPr marL="1950781" indent="0">
              <a:buNone/>
              <a:defRPr sz="2133"/>
            </a:lvl5pPr>
            <a:lvl6pPr marL="2438476" indent="0">
              <a:buNone/>
              <a:defRPr sz="2133"/>
            </a:lvl6pPr>
            <a:lvl7pPr marL="2926171" indent="0">
              <a:buNone/>
              <a:defRPr sz="2133"/>
            </a:lvl7pPr>
            <a:lvl8pPr marL="3413867" indent="0">
              <a:buNone/>
              <a:defRPr sz="2133"/>
            </a:lvl8pPr>
            <a:lvl9pPr marL="3901562" indent="0">
              <a:buNone/>
              <a:defRPr sz="21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774" y="2194560"/>
            <a:ext cx="4194386" cy="4065694"/>
          </a:xfrm>
        </p:spPr>
        <p:txBody>
          <a:bodyPr/>
          <a:lstStyle>
            <a:lvl1pPr marL="0" indent="0">
              <a:buNone/>
              <a:defRPr sz="1707"/>
            </a:lvl1pPr>
            <a:lvl2pPr marL="487695" indent="0">
              <a:buNone/>
              <a:defRPr sz="1493"/>
            </a:lvl2pPr>
            <a:lvl3pPr marL="975390" indent="0">
              <a:buNone/>
              <a:defRPr sz="1280"/>
            </a:lvl3pPr>
            <a:lvl4pPr marL="1463086" indent="0">
              <a:buNone/>
              <a:defRPr sz="1067"/>
            </a:lvl4pPr>
            <a:lvl5pPr marL="1950781" indent="0">
              <a:buNone/>
              <a:defRPr sz="1067"/>
            </a:lvl5pPr>
            <a:lvl6pPr marL="2438476" indent="0">
              <a:buNone/>
              <a:defRPr sz="1067"/>
            </a:lvl6pPr>
            <a:lvl7pPr marL="2926171" indent="0">
              <a:buNone/>
              <a:defRPr sz="1067"/>
            </a:lvl7pPr>
            <a:lvl8pPr marL="3413867" indent="0">
              <a:buNone/>
              <a:defRPr sz="1067"/>
            </a:lvl8pPr>
            <a:lvl9pPr marL="3901562" indent="0">
              <a:buNone/>
              <a:defRPr sz="1067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4080" y="6780107"/>
            <a:ext cx="2926080" cy="38946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148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4080" y="389467"/>
            <a:ext cx="11216640" cy="1413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4080" y="1947333"/>
            <a:ext cx="11216640" cy="4641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7840" y="6780107"/>
            <a:ext cx="438912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84640" y="6780107"/>
            <a:ext cx="292608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 rot="19999541">
            <a:off x="2578099" y="3324223"/>
            <a:ext cx="784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3056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hf hdr="0" dt="0"/>
  <p:txStyles>
    <p:titleStyle>
      <a:lvl1pPr algn="l" defTabSz="975390" rtl="0" eaLnBrk="1" latinLnBrk="0" hangingPunct="1">
        <a:lnSpc>
          <a:spcPct val="90000"/>
        </a:lnSpc>
        <a:spcBef>
          <a:spcPct val="0"/>
        </a:spcBef>
        <a:buNone/>
        <a:defRPr sz="469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3848" indent="-243848" algn="l" defTabSz="9753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2987" kern="1200">
          <a:solidFill>
            <a:schemeClr val="tx1"/>
          </a:solidFill>
          <a:latin typeface="+mn-lt"/>
          <a:ea typeface="+mn-ea"/>
          <a:cs typeface="+mn-cs"/>
        </a:defRPr>
      </a:lvl1pPr>
      <a:lvl2pPr marL="731543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38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3pPr>
      <a:lvl4pPr marL="1706933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4pPr>
      <a:lvl5pPr marL="2194629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5pPr>
      <a:lvl6pPr marL="2682324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6pPr>
      <a:lvl7pPr marL="3170019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7pPr>
      <a:lvl8pPr marL="3657714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8pPr>
      <a:lvl9pPr marL="4145410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1pPr>
      <a:lvl2pPr marL="487695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2pPr>
      <a:lvl3pPr marL="975390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463086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4pPr>
      <a:lvl5pPr marL="1950781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5pPr>
      <a:lvl6pPr marL="2438476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6pPr>
      <a:lvl7pPr marL="2926171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7pPr>
      <a:lvl8pPr marL="3413867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8pPr>
      <a:lvl9pPr marL="3901562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0.png"/><Relationship Id="rId7" Type="http://schemas.openxmlformats.org/officeDocument/2006/relationships/image" Target="../media/image34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9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49.jpg"/><Relationship Id="rId7" Type="http://schemas.openxmlformats.org/officeDocument/2006/relationships/image" Target="../media/image53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jpg"/><Relationship Id="rId4" Type="http://schemas.openxmlformats.org/officeDocument/2006/relationships/image" Target="../media/image50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1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7" Type="http://schemas.openxmlformats.org/officeDocument/2006/relationships/image" Target="../media/image1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g"/><Relationship Id="rId5" Type="http://schemas.openxmlformats.org/officeDocument/2006/relationships/image" Target="../media/image58.png"/><Relationship Id="rId4" Type="http://schemas.openxmlformats.org/officeDocument/2006/relationships/image" Target="../media/image6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073400" y="2971800"/>
            <a:ext cx="7348896" cy="93679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5080" indent="996950">
              <a:lnSpc>
                <a:spcPts val="6950"/>
              </a:lnSpc>
              <a:spcBef>
                <a:spcPts val="305"/>
              </a:spcBef>
            </a:pPr>
            <a:r>
              <a:rPr sz="6600" b="1" spc="-106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 </a:t>
            </a:r>
            <a:r>
              <a:rPr sz="6600" b="1" spc="-104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EXPRESSION</a:t>
            </a:r>
            <a:endParaRPr sz="6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</a:t>
            </a:fld>
            <a:endParaRPr lang="en-US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1993900"/>
            <a:ext cx="10477500" cy="24765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81600" y="876300"/>
            <a:ext cx="381000" cy="5080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997700" y="876300"/>
            <a:ext cx="431800" cy="508000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26480" y="689504"/>
            <a:ext cx="4418965" cy="7143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500" spc="114" dirty="0">
                <a:solidFill>
                  <a:srgbClr val="03AF4B"/>
                </a:solidFill>
              </a:rPr>
              <a:t>Pre</a:t>
            </a:r>
            <a:r>
              <a:rPr sz="4500" spc="165" dirty="0">
                <a:solidFill>
                  <a:srgbClr val="03AF4B"/>
                </a:solidFill>
              </a:rPr>
              <a:t> </a:t>
            </a:r>
            <a:r>
              <a:rPr sz="4500" spc="90" dirty="0">
                <a:solidFill>
                  <a:srgbClr val="03A54F"/>
                </a:solidFill>
              </a:rPr>
              <a:t>initiation</a:t>
            </a:r>
            <a:r>
              <a:rPr sz="4500" spc="250" dirty="0">
                <a:solidFill>
                  <a:srgbClr val="03A54F"/>
                </a:solidFill>
              </a:rPr>
              <a:t> </a:t>
            </a:r>
            <a:r>
              <a:rPr sz="4500" spc="75" dirty="0">
                <a:solidFill>
                  <a:srgbClr val="03AC4F"/>
                </a:solidFill>
              </a:rPr>
              <a:t>com</a:t>
            </a:r>
            <a:endParaRPr sz="4500"/>
          </a:p>
        </p:txBody>
      </p:sp>
      <p:sp>
        <p:nvSpPr>
          <p:cNvPr id="7" name="object 7"/>
          <p:cNvSpPr txBox="1"/>
          <p:nvPr/>
        </p:nvSpPr>
        <p:spPr>
          <a:xfrm>
            <a:off x="5600030" y="689504"/>
            <a:ext cx="1346200" cy="7143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879475" algn="l"/>
              </a:tabLst>
            </a:pPr>
            <a:r>
              <a:rPr sz="4500" spc="35" dirty="0">
                <a:solidFill>
                  <a:srgbClr val="08B356"/>
                </a:solidFill>
                <a:latin typeface="Calibri"/>
                <a:cs typeface="Calibri"/>
              </a:rPr>
              <a:t>ex</a:t>
            </a:r>
            <a:r>
              <a:rPr sz="4500" dirty="0">
                <a:solidFill>
                  <a:srgbClr val="08B356"/>
                </a:solidFill>
                <a:latin typeface="Calibri"/>
                <a:cs typeface="Calibri"/>
              </a:rPr>
              <a:t>	</a:t>
            </a:r>
            <a:r>
              <a:rPr sz="4500" spc="-25" dirty="0">
                <a:solidFill>
                  <a:srgbClr val="03B156"/>
                </a:solidFill>
                <a:latin typeface="Calibri"/>
                <a:cs typeface="Calibri"/>
              </a:rPr>
              <a:t>PI</a:t>
            </a:r>
            <a:endParaRPr sz="45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375063" y="2035175"/>
            <a:ext cx="4347845" cy="297180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25"/>
              </a:spcBef>
            </a:pPr>
            <a:r>
              <a:rPr sz="2600" dirty="0">
                <a:solidFill>
                  <a:srgbClr val="A3281F"/>
                </a:solidFill>
                <a:latin typeface="Calibri"/>
                <a:cs typeface="Calibri"/>
              </a:rPr>
              <a:t>First</a:t>
            </a:r>
            <a:r>
              <a:rPr sz="2600" spc="260" dirty="0">
                <a:solidFill>
                  <a:srgbClr val="A3281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BA443F"/>
                </a:solidFill>
                <a:latin typeface="Calibri"/>
                <a:cs typeface="Calibri"/>
              </a:rPr>
              <a:t>step</a:t>
            </a:r>
            <a:r>
              <a:rPr sz="2600" spc="210" dirty="0">
                <a:solidFill>
                  <a:srgbClr val="BA443F"/>
                </a:solidFill>
                <a:latin typeface="Calibri"/>
                <a:cs typeface="Calibri"/>
              </a:rPr>
              <a:t> </a:t>
            </a:r>
            <a:r>
              <a:rPr sz="2600" spc="90" dirty="0">
                <a:latin typeface="Calibri"/>
                <a:cs typeface="Calibri"/>
              </a:rPr>
              <a:t>of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spc="90" dirty="0">
                <a:latin typeface="Calibri"/>
                <a:cs typeface="Calibri"/>
              </a:rPr>
              <a:t>the</a:t>
            </a:r>
            <a:r>
              <a:rPr sz="2600" spc="3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transcription</a:t>
            </a:r>
            <a:endParaRPr sz="2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600">
              <a:latin typeface="Calibri"/>
              <a:cs typeface="Calibri"/>
            </a:endParaRPr>
          </a:p>
          <a:p>
            <a:pPr marL="13335" marR="5080" indent="-1270">
              <a:lnSpc>
                <a:spcPct val="104900"/>
              </a:lnSpc>
            </a:pPr>
            <a:r>
              <a:rPr sz="2700" dirty="0">
                <a:latin typeface="Calibri"/>
                <a:cs typeface="Calibri"/>
              </a:rPr>
              <a:t>PIC</a:t>
            </a:r>
            <a:r>
              <a:rPr sz="2700" spc="22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includes</a:t>
            </a:r>
            <a:r>
              <a:rPr sz="2700" spc="150" dirty="0"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A82621"/>
                </a:solidFill>
                <a:latin typeface="Calibri"/>
                <a:cs typeface="Calibri"/>
              </a:rPr>
              <a:t>RNA</a:t>
            </a:r>
            <a:r>
              <a:rPr sz="2700" spc="100" dirty="0">
                <a:solidFill>
                  <a:srgbClr val="A82621"/>
                </a:solidFill>
                <a:latin typeface="Calibri"/>
                <a:cs typeface="Calibri"/>
              </a:rPr>
              <a:t> </a:t>
            </a:r>
            <a:r>
              <a:rPr sz="2700" spc="-25" dirty="0">
                <a:solidFill>
                  <a:srgbClr val="B11F21"/>
                </a:solidFill>
                <a:latin typeface="Calibri"/>
                <a:cs typeface="Calibri"/>
              </a:rPr>
              <a:t>Polymerase</a:t>
            </a:r>
            <a:r>
              <a:rPr sz="2700" spc="-235" dirty="0">
                <a:solidFill>
                  <a:srgbClr val="B11F21"/>
                </a:solidFill>
                <a:latin typeface="Calibri"/>
                <a:cs typeface="Calibri"/>
              </a:rPr>
              <a:t> </a:t>
            </a:r>
            <a:r>
              <a:rPr sz="2700" spc="-50" dirty="0">
                <a:solidFill>
                  <a:srgbClr val="C40C0A"/>
                </a:solidFill>
                <a:latin typeface="Calibri"/>
                <a:cs typeface="Calibri"/>
              </a:rPr>
              <a:t>2 </a:t>
            </a:r>
            <a:r>
              <a:rPr sz="2700" dirty="0">
                <a:latin typeface="Calibri"/>
                <a:cs typeface="Calibri"/>
              </a:rPr>
              <a:t>and</a:t>
            </a:r>
            <a:r>
              <a:rPr sz="2700" spc="21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six</a:t>
            </a:r>
            <a:r>
              <a:rPr sz="2700" spc="19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transcriptional</a:t>
            </a:r>
            <a:r>
              <a:rPr sz="2700" spc="18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factors</a:t>
            </a:r>
            <a:endParaRPr sz="2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700">
              <a:latin typeface="Calibri"/>
              <a:cs typeface="Calibri"/>
            </a:endParaRPr>
          </a:p>
          <a:p>
            <a:pPr marL="13335" marR="243840" indent="4445">
              <a:lnSpc>
                <a:spcPts val="3400"/>
              </a:lnSpc>
            </a:pPr>
            <a:r>
              <a:rPr sz="2850" spc="-45" dirty="0">
                <a:latin typeface="Calibri"/>
                <a:cs typeface="Calibri"/>
              </a:rPr>
              <a:t>Which</a:t>
            </a:r>
            <a:r>
              <a:rPr sz="2850" spc="-120" dirty="0">
                <a:latin typeface="Calibri"/>
                <a:cs typeface="Calibri"/>
              </a:rPr>
              <a:t> </a:t>
            </a:r>
            <a:r>
              <a:rPr sz="2850" dirty="0">
                <a:latin typeface="Calibri"/>
                <a:cs typeface="Calibri"/>
              </a:rPr>
              <a:t>are</a:t>
            </a:r>
            <a:r>
              <a:rPr sz="2850" spc="-160" dirty="0">
                <a:latin typeface="Calibri"/>
                <a:cs typeface="Calibri"/>
              </a:rPr>
              <a:t> </a:t>
            </a:r>
            <a:r>
              <a:rPr sz="2850" spc="-20" dirty="0">
                <a:solidFill>
                  <a:srgbClr val="8C3836"/>
                </a:solidFill>
                <a:latin typeface="Calibri"/>
                <a:cs typeface="Calibri"/>
              </a:rPr>
              <a:t>TF2A,</a:t>
            </a:r>
            <a:r>
              <a:rPr sz="2850" spc="-114" dirty="0">
                <a:solidFill>
                  <a:srgbClr val="8C3836"/>
                </a:solidFill>
                <a:latin typeface="Calibri"/>
                <a:cs typeface="Calibri"/>
              </a:rPr>
              <a:t> </a:t>
            </a:r>
            <a:r>
              <a:rPr sz="2850" spc="-45" dirty="0">
                <a:solidFill>
                  <a:srgbClr val="872F2D"/>
                </a:solidFill>
                <a:latin typeface="Calibri"/>
                <a:cs typeface="Calibri"/>
              </a:rPr>
              <a:t>TF2B,</a:t>
            </a:r>
            <a:r>
              <a:rPr sz="2850" spc="-55" dirty="0">
                <a:solidFill>
                  <a:srgbClr val="872F2D"/>
                </a:solidFill>
                <a:latin typeface="Calibri"/>
                <a:cs typeface="Calibri"/>
              </a:rPr>
              <a:t> </a:t>
            </a:r>
            <a:r>
              <a:rPr sz="2850" spc="-50" dirty="0">
                <a:solidFill>
                  <a:srgbClr val="CA1C16"/>
                </a:solidFill>
                <a:latin typeface="Calibri"/>
                <a:cs typeface="Calibri"/>
              </a:rPr>
              <a:t>TF2D, </a:t>
            </a:r>
            <a:r>
              <a:rPr sz="2850" spc="-25" dirty="0">
                <a:solidFill>
                  <a:srgbClr val="9E1F23"/>
                </a:solidFill>
                <a:latin typeface="Calibri"/>
                <a:cs typeface="Calibri"/>
              </a:rPr>
              <a:t>TF2E,</a:t>
            </a:r>
            <a:r>
              <a:rPr sz="2850" spc="-100" dirty="0">
                <a:solidFill>
                  <a:srgbClr val="9E1F23"/>
                </a:solidFill>
                <a:latin typeface="Calibri"/>
                <a:cs typeface="Calibri"/>
              </a:rPr>
              <a:t> </a:t>
            </a:r>
            <a:r>
              <a:rPr sz="2850" spc="-80" dirty="0">
                <a:solidFill>
                  <a:srgbClr val="852D2B"/>
                </a:solidFill>
                <a:latin typeface="Calibri"/>
                <a:cs typeface="Calibri"/>
              </a:rPr>
              <a:t>TF2F,</a:t>
            </a:r>
            <a:r>
              <a:rPr sz="2850" spc="-85" dirty="0">
                <a:solidFill>
                  <a:srgbClr val="852D2B"/>
                </a:solidFill>
                <a:latin typeface="Calibri"/>
                <a:cs typeface="Calibri"/>
              </a:rPr>
              <a:t> </a:t>
            </a:r>
            <a:r>
              <a:rPr sz="2850" spc="-20" dirty="0">
                <a:solidFill>
                  <a:srgbClr val="832F31"/>
                </a:solidFill>
                <a:latin typeface="Calibri"/>
                <a:cs typeface="Calibri"/>
              </a:rPr>
              <a:t>TF2H</a:t>
            </a:r>
            <a:endParaRPr sz="2850">
              <a:latin typeface="Calibri"/>
              <a:cs typeface="Calibri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1993900"/>
            <a:ext cx="7937500" cy="24765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81600" y="876300"/>
            <a:ext cx="381000" cy="5080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997700" y="876300"/>
            <a:ext cx="431800" cy="508000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26480" y="689504"/>
            <a:ext cx="4418965" cy="7143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500" spc="114" dirty="0">
                <a:solidFill>
                  <a:srgbClr val="03AF4B"/>
                </a:solidFill>
              </a:rPr>
              <a:t>Pre</a:t>
            </a:r>
            <a:r>
              <a:rPr sz="4500" spc="165" dirty="0">
                <a:solidFill>
                  <a:srgbClr val="03AF4B"/>
                </a:solidFill>
              </a:rPr>
              <a:t> </a:t>
            </a:r>
            <a:r>
              <a:rPr sz="4500" spc="90" dirty="0">
                <a:solidFill>
                  <a:srgbClr val="03A54F"/>
                </a:solidFill>
              </a:rPr>
              <a:t>initiation</a:t>
            </a:r>
            <a:r>
              <a:rPr sz="4500" spc="250" dirty="0">
                <a:solidFill>
                  <a:srgbClr val="03A54F"/>
                </a:solidFill>
              </a:rPr>
              <a:t> </a:t>
            </a:r>
            <a:r>
              <a:rPr sz="4500" spc="75" dirty="0">
                <a:solidFill>
                  <a:srgbClr val="03AC4F"/>
                </a:solidFill>
              </a:rPr>
              <a:t>com</a:t>
            </a:r>
            <a:endParaRPr sz="4500"/>
          </a:p>
        </p:txBody>
      </p:sp>
      <p:sp>
        <p:nvSpPr>
          <p:cNvPr id="7" name="object 7"/>
          <p:cNvSpPr txBox="1"/>
          <p:nvPr/>
        </p:nvSpPr>
        <p:spPr>
          <a:xfrm>
            <a:off x="5600030" y="689504"/>
            <a:ext cx="1346200" cy="7143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879475" algn="l"/>
              </a:tabLst>
            </a:pPr>
            <a:r>
              <a:rPr sz="4500" spc="35" dirty="0">
                <a:solidFill>
                  <a:srgbClr val="08B356"/>
                </a:solidFill>
                <a:latin typeface="Calibri"/>
                <a:cs typeface="Calibri"/>
              </a:rPr>
              <a:t>ex</a:t>
            </a:r>
            <a:r>
              <a:rPr sz="4500" dirty="0">
                <a:solidFill>
                  <a:srgbClr val="08B356"/>
                </a:solidFill>
                <a:latin typeface="Calibri"/>
                <a:cs typeface="Calibri"/>
              </a:rPr>
              <a:t>	</a:t>
            </a:r>
            <a:r>
              <a:rPr sz="4500" spc="-25" dirty="0">
                <a:solidFill>
                  <a:srgbClr val="03B156"/>
                </a:solidFill>
                <a:latin typeface="Calibri"/>
                <a:cs typeface="Calibri"/>
              </a:rPr>
              <a:t>PI</a:t>
            </a:r>
            <a:endParaRPr sz="45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029202" y="1368601"/>
            <a:ext cx="4864735" cy="466344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499109" marR="53340" indent="-499109" algn="r">
              <a:lnSpc>
                <a:spcPct val="100000"/>
              </a:lnSpc>
              <a:spcBef>
                <a:spcPts val="120"/>
              </a:spcBef>
              <a:buClr>
                <a:srgbClr val="ED0503"/>
              </a:buClr>
              <a:buChar char="•"/>
              <a:tabLst>
                <a:tab pos="499109" algn="l"/>
              </a:tabLst>
            </a:pPr>
            <a:r>
              <a:rPr sz="2650" dirty="0">
                <a:solidFill>
                  <a:srgbClr val="87342D"/>
                </a:solidFill>
                <a:latin typeface="Calibri"/>
                <a:cs typeface="Calibri"/>
              </a:rPr>
              <a:t>TF2</a:t>
            </a:r>
            <a:r>
              <a:rPr sz="2650" spc="160" dirty="0">
                <a:solidFill>
                  <a:srgbClr val="87342D"/>
                </a:solidFill>
                <a:latin typeface="Calibri"/>
                <a:cs typeface="Calibri"/>
              </a:rPr>
              <a:t> </a:t>
            </a:r>
            <a:r>
              <a:rPr sz="2650" spc="110" dirty="0">
                <a:solidFill>
                  <a:srgbClr val="B52826"/>
                </a:solidFill>
                <a:latin typeface="Calibri"/>
                <a:cs typeface="Calibri"/>
              </a:rPr>
              <a:t>D</a:t>
            </a:r>
            <a:r>
              <a:rPr sz="2650" spc="130" dirty="0">
                <a:solidFill>
                  <a:srgbClr val="B52826"/>
                </a:solidFill>
                <a:latin typeface="Calibri"/>
                <a:cs typeface="Calibri"/>
              </a:rPr>
              <a:t> </a:t>
            </a:r>
            <a:r>
              <a:rPr sz="2650" dirty="0">
                <a:latin typeface="Calibri"/>
                <a:cs typeface="Calibri"/>
              </a:rPr>
              <a:t>bind</a:t>
            </a:r>
            <a:r>
              <a:rPr sz="2650" spc="160" dirty="0">
                <a:latin typeface="Calibri"/>
                <a:cs typeface="Calibri"/>
              </a:rPr>
              <a:t> </a:t>
            </a:r>
            <a:r>
              <a:rPr sz="2650" dirty="0">
                <a:latin typeface="Calibri"/>
                <a:cs typeface="Calibri"/>
              </a:rPr>
              <a:t>with</a:t>
            </a:r>
            <a:r>
              <a:rPr sz="2650" spc="150" dirty="0">
                <a:latin typeface="Calibri"/>
                <a:cs typeface="Calibri"/>
              </a:rPr>
              <a:t> </a:t>
            </a:r>
            <a:r>
              <a:rPr sz="2650" dirty="0">
                <a:latin typeface="Calibri"/>
                <a:cs typeface="Calibri"/>
              </a:rPr>
              <a:t>promoter</a:t>
            </a:r>
            <a:r>
              <a:rPr sz="2650" spc="310" dirty="0">
                <a:latin typeface="Calibri"/>
                <a:cs typeface="Calibri"/>
              </a:rPr>
              <a:t> </a:t>
            </a:r>
            <a:r>
              <a:rPr sz="2650" spc="-20" dirty="0">
                <a:latin typeface="Calibri"/>
                <a:cs typeface="Calibri"/>
              </a:rPr>
              <a:t>site</a:t>
            </a:r>
            <a:endParaRPr sz="2650">
              <a:latin typeface="Calibri"/>
              <a:cs typeface="Calibri"/>
            </a:endParaRPr>
          </a:p>
          <a:p>
            <a:pPr marR="119380" algn="r">
              <a:lnSpc>
                <a:spcPts val="3195"/>
              </a:lnSpc>
              <a:spcBef>
                <a:spcPts val="70"/>
              </a:spcBef>
            </a:pPr>
            <a:r>
              <a:rPr sz="2700" spc="-105" dirty="0">
                <a:latin typeface="Calibri"/>
                <a:cs typeface="Calibri"/>
              </a:rPr>
              <a:t>(TATA</a:t>
            </a:r>
            <a:r>
              <a:rPr sz="2700" spc="13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region)</a:t>
            </a:r>
            <a:r>
              <a:rPr sz="2700" spc="8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with</a:t>
            </a:r>
            <a:r>
              <a:rPr sz="2700" spc="13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help of</a:t>
            </a:r>
            <a:r>
              <a:rPr sz="2700" spc="40" dirty="0">
                <a:latin typeface="Calibri"/>
                <a:cs typeface="Calibri"/>
              </a:rPr>
              <a:t> </a:t>
            </a:r>
            <a:r>
              <a:rPr sz="2700" spc="-25" dirty="0">
                <a:latin typeface="Calibri"/>
                <a:cs typeface="Calibri"/>
              </a:rPr>
              <a:t>the</a:t>
            </a:r>
            <a:endParaRPr sz="2700">
              <a:latin typeface="Calibri"/>
              <a:cs typeface="Calibri"/>
            </a:endParaRPr>
          </a:p>
          <a:p>
            <a:pPr marL="524510" marR="368300" indent="558165">
              <a:lnSpc>
                <a:spcPts val="3300"/>
              </a:lnSpc>
              <a:spcBef>
                <a:spcPts val="265"/>
              </a:spcBef>
              <a:tabLst>
                <a:tab pos="3060700" algn="l"/>
              </a:tabLst>
            </a:pPr>
            <a:r>
              <a:rPr sz="2950" spc="-280" dirty="0">
                <a:latin typeface="Calibri"/>
                <a:cs typeface="Calibri"/>
              </a:rPr>
              <a:t>{TA</a:t>
            </a:r>
            <a:r>
              <a:rPr sz="2950" u="sng" spc="-280" dirty="0">
                <a:uFill>
                  <a:solidFill>
                    <a:srgbClr val="7C8360"/>
                  </a:solidFill>
                </a:uFill>
                <a:latin typeface="Calibri"/>
                <a:cs typeface="Calibri"/>
              </a:rPr>
              <a:t>T</a:t>
            </a:r>
            <a:r>
              <a:rPr sz="2950" spc="-280" dirty="0">
                <a:latin typeface="Calibri"/>
                <a:cs typeface="Calibri"/>
              </a:rPr>
              <a:t>A</a:t>
            </a:r>
            <a:r>
              <a:rPr sz="2950" spc="40" dirty="0">
                <a:latin typeface="Calibri"/>
                <a:cs typeface="Calibri"/>
              </a:rPr>
              <a:t> </a:t>
            </a:r>
            <a:r>
              <a:rPr sz="2950" spc="-25" dirty="0">
                <a:latin typeface="Calibri"/>
                <a:cs typeface="Calibri"/>
              </a:rPr>
              <a:t>BI</a:t>
            </a:r>
            <a:r>
              <a:rPr sz="2950" dirty="0">
                <a:latin typeface="Calibri"/>
                <a:cs typeface="Calibri"/>
              </a:rPr>
              <a:t>	</a:t>
            </a:r>
            <a:r>
              <a:rPr sz="2950" spc="-10" dirty="0">
                <a:latin typeface="Calibri"/>
                <a:cs typeface="Calibri"/>
              </a:rPr>
              <a:t>P</a:t>
            </a:r>
            <a:r>
              <a:rPr sz="2950" u="sng" spc="-10" dirty="0">
                <a:uFill>
                  <a:solidFill>
                    <a:srgbClr val="7C8360"/>
                  </a:solidFill>
                </a:uFill>
                <a:latin typeface="Calibri"/>
                <a:cs typeface="Calibri"/>
              </a:rPr>
              <a:t>rot</a:t>
            </a:r>
            <a:r>
              <a:rPr sz="2950" spc="-10" dirty="0">
                <a:latin typeface="Calibri"/>
                <a:cs typeface="Calibri"/>
              </a:rPr>
              <a:t>ein </a:t>
            </a:r>
            <a:r>
              <a:rPr sz="2650" dirty="0">
                <a:solidFill>
                  <a:srgbClr val="802B26"/>
                </a:solidFill>
                <a:latin typeface="Calibri"/>
                <a:cs typeface="Calibri"/>
              </a:rPr>
              <a:t>TF2</a:t>
            </a:r>
            <a:r>
              <a:rPr sz="2650" spc="210" dirty="0">
                <a:solidFill>
                  <a:srgbClr val="802B26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rgbClr val="CA2328"/>
                </a:solidFill>
                <a:latin typeface="Calibri"/>
                <a:cs typeface="Calibri"/>
              </a:rPr>
              <a:t>A</a:t>
            </a:r>
            <a:r>
              <a:rPr sz="2650" spc="85" dirty="0">
                <a:solidFill>
                  <a:srgbClr val="CA2328"/>
                </a:solidFill>
                <a:latin typeface="Calibri"/>
                <a:cs typeface="Calibri"/>
              </a:rPr>
              <a:t> </a:t>
            </a:r>
            <a:r>
              <a:rPr sz="2650" spc="60" dirty="0">
                <a:solidFill>
                  <a:srgbClr val="D34446"/>
                </a:solidFill>
                <a:latin typeface="Calibri"/>
                <a:cs typeface="Calibri"/>
              </a:rPr>
              <a:t>and</a:t>
            </a:r>
            <a:r>
              <a:rPr sz="2650" spc="65" dirty="0">
                <a:solidFill>
                  <a:srgbClr val="D34446"/>
                </a:solidFill>
                <a:latin typeface="Calibri"/>
                <a:cs typeface="Calibri"/>
              </a:rPr>
              <a:t> </a:t>
            </a:r>
            <a:r>
              <a:rPr sz="2650" spc="60" dirty="0">
                <a:solidFill>
                  <a:srgbClr val="9C1F1A"/>
                </a:solidFill>
                <a:latin typeface="Calibri"/>
                <a:cs typeface="Calibri"/>
              </a:rPr>
              <a:t>TF2B</a:t>
            </a:r>
            <a:r>
              <a:rPr sz="2650" spc="114" dirty="0">
                <a:solidFill>
                  <a:srgbClr val="9C1F1A"/>
                </a:solidFill>
                <a:latin typeface="Calibri"/>
                <a:cs typeface="Calibri"/>
              </a:rPr>
              <a:t> </a:t>
            </a:r>
            <a:r>
              <a:rPr sz="2650" dirty="0">
                <a:latin typeface="Calibri"/>
                <a:cs typeface="Calibri"/>
              </a:rPr>
              <a:t>will</a:t>
            </a:r>
            <a:r>
              <a:rPr sz="2650" spc="100" dirty="0">
                <a:latin typeface="Calibri"/>
                <a:cs typeface="Calibri"/>
              </a:rPr>
              <a:t> </a:t>
            </a:r>
            <a:r>
              <a:rPr sz="2650" dirty="0">
                <a:latin typeface="Calibri"/>
                <a:cs typeface="Calibri"/>
              </a:rPr>
              <a:t>help</a:t>
            </a:r>
            <a:r>
              <a:rPr sz="2650" spc="125" dirty="0">
                <a:latin typeface="Calibri"/>
                <a:cs typeface="Calibri"/>
              </a:rPr>
              <a:t> </a:t>
            </a:r>
            <a:r>
              <a:rPr sz="2650" spc="25" dirty="0">
                <a:latin typeface="Calibri"/>
                <a:cs typeface="Calibri"/>
              </a:rPr>
              <a:t>to </a:t>
            </a:r>
            <a:r>
              <a:rPr sz="2650" dirty="0">
                <a:latin typeface="Calibri"/>
                <a:cs typeface="Calibri"/>
              </a:rPr>
              <a:t>recruit</a:t>
            </a:r>
            <a:r>
              <a:rPr sz="2650" spc="175" dirty="0">
                <a:latin typeface="Calibri"/>
                <a:cs typeface="Calibri"/>
              </a:rPr>
              <a:t> </a:t>
            </a:r>
            <a:r>
              <a:rPr sz="2650" spc="55" dirty="0">
                <a:latin typeface="Calibri"/>
                <a:cs typeface="Calibri"/>
              </a:rPr>
              <a:t>RNA</a:t>
            </a:r>
            <a:r>
              <a:rPr sz="2650" spc="50" dirty="0">
                <a:latin typeface="Calibri"/>
                <a:cs typeface="Calibri"/>
              </a:rPr>
              <a:t> </a:t>
            </a:r>
            <a:r>
              <a:rPr sz="2650" dirty="0">
                <a:latin typeface="Calibri"/>
                <a:cs typeface="Calibri"/>
              </a:rPr>
              <a:t>Polymerace2</a:t>
            </a:r>
            <a:r>
              <a:rPr sz="2650" spc="335" dirty="0">
                <a:latin typeface="Calibri"/>
                <a:cs typeface="Calibri"/>
              </a:rPr>
              <a:t> </a:t>
            </a:r>
            <a:r>
              <a:rPr sz="2650" spc="80" dirty="0">
                <a:latin typeface="Calibri"/>
                <a:cs typeface="Calibri"/>
              </a:rPr>
              <a:t>to </a:t>
            </a:r>
            <a:r>
              <a:rPr sz="2600" dirty="0">
                <a:latin typeface="Calibri"/>
                <a:cs typeface="Calibri"/>
              </a:rPr>
              <a:t>promoter</a:t>
            </a:r>
            <a:r>
              <a:rPr sz="2600" spc="515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site</a:t>
            </a:r>
            <a:endParaRPr sz="2600">
              <a:latin typeface="Calibri"/>
              <a:cs typeface="Calibri"/>
            </a:endParaRPr>
          </a:p>
          <a:p>
            <a:pPr marL="524510">
              <a:lnSpc>
                <a:spcPct val="100000"/>
              </a:lnSpc>
              <a:spcBef>
                <a:spcPts val="40"/>
              </a:spcBef>
            </a:pPr>
            <a:r>
              <a:rPr sz="2700" dirty="0">
                <a:solidFill>
                  <a:srgbClr val="8E2F33"/>
                </a:solidFill>
                <a:latin typeface="Calibri"/>
                <a:cs typeface="Calibri"/>
              </a:rPr>
              <a:t>TF2</a:t>
            </a:r>
            <a:r>
              <a:rPr sz="2700" spc="185" dirty="0">
                <a:solidFill>
                  <a:srgbClr val="8E2F33"/>
                </a:solidFill>
                <a:latin typeface="Calibri"/>
                <a:cs typeface="Calibri"/>
              </a:rPr>
              <a:t> </a:t>
            </a:r>
            <a:r>
              <a:rPr sz="2700" spc="120" dirty="0">
                <a:solidFill>
                  <a:srgbClr val="A81F18"/>
                </a:solidFill>
                <a:latin typeface="Calibri"/>
                <a:cs typeface="Calibri"/>
              </a:rPr>
              <a:t>F</a:t>
            </a:r>
            <a:r>
              <a:rPr sz="2700" spc="10" dirty="0">
                <a:solidFill>
                  <a:srgbClr val="A81F18"/>
                </a:solidFill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brings</a:t>
            </a:r>
            <a:r>
              <a:rPr sz="2700" spc="13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and</a:t>
            </a:r>
            <a:r>
              <a:rPr sz="2700" spc="6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guides</a:t>
            </a:r>
            <a:r>
              <a:rPr sz="2700" spc="150" dirty="0">
                <a:latin typeface="Calibri"/>
                <a:cs typeface="Calibri"/>
              </a:rPr>
              <a:t> </a:t>
            </a:r>
            <a:r>
              <a:rPr sz="2700" spc="-25" dirty="0">
                <a:latin typeface="Calibri"/>
                <a:cs typeface="Calibri"/>
              </a:rPr>
              <a:t>RNA</a:t>
            </a:r>
            <a:endParaRPr sz="2700">
              <a:latin typeface="Calibri"/>
              <a:cs typeface="Calibri"/>
            </a:endParaRPr>
          </a:p>
          <a:p>
            <a:pPr marL="523875">
              <a:lnSpc>
                <a:spcPct val="100000"/>
              </a:lnSpc>
              <a:spcBef>
                <a:spcPts val="110"/>
              </a:spcBef>
            </a:pPr>
            <a:r>
              <a:rPr sz="2650" dirty="0">
                <a:latin typeface="Calibri"/>
                <a:cs typeface="Calibri"/>
              </a:rPr>
              <a:t>Polymerase</a:t>
            </a:r>
            <a:r>
              <a:rPr sz="2650" spc="340" dirty="0">
                <a:latin typeface="Calibri"/>
                <a:cs typeface="Calibri"/>
              </a:rPr>
              <a:t> </a:t>
            </a:r>
            <a:r>
              <a:rPr sz="2650" dirty="0">
                <a:latin typeface="Calibri"/>
                <a:cs typeface="Calibri"/>
              </a:rPr>
              <a:t>2</a:t>
            </a:r>
            <a:r>
              <a:rPr sz="2650" spc="60" dirty="0">
                <a:latin typeface="Calibri"/>
                <a:cs typeface="Calibri"/>
              </a:rPr>
              <a:t> </a:t>
            </a:r>
            <a:r>
              <a:rPr sz="2650" spc="50" dirty="0">
                <a:latin typeface="Calibri"/>
                <a:cs typeface="Calibri"/>
              </a:rPr>
              <a:t>to</a:t>
            </a:r>
            <a:r>
              <a:rPr sz="2650" spc="60" dirty="0">
                <a:latin typeface="Calibri"/>
                <a:cs typeface="Calibri"/>
              </a:rPr>
              <a:t> </a:t>
            </a:r>
            <a:r>
              <a:rPr sz="2650" dirty="0">
                <a:latin typeface="Calibri"/>
                <a:cs typeface="Calibri"/>
              </a:rPr>
              <a:t>promoter</a:t>
            </a:r>
            <a:r>
              <a:rPr sz="2650" spc="310" dirty="0">
                <a:latin typeface="Calibri"/>
                <a:cs typeface="Calibri"/>
              </a:rPr>
              <a:t> </a:t>
            </a:r>
            <a:r>
              <a:rPr sz="2650" spc="-20" dirty="0">
                <a:latin typeface="Calibri"/>
                <a:cs typeface="Calibri"/>
              </a:rPr>
              <a:t>site</a:t>
            </a:r>
            <a:endParaRPr sz="2650">
              <a:latin typeface="Calibri"/>
              <a:cs typeface="Calibri"/>
            </a:endParaRPr>
          </a:p>
          <a:p>
            <a:pPr marL="600710" indent="-588010">
              <a:lnSpc>
                <a:spcPct val="100000"/>
              </a:lnSpc>
              <a:spcBef>
                <a:spcPts val="120"/>
              </a:spcBef>
              <a:buChar char="•"/>
              <a:tabLst>
                <a:tab pos="600710" algn="l"/>
              </a:tabLst>
            </a:pPr>
            <a:r>
              <a:rPr sz="2650" spc="50" dirty="0">
                <a:latin typeface="Calibri"/>
                <a:cs typeface="Calibri"/>
              </a:rPr>
              <a:t>This</a:t>
            </a:r>
            <a:r>
              <a:rPr sz="2650" spc="130" dirty="0">
                <a:latin typeface="Calibri"/>
                <a:cs typeface="Calibri"/>
              </a:rPr>
              <a:t> </a:t>
            </a:r>
            <a:r>
              <a:rPr sz="2650" dirty="0">
                <a:latin typeface="Calibri"/>
                <a:cs typeface="Calibri"/>
              </a:rPr>
              <a:t>is</a:t>
            </a:r>
            <a:r>
              <a:rPr sz="2650" spc="25" dirty="0">
                <a:latin typeface="Calibri"/>
                <a:cs typeface="Calibri"/>
              </a:rPr>
              <a:t> </a:t>
            </a:r>
            <a:r>
              <a:rPr sz="2650" dirty="0">
                <a:latin typeface="Calibri"/>
                <a:cs typeface="Calibri"/>
              </a:rPr>
              <a:t>a</a:t>
            </a:r>
            <a:r>
              <a:rPr sz="2650" spc="130" dirty="0">
                <a:latin typeface="Calibri"/>
                <a:cs typeface="Calibri"/>
              </a:rPr>
              <a:t> </a:t>
            </a:r>
            <a:r>
              <a:rPr sz="2650" dirty="0">
                <a:latin typeface="Calibri"/>
                <a:cs typeface="Calibri"/>
              </a:rPr>
              <a:t>closed</a:t>
            </a:r>
            <a:r>
              <a:rPr sz="2650" spc="175" dirty="0">
                <a:latin typeface="Calibri"/>
                <a:cs typeface="Calibri"/>
              </a:rPr>
              <a:t> </a:t>
            </a:r>
            <a:r>
              <a:rPr sz="2650" spc="-10" dirty="0">
                <a:latin typeface="Calibri"/>
                <a:cs typeface="Calibri"/>
              </a:rPr>
              <a:t>system.</a:t>
            </a:r>
            <a:endParaRPr sz="2650">
              <a:latin typeface="Calibri"/>
              <a:cs typeface="Calibri"/>
            </a:endParaRPr>
          </a:p>
          <a:p>
            <a:pPr marL="34925">
              <a:lnSpc>
                <a:spcPct val="100000"/>
              </a:lnSpc>
              <a:spcBef>
                <a:spcPts val="220"/>
              </a:spcBef>
            </a:pPr>
            <a:r>
              <a:rPr sz="2650" dirty="0">
                <a:latin typeface="Calibri"/>
                <a:cs typeface="Calibri"/>
              </a:rPr>
              <a:t>(Still</a:t>
            </a:r>
            <a:r>
              <a:rPr sz="2650" spc="125" dirty="0">
                <a:latin typeface="Calibri"/>
                <a:cs typeface="Calibri"/>
              </a:rPr>
              <a:t> </a:t>
            </a:r>
            <a:r>
              <a:rPr sz="2650" spc="50" dirty="0">
                <a:latin typeface="Calibri"/>
                <a:cs typeface="Calibri"/>
              </a:rPr>
              <a:t>two</a:t>
            </a:r>
            <a:r>
              <a:rPr sz="2650" spc="165" dirty="0">
                <a:latin typeface="Calibri"/>
                <a:cs typeface="Calibri"/>
              </a:rPr>
              <a:t> </a:t>
            </a:r>
            <a:r>
              <a:rPr sz="2650" dirty="0">
                <a:latin typeface="Calibri"/>
                <a:cs typeface="Calibri"/>
              </a:rPr>
              <a:t>complementary</a:t>
            </a:r>
            <a:r>
              <a:rPr sz="2650" spc="445" dirty="0">
                <a:latin typeface="Calibri"/>
                <a:cs typeface="Calibri"/>
              </a:rPr>
              <a:t> </a:t>
            </a:r>
            <a:r>
              <a:rPr sz="2650" spc="-10" dirty="0">
                <a:latin typeface="Calibri"/>
                <a:cs typeface="Calibri"/>
              </a:rPr>
              <a:t>strands</a:t>
            </a:r>
            <a:endParaRPr sz="2650">
              <a:latin typeface="Calibri"/>
              <a:cs typeface="Calibri"/>
            </a:endParaRPr>
          </a:p>
          <a:p>
            <a:pPr marL="31115">
              <a:lnSpc>
                <a:spcPct val="100000"/>
              </a:lnSpc>
              <a:spcBef>
                <a:spcPts val="70"/>
              </a:spcBef>
            </a:pPr>
            <a:r>
              <a:rPr sz="2700" dirty="0">
                <a:latin typeface="Calibri"/>
                <a:cs typeface="Calibri"/>
              </a:rPr>
              <a:t>bind</a:t>
            </a:r>
            <a:r>
              <a:rPr sz="2700" spc="165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together)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89753" y="2031577"/>
            <a:ext cx="5703570" cy="2477770"/>
            <a:chOff x="989753" y="2031577"/>
            <a:chExt cx="5703570" cy="24777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41399" y="3060700"/>
              <a:ext cx="5651500" cy="11938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97161" y="2031577"/>
              <a:ext cx="0" cy="2477770"/>
            </a:xfrm>
            <a:custGeom>
              <a:avLst/>
              <a:gdLst/>
              <a:ahLst/>
              <a:cxnLst/>
              <a:rect l="l" t="t" r="r" b="b"/>
              <a:pathLst>
                <a:path h="2477770">
                  <a:moveTo>
                    <a:pt x="0" y="2477346"/>
                  </a:moveTo>
                  <a:lnTo>
                    <a:pt x="0" y="0"/>
                  </a:lnTo>
                </a:path>
              </a:pathLst>
            </a:custGeom>
            <a:ln w="14816">
              <a:solidFill>
                <a:srgbClr val="4444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989753" y="2031577"/>
            <a:ext cx="5793740" cy="2477770"/>
            <a:chOff x="989753" y="2031577"/>
            <a:chExt cx="5793740" cy="2477770"/>
          </a:xfrm>
        </p:grpSpPr>
        <p:sp>
          <p:nvSpPr>
            <p:cNvPr id="6" name="object 6"/>
            <p:cNvSpPr/>
            <p:nvPr/>
          </p:nvSpPr>
          <p:spPr>
            <a:xfrm>
              <a:off x="6775662" y="2031577"/>
              <a:ext cx="0" cy="2477770"/>
            </a:xfrm>
            <a:custGeom>
              <a:avLst/>
              <a:gdLst/>
              <a:ahLst/>
              <a:cxnLst/>
              <a:rect l="l" t="t" r="r" b="b"/>
              <a:pathLst>
                <a:path h="2477770">
                  <a:moveTo>
                    <a:pt x="0" y="2477346"/>
                  </a:moveTo>
                  <a:lnTo>
                    <a:pt x="0" y="0"/>
                  </a:lnTo>
                </a:path>
              </a:pathLst>
            </a:custGeom>
            <a:ln w="14816">
              <a:solidFill>
                <a:srgbClr val="4444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89753" y="2038985"/>
              <a:ext cx="5793740" cy="0"/>
            </a:xfrm>
            <a:custGeom>
              <a:avLst/>
              <a:gdLst/>
              <a:ahLst/>
              <a:cxnLst/>
              <a:rect l="l" t="t" r="r" b="b"/>
              <a:pathLst>
                <a:path w="5793740">
                  <a:moveTo>
                    <a:pt x="0" y="0"/>
                  </a:moveTo>
                  <a:lnTo>
                    <a:pt x="5793315" y="0"/>
                  </a:lnTo>
                </a:path>
              </a:pathLst>
            </a:custGeom>
            <a:ln w="14816">
              <a:solidFill>
                <a:srgbClr val="4444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89753" y="4501515"/>
              <a:ext cx="5793740" cy="0"/>
            </a:xfrm>
            <a:custGeom>
              <a:avLst/>
              <a:gdLst/>
              <a:ahLst/>
              <a:cxnLst/>
              <a:rect l="l" t="t" r="r" b="b"/>
              <a:pathLst>
                <a:path w="5793740">
                  <a:moveTo>
                    <a:pt x="0" y="0"/>
                  </a:moveTo>
                  <a:lnTo>
                    <a:pt x="5793315" y="0"/>
                  </a:lnTo>
                </a:path>
              </a:pathLst>
            </a:custGeom>
            <a:ln w="14816">
              <a:solidFill>
                <a:srgbClr val="4444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25443" y="677157"/>
            <a:ext cx="4471035" cy="7296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4600" spc="60" dirty="0">
                <a:solidFill>
                  <a:srgbClr val="01AC4F"/>
                </a:solidFill>
              </a:rPr>
              <a:t>Initiation</a:t>
            </a:r>
            <a:r>
              <a:rPr sz="4600" spc="370" dirty="0">
                <a:solidFill>
                  <a:srgbClr val="01AC4F"/>
                </a:solidFill>
              </a:rPr>
              <a:t> </a:t>
            </a:r>
            <a:r>
              <a:rPr sz="4600" spc="-10" dirty="0">
                <a:solidFill>
                  <a:srgbClr val="05AA4D"/>
                </a:solidFill>
              </a:rPr>
              <a:t>complex</a:t>
            </a:r>
            <a:endParaRPr sz="4600"/>
          </a:p>
        </p:txBody>
      </p:sp>
      <p:sp>
        <p:nvSpPr>
          <p:cNvPr id="10" name="object 10"/>
          <p:cNvSpPr txBox="1"/>
          <p:nvPr/>
        </p:nvSpPr>
        <p:spPr>
          <a:xfrm>
            <a:off x="7103657" y="1235780"/>
            <a:ext cx="5136515" cy="4684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13080" marR="413384" indent="-488315" algn="just">
              <a:lnSpc>
                <a:spcPct val="100400"/>
              </a:lnSpc>
              <a:spcBef>
                <a:spcPts val="105"/>
              </a:spcBef>
              <a:buClr>
                <a:srgbClr val="F40C00"/>
              </a:buClr>
              <a:buChar char="•"/>
              <a:tabLst>
                <a:tab pos="514984" algn="l"/>
              </a:tabLst>
            </a:pPr>
            <a:r>
              <a:rPr sz="2800" dirty="0">
                <a:solidFill>
                  <a:srgbClr val="A5261A"/>
                </a:solidFill>
                <a:latin typeface="Calibri"/>
                <a:cs typeface="Calibri"/>
              </a:rPr>
              <a:t>Helicase</a:t>
            </a:r>
            <a:r>
              <a:rPr sz="2800" spc="-45" dirty="0">
                <a:solidFill>
                  <a:srgbClr val="A5261A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B54F4B"/>
                </a:solidFill>
                <a:latin typeface="Calibri"/>
                <a:cs typeface="Calibri"/>
              </a:rPr>
              <a:t>activity</a:t>
            </a:r>
            <a:r>
              <a:rPr sz="2800" spc="-50" dirty="0">
                <a:solidFill>
                  <a:srgbClr val="B54F4B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B13B46"/>
                </a:solidFill>
                <a:latin typeface="Calibri"/>
                <a:cs typeface="Calibri"/>
              </a:rPr>
              <a:t>of</a:t>
            </a:r>
            <a:r>
              <a:rPr sz="2800" spc="-150" dirty="0">
                <a:solidFill>
                  <a:srgbClr val="B13B46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823434"/>
                </a:solidFill>
                <a:latin typeface="Calibri"/>
                <a:cs typeface="Calibri"/>
              </a:rPr>
              <a:t>TF2</a:t>
            </a:r>
            <a:r>
              <a:rPr sz="2800" spc="-40" dirty="0">
                <a:solidFill>
                  <a:srgbClr val="823434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A82623"/>
                </a:solidFill>
                <a:latin typeface="Calibri"/>
                <a:cs typeface="Calibri"/>
              </a:rPr>
              <a:t>H</a:t>
            </a:r>
            <a:r>
              <a:rPr sz="2800" spc="-160" dirty="0">
                <a:solidFill>
                  <a:srgbClr val="A82623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will 	</a:t>
            </a:r>
            <a:r>
              <a:rPr sz="2800" dirty="0">
                <a:latin typeface="Calibri"/>
                <a:cs typeface="Calibri"/>
              </a:rPr>
              <a:t>help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-114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unbind</a:t>
            </a:r>
            <a:r>
              <a:rPr sz="2800" spc="-1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two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strands </a:t>
            </a:r>
            <a:r>
              <a:rPr sz="2800" spc="-25" dirty="0">
                <a:latin typeface="Calibri"/>
                <a:cs typeface="Calibri"/>
              </a:rPr>
              <a:t>in 	</a:t>
            </a:r>
            <a:r>
              <a:rPr sz="2750" dirty="0">
                <a:latin typeface="Calibri"/>
                <a:cs typeface="Calibri"/>
              </a:rPr>
              <a:t>promoter</a:t>
            </a:r>
            <a:r>
              <a:rPr sz="2750" spc="10" dirty="0">
                <a:latin typeface="Calibri"/>
                <a:cs typeface="Calibri"/>
              </a:rPr>
              <a:t> </a:t>
            </a:r>
            <a:r>
              <a:rPr sz="2750" spc="-10" dirty="0">
                <a:latin typeface="Calibri"/>
                <a:cs typeface="Calibri"/>
              </a:rPr>
              <a:t>site.</a:t>
            </a:r>
            <a:endParaRPr sz="2750">
              <a:latin typeface="Calibri"/>
              <a:cs typeface="Calibri"/>
            </a:endParaRPr>
          </a:p>
          <a:p>
            <a:pPr marL="513080" marR="5080" indent="-499745">
              <a:lnSpc>
                <a:spcPct val="105400"/>
              </a:lnSpc>
              <a:spcBef>
                <a:spcPts val="3175"/>
              </a:spcBef>
              <a:buChar char="•"/>
              <a:tabLst>
                <a:tab pos="513080" algn="l"/>
              </a:tabLst>
            </a:pPr>
            <a:r>
              <a:rPr sz="2700" dirty="0">
                <a:latin typeface="Calibri"/>
                <a:cs typeface="Calibri"/>
              </a:rPr>
              <a:t>C</a:t>
            </a:r>
            <a:r>
              <a:rPr sz="2700" spc="12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terminal</a:t>
            </a:r>
            <a:r>
              <a:rPr sz="2700" spc="18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of</a:t>
            </a:r>
            <a:r>
              <a:rPr sz="2700" spc="-5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RNA</a:t>
            </a:r>
            <a:r>
              <a:rPr sz="2700" spc="12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Pol.</a:t>
            </a:r>
            <a:r>
              <a:rPr sz="2700" spc="15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2</a:t>
            </a:r>
            <a:r>
              <a:rPr sz="2700" spc="-35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enzyme </a:t>
            </a:r>
            <a:r>
              <a:rPr sz="2600" dirty="0">
                <a:latin typeface="Calibri"/>
                <a:cs typeface="Calibri"/>
              </a:rPr>
              <a:t>will</a:t>
            </a:r>
            <a:r>
              <a:rPr sz="2600" spc="250" dirty="0">
                <a:latin typeface="Calibri"/>
                <a:cs typeface="Calibri"/>
              </a:rPr>
              <a:t> </a:t>
            </a:r>
            <a:r>
              <a:rPr sz="2600" spc="75" dirty="0">
                <a:latin typeface="Calibri"/>
                <a:cs typeface="Calibri"/>
              </a:rPr>
              <a:t>phosphorylated</a:t>
            </a:r>
            <a:r>
              <a:rPr sz="2600" spc="-90" dirty="0">
                <a:latin typeface="Calibri"/>
                <a:cs typeface="Calibri"/>
              </a:rPr>
              <a:t> </a:t>
            </a:r>
            <a:r>
              <a:rPr sz="2600" spc="85" dirty="0">
                <a:latin typeface="Calibri"/>
                <a:cs typeface="Calibri"/>
              </a:rPr>
              <a:t>by</a:t>
            </a:r>
            <a:r>
              <a:rPr sz="2600" spc="140" dirty="0">
                <a:latin typeface="Calibri"/>
                <a:cs typeface="Calibri"/>
              </a:rPr>
              <a:t> </a:t>
            </a:r>
            <a:r>
              <a:rPr sz="2600" spc="40" dirty="0">
                <a:solidFill>
                  <a:srgbClr val="B8211F"/>
                </a:solidFill>
                <a:latin typeface="Calibri"/>
                <a:cs typeface="Calibri"/>
              </a:rPr>
              <a:t>kinase </a:t>
            </a:r>
            <a:r>
              <a:rPr sz="2700" dirty="0">
                <a:solidFill>
                  <a:srgbClr val="BA5D56"/>
                </a:solidFill>
                <a:latin typeface="Calibri"/>
                <a:cs typeface="Calibri"/>
              </a:rPr>
              <a:t>activity</a:t>
            </a:r>
            <a:r>
              <a:rPr sz="2700" spc="210" dirty="0">
                <a:solidFill>
                  <a:srgbClr val="BA5D56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A53438"/>
                </a:solidFill>
                <a:latin typeface="Calibri"/>
                <a:cs typeface="Calibri"/>
              </a:rPr>
              <a:t>of</a:t>
            </a:r>
            <a:r>
              <a:rPr sz="2700" spc="30" dirty="0">
                <a:solidFill>
                  <a:srgbClr val="A53438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BF180F"/>
                </a:solidFill>
                <a:latin typeface="Calibri"/>
                <a:cs typeface="Calibri"/>
              </a:rPr>
              <a:t>TF2</a:t>
            </a:r>
            <a:r>
              <a:rPr sz="2700" spc="105" dirty="0">
                <a:solidFill>
                  <a:srgbClr val="BF180F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AA2328"/>
                </a:solidFill>
                <a:latin typeface="Calibri"/>
                <a:cs typeface="Calibri"/>
              </a:rPr>
              <a:t>H</a:t>
            </a:r>
            <a:endParaRPr sz="2700">
              <a:latin typeface="Calibri"/>
              <a:cs typeface="Calibri"/>
            </a:endParaRPr>
          </a:p>
          <a:p>
            <a:pPr marL="511175" marR="502284" indent="-499109">
              <a:lnSpc>
                <a:spcPct val="99700"/>
              </a:lnSpc>
              <a:spcBef>
                <a:spcPts val="3270"/>
              </a:spcBef>
              <a:buChar char="•"/>
              <a:tabLst>
                <a:tab pos="511175" algn="l"/>
              </a:tabLst>
            </a:pPr>
            <a:r>
              <a:rPr sz="2800" dirty="0">
                <a:latin typeface="Calibri"/>
                <a:cs typeface="Calibri"/>
              </a:rPr>
              <a:t>It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will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cause</a:t>
            </a:r>
            <a:r>
              <a:rPr sz="2800" spc="-1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-16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escape</a:t>
            </a:r>
            <a:r>
              <a:rPr sz="2800" spc="-25" dirty="0">
                <a:latin typeface="Calibri"/>
                <a:cs typeface="Calibri"/>
              </a:rPr>
              <a:t> RNA </a:t>
            </a:r>
            <a:r>
              <a:rPr sz="2800" spc="-20" dirty="0">
                <a:latin typeface="Calibri"/>
                <a:cs typeface="Calibri"/>
              </a:rPr>
              <a:t>Polymerase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2</a:t>
            </a:r>
            <a:r>
              <a:rPr sz="2800" spc="-1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from</a:t>
            </a:r>
            <a:r>
              <a:rPr sz="2800" spc="-100" dirty="0">
                <a:latin typeface="Calibri"/>
                <a:cs typeface="Calibri"/>
              </a:rPr>
              <a:t> </a:t>
            </a:r>
            <a:r>
              <a:rPr sz="2800" spc="-35" dirty="0">
                <a:latin typeface="Calibri"/>
                <a:cs typeface="Calibri"/>
              </a:rPr>
              <a:t>promoter </a:t>
            </a:r>
            <a:r>
              <a:rPr sz="2800" spc="-10" dirty="0">
                <a:latin typeface="Calibri"/>
                <a:cs typeface="Calibri"/>
              </a:rPr>
              <a:t>region.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496482" y="2585719"/>
            <a:ext cx="10007600" cy="0"/>
          </a:xfrm>
          <a:custGeom>
            <a:avLst/>
            <a:gdLst/>
            <a:ahLst/>
            <a:cxnLst/>
            <a:rect l="l" t="t" r="r" b="b"/>
            <a:pathLst>
              <a:path w="10007600">
                <a:moveTo>
                  <a:pt x="0" y="0"/>
                </a:moveTo>
                <a:lnTo>
                  <a:pt x="10007174" y="0"/>
                </a:lnTo>
              </a:path>
            </a:pathLst>
          </a:custGeom>
          <a:ln w="11853">
            <a:solidFill>
              <a:srgbClr val="858C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282321" y="727957"/>
            <a:ext cx="2189480" cy="7296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4600" spc="-10" dirty="0">
                <a:solidFill>
                  <a:srgbClr val="0FBA59"/>
                </a:solidFill>
              </a:rPr>
              <a:t>ongation</a:t>
            </a:r>
            <a:endParaRPr sz="4600"/>
          </a:p>
        </p:txBody>
      </p:sp>
      <p:sp>
        <p:nvSpPr>
          <p:cNvPr id="5" name="object 5"/>
          <p:cNvSpPr txBox="1"/>
          <p:nvPr/>
        </p:nvSpPr>
        <p:spPr>
          <a:xfrm>
            <a:off x="2061757" y="1654880"/>
            <a:ext cx="9681845" cy="4876165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320675" marR="419734" indent="-308610">
              <a:lnSpc>
                <a:spcPts val="3000"/>
              </a:lnSpc>
              <a:spcBef>
                <a:spcPts val="520"/>
              </a:spcBef>
              <a:buClr>
                <a:srgbClr val="859A28"/>
              </a:buClr>
              <a:buChar char="•"/>
              <a:tabLst>
                <a:tab pos="324485" algn="l"/>
                <a:tab pos="3028950" algn="l"/>
              </a:tabLst>
            </a:pPr>
            <a:r>
              <a:rPr sz="2800" dirty="0">
                <a:solidFill>
                  <a:srgbClr val="A82421"/>
                </a:solidFill>
                <a:latin typeface="Calibri"/>
                <a:cs typeface="Calibri"/>
              </a:rPr>
              <a:t>RNA</a:t>
            </a:r>
            <a:r>
              <a:rPr sz="2800" spc="-25" dirty="0">
                <a:solidFill>
                  <a:srgbClr val="A82421"/>
                </a:solidFill>
                <a:latin typeface="Calibri"/>
                <a:cs typeface="Calibri"/>
              </a:rPr>
              <a:t> </a:t>
            </a:r>
            <a:r>
              <a:rPr sz="2800" spc="-65" dirty="0">
                <a:solidFill>
                  <a:srgbClr val="B51613"/>
                </a:solidFill>
                <a:latin typeface="Calibri"/>
                <a:cs typeface="Calibri"/>
              </a:rPr>
              <a:t>polymerase</a:t>
            </a:r>
            <a:r>
              <a:rPr sz="2800" spc="-220" dirty="0">
                <a:solidFill>
                  <a:srgbClr val="B51613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rgbClr val="CC1316"/>
                </a:solidFill>
                <a:latin typeface="Calibri"/>
                <a:cs typeface="Calibri"/>
              </a:rPr>
              <a:t>2</a:t>
            </a:r>
            <a:r>
              <a:rPr sz="2800" dirty="0">
                <a:solidFill>
                  <a:srgbClr val="CC1316"/>
                </a:solidFill>
                <a:latin typeface="Calibri"/>
                <a:cs typeface="Calibri"/>
              </a:rPr>
              <a:t>	</a:t>
            </a:r>
            <a:r>
              <a:rPr sz="2800" spc="-10" dirty="0">
                <a:solidFill>
                  <a:srgbClr val="9A2628"/>
                </a:solidFill>
                <a:latin typeface="Calibri"/>
                <a:cs typeface="Calibri"/>
              </a:rPr>
              <a:t>moves</a:t>
            </a:r>
            <a:r>
              <a:rPr sz="2800" spc="-150" dirty="0">
                <a:solidFill>
                  <a:srgbClr val="9A2628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D44948"/>
                </a:solidFill>
                <a:latin typeface="Calibri"/>
                <a:cs typeface="Calibri"/>
              </a:rPr>
              <a:t>along</a:t>
            </a:r>
            <a:r>
              <a:rPr sz="2800" spc="-5" dirty="0">
                <a:solidFill>
                  <a:srgbClr val="D44948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BD3634"/>
                </a:solidFill>
                <a:latin typeface="Calibri"/>
                <a:cs typeface="Calibri"/>
              </a:rPr>
              <a:t>the</a:t>
            </a:r>
            <a:r>
              <a:rPr sz="2800" spc="-70" dirty="0">
                <a:solidFill>
                  <a:srgbClr val="BD3634"/>
                </a:solidFill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DNA,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it</a:t>
            </a:r>
            <a:r>
              <a:rPr sz="2800" spc="-16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unwind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16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double 	</a:t>
            </a:r>
            <a:r>
              <a:rPr sz="2800" dirty="0">
                <a:latin typeface="Calibri"/>
                <a:cs typeface="Calibri"/>
              </a:rPr>
              <a:t>helix,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10</a:t>
            </a:r>
            <a:r>
              <a:rPr sz="2800" spc="-114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20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bases</a:t>
            </a:r>
            <a:r>
              <a:rPr sz="2800" spc="-1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at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time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180"/>
              </a:spcBef>
              <a:buFont typeface="Calibri"/>
              <a:buChar char="•"/>
            </a:pPr>
            <a:endParaRPr sz="2800">
              <a:latin typeface="Calibri"/>
              <a:cs typeface="Calibri"/>
            </a:endParaRPr>
          </a:p>
          <a:p>
            <a:pPr marL="321945" marR="57150" indent="-309880">
              <a:lnSpc>
                <a:spcPts val="3000"/>
              </a:lnSpc>
              <a:buClr>
                <a:srgbClr val="899E2A"/>
              </a:buClr>
              <a:buChar char="•"/>
              <a:tabLst>
                <a:tab pos="321945" algn="l"/>
              </a:tabLst>
            </a:pPr>
            <a:r>
              <a:rPr sz="2800" spc="-40" dirty="0">
                <a:latin typeface="Calibri"/>
                <a:cs typeface="Calibri"/>
              </a:rPr>
              <a:t>Transcription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progresses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at</a:t>
            </a:r>
            <a:r>
              <a:rPr sz="2800" spc="-1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rgbClr val="B52121"/>
                </a:solidFill>
                <a:latin typeface="Calibri"/>
                <a:cs typeface="Calibri"/>
              </a:rPr>
              <a:t>rate</a:t>
            </a:r>
            <a:r>
              <a:rPr sz="2800" spc="-20" dirty="0">
                <a:solidFill>
                  <a:srgbClr val="B5212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B11C1C"/>
                </a:solidFill>
                <a:latin typeface="Calibri"/>
                <a:cs typeface="Calibri"/>
              </a:rPr>
              <a:t>of</a:t>
            </a:r>
            <a:r>
              <a:rPr sz="2800" spc="-130" dirty="0">
                <a:solidFill>
                  <a:srgbClr val="B11C1C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EB2F38"/>
                </a:solidFill>
                <a:latin typeface="Calibri"/>
                <a:cs typeface="Calibri"/>
              </a:rPr>
              <a:t>40</a:t>
            </a:r>
            <a:r>
              <a:rPr sz="2800" spc="-25" dirty="0">
                <a:solidFill>
                  <a:srgbClr val="EB2F38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A1212A"/>
                </a:solidFill>
                <a:latin typeface="Calibri"/>
                <a:cs typeface="Calibri"/>
              </a:rPr>
              <a:t>nucleotides</a:t>
            </a:r>
            <a:r>
              <a:rPr sz="2800" spc="80" dirty="0">
                <a:solidFill>
                  <a:srgbClr val="A1212A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D31C18"/>
                </a:solidFill>
                <a:latin typeface="Calibri"/>
                <a:cs typeface="Calibri"/>
              </a:rPr>
              <a:t>per</a:t>
            </a:r>
            <a:r>
              <a:rPr sz="2800" spc="-45" dirty="0">
                <a:solidFill>
                  <a:srgbClr val="D31C18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C34B52"/>
                </a:solidFill>
                <a:latin typeface="Calibri"/>
                <a:cs typeface="Calibri"/>
              </a:rPr>
              <a:t>second</a:t>
            </a:r>
            <a:r>
              <a:rPr sz="2800" spc="35" dirty="0">
                <a:solidFill>
                  <a:srgbClr val="C34B52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in </a:t>
            </a:r>
            <a:r>
              <a:rPr sz="2800" spc="-10" dirty="0">
                <a:latin typeface="Calibri"/>
                <a:cs typeface="Calibri"/>
              </a:rPr>
              <a:t>eukaryotes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880"/>
              </a:spcBef>
              <a:buFont typeface="Calibri"/>
              <a:buChar char="•"/>
            </a:pPr>
            <a:endParaRPr sz="2800">
              <a:latin typeface="Calibri"/>
              <a:cs typeface="Calibri"/>
            </a:endParaRPr>
          </a:p>
          <a:p>
            <a:pPr marL="320675" indent="-307975">
              <a:lnSpc>
                <a:spcPct val="100000"/>
              </a:lnSpc>
              <a:buClr>
                <a:srgbClr val="859A2A"/>
              </a:buClr>
              <a:buChar char="•"/>
              <a:tabLst>
                <a:tab pos="320675" algn="l"/>
              </a:tabLst>
            </a:pPr>
            <a:r>
              <a:rPr sz="2800" spc="-25" dirty="0">
                <a:latin typeface="Calibri"/>
                <a:cs typeface="Calibri"/>
              </a:rPr>
              <a:t>Nucleotides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are</a:t>
            </a:r>
            <a:r>
              <a:rPr sz="2800" spc="-1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added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-1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9E3F41"/>
                </a:solidFill>
                <a:latin typeface="Calibri"/>
                <a:cs typeface="Calibri"/>
              </a:rPr>
              <a:t>3’</a:t>
            </a:r>
            <a:r>
              <a:rPr sz="2800" spc="-120" dirty="0">
                <a:solidFill>
                  <a:srgbClr val="9E3F4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BF161A"/>
                </a:solidFill>
                <a:latin typeface="Calibri"/>
                <a:cs typeface="Calibri"/>
              </a:rPr>
              <a:t>end</a:t>
            </a:r>
            <a:r>
              <a:rPr sz="2800" spc="-90" dirty="0">
                <a:solidFill>
                  <a:srgbClr val="BF161A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932D2F"/>
                </a:solidFill>
                <a:latin typeface="Calibri"/>
                <a:cs typeface="Calibri"/>
              </a:rPr>
              <a:t>of</a:t>
            </a:r>
            <a:r>
              <a:rPr sz="2800" spc="-120" dirty="0">
                <a:solidFill>
                  <a:srgbClr val="932D2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A33636"/>
                </a:solidFill>
                <a:latin typeface="Calibri"/>
                <a:cs typeface="Calibri"/>
              </a:rPr>
              <a:t>the </a:t>
            </a:r>
            <a:r>
              <a:rPr sz="2800" spc="-25" dirty="0">
                <a:solidFill>
                  <a:srgbClr val="C40C0C"/>
                </a:solidFill>
                <a:latin typeface="Calibri"/>
                <a:cs typeface="Calibri"/>
              </a:rPr>
              <a:t>growing </a:t>
            </a:r>
            <a:r>
              <a:rPr sz="2800" dirty="0">
                <a:solidFill>
                  <a:srgbClr val="B5232A"/>
                </a:solidFill>
                <a:latin typeface="Calibri"/>
                <a:cs typeface="Calibri"/>
              </a:rPr>
              <a:t>RNA</a:t>
            </a:r>
            <a:r>
              <a:rPr sz="2800" spc="-25" dirty="0">
                <a:solidFill>
                  <a:srgbClr val="B5232A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89312D"/>
                </a:solidFill>
                <a:latin typeface="Calibri"/>
                <a:cs typeface="Calibri"/>
              </a:rPr>
              <a:t>molecule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725"/>
              </a:spcBef>
              <a:buFont typeface="Calibri"/>
              <a:buChar char="•"/>
            </a:pPr>
            <a:endParaRPr sz="2800">
              <a:latin typeface="Calibri"/>
              <a:cs typeface="Calibri"/>
            </a:endParaRPr>
          </a:p>
          <a:p>
            <a:pPr marL="325755" indent="-313055">
              <a:lnSpc>
                <a:spcPts val="3155"/>
              </a:lnSpc>
              <a:buClr>
                <a:srgbClr val="7C911A"/>
              </a:buClr>
              <a:buChar char="•"/>
              <a:tabLst>
                <a:tab pos="325755" algn="l"/>
              </a:tabLst>
            </a:pPr>
            <a:r>
              <a:rPr sz="2800" spc="-25" dirty="0">
                <a:latin typeface="Calibri"/>
                <a:cs typeface="Calibri"/>
              </a:rPr>
              <a:t>Synthesis</a:t>
            </a:r>
            <a:r>
              <a:rPr sz="2800" spc="-13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occurred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from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AC2826"/>
                </a:solidFill>
                <a:latin typeface="Calibri"/>
                <a:cs typeface="Calibri"/>
              </a:rPr>
              <a:t>5’</a:t>
            </a:r>
            <a:r>
              <a:rPr sz="2800" spc="-30" dirty="0">
                <a:solidFill>
                  <a:srgbClr val="AC2826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CD3436"/>
                </a:solidFill>
                <a:latin typeface="Calibri"/>
                <a:cs typeface="Calibri"/>
              </a:rPr>
              <a:t>to</a:t>
            </a:r>
            <a:r>
              <a:rPr sz="2800" spc="-45" dirty="0">
                <a:solidFill>
                  <a:srgbClr val="CD3436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B83636"/>
                </a:solidFill>
                <a:latin typeface="Calibri"/>
                <a:cs typeface="Calibri"/>
              </a:rPr>
              <a:t>3’</a:t>
            </a:r>
            <a:r>
              <a:rPr sz="2800" spc="-150" dirty="0">
                <a:solidFill>
                  <a:srgbClr val="B83636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BC2828"/>
                </a:solidFill>
                <a:latin typeface="Calibri"/>
                <a:cs typeface="Calibri"/>
              </a:rPr>
              <a:t>direction</a:t>
            </a:r>
            <a:r>
              <a:rPr sz="2800" spc="-40" dirty="0">
                <a:solidFill>
                  <a:srgbClr val="BC2828"/>
                </a:solidFill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-15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newly</a:t>
            </a:r>
            <a:r>
              <a:rPr sz="2800" spc="-1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synthesized</a:t>
            </a:r>
            <a:endParaRPr sz="2800">
              <a:latin typeface="Calibri"/>
              <a:cs typeface="Calibri"/>
            </a:endParaRPr>
          </a:p>
          <a:p>
            <a:pPr marL="323850">
              <a:lnSpc>
                <a:spcPts val="3215"/>
              </a:lnSpc>
            </a:pPr>
            <a:r>
              <a:rPr sz="2850" spc="-20" dirty="0">
                <a:latin typeface="Calibri"/>
                <a:cs typeface="Calibri"/>
              </a:rPr>
              <a:t>mRNA</a:t>
            </a:r>
            <a:endParaRPr sz="2850">
              <a:latin typeface="Calibri"/>
              <a:cs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90800" y="4686300"/>
            <a:ext cx="1079500" cy="13843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64100" y="4826000"/>
            <a:ext cx="3594100" cy="9017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641600" y="2667000"/>
            <a:ext cx="673100" cy="17018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203700" y="749300"/>
            <a:ext cx="6235700" cy="393700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2743239" y="80609"/>
            <a:ext cx="841375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dirty="0">
                <a:solidFill>
                  <a:srgbClr val="494949"/>
                </a:solidFill>
                <a:latin typeface="Arial MT"/>
                <a:cs typeface="Arial MT"/>
              </a:rPr>
              <a:t>F</a:t>
            </a:r>
            <a:r>
              <a:rPr sz="1200" dirty="0">
                <a:solidFill>
                  <a:srgbClr val="262626"/>
                </a:solidFill>
                <a:latin typeface="Arial MT"/>
                <a:cs typeface="Arial MT"/>
              </a:rPr>
              <a:t>iq</a:t>
            </a:r>
            <a:r>
              <a:rPr sz="1200" dirty="0">
                <a:solidFill>
                  <a:srgbClr val="1A1A1A"/>
                </a:solidFill>
                <a:latin typeface="Arial MT"/>
                <a:cs typeface="Arial MT"/>
              </a:rPr>
              <a:t>ure</a:t>
            </a:r>
            <a:r>
              <a:rPr sz="1200" spc="405" dirty="0">
                <a:solidFill>
                  <a:srgbClr val="1A1A1A"/>
                </a:solidFill>
                <a:latin typeface="Arial MT"/>
                <a:cs typeface="Arial MT"/>
              </a:rPr>
              <a:t> </a:t>
            </a:r>
            <a:r>
              <a:rPr sz="1200" spc="-60" dirty="0">
                <a:solidFill>
                  <a:srgbClr val="5D5D5D"/>
                </a:solidFill>
                <a:latin typeface="Arial MT"/>
                <a:cs typeface="Arial MT"/>
              </a:rPr>
              <a:t>I</a:t>
            </a:r>
            <a:r>
              <a:rPr sz="1200" spc="-15" dirty="0">
                <a:solidFill>
                  <a:srgbClr val="5D5D5D"/>
                </a:solidFill>
                <a:latin typeface="Arial MT"/>
                <a:cs typeface="Arial MT"/>
              </a:rPr>
              <a:t> </a:t>
            </a:r>
            <a:r>
              <a:rPr sz="1200" spc="-100" dirty="0">
                <a:solidFill>
                  <a:srgbClr val="343434"/>
                </a:solidFill>
                <a:latin typeface="Arial MT"/>
                <a:cs typeface="Arial MT"/>
              </a:rPr>
              <a:t>T.</a:t>
            </a:r>
            <a:r>
              <a:rPr sz="1200" spc="-140" dirty="0">
                <a:solidFill>
                  <a:srgbClr val="343434"/>
                </a:solidFill>
                <a:latin typeface="Arial MT"/>
                <a:cs typeface="Arial MT"/>
              </a:rPr>
              <a:t> </a:t>
            </a:r>
            <a:r>
              <a:rPr sz="1200" spc="-50" dirty="0">
                <a:solidFill>
                  <a:srgbClr val="383838"/>
                </a:solidFill>
                <a:latin typeface="Arial MT"/>
                <a:cs typeface="Arial MT"/>
              </a:rPr>
              <a:t>9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578623" y="4369505"/>
            <a:ext cx="184150" cy="321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50" spc="-95" dirty="0">
                <a:latin typeface="Calibri"/>
                <a:cs typeface="Calibri"/>
              </a:rPr>
              <a:t>5’</a:t>
            </a:r>
            <a:endParaRPr sz="19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785089" y="115005"/>
            <a:ext cx="1647825" cy="61404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23495" marR="5080" indent="-11430">
              <a:lnSpc>
                <a:spcPts val="2300"/>
              </a:lnSpc>
              <a:spcBef>
                <a:spcPts val="204"/>
              </a:spcBef>
            </a:pPr>
            <a:r>
              <a:rPr sz="1950" spc="-10" dirty="0">
                <a:latin typeface="Arial MT"/>
                <a:cs typeface="Arial MT"/>
              </a:rPr>
              <a:t>Nontemplate </a:t>
            </a:r>
            <a:r>
              <a:rPr sz="1950" spc="55" dirty="0">
                <a:latin typeface="Arial MT"/>
                <a:cs typeface="Arial MT"/>
              </a:rPr>
              <a:t>strand</a:t>
            </a:r>
            <a:r>
              <a:rPr sz="1950" spc="35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of</a:t>
            </a:r>
            <a:r>
              <a:rPr sz="1950" spc="130" dirty="0">
                <a:latin typeface="Arial MT"/>
                <a:cs typeface="Arial MT"/>
              </a:rPr>
              <a:t> </a:t>
            </a:r>
            <a:r>
              <a:rPr sz="1950" spc="-40" dirty="0">
                <a:latin typeface="Arial MT"/>
                <a:cs typeface="Arial MT"/>
              </a:rPr>
              <a:t>DNA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09947" y="2959452"/>
            <a:ext cx="721360" cy="307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50" dirty="0">
                <a:latin typeface="Arial MT"/>
                <a:cs typeface="Arial MT"/>
              </a:rPr>
              <a:t>3’</a:t>
            </a:r>
            <a:r>
              <a:rPr sz="1850" spc="245" dirty="0">
                <a:latin typeface="Arial MT"/>
                <a:cs typeface="Arial MT"/>
              </a:rPr>
              <a:t> </a:t>
            </a:r>
            <a:r>
              <a:rPr sz="1850" spc="30" dirty="0">
                <a:latin typeface="Arial MT"/>
                <a:cs typeface="Arial MT"/>
              </a:rPr>
              <a:t>end</a:t>
            </a:r>
            <a:endParaRPr sz="185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68488" y="635912"/>
            <a:ext cx="4709160" cy="1196975"/>
          </a:xfrm>
          <a:prstGeom prst="rect">
            <a:avLst/>
          </a:prstGeom>
        </p:spPr>
        <p:txBody>
          <a:bodyPr vert="horz" wrap="square" lIns="0" tIns="157480" rIns="0" bIns="0" rtlCol="0">
            <a:spAutoFit/>
          </a:bodyPr>
          <a:lstStyle/>
          <a:p>
            <a:pPr marL="2768600">
              <a:lnSpc>
                <a:spcPct val="100000"/>
              </a:lnSpc>
              <a:spcBef>
                <a:spcPts val="1240"/>
              </a:spcBef>
            </a:pPr>
            <a:r>
              <a:rPr sz="1900" dirty="0">
                <a:latin typeface="Arial MT"/>
                <a:cs typeface="Arial MT"/>
              </a:rPr>
              <a:t>RNA</a:t>
            </a:r>
            <a:r>
              <a:rPr sz="1900" spc="45" dirty="0">
                <a:latin typeface="Arial MT"/>
                <a:cs typeface="Arial MT"/>
              </a:rPr>
              <a:t> </a:t>
            </a:r>
            <a:r>
              <a:rPr sz="1900" spc="65" dirty="0">
                <a:latin typeface="Arial MT"/>
                <a:cs typeface="Arial MT"/>
              </a:rPr>
              <a:t>nucleotides</a:t>
            </a:r>
            <a:endParaRPr sz="19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170"/>
              </a:spcBef>
            </a:pPr>
            <a:r>
              <a:rPr sz="1950" spc="-25" dirty="0">
                <a:latin typeface="Arial MT"/>
                <a:cs typeface="Arial MT"/>
              </a:rPr>
              <a:t>RNA</a:t>
            </a:r>
            <a:endParaRPr sz="1950">
              <a:latin typeface="Arial MT"/>
              <a:cs typeface="Arial MT"/>
            </a:endParaRPr>
          </a:p>
          <a:p>
            <a:pPr marL="15875">
              <a:lnSpc>
                <a:spcPct val="100000"/>
              </a:lnSpc>
              <a:spcBef>
                <a:spcPts val="10"/>
              </a:spcBef>
            </a:pPr>
            <a:r>
              <a:rPr sz="1900" spc="40" dirty="0">
                <a:latin typeface="Arial MT"/>
                <a:cs typeface="Arial MT"/>
              </a:rPr>
              <a:t>polymerase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498148" y="5309219"/>
            <a:ext cx="6128385" cy="1725295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320165">
              <a:lnSpc>
                <a:spcPct val="100000"/>
              </a:lnSpc>
              <a:spcBef>
                <a:spcPts val="295"/>
              </a:spcBef>
            </a:pPr>
            <a:r>
              <a:rPr sz="2050" dirty="0">
                <a:latin typeface="Arial MT"/>
                <a:cs typeface="Arial MT"/>
              </a:rPr>
              <a:t>Direction</a:t>
            </a:r>
            <a:r>
              <a:rPr sz="2050" spc="95" dirty="0">
                <a:latin typeface="Arial MT"/>
                <a:cs typeface="Arial MT"/>
              </a:rPr>
              <a:t> </a:t>
            </a:r>
            <a:r>
              <a:rPr sz="2050" dirty="0">
                <a:latin typeface="Arial MT"/>
                <a:cs typeface="Arial MT"/>
              </a:rPr>
              <a:t>of</a:t>
            </a:r>
            <a:r>
              <a:rPr sz="2050" spc="-15" dirty="0">
                <a:latin typeface="Arial MT"/>
                <a:cs typeface="Arial MT"/>
              </a:rPr>
              <a:t> </a:t>
            </a:r>
            <a:r>
              <a:rPr sz="2050" spc="-10" dirty="0">
                <a:latin typeface="Arial MT"/>
                <a:cs typeface="Arial MT"/>
              </a:rPr>
              <a:t>transcription</a:t>
            </a:r>
            <a:endParaRPr sz="2050">
              <a:latin typeface="Arial MT"/>
              <a:cs typeface="Arial MT"/>
            </a:endParaRPr>
          </a:p>
          <a:p>
            <a:pPr marL="4507230" marR="5080" indent="-11430">
              <a:lnSpc>
                <a:spcPts val="2300"/>
              </a:lnSpc>
              <a:spcBef>
                <a:spcPts val="350"/>
              </a:spcBef>
            </a:pPr>
            <a:r>
              <a:rPr sz="2000" spc="-10" dirty="0">
                <a:latin typeface="Arial MT"/>
                <a:cs typeface="Arial MT"/>
              </a:rPr>
              <a:t>Template </a:t>
            </a:r>
            <a:r>
              <a:rPr sz="2000" dirty="0">
                <a:latin typeface="Arial MT"/>
                <a:cs typeface="Arial MT"/>
              </a:rPr>
              <a:t>strand</a:t>
            </a:r>
            <a:r>
              <a:rPr sz="2000" spc="10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of</a:t>
            </a:r>
            <a:r>
              <a:rPr sz="2000" spc="190" dirty="0">
                <a:latin typeface="Arial MT"/>
                <a:cs typeface="Arial MT"/>
              </a:rPr>
              <a:t> </a:t>
            </a:r>
            <a:r>
              <a:rPr sz="2000" spc="-80" dirty="0">
                <a:latin typeface="Arial MT"/>
                <a:cs typeface="Arial MT"/>
              </a:rPr>
              <a:t>DNA</a:t>
            </a:r>
            <a:endParaRPr sz="2000">
              <a:latin typeface="Arial MT"/>
              <a:cs typeface="Arial MT"/>
            </a:endParaRPr>
          </a:p>
          <a:p>
            <a:pPr marL="12700">
              <a:lnSpc>
                <a:spcPts val="2380"/>
              </a:lnSpc>
              <a:spcBef>
                <a:spcPts val="890"/>
              </a:spcBef>
            </a:pPr>
            <a:r>
              <a:rPr sz="2050" dirty="0">
                <a:latin typeface="Arial MT"/>
                <a:cs typeface="Arial MT"/>
              </a:rPr>
              <a:t>Newly</a:t>
            </a:r>
            <a:r>
              <a:rPr sz="2050" spc="-70" dirty="0">
                <a:latin typeface="Arial MT"/>
                <a:cs typeface="Arial MT"/>
              </a:rPr>
              <a:t> </a:t>
            </a:r>
            <a:r>
              <a:rPr sz="2050" spc="-20" dirty="0">
                <a:latin typeface="Arial MT"/>
                <a:cs typeface="Arial MT"/>
              </a:rPr>
              <a:t>made</a:t>
            </a:r>
            <a:endParaRPr sz="2050">
              <a:latin typeface="Arial MT"/>
              <a:cs typeface="Arial MT"/>
            </a:endParaRPr>
          </a:p>
          <a:p>
            <a:pPr marL="22860">
              <a:lnSpc>
                <a:spcPts val="2500"/>
              </a:lnSpc>
            </a:pPr>
            <a:r>
              <a:rPr sz="2150" spc="-25" dirty="0">
                <a:latin typeface="Arial MT"/>
                <a:cs typeface="Arial MT"/>
              </a:rPr>
              <a:t>RNA</a:t>
            </a:r>
            <a:endParaRPr sz="2150">
              <a:latin typeface="Arial MT"/>
              <a:cs typeface="Arial MT"/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14</a:t>
            </a:fld>
            <a:endParaRPr lang="en-US"/>
          </a:p>
        </p:txBody>
      </p:sp>
      <p:pic>
        <p:nvPicPr>
          <p:cNvPr id="1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2002" y="727957"/>
            <a:ext cx="2974975" cy="7296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4600" spc="-10" dirty="0">
                <a:solidFill>
                  <a:srgbClr val="0CA852"/>
                </a:solidFill>
              </a:rPr>
              <a:t>Termination</a:t>
            </a:r>
            <a:endParaRPr sz="4600"/>
          </a:p>
        </p:txBody>
      </p:sp>
      <p:sp>
        <p:nvSpPr>
          <p:cNvPr id="3" name="object 3"/>
          <p:cNvSpPr txBox="1"/>
          <p:nvPr/>
        </p:nvSpPr>
        <p:spPr>
          <a:xfrm>
            <a:off x="1083857" y="1411463"/>
            <a:ext cx="11108055" cy="4584700"/>
          </a:xfrm>
          <a:prstGeom prst="rect">
            <a:avLst/>
          </a:prstGeom>
        </p:spPr>
        <p:txBody>
          <a:bodyPr vert="horz" wrap="square" lIns="0" tIns="182245" rIns="0" bIns="0" rtlCol="0">
            <a:spAutoFit/>
          </a:bodyPr>
          <a:lstStyle/>
          <a:p>
            <a:pPr marL="386080" indent="-373380">
              <a:lnSpc>
                <a:spcPct val="100000"/>
              </a:lnSpc>
              <a:spcBef>
                <a:spcPts val="1435"/>
              </a:spcBef>
              <a:buClr>
                <a:srgbClr val="829328"/>
              </a:buClr>
              <a:buChar char="•"/>
              <a:tabLst>
                <a:tab pos="386080" algn="l"/>
              </a:tabLst>
            </a:pPr>
            <a:r>
              <a:rPr sz="2800" dirty="0">
                <a:latin typeface="Calibri"/>
                <a:cs typeface="Calibri"/>
              </a:rPr>
              <a:t>The</a:t>
            </a:r>
            <a:r>
              <a:rPr sz="2800" spc="-16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mechanisms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13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termination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are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rgbClr val="C11D23"/>
                </a:solidFill>
                <a:latin typeface="Calibri"/>
                <a:cs typeface="Calibri"/>
              </a:rPr>
              <a:t>different</a:t>
            </a:r>
            <a:r>
              <a:rPr sz="2800" spc="20" dirty="0">
                <a:solidFill>
                  <a:srgbClr val="C11D23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A12628"/>
                </a:solidFill>
                <a:latin typeface="Calibri"/>
                <a:cs typeface="Calibri"/>
              </a:rPr>
              <a:t>in</a:t>
            </a:r>
            <a:r>
              <a:rPr sz="2800" spc="-160" dirty="0">
                <a:solidFill>
                  <a:srgbClr val="A12628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B81D1D"/>
                </a:solidFill>
                <a:latin typeface="Calibri"/>
                <a:cs typeface="Calibri"/>
              </a:rPr>
              <a:t>bacteria</a:t>
            </a:r>
            <a:r>
              <a:rPr sz="2800" spc="-60" dirty="0">
                <a:solidFill>
                  <a:srgbClr val="B81D1D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C33B3F"/>
                </a:solidFill>
                <a:latin typeface="Calibri"/>
                <a:cs typeface="Calibri"/>
              </a:rPr>
              <a:t>and</a:t>
            </a:r>
            <a:r>
              <a:rPr sz="2800" spc="-125" dirty="0">
                <a:solidFill>
                  <a:srgbClr val="C33B3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C80813"/>
                </a:solidFill>
                <a:latin typeface="Calibri"/>
                <a:cs typeface="Calibri"/>
              </a:rPr>
              <a:t>eukaryotes</a:t>
            </a:r>
            <a:endParaRPr sz="2800">
              <a:latin typeface="Calibri"/>
              <a:cs typeface="Calibri"/>
            </a:endParaRPr>
          </a:p>
          <a:p>
            <a:pPr marL="387350" indent="-374650">
              <a:lnSpc>
                <a:spcPct val="100000"/>
              </a:lnSpc>
              <a:spcBef>
                <a:spcPts val="1340"/>
              </a:spcBef>
              <a:buClr>
                <a:srgbClr val="8EA038"/>
              </a:buClr>
              <a:buChar char="•"/>
              <a:tabLst>
                <a:tab pos="387350" algn="l"/>
              </a:tabLst>
            </a:pPr>
            <a:r>
              <a:rPr sz="2800" dirty="0">
                <a:solidFill>
                  <a:srgbClr val="A32428"/>
                </a:solidFill>
                <a:latin typeface="Calibri"/>
                <a:cs typeface="Calibri"/>
              </a:rPr>
              <a:t>ln</a:t>
            </a:r>
            <a:r>
              <a:rPr sz="2800" spc="30" dirty="0">
                <a:solidFill>
                  <a:srgbClr val="A32428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C1110F"/>
                </a:solidFill>
                <a:latin typeface="Calibri"/>
                <a:cs typeface="Calibri"/>
              </a:rPr>
              <a:t>bacteria</a:t>
            </a:r>
            <a:endParaRPr sz="2800">
              <a:latin typeface="Calibri"/>
              <a:cs typeface="Calibri"/>
            </a:endParaRPr>
          </a:p>
          <a:p>
            <a:pPr marL="675005" lvl="1" indent="-370840">
              <a:lnSpc>
                <a:spcPct val="100000"/>
              </a:lnSpc>
              <a:spcBef>
                <a:spcPts val="1240"/>
              </a:spcBef>
              <a:buClr>
                <a:srgbClr val="83952A"/>
              </a:buClr>
              <a:buChar char="•"/>
              <a:tabLst>
                <a:tab pos="675005" algn="l"/>
              </a:tabLst>
            </a:pPr>
            <a:r>
              <a:rPr sz="2800" dirty="0">
                <a:latin typeface="Calibri"/>
                <a:cs typeface="Calibri"/>
              </a:rPr>
              <a:t>the</a:t>
            </a:r>
            <a:r>
              <a:rPr sz="2800" spc="-10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polymerase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stops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transcription</a:t>
            </a:r>
            <a:r>
              <a:rPr sz="2800" spc="1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at</a:t>
            </a:r>
            <a:r>
              <a:rPr sz="2800" spc="-1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10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end</a:t>
            </a:r>
            <a:r>
              <a:rPr sz="2800" spc="-1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114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terminator</a:t>
            </a:r>
            <a:endParaRPr sz="2800">
              <a:latin typeface="Calibri"/>
              <a:cs typeface="Calibri"/>
            </a:endParaRPr>
          </a:p>
          <a:p>
            <a:pPr marL="320040">
              <a:lnSpc>
                <a:spcPct val="100000"/>
              </a:lnSpc>
              <a:spcBef>
                <a:spcPts val="1240"/>
              </a:spcBef>
              <a:tabLst>
                <a:tab pos="675005" algn="l"/>
              </a:tabLst>
            </a:pPr>
            <a:r>
              <a:rPr sz="2800" spc="-50" dirty="0">
                <a:solidFill>
                  <a:srgbClr val="90A131"/>
                </a:solidFill>
                <a:latin typeface="Calibri"/>
                <a:cs typeface="Calibri"/>
              </a:rPr>
              <a:t>°</a:t>
            </a:r>
            <a:r>
              <a:rPr sz="2800" dirty="0">
                <a:solidFill>
                  <a:srgbClr val="90A131"/>
                </a:solidFill>
                <a:latin typeface="Calibri"/>
                <a:cs typeface="Calibri"/>
              </a:rPr>
              <a:t>	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1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mRNA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can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be</a:t>
            </a:r>
            <a:r>
              <a:rPr sz="2800" spc="-160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translated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without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further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modification</a:t>
            </a:r>
            <a:endParaRPr sz="2800">
              <a:latin typeface="Calibri"/>
              <a:cs typeface="Calibri"/>
            </a:endParaRPr>
          </a:p>
          <a:p>
            <a:pPr marL="384175" indent="-371475">
              <a:lnSpc>
                <a:spcPct val="100000"/>
              </a:lnSpc>
              <a:spcBef>
                <a:spcPts val="1340"/>
              </a:spcBef>
              <a:buClr>
                <a:srgbClr val="89A12F"/>
              </a:buClr>
              <a:buChar char="•"/>
              <a:tabLst>
                <a:tab pos="384175" algn="l"/>
              </a:tabLst>
            </a:pPr>
            <a:r>
              <a:rPr sz="2800" dirty="0">
                <a:solidFill>
                  <a:srgbClr val="B5212A"/>
                </a:solidFill>
                <a:latin typeface="Calibri"/>
                <a:cs typeface="Calibri"/>
              </a:rPr>
              <a:t>In</a:t>
            </a:r>
            <a:r>
              <a:rPr sz="2800" spc="-25" dirty="0">
                <a:solidFill>
                  <a:srgbClr val="B5212A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C61C23"/>
                </a:solidFill>
                <a:latin typeface="Calibri"/>
                <a:cs typeface="Calibri"/>
              </a:rPr>
              <a:t>eukaryotes,</a:t>
            </a:r>
            <a:endParaRPr sz="2800">
              <a:latin typeface="Calibri"/>
              <a:cs typeface="Calibri"/>
            </a:endParaRPr>
          </a:p>
          <a:p>
            <a:pPr marL="676275" lvl="1" indent="-372110">
              <a:lnSpc>
                <a:spcPct val="100000"/>
              </a:lnSpc>
              <a:spcBef>
                <a:spcPts val="1240"/>
              </a:spcBef>
              <a:buClr>
                <a:srgbClr val="7C931D"/>
              </a:buClr>
              <a:buChar char="•"/>
              <a:tabLst>
                <a:tab pos="676275" algn="l"/>
              </a:tabLst>
            </a:pPr>
            <a:r>
              <a:rPr sz="2800" dirty="0">
                <a:latin typeface="Calibri"/>
                <a:cs typeface="Calibri"/>
              </a:rPr>
              <a:t>RNA</a:t>
            </a:r>
            <a:r>
              <a:rPr sz="2800" spc="-13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polymerase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II</a:t>
            </a:r>
            <a:r>
              <a:rPr sz="2800" spc="-16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transcribes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12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polyadenylation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signal</a:t>
            </a:r>
            <a:r>
              <a:rPr sz="2800" spc="5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sequence;</a:t>
            </a:r>
            <a:endParaRPr sz="2800">
              <a:latin typeface="Calibri"/>
              <a:cs typeface="Calibri"/>
            </a:endParaRPr>
          </a:p>
          <a:p>
            <a:pPr marL="675005" marR="5080" lvl="1" indent="-370840">
              <a:lnSpc>
                <a:spcPct val="101200"/>
              </a:lnSpc>
              <a:spcBef>
                <a:spcPts val="1200"/>
              </a:spcBef>
              <a:buClr>
                <a:srgbClr val="809321"/>
              </a:buClr>
              <a:buChar char="•"/>
              <a:tabLst>
                <a:tab pos="679450" algn="l"/>
              </a:tabLst>
            </a:pPr>
            <a:r>
              <a:rPr sz="2800" dirty="0">
                <a:latin typeface="Calibri"/>
                <a:cs typeface="Calibri"/>
              </a:rPr>
              <a:t>the</a:t>
            </a:r>
            <a:r>
              <a:rPr sz="2800" spc="-1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RNA</a:t>
            </a:r>
            <a:r>
              <a:rPr sz="2800" spc="-16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transcript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is</a:t>
            </a:r>
            <a:r>
              <a:rPr sz="2800" spc="-14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released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315" dirty="0">
                <a:latin typeface="Calibri"/>
                <a:cs typeface="Calibri"/>
              </a:rPr>
              <a:t>10—</a:t>
            </a:r>
            <a:r>
              <a:rPr sz="2800" spc="-195" dirty="0">
                <a:latin typeface="Calibri"/>
                <a:cs typeface="Calibri"/>
              </a:rPr>
              <a:t>35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nucleotides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past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this</a:t>
            </a:r>
            <a:r>
              <a:rPr sz="2800" spc="-114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polyadenylatio 	sequence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496482" y="2585719"/>
            <a:ext cx="10007600" cy="0"/>
          </a:xfrm>
          <a:custGeom>
            <a:avLst/>
            <a:gdLst/>
            <a:ahLst/>
            <a:cxnLst/>
            <a:rect l="l" t="t" r="r" b="b"/>
            <a:pathLst>
              <a:path w="10007600">
                <a:moveTo>
                  <a:pt x="0" y="0"/>
                </a:moveTo>
                <a:lnTo>
                  <a:pt x="10007174" y="0"/>
                </a:lnTo>
              </a:path>
            </a:pathLst>
          </a:custGeom>
          <a:ln w="11853">
            <a:solidFill>
              <a:srgbClr val="858C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37625" y="823383"/>
            <a:ext cx="4346575" cy="7366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pc="50" dirty="0">
                <a:solidFill>
                  <a:srgbClr val="03AA54"/>
                </a:solidFill>
              </a:rPr>
              <a:t>RNA</a:t>
            </a:r>
            <a:r>
              <a:rPr spc="135" dirty="0">
                <a:solidFill>
                  <a:srgbClr val="03AA54"/>
                </a:solidFill>
              </a:rPr>
              <a:t> </a:t>
            </a:r>
            <a:r>
              <a:rPr spc="-10" dirty="0">
                <a:solidFill>
                  <a:srgbClr val="0AAF52"/>
                </a:solidFill>
              </a:rPr>
              <a:t>PROCESSING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312457" y="1654880"/>
            <a:ext cx="10591800" cy="417639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511809" marR="281305" indent="-499745">
              <a:lnSpc>
                <a:spcPts val="3300"/>
              </a:lnSpc>
              <a:spcBef>
                <a:spcPts val="280"/>
              </a:spcBef>
              <a:buChar char="•"/>
              <a:tabLst>
                <a:tab pos="511809" algn="l"/>
              </a:tabLst>
            </a:pPr>
            <a:r>
              <a:rPr sz="2800" dirty="0">
                <a:latin typeface="Calibri"/>
                <a:cs typeface="Calibri"/>
              </a:rPr>
              <a:t>Modify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60" dirty="0">
                <a:latin typeface="Calibri"/>
                <a:cs typeface="Calibri"/>
              </a:rPr>
              <a:t>pre-</a:t>
            </a:r>
            <a:r>
              <a:rPr sz="2800" spc="-10" dirty="0">
                <a:latin typeface="Calibri"/>
                <a:cs typeface="Calibri"/>
              </a:rPr>
              <a:t>mRNA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(RNA</a:t>
            </a:r>
            <a:r>
              <a:rPr sz="2800" spc="-13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processing)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before</a:t>
            </a:r>
            <a:r>
              <a:rPr sz="2800" spc="-1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140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genetic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messages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are dispatched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-1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cytoplasm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Calibri"/>
              <a:buChar char="•"/>
            </a:pPr>
            <a:endParaRPr sz="2800">
              <a:latin typeface="Calibri"/>
              <a:cs typeface="Calibri"/>
            </a:endParaRPr>
          </a:p>
          <a:p>
            <a:pPr marL="513080" indent="-498475">
              <a:lnSpc>
                <a:spcPct val="100000"/>
              </a:lnSpc>
              <a:buChar char="•"/>
              <a:tabLst>
                <a:tab pos="513080" algn="l"/>
              </a:tabLst>
            </a:pPr>
            <a:r>
              <a:rPr sz="2600" dirty="0">
                <a:latin typeface="Calibri"/>
                <a:cs typeface="Calibri"/>
              </a:rPr>
              <a:t>During</a:t>
            </a:r>
            <a:r>
              <a:rPr sz="2600" spc="330" dirty="0">
                <a:latin typeface="Calibri"/>
                <a:cs typeface="Calibri"/>
              </a:rPr>
              <a:t> </a:t>
            </a:r>
            <a:r>
              <a:rPr sz="2600" spc="100" dirty="0">
                <a:latin typeface="Calibri"/>
                <a:cs typeface="Calibri"/>
              </a:rPr>
              <a:t>RNA</a:t>
            </a:r>
            <a:r>
              <a:rPr sz="2600" spc="26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processing,</a:t>
            </a:r>
            <a:r>
              <a:rPr sz="2600" spc="385" dirty="0"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1C6EAC"/>
                </a:solidFill>
                <a:latin typeface="Calibri"/>
                <a:cs typeface="Calibri"/>
              </a:rPr>
              <a:t>both</a:t>
            </a:r>
            <a:r>
              <a:rPr sz="2600" spc="195" dirty="0">
                <a:solidFill>
                  <a:srgbClr val="1C6EAC"/>
                </a:solidFill>
                <a:latin typeface="Calibri"/>
                <a:cs typeface="Calibri"/>
              </a:rPr>
              <a:t> </a:t>
            </a:r>
            <a:r>
              <a:rPr sz="2600" spc="70" dirty="0">
                <a:solidFill>
                  <a:srgbClr val="1A649C"/>
                </a:solidFill>
                <a:latin typeface="Calibri"/>
                <a:cs typeface="Calibri"/>
              </a:rPr>
              <a:t>ends</a:t>
            </a:r>
            <a:r>
              <a:rPr sz="2600" spc="200" dirty="0">
                <a:solidFill>
                  <a:srgbClr val="1A649C"/>
                </a:solidFill>
                <a:latin typeface="Calibri"/>
                <a:cs typeface="Calibri"/>
              </a:rPr>
              <a:t> </a:t>
            </a:r>
            <a:r>
              <a:rPr sz="2600" spc="90" dirty="0">
                <a:solidFill>
                  <a:srgbClr val="2F6E99"/>
                </a:solidFill>
                <a:latin typeface="Calibri"/>
                <a:cs typeface="Calibri"/>
              </a:rPr>
              <a:t>of</a:t>
            </a:r>
            <a:r>
              <a:rPr sz="2600" spc="270" dirty="0">
                <a:solidFill>
                  <a:srgbClr val="2F6E99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34759C"/>
                </a:solidFill>
                <a:latin typeface="Calibri"/>
                <a:cs typeface="Calibri"/>
              </a:rPr>
              <a:t>the</a:t>
            </a:r>
            <a:r>
              <a:rPr sz="2600" spc="315" dirty="0">
                <a:solidFill>
                  <a:srgbClr val="34759C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1C6EA5"/>
                </a:solidFill>
                <a:latin typeface="Calibri"/>
                <a:cs typeface="Calibri"/>
              </a:rPr>
              <a:t>primary</a:t>
            </a:r>
            <a:r>
              <a:rPr sz="2600" spc="455" dirty="0">
                <a:solidFill>
                  <a:srgbClr val="1C6EA5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3D7CA5"/>
                </a:solidFill>
                <a:latin typeface="Calibri"/>
                <a:cs typeface="Calibri"/>
              </a:rPr>
              <a:t>transcript</a:t>
            </a:r>
            <a:r>
              <a:rPr sz="2600" spc="365" dirty="0">
                <a:solidFill>
                  <a:srgbClr val="3D7CA5"/>
                </a:solidFill>
                <a:latin typeface="Calibri"/>
                <a:cs typeface="Calibri"/>
              </a:rPr>
              <a:t> </a:t>
            </a:r>
            <a:r>
              <a:rPr sz="2600" spc="65" dirty="0">
                <a:latin typeface="Calibri"/>
                <a:cs typeface="Calibri"/>
              </a:rPr>
              <a:t>are</a:t>
            </a:r>
            <a:r>
              <a:rPr sz="2600" spc="18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usually</a:t>
            </a:r>
            <a:endParaRPr sz="2600">
              <a:latin typeface="Calibri"/>
              <a:cs typeface="Calibri"/>
            </a:endParaRPr>
          </a:p>
          <a:p>
            <a:pPr marL="513080">
              <a:lnSpc>
                <a:spcPts val="3145"/>
              </a:lnSpc>
              <a:spcBef>
                <a:spcPts val="80"/>
              </a:spcBef>
            </a:pPr>
            <a:r>
              <a:rPr sz="2700" spc="-10" dirty="0">
                <a:latin typeface="Calibri"/>
                <a:cs typeface="Calibri"/>
              </a:rPr>
              <a:t>altered</a:t>
            </a:r>
            <a:endParaRPr sz="2700">
              <a:latin typeface="Calibri"/>
              <a:cs typeface="Calibri"/>
            </a:endParaRPr>
          </a:p>
          <a:p>
            <a:pPr marL="1237615" lvl="1" indent="-499745">
              <a:lnSpc>
                <a:spcPts val="2995"/>
              </a:lnSpc>
              <a:buClr>
                <a:srgbClr val="F20500"/>
              </a:buClr>
              <a:buChar char="•"/>
              <a:tabLst>
                <a:tab pos="1237615" algn="l"/>
              </a:tabLst>
            </a:pPr>
            <a:r>
              <a:rPr sz="2650" dirty="0">
                <a:solidFill>
                  <a:srgbClr val="B61A21"/>
                </a:solidFill>
                <a:latin typeface="Calibri"/>
                <a:cs typeface="Calibri"/>
              </a:rPr>
              <a:t>The</a:t>
            </a:r>
            <a:r>
              <a:rPr sz="2650" spc="295" dirty="0">
                <a:solidFill>
                  <a:srgbClr val="B61A2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rgbClr val="87383D"/>
                </a:solidFill>
                <a:latin typeface="Calibri"/>
                <a:cs typeface="Calibri"/>
              </a:rPr>
              <a:t>5’</a:t>
            </a:r>
            <a:r>
              <a:rPr sz="2650" spc="100" dirty="0">
                <a:solidFill>
                  <a:srgbClr val="87383D"/>
                </a:solidFill>
                <a:latin typeface="Calibri"/>
                <a:cs typeface="Calibri"/>
              </a:rPr>
              <a:t> </a:t>
            </a:r>
            <a:r>
              <a:rPr sz="2650" spc="50" dirty="0">
                <a:solidFill>
                  <a:srgbClr val="BF0F16"/>
                </a:solidFill>
                <a:latin typeface="Calibri"/>
                <a:cs typeface="Calibri"/>
              </a:rPr>
              <a:t>end</a:t>
            </a:r>
            <a:r>
              <a:rPr sz="2650" spc="135" dirty="0">
                <a:solidFill>
                  <a:srgbClr val="BF0F16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rgbClr val="B81F21"/>
                </a:solidFill>
                <a:latin typeface="Calibri"/>
                <a:cs typeface="Calibri"/>
              </a:rPr>
              <a:t>receives</a:t>
            </a:r>
            <a:r>
              <a:rPr sz="2650" spc="260" dirty="0">
                <a:solidFill>
                  <a:srgbClr val="B81F2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rgbClr val="C3484B"/>
                </a:solidFill>
                <a:latin typeface="Calibri"/>
                <a:cs typeface="Calibri"/>
              </a:rPr>
              <a:t>a</a:t>
            </a:r>
            <a:r>
              <a:rPr sz="2650" spc="85" dirty="0">
                <a:solidFill>
                  <a:srgbClr val="C3484B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rgbClr val="A33438"/>
                </a:solidFill>
                <a:latin typeface="Calibri"/>
                <a:cs typeface="Calibri"/>
              </a:rPr>
              <a:t>modified</a:t>
            </a:r>
            <a:r>
              <a:rPr sz="2650" spc="165" dirty="0">
                <a:solidFill>
                  <a:srgbClr val="A33438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rgbClr val="893636"/>
                </a:solidFill>
                <a:latin typeface="Calibri"/>
                <a:cs typeface="Calibri"/>
              </a:rPr>
              <a:t>nucleotide</a:t>
            </a:r>
            <a:r>
              <a:rPr sz="2650" spc="409" dirty="0">
                <a:solidFill>
                  <a:srgbClr val="893636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rgbClr val="8C3331"/>
                </a:solidFill>
                <a:latin typeface="Calibri"/>
                <a:cs typeface="Calibri"/>
              </a:rPr>
              <a:t>5’</a:t>
            </a:r>
            <a:r>
              <a:rPr sz="2650" spc="105" dirty="0">
                <a:solidFill>
                  <a:srgbClr val="8C3331"/>
                </a:solidFill>
                <a:latin typeface="Calibri"/>
                <a:cs typeface="Calibri"/>
              </a:rPr>
              <a:t> </a:t>
            </a:r>
            <a:r>
              <a:rPr sz="2650" spc="-25" dirty="0">
                <a:solidFill>
                  <a:srgbClr val="A33638"/>
                </a:solidFill>
                <a:latin typeface="Calibri"/>
                <a:cs typeface="Calibri"/>
              </a:rPr>
              <a:t>cap</a:t>
            </a:r>
            <a:endParaRPr sz="2650">
              <a:latin typeface="Calibri"/>
              <a:cs typeface="Calibri"/>
            </a:endParaRPr>
          </a:p>
          <a:p>
            <a:pPr marL="1237615" lvl="1" indent="-499745">
              <a:lnSpc>
                <a:spcPts val="3090"/>
              </a:lnSpc>
              <a:buClr>
                <a:srgbClr val="F20A00"/>
              </a:buClr>
              <a:buChar char="•"/>
              <a:tabLst>
                <a:tab pos="1237615" algn="l"/>
              </a:tabLst>
            </a:pPr>
            <a:r>
              <a:rPr sz="2650" dirty="0">
                <a:solidFill>
                  <a:srgbClr val="BA1D1F"/>
                </a:solidFill>
                <a:latin typeface="Calibri"/>
                <a:cs typeface="Calibri"/>
              </a:rPr>
              <a:t>The</a:t>
            </a:r>
            <a:r>
              <a:rPr sz="2650" spc="250" dirty="0">
                <a:solidFill>
                  <a:srgbClr val="BA1D1F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rgbClr val="A14241"/>
                </a:solidFill>
                <a:latin typeface="Calibri"/>
                <a:cs typeface="Calibri"/>
              </a:rPr>
              <a:t>3’</a:t>
            </a:r>
            <a:r>
              <a:rPr sz="2650" spc="70" dirty="0">
                <a:solidFill>
                  <a:srgbClr val="A14241"/>
                </a:solidFill>
                <a:latin typeface="Calibri"/>
                <a:cs typeface="Calibri"/>
              </a:rPr>
              <a:t> </a:t>
            </a:r>
            <a:r>
              <a:rPr sz="2650" spc="50" dirty="0">
                <a:solidFill>
                  <a:srgbClr val="BD1F1C"/>
                </a:solidFill>
                <a:latin typeface="Calibri"/>
                <a:cs typeface="Calibri"/>
              </a:rPr>
              <a:t>end</a:t>
            </a:r>
            <a:r>
              <a:rPr sz="2650" spc="135" dirty="0">
                <a:solidFill>
                  <a:srgbClr val="BD1F1C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rgbClr val="C31313"/>
                </a:solidFill>
                <a:latin typeface="Calibri"/>
                <a:cs typeface="Calibri"/>
              </a:rPr>
              <a:t>gets</a:t>
            </a:r>
            <a:r>
              <a:rPr sz="2650" spc="-40" dirty="0">
                <a:solidFill>
                  <a:srgbClr val="C31313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rgbClr val="BA524F"/>
                </a:solidFill>
                <a:latin typeface="Calibri"/>
                <a:cs typeface="Calibri"/>
              </a:rPr>
              <a:t>a</a:t>
            </a:r>
            <a:r>
              <a:rPr sz="2650" spc="160" dirty="0">
                <a:solidFill>
                  <a:srgbClr val="BA524F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rgbClr val="C41A1D"/>
                </a:solidFill>
                <a:latin typeface="Calibri"/>
                <a:cs typeface="Calibri"/>
              </a:rPr>
              <a:t>poly-A</a:t>
            </a:r>
            <a:r>
              <a:rPr sz="2650" spc="275" dirty="0">
                <a:solidFill>
                  <a:srgbClr val="C41A1D"/>
                </a:solidFill>
                <a:latin typeface="Calibri"/>
                <a:cs typeface="Calibri"/>
              </a:rPr>
              <a:t> </a:t>
            </a:r>
            <a:r>
              <a:rPr sz="2650" spc="-20" dirty="0">
                <a:solidFill>
                  <a:srgbClr val="A52F28"/>
                </a:solidFill>
                <a:latin typeface="Calibri"/>
                <a:cs typeface="Calibri"/>
              </a:rPr>
              <a:t>tail</a:t>
            </a:r>
            <a:endParaRPr sz="265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295"/>
              </a:spcBef>
              <a:buFont typeface="Calibri"/>
              <a:buChar char="•"/>
            </a:pPr>
            <a:endParaRPr sz="2650">
              <a:latin typeface="Calibri"/>
              <a:cs typeface="Calibri"/>
            </a:endParaRPr>
          </a:p>
          <a:p>
            <a:pPr marL="509905" marR="252729" indent="-497840">
              <a:lnSpc>
                <a:spcPts val="3300"/>
              </a:lnSpc>
              <a:buChar char="•"/>
              <a:tabLst>
                <a:tab pos="513080" algn="l"/>
              </a:tabLst>
            </a:pPr>
            <a:r>
              <a:rPr sz="2800" dirty="0">
                <a:latin typeface="Calibri"/>
                <a:cs typeface="Calibri"/>
              </a:rPr>
              <a:t>Also,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usually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some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interior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parts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1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1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molecule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are</a:t>
            </a:r>
            <a:r>
              <a:rPr sz="2800" spc="-1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cut</a:t>
            </a:r>
            <a:r>
              <a:rPr sz="2800" spc="-1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out,</a:t>
            </a:r>
            <a:r>
              <a:rPr sz="2800" spc="-10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-14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the 	</a:t>
            </a:r>
            <a:r>
              <a:rPr sz="2800" dirty="0">
                <a:latin typeface="Calibri"/>
                <a:cs typeface="Calibri"/>
              </a:rPr>
              <a:t>other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parts</a:t>
            </a:r>
            <a:r>
              <a:rPr sz="2800" spc="-1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spliced</a:t>
            </a:r>
            <a:r>
              <a:rPr sz="2800" spc="-160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together. </a:t>
            </a:r>
            <a:r>
              <a:rPr sz="2800" spc="-30" dirty="0">
                <a:solidFill>
                  <a:srgbClr val="C3595B"/>
                </a:solidFill>
                <a:latin typeface="Calibri"/>
                <a:cs typeface="Calibri"/>
              </a:rPr>
              <a:t>(RNA</a:t>
            </a:r>
            <a:r>
              <a:rPr sz="2800" spc="-70" dirty="0">
                <a:solidFill>
                  <a:srgbClr val="C3595B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B31F1D"/>
                </a:solidFill>
                <a:latin typeface="Calibri"/>
                <a:cs typeface="Calibri"/>
              </a:rPr>
              <a:t>Splicing)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58900" y="3225800"/>
            <a:ext cx="1714500" cy="13716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49600" y="2679700"/>
            <a:ext cx="4711700" cy="34417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04900" y="1092200"/>
            <a:ext cx="393700" cy="4064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324100" y="1104900"/>
            <a:ext cx="711200" cy="495300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988271" y="3048000"/>
            <a:ext cx="0" cy="2732405"/>
          </a:xfrm>
          <a:custGeom>
            <a:avLst/>
            <a:gdLst/>
            <a:ahLst/>
            <a:cxnLst/>
            <a:rect l="l" t="t" r="r" b="b"/>
            <a:pathLst>
              <a:path h="2732404">
                <a:moveTo>
                  <a:pt x="0" y="2732192"/>
                </a:moveTo>
                <a:lnTo>
                  <a:pt x="0" y="0"/>
                </a:lnTo>
              </a:path>
            </a:pathLst>
          </a:custGeom>
          <a:ln w="3175">
            <a:solidFill>
              <a:srgbClr val="6B70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935805" y="2578311"/>
            <a:ext cx="3571240" cy="0"/>
          </a:xfrm>
          <a:custGeom>
            <a:avLst/>
            <a:gdLst/>
            <a:ahLst/>
            <a:cxnLst/>
            <a:rect l="l" t="t" r="r" b="b"/>
            <a:pathLst>
              <a:path w="3571240">
                <a:moveTo>
                  <a:pt x="0" y="0"/>
                </a:moveTo>
                <a:lnTo>
                  <a:pt x="3570815" y="0"/>
                </a:lnTo>
              </a:path>
            </a:pathLst>
          </a:custGeom>
          <a:ln w="3175">
            <a:solidFill>
              <a:srgbClr val="838C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660739" y="880709"/>
            <a:ext cx="2014855" cy="7442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1405890" algn="l"/>
              </a:tabLst>
            </a:pPr>
            <a:r>
              <a:rPr sz="4700" spc="-25" dirty="0">
                <a:solidFill>
                  <a:srgbClr val="009E3D"/>
                </a:solidFill>
              </a:rPr>
              <a:t>Ca</a:t>
            </a:r>
            <a:r>
              <a:rPr sz="4700" dirty="0">
                <a:solidFill>
                  <a:srgbClr val="009E3D"/>
                </a:solidFill>
              </a:rPr>
              <a:t>	</a:t>
            </a:r>
            <a:r>
              <a:rPr sz="4700" spc="-25" dirty="0">
                <a:solidFill>
                  <a:srgbClr val="01AA4D"/>
                </a:solidFill>
              </a:rPr>
              <a:t>ng</a:t>
            </a:r>
            <a:endParaRPr sz="4700"/>
          </a:p>
        </p:txBody>
      </p:sp>
      <p:sp>
        <p:nvSpPr>
          <p:cNvPr id="12" name="object 12"/>
          <p:cNvSpPr txBox="1"/>
          <p:nvPr/>
        </p:nvSpPr>
        <p:spPr>
          <a:xfrm>
            <a:off x="1427726" y="2683580"/>
            <a:ext cx="1436370" cy="4552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800" spc="95" dirty="0">
                <a:solidFill>
                  <a:srgbClr val="1F1F1F"/>
                </a:solidFill>
                <a:latin typeface="Calibri"/>
                <a:cs typeface="Calibri"/>
              </a:rPr>
              <a:t>’””'""“"</a:t>
            </a:r>
            <a:r>
              <a:rPr sz="2800" spc="19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spc="60" dirty="0">
                <a:solidFill>
                  <a:srgbClr val="444444"/>
                </a:solidFill>
                <a:latin typeface="Calibri"/>
                <a:cs typeface="Calibri"/>
              </a:rPr>
              <a:t>"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272057" y="2683580"/>
            <a:ext cx="3469640" cy="256222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22580" marR="5080" indent="-310515">
              <a:lnSpc>
                <a:spcPct val="99500"/>
              </a:lnSpc>
              <a:spcBef>
                <a:spcPts val="135"/>
              </a:spcBef>
              <a:buClr>
                <a:srgbClr val="859A2B"/>
              </a:buClr>
              <a:buChar char="•"/>
              <a:tabLst>
                <a:tab pos="322580" algn="l"/>
              </a:tabLst>
            </a:pPr>
            <a:r>
              <a:rPr sz="2800" spc="-25" dirty="0">
                <a:solidFill>
                  <a:srgbClr val="C31A24"/>
                </a:solidFill>
                <a:latin typeface="Calibri"/>
                <a:cs typeface="Calibri"/>
              </a:rPr>
              <a:t>Guanine</a:t>
            </a:r>
            <a:r>
              <a:rPr sz="2800" spc="-90" dirty="0">
                <a:solidFill>
                  <a:srgbClr val="C31A24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nucleotide </a:t>
            </a:r>
            <a:r>
              <a:rPr sz="2800" spc="-30" dirty="0">
                <a:latin typeface="Calibri"/>
                <a:cs typeface="Calibri"/>
              </a:rPr>
              <a:t>connected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911F1F"/>
                </a:solidFill>
                <a:latin typeface="Calibri"/>
                <a:cs typeface="Calibri"/>
              </a:rPr>
              <a:t>5’</a:t>
            </a:r>
            <a:r>
              <a:rPr sz="2800" spc="-90" dirty="0">
                <a:solidFill>
                  <a:srgbClr val="911F1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C4282D"/>
                </a:solidFill>
                <a:latin typeface="Calibri"/>
                <a:cs typeface="Calibri"/>
              </a:rPr>
              <a:t>of </a:t>
            </a:r>
            <a:r>
              <a:rPr sz="2800" spc="-20" dirty="0">
                <a:solidFill>
                  <a:srgbClr val="832828"/>
                </a:solidFill>
                <a:latin typeface="Calibri"/>
                <a:cs typeface="Calibri"/>
              </a:rPr>
              <a:t>mRNA</a:t>
            </a:r>
            <a:r>
              <a:rPr sz="2800" spc="-35" dirty="0">
                <a:solidFill>
                  <a:srgbClr val="832828"/>
                </a:solidFill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B82628"/>
                </a:solidFill>
                <a:latin typeface="Calibri"/>
                <a:cs typeface="Calibri"/>
              </a:rPr>
              <a:t>get </a:t>
            </a:r>
            <a:r>
              <a:rPr sz="2800" spc="-40" dirty="0">
                <a:solidFill>
                  <a:srgbClr val="B5232D"/>
                </a:solidFill>
                <a:latin typeface="Calibri"/>
                <a:cs typeface="Calibri"/>
              </a:rPr>
              <a:t>methylated</a:t>
            </a:r>
            <a:r>
              <a:rPr sz="2800" spc="40" dirty="0">
                <a:solidFill>
                  <a:srgbClr val="B5232D"/>
                </a:solidFill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on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its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7</a:t>
            </a:r>
            <a:r>
              <a:rPr sz="2800" spc="-14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th </a:t>
            </a:r>
            <a:r>
              <a:rPr sz="2750" dirty="0">
                <a:latin typeface="Calibri"/>
                <a:cs typeface="Calibri"/>
              </a:rPr>
              <a:t>position</a:t>
            </a:r>
            <a:r>
              <a:rPr sz="2750" spc="-2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by</a:t>
            </a:r>
            <a:r>
              <a:rPr sz="2750" spc="5" dirty="0">
                <a:latin typeface="Calibri"/>
                <a:cs typeface="Calibri"/>
              </a:rPr>
              <a:t> </a:t>
            </a:r>
            <a:r>
              <a:rPr sz="2750" spc="-10" dirty="0">
                <a:solidFill>
                  <a:srgbClr val="215B83"/>
                </a:solidFill>
                <a:latin typeface="Calibri"/>
                <a:cs typeface="Calibri"/>
              </a:rPr>
              <a:t>methyl </a:t>
            </a:r>
            <a:r>
              <a:rPr sz="2750" spc="-30" dirty="0">
                <a:solidFill>
                  <a:srgbClr val="4B82A5"/>
                </a:solidFill>
                <a:latin typeface="Calibri"/>
                <a:cs typeface="Calibri"/>
              </a:rPr>
              <a:t>transferase</a:t>
            </a:r>
            <a:r>
              <a:rPr sz="2750" spc="-50" dirty="0">
                <a:solidFill>
                  <a:srgbClr val="4B82A5"/>
                </a:solidFill>
                <a:latin typeface="Calibri"/>
                <a:cs typeface="Calibri"/>
              </a:rPr>
              <a:t> </a:t>
            </a:r>
            <a:r>
              <a:rPr sz="2750" spc="-10" dirty="0">
                <a:solidFill>
                  <a:srgbClr val="50798C"/>
                </a:solidFill>
                <a:latin typeface="Calibri"/>
                <a:cs typeface="Calibri"/>
              </a:rPr>
              <a:t>enzyme</a:t>
            </a:r>
            <a:endParaRPr sz="2750">
              <a:latin typeface="Calibri"/>
              <a:cs typeface="Calibri"/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17</a:t>
            </a:fld>
            <a:endParaRPr lang="en-US"/>
          </a:p>
        </p:txBody>
      </p:sp>
      <p:pic>
        <p:nvPicPr>
          <p:cNvPr id="1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496482" y="2585719"/>
            <a:ext cx="10007600" cy="0"/>
          </a:xfrm>
          <a:custGeom>
            <a:avLst/>
            <a:gdLst/>
            <a:ahLst/>
            <a:cxnLst/>
            <a:rect l="l" t="t" r="r" b="b"/>
            <a:pathLst>
              <a:path w="10007600">
                <a:moveTo>
                  <a:pt x="0" y="0"/>
                </a:moveTo>
                <a:lnTo>
                  <a:pt x="10007174" y="0"/>
                </a:lnTo>
              </a:path>
            </a:pathLst>
          </a:custGeom>
          <a:ln w="11853">
            <a:solidFill>
              <a:srgbClr val="858C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2717" rIns="0" bIns="0" rtlCol="0">
            <a:spAutoFit/>
          </a:bodyPr>
          <a:lstStyle/>
          <a:p>
            <a:pPr marL="56515">
              <a:lnSpc>
                <a:spcPct val="100000"/>
              </a:lnSpc>
              <a:spcBef>
                <a:spcPts val="114"/>
              </a:spcBef>
            </a:pPr>
            <a:r>
              <a:rPr spc="45" dirty="0">
                <a:solidFill>
                  <a:srgbClr val="05B14F"/>
                </a:solidFill>
              </a:rPr>
              <a:t>Polyadenylation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464275" y="2581098"/>
            <a:ext cx="9638665" cy="1193800"/>
          </a:xfrm>
          <a:prstGeom prst="rect">
            <a:avLst/>
          </a:prstGeom>
        </p:spPr>
        <p:txBody>
          <a:bodyPr vert="horz" wrap="square" lIns="0" tIns="161925" rIns="0" bIns="0" rtlCol="0">
            <a:spAutoFit/>
          </a:bodyPr>
          <a:lstStyle/>
          <a:p>
            <a:pPr marL="332740" indent="-320040">
              <a:lnSpc>
                <a:spcPct val="100000"/>
              </a:lnSpc>
              <a:spcBef>
                <a:spcPts val="1275"/>
              </a:spcBef>
              <a:buClr>
                <a:srgbClr val="7E9116"/>
              </a:buClr>
              <a:buChar char="•"/>
              <a:tabLst>
                <a:tab pos="332740" algn="l"/>
              </a:tabLst>
            </a:pPr>
            <a:r>
              <a:rPr sz="2850" spc="-60" dirty="0">
                <a:solidFill>
                  <a:srgbClr val="BC181C"/>
                </a:solidFill>
                <a:latin typeface="Calibri"/>
                <a:cs typeface="Calibri"/>
              </a:rPr>
              <a:t>Addition</a:t>
            </a:r>
            <a:r>
              <a:rPr sz="2850" spc="-105" dirty="0">
                <a:solidFill>
                  <a:srgbClr val="BC181C"/>
                </a:solidFill>
                <a:latin typeface="Calibri"/>
                <a:cs typeface="Calibri"/>
              </a:rPr>
              <a:t> </a:t>
            </a:r>
            <a:r>
              <a:rPr sz="2850" dirty="0">
                <a:solidFill>
                  <a:srgbClr val="B12326"/>
                </a:solidFill>
                <a:latin typeface="Calibri"/>
                <a:cs typeface="Calibri"/>
              </a:rPr>
              <a:t>of</a:t>
            </a:r>
            <a:r>
              <a:rPr sz="2850" spc="-120" dirty="0">
                <a:solidFill>
                  <a:srgbClr val="B12326"/>
                </a:solidFill>
                <a:latin typeface="Calibri"/>
                <a:cs typeface="Calibri"/>
              </a:rPr>
              <a:t> </a:t>
            </a:r>
            <a:r>
              <a:rPr sz="2850" spc="-50" dirty="0">
                <a:latin typeface="Calibri"/>
                <a:cs typeface="Calibri"/>
              </a:rPr>
              <a:t>long</a:t>
            </a:r>
            <a:r>
              <a:rPr sz="2850" spc="-65" dirty="0">
                <a:latin typeface="Calibri"/>
                <a:cs typeface="Calibri"/>
              </a:rPr>
              <a:t> </a:t>
            </a:r>
            <a:r>
              <a:rPr sz="2850" spc="-35" dirty="0">
                <a:solidFill>
                  <a:srgbClr val="C15656"/>
                </a:solidFill>
                <a:latin typeface="Calibri"/>
                <a:cs typeface="Calibri"/>
              </a:rPr>
              <a:t>adenine</a:t>
            </a:r>
            <a:r>
              <a:rPr sz="2850" spc="80" dirty="0">
                <a:solidFill>
                  <a:srgbClr val="C15656"/>
                </a:solidFill>
                <a:latin typeface="Calibri"/>
                <a:cs typeface="Calibri"/>
              </a:rPr>
              <a:t> </a:t>
            </a:r>
            <a:r>
              <a:rPr sz="2850" spc="-50" dirty="0">
                <a:solidFill>
                  <a:srgbClr val="A8151A"/>
                </a:solidFill>
                <a:latin typeface="Calibri"/>
                <a:cs typeface="Calibri"/>
              </a:rPr>
              <a:t>nucleotide</a:t>
            </a:r>
            <a:r>
              <a:rPr sz="2850" spc="-45" dirty="0">
                <a:solidFill>
                  <a:srgbClr val="A8151A"/>
                </a:solidFill>
                <a:latin typeface="Calibri"/>
                <a:cs typeface="Calibri"/>
              </a:rPr>
              <a:t> </a:t>
            </a:r>
            <a:r>
              <a:rPr sz="2850" spc="-25" dirty="0">
                <a:latin typeface="Calibri"/>
                <a:cs typeface="Calibri"/>
              </a:rPr>
              <a:t>chain</a:t>
            </a:r>
            <a:r>
              <a:rPr sz="2850" spc="-100" dirty="0">
                <a:latin typeface="Calibri"/>
                <a:cs typeface="Calibri"/>
              </a:rPr>
              <a:t> </a:t>
            </a:r>
            <a:r>
              <a:rPr sz="2850" dirty="0">
                <a:latin typeface="Calibri"/>
                <a:cs typeface="Calibri"/>
              </a:rPr>
              <a:t>to</a:t>
            </a:r>
            <a:r>
              <a:rPr sz="2850" spc="-150" dirty="0">
                <a:latin typeface="Calibri"/>
                <a:cs typeface="Calibri"/>
              </a:rPr>
              <a:t> </a:t>
            </a:r>
            <a:r>
              <a:rPr sz="2850" spc="-20" dirty="0">
                <a:solidFill>
                  <a:srgbClr val="C62321"/>
                </a:solidFill>
                <a:latin typeface="Calibri"/>
                <a:cs typeface="Calibri"/>
              </a:rPr>
              <a:t>pre</a:t>
            </a:r>
            <a:r>
              <a:rPr sz="2850" spc="-40" dirty="0">
                <a:solidFill>
                  <a:srgbClr val="C62321"/>
                </a:solidFill>
                <a:latin typeface="Calibri"/>
                <a:cs typeface="Calibri"/>
              </a:rPr>
              <a:t> </a:t>
            </a:r>
            <a:r>
              <a:rPr sz="2850" spc="-65" dirty="0">
                <a:solidFill>
                  <a:srgbClr val="AC131C"/>
                </a:solidFill>
                <a:latin typeface="Calibri"/>
                <a:cs typeface="Calibri"/>
              </a:rPr>
              <a:t>mRNA</a:t>
            </a:r>
            <a:r>
              <a:rPr sz="2850" spc="-20" dirty="0">
                <a:solidFill>
                  <a:srgbClr val="AC131C"/>
                </a:solidFill>
                <a:latin typeface="Calibri"/>
                <a:cs typeface="Calibri"/>
              </a:rPr>
              <a:t> </a:t>
            </a:r>
            <a:r>
              <a:rPr sz="2850" dirty="0">
                <a:solidFill>
                  <a:srgbClr val="B54F4B"/>
                </a:solidFill>
                <a:latin typeface="Calibri"/>
                <a:cs typeface="Calibri"/>
              </a:rPr>
              <a:t>at</a:t>
            </a:r>
            <a:r>
              <a:rPr sz="2850" spc="-60" dirty="0">
                <a:solidFill>
                  <a:srgbClr val="B54F4B"/>
                </a:solidFill>
                <a:latin typeface="Calibri"/>
                <a:cs typeface="Calibri"/>
              </a:rPr>
              <a:t> </a:t>
            </a:r>
            <a:r>
              <a:rPr sz="2850" spc="-50" dirty="0">
                <a:solidFill>
                  <a:srgbClr val="953A38"/>
                </a:solidFill>
                <a:latin typeface="Calibri"/>
                <a:cs typeface="Calibri"/>
              </a:rPr>
              <a:t>3’</a:t>
            </a:r>
            <a:r>
              <a:rPr sz="2850" spc="-114" dirty="0">
                <a:solidFill>
                  <a:srgbClr val="953A38"/>
                </a:solidFill>
                <a:latin typeface="Calibri"/>
                <a:cs typeface="Calibri"/>
              </a:rPr>
              <a:t> </a:t>
            </a:r>
            <a:r>
              <a:rPr sz="2850" spc="-20" dirty="0">
                <a:solidFill>
                  <a:srgbClr val="C61C1F"/>
                </a:solidFill>
                <a:latin typeface="Calibri"/>
                <a:cs typeface="Calibri"/>
              </a:rPr>
              <a:t>end.</a:t>
            </a:r>
            <a:endParaRPr sz="2850">
              <a:latin typeface="Calibri"/>
              <a:cs typeface="Calibri"/>
            </a:endParaRPr>
          </a:p>
          <a:p>
            <a:pPr marL="407670" indent="-394970">
              <a:lnSpc>
                <a:spcPct val="100000"/>
              </a:lnSpc>
              <a:spcBef>
                <a:spcPts val="1180"/>
              </a:spcBef>
              <a:buClr>
                <a:srgbClr val="8A9E28"/>
              </a:buClr>
              <a:buChar char="•"/>
              <a:tabLst>
                <a:tab pos="407670" algn="l"/>
              </a:tabLst>
            </a:pPr>
            <a:r>
              <a:rPr sz="2850" spc="-90" dirty="0">
                <a:latin typeface="Calibri"/>
                <a:cs typeface="Calibri"/>
              </a:rPr>
              <a:t>25-</a:t>
            </a:r>
            <a:r>
              <a:rPr sz="2850" dirty="0">
                <a:latin typeface="Calibri"/>
                <a:cs typeface="Calibri"/>
              </a:rPr>
              <a:t>200</a:t>
            </a:r>
            <a:r>
              <a:rPr sz="2850" spc="-100" dirty="0">
                <a:latin typeface="Calibri"/>
                <a:cs typeface="Calibri"/>
              </a:rPr>
              <a:t> </a:t>
            </a:r>
            <a:r>
              <a:rPr sz="2850" spc="-60" dirty="0">
                <a:latin typeface="Calibri"/>
                <a:cs typeface="Calibri"/>
              </a:rPr>
              <a:t>adenylate</a:t>
            </a:r>
            <a:r>
              <a:rPr sz="2850" spc="-35" dirty="0">
                <a:latin typeface="Calibri"/>
                <a:cs typeface="Calibri"/>
              </a:rPr>
              <a:t> </a:t>
            </a:r>
            <a:r>
              <a:rPr sz="2850" spc="-45" dirty="0">
                <a:latin typeface="Calibri"/>
                <a:cs typeface="Calibri"/>
              </a:rPr>
              <a:t>residues</a:t>
            </a:r>
            <a:r>
              <a:rPr sz="2850" spc="-120" dirty="0">
                <a:latin typeface="Calibri"/>
                <a:cs typeface="Calibri"/>
              </a:rPr>
              <a:t> </a:t>
            </a:r>
            <a:r>
              <a:rPr sz="2850" spc="-10" dirty="0">
                <a:latin typeface="Calibri"/>
                <a:cs typeface="Calibri"/>
              </a:rPr>
              <a:t>attached.</a:t>
            </a:r>
            <a:endParaRPr sz="2850">
              <a:latin typeface="Calibri"/>
              <a:cs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0" y="3873500"/>
            <a:ext cx="101600" cy="508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22600" y="3340100"/>
            <a:ext cx="203200" cy="50800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1496482" y="2585719"/>
            <a:ext cx="10007600" cy="0"/>
          </a:xfrm>
          <a:custGeom>
            <a:avLst/>
            <a:gdLst/>
            <a:ahLst/>
            <a:cxnLst/>
            <a:rect l="l" t="t" r="r" b="b"/>
            <a:pathLst>
              <a:path w="10007600">
                <a:moveTo>
                  <a:pt x="0" y="0"/>
                </a:moveTo>
                <a:lnTo>
                  <a:pt x="10007174" y="0"/>
                </a:lnTo>
              </a:path>
            </a:pathLst>
          </a:custGeom>
          <a:ln w="11853">
            <a:solidFill>
              <a:srgbClr val="858C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76806" y="753709"/>
            <a:ext cx="4415155" cy="7442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4700" dirty="0">
                <a:solidFill>
                  <a:srgbClr val="0CAC54"/>
                </a:solidFill>
              </a:rPr>
              <a:t>Introns</a:t>
            </a:r>
            <a:r>
              <a:rPr sz="4700" spc="280" dirty="0">
                <a:solidFill>
                  <a:srgbClr val="0CAC54"/>
                </a:solidFill>
              </a:rPr>
              <a:t> </a:t>
            </a:r>
            <a:r>
              <a:rPr sz="4700" dirty="0">
                <a:solidFill>
                  <a:srgbClr val="01AA4F"/>
                </a:solidFill>
              </a:rPr>
              <a:t>and</a:t>
            </a:r>
            <a:r>
              <a:rPr sz="4700" spc="125" dirty="0">
                <a:solidFill>
                  <a:srgbClr val="01AA4F"/>
                </a:solidFill>
              </a:rPr>
              <a:t> </a:t>
            </a:r>
            <a:r>
              <a:rPr sz="4700" spc="-20" dirty="0">
                <a:solidFill>
                  <a:srgbClr val="01A84F"/>
                </a:solidFill>
              </a:rPr>
              <a:t>exons</a:t>
            </a:r>
            <a:endParaRPr sz="4700"/>
          </a:p>
        </p:txBody>
      </p:sp>
      <p:sp>
        <p:nvSpPr>
          <p:cNvPr id="7" name="object 7"/>
          <p:cNvSpPr txBox="1"/>
          <p:nvPr/>
        </p:nvSpPr>
        <p:spPr>
          <a:xfrm>
            <a:off x="1223557" y="1680280"/>
            <a:ext cx="9882505" cy="43287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4175" indent="-371475">
              <a:lnSpc>
                <a:spcPct val="100000"/>
              </a:lnSpc>
              <a:spcBef>
                <a:spcPts val="120"/>
              </a:spcBef>
              <a:buClr>
                <a:srgbClr val="899C2B"/>
              </a:buClr>
              <a:buChar char="•"/>
              <a:tabLst>
                <a:tab pos="384175" algn="l"/>
              </a:tabLst>
            </a:pPr>
            <a:r>
              <a:rPr sz="2800" dirty="0">
                <a:latin typeface="Calibri"/>
                <a:cs typeface="Calibri"/>
              </a:rPr>
              <a:t>Most</a:t>
            </a:r>
            <a:r>
              <a:rPr sz="2800" spc="-160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eukaryotic</a:t>
            </a:r>
            <a:r>
              <a:rPr sz="2800" spc="8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genes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-1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their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RNA</a:t>
            </a:r>
            <a:r>
              <a:rPr sz="2800" spc="-14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transcripts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have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80"/>
              </a:spcBef>
              <a:buClr>
                <a:srgbClr val="899C2B"/>
              </a:buClr>
              <a:buFont typeface="Calibri"/>
              <a:buChar char="•"/>
            </a:pPr>
            <a:endParaRPr sz="2800">
              <a:latin typeface="Calibri"/>
              <a:cs typeface="Calibri"/>
            </a:endParaRPr>
          </a:p>
          <a:p>
            <a:pPr marL="692785" marR="74295" lvl="1" indent="-388620">
              <a:lnSpc>
                <a:spcPts val="2800"/>
              </a:lnSpc>
              <a:buClr>
                <a:srgbClr val="899C31"/>
              </a:buClr>
              <a:buChar char="•"/>
              <a:tabLst>
                <a:tab pos="692785" algn="l"/>
                <a:tab pos="2067560" algn="l"/>
              </a:tabLst>
            </a:pPr>
            <a:r>
              <a:rPr sz="2800" spc="-10" dirty="0">
                <a:latin typeface="Calibri"/>
                <a:cs typeface="Calibri"/>
              </a:rPr>
              <a:t>long</a:t>
            </a:r>
            <a:r>
              <a:rPr sz="2800" spc="-14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noncoding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stretches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16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nucleotides </a:t>
            </a:r>
            <a:r>
              <a:rPr sz="2800" dirty="0">
                <a:latin typeface="Calibri"/>
                <a:cs typeface="Calibri"/>
              </a:rPr>
              <a:t>that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lie</a:t>
            </a:r>
            <a:r>
              <a:rPr sz="2800" spc="-15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between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coding regions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10" dirty="0">
                <a:solidFill>
                  <a:srgbClr val="902F2F"/>
                </a:solidFill>
                <a:latin typeface="Calibri"/>
                <a:cs typeface="Calibri"/>
              </a:rPr>
              <a:t>introns</a:t>
            </a:r>
            <a:endParaRPr sz="2800">
              <a:latin typeface="Calibri"/>
              <a:cs typeface="Calibri"/>
            </a:endParaRPr>
          </a:p>
          <a:p>
            <a:pPr marL="689610" lvl="1" indent="-385445">
              <a:lnSpc>
                <a:spcPct val="100000"/>
              </a:lnSpc>
              <a:spcBef>
                <a:spcPts val="740"/>
              </a:spcBef>
              <a:buClr>
                <a:srgbClr val="829528"/>
              </a:buClr>
              <a:buChar char="•"/>
              <a:tabLst>
                <a:tab pos="689610" algn="l"/>
                <a:tab pos="3522345" algn="l"/>
              </a:tabLst>
            </a:pPr>
            <a:r>
              <a:rPr sz="2800" spc="-10" dirty="0">
                <a:latin typeface="Calibri"/>
                <a:cs typeface="Calibri"/>
              </a:rPr>
              <a:t>Coding</a:t>
            </a:r>
            <a:r>
              <a:rPr sz="2800" spc="-1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sequences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20" dirty="0">
                <a:solidFill>
                  <a:srgbClr val="C10F0F"/>
                </a:solidFill>
                <a:latin typeface="Calibri"/>
                <a:cs typeface="Calibri"/>
              </a:rPr>
              <a:t>exons</a:t>
            </a:r>
            <a:endParaRPr sz="2800">
              <a:latin typeface="Calibri"/>
              <a:cs typeface="Calibri"/>
            </a:endParaRPr>
          </a:p>
          <a:p>
            <a:pPr marL="998219">
              <a:lnSpc>
                <a:spcPct val="100000"/>
              </a:lnSpc>
              <a:spcBef>
                <a:spcPts val="840"/>
              </a:spcBef>
            </a:pPr>
            <a:r>
              <a:rPr sz="2800" spc="-10" dirty="0">
                <a:latin typeface="Calibri"/>
                <a:cs typeface="Calibri"/>
              </a:rPr>
              <a:t>usually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translated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into</a:t>
            </a:r>
            <a:r>
              <a:rPr sz="2800" spc="-16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amino</a:t>
            </a:r>
            <a:r>
              <a:rPr sz="2800" spc="-1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acid</a:t>
            </a:r>
            <a:r>
              <a:rPr sz="2800" spc="-13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sequences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80"/>
              </a:spcBef>
            </a:pPr>
            <a:endParaRPr sz="2800">
              <a:latin typeface="Calibri"/>
              <a:cs typeface="Calibri"/>
            </a:endParaRPr>
          </a:p>
          <a:p>
            <a:pPr marL="387985" marR="5080" indent="-360045">
              <a:lnSpc>
                <a:spcPts val="2800"/>
              </a:lnSpc>
              <a:tabLst>
                <a:tab pos="384175" algn="l"/>
              </a:tabLst>
            </a:pPr>
            <a:r>
              <a:rPr sz="2800" spc="-50" dirty="0">
                <a:solidFill>
                  <a:srgbClr val="879C33"/>
                </a:solidFill>
                <a:latin typeface="Calibri"/>
                <a:cs typeface="Calibri"/>
              </a:rPr>
              <a:t>°</a:t>
            </a:r>
            <a:r>
              <a:rPr sz="2800" dirty="0">
                <a:solidFill>
                  <a:srgbClr val="879C33"/>
                </a:solidFill>
                <a:latin typeface="Calibri"/>
                <a:cs typeface="Calibri"/>
              </a:rPr>
              <a:t>	</a:t>
            </a:r>
            <a:r>
              <a:rPr sz="2800" dirty="0">
                <a:solidFill>
                  <a:srgbClr val="A0262B"/>
                </a:solidFill>
                <a:latin typeface="Calibri"/>
                <a:cs typeface="Calibri"/>
              </a:rPr>
              <a:t>RNA</a:t>
            </a:r>
            <a:r>
              <a:rPr sz="2800" spc="-150" dirty="0">
                <a:solidFill>
                  <a:srgbClr val="A0262B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974949"/>
                </a:solidFill>
                <a:latin typeface="Calibri"/>
                <a:cs typeface="Calibri"/>
              </a:rPr>
              <a:t>splicing</a:t>
            </a:r>
            <a:r>
              <a:rPr sz="2800" spc="-60" dirty="0">
                <a:solidFill>
                  <a:srgbClr val="974949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913134"/>
                </a:solidFill>
                <a:latin typeface="Calibri"/>
                <a:cs typeface="Calibri"/>
              </a:rPr>
              <a:t>removes</a:t>
            </a:r>
            <a:r>
              <a:rPr sz="2800" spc="-5" dirty="0">
                <a:solidFill>
                  <a:srgbClr val="913134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AF423F"/>
                </a:solidFill>
                <a:latin typeface="Calibri"/>
                <a:cs typeface="Calibri"/>
              </a:rPr>
              <a:t>introns</a:t>
            </a:r>
            <a:r>
              <a:rPr sz="2800" spc="-65" dirty="0">
                <a:solidFill>
                  <a:srgbClr val="AF423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C34D56"/>
                </a:solidFill>
                <a:latin typeface="Calibri"/>
                <a:cs typeface="Calibri"/>
              </a:rPr>
              <a:t>and</a:t>
            </a:r>
            <a:r>
              <a:rPr sz="2800" spc="-80" dirty="0">
                <a:solidFill>
                  <a:srgbClr val="C34D56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AF2321"/>
                </a:solidFill>
                <a:latin typeface="Calibri"/>
                <a:cs typeface="Calibri"/>
              </a:rPr>
              <a:t>joins</a:t>
            </a:r>
            <a:r>
              <a:rPr sz="2800" spc="-135" dirty="0">
                <a:solidFill>
                  <a:srgbClr val="AF232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932F2F"/>
                </a:solidFill>
                <a:latin typeface="Calibri"/>
                <a:cs typeface="Calibri"/>
              </a:rPr>
              <a:t>exons</a:t>
            </a:r>
            <a:r>
              <a:rPr sz="2800" spc="-50" dirty="0">
                <a:solidFill>
                  <a:srgbClr val="932F2F"/>
                </a:solidFill>
                <a:latin typeface="Calibri"/>
                <a:cs typeface="Calibri"/>
              </a:rPr>
              <a:t> </a:t>
            </a:r>
            <a:r>
              <a:rPr sz="2800" spc="-65" dirty="0">
                <a:latin typeface="Calibri"/>
                <a:cs typeface="Calibri"/>
              </a:rPr>
              <a:t>together,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creating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an </a:t>
            </a:r>
            <a:r>
              <a:rPr sz="2800" dirty="0">
                <a:latin typeface="Calibri"/>
                <a:cs typeface="Calibri"/>
              </a:rPr>
              <a:t>mRNA</a:t>
            </a:r>
            <a:r>
              <a:rPr sz="2800" spc="-114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molecule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with</a:t>
            </a:r>
            <a:r>
              <a:rPr sz="2800" spc="-1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</a:t>
            </a:r>
            <a:r>
              <a:rPr sz="2800" spc="-16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continuous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coding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sequence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496482" y="2585719"/>
            <a:ext cx="10007600" cy="0"/>
          </a:xfrm>
          <a:custGeom>
            <a:avLst/>
            <a:gdLst/>
            <a:ahLst/>
            <a:cxnLst/>
            <a:rect l="l" t="t" r="r" b="b"/>
            <a:pathLst>
              <a:path w="10007600">
                <a:moveTo>
                  <a:pt x="0" y="0"/>
                </a:moveTo>
                <a:lnTo>
                  <a:pt x="10007174" y="0"/>
                </a:lnTo>
              </a:path>
            </a:pathLst>
          </a:custGeom>
          <a:ln w="11853">
            <a:solidFill>
              <a:srgbClr val="858C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459621" y="2580745"/>
            <a:ext cx="3099435" cy="27044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545" marR="5080">
              <a:lnSpc>
                <a:spcPct val="128099"/>
              </a:lnSpc>
              <a:spcBef>
                <a:spcPts val="100"/>
              </a:spcBef>
              <a:tabLst>
                <a:tab pos="327660" algn="l"/>
              </a:tabLst>
            </a:pPr>
            <a:r>
              <a:rPr sz="3350" spc="-295" dirty="0">
                <a:solidFill>
                  <a:srgbClr val="7C931F"/>
                </a:solidFill>
                <a:latin typeface="Calibri"/>
                <a:cs typeface="Calibri"/>
              </a:rPr>
              <a:t>”</a:t>
            </a:r>
            <a:r>
              <a:rPr sz="3350" spc="235" dirty="0">
                <a:solidFill>
                  <a:srgbClr val="7C931F"/>
                </a:solidFill>
                <a:latin typeface="Calibri"/>
                <a:cs typeface="Calibri"/>
              </a:rPr>
              <a:t> </a:t>
            </a:r>
            <a:r>
              <a:rPr sz="3350" spc="-40" dirty="0">
                <a:solidFill>
                  <a:srgbClr val="1C1C1C"/>
                </a:solidFill>
                <a:latin typeface="Calibri"/>
                <a:cs typeface="Calibri"/>
              </a:rPr>
              <a:t>Gene</a:t>
            </a:r>
            <a:r>
              <a:rPr sz="3350" spc="-10" dirty="0">
                <a:solidFill>
                  <a:srgbClr val="1C1C1C"/>
                </a:solidFill>
                <a:latin typeface="Calibri"/>
                <a:cs typeface="Calibri"/>
              </a:rPr>
              <a:t> </a:t>
            </a:r>
            <a:r>
              <a:rPr sz="3350" spc="-65" dirty="0">
                <a:solidFill>
                  <a:srgbClr val="151515"/>
                </a:solidFill>
                <a:latin typeface="Calibri"/>
                <a:cs typeface="Calibri"/>
              </a:rPr>
              <a:t>expression </a:t>
            </a:r>
            <a:r>
              <a:rPr sz="3350" spc="-345" dirty="0">
                <a:solidFill>
                  <a:srgbClr val="87992D"/>
                </a:solidFill>
                <a:latin typeface="Calibri"/>
                <a:cs typeface="Calibri"/>
              </a:rPr>
              <a:t>”</a:t>
            </a:r>
            <a:r>
              <a:rPr sz="3350" dirty="0">
                <a:solidFill>
                  <a:srgbClr val="87992D"/>
                </a:solidFill>
                <a:latin typeface="Calibri"/>
                <a:cs typeface="Calibri"/>
              </a:rPr>
              <a:t>	</a:t>
            </a:r>
            <a:r>
              <a:rPr sz="3350" spc="-10" dirty="0">
                <a:solidFill>
                  <a:srgbClr val="181818"/>
                </a:solidFill>
                <a:latin typeface="Calibri"/>
                <a:cs typeface="Calibri"/>
              </a:rPr>
              <a:t>Transcription</a:t>
            </a:r>
            <a:endParaRPr sz="3350">
              <a:latin typeface="Calibri"/>
              <a:cs typeface="Calibri"/>
            </a:endParaRPr>
          </a:p>
          <a:p>
            <a:pPr marL="321310" indent="-308610">
              <a:lnSpc>
                <a:spcPct val="100000"/>
              </a:lnSpc>
              <a:spcBef>
                <a:spcPts val="1580"/>
              </a:spcBef>
              <a:buClr>
                <a:srgbClr val="8AA12F"/>
              </a:buClr>
              <a:buChar char="•"/>
              <a:tabLst>
                <a:tab pos="321310" algn="l"/>
              </a:tabLst>
            </a:pPr>
            <a:r>
              <a:rPr sz="3250" dirty="0">
                <a:solidFill>
                  <a:srgbClr val="212121"/>
                </a:solidFill>
                <a:latin typeface="Calibri"/>
                <a:cs typeface="Calibri"/>
              </a:rPr>
              <a:t>RNA </a:t>
            </a:r>
            <a:r>
              <a:rPr sz="3250" spc="-10" dirty="0">
                <a:solidFill>
                  <a:srgbClr val="131313"/>
                </a:solidFill>
                <a:latin typeface="Calibri"/>
                <a:cs typeface="Calibri"/>
              </a:rPr>
              <a:t>Processing.</a:t>
            </a:r>
            <a:endParaRPr sz="3250">
              <a:latin typeface="Calibri"/>
              <a:cs typeface="Calibri"/>
            </a:endParaRPr>
          </a:p>
          <a:p>
            <a:pPr marL="42545">
              <a:lnSpc>
                <a:spcPct val="100000"/>
              </a:lnSpc>
              <a:spcBef>
                <a:spcPts val="1350"/>
              </a:spcBef>
              <a:tabLst>
                <a:tab pos="327660" algn="l"/>
              </a:tabLst>
            </a:pPr>
            <a:r>
              <a:rPr sz="3300" spc="-325" dirty="0">
                <a:solidFill>
                  <a:srgbClr val="809921"/>
                </a:solidFill>
                <a:latin typeface="Calibri"/>
                <a:cs typeface="Calibri"/>
              </a:rPr>
              <a:t>”</a:t>
            </a:r>
            <a:r>
              <a:rPr sz="3300" dirty="0">
                <a:solidFill>
                  <a:srgbClr val="809921"/>
                </a:solidFill>
                <a:latin typeface="Calibri"/>
                <a:cs typeface="Calibri"/>
              </a:rPr>
              <a:t>	</a:t>
            </a:r>
            <a:r>
              <a:rPr sz="3300" spc="-10" dirty="0">
                <a:solidFill>
                  <a:srgbClr val="1A1A1A"/>
                </a:solidFill>
                <a:latin typeface="Calibri"/>
                <a:cs typeface="Calibri"/>
              </a:rPr>
              <a:t>Translation.</a:t>
            </a:r>
            <a:endParaRPr sz="33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975439" y="1318859"/>
            <a:ext cx="1965325" cy="7442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4700" spc="-20" dirty="0">
                <a:solidFill>
                  <a:srgbClr val="05AC54"/>
                </a:solidFill>
              </a:rPr>
              <a:t>Content</a:t>
            </a:r>
            <a:endParaRPr sz="470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41900" y="3949700"/>
            <a:ext cx="4038600" cy="7112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81800" y="2895600"/>
            <a:ext cx="152400" cy="8890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35300" y="2336800"/>
            <a:ext cx="7988300" cy="3175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47800" y="1193800"/>
            <a:ext cx="241300" cy="3683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765300" y="1193800"/>
            <a:ext cx="279400" cy="36830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120900" y="1181100"/>
            <a:ext cx="317500" cy="38100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912776" y="2292526"/>
            <a:ext cx="1017905" cy="744220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15240" marR="5080" indent="-3175">
              <a:lnSpc>
                <a:spcPct val="81000"/>
              </a:lnSpc>
              <a:spcBef>
                <a:spcPts val="509"/>
              </a:spcBef>
            </a:pPr>
            <a:r>
              <a:rPr sz="1800" spc="-105" dirty="0">
                <a:latin typeface="Arial MT"/>
                <a:cs typeface="Arial MT"/>
              </a:rPr>
              <a:t>Pre-</a:t>
            </a:r>
            <a:r>
              <a:rPr sz="1800" spc="-140" dirty="0">
                <a:latin typeface="Arial MT"/>
                <a:cs typeface="Arial MT"/>
              </a:rPr>
              <a:t>mRNA </a:t>
            </a:r>
            <a:r>
              <a:rPr sz="1800" spc="-10" dirty="0">
                <a:latin typeface="Arial MT"/>
                <a:cs typeface="Arial MT"/>
              </a:rPr>
              <a:t>Codon numbers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447562" y="2032000"/>
            <a:ext cx="1398270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dirty="0">
                <a:latin typeface="Arial MT"/>
                <a:cs typeface="Arial MT"/>
              </a:rPr>
              <a:t>s’</a:t>
            </a:r>
            <a:r>
              <a:rPr sz="1750" spc="40" dirty="0">
                <a:latin typeface="Arial MT"/>
                <a:cs typeface="Arial MT"/>
              </a:rPr>
              <a:t> </a:t>
            </a:r>
            <a:r>
              <a:rPr sz="1750" dirty="0">
                <a:latin typeface="Arial MT"/>
                <a:cs typeface="Arial MT"/>
              </a:rPr>
              <a:t>Exon </a:t>
            </a:r>
            <a:r>
              <a:rPr sz="1750" spc="-10" dirty="0">
                <a:latin typeface="Arial MT"/>
                <a:cs typeface="Arial MT"/>
              </a:rPr>
              <a:t>Intron</a:t>
            </a:r>
            <a:endParaRPr sz="175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986218" y="2032000"/>
            <a:ext cx="516890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-25" dirty="0">
                <a:latin typeface="Arial MT"/>
                <a:cs typeface="Arial MT"/>
              </a:rPr>
              <a:t>Exon</a:t>
            </a:r>
            <a:endParaRPr sz="175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787143" y="2615847"/>
            <a:ext cx="473709" cy="277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spc="-265" dirty="0">
                <a:latin typeface="Arial MT"/>
                <a:cs typeface="Arial MT"/>
              </a:rPr>
              <a:t>1—</a:t>
            </a:r>
            <a:r>
              <a:rPr sz="1650" spc="-150" dirty="0">
                <a:latin typeface="Arial MT"/>
                <a:cs typeface="Arial MT"/>
              </a:rPr>
              <a:t>30</a:t>
            </a:r>
            <a:endParaRPr sz="165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880683" y="2615847"/>
            <a:ext cx="684530" cy="277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spc="-210" dirty="0">
                <a:latin typeface="Arial MT"/>
                <a:cs typeface="Arial MT"/>
              </a:rPr>
              <a:t>31—</a:t>
            </a:r>
            <a:r>
              <a:rPr sz="1650" spc="-130" dirty="0">
                <a:latin typeface="Arial MT"/>
                <a:cs typeface="Arial MT"/>
              </a:rPr>
              <a:t>104</a:t>
            </a:r>
            <a:endParaRPr sz="165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340635" y="3918302"/>
            <a:ext cx="619125" cy="307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50" spc="-190" dirty="0">
                <a:latin typeface="Arial MT"/>
                <a:cs typeface="Arial MT"/>
              </a:rPr>
              <a:t>mRNA</a:t>
            </a:r>
            <a:endParaRPr sz="185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095664" y="3918302"/>
            <a:ext cx="589280" cy="307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50" spc="-75" dirty="0">
                <a:latin typeface="Arial MT"/>
                <a:cs typeface="Arial MT"/>
              </a:rPr>
              <a:t>5’Cap</a:t>
            </a:r>
            <a:endParaRPr sz="1850">
              <a:latin typeface="Arial MT"/>
              <a:cs typeface="Arial MT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7128795" y="2025826"/>
            <a:ext cx="609600" cy="299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spc="-10" dirty="0">
                <a:solidFill>
                  <a:srgbClr val="000000"/>
                </a:solidFill>
                <a:latin typeface="Arial MT"/>
                <a:cs typeface="Arial MT"/>
              </a:rPr>
              <a:t>Intron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014495" y="3041826"/>
            <a:ext cx="2223770" cy="54102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 indent="-635">
              <a:lnSpc>
                <a:spcPts val="1900"/>
              </a:lnSpc>
              <a:spcBef>
                <a:spcPts val="375"/>
              </a:spcBef>
            </a:pPr>
            <a:r>
              <a:rPr sz="1800" dirty="0">
                <a:latin typeface="Arial MT"/>
                <a:cs typeface="Arial MT"/>
              </a:rPr>
              <a:t>Introns</a:t>
            </a:r>
            <a:r>
              <a:rPr sz="1800" spc="-6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cut</a:t>
            </a:r>
            <a:r>
              <a:rPr sz="1800" spc="-114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out</a:t>
            </a:r>
            <a:r>
              <a:rPr sz="1800" spc="-120" dirty="0">
                <a:latin typeface="Arial MT"/>
                <a:cs typeface="Arial MT"/>
              </a:rPr>
              <a:t> </a:t>
            </a:r>
            <a:r>
              <a:rPr sz="1800" spc="-25" dirty="0">
                <a:latin typeface="Arial MT"/>
                <a:cs typeface="Arial MT"/>
              </a:rPr>
              <a:t>and exons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spc="-40" dirty="0">
                <a:latin typeface="Arial MT"/>
                <a:cs typeface="Arial MT"/>
              </a:rPr>
              <a:t>spliced</a:t>
            </a:r>
            <a:r>
              <a:rPr sz="1800" spc="-85" dirty="0">
                <a:latin typeface="Arial MT"/>
                <a:cs typeface="Arial MT"/>
              </a:rPr>
              <a:t> </a:t>
            </a:r>
            <a:r>
              <a:rPr sz="1800" spc="-35" dirty="0">
                <a:latin typeface="Arial MT"/>
                <a:cs typeface="Arial MT"/>
              </a:rPr>
              <a:t>together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419362" y="4597400"/>
            <a:ext cx="842644" cy="53340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5080" indent="71755">
              <a:lnSpc>
                <a:spcPts val="1900"/>
              </a:lnSpc>
              <a:spcBef>
                <a:spcPts val="330"/>
              </a:spcBef>
            </a:pPr>
            <a:r>
              <a:rPr sz="1750" spc="-10" dirty="0">
                <a:latin typeface="Arial MT"/>
                <a:cs typeface="Arial MT"/>
              </a:rPr>
              <a:t>Coding </a:t>
            </a:r>
            <a:r>
              <a:rPr sz="1750" spc="-55" dirty="0">
                <a:latin typeface="Arial MT"/>
                <a:cs typeface="Arial MT"/>
              </a:rPr>
              <a:t>segment</a:t>
            </a:r>
            <a:endParaRPr sz="1750">
              <a:latin typeface="Arial MT"/>
              <a:cs typeface="Arial M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915465" y="4419600"/>
            <a:ext cx="66103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dirty="0">
                <a:latin typeface="Arial MT"/>
                <a:cs typeface="Arial MT"/>
              </a:rPr>
              <a:t>3’</a:t>
            </a:r>
            <a:r>
              <a:rPr sz="1750" spc="-35" dirty="0">
                <a:latin typeface="Arial MT"/>
                <a:cs typeface="Arial MT"/>
              </a:rPr>
              <a:t> </a:t>
            </a:r>
            <a:r>
              <a:rPr sz="1750" spc="-130" dirty="0">
                <a:latin typeface="Arial MT"/>
                <a:cs typeface="Arial MT"/>
              </a:rPr>
              <a:t>UTR</a:t>
            </a:r>
            <a:endParaRPr sz="1750">
              <a:latin typeface="Arial MT"/>
              <a:cs typeface="Arial M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355018" y="2038350"/>
            <a:ext cx="805180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dirty="0">
                <a:latin typeface="Arial MT"/>
                <a:cs typeface="Arial MT"/>
              </a:rPr>
              <a:t>Exon</a:t>
            </a:r>
            <a:r>
              <a:rPr sz="1750" spc="270" dirty="0">
                <a:latin typeface="Arial MT"/>
                <a:cs typeface="Arial MT"/>
              </a:rPr>
              <a:t> </a:t>
            </a:r>
            <a:r>
              <a:rPr sz="1750" spc="-35" dirty="0">
                <a:latin typeface="Arial MT"/>
                <a:cs typeface="Arial MT"/>
              </a:rPr>
              <a:t>3’</a:t>
            </a:r>
            <a:endParaRPr sz="1750">
              <a:latin typeface="Arial MT"/>
              <a:cs typeface="Arial M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223415" y="2634720"/>
            <a:ext cx="476884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5"/>
              </a:spcBef>
            </a:pPr>
            <a:r>
              <a:rPr sz="1600" spc="-170" dirty="0">
                <a:latin typeface="Arial MT"/>
                <a:cs typeface="Arial MT"/>
              </a:rPr>
              <a:t>105—</a:t>
            </a:r>
            <a:endParaRPr sz="1600">
              <a:latin typeface="Arial MT"/>
              <a:cs typeface="Arial MT"/>
            </a:endParaRPr>
          </a:p>
          <a:p>
            <a:pPr marL="61594">
              <a:lnSpc>
                <a:spcPts val="1980"/>
              </a:lnSpc>
            </a:pPr>
            <a:r>
              <a:rPr sz="1700" spc="-25" dirty="0">
                <a:latin typeface="Arial MT"/>
                <a:cs typeface="Arial MT"/>
              </a:rPr>
              <a:t>146</a:t>
            </a:r>
            <a:endParaRPr sz="1700">
              <a:latin typeface="Arial MT"/>
              <a:cs typeface="Arial MT"/>
            </a:endParaRPr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20</a:t>
            </a:fld>
            <a:endParaRPr lang="en-US"/>
          </a:p>
        </p:txBody>
      </p:sp>
      <p:pic>
        <p:nvPicPr>
          <p:cNvPr id="2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37011" y="677509"/>
            <a:ext cx="2697480" cy="7442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4700" spc="-35" dirty="0">
                <a:solidFill>
                  <a:srgbClr val="0CB559"/>
                </a:solidFill>
              </a:rPr>
              <a:t>Translation</a:t>
            </a:r>
            <a:endParaRPr sz="4700"/>
          </a:p>
        </p:txBody>
      </p:sp>
      <p:sp>
        <p:nvSpPr>
          <p:cNvPr id="4" name="object 4"/>
          <p:cNvSpPr txBox="1"/>
          <p:nvPr/>
        </p:nvSpPr>
        <p:spPr>
          <a:xfrm>
            <a:off x="1097139" y="1756480"/>
            <a:ext cx="10892155" cy="4657725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319405" marR="5080" indent="-292100">
              <a:lnSpc>
                <a:spcPts val="3000"/>
              </a:lnSpc>
              <a:spcBef>
                <a:spcPts val="520"/>
              </a:spcBef>
              <a:tabLst>
                <a:tab pos="321945" algn="l"/>
                <a:tab pos="10408920" algn="l"/>
              </a:tabLst>
            </a:pPr>
            <a:r>
              <a:rPr sz="2800" spc="-50" dirty="0">
                <a:solidFill>
                  <a:srgbClr val="859536"/>
                </a:solidFill>
                <a:latin typeface="Calibri"/>
                <a:cs typeface="Calibri"/>
              </a:rPr>
              <a:t>°</a:t>
            </a:r>
            <a:r>
              <a:rPr sz="2800" dirty="0">
                <a:solidFill>
                  <a:srgbClr val="859536"/>
                </a:solidFill>
                <a:latin typeface="Calibri"/>
                <a:cs typeface="Calibri"/>
              </a:rPr>
              <a:t>		</a:t>
            </a:r>
            <a:r>
              <a:rPr sz="2800" dirty="0">
                <a:solidFill>
                  <a:srgbClr val="AA2826"/>
                </a:solidFill>
                <a:latin typeface="Calibri"/>
                <a:cs typeface="Calibri"/>
              </a:rPr>
              <a:t>The</a:t>
            </a:r>
            <a:r>
              <a:rPr sz="2800" spc="-135" dirty="0">
                <a:solidFill>
                  <a:srgbClr val="AA2826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CA0305"/>
                </a:solidFill>
                <a:latin typeface="Calibri"/>
                <a:cs typeface="Calibri"/>
              </a:rPr>
              <a:t>process</a:t>
            </a:r>
            <a:r>
              <a:rPr sz="2800" spc="-90" dirty="0">
                <a:solidFill>
                  <a:srgbClr val="CA0305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B81613"/>
                </a:solidFill>
                <a:latin typeface="Calibri"/>
                <a:cs typeface="Calibri"/>
              </a:rPr>
              <a:t>where</a:t>
            </a:r>
            <a:r>
              <a:rPr sz="2800" spc="-75" dirty="0">
                <a:solidFill>
                  <a:srgbClr val="B81613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A52623"/>
                </a:solidFill>
                <a:latin typeface="Calibri"/>
                <a:cs typeface="Calibri"/>
              </a:rPr>
              <a:t>ribosomes</a:t>
            </a:r>
            <a:r>
              <a:rPr sz="2800" spc="-114" dirty="0">
                <a:solidFill>
                  <a:srgbClr val="A52623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B33F48"/>
                </a:solidFill>
                <a:latin typeface="Calibri"/>
                <a:cs typeface="Calibri"/>
              </a:rPr>
              <a:t>synthesize</a:t>
            </a:r>
            <a:r>
              <a:rPr sz="2800" spc="60" dirty="0">
                <a:solidFill>
                  <a:srgbClr val="B33F48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CA080C"/>
                </a:solidFill>
                <a:latin typeface="Calibri"/>
                <a:cs typeface="Calibri"/>
              </a:rPr>
              <a:t>proteins</a:t>
            </a:r>
            <a:r>
              <a:rPr sz="2800" spc="-80" dirty="0">
                <a:solidFill>
                  <a:srgbClr val="CA080C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using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16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mature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mRNA t</a:t>
            </a:r>
            <a:r>
              <a:rPr sz="2800" u="sng" spc="-20" dirty="0">
                <a:uFill>
                  <a:solidFill>
                    <a:srgbClr val="838C60"/>
                  </a:solidFill>
                </a:uFill>
                <a:latin typeface="Calibri"/>
                <a:cs typeface="Calibri"/>
              </a:rPr>
              <a:t>ranscript</a:t>
            </a:r>
            <a:r>
              <a:rPr sz="2800" u="sng" spc="-70" dirty="0">
                <a:uFill>
                  <a:solidFill>
                    <a:srgbClr val="838C60"/>
                  </a:solidFill>
                </a:uFill>
                <a:latin typeface="Calibri"/>
                <a:cs typeface="Calibri"/>
              </a:rPr>
              <a:t> </a:t>
            </a:r>
            <a:r>
              <a:rPr sz="2800" u="sng" spc="-20" dirty="0">
                <a:uFill>
                  <a:solidFill>
                    <a:srgbClr val="838C60"/>
                  </a:solidFill>
                </a:uFill>
                <a:latin typeface="Calibri"/>
                <a:cs typeface="Calibri"/>
              </a:rPr>
              <a:t>produced</a:t>
            </a:r>
            <a:r>
              <a:rPr sz="2800" u="sng" spc="-110" dirty="0">
                <a:uFill>
                  <a:solidFill>
                    <a:srgbClr val="838C60"/>
                  </a:solidFill>
                </a:uFill>
                <a:latin typeface="Calibri"/>
                <a:cs typeface="Calibri"/>
              </a:rPr>
              <a:t> </a:t>
            </a:r>
            <a:r>
              <a:rPr sz="2800" u="sng" dirty="0">
                <a:uFill>
                  <a:solidFill>
                    <a:srgbClr val="838C60"/>
                  </a:solidFill>
                </a:uFill>
                <a:latin typeface="Calibri"/>
                <a:cs typeface="Calibri"/>
              </a:rPr>
              <a:t>during</a:t>
            </a:r>
            <a:r>
              <a:rPr sz="2800" u="sng" spc="-120" dirty="0">
                <a:uFill>
                  <a:solidFill>
                    <a:srgbClr val="838C60"/>
                  </a:solidFill>
                </a:uFill>
                <a:latin typeface="Calibri"/>
                <a:cs typeface="Calibri"/>
              </a:rPr>
              <a:t> </a:t>
            </a:r>
            <a:r>
              <a:rPr sz="2800" u="sng" spc="-10" dirty="0">
                <a:uFill>
                  <a:solidFill>
                    <a:srgbClr val="838C60"/>
                  </a:solidFill>
                </a:uFill>
                <a:latin typeface="Calibri"/>
                <a:cs typeface="Calibri"/>
              </a:rPr>
              <a:t>transcription</a:t>
            </a:r>
            <a:r>
              <a:rPr sz="2800" u="sng" dirty="0">
                <a:uFill>
                  <a:solidFill>
                    <a:srgbClr val="838C60"/>
                  </a:solidFill>
                </a:uFill>
                <a:latin typeface="Calibri"/>
                <a:cs typeface="Calibri"/>
              </a:rPr>
              <a:t>	</a:t>
            </a:r>
            <a:endParaRPr sz="2800">
              <a:latin typeface="Calibri"/>
              <a:cs typeface="Calibri"/>
            </a:endParaRPr>
          </a:p>
          <a:p>
            <a:pPr marL="322580" indent="-309880">
              <a:lnSpc>
                <a:spcPct val="100000"/>
              </a:lnSpc>
              <a:spcBef>
                <a:spcPts val="950"/>
              </a:spcBef>
              <a:buClr>
                <a:srgbClr val="87973A"/>
              </a:buClr>
              <a:buChar char="•"/>
              <a:tabLst>
                <a:tab pos="322580" algn="l"/>
              </a:tabLst>
            </a:pPr>
            <a:r>
              <a:rPr sz="2750" spc="-20" dirty="0">
                <a:solidFill>
                  <a:srgbClr val="B60E07"/>
                </a:solidFill>
                <a:latin typeface="Calibri"/>
                <a:cs typeface="Calibri"/>
              </a:rPr>
              <a:t>Translation</a:t>
            </a:r>
            <a:r>
              <a:rPr sz="2750" spc="35" dirty="0">
                <a:solidFill>
                  <a:srgbClr val="B60E07"/>
                </a:solidFill>
                <a:latin typeface="Calibri"/>
                <a:cs typeface="Calibri"/>
              </a:rPr>
              <a:t> </a:t>
            </a:r>
            <a:r>
              <a:rPr sz="2750" spc="-10" dirty="0">
                <a:solidFill>
                  <a:srgbClr val="902D2D"/>
                </a:solidFill>
                <a:latin typeface="Calibri"/>
                <a:cs typeface="Calibri"/>
              </a:rPr>
              <a:t>requires,</a:t>
            </a:r>
            <a:endParaRPr sz="2750">
              <a:latin typeface="Calibri"/>
              <a:cs typeface="Calibri"/>
            </a:endParaRPr>
          </a:p>
          <a:p>
            <a:pPr marL="522605">
              <a:lnSpc>
                <a:spcPct val="100000"/>
              </a:lnSpc>
              <a:spcBef>
                <a:spcPts val="950"/>
              </a:spcBef>
              <a:tabLst>
                <a:tab pos="819150" algn="l"/>
              </a:tabLst>
            </a:pPr>
            <a:r>
              <a:rPr sz="2800" spc="-50" dirty="0">
                <a:solidFill>
                  <a:srgbClr val="8C9E2F"/>
                </a:solidFill>
                <a:latin typeface="Calibri"/>
                <a:cs typeface="Calibri"/>
              </a:rPr>
              <a:t>°</a:t>
            </a:r>
            <a:r>
              <a:rPr sz="2800" dirty="0">
                <a:solidFill>
                  <a:srgbClr val="8C9E2F"/>
                </a:solidFill>
                <a:latin typeface="Calibri"/>
                <a:cs typeface="Calibri"/>
              </a:rPr>
              <a:t>	</a:t>
            </a:r>
            <a:r>
              <a:rPr sz="2800" spc="-20" dirty="0">
                <a:latin typeface="Calibri"/>
                <a:cs typeface="Calibri"/>
              </a:rPr>
              <a:t>mRNA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-1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be</a:t>
            </a:r>
            <a:r>
              <a:rPr sz="2800" spc="-140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translated</a:t>
            </a:r>
            <a:r>
              <a:rPr sz="2800" spc="9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(Genetic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codon)</a:t>
            </a:r>
            <a:endParaRPr sz="2800">
              <a:latin typeface="Calibri"/>
              <a:cs typeface="Calibri"/>
            </a:endParaRPr>
          </a:p>
          <a:p>
            <a:pPr marL="522605">
              <a:lnSpc>
                <a:spcPct val="100000"/>
              </a:lnSpc>
              <a:spcBef>
                <a:spcPts val="940"/>
              </a:spcBef>
              <a:tabLst>
                <a:tab pos="826769" algn="l"/>
              </a:tabLst>
            </a:pPr>
            <a:r>
              <a:rPr sz="2800" spc="-50" dirty="0">
                <a:solidFill>
                  <a:srgbClr val="859734"/>
                </a:solidFill>
                <a:latin typeface="Calibri"/>
                <a:cs typeface="Calibri"/>
              </a:rPr>
              <a:t>°</a:t>
            </a:r>
            <a:r>
              <a:rPr sz="2800" dirty="0">
                <a:solidFill>
                  <a:srgbClr val="859734"/>
                </a:solidFill>
                <a:latin typeface="Calibri"/>
                <a:cs typeface="Calibri"/>
              </a:rPr>
              <a:t>	</a:t>
            </a:r>
            <a:r>
              <a:rPr sz="2800" dirty="0">
                <a:latin typeface="Calibri"/>
                <a:cs typeface="Calibri"/>
              </a:rPr>
              <a:t>All</a:t>
            </a:r>
            <a:r>
              <a:rPr sz="2800" spc="-1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amino</a:t>
            </a:r>
            <a:r>
              <a:rPr sz="2800" spc="-14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acids</a:t>
            </a:r>
            <a:endParaRPr sz="2800">
              <a:latin typeface="Calibri"/>
              <a:cs typeface="Calibri"/>
            </a:endParaRPr>
          </a:p>
          <a:p>
            <a:pPr marL="814069" lvl="1" indent="-307340">
              <a:lnSpc>
                <a:spcPct val="100000"/>
              </a:lnSpc>
              <a:spcBef>
                <a:spcPts val="890"/>
              </a:spcBef>
              <a:buClr>
                <a:srgbClr val="829926"/>
              </a:buClr>
              <a:buChar char="•"/>
              <a:tabLst>
                <a:tab pos="814069" algn="l"/>
              </a:tabLst>
            </a:pPr>
            <a:r>
              <a:rPr sz="2850" spc="75" dirty="0">
                <a:latin typeface="Calibri"/>
                <a:cs typeface="Calibri"/>
              </a:rPr>
              <a:t>t</a:t>
            </a:r>
            <a:r>
              <a:rPr sz="2850" spc="-170" dirty="0">
                <a:latin typeface="Calibri"/>
                <a:cs typeface="Calibri"/>
              </a:rPr>
              <a:t> </a:t>
            </a:r>
            <a:r>
              <a:rPr sz="2850" spc="-25" dirty="0">
                <a:latin typeface="Calibri"/>
                <a:cs typeface="Calibri"/>
              </a:rPr>
              <a:t>RNA</a:t>
            </a:r>
            <a:endParaRPr sz="2850">
              <a:latin typeface="Calibri"/>
              <a:cs typeface="Calibri"/>
            </a:endParaRPr>
          </a:p>
          <a:p>
            <a:pPr marL="815340" lvl="1" indent="-307975">
              <a:lnSpc>
                <a:spcPct val="100000"/>
              </a:lnSpc>
              <a:spcBef>
                <a:spcPts val="930"/>
              </a:spcBef>
              <a:buClr>
                <a:srgbClr val="7E9024"/>
              </a:buClr>
              <a:buChar char="•"/>
              <a:tabLst>
                <a:tab pos="815340" algn="l"/>
              </a:tabLst>
            </a:pPr>
            <a:r>
              <a:rPr sz="2800" spc="-10" dirty="0">
                <a:latin typeface="Calibri"/>
                <a:cs typeface="Calibri"/>
              </a:rPr>
              <a:t>Ribosomes</a:t>
            </a:r>
            <a:endParaRPr sz="2800">
              <a:latin typeface="Calibri"/>
              <a:cs typeface="Calibri"/>
            </a:endParaRPr>
          </a:p>
          <a:p>
            <a:pPr marL="522605">
              <a:lnSpc>
                <a:spcPct val="100000"/>
              </a:lnSpc>
              <a:spcBef>
                <a:spcPts val="940"/>
              </a:spcBef>
              <a:tabLst>
                <a:tab pos="815340" algn="l"/>
              </a:tabLst>
            </a:pPr>
            <a:r>
              <a:rPr sz="2800" spc="-50" dirty="0">
                <a:solidFill>
                  <a:srgbClr val="90A536"/>
                </a:solidFill>
                <a:latin typeface="Calibri"/>
                <a:cs typeface="Calibri"/>
              </a:rPr>
              <a:t>°</a:t>
            </a:r>
            <a:r>
              <a:rPr sz="2800" dirty="0">
                <a:solidFill>
                  <a:srgbClr val="90A536"/>
                </a:solidFill>
                <a:latin typeface="Calibri"/>
                <a:cs typeface="Calibri"/>
              </a:rPr>
              <a:t>	</a:t>
            </a:r>
            <a:r>
              <a:rPr sz="2800" spc="-10" dirty="0">
                <a:latin typeface="Calibri"/>
                <a:cs typeface="Calibri"/>
              </a:rPr>
              <a:t>Energy</a:t>
            </a:r>
            <a:r>
              <a:rPr sz="2800" spc="-114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source</a:t>
            </a:r>
            <a:endParaRPr sz="2800">
              <a:latin typeface="Calibri"/>
              <a:cs typeface="Calibri"/>
            </a:endParaRPr>
          </a:p>
          <a:p>
            <a:pPr marL="815975" lvl="1" indent="-308610">
              <a:lnSpc>
                <a:spcPct val="100000"/>
              </a:lnSpc>
              <a:spcBef>
                <a:spcPts val="990"/>
              </a:spcBef>
              <a:buClr>
                <a:srgbClr val="799118"/>
              </a:buClr>
              <a:buChar char="•"/>
              <a:tabLst>
                <a:tab pos="815975" algn="l"/>
              </a:tabLst>
            </a:pPr>
            <a:r>
              <a:rPr sz="2750" dirty="0">
                <a:latin typeface="Calibri"/>
                <a:cs typeface="Calibri"/>
              </a:rPr>
              <a:t>Protein</a:t>
            </a:r>
            <a:r>
              <a:rPr sz="2750" spc="-20" dirty="0">
                <a:latin typeface="Calibri"/>
                <a:cs typeface="Calibri"/>
              </a:rPr>
              <a:t> </a:t>
            </a:r>
            <a:r>
              <a:rPr sz="2750" spc="-10" dirty="0">
                <a:latin typeface="Calibri"/>
                <a:cs typeface="Calibri"/>
              </a:rPr>
              <a:t>factors</a:t>
            </a:r>
            <a:endParaRPr sz="2750">
              <a:latin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496482" y="2585719"/>
            <a:ext cx="10007600" cy="0"/>
          </a:xfrm>
          <a:custGeom>
            <a:avLst/>
            <a:gdLst/>
            <a:ahLst/>
            <a:cxnLst/>
            <a:rect l="l" t="t" r="r" b="b"/>
            <a:pathLst>
              <a:path w="10007600">
                <a:moveTo>
                  <a:pt x="0" y="0"/>
                </a:moveTo>
                <a:lnTo>
                  <a:pt x="10007174" y="0"/>
                </a:lnTo>
              </a:path>
            </a:pathLst>
          </a:custGeom>
          <a:ln w="11853">
            <a:solidFill>
              <a:srgbClr val="858C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13243" rIns="0" bIns="0" rtlCol="0">
            <a:spAutoFit/>
          </a:bodyPr>
          <a:lstStyle/>
          <a:p>
            <a:pPr marL="165735">
              <a:lnSpc>
                <a:spcPct val="100000"/>
              </a:lnSpc>
              <a:spcBef>
                <a:spcPts val="114"/>
              </a:spcBef>
            </a:pPr>
            <a:r>
              <a:rPr sz="4700" dirty="0">
                <a:solidFill>
                  <a:srgbClr val="08AA54"/>
                </a:solidFill>
              </a:rPr>
              <a:t>The</a:t>
            </a:r>
            <a:r>
              <a:rPr sz="4700" spc="-65" dirty="0">
                <a:solidFill>
                  <a:srgbClr val="08AA54"/>
                </a:solidFill>
              </a:rPr>
              <a:t> </a:t>
            </a:r>
            <a:r>
              <a:rPr sz="4700" dirty="0">
                <a:solidFill>
                  <a:srgbClr val="05A84D"/>
                </a:solidFill>
              </a:rPr>
              <a:t>Genetic</a:t>
            </a:r>
            <a:r>
              <a:rPr sz="4700" spc="195" dirty="0">
                <a:solidFill>
                  <a:srgbClr val="05A84D"/>
                </a:solidFill>
              </a:rPr>
              <a:t> </a:t>
            </a:r>
            <a:r>
              <a:rPr sz="4700" dirty="0">
                <a:solidFill>
                  <a:srgbClr val="03B14F"/>
                </a:solidFill>
              </a:rPr>
              <a:t>Code/</a:t>
            </a:r>
            <a:r>
              <a:rPr sz="4700" spc="195" dirty="0">
                <a:solidFill>
                  <a:srgbClr val="03B14F"/>
                </a:solidFill>
              </a:rPr>
              <a:t> </a:t>
            </a:r>
            <a:r>
              <a:rPr sz="4700" spc="-10" dirty="0">
                <a:solidFill>
                  <a:srgbClr val="00AC4B"/>
                </a:solidFill>
              </a:rPr>
              <a:t>Codon</a:t>
            </a:r>
            <a:endParaRPr sz="4700"/>
          </a:p>
        </p:txBody>
      </p:sp>
      <p:sp>
        <p:nvSpPr>
          <p:cNvPr id="5" name="object 5"/>
          <p:cNvSpPr txBox="1"/>
          <p:nvPr/>
        </p:nvSpPr>
        <p:spPr>
          <a:xfrm>
            <a:off x="1426757" y="2531180"/>
            <a:ext cx="9561830" cy="385889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322580" marR="5080" indent="-310515">
              <a:lnSpc>
                <a:spcPts val="3300"/>
              </a:lnSpc>
              <a:spcBef>
                <a:spcPts val="280"/>
              </a:spcBef>
              <a:buClr>
                <a:srgbClr val="8A9C3A"/>
              </a:buClr>
              <a:buChar char="•"/>
              <a:tabLst>
                <a:tab pos="328930" algn="l"/>
              </a:tabLst>
            </a:pPr>
            <a:r>
              <a:rPr sz="2800" dirty="0">
                <a:latin typeface="Calibri"/>
                <a:cs typeface="Calibri"/>
              </a:rPr>
              <a:t>The</a:t>
            </a:r>
            <a:r>
              <a:rPr sz="2800" spc="-130" dirty="0"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A12D2D"/>
                </a:solidFill>
                <a:latin typeface="Calibri"/>
                <a:cs typeface="Calibri"/>
              </a:rPr>
              <a:t>three</a:t>
            </a:r>
            <a:r>
              <a:rPr sz="2800" dirty="0">
                <a:solidFill>
                  <a:srgbClr val="A12D2D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BA232D"/>
                </a:solidFill>
                <a:latin typeface="Calibri"/>
                <a:cs typeface="Calibri"/>
              </a:rPr>
              <a:t>nucleotide</a:t>
            </a:r>
            <a:r>
              <a:rPr sz="2800" spc="114" dirty="0">
                <a:solidFill>
                  <a:srgbClr val="BA232D"/>
                </a:solidFill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base</a:t>
            </a:r>
            <a:r>
              <a:rPr sz="2800" spc="-10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sequences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9C2F2F"/>
                </a:solidFill>
                <a:latin typeface="Calibri"/>
                <a:cs typeface="Calibri"/>
              </a:rPr>
              <a:t>in</a:t>
            </a:r>
            <a:r>
              <a:rPr sz="2800" spc="-155" dirty="0">
                <a:solidFill>
                  <a:srgbClr val="9C2F2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BA2121"/>
                </a:solidFill>
                <a:latin typeface="Calibri"/>
                <a:cs typeface="Calibri"/>
              </a:rPr>
              <a:t>mRNA</a:t>
            </a:r>
            <a:r>
              <a:rPr sz="2800" spc="-95" dirty="0">
                <a:solidFill>
                  <a:srgbClr val="BA2121"/>
                </a:solidFill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that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B85250"/>
                </a:solidFill>
                <a:latin typeface="Calibri"/>
                <a:cs typeface="Calibri"/>
              </a:rPr>
              <a:t>act</a:t>
            </a:r>
            <a:r>
              <a:rPr sz="2800" spc="-35" dirty="0">
                <a:solidFill>
                  <a:srgbClr val="B8525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AC4F48"/>
                </a:solidFill>
                <a:latin typeface="Calibri"/>
                <a:cs typeface="Calibri"/>
              </a:rPr>
              <a:t>as</a:t>
            </a:r>
            <a:r>
              <a:rPr sz="2800" spc="-140" dirty="0">
                <a:solidFill>
                  <a:srgbClr val="AC4F48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BA524F"/>
                </a:solidFill>
                <a:latin typeface="Calibri"/>
                <a:cs typeface="Calibri"/>
              </a:rPr>
              <a:t>a</a:t>
            </a:r>
            <a:r>
              <a:rPr sz="2800" spc="-70" dirty="0">
                <a:solidFill>
                  <a:srgbClr val="BA524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9C3434"/>
                </a:solidFill>
                <a:latin typeface="Calibri"/>
                <a:cs typeface="Calibri"/>
              </a:rPr>
              <a:t>code 	</a:t>
            </a:r>
            <a:r>
              <a:rPr sz="2800" spc="-20" dirty="0">
                <a:latin typeface="Calibri"/>
                <a:cs typeface="Calibri"/>
              </a:rPr>
              <a:t>word</a:t>
            </a:r>
            <a:r>
              <a:rPr sz="2800" spc="-1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for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amino</a:t>
            </a:r>
            <a:r>
              <a:rPr sz="2800" spc="-10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acid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-1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14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protein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chain</a:t>
            </a:r>
            <a:endParaRPr sz="2800">
              <a:latin typeface="Calibri"/>
              <a:cs typeface="Calibri"/>
            </a:endParaRPr>
          </a:p>
          <a:p>
            <a:pPr marL="320675" indent="-307975">
              <a:lnSpc>
                <a:spcPct val="100000"/>
              </a:lnSpc>
              <a:spcBef>
                <a:spcPts val="2340"/>
              </a:spcBef>
              <a:buClr>
                <a:srgbClr val="829A24"/>
              </a:buClr>
              <a:buChar char="•"/>
              <a:tabLst>
                <a:tab pos="320675" algn="l"/>
              </a:tabLst>
            </a:pPr>
            <a:r>
              <a:rPr sz="2800" dirty="0">
                <a:solidFill>
                  <a:srgbClr val="A81F21"/>
                </a:solidFill>
                <a:latin typeface="Calibri"/>
                <a:cs typeface="Calibri"/>
              </a:rPr>
              <a:t>Four</a:t>
            </a:r>
            <a:r>
              <a:rPr sz="2800" spc="-100" dirty="0">
                <a:solidFill>
                  <a:srgbClr val="A81F2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C8181A"/>
                </a:solidFill>
                <a:latin typeface="Calibri"/>
                <a:cs typeface="Calibri"/>
              </a:rPr>
              <a:t>bases</a:t>
            </a:r>
            <a:r>
              <a:rPr sz="2800" spc="-120" dirty="0">
                <a:solidFill>
                  <a:srgbClr val="C8181A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CC110C"/>
                </a:solidFill>
                <a:latin typeface="Calibri"/>
                <a:cs typeface="Calibri"/>
              </a:rPr>
              <a:t>produce</a:t>
            </a:r>
            <a:r>
              <a:rPr sz="2800" spc="65" dirty="0">
                <a:solidFill>
                  <a:srgbClr val="CC110C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B62F36"/>
                </a:solidFill>
                <a:latin typeface="Calibri"/>
                <a:cs typeface="Calibri"/>
              </a:rPr>
              <a:t>64</a:t>
            </a:r>
            <a:r>
              <a:rPr sz="2800" spc="-130" dirty="0">
                <a:solidFill>
                  <a:srgbClr val="B62F36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BC2823"/>
                </a:solidFill>
                <a:latin typeface="Calibri"/>
                <a:cs typeface="Calibri"/>
              </a:rPr>
              <a:t>different</a:t>
            </a:r>
            <a:r>
              <a:rPr sz="2800" spc="-65" dirty="0">
                <a:solidFill>
                  <a:srgbClr val="BC2823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C43131"/>
                </a:solidFill>
                <a:latin typeface="Calibri"/>
                <a:cs typeface="Calibri"/>
              </a:rPr>
              <a:t>combinations</a:t>
            </a:r>
            <a:endParaRPr sz="2800">
              <a:latin typeface="Calibri"/>
              <a:cs typeface="Calibri"/>
            </a:endParaRPr>
          </a:p>
          <a:p>
            <a:pPr marL="322580" marR="399415" indent="-294640">
              <a:lnSpc>
                <a:spcPct val="103000"/>
              </a:lnSpc>
              <a:spcBef>
                <a:spcPts val="1689"/>
              </a:spcBef>
              <a:tabLst>
                <a:tab pos="322580" algn="l"/>
              </a:tabLst>
            </a:pPr>
            <a:r>
              <a:rPr sz="2750" spc="-50" dirty="0">
                <a:solidFill>
                  <a:srgbClr val="7E8E31"/>
                </a:solidFill>
                <a:latin typeface="Calibri"/>
                <a:cs typeface="Calibri"/>
              </a:rPr>
              <a:t>°</a:t>
            </a:r>
            <a:r>
              <a:rPr sz="2750" dirty="0">
                <a:solidFill>
                  <a:srgbClr val="7E8E31"/>
                </a:solidFill>
                <a:latin typeface="Calibri"/>
                <a:cs typeface="Calibri"/>
              </a:rPr>
              <a:t>	</a:t>
            </a:r>
            <a:r>
              <a:rPr sz="2750" dirty="0">
                <a:latin typeface="Calibri"/>
                <a:cs typeface="Calibri"/>
              </a:rPr>
              <a:t>These</a:t>
            </a:r>
            <a:r>
              <a:rPr sz="2750" spc="-60" dirty="0">
                <a:latin typeface="Calibri"/>
                <a:cs typeface="Calibri"/>
              </a:rPr>
              <a:t> </a:t>
            </a:r>
            <a:r>
              <a:rPr sz="2750" spc="-10" dirty="0">
                <a:latin typeface="Calibri"/>
                <a:cs typeface="Calibri"/>
              </a:rPr>
              <a:t>combinations</a:t>
            </a:r>
            <a:r>
              <a:rPr sz="2750" spc="17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code</a:t>
            </a:r>
            <a:r>
              <a:rPr sz="2750" spc="-1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for</a:t>
            </a:r>
            <a:r>
              <a:rPr sz="2750" spc="3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20</a:t>
            </a:r>
            <a:r>
              <a:rPr sz="2750" spc="-8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different</a:t>
            </a:r>
            <a:r>
              <a:rPr sz="2750" spc="1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amino</a:t>
            </a:r>
            <a:r>
              <a:rPr sz="2750" spc="-10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acid</a:t>
            </a:r>
            <a:r>
              <a:rPr sz="2750" spc="-4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and</a:t>
            </a:r>
            <a:r>
              <a:rPr sz="2750" spc="-125" dirty="0">
                <a:latin typeface="Calibri"/>
                <a:cs typeface="Calibri"/>
              </a:rPr>
              <a:t> </a:t>
            </a:r>
            <a:r>
              <a:rPr sz="2750" spc="-20" dirty="0">
                <a:latin typeface="Calibri"/>
                <a:cs typeface="Calibri"/>
              </a:rPr>
              <a:t>stop </a:t>
            </a:r>
            <a:r>
              <a:rPr sz="2750" spc="-10" dirty="0">
                <a:latin typeface="Calibri"/>
                <a:cs typeface="Calibri"/>
              </a:rPr>
              <a:t>codon</a:t>
            </a:r>
            <a:endParaRPr sz="2750">
              <a:latin typeface="Calibri"/>
              <a:cs typeface="Calibri"/>
            </a:endParaRPr>
          </a:p>
          <a:p>
            <a:pPr marL="332105" indent="-319405">
              <a:lnSpc>
                <a:spcPct val="100000"/>
              </a:lnSpc>
              <a:spcBef>
                <a:spcPts val="1250"/>
              </a:spcBef>
              <a:buClr>
                <a:srgbClr val="8A9E2D"/>
              </a:buClr>
              <a:buChar char="•"/>
              <a:tabLst>
                <a:tab pos="332105" algn="l"/>
              </a:tabLst>
            </a:pPr>
            <a:r>
              <a:rPr sz="2800" spc="-25" dirty="0">
                <a:solidFill>
                  <a:srgbClr val="2877B1"/>
                </a:solidFill>
                <a:latin typeface="Calibri"/>
                <a:cs typeface="Calibri"/>
              </a:rPr>
              <a:t>AUG-</a:t>
            </a:r>
            <a:r>
              <a:rPr sz="2800" spc="-35" dirty="0">
                <a:solidFill>
                  <a:srgbClr val="2877B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9A211F"/>
                </a:solidFill>
                <a:latin typeface="Calibri"/>
                <a:cs typeface="Calibri"/>
              </a:rPr>
              <a:t>initiation</a:t>
            </a:r>
            <a:r>
              <a:rPr sz="2800" spc="-70" dirty="0">
                <a:solidFill>
                  <a:srgbClr val="9A211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B82628"/>
                </a:solidFill>
                <a:latin typeface="Calibri"/>
                <a:cs typeface="Calibri"/>
              </a:rPr>
              <a:t>codon</a:t>
            </a:r>
            <a:endParaRPr sz="2800">
              <a:latin typeface="Calibri"/>
              <a:cs typeface="Calibri"/>
            </a:endParaRPr>
          </a:p>
          <a:p>
            <a:pPr marL="321310" indent="-308610">
              <a:lnSpc>
                <a:spcPct val="100000"/>
              </a:lnSpc>
              <a:spcBef>
                <a:spcPts val="1240"/>
              </a:spcBef>
              <a:buClr>
                <a:srgbClr val="8CA32F"/>
              </a:buClr>
              <a:buChar char="•"/>
              <a:tabLst>
                <a:tab pos="321310" algn="l"/>
              </a:tabLst>
            </a:pPr>
            <a:r>
              <a:rPr sz="2800" dirty="0">
                <a:solidFill>
                  <a:srgbClr val="1A678A"/>
                </a:solidFill>
                <a:latin typeface="Calibri"/>
                <a:cs typeface="Calibri"/>
              </a:rPr>
              <a:t>UAA,</a:t>
            </a:r>
            <a:r>
              <a:rPr sz="2800" spc="-105" dirty="0">
                <a:solidFill>
                  <a:srgbClr val="1A678A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rgbClr val="236795"/>
                </a:solidFill>
                <a:latin typeface="Calibri"/>
                <a:cs typeface="Calibri"/>
              </a:rPr>
              <a:t>UAG</a:t>
            </a:r>
            <a:r>
              <a:rPr sz="2800" spc="-100" dirty="0">
                <a:solidFill>
                  <a:srgbClr val="236795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B14F4F"/>
                </a:solidFill>
                <a:latin typeface="Calibri"/>
                <a:cs typeface="Calibri"/>
              </a:rPr>
              <a:t>and</a:t>
            </a:r>
            <a:r>
              <a:rPr sz="2800" spc="-160" dirty="0">
                <a:solidFill>
                  <a:srgbClr val="B14F4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266089"/>
                </a:solidFill>
                <a:latin typeface="Calibri"/>
                <a:cs typeface="Calibri"/>
              </a:rPr>
              <a:t>UGA-</a:t>
            </a:r>
            <a:r>
              <a:rPr sz="2800" spc="-85" dirty="0">
                <a:solidFill>
                  <a:srgbClr val="266089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A82123"/>
                </a:solidFill>
                <a:latin typeface="Calibri"/>
                <a:cs typeface="Calibri"/>
              </a:rPr>
              <a:t>nonsense</a:t>
            </a:r>
            <a:r>
              <a:rPr sz="2800" spc="45" dirty="0">
                <a:solidFill>
                  <a:srgbClr val="A82123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A1383A"/>
                </a:solidFill>
                <a:latin typeface="Calibri"/>
                <a:cs typeface="Calibri"/>
              </a:rPr>
              <a:t>codon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496482" y="2585719"/>
            <a:ext cx="10007600" cy="0"/>
          </a:xfrm>
          <a:custGeom>
            <a:avLst/>
            <a:gdLst/>
            <a:ahLst/>
            <a:cxnLst/>
            <a:rect l="l" t="t" r="r" b="b"/>
            <a:pathLst>
              <a:path w="10007600">
                <a:moveTo>
                  <a:pt x="0" y="0"/>
                </a:moveTo>
                <a:lnTo>
                  <a:pt x="10007174" y="0"/>
                </a:lnTo>
              </a:path>
            </a:pathLst>
          </a:custGeom>
          <a:ln w="11853">
            <a:solidFill>
              <a:srgbClr val="858C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38291" rIns="0" bIns="0" rtlCol="0">
            <a:spAutoFit/>
          </a:bodyPr>
          <a:lstStyle/>
          <a:p>
            <a:pPr marL="325755">
              <a:lnSpc>
                <a:spcPct val="100000"/>
              </a:lnSpc>
              <a:spcBef>
                <a:spcPts val="114"/>
              </a:spcBef>
            </a:pPr>
            <a:r>
              <a:rPr sz="4600" spc="45" dirty="0">
                <a:solidFill>
                  <a:srgbClr val="0CB356"/>
                </a:solidFill>
              </a:rPr>
              <a:t>tRNA</a:t>
            </a:r>
            <a:endParaRPr sz="4600"/>
          </a:p>
        </p:txBody>
      </p:sp>
      <p:sp>
        <p:nvSpPr>
          <p:cNvPr id="5" name="object 5"/>
          <p:cNvSpPr txBox="1"/>
          <p:nvPr/>
        </p:nvSpPr>
        <p:spPr>
          <a:xfrm>
            <a:off x="1465439" y="1991254"/>
            <a:ext cx="9808210" cy="331724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94970" indent="-382270">
              <a:lnSpc>
                <a:spcPct val="100000"/>
              </a:lnSpc>
              <a:spcBef>
                <a:spcPts val="120"/>
              </a:spcBef>
              <a:buClr>
                <a:srgbClr val="80931D"/>
              </a:buClr>
              <a:buChar char="•"/>
              <a:tabLst>
                <a:tab pos="394970" algn="l"/>
              </a:tabLst>
            </a:pPr>
            <a:r>
              <a:rPr sz="2750" spc="-20" dirty="0">
                <a:latin typeface="Calibri"/>
                <a:cs typeface="Calibri"/>
              </a:rPr>
              <a:t>Accurate</a:t>
            </a:r>
            <a:r>
              <a:rPr sz="2750" spc="-14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translation</a:t>
            </a:r>
            <a:r>
              <a:rPr sz="2750" spc="8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requires</a:t>
            </a:r>
            <a:r>
              <a:rPr sz="2750" spc="-4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two</a:t>
            </a:r>
            <a:r>
              <a:rPr sz="2750" spc="-95" dirty="0">
                <a:latin typeface="Calibri"/>
                <a:cs typeface="Calibri"/>
              </a:rPr>
              <a:t> </a:t>
            </a:r>
            <a:r>
              <a:rPr sz="2750" spc="-10" dirty="0">
                <a:latin typeface="Calibri"/>
                <a:cs typeface="Calibri"/>
              </a:rPr>
              <a:t>steps</a:t>
            </a:r>
            <a:endParaRPr sz="2750">
              <a:latin typeface="Calibri"/>
              <a:cs typeface="Calibri"/>
            </a:endParaRPr>
          </a:p>
          <a:p>
            <a:pPr marL="1057910" marR="532130" indent="-318770">
              <a:lnSpc>
                <a:spcPct val="154300"/>
              </a:lnSpc>
              <a:spcBef>
                <a:spcPts val="1290"/>
              </a:spcBef>
              <a:tabLst>
                <a:tab pos="1057910" algn="l"/>
              </a:tabLst>
            </a:pPr>
            <a:r>
              <a:rPr sz="2700" spc="10" dirty="0">
                <a:solidFill>
                  <a:srgbClr val="82932D"/>
                </a:solidFill>
                <a:latin typeface="Calibri"/>
                <a:cs typeface="Calibri"/>
              </a:rPr>
              <a:t>°</a:t>
            </a:r>
            <a:r>
              <a:rPr sz="2700" dirty="0">
                <a:solidFill>
                  <a:srgbClr val="82932D"/>
                </a:solidFill>
                <a:latin typeface="Calibri"/>
                <a:cs typeface="Calibri"/>
              </a:rPr>
              <a:t>	</a:t>
            </a:r>
            <a:r>
              <a:rPr sz="2700" dirty="0">
                <a:latin typeface="Calibri"/>
                <a:cs typeface="Calibri"/>
              </a:rPr>
              <a:t>First:</a:t>
            </a:r>
            <a:r>
              <a:rPr sz="2700" spc="17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a</a:t>
            </a:r>
            <a:r>
              <a:rPr sz="2700" spc="-20" dirty="0"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A0383D"/>
                </a:solidFill>
                <a:latin typeface="Calibri"/>
                <a:cs typeface="Calibri"/>
              </a:rPr>
              <a:t>correct</a:t>
            </a:r>
            <a:r>
              <a:rPr sz="2700" spc="285" dirty="0">
                <a:solidFill>
                  <a:srgbClr val="A0383D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872D2F"/>
                </a:solidFill>
                <a:latin typeface="Calibri"/>
                <a:cs typeface="Calibri"/>
              </a:rPr>
              <a:t>match</a:t>
            </a:r>
            <a:r>
              <a:rPr sz="2700" spc="15" dirty="0">
                <a:solidFill>
                  <a:srgbClr val="872D2F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A81311"/>
                </a:solidFill>
                <a:latin typeface="Calibri"/>
                <a:cs typeface="Calibri"/>
              </a:rPr>
              <a:t>between</a:t>
            </a:r>
            <a:r>
              <a:rPr sz="2700" spc="185" dirty="0">
                <a:solidFill>
                  <a:srgbClr val="A81311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AA3F3F"/>
                </a:solidFill>
                <a:latin typeface="Calibri"/>
                <a:cs typeface="Calibri"/>
              </a:rPr>
              <a:t>a</a:t>
            </a:r>
            <a:r>
              <a:rPr sz="2700" spc="55" dirty="0">
                <a:solidFill>
                  <a:srgbClr val="AA3F3F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A33D3A"/>
                </a:solidFill>
                <a:latin typeface="Calibri"/>
                <a:cs typeface="Calibri"/>
              </a:rPr>
              <a:t>tRNA</a:t>
            </a:r>
            <a:r>
              <a:rPr sz="2700" spc="140" dirty="0">
                <a:solidFill>
                  <a:srgbClr val="A33D3A"/>
                </a:solidFill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and</a:t>
            </a:r>
            <a:r>
              <a:rPr sz="2700" spc="135" dirty="0"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B15454"/>
                </a:solidFill>
                <a:latin typeface="Calibri"/>
                <a:cs typeface="Calibri"/>
              </a:rPr>
              <a:t>an</a:t>
            </a:r>
            <a:r>
              <a:rPr sz="2700" spc="30" dirty="0">
                <a:solidFill>
                  <a:srgbClr val="B15454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B34B49"/>
                </a:solidFill>
                <a:latin typeface="Calibri"/>
                <a:cs typeface="Calibri"/>
              </a:rPr>
              <a:t>amino</a:t>
            </a:r>
            <a:r>
              <a:rPr sz="2700" spc="180" dirty="0">
                <a:solidFill>
                  <a:srgbClr val="B34B49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111111"/>
                </a:solidFill>
                <a:latin typeface="Calibri"/>
                <a:cs typeface="Calibri"/>
              </a:rPr>
              <a:t>acid, </a:t>
            </a:r>
            <a:r>
              <a:rPr sz="2700" dirty="0">
                <a:latin typeface="Calibri"/>
                <a:cs typeface="Calibri"/>
              </a:rPr>
              <a:t>done</a:t>
            </a:r>
            <a:r>
              <a:rPr sz="2700" spc="5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by</a:t>
            </a:r>
            <a:r>
              <a:rPr sz="2700" spc="15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the</a:t>
            </a:r>
            <a:r>
              <a:rPr sz="2700" spc="13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enzyme</a:t>
            </a:r>
            <a:r>
              <a:rPr sz="2700" spc="215" dirty="0"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5287A5"/>
                </a:solidFill>
                <a:latin typeface="Calibri"/>
                <a:cs typeface="Calibri"/>
              </a:rPr>
              <a:t>aminoacyl-tRNA</a:t>
            </a:r>
            <a:r>
              <a:rPr sz="2700" spc="150" dirty="0">
                <a:solidFill>
                  <a:srgbClr val="5287A5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4D7989"/>
                </a:solidFill>
                <a:latin typeface="Calibri"/>
                <a:cs typeface="Calibri"/>
              </a:rPr>
              <a:t>synthetase</a:t>
            </a:r>
            <a:endParaRPr sz="2700">
              <a:latin typeface="Calibri"/>
              <a:cs typeface="Calibri"/>
            </a:endParaRPr>
          </a:p>
          <a:p>
            <a:pPr marL="1061085" marR="5080" lvl="1" indent="-337185">
              <a:lnSpc>
                <a:spcPct val="154300"/>
              </a:lnSpc>
              <a:spcBef>
                <a:spcPts val="1300"/>
              </a:spcBef>
              <a:buChar char="•"/>
              <a:tabLst>
                <a:tab pos="1061085" algn="l"/>
                <a:tab pos="1062355" algn="l"/>
              </a:tabLst>
            </a:pPr>
            <a:r>
              <a:rPr sz="2700" dirty="0">
                <a:solidFill>
                  <a:srgbClr val="859728"/>
                </a:solidFill>
                <a:latin typeface="Calibri"/>
                <a:cs typeface="Calibri"/>
              </a:rPr>
              <a:t>	</a:t>
            </a:r>
            <a:r>
              <a:rPr sz="2700" dirty="0">
                <a:latin typeface="Calibri"/>
                <a:cs typeface="Calibri"/>
              </a:rPr>
              <a:t>Second:</a:t>
            </a:r>
            <a:r>
              <a:rPr sz="2700" spc="18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a</a:t>
            </a:r>
            <a:r>
              <a:rPr sz="2700" spc="95" dirty="0"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B83138"/>
                </a:solidFill>
                <a:latin typeface="Calibri"/>
                <a:cs typeface="Calibri"/>
              </a:rPr>
              <a:t>correct</a:t>
            </a:r>
            <a:r>
              <a:rPr sz="2700" spc="204" dirty="0">
                <a:solidFill>
                  <a:srgbClr val="B83138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9E1C23"/>
                </a:solidFill>
                <a:latin typeface="Calibri"/>
                <a:cs typeface="Calibri"/>
              </a:rPr>
              <a:t>match</a:t>
            </a:r>
            <a:r>
              <a:rPr sz="2700" spc="130" dirty="0">
                <a:solidFill>
                  <a:srgbClr val="9E1C23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B5211C"/>
                </a:solidFill>
                <a:latin typeface="Calibri"/>
                <a:cs typeface="Calibri"/>
              </a:rPr>
              <a:t>between</a:t>
            </a:r>
            <a:r>
              <a:rPr sz="2700" spc="180" dirty="0">
                <a:solidFill>
                  <a:srgbClr val="B5211C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C33136"/>
                </a:solidFill>
                <a:latin typeface="Calibri"/>
                <a:cs typeface="Calibri"/>
              </a:rPr>
              <a:t>the</a:t>
            </a:r>
            <a:r>
              <a:rPr sz="2700" spc="220" dirty="0">
                <a:solidFill>
                  <a:srgbClr val="C33136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BC3438"/>
                </a:solidFill>
                <a:latin typeface="Calibri"/>
                <a:cs typeface="Calibri"/>
              </a:rPr>
              <a:t>tRNA</a:t>
            </a:r>
            <a:r>
              <a:rPr sz="2700" spc="215" dirty="0">
                <a:solidFill>
                  <a:srgbClr val="BC3438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CA423F"/>
                </a:solidFill>
                <a:latin typeface="Calibri"/>
                <a:cs typeface="Calibri"/>
              </a:rPr>
              <a:t>anticodon</a:t>
            </a:r>
            <a:r>
              <a:rPr sz="2700" spc="150" dirty="0">
                <a:solidFill>
                  <a:srgbClr val="CA423F"/>
                </a:solidFill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and</a:t>
            </a:r>
            <a:r>
              <a:rPr sz="2700" spc="50" dirty="0">
                <a:latin typeface="Calibri"/>
                <a:cs typeface="Calibri"/>
              </a:rPr>
              <a:t> </a:t>
            </a:r>
            <a:r>
              <a:rPr sz="2700" spc="-25" dirty="0">
                <a:latin typeface="Calibri"/>
                <a:cs typeface="Calibri"/>
              </a:rPr>
              <a:t>an </a:t>
            </a:r>
            <a:r>
              <a:rPr sz="2700" dirty="0">
                <a:latin typeface="Calibri"/>
                <a:cs typeface="Calibri"/>
              </a:rPr>
              <a:t>mRNA</a:t>
            </a:r>
            <a:r>
              <a:rPr sz="2700" spc="7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codon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03800" y="673100"/>
            <a:ext cx="127000" cy="685800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1508337" y="2578311"/>
            <a:ext cx="1413510" cy="0"/>
          </a:xfrm>
          <a:custGeom>
            <a:avLst/>
            <a:gdLst/>
            <a:ahLst/>
            <a:cxnLst/>
            <a:rect l="l" t="t" r="r" b="b"/>
            <a:pathLst>
              <a:path w="1413510">
                <a:moveTo>
                  <a:pt x="0" y="0"/>
                </a:moveTo>
                <a:lnTo>
                  <a:pt x="1413509" y="0"/>
                </a:lnTo>
              </a:path>
            </a:pathLst>
          </a:custGeom>
          <a:ln w="3175">
            <a:solidFill>
              <a:srgbClr val="838C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081259" y="2578311"/>
            <a:ext cx="1425575" cy="0"/>
          </a:xfrm>
          <a:custGeom>
            <a:avLst/>
            <a:gdLst/>
            <a:ahLst/>
            <a:cxnLst/>
            <a:rect l="l" t="t" r="r" b="b"/>
            <a:pathLst>
              <a:path w="1425575">
                <a:moveTo>
                  <a:pt x="0" y="0"/>
                </a:moveTo>
                <a:lnTo>
                  <a:pt x="1425362" y="0"/>
                </a:lnTo>
              </a:path>
            </a:pathLst>
          </a:custGeom>
          <a:ln w="3175">
            <a:solidFill>
              <a:srgbClr val="838C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36900" y="1917699"/>
            <a:ext cx="2832100" cy="1292189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2627600" y="68262"/>
            <a:ext cx="1040765" cy="2254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00" dirty="0">
                <a:solidFill>
                  <a:srgbClr val="363636"/>
                </a:solidFill>
                <a:latin typeface="Calibri"/>
                <a:cs typeface="Calibri"/>
              </a:rPr>
              <a:t>Figure</a:t>
            </a:r>
            <a:r>
              <a:rPr sz="1300" spc="110" dirty="0">
                <a:solidFill>
                  <a:srgbClr val="363636"/>
                </a:solidFill>
                <a:latin typeface="Calibri"/>
                <a:cs typeface="Calibri"/>
              </a:rPr>
              <a:t>  </a:t>
            </a:r>
            <a:r>
              <a:rPr sz="1300" spc="-100" dirty="0">
                <a:solidFill>
                  <a:srgbClr val="2B2B2B"/>
                </a:solidFill>
                <a:latin typeface="Calibri"/>
                <a:cs typeface="Calibri"/>
              </a:rPr>
              <a:t>f</a:t>
            </a:r>
            <a:r>
              <a:rPr sz="1300" spc="85" dirty="0">
                <a:solidFill>
                  <a:srgbClr val="2B2B2B"/>
                </a:solidFill>
                <a:latin typeface="Calibri"/>
                <a:cs typeface="Calibri"/>
              </a:rPr>
              <a:t> </a:t>
            </a:r>
            <a:r>
              <a:rPr sz="1300" spc="-40" dirty="0">
                <a:solidFill>
                  <a:srgbClr val="262626"/>
                </a:solidFill>
                <a:latin typeface="Calibri"/>
                <a:cs typeface="Calibri"/>
              </a:rPr>
              <a:t>T.16-</a:t>
            </a:r>
            <a:r>
              <a:rPr sz="1300" spc="-50" dirty="0">
                <a:solidFill>
                  <a:srgbClr val="262626"/>
                </a:solidFill>
                <a:latin typeface="Calibri"/>
                <a:cs typeface="Calibri"/>
              </a:rPr>
              <a:t>1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95246" y="620536"/>
            <a:ext cx="3431540" cy="130683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lnSpc>
                <a:spcPts val="5125"/>
              </a:lnSpc>
              <a:spcBef>
                <a:spcPts val="110"/>
              </a:spcBef>
            </a:pPr>
            <a:r>
              <a:rPr sz="7125" baseline="8187" dirty="0">
                <a:solidFill>
                  <a:srgbClr val="03AF56"/>
                </a:solidFill>
                <a:latin typeface="Calibri"/>
                <a:cs typeface="Calibri"/>
              </a:rPr>
              <a:t>Charged</a:t>
            </a:r>
            <a:r>
              <a:rPr sz="7125" spc="254" baseline="8187" dirty="0">
                <a:solidFill>
                  <a:srgbClr val="03AF56"/>
                </a:solidFill>
                <a:latin typeface="Calibri"/>
                <a:cs typeface="Calibri"/>
              </a:rPr>
              <a:t> </a:t>
            </a:r>
            <a:r>
              <a:rPr sz="4750" spc="-1000" dirty="0">
                <a:latin typeface="Calibri"/>
                <a:cs typeface="Calibri"/>
              </a:rPr>
              <a:t>.min.acid</a:t>
            </a:r>
            <a:endParaRPr sz="4750" dirty="0">
              <a:latin typeface="Calibri"/>
              <a:cs typeface="Calibri"/>
            </a:endParaRPr>
          </a:p>
          <a:p>
            <a:pPr marL="75565" algn="ctr">
              <a:lnSpc>
                <a:spcPts val="4945"/>
              </a:lnSpc>
              <a:tabLst>
                <a:tab pos="2426970" algn="l"/>
              </a:tabLst>
            </a:pPr>
            <a:r>
              <a:rPr sz="4600" spc="70" dirty="0">
                <a:solidFill>
                  <a:srgbClr val="05AF54"/>
                </a:solidFill>
                <a:latin typeface="Calibri"/>
                <a:cs typeface="Calibri"/>
              </a:rPr>
              <a:t>tRNA</a:t>
            </a:r>
            <a:r>
              <a:rPr sz="4600" dirty="0">
                <a:solidFill>
                  <a:srgbClr val="05AF54"/>
                </a:solidFill>
                <a:latin typeface="Calibri"/>
                <a:cs typeface="Calibri"/>
              </a:rPr>
              <a:t>	</a:t>
            </a:r>
            <a:r>
              <a:rPr sz="4600" spc="40" dirty="0">
                <a:solidFill>
                  <a:srgbClr val="756EAA"/>
                </a:solidFill>
                <a:latin typeface="Calibri"/>
                <a:cs typeface="Calibri"/>
              </a:rPr>
              <a:t>*</a:t>
            </a:r>
            <a:endParaRPr sz="46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28066" y="95426"/>
            <a:ext cx="2131060" cy="56642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indent="5080">
              <a:lnSpc>
                <a:spcPts val="2100"/>
              </a:lnSpc>
              <a:spcBef>
                <a:spcPts val="215"/>
              </a:spcBef>
            </a:pPr>
            <a:r>
              <a:rPr sz="1800" spc="85" dirty="0">
                <a:latin typeface="Calibri"/>
                <a:cs typeface="Calibri"/>
              </a:rPr>
              <a:t>Aminoacyl-</a:t>
            </a:r>
            <a:r>
              <a:rPr sz="1800" spc="75" dirty="0">
                <a:latin typeface="Calibri"/>
                <a:cs typeface="Calibri"/>
              </a:rPr>
              <a:t>tRNA </a:t>
            </a:r>
            <a:r>
              <a:rPr sz="1800" spc="65" dirty="0">
                <a:latin typeface="Calibri"/>
                <a:cs typeface="Calibri"/>
              </a:rPr>
              <a:t>synthetase</a:t>
            </a:r>
            <a:r>
              <a:rPr sz="1800" spc="110" dirty="0">
                <a:latin typeface="Calibri"/>
                <a:cs typeface="Calibri"/>
              </a:rPr>
              <a:t> </a:t>
            </a:r>
            <a:r>
              <a:rPr sz="1800" spc="45" dirty="0">
                <a:latin typeface="Calibri"/>
                <a:cs typeface="Calibri"/>
              </a:rPr>
              <a:t>(enzyme)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98583" y="4429301"/>
            <a:ext cx="10050780" cy="127000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650" dirty="0">
                <a:solidFill>
                  <a:srgbClr val="AC2126"/>
                </a:solidFill>
                <a:latin typeface="Calibri"/>
                <a:cs typeface="Calibri"/>
              </a:rPr>
              <a:t>First</a:t>
            </a:r>
            <a:r>
              <a:rPr sz="2650" spc="225" dirty="0">
                <a:solidFill>
                  <a:srgbClr val="AC2126"/>
                </a:solidFill>
                <a:latin typeface="Calibri"/>
                <a:cs typeface="Calibri"/>
              </a:rPr>
              <a:t> </a:t>
            </a:r>
            <a:r>
              <a:rPr sz="2650" spc="55" dirty="0">
                <a:solidFill>
                  <a:srgbClr val="9C1D16"/>
                </a:solidFill>
                <a:latin typeface="Calibri"/>
                <a:cs typeface="Calibri"/>
              </a:rPr>
              <a:t>is</a:t>
            </a:r>
            <a:r>
              <a:rPr sz="2650" spc="125" dirty="0">
                <a:solidFill>
                  <a:srgbClr val="9C1D16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rgbClr val="A53134"/>
                </a:solidFill>
                <a:latin typeface="Calibri"/>
                <a:cs typeface="Calibri"/>
              </a:rPr>
              <a:t>the</a:t>
            </a:r>
            <a:r>
              <a:rPr sz="2650" spc="210" dirty="0">
                <a:solidFill>
                  <a:srgbClr val="A53134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rgbClr val="AA4B48"/>
                </a:solidFill>
                <a:latin typeface="Calibri"/>
                <a:cs typeface="Calibri"/>
              </a:rPr>
              <a:t>adenylation</a:t>
            </a:r>
            <a:r>
              <a:rPr sz="2650" spc="180" dirty="0">
                <a:solidFill>
                  <a:srgbClr val="AA4B48"/>
                </a:solidFill>
                <a:latin typeface="Calibri"/>
                <a:cs typeface="Calibri"/>
              </a:rPr>
              <a:t> </a:t>
            </a:r>
            <a:r>
              <a:rPr sz="2650" spc="60" dirty="0">
                <a:solidFill>
                  <a:srgbClr val="B51D1A"/>
                </a:solidFill>
                <a:latin typeface="Calibri"/>
                <a:cs typeface="Calibri"/>
              </a:rPr>
              <a:t>of</a:t>
            </a:r>
            <a:r>
              <a:rPr sz="2650" spc="190" dirty="0">
                <a:solidFill>
                  <a:srgbClr val="B51D1A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rgbClr val="AF363B"/>
                </a:solidFill>
                <a:latin typeface="Calibri"/>
                <a:cs typeface="Calibri"/>
              </a:rPr>
              <a:t>the</a:t>
            </a:r>
            <a:r>
              <a:rPr sz="2650" spc="210" dirty="0">
                <a:solidFill>
                  <a:srgbClr val="AF363B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rgbClr val="B54B48"/>
                </a:solidFill>
                <a:latin typeface="Calibri"/>
                <a:cs typeface="Calibri"/>
              </a:rPr>
              <a:t>amino</a:t>
            </a:r>
            <a:r>
              <a:rPr sz="2650" spc="275" dirty="0">
                <a:solidFill>
                  <a:srgbClr val="B54B48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rgbClr val="B34944"/>
                </a:solidFill>
                <a:latin typeface="Calibri"/>
                <a:cs typeface="Calibri"/>
              </a:rPr>
              <a:t>acid,</a:t>
            </a:r>
            <a:r>
              <a:rPr sz="2650" spc="235" dirty="0">
                <a:solidFill>
                  <a:srgbClr val="B34944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rgbClr val="DD1C23"/>
                </a:solidFill>
                <a:latin typeface="Calibri"/>
                <a:cs typeface="Calibri"/>
              </a:rPr>
              <a:t>which</a:t>
            </a:r>
            <a:r>
              <a:rPr sz="2650" spc="135" dirty="0">
                <a:solidFill>
                  <a:srgbClr val="DD1C23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rgbClr val="A03336"/>
                </a:solidFill>
                <a:latin typeface="Calibri"/>
                <a:cs typeface="Calibri"/>
              </a:rPr>
              <a:t>forms</a:t>
            </a:r>
            <a:r>
              <a:rPr sz="2650" spc="130" dirty="0">
                <a:solidFill>
                  <a:srgbClr val="A03336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rgbClr val="AE4948"/>
                </a:solidFill>
                <a:latin typeface="Calibri"/>
                <a:cs typeface="Calibri"/>
              </a:rPr>
              <a:t>aminoacyl-</a:t>
            </a:r>
            <a:r>
              <a:rPr sz="2650" spc="-25" dirty="0">
                <a:solidFill>
                  <a:srgbClr val="AE4948"/>
                </a:solidFill>
                <a:latin typeface="Calibri"/>
                <a:cs typeface="Calibri"/>
              </a:rPr>
              <a:t>AMP</a:t>
            </a:r>
            <a:endParaRPr sz="26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35"/>
              </a:spcBef>
            </a:pPr>
            <a:endParaRPr sz="2650">
              <a:latin typeface="Calibri"/>
              <a:cs typeface="Calibri"/>
            </a:endParaRPr>
          </a:p>
          <a:p>
            <a:pPr marL="137795" algn="ctr">
              <a:lnSpc>
                <a:spcPct val="100000"/>
              </a:lnSpc>
              <a:tabLst>
                <a:tab pos="3211195" algn="l"/>
              </a:tabLst>
            </a:pPr>
            <a:r>
              <a:rPr sz="2600" dirty="0">
                <a:solidFill>
                  <a:srgbClr val="336483"/>
                </a:solidFill>
                <a:latin typeface="Calibri"/>
                <a:cs typeface="Calibri"/>
              </a:rPr>
              <a:t>Amino</a:t>
            </a:r>
            <a:r>
              <a:rPr sz="2600" spc="295" dirty="0">
                <a:solidFill>
                  <a:srgbClr val="336483"/>
                </a:solidFill>
                <a:latin typeface="Calibri"/>
                <a:cs typeface="Calibri"/>
              </a:rPr>
              <a:t> </a:t>
            </a:r>
            <a:r>
              <a:rPr sz="2600" spc="70" dirty="0">
                <a:solidFill>
                  <a:srgbClr val="4B80A0"/>
                </a:solidFill>
                <a:latin typeface="Calibri"/>
                <a:cs typeface="Calibri"/>
              </a:rPr>
              <a:t>acid</a:t>
            </a:r>
            <a:r>
              <a:rPr sz="2600" spc="45" dirty="0">
                <a:solidFill>
                  <a:srgbClr val="4B80A0"/>
                </a:solidFill>
                <a:latin typeface="Calibri"/>
                <a:cs typeface="Calibri"/>
              </a:rPr>
              <a:t> </a:t>
            </a:r>
            <a:r>
              <a:rPr sz="2600" spc="50" dirty="0">
                <a:solidFill>
                  <a:srgbClr val="316B97"/>
                </a:solidFill>
                <a:latin typeface="Calibri"/>
                <a:cs typeface="Calibri"/>
              </a:rPr>
              <a:t>+</a:t>
            </a:r>
            <a:r>
              <a:rPr sz="2600" spc="160" dirty="0">
                <a:solidFill>
                  <a:srgbClr val="316B97"/>
                </a:solidFill>
                <a:latin typeface="Calibri"/>
                <a:cs typeface="Calibri"/>
              </a:rPr>
              <a:t> </a:t>
            </a:r>
            <a:r>
              <a:rPr sz="2600" spc="-25" dirty="0">
                <a:solidFill>
                  <a:srgbClr val="346087"/>
                </a:solidFill>
                <a:latin typeface="Calibri"/>
                <a:cs typeface="Calibri"/>
              </a:rPr>
              <a:t>ATP</a:t>
            </a:r>
            <a:r>
              <a:rPr sz="2600" dirty="0">
                <a:solidFill>
                  <a:srgbClr val="346087"/>
                </a:solidFill>
                <a:latin typeface="Calibri"/>
                <a:cs typeface="Calibri"/>
              </a:rPr>
              <a:t>	</a:t>
            </a:r>
            <a:r>
              <a:rPr sz="2600" spc="50" dirty="0">
                <a:solidFill>
                  <a:srgbClr val="2674AC"/>
                </a:solidFill>
                <a:latin typeface="Calibri"/>
                <a:cs typeface="Calibri"/>
              </a:rPr>
              <a:t>Aminoacyl-</a:t>
            </a:r>
            <a:r>
              <a:rPr sz="2600" spc="80" dirty="0">
                <a:solidFill>
                  <a:srgbClr val="2674AC"/>
                </a:solidFill>
                <a:latin typeface="Calibri"/>
                <a:cs typeface="Calibri"/>
              </a:rPr>
              <a:t>AMP</a:t>
            </a:r>
            <a:r>
              <a:rPr sz="2600" spc="360" dirty="0">
                <a:solidFill>
                  <a:srgbClr val="2674AC"/>
                </a:solidFill>
                <a:latin typeface="Calibri"/>
                <a:cs typeface="Calibri"/>
              </a:rPr>
              <a:t> </a:t>
            </a:r>
            <a:r>
              <a:rPr sz="2600" spc="50" dirty="0">
                <a:solidFill>
                  <a:srgbClr val="3B627C"/>
                </a:solidFill>
                <a:latin typeface="Calibri"/>
                <a:cs typeface="Calibri"/>
              </a:rPr>
              <a:t>+</a:t>
            </a:r>
            <a:r>
              <a:rPr sz="2600" spc="40" dirty="0">
                <a:solidFill>
                  <a:srgbClr val="3B627C"/>
                </a:solidFill>
                <a:latin typeface="Calibri"/>
                <a:cs typeface="Calibri"/>
              </a:rPr>
              <a:t> </a:t>
            </a:r>
            <a:r>
              <a:rPr sz="2600" spc="-25" dirty="0">
                <a:solidFill>
                  <a:srgbClr val="6991B5"/>
                </a:solidFill>
                <a:latin typeface="Calibri"/>
                <a:cs typeface="Calibri"/>
              </a:rPr>
              <a:t>PPi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24</a:t>
            </a:fld>
            <a:endParaRPr lang="en-US"/>
          </a:p>
        </p:txBody>
      </p:sp>
      <p:pic>
        <p:nvPicPr>
          <p:cNvPr id="1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03800" y="673100"/>
            <a:ext cx="2247900" cy="1092200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1508337" y="2578311"/>
            <a:ext cx="1413510" cy="0"/>
          </a:xfrm>
          <a:custGeom>
            <a:avLst/>
            <a:gdLst/>
            <a:ahLst/>
            <a:cxnLst/>
            <a:rect l="l" t="t" r="r" b="b"/>
            <a:pathLst>
              <a:path w="1413510">
                <a:moveTo>
                  <a:pt x="0" y="0"/>
                </a:moveTo>
                <a:lnTo>
                  <a:pt x="1413509" y="0"/>
                </a:lnTo>
              </a:path>
            </a:pathLst>
          </a:custGeom>
          <a:ln w="3175">
            <a:solidFill>
              <a:srgbClr val="838C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081259" y="2578311"/>
            <a:ext cx="1425575" cy="0"/>
          </a:xfrm>
          <a:custGeom>
            <a:avLst/>
            <a:gdLst/>
            <a:ahLst/>
            <a:cxnLst/>
            <a:rect l="l" t="t" r="r" b="b"/>
            <a:pathLst>
              <a:path w="1425575">
                <a:moveTo>
                  <a:pt x="0" y="0"/>
                </a:moveTo>
                <a:lnTo>
                  <a:pt x="1425362" y="0"/>
                </a:lnTo>
              </a:path>
            </a:pathLst>
          </a:custGeom>
          <a:ln w="3175">
            <a:solidFill>
              <a:srgbClr val="838C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88000" y="2247900"/>
            <a:ext cx="381000" cy="31750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36900" y="1917700"/>
            <a:ext cx="1193800" cy="635000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2627600" y="68262"/>
            <a:ext cx="1070610" cy="2254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00" dirty="0">
                <a:solidFill>
                  <a:srgbClr val="363636"/>
                </a:solidFill>
                <a:latin typeface="Calibri"/>
                <a:cs typeface="Calibri"/>
              </a:rPr>
              <a:t>Figure</a:t>
            </a:r>
            <a:r>
              <a:rPr sz="1300" spc="105" dirty="0">
                <a:solidFill>
                  <a:srgbClr val="363636"/>
                </a:solidFill>
                <a:latin typeface="Calibri"/>
                <a:cs typeface="Calibri"/>
              </a:rPr>
              <a:t>  </a:t>
            </a:r>
            <a:r>
              <a:rPr sz="1300" spc="-100" dirty="0">
                <a:solidFill>
                  <a:srgbClr val="2B2B2B"/>
                </a:solidFill>
                <a:latin typeface="Calibri"/>
                <a:cs typeface="Calibri"/>
              </a:rPr>
              <a:t>f</a:t>
            </a:r>
            <a:r>
              <a:rPr sz="1300" spc="85" dirty="0">
                <a:solidFill>
                  <a:srgbClr val="2B2B2B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1A1A1A"/>
                </a:solidFill>
                <a:latin typeface="Calibri"/>
                <a:cs typeface="Calibri"/>
              </a:rPr>
              <a:t>T.16-</a:t>
            </a:r>
            <a:r>
              <a:rPr sz="1300" spc="-50" dirty="0">
                <a:solidFill>
                  <a:srgbClr val="1A1A1A"/>
                </a:solidFill>
                <a:latin typeface="Calibri"/>
                <a:cs typeface="Calibri"/>
              </a:rPr>
              <a:t>2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95246" y="620536"/>
            <a:ext cx="3431540" cy="130683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lnSpc>
                <a:spcPts val="5125"/>
              </a:lnSpc>
              <a:spcBef>
                <a:spcPts val="110"/>
              </a:spcBef>
            </a:pPr>
            <a:r>
              <a:rPr sz="7125" baseline="8187" dirty="0">
                <a:solidFill>
                  <a:srgbClr val="03AF56"/>
                </a:solidFill>
                <a:latin typeface="Calibri"/>
                <a:cs typeface="Calibri"/>
              </a:rPr>
              <a:t>Charged</a:t>
            </a:r>
            <a:r>
              <a:rPr sz="7125" spc="254" baseline="8187" dirty="0">
                <a:solidFill>
                  <a:srgbClr val="03AF56"/>
                </a:solidFill>
                <a:latin typeface="Calibri"/>
                <a:cs typeface="Calibri"/>
              </a:rPr>
              <a:t> </a:t>
            </a:r>
            <a:r>
              <a:rPr sz="4750" spc="-1000" dirty="0">
                <a:latin typeface="Calibri"/>
                <a:cs typeface="Calibri"/>
              </a:rPr>
              <a:t>.min.acid</a:t>
            </a:r>
            <a:endParaRPr sz="4750">
              <a:latin typeface="Calibri"/>
              <a:cs typeface="Calibri"/>
            </a:endParaRPr>
          </a:p>
          <a:p>
            <a:pPr marL="75565" algn="ctr">
              <a:lnSpc>
                <a:spcPts val="4945"/>
              </a:lnSpc>
              <a:tabLst>
                <a:tab pos="2426970" algn="l"/>
              </a:tabLst>
            </a:pPr>
            <a:r>
              <a:rPr sz="4600" spc="70" dirty="0">
                <a:solidFill>
                  <a:srgbClr val="05AF54"/>
                </a:solidFill>
                <a:latin typeface="Calibri"/>
                <a:cs typeface="Calibri"/>
              </a:rPr>
              <a:t>tRNA</a:t>
            </a:r>
            <a:r>
              <a:rPr sz="4600" dirty="0">
                <a:solidFill>
                  <a:srgbClr val="05AF54"/>
                </a:solidFill>
                <a:latin typeface="Calibri"/>
                <a:cs typeface="Calibri"/>
              </a:rPr>
              <a:t>	</a:t>
            </a:r>
            <a:r>
              <a:rPr sz="4600" spc="40" dirty="0">
                <a:solidFill>
                  <a:srgbClr val="756EAA"/>
                </a:solidFill>
                <a:latin typeface="Calibri"/>
                <a:cs typeface="Calibri"/>
              </a:rPr>
              <a:t>*</a:t>
            </a:r>
            <a:endParaRPr sz="46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728066" y="95426"/>
            <a:ext cx="2131060" cy="56642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indent="5080">
              <a:lnSpc>
                <a:spcPts val="2100"/>
              </a:lnSpc>
              <a:spcBef>
                <a:spcPts val="215"/>
              </a:spcBef>
            </a:pPr>
            <a:r>
              <a:rPr sz="1800" spc="85" dirty="0">
                <a:latin typeface="Calibri"/>
                <a:cs typeface="Calibri"/>
              </a:rPr>
              <a:t>Aminoacyl-</a:t>
            </a:r>
            <a:r>
              <a:rPr sz="1800" spc="75" dirty="0">
                <a:latin typeface="Calibri"/>
                <a:cs typeface="Calibri"/>
              </a:rPr>
              <a:t>tRNA </a:t>
            </a:r>
            <a:r>
              <a:rPr sz="1800" spc="65" dirty="0">
                <a:latin typeface="Calibri"/>
                <a:cs typeface="Calibri"/>
              </a:rPr>
              <a:t>synthetase</a:t>
            </a:r>
            <a:r>
              <a:rPr sz="1800" spc="110" dirty="0">
                <a:latin typeface="Calibri"/>
                <a:cs typeface="Calibri"/>
              </a:rPr>
              <a:t> </a:t>
            </a:r>
            <a:r>
              <a:rPr sz="1800" spc="45" dirty="0">
                <a:latin typeface="Calibri"/>
                <a:cs typeface="Calibri"/>
              </a:rPr>
              <a:t>(enzyme)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98583" y="4429301"/>
            <a:ext cx="10050780" cy="127000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650" dirty="0">
                <a:solidFill>
                  <a:srgbClr val="AC2126"/>
                </a:solidFill>
                <a:latin typeface="Calibri"/>
                <a:cs typeface="Calibri"/>
              </a:rPr>
              <a:t>First</a:t>
            </a:r>
            <a:r>
              <a:rPr sz="2650" spc="225" dirty="0">
                <a:solidFill>
                  <a:srgbClr val="AC2126"/>
                </a:solidFill>
                <a:latin typeface="Calibri"/>
                <a:cs typeface="Calibri"/>
              </a:rPr>
              <a:t> </a:t>
            </a:r>
            <a:r>
              <a:rPr sz="2650" spc="55" dirty="0">
                <a:solidFill>
                  <a:srgbClr val="9C1D16"/>
                </a:solidFill>
                <a:latin typeface="Calibri"/>
                <a:cs typeface="Calibri"/>
              </a:rPr>
              <a:t>is</a:t>
            </a:r>
            <a:r>
              <a:rPr sz="2650" spc="125" dirty="0">
                <a:solidFill>
                  <a:srgbClr val="9C1D16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rgbClr val="A53134"/>
                </a:solidFill>
                <a:latin typeface="Calibri"/>
                <a:cs typeface="Calibri"/>
              </a:rPr>
              <a:t>the</a:t>
            </a:r>
            <a:r>
              <a:rPr sz="2650" spc="210" dirty="0">
                <a:solidFill>
                  <a:srgbClr val="A53134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rgbClr val="AA4B48"/>
                </a:solidFill>
                <a:latin typeface="Calibri"/>
                <a:cs typeface="Calibri"/>
              </a:rPr>
              <a:t>adenylation</a:t>
            </a:r>
            <a:r>
              <a:rPr sz="2650" spc="180" dirty="0">
                <a:solidFill>
                  <a:srgbClr val="AA4B48"/>
                </a:solidFill>
                <a:latin typeface="Calibri"/>
                <a:cs typeface="Calibri"/>
              </a:rPr>
              <a:t> </a:t>
            </a:r>
            <a:r>
              <a:rPr sz="2650" spc="60" dirty="0">
                <a:solidFill>
                  <a:srgbClr val="B51D1A"/>
                </a:solidFill>
                <a:latin typeface="Calibri"/>
                <a:cs typeface="Calibri"/>
              </a:rPr>
              <a:t>of</a:t>
            </a:r>
            <a:r>
              <a:rPr sz="2650" spc="190" dirty="0">
                <a:solidFill>
                  <a:srgbClr val="B51D1A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rgbClr val="AF363B"/>
                </a:solidFill>
                <a:latin typeface="Calibri"/>
                <a:cs typeface="Calibri"/>
              </a:rPr>
              <a:t>the</a:t>
            </a:r>
            <a:r>
              <a:rPr sz="2650" spc="210" dirty="0">
                <a:solidFill>
                  <a:srgbClr val="AF363B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rgbClr val="B54B48"/>
                </a:solidFill>
                <a:latin typeface="Calibri"/>
                <a:cs typeface="Calibri"/>
              </a:rPr>
              <a:t>amino</a:t>
            </a:r>
            <a:r>
              <a:rPr sz="2650" spc="275" dirty="0">
                <a:solidFill>
                  <a:srgbClr val="B54B48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rgbClr val="B34944"/>
                </a:solidFill>
                <a:latin typeface="Calibri"/>
                <a:cs typeface="Calibri"/>
              </a:rPr>
              <a:t>acid,</a:t>
            </a:r>
            <a:r>
              <a:rPr sz="2650" spc="235" dirty="0">
                <a:solidFill>
                  <a:srgbClr val="B34944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rgbClr val="DD1C23"/>
                </a:solidFill>
                <a:latin typeface="Calibri"/>
                <a:cs typeface="Calibri"/>
              </a:rPr>
              <a:t>which</a:t>
            </a:r>
            <a:r>
              <a:rPr sz="2650" spc="135" dirty="0">
                <a:solidFill>
                  <a:srgbClr val="DD1C23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rgbClr val="A03336"/>
                </a:solidFill>
                <a:latin typeface="Calibri"/>
                <a:cs typeface="Calibri"/>
              </a:rPr>
              <a:t>forms</a:t>
            </a:r>
            <a:r>
              <a:rPr sz="2650" spc="130" dirty="0">
                <a:solidFill>
                  <a:srgbClr val="A03336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rgbClr val="AE4948"/>
                </a:solidFill>
                <a:latin typeface="Calibri"/>
                <a:cs typeface="Calibri"/>
              </a:rPr>
              <a:t>aminoacyl-</a:t>
            </a:r>
            <a:r>
              <a:rPr sz="2650" spc="-25" dirty="0">
                <a:solidFill>
                  <a:srgbClr val="AE4948"/>
                </a:solidFill>
                <a:latin typeface="Calibri"/>
                <a:cs typeface="Calibri"/>
              </a:rPr>
              <a:t>AMP</a:t>
            </a:r>
            <a:endParaRPr sz="26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35"/>
              </a:spcBef>
            </a:pPr>
            <a:endParaRPr sz="2650">
              <a:latin typeface="Calibri"/>
              <a:cs typeface="Calibri"/>
            </a:endParaRPr>
          </a:p>
          <a:p>
            <a:pPr marL="137795" algn="ctr">
              <a:lnSpc>
                <a:spcPct val="100000"/>
              </a:lnSpc>
              <a:tabLst>
                <a:tab pos="3211195" algn="l"/>
              </a:tabLst>
            </a:pPr>
            <a:r>
              <a:rPr sz="2600" dirty="0">
                <a:solidFill>
                  <a:srgbClr val="336483"/>
                </a:solidFill>
                <a:latin typeface="Calibri"/>
                <a:cs typeface="Calibri"/>
              </a:rPr>
              <a:t>Amino</a:t>
            </a:r>
            <a:r>
              <a:rPr sz="2600" spc="295" dirty="0">
                <a:solidFill>
                  <a:srgbClr val="336483"/>
                </a:solidFill>
                <a:latin typeface="Calibri"/>
                <a:cs typeface="Calibri"/>
              </a:rPr>
              <a:t> </a:t>
            </a:r>
            <a:r>
              <a:rPr sz="2600" spc="70" dirty="0">
                <a:solidFill>
                  <a:srgbClr val="4B80A0"/>
                </a:solidFill>
                <a:latin typeface="Calibri"/>
                <a:cs typeface="Calibri"/>
              </a:rPr>
              <a:t>acid</a:t>
            </a:r>
            <a:r>
              <a:rPr sz="2600" spc="45" dirty="0">
                <a:solidFill>
                  <a:srgbClr val="4B80A0"/>
                </a:solidFill>
                <a:latin typeface="Calibri"/>
                <a:cs typeface="Calibri"/>
              </a:rPr>
              <a:t> </a:t>
            </a:r>
            <a:r>
              <a:rPr sz="2600" spc="50" dirty="0">
                <a:solidFill>
                  <a:srgbClr val="316B97"/>
                </a:solidFill>
                <a:latin typeface="Calibri"/>
                <a:cs typeface="Calibri"/>
              </a:rPr>
              <a:t>+</a:t>
            </a:r>
            <a:r>
              <a:rPr sz="2600" spc="160" dirty="0">
                <a:solidFill>
                  <a:srgbClr val="316B97"/>
                </a:solidFill>
                <a:latin typeface="Calibri"/>
                <a:cs typeface="Calibri"/>
              </a:rPr>
              <a:t> </a:t>
            </a:r>
            <a:r>
              <a:rPr sz="2600" spc="-25" dirty="0">
                <a:solidFill>
                  <a:srgbClr val="346087"/>
                </a:solidFill>
                <a:latin typeface="Calibri"/>
                <a:cs typeface="Calibri"/>
              </a:rPr>
              <a:t>ATP</a:t>
            </a:r>
            <a:r>
              <a:rPr sz="2600" dirty="0">
                <a:solidFill>
                  <a:srgbClr val="346087"/>
                </a:solidFill>
                <a:latin typeface="Calibri"/>
                <a:cs typeface="Calibri"/>
              </a:rPr>
              <a:t>	</a:t>
            </a:r>
            <a:r>
              <a:rPr sz="2600" spc="50" dirty="0">
                <a:solidFill>
                  <a:srgbClr val="2674AC"/>
                </a:solidFill>
                <a:latin typeface="Calibri"/>
                <a:cs typeface="Calibri"/>
              </a:rPr>
              <a:t>Aminoacyl-</a:t>
            </a:r>
            <a:r>
              <a:rPr sz="2600" spc="80" dirty="0">
                <a:solidFill>
                  <a:srgbClr val="2674AC"/>
                </a:solidFill>
                <a:latin typeface="Calibri"/>
                <a:cs typeface="Calibri"/>
              </a:rPr>
              <a:t>AMP</a:t>
            </a:r>
            <a:r>
              <a:rPr sz="2600" spc="360" dirty="0">
                <a:solidFill>
                  <a:srgbClr val="2674AC"/>
                </a:solidFill>
                <a:latin typeface="Calibri"/>
                <a:cs typeface="Calibri"/>
              </a:rPr>
              <a:t> </a:t>
            </a:r>
            <a:r>
              <a:rPr sz="2600" spc="50" dirty="0">
                <a:solidFill>
                  <a:srgbClr val="3B627C"/>
                </a:solidFill>
                <a:latin typeface="Calibri"/>
                <a:cs typeface="Calibri"/>
              </a:rPr>
              <a:t>+</a:t>
            </a:r>
            <a:r>
              <a:rPr sz="2600" spc="40" dirty="0">
                <a:solidFill>
                  <a:srgbClr val="3B627C"/>
                </a:solidFill>
                <a:latin typeface="Calibri"/>
                <a:cs typeface="Calibri"/>
              </a:rPr>
              <a:t> </a:t>
            </a:r>
            <a:r>
              <a:rPr sz="2600" spc="-25" dirty="0">
                <a:solidFill>
                  <a:srgbClr val="6991B5"/>
                </a:solidFill>
                <a:latin typeface="Calibri"/>
                <a:cs typeface="Calibri"/>
              </a:rPr>
              <a:t>PPi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25</a:t>
            </a:fld>
            <a:endParaRPr lang="en-US"/>
          </a:p>
        </p:txBody>
      </p:sp>
      <p:pic>
        <p:nvPicPr>
          <p:cNvPr id="1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ts val="5785"/>
              </a:lnSpc>
              <a:spcBef>
                <a:spcPts val="105"/>
              </a:spcBef>
            </a:pPr>
            <a:r>
              <a:rPr sz="5100" spc="-155" dirty="0">
                <a:solidFill>
                  <a:srgbClr val="00A848"/>
                </a:solidFill>
              </a:rPr>
              <a:t>Charged</a:t>
            </a:r>
            <a:r>
              <a:rPr sz="5100" spc="-80" dirty="0">
                <a:solidFill>
                  <a:srgbClr val="00A848"/>
                </a:solidFill>
              </a:rPr>
              <a:t> </a:t>
            </a:r>
            <a:r>
              <a:rPr sz="7650" spc="-1664" baseline="-7080" dirty="0">
                <a:solidFill>
                  <a:srgbClr val="000000"/>
                </a:solidFill>
              </a:rPr>
              <a:t>..iwwW</a:t>
            </a:r>
            <a:endParaRPr sz="7650" baseline="-7080"/>
          </a:p>
          <a:p>
            <a:pPr marL="414655">
              <a:lnSpc>
                <a:spcPts val="5305"/>
              </a:lnSpc>
            </a:pPr>
            <a:r>
              <a:rPr sz="4700" spc="-20" dirty="0">
                <a:solidFill>
                  <a:srgbClr val="01AC50"/>
                </a:solidFill>
              </a:rPr>
              <a:t>tRNA</a:t>
            </a:r>
            <a:endParaRPr sz="4700"/>
          </a:p>
        </p:txBody>
      </p:sp>
      <p:sp>
        <p:nvSpPr>
          <p:cNvPr id="6" name="object 6"/>
          <p:cNvSpPr txBox="1"/>
          <p:nvPr/>
        </p:nvSpPr>
        <p:spPr>
          <a:xfrm>
            <a:off x="1060932" y="2886780"/>
            <a:ext cx="2687955" cy="1726564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5080" indent="5715">
              <a:lnSpc>
                <a:spcPct val="99300"/>
              </a:lnSpc>
              <a:spcBef>
                <a:spcPts val="140"/>
              </a:spcBef>
            </a:pPr>
            <a:r>
              <a:rPr sz="2800" spc="-35" dirty="0">
                <a:solidFill>
                  <a:srgbClr val="BC1A18"/>
                </a:solidFill>
                <a:latin typeface="Calibri"/>
                <a:cs typeface="Calibri"/>
              </a:rPr>
              <a:t>Second,</a:t>
            </a:r>
            <a:r>
              <a:rPr sz="2800" spc="-5" dirty="0">
                <a:solidFill>
                  <a:srgbClr val="BC1A18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B11F1F"/>
                </a:solidFill>
                <a:latin typeface="Calibri"/>
                <a:cs typeface="Calibri"/>
              </a:rPr>
              <a:t>the</a:t>
            </a:r>
            <a:r>
              <a:rPr sz="2800" spc="-145" dirty="0">
                <a:solidFill>
                  <a:srgbClr val="B11F1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D1313F"/>
                </a:solidFill>
                <a:latin typeface="Calibri"/>
                <a:cs typeface="Calibri"/>
              </a:rPr>
              <a:t>amino </a:t>
            </a:r>
            <a:r>
              <a:rPr sz="2800" dirty="0">
                <a:solidFill>
                  <a:srgbClr val="CD3D3B"/>
                </a:solidFill>
                <a:latin typeface="Calibri"/>
                <a:cs typeface="Calibri"/>
              </a:rPr>
              <a:t>acid</a:t>
            </a:r>
            <a:r>
              <a:rPr sz="2800" spc="-125" dirty="0">
                <a:solidFill>
                  <a:srgbClr val="CD3D3B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26B6B"/>
                </a:solidFill>
                <a:latin typeface="Calibri"/>
                <a:cs typeface="Calibri"/>
              </a:rPr>
              <a:t>residue</a:t>
            </a:r>
            <a:r>
              <a:rPr sz="2800" spc="-65" dirty="0">
                <a:solidFill>
                  <a:srgbClr val="F26B6B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A52B31"/>
                </a:solidFill>
                <a:latin typeface="Calibri"/>
                <a:cs typeface="Calibri"/>
              </a:rPr>
              <a:t>is </a:t>
            </a:r>
            <a:r>
              <a:rPr sz="2750" spc="-25" dirty="0">
                <a:solidFill>
                  <a:srgbClr val="A80C15"/>
                </a:solidFill>
                <a:latin typeface="Calibri"/>
                <a:cs typeface="Calibri"/>
              </a:rPr>
              <a:t>transferred</a:t>
            </a:r>
            <a:r>
              <a:rPr sz="2750" spc="-35" dirty="0">
                <a:solidFill>
                  <a:srgbClr val="A80C15"/>
                </a:solidFill>
                <a:latin typeface="Calibri"/>
                <a:cs typeface="Calibri"/>
              </a:rPr>
              <a:t> </a:t>
            </a:r>
            <a:r>
              <a:rPr sz="2750" spc="65" dirty="0">
                <a:solidFill>
                  <a:srgbClr val="93070A"/>
                </a:solidFill>
                <a:latin typeface="Calibri"/>
                <a:cs typeface="Calibri"/>
              </a:rPr>
              <a:t>to</a:t>
            </a:r>
            <a:r>
              <a:rPr sz="2750" spc="-155" dirty="0">
                <a:solidFill>
                  <a:srgbClr val="93070A"/>
                </a:solidFill>
                <a:latin typeface="Calibri"/>
                <a:cs typeface="Calibri"/>
              </a:rPr>
              <a:t> </a:t>
            </a:r>
            <a:r>
              <a:rPr sz="2750" spc="-25" dirty="0">
                <a:solidFill>
                  <a:srgbClr val="B81A1F"/>
                </a:solidFill>
                <a:latin typeface="Calibri"/>
                <a:cs typeface="Calibri"/>
              </a:rPr>
              <a:t>the </a:t>
            </a:r>
            <a:r>
              <a:rPr sz="2850" spc="-20" dirty="0">
                <a:solidFill>
                  <a:srgbClr val="90080A"/>
                </a:solidFill>
                <a:latin typeface="Calibri"/>
                <a:cs typeface="Calibri"/>
              </a:rPr>
              <a:t>tRNA</a:t>
            </a:r>
            <a:endParaRPr sz="28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3430" y="5296958"/>
            <a:ext cx="5663565" cy="3365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2986405" algn="l"/>
              </a:tabLst>
            </a:pPr>
            <a:r>
              <a:rPr sz="2050" dirty="0">
                <a:solidFill>
                  <a:srgbClr val="266689"/>
                </a:solidFill>
                <a:latin typeface="Calibri"/>
                <a:cs typeface="Calibri"/>
              </a:rPr>
              <a:t>minoacyl-</a:t>
            </a:r>
            <a:r>
              <a:rPr sz="2050" spc="75" dirty="0">
                <a:solidFill>
                  <a:srgbClr val="266689"/>
                </a:solidFill>
                <a:latin typeface="Calibri"/>
                <a:cs typeface="Calibri"/>
              </a:rPr>
              <a:t>AMP</a:t>
            </a:r>
            <a:r>
              <a:rPr sz="2050" spc="245" dirty="0">
                <a:solidFill>
                  <a:srgbClr val="266689"/>
                </a:solidFill>
                <a:latin typeface="Calibri"/>
                <a:cs typeface="Calibri"/>
              </a:rPr>
              <a:t> </a:t>
            </a:r>
            <a:r>
              <a:rPr sz="2050" spc="60" dirty="0">
                <a:solidFill>
                  <a:srgbClr val="116BAA"/>
                </a:solidFill>
                <a:latin typeface="Calibri"/>
                <a:cs typeface="Calibri"/>
              </a:rPr>
              <a:t>+</a:t>
            </a:r>
            <a:r>
              <a:rPr sz="2050" spc="114" dirty="0">
                <a:solidFill>
                  <a:srgbClr val="116BAA"/>
                </a:solidFill>
                <a:latin typeface="Calibri"/>
                <a:cs typeface="Calibri"/>
              </a:rPr>
              <a:t> </a:t>
            </a:r>
            <a:r>
              <a:rPr sz="2050" spc="80" dirty="0">
                <a:solidFill>
                  <a:srgbClr val="23608C"/>
                </a:solidFill>
                <a:latin typeface="Calibri"/>
                <a:cs typeface="Calibri"/>
              </a:rPr>
              <a:t>tRNA</a:t>
            </a:r>
            <a:r>
              <a:rPr sz="2050" spc="300" dirty="0">
                <a:solidFill>
                  <a:srgbClr val="23608C"/>
                </a:solidFill>
                <a:latin typeface="Calibri"/>
                <a:cs typeface="Calibri"/>
              </a:rPr>
              <a:t> </a:t>
            </a:r>
            <a:r>
              <a:rPr sz="2050" spc="95" dirty="0">
                <a:solidFill>
                  <a:srgbClr val="0E72B8"/>
                </a:solidFill>
                <a:latin typeface="Calibri"/>
                <a:cs typeface="Calibri"/>
              </a:rPr>
              <a:t>W</a:t>
            </a:r>
            <a:r>
              <a:rPr sz="2050" dirty="0">
                <a:solidFill>
                  <a:srgbClr val="0E72B8"/>
                </a:solidFill>
                <a:latin typeface="Calibri"/>
                <a:cs typeface="Calibri"/>
              </a:rPr>
              <a:t>	</a:t>
            </a:r>
            <a:r>
              <a:rPr sz="2050" spc="65" dirty="0">
                <a:solidFill>
                  <a:srgbClr val="1A6BA5"/>
                </a:solidFill>
                <a:latin typeface="Calibri"/>
                <a:cs typeface="Calibri"/>
              </a:rPr>
              <a:t>Aminoacyl-</a:t>
            </a:r>
            <a:r>
              <a:rPr sz="2050" spc="80" dirty="0">
                <a:solidFill>
                  <a:srgbClr val="1A6BA5"/>
                </a:solidFill>
                <a:latin typeface="Calibri"/>
                <a:cs typeface="Calibri"/>
              </a:rPr>
              <a:t>tRNA</a:t>
            </a:r>
            <a:r>
              <a:rPr sz="2050" spc="-60" dirty="0">
                <a:solidFill>
                  <a:srgbClr val="1A6BA5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116EAF"/>
                </a:solidFill>
                <a:latin typeface="Calibri"/>
                <a:cs typeface="Calibri"/>
              </a:rPr>
              <a:t>+</a:t>
            </a:r>
            <a:r>
              <a:rPr sz="2050" spc="-30" dirty="0">
                <a:solidFill>
                  <a:srgbClr val="116EAF"/>
                </a:solidFill>
                <a:latin typeface="Calibri"/>
                <a:cs typeface="Calibri"/>
              </a:rPr>
              <a:t> </a:t>
            </a:r>
            <a:r>
              <a:rPr sz="2050" spc="90" dirty="0">
                <a:solidFill>
                  <a:srgbClr val="1667A0"/>
                </a:solidFill>
                <a:latin typeface="Calibri"/>
                <a:cs typeface="Calibri"/>
              </a:rPr>
              <a:t>AMP</a:t>
            </a:r>
            <a:endParaRPr sz="205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913300" y="3588632"/>
            <a:ext cx="73977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65" dirty="0">
                <a:latin typeface="Courier New"/>
                <a:cs typeface="Courier New"/>
              </a:rPr>
              <a:t>Amino</a:t>
            </a:r>
            <a:endParaRPr sz="2000">
              <a:latin typeface="Courier New"/>
              <a:cs typeface="Courier New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26</a:t>
            </a:fld>
            <a:endParaRPr lang="en-US"/>
          </a:p>
        </p:txBody>
      </p:sp>
      <p:pic>
        <p:nvPicPr>
          <p:cNvPr id="11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735" rIns="0" bIns="0" rtlCol="0">
            <a:spAutoFit/>
          </a:bodyPr>
          <a:lstStyle/>
          <a:p>
            <a:pPr marL="40005">
              <a:lnSpc>
                <a:spcPts val="5125"/>
              </a:lnSpc>
              <a:spcBef>
                <a:spcPts val="110"/>
              </a:spcBef>
            </a:pPr>
            <a:r>
              <a:rPr sz="7125" baseline="8187" dirty="0">
                <a:solidFill>
                  <a:srgbClr val="01AF56"/>
                </a:solidFill>
              </a:rPr>
              <a:t>Charged</a:t>
            </a:r>
            <a:r>
              <a:rPr sz="7125" spc="254" baseline="8187" dirty="0">
                <a:solidFill>
                  <a:srgbClr val="01AF56"/>
                </a:solidFill>
              </a:rPr>
              <a:t> </a:t>
            </a:r>
            <a:r>
              <a:rPr sz="4750" spc="-1000" dirty="0">
                <a:solidFill>
                  <a:srgbClr val="000000"/>
                </a:solidFill>
              </a:rPr>
              <a:t>.min.acid</a:t>
            </a:r>
            <a:endParaRPr sz="4750"/>
          </a:p>
          <a:p>
            <a:pPr marL="414655">
              <a:lnSpc>
                <a:spcPts val="4945"/>
              </a:lnSpc>
            </a:pPr>
            <a:r>
              <a:rPr sz="4600" spc="70" dirty="0">
                <a:solidFill>
                  <a:srgbClr val="05AF54"/>
                </a:solidFill>
              </a:rPr>
              <a:t>tRNA</a:t>
            </a:r>
            <a:endParaRPr sz="4600"/>
          </a:p>
        </p:txBody>
      </p:sp>
      <p:sp>
        <p:nvSpPr>
          <p:cNvPr id="6" name="object 6"/>
          <p:cNvSpPr txBox="1"/>
          <p:nvPr/>
        </p:nvSpPr>
        <p:spPr>
          <a:xfrm>
            <a:off x="1067727" y="2905301"/>
            <a:ext cx="2669540" cy="4330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650" dirty="0">
                <a:solidFill>
                  <a:srgbClr val="9C3F3A"/>
                </a:solidFill>
                <a:latin typeface="Calibri"/>
                <a:cs typeface="Calibri"/>
              </a:rPr>
              <a:t>Second,</a:t>
            </a:r>
            <a:r>
              <a:rPr sz="2650" spc="254" dirty="0">
                <a:solidFill>
                  <a:srgbClr val="9C3F3A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rgbClr val="97383A"/>
                </a:solidFill>
                <a:latin typeface="Calibri"/>
                <a:cs typeface="Calibri"/>
              </a:rPr>
              <a:t>the</a:t>
            </a:r>
            <a:r>
              <a:rPr sz="2650" spc="190" dirty="0">
                <a:solidFill>
                  <a:srgbClr val="97383A"/>
                </a:solidFill>
                <a:latin typeface="Calibri"/>
                <a:cs typeface="Calibri"/>
              </a:rPr>
              <a:t> </a:t>
            </a:r>
            <a:r>
              <a:rPr sz="2650" spc="-10" dirty="0">
                <a:solidFill>
                  <a:srgbClr val="AE4D42"/>
                </a:solidFill>
                <a:latin typeface="Calibri"/>
                <a:cs typeface="Calibri"/>
              </a:rPr>
              <a:t>amino</a:t>
            </a:r>
            <a:endParaRPr sz="26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64524" y="3343275"/>
            <a:ext cx="2534920" cy="126619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21590" marR="5080" indent="-9525">
              <a:lnSpc>
                <a:spcPct val="102200"/>
              </a:lnSpc>
              <a:spcBef>
                <a:spcPts val="55"/>
              </a:spcBef>
            </a:pPr>
            <a:r>
              <a:rPr sz="2600" spc="50" dirty="0">
                <a:solidFill>
                  <a:srgbClr val="B84B49"/>
                </a:solidFill>
                <a:latin typeface="Calibri"/>
                <a:cs typeface="Calibri"/>
              </a:rPr>
              <a:t>acid</a:t>
            </a:r>
            <a:r>
              <a:rPr sz="2600" spc="155" dirty="0">
                <a:solidFill>
                  <a:srgbClr val="B84B49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892A28"/>
                </a:solidFill>
                <a:latin typeface="Calibri"/>
                <a:cs typeface="Calibri"/>
              </a:rPr>
              <a:t>residue</a:t>
            </a:r>
            <a:r>
              <a:rPr sz="2600" spc="390" dirty="0">
                <a:solidFill>
                  <a:srgbClr val="892A28"/>
                </a:solidFill>
                <a:latin typeface="Calibri"/>
                <a:cs typeface="Calibri"/>
              </a:rPr>
              <a:t> </a:t>
            </a:r>
            <a:r>
              <a:rPr sz="2600" spc="50" dirty="0">
                <a:solidFill>
                  <a:srgbClr val="A52B31"/>
                </a:solidFill>
                <a:latin typeface="Calibri"/>
                <a:cs typeface="Calibri"/>
              </a:rPr>
              <a:t>is </a:t>
            </a:r>
            <a:r>
              <a:rPr sz="2700" dirty="0">
                <a:solidFill>
                  <a:srgbClr val="C12F36"/>
                </a:solidFill>
                <a:latin typeface="Calibri"/>
                <a:cs typeface="Calibri"/>
              </a:rPr>
              <a:t>transferred</a:t>
            </a:r>
            <a:r>
              <a:rPr sz="2700" spc="105" dirty="0">
                <a:solidFill>
                  <a:srgbClr val="C12F36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C83136"/>
                </a:solidFill>
                <a:latin typeface="Calibri"/>
                <a:cs typeface="Calibri"/>
              </a:rPr>
              <a:t>to</a:t>
            </a:r>
            <a:r>
              <a:rPr sz="2700" spc="-25" dirty="0">
                <a:solidFill>
                  <a:srgbClr val="C83136"/>
                </a:solidFill>
                <a:latin typeface="Calibri"/>
                <a:cs typeface="Calibri"/>
              </a:rPr>
              <a:t> </a:t>
            </a:r>
            <a:r>
              <a:rPr sz="2700" spc="-25" dirty="0">
                <a:solidFill>
                  <a:srgbClr val="BF2F34"/>
                </a:solidFill>
                <a:latin typeface="Calibri"/>
                <a:cs typeface="Calibri"/>
              </a:rPr>
              <a:t>the </a:t>
            </a:r>
            <a:r>
              <a:rPr sz="2700" spc="-20" dirty="0">
                <a:solidFill>
                  <a:srgbClr val="A53433"/>
                </a:solidFill>
                <a:latin typeface="Calibri"/>
                <a:cs typeface="Calibri"/>
              </a:rPr>
              <a:t>tRNA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92968" y="5290784"/>
            <a:ext cx="2515870" cy="3441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100" dirty="0">
                <a:solidFill>
                  <a:srgbClr val="266689"/>
                </a:solidFill>
                <a:latin typeface="Calibri"/>
                <a:cs typeface="Calibri"/>
              </a:rPr>
              <a:t>minoacyl-AMP</a:t>
            </a:r>
            <a:r>
              <a:rPr sz="2100" spc="415" dirty="0">
                <a:solidFill>
                  <a:srgbClr val="266689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285D75"/>
                </a:solidFill>
                <a:latin typeface="Calibri"/>
                <a:cs typeface="Calibri"/>
              </a:rPr>
              <a:t>+</a:t>
            </a:r>
            <a:r>
              <a:rPr sz="2100" spc="160" dirty="0">
                <a:solidFill>
                  <a:srgbClr val="285D75"/>
                </a:solidFill>
                <a:latin typeface="Calibri"/>
                <a:cs typeface="Calibri"/>
              </a:rPr>
              <a:t> </a:t>
            </a:r>
            <a:r>
              <a:rPr sz="2100" spc="-20" dirty="0">
                <a:solidFill>
                  <a:srgbClr val="31698E"/>
                </a:solidFill>
                <a:latin typeface="Calibri"/>
                <a:cs typeface="Calibri"/>
              </a:rPr>
              <a:t>t</a:t>
            </a:r>
            <a:r>
              <a:rPr sz="2100" spc="-20" dirty="0">
                <a:solidFill>
                  <a:srgbClr val="286085"/>
                </a:solidFill>
                <a:latin typeface="Calibri"/>
                <a:cs typeface="Calibri"/>
              </a:rPr>
              <a:t>RNA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67342" y="5290784"/>
            <a:ext cx="2673985" cy="3441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100" dirty="0">
                <a:solidFill>
                  <a:srgbClr val="1370AA"/>
                </a:solidFill>
                <a:latin typeface="Calibri"/>
                <a:cs typeface="Calibri"/>
              </a:rPr>
              <a:t>AminoacyI-tRNA</a:t>
            </a:r>
            <a:r>
              <a:rPr sz="2100" spc="285" dirty="0">
                <a:solidFill>
                  <a:srgbClr val="1370AA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3B667C"/>
                </a:solidFill>
                <a:latin typeface="Calibri"/>
                <a:cs typeface="Calibri"/>
              </a:rPr>
              <a:t>+</a:t>
            </a:r>
            <a:r>
              <a:rPr sz="2100" spc="270" dirty="0">
                <a:solidFill>
                  <a:srgbClr val="3B667C"/>
                </a:solidFill>
                <a:latin typeface="Calibri"/>
                <a:cs typeface="Calibri"/>
              </a:rPr>
              <a:t> </a:t>
            </a:r>
            <a:r>
              <a:rPr sz="2100" spc="-25" dirty="0">
                <a:solidFill>
                  <a:srgbClr val="166BAF"/>
                </a:solidFill>
                <a:latin typeface="Calibri"/>
                <a:cs typeface="Calibri"/>
              </a:rPr>
              <a:t>AMP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693821" y="6382632"/>
            <a:ext cx="1929130" cy="6064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7305">
              <a:lnSpc>
                <a:spcPts val="2350"/>
              </a:lnSpc>
              <a:spcBef>
                <a:spcPts val="90"/>
              </a:spcBef>
            </a:pPr>
            <a:r>
              <a:rPr sz="2000" spc="-35" dirty="0">
                <a:latin typeface="Arial MT"/>
                <a:cs typeface="Arial MT"/>
              </a:rPr>
              <a:t>Aminoacyl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spc="-20" dirty="0">
                <a:latin typeface="Arial MT"/>
                <a:cs typeface="Arial MT"/>
              </a:rPr>
              <a:t>tRNA</a:t>
            </a:r>
            <a:endParaRPr sz="2000">
              <a:latin typeface="Arial MT"/>
              <a:cs typeface="Arial MT"/>
            </a:endParaRPr>
          </a:p>
          <a:p>
            <a:pPr marL="12700">
              <a:lnSpc>
                <a:spcPts val="2230"/>
              </a:lnSpc>
            </a:pPr>
            <a:r>
              <a:rPr sz="1900" dirty="0">
                <a:latin typeface="Arial MT"/>
                <a:cs typeface="Arial MT"/>
              </a:rPr>
              <a:t>(“charged</a:t>
            </a:r>
            <a:r>
              <a:rPr sz="1900" spc="320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tRNA”)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206889" y="2115431"/>
            <a:ext cx="1836420" cy="608965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5080" indent="5080">
              <a:lnSpc>
                <a:spcPts val="2200"/>
              </a:lnSpc>
              <a:spcBef>
                <a:spcPts val="330"/>
              </a:spcBef>
            </a:pPr>
            <a:r>
              <a:rPr sz="2000" dirty="0">
                <a:latin typeface="Calibri"/>
                <a:cs typeface="Calibri"/>
              </a:rPr>
              <a:t>AminoacyI-</a:t>
            </a:r>
            <a:r>
              <a:rPr sz="2000" spc="35" dirty="0">
                <a:latin typeface="Calibri"/>
                <a:cs typeface="Calibri"/>
              </a:rPr>
              <a:t>tRNA </a:t>
            </a:r>
            <a:r>
              <a:rPr sz="2000" spc="-10" dirty="0">
                <a:latin typeface="Calibri"/>
                <a:cs typeface="Calibri"/>
              </a:rPr>
              <a:t>synthetase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923647" y="3582458"/>
            <a:ext cx="715010" cy="3365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50" spc="-10" dirty="0">
                <a:latin typeface="Calibri"/>
                <a:cs typeface="Calibri"/>
              </a:rPr>
              <a:t>Amino</a:t>
            </a:r>
            <a:endParaRPr sz="2050">
              <a:latin typeface="Calibri"/>
              <a:cs typeface="Calibri"/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27</a:t>
            </a:fld>
            <a:endParaRPr lang="en-US"/>
          </a:p>
        </p:txBody>
      </p:sp>
      <p:pic>
        <p:nvPicPr>
          <p:cNvPr id="1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496482" y="2585719"/>
            <a:ext cx="10007600" cy="0"/>
          </a:xfrm>
          <a:custGeom>
            <a:avLst/>
            <a:gdLst/>
            <a:ahLst/>
            <a:cxnLst/>
            <a:rect l="l" t="t" r="r" b="b"/>
            <a:pathLst>
              <a:path w="10007600">
                <a:moveTo>
                  <a:pt x="0" y="0"/>
                </a:moveTo>
                <a:lnTo>
                  <a:pt x="10007174" y="0"/>
                </a:lnTo>
              </a:path>
            </a:pathLst>
          </a:custGeom>
          <a:ln w="11853">
            <a:solidFill>
              <a:srgbClr val="858C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13825" y="785283"/>
            <a:ext cx="2703830" cy="7366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pc="-10" dirty="0">
                <a:solidFill>
                  <a:srgbClr val="08B359"/>
                </a:solidFill>
              </a:rPr>
              <a:t>Ribosomes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85457" y="1830563"/>
            <a:ext cx="10504170" cy="41624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4175" marR="254635" indent="-372110">
              <a:lnSpc>
                <a:spcPct val="148800"/>
              </a:lnSpc>
              <a:spcBef>
                <a:spcPts val="95"/>
              </a:spcBef>
              <a:buClr>
                <a:srgbClr val="879934"/>
              </a:buClr>
              <a:buChar char="•"/>
              <a:tabLst>
                <a:tab pos="386080" algn="l"/>
              </a:tabLst>
            </a:pPr>
            <a:r>
              <a:rPr sz="2800" spc="-20" dirty="0">
                <a:latin typeface="Calibri"/>
                <a:cs typeface="Calibri"/>
              </a:rPr>
              <a:t>Ribosomes</a:t>
            </a:r>
            <a:r>
              <a:rPr sz="2800" spc="-1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facilitate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specific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coupling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1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tRNA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A11A1C"/>
                </a:solidFill>
                <a:latin typeface="Calibri"/>
                <a:cs typeface="Calibri"/>
              </a:rPr>
              <a:t>anticodons</a:t>
            </a:r>
            <a:r>
              <a:rPr sz="2800" spc="65" dirty="0">
                <a:solidFill>
                  <a:srgbClr val="A11A1C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B8111D"/>
                </a:solidFill>
                <a:latin typeface="Calibri"/>
                <a:cs typeface="Calibri"/>
              </a:rPr>
              <a:t>with</a:t>
            </a:r>
            <a:r>
              <a:rPr sz="2800" spc="-150" dirty="0">
                <a:solidFill>
                  <a:srgbClr val="B8111D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9A3331"/>
                </a:solidFill>
                <a:latin typeface="Calibri"/>
                <a:cs typeface="Calibri"/>
              </a:rPr>
              <a:t>mRNA 	</a:t>
            </a:r>
            <a:r>
              <a:rPr sz="2800" spc="-10" dirty="0">
                <a:latin typeface="Calibri"/>
                <a:cs typeface="Calibri"/>
              </a:rPr>
              <a:t>codons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-10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protein</a:t>
            </a:r>
            <a:r>
              <a:rPr sz="2800" spc="-1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synthesis</a:t>
            </a:r>
            <a:endParaRPr sz="2800">
              <a:latin typeface="Calibri"/>
              <a:cs typeface="Calibri"/>
            </a:endParaRPr>
          </a:p>
          <a:p>
            <a:pPr marL="386080" marR="5080" indent="-374015">
              <a:lnSpc>
                <a:spcPct val="148800"/>
              </a:lnSpc>
              <a:spcBef>
                <a:spcPts val="1300"/>
              </a:spcBef>
              <a:buClr>
                <a:srgbClr val="7E9133"/>
              </a:buClr>
              <a:buChar char="•"/>
              <a:tabLst>
                <a:tab pos="387985" algn="l"/>
              </a:tabLst>
            </a:pPr>
            <a:r>
              <a:rPr sz="2800" dirty="0">
                <a:latin typeface="Calibri"/>
                <a:cs typeface="Calibri"/>
              </a:rPr>
              <a:t>The</a:t>
            </a:r>
            <a:r>
              <a:rPr sz="2800" spc="-160" dirty="0"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A83434"/>
                </a:solidFill>
                <a:latin typeface="Calibri"/>
                <a:cs typeface="Calibri"/>
              </a:rPr>
              <a:t>two</a:t>
            </a:r>
            <a:r>
              <a:rPr sz="2800" spc="-55" dirty="0">
                <a:solidFill>
                  <a:srgbClr val="A83434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D42323"/>
                </a:solidFill>
                <a:latin typeface="Calibri"/>
                <a:cs typeface="Calibri"/>
              </a:rPr>
              <a:t>ribosomal</a:t>
            </a:r>
            <a:r>
              <a:rPr sz="2800" spc="-10" dirty="0">
                <a:solidFill>
                  <a:srgbClr val="D42323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A54D54"/>
                </a:solidFill>
                <a:latin typeface="Calibri"/>
                <a:cs typeface="Calibri"/>
              </a:rPr>
              <a:t>subunits</a:t>
            </a:r>
            <a:r>
              <a:rPr sz="2800" spc="-25" dirty="0">
                <a:solidFill>
                  <a:srgbClr val="A54D54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(large</a:t>
            </a:r>
            <a:r>
              <a:rPr sz="2800" spc="-1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-1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small)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are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made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13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proteins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and 	</a:t>
            </a:r>
            <a:r>
              <a:rPr sz="2800" spc="-20" dirty="0">
                <a:latin typeface="Calibri"/>
                <a:cs typeface="Calibri"/>
              </a:rPr>
              <a:t>ribosomal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RNA</a:t>
            </a:r>
            <a:r>
              <a:rPr sz="2800" spc="-10" dirty="0">
                <a:latin typeface="Calibri"/>
                <a:cs typeface="Calibri"/>
              </a:rPr>
              <a:t> (rRNA)</a:t>
            </a:r>
            <a:endParaRPr sz="2800">
              <a:latin typeface="Calibri"/>
              <a:cs typeface="Calibri"/>
            </a:endParaRPr>
          </a:p>
          <a:p>
            <a:pPr marL="387985" marR="617220" indent="-359410">
              <a:lnSpc>
                <a:spcPct val="157200"/>
              </a:lnSpc>
              <a:spcBef>
                <a:spcPts val="1270"/>
              </a:spcBef>
              <a:tabLst>
                <a:tab pos="386080" algn="l"/>
              </a:tabLst>
            </a:pPr>
            <a:r>
              <a:rPr sz="2650" spc="20" dirty="0">
                <a:solidFill>
                  <a:srgbClr val="899A38"/>
                </a:solidFill>
                <a:latin typeface="Calibri"/>
                <a:cs typeface="Calibri"/>
              </a:rPr>
              <a:t>°</a:t>
            </a:r>
            <a:r>
              <a:rPr sz="2650" dirty="0">
                <a:solidFill>
                  <a:srgbClr val="899A38"/>
                </a:solidFill>
                <a:latin typeface="Calibri"/>
                <a:cs typeface="Calibri"/>
              </a:rPr>
              <a:t>	</a:t>
            </a:r>
            <a:r>
              <a:rPr sz="2650" dirty="0">
                <a:solidFill>
                  <a:srgbClr val="AF1D1D"/>
                </a:solidFill>
                <a:latin typeface="Calibri"/>
                <a:cs typeface="Calibri"/>
              </a:rPr>
              <a:t>Bacterial</a:t>
            </a:r>
            <a:r>
              <a:rPr sz="2650" spc="420" dirty="0">
                <a:solidFill>
                  <a:srgbClr val="AF1D1D"/>
                </a:solidFill>
                <a:latin typeface="Calibri"/>
                <a:cs typeface="Calibri"/>
              </a:rPr>
              <a:t> </a:t>
            </a:r>
            <a:r>
              <a:rPr sz="2650" spc="60" dirty="0">
                <a:solidFill>
                  <a:srgbClr val="D4544B"/>
                </a:solidFill>
                <a:latin typeface="Calibri"/>
                <a:cs typeface="Calibri"/>
              </a:rPr>
              <a:t>and</a:t>
            </a:r>
            <a:r>
              <a:rPr sz="2650" spc="30" dirty="0">
                <a:solidFill>
                  <a:srgbClr val="D4544B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rgbClr val="CD1111"/>
                </a:solidFill>
                <a:latin typeface="Calibri"/>
                <a:cs typeface="Calibri"/>
              </a:rPr>
              <a:t>eukaryotic</a:t>
            </a:r>
            <a:r>
              <a:rPr sz="2650" spc="315" dirty="0">
                <a:solidFill>
                  <a:srgbClr val="CD111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rgbClr val="AA281D"/>
                </a:solidFill>
                <a:latin typeface="Calibri"/>
                <a:cs typeface="Calibri"/>
              </a:rPr>
              <a:t>ribosomes</a:t>
            </a:r>
            <a:r>
              <a:rPr sz="2650" spc="355" dirty="0">
                <a:solidFill>
                  <a:srgbClr val="AA281D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rgbClr val="DA4B48"/>
                </a:solidFill>
                <a:latin typeface="Calibri"/>
                <a:cs typeface="Calibri"/>
              </a:rPr>
              <a:t>are</a:t>
            </a:r>
            <a:r>
              <a:rPr sz="2650" spc="130" dirty="0">
                <a:solidFill>
                  <a:srgbClr val="DA4B48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rgbClr val="BC2B2B"/>
                </a:solidFill>
                <a:latin typeface="Calibri"/>
                <a:cs typeface="Calibri"/>
              </a:rPr>
              <a:t>somewhat</a:t>
            </a:r>
            <a:r>
              <a:rPr sz="2650" spc="430" dirty="0">
                <a:solidFill>
                  <a:srgbClr val="BC2B2B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rgbClr val="BA4244"/>
                </a:solidFill>
                <a:latin typeface="Calibri"/>
                <a:cs typeface="Calibri"/>
              </a:rPr>
              <a:t>similar</a:t>
            </a:r>
            <a:r>
              <a:rPr sz="2650" spc="285" dirty="0">
                <a:solidFill>
                  <a:srgbClr val="BA4244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rgbClr val="B12324"/>
                </a:solidFill>
                <a:latin typeface="Calibri"/>
                <a:cs typeface="Calibri"/>
              </a:rPr>
              <a:t>but</a:t>
            </a:r>
            <a:r>
              <a:rPr sz="2650" spc="210" dirty="0">
                <a:solidFill>
                  <a:srgbClr val="B12324"/>
                </a:solidFill>
                <a:latin typeface="Calibri"/>
                <a:cs typeface="Calibri"/>
              </a:rPr>
              <a:t> </a:t>
            </a:r>
            <a:r>
              <a:rPr sz="2650" spc="-20" dirty="0">
                <a:solidFill>
                  <a:srgbClr val="B51115"/>
                </a:solidFill>
                <a:latin typeface="Calibri"/>
                <a:cs typeface="Calibri"/>
              </a:rPr>
              <a:t>have </a:t>
            </a:r>
            <a:r>
              <a:rPr sz="2650" dirty="0">
                <a:solidFill>
                  <a:srgbClr val="C14649"/>
                </a:solidFill>
                <a:latin typeface="Calibri"/>
                <a:cs typeface="Calibri"/>
              </a:rPr>
              <a:t>significant</a:t>
            </a:r>
            <a:r>
              <a:rPr sz="2650" spc="375" dirty="0">
                <a:solidFill>
                  <a:srgbClr val="C14649"/>
                </a:solidFill>
                <a:latin typeface="Calibri"/>
                <a:cs typeface="Calibri"/>
              </a:rPr>
              <a:t> </a:t>
            </a:r>
            <a:r>
              <a:rPr sz="2650" spc="-10" dirty="0">
                <a:solidFill>
                  <a:srgbClr val="BC1C18"/>
                </a:solidFill>
                <a:latin typeface="Calibri"/>
                <a:cs typeface="Calibri"/>
              </a:rPr>
              <a:t>differences.</a:t>
            </a:r>
            <a:endParaRPr sz="2650">
              <a:latin typeface="Calibri"/>
              <a:cs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28</a:t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0780605" y="2578311"/>
            <a:ext cx="726440" cy="0"/>
          </a:xfrm>
          <a:custGeom>
            <a:avLst/>
            <a:gdLst/>
            <a:ahLst/>
            <a:cxnLst/>
            <a:rect l="l" t="t" r="r" b="b"/>
            <a:pathLst>
              <a:path w="726440">
                <a:moveTo>
                  <a:pt x="0" y="0"/>
                </a:moveTo>
                <a:lnTo>
                  <a:pt x="726016" y="0"/>
                </a:lnTo>
              </a:path>
            </a:pathLst>
          </a:custGeom>
          <a:ln w="3175">
            <a:solidFill>
              <a:srgbClr val="838C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57900" y="1168400"/>
            <a:ext cx="1765300" cy="7620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48500" y="3352800"/>
            <a:ext cx="114300" cy="10160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2250676" y="784577"/>
            <a:ext cx="3261360" cy="82169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 indent="8255">
              <a:lnSpc>
                <a:spcPts val="3000"/>
              </a:lnSpc>
              <a:spcBef>
                <a:spcPts val="420"/>
              </a:spcBef>
            </a:pPr>
            <a:r>
              <a:rPr sz="2700" dirty="0">
                <a:latin typeface="Arial MT"/>
                <a:cs typeface="Arial MT"/>
              </a:rPr>
              <a:t>P</a:t>
            </a:r>
            <a:r>
              <a:rPr sz="2700" spc="-20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site</a:t>
            </a:r>
            <a:r>
              <a:rPr sz="2700" spc="-60" dirty="0">
                <a:latin typeface="Arial MT"/>
                <a:cs typeface="Arial MT"/>
              </a:rPr>
              <a:t> </a:t>
            </a:r>
            <a:r>
              <a:rPr sz="2700" spc="-10" dirty="0">
                <a:latin typeface="Arial MT"/>
                <a:cs typeface="Arial MT"/>
              </a:rPr>
              <a:t>(Peptidyl-</a:t>
            </a:r>
            <a:r>
              <a:rPr sz="2700" spc="-20" dirty="0">
                <a:latin typeface="Arial MT"/>
                <a:cs typeface="Arial MT"/>
              </a:rPr>
              <a:t>tRNA </a:t>
            </a:r>
            <a:r>
              <a:rPr sz="2700" spc="55" dirty="0">
                <a:latin typeface="Arial MT"/>
                <a:cs typeface="Arial MT"/>
              </a:rPr>
              <a:t>binding</a:t>
            </a:r>
            <a:r>
              <a:rPr sz="2700" spc="145" dirty="0">
                <a:latin typeface="Arial MT"/>
                <a:cs typeface="Arial MT"/>
              </a:rPr>
              <a:t> </a:t>
            </a:r>
            <a:r>
              <a:rPr sz="2700" spc="-10" dirty="0">
                <a:latin typeface="Arial MT"/>
                <a:cs typeface="Arial MT"/>
              </a:rPr>
              <a:t>site)</a:t>
            </a:r>
            <a:endParaRPr sz="27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38919" y="2683404"/>
            <a:ext cx="1478915" cy="84264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9050">
              <a:lnSpc>
                <a:spcPts val="3175"/>
              </a:lnSpc>
              <a:spcBef>
                <a:spcPts val="120"/>
              </a:spcBef>
            </a:pPr>
            <a:r>
              <a:rPr sz="2750" dirty="0">
                <a:latin typeface="Arial MT"/>
                <a:cs typeface="Arial MT"/>
              </a:rPr>
              <a:t>E</a:t>
            </a:r>
            <a:r>
              <a:rPr sz="2750" spc="-80" dirty="0">
                <a:latin typeface="Arial MT"/>
                <a:cs typeface="Arial MT"/>
              </a:rPr>
              <a:t> </a:t>
            </a:r>
            <a:r>
              <a:rPr sz="2750" spc="-20" dirty="0">
                <a:latin typeface="Arial MT"/>
                <a:cs typeface="Arial MT"/>
              </a:rPr>
              <a:t>site</a:t>
            </a:r>
            <a:endParaRPr sz="2750">
              <a:latin typeface="Arial MT"/>
              <a:cs typeface="Arial MT"/>
            </a:endParaRPr>
          </a:p>
          <a:p>
            <a:pPr marL="12700">
              <a:lnSpc>
                <a:spcPts val="3235"/>
              </a:lnSpc>
            </a:pPr>
            <a:r>
              <a:rPr sz="2800" dirty="0">
                <a:latin typeface="Arial MT"/>
                <a:cs typeface="Arial MT"/>
              </a:rPr>
              <a:t>(Exit</a:t>
            </a:r>
            <a:r>
              <a:rPr sz="2800" spc="-45" dirty="0">
                <a:latin typeface="Arial MT"/>
                <a:cs typeface="Arial MT"/>
              </a:rPr>
              <a:t> </a:t>
            </a:r>
            <a:r>
              <a:rPr sz="2800" spc="-35" dirty="0">
                <a:latin typeface="Arial MT"/>
                <a:cs typeface="Arial MT"/>
              </a:rPr>
              <a:t>site)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37809" y="4702527"/>
            <a:ext cx="1843405" cy="84074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ts val="3195"/>
              </a:lnSpc>
              <a:spcBef>
                <a:spcPts val="120"/>
              </a:spcBef>
            </a:pPr>
            <a:r>
              <a:rPr sz="2700" spc="-20" dirty="0">
                <a:latin typeface="Arial MT"/>
                <a:cs typeface="Arial MT"/>
              </a:rPr>
              <a:t>mRNA</a:t>
            </a:r>
            <a:endParaRPr sz="2700">
              <a:latin typeface="Arial MT"/>
              <a:cs typeface="Arial MT"/>
            </a:endParaRPr>
          </a:p>
          <a:p>
            <a:pPr marL="12700">
              <a:lnSpc>
                <a:spcPts val="3195"/>
              </a:lnSpc>
            </a:pPr>
            <a:r>
              <a:rPr sz="2700" spc="55" dirty="0">
                <a:latin typeface="Arial MT"/>
                <a:cs typeface="Arial MT"/>
              </a:rPr>
              <a:t>binding</a:t>
            </a:r>
            <a:r>
              <a:rPr sz="2700" spc="45" dirty="0">
                <a:latin typeface="Arial MT"/>
                <a:cs typeface="Arial MT"/>
              </a:rPr>
              <a:t> </a:t>
            </a:r>
            <a:r>
              <a:rPr sz="2700" spc="-20" dirty="0">
                <a:latin typeface="Arial MT"/>
                <a:cs typeface="Arial MT"/>
              </a:rPr>
              <a:t>site</a:t>
            </a:r>
            <a:endParaRPr sz="270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872050" y="949677"/>
            <a:ext cx="1677035" cy="440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700" dirty="0">
                <a:latin typeface="Arial MT"/>
                <a:cs typeface="Arial MT"/>
              </a:rPr>
              <a:t>Exit</a:t>
            </a:r>
            <a:r>
              <a:rPr sz="2700" spc="70" dirty="0">
                <a:latin typeface="Arial MT"/>
                <a:cs typeface="Arial MT"/>
              </a:rPr>
              <a:t> </a:t>
            </a:r>
            <a:r>
              <a:rPr sz="2700" spc="-10" dirty="0">
                <a:latin typeface="Arial MT"/>
                <a:cs typeface="Arial MT"/>
              </a:rPr>
              <a:t>tunnel</a:t>
            </a:r>
            <a:endParaRPr sz="27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867922" y="2054577"/>
            <a:ext cx="2826385" cy="83439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 indent="19050">
              <a:lnSpc>
                <a:spcPts val="3100"/>
              </a:lnSpc>
              <a:spcBef>
                <a:spcPts val="340"/>
              </a:spcBef>
            </a:pPr>
            <a:r>
              <a:rPr sz="2700" spc="-170" dirty="0">
                <a:latin typeface="Arial MT"/>
                <a:cs typeface="Arial MT"/>
              </a:rPr>
              <a:t>A</a:t>
            </a:r>
            <a:r>
              <a:rPr sz="2700" spc="-65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site</a:t>
            </a:r>
            <a:r>
              <a:rPr sz="2700" spc="90" dirty="0">
                <a:latin typeface="Arial MT"/>
                <a:cs typeface="Arial MT"/>
              </a:rPr>
              <a:t> </a:t>
            </a:r>
            <a:r>
              <a:rPr sz="2700" spc="-10" dirty="0">
                <a:latin typeface="Arial MT"/>
                <a:cs typeface="Arial MT"/>
              </a:rPr>
              <a:t>(Aminoacyl- </a:t>
            </a:r>
            <a:r>
              <a:rPr sz="2700" spc="-45" dirty="0">
                <a:latin typeface="Arial MT"/>
                <a:cs typeface="Arial MT"/>
              </a:rPr>
              <a:t>tRNA</a:t>
            </a:r>
            <a:r>
              <a:rPr sz="2700" spc="-60" dirty="0">
                <a:latin typeface="Arial MT"/>
                <a:cs typeface="Arial MT"/>
              </a:rPr>
              <a:t> </a:t>
            </a:r>
            <a:r>
              <a:rPr sz="2700" spc="55" dirty="0">
                <a:latin typeface="Arial MT"/>
                <a:cs typeface="Arial MT"/>
              </a:rPr>
              <a:t>binding</a:t>
            </a:r>
            <a:r>
              <a:rPr sz="2700" spc="-10" dirty="0">
                <a:latin typeface="Arial MT"/>
                <a:cs typeface="Arial MT"/>
              </a:rPr>
              <a:t> site)</a:t>
            </a:r>
            <a:endParaRPr sz="27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205180" y="3654425"/>
            <a:ext cx="1172845" cy="8216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3060"/>
              </a:lnSpc>
              <a:spcBef>
                <a:spcPts val="125"/>
              </a:spcBef>
            </a:pPr>
            <a:r>
              <a:rPr sz="2600" spc="-10" dirty="0">
                <a:latin typeface="Arial MT"/>
                <a:cs typeface="Arial MT"/>
              </a:rPr>
              <a:t>Large</a:t>
            </a:r>
            <a:endParaRPr sz="2600">
              <a:latin typeface="Arial MT"/>
              <a:cs typeface="Arial MT"/>
            </a:endParaRPr>
          </a:p>
          <a:p>
            <a:pPr marL="13335">
              <a:lnSpc>
                <a:spcPts val="3180"/>
              </a:lnSpc>
            </a:pPr>
            <a:r>
              <a:rPr sz="2700" spc="-10" dirty="0">
                <a:latin typeface="Arial MT"/>
                <a:cs typeface="Arial MT"/>
              </a:rPr>
              <a:t>subunit</a:t>
            </a:r>
            <a:endParaRPr sz="270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204699" y="4975754"/>
            <a:ext cx="1175385" cy="82486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ts val="3075"/>
              </a:lnSpc>
              <a:spcBef>
                <a:spcPts val="120"/>
              </a:spcBef>
            </a:pPr>
            <a:r>
              <a:rPr sz="2750" spc="114" dirty="0">
                <a:latin typeface="Calibri"/>
                <a:cs typeface="Calibri"/>
              </a:rPr>
              <a:t>Small</a:t>
            </a:r>
            <a:endParaRPr sz="2750">
              <a:latin typeface="Calibri"/>
              <a:cs typeface="Calibri"/>
            </a:endParaRPr>
          </a:p>
          <a:p>
            <a:pPr marL="13335">
              <a:lnSpc>
                <a:spcPts val="3195"/>
              </a:lnSpc>
            </a:pPr>
            <a:r>
              <a:rPr sz="2850" spc="-20" dirty="0">
                <a:latin typeface="Arial MT"/>
                <a:cs typeface="Arial MT"/>
              </a:rPr>
              <a:t>subunit</a:t>
            </a:r>
            <a:endParaRPr sz="2850">
              <a:latin typeface="Arial MT"/>
              <a:cs typeface="Arial MT"/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29</a:t>
            </a:fld>
            <a:endParaRPr lang="en-US"/>
          </a:p>
        </p:txBody>
      </p:sp>
      <p:pic>
        <p:nvPicPr>
          <p:cNvPr id="1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30900" y="1574800"/>
            <a:ext cx="812800" cy="469900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1496482" y="2585719"/>
            <a:ext cx="10007600" cy="0"/>
          </a:xfrm>
          <a:custGeom>
            <a:avLst/>
            <a:gdLst/>
            <a:ahLst/>
            <a:cxnLst/>
            <a:rect l="l" t="t" r="r" b="b"/>
            <a:pathLst>
              <a:path w="10007600">
                <a:moveTo>
                  <a:pt x="0" y="0"/>
                </a:moveTo>
                <a:lnTo>
                  <a:pt x="10007174" y="0"/>
                </a:lnTo>
              </a:path>
            </a:pathLst>
          </a:custGeom>
          <a:ln w="11853">
            <a:solidFill>
              <a:srgbClr val="858C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442416" y="1307041"/>
            <a:ext cx="1311275" cy="7810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950" spc="-125" dirty="0">
                <a:solidFill>
                  <a:srgbClr val="08AC54"/>
                </a:solidFill>
                <a:latin typeface="Calibri"/>
                <a:cs typeface="Calibri"/>
              </a:rPr>
              <a:t>Gene</a:t>
            </a:r>
            <a:endParaRPr sz="495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760159" y="1307041"/>
            <a:ext cx="1783714" cy="7810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950" spc="-80" dirty="0">
                <a:solidFill>
                  <a:srgbClr val="0AAA54"/>
                </a:solidFill>
                <a:latin typeface="Calibri"/>
                <a:cs typeface="Calibri"/>
              </a:rPr>
              <a:t>ression</a:t>
            </a:r>
            <a:endParaRPr sz="49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89491" y="3619147"/>
            <a:ext cx="9048750" cy="1026794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298450" marR="5080" indent="-286385">
              <a:lnSpc>
                <a:spcPts val="3800"/>
              </a:lnSpc>
              <a:spcBef>
                <a:spcPts val="459"/>
              </a:spcBef>
              <a:tabLst>
                <a:tab pos="5808345" algn="l"/>
              </a:tabLst>
            </a:pPr>
            <a:r>
              <a:rPr sz="3400" spc="-330" dirty="0">
                <a:solidFill>
                  <a:srgbClr val="7C9321"/>
                </a:solidFill>
                <a:latin typeface="Calibri"/>
                <a:cs typeface="Calibri"/>
              </a:rPr>
              <a:t>”</a:t>
            </a:r>
            <a:r>
              <a:rPr sz="3400" spc="155" dirty="0">
                <a:solidFill>
                  <a:srgbClr val="7C9321"/>
                </a:solidFill>
                <a:latin typeface="Calibri"/>
                <a:cs typeface="Calibri"/>
              </a:rPr>
              <a:t> </a:t>
            </a:r>
            <a:r>
              <a:rPr sz="3400" spc="-85" dirty="0">
                <a:solidFill>
                  <a:srgbClr val="181818"/>
                </a:solidFill>
                <a:latin typeface="Calibri"/>
                <a:cs typeface="Calibri"/>
              </a:rPr>
              <a:t>The</a:t>
            </a:r>
            <a:r>
              <a:rPr sz="3400" spc="-110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3400" spc="-70" dirty="0">
                <a:solidFill>
                  <a:srgbClr val="0F0F0F"/>
                </a:solidFill>
                <a:latin typeface="Calibri"/>
                <a:cs typeface="Calibri"/>
              </a:rPr>
              <a:t>process</a:t>
            </a:r>
            <a:r>
              <a:rPr sz="3400" spc="20" dirty="0">
                <a:solidFill>
                  <a:srgbClr val="0F0F0F"/>
                </a:solidFill>
                <a:latin typeface="Calibri"/>
                <a:cs typeface="Calibri"/>
              </a:rPr>
              <a:t> </a:t>
            </a:r>
            <a:r>
              <a:rPr sz="3400" spc="-40" dirty="0">
                <a:solidFill>
                  <a:srgbClr val="151515"/>
                </a:solidFill>
                <a:latin typeface="Calibri"/>
                <a:cs typeface="Calibri"/>
              </a:rPr>
              <a:t>by</a:t>
            </a:r>
            <a:r>
              <a:rPr sz="3400" spc="-16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3400" spc="-40" dirty="0">
                <a:solidFill>
                  <a:srgbClr val="1A1A1A"/>
                </a:solidFill>
                <a:latin typeface="Calibri"/>
                <a:cs typeface="Calibri"/>
              </a:rPr>
              <a:t>which</a:t>
            </a:r>
            <a:r>
              <a:rPr sz="3400" spc="-114" dirty="0">
                <a:solidFill>
                  <a:srgbClr val="1A1A1A"/>
                </a:solidFill>
                <a:latin typeface="Calibri"/>
                <a:cs typeface="Calibri"/>
              </a:rPr>
              <a:t> </a:t>
            </a:r>
            <a:r>
              <a:rPr sz="3400" spc="-10" dirty="0">
                <a:solidFill>
                  <a:srgbClr val="E81311"/>
                </a:solidFill>
                <a:latin typeface="Calibri"/>
                <a:cs typeface="Calibri"/>
              </a:rPr>
              <a:t>DNA</a:t>
            </a:r>
            <a:r>
              <a:rPr sz="3400" spc="-25" dirty="0">
                <a:solidFill>
                  <a:srgbClr val="E81311"/>
                </a:solidFill>
                <a:latin typeface="Calibri"/>
                <a:cs typeface="Calibri"/>
              </a:rPr>
              <a:t> </a:t>
            </a:r>
            <a:r>
              <a:rPr sz="3400" spc="-20" dirty="0">
                <a:solidFill>
                  <a:srgbClr val="181818"/>
                </a:solidFill>
                <a:latin typeface="Calibri"/>
                <a:cs typeface="Calibri"/>
              </a:rPr>
              <a:t>dire</a:t>
            </a:r>
            <a:r>
              <a:rPr sz="3400" dirty="0">
                <a:solidFill>
                  <a:srgbClr val="181818"/>
                </a:solidFill>
                <a:latin typeface="Calibri"/>
                <a:cs typeface="Calibri"/>
              </a:rPr>
              <a:t>	s</a:t>
            </a:r>
            <a:r>
              <a:rPr sz="3400" spc="-195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3400" spc="-60" dirty="0">
                <a:solidFill>
                  <a:srgbClr val="E80803"/>
                </a:solidFill>
                <a:latin typeface="Calibri"/>
                <a:cs typeface="Calibri"/>
              </a:rPr>
              <a:t>protein</a:t>
            </a:r>
            <a:r>
              <a:rPr sz="3400" spc="-55" dirty="0">
                <a:solidFill>
                  <a:srgbClr val="E80803"/>
                </a:solidFill>
                <a:latin typeface="Calibri"/>
                <a:cs typeface="Calibri"/>
              </a:rPr>
              <a:t> </a:t>
            </a:r>
            <a:r>
              <a:rPr sz="3400" spc="-55" dirty="0">
                <a:solidFill>
                  <a:srgbClr val="181818"/>
                </a:solidFill>
                <a:latin typeface="Calibri"/>
                <a:cs typeface="Calibri"/>
              </a:rPr>
              <a:t>synthesis, </a:t>
            </a:r>
            <a:r>
              <a:rPr sz="3400" spc="-70" dirty="0">
                <a:solidFill>
                  <a:srgbClr val="131313"/>
                </a:solidFill>
                <a:latin typeface="Calibri"/>
                <a:cs typeface="Calibri"/>
              </a:rPr>
              <a:t>includes</a:t>
            </a:r>
            <a:r>
              <a:rPr sz="3400" spc="-105" dirty="0">
                <a:solidFill>
                  <a:srgbClr val="131313"/>
                </a:solidFill>
                <a:latin typeface="Calibri"/>
                <a:cs typeface="Calibri"/>
              </a:rPr>
              <a:t> </a:t>
            </a:r>
            <a:r>
              <a:rPr sz="3400" spc="-20" dirty="0">
                <a:solidFill>
                  <a:srgbClr val="181818"/>
                </a:solidFill>
                <a:latin typeface="Calibri"/>
                <a:cs typeface="Calibri"/>
              </a:rPr>
              <a:t>two</a:t>
            </a:r>
            <a:r>
              <a:rPr sz="3400" spc="-170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3400" spc="-50" dirty="0">
                <a:solidFill>
                  <a:srgbClr val="181818"/>
                </a:solidFill>
                <a:latin typeface="Calibri"/>
                <a:cs typeface="Calibri"/>
              </a:rPr>
              <a:t>stages,</a:t>
            </a:r>
            <a:r>
              <a:rPr sz="3400" spc="-114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3400" spc="-60" dirty="0">
                <a:solidFill>
                  <a:srgbClr val="131313"/>
                </a:solidFill>
                <a:latin typeface="Calibri"/>
                <a:cs typeface="Calibri"/>
              </a:rPr>
              <a:t>transcription</a:t>
            </a:r>
            <a:r>
              <a:rPr sz="3400" spc="-75" dirty="0">
                <a:solidFill>
                  <a:srgbClr val="131313"/>
                </a:solidFill>
                <a:latin typeface="Calibri"/>
                <a:cs typeface="Calibri"/>
              </a:rPr>
              <a:t> </a:t>
            </a:r>
            <a:r>
              <a:rPr sz="3400" spc="-50" dirty="0">
                <a:solidFill>
                  <a:srgbClr val="0F0F0F"/>
                </a:solidFill>
                <a:latin typeface="Calibri"/>
                <a:cs typeface="Calibri"/>
              </a:rPr>
              <a:t>and</a:t>
            </a:r>
            <a:r>
              <a:rPr sz="3400" spc="-140" dirty="0">
                <a:solidFill>
                  <a:srgbClr val="0F0F0F"/>
                </a:solidFill>
                <a:latin typeface="Calibri"/>
                <a:cs typeface="Calibri"/>
              </a:rPr>
              <a:t> </a:t>
            </a:r>
            <a:r>
              <a:rPr sz="3400" spc="-10" dirty="0">
                <a:solidFill>
                  <a:srgbClr val="131313"/>
                </a:solidFill>
                <a:latin typeface="Calibri"/>
                <a:cs typeface="Calibri"/>
              </a:rPr>
              <a:t>translation</a:t>
            </a:r>
            <a:endParaRPr sz="3400">
              <a:latin typeface="Calibri"/>
              <a:cs typeface="Calibri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</a:t>
            </a:fld>
            <a:endParaRPr lang="en-US"/>
          </a:p>
        </p:txBody>
      </p:sp>
      <p:pic>
        <p:nvPicPr>
          <p:cNvPr id="12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13825" y="785283"/>
            <a:ext cx="2703830" cy="7366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pc="-10" dirty="0">
                <a:solidFill>
                  <a:srgbClr val="08B359"/>
                </a:solidFill>
              </a:rPr>
              <a:t>Ribosomes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93357" y="1741663"/>
            <a:ext cx="9951720" cy="4826000"/>
          </a:xfrm>
          <a:prstGeom prst="rect">
            <a:avLst/>
          </a:prstGeom>
        </p:spPr>
        <p:txBody>
          <a:bodyPr vert="horz" wrap="square" lIns="0" tIns="169545" rIns="0" bIns="0" rtlCol="0">
            <a:spAutoFit/>
          </a:bodyPr>
          <a:lstStyle/>
          <a:p>
            <a:pPr marL="408305" indent="-395605">
              <a:lnSpc>
                <a:spcPct val="100000"/>
              </a:lnSpc>
              <a:spcBef>
                <a:spcPts val="1335"/>
              </a:spcBef>
              <a:buClr>
                <a:srgbClr val="89993A"/>
              </a:buClr>
              <a:buChar char="•"/>
              <a:tabLst>
                <a:tab pos="408305" algn="l"/>
              </a:tabLst>
            </a:pPr>
            <a:r>
              <a:rPr sz="2800" dirty="0">
                <a:latin typeface="Calibri"/>
                <a:cs typeface="Calibri"/>
              </a:rPr>
              <a:t>A</a:t>
            </a:r>
            <a:r>
              <a:rPr sz="2800" spc="-16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ribosome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has</a:t>
            </a:r>
            <a:r>
              <a:rPr sz="2800" spc="-100" dirty="0"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AC312F"/>
                </a:solidFill>
                <a:latin typeface="Calibri"/>
                <a:cs typeface="Calibri"/>
              </a:rPr>
              <a:t>three</a:t>
            </a:r>
            <a:r>
              <a:rPr sz="2800" spc="-35" dirty="0">
                <a:solidFill>
                  <a:srgbClr val="AC312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BD161F"/>
                </a:solidFill>
                <a:latin typeface="Calibri"/>
                <a:cs typeface="Calibri"/>
              </a:rPr>
              <a:t>binding</a:t>
            </a:r>
            <a:r>
              <a:rPr sz="2800" spc="-30" dirty="0">
                <a:solidFill>
                  <a:srgbClr val="BD161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9E4F4B"/>
                </a:solidFill>
                <a:latin typeface="Calibri"/>
                <a:cs typeface="Calibri"/>
              </a:rPr>
              <a:t>sites</a:t>
            </a:r>
            <a:r>
              <a:rPr sz="2800" spc="-95" dirty="0">
                <a:solidFill>
                  <a:srgbClr val="9E4F4B"/>
                </a:solidFill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for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B83B3B"/>
                </a:solidFill>
                <a:latin typeface="Calibri"/>
                <a:cs typeface="Calibri"/>
              </a:rPr>
              <a:t>tRNA</a:t>
            </a:r>
            <a:endParaRPr sz="2800">
              <a:latin typeface="Calibri"/>
              <a:cs typeface="Calibri"/>
            </a:endParaRPr>
          </a:p>
          <a:p>
            <a:pPr marL="1071880" marR="5080" lvl="1" indent="-335915">
              <a:lnSpc>
                <a:spcPct val="101200"/>
              </a:lnSpc>
              <a:spcBef>
                <a:spcPts val="1200"/>
              </a:spcBef>
              <a:buClr>
                <a:srgbClr val="879C23"/>
              </a:buClr>
              <a:buChar char="•"/>
              <a:tabLst>
                <a:tab pos="1071880" algn="l"/>
              </a:tabLst>
            </a:pPr>
            <a:r>
              <a:rPr sz="2800" dirty="0">
                <a:latin typeface="Calibri"/>
                <a:cs typeface="Calibri"/>
              </a:rPr>
              <a:t>The</a:t>
            </a:r>
            <a:r>
              <a:rPr sz="2800" spc="-160" dirty="0"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9E2823"/>
                </a:solidFill>
                <a:latin typeface="Calibri"/>
                <a:cs typeface="Calibri"/>
              </a:rPr>
              <a:t>P</a:t>
            </a:r>
            <a:r>
              <a:rPr sz="2800" spc="-160" dirty="0">
                <a:solidFill>
                  <a:srgbClr val="9E2823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A35654"/>
                </a:solidFill>
                <a:latin typeface="Calibri"/>
                <a:cs typeface="Calibri"/>
              </a:rPr>
              <a:t>site</a:t>
            </a:r>
            <a:r>
              <a:rPr sz="2800" spc="-20" dirty="0">
                <a:solidFill>
                  <a:srgbClr val="A35654"/>
                </a:solidFill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holds</a:t>
            </a:r>
            <a:r>
              <a:rPr sz="2800" spc="-10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the</a:t>
            </a:r>
            <a:r>
              <a:rPr sz="2800" spc="-1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tRNA</a:t>
            </a:r>
            <a:r>
              <a:rPr sz="2800" spc="-10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that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carries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growing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polypeptide chain</a:t>
            </a:r>
            <a:endParaRPr sz="28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2500"/>
              </a:spcBef>
              <a:buFont typeface="Calibri"/>
              <a:buChar char="•"/>
            </a:pPr>
            <a:endParaRPr sz="2800">
              <a:latin typeface="Calibri"/>
              <a:cs typeface="Calibri"/>
            </a:endParaRPr>
          </a:p>
          <a:p>
            <a:pPr marL="1071880" marR="248285" lvl="1" indent="-336550">
              <a:lnSpc>
                <a:spcPts val="3400"/>
              </a:lnSpc>
              <a:buClr>
                <a:srgbClr val="8CA02B"/>
              </a:buClr>
              <a:buChar char="•"/>
              <a:tabLst>
                <a:tab pos="1073150" algn="l"/>
              </a:tabLst>
            </a:pPr>
            <a:r>
              <a:rPr sz="2850" dirty="0">
                <a:latin typeface="Calibri"/>
                <a:cs typeface="Calibri"/>
              </a:rPr>
              <a:t>The</a:t>
            </a:r>
            <a:r>
              <a:rPr sz="2850" spc="-165" dirty="0">
                <a:latin typeface="Calibri"/>
                <a:cs typeface="Calibri"/>
              </a:rPr>
              <a:t> </a:t>
            </a:r>
            <a:r>
              <a:rPr sz="2850" spc="-200" dirty="0">
                <a:solidFill>
                  <a:srgbClr val="B6211A"/>
                </a:solidFill>
                <a:latin typeface="Calibri"/>
                <a:cs typeface="Calibri"/>
              </a:rPr>
              <a:t>A</a:t>
            </a:r>
            <a:r>
              <a:rPr sz="2850" spc="35" dirty="0">
                <a:solidFill>
                  <a:srgbClr val="B6211A"/>
                </a:solidFill>
                <a:latin typeface="Calibri"/>
                <a:cs typeface="Calibri"/>
              </a:rPr>
              <a:t> </a:t>
            </a:r>
            <a:r>
              <a:rPr sz="2850" spc="-25" dirty="0">
                <a:solidFill>
                  <a:srgbClr val="A85756"/>
                </a:solidFill>
                <a:latin typeface="Calibri"/>
                <a:cs typeface="Calibri"/>
              </a:rPr>
              <a:t>site</a:t>
            </a:r>
            <a:r>
              <a:rPr sz="2850" spc="-125" dirty="0">
                <a:solidFill>
                  <a:srgbClr val="A85756"/>
                </a:solidFill>
                <a:latin typeface="Calibri"/>
                <a:cs typeface="Calibri"/>
              </a:rPr>
              <a:t> </a:t>
            </a:r>
            <a:r>
              <a:rPr sz="2850" spc="-45" dirty="0">
                <a:latin typeface="Calibri"/>
                <a:cs typeface="Calibri"/>
              </a:rPr>
              <a:t>holds</a:t>
            </a:r>
            <a:r>
              <a:rPr sz="2850" spc="-90" dirty="0">
                <a:latin typeface="Calibri"/>
                <a:cs typeface="Calibri"/>
              </a:rPr>
              <a:t> </a:t>
            </a:r>
            <a:r>
              <a:rPr sz="2850" dirty="0">
                <a:latin typeface="Calibri"/>
                <a:cs typeface="Calibri"/>
              </a:rPr>
              <a:t>the</a:t>
            </a:r>
            <a:r>
              <a:rPr sz="2850" spc="-165" dirty="0">
                <a:latin typeface="Calibri"/>
                <a:cs typeface="Calibri"/>
              </a:rPr>
              <a:t> </a:t>
            </a:r>
            <a:r>
              <a:rPr sz="2850" spc="-10" dirty="0">
                <a:latin typeface="Calibri"/>
                <a:cs typeface="Calibri"/>
              </a:rPr>
              <a:t>tRNA</a:t>
            </a:r>
            <a:r>
              <a:rPr sz="2850" spc="-150" dirty="0">
                <a:latin typeface="Calibri"/>
                <a:cs typeface="Calibri"/>
              </a:rPr>
              <a:t> </a:t>
            </a:r>
            <a:r>
              <a:rPr sz="2850" spc="-25" dirty="0">
                <a:latin typeface="Calibri"/>
                <a:cs typeface="Calibri"/>
              </a:rPr>
              <a:t>that</a:t>
            </a:r>
            <a:r>
              <a:rPr sz="2850" spc="-140" dirty="0">
                <a:latin typeface="Calibri"/>
                <a:cs typeface="Calibri"/>
              </a:rPr>
              <a:t> </a:t>
            </a:r>
            <a:r>
              <a:rPr sz="2850" spc="-10" dirty="0">
                <a:latin typeface="Calibri"/>
                <a:cs typeface="Calibri"/>
              </a:rPr>
              <a:t>carries</a:t>
            </a:r>
            <a:r>
              <a:rPr sz="2850" spc="-70" dirty="0">
                <a:latin typeface="Calibri"/>
                <a:cs typeface="Calibri"/>
              </a:rPr>
              <a:t> </a:t>
            </a:r>
            <a:r>
              <a:rPr sz="2850" dirty="0">
                <a:latin typeface="Calibri"/>
                <a:cs typeface="Calibri"/>
              </a:rPr>
              <a:t>the</a:t>
            </a:r>
            <a:r>
              <a:rPr sz="2850" spc="-140" dirty="0">
                <a:latin typeface="Calibri"/>
                <a:cs typeface="Calibri"/>
              </a:rPr>
              <a:t> </a:t>
            </a:r>
            <a:r>
              <a:rPr sz="2850" spc="-50" dirty="0">
                <a:latin typeface="Calibri"/>
                <a:cs typeface="Calibri"/>
              </a:rPr>
              <a:t>next</a:t>
            </a:r>
            <a:r>
              <a:rPr sz="2850" spc="-60" dirty="0">
                <a:latin typeface="Calibri"/>
                <a:cs typeface="Calibri"/>
              </a:rPr>
              <a:t> </a:t>
            </a:r>
            <a:r>
              <a:rPr sz="2850" spc="-20" dirty="0">
                <a:latin typeface="Calibri"/>
                <a:cs typeface="Calibri"/>
              </a:rPr>
              <a:t>amino</a:t>
            </a:r>
            <a:r>
              <a:rPr sz="2850" spc="-90" dirty="0">
                <a:latin typeface="Calibri"/>
                <a:cs typeface="Calibri"/>
              </a:rPr>
              <a:t> </a:t>
            </a:r>
            <a:r>
              <a:rPr sz="2850" spc="-25" dirty="0">
                <a:latin typeface="Calibri"/>
                <a:cs typeface="Calibri"/>
              </a:rPr>
              <a:t>acid</a:t>
            </a:r>
            <a:r>
              <a:rPr sz="2850" spc="-130" dirty="0">
                <a:latin typeface="Calibri"/>
                <a:cs typeface="Calibri"/>
              </a:rPr>
              <a:t> </a:t>
            </a:r>
            <a:r>
              <a:rPr sz="2850" spc="-25" dirty="0">
                <a:latin typeface="Calibri"/>
                <a:cs typeface="Calibri"/>
              </a:rPr>
              <a:t>to 	</a:t>
            </a:r>
            <a:r>
              <a:rPr sz="2850" spc="-35" dirty="0">
                <a:latin typeface="Calibri"/>
                <a:cs typeface="Calibri"/>
              </a:rPr>
              <a:t>be</a:t>
            </a:r>
            <a:r>
              <a:rPr sz="2850" spc="-130" dirty="0">
                <a:latin typeface="Calibri"/>
                <a:cs typeface="Calibri"/>
              </a:rPr>
              <a:t> </a:t>
            </a:r>
            <a:r>
              <a:rPr sz="2850" spc="-35" dirty="0">
                <a:latin typeface="Calibri"/>
                <a:cs typeface="Calibri"/>
              </a:rPr>
              <a:t>added</a:t>
            </a:r>
            <a:r>
              <a:rPr sz="2850" spc="-65" dirty="0">
                <a:latin typeface="Calibri"/>
                <a:cs typeface="Calibri"/>
              </a:rPr>
              <a:t> </a:t>
            </a:r>
            <a:r>
              <a:rPr sz="2850" dirty="0">
                <a:latin typeface="Calibri"/>
                <a:cs typeface="Calibri"/>
              </a:rPr>
              <a:t>to</a:t>
            </a:r>
            <a:r>
              <a:rPr sz="2850" spc="-165" dirty="0">
                <a:latin typeface="Calibri"/>
                <a:cs typeface="Calibri"/>
              </a:rPr>
              <a:t> </a:t>
            </a:r>
            <a:r>
              <a:rPr sz="2850" dirty="0">
                <a:latin typeface="Calibri"/>
                <a:cs typeface="Calibri"/>
              </a:rPr>
              <a:t>the</a:t>
            </a:r>
            <a:r>
              <a:rPr sz="2850" spc="-145" dirty="0">
                <a:latin typeface="Calibri"/>
                <a:cs typeface="Calibri"/>
              </a:rPr>
              <a:t> </a:t>
            </a:r>
            <a:r>
              <a:rPr sz="2850" spc="-10" dirty="0">
                <a:latin typeface="Calibri"/>
                <a:cs typeface="Calibri"/>
              </a:rPr>
              <a:t>chain</a:t>
            </a:r>
            <a:endParaRPr sz="285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2200"/>
              </a:spcBef>
              <a:buFont typeface="Calibri"/>
              <a:buChar char="•"/>
            </a:pPr>
            <a:endParaRPr sz="2850">
              <a:latin typeface="Calibri"/>
              <a:cs typeface="Calibri"/>
            </a:endParaRPr>
          </a:p>
          <a:p>
            <a:pPr marL="1071880" marR="412750" lvl="1" indent="-335915">
              <a:lnSpc>
                <a:spcPct val="101200"/>
              </a:lnSpc>
              <a:buClr>
                <a:srgbClr val="7E931F"/>
              </a:buClr>
              <a:buChar char="•"/>
              <a:tabLst>
                <a:tab pos="1073785" algn="l"/>
              </a:tabLst>
            </a:pPr>
            <a:r>
              <a:rPr sz="2800" dirty="0">
                <a:latin typeface="Calibri"/>
                <a:cs typeface="Calibri"/>
              </a:rPr>
              <a:t>The</a:t>
            </a:r>
            <a:r>
              <a:rPr sz="2800" spc="-114" dirty="0"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BC2124"/>
                </a:solidFill>
                <a:latin typeface="Calibri"/>
                <a:cs typeface="Calibri"/>
              </a:rPr>
              <a:t>E</a:t>
            </a:r>
            <a:r>
              <a:rPr sz="2800" spc="-155" dirty="0">
                <a:solidFill>
                  <a:srgbClr val="BC2124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954448"/>
                </a:solidFill>
                <a:latin typeface="Calibri"/>
                <a:cs typeface="Calibri"/>
              </a:rPr>
              <a:t>site</a:t>
            </a:r>
            <a:r>
              <a:rPr sz="2800" spc="10" dirty="0">
                <a:solidFill>
                  <a:srgbClr val="954448"/>
                </a:solidFill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is</a:t>
            </a:r>
            <a:r>
              <a:rPr sz="2800" spc="-1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1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exit</a:t>
            </a:r>
            <a:r>
              <a:rPr sz="2800" spc="-1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site,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35" dirty="0">
                <a:latin typeface="Calibri"/>
                <a:cs typeface="Calibri"/>
              </a:rPr>
              <a:t>where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discharged </a:t>
            </a:r>
            <a:r>
              <a:rPr sz="2800" dirty="0">
                <a:latin typeface="Calibri"/>
                <a:cs typeface="Calibri"/>
              </a:rPr>
              <a:t>tRNAs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leave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the 	</a:t>
            </a:r>
            <a:r>
              <a:rPr sz="2800" spc="-10" dirty="0">
                <a:latin typeface="Calibri"/>
                <a:cs typeface="Calibri"/>
              </a:rPr>
              <a:t>ribosome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30</a:t>
            </a:fld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496482" y="2585719"/>
            <a:ext cx="10007600" cy="0"/>
          </a:xfrm>
          <a:custGeom>
            <a:avLst/>
            <a:gdLst/>
            <a:ahLst/>
            <a:cxnLst/>
            <a:rect l="l" t="t" r="r" b="b"/>
            <a:pathLst>
              <a:path w="10007600">
                <a:moveTo>
                  <a:pt x="0" y="0"/>
                </a:moveTo>
                <a:lnTo>
                  <a:pt x="10007174" y="0"/>
                </a:lnTo>
              </a:path>
            </a:pathLst>
          </a:custGeom>
          <a:ln w="11853">
            <a:solidFill>
              <a:srgbClr val="858C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3817" rIns="0" bIns="0" rtlCol="0">
            <a:spAutoFit/>
          </a:bodyPr>
          <a:lstStyle/>
          <a:p>
            <a:pPr marL="102235">
              <a:lnSpc>
                <a:spcPct val="100000"/>
              </a:lnSpc>
              <a:spcBef>
                <a:spcPts val="114"/>
              </a:spcBef>
            </a:pPr>
            <a:r>
              <a:rPr dirty="0">
                <a:solidFill>
                  <a:srgbClr val="0AAE54"/>
                </a:solidFill>
              </a:rPr>
              <a:t>The</a:t>
            </a:r>
            <a:r>
              <a:rPr spc="95" dirty="0">
                <a:solidFill>
                  <a:srgbClr val="0AAE54"/>
                </a:solidFill>
              </a:rPr>
              <a:t> </a:t>
            </a:r>
            <a:r>
              <a:rPr dirty="0">
                <a:solidFill>
                  <a:srgbClr val="0CB152"/>
                </a:solidFill>
              </a:rPr>
              <a:t>three</a:t>
            </a:r>
            <a:r>
              <a:rPr spc="165" dirty="0">
                <a:solidFill>
                  <a:srgbClr val="0CB152"/>
                </a:solidFill>
              </a:rPr>
              <a:t> </a:t>
            </a:r>
            <a:r>
              <a:rPr dirty="0">
                <a:solidFill>
                  <a:srgbClr val="01A84D"/>
                </a:solidFill>
              </a:rPr>
              <a:t>stages</a:t>
            </a:r>
            <a:r>
              <a:rPr spc="160" dirty="0">
                <a:solidFill>
                  <a:srgbClr val="01A84D"/>
                </a:solidFill>
              </a:rPr>
              <a:t> </a:t>
            </a:r>
            <a:r>
              <a:rPr spc="55" dirty="0">
                <a:solidFill>
                  <a:srgbClr val="00AC4B"/>
                </a:solidFill>
              </a:rPr>
              <a:t>of</a:t>
            </a:r>
            <a:r>
              <a:rPr spc="80" dirty="0">
                <a:solidFill>
                  <a:srgbClr val="00AC4B"/>
                </a:solidFill>
              </a:rPr>
              <a:t> </a:t>
            </a:r>
            <a:r>
              <a:rPr spc="-10" dirty="0"/>
              <a:t>translation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42557" y="2532732"/>
            <a:ext cx="9874885" cy="3400425"/>
          </a:xfrm>
          <a:prstGeom prst="rect">
            <a:avLst/>
          </a:prstGeom>
        </p:spPr>
        <p:txBody>
          <a:bodyPr vert="horz" wrap="square" lIns="0" tIns="210185" rIns="0" bIns="0" rtlCol="0">
            <a:spAutoFit/>
          </a:bodyPr>
          <a:lstStyle/>
          <a:p>
            <a:pPr marL="1059815" indent="-320675">
              <a:lnSpc>
                <a:spcPct val="100000"/>
              </a:lnSpc>
              <a:spcBef>
                <a:spcPts val="1655"/>
              </a:spcBef>
              <a:buClr>
                <a:srgbClr val="859A26"/>
              </a:buClr>
              <a:buChar char="•"/>
              <a:tabLst>
                <a:tab pos="1059815" algn="l"/>
              </a:tabLst>
            </a:pPr>
            <a:r>
              <a:rPr sz="2550" spc="50" dirty="0">
                <a:solidFill>
                  <a:srgbClr val="972621"/>
                </a:solidFill>
                <a:latin typeface="Calibri"/>
                <a:cs typeface="Calibri"/>
              </a:rPr>
              <a:t>Initiation</a:t>
            </a:r>
            <a:endParaRPr sz="2550">
              <a:latin typeface="Calibri"/>
              <a:cs typeface="Calibri"/>
            </a:endParaRPr>
          </a:p>
          <a:p>
            <a:pPr marL="1059180" indent="-320675">
              <a:lnSpc>
                <a:spcPct val="100000"/>
              </a:lnSpc>
              <a:spcBef>
                <a:spcPts val="1590"/>
              </a:spcBef>
              <a:buClr>
                <a:srgbClr val="829733"/>
              </a:buClr>
              <a:buChar char="•"/>
              <a:tabLst>
                <a:tab pos="1059180" algn="l"/>
              </a:tabLst>
            </a:pPr>
            <a:r>
              <a:rPr sz="2600" spc="-10" dirty="0">
                <a:solidFill>
                  <a:srgbClr val="BD2624"/>
                </a:solidFill>
                <a:latin typeface="Calibri"/>
                <a:cs typeface="Calibri"/>
              </a:rPr>
              <a:t>Elongation</a:t>
            </a:r>
            <a:endParaRPr sz="2600">
              <a:latin typeface="Calibri"/>
              <a:cs typeface="Calibri"/>
            </a:endParaRPr>
          </a:p>
          <a:p>
            <a:pPr marL="1059815" indent="-321310">
              <a:lnSpc>
                <a:spcPct val="100000"/>
              </a:lnSpc>
              <a:spcBef>
                <a:spcPts val="1480"/>
              </a:spcBef>
              <a:buClr>
                <a:srgbClr val="7B911D"/>
              </a:buClr>
              <a:buChar char="•"/>
              <a:tabLst>
                <a:tab pos="1059815" algn="l"/>
              </a:tabLst>
            </a:pPr>
            <a:r>
              <a:rPr sz="2600" spc="-10" dirty="0">
                <a:solidFill>
                  <a:srgbClr val="BC181F"/>
                </a:solidFill>
                <a:latin typeface="Calibri"/>
                <a:cs typeface="Calibri"/>
              </a:rPr>
              <a:t>Termination</a:t>
            </a:r>
            <a:endParaRPr sz="2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965"/>
              </a:spcBef>
            </a:pPr>
            <a:endParaRPr sz="2600">
              <a:latin typeface="Calibri"/>
              <a:cs typeface="Calibri"/>
            </a:endParaRPr>
          </a:p>
          <a:p>
            <a:pPr marL="382905" marR="5080" indent="-370840">
              <a:lnSpc>
                <a:spcPts val="3300"/>
              </a:lnSpc>
              <a:buClr>
                <a:srgbClr val="879C24"/>
              </a:buClr>
              <a:buChar char="•"/>
              <a:tabLst>
                <a:tab pos="387985" algn="l"/>
              </a:tabLst>
            </a:pPr>
            <a:r>
              <a:rPr sz="2800" dirty="0">
                <a:latin typeface="Calibri"/>
                <a:cs typeface="Calibri"/>
              </a:rPr>
              <a:t>All</a:t>
            </a:r>
            <a:r>
              <a:rPr sz="2800" spc="-1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three</a:t>
            </a:r>
            <a:r>
              <a:rPr sz="2800" spc="-1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stages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require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protein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”factors”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that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aid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-1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15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translation 	process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31</a:t>
            </a:fld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496482" y="2585719"/>
            <a:ext cx="10007600" cy="0"/>
          </a:xfrm>
          <a:custGeom>
            <a:avLst/>
            <a:gdLst/>
            <a:ahLst/>
            <a:cxnLst/>
            <a:rect l="l" t="t" r="r" b="b"/>
            <a:pathLst>
              <a:path w="10007600">
                <a:moveTo>
                  <a:pt x="0" y="0"/>
                </a:moveTo>
                <a:lnTo>
                  <a:pt x="10007174" y="0"/>
                </a:lnTo>
              </a:path>
            </a:pathLst>
          </a:custGeom>
          <a:ln w="11853">
            <a:solidFill>
              <a:srgbClr val="858C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35411" y="576086"/>
            <a:ext cx="2272665" cy="7518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750" spc="-10" dirty="0">
                <a:solidFill>
                  <a:srgbClr val="0FB154"/>
                </a:solidFill>
              </a:rPr>
              <a:t>initiation</a:t>
            </a:r>
            <a:endParaRPr sz="4750"/>
          </a:p>
        </p:txBody>
      </p:sp>
      <p:sp>
        <p:nvSpPr>
          <p:cNvPr id="5" name="object 5"/>
          <p:cNvSpPr txBox="1"/>
          <p:nvPr/>
        </p:nvSpPr>
        <p:spPr>
          <a:xfrm>
            <a:off x="2252257" y="1267751"/>
            <a:ext cx="8616315" cy="5259705"/>
          </a:xfrm>
          <a:prstGeom prst="rect">
            <a:avLst/>
          </a:prstGeom>
        </p:spPr>
        <p:txBody>
          <a:bodyPr vert="horz" wrap="square" lIns="0" tIns="160655" rIns="0" bIns="0" rtlCol="0">
            <a:spAutoFit/>
          </a:bodyPr>
          <a:lstStyle/>
          <a:p>
            <a:pPr marL="320675" indent="-307975">
              <a:lnSpc>
                <a:spcPct val="100000"/>
              </a:lnSpc>
              <a:spcBef>
                <a:spcPts val="1265"/>
              </a:spcBef>
              <a:buClr>
                <a:srgbClr val="879A28"/>
              </a:buClr>
              <a:buChar char="•"/>
              <a:tabLst>
                <a:tab pos="320675" algn="l"/>
              </a:tabLst>
            </a:pPr>
            <a:r>
              <a:rPr sz="2800" spc="-10" dirty="0">
                <a:latin typeface="Calibri"/>
                <a:cs typeface="Calibri"/>
              </a:rPr>
              <a:t>Initiation</a:t>
            </a:r>
            <a:r>
              <a:rPr sz="2800" spc="-1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complex</a:t>
            </a:r>
            <a:endParaRPr sz="2800">
              <a:latin typeface="Calibri"/>
              <a:cs typeface="Calibri"/>
            </a:endParaRPr>
          </a:p>
          <a:p>
            <a:pPr marL="806450" lvl="1" indent="-311785">
              <a:lnSpc>
                <a:spcPct val="100000"/>
              </a:lnSpc>
              <a:spcBef>
                <a:spcPts val="1190"/>
              </a:spcBef>
              <a:buClr>
                <a:srgbClr val="8EA02F"/>
              </a:buClr>
              <a:buChar char="•"/>
              <a:tabLst>
                <a:tab pos="806450" algn="l"/>
              </a:tabLst>
            </a:pPr>
            <a:r>
              <a:rPr sz="2850" spc="-10" dirty="0">
                <a:solidFill>
                  <a:srgbClr val="852D2B"/>
                </a:solidFill>
                <a:latin typeface="Calibri"/>
                <a:cs typeface="Calibri"/>
              </a:rPr>
              <a:t>mRNA,</a:t>
            </a:r>
            <a:endParaRPr sz="2850">
              <a:latin typeface="Calibri"/>
              <a:cs typeface="Calibri"/>
            </a:endParaRPr>
          </a:p>
          <a:p>
            <a:pPr marL="804545" lvl="1" indent="-309245">
              <a:lnSpc>
                <a:spcPct val="100000"/>
              </a:lnSpc>
              <a:spcBef>
                <a:spcPts val="1280"/>
              </a:spcBef>
              <a:buClr>
                <a:srgbClr val="899936"/>
              </a:buClr>
              <a:buChar char="•"/>
              <a:tabLst>
                <a:tab pos="804545" algn="l"/>
              </a:tabLst>
            </a:pPr>
            <a:r>
              <a:rPr sz="2800" spc="90" dirty="0">
                <a:solidFill>
                  <a:srgbClr val="872428"/>
                </a:solidFill>
                <a:latin typeface="Calibri"/>
                <a:cs typeface="Calibri"/>
              </a:rPr>
              <a:t>a</a:t>
            </a:r>
            <a:r>
              <a:rPr sz="2800" spc="-150" dirty="0">
                <a:solidFill>
                  <a:srgbClr val="872428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A31F1C"/>
                </a:solidFill>
                <a:latin typeface="Calibri"/>
                <a:cs typeface="Calibri"/>
              </a:rPr>
              <a:t>tRNA</a:t>
            </a:r>
            <a:r>
              <a:rPr sz="2800" spc="45" dirty="0">
                <a:solidFill>
                  <a:srgbClr val="A31F1C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D32828"/>
                </a:solidFill>
                <a:latin typeface="Calibri"/>
                <a:cs typeface="Calibri"/>
              </a:rPr>
              <a:t>with</a:t>
            </a:r>
            <a:r>
              <a:rPr sz="2800" spc="-65" dirty="0">
                <a:solidFill>
                  <a:srgbClr val="D32828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A02426"/>
                </a:solidFill>
                <a:latin typeface="Calibri"/>
                <a:cs typeface="Calibri"/>
              </a:rPr>
              <a:t>the</a:t>
            </a:r>
            <a:r>
              <a:rPr sz="2800" spc="-130" dirty="0">
                <a:solidFill>
                  <a:srgbClr val="A02426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9A282F"/>
                </a:solidFill>
                <a:latin typeface="Calibri"/>
                <a:cs typeface="Calibri"/>
              </a:rPr>
              <a:t>first</a:t>
            </a:r>
            <a:r>
              <a:rPr sz="2800" spc="-114" dirty="0">
                <a:solidFill>
                  <a:srgbClr val="9A282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A52A2B"/>
                </a:solidFill>
                <a:latin typeface="Calibri"/>
                <a:cs typeface="Calibri"/>
              </a:rPr>
              <a:t>amino</a:t>
            </a:r>
            <a:r>
              <a:rPr sz="2800" spc="-140" dirty="0">
                <a:solidFill>
                  <a:srgbClr val="A52A2B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8E110E"/>
                </a:solidFill>
                <a:latin typeface="Calibri"/>
                <a:cs typeface="Calibri"/>
              </a:rPr>
              <a:t>acid,</a:t>
            </a:r>
            <a:endParaRPr sz="2800">
              <a:latin typeface="Calibri"/>
              <a:cs typeface="Calibri"/>
            </a:endParaRPr>
          </a:p>
          <a:p>
            <a:pPr marL="802640" lvl="1" indent="-307340">
              <a:lnSpc>
                <a:spcPct val="100000"/>
              </a:lnSpc>
              <a:spcBef>
                <a:spcPts val="1340"/>
              </a:spcBef>
              <a:buClr>
                <a:srgbClr val="87972F"/>
              </a:buClr>
              <a:buChar char="•"/>
              <a:tabLst>
                <a:tab pos="802640" algn="l"/>
              </a:tabLst>
            </a:pPr>
            <a:r>
              <a:rPr sz="2750" dirty="0">
                <a:solidFill>
                  <a:srgbClr val="C60E03"/>
                </a:solidFill>
                <a:latin typeface="Calibri"/>
                <a:cs typeface="Calibri"/>
              </a:rPr>
              <a:t>the</a:t>
            </a:r>
            <a:r>
              <a:rPr sz="2750" spc="-60" dirty="0">
                <a:solidFill>
                  <a:srgbClr val="C60E03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B61316"/>
                </a:solidFill>
                <a:latin typeface="Calibri"/>
                <a:cs typeface="Calibri"/>
              </a:rPr>
              <a:t>two </a:t>
            </a:r>
            <a:r>
              <a:rPr sz="2750" dirty="0">
                <a:solidFill>
                  <a:srgbClr val="972F31"/>
                </a:solidFill>
                <a:latin typeface="Calibri"/>
                <a:cs typeface="Calibri"/>
              </a:rPr>
              <a:t>ribosomal</a:t>
            </a:r>
            <a:r>
              <a:rPr sz="2750" spc="105" dirty="0">
                <a:solidFill>
                  <a:srgbClr val="972F31"/>
                </a:solidFill>
                <a:latin typeface="Calibri"/>
                <a:cs typeface="Calibri"/>
              </a:rPr>
              <a:t> </a:t>
            </a:r>
            <a:r>
              <a:rPr sz="2750" spc="-10" dirty="0">
                <a:solidFill>
                  <a:srgbClr val="A7282B"/>
                </a:solidFill>
                <a:latin typeface="Calibri"/>
                <a:cs typeface="Calibri"/>
              </a:rPr>
              <a:t>subunits</a:t>
            </a:r>
            <a:endParaRPr sz="2750">
              <a:latin typeface="Calibri"/>
              <a:cs typeface="Calibri"/>
            </a:endParaRPr>
          </a:p>
          <a:p>
            <a:pPr marL="385445" indent="-372110">
              <a:lnSpc>
                <a:spcPct val="100000"/>
              </a:lnSpc>
              <a:spcBef>
                <a:spcPts val="1150"/>
              </a:spcBef>
              <a:buClr>
                <a:srgbClr val="7C931A"/>
              </a:buClr>
              <a:buChar char="•"/>
              <a:tabLst>
                <a:tab pos="385445" algn="l"/>
              </a:tabLst>
            </a:pPr>
            <a:r>
              <a:rPr sz="2700" dirty="0">
                <a:latin typeface="Calibri"/>
                <a:cs typeface="Calibri"/>
              </a:rPr>
              <a:t>First,</a:t>
            </a:r>
            <a:r>
              <a:rPr sz="2700" spc="105" dirty="0">
                <a:latin typeface="Calibri"/>
                <a:cs typeface="Calibri"/>
              </a:rPr>
              <a:t> </a:t>
            </a:r>
            <a:r>
              <a:rPr sz="2700" spc="140" dirty="0">
                <a:solidFill>
                  <a:srgbClr val="286790"/>
                </a:solidFill>
                <a:latin typeface="Calibri"/>
                <a:cs typeface="Calibri"/>
              </a:rPr>
              <a:t>a</a:t>
            </a:r>
            <a:r>
              <a:rPr sz="2700" spc="-100" dirty="0">
                <a:solidFill>
                  <a:srgbClr val="286790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236091"/>
                </a:solidFill>
                <a:latin typeface="Calibri"/>
                <a:cs typeface="Calibri"/>
              </a:rPr>
              <a:t>small</a:t>
            </a:r>
            <a:r>
              <a:rPr sz="2700" spc="135" dirty="0">
                <a:solidFill>
                  <a:srgbClr val="236091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1F608C"/>
                </a:solidFill>
                <a:latin typeface="Calibri"/>
                <a:cs typeface="Calibri"/>
              </a:rPr>
              <a:t>ribosomal</a:t>
            </a:r>
            <a:r>
              <a:rPr sz="2700" spc="190" dirty="0">
                <a:solidFill>
                  <a:srgbClr val="1F608C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216289"/>
                </a:solidFill>
                <a:latin typeface="Calibri"/>
                <a:cs typeface="Calibri"/>
              </a:rPr>
              <a:t>subunit</a:t>
            </a:r>
            <a:r>
              <a:rPr sz="2700" spc="235" dirty="0">
                <a:solidFill>
                  <a:srgbClr val="216289"/>
                </a:solidFill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binds</a:t>
            </a:r>
            <a:r>
              <a:rPr sz="2700" spc="19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with</a:t>
            </a:r>
            <a:r>
              <a:rPr sz="2700" spc="145" dirty="0"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1F69A0"/>
                </a:solidFill>
                <a:latin typeface="Calibri"/>
                <a:cs typeface="Calibri"/>
              </a:rPr>
              <a:t>mRNA</a:t>
            </a:r>
            <a:r>
              <a:rPr sz="2700" spc="165" dirty="0">
                <a:solidFill>
                  <a:srgbClr val="1F69A0"/>
                </a:solidFill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and</a:t>
            </a:r>
            <a:r>
              <a:rPr sz="2700" spc="70" dirty="0">
                <a:latin typeface="Calibri"/>
                <a:cs typeface="Calibri"/>
              </a:rPr>
              <a:t> </a:t>
            </a:r>
            <a:r>
              <a:rPr sz="2700" spc="90" dirty="0">
                <a:solidFill>
                  <a:srgbClr val="286990"/>
                </a:solidFill>
                <a:latin typeface="Calibri"/>
                <a:cs typeface="Calibri"/>
              </a:rPr>
              <a:t>a</a:t>
            </a:r>
            <a:endParaRPr sz="2700">
              <a:latin typeface="Calibri"/>
              <a:cs typeface="Calibri"/>
            </a:endParaRPr>
          </a:p>
          <a:p>
            <a:pPr marL="388620">
              <a:lnSpc>
                <a:spcPct val="100000"/>
              </a:lnSpc>
              <a:spcBef>
                <a:spcPts val="60"/>
              </a:spcBef>
            </a:pPr>
            <a:r>
              <a:rPr sz="2600" spc="55" dirty="0">
                <a:solidFill>
                  <a:srgbClr val="31729C"/>
                </a:solidFill>
                <a:latin typeface="Calibri"/>
                <a:cs typeface="Calibri"/>
              </a:rPr>
              <a:t>special</a:t>
            </a:r>
            <a:r>
              <a:rPr sz="2600" spc="320" dirty="0">
                <a:solidFill>
                  <a:srgbClr val="31729C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18597C"/>
                </a:solidFill>
                <a:latin typeface="Calibri"/>
                <a:cs typeface="Calibri"/>
              </a:rPr>
              <a:t>initiator</a:t>
            </a:r>
            <a:r>
              <a:rPr sz="2600" spc="310" dirty="0">
                <a:solidFill>
                  <a:srgbClr val="18597C"/>
                </a:solidFill>
                <a:latin typeface="Calibri"/>
                <a:cs typeface="Calibri"/>
              </a:rPr>
              <a:t> </a:t>
            </a:r>
            <a:r>
              <a:rPr sz="2600" spc="55" dirty="0">
                <a:solidFill>
                  <a:srgbClr val="1C6EA8"/>
                </a:solidFill>
                <a:latin typeface="Calibri"/>
                <a:cs typeface="Calibri"/>
              </a:rPr>
              <a:t>tRNA</a:t>
            </a:r>
            <a:endParaRPr sz="2600">
              <a:latin typeface="Calibri"/>
              <a:cs typeface="Calibri"/>
            </a:endParaRPr>
          </a:p>
          <a:p>
            <a:pPr marL="386080" marR="528320" indent="-374015">
              <a:lnSpc>
                <a:spcPts val="3100"/>
              </a:lnSpc>
              <a:spcBef>
                <a:spcPts val="1500"/>
              </a:spcBef>
              <a:buClr>
                <a:srgbClr val="899E23"/>
              </a:buClr>
              <a:buChar char="•"/>
              <a:tabLst>
                <a:tab pos="387985" algn="l"/>
              </a:tabLst>
            </a:pPr>
            <a:r>
              <a:rPr sz="2800" dirty="0">
                <a:latin typeface="Calibri"/>
                <a:cs typeface="Calibri"/>
              </a:rPr>
              <a:t>Then</a:t>
            </a:r>
            <a:r>
              <a:rPr sz="2800" spc="-1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150" dirty="0"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367297"/>
                </a:solidFill>
                <a:latin typeface="Calibri"/>
                <a:cs typeface="Calibri"/>
              </a:rPr>
              <a:t>small</a:t>
            </a:r>
            <a:r>
              <a:rPr sz="2800" spc="-85" dirty="0">
                <a:solidFill>
                  <a:srgbClr val="367297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1F5D89"/>
                </a:solidFill>
                <a:latin typeface="Calibri"/>
                <a:cs typeface="Calibri"/>
              </a:rPr>
              <a:t>subunit</a:t>
            </a:r>
            <a:r>
              <a:rPr sz="2800" spc="-95" dirty="0">
                <a:solidFill>
                  <a:srgbClr val="1F5D89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moves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2D6790"/>
                </a:solidFill>
                <a:latin typeface="Calibri"/>
                <a:cs typeface="Calibri"/>
              </a:rPr>
              <a:t>along</a:t>
            </a:r>
            <a:r>
              <a:rPr sz="2800" spc="-85" dirty="0">
                <a:solidFill>
                  <a:srgbClr val="2D679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C69A7"/>
                </a:solidFill>
                <a:latin typeface="Calibri"/>
                <a:cs typeface="Calibri"/>
              </a:rPr>
              <a:t>the</a:t>
            </a:r>
            <a:r>
              <a:rPr sz="2800" spc="-145" dirty="0">
                <a:solidFill>
                  <a:srgbClr val="0C69A7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236290"/>
                </a:solidFill>
                <a:latin typeface="Calibri"/>
                <a:cs typeface="Calibri"/>
              </a:rPr>
              <a:t>mRNA</a:t>
            </a:r>
            <a:r>
              <a:rPr sz="2800" spc="-75" dirty="0">
                <a:solidFill>
                  <a:srgbClr val="23629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23709E"/>
                </a:solidFill>
                <a:latin typeface="Calibri"/>
                <a:cs typeface="Calibri"/>
              </a:rPr>
              <a:t>until</a:t>
            </a:r>
            <a:r>
              <a:rPr sz="2800" spc="-50" dirty="0">
                <a:solidFill>
                  <a:srgbClr val="23709E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it 	</a:t>
            </a:r>
            <a:r>
              <a:rPr sz="2800" spc="-10" dirty="0">
                <a:latin typeface="Calibri"/>
                <a:cs typeface="Calibri"/>
              </a:rPr>
              <a:t>reaches</a:t>
            </a:r>
            <a:r>
              <a:rPr sz="2800" spc="-10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155" dirty="0"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1C5B7E"/>
                </a:solidFill>
                <a:latin typeface="Calibri"/>
                <a:cs typeface="Calibri"/>
              </a:rPr>
              <a:t>start</a:t>
            </a:r>
            <a:r>
              <a:rPr sz="2800" spc="-114" dirty="0">
                <a:solidFill>
                  <a:srgbClr val="1C5B7E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2A6795"/>
                </a:solidFill>
                <a:latin typeface="Calibri"/>
                <a:cs typeface="Calibri"/>
              </a:rPr>
              <a:t>codon</a:t>
            </a:r>
            <a:r>
              <a:rPr sz="2800" spc="-75" dirty="0">
                <a:solidFill>
                  <a:srgbClr val="2A6795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215B8C"/>
                </a:solidFill>
                <a:latin typeface="Calibri"/>
                <a:cs typeface="Calibri"/>
              </a:rPr>
              <a:t>(AUG)</a:t>
            </a:r>
            <a:endParaRPr sz="2800">
              <a:latin typeface="Calibri"/>
              <a:cs typeface="Calibri"/>
            </a:endParaRPr>
          </a:p>
          <a:p>
            <a:pPr marL="383540" marR="5080" indent="-370205">
              <a:lnSpc>
                <a:spcPts val="3100"/>
              </a:lnSpc>
              <a:spcBef>
                <a:spcPts val="1400"/>
              </a:spcBef>
              <a:buChar char="•"/>
              <a:tabLst>
                <a:tab pos="383540" algn="l"/>
                <a:tab pos="385445" algn="l"/>
              </a:tabLst>
            </a:pPr>
            <a:r>
              <a:rPr sz="2700" dirty="0">
                <a:solidFill>
                  <a:srgbClr val="859926"/>
                </a:solidFill>
                <a:latin typeface="Calibri"/>
                <a:cs typeface="Calibri"/>
              </a:rPr>
              <a:t>	</a:t>
            </a:r>
            <a:r>
              <a:rPr sz="2700" dirty="0">
                <a:solidFill>
                  <a:srgbClr val="285B7B"/>
                </a:solidFill>
                <a:latin typeface="Calibri"/>
                <a:cs typeface="Calibri"/>
              </a:rPr>
              <a:t>Initiation</a:t>
            </a:r>
            <a:r>
              <a:rPr sz="2700" spc="65" dirty="0">
                <a:solidFill>
                  <a:srgbClr val="285B7B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1366AC"/>
                </a:solidFill>
                <a:latin typeface="Calibri"/>
                <a:cs typeface="Calibri"/>
              </a:rPr>
              <a:t>factors</a:t>
            </a:r>
            <a:r>
              <a:rPr sz="2700" spc="170" dirty="0">
                <a:solidFill>
                  <a:srgbClr val="1366AC"/>
                </a:solidFill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bring</a:t>
            </a:r>
            <a:r>
              <a:rPr sz="2700" spc="11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in</a:t>
            </a:r>
            <a:r>
              <a:rPr sz="2700" spc="5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the</a:t>
            </a:r>
            <a:r>
              <a:rPr sz="2700" spc="10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large</a:t>
            </a:r>
            <a:r>
              <a:rPr sz="2700" spc="15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subunit</a:t>
            </a:r>
            <a:r>
              <a:rPr sz="2700" spc="23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that</a:t>
            </a:r>
            <a:r>
              <a:rPr sz="2700" spc="40" dirty="0"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31709C"/>
                </a:solidFill>
                <a:latin typeface="Calibri"/>
                <a:cs typeface="Calibri"/>
              </a:rPr>
              <a:t>completes </a:t>
            </a:r>
            <a:r>
              <a:rPr sz="2700" dirty="0">
                <a:solidFill>
                  <a:srgbClr val="1F6BA1"/>
                </a:solidFill>
                <a:latin typeface="Calibri"/>
                <a:cs typeface="Calibri"/>
              </a:rPr>
              <a:t>the</a:t>
            </a:r>
            <a:r>
              <a:rPr sz="2700" spc="90" dirty="0">
                <a:solidFill>
                  <a:srgbClr val="1F6BA1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266090"/>
                </a:solidFill>
                <a:latin typeface="Calibri"/>
                <a:cs typeface="Calibri"/>
              </a:rPr>
              <a:t>translation</a:t>
            </a:r>
            <a:r>
              <a:rPr sz="2700" spc="290" dirty="0">
                <a:solidFill>
                  <a:srgbClr val="266090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285982"/>
                </a:solidFill>
                <a:latin typeface="Calibri"/>
                <a:cs typeface="Calibri"/>
              </a:rPr>
              <a:t>initiation</a:t>
            </a:r>
            <a:r>
              <a:rPr sz="2700" spc="265" dirty="0">
                <a:solidFill>
                  <a:srgbClr val="285982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236095"/>
                </a:solidFill>
                <a:latin typeface="Calibri"/>
                <a:cs typeface="Calibri"/>
              </a:rPr>
              <a:t>complex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32</a:t>
            </a:fld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93900" y="1714500"/>
            <a:ext cx="5245100" cy="37719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480300" y="2019300"/>
            <a:ext cx="3467100" cy="3289300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2942589" y="3683634"/>
            <a:ext cx="575310" cy="0"/>
          </a:xfrm>
          <a:custGeom>
            <a:avLst/>
            <a:gdLst/>
            <a:ahLst/>
            <a:cxnLst/>
            <a:rect l="l" t="t" r="r" b="b"/>
            <a:pathLst>
              <a:path w="575310">
                <a:moveTo>
                  <a:pt x="0" y="0"/>
                </a:moveTo>
                <a:lnTo>
                  <a:pt x="574886" y="0"/>
                </a:lnTo>
              </a:path>
            </a:pathLst>
          </a:custGeom>
          <a:ln w="3175">
            <a:solidFill>
              <a:srgbClr val="4F4F4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951721" y="3202164"/>
            <a:ext cx="987425" cy="12503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2520"/>
              </a:lnSpc>
              <a:spcBef>
                <a:spcPts val="135"/>
              </a:spcBef>
            </a:pPr>
            <a:r>
              <a:rPr sz="2200" spc="-30" dirty="0">
                <a:latin typeface="Cambria"/>
                <a:cs typeface="Cambria"/>
              </a:rPr>
              <a:t>Initiator</a:t>
            </a:r>
            <a:endParaRPr sz="2200">
              <a:latin typeface="Cambria"/>
              <a:cs typeface="Cambria"/>
            </a:endParaRPr>
          </a:p>
          <a:p>
            <a:pPr marL="316230">
              <a:lnSpc>
                <a:spcPts val="2520"/>
              </a:lnSpc>
            </a:pPr>
            <a:r>
              <a:rPr sz="2200" spc="-20" dirty="0">
                <a:latin typeface="Cambria"/>
                <a:cs typeface="Cambria"/>
              </a:rPr>
              <a:t>tRNA</a:t>
            </a:r>
            <a:endParaRPr sz="2200">
              <a:latin typeface="Cambria"/>
              <a:cs typeface="Cambria"/>
            </a:endParaRPr>
          </a:p>
          <a:p>
            <a:pPr marL="208915">
              <a:lnSpc>
                <a:spcPct val="100000"/>
              </a:lnSpc>
              <a:spcBef>
                <a:spcPts val="2110"/>
              </a:spcBef>
            </a:pPr>
            <a:r>
              <a:rPr sz="2050" spc="55" dirty="0">
                <a:latin typeface="Cambria"/>
                <a:cs typeface="Cambria"/>
              </a:rPr>
              <a:t>mRNA</a:t>
            </a:r>
            <a:endParaRPr sz="2050">
              <a:latin typeface="Cambria"/>
              <a:cs typeface="Cambr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83606" y="4833937"/>
            <a:ext cx="1369695" cy="3587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150" spc="-25" dirty="0">
                <a:solidFill>
                  <a:srgbClr val="180100"/>
                </a:solidFill>
                <a:latin typeface="Cambria"/>
                <a:cs typeface="Cambria"/>
              </a:rPr>
              <a:t>Start</a:t>
            </a:r>
            <a:r>
              <a:rPr sz="2150" spc="-50" dirty="0">
                <a:solidFill>
                  <a:srgbClr val="180100"/>
                </a:solidFill>
                <a:latin typeface="Cambria"/>
                <a:cs typeface="Cambria"/>
              </a:rPr>
              <a:t> </a:t>
            </a:r>
            <a:r>
              <a:rPr sz="2150" spc="-10" dirty="0">
                <a:solidFill>
                  <a:srgbClr val="160000"/>
                </a:solidFill>
                <a:latin typeface="Cambria"/>
                <a:cs typeface="Cambria"/>
              </a:rPr>
              <a:t>codon</a:t>
            </a:r>
            <a:endParaRPr sz="2150">
              <a:latin typeface="Cambria"/>
              <a:cs typeface="Cambr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65327" y="5493279"/>
            <a:ext cx="2191385" cy="314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dirty="0">
                <a:latin typeface="Arial MT"/>
                <a:cs typeface="Arial MT"/>
              </a:rPr>
              <a:t>mRNA</a:t>
            </a:r>
            <a:r>
              <a:rPr sz="1900" spc="110" dirty="0">
                <a:latin typeface="Arial MT"/>
                <a:cs typeface="Arial MT"/>
              </a:rPr>
              <a:t> </a:t>
            </a:r>
            <a:r>
              <a:rPr sz="1900" spc="90" dirty="0">
                <a:latin typeface="Arial MT"/>
                <a:cs typeface="Arial MT"/>
              </a:rPr>
              <a:t>binding</a:t>
            </a:r>
            <a:r>
              <a:rPr sz="1900" spc="220" dirty="0">
                <a:latin typeface="Arial MT"/>
                <a:cs typeface="Arial MT"/>
              </a:rPr>
              <a:t> </a:t>
            </a:r>
            <a:r>
              <a:rPr sz="1900" spc="-20" dirty="0">
                <a:latin typeface="Arial MT"/>
                <a:cs typeface="Arial MT"/>
              </a:rPr>
              <a:t>site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865032" y="3557058"/>
            <a:ext cx="1327785" cy="3365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799465" algn="l"/>
              </a:tabLst>
            </a:pPr>
            <a:r>
              <a:rPr sz="2050" spc="55" dirty="0">
                <a:solidFill>
                  <a:srgbClr val="211C00"/>
                </a:solidFill>
                <a:latin typeface="Cambria"/>
                <a:cs typeface="Cambria"/>
              </a:rPr>
              <a:t>GT</a:t>
            </a:r>
            <a:r>
              <a:rPr sz="2050" dirty="0">
                <a:solidFill>
                  <a:srgbClr val="211C00"/>
                </a:solidFill>
                <a:latin typeface="Cambria"/>
                <a:cs typeface="Cambria"/>
              </a:rPr>
              <a:t>	</a:t>
            </a:r>
            <a:r>
              <a:rPr sz="2050" spc="55" dirty="0">
                <a:latin typeface="Cambria"/>
                <a:cs typeface="Cambria"/>
              </a:rPr>
              <a:t>GDP</a:t>
            </a:r>
            <a:endParaRPr sz="2050">
              <a:latin typeface="Cambria"/>
              <a:cs typeface="Cambri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078182" y="5087584"/>
            <a:ext cx="1160145" cy="924560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15875" marR="5080" indent="-3175">
              <a:lnSpc>
                <a:spcPts val="2300"/>
              </a:lnSpc>
              <a:spcBef>
                <a:spcPts val="350"/>
              </a:spcBef>
            </a:pPr>
            <a:r>
              <a:rPr sz="2100" spc="-10" dirty="0">
                <a:latin typeface="Cambria"/>
                <a:cs typeface="Cambria"/>
              </a:rPr>
              <a:t>Small </a:t>
            </a:r>
            <a:r>
              <a:rPr sz="1950" spc="-10" dirty="0">
                <a:latin typeface="Cambria"/>
                <a:cs typeface="Cambria"/>
              </a:rPr>
              <a:t>ribosomal subunit</a:t>
            </a:r>
            <a:endParaRPr sz="1950">
              <a:latin typeface="Cambria"/>
              <a:cs typeface="Cambri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567676" y="2292879"/>
            <a:ext cx="668655" cy="314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spc="75" dirty="0">
                <a:latin typeface="Cambria"/>
                <a:cs typeface="Cambria"/>
              </a:rPr>
              <a:t>P</a:t>
            </a:r>
            <a:r>
              <a:rPr sz="1900" spc="150" dirty="0">
                <a:latin typeface="Cambria"/>
                <a:cs typeface="Cambria"/>
              </a:rPr>
              <a:t> </a:t>
            </a:r>
            <a:r>
              <a:rPr sz="1900" spc="80" dirty="0">
                <a:latin typeface="Cambria"/>
                <a:cs typeface="Cambria"/>
              </a:rPr>
              <a:t>site</a:t>
            </a:r>
            <a:endParaRPr sz="1900">
              <a:latin typeface="Cambria"/>
              <a:cs typeface="Cambri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856847" y="1429279"/>
            <a:ext cx="1160145" cy="60642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indent="1270">
              <a:lnSpc>
                <a:spcPct val="100899"/>
              </a:lnSpc>
              <a:spcBef>
                <a:spcPts val="75"/>
              </a:spcBef>
            </a:pPr>
            <a:r>
              <a:rPr sz="1900" spc="55" dirty="0">
                <a:latin typeface="Cambria"/>
                <a:cs typeface="Cambria"/>
              </a:rPr>
              <a:t>ribosomal </a:t>
            </a:r>
            <a:r>
              <a:rPr sz="1900" spc="60" dirty="0">
                <a:latin typeface="Cambria"/>
                <a:cs typeface="Cambria"/>
              </a:rPr>
              <a:t>subunit</a:t>
            </a:r>
            <a:endParaRPr sz="1900">
              <a:latin typeface="Cambria"/>
              <a:cs typeface="Cambri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523339" y="5493279"/>
            <a:ext cx="3446779" cy="314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dirty="0">
                <a:latin typeface="Cambria"/>
                <a:cs typeface="Cambria"/>
              </a:rPr>
              <a:t>Translation</a:t>
            </a:r>
            <a:r>
              <a:rPr sz="1900" spc="160" dirty="0">
                <a:latin typeface="Cambria"/>
                <a:cs typeface="Cambria"/>
              </a:rPr>
              <a:t>  </a:t>
            </a:r>
            <a:r>
              <a:rPr sz="1900" dirty="0">
                <a:latin typeface="Cambria"/>
                <a:cs typeface="Cambria"/>
              </a:rPr>
              <a:t>initiation</a:t>
            </a:r>
            <a:r>
              <a:rPr sz="1900" spc="175" dirty="0">
                <a:latin typeface="Cambria"/>
                <a:cs typeface="Cambria"/>
              </a:rPr>
              <a:t>  </a:t>
            </a:r>
            <a:r>
              <a:rPr sz="1900" spc="80" dirty="0">
                <a:latin typeface="Cambria"/>
                <a:cs typeface="Cambria"/>
              </a:rPr>
              <a:t>complex</a:t>
            </a:r>
            <a:endParaRPr sz="1900">
              <a:latin typeface="Cambria"/>
              <a:cs typeface="Cambria"/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33</a:t>
            </a:fld>
            <a:endParaRPr lang="en-US"/>
          </a:p>
        </p:txBody>
      </p:sp>
      <p:pic>
        <p:nvPicPr>
          <p:cNvPr id="1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508337" y="2581274"/>
            <a:ext cx="474345" cy="0"/>
          </a:xfrm>
          <a:custGeom>
            <a:avLst/>
            <a:gdLst/>
            <a:ahLst/>
            <a:cxnLst/>
            <a:rect l="l" t="t" r="r" b="b"/>
            <a:pathLst>
              <a:path w="474344">
                <a:moveTo>
                  <a:pt x="0" y="0"/>
                </a:moveTo>
                <a:lnTo>
                  <a:pt x="474133" y="0"/>
                </a:lnTo>
              </a:path>
            </a:pathLst>
          </a:custGeom>
          <a:ln w="3175">
            <a:solidFill>
              <a:srgbClr val="974B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3031489" y="2579792"/>
            <a:ext cx="1958975" cy="3175"/>
            <a:chOff x="3031489" y="2579792"/>
            <a:chExt cx="1958975" cy="3175"/>
          </a:xfrm>
        </p:grpSpPr>
        <p:sp>
          <p:nvSpPr>
            <p:cNvPr id="5" name="object 5"/>
            <p:cNvSpPr/>
            <p:nvPr/>
          </p:nvSpPr>
          <p:spPr>
            <a:xfrm>
              <a:off x="3031489" y="2581274"/>
              <a:ext cx="957580" cy="0"/>
            </a:xfrm>
            <a:custGeom>
              <a:avLst/>
              <a:gdLst/>
              <a:ahLst/>
              <a:cxnLst/>
              <a:rect l="l" t="t" r="r" b="b"/>
              <a:pathLst>
                <a:path w="957579">
                  <a:moveTo>
                    <a:pt x="0" y="0"/>
                  </a:moveTo>
                  <a:lnTo>
                    <a:pt x="957156" y="0"/>
                  </a:lnTo>
                </a:path>
              </a:pathLst>
            </a:custGeom>
            <a:ln w="3175">
              <a:solidFill>
                <a:srgbClr val="974B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009389" y="2581274"/>
              <a:ext cx="981075" cy="0"/>
            </a:xfrm>
            <a:custGeom>
              <a:avLst/>
              <a:gdLst/>
              <a:ahLst/>
              <a:cxnLst/>
              <a:rect l="l" t="t" r="r" b="b"/>
              <a:pathLst>
                <a:path w="981075">
                  <a:moveTo>
                    <a:pt x="0" y="0"/>
                  </a:moveTo>
                  <a:lnTo>
                    <a:pt x="980863" y="0"/>
                  </a:lnTo>
                </a:path>
              </a:pathLst>
            </a:custGeom>
            <a:ln w="3175">
              <a:solidFill>
                <a:srgbClr val="974B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63588" y="728486"/>
            <a:ext cx="2647315" cy="7518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750" spc="-10" dirty="0">
                <a:solidFill>
                  <a:srgbClr val="03B652"/>
                </a:solidFill>
              </a:rPr>
              <a:t>Elongation</a:t>
            </a:r>
            <a:endParaRPr sz="4750"/>
          </a:p>
        </p:txBody>
      </p:sp>
      <p:sp>
        <p:nvSpPr>
          <p:cNvPr id="8" name="object 8"/>
          <p:cNvSpPr txBox="1"/>
          <p:nvPr/>
        </p:nvSpPr>
        <p:spPr>
          <a:xfrm>
            <a:off x="1464857" y="1819980"/>
            <a:ext cx="10014585" cy="4252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2905" indent="-370205">
              <a:lnSpc>
                <a:spcPct val="100000"/>
              </a:lnSpc>
              <a:spcBef>
                <a:spcPts val="120"/>
              </a:spcBef>
              <a:buClr>
                <a:srgbClr val="7E901F"/>
              </a:buClr>
              <a:buChar char="•"/>
              <a:tabLst>
                <a:tab pos="382905" algn="l"/>
              </a:tabLst>
            </a:pPr>
            <a:r>
              <a:rPr sz="2800" dirty="0">
                <a:solidFill>
                  <a:srgbClr val="CD1D24"/>
                </a:solidFill>
                <a:latin typeface="Calibri"/>
                <a:cs typeface="Calibri"/>
              </a:rPr>
              <a:t>Amino</a:t>
            </a:r>
            <a:r>
              <a:rPr sz="2800" spc="-100" dirty="0">
                <a:solidFill>
                  <a:srgbClr val="CD1D24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BF3D44"/>
                </a:solidFill>
                <a:latin typeface="Calibri"/>
                <a:cs typeface="Calibri"/>
              </a:rPr>
              <a:t>acids</a:t>
            </a:r>
            <a:r>
              <a:rPr sz="2800" spc="-65" dirty="0">
                <a:solidFill>
                  <a:srgbClr val="BF3D44"/>
                </a:solidFill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are</a:t>
            </a:r>
            <a:r>
              <a:rPr sz="2800" spc="-140" dirty="0"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A8181A"/>
                </a:solidFill>
                <a:latin typeface="Calibri"/>
                <a:cs typeface="Calibri"/>
              </a:rPr>
              <a:t>added</a:t>
            </a:r>
            <a:r>
              <a:rPr sz="2800" spc="-45" dirty="0">
                <a:solidFill>
                  <a:srgbClr val="A8181A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9C1A23"/>
                </a:solidFill>
                <a:latin typeface="Calibri"/>
                <a:cs typeface="Calibri"/>
              </a:rPr>
              <a:t>one</a:t>
            </a:r>
            <a:r>
              <a:rPr sz="2800" spc="-125" dirty="0">
                <a:solidFill>
                  <a:srgbClr val="9C1A23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C41518"/>
                </a:solidFill>
                <a:latin typeface="Calibri"/>
                <a:cs typeface="Calibri"/>
              </a:rPr>
              <a:t>by</a:t>
            </a:r>
            <a:r>
              <a:rPr sz="2800" spc="-70" dirty="0">
                <a:solidFill>
                  <a:srgbClr val="C41518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A81C1F"/>
                </a:solidFill>
                <a:latin typeface="Calibri"/>
                <a:cs typeface="Calibri"/>
              </a:rPr>
              <a:t>one</a:t>
            </a:r>
            <a:r>
              <a:rPr sz="2800" spc="-145" dirty="0">
                <a:solidFill>
                  <a:srgbClr val="A81C1F"/>
                </a:solidFill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-1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14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preceding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A11C1C"/>
                </a:solidFill>
                <a:latin typeface="Calibri"/>
                <a:cs typeface="Calibri"/>
              </a:rPr>
              <a:t>amino</a:t>
            </a:r>
            <a:r>
              <a:rPr sz="2800" spc="-100" dirty="0">
                <a:solidFill>
                  <a:srgbClr val="A11C1C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9E282F"/>
                </a:solidFill>
                <a:latin typeface="Calibri"/>
                <a:cs typeface="Calibri"/>
              </a:rPr>
              <a:t>acid</a:t>
            </a:r>
            <a:r>
              <a:rPr sz="2800" spc="-90" dirty="0">
                <a:solidFill>
                  <a:srgbClr val="9E282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BA2833"/>
                </a:solidFill>
                <a:latin typeface="Calibri"/>
                <a:cs typeface="Calibri"/>
              </a:rPr>
              <a:t>at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20"/>
              </a:spcBef>
              <a:buFont typeface="Calibri"/>
              <a:buChar char="•"/>
            </a:pPr>
            <a:endParaRPr sz="2800">
              <a:latin typeface="Calibri"/>
              <a:cs typeface="Calibri"/>
            </a:endParaRPr>
          </a:p>
          <a:p>
            <a:pPr marL="384175" indent="-371475">
              <a:lnSpc>
                <a:spcPts val="3354"/>
              </a:lnSpc>
              <a:buClr>
                <a:srgbClr val="809323"/>
              </a:buClr>
              <a:buChar char="•"/>
              <a:tabLst>
                <a:tab pos="384175" algn="l"/>
              </a:tabLst>
            </a:pPr>
            <a:r>
              <a:rPr sz="2800" dirty="0">
                <a:solidFill>
                  <a:srgbClr val="9A1F16"/>
                </a:solidFill>
                <a:latin typeface="Calibri"/>
                <a:cs typeface="Calibri"/>
              </a:rPr>
              <a:t>Each</a:t>
            </a:r>
            <a:r>
              <a:rPr sz="2800" spc="-140" dirty="0">
                <a:solidFill>
                  <a:srgbClr val="9A1F16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9A131A"/>
                </a:solidFill>
                <a:latin typeface="Calibri"/>
                <a:cs typeface="Calibri"/>
              </a:rPr>
              <a:t>addition</a:t>
            </a:r>
            <a:r>
              <a:rPr sz="2800" spc="-15" dirty="0">
                <a:solidFill>
                  <a:srgbClr val="9A131A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933334"/>
                </a:solidFill>
                <a:latin typeface="Calibri"/>
                <a:cs typeface="Calibri"/>
              </a:rPr>
              <a:t>involves</a:t>
            </a:r>
            <a:r>
              <a:rPr sz="2800" spc="-80" dirty="0">
                <a:solidFill>
                  <a:srgbClr val="933334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proteins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called</a:t>
            </a:r>
            <a:r>
              <a:rPr sz="2800" spc="-150" dirty="0"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AC2326"/>
                </a:solidFill>
                <a:latin typeface="Calibri"/>
                <a:cs typeface="Calibri"/>
              </a:rPr>
              <a:t>elongation</a:t>
            </a:r>
            <a:r>
              <a:rPr sz="2800" spc="-100" dirty="0">
                <a:solidFill>
                  <a:srgbClr val="AC2326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BC211F"/>
                </a:solidFill>
                <a:latin typeface="Calibri"/>
                <a:cs typeface="Calibri"/>
              </a:rPr>
              <a:t>factors</a:t>
            </a:r>
            <a:r>
              <a:rPr sz="2800" spc="-90" dirty="0">
                <a:solidFill>
                  <a:srgbClr val="BC211F"/>
                </a:solidFill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-150" dirty="0"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A01A1F"/>
                </a:solidFill>
                <a:latin typeface="Calibri"/>
                <a:cs typeface="Calibri"/>
              </a:rPr>
              <a:t>occurs</a:t>
            </a:r>
            <a:endParaRPr sz="2800">
              <a:latin typeface="Calibri"/>
              <a:cs typeface="Calibri"/>
            </a:endParaRPr>
          </a:p>
          <a:p>
            <a:pPr marL="391795">
              <a:lnSpc>
                <a:spcPts val="3295"/>
              </a:lnSpc>
            </a:pPr>
            <a:r>
              <a:rPr sz="2750" dirty="0">
                <a:solidFill>
                  <a:srgbClr val="B8261F"/>
                </a:solidFill>
                <a:latin typeface="Calibri"/>
                <a:cs typeface="Calibri"/>
              </a:rPr>
              <a:t>in</a:t>
            </a:r>
            <a:r>
              <a:rPr sz="2750" spc="-85" dirty="0">
                <a:solidFill>
                  <a:srgbClr val="B8261F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A80808"/>
                </a:solidFill>
                <a:latin typeface="Calibri"/>
                <a:cs typeface="Calibri"/>
              </a:rPr>
              <a:t>three</a:t>
            </a:r>
            <a:r>
              <a:rPr sz="2750" spc="-10" dirty="0">
                <a:solidFill>
                  <a:srgbClr val="A80808"/>
                </a:solidFill>
                <a:latin typeface="Calibri"/>
                <a:cs typeface="Calibri"/>
              </a:rPr>
              <a:t> </a:t>
            </a:r>
            <a:r>
              <a:rPr sz="2750" spc="-10" dirty="0">
                <a:solidFill>
                  <a:srgbClr val="AF2D2D"/>
                </a:solidFill>
                <a:latin typeface="Calibri"/>
                <a:cs typeface="Calibri"/>
              </a:rPr>
              <a:t>steps:</a:t>
            </a:r>
            <a:endParaRPr sz="2750">
              <a:latin typeface="Calibri"/>
              <a:cs typeface="Calibri"/>
            </a:endParaRPr>
          </a:p>
          <a:p>
            <a:pPr marL="678180" lvl="1" indent="-374015">
              <a:lnSpc>
                <a:spcPct val="100000"/>
              </a:lnSpc>
              <a:spcBef>
                <a:spcPts val="1350"/>
              </a:spcBef>
              <a:buClr>
                <a:srgbClr val="899A34"/>
              </a:buClr>
              <a:buChar char="•"/>
              <a:tabLst>
                <a:tab pos="678180" algn="l"/>
              </a:tabLst>
            </a:pPr>
            <a:r>
              <a:rPr sz="2800" spc="-10" dirty="0">
                <a:solidFill>
                  <a:srgbClr val="1C5B85"/>
                </a:solidFill>
                <a:latin typeface="Calibri"/>
                <a:cs typeface="Calibri"/>
              </a:rPr>
              <a:t>codon</a:t>
            </a:r>
            <a:r>
              <a:rPr sz="2800" spc="-114" dirty="0">
                <a:solidFill>
                  <a:srgbClr val="1C5B85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21668C"/>
                </a:solidFill>
                <a:latin typeface="Calibri"/>
                <a:cs typeface="Calibri"/>
              </a:rPr>
              <a:t>recognition</a:t>
            </a:r>
            <a:endParaRPr sz="2800">
              <a:latin typeface="Calibri"/>
              <a:cs typeface="Calibri"/>
            </a:endParaRPr>
          </a:p>
          <a:p>
            <a:pPr marL="679450" lvl="1" indent="-375285">
              <a:lnSpc>
                <a:spcPct val="100000"/>
              </a:lnSpc>
              <a:spcBef>
                <a:spcPts val="1240"/>
              </a:spcBef>
              <a:buClr>
                <a:srgbClr val="829323"/>
              </a:buClr>
              <a:buChar char="•"/>
              <a:tabLst>
                <a:tab pos="679450" algn="l"/>
              </a:tabLst>
            </a:pPr>
            <a:r>
              <a:rPr sz="2800" spc="-10" dirty="0">
                <a:solidFill>
                  <a:srgbClr val="2872A0"/>
                </a:solidFill>
                <a:latin typeface="Calibri"/>
                <a:cs typeface="Calibri"/>
              </a:rPr>
              <a:t>peptide</a:t>
            </a:r>
            <a:r>
              <a:rPr sz="2800" spc="-125" dirty="0">
                <a:solidFill>
                  <a:srgbClr val="2872A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216EA3"/>
                </a:solidFill>
                <a:latin typeface="Calibri"/>
                <a:cs typeface="Calibri"/>
              </a:rPr>
              <a:t>bond</a:t>
            </a:r>
            <a:r>
              <a:rPr sz="2800" spc="-140" dirty="0">
                <a:solidFill>
                  <a:srgbClr val="216EA3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1A77BA"/>
                </a:solidFill>
                <a:latin typeface="Calibri"/>
                <a:cs typeface="Calibri"/>
              </a:rPr>
              <a:t>formation</a:t>
            </a:r>
            <a:endParaRPr sz="2800">
              <a:latin typeface="Calibri"/>
              <a:cs typeface="Calibri"/>
            </a:endParaRPr>
          </a:p>
          <a:p>
            <a:pPr marL="675005" lvl="1" indent="-370840">
              <a:lnSpc>
                <a:spcPct val="100000"/>
              </a:lnSpc>
              <a:spcBef>
                <a:spcPts val="1240"/>
              </a:spcBef>
              <a:buClr>
                <a:srgbClr val="778A16"/>
              </a:buClr>
              <a:buChar char="•"/>
              <a:tabLst>
                <a:tab pos="675005" algn="l"/>
              </a:tabLst>
            </a:pPr>
            <a:r>
              <a:rPr sz="2800" spc="-10" dirty="0">
                <a:solidFill>
                  <a:srgbClr val="0E6EB5"/>
                </a:solidFill>
                <a:latin typeface="Calibri"/>
                <a:cs typeface="Calibri"/>
              </a:rPr>
              <a:t>translocation</a:t>
            </a:r>
            <a:endParaRPr sz="2800">
              <a:latin typeface="Calibri"/>
              <a:cs typeface="Calibri"/>
            </a:endParaRPr>
          </a:p>
          <a:p>
            <a:pPr marL="386080" indent="-373380">
              <a:lnSpc>
                <a:spcPct val="100000"/>
              </a:lnSpc>
              <a:spcBef>
                <a:spcPts val="1340"/>
              </a:spcBef>
              <a:buClr>
                <a:srgbClr val="829323"/>
              </a:buClr>
              <a:buChar char="•"/>
              <a:tabLst>
                <a:tab pos="386080" algn="l"/>
              </a:tabLst>
            </a:pPr>
            <a:r>
              <a:rPr sz="2800" spc="-40" dirty="0">
                <a:latin typeface="Calibri"/>
                <a:cs typeface="Calibri"/>
              </a:rPr>
              <a:t>Translation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proceeds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along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105" dirty="0"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B31D1F"/>
                </a:solidFill>
                <a:latin typeface="Calibri"/>
                <a:cs typeface="Calibri"/>
              </a:rPr>
              <a:t>mRNA</a:t>
            </a:r>
            <a:r>
              <a:rPr sz="2800" spc="-10" dirty="0">
                <a:solidFill>
                  <a:srgbClr val="B31D1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932A2F"/>
                </a:solidFill>
                <a:latin typeface="Calibri"/>
                <a:cs typeface="Calibri"/>
              </a:rPr>
              <a:t>in</a:t>
            </a:r>
            <a:r>
              <a:rPr sz="2800" spc="-100" dirty="0">
                <a:solidFill>
                  <a:srgbClr val="932A2F"/>
                </a:solidFill>
                <a:latin typeface="Calibri"/>
                <a:cs typeface="Calibri"/>
              </a:rPr>
              <a:t> </a:t>
            </a:r>
            <a:r>
              <a:rPr sz="2800" spc="90" dirty="0">
                <a:solidFill>
                  <a:srgbClr val="AC1318"/>
                </a:solidFill>
                <a:latin typeface="Calibri"/>
                <a:cs typeface="Calibri"/>
              </a:rPr>
              <a:t>a</a:t>
            </a:r>
            <a:r>
              <a:rPr sz="2800" spc="-150" dirty="0">
                <a:solidFill>
                  <a:srgbClr val="AC1318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A31C1A"/>
                </a:solidFill>
                <a:latin typeface="Calibri"/>
                <a:cs typeface="Calibri"/>
              </a:rPr>
              <a:t>5’</a:t>
            </a:r>
            <a:r>
              <a:rPr sz="2800" spc="-140" dirty="0">
                <a:solidFill>
                  <a:srgbClr val="A31C1A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930C0F"/>
                </a:solidFill>
                <a:latin typeface="Calibri"/>
                <a:cs typeface="Calibri"/>
              </a:rPr>
              <a:t>to</a:t>
            </a:r>
            <a:r>
              <a:rPr sz="2800" spc="-135" dirty="0">
                <a:solidFill>
                  <a:srgbClr val="930C0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BF2423"/>
                </a:solidFill>
                <a:latin typeface="Calibri"/>
                <a:cs typeface="Calibri"/>
              </a:rPr>
              <a:t>3’</a:t>
            </a:r>
            <a:r>
              <a:rPr sz="2800" spc="-95" dirty="0">
                <a:solidFill>
                  <a:srgbClr val="BF2423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BD1818"/>
                </a:solidFill>
                <a:latin typeface="Calibri"/>
                <a:cs typeface="Calibri"/>
              </a:rPr>
              <a:t>direction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34</a:t>
            </a:fld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10200" y="203200"/>
            <a:ext cx="2743200" cy="20447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18500" y="203200"/>
            <a:ext cx="279400" cy="355600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1508337" y="2578311"/>
            <a:ext cx="842010" cy="0"/>
          </a:xfrm>
          <a:custGeom>
            <a:avLst/>
            <a:gdLst/>
            <a:ahLst/>
            <a:cxnLst/>
            <a:rect l="l" t="t" r="r" b="b"/>
            <a:pathLst>
              <a:path w="842010">
                <a:moveTo>
                  <a:pt x="0" y="0"/>
                </a:moveTo>
                <a:lnTo>
                  <a:pt x="841586" y="0"/>
                </a:lnTo>
              </a:path>
            </a:pathLst>
          </a:custGeom>
          <a:ln w="3175">
            <a:solidFill>
              <a:srgbClr val="838C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665037" y="2578311"/>
            <a:ext cx="842010" cy="0"/>
          </a:xfrm>
          <a:custGeom>
            <a:avLst/>
            <a:gdLst/>
            <a:ahLst/>
            <a:cxnLst/>
            <a:rect l="l" t="t" r="r" b="b"/>
            <a:pathLst>
              <a:path w="842009">
                <a:moveTo>
                  <a:pt x="0" y="0"/>
                </a:moveTo>
                <a:lnTo>
                  <a:pt x="841586" y="0"/>
                </a:lnTo>
              </a:path>
            </a:pathLst>
          </a:custGeom>
          <a:ln w="3175">
            <a:solidFill>
              <a:srgbClr val="838C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627925" y="68262"/>
            <a:ext cx="1062990" cy="2254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00" spc="-10" dirty="0">
                <a:solidFill>
                  <a:srgbClr val="161616"/>
                </a:solidFill>
                <a:latin typeface="Arial MT"/>
                <a:cs typeface="Arial MT"/>
              </a:rPr>
              <a:t>Figure</a:t>
            </a:r>
            <a:r>
              <a:rPr sz="1300" spc="195" dirty="0">
                <a:solidFill>
                  <a:srgbClr val="161616"/>
                </a:solidFill>
                <a:latin typeface="Arial MT"/>
                <a:cs typeface="Arial MT"/>
              </a:rPr>
              <a:t> </a:t>
            </a:r>
            <a:r>
              <a:rPr sz="1300" spc="-105" dirty="0">
                <a:solidFill>
                  <a:srgbClr val="2B2B2B"/>
                </a:solidFill>
                <a:latin typeface="Arial MT"/>
                <a:cs typeface="Arial MT"/>
              </a:rPr>
              <a:t>f</a:t>
            </a:r>
            <a:r>
              <a:rPr sz="1300" spc="-50" dirty="0">
                <a:solidFill>
                  <a:srgbClr val="2B2B2B"/>
                </a:solidFill>
                <a:latin typeface="Arial MT"/>
                <a:cs typeface="Arial MT"/>
              </a:rPr>
              <a:t> </a:t>
            </a:r>
            <a:r>
              <a:rPr sz="1300" spc="-150" dirty="0">
                <a:solidFill>
                  <a:srgbClr val="262626"/>
                </a:solidFill>
                <a:latin typeface="Arial MT"/>
                <a:cs typeface="Arial MT"/>
              </a:rPr>
              <a:t>T.1</a:t>
            </a:r>
            <a:r>
              <a:rPr sz="1300" spc="-65" dirty="0">
                <a:solidFill>
                  <a:srgbClr val="262626"/>
                </a:solidFill>
                <a:latin typeface="Arial MT"/>
                <a:cs typeface="Arial MT"/>
              </a:rPr>
              <a:t> </a:t>
            </a:r>
            <a:r>
              <a:rPr sz="1300" spc="-100" dirty="0">
                <a:solidFill>
                  <a:srgbClr val="2B2B2B"/>
                </a:solidFill>
                <a:latin typeface="Arial MT"/>
                <a:cs typeface="Arial MT"/>
              </a:rPr>
              <a:t>9-</a:t>
            </a:r>
            <a:r>
              <a:rPr sz="1300" spc="-50" dirty="0">
                <a:solidFill>
                  <a:srgbClr val="2B2B2B"/>
                </a:solidFill>
                <a:latin typeface="Arial MT"/>
                <a:cs typeface="Arial MT"/>
              </a:rPr>
              <a:t>1</a:t>
            </a:r>
            <a:endParaRPr sz="130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402913" y="121884"/>
            <a:ext cx="1564005" cy="6083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9209">
              <a:lnSpc>
                <a:spcPts val="2360"/>
              </a:lnSpc>
              <a:spcBef>
                <a:spcPts val="90"/>
              </a:spcBef>
            </a:pPr>
            <a:r>
              <a:rPr sz="2100" spc="-60" dirty="0">
                <a:latin typeface="Arial MT"/>
                <a:cs typeface="Arial MT"/>
              </a:rPr>
              <a:t>Amino</a:t>
            </a:r>
            <a:r>
              <a:rPr sz="2100" spc="-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end</a:t>
            </a:r>
            <a:r>
              <a:rPr sz="2100" spc="-45" dirty="0">
                <a:latin typeface="Arial MT"/>
                <a:cs typeface="Arial MT"/>
              </a:rPr>
              <a:t> </a:t>
            </a:r>
            <a:r>
              <a:rPr sz="2100" spc="-25" dirty="0">
                <a:latin typeface="Arial MT"/>
                <a:cs typeface="Arial MT"/>
              </a:rPr>
              <a:t>of</a:t>
            </a:r>
            <a:endParaRPr sz="2100">
              <a:latin typeface="Arial MT"/>
              <a:cs typeface="Arial MT"/>
            </a:endParaRPr>
          </a:p>
          <a:p>
            <a:pPr marL="12700">
              <a:lnSpc>
                <a:spcPts val="2240"/>
              </a:lnSpc>
            </a:pPr>
            <a:r>
              <a:rPr sz="2000" spc="-10" dirty="0">
                <a:latin typeface="Arial MT"/>
                <a:cs typeface="Arial MT"/>
              </a:rPr>
              <a:t>polypeptide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12892" y="1398411"/>
            <a:ext cx="736600" cy="3517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100" spc="-140" dirty="0">
                <a:latin typeface="Arial MT"/>
                <a:cs typeface="Arial MT"/>
              </a:rPr>
              <a:t>mRNA</a:t>
            </a:r>
            <a:endParaRPr sz="2100">
              <a:latin typeface="Arial MT"/>
              <a:cs typeface="Arial MT"/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35</a:t>
            </a:fld>
            <a:endParaRPr lang="en-US"/>
          </a:p>
        </p:txBody>
      </p:sp>
      <p:pic>
        <p:nvPicPr>
          <p:cNvPr id="1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7000"/>
            <a:ext cx="13004800" cy="69596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02913" y="121884"/>
            <a:ext cx="1564005" cy="6083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9209">
              <a:lnSpc>
                <a:spcPts val="2360"/>
              </a:lnSpc>
              <a:spcBef>
                <a:spcPts val="90"/>
              </a:spcBef>
            </a:pPr>
            <a:r>
              <a:rPr sz="2100" spc="-60" dirty="0">
                <a:solidFill>
                  <a:srgbClr val="000000"/>
                </a:solidFill>
                <a:latin typeface="Arial MT"/>
                <a:cs typeface="Arial MT"/>
              </a:rPr>
              <a:t>Amino</a:t>
            </a:r>
            <a:r>
              <a:rPr sz="2100" spc="-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2100" dirty="0">
                <a:solidFill>
                  <a:srgbClr val="000000"/>
                </a:solidFill>
                <a:latin typeface="Arial MT"/>
                <a:cs typeface="Arial MT"/>
              </a:rPr>
              <a:t>end</a:t>
            </a:r>
            <a:r>
              <a:rPr sz="2100" spc="-4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2100" spc="-25" dirty="0">
                <a:solidFill>
                  <a:srgbClr val="000000"/>
                </a:solidFill>
                <a:latin typeface="Arial MT"/>
                <a:cs typeface="Arial MT"/>
              </a:rPr>
              <a:t>of</a:t>
            </a:r>
            <a:endParaRPr sz="2100">
              <a:latin typeface="Arial MT"/>
              <a:cs typeface="Arial MT"/>
            </a:endParaRPr>
          </a:p>
          <a:p>
            <a:pPr marL="12700">
              <a:lnSpc>
                <a:spcPts val="2240"/>
              </a:lnSpc>
            </a:pPr>
            <a:r>
              <a:rPr sz="2000" spc="-10" dirty="0">
                <a:solidFill>
                  <a:srgbClr val="000000"/>
                </a:solidFill>
                <a:latin typeface="Arial MT"/>
                <a:cs typeface="Arial MT"/>
              </a:rPr>
              <a:t>polypeptide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36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7000"/>
            <a:ext cx="13004800" cy="69596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02913" y="121884"/>
            <a:ext cx="1564005" cy="6083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9209">
              <a:lnSpc>
                <a:spcPts val="2360"/>
              </a:lnSpc>
              <a:spcBef>
                <a:spcPts val="90"/>
              </a:spcBef>
            </a:pPr>
            <a:r>
              <a:rPr sz="2100" spc="-60" dirty="0">
                <a:solidFill>
                  <a:srgbClr val="000000"/>
                </a:solidFill>
                <a:latin typeface="Arial MT"/>
                <a:cs typeface="Arial MT"/>
              </a:rPr>
              <a:t>Amino</a:t>
            </a:r>
            <a:r>
              <a:rPr sz="2100" spc="-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2100" dirty="0">
                <a:solidFill>
                  <a:srgbClr val="000000"/>
                </a:solidFill>
                <a:latin typeface="Arial MT"/>
                <a:cs typeface="Arial MT"/>
              </a:rPr>
              <a:t>end</a:t>
            </a:r>
            <a:r>
              <a:rPr sz="2100" spc="-4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2100" spc="-25" dirty="0">
                <a:solidFill>
                  <a:srgbClr val="000000"/>
                </a:solidFill>
                <a:latin typeface="Arial MT"/>
                <a:cs typeface="Arial MT"/>
              </a:rPr>
              <a:t>of</a:t>
            </a:r>
            <a:endParaRPr sz="2100">
              <a:latin typeface="Arial MT"/>
              <a:cs typeface="Arial MT"/>
            </a:endParaRPr>
          </a:p>
          <a:p>
            <a:pPr marL="12700">
              <a:lnSpc>
                <a:spcPts val="2240"/>
              </a:lnSpc>
            </a:pPr>
            <a:r>
              <a:rPr sz="2000" spc="-10" dirty="0">
                <a:solidFill>
                  <a:srgbClr val="000000"/>
                </a:solidFill>
                <a:latin typeface="Arial MT"/>
                <a:cs typeface="Arial MT"/>
              </a:rPr>
              <a:t>polypeptide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37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86300" y="4775200"/>
            <a:ext cx="3403600" cy="21717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98600" y="127000"/>
            <a:ext cx="9042400" cy="4445000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10665037" y="2578311"/>
            <a:ext cx="842010" cy="0"/>
          </a:xfrm>
          <a:custGeom>
            <a:avLst/>
            <a:gdLst/>
            <a:ahLst/>
            <a:cxnLst/>
            <a:rect l="l" t="t" r="r" b="b"/>
            <a:pathLst>
              <a:path w="842009">
                <a:moveTo>
                  <a:pt x="0" y="0"/>
                </a:moveTo>
                <a:lnTo>
                  <a:pt x="841586" y="0"/>
                </a:lnTo>
              </a:path>
            </a:pathLst>
          </a:custGeom>
          <a:ln w="3175">
            <a:solidFill>
              <a:srgbClr val="838C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7772400" y="1892300"/>
            <a:ext cx="914400" cy="603250"/>
            <a:chOff x="7772400" y="1892300"/>
            <a:chExt cx="914400" cy="60325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8800" y="1930400"/>
              <a:ext cx="469900" cy="4953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772400" y="2108200"/>
              <a:ext cx="914400" cy="2159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874000" y="1892300"/>
              <a:ext cx="774700" cy="1270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810500" y="2349500"/>
              <a:ext cx="660400" cy="146050"/>
            </a:xfrm>
            <a:prstGeom prst="rect">
              <a:avLst/>
            </a:prstGeom>
          </p:spPr>
        </p:pic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4402913" y="121884"/>
            <a:ext cx="1564005" cy="6083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9209">
              <a:lnSpc>
                <a:spcPts val="2360"/>
              </a:lnSpc>
              <a:spcBef>
                <a:spcPts val="90"/>
              </a:spcBef>
            </a:pPr>
            <a:r>
              <a:rPr sz="2100" spc="-60" dirty="0">
                <a:solidFill>
                  <a:srgbClr val="000000"/>
                </a:solidFill>
                <a:latin typeface="Arial MT"/>
                <a:cs typeface="Arial MT"/>
              </a:rPr>
              <a:t>Amino</a:t>
            </a:r>
            <a:r>
              <a:rPr sz="2100" spc="-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2100" dirty="0">
                <a:solidFill>
                  <a:srgbClr val="000000"/>
                </a:solidFill>
                <a:latin typeface="Arial MT"/>
                <a:cs typeface="Arial MT"/>
              </a:rPr>
              <a:t>end</a:t>
            </a:r>
            <a:r>
              <a:rPr sz="2100" spc="-4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2100" spc="-25" dirty="0">
                <a:solidFill>
                  <a:srgbClr val="000000"/>
                </a:solidFill>
                <a:latin typeface="Arial MT"/>
                <a:cs typeface="Arial MT"/>
              </a:rPr>
              <a:t>of</a:t>
            </a:r>
            <a:endParaRPr sz="2100">
              <a:latin typeface="Arial MT"/>
              <a:cs typeface="Arial MT"/>
            </a:endParaRPr>
          </a:p>
          <a:p>
            <a:pPr marL="12700">
              <a:lnSpc>
                <a:spcPts val="2240"/>
              </a:lnSpc>
            </a:pPr>
            <a:r>
              <a:rPr sz="2000" spc="-10" dirty="0">
                <a:solidFill>
                  <a:srgbClr val="000000"/>
                </a:solidFill>
                <a:latin typeface="Arial MT"/>
                <a:cs typeface="Arial MT"/>
              </a:rPr>
              <a:t>polypeptide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378946" y="1398411"/>
            <a:ext cx="3470275" cy="8978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R="5080" algn="r">
              <a:lnSpc>
                <a:spcPts val="2360"/>
              </a:lnSpc>
              <a:spcBef>
                <a:spcPts val="135"/>
              </a:spcBef>
            </a:pPr>
            <a:r>
              <a:rPr sz="2100" spc="-20" dirty="0">
                <a:latin typeface="Arial MT"/>
                <a:cs typeface="Arial MT"/>
              </a:rPr>
              <a:t>mRNA</a:t>
            </a:r>
            <a:endParaRPr sz="2100">
              <a:latin typeface="Arial MT"/>
              <a:cs typeface="Arial MT"/>
            </a:endParaRPr>
          </a:p>
          <a:p>
            <a:pPr marL="15875" marR="1027430" indent="-3810">
              <a:lnSpc>
                <a:spcPts val="2100"/>
              </a:lnSpc>
              <a:spcBef>
                <a:spcPts val="260"/>
              </a:spcBef>
            </a:pPr>
            <a:r>
              <a:rPr sz="2100" dirty="0">
                <a:latin typeface="Arial MT"/>
                <a:cs typeface="Arial MT"/>
              </a:rPr>
              <a:t>Ribosome</a:t>
            </a:r>
            <a:r>
              <a:rPr sz="2100" spc="-120" dirty="0">
                <a:latin typeface="Arial MT"/>
                <a:cs typeface="Arial MT"/>
              </a:rPr>
              <a:t> </a:t>
            </a:r>
            <a:r>
              <a:rPr sz="2100" spc="-30" dirty="0">
                <a:latin typeface="Arial MT"/>
                <a:cs typeface="Arial MT"/>
              </a:rPr>
              <a:t>ready</a:t>
            </a:r>
            <a:r>
              <a:rPr sz="2100" spc="-114" dirty="0">
                <a:latin typeface="Arial MT"/>
                <a:cs typeface="Arial MT"/>
              </a:rPr>
              <a:t> </a:t>
            </a:r>
            <a:r>
              <a:rPr sz="2100" spc="-25" dirty="0">
                <a:latin typeface="Arial MT"/>
                <a:cs typeface="Arial MT"/>
              </a:rPr>
              <a:t>for </a:t>
            </a:r>
            <a:r>
              <a:rPr sz="2100" dirty="0">
                <a:latin typeface="Arial MT"/>
                <a:cs typeface="Arial MT"/>
              </a:rPr>
              <a:t>next</a:t>
            </a:r>
            <a:r>
              <a:rPr sz="2100" spc="-85" dirty="0">
                <a:latin typeface="Arial MT"/>
                <a:cs typeface="Arial MT"/>
              </a:rPr>
              <a:t> </a:t>
            </a:r>
            <a:r>
              <a:rPr sz="2100" spc="-10" dirty="0">
                <a:latin typeface="Arial MT"/>
                <a:cs typeface="Arial MT"/>
              </a:rPr>
              <a:t>aminoacyl</a:t>
            </a:r>
            <a:r>
              <a:rPr sz="2100" spc="-75" dirty="0">
                <a:latin typeface="Arial MT"/>
                <a:cs typeface="Arial MT"/>
              </a:rPr>
              <a:t> </a:t>
            </a:r>
            <a:r>
              <a:rPr sz="2100" spc="-85" dirty="0">
                <a:latin typeface="Arial MT"/>
                <a:cs typeface="Arial MT"/>
              </a:rPr>
              <a:t>tRNA</a:t>
            </a:r>
            <a:endParaRPr sz="2100">
              <a:latin typeface="Arial MT"/>
              <a:cs typeface="Arial MT"/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38</a:t>
            </a:fld>
            <a:endParaRPr lang="en-US"/>
          </a:p>
        </p:txBody>
      </p:sp>
      <p:pic>
        <p:nvPicPr>
          <p:cNvPr id="1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496482" y="2585719"/>
            <a:ext cx="10007600" cy="0"/>
          </a:xfrm>
          <a:custGeom>
            <a:avLst/>
            <a:gdLst/>
            <a:ahLst/>
            <a:cxnLst/>
            <a:rect l="l" t="t" r="r" b="b"/>
            <a:pathLst>
              <a:path w="10007600">
                <a:moveTo>
                  <a:pt x="0" y="0"/>
                </a:moveTo>
                <a:lnTo>
                  <a:pt x="10007174" y="0"/>
                </a:lnTo>
              </a:path>
            </a:pathLst>
          </a:custGeom>
          <a:ln w="11853">
            <a:solidFill>
              <a:srgbClr val="858C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36864" y="658459"/>
            <a:ext cx="2996565" cy="7442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4700" spc="-130" dirty="0">
                <a:solidFill>
                  <a:srgbClr val="05A84F"/>
                </a:solidFill>
                <a:latin typeface="Arial MT"/>
                <a:cs typeface="Arial MT"/>
              </a:rPr>
              <a:t>Termination</a:t>
            </a:r>
            <a:endParaRPr sz="4700">
              <a:latin typeface="Arial MT"/>
              <a:cs typeface="Arial M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wrap="square" lIns="0" tIns="118745" rIns="0" bIns="0" rtlCol="0">
            <a:spAutoFit/>
          </a:bodyPr>
          <a:lstStyle/>
          <a:p>
            <a:pPr marL="382270" marR="266700" indent="-370205">
              <a:lnSpc>
                <a:spcPct val="76000"/>
              </a:lnSpc>
              <a:spcBef>
                <a:spcPts val="935"/>
              </a:spcBef>
              <a:buClr>
                <a:srgbClr val="899E26"/>
              </a:buClr>
              <a:buChar char="•"/>
              <a:tabLst>
                <a:tab pos="389255" algn="l"/>
              </a:tabLst>
            </a:pPr>
            <a:r>
              <a:rPr spc="-260" dirty="0"/>
              <a:t>Occurs</a:t>
            </a:r>
            <a:r>
              <a:rPr spc="120" dirty="0"/>
              <a:t> </a:t>
            </a:r>
            <a:r>
              <a:rPr spc="-210" dirty="0"/>
              <a:t>when</a:t>
            </a:r>
            <a:r>
              <a:rPr spc="5" dirty="0"/>
              <a:t> </a:t>
            </a:r>
            <a:r>
              <a:rPr spc="-350" dirty="0"/>
              <a:t>a</a:t>
            </a:r>
            <a:r>
              <a:rPr spc="-105" dirty="0"/>
              <a:t> </a:t>
            </a:r>
            <a:r>
              <a:rPr spc="-175" dirty="0">
                <a:solidFill>
                  <a:srgbClr val="AA2126"/>
                </a:solidFill>
              </a:rPr>
              <a:t>stop</a:t>
            </a:r>
            <a:r>
              <a:rPr spc="-65" dirty="0">
                <a:solidFill>
                  <a:srgbClr val="AA2126"/>
                </a:solidFill>
              </a:rPr>
              <a:t> </a:t>
            </a:r>
            <a:r>
              <a:rPr spc="-185" dirty="0">
                <a:solidFill>
                  <a:srgbClr val="9C1A18"/>
                </a:solidFill>
              </a:rPr>
              <a:t>codon</a:t>
            </a:r>
            <a:r>
              <a:rPr spc="-105" dirty="0">
                <a:solidFill>
                  <a:srgbClr val="9C1A18"/>
                </a:solidFill>
              </a:rPr>
              <a:t> </a:t>
            </a:r>
            <a:r>
              <a:rPr spc="-55" dirty="0"/>
              <a:t>in</a:t>
            </a:r>
            <a:r>
              <a:rPr spc="-280" dirty="0"/>
              <a:t> </a:t>
            </a:r>
            <a:r>
              <a:rPr spc="-75" dirty="0"/>
              <a:t>the</a:t>
            </a:r>
            <a:r>
              <a:rPr spc="-100" dirty="0"/>
              <a:t> </a:t>
            </a:r>
            <a:r>
              <a:rPr spc="-365" dirty="0">
                <a:solidFill>
                  <a:srgbClr val="FB7474"/>
                </a:solidFill>
              </a:rPr>
              <a:t>mRNA</a:t>
            </a:r>
            <a:r>
              <a:rPr spc="30" dirty="0">
                <a:solidFill>
                  <a:srgbClr val="FB7474"/>
                </a:solidFill>
              </a:rPr>
              <a:t> </a:t>
            </a:r>
            <a:r>
              <a:rPr spc="-254" dirty="0"/>
              <a:t>reaches</a:t>
            </a:r>
            <a:r>
              <a:rPr dirty="0"/>
              <a:t> </a:t>
            </a:r>
            <a:r>
              <a:rPr spc="-70" dirty="0"/>
              <a:t>the</a:t>
            </a:r>
            <a:r>
              <a:rPr spc="-110" dirty="0"/>
              <a:t> </a:t>
            </a:r>
            <a:r>
              <a:rPr spc="-365" dirty="0">
                <a:solidFill>
                  <a:srgbClr val="CC2626"/>
                </a:solidFill>
              </a:rPr>
              <a:t>A</a:t>
            </a:r>
            <a:r>
              <a:rPr spc="-110" dirty="0">
                <a:solidFill>
                  <a:srgbClr val="CC2626"/>
                </a:solidFill>
              </a:rPr>
              <a:t> </a:t>
            </a:r>
            <a:r>
              <a:rPr spc="-120" dirty="0">
                <a:solidFill>
                  <a:srgbClr val="AC1D2A"/>
                </a:solidFill>
              </a:rPr>
              <a:t>site</a:t>
            </a:r>
            <a:r>
              <a:rPr spc="-95" dirty="0">
                <a:solidFill>
                  <a:srgbClr val="AC1D2A"/>
                </a:solidFill>
              </a:rPr>
              <a:t> </a:t>
            </a:r>
            <a:r>
              <a:rPr spc="-130" dirty="0"/>
              <a:t>of</a:t>
            </a:r>
            <a:r>
              <a:rPr spc="-85" dirty="0"/>
              <a:t> </a:t>
            </a:r>
            <a:r>
              <a:rPr spc="-25" dirty="0"/>
              <a:t>the 	</a:t>
            </a:r>
            <a:r>
              <a:rPr spc="-50" dirty="0"/>
              <a:t>ribosome</a:t>
            </a:r>
          </a:p>
          <a:p>
            <a:pPr>
              <a:lnSpc>
                <a:spcPct val="100000"/>
              </a:lnSpc>
              <a:spcBef>
                <a:spcPts val="1405"/>
              </a:spcBef>
              <a:buFont typeface="Arial MT"/>
              <a:buChar char="•"/>
            </a:pPr>
            <a:endParaRPr spc="-50" dirty="0"/>
          </a:p>
          <a:p>
            <a:pPr marL="379095" indent="-365760">
              <a:lnSpc>
                <a:spcPct val="100000"/>
              </a:lnSpc>
              <a:buClr>
                <a:srgbClr val="899C2A"/>
              </a:buClr>
              <a:buChar char="•"/>
              <a:tabLst>
                <a:tab pos="379095" algn="l"/>
              </a:tabLst>
            </a:pPr>
            <a:r>
              <a:rPr sz="2750" spc="-215" dirty="0"/>
              <a:t>The</a:t>
            </a:r>
            <a:r>
              <a:rPr sz="2750" spc="-60" dirty="0"/>
              <a:t> </a:t>
            </a:r>
            <a:r>
              <a:rPr sz="2750" spc="-295" dirty="0">
                <a:solidFill>
                  <a:srgbClr val="BA211F"/>
                </a:solidFill>
              </a:rPr>
              <a:t>A</a:t>
            </a:r>
            <a:r>
              <a:rPr sz="2750" spc="-110" dirty="0">
                <a:solidFill>
                  <a:srgbClr val="BA211F"/>
                </a:solidFill>
              </a:rPr>
              <a:t> </a:t>
            </a:r>
            <a:r>
              <a:rPr sz="2750" spc="-105" dirty="0">
                <a:solidFill>
                  <a:srgbClr val="B5312B"/>
                </a:solidFill>
              </a:rPr>
              <a:t>site</a:t>
            </a:r>
            <a:r>
              <a:rPr sz="2750" spc="-85" dirty="0">
                <a:solidFill>
                  <a:srgbClr val="B5312B"/>
                </a:solidFill>
              </a:rPr>
              <a:t> </a:t>
            </a:r>
            <a:r>
              <a:rPr sz="2750" spc="-155" dirty="0">
                <a:solidFill>
                  <a:srgbClr val="D4313D"/>
                </a:solidFill>
              </a:rPr>
              <a:t>accepts</a:t>
            </a:r>
            <a:r>
              <a:rPr sz="2750" spc="-35" dirty="0">
                <a:solidFill>
                  <a:srgbClr val="D4313D"/>
                </a:solidFill>
              </a:rPr>
              <a:t> </a:t>
            </a:r>
            <a:r>
              <a:rPr sz="2750" spc="-290" dirty="0">
                <a:solidFill>
                  <a:srgbClr val="831611"/>
                </a:solidFill>
              </a:rPr>
              <a:t>a</a:t>
            </a:r>
            <a:r>
              <a:rPr sz="2750" spc="-100" dirty="0">
                <a:solidFill>
                  <a:srgbClr val="831611"/>
                </a:solidFill>
              </a:rPr>
              <a:t> </a:t>
            </a:r>
            <a:r>
              <a:rPr sz="2750" spc="-35" dirty="0">
                <a:solidFill>
                  <a:srgbClr val="AA2126"/>
                </a:solidFill>
              </a:rPr>
              <a:t>protein</a:t>
            </a:r>
            <a:r>
              <a:rPr sz="2750" spc="-155" dirty="0">
                <a:solidFill>
                  <a:srgbClr val="AA2126"/>
                </a:solidFill>
              </a:rPr>
              <a:t> </a:t>
            </a:r>
            <a:r>
              <a:rPr sz="2750" spc="-130" dirty="0"/>
              <a:t>called</a:t>
            </a:r>
            <a:r>
              <a:rPr sz="2750" spc="-55" dirty="0"/>
              <a:t> </a:t>
            </a:r>
            <a:r>
              <a:rPr sz="2750" spc="-290" dirty="0"/>
              <a:t>a</a:t>
            </a:r>
            <a:r>
              <a:rPr sz="2750" spc="5" dirty="0"/>
              <a:t> </a:t>
            </a:r>
            <a:r>
              <a:rPr sz="2750" spc="-175" dirty="0">
                <a:solidFill>
                  <a:srgbClr val="EF5B52"/>
                </a:solidFill>
              </a:rPr>
              <a:t>release</a:t>
            </a:r>
            <a:r>
              <a:rPr sz="2750" spc="-20" dirty="0">
                <a:solidFill>
                  <a:srgbClr val="EF5B52"/>
                </a:solidFill>
              </a:rPr>
              <a:t> </a:t>
            </a:r>
            <a:r>
              <a:rPr sz="2750" spc="-35" dirty="0">
                <a:solidFill>
                  <a:srgbClr val="A02824"/>
                </a:solidFill>
              </a:rPr>
              <a:t>factor</a:t>
            </a:r>
            <a:r>
              <a:rPr sz="2750" spc="-20" dirty="0">
                <a:solidFill>
                  <a:srgbClr val="A02824"/>
                </a:solidFill>
              </a:rPr>
              <a:t> </a:t>
            </a:r>
            <a:r>
              <a:rPr sz="2750" spc="-310" dirty="0">
                <a:solidFill>
                  <a:srgbClr val="A12A26"/>
                </a:solidFill>
              </a:rPr>
              <a:t>(eRF)</a:t>
            </a:r>
            <a:endParaRPr sz="2750"/>
          </a:p>
          <a:p>
            <a:pPr>
              <a:lnSpc>
                <a:spcPct val="100000"/>
              </a:lnSpc>
              <a:spcBef>
                <a:spcPts val="2025"/>
              </a:spcBef>
              <a:buFont typeface="Arial MT"/>
              <a:buChar char="•"/>
            </a:pPr>
            <a:endParaRPr sz="2750"/>
          </a:p>
          <a:p>
            <a:pPr marL="379730" marR="5080" indent="-365760">
              <a:lnSpc>
                <a:spcPts val="2700"/>
              </a:lnSpc>
              <a:spcBef>
                <a:spcPts val="5"/>
              </a:spcBef>
              <a:buClr>
                <a:srgbClr val="879A26"/>
              </a:buClr>
              <a:buChar char="•"/>
              <a:tabLst>
                <a:tab pos="389255" algn="l"/>
              </a:tabLst>
            </a:pPr>
            <a:r>
              <a:rPr sz="2500" dirty="0"/>
              <a:t>The</a:t>
            </a:r>
            <a:r>
              <a:rPr sz="2500" spc="-5" dirty="0"/>
              <a:t> </a:t>
            </a:r>
            <a:r>
              <a:rPr sz="2500" spc="-25" dirty="0">
                <a:solidFill>
                  <a:srgbClr val="8A2B26"/>
                </a:solidFill>
              </a:rPr>
              <a:t>release</a:t>
            </a:r>
            <a:r>
              <a:rPr sz="2500" spc="50" dirty="0">
                <a:solidFill>
                  <a:srgbClr val="8A2B26"/>
                </a:solidFill>
              </a:rPr>
              <a:t> </a:t>
            </a:r>
            <a:r>
              <a:rPr sz="2500" dirty="0">
                <a:solidFill>
                  <a:srgbClr val="9C2831"/>
                </a:solidFill>
              </a:rPr>
              <a:t>factor</a:t>
            </a:r>
            <a:r>
              <a:rPr sz="2500" spc="155" dirty="0">
                <a:solidFill>
                  <a:srgbClr val="9C2831"/>
                </a:solidFill>
              </a:rPr>
              <a:t> </a:t>
            </a:r>
            <a:r>
              <a:rPr sz="2500" spc="-80" dirty="0"/>
              <a:t>causes</a:t>
            </a:r>
            <a:r>
              <a:rPr sz="2500" spc="55" dirty="0"/>
              <a:t> </a:t>
            </a:r>
            <a:r>
              <a:rPr sz="2500" spc="100" dirty="0"/>
              <a:t>the</a:t>
            </a:r>
            <a:r>
              <a:rPr sz="2500" spc="-60" dirty="0"/>
              <a:t> </a:t>
            </a:r>
            <a:r>
              <a:rPr sz="2500" spc="50" dirty="0">
                <a:solidFill>
                  <a:srgbClr val="B53638"/>
                </a:solidFill>
              </a:rPr>
              <a:t>addition</a:t>
            </a:r>
            <a:r>
              <a:rPr sz="2500" spc="85" dirty="0">
                <a:solidFill>
                  <a:srgbClr val="B53638"/>
                </a:solidFill>
              </a:rPr>
              <a:t> </a:t>
            </a:r>
            <a:r>
              <a:rPr sz="2500" dirty="0">
                <a:solidFill>
                  <a:srgbClr val="99110E"/>
                </a:solidFill>
              </a:rPr>
              <a:t>of</a:t>
            </a:r>
            <a:r>
              <a:rPr sz="2500" spc="25" dirty="0">
                <a:solidFill>
                  <a:srgbClr val="99110E"/>
                </a:solidFill>
              </a:rPr>
              <a:t> </a:t>
            </a:r>
            <a:r>
              <a:rPr sz="2500" dirty="0">
                <a:solidFill>
                  <a:srgbClr val="D13B3D"/>
                </a:solidFill>
              </a:rPr>
              <a:t>a</a:t>
            </a:r>
            <a:r>
              <a:rPr sz="2500" spc="114" dirty="0">
                <a:solidFill>
                  <a:srgbClr val="D13B3D"/>
                </a:solidFill>
              </a:rPr>
              <a:t> </a:t>
            </a:r>
            <a:r>
              <a:rPr sz="2500" dirty="0">
                <a:solidFill>
                  <a:srgbClr val="CA261F"/>
                </a:solidFill>
              </a:rPr>
              <a:t>water</a:t>
            </a:r>
            <a:r>
              <a:rPr sz="2500" spc="145" dirty="0">
                <a:solidFill>
                  <a:srgbClr val="CA261F"/>
                </a:solidFill>
              </a:rPr>
              <a:t> </a:t>
            </a:r>
            <a:r>
              <a:rPr sz="2500" dirty="0">
                <a:solidFill>
                  <a:srgbClr val="BC1C16"/>
                </a:solidFill>
              </a:rPr>
              <a:t>molecule</a:t>
            </a:r>
            <a:r>
              <a:rPr sz="2500" spc="65" dirty="0">
                <a:solidFill>
                  <a:srgbClr val="BC1C16"/>
                </a:solidFill>
              </a:rPr>
              <a:t> </a:t>
            </a:r>
            <a:r>
              <a:rPr sz="2500" spc="-10" dirty="0"/>
              <a:t>instead 	</a:t>
            </a:r>
            <a:r>
              <a:rPr sz="2500" dirty="0">
                <a:solidFill>
                  <a:srgbClr val="8C0F0A"/>
                </a:solidFill>
              </a:rPr>
              <a:t>of</a:t>
            </a:r>
            <a:r>
              <a:rPr sz="2500" spc="35" dirty="0">
                <a:solidFill>
                  <a:srgbClr val="8C0F0A"/>
                </a:solidFill>
              </a:rPr>
              <a:t> </a:t>
            </a:r>
            <a:r>
              <a:rPr sz="2500" dirty="0">
                <a:solidFill>
                  <a:srgbClr val="BA4942"/>
                </a:solidFill>
              </a:rPr>
              <a:t>an</a:t>
            </a:r>
            <a:r>
              <a:rPr sz="2500" spc="-5" dirty="0">
                <a:solidFill>
                  <a:srgbClr val="BA4942"/>
                </a:solidFill>
              </a:rPr>
              <a:t> </a:t>
            </a:r>
            <a:r>
              <a:rPr sz="2500" spc="50" dirty="0">
                <a:solidFill>
                  <a:srgbClr val="951318"/>
                </a:solidFill>
              </a:rPr>
              <a:t>amino</a:t>
            </a:r>
            <a:r>
              <a:rPr sz="2500" spc="5" dirty="0">
                <a:solidFill>
                  <a:srgbClr val="951318"/>
                </a:solidFill>
              </a:rPr>
              <a:t> </a:t>
            </a:r>
            <a:r>
              <a:rPr sz="2500" spc="-20" dirty="0">
                <a:solidFill>
                  <a:srgbClr val="C34438"/>
                </a:solidFill>
              </a:rPr>
              <a:t>acid</a:t>
            </a:r>
            <a:endParaRPr sz="2500"/>
          </a:p>
        </p:txBody>
      </p:sp>
      <p:sp>
        <p:nvSpPr>
          <p:cNvPr id="7" name="object 7"/>
          <p:cNvSpPr txBox="1"/>
          <p:nvPr/>
        </p:nvSpPr>
        <p:spPr>
          <a:xfrm>
            <a:off x="-26712" y="5401027"/>
            <a:ext cx="347345" cy="440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700" dirty="0">
                <a:solidFill>
                  <a:srgbClr val="DFB579"/>
                </a:solidFill>
                <a:latin typeface="Arial MT"/>
                <a:cs typeface="Arial MT"/>
              </a:rPr>
              <a:t>“</a:t>
            </a:r>
            <a:r>
              <a:rPr sz="2700" spc="-10" dirty="0">
                <a:solidFill>
                  <a:srgbClr val="DFB579"/>
                </a:solidFill>
                <a:latin typeface="Arial MT"/>
                <a:cs typeface="Arial MT"/>
              </a:rPr>
              <a:t> </a:t>
            </a:r>
            <a:r>
              <a:rPr sz="2700" spc="-50" dirty="0">
                <a:solidFill>
                  <a:srgbClr val="E2B37C"/>
                </a:solidFill>
                <a:latin typeface="Arial MT"/>
                <a:cs typeface="Arial MT"/>
              </a:rPr>
              <a:t>-</a:t>
            </a:r>
            <a:endParaRPr sz="27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54801" y="5401027"/>
            <a:ext cx="8677275" cy="7848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78460" indent="-365760">
              <a:lnSpc>
                <a:spcPts val="2945"/>
              </a:lnSpc>
              <a:spcBef>
                <a:spcPts val="120"/>
              </a:spcBef>
              <a:buClr>
                <a:srgbClr val="87A026"/>
              </a:buClr>
              <a:buChar char="•"/>
              <a:tabLst>
                <a:tab pos="378460" algn="l"/>
              </a:tabLst>
            </a:pPr>
            <a:r>
              <a:rPr sz="2700" spc="-170" dirty="0">
                <a:solidFill>
                  <a:srgbClr val="89212D"/>
                </a:solidFill>
                <a:latin typeface="Arial MT"/>
                <a:cs typeface="Arial MT"/>
              </a:rPr>
              <a:t>This</a:t>
            </a:r>
            <a:r>
              <a:rPr sz="2700" spc="-40" dirty="0">
                <a:solidFill>
                  <a:srgbClr val="89212D"/>
                </a:solidFill>
                <a:latin typeface="Arial MT"/>
                <a:cs typeface="Arial MT"/>
              </a:rPr>
              <a:t> </a:t>
            </a:r>
            <a:r>
              <a:rPr sz="2700" spc="-40" dirty="0">
                <a:solidFill>
                  <a:srgbClr val="B8211D"/>
                </a:solidFill>
                <a:latin typeface="Arial MT"/>
                <a:cs typeface="Arial MT"/>
              </a:rPr>
              <a:t>reaction</a:t>
            </a:r>
            <a:r>
              <a:rPr sz="2700" spc="-114" dirty="0">
                <a:solidFill>
                  <a:srgbClr val="B8211D"/>
                </a:solidFill>
                <a:latin typeface="Arial MT"/>
                <a:cs typeface="Arial MT"/>
              </a:rPr>
              <a:t> </a:t>
            </a:r>
            <a:r>
              <a:rPr sz="2700" spc="-165" dirty="0">
                <a:solidFill>
                  <a:srgbClr val="C11F1C"/>
                </a:solidFill>
                <a:latin typeface="Arial MT"/>
                <a:cs typeface="Arial MT"/>
              </a:rPr>
              <a:t>releases</a:t>
            </a:r>
            <a:r>
              <a:rPr sz="2700" spc="-20" dirty="0">
                <a:solidFill>
                  <a:srgbClr val="C11F1C"/>
                </a:solidFill>
                <a:latin typeface="Arial MT"/>
                <a:cs typeface="Arial MT"/>
              </a:rPr>
              <a:t> </a:t>
            </a:r>
            <a:r>
              <a:rPr sz="2700" dirty="0">
                <a:solidFill>
                  <a:srgbClr val="930A0F"/>
                </a:solidFill>
                <a:latin typeface="Arial MT"/>
                <a:cs typeface="Arial MT"/>
              </a:rPr>
              <a:t>the</a:t>
            </a:r>
            <a:r>
              <a:rPr sz="2700" spc="-120" dirty="0">
                <a:solidFill>
                  <a:srgbClr val="930A0F"/>
                </a:solidFill>
                <a:latin typeface="Arial MT"/>
                <a:cs typeface="Arial MT"/>
              </a:rPr>
              <a:t> </a:t>
            </a:r>
            <a:r>
              <a:rPr sz="2700" spc="-50" dirty="0">
                <a:latin typeface="Arial MT"/>
                <a:cs typeface="Arial MT"/>
              </a:rPr>
              <a:t>polypeptide,</a:t>
            </a:r>
            <a:r>
              <a:rPr sz="2700" spc="40" dirty="0">
                <a:latin typeface="Arial MT"/>
                <a:cs typeface="Arial MT"/>
              </a:rPr>
              <a:t> </a:t>
            </a:r>
            <a:r>
              <a:rPr sz="2700" spc="-130" dirty="0">
                <a:latin typeface="Arial MT"/>
                <a:cs typeface="Arial MT"/>
              </a:rPr>
              <a:t>and</a:t>
            </a:r>
            <a:r>
              <a:rPr sz="2700" spc="-180" dirty="0">
                <a:latin typeface="Arial MT"/>
                <a:cs typeface="Arial MT"/>
              </a:rPr>
              <a:t> </a:t>
            </a:r>
            <a:r>
              <a:rPr sz="2700" dirty="0">
                <a:solidFill>
                  <a:srgbClr val="930C08"/>
                </a:solidFill>
                <a:latin typeface="Arial MT"/>
                <a:cs typeface="Arial MT"/>
              </a:rPr>
              <a:t>the</a:t>
            </a:r>
            <a:r>
              <a:rPr sz="2700" spc="-180" dirty="0">
                <a:solidFill>
                  <a:srgbClr val="930C08"/>
                </a:solidFill>
                <a:latin typeface="Arial MT"/>
                <a:cs typeface="Arial MT"/>
              </a:rPr>
              <a:t> </a:t>
            </a:r>
            <a:r>
              <a:rPr sz="2700" spc="-10" dirty="0">
                <a:solidFill>
                  <a:srgbClr val="C11113"/>
                </a:solidFill>
                <a:latin typeface="Arial MT"/>
                <a:cs typeface="Arial MT"/>
              </a:rPr>
              <a:t>translation</a:t>
            </a:r>
            <a:endParaRPr sz="2700">
              <a:latin typeface="Arial MT"/>
              <a:cs typeface="Arial MT"/>
            </a:endParaRPr>
          </a:p>
          <a:p>
            <a:pPr marL="386080">
              <a:lnSpc>
                <a:spcPts val="3005"/>
              </a:lnSpc>
            </a:pPr>
            <a:r>
              <a:rPr sz="2750" spc="-190" dirty="0">
                <a:solidFill>
                  <a:srgbClr val="D43F3F"/>
                </a:solidFill>
                <a:latin typeface="Arial MT"/>
                <a:cs typeface="Arial MT"/>
              </a:rPr>
              <a:t>assembly</a:t>
            </a:r>
            <a:r>
              <a:rPr sz="2750" spc="-15" dirty="0">
                <a:solidFill>
                  <a:srgbClr val="D43F3F"/>
                </a:solidFill>
                <a:latin typeface="Arial MT"/>
                <a:cs typeface="Arial MT"/>
              </a:rPr>
              <a:t> </a:t>
            </a:r>
            <a:r>
              <a:rPr sz="2750" dirty="0">
                <a:solidFill>
                  <a:srgbClr val="AA180F"/>
                </a:solidFill>
                <a:latin typeface="Arial MT"/>
                <a:cs typeface="Arial MT"/>
              </a:rPr>
              <a:t>then</a:t>
            </a:r>
            <a:r>
              <a:rPr sz="2750" spc="-120" dirty="0">
                <a:solidFill>
                  <a:srgbClr val="AA180F"/>
                </a:solidFill>
                <a:latin typeface="Arial MT"/>
                <a:cs typeface="Arial MT"/>
              </a:rPr>
              <a:t> </a:t>
            </a:r>
            <a:r>
              <a:rPr sz="2750" spc="-215" dirty="0">
                <a:solidFill>
                  <a:srgbClr val="A8130C"/>
                </a:solidFill>
                <a:latin typeface="Arial MT"/>
                <a:cs typeface="Arial MT"/>
              </a:rPr>
              <a:t>comes</a:t>
            </a:r>
            <a:r>
              <a:rPr sz="2750" spc="30" dirty="0">
                <a:solidFill>
                  <a:srgbClr val="A8130C"/>
                </a:solidFill>
                <a:latin typeface="Arial MT"/>
                <a:cs typeface="Arial MT"/>
              </a:rPr>
              <a:t> </a:t>
            </a:r>
            <a:r>
              <a:rPr sz="2750" spc="-10" dirty="0">
                <a:solidFill>
                  <a:srgbClr val="891D13"/>
                </a:solidFill>
                <a:latin typeface="Arial MT"/>
                <a:cs typeface="Arial MT"/>
              </a:rPr>
              <a:t>apart</a:t>
            </a:r>
            <a:endParaRPr sz="2750">
              <a:latin typeface="Arial MT"/>
              <a:cs typeface="Arial MT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39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67100" y="3009900"/>
            <a:ext cx="5321300" cy="17399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3162300" y="1498600"/>
            <a:ext cx="6311900" cy="1409700"/>
            <a:chOff x="3162300" y="1498600"/>
            <a:chExt cx="6311900" cy="140970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62300" y="1917700"/>
              <a:ext cx="6311900" cy="9906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27500" y="1498600"/>
              <a:ext cx="4152900" cy="381000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1508337" y="2578311"/>
            <a:ext cx="1146810" cy="0"/>
          </a:xfrm>
          <a:custGeom>
            <a:avLst/>
            <a:gdLst/>
            <a:ahLst/>
            <a:cxnLst/>
            <a:rect l="l" t="t" r="r" b="b"/>
            <a:pathLst>
              <a:path w="1146810">
                <a:moveTo>
                  <a:pt x="0" y="0"/>
                </a:moveTo>
                <a:lnTo>
                  <a:pt x="1146809" y="0"/>
                </a:lnTo>
              </a:path>
            </a:pathLst>
          </a:custGeom>
          <a:ln w="3175">
            <a:solidFill>
              <a:srgbClr val="838C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270912" y="2578311"/>
            <a:ext cx="1235710" cy="0"/>
          </a:xfrm>
          <a:custGeom>
            <a:avLst/>
            <a:gdLst/>
            <a:ahLst/>
            <a:cxnLst/>
            <a:rect l="l" t="t" r="r" b="b"/>
            <a:pathLst>
              <a:path w="1235709">
                <a:moveTo>
                  <a:pt x="0" y="0"/>
                </a:moveTo>
                <a:lnTo>
                  <a:pt x="1235709" y="0"/>
                </a:lnTo>
              </a:path>
            </a:pathLst>
          </a:custGeom>
          <a:ln w="3175">
            <a:solidFill>
              <a:srgbClr val="838C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06067" y="689327"/>
            <a:ext cx="2515235" cy="440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700" spc="-25" dirty="0">
                <a:solidFill>
                  <a:srgbClr val="000000"/>
                </a:solidFill>
                <a:latin typeface="Arial MT"/>
                <a:cs typeface="Arial MT"/>
              </a:rPr>
              <a:t>(a)</a:t>
            </a:r>
            <a:r>
              <a:rPr sz="2700" spc="-2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2700" dirty="0">
                <a:solidFill>
                  <a:srgbClr val="000000"/>
                </a:solidFill>
                <a:latin typeface="Arial MT"/>
                <a:cs typeface="Arial MT"/>
              </a:rPr>
              <a:t>Bacterial</a:t>
            </a:r>
            <a:r>
              <a:rPr sz="2700" spc="-1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2700" spc="-20" dirty="0">
                <a:solidFill>
                  <a:srgbClr val="000000"/>
                </a:solidFill>
                <a:latin typeface="Arial MT"/>
                <a:cs typeface="Arial MT"/>
              </a:rPr>
              <a:t>cell</a:t>
            </a:r>
            <a:endParaRPr sz="270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901864" y="1813101"/>
            <a:ext cx="3549015" cy="327914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298700">
              <a:lnSpc>
                <a:spcPct val="100000"/>
              </a:lnSpc>
              <a:spcBef>
                <a:spcPts val="120"/>
              </a:spcBef>
            </a:pPr>
            <a:r>
              <a:rPr sz="2650" spc="100" dirty="0">
                <a:latin typeface="Calibri"/>
                <a:cs typeface="Calibri"/>
              </a:rPr>
              <a:t>DNA</a:t>
            </a:r>
            <a:endParaRPr sz="26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735"/>
              </a:spcBef>
            </a:pPr>
            <a:endParaRPr sz="2650">
              <a:latin typeface="Calibri"/>
              <a:cs typeface="Calibri"/>
            </a:endParaRPr>
          </a:p>
          <a:p>
            <a:pPr marL="2301875">
              <a:lnSpc>
                <a:spcPct val="100000"/>
              </a:lnSpc>
            </a:pPr>
            <a:r>
              <a:rPr sz="2700" spc="180" dirty="0">
                <a:latin typeface="Calibri"/>
                <a:cs typeface="Calibri"/>
              </a:rPr>
              <a:t>mRNA</a:t>
            </a:r>
            <a:endParaRPr sz="2700">
              <a:latin typeface="Calibri"/>
              <a:cs typeface="Calibri"/>
            </a:endParaRPr>
          </a:p>
          <a:p>
            <a:pPr marL="1995170">
              <a:lnSpc>
                <a:spcPct val="100000"/>
              </a:lnSpc>
              <a:spcBef>
                <a:spcPts val="610"/>
              </a:spcBef>
            </a:pPr>
            <a:r>
              <a:rPr sz="2700" spc="-10" dirty="0">
                <a:latin typeface="Arial MT"/>
                <a:cs typeface="Arial MT"/>
              </a:rPr>
              <a:t>Ribosome</a:t>
            </a:r>
            <a:endParaRPr sz="27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27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900"/>
              </a:spcBef>
            </a:pPr>
            <a:endParaRPr sz="27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700" spc="90" dirty="0">
                <a:latin typeface="Calibri"/>
                <a:cs typeface="Calibri"/>
              </a:rPr>
              <a:t>Polypeptide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06600" y="2336800"/>
            <a:ext cx="2654300" cy="21971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845164" y="4463520"/>
            <a:ext cx="1836420" cy="4857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875">
              <a:lnSpc>
                <a:spcPts val="1810"/>
              </a:lnSpc>
              <a:spcBef>
                <a:spcPts val="105"/>
              </a:spcBef>
            </a:pPr>
            <a:r>
              <a:rPr sz="1600" dirty="0">
                <a:latin typeface="Arial MT"/>
                <a:cs typeface="Arial MT"/>
              </a:rPr>
              <a:t>Stop</a:t>
            </a:r>
            <a:r>
              <a:rPr sz="1600" spc="45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codon</a:t>
            </a:r>
            <a:endParaRPr sz="1600">
              <a:latin typeface="Arial MT"/>
              <a:cs typeface="Arial MT"/>
            </a:endParaRPr>
          </a:p>
          <a:p>
            <a:pPr marL="12700">
              <a:lnSpc>
                <a:spcPts val="1810"/>
              </a:lnSpc>
            </a:pPr>
            <a:r>
              <a:rPr sz="1600" spc="-65" dirty="0">
                <a:latin typeface="Arial MT"/>
                <a:cs typeface="Arial MT"/>
              </a:rPr>
              <a:t>(UAG,</a:t>
            </a:r>
            <a:r>
              <a:rPr sz="1600" spc="-5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UAA,</a:t>
            </a:r>
            <a:r>
              <a:rPr sz="1600" spc="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or</a:t>
            </a:r>
            <a:r>
              <a:rPr sz="1600" spc="-75" dirty="0">
                <a:latin typeface="Arial MT"/>
                <a:cs typeface="Arial MT"/>
              </a:rPr>
              <a:t> </a:t>
            </a:r>
            <a:r>
              <a:rPr sz="1600" spc="-60" dirty="0">
                <a:latin typeface="Arial MT"/>
                <a:cs typeface="Arial MT"/>
              </a:rPr>
              <a:t>UGA)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40</a:t>
            </a:fld>
            <a:endParaRPr lang="en-US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0400" y="6794500"/>
            <a:ext cx="11747500" cy="508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30800" y="2209800"/>
            <a:ext cx="3949700" cy="2438400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11071012" y="2578311"/>
            <a:ext cx="435609" cy="0"/>
          </a:xfrm>
          <a:custGeom>
            <a:avLst/>
            <a:gdLst/>
            <a:ahLst/>
            <a:cxnLst/>
            <a:rect l="l" t="t" r="r" b="b"/>
            <a:pathLst>
              <a:path w="435609">
                <a:moveTo>
                  <a:pt x="0" y="0"/>
                </a:moveTo>
                <a:lnTo>
                  <a:pt x="435609" y="0"/>
                </a:lnTo>
              </a:path>
            </a:pathLst>
          </a:custGeom>
          <a:ln w="3175">
            <a:solidFill>
              <a:srgbClr val="838C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96300" y="4089400"/>
            <a:ext cx="203200" cy="3556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108200" y="4165600"/>
            <a:ext cx="38100" cy="6350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861300" y="3949700"/>
            <a:ext cx="622300" cy="46990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3831497" y="2596973"/>
            <a:ext cx="54229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10" dirty="0">
                <a:latin typeface="Calibri"/>
                <a:cs typeface="Calibri"/>
              </a:rPr>
              <a:t>factor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843869" y="4457347"/>
            <a:ext cx="1851660" cy="493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0">
              <a:lnSpc>
                <a:spcPts val="1839"/>
              </a:lnSpc>
              <a:spcBef>
                <a:spcPts val="100"/>
              </a:spcBef>
            </a:pPr>
            <a:r>
              <a:rPr sz="1650" spc="55" dirty="0">
                <a:latin typeface="Calibri"/>
                <a:cs typeface="Calibri"/>
              </a:rPr>
              <a:t>Stop</a:t>
            </a:r>
            <a:r>
              <a:rPr sz="1650" spc="120" dirty="0">
                <a:latin typeface="Calibri"/>
                <a:cs typeface="Calibri"/>
              </a:rPr>
              <a:t> </a:t>
            </a:r>
            <a:r>
              <a:rPr sz="1650" spc="-10" dirty="0">
                <a:latin typeface="Calibri"/>
                <a:cs typeface="Calibri"/>
              </a:rPr>
              <a:t>co&lt;Ion</a:t>
            </a:r>
            <a:endParaRPr sz="1650">
              <a:latin typeface="Calibri"/>
              <a:cs typeface="Calibri"/>
            </a:endParaRPr>
          </a:p>
          <a:p>
            <a:pPr marL="12700">
              <a:lnSpc>
                <a:spcPts val="1839"/>
              </a:lnSpc>
            </a:pPr>
            <a:r>
              <a:rPr sz="1650" dirty="0">
                <a:latin typeface="Calibri"/>
                <a:cs typeface="Calibri"/>
              </a:rPr>
              <a:t>(UAG,</a:t>
            </a:r>
            <a:r>
              <a:rPr sz="1650" spc="80" dirty="0">
                <a:latin typeface="Calibri"/>
                <a:cs typeface="Calibri"/>
              </a:rPr>
              <a:t> </a:t>
            </a:r>
            <a:r>
              <a:rPr sz="1650" spc="55" dirty="0">
                <a:latin typeface="Calibri"/>
                <a:cs typeface="Calibri"/>
              </a:rPr>
              <a:t>UAA,</a:t>
            </a:r>
            <a:r>
              <a:rPr sz="1650" spc="25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or</a:t>
            </a:r>
            <a:r>
              <a:rPr sz="1650" spc="35" dirty="0">
                <a:latin typeface="Calibri"/>
                <a:cs typeface="Calibri"/>
              </a:rPr>
              <a:t> UGA)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703453" y="2533473"/>
            <a:ext cx="1078865" cy="485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70"/>
              </a:lnSpc>
              <a:spcBef>
                <a:spcPts val="100"/>
              </a:spcBef>
            </a:pPr>
            <a:r>
              <a:rPr sz="1700" spc="-20" dirty="0">
                <a:latin typeface="Calibri"/>
                <a:cs typeface="Calibri"/>
              </a:rPr>
              <a:t>Free</a:t>
            </a:r>
            <a:endParaRPr sz="1700">
              <a:latin typeface="Calibri"/>
              <a:cs typeface="Calibri"/>
            </a:endParaRPr>
          </a:p>
          <a:p>
            <a:pPr marL="15240">
              <a:lnSpc>
                <a:spcPts val="1750"/>
              </a:lnSpc>
            </a:pPr>
            <a:r>
              <a:rPr sz="1600" spc="-10" dirty="0">
                <a:latin typeface="Calibri"/>
                <a:cs typeface="Calibri"/>
              </a:rPr>
              <a:t>polypeptide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41</a:t>
            </a:fld>
            <a:endParaRPr lang="en-US"/>
          </a:p>
        </p:txBody>
      </p:sp>
      <p:pic>
        <p:nvPicPr>
          <p:cNvPr id="1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0400" y="6794500"/>
            <a:ext cx="11747500" cy="508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30800" y="2209800"/>
            <a:ext cx="6375400" cy="25654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96300" y="4089400"/>
            <a:ext cx="203200" cy="3556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108200" y="4165600"/>
            <a:ext cx="38100" cy="635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861300" y="3924300"/>
            <a:ext cx="635000" cy="49530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3831497" y="2596973"/>
            <a:ext cx="54229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10" dirty="0">
                <a:latin typeface="Calibri"/>
                <a:cs typeface="Calibri"/>
              </a:rPr>
              <a:t>factor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843869" y="4457347"/>
            <a:ext cx="1851660" cy="493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0">
              <a:lnSpc>
                <a:spcPts val="1839"/>
              </a:lnSpc>
              <a:spcBef>
                <a:spcPts val="100"/>
              </a:spcBef>
            </a:pPr>
            <a:r>
              <a:rPr sz="1650" spc="55" dirty="0">
                <a:latin typeface="Calibri"/>
                <a:cs typeface="Calibri"/>
              </a:rPr>
              <a:t>Stop</a:t>
            </a:r>
            <a:r>
              <a:rPr sz="1650" spc="120" dirty="0">
                <a:latin typeface="Calibri"/>
                <a:cs typeface="Calibri"/>
              </a:rPr>
              <a:t> </a:t>
            </a:r>
            <a:r>
              <a:rPr sz="1650" spc="-10" dirty="0">
                <a:latin typeface="Calibri"/>
                <a:cs typeface="Calibri"/>
              </a:rPr>
              <a:t>co&lt;Ion</a:t>
            </a:r>
            <a:endParaRPr sz="1650">
              <a:latin typeface="Calibri"/>
              <a:cs typeface="Calibri"/>
            </a:endParaRPr>
          </a:p>
          <a:p>
            <a:pPr marL="12700">
              <a:lnSpc>
                <a:spcPts val="1839"/>
              </a:lnSpc>
            </a:pPr>
            <a:r>
              <a:rPr sz="1650" dirty="0">
                <a:latin typeface="Calibri"/>
                <a:cs typeface="Calibri"/>
              </a:rPr>
              <a:t>(UAG,</a:t>
            </a:r>
            <a:r>
              <a:rPr sz="1650" spc="80" dirty="0">
                <a:latin typeface="Calibri"/>
                <a:cs typeface="Calibri"/>
              </a:rPr>
              <a:t> </a:t>
            </a:r>
            <a:r>
              <a:rPr sz="1650" spc="55" dirty="0">
                <a:latin typeface="Calibri"/>
                <a:cs typeface="Calibri"/>
              </a:rPr>
              <a:t>UAA,</a:t>
            </a:r>
            <a:r>
              <a:rPr sz="1650" spc="25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or</a:t>
            </a:r>
            <a:r>
              <a:rPr sz="1650" spc="35" dirty="0">
                <a:latin typeface="Calibri"/>
                <a:cs typeface="Calibri"/>
              </a:rPr>
              <a:t> UGA)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703453" y="2533473"/>
            <a:ext cx="1078865" cy="485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70"/>
              </a:lnSpc>
              <a:spcBef>
                <a:spcPts val="100"/>
              </a:spcBef>
            </a:pPr>
            <a:r>
              <a:rPr sz="1700" spc="-20" dirty="0">
                <a:latin typeface="Calibri"/>
                <a:cs typeface="Calibri"/>
              </a:rPr>
              <a:t>Free</a:t>
            </a:r>
            <a:endParaRPr sz="1700">
              <a:latin typeface="Calibri"/>
              <a:cs typeface="Calibri"/>
            </a:endParaRPr>
          </a:p>
          <a:p>
            <a:pPr marL="15240">
              <a:lnSpc>
                <a:spcPts val="1750"/>
              </a:lnSpc>
            </a:pPr>
            <a:r>
              <a:rPr sz="1600" spc="-10" dirty="0">
                <a:latin typeface="Calibri"/>
                <a:cs typeface="Calibri"/>
              </a:rPr>
              <a:t>polypeptide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42</a:t>
            </a:fld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3004800" cy="73152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43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62600" y="2374900"/>
            <a:ext cx="1841500" cy="1905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454900" y="2400300"/>
            <a:ext cx="393700" cy="152400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4399068" y="1877482"/>
            <a:ext cx="0" cy="332105"/>
          </a:xfrm>
          <a:custGeom>
            <a:avLst/>
            <a:gdLst/>
            <a:ahLst/>
            <a:cxnLst/>
            <a:rect l="l" t="t" r="r" b="b"/>
            <a:pathLst>
              <a:path h="332105">
                <a:moveTo>
                  <a:pt x="0" y="331893"/>
                </a:moveTo>
                <a:lnTo>
                  <a:pt x="0" y="0"/>
                </a:lnTo>
              </a:path>
            </a:pathLst>
          </a:custGeom>
          <a:ln w="14816">
            <a:solidFill>
              <a:srgbClr val="A0574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4391659" y="1868592"/>
            <a:ext cx="2199005" cy="340995"/>
            <a:chOff x="4391659" y="1868592"/>
            <a:chExt cx="2199005" cy="340995"/>
          </a:xfrm>
        </p:grpSpPr>
        <p:sp>
          <p:nvSpPr>
            <p:cNvPr id="8" name="object 8"/>
            <p:cNvSpPr/>
            <p:nvPr/>
          </p:nvSpPr>
          <p:spPr>
            <a:xfrm>
              <a:off x="6532668" y="1877482"/>
              <a:ext cx="0" cy="332105"/>
            </a:xfrm>
            <a:custGeom>
              <a:avLst/>
              <a:gdLst/>
              <a:ahLst/>
              <a:cxnLst/>
              <a:rect l="l" t="t" r="r" b="b"/>
              <a:pathLst>
                <a:path h="332105">
                  <a:moveTo>
                    <a:pt x="0" y="331893"/>
                  </a:moveTo>
                  <a:lnTo>
                    <a:pt x="0" y="0"/>
                  </a:lnTo>
                </a:path>
              </a:pathLst>
            </a:custGeom>
            <a:ln w="14816">
              <a:solidFill>
                <a:srgbClr val="A057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391659" y="1884891"/>
              <a:ext cx="2148840" cy="0"/>
            </a:xfrm>
            <a:custGeom>
              <a:avLst/>
              <a:gdLst/>
              <a:ahLst/>
              <a:cxnLst/>
              <a:rect l="l" t="t" r="r" b="b"/>
              <a:pathLst>
                <a:path w="2148840">
                  <a:moveTo>
                    <a:pt x="0" y="0"/>
                  </a:moveTo>
                  <a:lnTo>
                    <a:pt x="2148416" y="0"/>
                  </a:lnTo>
                </a:path>
              </a:pathLst>
            </a:custGeom>
            <a:ln w="14816">
              <a:solidFill>
                <a:srgbClr val="A057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391659" y="2201968"/>
              <a:ext cx="2148840" cy="0"/>
            </a:xfrm>
            <a:custGeom>
              <a:avLst/>
              <a:gdLst/>
              <a:ahLst/>
              <a:cxnLst/>
              <a:rect l="l" t="t" r="r" b="b"/>
              <a:pathLst>
                <a:path w="2148840">
                  <a:moveTo>
                    <a:pt x="0" y="0"/>
                  </a:moveTo>
                  <a:lnTo>
                    <a:pt x="2148416" y="0"/>
                  </a:lnTo>
                </a:path>
              </a:pathLst>
            </a:custGeom>
            <a:ln w="14816">
              <a:solidFill>
                <a:srgbClr val="A057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785782" y="2086398"/>
              <a:ext cx="281940" cy="0"/>
            </a:xfrm>
            <a:custGeom>
              <a:avLst/>
              <a:gdLst/>
              <a:ahLst/>
              <a:cxnLst/>
              <a:rect l="l" t="t" r="r" b="b"/>
              <a:pathLst>
                <a:path w="281939">
                  <a:moveTo>
                    <a:pt x="0" y="0"/>
                  </a:moveTo>
                  <a:lnTo>
                    <a:pt x="281516" y="0"/>
                  </a:lnTo>
                </a:path>
              </a:pathLst>
            </a:custGeom>
            <a:ln w="3175">
              <a:solidFill>
                <a:srgbClr val="8C3F2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456852" y="1881927"/>
              <a:ext cx="2133600" cy="0"/>
            </a:xfrm>
            <a:custGeom>
              <a:avLst/>
              <a:gdLst/>
              <a:ahLst/>
              <a:cxnLst/>
              <a:rect l="l" t="t" r="r" b="b"/>
              <a:pathLst>
                <a:path w="2133600">
                  <a:moveTo>
                    <a:pt x="0" y="0"/>
                  </a:moveTo>
                  <a:lnTo>
                    <a:pt x="2133599" y="0"/>
                  </a:lnTo>
                </a:path>
              </a:pathLst>
            </a:custGeom>
            <a:ln w="2666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137400" y="431800"/>
            <a:ext cx="1358900" cy="55880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08500" y="1447800"/>
            <a:ext cx="3009900" cy="679450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850" spc="-35" dirty="0">
                <a:solidFill>
                  <a:srgbClr val="000000"/>
                </a:solidFill>
                <a:latin typeface="Arial MT"/>
                <a:cs typeface="Arial MT"/>
              </a:rPr>
              <a:t>(b)</a:t>
            </a:r>
            <a:r>
              <a:rPr sz="2850" spc="-16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2850" spc="-35" dirty="0">
                <a:solidFill>
                  <a:srgbClr val="000000"/>
                </a:solidFill>
                <a:latin typeface="Arial MT"/>
                <a:cs typeface="Arial MT"/>
              </a:rPr>
              <a:t>Eukaryotic</a:t>
            </a:r>
            <a:r>
              <a:rPr sz="285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2850" spc="-20" dirty="0">
                <a:solidFill>
                  <a:srgbClr val="000000"/>
                </a:solidFill>
                <a:latin typeface="Arial MT"/>
                <a:cs typeface="Arial MT"/>
              </a:rPr>
              <a:t>cell</a:t>
            </a:r>
            <a:endParaRPr sz="285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874188" y="2503664"/>
            <a:ext cx="1272540" cy="3663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200" spc="-95" dirty="0">
                <a:latin typeface="Arial MT"/>
                <a:cs typeface="Arial MT"/>
              </a:rPr>
              <a:t>Pre-</a:t>
            </a:r>
            <a:r>
              <a:rPr sz="2200" spc="-110" dirty="0">
                <a:latin typeface="Arial MT"/>
                <a:cs typeface="Arial MT"/>
              </a:rPr>
              <a:t>mRNA</a:t>
            </a:r>
            <a:endParaRPr sz="2200">
              <a:latin typeface="Arial MT"/>
              <a:cs typeface="Arial MT"/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</a:t>
            </a:fld>
            <a:endParaRPr lang="en-US"/>
          </a:p>
        </p:txBody>
      </p:sp>
      <p:pic>
        <p:nvPicPr>
          <p:cNvPr id="1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4437591" y="1868592"/>
            <a:ext cx="0" cy="326390"/>
          </a:xfrm>
          <a:custGeom>
            <a:avLst/>
            <a:gdLst/>
            <a:ahLst/>
            <a:cxnLst/>
            <a:rect l="l" t="t" r="r" b="b"/>
            <a:pathLst>
              <a:path h="326389">
                <a:moveTo>
                  <a:pt x="0" y="325966"/>
                </a:moveTo>
                <a:lnTo>
                  <a:pt x="0" y="0"/>
                </a:lnTo>
              </a:path>
            </a:pathLst>
          </a:custGeom>
          <a:ln w="8889">
            <a:solidFill>
              <a:srgbClr val="6B2F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4433147" y="1868592"/>
            <a:ext cx="2131060" cy="225425"/>
            <a:chOff x="4433147" y="1868592"/>
            <a:chExt cx="2131060" cy="225425"/>
          </a:xfrm>
        </p:grpSpPr>
        <p:sp>
          <p:nvSpPr>
            <p:cNvPr id="6" name="object 6"/>
            <p:cNvSpPr/>
            <p:nvPr/>
          </p:nvSpPr>
          <p:spPr>
            <a:xfrm>
              <a:off x="6559339" y="1868592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225213"/>
                  </a:moveTo>
                  <a:lnTo>
                    <a:pt x="0" y="0"/>
                  </a:lnTo>
                </a:path>
              </a:pathLst>
            </a:custGeom>
            <a:ln w="8889">
              <a:solidFill>
                <a:srgbClr val="6B2F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433147" y="1873037"/>
              <a:ext cx="2131060" cy="0"/>
            </a:xfrm>
            <a:custGeom>
              <a:avLst/>
              <a:gdLst/>
              <a:ahLst/>
              <a:cxnLst/>
              <a:rect l="l" t="t" r="r" b="b"/>
              <a:pathLst>
                <a:path w="2131059">
                  <a:moveTo>
                    <a:pt x="0" y="0"/>
                  </a:moveTo>
                  <a:lnTo>
                    <a:pt x="2130636" y="0"/>
                  </a:lnTo>
                </a:path>
              </a:pathLst>
            </a:custGeom>
            <a:ln w="8889">
              <a:solidFill>
                <a:srgbClr val="6B2F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07200" y="2806700"/>
            <a:ext cx="88900" cy="34290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137400" y="431800"/>
            <a:ext cx="1358900" cy="558800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92246" y="632707"/>
            <a:ext cx="2829560" cy="4629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850" spc="-35" dirty="0">
                <a:solidFill>
                  <a:srgbClr val="000000"/>
                </a:solidFill>
                <a:latin typeface="Arial MT"/>
                <a:cs typeface="Arial MT"/>
              </a:rPr>
              <a:t>(b)</a:t>
            </a:r>
            <a:r>
              <a:rPr sz="2850" spc="-16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2850" spc="-35" dirty="0">
                <a:solidFill>
                  <a:srgbClr val="000000"/>
                </a:solidFill>
                <a:latin typeface="Arial MT"/>
                <a:cs typeface="Arial MT"/>
              </a:rPr>
              <a:t>Eukaryotic</a:t>
            </a:r>
            <a:r>
              <a:rPr sz="285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2850" spc="-20" dirty="0">
                <a:solidFill>
                  <a:srgbClr val="000000"/>
                </a:solidFill>
                <a:latin typeface="Arial MT"/>
                <a:cs typeface="Arial MT"/>
              </a:rPr>
              <a:t>cell</a:t>
            </a:r>
            <a:endParaRPr sz="285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420447" y="1798814"/>
            <a:ext cx="2134235" cy="3663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1684020" algn="l"/>
              </a:tabLst>
            </a:pPr>
            <a:r>
              <a:rPr sz="2200" u="sng" spc="275" dirty="0">
                <a:uFill>
                  <a:solidFill>
                    <a:srgbClr val="6B2F2B"/>
                  </a:solidFill>
                </a:uFill>
                <a:latin typeface="Calibri"/>
                <a:cs typeface="Calibri"/>
              </a:rPr>
              <a:t> </a:t>
            </a:r>
            <a:r>
              <a:rPr sz="2200" u="sng" spc="95" dirty="0">
                <a:uFill>
                  <a:solidFill>
                    <a:srgbClr val="6B2F2B"/>
                  </a:solidFill>
                </a:uFill>
                <a:latin typeface="Calibri"/>
                <a:cs typeface="Calibri"/>
              </a:rPr>
              <a:t>TRANSCRI</a:t>
            </a:r>
            <a:r>
              <a:rPr sz="2200" u="sng" dirty="0">
                <a:uFill>
                  <a:solidFill>
                    <a:srgbClr val="6B2F2B"/>
                  </a:solidFill>
                </a:uFill>
                <a:latin typeface="Calibri"/>
                <a:cs typeface="Calibri"/>
              </a:rPr>
              <a:t>	</a:t>
            </a:r>
            <a:r>
              <a:rPr sz="2200" u="sng" spc="-25" dirty="0">
                <a:uFill>
                  <a:solidFill>
                    <a:srgbClr val="6B2F2B"/>
                  </a:solidFill>
                </a:uFill>
                <a:latin typeface="Calibri"/>
                <a:cs typeface="Calibri"/>
              </a:rPr>
              <a:t>łON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948449" y="1652764"/>
            <a:ext cx="579120" cy="3663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200" spc="60" dirty="0">
                <a:latin typeface="Calibri"/>
                <a:cs typeface="Calibri"/>
              </a:rPr>
              <a:t>DNA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348691" y="2762037"/>
            <a:ext cx="2299970" cy="332105"/>
          </a:xfrm>
          <a:prstGeom prst="rect">
            <a:avLst/>
          </a:prstGeom>
          <a:ln w="8889">
            <a:solidFill>
              <a:srgbClr val="4F3F3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74930">
              <a:lnSpc>
                <a:spcPts val="2120"/>
              </a:lnSpc>
            </a:pPr>
            <a:r>
              <a:rPr sz="2100" spc="-150" dirty="0">
                <a:latin typeface="Arial MT"/>
                <a:cs typeface="Arial MT"/>
              </a:rPr>
              <a:t>RNA</a:t>
            </a:r>
            <a:r>
              <a:rPr sz="2100" dirty="0">
                <a:latin typeface="Arial MT"/>
                <a:cs typeface="Arial MT"/>
              </a:rPr>
              <a:t> </a:t>
            </a:r>
            <a:r>
              <a:rPr sz="2100" spc="-114" dirty="0">
                <a:latin typeface="Arial MT"/>
                <a:cs typeface="Arial MT"/>
              </a:rPr>
              <a:t>PROCESSING</a:t>
            </a:r>
            <a:endParaRPr sz="210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913399" y="3411184"/>
            <a:ext cx="790575" cy="3441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100" spc="-25" dirty="0">
                <a:latin typeface="Arial MT"/>
                <a:cs typeface="Arial MT"/>
              </a:rPr>
              <a:t>mRNA</a:t>
            </a:r>
            <a:endParaRPr sz="210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796567" y="2509837"/>
            <a:ext cx="1358265" cy="3587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150" spc="-20" dirty="0">
                <a:latin typeface="Calibri"/>
                <a:cs typeface="Calibri"/>
              </a:rPr>
              <a:t>IPr</a:t>
            </a:r>
            <a:r>
              <a:rPr sz="2150" spc="-135" dirty="0">
                <a:latin typeface="Calibri"/>
                <a:cs typeface="Calibri"/>
              </a:rPr>
              <a:t> </a:t>
            </a:r>
            <a:r>
              <a:rPr sz="2150" spc="-70" dirty="0">
                <a:latin typeface="Arial MT"/>
                <a:cs typeface="Arial MT"/>
              </a:rPr>
              <a:t>e-mRNA</a:t>
            </a:r>
            <a:endParaRPr sz="2150">
              <a:latin typeface="Arial MT"/>
              <a:cs typeface="Arial MT"/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</a:t>
            </a:fld>
            <a:endParaRPr lang="en-US"/>
          </a:p>
        </p:txBody>
      </p:sp>
      <p:pic>
        <p:nvPicPr>
          <p:cNvPr id="1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0720" y="164800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27925" y="68262"/>
            <a:ext cx="1070610" cy="2254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00" dirty="0">
                <a:solidFill>
                  <a:srgbClr val="896E4F"/>
                </a:solidFill>
                <a:latin typeface="Arial MT"/>
                <a:cs typeface="Arial MT"/>
              </a:rPr>
              <a:t>Figure</a:t>
            </a:r>
            <a:r>
              <a:rPr sz="1300" spc="50" dirty="0">
                <a:solidFill>
                  <a:srgbClr val="896E4F"/>
                </a:solidFill>
                <a:latin typeface="Arial MT"/>
                <a:cs typeface="Arial MT"/>
              </a:rPr>
              <a:t> </a:t>
            </a:r>
            <a:r>
              <a:rPr sz="1300" dirty="0">
                <a:solidFill>
                  <a:srgbClr val="492F0A"/>
                </a:solidFill>
                <a:latin typeface="Arial MT"/>
                <a:cs typeface="Arial MT"/>
              </a:rPr>
              <a:t>I</a:t>
            </a:r>
            <a:r>
              <a:rPr sz="1300" spc="-70" dirty="0">
                <a:solidFill>
                  <a:srgbClr val="492F0A"/>
                </a:solidFill>
                <a:latin typeface="Arial MT"/>
                <a:cs typeface="Arial MT"/>
              </a:rPr>
              <a:t> </a:t>
            </a:r>
            <a:r>
              <a:rPr sz="1300" spc="-125" dirty="0">
                <a:solidFill>
                  <a:srgbClr val="3F2D03"/>
                </a:solidFill>
                <a:latin typeface="Arial MT"/>
                <a:cs typeface="Arial MT"/>
              </a:rPr>
              <a:t>T.2</a:t>
            </a:r>
            <a:r>
              <a:rPr sz="1300" spc="-175" dirty="0">
                <a:solidFill>
                  <a:srgbClr val="3F2D03"/>
                </a:solidFill>
                <a:latin typeface="Arial MT"/>
                <a:cs typeface="Arial MT"/>
              </a:rPr>
              <a:t> </a:t>
            </a:r>
            <a:r>
              <a:rPr sz="1300" spc="-70" dirty="0">
                <a:solidFill>
                  <a:srgbClr val="775B3D"/>
                </a:solidFill>
                <a:latin typeface="Arial MT"/>
                <a:cs typeface="Arial MT"/>
              </a:rPr>
              <a:t>b-</a:t>
            </a:r>
            <a:r>
              <a:rPr sz="1300" spc="-50" dirty="0">
                <a:solidFill>
                  <a:srgbClr val="775B3D"/>
                </a:solidFill>
                <a:latin typeface="Arial MT"/>
                <a:cs typeface="Arial MT"/>
              </a:rPr>
              <a:t>2</a:t>
            </a:r>
            <a:endParaRPr sz="130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2246" y="632707"/>
            <a:ext cx="2829560" cy="4629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850" spc="-35" dirty="0">
                <a:solidFill>
                  <a:srgbClr val="000000"/>
                </a:solidFill>
                <a:latin typeface="Arial MT"/>
                <a:cs typeface="Arial MT"/>
              </a:rPr>
              <a:t>(b)</a:t>
            </a:r>
            <a:r>
              <a:rPr sz="2850" spc="-16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2850" spc="-35" dirty="0">
                <a:solidFill>
                  <a:srgbClr val="000000"/>
                </a:solidFill>
                <a:latin typeface="Arial MT"/>
                <a:cs typeface="Arial MT"/>
              </a:rPr>
              <a:t>Eukaryotic</a:t>
            </a:r>
            <a:r>
              <a:rPr sz="285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2850" spc="-20" dirty="0">
                <a:solidFill>
                  <a:srgbClr val="000000"/>
                </a:solidFill>
                <a:latin typeface="Arial MT"/>
                <a:cs typeface="Arial MT"/>
              </a:rPr>
              <a:t>cell</a:t>
            </a:r>
            <a:endParaRPr sz="285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37591" y="1884892"/>
            <a:ext cx="2122170" cy="317500"/>
          </a:xfrm>
          <a:prstGeom prst="rect">
            <a:avLst/>
          </a:prstGeom>
          <a:ln w="8889">
            <a:solidFill>
              <a:srgbClr val="8C4F48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3980">
              <a:lnSpc>
                <a:spcPts val="2110"/>
              </a:lnSpc>
              <a:tabLst>
                <a:tab pos="1651635" algn="l"/>
              </a:tabLst>
            </a:pPr>
            <a:r>
              <a:rPr sz="2250" spc="65" dirty="0">
                <a:latin typeface="Calibri"/>
                <a:cs typeface="Calibri"/>
              </a:rPr>
              <a:t>TRAtłSCRł</a:t>
            </a:r>
            <a:r>
              <a:rPr sz="2250" dirty="0">
                <a:latin typeface="Calibri"/>
                <a:cs typeface="Calibri"/>
              </a:rPr>
              <a:t>	</a:t>
            </a:r>
            <a:r>
              <a:rPr sz="2250" spc="-25" dirty="0">
                <a:latin typeface="Calibri"/>
                <a:cs typeface="Calibri"/>
              </a:rPr>
              <a:t>iON</a:t>
            </a:r>
            <a:endParaRPr sz="22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947930" y="1646590"/>
            <a:ext cx="580390" cy="3740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250" spc="35" dirty="0">
                <a:latin typeface="Calibri"/>
                <a:cs typeface="Calibri"/>
              </a:rPr>
              <a:t>DNA</a:t>
            </a:r>
            <a:endParaRPr sz="225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348691" y="2773892"/>
            <a:ext cx="2299970" cy="332105"/>
          </a:xfrm>
          <a:prstGeom prst="rect">
            <a:avLst/>
          </a:prstGeom>
          <a:ln w="8889">
            <a:solidFill>
              <a:srgbClr val="674F54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74930">
              <a:lnSpc>
                <a:spcPts val="2030"/>
              </a:lnSpc>
            </a:pPr>
            <a:r>
              <a:rPr sz="2100" spc="-150" dirty="0">
                <a:latin typeface="Arial MT"/>
                <a:cs typeface="Arial MT"/>
              </a:rPr>
              <a:t>RNA</a:t>
            </a:r>
            <a:r>
              <a:rPr sz="2100" dirty="0">
                <a:latin typeface="Arial MT"/>
                <a:cs typeface="Arial MT"/>
              </a:rPr>
              <a:t> </a:t>
            </a:r>
            <a:r>
              <a:rPr sz="2100" spc="-114" dirty="0">
                <a:latin typeface="Arial MT"/>
                <a:cs typeface="Arial MT"/>
              </a:rPr>
              <a:t>PROCESSING</a:t>
            </a:r>
            <a:endParaRPr sz="21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796567" y="2509837"/>
            <a:ext cx="1365250" cy="3587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150" spc="-45" dirty="0">
                <a:latin typeface="Calibri"/>
                <a:cs typeface="Calibri"/>
              </a:rPr>
              <a:t>IPr</a:t>
            </a:r>
            <a:r>
              <a:rPr sz="2150" spc="-60" dirty="0">
                <a:latin typeface="Calibri"/>
                <a:cs typeface="Calibri"/>
              </a:rPr>
              <a:t> </a:t>
            </a:r>
            <a:r>
              <a:rPr sz="2100" spc="-40" dirty="0">
                <a:latin typeface="Arial MT"/>
                <a:cs typeface="Arial MT"/>
              </a:rPr>
              <a:t>e-</a:t>
            </a:r>
            <a:r>
              <a:rPr sz="2100" spc="-20" dirty="0">
                <a:latin typeface="Arial MT"/>
                <a:cs typeface="Arial MT"/>
              </a:rPr>
              <a:t>mRNA</a:t>
            </a:r>
            <a:endParaRPr sz="21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220962" y="4859161"/>
            <a:ext cx="1072515" cy="3517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100" spc="-10" dirty="0">
                <a:latin typeface="Arial MT"/>
                <a:cs typeface="Arial MT"/>
              </a:rPr>
              <a:t>ibosome</a:t>
            </a:r>
            <a:endParaRPr sz="2100">
              <a:latin typeface="Arial MT"/>
              <a:cs typeface="Arial MT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99100" y="4876800"/>
            <a:ext cx="114300" cy="38100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496482" y="2585719"/>
            <a:ext cx="10007600" cy="0"/>
          </a:xfrm>
          <a:custGeom>
            <a:avLst/>
            <a:gdLst/>
            <a:ahLst/>
            <a:cxnLst/>
            <a:rect l="l" t="t" r="r" b="b"/>
            <a:pathLst>
              <a:path w="10007600">
                <a:moveTo>
                  <a:pt x="0" y="0"/>
                </a:moveTo>
                <a:lnTo>
                  <a:pt x="10007174" y="0"/>
                </a:lnTo>
              </a:path>
            </a:pathLst>
          </a:custGeom>
          <a:ln w="11853">
            <a:solidFill>
              <a:srgbClr val="858C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834310" y="1433159"/>
            <a:ext cx="3209290" cy="7442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4700" spc="-20" dirty="0">
                <a:solidFill>
                  <a:srgbClr val="0AAA56"/>
                </a:solidFill>
              </a:rPr>
              <a:t>Transcription</a:t>
            </a:r>
            <a:endParaRPr sz="4700"/>
          </a:p>
        </p:txBody>
      </p:sp>
      <p:sp>
        <p:nvSpPr>
          <p:cNvPr id="6" name="object 6"/>
          <p:cNvSpPr txBox="1"/>
          <p:nvPr/>
        </p:nvSpPr>
        <p:spPr>
          <a:xfrm>
            <a:off x="2482020" y="2674505"/>
            <a:ext cx="7726045" cy="2976880"/>
          </a:xfrm>
          <a:prstGeom prst="rect">
            <a:avLst/>
          </a:prstGeom>
        </p:spPr>
        <p:txBody>
          <a:bodyPr vert="horz" wrap="square" lIns="0" tIns="195580" rIns="0" bIns="0" rtlCol="0">
            <a:spAutoFit/>
          </a:bodyPr>
          <a:lstStyle/>
          <a:p>
            <a:pPr marL="398145" indent="-385445">
              <a:lnSpc>
                <a:spcPct val="100000"/>
              </a:lnSpc>
              <a:spcBef>
                <a:spcPts val="1540"/>
              </a:spcBef>
              <a:buClr>
                <a:srgbClr val="7E9021"/>
              </a:buClr>
              <a:buChar char="•"/>
              <a:tabLst>
                <a:tab pos="398145" algn="l"/>
              </a:tabLst>
            </a:pPr>
            <a:r>
              <a:rPr sz="2650" dirty="0">
                <a:solidFill>
                  <a:srgbClr val="151515"/>
                </a:solidFill>
                <a:latin typeface="Calibri"/>
                <a:cs typeface="Calibri"/>
              </a:rPr>
              <a:t>The</a:t>
            </a:r>
            <a:r>
              <a:rPr sz="2650" spc="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rgbClr val="C11F1C"/>
                </a:solidFill>
                <a:latin typeface="Calibri"/>
                <a:cs typeface="Calibri"/>
              </a:rPr>
              <a:t>first</a:t>
            </a:r>
            <a:r>
              <a:rPr sz="2650" spc="160" dirty="0">
                <a:solidFill>
                  <a:srgbClr val="C11F1C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rgbClr val="AC1D23"/>
                </a:solidFill>
                <a:latin typeface="Calibri"/>
                <a:cs typeface="Calibri"/>
              </a:rPr>
              <a:t>stage</a:t>
            </a:r>
            <a:r>
              <a:rPr sz="2650" spc="130" dirty="0">
                <a:solidFill>
                  <a:srgbClr val="AC1D23"/>
                </a:solidFill>
                <a:latin typeface="Calibri"/>
                <a:cs typeface="Calibri"/>
              </a:rPr>
              <a:t> </a:t>
            </a:r>
            <a:r>
              <a:rPr sz="2650" spc="60" dirty="0">
                <a:solidFill>
                  <a:srgbClr val="212121"/>
                </a:solidFill>
                <a:latin typeface="Calibri"/>
                <a:cs typeface="Calibri"/>
              </a:rPr>
              <a:t>of</a:t>
            </a:r>
            <a:r>
              <a:rPr sz="2650" spc="1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rgbClr val="212121"/>
                </a:solidFill>
                <a:latin typeface="Calibri"/>
                <a:cs typeface="Calibri"/>
              </a:rPr>
              <a:t>gene</a:t>
            </a:r>
            <a:r>
              <a:rPr sz="2650" spc="1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650" spc="-10" dirty="0">
                <a:solidFill>
                  <a:srgbClr val="1A1A1A"/>
                </a:solidFill>
                <a:latin typeface="Calibri"/>
                <a:cs typeface="Calibri"/>
              </a:rPr>
              <a:t>expression</a:t>
            </a:r>
            <a:endParaRPr sz="2650">
              <a:latin typeface="Calibri"/>
              <a:cs typeface="Calibri"/>
            </a:endParaRPr>
          </a:p>
          <a:p>
            <a:pPr marL="396240" indent="-383540">
              <a:lnSpc>
                <a:spcPct val="100000"/>
              </a:lnSpc>
              <a:spcBef>
                <a:spcPts val="1470"/>
              </a:spcBef>
              <a:buClr>
                <a:srgbClr val="798C18"/>
              </a:buClr>
              <a:buChar char="•"/>
              <a:tabLst>
                <a:tab pos="396240" algn="l"/>
              </a:tabLst>
            </a:pPr>
            <a:r>
              <a:rPr sz="2700" dirty="0">
                <a:solidFill>
                  <a:srgbClr val="1F1F1F"/>
                </a:solidFill>
                <a:latin typeface="Calibri"/>
                <a:cs typeface="Calibri"/>
              </a:rPr>
              <a:t>One</a:t>
            </a:r>
            <a:r>
              <a:rPr sz="2700" spc="5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spc="60" dirty="0">
                <a:solidFill>
                  <a:srgbClr val="1F1F1F"/>
                </a:solidFill>
                <a:latin typeface="Calibri"/>
                <a:cs typeface="Calibri"/>
              </a:rPr>
              <a:t>DNA</a:t>
            </a:r>
            <a:r>
              <a:rPr sz="2700" spc="6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161616"/>
                </a:solidFill>
                <a:latin typeface="Calibri"/>
                <a:cs typeface="Calibri"/>
              </a:rPr>
              <a:t>strand</a:t>
            </a:r>
            <a:r>
              <a:rPr sz="2700" spc="60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161616"/>
                </a:solidFill>
                <a:latin typeface="Calibri"/>
                <a:cs typeface="Calibri"/>
              </a:rPr>
              <a:t>serves</a:t>
            </a:r>
            <a:r>
              <a:rPr sz="2700" spc="155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1D1D1D"/>
                </a:solidFill>
                <a:latin typeface="Calibri"/>
                <a:cs typeface="Calibri"/>
              </a:rPr>
              <a:t>as</a:t>
            </a:r>
            <a:r>
              <a:rPr sz="2700" spc="30" dirty="0">
                <a:solidFill>
                  <a:srgbClr val="1D1D1D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131313"/>
                </a:solidFill>
                <a:latin typeface="Calibri"/>
                <a:cs typeface="Calibri"/>
              </a:rPr>
              <a:t>the</a:t>
            </a:r>
            <a:r>
              <a:rPr sz="2700" spc="45" dirty="0">
                <a:solidFill>
                  <a:srgbClr val="131313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BA1A16"/>
                </a:solidFill>
                <a:latin typeface="Calibri"/>
                <a:cs typeface="Calibri"/>
              </a:rPr>
              <a:t>template</a:t>
            </a:r>
            <a:r>
              <a:rPr sz="2700" spc="250" dirty="0">
                <a:solidFill>
                  <a:srgbClr val="BA1A16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971818"/>
                </a:solidFill>
                <a:latin typeface="Calibri"/>
                <a:cs typeface="Calibri"/>
              </a:rPr>
              <a:t>strand</a:t>
            </a:r>
            <a:endParaRPr sz="2700">
              <a:latin typeface="Calibri"/>
              <a:cs typeface="Calibri"/>
            </a:endParaRPr>
          </a:p>
          <a:p>
            <a:pPr marL="396875" indent="-384175">
              <a:lnSpc>
                <a:spcPct val="100000"/>
              </a:lnSpc>
              <a:spcBef>
                <a:spcPts val="1360"/>
              </a:spcBef>
              <a:buClr>
                <a:srgbClr val="90A32F"/>
              </a:buClr>
              <a:buChar char="•"/>
              <a:tabLst>
                <a:tab pos="396875" algn="l"/>
              </a:tabLst>
            </a:pPr>
            <a:r>
              <a:rPr sz="2700" spc="60" dirty="0">
                <a:solidFill>
                  <a:srgbClr val="232323"/>
                </a:solidFill>
                <a:latin typeface="Calibri"/>
                <a:cs typeface="Calibri"/>
              </a:rPr>
              <a:t>It</a:t>
            </a:r>
            <a:r>
              <a:rPr sz="2700" spc="-50" dirty="0">
                <a:solidFill>
                  <a:srgbClr val="232323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1A1A1A"/>
                </a:solidFill>
                <a:latin typeface="Calibri"/>
                <a:cs typeface="Calibri"/>
              </a:rPr>
              <a:t>is</a:t>
            </a:r>
            <a:r>
              <a:rPr sz="2700" spc="10" dirty="0">
                <a:solidFill>
                  <a:srgbClr val="1A1A1A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181818"/>
                </a:solidFill>
                <a:latin typeface="Calibri"/>
                <a:cs typeface="Calibri"/>
              </a:rPr>
              <a:t>always</a:t>
            </a:r>
            <a:r>
              <a:rPr sz="2700" spc="114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1C1C1C"/>
                </a:solidFill>
                <a:latin typeface="Calibri"/>
                <a:cs typeface="Calibri"/>
              </a:rPr>
              <a:t>the</a:t>
            </a:r>
            <a:r>
              <a:rPr sz="2700" spc="50" dirty="0">
                <a:solidFill>
                  <a:srgbClr val="1C1C1C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0F0F0F"/>
                </a:solidFill>
                <a:latin typeface="Calibri"/>
                <a:cs typeface="Calibri"/>
              </a:rPr>
              <a:t>same</a:t>
            </a:r>
            <a:r>
              <a:rPr sz="2700" spc="60" dirty="0">
                <a:solidFill>
                  <a:srgbClr val="0F0F0F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161616"/>
                </a:solidFill>
                <a:latin typeface="Calibri"/>
                <a:cs typeface="Calibri"/>
              </a:rPr>
              <a:t>strand</a:t>
            </a:r>
            <a:r>
              <a:rPr sz="2700" spc="85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1D1D1D"/>
                </a:solidFill>
                <a:latin typeface="Calibri"/>
                <a:cs typeface="Calibri"/>
              </a:rPr>
              <a:t>for</a:t>
            </a:r>
            <a:r>
              <a:rPr sz="2700" spc="130" dirty="0">
                <a:solidFill>
                  <a:srgbClr val="1D1D1D"/>
                </a:solidFill>
                <a:latin typeface="Calibri"/>
                <a:cs typeface="Calibri"/>
              </a:rPr>
              <a:t> </a:t>
            </a:r>
            <a:r>
              <a:rPr sz="2700" spc="140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700" spc="3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1D1D1D"/>
                </a:solidFill>
                <a:latin typeface="Calibri"/>
                <a:cs typeface="Calibri"/>
              </a:rPr>
              <a:t>given</a:t>
            </a:r>
            <a:r>
              <a:rPr sz="2700" spc="-70" dirty="0">
                <a:solidFill>
                  <a:srgbClr val="1D1D1D"/>
                </a:solidFill>
                <a:latin typeface="Calibri"/>
                <a:cs typeface="Calibri"/>
              </a:rPr>
              <a:t> </a:t>
            </a:r>
            <a:r>
              <a:rPr sz="2700" spc="-20" dirty="0">
                <a:solidFill>
                  <a:srgbClr val="1C1C1C"/>
                </a:solidFill>
                <a:latin typeface="Calibri"/>
                <a:cs typeface="Calibri"/>
              </a:rPr>
              <a:t>gene</a:t>
            </a:r>
            <a:endParaRPr sz="2700">
              <a:latin typeface="Calibri"/>
              <a:cs typeface="Calibri"/>
            </a:endParaRPr>
          </a:p>
          <a:p>
            <a:pPr marL="396240" indent="-383540">
              <a:lnSpc>
                <a:spcPct val="100000"/>
              </a:lnSpc>
              <a:spcBef>
                <a:spcPts val="1360"/>
              </a:spcBef>
              <a:buClr>
                <a:srgbClr val="809323"/>
              </a:buClr>
              <a:buChar char="•"/>
              <a:tabLst>
                <a:tab pos="396240" algn="l"/>
                <a:tab pos="3206750" algn="l"/>
              </a:tabLst>
            </a:pPr>
            <a:r>
              <a:rPr sz="2700" dirty="0">
                <a:solidFill>
                  <a:srgbClr val="212121"/>
                </a:solidFill>
                <a:latin typeface="Calibri"/>
                <a:cs typeface="Calibri"/>
              </a:rPr>
              <a:t>Other</a:t>
            </a:r>
            <a:r>
              <a:rPr sz="2700" spc="7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700" spc="60" dirty="0">
                <a:solidFill>
                  <a:srgbClr val="1C1C1C"/>
                </a:solidFill>
                <a:latin typeface="Calibri"/>
                <a:cs typeface="Calibri"/>
              </a:rPr>
              <a:t>DNA</a:t>
            </a:r>
            <a:r>
              <a:rPr sz="2700" spc="30" dirty="0">
                <a:solidFill>
                  <a:srgbClr val="1C1C1C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1F1F1F"/>
                </a:solidFill>
                <a:latin typeface="Calibri"/>
                <a:cs typeface="Calibri"/>
              </a:rPr>
              <a:t>strand</a:t>
            </a:r>
            <a:r>
              <a:rPr sz="2700" dirty="0">
                <a:solidFill>
                  <a:srgbClr val="1F1F1F"/>
                </a:solidFill>
                <a:latin typeface="Calibri"/>
                <a:cs typeface="Calibri"/>
              </a:rPr>
              <a:t>	</a:t>
            </a:r>
            <a:r>
              <a:rPr sz="2700" dirty="0">
                <a:solidFill>
                  <a:srgbClr val="AF2326"/>
                </a:solidFill>
                <a:latin typeface="Calibri"/>
                <a:cs typeface="Calibri"/>
              </a:rPr>
              <a:t>non</a:t>
            </a:r>
            <a:r>
              <a:rPr sz="2700" spc="45" dirty="0">
                <a:solidFill>
                  <a:srgbClr val="AF2326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9E1816"/>
                </a:solidFill>
                <a:latin typeface="Calibri"/>
                <a:cs typeface="Calibri"/>
              </a:rPr>
              <a:t>cording</a:t>
            </a:r>
            <a:r>
              <a:rPr sz="2700" spc="295" dirty="0">
                <a:solidFill>
                  <a:srgbClr val="9E1816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1C1C1C"/>
                </a:solidFill>
                <a:latin typeface="Calibri"/>
                <a:cs typeface="Calibri"/>
              </a:rPr>
              <a:t>or</a:t>
            </a:r>
            <a:r>
              <a:rPr sz="2700" spc="90" dirty="0">
                <a:solidFill>
                  <a:srgbClr val="1C1C1C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C62328"/>
                </a:solidFill>
                <a:latin typeface="Calibri"/>
                <a:cs typeface="Calibri"/>
              </a:rPr>
              <a:t>antisense</a:t>
            </a:r>
            <a:r>
              <a:rPr sz="2700" spc="85" dirty="0">
                <a:solidFill>
                  <a:srgbClr val="C62328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A51F1C"/>
                </a:solidFill>
                <a:latin typeface="Calibri"/>
                <a:cs typeface="Calibri"/>
              </a:rPr>
              <a:t>strand</a:t>
            </a:r>
            <a:endParaRPr sz="2700">
              <a:latin typeface="Calibri"/>
              <a:cs typeface="Calibri"/>
            </a:endParaRPr>
          </a:p>
          <a:p>
            <a:pPr marL="396875" indent="-384175">
              <a:lnSpc>
                <a:spcPct val="100000"/>
              </a:lnSpc>
              <a:spcBef>
                <a:spcPts val="1460"/>
              </a:spcBef>
              <a:buClr>
                <a:srgbClr val="879A26"/>
              </a:buClr>
              <a:buChar char="•"/>
              <a:tabLst>
                <a:tab pos="396875" algn="l"/>
              </a:tabLst>
            </a:pPr>
            <a:r>
              <a:rPr sz="2700" dirty="0">
                <a:solidFill>
                  <a:srgbClr val="952A2A"/>
                </a:solidFill>
                <a:latin typeface="Calibri"/>
                <a:cs typeface="Calibri"/>
              </a:rPr>
              <a:t>RNA</a:t>
            </a:r>
            <a:r>
              <a:rPr sz="2700" spc="50" dirty="0">
                <a:solidFill>
                  <a:srgbClr val="952A2A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B8180F"/>
                </a:solidFill>
                <a:latin typeface="Calibri"/>
                <a:cs typeface="Calibri"/>
              </a:rPr>
              <a:t>polymerase</a:t>
            </a:r>
            <a:r>
              <a:rPr sz="2700" spc="210" dirty="0">
                <a:solidFill>
                  <a:srgbClr val="B8180F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0C0C0C"/>
                </a:solidFill>
                <a:latin typeface="Calibri"/>
                <a:cs typeface="Calibri"/>
              </a:rPr>
              <a:t>catalyzes</a:t>
            </a:r>
            <a:r>
              <a:rPr sz="2700" spc="195" dirty="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1D1D1D"/>
                </a:solidFill>
                <a:latin typeface="Calibri"/>
                <a:cs typeface="Calibri"/>
              </a:rPr>
              <a:t>the</a:t>
            </a:r>
            <a:r>
              <a:rPr sz="2700" spc="25" dirty="0">
                <a:solidFill>
                  <a:srgbClr val="1D1D1D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1A1A1A"/>
                </a:solidFill>
                <a:latin typeface="Calibri"/>
                <a:cs typeface="Calibri"/>
              </a:rPr>
              <a:t>transcription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496482" y="2585719"/>
            <a:ext cx="10007600" cy="0"/>
          </a:xfrm>
          <a:custGeom>
            <a:avLst/>
            <a:gdLst/>
            <a:ahLst/>
            <a:cxnLst/>
            <a:rect l="l" t="t" r="r" b="b"/>
            <a:pathLst>
              <a:path w="10007600">
                <a:moveTo>
                  <a:pt x="0" y="0"/>
                </a:moveTo>
                <a:lnTo>
                  <a:pt x="10007174" y="0"/>
                </a:lnTo>
              </a:path>
            </a:pathLst>
          </a:custGeom>
          <a:ln w="11853">
            <a:solidFill>
              <a:srgbClr val="858C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217648" y="2978855"/>
            <a:ext cx="1960245" cy="1676400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395"/>
              </a:spcBef>
              <a:tabLst>
                <a:tab pos="333375" algn="l"/>
              </a:tabLst>
            </a:pPr>
            <a:r>
              <a:rPr sz="2500" spc="-50" dirty="0">
                <a:solidFill>
                  <a:srgbClr val="7E8E2B"/>
                </a:solidFill>
                <a:latin typeface="Calibri"/>
                <a:cs typeface="Calibri"/>
              </a:rPr>
              <a:t>°</a:t>
            </a:r>
            <a:r>
              <a:rPr sz="2500" dirty="0">
                <a:solidFill>
                  <a:srgbClr val="7E8E2B"/>
                </a:solidFill>
                <a:latin typeface="Calibri"/>
                <a:cs typeface="Calibri"/>
              </a:rPr>
              <a:t>	</a:t>
            </a:r>
            <a:r>
              <a:rPr sz="2500" spc="-10" dirty="0">
                <a:solidFill>
                  <a:srgbClr val="C1211F"/>
                </a:solidFill>
                <a:latin typeface="Calibri"/>
                <a:cs typeface="Calibri"/>
              </a:rPr>
              <a:t>Initiation</a:t>
            </a:r>
            <a:endParaRPr sz="2500">
              <a:latin typeface="Calibri"/>
              <a:cs typeface="Calibri"/>
            </a:endParaRPr>
          </a:p>
          <a:p>
            <a:pPr marL="333375" indent="-333375">
              <a:lnSpc>
                <a:spcPct val="100000"/>
              </a:lnSpc>
              <a:spcBef>
                <a:spcPts val="1300"/>
              </a:spcBef>
              <a:buClr>
                <a:srgbClr val="89993A"/>
              </a:buClr>
              <a:buChar char="•"/>
              <a:tabLst>
                <a:tab pos="333375" algn="l"/>
              </a:tabLst>
            </a:pPr>
            <a:r>
              <a:rPr sz="2500" spc="-10" dirty="0">
                <a:solidFill>
                  <a:srgbClr val="B80A0C"/>
                </a:solidFill>
                <a:latin typeface="Calibri"/>
                <a:cs typeface="Calibri"/>
              </a:rPr>
              <a:t>Elongation</a:t>
            </a:r>
            <a:endParaRPr sz="2500">
              <a:latin typeface="Calibri"/>
              <a:cs typeface="Calibri"/>
            </a:endParaRPr>
          </a:p>
          <a:p>
            <a:pPr marL="332105" indent="-332105">
              <a:lnSpc>
                <a:spcPct val="100000"/>
              </a:lnSpc>
              <a:spcBef>
                <a:spcPts val="1400"/>
              </a:spcBef>
              <a:buClr>
                <a:srgbClr val="829528"/>
              </a:buClr>
              <a:buChar char="•"/>
              <a:tabLst>
                <a:tab pos="332105" algn="l"/>
              </a:tabLst>
            </a:pPr>
            <a:r>
              <a:rPr sz="2500" spc="-10" dirty="0">
                <a:solidFill>
                  <a:srgbClr val="AC231F"/>
                </a:solidFill>
                <a:latin typeface="Calibri"/>
                <a:cs typeface="Calibri"/>
              </a:rPr>
              <a:t>Termination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14964" rIns="0" bIns="0" rtlCol="0">
            <a:spAutoFit/>
          </a:bodyPr>
          <a:lstStyle/>
          <a:p>
            <a:pPr marL="3507104">
              <a:lnSpc>
                <a:spcPct val="100000"/>
              </a:lnSpc>
              <a:spcBef>
                <a:spcPts val="110"/>
              </a:spcBef>
            </a:pPr>
            <a:r>
              <a:rPr sz="3150" dirty="0">
                <a:solidFill>
                  <a:srgbClr val="000000"/>
                </a:solidFill>
              </a:rPr>
              <a:t>The</a:t>
            </a:r>
            <a:r>
              <a:rPr sz="3150" spc="210" dirty="0">
                <a:solidFill>
                  <a:srgbClr val="000000"/>
                </a:solidFill>
              </a:rPr>
              <a:t> </a:t>
            </a:r>
            <a:r>
              <a:rPr sz="3150" dirty="0">
                <a:solidFill>
                  <a:srgbClr val="1CA860"/>
                </a:solidFill>
              </a:rPr>
              <a:t>three</a:t>
            </a:r>
            <a:r>
              <a:rPr sz="3150" spc="70" dirty="0">
                <a:solidFill>
                  <a:srgbClr val="1CA860"/>
                </a:solidFill>
              </a:rPr>
              <a:t> </a:t>
            </a:r>
            <a:r>
              <a:rPr sz="3150" dirty="0">
                <a:solidFill>
                  <a:srgbClr val="11A752"/>
                </a:solidFill>
              </a:rPr>
              <a:t>stages</a:t>
            </a:r>
            <a:r>
              <a:rPr sz="3150" spc="185" dirty="0">
                <a:solidFill>
                  <a:srgbClr val="11A752"/>
                </a:solidFill>
              </a:rPr>
              <a:t> </a:t>
            </a:r>
            <a:r>
              <a:rPr sz="3150" dirty="0">
                <a:solidFill>
                  <a:srgbClr val="000000"/>
                </a:solidFill>
              </a:rPr>
              <a:t>of</a:t>
            </a:r>
            <a:r>
              <a:rPr sz="3150" spc="130" dirty="0">
                <a:solidFill>
                  <a:srgbClr val="000000"/>
                </a:solidFill>
              </a:rPr>
              <a:t> </a:t>
            </a:r>
            <a:r>
              <a:rPr sz="3150" spc="-10" dirty="0">
                <a:solidFill>
                  <a:srgbClr val="000000"/>
                </a:solidFill>
              </a:rPr>
              <a:t>transcription</a:t>
            </a:r>
            <a:endParaRPr sz="315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</TotalTime>
  <Words>882</Words>
  <Application>Microsoft Office PowerPoint</Application>
  <PresentationFormat>Custom</PresentationFormat>
  <Paragraphs>350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1" baseType="lpstr">
      <vt:lpstr>Arial</vt:lpstr>
      <vt:lpstr>Arial MT</vt:lpstr>
      <vt:lpstr>Calibri</vt:lpstr>
      <vt:lpstr>Calibri Light</vt:lpstr>
      <vt:lpstr>Cambria</vt:lpstr>
      <vt:lpstr>Courier New</vt:lpstr>
      <vt:lpstr>Times New Roman</vt:lpstr>
      <vt:lpstr>Office Theme</vt:lpstr>
      <vt:lpstr>GENE EXPRESSION</vt:lpstr>
      <vt:lpstr>Content</vt:lpstr>
      <vt:lpstr>PowerPoint Presentation</vt:lpstr>
      <vt:lpstr>(a) Bacterial cell</vt:lpstr>
      <vt:lpstr>(b) Eukaryotic cell</vt:lpstr>
      <vt:lpstr>(b) Eukaryotic cell</vt:lpstr>
      <vt:lpstr>(b) Eukaryotic cell</vt:lpstr>
      <vt:lpstr>Transcription</vt:lpstr>
      <vt:lpstr>The three stages of transcription</vt:lpstr>
      <vt:lpstr>Pre initiation com</vt:lpstr>
      <vt:lpstr>Pre initiation com</vt:lpstr>
      <vt:lpstr>Initiation complex</vt:lpstr>
      <vt:lpstr>ongation</vt:lpstr>
      <vt:lpstr>PowerPoint Presentation</vt:lpstr>
      <vt:lpstr>Termination</vt:lpstr>
      <vt:lpstr>RNA PROCESSING</vt:lpstr>
      <vt:lpstr>Ca ng</vt:lpstr>
      <vt:lpstr>Polyadenylation</vt:lpstr>
      <vt:lpstr>Introns and exons</vt:lpstr>
      <vt:lpstr>Intron</vt:lpstr>
      <vt:lpstr>Translation</vt:lpstr>
      <vt:lpstr>The Genetic Code/ Codon</vt:lpstr>
      <vt:lpstr>tRNA</vt:lpstr>
      <vt:lpstr>PowerPoint Presentation</vt:lpstr>
      <vt:lpstr>PowerPoint Presentation</vt:lpstr>
      <vt:lpstr>Charged ..iwwW tRNA</vt:lpstr>
      <vt:lpstr>Charged .min.acid tRNA</vt:lpstr>
      <vt:lpstr>Ribosomes</vt:lpstr>
      <vt:lpstr>PowerPoint Presentation</vt:lpstr>
      <vt:lpstr>Ribosomes</vt:lpstr>
      <vt:lpstr>The three stages of translation</vt:lpstr>
      <vt:lpstr>initiation</vt:lpstr>
      <vt:lpstr>PowerPoint Presentation</vt:lpstr>
      <vt:lpstr>Elongation</vt:lpstr>
      <vt:lpstr>PowerPoint Presentation</vt:lpstr>
      <vt:lpstr>Amino end of polypeptide</vt:lpstr>
      <vt:lpstr>Amino end of polypeptide</vt:lpstr>
      <vt:lpstr>Amino end of polypeptide</vt:lpstr>
      <vt:lpstr>Termination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 EXPRESSION</dc:title>
  <dc:creator>User</dc:creator>
  <cp:lastModifiedBy>User</cp:lastModifiedBy>
  <cp:revision>4</cp:revision>
  <dcterms:created xsi:type="dcterms:W3CDTF">2024-09-12T14:32:55Z</dcterms:created>
  <dcterms:modified xsi:type="dcterms:W3CDTF">2024-09-12T15:04:47Z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2022-09-12T00:00:00Z</vt:filetime>
  </property>
  <property fmtid="{D5CDD505-2E9C-101B-9397-08002B2CF9AE}" pid="3" name="Producer">
    <vt:lpwstr>FPDF 1.84</vt:lpwstr>
  </property>
  <property fmtid="{D5CDD505-2E9C-101B-9397-08002B2CF9AE}" pid="4" name="LastSaved">
    <vt:filetime>2022-09-12T00:00:00Z</vt:filetime>
  </property>
</Properties>
</file>