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</p:sldIdLst>
  <p:sldSz cx="17340263" cy="9753600"/>
  <p:notesSz cx="13004800" cy="97536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666" y="42"/>
      </p:cViewPr>
      <p:guideLst>
        <p:guide orient="horz" pos="288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635625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7366000" y="0"/>
            <a:ext cx="5635625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2CE7EF-1A94-4DCB-83C2-AE43291F0BAB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5050" y="1219200"/>
            <a:ext cx="5854700" cy="32924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300163" y="4694238"/>
            <a:ext cx="10404475" cy="38401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264650"/>
            <a:ext cx="5635625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7366000" y="9264650"/>
            <a:ext cx="5635625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367DF8-5743-4B93-8322-2C5276FF9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322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jp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Relationship Id="rId9" Type="http://schemas.openxmlformats.org/officeDocument/2006/relationships/image" Target="../media/image9.jp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00520" y="3023617"/>
            <a:ext cx="14739224" cy="6386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150" b="0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601040" y="5462016"/>
            <a:ext cx="12138184" cy="5232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0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41284F-D37B-4183-9C8F-D9226FBC94B8}" type="datetime1">
              <a:rPr lang="en-US" smtClean="0"/>
              <a:t>9/12/2024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50" b="0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400" b="0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0C336-3721-48EE-B2B7-D46A29995D70}" type="datetime1">
              <a:rPr lang="en-US" smtClean="0"/>
              <a:t>9/12/2024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63019" y="7416800"/>
            <a:ext cx="2827953" cy="1524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5705578" y="5904229"/>
            <a:ext cx="715455" cy="204470"/>
          </a:xfrm>
          <a:custGeom>
            <a:avLst/>
            <a:gdLst/>
            <a:ahLst/>
            <a:cxnLst/>
            <a:rect l="l" t="t" r="r" b="b"/>
            <a:pathLst>
              <a:path w="536575" h="204470">
                <a:moveTo>
                  <a:pt x="536363" y="204469"/>
                </a:moveTo>
                <a:lnTo>
                  <a:pt x="0" y="204469"/>
                </a:lnTo>
                <a:lnTo>
                  <a:pt x="0" y="0"/>
                </a:lnTo>
                <a:lnTo>
                  <a:pt x="536363" y="0"/>
                </a:lnTo>
                <a:lnTo>
                  <a:pt x="536363" y="204469"/>
                </a:lnTo>
                <a:close/>
              </a:path>
            </a:pathLst>
          </a:custGeom>
          <a:solidFill>
            <a:srgbClr val="D6D6D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73945" y="3378200"/>
            <a:ext cx="3149696" cy="1460500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197789" y="1917700"/>
            <a:ext cx="7603299" cy="3784600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13947847" y="3049058"/>
            <a:ext cx="462294" cy="0"/>
          </a:xfrm>
          <a:custGeom>
            <a:avLst/>
            <a:gdLst/>
            <a:ahLst/>
            <a:cxnLst/>
            <a:rect l="l" t="t" r="r" b="b"/>
            <a:pathLst>
              <a:path w="346709">
                <a:moveTo>
                  <a:pt x="0" y="0"/>
                </a:moveTo>
                <a:lnTo>
                  <a:pt x="346709" y="0"/>
                </a:lnTo>
              </a:path>
            </a:pathLst>
          </a:custGeom>
          <a:ln w="3175">
            <a:solidFill>
              <a:srgbClr val="4F4F4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14169116" y="2643081"/>
            <a:ext cx="312430" cy="0"/>
          </a:xfrm>
          <a:custGeom>
            <a:avLst/>
            <a:gdLst/>
            <a:ahLst/>
            <a:cxnLst/>
            <a:rect l="l" t="t" r="r" b="b"/>
            <a:pathLst>
              <a:path w="234315">
                <a:moveTo>
                  <a:pt x="0" y="0"/>
                </a:moveTo>
                <a:lnTo>
                  <a:pt x="234103" y="0"/>
                </a:lnTo>
              </a:path>
            </a:pathLst>
          </a:custGeom>
          <a:ln w="3175">
            <a:solidFill>
              <a:srgbClr val="4B4B4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4508922" y="2631227"/>
            <a:ext cx="462294" cy="0"/>
          </a:xfrm>
          <a:custGeom>
            <a:avLst/>
            <a:gdLst/>
            <a:ahLst/>
            <a:cxnLst/>
            <a:rect l="l" t="t" r="r" b="b"/>
            <a:pathLst>
              <a:path w="346709">
                <a:moveTo>
                  <a:pt x="0" y="0"/>
                </a:moveTo>
                <a:lnTo>
                  <a:pt x="346709" y="0"/>
                </a:lnTo>
              </a:path>
            </a:pathLst>
          </a:custGeom>
          <a:ln w="3175">
            <a:solidFill>
              <a:srgbClr val="4B4B4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3679163" y="2631227"/>
            <a:ext cx="292956" cy="0"/>
          </a:xfrm>
          <a:custGeom>
            <a:avLst/>
            <a:gdLst/>
            <a:ahLst/>
            <a:cxnLst/>
            <a:rect l="l" t="t" r="r" b="b"/>
            <a:pathLst>
              <a:path w="219709">
                <a:moveTo>
                  <a:pt x="0" y="0"/>
                </a:moveTo>
                <a:lnTo>
                  <a:pt x="219286" y="0"/>
                </a:lnTo>
              </a:path>
            </a:pathLst>
          </a:custGeom>
          <a:ln w="3175">
            <a:solidFill>
              <a:srgbClr val="4B4B4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827953" y="5740400"/>
            <a:ext cx="8195984" cy="508000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065930" y="6807200"/>
            <a:ext cx="13191470" cy="1295400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811922" y="3009900"/>
            <a:ext cx="1083766" cy="203200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819828" y="3733800"/>
            <a:ext cx="2878755" cy="368300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827953" y="6261100"/>
            <a:ext cx="11074738" cy="4826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50" b="0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867013" y="2243328"/>
            <a:ext cx="7543014" cy="5232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8930236" y="2243328"/>
            <a:ext cx="7543014" cy="5232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C1B2B5-4C8F-46D6-A4E0-51AB364A1262}" type="datetime1">
              <a:rPr lang="en-US" smtClean="0"/>
              <a:t>9/12/2024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71439" y="4838700"/>
            <a:ext cx="8585462" cy="33909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076544" y="2413000"/>
            <a:ext cx="321743" cy="495300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2596526" y="7837804"/>
            <a:ext cx="359844" cy="0"/>
          </a:xfrm>
          <a:custGeom>
            <a:avLst/>
            <a:gdLst/>
            <a:ahLst/>
            <a:cxnLst/>
            <a:rect l="l" t="t" r="r" b="b"/>
            <a:pathLst>
              <a:path w="269875">
                <a:moveTo>
                  <a:pt x="0" y="0"/>
                </a:moveTo>
                <a:lnTo>
                  <a:pt x="269663" y="0"/>
                </a:lnTo>
              </a:path>
            </a:pathLst>
          </a:custGeom>
          <a:ln w="3175">
            <a:solidFill>
              <a:srgbClr val="7C578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3050919" y="7837804"/>
            <a:ext cx="343757" cy="0"/>
          </a:xfrm>
          <a:custGeom>
            <a:avLst/>
            <a:gdLst/>
            <a:ahLst/>
            <a:cxnLst/>
            <a:rect l="l" t="t" r="r" b="b"/>
            <a:pathLst>
              <a:path w="257809">
                <a:moveTo>
                  <a:pt x="0" y="0"/>
                </a:moveTo>
                <a:lnTo>
                  <a:pt x="257809" y="0"/>
                </a:lnTo>
              </a:path>
            </a:pathLst>
          </a:custGeom>
          <a:ln w="3175">
            <a:solidFill>
              <a:srgbClr val="7C578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22039" y="1714500"/>
            <a:ext cx="3691579" cy="279400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344777" y="8039100"/>
            <a:ext cx="1591782" cy="2286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50" b="0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1EEEB0-5F41-4273-BC77-7DB1B0E1F20C}" type="datetime1">
              <a:rPr lang="en-US" smtClean="0"/>
              <a:t>9/12/2024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21E3A0-6503-4A3D-ACE6-876A64E28FED}" type="datetime1">
              <a:rPr lang="en-US" smtClean="0"/>
              <a:t>9/12/2024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4915" y="585435"/>
            <a:ext cx="11691130" cy="6386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150" b="0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63387" y="2253898"/>
            <a:ext cx="13108494" cy="5232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0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895690" y="9070848"/>
            <a:ext cx="55488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867013" y="9070848"/>
            <a:ext cx="39882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19681-8C32-4D17-8093-C0464AEE57C1}" type="datetime1">
              <a:rPr lang="en-US" smtClean="0"/>
              <a:t>9/12/2024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2484990" y="9070848"/>
            <a:ext cx="39882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sp>
        <p:nvSpPr>
          <p:cNvPr id="7" name="TextBox 6"/>
          <p:cNvSpPr txBox="1"/>
          <p:nvPr userDrawn="1"/>
        </p:nvSpPr>
        <p:spPr>
          <a:xfrm rot="20008725">
            <a:off x="2225072" y="3886414"/>
            <a:ext cx="128901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66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.png"/><Relationship Id="rId4" Type="http://schemas.openxmlformats.org/officeDocument/2006/relationships/image" Target="../media/image3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png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44.jpg"/><Relationship Id="rId4" Type="http://schemas.openxmlformats.org/officeDocument/2006/relationships/image" Target="../media/image4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48.jpg"/><Relationship Id="rId4" Type="http://schemas.openxmlformats.org/officeDocument/2006/relationships/image" Target="../media/image4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53.jpg"/><Relationship Id="rId7" Type="http://schemas.openxmlformats.org/officeDocument/2006/relationships/image" Target="../media/image57.jp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6.jpg"/><Relationship Id="rId5" Type="http://schemas.openxmlformats.org/officeDocument/2006/relationships/image" Target="../media/image55.jpg"/><Relationship Id="rId4" Type="http://schemas.openxmlformats.org/officeDocument/2006/relationships/image" Target="../media/image54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60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63.png"/><Relationship Id="rId7" Type="http://schemas.openxmlformats.org/officeDocument/2006/relationships/image" Target="../media/image67.jp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image" Target="../media/image19.png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pic>
        <p:nvPicPr>
          <p:cNvPr id="3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97824" y="1345671"/>
            <a:ext cx="4891405" cy="5365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  <a:tabLst>
                <a:tab pos="3200400" algn="l"/>
              </a:tabLst>
            </a:pPr>
            <a:r>
              <a:rPr sz="3350" spc="-95" dirty="0">
                <a:solidFill>
                  <a:srgbClr val="F43D07"/>
                </a:solidFill>
              </a:rPr>
              <a:t>Clin</a:t>
            </a:r>
            <a:r>
              <a:rPr sz="3350" spc="-495" dirty="0">
                <a:solidFill>
                  <a:srgbClr val="F43D07"/>
                </a:solidFill>
              </a:rPr>
              <a:t> </a:t>
            </a:r>
            <a:r>
              <a:rPr sz="3350" dirty="0">
                <a:solidFill>
                  <a:srgbClr val="ED3105"/>
                </a:solidFill>
              </a:rPr>
              <a:t>mical</a:t>
            </a:r>
            <a:r>
              <a:rPr sz="3350" spc="280" dirty="0">
                <a:solidFill>
                  <a:srgbClr val="ED3105"/>
                </a:solidFill>
              </a:rPr>
              <a:t> </a:t>
            </a:r>
            <a:r>
              <a:rPr sz="3350" spc="-10" dirty="0">
                <a:solidFill>
                  <a:srgbClr val="EB3D1A"/>
                </a:solidFill>
              </a:rPr>
              <a:t>clenvo</a:t>
            </a:r>
            <a:r>
              <a:rPr sz="3350" dirty="0">
                <a:solidFill>
                  <a:srgbClr val="EB3D1A"/>
                </a:solidFill>
              </a:rPr>
              <a:t>	</a:t>
            </a:r>
            <a:r>
              <a:rPr sz="3350" spc="-905" dirty="0">
                <a:solidFill>
                  <a:srgbClr val="EB3D1A"/>
                </a:solidFill>
              </a:rPr>
              <a:t>E</a:t>
            </a:r>
            <a:r>
              <a:rPr sz="3350" spc="-15" dirty="0">
                <a:solidFill>
                  <a:srgbClr val="EB3D1A"/>
                </a:solidFill>
              </a:rPr>
              <a:t> </a:t>
            </a:r>
            <a:r>
              <a:rPr sz="3350" spc="-275" dirty="0">
                <a:solidFill>
                  <a:srgbClr val="EF3D13"/>
                </a:solidFill>
              </a:rPr>
              <a:t>tfU</a:t>
            </a:r>
            <a:r>
              <a:rPr sz="3350" spc="-105" dirty="0">
                <a:solidFill>
                  <a:srgbClr val="EF3D13"/>
                </a:solidFill>
              </a:rPr>
              <a:t> </a:t>
            </a:r>
            <a:r>
              <a:rPr sz="3350" spc="-290" dirty="0">
                <a:solidFill>
                  <a:srgbClr val="DD3D0C"/>
                </a:solidFill>
              </a:rPr>
              <a:t>lh€d.“</a:t>
            </a:r>
            <a:endParaRPr sz="3350"/>
          </a:p>
        </p:txBody>
      </p:sp>
      <p:sp>
        <p:nvSpPr>
          <p:cNvPr id="3" name="object 3"/>
          <p:cNvSpPr txBox="1"/>
          <p:nvPr/>
        </p:nvSpPr>
        <p:spPr>
          <a:xfrm>
            <a:off x="8561456" y="1383771"/>
            <a:ext cx="4331335" cy="5365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3350" dirty="0">
                <a:latin typeface="Times New Roman"/>
                <a:cs typeface="Times New Roman"/>
              </a:rPr>
              <a:t>Maxam</a:t>
            </a:r>
            <a:r>
              <a:rPr sz="3350" spc="204" dirty="0">
                <a:latin typeface="Times New Roman"/>
                <a:cs typeface="Times New Roman"/>
              </a:rPr>
              <a:t> </a:t>
            </a:r>
            <a:r>
              <a:rPr sz="3350" dirty="0">
                <a:latin typeface="Times New Roman"/>
                <a:cs typeface="Times New Roman"/>
              </a:rPr>
              <a:t>and</a:t>
            </a:r>
            <a:r>
              <a:rPr sz="3350" spc="-30" dirty="0">
                <a:latin typeface="Times New Roman"/>
                <a:cs typeface="Times New Roman"/>
              </a:rPr>
              <a:t> </a:t>
            </a:r>
            <a:r>
              <a:rPr sz="3350" dirty="0">
                <a:latin typeface="Times New Roman"/>
                <a:cs typeface="Times New Roman"/>
              </a:rPr>
              <a:t>Gilbert</a:t>
            </a:r>
            <a:r>
              <a:rPr sz="3350" spc="-45" dirty="0">
                <a:latin typeface="Times New Roman"/>
                <a:cs typeface="Times New Roman"/>
              </a:rPr>
              <a:t> </a:t>
            </a:r>
            <a:r>
              <a:rPr sz="3350" spc="-20" dirty="0">
                <a:latin typeface="Times New Roman"/>
                <a:cs typeface="Times New Roman"/>
              </a:rPr>
              <a:t>1977</a:t>
            </a:r>
            <a:endParaRPr sz="335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47593" y="2697339"/>
            <a:ext cx="10993755" cy="5756704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33655" marR="5080" indent="-20955">
              <a:lnSpc>
                <a:spcPts val="3400"/>
              </a:lnSpc>
              <a:spcBef>
                <a:spcPts val="490"/>
              </a:spcBef>
              <a:tabLst>
                <a:tab pos="5710555" algn="l"/>
              </a:tabLst>
            </a:pPr>
            <a:r>
              <a:rPr sz="3100" dirty="0">
                <a:latin typeface="Times New Roman"/>
                <a:cs typeface="Times New Roman"/>
              </a:rPr>
              <a:t>The</a:t>
            </a:r>
            <a:r>
              <a:rPr sz="3100" spc="-80" dirty="0">
                <a:latin typeface="Times New Roman"/>
                <a:cs typeface="Times New Roman"/>
              </a:rPr>
              <a:t> </a:t>
            </a:r>
            <a:r>
              <a:rPr sz="3100" dirty="0">
                <a:latin typeface="Times New Roman"/>
                <a:cs typeface="Times New Roman"/>
              </a:rPr>
              <a:t>single</a:t>
            </a:r>
            <a:r>
              <a:rPr sz="3100" spc="35" dirty="0">
                <a:latin typeface="Times New Roman"/>
                <a:cs typeface="Times New Roman"/>
              </a:rPr>
              <a:t> </a:t>
            </a:r>
            <a:r>
              <a:rPr sz="3100" dirty="0">
                <a:latin typeface="Times New Roman"/>
                <a:cs typeface="Times New Roman"/>
              </a:rPr>
              <a:t>stranded</a:t>
            </a:r>
            <a:r>
              <a:rPr sz="3100" spc="204" dirty="0">
                <a:latin typeface="Times New Roman"/>
                <a:cs typeface="Times New Roman"/>
              </a:rPr>
              <a:t> </a:t>
            </a:r>
            <a:r>
              <a:rPr sz="3100" dirty="0">
                <a:latin typeface="Times New Roman"/>
                <a:cs typeface="Times New Roman"/>
              </a:rPr>
              <a:t>DNA</a:t>
            </a:r>
            <a:r>
              <a:rPr sz="3100" spc="-165" dirty="0">
                <a:latin typeface="Times New Roman"/>
                <a:cs typeface="Times New Roman"/>
              </a:rPr>
              <a:t> </a:t>
            </a:r>
            <a:r>
              <a:rPr sz="3100" spc="-10" dirty="0">
                <a:latin typeface="Times New Roman"/>
                <a:cs typeface="Times New Roman"/>
              </a:rPr>
              <a:t>fragment</a:t>
            </a:r>
            <a:r>
              <a:rPr sz="3100" dirty="0">
                <a:latin typeface="Times New Roman"/>
                <a:cs typeface="Times New Roman"/>
              </a:rPr>
              <a:t>	to</a:t>
            </a:r>
            <a:r>
              <a:rPr sz="3100" spc="-50" dirty="0">
                <a:latin typeface="Times New Roman"/>
                <a:cs typeface="Times New Roman"/>
              </a:rPr>
              <a:t> </a:t>
            </a:r>
            <a:r>
              <a:rPr sz="3100" dirty="0">
                <a:latin typeface="Times New Roman"/>
                <a:cs typeface="Times New Roman"/>
              </a:rPr>
              <a:t>be</a:t>
            </a:r>
            <a:r>
              <a:rPr sz="3100" spc="-60" dirty="0">
                <a:latin typeface="Times New Roman"/>
                <a:cs typeface="Times New Roman"/>
              </a:rPr>
              <a:t> </a:t>
            </a:r>
            <a:r>
              <a:rPr sz="3100" dirty="0">
                <a:latin typeface="Times New Roman"/>
                <a:cs typeface="Times New Roman"/>
              </a:rPr>
              <a:t>sequenced</a:t>
            </a:r>
            <a:r>
              <a:rPr sz="3100" spc="40" dirty="0">
                <a:latin typeface="Times New Roman"/>
                <a:cs typeface="Times New Roman"/>
              </a:rPr>
              <a:t> </a:t>
            </a:r>
            <a:r>
              <a:rPr sz="3100" dirty="0">
                <a:latin typeface="Times New Roman"/>
                <a:cs typeface="Times New Roman"/>
              </a:rPr>
              <a:t>is</a:t>
            </a:r>
            <a:r>
              <a:rPr sz="3100" spc="-60" dirty="0">
                <a:latin typeface="Times New Roman"/>
                <a:cs typeface="Times New Roman"/>
              </a:rPr>
              <a:t> </a:t>
            </a:r>
            <a:r>
              <a:rPr sz="3100" spc="-35" dirty="0">
                <a:latin typeface="Times New Roman"/>
                <a:cs typeface="Times New Roman"/>
              </a:rPr>
              <a:t>end-</a:t>
            </a:r>
            <a:r>
              <a:rPr sz="3100" dirty="0">
                <a:latin typeface="Times New Roman"/>
                <a:cs typeface="Times New Roman"/>
              </a:rPr>
              <a:t>labeled</a:t>
            </a:r>
            <a:r>
              <a:rPr sz="3100" spc="10" dirty="0">
                <a:latin typeface="Times New Roman"/>
                <a:cs typeface="Times New Roman"/>
              </a:rPr>
              <a:t> </a:t>
            </a:r>
            <a:r>
              <a:rPr sz="3100" spc="-25" dirty="0">
                <a:latin typeface="Times New Roman"/>
                <a:cs typeface="Times New Roman"/>
              </a:rPr>
              <a:t>by </a:t>
            </a:r>
            <a:r>
              <a:rPr sz="3100" dirty="0">
                <a:latin typeface="Times New Roman"/>
                <a:cs typeface="Times New Roman"/>
              </a:rPr>
              <a:t>treatment</a:t>
            </a:r>
            <a:r>
              <a:rPr sz="3100" spc="55" dirty="0">
                <a:latin typeface="Times New Roman"/>
                <a:cs typeface="Times New Roman"/>
              </a:rPr>
              <a:t> </a:t>
            </a:r>
            <a:r>
              <a:rPr sz="3100" dirty="0">
                <a:latin typeface="Times New Roman"/>
                <a:cs typeface="Times New Roman"/>
              </a:rPr>
              <a:t>with</a:t>
            </a:r>
            <a:r>
              <a:rPr sz="3100" spc="40" dirty="0">
                <a:latin typeface="Times New Roman"/>
                <a:cs typeface="Times New Roman"/>
              </a:rPr>
              <a:t> </a:t>
            </a:r>
            <a:r>
              <a:rPr sz="3100" dirty="0">
                <a:latin typeface="Times New Roman"/>
                <a:cs typeface="Times New Roman"/>
              </a:rPr>
              <a:t>alkaline</a:t>
            </a:r>
            <a:r>
              <a:rPr sz="3100" spc="35" dirty="0">
                <a:latin typeface="Times New Roman"/>
                <a:cs typeface="Times New Roman"/>
              </a:rPr>
              <a:t> </a:t>
            </a:r>
            <a:r>
              <a:rPr sz="3100" dirty="0">
                <a:latin typeface="Times New Roman"/>
                <a:cs typeface="Times New Roman"/>
              </a:rPr>
              <a:t>phosphatase</a:t>
            </a:r>
            <a:r>
              <a:rPr sz="3100" spc="110" dirty="0">
                <a:latin typeface="Times New Roman"/>
                <a:cs typeface="Times New Roman"/>
              </a:rPr>
              <a:t> </a:t>
            </a:r>
            <a:r>
              <a:rPr sz="3100" dirty="0">
                <a:latin typeface="Times New Roman"/>
                <a:cs typeface="Times New Roman"/>
              </a:rPr>
              <a:t>to</a:t>
            </a:r>
            <a:r>
              <a:rPr sz="3100" spc="-195" dirty="0">
                <a:latin typeface="Times New Roman"/>
                <a:cs typeface="Times New Roman"/>
              </a:rPr>
              <a:t> </a:t>
            </a:r>
            <a:r>
              <a:rPr sz="3100" dirty="0">
                <a:latin typeface="Times New Roman"/>
                <a:cs typeface="Times New Roman"/>
              </a:rPr>
              <a:t>remove</a:t>
            </a:r>
            <a:r>
              <a:rPr sz="3100" spc="15" dirty="0">
                <a:latin typeface="Times New Roman"/>
                <a:cs typeface="Times New Roman"/>
              </a:rPr>
              <a:t> </a:t>
            </a:r>
            <a:r>
              <a:rPr sz="3100" dirty="0">
                <a:latin typeface="Times New Roman"/>
                <a:cs typeface="Times New Roman"/>
              </a:rPr>
              <a:t>the</a:t>
            </a:r>
            <a:r>
              <a:rPr sz="3100" spc="-185" dirty="0">
                <a:latin typeface="Times New Roman"/>
                <a:cs typeface="Times New Roman"/>
              </a:rPr>
              <a:t> </a:t>
            </a:r>
            <a:r>
              <a:rPr sz="3100" spc="-10" dirty="0">
                <a:latin typeface="Times New Roman"/>
                <a:cs typeface="Times New Roman"/>
              </a:rPr>
              <a:t>5’phosphate.</a:t>
            </a:r>
            <a:endParaRPr sz="3100">
              <a:latin typeface="Times New Roman"/>
              <a:cs typeface="Times New Roman"/>
            </a:endParaRPr>
          </a:p>
          <a:p>
            <a:pPr>
              <a:spcBef>
                <a:spcPts val="2835"/>
              </a:spcBef>
            </a:pPr>
            <a:endParaRPr sz="3100">
              <a:latin typeface="Times New Roman"/>
              <a:cs typeface="Times New Roman"/>
            </a:endParaRPr>
          </a:p>
          <a:p>
            <a:pPr marL="31750" marR="56515" indent="-19685">
              <a:lnSpc>
                <a:spcPts val="3400"/>
              </a:lnSpc>
              <a:tabLst>
                <a:tab pos="2647950" algn="l"/>
                <a:tab pos="2918460" algn="l"/>
                <a:tab pos="4453890" algn="l"/>
                <a:tab pos="4997450" algn="l"/>
              </a:tabLst>
            </a:pPr>
            <a:r>
              <a:rPr sz="3000" dirty="0">
                <a:latin typeface="Cambria"/>
                <a:cs typeface="Cambria"/>
              </a:rPr>
              <a:t>The</a:t>
            </a:r>
            <a:r>
              <a:rPr sz="3000" spc="-5" dirty="0">
                <a:latin typeface="Cambria"/>
                <a:cs typeface="Cambria"/>
              </a:rPr>
              <a:t> </a:t>
            </a:r>
            <a:r>
              <a:rPr sz="3000" spc="-35" dirty="0">
                <a:latin typeface="Cambria"/>
                <a:cs typeface="Cambria"/>
              </a:rPr>
              <a:t>labeled</a:t>
            </a:r>
            <a:r>
              <a:rPr sz="3000" spc="30" dirty="0">
                <a:latin typeface="Cambria"/>
                <a:cs typeface="Cambria"/>
              </a:rPr>
              <a:t> </a:t>
            </a:r>
            <a:r>
              <a:rPr sz="3000" spc="-25" dirty="0">
                <a:latin typeface="Cambria"/>
                <a:cs typeface="Cambria"/>
              </a:rPr>
              <a:t>DNA</a:t>
            </a:r>
            <a:r>
              <a:rPr sz="3000" dirty="0">
                <a:latin typeface="Cambria"/>
                <a:cs typeface="Cambria"/>
              </a:rPr>
              <a:t>	</a:t>
            </a:r>
            <a:r>
              <a:rPr sz="3000" spc="-10" dirty="0">
                <a:latin typeface="Cambria"/>
                <a:cs typeface="Cambria"/>
              </a:rPr>
              <a:t>fragment</a:t>
            </a:r>
            <a:r>
              <a:rPr sz="3000" dirty="0">
                <a:latin typeface="Cambria"/>
                <a:cs typeface="Cambria"/>
              </a:rPr>
              <a:t>	is</a:t>
            </a:r>
            <a:r>
              <a:rPr sz="3000" spc="-125" dirty="0">
                <a:latin typeface="Cambria"/>
                <a:cs typeface="Cambria"/>
              </a:rPr>
              <a:t> </a:t>
            </a:r>
            <a:r>
              <a:rPr sz="3000" spc="-90" dirty="0">
                <a:latin typeface="Cambria"/>
                <a:cs typeface="Cambria"/>
              </a:rPr>
              <a:t>then</a:t>
            </a:r>
            <a:r>
              <a:rPr sz="3000" spc="-50" dirty="0">
                <a:latin typeface="Cambria"/>
                <a:cs typeface="Cambria"/>
              </a:rPr>
              <a:t> </a:t>
            </a:r>
            <a:r>
              <a:rPr sz="3000" spc="-25" dirty="0">
                <a:latin typeface="Cambria"/>
                <a:cs typeface="Cambria"/>
              </a:rPr>
              <a:t>divided</a:t>
            </a:r>
            <a:r>
              <a:rPr sz="3000" spc="-20" dirty="0">
                <a:latin typeface="Cambria"/>
                <a:cs typeface="Cambria"/>
              </a:rPr>
              <a:t> </a:t>
            </a:r>
            <a:r>
              <a:rPr sz="3000" dirty="0">
                <a:latin typeface="Cambria"/>
                <a:cs typeface="Cambria"/>
              </a:rPr>
              <a:t>into</a:t>
            </a:r>
            <a:r>
              <a:rPr sz="3000" spc="-40" dirty="0">
                <a:latin typeface="Cambria"/>
                <a:cs typeface="Cambria"/>
              </a:rPr>
              <a:t> </a:t>
            </a:r>
            <a:r>
              <a:rPr sz="3000" dirty="0">
                <a:latin typeface="Cambria"/>
                <a:cs typeface="Cambria"/>
              </a:rPr>
              <a:t>four</a:t>
            </a:r>
            <a:r>
              <a:rPr sz="3000" spc="-20" dirty="0">
                <a:latin typeface="Cambria"/>
                <a:cs typeface="Cambria"/>
              </a:rPr>
              <a:t> </a:t>
            </a:r>
            <a:r>
              <a:rPr sz="3000" spc="-35" dirty="0">
                <a:latin typeface="Cambria"/>
                <a:cs typeface="Cambria"/>
              </a:rPr>
              <a:t>aliquots,</a:t>
            </a:r>
            <a:r>
              <a:rPr sz="3000" spc="50" dirty="0">
                <a:latin typeface="Cambria"/>
                <a:cs typeface="Cambria"/>
              </a:rPr>
              <a:t> </a:t>
            </a:r>
            <a:r>
              <a:rPr sz="3000" spc="-55" dirty="0">
                <a:latin typeface="Cambria"/>
                <a:cs typeface="Cambria"/>
              </a:rPr>
              <a:t>each</a:t>
            </a:r>
            <a:r>
              <a:rPr sz="3000" spc="-215" dirty="0">
                <a:latin typeface="Cambria"/>
                <a:cs typeface="Cambria"/>
              </a:rPr>
              <a:t> </a:t>
            </a:r>
            <a:r>
              <a:rPr sz="3000" spc="-25" dirty="0">
                <a:latin typeface="Cambria"/>
                <a:cs typeface="Cambria"/>
              </a:rPr>
              <a:t>of </a:t>
            </a:r>
            <a:r>
              <a:rPr sz="3000" spc="-10" dirty="0">
                <a:latin typeface="Cambria"/>
                <a:cs typeface="Cambria"/>
              </a:rPr>
              <a:t>which</a:t>
            </a:r>
            <a:r>
              <a:rPr sz="3000" spc="10" dirty="0">
                <a:latin typeface="Cambria"/>
                <a:cs typeface="Cambria"/>
              </a:rPr>
              <a:t> </a:t>
            </a:r>
            <a:r>
              <a:rPr sz="3000" dirty="0">
                <a:latin typeface="Cambria"/>
                <a:cs typeface="Cambria"/>
              </a:rPr>
              <a:t>is</a:t>
            </a:r>
            <a:r>
              <a:rPr sz="3000" spc="30" dirty="0">
                <a:latin typeface="Cambria"/>
                <a:cs typeface="Cambria"/>
              </a:rPr>
              <a:t> </a:t>
            </a:r>
            <a:r>
              <a:rPr sz="3000" spc="-10" dirty="0">
                <a:latin typeface="Cambria"/>
                <a:cs typeface="Cambria"/>
              </a:rPr>
              <a:t>treated</a:t>
            </a:r>
            <a:r>
              <a:rPr sz="3000" dirty="0">
                <a:latin typeface="Cambria"/>
                <a:cs typeface="Cambria"/>
              </a:rPr>
              <a:t>	</a:t>
            </a:r>
            <a:r>
              <a:rPr sz="3000" spc="-45" dirty="0">
                <a:latin typeface="Cambria"/>
                <a:cs typeface="Cambria"/>
              </a:rPr>
              <a:t>with</a:t>
            </a:r>
            <a:r>
              <a:rPr sz="3000" spc="-15" dirty="0">
                <a:latin typeface="Cambria"/>
                <a:cs typeface="Cambria"/>
              </a:rPr>
              <a:t> </a:t>
            </a:r>
            <a:r>
              <a:rPr sz="3000" dirty="0">
                <a:latin typeface="Cambria"/>
                <a:cs typeface="Cambria"/>
              </a:rPr>
              <a:t>a</a:t>
            </a:r>
            <a:r>
              <a:rPr sz="3000" spc="-145" dirty="0">
                <a:latin typeface="Cambria"/>
                <a:cs typeface="Cambria"/>
              </a:rPr>
              <a:t> </a:t>
            </a:r>
            <a:r>
              <a:rPr sz="3000" spc="-10" dirty="0">
                <a:latin typeface="Cambria"/>
                <a:cs typeface="Cambria"/>
              </a:rPr>
              <a:t>reagent</a:t>
            </a:r>
            <a:r>
              <a:rPr sz="3000" dirty="0">
                <a:latin typeface="Cambria"/>
                <a:cs typeface="Cambria"/>
              </a:rPr>
              <a:t>	</a:t>
            </a:r>
            <a:r>
              <a:rPr sz="3000" spc="-10" dirty="0">
                <a:latin typeface="Cambria"/>
                <a:cs typeface="Cambria"/>
              </a:rPr>
              <a:t>which</a:t>
            </a:r>
            <a:r>
              <a:rPr sz="3000" spc="-50" dirty="0">
                <a:latin typeface="Cambria"/>
                <a:cs typeface="Cambria"/>
              </a:rPr>
              <a:t> </a:t>
            </a:r>
            <a:r>
              <a:rPr sz="3000" spc="-10" dirty="0">
                <a:latin typeface="Cambria"/>
                <a:cs typeface="Cambria"/>
              </a:rPr>
              <a:t>modifies</a:t>
            </a:r>
            <a:r>
              <a:rPr sz="3000" spc="35" dirty="0">
                <a:latin typeface="Cambria"/>
                <a:cs typeface="Cambria"/>
              </a:rPr>
              <a:t> </a:t>
            </a:r>
            <a:r>
              <a:rPr sz="3000" dirty="0">
                <a:latin typeface="Cambria"/>
                <a:cs typeface="Cambria"/>
              </a:rPr>
              <a:t>a</a:t>
            </a:r>
            <a:r>
              <a:rPr sz="3000" spc="-130" dirty="0">
                <a:latin typeface="Cambria"/>
                <a:cs typeface="Cambria"/>
              </a:rPr>
              <a:t> </a:t>
            </a:r>
            <a:r>
              <a:rPr sz="3000" dirty="0">
                <a:latin typeface="Cambria"/>
                <a:cs typeface="Cambria"/>
              </a:rPr>
              <a:t>specific</a:t>
            </a:r>
            <a:r>
              <a:rPr sz="3000" spc="-65" dirty="0">
                <a:latin typeface="Cambria"/>
                <a:cs typeface="Cambria"/>
              </a:rPr>
              <a:t> </a:t>
            </a:r>
            <a:r>
              <a:rPr sz="3000" spc="-20" dirty="0">
                <a:latin typeface="Cambria"/>
                <a:cs typeface="Cambria"/>
              </a:rPr>
              <a:t>base</a:t>
            </a:r>
            <a:endParaRPr sz="3000">
              <a:latin typeface="Cambria"/>
              <a:cs typeface="Cambria"/>
            </a:endParaRPr>
          </a:p>
          <a:p>
            <a:pPr>
              <a:spcBef>
                <a:spcPts val="2600"/>
              </a:spcBef>
            </a:pPr>
            <a:endParaRPr sz="3000">
              <a:latin typeface="Cambria"/>
              <a:cs typeface="Cambria"/>
            </a:endParaRPr>
          </a:p>
          <a:p>
            <a:pPr marL="656590" indent="-474980">
              <a:spcBef>
                <a:spcPts val="5"/>
              </a:spcBef>
              <a:buAutoNum type="arabicPeriod"/>
              <a:tabLst>
                <a:tab pos="656590" algn="l"/>
              </a:tabLst>
            </a:pPr>
            <a:r>
              <a:rPr sz="3100" spc="-25" dirty="0">
                <a:latin typeface="Times New Roman"/>
                <a:cs typeface="Times New Roman"/>
              </a:rPr>
              <a:t>Aliquot</a:t>
            </a:r>
            <a:r>
              <a:rPr sz="3100" spc="-155" dirty="0">
                <a:latin typeface="Times New Roman"/>
                <a:cs typeface="Times New Roman"/>
              </a:rPr>
              <a:t> </a:t>
            </a:r>
            <a:r>
              <a:rPr sz="3100" dirty="0">
                <a:latin typeface="Times New Roman"/>
                <a:cs typeface="Times New Roman"/>
              </a:rPr>
              <a:t>A</a:t>
            </a:r>
            <a:r>
              <a:rPr sz="3100" spc="-135" dirty="0">
                <a:latin typeface="Times New Roman"/>
                <a:cs typeface="Times New Roman"/>
              </a:rPr>
              <a:t> </a:t>
            </a:r>
            <a:r>
              <a:rPr sz="3100" dirty="0">
                <a:latin typeface="Times New Roman"/>
                <a:cs typeface="Times New Roman"/>
              </a:rPr>
              <a:t>+</a:t>
            </a:r>
            <a:r>
              <a:rPr sz="3100" spc="-30" dirty="0">
                <a:latin typeface="Times New Roman"/>
                <a:cs typeface="Times New Roman"/>
              </a:rPr>
              <a:t> </a:t>
            </a:r>
            <a:r>
              <a:rPr sz="3100" dirty="0">
                <a:latin typeface="Times New Roman"/>
                <a:cs typeface="Times New Roman"/>
              </a:rPr>
              <a:t>dimethyl</a:t>
            </a:r>
            <a:r>
              <a:rPr sz="3100" spc="114" dirty="0">
                <a:latin typeface="Times New Roman"/>
                <a:cs typeface="Times New Roman"/>
              </a:rPr>
              <a:t> </a:t>
            </a:r>
            <a:r>
              <a:rPr sz="3100" dirty="0">
                <a:latin typeface="Times New Roman"/>
                <a:cs typeface="Times New Roman"/>
              </a:rPr>
              <a:t>sulphate,</a:t>
            </a:r>
            <a:r>
              <a:rPr sz="3100" spc="85" dirty="0">
                <a:latin typeface="Times New Roman"/>
                <a:cs typeface="Times New Roman"/>
              </a:rPr>
              <a:t> </a:t>
            </a:r>
            <a:r>
              <a:rPr sz="3100" dirty="0">
                <a:latin typeface="Times New Roman"/>
                <a:cs typeface="Times New Roman"/>
              </a:rPr>
              <a:t>which</a:t>
            </a:r>
            <a:r>
              <a:rPr sz="3100" spc="45" dirty="0">
                <a:latin typeface="Times New Roman"/>
                <a:cs typeface="Times New Roman"/>
              </a:rPr>
              <a:t> </a:t>
            </a:r>
            <a:r>
              <a:rPr sz="3100" dirty="0">
                <a:latin typeface="Times New Roman"/>
                <a:cs typeface="Times New Roman"/>
              </a:rPr>
              <a:t>breaks</a:t>
            </a:r>
            <a:r>
              <a:rPr sz="3100" spc="40" dirty="0">
                <a:latin typeface="Times New Roman"/>
                <a:cs typeface="Times New Roman"/>
              </a:rPr>
              <a:t> </a:t>
            </a:r>
            <a:r>
              <a:rPr sz="3100" spc="-100" dirty="0">
                <a:latin typeface="Times New Roman"/>
                <a:cs typeface="Times New Roman"/>
              </a:rPr>
              <a:t>at</a:t>
            </a:r>
            <a:r>
              <a:rPr sz="3100" spc="-320" dirty="0">
                <a:latin typeface="Times New Roman"/>
                <a:cs typeface="Times New Roman"/>
              </a:rPr>
              <a:t> </a:t>
            </a:r>
            <a:r>
              <a:rPr sz="3100" spc="-10" dirty="0">
                <a:latin typeface="Times New Roman"/>
                <a:cs typeface="Times New Roman"/>
              </a:rPr>
              <a:t>guanine</a:t>
            </a:r>
            <a:endParaRPr sz="3100">
              <a:latin typeface="Times New Roman"/>
              <a:cs typeface="Times New Roman"/>
            </a:endParaRPr>
          </a:p>
          <a:p>
            <a:pPr marL="402590" indent="-373380">
              <a:spcBef>
                <a:spcPts val="980"/>
              </a:spcBef>
              <a:buAutoNum type="arabicPeriod"/>
              <a:tabLst>
                <a:tab pos="402590" algn="l"/>
              </a:tabLst>
            </a:pPr>
            <a:r>
              <a:rPr sz="3100" dirty="0">
                <a:latin typeface="Times New Roman"/>
                <a:cs typeface="Times New Roman"/>
              </a:rPr>
              <a:t>Aliquot</a:t>
            </a:r>
            <a:r>
              <a:rPr sz="3100" spc="5" dirty="0">
                <a:latin typeface="Times New Roman"/>
                <a:cs typeface="Times New Roman"/>
              </a:rPr>
              <a:t> </a:t>
            </a:r>
            <a:r>
              <a:rPr sz="3100" dirty="0">
                <a:latin typeface="Times New Roman"/>
                <a:cs typeface="Times New Roman"/>
              </a:rPr>
              <a:t>B</a:t>
            </a:r>
            <a:r>
              <a:rPr sz="3100" spc="30" dirty="0">
                <a:latin typeface="Times New Roman"/>
                <a:cs typeface="Times New Roman"/>
              </a:rPr>
              <a:t> </a:t>
            </a:r>
            <a:r>
              <a:rPr sz="3100" spc="-70" dirty="0">
                <a:latin typeface="Times New Roman"/>
                <a:cs typeface="Times New Roman"/>
              </a:rPr>
              <a:t>+</a:t>
            </a:r>
            <a:r>
              <a:rPr sz="3100" spc="-130" dirty="0">
                <a:latin typeface="Times New Roman"/>
                <a:cs typeface="Times New Roman"/>
              </a:rPr>
              <a:t> </a:t>
            </a:r>
            <a:r>
              <a:rPr sz="3100" dirty="0">
                <a:latin typeface="Times New Roman"/>
                <a:cs typeface="Times New Roman"/>
              </a:rPr>
              <a:t>Acid</a:t>
            </a:r>
            <a:r>
              <a:rPr sz="3100" spc="90" dirty="0">
                <a:latin typeface="Times New Roman"/>
                <a:cs typeface="Times New Roman"/>
              </a:rPr>
              <a:t> </a:t>
            </a:r>
            <a:r>
              <a:rPr sz="3100" dirty="0">
                <a:latin typeface="Times New Roman"/>
                <a:cs typeface="Times New Roman"/>
              </a:rPr>
              <a:t>(pH</a:t>
            </a:r>
            <a:r>
              <a:rPr sz="3100" spc="-15" dirty="0">
                <a:latin typeface="Times New Roman"/>
                <a:cs typeface="Times New Roman"/>
              </a:rPr>
              <a:t> </a:t>
            </a:r>
            <a:r>
              <a:rPr sz="3100" dirty="0">
                <a:latin typeface="Times New Roman"/>
                <a:cs typeface="Times New Roman"/>
              </a:rPr>
              <a:t>2.0)</a:t>
            </a:r>
            <a:r>
              <a:rPr sz="3100" spc="120" dirty="0">
                <a:latin typeface="Times New Roman"/>
                <a:cs typeface="Times New Roman"/>
              </a:rPr>
              <a:t> </a:t>
            </a:r>
            <a:r>
              <a:rPr sz="3100" dirty="0">
                <a:latin typeface="Times New Roman"/>
                <a:cs typeface="Times New Roman"/>
              </a:rPr>
              <a:t>,</a:t>
            </a:r>
            <a:r>
              <a:rPr sz="3100" spc="-75" dirty="0">
                <a:latin typeface="Times New Roman"/>
                <a:cs typeface="Times New Roman"/>
              </a:rPr>
              <a:t> </a:t>
            </a:r>
            <a:r>
              <a:rPr sz="3100" dirty="0">
                <a:latin typeface="Times New Roman"/>
                <a:cs typeface="Times New Roman"/>
              </a:rPr>
              <a:t>breaks</a:t>
            </a:r>
            <a:r>
              <a:rPr sz="3100" spc="55" dirty="0">
                <a:latin typeface="Times New Roman"/>
                <a:cs typeface="Times New Roman"/>
              </a:rPr>
              <a:t> </a:t>
            </a:r>
            <a:r>
              <a:rPr sz="3100" dirty="0">
                <a:latin typeface="Times New Roman"/>
                <a:cs typeface="Times New Roman"/>
              </a:rPr>
              <a:t>at</a:t>
            </a:r>
            <a:r>
              <a:rPr sz="3100" spc="-135" dirty="0">
                <a:latin typeface="Times New Roman"/>
                <a:cs typeface="Times New Roman"/>
              </a:rPr>
              <a:t> </a:t>
            </a:r>
            <a:r>
              <a:rPr sz="3100" dirty="0">
                <a:latin typeface="Times New Roman"/>
                <a:cs typeface="Times New Roman"/>
              </a:rPr>
              <a:t>adenine</a:t>
            </a:r>
            <a:r>
              <a:rPr sz="3100" spc="130" dirty="0">
                <a:latin typeface="Times New Roman"/>
                <a:cs typeface="Times New Roman"/>
              </a:rPr>
              <a:t> </a:t>
            </a:r>
            <a:r>
              <a:rPr sz="3100" spc="-60" dirty="0">
                <a:latin typeface="Times New Roman"/>
                <a:cs typeface="Times New Roman"/>
              </a:rPr>
              <a:t>and</a:t>
            </a:r>
            <a:r>
              <a:rPr sz="3100" spc="-170" dirty="0">
                <a:latin typeface="Times New Roman"/>
                <a:cs typeface="Times New Roman"/>
              </a:rPr>
              <a:t> </a:t>
            </a:r>
            <a:r>
              <a:rPr sz="3100" spc="-10" dirty="0">
                <a:latin typeface="Times New Roman"/>
                <a:cs typeface="Times New Roman"/>
              </a:rPr>
              <a:t>guanine</a:t>
            </a:r>
            <a:endParaRPr sz="3100">
              <a:latin typeface="Times New Roman"/>
              <a:cs typeface="Times New Roman"/>
            </a:endParaRPr>
          </a:p>
          <a:p>
            <a:pPr marL="402590" indent="-381000">
              <a:spcBef>
                <a:spcPts val="1180"/>
              </a:spcBef>
              <a:buAutoNum type="arabicPeriod"/>
              <a:tabLst>
                <a:tab pos="402590" algn="l"/>
              </a:tabLst>
            </a:pPr>
            <a:r>
              <a:rPr sz="3100" dirty="0">
                <a:latin typeface="Times New Roman"/>
                <a:cs typeface="Times New Roman"/>
              </a:rPr>
              <a:t>Aliquot</a:t>
            </a:r>
            <a:r>
              <a:rPr sz="3100" spc="145" dirty="0">
                <a:latin typeface="Times New Roman"/>
                <a:cs typeface="Times New Roman"/>
              </a:rPr>
              <a:t> </a:t>
            </a:r>
            <a:r>
              <a:rPr sz="3100" dirty="0">
                <a:latin typeface="Times New Roman"/>
                <a:cs typeface="Times New Roman"/>
              </a:rPr>
              <a:t>C</a:t>
            </a:r>
            <a:r>
              <a:rPr sz="3100" spc="-35" dirty="0">
                <a:latin typeface="Times New Roman"/>
                <a:cs typeface="Times New Roman"/>
              </a:rPr>
              <a:t> </a:t>
            </a:r>
            <a:r>
              <a:rPr sz="3100" dirty="0">
                <a:latin typeface="Times New Roman"/>
                <a:cs typeface="Times New Roman"/>
              </a:rPr>
              <a:t>+</a:t>
            </a:r>
            <a:r>
              <a:rPr sz="3100" spc="-95" dirty="0">
                <a:latin typeface="Times New Roman"/>
                <a:cs typeface="Times New Roman"/>
              </a:rPr>
              <a:t> </a:t>
            </a:r>
            <a:r>
              <a:rPr sz="3100" dirty="0">
                <a:latin typeface="Times New Roman"/>
                <a:cs typeface="Times New Roman"/>
              </a:rPr>
              <a:t>Hydrazine,</a:t>
            </a:r>
            <a:r>
              <a:rPr sz="3100" spc="145" dirty="0">
                <a:latin typeface="Times New Roman"/>
                <a:cs typeface="Times New Roman"/>
              </a:rPr>
              <a:t> </a:t>
            </a:r>
            <a:r>
              <a:rPr sz="3100" dirty="0">
                <a:latin typeface="Times New Roman"/>
                <a:cs typeface="Times New Roman"/>
              </a:rPr>
              <a:t>breaks at thymine</a:t>
            </a:r>
            <a:r>
              <a:rPr sz="3100" spc="140" dirty="0">
                <a:latin typeface="Times New Roman"/>
                <a:cs typeface="Times New Roman"/>
              </a:rPr>
              <a:t> </a:t>
            </a:r>
            <a:r>
              <a:rPr sz="3100" dirty="0">
                <a:latin typeface="Times New Roman"/>
                <a:cs typeface="Times New Roman"/>
              </a:rPr>
              <a:t>+</a:t>
            </a:r>
            <a:r>
              <a:rPr sz="3100" spc="-135" dirty="0">
                <a:latin typeface="Times New Roman"/>
                <a:cs typeface="Times New Roman"/>
              </a:rPr>
              <a:t> </a:t>
            </a:r>
            <a:r>
              <a:rPr sz="3100" dirty="0">
                <a:latin typeface="Times New Roman"/>
                <a:cs typeface="Times New Roman"/>
              </a:rPr>
              <a:t>cytosine</a:t>
            </a:r>
            <a:r>
              <a:rPr sz="3100" spc="-75" dirty="0">
                <a:latin typeface="Times New Roman"/>
                <a:cs typeface="Times New Roman"/>
              </a:rPr>
              <a:t> </a:t>
            </a:r>
            <a:r>
              <a:rPr sz="3100" spc="-10" dirty="0">
                <a:latin typeface="Times New Roman"/>
                <a:cs typeface="Times New Roman"/>
              </a:rPr>
              <a:t>residues</a:t>
            </a:r>
            <a:endParaRPr sz="3100">
              <a:latin typeface="Times New Roman"/>
              <a:cs typeface="Times New Roman"/>
            </a:endParaRPr>
          </a:p>
          <a:p>
            <a:pPr marL="401955" indent="-383540">
              <a:spcBef>
                <a:spcPts val="980"/>
              </a:spcBef>
              <a:buAutoNum type="arabicPeriod"/>
              <a:tabLst>
                <a:tab pos="401955" algn="l"/>
              </a:tabLst>
            </a:pPr>
            <a:r>
              <a:rPr sz="3100" dirty="0">
                <a:latin typeface="Times New Roman"/>
                <a:cs typeface="Times New Roman"/>
              </a:rPr>
              <a:t>Aliquot</a:t>
            </a:r>
            <a:r>
              <a:rPr sz="3100" spc="145" dirty="0">
                <a:latin typeface="Times New Roman"/>
                <a:cs typeface="Times New Roman"/>
              </a:rPr>
              <a:t> </a:t>
            </a:r>
            <a:r>
              <a:rPr sz="3100" dirty="0">
                <a:latin typeface="Times New Roman"/>
                <a:cs typeface="Times New Roman"/>
              </a:rPr>
              <a:t>D</a:t>
            </a:r>
            <a:r>
              <a:rPr sz="3100" spc="-110" dirty="0">
                <a:latin typeface="Times New Roman"/>
                <a:cs typeface="Times New Roman"/>
              </a:rPr>
              <a:t> </a:t>
            </a:r>
            <a:r>
              <a:rPr sz="3100" dirty="0">
                <a:latin typeface="Times New Roman"/>
                <a:cs typeface="Times New Roman"/>
              </a:rPr>
              <a:t>+</a:t>
            </a:r>
            <a:r>
              <a:rPr sz="3100" spc="15" dirty="0">
                <a:latin typeface="Times New Roman"/>
                <a:cs typeface="Times New Roman"/>
              </a:rPr>
              <a:t> </a:t>
            </a:r>
            <a:r>
              <a:rPr sz="3100" dirty="0">
                <a:latin typeface="Times New Roman"/>
                <a:cs typeface="Times New Roman"/>
              </a:rPr>
              <a:t>Hydrazine</a:t>
            </a:r>
            <a:r>
              <a:rPr sz="3100" spc="160" dirty="0">
                <a:latin typeface="Times New Roman"/>
                <a:cs typeface="Times New Roman"/>
              </a:rPr>
              <a:t> </a:t>
            </a:r>
            <a:r>
              <a:rPr sz="3100" dirty="0">
                <a:latin typeface="Times New Roman"/>
                <a:cs typeface="Times New Roman"/>
              </a:rPr>
              <a:t>in</a:t>
            </a:r>
            <a:r>
              <a:rPr sz="3100" spc="-90" dirty="0">
                <a:latin typeface="Times New Roman"/>
                <a:cs typeface="Times New Roman"/>
              </a:rPr>
              <a:t> </a:t>
            </a:r>
            <a:r>
              <a:rPr sz="3100" dirty="0">
                <a:latin typeface="Times New Roman"/>
                <a:cs typeface="Times New Roman"/>
              </a:rPr>
              <a:t>salt,</a:t>
            </a:r>
            <a:r>
              <a:rPr sz="3100" spc="35" dirty="0">
                <a:latin typeface="Times New Roman"/>
                <a:cs typeface="Times New Roman"/>
              </a:rPr>
              <a:t> </a:t>
            </a:r>
            <a:r>
              <a:rPr sz="3100" dirty="0">
                <a:latin typeface="Times New Roman"/>
                <a:cs typeface="Times New Roman"/>
              </a:rPr>
              <a:t>at</a:t>
            </a:r>
            <a:r>
              <a:rPr sz="3100" spc="-40" dirty="0">
                <a:latin typeface="Times New Roman"/>
                <a:cs typeface="Times New Roman"/>
              </a:rPr>
              <a:t> </a:t>
            </a:r>
            <a:r>
              <a:rPr sz="3100" spc="-10" dirty="0">
                <a:latin typeface="Times New Roman"/>
                <a:cs typeface="Times New Roman"/>
              </a:rPr>
              <a:t>cytosine</a:t>
            </a:r>
            <a:endParaRPr sz="3100">
              <a:latin typeface="Times New Roman"/>
              <a:cs typeface="Times New Roman"/>
            </a:endParaRPr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5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30485" y="1263827"/>
            <a:ext cx="11191875" cy="7497565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328295" marR="5080" indent="-316230">
              <a:lnSpc>
                <a:spcPts val="3700"/>
              </a:lnSpc>
              <a:spcBef>
                <a:spcPts val="685"/>
              </a:spcBef>
              <a:buChar char="•"/>
              <a:tabLst>
                <a:tab pos="343535" algn="l"/>
              </a:tabLst>
            </a:pPr>
            <a:r>
              <a:rPr sz="3550" spc="-60" dirty="0">
                <a:latin typeface="Times New Roman"/>
                <a:cs typeface="Times New Roman"/>
              </a:rPr>
              <a:t>The</a:t>
            </a:r>
            <a:r>
              <a:rPr sz="3550" spc="-165" dirty="0">
                <a:latin typeface="Times New Roman"/>
                <a:cs typeface="Times New Roman"/>
              </a:rPr>
              <a:t> </a:t>
            </a:r>
            <a:r>
              <a:rPr sz="3550" spc="-20" dirty="0">
                <a:latin typeface="Times New Roman"/>
                <a:cs typeface="Times New Roman"/>
              </a:rPr>
              <a:t>four</a:t>
            </a:r>
            <a:r>
              <a:rPr sz="3550" spc="-200" dirty="0">
                <a:latin typeface="Times New Roman"/>
                <a:cs typeface="Times New Roman"/>
              </a:rPr>
              <a:t> </a:t>
            </a:r>
            <a:r>
              <a:rPr sz="3550" spc="-20" dirty="0">
                <a:latin typeface="Times New Roman"/>
                <a:cs typeface="Times New Roman"/>
              </a:rPr>
              <a:t>are</a:t>
            </a:r>
            <a:r>
              <a:rPr sz="3550" spc="-204" dirty="0">
                <a:latin typeface="Times New Roman"/>
                <a:cs typeface="Times New Roman"/>
              </a:rPr>
              <a:t> </a:t>
            </a:r>
            <a:r>
              <a:rPr sz="3550" spc="-70" dirty="0">
                <a:latin typeface="Times New Roman"/>
                <a:cs typeface="Times New Roman"/>
              </a:rPr>
              <a:t>incubated</a:t>
            </a:r>
            <a:r>
              <a:rPr sz="3550" spc="-150" dirty="0">
                <a:latin typeface="Times New Roman"/>
                <a:cs typeface="Times New Roman"/>
              </a:rPr>
              <a:t> </a:t>
            </a:r>
            <a:r>
              <a:rPr sz="3550" spc="-70" dirty="0">
                <a:latin typeface="Times New Roman"/>
                <a:cs typeface="Times New Roman"/>
              </a:rPr>
              <a:t>with</a:t>
            </a:r>
            <a:r>
              <a:rPr sz="3550" spc="-150" dirty="0">
                <a:latin typeface="Times New Roman"/>
                <a:cs typeface="Times New Roman"/>
              </a:rPr>
              <a:t> </a:t>
            </a:r>
            <a:r>
              <a:rPr sz="3550" spc="-30" dirty="0">
                <a:latin typeface="Times New Roman"/>
                <a:cs typeface="Times New Roman"/>
              </a:rPr>
              <a:t>pipendine</a:t>
            </a:r>
            <a:r>
              <a:rPr sz="3550" spc="-65" dirty="0">
                <a:latin typeface="Times New Roman"/>
                <a:cs typeface="Times New Roman"/>
              </a:rPr>
              <a:t> </a:t>
            </a:r>
            <a:r>
              <a:rPr sz="3550" spc="-85" dirty="0">
                <a:latin typeface="Times New Roman"/>
                <a:cs typeface="Times New Roman"/>
              </a:rPr>
              <a:t>which</a:t>
            </a:r>
            <a:r>
              <a:rPr sz="3550" spc="-75" dirty="0">
                <a:latin typeface="Times New Roman"/>
                <a:cs typeface="Times New Roman"/>
              </a:rPr>
              <a:t> </a:t>
            </a:r>
            <a:r>
              <a:rPr sz="3550" spc="-80" dirty="0">
                <a:latin typeface="Times New Roman"/>
                <a:cs typeface="Times New Roman"/>
              </a:rPr>
              <a:t>cleaves</a:t>
            </a:r>
            <a:r>
              <a:rPr sz="3550" spc="-125" dirty="0">
                <a:latin typeface="Times New Roman"/>
                <a:cs typeface="Times New Roman"/>
              </a:rPr>
              <a:t> </a:t>
            </a:r>
            <a:r>
              <a:rPr sz="3550" spc="-50" dirty="0">
                <a:latin typeface="Times New Roman"/>
                <a:cs typeface="Times New Roman"/>
              </a:rPr>
              <a:t>the</a:t>
            </a:r>
            <a:r>
              <a:rPr sz="3550" spc="-155" dirty="0">
                <a:latin typeface="Times New Roman"/>
                <a:cs typeface="Times New Roman"/>
              </a:rPr>
              <a:t> </a:t>
            </a:r>
            <a:r>
              <a:rPr sz="3550" spc="-10" dirty="0">
                <a:latin typeface="Times New Roman"/>
                <a:cs typeface="Times New Roman"/>
              </a:rPr>
              <a:t>sugar 	</a:t>
            </a:r>
            <a:r>
              <a:rPr sz="3550" spc="-80" dirty="0">
                <a:latin typeface="Times New Roman"/>
                <a:cs typeface="Times New Roman"/>
              </a:rPr>
              <a:t>phosphate</a:t>
            </a:r>
            <a:r>
              <a:rPr sz="3550" spc="-145" dirty="0">
                <a:latin typeface="Times New Roman"/>
                <a:cs typeface="Times New Roman"/>
              </a:rPr>
              <a:t> </a:t>
            </a:r>
            <a:r>
              <a:rPr sz="3550" spc="-80" dirty="0">
                <a:latin typeface="Times New Roman"/>
                <a:cs typeface="Times New Roman"/>
              </a:rPr>
              <a:t>backbone</a:t>
            </a:r>
            <a:r>
              <a:rPr sz="3550" spc="-50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of</a:t>
            </a:r>
            <a:r>
              <a:rPr sz="3550" spc="-70" dirty="0">
                <a:latin typeface="Times New Roman"/>
                <a:cs typeface="Times New Roman"/>
              </a:rPr>
              <a:t> </a:t>
            </a:r>
            <a:r>
              <a:rPr sz="3550" spc="-110" dirty="0">
                <a:latin typeface="Times New Roman"/>
                <a:cs typeface="Times New Roman"/>
              </a:rPr>
              <a:t>DNA</a:t>
            </a:r>
            <a:r>
              <a:rPr sz="3550" spc="-130" dirty="0">
                <a:latin typeface="Times New Roman"/>
                <a:cs typeface="Times New Roman"/>
              </a:rPr>
              <a:t> </a:t>
            </a:r>
            <a:r>
              <a:rPr sz="3550" spc="-55" dirty="0">
                <a:latin typeface="Times New Roman"/>
                <a:cs typeface="Times New Roman"/>
              </a:rPr>
              <a:t>next</a:t>
            </a:r>
            <a:r>
              <a:rPr sz="3550" spc="-80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to</a:t>
            </a:r>
            <a:r>
              <a:rPr sz="3550" spc="-225" dirty="0">
                <a:latin typeface="Times New Roman"/>
                <a:cs typeface="Times New Roman"/>
              </a:rPr>
              <a:t> </a:t>
            </a:r>
            <a:r>
              <a:rPr sz="3550" spc="145" dirty="0">
                <a:latin typeface="Times New Roman"/>
                <a:cs typeface="Times New Roman"/>
              </a:rPr>
              <a:t>Te</a:t>
            </a:r>
            <a:r>
              <a:rPr sz="3550" spc="-135" dirty="0">
                <a:latin typeface="Times New Roman"/>
                <a:cs typeface="Times New Roman"/>
              </a:rPr>
              <a:t> </a:t>
            </a:r>
            <a:r>
              <a:rPr sz="3550" spc="-80" dirty="0">
                <a:latin typeface="Times New Roman"/>
                <a:cs typeface="Times New Roman"/>
              </a:rPr>
              <a:t>residue</a:t>
            </a:r>
            <a:r>
              <a:rPr sz="3550" spc="-120" dirty="0">
                <a:latin typeface="Times New Roman"/>
                <a:cs typeface="Times New Roman"/>
              </a:rPr>
              <a:t> </a:t>
            </a:r>
            <a:r>
              <a:rPr sz="3550" spc="-50" dirty="0">
                <a:latin typeface="Times New Roman"/>
                <a:cs typeface="Times New Roman"/>
              </a:rPr>
              <a:t>that</a:t>
            </a:r>
            <a:r>
              <a:rPr sz="3550" spc="-155" dirty="0">
                <a:latin typeface="Times New Roman"/>
                <a:cs typeface="Times New Roman"/>
              </a:rPr>
              <a:t> </a:t>
            </a:r>
            <a:r>
              <a:rPr sz="3550" spc="-20" dirty="0">
                <a:latin typeface="Times New Roman"/>
                <a:cs typeface="Times New Roman"/>
              </a:rPr>
              <a:t>has</a:t>
            </a:r>
            <a:r>
              <a:rPr sz="3550" spc="-180" dirty="0">
                <a:latin typeface="Times New Roman"/>
                <a:cs typeface="Times New Roman"/>
              </a:rPr>
              <a:t> </a:t>
            </a:r>
            <a:r>
              <a:rPr sz="3550" spc="-20" dirty="0">
                <a:latin typeface="Times New Roman"/>
                <a:cs typeface="Times New Roman"/>
              </a:rPr>
              <a:t>been 	</a:t>
            </a:r>
            <a:r>
              <a:rPr sz="3550" spc="-10" dirty="0">
                <a:latin typeface="Times New Roman"/>
                <a:cs typeface="Times New Roman"/>
              </a:rPr>
              <a:t>modified.</a:t>
            </a:r>
            <a:endParaRPr sz="3550">
              <a:latin typeface="Times New Roman"/>
              <a:cs typeface="Times New Roman"/>
            </a:endParaRPr>
          </a:p>
          <a:p>
            <a:pPr>
              <a:spcBef>
                <a:spcPts val="2660"/>
              </a:spcBef>
              <a:buFont typeface="Times New Roman"/>
              <a:buChar char="•"/>
            </a:pPr>
            <a:endParaRPr sz="3550">
              <a:latin typeface="Times New Roman"/>
              <a:cs typeface="Times New Roman"/>
            </a:endParaRPr>
          </a:p>
          <a:p>
            <a:pPr marL="332740" marR="217804" indent="-320675">
              <a:lnSpc>
                <a:spcPts val="3650"/>
              </a:lnSpc>
              <a:buChar char="•"/>
              <a:tabLst>
                <a:tab pos="337185" algn="l"/>
              </a:tabLst>
            </a:pPr>
            <a:r>
              <a:rPr sz="3550" spc="-50" dirty="0">
                <a:latin typeface="Times New Roman"/>
                <a:cs typeface="Times New Roman"/>
              </a:rPr>
              <a:t>Load</a:t>
            </a:r>
            <a:r>
              <a:rPr sz="3550" spc="-175" dirty="0">
                <a:latin typeface="Times New Roman"/>
                <a:cs typeface="Times New Roman"/>
              </a:rPr>
              <a:t> </a:t>
            </a:r>
            <a:r>
              <a:rPr sz="3550" spc="-20" dirty="0">
                <a:latin typeface="Times New Roman"/>
                <a:cs typeface="Times New Roman"/>
              </a:rPr>
              <a:t>the</a:t>
            </a:r>
            <a:r>
              <a:rPr sz="3550" spc="-200" dirty="0">
                <a:latin typeface="Times New Roman"/>
                <a:cs typeface="Times New Roman"/>
              </a:rPr>
              <a:t> </a:t>
            </a:r>
            <a:r>
              <a:rPr sz="3550" spc="-50" dirty="0">
                <a:latin typeface="Times New Roman"/>
                <a:cs typeface="Times New Roman"/>
              </a:rPr>
              <a:t>reac£ons</a:t>
            </a:r>
            <a:r>
              <a:rPr sz="3550" spc="-70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on</a:t>
            </a:r>
            <a:r>
              <a:rPr sz="3550" spc="-70" dirty="0">
                <a:latin typeface="Times New Roman"/>
                <a:cs typeface="Times New Roman"/>
              </a:rPr>
              <a:t> </a:t>
            </a:r>
            <a:r>
              <a:rPr sz="3550" spc="-85" dirty="0">
                <a:latin typeface="Times New Roman"/>
                <a:cs typeface="Times New Roman"/>
              </a:rPr>
              <a:t>polyacrylamide</a:t>
            </a:r>
            <a:r>
              <a:rPr sz="3550" spc="-160" dirty="0">
                <a:latin typeface="Times New Roman"/>
                <a:cs typeface="Times New Roman"/>
              </a:rPr>
              <a:t> </a:t>
            </a:r>
            <a:r>
              <a:rPr sz="3550" spc="-65" dirty="0">
                <a:latin typeface="Times New Roman"/>
                <a:cs typeface="Times New Roman"/>
              </a:rPr>
              <a:t>gels</a:t>
            </a:r>
            <a:r>
              <a:rPr sz="3550" spc="-155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-</a:t>
            </a:r>
            <a:r>
              <a:rPr sz="3550" spc="-160" dirty="0">
                <a:latin typeface="Times New Roman"/>
                <a:cs typeface="Times New Roman"/>
              </a:rPr>
              <a:t> </a:t>
            </a:r>
            <a:r>
              <a:rPr sz="3550" spc="-75" dirty="0">
                <a:latin typeface="Times New Roman"/>
                <a:cs typeface="Times New Roman"/>
              </a:rPr>
              <a:t>exposed</a:t>
            </a:r>
            <a:r>
              <a:rPr sz="3550" spc="-80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to</a:t>
            </a:r>
            <a:r>
              <a:rPr sz="3550" spc="-204" dirty="0">
                <a:latin typeface="Times New Roman"/>
                <a:cs typeface="Times New Roman"/>
              </a:rPr>
              <a:t> </a:t>
            </a:r>
            <a:r>
              <a:rPr sz="3550" spc="-140" dirty="0">
                <a:latin typeface="Times New Roman"/>
                <a:cs typeface="Times New Roman"/>
              </a:rPr>
              <a:t>X-</a:t>
            </a:r>
            <a:r>
              <a:rPr sz="3550" spc="-25" dirty="0">
                <a:latin typeface="Times New Roman"/>
                <a:cs typeface="Times New Roman"/>
              </a:rPr>
              <a:t>ray 	</a:t>
            </a:r>
            <a:r>
              <a:rPr sz="3550" spc="-55" dirty="0">
                <a:latin typeface="Times New Roman"/>
                <a:cs typeface="Times New Roman"/>
              </a:rPr>
              <a:t>film</a:t>
            </a:r>
            <a:r>
              <a:rPr sz="3550" spc="-170" dirty="0">
                <a:latin typeface="Times New Roman"/>
                <a:cs typeface="Times New Roman"/>
              </a:rPr>
              <a:t> </a:t>
            </a:r>
            <a:r>
              <a:rPr sz="3550" spc="-20" dirty="0">
                <a:latin typeface="Times New Roman"/>
                <a:cs typeface="Times New Roman"/>
              </a:rPr>
              <a:t>for</a:t>
            </a:r>
            <a:r>
              <a:rPr sz="3550" spc="-180" dirty="0">
                <a:latin typeface="Times New Roman"/>
                <a:cs typeface="Times New Roman"/>
              </a:rPr>
              <a:t> </a:t>
            </a:r>
            <a:r>
              <a:rPr sz="3550" spc="-35" dirty="0">
                <a:latin typeface="Times New Roman"/>
                <a:cs typeface="Times New Roman"/>
              </a:rPr>
              <a:t>autoradiography.</a:t>
            </a:r>
            <a:endParaRPr sz="3550">
              <a:latin typeface="Times New Roman"/>
              <a:cs typeface="Times New Roman"/>
            </a:endParaRPr>
          </a:p>
          <a:p>
            <a:pPr>
              <a:spcBef>
                <a:spcPts val="2675"/>
              </a:spcBef>
              <a:buFont typeface="Times New Roman"/>
              <a:buChar char="•"/>
            </a:pPr>
            <a:endParaRPr sz="3550">
              <a:latin typeface="Times New Roman"/>
              <a:cs typeface="Times New Roman"/>
            </a:endParaRPr>
          </a:p>
          <a:p>
            <a:pPr marL="339090" marR="260350" indent="-327025">
              <a:lnSpc>
                <a:spcPts val="3700"/>
              </a:lnSpc>
              <a:spcBef>
                <a:spcPts val="5"/>
              </a:spcBef>
              <a:buChar char="•"/>
              <a:tabLst>
                <a:tab pos="339090" algn="l"/>
                <a:tab pos="343535" algn="l"/>
              </a:tabLst>
            </a:pPr>
            <a:r>
              <a:rPr sz="3550" dirty="0">
                <a:latin typeface="Times New Roman"/>
                <a:cs typeface="Times New Roman"/>
              </a:rPr>
              <a:t>	It</a:t>
            </a:r>
            <a:r>
              <a:rPr sz="3550" spc="-225" dirty="0">
                <a:latin typeface="Times New Roman"/>
                <a:cs typeface="Times New Roman"/>
              </a:rPr>
              <a:t> </a:t>
            </a:r>
            <a:r>
              <a:rPr sz="3550" spc="-75" dirty="0">
                <a:latin typeface="Times New Roman"/>
                <a:cs typeface="Times New Roman"/>
              </a:rPr>
              <a:t>yields</a:t>
            </a:r>
            <a:r>
              <a:rPr sz="3550" spc="-100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a</a:t>
            </a:r>
            <a:r>
              <a:rPr sz="3550" spc="-220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senes</a:t>
            </a:r>
            <a:r>
              <a:rPr sz="3550" spc="-170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of</a:t>
            </a:r>
            <a:r>
              <a:rPr sz="3550" spc="-35" dirty="0">
                <a:latin typeface="Times New Roman"/>
                <a:cs typeface="Times New Roman"/>
              </a:rPr>
              <a:t> </a:t>
            </a:r>
            <a:r>
              <a:rPr sz="3550" spc="-45" dirty="0">
                <a:latin typeface="Times New Roman"/>
                <a:cs typeface="Times New Roman"/>
              </a:rPr>
              <a:t>dark</a:t>
            </a:r>
            <a:r>
              <a:rPr sz="3550" spc="-140" dirty="0">
                <a:latin typeface="Times New Roman"/>
                <a:cs typeface="Times New Roman"/>
              </a:rPr>
              <a:t> </a:t>
            </a:r>
            <a:r>
              <a:rPr sz="3550" spc="-75" dirty="0">
                <a:latin typeface="Times New Roman"/>
                <a:cs typeface="Times New Roman"/>
              </a:rPr>
              <a:t>bands</a:t>
            </a:r>
            <a:r>
              <a:rPr sz="3550" spc="-100" dirty="0">
                <a:latin typeface="Times New Roman"/>
                <a:cs typeface="Times New Roman"/>
              </a:rPr>
              <a:t> </a:t>
            </a:r>
            <a:r>
              <a:rPr sz="3550" spc="-75" dirty="0">
                <a:latin typeface="Times New Roman"/>
                <a:cs typeface="Times New Roman"/>
              </a:rPr>
              <a:t>each</a:t>
            </a:r>
            <a:r>
              <a:rPr sz="3550" spc="-150" dirty="0">
                <a:latin typeface="Times New Roman"/>
                <a:cs typeface="Times New Roman"/>
              </a:rPr>
              <a:t> </a:t>
            </a:r>
            <a:r>
              <a:rPr sz="3550" spc="-60" dirty="0">
                <a:latin typeface="Times New Roman"/>
                <a:cs typeface="Times New Roman"/>
              </a:rPr>
              <a:t>co&lt;espondmg</a:t>
            </a:r>
            <a:r>
              <a:rPr sz="3550" spc="30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to</a:t>
            </a:r>
            <a:r>
              <a:rPr sz="3550" spc="-220" dirty="0">
                <a:latin typeface="Times New Roman"/>
                <a:cs typeface="Times New Roman"/>
              </a:rPr>
              <a:t> </a:t>
            </a:r>
            <a:r>
              <a:rPr sz="3550" spc="-50" dirty="0">
                <a:latin typeface="Times New Roman"/>
                <a:cs typeface="Times New Roman"/>
              </a:rPr>
              <a:t>a </a:t>
            </a:r>
            <a:r>
              <a:rPr sz="3550" spc="-75" dirty="0">
                <a:latin typeface="Times New Roman"/>
                <a:cs typeface="Times New Roman"/>
              </a:rPr>
              <a:t>radiolaelled</a:t>
            </a:r>
            <a:r>
              <a:rPr sz="3550" spc="-150" dirty="0">
                <a:latin typeface="Times New Roman"/>
                <a:cs typeface="Times New Roman"/>
              </a:rPr>
              <a:t> </a:t>
            </a:r>
            <a:r>
              <a:rPr sz="3550" spc="-160" dirty="0">
                <a:latin typeface="Times New Roman"/>
                <a:cs typeface="Times New Roman"/>
              </a:rPr>
              <a:t>DNA</a:t>
            </a:r>
            <a:r>
              <a:rPr sz="3550" spc="-70" dirty="0">
                <a:latin typeface="Times New Roman"/>
                <a:cs typeface="Times New Roman"/>
              </a:rPr>
              <a:t> </a:t>
            </a:r>
            <a:r>
              <a:rPr sz="3550" spc="-10" dirty="0">
                <a:latin typeface="Times New Roman"/>
                <a:cs typeface="Times New Roman"/>
              </a:rPr>
              <a:t>8agment,</a:t>
            </a:r>
            <a:r>
              <a:rPr sz="3550" spc="-210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from</a:t>
            </a:r>
            <a:r>
              <a:rPr sz="3550" spc="-140" dirty="0">
                <a:latin typeface="Times New Roman"/>
                <a:cs typeface="Times New Roman"/>
              </a:rPr>
              <a:t> </a:t>
            </a:r>
            <a:r>
              <a:rPr sz="3550" spc="75" dirty="0">
                <a:latin typeface="Times New Roman"/>
                <a:cs typeface="Times New Roman"/>
              </a:rPr>
              <a:t>w¥ch</a:t>
            </a:r>
            <a:r>
              <a:rPr sz="3550" spc="-10" dirty="0">
                <a:latin typeface="Times New Roman"/>
                <a:cs typeface="Times New Roman"/>
              </a:rPr>
              <a:t> </a:t>
            </a:r>
            <a:r>
              <a:rPr sz="3550" spc="-100" dirty="0">
                <a:latin typeface="Times New Roman"/>
                <a:cs typeface="Times New Roman"/>
              </a:rPr>
              <a:t>the</a:t>
            </a:r>
            <a:r>
              <a:rPr sz="3550" spc="-120" dirty="0">
                <a:latin typeface="Times New Roman"/>
                <a:cs typeface="Times New Roman"/>
              </a:rPr>
              <a:t> </a:t>
            </a:r>
            <a:r>
              <a:rPr sz="3550" spc="-55" dirty="0">
                <a:latin typeface="Times New Roman"/>
                <a:cs typeface="Times New Roman"/>
              </a:rPr>
              <a:t>sequence</a:t>
            </a:r>
            <a:r>
              <a:rPr sz="3550" spc="155" dirty="0">
                <a:latin typeface="Times New Roman"/>
                <a:cs typeface="Times New Roman"/>
              </a:rPr>
              <a:t> </a:t>
            </a:r>
            <a:r>
              <a:rPr sz="3550" spc="-210" dirty="0">
                <a:latin typeface="Times New Roman"/>
                <a:cs typeface="Times New Roman"/>
              </a:rPr>
              <a:t>may</a:t>
            </a:r>
            <a:r>
              <a:rPr sz="3550" spc="-110" dirty="0">
                <a:latin typeface="Times New Roman"/>
                <a:cs typeface="Times New Roman"/>
              </a:rPr>
              <a:t> </a:t>
            </a:r>
            <a:r>
              <a:rPr sz="3550" spc="-25" dirty="0">
                <a:latin typeface="Times New Roman"/>
                <a:cs typeface="Times New Roman"/>
              </a:rPr>
              <a:t>be </a:t>
            </a:r>
            <a:r>
              <a:rPr sz="3550" spc="-10" dirty="0">
                <a:latin typeface="Times New Roman"/>
                <a:cs typeface="Times New Roman"/>
              </a:rPr>
              <a:t>inferred.</a:t>
            </a:r>
            <a:endParaRPr sz="3550">
              <a:latin typeface="Times New Roman"/>
              <a:cs typeface="Times New Roman"/>
            </a:endParaRPr>
          </a:p>
          <a:p>
            <a:pPr>
              <a:spcBef>
                <a:spcPts val="2615"/>
              </a:spcBef>
              <a:buFont typeface="Times New Roman"/>
              <a:buChar char="•"/>
            </a:pPr>
            <a:endParaRPr sz="3550">
              <a:latin typeface="Times New Roman"/>
              <a:cs typeface="Times New Roman"/>
            </a:endParaRPr>
          </a:p>
          <a:p>
            <a:pPr marL="328295" marR="69850" indent="-316230">
              <a:lnSpc>
                <a:spcPts val="3700"/>
              </a:lnSpc>
              <a:buChar char="•"/>
              <a:tabLst>
                <a:tab pos="332740" algn="l"/>
                <a:tab pos="7309484" algn="l"/>
              </a:tabLst>
            </a:pPr>
            <a:r>
              <a:rPr sz="3550" dirty="0">
                <a:latin typeface="Times New Roman"/>
                <a:cs typeface="Times New Roman"/>
              </a:rPr>
              <a:t>The</a:t>
            </a:r>
            <a:r>
              <a:rPr sz="3550" spc="-204" dirty="0">
                <a:latin typeface="Times New Roman"/>
                <a:cs typeface="Times New Roman"/>
              </a:rPr>
              <a:t> </a:t>
            </a:r>
            <a:r>
              <a:rPr sz="3550" spc="-55" dirty="0">
                <a:latin typeface="Times New Roman"/>
                <a:cs typeface="Times New Roman"/>
              </a:rPr>
              <a:t>dark</a:t>
            </a:r>
            <a:r>
              <a:rPr sz="3550" spc="-125" dirty="0">
                <a:latin typeface="Times New Roman"/>
                <a:cs typeface="Times New Roman"/>
              </a:rPr>
              <a:t> </a:t>
            </a:r>
            <a:r>
              <a:rPr sz="3550" spc="-85" dirty="0">
                <a:latin typeface="Times New Roman"/>
                <a:cs typeface="Times New Roman"/>
              </a:rPr>
              <a:t>autora&amp;ographic</a:t>
            </a:r>
            <a:r>
              <a:rPr sz="3550" spc="-135" dirty="0">
                <a:latin typeface="Times New Roman"/>
                <a:cs typeface="Times New Roman"/>
              </a:rPr>
              <a:t> </a:t>
            </a:r>
            <a:r>
              <a:rPr sz="3550" spc="-75" dirty="0">
                <a:latin typeface="Times New Roman"/>
                <a:cs typeface="Times New Roman"/>
              </a:rPr>
              <a:t>bands</a:t>
            </a:r>
            <a:r>
              <a:rPr sz="3550" spc="-120" dirty="0">
                <a:latin typeface="Times New Roman"/>
                <a:cs typeface="Times New Roman"/>
              </a:rPr>
              <a:t> </a:t>
            </a:r>
            <a:r>
              <a:rPr sz="3550" spc="-45" dirty="0">
                <a:latin typeface="Times New Roman"/>
                <a:cs typeface="Times New Roman"/>
              </a:rPr>
              <a:t>on</a:t>
            </a:r>
            <a:r>
              <a:rPr sz="3550" spc="-170" dirty="0">
                <a:latin typeface="Times New Roman"/>
                <a:cs typeface="Times New Roman"/>
              </a:rPr>
              <a:t> </a:t>
            </a:r>
            <a:r>
              <a:rPr sz="3550" spc="-25" dirty="0">
                <a:latin typeface="Times New Roman"/>
                <a:cs typeface="Times New Roman"/>
              </a:rPr>
              <a:t>ie</a:t>
            </a:r>
            <a:r>
              <a:rPr sz="3550" dirty="0">
                <a:latin typeface="Times New Roman"/>
                <a:cs typeface="Times New Roman"/>
              </a:rPr>
              <a:t>	</a:t>
            </a:r>
            <a:r>
              <a:rPr sz="3550" spc="-50" dirty="0">
                <a:latin typeface="Times New Roman"/>
                <a:cs typeface="Times New Roman"/>
              </a:rPr>
              <a:t>film</a:t>
            </a:r>
            <a:r>
              <a:rPr sz="3550" spc="-175" dirty="0">
                <a:latin typeface="Times New Roman"/>
                <a:cs typeface="Times New Roman"/>
              </a:rPr>
              <a:t> </a:t>
            </a:r>
            <a:r>
              <a:rPr sz="3550" spc="-55" dirty="0">
                <a:latin typeface="Times New Roman"/>
                <a:cs typeface="Times New Roman"/>
              </a:rPr>
              <a:t>will</a:t>
            </a:r>
            <a:r>
              <a:rPr sz="3550" spc="-160" dirty="0">
                <a:latin typeface="Times New Roman"/>
                <a:cs typeface="Times New Roman"/>
              </a:rPr>
              <a:t> </a:t>
            </a:r>
            <a:r>
              <a:rPr sz="3550" spc="-80" dirty="0">
                <a:latin typeface="Times New Roman"/>
                <a:cs typeface="Times New Roman"/>
              </a:rPr>
              <a:t>represent</a:t>
            </a:r>
            <a:r>
              <a:rPr sz="3550" spc="-110" dirty="0">
                <a:latin typeface="Times New Roman"/>
                <a:cs typeface="Times New Roman"/>
              </a:rPr>
              <a:t> </a:t>
            </a:r>
            <a:r>
              <a:rPr sz="3550" spc="-25" dirty="0">
                <a:latin typeface="Times New Roman"/>
                <a:cs typeface="Times New Roman"/>
              </a:rPr>
              <a:t>the 	</a:t>
            </a:r>
            <a:r>
              <a:rPr sz="3550" spc="-10" dirty="0">
                <a:latin typeface="Times New Roman"/>
                <a:cs typeface="Times New Roman"/>
              </a:rPr>
              <a:t>5’-</a:t>
            </a:r>
            <a:r>
              <a:rPr sz="3550" spc="-215" dirty="0">
                <a:latin typeface="Times New Roman"/>
                <a:cs typeface="Times New Roman"/>
              </a:rPr>
              <a:t> </a:t>
            </a:r>
            <a:r>
              <a:rPr sz="3550" spc="-110" dirty="0">
                <a:latin typeface="Times New Roman"/>
                <a:cs typeface="Times New Roman"/>
              </a:rPr>
              <a:t>3’</a:t>
            </a:r>
            <a:r>
              <a:rPr sz="3550" spc="-185" dirty="0">
                <a:latin typeface="Times New Roman"/>
                <a:cs typeface="Times New Roman"/>
              </a:rPr>
              <a:t> </a:t>
            </a:r>
            <a:r>
              <a:rPr sz="3550" spc="-165" dirty="0">
                <a:latin typeface="Times New Roman"/>
                <a:cs typeface="Times New Roman"/>
              </a:rPr>
              <a:t>DNA</a:t>
            </a:r>
            <a:r>
              <a:rPr sz="3550" spc="-130" dirty="0">
                <a:latin typeface="Times New Roman"/>
                <a:cs typeface="Times New Roman"/>
              </a:rPr>
              <a:t> </a:t>
            </a:r>
            <a:r>
              <a:rPr sz="3550" spc="-55" dirty="0">
                <a:latin typeface="Times New Roman"/>
                <a:cs typeface="Times New Roman"/>
              </a:rPr>
              <a:t>sequence</a:t>
            </a:r>
            <a:r>
              <a:rPr sz="3550" spc="-45" dirty="0">
                <a:latin typeface="Times New Roman"/>
                <a:cs typeface="Times New Roman"/>
              </a:rPr>
              <a:t> </a:t>
            </a:r>
            <a:r>
              <a:rPr sz="3550" spc="-120" dirty="0">
                <a:latin typeface="Times New Roman"/>
                <a:cs typeface="Times New Roman"/>
              </a:rPr>
              <a:t>when</a:t>
            </a:r>
            <a:r>
              <a:rPr sz="3550" spc="-65" dirty="0">
                <a:latin typeface="Times New Roman"/>
                <a:cs typeface="Times New Roman"/>
              </a:rPr>
              <a:t> </a:t>
            </a:r>
            <a:r>
              <a:rPr sz="3550" spc="-80" dirty="0">
                <a:latin typeface="Times New Roman"/>
                <a:cs typeface="Times New Roman"/>
              </a:rPr>
              <a:t>read</a:t>
            </a:r>
            <a:r>
              <a:rPr sz="3550" spc="-145" dirty="0">
                <a:latin typeface="Times New Roman"/>
                <a:cs typeface="Times New Roman"/>
              </a:rPr>
              <a:t> </a:t>
            </a:r>
            <a:r>
              <a:rPr sz="3550" spc="80" dirty="0">
                <a:latin typeface="Times New Roman"/>
                <a:cs typeface="Times New Roman"/>
              </a:rPr>
              <a:t>8om</a:t>
            </a:r>
            <a:r>
              <a:rPr sz="3550" spc="-105" dirty="0">
                <a:latin typeface="Times New Roman"/>
                <a:cs typeface="Times New Roman"/>
              </a:rPr>
              <a:t> </a:t>
            </a:r>
            <a:r>
              <a:rPr sz="3550" spc="-45" dirty="0">
                <a:latin typeface="Times New Roman"/>
                <a:cs typeface="Times New Roman"/>
              </a:rPr>
              <a:t>bo8om</a:t>
            </a:r>
            <a:r>
              <a:rPr sz="3550" spc="-15" dirty="0">
                <a:latin typeface="Times New Roman"/>
                <a:cs typeface="Times New Roman"/>
              </a:rPr>
              <a:t> </a:t>
            </a:r>
            <a:r>
              <a:rPr sz="3550" spc="-10" dirty="0">
                <a:latin typeface="Times New Roman"/>
                <a:cs typeface="Times New Roman"/>
              </a:rPr>
              <a:t>totop.</a:t>
            </a:r>
            <a:endParaRPr sz="3550">
              <a:latin typeface="Times New Roman"/>
              <a:cs typeface="Times New Roman"/>
            </a:endParaRPr>
          </a:p>
        </p:txBody>
      </p:sp>
      <p:pic>
        <p:nvPicPr>
          <p:cNvPr id="3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44785" y="1695626"/>
            <a:ext cx="11224895" cy="6522940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334010" marR="496570" indent="-321945">
              <a:lnSpc>
                <a:spcPts val="3700"/>
              </a:lnSpc>
              <a:spcBef>
                <a:spcPts val="685"/>
              </a:spcBef>
              <a:buChar char="•"/>
              <a:tabLst>
                <a:tab pos="337185" algn="l"/>
              </a:tabLst>
            </a:pPr>
            <a:r>
              <a:rPr sz="3550" spc="-70" dirty="0">
                <a:latin typeface="Times New Roman"/>
                <a:cs typeface="Times New Roman"/>
              </a:rPr>
              <a:t>Base</a:t>
            </a:r>
            <a:r>
              <a:rPr sz="3550" spc="-155" dirty="0">
                <a:latin typeface="Times New Roman"/>
                <a:cs typeface="Times New Roman"/>
              </a:rPr>
              <a:t> </a:t>
            </a:r>
            <a:r>
              <a:rPr sz="3550" spc="-65" dirty="0">
                <a:latin typeface="Times New Roman"/>
                <a:cs typeface="Times New Roman"/>
              </a:rPr>
              <a:t>calling</a:t>
            </a:r>
            <a:r>
              <a:rPr sz="3550" spc="-155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-</a:t>
            </a:r>
            <a:r>
              <a:rPr sz="3550" spc="-185" dirty="0">
                <a:latin typeface="Times New Roman"/>
                <a:cs typeface="Times New Roman"/>
              </a:rPr>
              <a:t> </a:t>
            </a:r>
            <a:r>
              <a:rPr sz="3550" spc="-85" dirty="0">
                <a:latin typeface="Times New Roman"/>
                <a:cs typeface="Times New Roman"/>
              </a:rPr>
              <a:t>interpreting</a:t>
            </a:r>
            <a:r>
              <a:rPr sz="3550" spc="55" dirty="0">
                <a:latin typeface="Times New Roman"/>
                <a:cs typeface="Times New Roman"/>
              </a:rPr>
              <a:t> </a:t>
            </a:r>
            <a:r>
              <a:rPr sz="3550" spc="-10" dirty="0">
                <a:latin typeface="Times New Roman"/>
                <a:cs typeface="Times New Roman"/>
              </a:rPr>
              <a:t>the</a:t>
            </a:r>
            <a:r>
              <a:rPr sz="3550" spc="-180" dirty="0">
                <a:latin typeface="Times New Roman"/>
                <a:cs typeface="Times New Roman"/>
              </a:rPr>
              <a:t> </a:t>
            </a:r>
            <a:r>
              <a:rPr sz="3550" spc="-70" dirty="0">
                <a:latin typeface="Times New Roman"/>
                <a:cs typeface="Times New Roman"/>
              </a:rPr>
              <a:t>banding</a:t>
            </a:r>
            <a:r>
              <a:rPr sz="3550" spc="-40" dirty="0">
                <a:latin typeface="Times New Roman"/>
                <a:cs typeface="Times New Roman"/>
              </a:rPr>
              <a:t> </a:t>
            </a:r>
            <a:r>
              <a:rPr sz="3550" spc="-80" dirty="0">
                <a:latin typeface="Times New Roman"/>
                <a:cs typeface="Times New Roman"/>
              </a:rPr>
              <a:t>pattern</a:t>
            </a:r>
            <a:r>
              <a:rPr sz="3550" spc="-145" dirty="0">
                <a:latin typeface="Times New Roman"/>
                <a:cs typeface="Times New Roman"/>
              </a:rPr>
              <a:t> </a:t>
            </a:r>
            <a:r>
              <a:rPr sz="3550" spc="-65" dirty="0">
                <a:latin typeface="Times New Roman"/>
                <a:cs typeface="Times New Roman"/>
              </a:rPr>
              <a:t>relative</a:t>
            </a:r>
            <a:r>
              <a:rPr sz="3550" spc="-85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to</a:t>
            </a:r>
            <a:r>
              <a:rPr sz="3550" spc="-220" dirty="0">
                <a:latin typeface="Times New Roman"/>
                <a:cs typeface="Times New Roman"/>
              </a:rPr>
              <a:t> </a:t>
            </a:r>
            <a:r>
              <a:rPr sz="3550" spc="-25" dirty="0">
                <a:latin typeface="Times New Roman"/>
                <a:cs typeface="Times New Roman"/>
              </a:rPr>
              <a:t>the 	</a:t>
            </a:r>
            <a:r>
              <a:rPr sz="3550" dirty="0">
                <a:latin typeface="Times New Roman"/>
                <a:cs typeface="Times New Roman"/>
              </a:rPr>
              <a:t>fow</a:t>
            </a:r>
            <a:r>
              <a:rPr sz="3550" spc="-80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che%cal</a:t>
            </a:r>
            <a:r>
              <a:rPr sz="3550" spc="85" dirty="0">
                <a:latin typeface="Times New Roman"/>
                <a:cs typeface="Times New Roman"/>
              </a:rPr>
              <a:t> </a:t>
            </a:r>
            <a:r>
              <a:rPr sz="3550" spc="-10" dirty="0">
                <a:latin typeface="Times New Roman"/>
                <a:cs typeface="Times New Roman"/>
              </a:rPr>
              <a:t>reactions.</a:t>
            </a:r>
            <a:endParaRPr sz="3550">
              <a:latin typeface="Times New Roman"/>
              <a:cs typeface="Times New Roman"/>
            </a:endParaRPr>
          </a:p>
          <a:p>
            <a:pPr>
              <a:spcBef>
                <a:spcPts val="2620"/>
              </a:spcBef>
              <a:buFont typeface="Times New Roman"/>
              <a:buChar char="•"/>
            </a:pPr>
            <a:endParaRPr sz="3550">
              <a:latin typeface="Times New Roman"/>
              <a:cs typeface="Times New Roman"/>
            </a:endParaRPr>
          </a:p>
          <a:p>
            <a:pPr marL="334645" marR="382905" indent="-322580">
              <a:lnSpc>
                <a:spcPts val="3700"/>
              </a:lnSpc>
              <a:buChar char="•"/>
              <a:tabLst>
                <a:tab pos="338455" algn="l"/>
              </a:tabLst>
            </a:pPr>
            <a:r>
              <a:rPr sz="3550" spc="-60" dirty="0">
                <a:latin typeface="Times New Roman"/>
                <a:cs typeface="Times New Roman"/>
              </a:rPr>
              <a:t>For</a:t>
            </a:r>
            <a:r>
              <a:rPr sz="3550" spc="-165" dirty="0">
                <a:latin typeface="Times New Roman"/>
                <a:cs typeface="Times New Roman"/>
              </a:rPr>
              <a:t> </a:t>
            </a:r>
            <a:r>
              <a:rPr sz="3550" spc="-80" dirty="0">
                <a:latin typeface="Times New Roman"/>
                <a:cs typeface="Times New Roman"/>
              </a:rPr>
              <a:t>example,</a:t>
            </a:r>
            <a:r>
              <a:rPr sz="3550" spc="-140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a</a:t>
            </a:r>
            <a:r>
              <a:rPr sz="3550" spc="-185" dirty="0">
                <a:latin typeface="Times New Roman"/>
                <a:cs typeface="Times New Roman"/>
              </a:rPr>
              <a:t> </a:t>
            </a:r>
            <a:r>
              <a:rPr sz="3550" spc="-85" dirty="0">
                <a:latin typeface="Times New Roman"/>
                <a:cs typeface="Times New Roman"/>
              </a:rPr>
              <a:t>band</a:t>
            </a:r>
            <a:r>
              <a:rPr sz="3550" spc="-90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in</a:t>
            </a:r>
            <a:r>
              <a:rPr sz="3550" spc="-220" dirty="0">
                <a:latin typeface="Times New Roman"/>
                <a:cs typeface="Times New Roman"/>
              </a:rPr>
              <a:t> </a:t>
            </a:r>
            <a:r>
              <a:rPr sz="3550" spc="-10" dirty="0">
                <a:latin typeface="Times New Roman"/>
                <a:cs typeface="Times New Roman"/>
              </a:rPr>
              <a:t>the</a:t>
            </a:r>
            <a:r>
              <a:rPr sz="3550" spc="-170" dirty="0">
                <a:latin typeface="Times New Roman"/>
                <a:cs typeface="Times New Roman"/>
              </a:rPr>
              <a:t> </a:t>
            </a:r>
            <a:r>
              <a:rPr sz="3550" spc="-70" dirty="0">
                <a:latin typeface="Times New Roman"/>
                <a:cs typeface="Times New Roman"/>
              </a:rPr>
              <a:t>lanes</a:t>
            </a:r>
            <a:r>
              <a:rPr sz="3550" spc="-120" dirty="0">
                <a:latin typeface="Times New Roman"/>
                <a:cs typeface="Times New Roman"/>
              </a:rPr>
              <a:t> </a:t>
            </a:r>
            <a:r>
              <a:rPr sz="3550" spc="-90" dirty="0">
                <a:latin typeface="Times New Roman"/>
                <a:cs typeface="Times New Roman"/>
              </a:rPr>
              <a:t>correspondmg</a:t>
            </a:r>
            <a:r>
              <a:rPr sz="3550" spc="105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to</a:t>
            </a:r>
            <a:r>
              <a:rPr sz="3550" spc="-220" dirty="0">
                <a:latin typeface="Times New Roman"/>
                <a:cs typeface="Times New Roman"/>
              </a:rPr>
              <a:t> </a:t>
            </a:r>
            <a:r>
              <a:rPr sz="3550" spc="-25" dirty="0">
                <a:latin typeface="Times New Roman"/>
                <a:cs typeface="Times New Roman"/>
              </a:rPr>
              <a:t>the</a:t>
            </a:r>
            <a:r>
              <a:rPr sz="3550" spc="-85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C</a:t>
            </a:r>
            <a:r>
              <a:rPr sz="3550" spc="-215" dirty="0">
                <a:latin typeface="Times New Roman"/>
                <a:cs typeface="Times New Roman"/>
              </a:rPr>
              <a:t> </a:t>
            </a:r>
            <a:r>
              <a:rPr sz="3550" spc="-20" dirty="0">
                <a:latin typeface="Times New Roman"/>
                <a:cs typeface="Times New Roman"/>
              </a:rPr>
              <a:t>only 	</a:t>
            </a:r>
            <a:r>
              <a:rPr sz="3550" spc="-85" dirty="0">
                <a:latin typeface="Times New Roman"/>
                <a:cs typeface="Times New Roman"/>
              </a:rPr>
              <a:t>and</a:t>
            </a:r>
            <a:r>
              <a:rPr sz="3550" spc="-140" dirty="0">
                <a:latin typeface="Times New Roman"/>
                <a:cs typeface="Times New Roman"/>
              </a:rPr>
              <a:t> </a:t>
            </a:r>
            <a:r>
              <a:rPr sz="3550" spc="-25" dirty="0">
                <a:latin typeface="Times New Roman"/>
                <a:cs typeface="Times New Roman"/>
              </a:rPr>
              <a:t>the</a:t>
            </a:r>
            <a:r>
              <a:rPr sz="3550" spc="-195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C</a:t>
            </a:r>
            <a:r>
              <a:rPr sz="3550" spc="-200" dirty="0">
                <a:latin typeface="Times New Roman"/>
                <a:cs typeface="Times New Roman"/>
              </a:rPr>
              <a:t> </a:t>
            </a:r>
            <a:r>
              <a:rPr sz="3550" spc="-220" dirty="0">
                <a:latin typeface="Times New Roman"/>
                <a:cs typeface="Times New Roman"/>
              </a:rPr>
              <a:t>+</a:t>
            </a:r>
            <a:r>
              <a:rPr sz="3550" spc="-114" dirty="0">
                <a:latin typeface="Times New Roman"/>
                <a:cs typeface="Times New Roman"/>
              </a:rPr>
              <a:t> </a:t>
            </a:r>
            <a:r>
              <a:rPr sz="3550" spc="105" dirty="0">
                <a:latin typeface="Times New Roman"/>
                <a:cs typeface="Times New Roman"/>
              </a:rPr>
              <a:t>T</a:t>
            </a:r>
            <a:r>
              <a:rPr sz="3550" spc="-280" dirty="0">
                <a:latin typeface="Times New Roman"/>
                <a:cs typeface="Times New Roman"/>
              </a:rPr>
              <a:t> </a:t>
            </a:r>
            <a:r>
              <a:rPr sz="3550" spc="-65" dirty="0">
                <a:latin typeface="Times New Roman"/>
                <a:cs typeface="Times New Roman"/>
              </a:rPr>
              <a:t>reactions</a:t>
            </a:r>
            <a:r>
              <a:rPr sz="3550" spc="-105" dirty="0">
                <a:latin typeface="Times New Roman"/>
                <a:cs typeface="Times New Roman"/>
              </a:rPr>
              <a:t> </a:t>
            </a:r>
            <a:r>
              <a:rPr sz="3550" spc="-75" dirty="0">
                <a:latin typeface="Times New Roman"/>
                <a:cs typeface="Times New Roman"/>
              </a:rPr>
              <a:t>would</a:t>
            </a:r>
            <a:r>
              <a:rPr sz="3550" spc="15" dirty="0">
                <a:latin typeface="Times New Roman"/>
                <a:cs typeface="Times New Roman"/>
              </a:rPr>
              <a:t> </a:t>
            </a:r>
            <a:r>
              <a:rPr sz="3550" spc="-90" dirty="0">
                <a:latin typeface="Times New Roman"/>
                <a:cs typeface="Times New Roman"/>
              </a:rPr>
              <a:t>be</a:t>
            </a:r>
            <a:r>
              <a:rPr sz="3550" spc="-135" dirty="0">
                <a:latin typeface="Times New Roman"/>
                <a:cs typeface="Times New Roman"/>
              </a:rPr>
              <a:t> </a:t>
            </a:r>
            <a:r>
              <a:rPr sz="3550" spc="-10" dirty="0">
                <a:latin typeface="Times New Roman"/>
                <a:cs typeface="Times New Roman"/>
              </a:rPr>
              <a:t>ca8ed</a:t>
            </a:r>
            <a:r>
              <a:rPr sz="3550" spc="-80" dirty="0">
                <a:latin typeface="Times New Roman"/>
                <a:cs typeface="Times New Roman"/>
              </a:rPr>
              <a:t> </a:t>
            </a:r>
            <a:r>
              <a:rPr sz="3550" spc="-85" dirty="0">
                <a:latin typeface="Times New Roman"/>
                <a:cs typeface="Times New Roman"/>
              </a:rPr>
              <a:t>a</a:t>
            </a:r>
            <a:r>
              <a:rPr sz="3550" spc="-290" dirty="0">
                <a:latin typeface="Times New Roman"/>
                <a:cs typeface="Times New Roman"/>
              </a:rPr>
              <a:t> </a:t>
            </a:r>
            <a:r>
              <a:rPr sz="3550" spc="-25" dirty="0">
                <a:latin typeface="Times New Roman"/>
                <a:cs typeface="Times New Roman"/>
              </a:rPr>
              <a:t>C.</a:t>
            </a:r>
            <a:endParaRPr sz="3550">
              <a:latin typeface="Times New Roman"/>
              <a:cs typeface="Times New Roman"/>
            </a:endParaRPr>
          </a:p>
          <a:p>
            <a:pPr>
              <a:spcBef>
                <a:spcPts val="2615"/>
              </a:spcBef>
              <a:buFont typeface="Times New Roman"/>
              <a:buChar char="•"/>
            </a:pPr>
            <a:endParaRPr sz="3550">
              <a:latin typeface="Times New Roman"/>
              <a:cs typeface="Times New Roman"/>
            </a:endParaRPr>
          </a:p>
          <a:p>
            <a:pPr marL="330835" marR="13970" indent="-318770">
              <a:lnSpc>
                <a:spcPts val="3700"/>
              </a:lnSpc>
              <a:spcBef>
                <a:spcPts val="5"/>
              </a:spcBef>
              <a:buChar char="•"/>
              <a:tabLst>
                <a:tab pos="338455" algn="l"/>
              </a:tabLst>
            </a:pPr>
            <a:r>
              <a:rPr sz="3550" dirty="0">
                <a:latin typeface="Times New Roman"/>
                <a:cs typeface="Times New Roman"/>
              </a:rPr>
              <a:t>If</a:t>
            </a:r>
            <a:r>
              <a:rPr sz="3550" spc="-145" dirty="0">
                <a:latin typeface="Times New Roman"/>
                <a:cs typeface="Times New Roman"/>
              </a:rPr>
              <a:t> </a:t>
            </a:r>
            <a:r>
              <a:rPr sz="3550" spc="-110" dirty="0">
                <a:latin typeface="Times New Roman"/>
                <a:cs typeface="Times New Roman"/>
              </a:rPr>
              <a:t>the </a:t>
            </a:r>
            <a:r>
              <a:rPr sz="3550" spc="-25" dirty="0">
                <a:latin typeface="Times New Roman"/>
                <a:cs typeface="Times New Roman"/>
              </a:rPr>
              <a:t>band</a:t>
            </a:r>
            <a:r>
              <a:rPr sz="3550" spc="-185" dirty="0">
                <a:latin typeface="Times New Roman"/>
                <a:cs typeface="Times New Roman"/>
              </a:rPr>
              <a:t> </a:t>
            </a:r>
            <a:r>
              <a:rPr sz="3550" spc="-60" dirty="0">
                <a:latin typeface="Times New Roman"/>
                <a:cs typeface="Times New Roman"/>
              </a:rPr>
              <a:t>was</a:t>
            </a:r>
            <a:r>
              <a:rPr sz="3550" spc="-65" dirty="0">
                <a:latin typeface="Times New Roman"/>
                <a:cs typeface="Times New Roman"/>
              </a:rPr>
              <a:t> </a:t>
            </a:r>
            <a:r>
              <a:rPr sz="3550" spc="-80" dirty="0">
                <a:latin typeface="Times New Roman"/>
                <a:cs typeface="Times New Roman"/>
              </a:rPr>
              <a:t>present</a:t>
            </a:r>
            <a:r>
              <a:rPr sz="3550" spc="-90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in</a:t>
            </a:r>
            <a:r>
              <a:rPr sz="3550" spc="-220" dirty="0">
                <a:latin typeface="Times New Roman"/>
                <a:cs typeface="Times New Roman"/>
              </a:rPr>
              <a:t> </a:t>
            </a:r>
            <a:r>
              <a:rPr sz="3550" spc="-25" dirty="0">
                <a:latin typeface="Times New Roman"/>
                <a:cs typeface="Times New Roman"/>
              </a:rPr>
              <a:t>the</a:t>
            </a:r>
            <a:r>
              <a:rPr sz="3550" spc="-195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C</a:t>
            </a:r>
            <a:r>
              <a:rPr sz="3550" spc="-170" dirty="0">
                <a:latin typeface="Times New Roman"/>
                <a:cs typeface="Times New Roman"/>
              </a:rPr>
              <a:t> </a:t>
            </a:r>
            <a:r>
              <a:rPr sz="3550" spc="-120" dirty="0">
                <a:latin typeface="Times New Roman"/>
                <a:cs typeface="Times New Roman"/>
              </a:rPr>
              <a:t>+</a:t>
            </a:r>
            <a:r>
              <a:rPr sz="3550" spc="-215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T</a:t>
            </a:r>
            <a:r>
              <a:rPr sz="3550" spc="-200" dirty="0">
                <a:latin typeface="Times New Roman"/>
                <a:cs typeface="Times New Roman"/>
              </a:rPr>
              <a:t> </a:t>
            </a:r>
            <a:r>
              <a:rPr sz="3550" spc="-65" dirty="0">
                <a:latin typeface="Times New Roman"/>
                <a:cs typeface="Times New Roman"/>
              </a:rPr>
              <a:t>reaction</a:t>
            </a:r>
            <a:r>
              <a:rPr sz="3550" spc="-100" dirty="0">
                <a:latin typeface="Times New Roman"/>
                <a:cs typeface="Times New Roman"/>
              </a:rPr>
              <a:t> </a:t>
            </a:r>
            <a:r>
              <a:rPr sz="3550" spc="-50" dirty="0">
                <a:latin typeface="Times New Roman"/>
                <a:cs typeface="Times New Roman"/>
              </a:rPr>
              <a:t>lane</a:t>
            </a:r>
            <a:r>
              <a:rPr sz="3550" spc="-45" dirty="0">
                <a:latin typeface="Times New Roman"/>
                <a:cs typeface="Times New Roman"/>
              </a:rPr>
              <a:t> </a:t>
            </a:r>
            <a:r>
              <a:rPr sz="3550" spc="-10" dirty="0">
                <a:latin typeface="Times New Roman"/>
                <a:cs typeface="Times New Roman"/>
              </a:rPr>
              <a:t>but</a:t>
            </a:r>
            <a:r>
              <a:rPr sz="3550" spc="-20" dirty="0">
                <a:latin typeface="Times New Roman"/>
                <a:cs typeface="Times New Roman"/>
              </a:rPr>
              <a:t> </a:t>
            </a:r>
            <a:r>
              <a:rPr sz="3550" spc="-120" dirty="0">
                <a:latin typeface="Times New Roman"/>
                <a:cs typeface="Times New Roman"/>
              </a:rPr>
              <a:t>not</a:t>
            </a:r>
            <a:r>
              <a:rPr sz="3550" spc="-100" dirty="0">
                <a:latin typeface="Times New Roman"/>
                <a:cs typeface="Times New Roman"/>
              </a:rPr>
              <a:t> </a:t>
            </a:r>
            <a:r>
              <a:rPr sz="3550" spc="-65" dirty="0">
                <a:latin typeface="Times New Roman"/>
                <a:cs typeface="Times New Roman"/>
              </a:rPr>
              <a:t>in</a:t>
            </a:r>
            <a:r>
              <a:rPr sz="3550" spc="-300" dirty="0">
                <a:latin typeface="Times New Roman"/>
                <a:cs typeface="Times New Roman"/>
              </a:rPr>
              <a:t> </a:t>
            </a:r>
            <a:r>
              <a:rPr sz="3550" spc="-25" dirty="0">
                <a:latin typeface="Times New Roman"/>
                <a:cs typeface="Times New Roman"/>
              </a:rPr>
              <a:t>the 	</a:t>
            </a:r>
            <a:r>
              <a:rPr sz="3550" dirty="0">
                <a:latin typeface="Times New Roman"/>
                <a:cs typeface="Times New Roman"/>
              </a:rPr>
              <a:t>C</a:t>
            </a:r>
            <a:r>
              <a:rPr sz="3550" spc="-225" dirty="0">
                <a:latin typeface="Times New Roman"/>
                <a:cs typeface="Times New Roman"/>
              </a:rPr>
              <a:t> </a:t>
            </a:r>
            <a:r>
              <a:rPr sz="3550" spc="-55" dirty="0">
                <a:latin typeface="Times New Roman"/>
                <a:cs typeface="Times New Roman"/>
              </a:rPr>
              <a:t>only</a:t>
            </a:r>
            <a:r>
              <a:rPr sz="3550" spc="-130" dirty="0">
                <a:latin typeface="Times New Roman"/>
                <a:cs typeface="Times New Roman"/>
              </a:rPr>
              <a:t> </a:t>
            </a:r>
            <a:r>
              <a:rPr sz="3550" spc="-80" dirty="0">
                <a:latin typeface="Times New Roman"/>
                <a:cs typeface="Times New Roman"/>
              </a:rPr>
              <a:t>reaction</a:t>
            </a:r>
            <a:r>
              <a:rPr sz="3550" spc="-110" dirty="0">
                <a:latin typeface="Times New Roman"/>
                <a:cs typeface="Times New Roman"/>
              </a:rPr>
              <a:t> </a:t>
            </a:r>
            <a:r>
              <a:rPr sz="3550" spc="-55" dirty="0">
                <a:latin typeface="Times New Roman"/>
                <a:cs typeface="Times New Roman"/>
              </a:rPr>
              <a:t>lane</a:t>
            </a:r>
            <a:r>
              <a:rPr sz="3550" spc="-165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it</a:t>
            </a:r>
            <a:r>
              <a:rPr sz="3550" spc="-145" dirty="0">
                <a:latin typeface="Times New Roman"/>
                <a:cs typeface="Times New Roman"/>
              </a:rPr>
              <a:t> </a:t>
            </a:r>
            <a:r>
              <a:rPr sz="3550" spc="-75" dirty="0">
                <a:latin typeface="Times New Roman"/>
                <a:cs typeface="Times New Roman"/>
              </a:rPr>
              <a:t>would</a:t>
            </a:r>
            <a:r>
              <a:rPr sz="3550" spc="-20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be</a:t>
            </a:r>
            <a:r>
              <a:rPr sz="3550" spc="-120" dirty="0">
                <a:latin typeface="Times New Roman"/>
                <a:cs typeface="Times New Roman"/>
              </a:rPr>
              <a:t> </a:t>
            </a:r>
            <a:r>
              <a:rPr sz="3550" spc="-75" dirty="0">
                <a:latin typeface="Times New Roman"/>
                <a:cs typeface="Times New Roman"/>
              </a:rPr>
              <a:t>called</a:t>
            </a:r>
            <a:r>
              <a:rPr sz="3550" spc="-145" dirty="0">
                <a:latin typeface="Times New Roman"/>
                <a:cs typeface="Times New Roman"/>
              </a:rPr>
              <a:t> </a:t>
            </a:r>
            <a:r>
              <a:rPr sz="3550" spc="-85" dirty="0">
                <a:latin typeface="Times New Roman"/>
                <a:cs typeface="Times New Roman"/>
              </a:rPr>
              <a:t>a</a:t>
            </a:r>
            <a:r>
              <a:rPr sz="3550" spc="-365" dirty="0">
                <a:latin typeface="Times New Roman"/>
                <a:cs typeface="Times New Roman"/>
              </a:rPr>
              <a:t> </a:t>
            </a:r>
            <a:r>
              <a:rPr sz="3550" spc="-285" dirty="0">
                <a:latin typeface="Times New Roman"/>
                <a:cs typeface="Times New Roman"/>
              </a:rPr>
              <a:t>T.</a:t>
            </a:r>
            <a:endParaRPr sz="3550">
              <a:latin typeface="Times New Roman"/>
              <a:cs typeface="Times New Roman"/>
            </a:endParaRPr>
          </a:p>
          <a:p>
            <a:pPr>
              <a:spcBef>
                <a:spcPts val="2615"/>
              </a:spcBef>
              <a:buFont typeface="Times New Roman"/>
              <a:buChar char="•"/>
            </a:pPr>
            <a:endParaRPr sz="3550">
              <a:latin typeface="Times New Roman"/>
              <a:cs typeface="Times New Roman"/>
            </a:endParaRPr>
          </a:p>
          <a:p>
            <a:pPr marL="325755" marR="5080" indent="-313690">
              <a:lnSpc>
                <a:spcPts val="3700"/>
              </a:lnSpc>
              <a:buChar char="•"/>
              <a:tabLst>
                <a:tab pos="338455" algn="l"/>
                <a:tab pos="1107440" algn="l"/>
              </a:tabLst>
            </a:pPr>
            <a:r>
              <a:rPr sz="3550" spc="-280" dirty="0">
                <a:latin typeface="Times New Roman"/>
                <a:cs typeface="Times New Roman"/>
              </a:rPr>
              <a:t>%e</a:t>
            </a:r>
            <a:r>
              <a:rPr sz="3550" dirty="0">
                <a:latin typeface="Times New Roman"/>
                <a:cs typeface="Times New Roman"/>
              </a:rPr>
              <a:t>	</a:t>
            </a:r>
            <a:r>
              <a:rPr sz="3550" spc="-65" dirty="0">
                <a:latin typeface="Times New Roman"/>
                <a:cs typeface="Times New Roman"/>
              </a:rPr>
              <a:t>same</a:t>
            </a:r>
            <a:r>
              <a:rPr sz="3550" spc="-130" dirty="0">
                <a:latin typeface="Times New Roman"/>
                <a:cs typeface="Times New Roman"/>
              </a:rPr>
              <a:t> </a:t>
            </a:r>
            <a:r>
              <a:rPr sz="3550" spc="-70" dirty="0">
                <a:latin typeface="Times New Roman"/>
                <a:cs typeface="Times New Roman"/>
              </a:rPr>
              <a:t>decision</a:t>
            </a:r>
            <a:r>
              <a:rPr sz="3550" spc="-150" dirty="0">
                <a:latin typeface="Times New Roman"/>
                <a:cs typeface="Times New Roman"/>
              </a:rPr>
              <a:t> </a:t>
            </a:r>
            <a:r>
              <a:rPr sz="3550" spc="-50" dirty="0">
                <a:latin typeface="Times New Roman"/>
                <a:cs typeface="Times New Roman"/>
              </a:rPr>
              <a:t>process</a:t>
            </a:r>
            <a:r>
              <a:rPr sz="3550" spc="-5" dirty="0">
                <a:latin typeface="Times New Roman"/>
                <a:cs typeface="Times New Roman"/>
              </a:rPr>
              <a:t> </a:t>
            </a:r>
            <a:r>
              <a:rPr sz="3550" spc="-110" dirty="0">
                <a:latin typeface="Times New Roman"/>
                <a:cs typeface="Times New Roman"/>
              </a:rPr>
              <a:t>would</a:t>
            </a:r>
            <a:r>
              <a:rPr sz="3550" spc="-105" dirty="0">
                <a:latin typeface="Times New Roman"/>
                <a:cs typeface="Times New Roman"/>
              </a:rPr>
              <a:t> </a:t>
            </a:r>
            <a:r>
              <a:rPr sz="3550" spc="75" dirty="0">
                <a:latin typeface="Times New Roman"/>
                <a:cs typeface="Times New Roman"/>
              </a:rPr>
              <a:t>obta¥</a:t>
            </a:r>
            <a:r>
              <a:rPr sz="3550" spc="-204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for</a:t>
            </a:r>
            <a:r>
              <a:rPr sz="3550" spc="-170" dirty="0">
                <a:latin typeface="Times New Roman"/>
                <a:cs typeface="Times New Roman"/>
              </a:rPr>
              <a:t> </a:t>
            </a:r>
            <a:r>
              <a:rPr sz="3550" spc="-80" dirty="0">
                <a:latin typeface="Times New Roman"/>
                <a:cs typeface="Times New Roman"/>
              </a:rPr>
              <a:t>the</a:t>
            </a:r>
            <a:r>
              <a:rPr sz="3550" spc="-145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G</a:t>
            </a:r>
            <a:r>
              <a:rPr sz="3550" spc="-60" dirty="0">
                <a:latin typeface="Times New Roman"/>
                <a:cs typeface="Times New Roman"/>
              </a:rPr>
              <a:t> </a:t>
            </a:r>
            <a:r>
              <a:rPr sz="3550" spc="-85" dirty="0">
                <a:latin typeface="Times New Roman"/>
                <a:cs typeface="Times New Roman"/>
              </a:rPr>
              <a:t>only</a:t>
            </a:r>
            <a:r>
              <a:rPr sz="3550" spc="-70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and</a:t>
            </a:r>
            <a:r>
              <a:rPr sz="3550" spc="-85" dirty="0">
                <a:latin typeface="Times New Roman"/>
                <a:cs typeface="Times New Roman"/>
              </a:rPr>
              <a:t> </a:t>
            </a:r>
            <a:r>
              <a:rPr sz="3550" spc="-25" dirty="0">
                <a:latin typeface="Times New Roman"/>
                <a:cs typeface="Times New Roman"/>
              </a:rPr>
              <a:t>the 	</a:t>
            </a:r>
            <a:r>
              <a:rPr sz="3550" dirty="0">
                <a:latin typeface="Times New Roman"/>
                <a:cs typeface="Times New Roman"/>
              </a:rPr>
              <a:t>G</a:t>
            </a:r>
            <a:r>
              <a:rPr sz="3550" spc="-10" dirty="0">
                <a:latin typeface="Times New Roman"/>
                <a:cs typeface="Times New Roman"/>
              </a:rPr>
              <a:t> </a:t>
            </a:r>
            <a:r>
              <a:rPr sz="3550" spc="-120" dirty="0">
                <a:latin typeface="Times New Roman"/>
                <a:cs typeface="Times New Roman"/>
              </a:rPr>
              <a:t>+</a:t>
            </a:r>
            <a:r>
              <a:rPr sz="3550" spc="-335" dirty="0">
                <a:latin typeface="Times New Roman"/>
                <a:cs typeface="Times New Roman"/>
              </a:rPr>
              <a:t> </a:t>
            </a:r>
            <a:r>
              <a:rPr sz="3550" spc="-160" dirty="0">
                <a:latin typeface="Times New Roman"/>
                <a:cs typeface="Times New Roman"/>
              </a:rPr>
              <a:t>A</a:t>
            </a:r>
            <a:r>
              <a:rPr sz="3550" spc="-95" dirty="0">
                <a:latin typeface="Times New Roman"/>
                <a:cs typeface="Times New Roman"/>
              </a:rPr>
              <a:t> </a:t>
            </a:r>
            <a:r>
              <a:rPr sz="3550" spc="-110" dirty="0">
                <a:latin typeface="Times New Roman"/>
                <a:cs typeface="Times New Roman"/>
              </a:rPr>
              <a:t>reaction</a:t>
            </a:r>
            <a:r>
              <a:rPr sz="3550" spc="-315" dirty="0">
                <a:latin typeface="Times New Roman"/>
                <a:cs typeface="Times New Roman"/>
              </a:rPr>
              <a:t> </a:t>
            </a:r>
            <a:r>
              <a:rPr sz="3550" spc="-10" dirty="0">
                <a:latin typeface="Times New Roman"/>
                <a:cs typeface="Times New Roman"/>
              </a:rPr>
              <a:t>lanes.</a:t>
            </a:r>
            <a:endParaRPr sz="3550">
              <a:latin typeface="Times New Roman"/>
              <a:cs typeface="Times New Roman"/>
            </a:endParaRPr>
          </a:p>
        </p:txBody>
      </p:sp>
      <p:pic>
        <p:nvPicPr>
          <p:cNvPr id="3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771731" y="6629400"/>
            <a:ext cx="4965700" cy="23749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733631" y="3721100"/>
            <a:ext cx="4953000" cy="2120900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8959690" y="6732481"/>
            <a:ext cx="243204" cy="0"/>
          </a:xfrm>
          <a:custGeom>
            <a:avLst/>
            <a:gdLst/>
            <a:ahLst/>
            <a:cxnLst/>
            <a:rect l="l" t="t" r="r" b="b"/>
            <a:pathLst>
              <a:path w="243204">
                <a:moveTo>
                  <a:pt x="0" y="0"/>
                </a:moveTo>
                <a:lnTo>
                  <a:pt x="242993" y="0"/>
                </a:lnTo>
              </a:path>
            </a:pathLst>
          </a:custGeom>
          <a:ln w="3175">
            <a:solidFill>
              <a:srgbClr val="4B4B4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833875" y="6732481"/>
            <a:ext cx="231140" cy="0"/>
          </a:xfrm>
          <a:custGeom>
            <a:avLst/>
            <a:gdLst/>
            <a:ahLst/>
            <a:cxnLst/>
            <a:rect l="l" t="t" r="r" b="b"/>
            <a:pathLst>
              <a:path w="231140">
                <a:moveTo>
                  <a:pt x="0" y="0"/>
                </a:moveTo>
                <a:lnTo>
                  <a:pt x="231139" y="0"/>
                </a:lnTo>
              </a:path>
            </a:pathLst>
          </a:custGeom>
          <a:ln w="3175">
            <a:solidFill>
              <a:srgbClr val="4B4B4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278375" y="6732481"/>
            <a:ext cx="231140" cy="0"/>
          </a:xfrm>
          <a:custGeom>
            <a:avLst/>
            <a:gdLst/>
            <a:ahLst/>
            <a:cxnLst/>
            <a:rect l="l" t="t" r="r" b="b"/>
            <a:pathLst>
              <a:path w="231140">
                <a:moveTo>
                  <a:pt x="0" y="0"/>
                </a:moveTo>
                <a:lnTo>
                  <a:pt x="231139" y="0"/>
                </a:lnTo>
              </a:path>
            </a:pathLst>
          </a:custGeom>
          <a:ln w="3175">
            <a:solidFill>
              <a:srgbClr val="4B4B4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711021" y="6732481"/>
            <a:ext cx="231140" cy="0"/>
          </a:xfrm>
          <a:custGeom>
            <a:avLst/>
            <a:gdLst/>
            <a:ahLst/>
            <a:cxnLst/>
            <a:rect l="l" t="t" r="r" b="b"/>
            <a:pathLst>
              <a:path w="231140">
                <a:moveTo>
                  <a:pt x="0" y="0"/>
                </a:moveTo>
                <a:lnTo>
                  <a:pt x="231139" y="0"/>
                </a:lnTo>
              </a:path>
            </a:pathLst>
          </a:custGeom>
          <a:ln w="3175">
            <a:solidFill>
              <a:srgbClr val="4B4B4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935985" y="3810634"/>
            <a:ext cx="231140" cy="0"/>
          </a:xfrm>
          <a:custGeom>
            <a:avLst/>
            <a:gdLst/>
            <a:ahLst/>
            <a:cxnLst/>
            <a:rect l="l" t="t" r="r" b="b"/>
            <a:pathLst>
              <a:path w="231140">
                <a:moveTo>
                  <a:pt x="0" y="0"/>
                </a:moveTo>
                <a:lnTo>
                  <a:pt x="231139" y="0"/>
                </a:lnTo>
              </a:path>
            </a:pathLst>
          </a:custGeom>
          <a:ln w="3175">
            <a:solidFill>
              <a:srgbClr val="2B2B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984831" y="5880100"/>
            <a:ext cx="850900" cy="222250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2707792" y="2355497"/>
            <a:ext cx="10852785" cy="1014094"/>
          </a:xfrm>
          <a:prstGeom prst="rect">
            <a:avLst/>
          </a:prstGeom>
        </p:spPr>
        <p:txBody>
          <a:bodyPr vert="horz" wrap="square" lIns="0" tIns="68580" rIns="0" bIns="0" rtlCol="0">
            <a:spAutoFit/>
          </a:bodyPr>
          <a:lstStyle/>
          <a:p>
            <a:pPr marL="338455" marR="5080" indent="-326390">
              <a:lnSpc>
                <a:spcPts val="3700"/>
              </a:lnSpc>
              <a:spcBef>
                <a:spcPts val="540"/>
              </a:spcBef>
              <a:buChar char="•"/>
              <a:tabLst>
                <a:tab pos="338455" algn="l"/>
                <a:tab pos="342265" algn="l"/>
              </a:tabLst>
            </a:pPr>
            <a:r>
              <a:rPr sz="3400" dirty="0">
                <a:latin typeface="Cambria"/>
                <a:cs typeface="Cambria"/>
              </a:rPr>
              <a:t>	Uses</a:t>
            </a:r>
            <a:r>
              <a:rPr sz="3400" spc="-140" dirty="0">
                <a:latin typeface="Cambria"/>
                <a:cs typeface="Cambria"/>
              </a:rPr>
              <a:t> </a:t>
            </a:r>
            <a:r>
              <a:rPr sz="3400" spc="-95" dirty="0">
                <a:latin typeface="Cambria"/>
                <a:cs typeface="Cambria"/>
              </a:rPr>
              <a:t>dideoxynucleotides</a:t>
            </a:r>
            <a:r>
              <a:rPr sz="3400" spc="-90" dirty="0">
                <a:latin typeface="Cambria"/>
                <a:cs typeface="Cambria"/>
              </a:rPr>
              <a:t> </a:t>
            </a:r>
            <a:r>
              <a:rPr sz="3400" spc="-150" dirty="0">
                <a:latin typeface="Cambria"/>
                <a:cs typeface="Cambria"/>
              </a:rPr>
              <a:t>which</a:t>
            </a:r>
            <a:r>
              <a:rPr sz="3400" spc="-40" dirty="0">
                <a:latin typeface="Cambria"/>
                <a:cs typeface="Cambria"/>
              </a:rPr>
              <a:t> </a:t>
            </a:r>
            <a:r>
              <a:rPr sz="3400" spc="-130" dirty="0">
                <a:latin typeface="Cambria"/>
                <a:cs typeface="Cambria"/>
              </a:rPr>
              <a:t>resemble</a:t>
            </a:r>
            <a:r>
              <a:rPr sz="3400" spc="35" dirty="0">
                <a:latin typeface="Cambria"/>
                <a:cs typeface="Cambria"/>
              </a:rPr>
              <a:t> </a:t>
            </a:r>
            <a:r>
              <a:rPr sz="3400" spc="-125" dirty="0">
                <a:latin typeface="Cambria"/>
                <a:cs typeface="Cambria"/>
              </a:rPr>
              <a:t>normal</a:t>
            </a:r>
            <a:r>
              <a:rPr sz="3400" spc="5" dirty="0">
                <a:latin typeface="Cambria"/>
                <a:cs typeface="Cambria"/>
              </a:rPr>
              <a:t> </a:t>
            </a:r>
            <a:r>
              <a:rPr sz="3400" spc="-130" dirty="0">
                <a:latin typeface="Cambria"/>
                <a:cs typeface="Cambria"/>
              </a:rPr>
              <a:t>nucleotides </a:t>
            </a:r>
            <a:r>
              <a:rPr sz="3400" spc="-105" dirty="0">
                <a:latin typeface="Cambria"/>
                <a:cs typeface="Cambria"/>
              </a:rPr>
              <a:t>but</a:t>
            </a:r>
            <a:r>
              <a:rPr sz="3400" spc="-30" dirty="0">
                <a:latin typeface="Cambria"/>
                <a:cs typeface="Cambria"/>
              </a:rPr>
              <a:t> </a:t>
            </a:r>
            <a:r>
              <a:rPr sz="3400" spc="-10" dirty="0">
                <a:latin typeface="Cambria"/>
                <a:cs typeface="Cambria"/>
              </a:rPr>
              <a:t>lack</a:t>
            </a:r>
            <a:r>
              <a:rPr sz="3400" spc="20" dirty="0">
                <a:latin typeface="Cambria"/>
                <a:cs typeface="Cambria"/>
              </a:rPr>
              <a:t> </a:t>
            </a:r>
            <a:r>
              <a:rPr sz="3400" spc="-170" dirty="0">
                <a:latin typeface="Cambria"/>
                <a:cs typeface="Cambria"/>
              </a:rPr>
              <a:t>the</a:t>
            </a:r>
            <a:r>
              <a:rPr sz="3400" spc="-5" dirty="0">
                <a:latin typeface="Cambria"/>
                <a:cs typeface="Cambria"/>
              </a:rPr>
              <a:t> </a:t>
            </a:r>
            <a:r>
              <a:rPr sz="3400" spc="-150" dirty="0">
                <a:latin typeface="Cambria"/>
                <a:cs typeface="Cambria"/>
              </a:rPr>
              <a:t>normal</a:t>
            </a:r>
            <a:r>
              <a:rPr sz="3400" spc="-40" dirty="0">
                <a:latin typeface="Cambria"/>
                <a:cs typeface="Cambria"/>
              </a:rPr>
              <a:t> </a:t>
            </a:r>
            <a:r>
              <a:rPr sz="3400" spc="95" dirty="0">
                <a:latin typeface="Cambria"/>
                <a:cs typeface="Cambria"/>
              </a:rPr>
              <a:t>-</a:t>
            </a:r>
            <a:r>
              <a:rPr sz="3400" spc="200" dirty="0">
                <a:latin typeface="Cambria"/>
                <a:cs typeface="Cambria"/>
              </a:rPr>
              <a:t>OH</a:t>
            </a:r>
            <a:r>
              <a:rPr sz="3400" spc="-135" dirty="0">
                <a:latin typeface="Cambria"/>
                <a:cs typeface="Cambria"/>
              </a:rPr>
              <a:t> </a:t>
            </a:r>
            <a:r>
              <a:rPr sz="3400" spc="-10" dirty="0">
                <a:latin typeface="Cambria"/>
                <a:cs typeface="Cambria"/>
              </a:rPr>
              <a:t>group.</a:t>
            </a:r>
            <a:endParaRPr sz="3400">
              <a:latin typeface="Cambria"/>
              <a:cs typeface="Cambri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690651" y="2990498"/>
            <a:ext cx="2005330" cy="544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890905" algn="l"/>
                <a:tab pos="1760220" algn="l"/>
              </a:tabLst>
            </a:pPr>
            <a:r>
              <a:rPr sz="2350" spc="-50" dirty="0">
                <a:solidFill>
                  <a:srgbClr val="212121"/>
                </a:solidFill>
                <a:latin typeface="Cambria"/>
                <a:cs typeface="Cambria"/>
              </a:rPr>
              <a:t>O</a:t>
            </a:r>
            <a:r>
              <a:rPr sz="2350" dirty="0">
                <a:solidFill>
                  <a:srgbClr val="212121"/>
                </a:solidFill>
                <a:latin typeface="Cambria"/>
                <a:cs typeface="Cambria"/>
              </a:rPr>
              <a:t>	</a:t>
            </a:r>
            <a:r>
              <a:rPr sz="2050" spc="-50" dirty="0">
                <a:solidFill>
                  <a:srgbClr val="2F2F2F"/>
                </a:solidFill>
                <a:latin typeface="Cambria"/>
                <a:cs typeface="Cambria"/>
              </a:rPr>
              <a:t>O</a:t>
            </a:r>
            <a:r>
              <a:rPr sz="2050" dirty="0">
                <a:solidFill>
                  <a:srgbClr val="2F2F2F"/>
                </a:solidFill>
                <a:latin typeface="Cambria"/>
                <a:cs typeface="Cambria"/>
              </a:rPr>
              <a:t>	</a:t>
            </a:r>
            <a:r>
              <a:rPr sz="3400" spc="-50" dirty="0">
                <a:solidFill>
                  <a:srgbClr val="212121"/>
                </a:solidFill>
                <a:latin typeface="Cambria"/>
                <a:cs typeface="Cambria"/>
              </a:rPr>
              <a:t>o</a:t>
            </a:r>
            <a:endParaRPr sz="3400">
              <a:latin typeface="Cambria"/>
              <a:cs typeface="Cambri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606217" y="3386138"/>
            <a:ext cx="1022350" cy="3587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spcBef>
                <a:spcPts val="135"/>
              </a:spcBef>
              <a:tabLst>
                <a:tab pos="888365" algn="l"/>
              </a:tabLst>
            </a:pPr>
            <a:r>
              <a:rPr sz="2150" spc="-25" dirty="0">
                <a:latin typeface="Cambria"/>
                <a:cs typeface="Cambria"/>
              </a:rPr>
              <a:t>II</a:t>
            </a:r>
            <a:r>
              <a:rPr sz="2150" dirty="0">
                <a:latin typeface="Cambria"/>
                <a:cs typeface="Cambria"/>
              </a:rPr>
              <a:t>	</a:t>
            </a:r>
            <a:r>
              <a:rPr sz="2150" spc="-204" dirty="0">
                <a:solidFill>
                  <a:srgbClr val="313131"/>
                </a:solidFill>
                <a:latin typeface="Cambria"/>
                <a:cs typeface="Cambria"/>
              </a:rPr>
              <a:t>II</a:t>
            </a:r>
            <a:endParaRPr sz="2150">
              <a:latin typeface="Cambria"/>
              <a:cs typeface="Cambri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644317" y="3868738"/>
            <a:ext cx="1823720" cy="3587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spcBef>
                <a:spcPts val="135"/>
              </a:spcBef>
              <a:tabLst>
                <a:tab pos="888365" algn="l"/>
                <a:tab pos="1790064" algn="l"/>
              </a:tabLst>
            </a:pPr>
            <a:r>
              <a:rPr sz="2150" spc="-445" dirty="0">
                <a:solidFill>
                  <a:srgbClr val="4F4F4F"/>
                </a:solidFill>
                <a:latin typeface="Cambria"/>
                <a:cs typeface="Cambria"/>
              </a:rPr>
              <a:t>I</a:t>
            </a:r>
            <a:r>
              <a:rPr sz="2150" dirty="0">
                <a:solidFill>
                  <a:srgbClr val="4F4F4F"/>
                </a:solidFill>
                <a:latin typeface="Cambria"/>
                <a:cs typeface="Cambria"/>
              </a:rPr>
              <a:t>	</a:t>
            </a:r>
            <a:r>
              <a:rPr sz="2150" spc="-50" dirty="0">
                <a:solidFill>
                  <a:srgbClr val="363636"/>
                </a:solidFill>
                <a:latin typeface="Cambria"/>
                <a:cs typeface="Cambria"/>
              </a:rPr>
              <a:t>I</a:t>
            </a:r>
            <a:r>
              <a:rPr sz="2150" dirty="0">
                <a:solidFill>
                  <a:srgbClr val="363636"/>
                </a:solidFill>
                <a:latin typeface="Cambria"/>
                <a:cs typeface="Cambria"/>
              </a:rPr>
              <a:t>	</a:t>
            </a:r>
            <a:r>
              <a:rPr sz="2150" spc="-600" dirty="0">
                <a:solidFill>
                  <a:srgbClr val="232323"/>
                </a:solidFill>
                <a:latin typeface="Cambria"/>
                <a:cs typeface="Cambria"/>
              </a:rPr>
              <a:t>I</a:t>
            </a:r>
            <a:endParaRPr sz="2150">
              <a:latin typeface="Cambria"/>
              <a:cs typeface="Cambri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692316" y="4598811"/>
            <a:ext cx="1950085" cy="6134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algn="ctr">
              <a:lnSpc>
                <a:spcPts val="2260"/>
              </a:lnSpc>
              <a:spcBef>
                <a:spcPts val="135"/>
              </a:spcBef>
            </a:pPr>
            <a:r>
              <a:rPr sz="2100" spc="-10" dirty="0">
                <a:latin typeface="Cambria"/>
                <a:cs typeface="Cambria"/>
              </a:rPr>
              <a:t>Deoxynucleotide</a:t>
            </a:r>
            <a:endParaRPr sz="2100">
              <a:latin typeface="Cambria"/>
              <a:cs typeface="Cambria"/>
            </a:endParaRPr>
          </a:p>
          <a:p>
            <a:pPr marR="44450" algn="ctr">
              <a:lnSpc>
                <a:spcPts val="2320"/>
              </a:lnSpc>
            </a:pPr>
            <a:r>
              <a:rPr sz="2150" spc="-10" dirty="0">
                <a:latin typeface="Cambria"/>
                <a:cs typeface="Cambria"/>
              </a:rPr>
              <a:t>triphosphate</a:t>
            </a:r>
            <a:endParaRPr sz="2150">
              <a:latin typeface="Cambria"/>
              <a:cs typeface="Cambri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006018" y="3386138"/>
            <a:ext cx="3896360" cy="8413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748665">
              <a:lnSpc>
                <a:spcPts val="2190"/>
              </a:lnSpc>
              <a:spcBef>
                <a:spcPts val="135"/>
              </a:spcBef>
            </a:pPr>
            <a:r>
              <a:rPr sz="2150" spc="-325" dirty="0">
                <a:solidFill>
                  <a:srgbClr val="242424"/>
                </a:solidFill>
                <a:latin typeface="Cambria"/>
                <a:cs typeface="Cambria"/>
              </a:rPr>
              <a:t>II</a:t>
            </a:r>
            <a:endParaRPr sz="2150">
              <a:latin typeface="Cambria"/>
              <a:cs typeface="Cambria"/>
            </a:endParaRPr>
          </a:p>
          <a:p>
            <a:pPr marL="786765" marR="43180" indent="-749300">
              <a:lnSpc>
                <a:spcPct val="77500"/>
              </a:lnSpc>
              <a:spcBef>
                <a:spcPts val="190"/>
              </a:spcBef>
              <a:tabLst>
                <a:tab pos="1155700" algn="l"/>
              </a:tabLst>
            </a:pPr>
            <a:r>
              <a:rPr sz="2150" spc="110" dirty="0">
                <a:solidFill>
                  <a:srgbClr val="242424"/>
                </a:solidFill>
                <a:latin typeface="Cambria"/>
                <a:cs typeface="Cambria"/>
              </a:rPr>
              <a:t>HO</a:t>
            </a:r>
            <a:r>
              <a:rPr sz="2150" spc="-140" dirty="0">
                <a:solidFill>
                  <a:srgbClr val="242424"/>
                </a:solidFill>
                <a:latin typeface="Cambria"/>
                <a:cs typeface="Cambria"/>
              </a:rPr>
              <a:t> </a:t>
            </a:r>
            <a:r>
              <a:rPr sz="2150" spc="-120" dirty="0">
                <a:solidFill>
                  <a:srgbClr val="0E0E0E"/>
                </a:solidFill>
                <a:latin typeface="Cambria"/>
                <a:cs typeface="Cambria"/>
              </a:rPr>
              <a:t>—</a:t>
            </a:r>
            <a:r>
              <a:rPr sz="2150" spc="-50" dirty="0">
                <a:solidFill>
                  <a:srgbClr val="0E0E0E"/>
                </a:solidFill>
                <a:latin typeface="Cambria"/>
                <a:cs typeface="Cambria"/>
              </a:rPr>
              <a:t>P</a:t>
            </a:r>
            <a:r>
              <a:rPr sz="2150" dirty="0">
                <a:solidFill>
                  <a:srgbClr val="0E0E0E"/>
                </a:solidFill>
                <a:latin typeface="Cambria"/>
                <a:cs typeface="Cambria"/>
              </a:rPr>
              <a:t>	</a:t>
            </a:r>
            <a:r>
              <a:rPr sz="2150" spc="-95" dirty="0">
                <a:solidFill>
                  <a:srgbClr val="0F0F0F"/>
                </a:solidFill>
                <a:latin typeface="Cambria"/>
                <a:cs typeface="Cambria"/>
              </a:rPr>
              <a:t>O—</a:t>
            </a:r>
            <a:r>
              <a:rPr sz="2150" spc="-90" dirty="0">
                <a:solidFill>
                  <a:srgbClr val="0F0F0F"/>
                </a:solidFill>
                <a:latin typeface="Cambria"/>
                <a:cs typeface="Cambria"/>
              </a:rPr>
              <a:t>P—</a:t>
            </a:r>
            <a:r>
              <a:rPr sz="2150" spc="-95" dirty="0">
                <a:solidFill>
                  <a:srgbClr val="0F0F0F"/>
                </a:solidFill>
                <a:latin typeface="Cambria"/>
                <a:cs typeface="Cambria"/>
              </a:rPr>
              <a:t>O—</a:t>
            </a:r>
            <a:r>
              <a:rPr sz="2150" spc="-90" dirty="0">
                <a:solidFill>
                  <a:srgbClr val="0F0F0F"/>
                </a:solidFill>
                <a:latin typeface="Cambria"/>
                <a:cs typeface="Cambria"/>
              </a:rPr>
              <a:t>P—</a:t>
            </a:r>
            <a:r>
              <a:rPr sz="2150" dirty="0">
                <a:solidFill>
                  <a:srgbClr val="0F0F0F"/>
                </a:solidFill>
                <a:latin typeface="Cambria"/>
                <a:cs typeface="Cambria"/>
              </a:rPr>
              <a:t>O—</a:t>
            </a:r>
            <a:r>
              <a:rPr sz="2150" spc="45" dirty="0">
                <a:solidFill>
                  <a:srgbClr val="0F0F0F"/>
                </a:solidFill>
                <a:latin typeface="Cambria"/>
                <a:cs typeface="Cambria"/>
              </a:rPr>
              <a:t> </a:t>
            </a:r>
            <a:r>
              <a:rPr sz="2150" spc="-25" dirty="0">
                <a:solidFill>
                  <a:srgbClr val="2A2A2A"/>
                </a:solidFill>
                <a:latin typeface="Cambria"/>
                <a:cs typeface="Cambria"/>
              </a:rPr>
              <a:t>CH</a:t>
            </a:r>
            <a:r>
              <a:rPr sz="2775" spc="-37" baseline="-21021" dirty="0">
                <a:solidFill>
                  <a:srgbClr val="383838"/>
                </a:solidFill>
                <a:latin typeface="Cambria"/>
                <a:cs typeface="Cambria"/>
              </a:rPr>
              <a:t>2 </a:t>
            </a:r>
            <a:r>
              <a:rPr sz="2150" spc="-445" dirty="0">
                <a:solidFill>
                  <a:srgbClr val="242424"/>
                </a:solidFill>
                <a:latin typeface="Cambria"/>
                <a:cs typeface="Cambria"/>
              </a:rPr>
              <a:t>I</a:t>
            </a:r>
            <a:endParaRPr sz="2150">
              <a:latin typeface="Cambria"/>
              <a:cs typeface="Cambri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2621356" y="3366911"/>
            <a:ext cx="1026794" cy="612140"/>
          </a:xfrm>
          <a:prstGeom prst="rect">
            <a:avLst/>
          </a:prstGeom>
        </p:spPr>
        <p:txBody>
          <a:bodyPr vert="horz" wrap="square" lIns="0" tIns="75565" rIns="0" bIns="0" rtlCol="0">
            <a:spAutoFit/>
          </a:bodyPr>
          <a:lstStyle/>
          <a:p>
            <a:pPr marL="12700" marR="5080" indent="426720">
              <a:lnSpc>
                <a:spcPts val="2050"/>
              </a:lnSpc>
              <a:spcBef>
                <a:spcPts val="595"/>
              </a:spcBef>
            </a:pPr>
            <a:r>
              <a:rPr sz="2100" spc="35" dirty="0">
                <a:latin typeface="Cambria"/>
                <a:cs typeface="Cambria"/>
              </a:rPr>
              <a:t>Base </a:t>
            </a:r>
            <a:r>
              <a:rPr sz="2100" spc="-20" dirty="0">
                <a:solidFill>
                  <a:srgbClr val="111111"/>
                </a:solidFill>
                <a:latin typeface="Cambria"/>
                <a:cs typeface="Cambria"/>
              </a:rPr>
              <a:t>(A,T</a:t>
            </a:r>
            <a:endParaRPr sz="2100">
              <a:latin typeface="Cambria"/>
              <a:cs typeface="Cambri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3747046" y="3627261"/>
            <a:ext cx="319405" cy="3517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spcBef>
                <a:spcPts val="135"/>
              </a:spcBef>
            </a:pPr>
            <a:r>
              <a:rPr sz="2100" spc="80" dirty="0">
                <a:solidFill>
                  <a:srgbClr val="1F1F1F"/>
                </a:solidFill>
                <a:latin typeface="Cambria"/>
                <a:cs typeface="Cambria"/>
              </a:rPr>
              <a:t>G)</a:t>
            </a:r>
            <a:endParaRPr sz="2100">
              <a:latin typeface="Cambria"/>
              <a:cs typeface="Cambri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1460418" y="6789738"/>
            <a:ext cx="65405" cy="3587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spcBef>
                <a:spcPts val="135"/>
              </a:spcBef>
            </a:pPr>
            <a:r>
              <a:rPr sz="2150" spc="-445" dirty="0">
                <a:solidFill>
                  <a:srgbClr val="3D3D3D"/>
                </a:solidFill>
                <a:latin typeface="Cambria"/>
                <a:cs typeface="Cambria"/>
              </a:rPr>
              <a:t>I</a:t>
            </a:r>
            <a:endParaRPr sz="2150">
              <a:latin typeface="Cambria"/>
              <a:cs typeface="Cambri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705015" y="7481711"/>
            <a:ext cx="2147570" cy="155363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algn="ctr">
              <a:lnSpc>
                <a:spcPts val="2260"/>
              </a:lnSpc>
              <a:spcBef>
                <a:spcPts val="135"/>
              </a:spcBef>
            </a:pPr>
            <a:r>
              <a:rPr sz="2100" spc="-10" dirty="0">
                <a:latin typeface="Cambria"/>
                <a:cs typeface="Cambria"/>
              </a:rPr>
              <a:t>Dideoxynucteotide</a:t>
            </a:r>
            <a:endParaRPr sz="2100">
              <a:latin typeface="Cambria"/>
              <a:cs typeface="Cambria"/>
            </a:endParaRPr>
          </a:p>
          <a:p>
            <a:pPr marR="29209" algn="ctr">
              <a:lnSpc>
                <a:spcPts val="2260"/>
              </a:lnSpc>
            </a:pPr>
            <a:r>
              <a:rPr sz="2100" spc="-180" dirty="0">
                <a:latin typeface="Cambria"/>
                <a:cs typeface="Cambria"/>
              </a:rPr>
              <a:t>tr</a:t>
            </a:r>
            <a:r>
              <a:rPr sz="2100" spc="65" dirty="0">
                <a:latin typeface="Cambria"/>
                <a:cs typeface="Cambria"/>
              </a:rPr>
              <a:t> </a:t>
            </a:r>
            <a:r>
              <a:rPr sz="2100" spc="-10" dirty="0">
                <a:latin typeface="Cambria"/>
                <a:cs typeface="Cambria"/>
              </a:rPr>
              <a:t>phosphate</a:t>
            </a:r>
            <a:endParaRPr sz="2100">
              <a:latin typeface="Cambria"/>
              <a:cs typeface="Cambria"/>
            </a:endParaRPr>
          </a:p>
          <a:p>
            <a:pPr>
              <a:spcBef>
                <a:spcPts val="2420"/>
              </a:spcBef>
            </a:pPr>
            <a:endParaRPr sz="2100">
              <a:latin typeface="Cambria"/>
              <a:cs typeface="Cambria"/>
            </a:endParaRPr>
          </a:p>
          <a:p>
            <a:pPr marL="711835"/>
            <a:r>
              <a:rPr sz="2050" spc="120" dirty="0">
                <a:solidFill>
                  <a:srgbClr val="B17467"/>
                </a:solidFill>
                <a:latin typeface="Cambria"/>
                <a:cs typeface="Cambria"/>
              </a:rPr>
              <a:t>OH</a:t>
            </a:r>
            <a:r>
              <a:rPr sz="2050" spc="170" dirty="0">
                <a:solidFill>
                  <a:srgbClr val="B17467"/>
                </a:solidFill>
                <a:latin typeface="Cambria"/>
                <a:cs typeface="Cambria"/>
              </a:rPr>
              <a:t> </a:t>
            </a:r>
            <a:r>
              <a:rPr sz="2050" spc="-10" dirty="0">
                <a:solidFill>
                  <a:srgbClr val="A76B72"/>
                </a:solidFill>
                <a:latin typeface="Cambria"/>
                <a:cs typeface="Cambria"/>
              </a:rPr>
              <a:t>missing</a:t>
            </a:r>
            <a:endParaRPr sz="2050">
              <a:latin typeface="Cambria"/>
              <a:cs typeface="Cambri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032147" y="6072011"/>
            <a:ext cx="3933190" cy="107696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2461895">
              <a:lnSpc>
                <a:spcPts val="2185"/>
              </a:lnSpc>
              <a:spcBef>
                <a:spcPts val="135"/>
              </a:spcBef>
            </a:pPr>
            <a:r>
              <a:rPr sz="2100" spc="75" dirty="0">
                <a:solidFill>
                  <a:srgbClr val="3D3D3D"/>
                </a:solidFill>
                <a:latin typeface="Cambria"/>
                <a:cs typeface="Cambria"/>
              </a:rPr>
              <a:t>0</a:t>
            </a:r>
            <a:endParaRPr sz="2100">
              <a:latin typeface="Cambria"/>
              <a:cs typeface="Cambria"/>
            </a:endParaRPr>
          </a:p>
          <a:p>
            <a:pPr marL="748030">
              <a:lnSpc>
                <a:spcPts val="1855"/>
              </a:lnSpc>
              <a:tabLst>
                <a:tab pos="1624330" algn="l"/>
                <a:tab pos="2500630" algn="l"/>
              </a:tabLst>
            </a:pPr>
            <a:r>
              <a:rPr sz="2150" spc="-325" dirty="0">
                <a:solidFill>
                  <a:srgbClr val="262626"/>
                </a:solidFill>
                <a:latin typeface="Cambria"/>
                <a:cs typeface="Cambria"/>
              </a:rPr>
              <a:t>II</a:t>
            </a:r>
            <a:r>
              <a:rPr sz="2150" dirty="0">
                <a:solidFill>
                  <a:srgbClr val="262626"/>
                </a:solidFill>
                <a:latin typeface="Cambria"/>
                <a:cs typeface="Cambria"/>
              </a:rPr>
              <a:t>	</a:t>
            </a:r>
            <a:r>
              <a:rPr sz="2150" spc="-325" dirty="0">
                <a:solidFill>
                  <a:srgbClr val="464646"/>
                </a:solidFill>
                <a:latin typeface="Cambria"/>
                <a:cs typeface="Cambria"/>
              </a:rPr>
              <a:t>II</a:t>
            </a:r>
            <a:r>
              <a:rPr sz="2150" dirty="0">
                <a:solidFill>
                  <a:srgbClr val="464646"/>
                </a:solidFill>
                <a:latin typeface="Cambria"/>
                <a:cs typeface="Cambria"/>
              </a:rPr>
              <a:t>	</a:t>
            </a:r>
            <a:r>
              <a:rPr sz="2150" spc="-325" dirty="0">
                <a:solidFill>
                  <a:srgbClr val="262626"/>
                </a:solidFill>
                <a:latin typeface="Cambria"/>
                <a:cs typeface="Cambria"/>
              </a:rPr>
              <a:t>II</a:t>
            </a:r>
            <a:endParaRPr sz="2150">
              <a:latin typeface="Cambria"/>
              <a:cs typeface="Cambria"/>
            </a:endParaRPr>
          </a:p>
          <a:p>
            <a:pPr marL="38100">
              <a:lnSpc>
                <a:spcPts val="1870"/>
              </a:lnSpc>
              <a:tabLst>
                <a:tab pos="486409" algn="l"/>
                <a:tab pos="1168400" algn="l"/>
                <a:tab pos="2032000" algn="l"/>
                <a:tab pos="2488565" algn="l"/>
                <a:tab pos="2908300" algn="l"/>
              </a:tabLst>
            </a:pPr>
            <a:r>
              <a:rPr sz="2100" spc="-635" dirty="0">
                <a:solidFill>
                  <a:srgbClr val="131313"/>
                </a:solidFill>
                <a:latin typeface="Cambria"/>
                <a:cs typeface="Cambria"/>
              </a:rPr>
              <a:t>HO</a:t>
            </a:r>
            <a:r>
              <a:rPr sz="2100" dirty="0">
                <a:solidFill>
                  <a:srgbClr val="131313"/>
                </a:solidFill>
                <a:latin typeface="Cambria"/>
                <a:cs typeface="Cambria"/>
              </a:rPr>
              <a:t>	</a:t>
            </a:r>
            <a:r>
              <a:rPr sz="2100" spc="-75" dirty="0">
                <a:solidFill>
                  <a:srgbClr val="1F1F1F"/>
                </a:solidFill>
                <a:latin typeface="Cambria"/>
                <a:cs typeface="Cambria"/>
              </a:rPr>
              <a:t>—</a:t>
            </a:r>
            <a:r>
              <a:rPr sz="2100" spc="-50" dirty="0">
                <a:solidFill>
                  <a:srgbClr val="1F1F1F"/>
                </a:solidFill>
                <a:latin typeface="Cambria"/>
                <a:cs typeface="Cambria"/>
              </a:rPr>
              <a:t>P</a:t>
            </a:r>
            <a:r>
              <a:rPr sz="2100" dirty="0">
                <a:solidFill>
                  <a:srgbClr val="1F1F1F"/>
                </a:solidFill>
                <a:latin typeface="Cambria"/>
                <a:cs typeface="Cambria"/>
              </a:rPr>
              <a:t>	</a:t>
            </a:r>
            <a:r>
              <a:rPr sz="2100" spc="-45" dirty="0">
                <a:latin typeface="Cambria"/>
                <a:cs typeface="Cambria"/>
              </a:rPr>
              <a:t>O—</a:t>
            </a:r>
            <a:r>
              <a:rPr sz="2100" spc="-50" dirty="0">
                <a:latin typeface="Cambria"/>
                <a:cs typeface="Cambria"/>
              </a:rPr>
              <a:t>P</a:t>
            </a:r>
            <a:r>
              <a:rPr sz="2100" dirty="0">
                <a:latin typeface="Cambria"/>
                <a:cs typeface="Cambria"/>
              </a:rPr>
              <a:t>	</a:t>
            </a:r>
            <a:r>
              <a:rPr sz="2100" spc="-50" dirty="0">
                <a:solidFill>
                  <a:srgbClr val="151515"/>
                </a:solidFill>
                <a:latin typeface="Cambria"/>
                <a:cs typeface="Cambria"/>
              </a:rPr>
              <a:t>O</a:t>
            </a:r>
            <a:r>
              <a:rPr sz="2100" dirty="0">
                <a:solidFill>
                  <a:srgbClr val="151515"/>
                </a:solidFill>
                <a:latin typeface="Cambria"/>
                <a:cs typeface="Cambria"/>
              </a:rPr>
              <a:t>	</a:t>
            </a:r>
            <a:r>
              <a:rPr sz="2100" spc="55" dirty="0">
                <a:solidFill>
                  <a:srgbClr val="161616"/>
                </a:solidFill>
                <a:latin typeface="Cambria"/>
                <a:cs typeface="Cambria"/>
              </a:rPr>
              <a:t>P</a:t>
            </a:r>
            <a:r>
              <a:rPr sz="2100" dirty="0">
                <a:solidFill>
                  <a:srgbClr val="161616"/>
                </a:solidFill>
                <a:latin typeface="Cambria"/>
                <a:cs typeface="Cambria"/>
              </a:rPr>
              <a:t>	</a:t>
            </a:r>
            <a:r>
              <a:rPr sz="2100" spc="-180" dirty="0">
                <a:solidFill>
                  <a:srgbClr val="212121"/>
                </a:solidFill>
                <a:latin typeface="Cambria"/>
                <a:cs typeface="Cambria"/>
              </a:rPr>
              <a:t>O—</a:t>
            </a:r>
            <a:r>
              <a:rPr sz="2100" dirty="0">
                <a:solidFill>
                  <a:srgbClr val="212121"/>
                </a:solidFill>
                <a:latin typeface="Cambria"/>
                <a:cs typeface="Cambria"/>
              </a:rPr>
              <a:t> </a:t>
            </a:r>
            <a:r>
              <a:rPr sz="2100" spc="-25" dirty="0">
                <a:solidFill>
                  <a:srgbClr val="1C1C1C"/>
                </a:solidFill>
                <a:latin typeface="Cambria"/>
                <a:cs typeface="Cambria"/>
              </a:rPr>
              <a:t>CH</a:t>
            </a:r>
            <a:r>
              <a:rPr sz="2625" spc="-37" baseline="-20634" dirty="0">
                <a:solidFill>
                  <a:srgbClr val="2F2F2F"/>
                </a:solidFill>
                <a:latin typeface="Cambria"/>
                <a:cs typeface="Cambria"/>
              </a:rPr>
              <a:t>2</a:t>
            </a:r>
            <a:endParaRPr sz="2625" baseline="-20634">
              <a:latin typeface="Cambria"/>
              <a:cs typeface="Cambria"/>
            </a:endParaRPr>
          </a:p>
          <a:p>
            <a:pPr marL="786130">
              <a:lnSpc>
                <a:spcPts val="2320"/>
              </a:lnSpc>
              <a:tabLst>
                <a:tab pos="1662430" algn="l"/>
                <a:tab pos="2538730" algn="l"/>
              </a:tabLst>
            </a:pPr>
            <a:r>
              <a:rPr sz="2150" spc="-445" dirty="0">
                <a:solidFill>
                  <a:srgbClr val="2A2A2A"/>
                </a:solidFill>
                <a:latin typeface="Cambria"/>
                <a:cs typeface="Cambria"/>
              </a:rPr>
              <a:t>I</a:t>
            </a:r>
            <a:r>
              <a:rPr sz="2150" dirty="0">
                <a:solidFill>
                  <a:srgbClr val="2A2A2A"/>
                </a:solidFill>
                <a:latin typeface="Cambria"/>
                <a:cs typeface="Cambria"/>
              </a:rPr>
              <a:t>	</a:t>
            </a:r>
            <a:r>
              <a:rPr sz="2150" spc="-445" dirty="0">
                <a:solidFill>
                  <a:srgbClr val="363636"/>
                </a:solidFill>
                <a:latin typeface="Cambria"/>
                <a:cs typeface="Cambria"/>
              </a:rPr>
              <a:t>I</a:t>
            </a:r>
            <a:r>
              <a:rPr sz="2150" dirty="0">
                <a:solidFill>
                  <a:srgbClr val="363636"/>
                </a:solidFill>
                <a:latin typeface="Cambria"/>
                <a:cs typeface="Cambria"/>
              </a:rPr>
              <a:t>	</a:t>
            </a:r>
            <a:r>
              <a:rPr sz="2150" spc="-445" dirty="0">
                <a:solidFill>
                  <a:srgbClr val="2B2B2B"/>
                </a:solidFill>
                <a:latin typeface="Cambria"/>
                <a:cs typeface="Cambria"/>
              </a:rPr>
              <a:t>I</a:t>
            </a:r>
            <a:endParaRPr sz="2150">
              <a:latin typeface="Cambria"/>
              <a:cs typeface="Cambri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1957177" y="4896733"/>
            <a:ext cx="87947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  <a:tabLst>
                <a:tab pos="685165" algn="l"/>
              </a:tabLst>
            </a:pPr>
            <a:r>
              <a:rPr sz="2000" spc="-50" dirty="0">
                <a:solidFill>
                  <a:srgbClr val="505050"/>
                </a:solidFill>
                <a:latin typeface="Cambria"/>
                <a:cs typeface="Cambria"/>
              </a:rPr>
              <a:t>H</a:t>
            </a:r>
            <a:r>
              <a:rPr sz="2000" dirty="0">
                <a:solidFill>
                  <a:srgbClr val="505050"/>
                </a:solidFill>
                <a:latin typeface="Cambria"/>
                <a:cs typeface="Cambria"/>
              </a:rPr>
              <a:t>	</a:t>
            </a:r>
            <a:r>
              <a:rPr sz="2000" spc="-50" dirty="0">
                <a:solidFill>
                  <a:srgbClr val="343434"/>
                </a:solidFill>
                <a:latin typeface="Cambria"/>
                <a:cs typeface="Cambria"/>
              </a:rPr>
              <a:t>H</a:t>
            </a:r>
            <a:endParaRPr sz="2000">
              <a:latin typeface="Cambria"/>
              <a:cs typeface="Cambri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2673785" y="6287911"/>
            <a:ext cx="1025525" cy="60198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437515">
              <a:lnSpc>
                <a:spcPts val="2310"/>
              </a:lnSpc>
              <a:spcBef>
                <a:spcPts val="135"/>
              </a:spcBef>
            </a:pPr>
            <a:r>
              <a:rPr sz="2100" spc="35" dirty="0">
                <a:solidFill>
                  <a:srgbClr val="0F0F0F"/>
                </a:solidFill>
                <a:latin typeface="Cambria"/>
                <a:cs typeface="Cambria"/>
              </a:rPr>
              <a:t>Base</a:t>
            </a:r>
            <a:endParaRPr sz="2100">
              <a:latin typeface="Cambria"/>
              <a:cs typeface="Cambria"/>
            </a:endParaRPr>
          </a:p>
          <a:p>
            <a:pPr marL="12700">
              <a:lnSpc>
                <a:spcPts val="2190"/>
              </a:lnSpc>
            </a:pPr>
            <a:r>
              <a:rPr sz="2000" spc="35" dirty="0">
                <a:solidFill>
                  <a:srgbClr val="262626"/>
                </a:solidFill>
                <a:latin typeface="Cambria"/>
                <a:cs typeface="Cambria"/>
              </a:rPr>
              <a:t>(A,T</a:t>
            </a:r>
            <a:endParaRPr sz="2000">
              <a:latin typeface="Cambria"/>
              <a:cs typeface="Cambri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3798924" y="6560433"/>
            <a:ext cx="29654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2000" spc="40" dirty="0">
                <a:solidFill>
                  <a:srgbClr val="111111"/>
                </a:solidFill>
                <a:latin typeface="Cambria"/>
                <a:cs typeface="Cambria"/>
              </a:rPr>
              <a:t>G)</a:t>
            </a:r>
            <a:endParaRPr sz="2000">
              <a:latin typeface="Cambria"/>
              <a:cs typeface="Cambria"/>
            </a:endParaRPr>
          </a:p>
        </p:txBody>
      </p:sp>
      <p:pic>
        <p:nvPicPr>
          <p:cNvPr id="2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Footer Placeholder 2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26" name="Slide Number Placeholder 2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65131" y="1270000"/>
            <a:ext cx="1816100" cy="71120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3625692" y="5677534"/>
            <a:ext cx="246379" cy="0"/>
          </a:xfrm>
          <a:custGeom>
            <a:avLst/>
            <a:gdLst/>
            <a:ahLst/>
            <a:cxnLst/>
            <a:rect l="l" t="t" r="r" b="b"/>
            <a:pathLst>
              <a:path w="246380">
                <a:moveTo>
                  <a:pt x="0" y="0"/>
                </a:moveTo>
                <a:lnTo>
                  <a:pt x="245956" y="0"/>
                </a:lnTo>
              </a:path>
            </a:pathLst>
          </a:custGeom>
          <a:ln w="3175">
            <a:solidFill>
              <a:srgbClr val="13131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677639" y="1001008"/>
            <a:ext cx="1400175" cy="9963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spcBef>
                <a:spcPts val="114"/>
              </a:spcBef>
            </a:pPr>
            <a:r>
              <a:rPr sz="6350" spc="-400" dirty="0">
                <a:solidFill>
                  <a:srgbClr val="F000EF"/>
                </a:solidFill>
              </a:rPr>
              <a:t>steps</a:t>
            </a:r>
            <a:endParaRPr sz="6350"/>
          </a:p>
        </p:txBody>
      </p:sp>
      <p:sp>
        <p:nvSpPr>
          <p:cNvPr id="5" name="object 5"/>
          <p:cNvSpPr txBox="1"/>
          <p:nvPr/>
        </p:nvSpPr>
        <p:spPr>
          <a:xfrm>
            <a:off x="2903042" y="3670301"/>
            <a:ext cx="8589645" cy="37317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98500" indent="-685800">
              <a:lnSpc>
                <a:spcPts val="4150"/>
              </a:lnSpc>
              <a:spcBef>
                <a:spcPts val="100"/>
              </a:spcBef>
              <a:buAutoNum type="arabicPeriod"/>
              <a:tabLst>
                <a:tab pos="698500" algn="l"/>
              </a:tabLst>
            </a:pPr>
            <a:r>
              <a:rPr sz="3500" spc="-10" dirty="0">
                <a:latin typeface="Times New Roman"/>
                <a:cs typeface="Times New Roman"/>
              </a:rPr>
              <a:t>Template</a:t>
            </a:r>
            <a:r>
              <a:rPr sz="3500" spc="-185" dirty="0">
                <a:latin typeface="Times New Roman"/>
                <a:cs typeface="Times New Roman"/>
              </a:rPr>
              <a:t> </a:t>
            </a:r>
            <a:r>
              <a:rPr sz="3500" spc="-10" dirty="0">
                <a:latin typeface="Times New Roman"/>
                <a:cs typeface="Times New Roman"/>
              </a:rPr>
              <a:t>DNA(ssDNA)</a:t>
            </a:r>
            <a:endParaRPr sz="3500">
              <a:latin typeface="Times New Roman"/>
              <a:cs typeface="Times New Roman"/>
            </a:endParaRPr>
          </a:p>
          <a:p>
            <a:pPr marL="692150" indent="-662940">
              <a:lnSpc>
                <a:spcPts val="4050"/>
              </a:lnSpc>
              <a:buAutoNum type="arabicPeriod"/>
              <a:tabLst>
                <a:tab pos="692150" algn="l"/>
              </a:tabLst>
            </a:pPr>
            <a:r>
              <a:rPr sz="3500" spc="295" dirty="0">
                <a:latin typeface="Times New Roman"/>
                <a:cs typeface="Times New Roman"/>
              </a:rPr>
              <a:t>Pr%er</a:t>
            </a:r>
            <a:r>
              <a:rPr sz="3500" spc="-65" dirty="0">
                <a:latin typeface="Times New Roman"/>
                <a:cs typeface="Times New Roman"/>
              </a:rPr>
              <a:t> </a:t>
            </a:r>
            <a:r>
              <a:rPr sz="3500" spc="-10" dirty="0">
                <a:latin typeface="Times New Roman"/>
                <a:cs typeface="Times New Roman"/>
              </a:rPr>
              <a:t>annealing</a:t>
            </a:r>
            <a:endParaRPr sz="3500">
              <a:latin typeface="Times New Roman"/>
              <a:cs typeface="Times New Roman"/>
            </a:endParaRPr>
          </a:p>
          <a:p>
            <a:pPr marL="708025" indent="-675005">
              <a:lnSpc>
                <a:spcPts val="4110"/>
              </a:lnSpc>
              <a:buAutoNum type="arabicPeriod"/>
              <a:tabLst>
                <a:tab pos="708025" algn="l"/>
              </a:tabLst>
            </a:pPr>
            <a:r>
              <a:rPr sz="3600" spc="-10" dirty="0">
                <a:latin typeface="Times New Roman"/>
                <a:cs typeface="Times New Roman"/>
              </a:rPr>
              <a:t>Complementary</a:t>
            </a:r>
            <a:r>
              <a:rPr sz="3600" spc="225" dirty="0">
                <a:latin typeface="Times New Roman"/>
                <a:cs typeface="Times New Roman"/>
              </a:rPr>
              <a:t> </a:t>
            </a:r>
            <a:r>
              <a:rPr sz="3600" spc="70" dirty="0">
                <a:latin typeface="Times New Roman"/>
                <a:cs typeface="Times New Roman"/>
              </a:rPr>
              <a:t>strand</a:t>
            </a:r>
            <a:r>
              <a:rPr sz="3600" spc="-55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synthesis</a:t>
            </a:r>
            <a:endParaRPr sz="3600">
              <a:latin typeface="Times New Roman"/>
              <a:cs typeface="Times New Roman"/>
            </a:endParaRPr>
          </a:p>
          <a:p>
            <a:pPr marL="704850" indent="-660400">
              <a:lnSpc>
                <a:spcPts val="4150"/>
              </a:lnSpc>
              <a:buAutoNum type="arabicPeriod"/>
              <a:tabLst>
                <a:tab pos="704850" algn="l"/>
              </a:tabLst>
            </a:pPr>
            <a:r>
              <a:rPr sz="3600" spc="-700" dirty="0">
                <a:latin typeface="Times New Roman"/>
                <a:cs typeface="Times New Roman"/>
              </a:rPr>
              <a:t>F</a:t>
            </a:r>
            <a:r>
              <a:rPr sz="3600" spc="-75" dirty="0">
                <a:latin typeface="Times New Roman"/>
                <a:cs typeface="Times New Roman"/>
              </a:rPr>
              <a:t> </a:t>
            </a:r>
            <a:r>
              <a:rPr sz="3600" spc="-20" dirty="0">
                <a:latin typeface="Times New Roman"/>
                <a:cs typeface="Times New Roman"/>
              </a:rPr>
              <a:t>abeling</a:t>
            </a:r>
            <a:r>
              <a:rPr sz="3600" spc="-204" dirty="0">
                <a:latin typeface="Times New Roman"/>
                <a:cs typeface="Times New Roman"/>
              </a:rPr>
              <a:t> </a:t>
            </a:r>
            <a:r>
              <a:rPr sz="3600" spc="70" dirty="0">
                <a:latin typeface="Times New Roman"/>
                <a:cs typeface="Times New Roman"/>
              </a:rPr>
              <a:t>for</a:t>
            </a:r>
            <a:r>
              <a:rPr sz="3600" spc="-11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the</a:t>
            </a:r>
            <a:r>
              <a:rPr sz="3600" spc="-10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detection</a:t>
            </a:r>
            <a:r>
              <a:rPr sz="3600" spc="65" dirty="0">
                <a:latin typeface="Times New Roman"/>
                <a:cs typeface="Times New Roman"/>
              </a:rPr>
              <a:t> </a:t>
            </a:r>
            <a:r>
              <a:rPr sz="3600" spc="-215" dirty="0">
                <a:latin typeface="Times New Roman"/>
                <a:cs typeface="Times New Roman"/>
              </a:rPr>
              <a:t>of</a:t>
            </a:r>
            <a:r>
              <a:rPr sz="3600" spc="-25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fragments</a:t>
            </a:r>
            <a:endParaRPr sz="3600">
              <a:latin typeface="Times New Roman"/>
              <a:cs typeface="Times New Roman"/>
            </a:endParaRPr>
          </a:p>
          <a:p>
            <a:pPr marL="708660" indent="-678180">
              <a:lnSpc>
                <a:spcPts val="4065"/>
              </a:lnSpc>
              <a:buAutoNum type="arabicPeriod"/>
              <a:tabLst>
                <a:tab pos="708660" algn="l"/>
              </a:tabLst>
            </a:pPr>
            <a:r>
              <a:rPr sz="3500" spc="50" dirty="0">
                <a:latin typeface="Times New Roman"/>
                <a:cs typeface="Times New Roman"/>
              </a:rPr>
              <a:t>Chain</a:t>
            </a:r>
            <a:r>
              <a:rPr sz="3500" spc="245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termination</a:t>
            </a:r>
            <a:r>
              <a:rPr sz="3500" spc="54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using</a:t>
            </a:r>
            <a:r>
              <a:rPr sz="3500" spc="140" dirty="0">
                <a:latin typeface="Times New Roman"/>
                <a:cs typeface="Times New Roman"/>
              </a:rPr>
              <a:t> </a:t>
            </a:r>
            <a:r>
              <a:rPr sz="3500" spc="-10" dirty="0">
                <a:latin typeface="Times New Roman"/>
                <a:cs typeface="Times New Roman"/>
              </a:rPr>
              <a:t>ddNTPs</a:t>
            </a:r>
            <a:endParaRPr sz="3500">
              <a:latin typeface="Times New Roman"/>
              <a:cs typeface="Times New Roman"/>
            </a:endParaRPr>
          </a:p>
          <a:p>
            <a:pPr marL="704215" indent="-671830">
              <a:lnSpc>
                <a:spcPts val="4079"/>
              </a:lnSpc>
              <a:buAutoNum type="arabicPeriod"/>
              <a:tabLst>
                <a:tab pos="704215" algn="l"/>
              </a:tabLst>
            </a:pPr>
            <a:r>
              <a:rPr sz="3550" spc="-10" dirty="0">
                <a:latin typeface="Times New Roman"/>
                <a:cs typeface="Times New Roman"/>
              </a:rPr>
              <a:t>Resolution</a:t>
            </a:r>
            <a:r>
              <a:rPr sz="3550" spc="145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on</a:t>
            </a:r>
            <a:r>
              <a:rPr sz="3550" spc="-170" dirty="0">
                <a:latin typeface="Times New Roman"/>
                <a:cs typeface="Times New Roman"/>
              </a:rPr>
              <a:t> </a:t>
            </a:r>
            <a:r>
              <a:rPr sz="3550" spc="60" dirty="0">
                <a:latin typeface="Times New Roman"/>
                <a:cs typeface="Times New Roman"/>
              </a:rPr>
              <a:t>denaturing</a:t>
            </a:r>
            <a:r>
              <a:rPr sz="3550" spc="15" dirty="0">
                <a:latin typeface="Times New Roman"/>
                <a:cs typeface="Times New Roman"/>
              </a:rPr>
              <a:t> </a:t>
            </a:r>
            <a:r>
              <a:rPr sz="3550" spc="-20" dirty="0">
                <a:latin typeface="Times New Roman"/>
                <a:cs typeface="Times New Roman"/>
              </a:rPr>
              <a:t>PAGE</a:t>
            </a:r>
            <a:endParaRPr sz="3550">
              <a:latin typeface="Times New Roman"/>
              <a:cs typeface="Times New Roman"/>
            </a:endParaRPr>
          </a:p>
          <a:p>
            <a:pPr marL="695325" indent="-660400">
              <a:lnSpc>
                <a:spcPts val="4215"/>
              </a:lnSpc>
              <a:buAutoNum type="arabicPeriod"/>
              <a:tabLst>
                <a:tab pos="695325" algn="l"/>
              </a:tabLst>
            </a:pPr>
            <a:r>
              <a:rPr sz="3600" spc="-50" dirty="0">
                <a:latin typeface="Times New Roman"/>
                <a:cs typeface="Times New Roman"/>
              </a:rPr>
              <a:t>Visualization</a:t>
            </a:r>
            <a:r>
              <a:rPr sz="3600" spc="65" dirty="0">
                <a:latin typeface="Times New Roman"/>
                <a:cs typeface="Times New Roman"/>
              </a:rPr>
              <a:t> </a:t>
            </a:r>
            <a:r>
              <a:rPr sz="3600" spc="-20" dirty="0">
                <a:latin typeface="Times New Roman"/>
                <a:cs typeface="Times New Roman"/>
              </a:rPr>
              <a:t>of</a:t>
            </a:r>
            <a:r>
              <a:rPr sz="3600" spc="1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bands</a:t>
            </a:r>
            <a:r>
              <a:rPr sz="3600" spc="-5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by</a:t>
            </a:r>
            <a:r>
              <a:rPr sz="3600" spc="-170" dirty="0">
                <a:latin typeface="Times New Roman"/>
                <a:cs typeface="Times New Roman"/>
              </a:rPr>
              <a:t> </a:t>
            </a:r>
            <a:r>
              <a:rPr sz="3600" spc="50" dirty="0">
                <a:latin typeface="Times New Roman"/>
                <a:cs typeface="Times New Roman"/>
              </a:rPr>
              <a:t>autoradiography</a:t>
            </a:r>
            <a:endParaRPr sz="3600">
              <a:latin typeface="Times New Roman"/>
              <a:cs typeface="Times New Roman"/>
            </a:endParaRPr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oter Placeholder 6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91969" y="876652"/>
            <a:ext cx="4883150" cy="574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3600" i="0" dirty="0"/>
              <a:t>t</a:t>
            </a:r>
            <a:r>
              <a:rPr sz="3600" i="0" spc="-310" dirty="0"/>
              <a:t> </a:t>
            </a:r>
            <a:r>
              <a:rPr sz="3600" i="0" spc="-135" dirty="0"/>
              <a:t>e</a:t>
            </a:r>
            <a:r>
              <a:rPr sz="3600" i="0" spc="-385" dirty="0"/>
              <a:t> </a:t>
            </a:r>
            <a:r>
              <a:rPr sz="3600" i="0" dirty="0"/>
              <a:t>m</a:t>
            </a:r>
            <a:r>
              <a:rPr sz="3600" i="0" spc="-170" dirty="0"/>
              <a:t> </a:t>
            </a:r>
            <a:r>
              <a:rPr sz="3600" i="0" spc="70" dirty="0"/>
              <a:t>p</a:t>
            </a:r>
            <a:r>
              <a:rPr sz="3600" i="0" spc="-495" dirty="0"/>
              <a:t> </a:t>
            </a:r>
            <a:r>
              <a:rPr sz="3600" i="0" spc="-180" dirty="0"/>
              <a:t>I</a:t>
            </a:r>
            <a:r>
              <a:rPr sz="3600" i="0" spc="-370" dirty="0"/>
              <a:t> </a:t>
            </a:r>
            <a:r>
              <a:rPr sz="3600" i="0" spc="95" dirty="0"/>
              <a:t>a</a:t>
            </a:r>
            <a:r>
              <a:rPr sz="3600" i="0" spc="-220" dirty="0"/>
              <a:t> </a:t>
            </a:r>
            <a:r>
              <a:rPr sz="3600" i="0" dirty="0"/>
              <a:t>t</a:t>
            </a:r>
            <a:r>
              <a:rPr sz="3600" i="0" spc="-310" dirty="0"/>
              <a:t> </a:t>
            </a:r>
            <a:r>
              <a:rPr sz="3600" i="0" dirty="0"/>
              <a:t>e</a:t>
            </a:r>
            <a:r>
              <a:rPr sz="3600" i="0" spc="-50" dirty="0"/>
              <a:t> </a:t>
            </a:r>
            <a:r>
              <a:rPr sz="3600" i="0" spc="135" dirty="0"/>
              <a:t>Dna</a:t>
            </a:r>
            <a:r>
              <a:rPr sz="3600" i="0" spc="445" dirty="0"/>
              <a:t> </a:t>
            </a:r>
            <a:r>
              <a:rPr sz="3600" i="0" spc="225" dirty="0"/>
              <a:t>(ssDna)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2922174" y="1934633"/>
            <a:ext cx="11412855" cy="6644768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339090" marR="5080" indent="-327025">
              <a:lnSpc>
                <a:spcPts val="3100"/>
              </a:lnSpc>
              <a:spcBef>
                <a:spcPts val="535"/>
              </a:spcBef>
              <a:buChar char="•"/>
              <a:tabLst>
                <a:tab pos="349885" algn="l"/>
                <a:tab pos="8091805" algn="l"/>
              </a:tabLst>
            </a:pPr>
            <a:r>
              <a:rPr sz="2900" dirty="0">
                <a:latin typeface="Times New Roman"/>
                <a:cs typeface="Times New Roman"/>
              </a:rPr>
              <a:t>The</a:t>
            </a:r>
            <a:r>
              <a:rPr sz="2900" spc="-145" dirty="0">
                <a:latin typeface="Times New Roman"/>
                <a:cs typeface="Times New Roman"/>
              </a:rPr>
              <a:t> </a:t>
            </a:r>
            <a:r>
              <a:rPr sz="2900" spc="-45" dirty="0">
                <a:latin typeface="Times New Roman"/>
                <a:cs typeface="Times New Roman"/>
              </a:rPr>
              <a:t>template</a:t>
            </a:r>
            <a:r>
              <a:rPr sz="2900" spc="-12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for</a:t>
            </a:r>
            <a:r>
              <a:rPr sz="2900" spc="-14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a</a:t>
            </a:r>
            <a:r>
              <a:rPr sz="2900" spc="-18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chain</a:t>
            </a:r>
            <a:r>
              <a:rPr sz="2900" spc="-25" dirty="0">
                <a:latin typeface="Times New Roman"/>
                <a:cs typeface="Times New Roman"/>
              </a:rPr>
              <a:t> </a:t>
            </a:r>
            <a:r>
              <a:rPr sz="2900" spc="-40" dirty="0">
                <a:latin typeface="Times New Roman"/>
                <a:cs typeface="Times New Roman"/>
              </a:rPr>
              <a:t>termination</a:t>
            </a:r>
            <a:r>
              <a:rPr sz="2900" spc="10" dirty="0">
                <a:latin typeface="Times New Roman"/>
                <a:cs typeface="Times New Roman"/>
              </a:rPr>
              <a:t> </a:t>
            </a:r>
            <a:r>
              <a:rPr sz="2900" spc="-35" dirty="0">
                <a:latin typeface="Times New Roman"/>
                <a:cs typeface="Times New Roman"/>
              </a:rPr>
              <a:t>experiment</a:t>
            </a:r>
            <a:r>
              <a:rPr sz="2900" spc="1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is</a:t>
            </a:r>
            <a:r>
              <a:rPr sz="2900" spc="-105" dirty="0">
                <a:latin typeface="Times New Roman"/>
                <a:cs typeface="Times New Roman"/>
              </a:rPr>
              <a:t> </a:t>
            </a:r>
            <a:r>
              <a:rPr sz="2900" spc="-50" dirty="0">
                <a:latin typeface="Times New Roman"/>
                <a:cs typeface="Times New Roman"/>
              </a:rPr>
              <a:t>a</a:t>
            </a:r>
            <a:r>
              <a:rPr sz="2900" dirty="0">
                <a:latin typeface="Times New Roman"/>
                <a:cs typeface="Times New Roman"/>
              </a:rPr>
              <a:t>	</a:t>
            </a:r>
            <a:r>
              <a:rPr sz="2900" spc="-40" dirty="0">
                <a:latin typeface="Times New Roman"/>
                <a:cs typeface="Times New Roman"/>
              </a:rPr>
              <a:t>single-</a:t>
            </a:r>
            <a:r>
              <a:rPr sz="2900" spc="-35" dirty="0">
                <a:latin typeface="Times New Roman"/>
                <a:cs typeface="Times New Roman"/>
              </a:rPr>
              <a:t>stranded</a:t>
            </a:r>
            <a:r>
              <a:rPr sz="2900" spc="-70" dirty="0">
                <a:latin typeface="Times New Roman"/>
                <a:cs typeface="Times New Roman"/>
              </a:rPr>
              <a:t> </a:t>
            </a:r>
            <a:r>
              <a:rPr sz="2900" spc="-145" dirty="0">
                <a:latin typeface="Times New Roman"/>
                <a:cs typeface="Times New Roman"/>
              </a:rPr>
              <a:t>versiDn 	</a:t>
            </a:r>
            <a:r>
              <a:rPr sz="2900" dirty="0">
                <a:latin typeface="Times New Roman"/>
                <a:cs typeface="Times New Roman"/>
              </a:rPr>
              <a:t>of</a:t>
            </a:r>
            <a:r>
              <a:rPr sz="2900" spc="-80" dirty="0">
                <a:latin typeface="Times New Roman"/>
                <a:cs typeface="Times New Roman"/>
              </a:rPr>
              <a:t> </a:t>
            </a:r>
            <a:r>
              <a:rPr sz="2900" spc="-20" dirty="0">
                <a:latin typeface="Times New Roman"/>
                <a:cs typeface="Times New Roman"/>
              </a:rPr>
              <a:t>the</a:t>
            </a:r>
            <a:r>
              <a:rPr sz="2900" spc="-160" dirty="0">
                <a:latin typeface="Times New Roman"/>
                <a:cs typeface="Times New Roman"/>
              </a:rPr>
              <a:t> </a:t>
            </a:r>
            <a:r>
              <a:rPr sz="2900" spc="-25" dirty="0">
                <a:latin typeface="Times New Roman"/>
                <a:cs typeface="Times New Roman"/>
              </a:rPr>
              <a:t>DNA</a:t>
            </a:r>
            <a:r>
              <a:rPr sz="2900" spc="-95" dirty="0">
                <a:latin typeface="Times New Roman"/>
                <a:cs typeface="Times New Roman"/>
              </a:rPr>
              <a:t> </a:t>
            </a:r>
            <a:r>
              <a:rPr sz="2900" spc="-55" dirty="0">
                <a:latin typeface="Times New Roman"/>
                <a:cs typeface="Times New Roman"/>
              </a:rPr>
              <a:t>molecule</a:t>
            </a:r>
            <a:r>
              <a:rPr sz="2900" spc="-1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to</a:t>
            </a:r>
            <a:r>
              <a:rPr sz="2900" spc="-18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be</a:t>
            </a:r>
            <a:r>
              <a:rPr sz="2900" spc="-180" dirty="0">
                <a:latin typeface="Times New Roman"/>
                <a:cs typeface="Times New Roman"/>
              </a:rPr>
              <a:t> </a:t>
            </a:r>
            <a:r>
              <a:rPr sz="2900" spc="-45" dirty="0">
                <a:latin typeface="Times New Roman"/>
                <a:cs typeface="Times New Roman"/>
              </a:rPr>
              <a:t>sequenced. </a:t>
            </a:r>
            <a:r>
              <a:rPr sz="2900" dirty="0">
                <a:latin typeface="Times New Roman"/>
                <a:cs typeface="Times New Roman"/>
              </a:rPr>
              <a:t>There</a:t>
            </a:r>
            <a:r>
              <a:rPr sz="2900" spc="-125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are</a:t>
            </a:r>
            <a:r>
              <a:rPr sz="2900" spc="-185" dirty="0">
                <a:latin typeface="Times New Roman"/>
                <a:cs typeface="Times New Roman"/>
              </a:rPr>
              <a:t> </a:t>
            </a:r>
            <a:r>
              <a:rPr sz="2900" spc="-25" dirty="0">
                <a:latin typeface="Times New Roman"/>
                <a:cs typeface="Times New Roman"/>
              </a:rPr>
              <a:t>several</a:t>
            </a:r>
            <a:r>
              <a:rPr sz="2900" spc="15" dirty="0">
                <a:latin typeface="Times New Roman"/>
                <a:cs typeface="Times New Roman"/>
              </a:rPr>
              <a:t> </a:t>
            </a:r>
            <a:r>
              <a:rPr sz="2900" spc="-50" dirty="0">
                <a:latin typeface="Times New Roman"/>
                <a:cs typeface="Times New Roman"/>
              </a:rPr>
              <a:t>ways</a:t>
            </a:r>
            <a:r>
              <a:rPr sz="2900" spc="-12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in</a:t>
            </a:r>
            <a:r>
              <a:rPr sz="2900" spc="-45" dirty="0">
                <a:latin typeface="Times New Roman"/>
                <a:cs typeface="Times New Roman"/>
              </a:rPr>
              <a:t> </a:t>
            </a:r>
            <a:r>
              <a:rPr sz="2900" spc="-55" dirty="0">
                <a:latin typeface="Times New Roman"/>
                <a:cs typeface="Times New Roman"/>
              </a:rPr>
              <a:t>which</a:t>
            </a:r>
            <a:r>
              <a:rPr sz="2900" spc="-75" dirty="0">
                <a:latin typeface="Times New Roman"/>
                <a:cs typeface="Times New Roman"/>
              </a:rPr>
              <a:t> </a:t>
            </a:r>
            <a:r>
              <a:rPr sz="2900" spc="-20" dirty="0">
                <a:latin typeface="Times New Roman"/>
                <a:cs typeface="Times New Roman"/>
              </a:rPr>
              <a:t>this 	</a:t>
            </a:r>
            <a:r>
              <a:rPr sz="2900" dirty="0">
                <a:latin typeface="Times New Roman"/>
                <a:cs typeface="Times New Roman"/>
              </a:rPr>
              <a:t>can</a:t>
            </a:r>
            <a:r>
              <a:rPr sz="2900" spc="-9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be</a:t>
            </a:r>
            <a:r>
              <a:rPr sz="2900" spc="-170" dirty="0">
                <a:latin typeface="Times New Roman"/>
                <a:cs typeface="Times New Roman"/>
              </a:rPr>
              <a:t> </a:t>
            </a:r>
            <a:r>
              <a:rPr sz="2900" spc="-10" dirty="0">
                <a:latin typeface="Times New Roman"/>
                <a:cs typeface="Times New Roman"/>
              </a:rPr>
              <a:t>Obtained;</a:t>
            </a:r>
            <a:endParaRPr sz="2900">
              <a:latin typeface="Times New Roman"/>
              <a:cs typeface="Times New Roman"/>
            </a:endParaRPr>
          </a:p>
          <a:p>
            <a:pPr>
              <a:spcBef>
                <a:spcPts val="2195"/>
              </a:spcBef>
              <a:buFont typeface="Times New Roman"/>
              <a:buChar char="•"/>
            </a:pPr>
            <a:endParaRPr sz="2900">
              <a:latin typeface="Times New Roman"/>
              <a:cs typeface="Times New Roman"/>
            </a:endParaRPr>
          </a:p>
          <a:p>
            <a:pPr marL="336550" indent="-315595">
              <a:buChar char="•"/>
              <a:tabLst>
                <a:tab pos="336550" algn="l"/>
              </a:tabLst>
            </a:pPr>
            <a:r>
              <a:rPr sz="3500" dirty="0">
                <a:latin typeface="Times New Roman"/>
                <a:cs typeface="Times New Roman"/>
              </a:rPr>
              <a:t>The</a:t>
            </a:r>
            <a:r>
              <a:rPr sz="3500" spc="-175" dirty="0">
                <a:latin typeface="Times New Roman"/>
                <a:cs typeface="Times New Roman"/>
              </a:rPr>
              <a:t> </a:t>
            </a:r>
            <a:r>
              <a:rPr sz="3500" spc="-55" dirty="0">
                <a:latin typeface="Times New Roman"/>
                <a:cs typeface="Times New Roman"/>
              </a:rPr>
              <a:t>DNA</a:t>
            </a:r>
            <a:r>
              <a:rPr sz="3500" spc="-15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can</a:t>
            </a:r>
            <a:r>
              <a:rPr sz="3500" spc="-6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be</a:t>
            </a:r>
            <a:r>
              <a:rPr sz="3500" spc="-145" dirty="0">
                <a:latin typeface="Times New Roman"/>
                <a:cs typeface="Times New Roman"/>
              </a:rPr>
              <a:t> </a:t>
            </a:r>
            <a:r>
              <a:rPr sz="3500" spc="-20" dirty="0">
                <a:latin typeface="Times New Roman"/>
                <a:cs typeface="Times New Roman"/>
              </a:rPr>
              <a:t>cloned</a:t>
            </a:r>
            <a:r>
              <a:rPr sz="3500" spc="-7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in</a:t>
            </a:r>
            <a:r>
              <a:rPr sz="3500" spc="-195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a</a:t>
            </a:r>
            <a:r>
              <a:rPr sz="3500" spc="-80" dirty="0">
                <a:latin typeface="Times New Roman"/>
                <a:cs typeface="Times New Roman"/>
              </a:rPr>
              <a:t> </a:t>
            </a:r>
            <a:r>
              <a:rPr sz="3500" spc="50" dirty="0">
                <a:latin typeface="Times New Roman"/>
                <a:cs typeface="Times New Roman"/>
              </a:rPr>
              <a:t>plas%d</a:t>
            </a:r>
            <a:r>
              <a:rPr sz="3500" spc="-220" dirty="0">
                <a:latin typeface="Times New Roman"/>
                <a:cs typeface="Times New Roman"/>
              </a:rPr>
              <a:t> </a:t>
            </a:r>
            <a:r>
              <a:rPr sz="3500" spc="-10" dirty="0">
                <a:latin typeface="Times New Roman"/>
                <a:cs typeface="Times New Roman"/>
              </a:rPr>
              <a:t>vector.</a:t>
            </a:r>
            <a:endParaRPr sz="3500">
              <a:latin typeface="Times New Roman"/>
              <a:cs typeface="Times New Roman"/>
            </a:endParaRPr>
          </a:p>
          <a:p>
            <a:pPr>
              <a:spcBef>
                <a:spcPts val="2375"/>
              </a:spcBef>
              <a:buFont typeface="Times New Roman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438150" indent="-417195">
              <a:buChar char="•"/>
              <a:tabLst>
                <a:tab pos="438150" algn="l"/>
                <a:tab pos="8906510" algn="l"/>
              </a:tabLst>
            </a:pPr>
            <a:r>
              <a:rPr sz="3500" dirty="0">
                <a:latin typeface="Times New Roman"/>
                <a:cs typeface="Times New Roman"/>
              </a:rPr>
              <a:t>The</a:t>
            </a:r>
            <a:r>
              <a:rPr sz="3500" spc="-200" dirty="0">
                <a:latin typeface="Times New Roman"/>
                <a:cs typeface="Times New Roman"/>
              </a:rPr>
              <a:t> </a:t>
            </a:r>
            <a:r>
              <a:rPr sz="3500" spc="-55" dirty="0">
                <a:latin typeface="Times New Roman"/>
                <a:cs typeface="Times New Roman"/>
              </a:rPr>
              <a:t>DNA</a:t>
            </a:r>
            <a:r>
              <a:rPr sz="3500" spc="-165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can</a:t>
            </a:r>
            <a:r>
              <a:rPr sz="3500" spc="-95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be</a:t>
            </a:r>
            <a:r>
              <a:rPr sz="3500" spc="-180" dirty="0">
                <a:latin typeface="Times New Roman"/>
                <a:cs typeface="Times New Roman"/>
              </a:rPr>
              <a:t> </a:t>
            </a:r>
            <a:r>
              <a:rPr sz="3500" spc="-20" dirty="0">
                <a:latin typeface="Times New Roman"/>
                <a:cs typeface="Times New Roman"/>
              </a:rPr>
              <a:t>cloned</a:t>
            </a:r>
            <a:r>
              <a:rPr sz="3500" spc="-10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in</a:t>
            </a:r>
            <a:r>
              <a:rPr sz="3500" spc="-22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a</a:t>
            </a:r>
            <a:r>
              <a:rPr sz="3500" spc="-114" dirty="0">
                <a:latin typeface="Times New Roman"/>
                <a:cs typeface="Times New Roman"/>
              </a:rPr>
              <a:t> </a:t>
            </a:r>
            <a:r>
              <a:rPr sz="3500" spc="-25" dirty="0">
                <a:latin typeface="Times New Roman"/>
                <a:cs typeface="Times New Roman"/>
              </a:rPr>
              <a:t>bactenophage</a:t>
            </a:r>
            <a:r>
              <a:rPr sz="3500" spc="90" dirty="0">
                <a:latin typeface="Times New Roman"/>
                <a:cs typeface="Times New Roman"/>
              </a:rPr>
              <a:t> </a:t>
            </a:r>
            <a:r>
              <a:rPr sz="3500" spc="-25" dirty="0">
                <a:latin typeface="Times New Roman"/>
                <a:cs typeface="Times New Roman"/>
              </a:rPr>
              <a:t>Ml3</a:t>
            </a:r>
            <a:r>
              <a:rPr sz="3500" dirty="0">
                <a:latin typeface="Times New Roman"/>
                <a:cs typeface="Times New Roman"/>
              </a:rPr>
              <a:t>	</a:t>
            </a:r>
            <a:r>
              <a:rPr sz="3500" spc="-10" dirty="0">
                <a:latin typeface="Times New Roman"/>
                <a:cs typeface="Times New Roman"/>
              </a:rPr>
              <a:t>vector.</a:t>
            </a:r>
            <a:endParaRPr sz="3500">
              <a:latin typeface="Times New Roman"/>
              <a:cs typeface="Times New Roman"/>
            </a:endParaRPr>
          </a:p>
          <a:p>
            <a:pPr>
              <a:spcBef>
                <a:spcPts val="2175"/>
              </a:spcBef>
              <a:buFont typeface="Times New Roman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438150" indent="-417195">
              <a:buChar char="•"/>
              <a:tabLst>
                <a:tab pos="438150" algn="l"/>
              </a:tabLst>
            </a:pPr>
            <a:r>
              <a:rPr sz="3500" dirty="0">
                <a:latin typeface="Times New Roman"/>
                <a:cs typeface="Times New Roman"/>
              </a:rPr>
              <a:t>The</a:t>
            </a:r>
            <a:r>
              <a:rPr sz="3500" spc="-220" dirty="0">
                <a:latin typeface="Times New Roman"/>
                <a:cs typeface="Times New Roman"/>
              </a:rPr>
              <a:t> </a:t>
            </a:r>
            <a:r>
              <a:rPr sz="3500" spc="-55" dirty="0">
                <a:latin typeface="Times New Roman"/>
                <a:cs typeface="Times New Roman"/>
              </a:rPr>
              <a:t>DNA</a:t>
            </a:r>
            <a:r>
              <a:rPr sz="3500" spc="-165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can</a:t>
            </a:r>
            <a:r>
              <a:rPr sz="3500" spc="-13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be</a:t>
            </a:r>
            <a:r>
              <a:rPr sz="3500" spc="-165" dirty="0">
                <a:latin typeface="Times New Roman"/>
                <a:cs typeface="Times New Roman"/>
              </a:rPr>
              <a:t> </a:t>
            </a:r>
            <a:r>
              <a:rPr sz="3500" spc="-20" dirty="0">
                <a:latin typeface="Times New Roman"/>
                <a:cs typeface="Times New Roman"/>
              </a:rPr>
              <a:t>cloned</a:t>
            </a:r>
            <a:r>
              <a:rPr sz="3500" spc="-8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in</a:t>
            </a:r>
            <a:r>
              <a:rPr sz="3500" spc="-210" dirty="0">
                <a:latin typeface="Times New Roman"/>
                <a:cs typeface="Times New Roman"/>
              </a:rPr>
              <a:t> </a:t>
            </a:r>
            <a:r>
              <a:rPr sz="3500" spc="-70" dirty="0">
                <a:latin typeface="Times New Roman"/>
                <a:cs typeface="Times New Roman"/>
              </a:rPr>
              <a:t>a</a:t>
            </a:r>
            <a:r>
              <a:rPr sz="3500" spc="-229" dirty="0">
                <a:latin typeface="Times New Roman"/>
                <a:cs typeface="Times New Roman"/>
              </a:rPr>
              <a:t> </a:t>
            </a:r>
            <a:r>
              <a:rPr sz="3500" spc="-10" dirty="0">
                <a:latin typeface="Times New Roman"/>
                <a:cs typeface="Times New Roman"/>
              </a:rPr>
              <a:t>phage%d.</a:t>
            </a:r>
            <a:endParaRPr sz="3500">
              <a:latin typeface="Times New Roman"/>
              <a:cs typeface="Times New Roman"/>
            </a:endParaRPr>
          </a:p>
          <a:p>
            <a:pPr>
              <a:spcBef>
                <a:spcPts val="2275"/>
              </a:spcBef>
              <a:buFont typeface="Times New Roman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457200" indent="-436245">
              <a:buChar char="•"/>
              <a:tabLst>
                <a:tab pos="457200" algn="l"/>
              </a:tabLst>
            </a:pPr>
            <a:r>
              <a:rPr sz="3500" spc="-60" dirty="0">
                <a:latin typeface="Times New Roman"/>
                <a:cs typeface="Times New Roman"/>
              </a:rPr>
              <a:t>PCR</a:t>
            </a:r>
            <a:r>
              <a:rPr sz="3500" spc="-7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can</a:t>
            </a:r>
            <a:r>
              <a:rPr sz="3500" spc="-9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be</a:t>
            </a:r>
            <a:r>
              <a:rPr sz="3500" spc="100" dirty="0">
                <a:latin typeface="Times New Roman"/>
                <a:cs typeface="Times New Roman"/>
              </a:rPr>
              <a:t> </a:t>
            </a:r>
            <a:r>
              <a:rPr sz="3500" spc="-45" dirty="0">
                <a:latin typeface="Times New Roman"/>
                <a:cs typeface="Times New Roman"/>
              </a:rPr>
              <a:t>used</a:t>
            </a:r>
            <a:r>
              <a:rPr sz="3500" spc="3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to</a:t>
            </a:r>
            <a:r>
              <a:rPr sz="3500" spc="-50" dirty="0">
                <a:latin typeface="Times New Roman"/>
                <a:cs typeface="Times New Roman"/>
              </a:rPr>
              <a:t> </a:t>
            </a:r>
            <a:r>
              <a:rPr sz="3500" spc="-40" dirty="0">
                <a:latin typeface="Times New Roman"/>
                <a:cs typeface="Times New Roman"/>
              </a:rPr>
              <a:t>generate</a:t>
            </a:r>
            <a:r>
              <a:rPr sz="3500" spc="11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single-standed</a:t>
            </a:r>
            <a:r>
              <a:rPr sz="3500" spc="-290" dirty="0">
                <a:latin typeface="Times New Roman"/>
                <a:cs typeface="Times New Roman"/>
              </a:rPr>
              <a:t> </a:t>
            </a:r>
            <a:r>
              <a:rPr sz="3500" spc="-20" dirty="0">
                <a:latin typeface="Times New Roman"/>
                <a:cs typeface="Times New Roman"/>
              </a:rPr>
              <a:t>DNA.</a:t>
            </a:r>
            <a:endParaRPr sz="3500">
              <a:latin typeface="Times New Roman"/>
              <a:cs typeface="Times New Roman"/>
            </a:endParaRPr>
          </a:p>
        </p:txBody>
      </p:sp>
      <p:pic>
        <p:nvPicPr>
          <p:cNvPr id="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23691" y="1529997"/>
            <a:ext cx="11398250" cy="6703374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512445" marR="272415" indent="-500380">
              <a:lnSpc>
                <a:spcPts val="3300"/>
              </a:lnSpc>
              <a:spcBef>
                <a:spcPts val="860"/>
              </a:spcBef>
              <a:buChar char="•"/>
              <a:tabLst>
                <a:tab pos="520065" algn="l"/>
              </a:tabLst>
            </a:pPr>
            <a:r>
              <a:rPr sz="3400" spc="-25" dirty="0">
                <a:latin typeface="Cambria"/>
                <a:cs typeface="Cambria"/>
              </a:rPr>
              <a:t>The</a:t>
            </a:r>
            <a:r>
              <a:rPr sz="3400" spc="-165" dirty="0">
                <a:latin typeface="Cambria"/>
                <a:cs typeface="Cambria"/>
              </a:rPr>
              <a:t> </a:t>
            </a:r>
            <a:r>
              <a:rPr sz="3400" spc="-65" dirty="0">
                <a:latin typeface="Cambria"/>
                <a:cs typeface="Cambria"/>
              </a:rPr>
              <a:t>first</a:t>
            </a:r>
            <a:r>
              <a:rPr sz="3400" spc="-15" dirty="0">
                <a:latin typeface="Cambria"/>
                <a:cs typeface="Cambria"/>
              </a:rPr>
              <a:t> </a:t>
            </a:r>
            <a:r>
              <a:rPr sz="3400" spc="-180" dirty="0">
                <a:latin typeface="Cambria"/>
                <a:cs typeface="Cambria"/>
              </a:rPr>
              <a:t>step</a:t>
            </a:r>
            <a:r>
              <a:rPr sz="3400" spc="-10" dirty="0">
                <a:latin typeface="Cambria"/>
                <a:cs typeface="Cambria"/>
              </a:rPr>
              <a:t> </a:t>
            </a:r>
            <a:r>
              <a:rPr sz="3400" dirty="0">
                <a:latin typeface="Cambria"/>
                <a:cs typeface="Cambria"/>
              </a:rPr>
              <a:t>in</a:t>
            </a:r>
            <a:r>
              <a:rPr sz="3400" spc="-135" dirty="0">
                <a:latin typeface="Cambria"/>
                <a:cs typeface="Cambria"/>
              </a:rPr>
              <a:t> </a:t>
            </a:r>
            <a:r>
              <a:rPr sz="3400" spc="-195" dirty="0">
                <a:latin typeface="Cambria"/>
                <a:cs typeface="Cambria"/>
              </a:rPr>
              <a:t>the</a:t>
            </a:r>
            <a:r>
              <a:rPr sz="3400" spc="10" dirty="0">
                <a:latin typeface="Cambria"/>
                <a:cs typeface="Cambria"/>
              </a:rPr>
              <a:t> </a:t>
            </a:r>
            <a:r>
              <a:rPr sz="3400" spc="-55" dirty="0">
                <a:latin typeface="Cambria"/>
                <a:cs typeface="Cambria"/>
              </a:rPr>
              <a:t>copying</a:t>
            </a:r>
            <a:r>
              <a:rPr sz="3400" spc="140" dirty="0">
                <a:latin typeface="Cambria"/>
                <a:cs typeface="Cambria"/>
              </a:rPr>
              <a:t> </a:t>
            </a:r>
            <a:r>
              <a:rPr sz="3400" spc="-135" dirty="0">
                <a:latin typeface="Cambria"/>
                <a:cs typeface="Cambria"/>
              </a:rPr>
              <a:t>process</a:t>
            </a:r>
            <a:r>
              <a:rPr sz="3400" dirty="0">
                <a:latin typeface="Cambria"/>
                <a:cs typeface="Cambria"/>
              </a:rPr>
              <a:t> is</a:t>
            </a:r>
            <a:r>
              <a:rPr sz="3400" spc="15" dirty="0">
                <a:latin typeface="Cambria"/>
                <a:cs typeface="Cambria"/>
              </a:rPr>
              <a:t> </a:t>
            </a:r>
            <a:r>
              <a:rPr sz="3400" spc="-160" dirty="0">
                <a:latin typeface="Cambria"/>
                <a:cs typeface="Cambria"/>
              </a:rPr>
              <a:t>the</a:t>
            </a:r>
            <a:r>
              <a:rPr sz="3400" spc="-30" dirty="0">
                <a:latin typeface="Cambria"/>
                <a:cs typeface="Cambria"/>
              </a:rPr>
              <a:t> </a:t>
            </a:r>
            <a:r>
              <a:rPr sz="3400" spc="-110" dirty="0">
                <a:latin typeface="Cambria"/>
                <a:cs typeface="Cambria"/>
              </a:rPr>
              <a:t>pairing</a:t>
            </a:r>
            <a:r>
              <a:rPr sz="3400" spc="110" dirty="0">
                <a:latin typeface="Cambria"/>
                <a:cs typeface="Cambria"/>
              </a:rPr>
              <a:t> </a:t>
            </a:r>
            <a:r>
              <a:rPr sz="3400" dirty="0">
                <a:latin typeface="Cambria"/>
                <a:cs typeface="Cambria"/>
              </a:rPr>
              <a:t>of</a:t>
            </a:r>
            <a:r>
              <a:rPr sz="3400" spc="10" dirty="0">
                <a:latin typeface="Cambria"/>
                <a:cs typeface="Cambria"/>
              </a:rPr>
              <a:t> </a:t>
            </a:r>
            <a:r>
              <a:rPr sz="3400" dirty="0">
                <a:latin typeface="Cambria"/>
                <a:cs typeface="Cambria"/>
              </a:rPr>
              <a:t>a</a:t>
            </a:r>
            <a:r>
              <a:rPr sz="3400" spc="-170" dirty="0">
                <a:latin typeface="Cambria"/>
                <a:cs typeface="Cambria"/>
              </a:rPr>
              <a:t> primer 	</a:t>
            </a:r>
            <a:r>
              <a:rPr sz="3400" spc="-130" dirty="0">
                <a:latin typeface="Cambria"/>
                <a:cs typeface="Cambria"/>
              </a:rPr>
              <a:t>with</a:t>
            </a:r>
            <a:r>
              <a:rPr sz="3400" spc="-45" dirty="0">
                <a:latin typeface="Cambria"/>
                <a:cs typeface="Cambria"/>
              </a:rPr>
              <a:t> </a:t>
            </a:r>
            <a:r>
              <a:rPr sz="3400" spc="-245" dirty="0">
                <a:latin typeface="Cambria"/>
                <a:cs typeface="Cambria"/>
              </a:rPr>
              <a:t>the</a:t>
            </a:r>
            <a:r>
              <a:rPr sz="3400" spc="25" dirty="0">
                <a:latin typeface="Cambria"/>
                <a:cs typeface="Cambria"/>
              </a:rPr>
              <a:t> </a:t>
            </a:r>
            <a:r>
              <a:rPr sz="3400" spc="-80" dirty="0">
                <a:latin typeface="Cambria"/>
                <a:cs typeface="Cambria"/>
              </a:rPr>
              <a:t>homologous</a:t>
            </a:r>
            <a:r>
              <a:rPr sz="3400" spc="100" dirty="0">
                <a:latin typeface="Cambria"/>
                <a:cs typeface="Cambria"/>
              </a:rPr>
              <a:t> </a:t>
            </a:r>
            <a:r>
              <a:rPr sz="3400" spc="-165" dirty="0">
                <a:latin typeface="Cambria"/>
                <a:cs typeface="Cambria"/>
              </a:rPr>
              <a:t>sequence</a:t>
            </a:r>
            <a:r>
              <a:rPr sz="3400" spc="30" dirty="0">
                <a:latin typeface="Cambria"/>
                <a:cs typeface="Cambria"/>
              </a:rPr>
              <a:t> </a:t>
            </a:r>
            <a:r>
              <a:rPr sz="3400" dirty="0">
                <a:latin typeface="Cambria"/>
                <a:cs typeface="Cambria"/>
              </a:rPr>
              <a:t>on</a:t>
            </a:r>
            <a:r>
              <a:rPr sz="3400" spc="-5" dirty="0">
                <a:latin typeface="Cambria"/>
                <a:cs typeface="Cambria"/>
              </a:rPr>
              <a:t> </a:t>
            </a:r>
            <a:r>
              <a:rPr sz="3400" dirty="0">
                <a:latin typeface="Cambria"/>
                <a:cs typeface="Cambria"/>
              </a:rPr>
              <a:t>a</a:t>
            </a:r>
            <a:r>
              <a:rPr sz="3400" spc="-45" dirty="0">
                <a:latin typeface="Cambria"/>
                <a:cs typeface="Cambria"/>
              </a:rPr>
              <a:t> </a:t>
            </a:r>
            <a:r>
              <a:rPr sz="3400" spc="-165" dirty="0">
                <a:latin typeface="Cambria"/>
                <a:cs typeface="Cambria"/>
              </a:rPr>
              <a:t>segment</a:t>
            </a:r>
            <a:r>
              <a:rPr sz="3400" spc="50" dirty="0">
                <a:latin typeface="Cambria"/>
                <a:cs typeface="Cambria"/>
              </a:rPr>
              <a:t> </a:t>
            </a:r>
            <a:r>
              <a:rPr sz="3400" dirty="0">
                <a:latin typeface="Cambria"/>
                <a:cs typeface="Cambria"/>
              </a:rPr>
              <a:t>of</a:t>
            </a:r>
            <a:r>
              <a:rPr sz="3400" spc="-55" dirty="0">
                <a:latin typeface="Cambria"/>
                <a:cs typeface="Cambria"/>
              </a:rPr>
              <a:t> </a:t>
            </a:r>
            <a:r>
              <a:rPr sz="3400" spc="140" dirty="0">
                <a:latin typeface="Cambria"/>
                <a:cs typeface="Cambria"/>
              </a:rPr>
              <a:t>DNA.</a:t>
            </a:r>
            <a:endParaRPr sz="3400">
              <a:latin typeface="Cambria"/>
              <a:cs typeface="Cambria"/>
            </a:endParaRPr>
          </a:p>
          <a:p>
            <a:pPr>
              <a:spcBef>
                <a:spcPts val="1515"/>
              </a:spcBef>
              <a:buFont typeface="Cambria"/>
              <a:buChar char="•"/>
            </a:pPr>
            <a:endParaRPr sz="3400">
              <a:latin typeface="Cambria"/>
              <a:cs typeface="Cambria"/>
            </a:endParaRPr>
          </a:p>
          <a:p>
            <a:pPr marL="501015" marR="629920" indent="-488950">
              <a:lnSpc>
                <a:spcPts val="3300"/>
              </a:lnSpc>
              <a:buChar char="•"/>
              <a:tabLst>
                <a:tab pos="518795" algn="l"/>
              </a:tabLst>
            </a:pPr>
            <a:r>
              <a:rPr sz="3400" spc="215" dirty="0">
                <a:latin typeface="Cambria"/>
                <a:cs typeface="Cambria"/>
              </a:rPr>
              <a:t>DNA</a:t>
            </a:r>
            <a:r>
              <a:rPr sz="3400" spc="-190" dirty="0">
                <a:latin typeface="Cambria"/>
                <a:cs typeface="Cambria"/>
              </a:rPr>
              <a:t> </a:t>
            </a:r>
            <a:r>
              <a:rPr sz="3400" spc="-130" dirty="0">
                <a:latin typeface="Cambria"/>
                <a:cs typeface="Cambria"/>
              </a:rPr>
              <a:t>polymerase</a:t>
            </a:r>
            <a:r>
              <a:rPr sz="3400" spc="-55" dirty="0">
                <a:latin typeface="Cambria"/>
                <a:cs typeface="Cambria"/>
              </a:rPr>
              <a:t> </a:t>
            </a:r>
            <a:r>
              <a:rPr sz="3400" spc="-130" dirty="0">
                <a:latin typeface="Cambria"/>
                <a:cs typeface="Cambria"/>
              </a:rPr>
              <a:t>attaches</a:t>
            </a:r>
            <a:r>
              <a:rPr sz="3400" spc="85" dirty="0">
                <a:latin typeface="Cambria"/>
                <a:cs typeface="Cambria"/>
              </a:rPr>
              <a:t> </a:t>
            </a:r>
            <a:r>
              <a:rPr sz="3400" spc="-50" dirty="0">
                <a:latin typeface="Cambria"/>
                <a:cs typeface="Cambria"/>
              </a:rPr>
              <a:t>to</a:t>
            </a:r>
            <a:r>
              <a:rPr sz="3400" spc="35" dirty="0">
                <a:latin typeface="Cambria"/>
                <a:cs typeface="Cambria"/>
              </a:rPr>
              <a:t> </a:t>
            </a:r>
            <a:r>
              <a:rPr sz="3400" spc="-215" dirty="0">
                <a:latin typeface="Cambria"/>
                <a:cs typeface="Cambria"/>
              </a:rPr>
              <a:t>the</a:t>
            </a:r>
            <a:r>
              <a:rPr sz="3400" spc="30" dirty="0">
                <a:latin typeface="Cambria"/>
                <a:cs typeface="Cambria"/>
              </a:rPr>
              <a:t> </a:t>
            </a:r>
            <a:r>
              <a:rPr sz="3400" spc="-170" dirty="0">
                <a:latin typeface="Cambria"/>
                <a:cs typeface="Cambria"/>
              </a:rPr>
              <a:t>primer</a:t>
            </a:r>
            <a:r>
              <a:rPr sz="3400" spc="45" dirty="0">
                <a:latin typeface="Cambria"/>
                <a:cs typeface="Cambria"/>
              </a:rPr>
              <a:t> </a:t>
            </a:r>
            <a:r>
              <a:rPr sz="3400" spc="-160" dirty="0">
                <a:latin typeface="Cambria"/>
                <a:cs typeface="Cambria"/>
              </a:rPr>
              <a:t>and</a:t>
            </a:r>
            <a:r>
              <a:rPr sz="3400" spc="-30" dirty="0">
                <a:latin typeface="Cambria"/>
                <a:cs typeface="Cambria"/>
              </a:rPr>
              <a:t> </a:t>
            </a:r>
            <a:r>
              <a:rPr sz="3400" spc="-120" dirty="0">
                <a:latin typeface="Cambria"/>
                <a:cs typeface="Cambria"/>
              </a:rPr>
              <a:t>begins</a:t>
            </a:r>
            <a:r>
              <a:rPr sz="3400" spc="-65" dirty="0">
                <a:latin typeface="Cambria"/>
                <a:cs typeface="Cambria"/>
              </a:rPr>
              <a:t> copying 	</a:t>
            </a:r>
            <a:r>
              <a:rPr sz="3400" spc="-200" dirty="0">
                <a:latin typeface="Cambria"/>
                <a:cs typeface="Cambria"/>
              </a:rPr>
              <a:t>the</a:t>
            </a:r>
            <a:r>
              <a:rPr sz="3400" spc="50" dirty="0">
                <a:latin typeface="Cambria"/>
                <a:cs typeface="Cambria"/>
              </a:rPr>
              <a:t> </a:t>
            </a:r>
            <a:r>
              <a:rPr sz="3400" spc="215" dirty="0">
                <a:latin typeface="Cambria"/>
                <a:cs typeface="Cambria"/>
              </a:rPr>
              <a:t>DNA</a:t>
            </a:r>
            <a:r>
              <a:rPr sz="3400" spc="-190" dirty="0">
                <a:latin typeface="Cambria"/>
                <a:cs typeface="Cambria"/>
              </a:rPr>
              <a:t> </a:t>
            </a:r>
            <a:r>
              <a:rPr sz="3400" spc="-50" dirty="0">
                <a:latin typeface="Cambria"/>
                <a:cs typeface="Cambria"/>
              </a:rPr>
              <a:t>strand.</a:t>
            </a:r>
            <a:endParaRPr sz="3400">
              <a:latin typeface="Cambria"/>
              <a:cs typeface="Cambria"/>
            </a:endParaRPr>
          </a:p>
          <a:p>
            <a:pPr>
              <a:spcBef>
                <a:spcPts val="3725"/>
              </a:spcBef>
            </a:pPr>
            <a:endParaRPr sz="3400">
              <a:latin typeface="Cambria"/>
              <a:cs typeface="Cambria"/>
            </a:endParaRPr>
          </a:p>
          <a:p>
            <a:pPr marL="519430" marR="5080" indent="-18415">
              <a:lnSpc>
                <a:spcPct val="79600"/>
              </a:lnSpc>
              <a:tabLst>
                <a:tab pos="1527175" algn="l"/>
                <a:tab pos="3635375" algn="l"/>
                <a:tab pos="4545330" algn="l"/>
                <a:tab pos="11059795" algn="l"/>
              </a:tabLst>
            </a:pPr>
            <a:r>
              <a:rPr sz="3350" spc="-295" dirty="0">
                <a:latin typeface="Cambria"/>
                <a:cs typeface="Cambria"/>
              </a:rPr>
              <a:t>DNA</a:t>
            </a:r>
            <a:r>
              <a:rPr sz="3350" dirty="0">
                <a:latin typeface="Cambria"/>
                <a:cs typeface="Cambria"/>
              </a:rPr>
              <a:t>	</a:t>
            </a:r>
            <a:r>
              <a:rPr sz="3350" spc="-30" dirty="0">
                <a:latin typeface="Cambria"/>
                <a:cs typeface="Cambria"/>
              </a:rPr>
              <a:t>polymerase</a:t>
            </a:r>
            <a:r>
              <a:rPr sz="3350" dirty="0">
                <a:latin typeface="Cambria"/>
                <a:cs typeface="Cambria"/>
              </a:rPr>
              <a:t>	</a:t>
            </a:r>
            <a:r>
              <a:rPr sz="3350" spc="-125" dirty="0">
                <a:latin typeface="Cambria"/>
                <a:cs typeface="Cambria"/>
              </a:rPr>
              <a:t>uses</a:t>
            </a:r>
            <a:r>
              <a:rPr sz="3350" spc="-25" dirty="0">
                <a:latin typeface="Cambria"/>
                <a:cs typeface="Cambria"/>
              </a:rPr>
              <a:t> </a:t>
            </a:r>
            <a:r>
              <a:rPr sz="3350" dirty="0">
                <a:latin typeface="Cambria"/>
                <a:cs typeface="Cambria"/>
              </a:rPr>
              <a:t>a</a:t>
            </a:r>
            <a:r>
              <a:rPr sz="3350" spc="-65" dirty="0">
                <a:latin typeface="Cambria"/>
                <a:cs typeface="Cambria"/>
              </a:rPr>
              <a:t> </a:t>
            </a:r>
            <a:r>
              <a:rPr sz="3350" spc="-95" dirty="0">
                <a:latin typeface="Cambria"/>
                <a:cs typeface="Cambria"/>
              </a:rPr>
              <a:t>mixture</a:t>
            </a:r>
            <a:r>
              <a:rPr sz="3350" spc="40" dirty="0">
                <a:latin typeface="Cambria"/>
                <a:cs typeface="Cambria"/>
              </a:rPr>
              <a:t> </a:t>
            </a:r>
            <a:r>
              <a:rPr sz="3350" dirty="0">
                <a:latin typeface="Cambria"/>
                <a:cs typeface="Cambria"/>
              </a:rPr>
              <a:t>of</a:t>
            </a:r>
            <a:r>
              <a:rPr sz="3350" spc="25" dirty="0">
                <a:latin typeface="Cambria"/>
                <a:cs typeface="Cambria"/>
              </a:rPr>
              <a:t> </a:t>
            </a:r>
            <a:r>
              <a:rPr sz="3350" spc="-50" dirty="0">
                <a:latin typeface="Cambria"/>
                <a:cs typeface="Cambria"/>
              </a:rPr>
              <a:t>nucleotide</a:t>
            </a:r>
            <a:r>
              <a:rPr sz="3350" spc="145" dirty="0">
                <a:latin typeface="Cambria"/>
                <a:cs typeface="Cambria"/>
              </a:rPr>
              <a:t> </a:t>
            </a:r>
            <a:r>
              <a:rPr sz="3350" spc="-75" dirty="0">
                <a:latin typeface="Cambria"/>
                <a:cs typeface="Cambria"/>
              </a:rPr>
              <a:t>triphosphates</a:t>
            </a:r>
            <a:r>
              <a:rPr sz="3350" dirty="0">
                <a:latin typeface="Cambria"/>
                <a:cs typeface="Cambria"/>
              </a:rPr>
              <a:t>	</a:t>
            </a:r>
            <a:r>
              <a:rPr sz="3350" spc="-200" dirty="0">
                <a:latin typeface="Cambria"/>
                <a:cs typeface="Cambria"/>
              </a:rPr>
              <a:t>to </a:t>
            </a:r>
            <a:r>
              <a:rPr sz="3350" spc="-100" dirty="0">
                <a:latin typeface="Cambria"/>
                <a:cs typeface="Cambria"/>
              </a:rPr>
              <a:t>synthesize</a:t>
            </a:r>
            <a:r>
              <a:rPr sz="3350" spc="35" dirty="0">
                <a:latin typeface="Cambria"/>
                <a:cs typeface="Cambria"/>
              </a:rPr>
              <a:t> </a:t>
            </a:r>
            <a:r>
              <a:rPr sz="3350" dirty="0">
                <a:latin typeface="Cambria"/>
                <a:cs typeface="Cambria"/>
              </a:rPr>
              <a:t>a</a:t>
            </a:r>
            <a:r>
              <a:rPr sz="3350" spc="-190" dirty="0">
                <a:latin typeface="Cambria"/>
                <a:cs typeface="Cambria"/>
              </a:rPr>
              <a:t> </a:t>
            </a:r>
            <a:r>
              <a:rPr sz="3350" spc="-150" dirty="0">
                <a:latin typeface="Cambria"/>
                <a:cs typeface="Cambria"/>
              </a:rPr>
              <a:t>new</a:t>
            </a:r>
            <a:r>
              <a:rPr sz="3350" spc="50" dirty="0">
                <a:latin typeface="Cambria"/>
                <a:cs typeface="Cambria"/>
              </a:rPr>
              <a:t> </a:t>
            </a:r>
            <a:r>
              <a:rPr sz="3350" spc="-25" dirty="0">
                <a:latin typeface="Cambria"/>
                <a:cs typeface="Cambria"/>
              </a:rPr>
              <a:t>DNA</a:t>
            </a:r>
            <a:r>
              <a:rPr sz="3350" dirty="0">
                <a:latin typeface="Cambria"/>
                <a:cs typeface="Cambria"/>
              </a:rPr>
              <a:t>	</a:t>
            </a:r>
            <a:r>
              <a:rPr sz="3350" spc="-50" dirty="0">
                <a:latin typeface="Cambria"/>
                <a:cs typeface="Cambria"/>
              </a:rPr>
              <a:t>strand.</a:t>
            </a:r>
            <a:endParaRPr sz="3350">
              <a:latin typeface="Cambria"/>
              <a:cs typeface="Cambria"/>
            </a:endParaRPr>
          </a:p>
          <a:p>
            <a:pPr>
              <a:spcBef>
                <a:spcPts val="1160"/>
              </a:spcBef>
            </a:pPr>
            <a:endParaRPr sz="3350">
              <a:latin typeface="Cambria"/>
              <a:cs typeface="Cambria"/>
            </a:endParaRPr>
          </a:p>
          <a:p>
            <a:pPr marL="508634" marR="708660" indent="-8255">
              <a:lnSpc>
                <a:spcPts val="3300"/>
              </a:lnSpc>
              <a:tabLst>
                <a:tab pos="2096135" algn="l"/>
                <a:tab pos="8644890" algn="l"/>
              </a:tabLst>
            </a:pPr>
            <a:r>
              <a:rPr sz="3400" spc="-10" dirty="0">
                <a:latin typeface="Cambria"/>
                <a:cs typeface="Cambria"/>
              </a:rPr>
              <a:t>Dideoxy</a:t>
            </a:r>
            <a:r>
              <a:rPr sz="3400" dirty="0">
                <a:latin typeface="Cambria"/>
                <a:cs typeface="Cambria"/>
              </a:rPr>
              <a:t>	</a:t>
            </a:r>
            <a:r>
              <a:rPr sz="3400" spc="-130" dirty="0">
                <a:latin typeface="Cambria"/>
                <a:cs typeface="Cambria"/>
              </a:rPr>
              <a:t>nucleotides</a:t>
            </a:r>
            <a:r>
              <a:rPr sz="3400" spc="-60" dirty="0">
                <a:latin typeface="Cambria"/>
                <a:cs typeface="Cambria"/>
              </a:rPr>
              <a:t> </a:t>
            </a:r>
            <a:r>
              <a:rPr sz="3400" spc="-160" dirty="0">
                <a:latin typeface="Cambria"/>
                <a:cs typeface="Cambria"/>
              </a:rPr>
              <a:t>are</a:t>
            </a:r>
            <a:r>
              <a:rPr sz="3400" spc="-25" dirty="0">
                <a:latin typeface="Cambria"/>
                <a:cs typeface="Cambria"/>
              </a:rPr>
              <a:t> </a:t>
            </a:r>
            <a:r>
              <a:rPr sz="3400" spc="-70" dirty="0">
                <a:latin typeface="Cambria"/>
                <a:cs typeface="Cambria"/>
              </a:rPr>
              <a:t>mixed</a:t>
            </a:r>
            <a:r>
              <a:rPr sz="3400" spc="-90" dirty="0">
                <a:latin typeface="Cambria"/>
                <a:cs typeface="Cambria"/>
              </a:rPr>
              <a:t> </a:t>
            </a:r>
            <a:r>
              <a:rPr sz="3400" spc="-65" dirty="0">
                <a:latin typeface="Cambria"/>
                <a:cs typeface="Cambria"/>
              </a:rPr>
              <a:t>at</a:t>
            </a:r>
            <a:r>
              <a:rPr sz="3400" spc="55" dirty="0">
                <a:latin typeface="Cambria"/>
                <a:cs typeface="Cambria"/>
              </a:rPr>
              <a:t> </a:t>
            </a:r>
            <a:r>
              <a:rPr sz="3400" dirty="0">
                <a:latin typeface="Cambria"/>
                <a:cs typeface="Cambria"/>
              </a:rPr>
              <a:t>a</a:t>
            </a:r>
            <a:r>
              <a:rPr sz="3400" spc="-190" dirty="0">
                <a:latin typeface="Cambria"/>
                <a:cs typeface="Cambria"/>
              </a:rPr>
              <a:t> </a:t>
            </a:r>
            <a:r>
              <a:rPr sz="3400" spc="-50" dirty="0">
                <a:latin typeface="Cambria"/>
                <a:cs typeface="Cambria"/>
              </a:rPr>
              <a:t>low</a:t>
            </a:r>
            <a:r>
              <a:rPr sz="3400" spc="45" dirty="0">
                <a:latin typeface="Cambria"/>
                <a:cs typeface="Cambria"/>
              </a:rPr>
              <a:t> </a:t>
            </a:r>
            <a:r>
              <a:rPr sz="3400" spc="-140" dirty="0">
                <a:latin typeface="Cambria"/>
                <a:cs typeface="Cambria"/>
              </a:rPr>
              <a:t>concentration</a:t>
            </a:r>
            <a:r>
              <a:rPr sz="3400" spc="55" dirty="0">
                <a:latin typeface="Cambria"/>
                <a:cs typeface="Cambria"/>
              </a:rPr>
              <a:t> </a:t>
            </a:r>
            <a:r>
              <a:rPr sz="3400" spc="-85" dirty="0">
                <a:latin typeface="Cambria"/>
                <a:cs typeface="Cambria"/>
              </a:rPr>
              <a:t>with </a:t>
            </a:r>
            <a:r>
              <a:rPr sz="3400" spc="-145" dirty="0">
                <a:latin typeface="Cambria"/>
                <a:cs typeface="Cambria"/>
              </a:rPr>
              <a:t>normal</a:t>
            </a:r>
            <a:r>
              <a:rPr sz="3400" spc="-35" dirty="0">
                <a:latin typeface="Cambria"/>
                <a:cs typeface="Cambria"/>
              </a:rPr>
              <a:t> </a:t>
            </a:r>
            <a:r>
              <a:rPr sz="3400" spc="-65" dirty="0">
                <a:latin typeface="Cambria"/>
                <a:cs typeface="Cambria"/>
              </a:rPr>
              <a:t>nucleotide</a:t>
            </a:r>
            <a:r>
              <a:rPr sz="3400" spc="160" dirty="0">
                <a:latin typeface="Cambria"/>
                <a:cs typeface="Cambria"/>
              </a:rPr>
              <a:t> </a:t>
            </a:r>
            <a:r>
              <a:rPr sz="3400" spc="-155" dirty="0">
                <a:latin typeface="Cambria"/>
                <a:cs typeface="Cambria"/>
              </a:rPr>
              <a:t>triphosphates.</a:t>
            </a:r>
            <a:r>
              <a:rPr sz="3400" spc="-35" dirty="0">
                <a:latin typeface="Cambria"/>
                <a:cs typeface="Cambria"/>
              </a:rPr>
              <a:t> </a:t>
            </a:r>
            <a:r>
              <a:rPr sz="3400" spc="-10" dirty="0">
                <a:latin typeface="Cambria"/>
                <a:cs typeface="Cambria"/>
              </a:rPr>
              <a:t>Occasionally</a:t>
            </a:r>
            <a:r>
              <a:rPr sz="3400" dirty="0">
                <a:latin typeface="Cambria"/>
                <a:cs typeface="Cambria"/>
              </a:rPr>
              <a:t>	</a:t>
            </a:r>
            <a:r>
              <a:rPr sz="3400" spc="-50" dirty="0">
                <a:latin typeface="Cambria"/>
                <a:cs typeface="Cambria"/>
              </a:rPr>
              <a:t>one</a:t>
            </a:r>
            <a:r>
              <a:rPr sz="3400" spc="-140" dirty="0">
                <a:latin typeface="Cambria"/>
                <a:cs typeface="Cambria"/>
              </a:rPr>
              <a:t> </a:t>
            </a:r>
            <a:r>
              <a:rPr sz="3400" spc="-25" dirty="0">
                <a:latin typeface="Cambria"/>
                <a:cs typeface="Cambria"/>
              </a:rPr>
              <a:t>is </a:t>
            </a:r>
            <a:r>
              <a:rPr sz="3400" spc="-155" dirty="0">
                <a:latin typeface="Cambria"/>
                <a:cs typeface="Cambria"/>
              </a:rPr>
              <a:t>incorporated</a:t>
            </a:r>
            <a:r>
              <a:rPr sz="3400" spc="95" dirty="0">
                <a:latin typeface="Cambria"/>
                <a:cs typeface="Cambria"/>
              </a:rPr>
              <a:t> </a:t>
            </a:r>
            <a:r>
              <a:rPr sz="3400" dirty="0">
                <a:latin typeface="Cambria"/>
                <a:cs typeface="Cambria"/>
              </a:rPr>
              <a:t>in</a:t>
            </a:r>
            <a:r>
              <a:rPr sz="3400" spc="-25" dirty="0">
                <a:latin typeface="Cambria"/>
                <a:cs typeface="Cambria"/>
              </a:rPr>
              <a:t> </a:t>
            </a:r>
            <a:r>
              <a:rPr sz="3400" spc="-95" dirty="0">
                <a:latin typeface="Cambria"/>
                <a:cs typeface="Cambria"/>
              </a:rPr>
              <a:t>place </a:t>
            </a:r>
            <a:r>
              <a:rPr sz="3400" dirty="0">
                <a:latin typeface="Cambria"/>
                <a:cs typeface="Cambria"/>
              </a:rPr>
              <a:t>of</a:t>
            </a:r>
            <a:r>
              <a:rPr sz="3400" spc="-15" dirty="0">
                <a:latin typeface="Cambria"/>
                <a:cs typeface="Cambria"/>
              </a:rPr>
              <a:t> </a:t>
            </a:r>
            <a:r>
              <a:rPr sz="3400" dirty="0">
                <a:latin typeface="Cambria"/>
                <a:cs typeface="Cambria"/>
              </a:rPr>
              <a:t>a</a:t>
            </a:r>
            <a:r>
              <a:rPr sz="3400" spc="-125" dirty="0">
                <a:latin typeface="Cambria"/>
                <a:cs typeface="Cambria"/>
              </a:rPr>
              <a:t> normal</a:t>
            </a:r>
            <a:r>
              <a:rPr sz="3400" spc="55" dirty="0">
                <a:latin typeface="Cambria"/>
                <a:cs typeface="Cambria"/>
              </a:rPr>
              <a:t> </a:t>
            </a:r>
            <a:r>
              <a:rPr sz="3400" spc="-114" dirty="0">
                <a:latin typeface="Cambria"/>
                <a:cs typeface="Cambria"/>
              </a:rPr>
              <a:t>nucleotide</a:t>
            </a:r>
            <a:r>
              <a:rPr sz="3400" spc="85" dirty="0">
                <a:latin typeface="Cambria"/>
                <a:cs typeface="Cambria"/>
              </a:rPr>
              <a:t> </a:t>
            </a:r>
            <a:r>
              <a:rPr sz="3400" spc="-110" dirty="0">
                <a:latin typeface="Cambria"/>
                <a:cs typeface="Cambria"/>
              </a:rPr>
              <a:t>triphosphate.</a:t>
            </a:r>
            <a:endParaRPr sz="3400">
              <a:latin typeface="Cambria"/>
              <a:cs typeface="Cambria"/>
            </a:endParaRPr>
          </a:p>
          <a:p>
            <a:pPr marL="509270">
              <a:lnSpc>
                <a:spcPts val="3320"/>
              </a:lnSpc>
              <a:tabLst>
                <a:tab pos="4049395" algn="l"/>
              </a:tabLst>
            </a:pPr>
            <a:r>
              <a:rPr sz="3400" spc="-85" dirty="0">
                <a:latin typeface="Cambria"/>
                <a:cs typeface="Cambria"/>
              </a:rPr>
              <a:t>When</a:t>
            </a:r>
            <a:r>
              <a:rPr sz="3400" spc="170" dirty="0">
                <a:latin typeface="Cambria"/>
                <a:cs typeface="Cambria"/>
              </a:rPr>
              <a:t> </a:t>
            </a:r>
            <a:r>
              <a:rPr sz="3400" spc="-254" dirty="0">
                <a:latin typeface="Cambria"/>
                <a:cs typeface="Cambria"/>
              </a:rPr>
              <a:t>that</a:t>
            </a:r>
            <a:r>
              <a:rPr sz="3400" spc="95" dirty="0">
                <a:latin typeface="Cambria"/>
                <a:cs typeface="Cambria"/>
              </a:rPr>
              <a:t> </a:t>
            </a:r>
            <a:r>
              <a:rPr sz="3400" spc="-10" dirty="0">
                <a:latin typeface="Cambria"/>
                <a:cs typeface="Cambria"/>
              </a:rPr>
              <a:t>happens,</a:t>
            </a:r>
            <a:r>
              <a:rPr sz="3400" dirty="0">
                <a:latin typeface="Cambria"/>
                <a:cs typeface="Cambria"/>
              </a:rPr>
              <a:t>	</a:t>
            </a:r>
            <a:r>
              <a:rPr sz="3400" spc="-170" dirty="0">
                <a:latin typeface="Cambria"/>
                <a:cs typeface="Cambria"/>
              </a:rPr>
              <a:t>the</a:t>
            </a:r>
            <a:r>
              <a:rPr sz="3400" spc="25" dirty="0">
                <a:latin typeface="Cambria"/>
                <a:cs typeface="Cambria"/>
              </a:rPr>
              <a:t> </a:t>
            </a:r>
            <a:r>
              <a:rPr sz="3400" spc="-295" dirty="0">
                <a:latin typeface="Cambria"/>
                <a:cs typeface="Cambria"/>
              </a:rPr>
              <a:t>new</a:t>
            </a:r>
            <a:r>
              <a:rPr sz="3400" spc="170" dirty="0">
                <a:latin typeface="Cambria"/>
                <a:cs typeface="Cambria"/>
              </a:rPr>
              <a:t> </a:t>
            </a:r>
            <a:r>
              <a:rPr sz="3400" spc="215" dirty="0">
                <a:latin typeface="Cambria"/>
                <a:cs typeface="Cambria"/>
              </a:rPr>
              <a:t>DNA</a:t>
            </a:r>
            <a:r>
              <a:rPr sz="3400" spc="-165" dirty="0">
                <a:latin typeface="Cambria"/>
                <a:cs typeface="Cambria"/>
              </a:rPr>
              <a:t> </a:t>
            </a:r>
            <a:r>
              <a:rPr sz="3400" spc="-25" dirty="0">
                <a:latin typeface="Cambria"/>
                <a:cs typeface="Cambria"/>
              </a:rPr>
              <a:t>copy</a:t>
            </a:r>
            <a:r>
              <a:rPr sz="3400" spc="160" dirty="0">
                <a:latin typeface="Cambria"/>
                <a:cs typeface="Cambria"/>
              </a:rPr>
              <a:t> </a:t>
            </a:r>
            <a:r>
              <a:rPr sz="3400" spc="-20" dirty="0">
                <a:latin typeface="Cambria"/>
                <a:cs typeface="Cambria"/>
              </a:rPr>
              <a:t>is</a:t>
            </a:r>
            <a:r>
              <a:rPr sz="3400" spc="-165" dirty="0">
                <a:latin typeface="Cambria"/>
                <a:cs typeface="Cambria"/>
              </a:rPr>
              <a:t> </a:t>
            </a:r>
            <a:r>
              <a:rPr sz="3400" spc="-100" dirty="0">
                <a:latin typeface="Cambria"/>
                <a:cs typeface="Cambria"/>
              </a:rPr>
              <a:t>terminated.</a:t>
            </a:r>
            <a:endParaRPr sz="3400">
              <a:latin typeface="Cambria"/>
              <a:cs typeface="Cambria"/>
            </a:endParaRPr>
          </a:p>
        </p:txBody>
      </p:sp>
      <p:pic>
        <p:nvPicPr>
          <p:cNvPr id="3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85731" y="7607300"/>
            <a:ext cx="1854200" cy="12192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600031" y="3276600"/>
            <a:ext cx="1841500" cy="12192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501231" y="2501900"/>
            <a:ext cx="4330700" cy="7239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01231" y="6908800"/>
            <a:ext cx="4330700" cy="66675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822091" y="729897"/>
            <a:ext cx="11113770" cy="1014094"/>
          </a:xfrm>
          <a:prstGeom prst="rect">
            <a:avLst/>
          </a:prstGeom>
        </p:spPr>
        <p:txBody>
          <a:bodyPr vert="horz" wrap="square" lIns="0" tIns="68580" rIns="0" bIns="0" rtlCol="0">
            <a:spAutoFit/>
          </a:bodyPr>
          <a:lstStyle/>
          <a:p>
            <a:pPr marL="323215" marR="5080" indent="-311150">
              <a:lnSpc>
                <a:spcPts val="3700"/>
              </a:lnSpc>
              <a:spcBef>
                <a:spcPts val="540"/>
              </a:spcBef>
              <a:buChar char="•"/>
              <a:tabLst>
                <a:tab pos="335280" algn="l"/>
                <a:tab pos="9675495" algn="l"/>
              </a:tabLst>
            </a:pPr>
            <a:r>
              <a:rPr sz="3400" spc="-45" dirty="0">
                <a:latin typeface="Cambria"/>
                <a:cs typeface="Cambria"/>
              </a:rPr>
              <a:t>Because</a:t>
            </a:r>
            <a:r>
              <a:rPr sz="3400" spc="-75" dirty="0">
                <a:latin typeface="Cambria"/>
                <a:cs typeface="Cambria"/>
              </a:rPr>
              <a:t> </a:t>
            </a:r>
            <a:r>
              <a:rPr sz="3400" spc="-114" dirty="0">
                <a:latin typeface="Cambria"/>
                <a:cs typeface="Cambria"/>
              </a:rPr>
              <a:t>they</a:t>
            </a:r>
            <a:r>
              <a:rPr sz="3400" spc="-20" dirty="0">
                <a:latin typeface="Cambria"/>
                <a:cs typeface="Cambria"/>
              </a:rPr>
              <a:t> </a:t>
            </a:r>
            <a:r>
              <a:rPr sz="3400" spc="-10" dirty="0">
                <a:latin typeface="Cambria"/>
                <a:cs typeface="Cambria"/>
              </a:rPr>
              <a:t>lack</a:t>
            </a:r>
            <a:r>
              <a:rPr sz="3400" spc="-25" dirty="0">
                <a:latin typeface="Cambria"/>
                <a:cs typeface="Cambria"/>
              </a:rPr>
              <a:t> </a:t>
            </a:r>
            <a:r>
              <a:rPr sz="3400" spc="-190" dirty="0">
                <a:latin typeface="Cambria"/>
                <a:cs typeface="Cambria"/>
              </a:rPr>
              <a:t>the</a:t>
            </a:r>
            <a:r>
              <a:rPr sz="3400" dirty="0">
                <a:latin typeface="Cambria"/>
                <a:cs typeface="Cambria"/>
              </a:rPr>
              <a:t> </a:t>
            </a:r>
            <a:r>
              <a:rPr sz="3400" spc="95" dirty="0">
                <a:latin typeface="Cambria"/>
                <a:cs typeface="Cambria"/>
              </a:rPr>
              <a:t>-</a:t>
            </a:r>
            <a:r>
              <a:rPr sz="3400" spc="200" dirty="0">
                <a:latin typeface="Cambria"/>
                <a:cs typeface="Cambria"/>
              </a:rPr>
              <a:t>OH</a:t>
            </a:r>
            <a:r>
              <a:rPr sz="3400" spc="-185" dirty="0">
                <a:latin typeface="Cambria"/>
                <a:cs typeface="Cambria"/>
              </a:rPr>
              <a:t> </a:t>
            </a:r>
            <a:r>
              <a:rPr sz="3400" spc="-110" dirty="0">
                <a:latin typeface="Cambria"/>
                <a:cs typeface="Cambria"/>
              </a:rPr>
              <a:t>(which</a:t>
            </a:r>
            <a:r>
              <a:rPr sz="3400" spc="-40" dirty="0">
                <a:latin typeface="Cambria"/>
                <a:cs typeface="Cambria"/>
              </a:rPr>
              <a:t> </a:t>
            </a:r>
            <a:r>
              <a:rPr sz="3400" spc="-50" dirty="0">
                <a:latin typeface="Cambria"/>
                <a:cs typeface="Cambria"/>
              </a:rPr>
              <a:t>allows</a:t>
            </a:r>
            <a:r>
              <a:rPr sz="3400" spc="-35" dirty="0">
                <a:latin typeface="Cambria"/>
                <a:cs typeface="Cambria"/>
              </a:rPr>
              <a:t> nucleotides</a:t>
            </a:r>
            <a:r>
              <a:rPr sz="3400" dirty="0">
                <a:latin typeface="Cambria"/>
                <a:cs typeface="Cambria"/>
              </a:rPr>
              <a:t>	</a:t>
            </a:r>
            <a:r>
              <a:rPr sz="3400" spc="-150" dirty="0">
                <a:latin typeface="Cambria"/>
                <a:cs typeface="Cambria"/>
              </a:rPr>
              <a:t>to</a:t>
            </a:r>
            <a:r>
              <a:rPr sz="3400" spc="-155" dirty="0">
                <a:latin typeface="Cambria"/>
                <a:cs typeface="Cambria"/>
              </a:rPr>
              <a:t> </a:t>
            </a:r>
            <a:r>
              <a:rPr sz="3400" dirty="0">
                <a:latin typeface="Cambria"/>
                <a:cs typeface="Cambria"/>
              </a:rPr>
              <a:t>join</a:t>
            </a:r>
            <a:r>
              <a:rPr sz="3400" spc="50" dirty="0">
                <a:latin typeface="Cambria"/>
                <a:cs typeface="Cambria"/>
              </a:rPr>
              <a:t> </a:t>
            </a:r>
            <a:r>
              <a:rPr sz="3400" spc="-85" dirty="0">
                <a:latin typeface="Cambria"/>
                <a:cs typeface="Cambria"/>
              </a:rPr>
              <a:t>a 	</a:t>
            </a:r>
            <a:r>
              <a:rPr sz="3400" spc="-100" dirty="0">
                <a:latin typeface="Cambria"/>
                <a:cs typeface="Cambria"/>
              </a:rPr>
              <a:t>growing</a:t>
            </a:r>
            <a:r>
              <a:rPr sz="3400" spc="95" dirty="0">
                <a:latin typeface="Cambria"/>
                <a:cs typeface="Cambria"/>
              </a:rPr>
              <a:t> </a:t>
            </a:r>
            <a:r>
              <a:rPr sz="3400" spc="215" dirty="0">
                <a:latin typeface="Cambria"/>
                <a:cs typeface="Cambria"/>
              </a:rPr>
              <a:t>DNA</a:t>
            </a:r>
            <a:r>
              <a:rPr sz="3400" spc="-10" dirty="0">
                <a:latin typeface="Cambria"/>
                <a:cs typeface="Cambria"/>
              </a:rPr>
              <a:t> </a:t>
            </a:r>
            <a:r>
              <a:rPr sz="3400" spc="-170" dirty="0">
                <a:latin typeface="Cambria"/>
                <a:cs typeface="Cambria"/>
              </a:rPr>
              <a:t>strand),</a:t>
            </a:r>
            <a:r>
              <a:rPr sz="3400" spc="50" dirty="0">
                <a:latin typeface="Cambria"/>
                <a:cs typeface="Cambria"/>
              </a:rPr>
              <a:t> </a:t>
            </a:r>
            <a:r>
              <a:rPr sz="3400" spc="-120" dirty="0">
                <a:latin typeface="Cambria"/>
                <a:cs typeface="Cambria"/>
              </a:rPr>
              <a:t>replication</a:t>
            </a:r>
            <a:r>
              <a:rPr sz="3400" spc="10" dirty="0">
                <a:latin typeface="Cambria"/>
                <a:cs typeface="Cambria"/>
              </a:rPr>
              <a:t> </a:t>
            </a:r>
            <a:r>
              <a:rPr sz="3400" spc="-10" dirty="0">
                <a:latin typeface="Cambria"/>
                <a:cs typeface="Cambria"/>
              </a:rPr>
              <a:t>stops.</a:t>
            </a:r>
            <a:endParaRPr sz="3400">
              <a:latin typeface="Cambria"/>
              <a:cs typeface="Cambr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822091" y="3653896"/>
            <a:ext cx="11196320" cy="540917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5869940">
              <a:lnSpc>
                <a:spcPts val="2895"/>
              </a:lnSpc>
              <a:spcBef>
                <a:spcPts val="130"/>
              </a:spcBef>
              <a:tabLst>
                <a:tab pos="6758940" algn="l"/>
              </a:tabLst>
            </a:pPr>
            <a:r>
              <a:rPr sz="2450" spc="110" dirty="0">
                <a:solidFill>
                  <a:srgbClr val="C14D36"/>
                </a:solidFill>
                <a:latin typeface="Cambria"/>
                <a:cs typeface="Cambria"/>
              </a:rPr>
              <a:t>ddG</a:t>
            </a:r>
            <a:r>
              <a:rPr sz="2450" dirty="0">
                <a:solidFill>
                  <a:srgbClr val="C14D36"/>
                </a:solidFill>
                <a:latin typeface="Cambria"/>
                <a:cs typeface="Cambria"/>
              </a:rPr>
              <a:t>	</a:t>
            </a:r>
            <a:r>
              <a:rPr sz="2450" spc="135" dirty="0">
                <a:solidFill>
                  <a:srgbClr val="C63D1C"/>
                </a:solidFill>
                <a:latin typeface="Cambria"/>
                <a:cs typeface="Cambria"/>
              </a:rPr>
              <a:t>ddG</a:t>
            </a:r>
            <a:r>
              <a:rPr sz="2450" spc="310" dirty="0">
                <a:solidFill>
                  <a:srgbClr val="C63D1C"/>
                </a:solidFill>
                <a:latin typeface="Cambria"/>
                <a:cs typeface="Cambria"/>
              </a:rPr>
              <a:t> </a:t>
            </a:r>
            <a:r>
              <a:rPr sz="2450" spc="110" dirty="0">
                <a:solidFill>
                  <a:srgbClr val="C34838"/>
                </a:solidFill>
                <a:latin typeface="Cambria"/>
                <a:cs typeface="Cambria"/>
              </a:rPr>
              <a:t>ddG</a:t>
            </a:r>
            <a:endParaRPr sz="2450">
              <a:latin typeface="Cambria"/>
              <a:cs typeface="Cambria"/>
            </a:endParaRPr>
          </a:p>
          <a:p>
            <a:pPr marL="5868035">
              <a:lnSpc>
                <a:spcPts val="3195"/>
              </a:lnSpc>
              <a:tabLst>
                <a:tab pos="6757034" algn="l"/>
              </a:tabLst>
            </a:pPr>
            <a:r>
              <a:rPr sz="2700" spc="-25" dirty="0">
                <a:solidFill>
                  <a:srgbClr val="D14428"/>
                </a:solidFill>
                <a:latin typeface="Cambria"/>
                <a:cs typeface="Cambria"/>
              </a:rPr>
              <a:t>ddG</a:t>
            </a:r>
            <a:r>
              <a:rPr sz="2700" dirty="0">
                <a:solidFill>
                  <a:srgbClr val="D14428"/>
                </a:solidFill>
                <a:latin typeface="Cambria"/>
                <a:cs typeface="Cambria"/>
              </a:rPr>
              <a:t>	</a:t>
            </a:r>
            <a:r>
              <a:rPr sz="2700" spc="-25" dirty="0">
                <a:solidFill>
                  <a:srgbClr val="C37062"/>
                </a:solidFill>
                <a:latin typeface="Cambria"/>
                <a:cs typeface="Cambria"/>
              </a:rPr>
              <a:t>ddG</a:t>
            </a:r>
            <a:endParaRPr sz="2700">
              <a:latin typeface="Cambria"/>
              <a:cs typeface="Cambria"/>
            </a:endParaRPr>
          </a:p>
          <a:p>
            <a:pPr>
              <a:spcBef>
                <a:spcPts val="3030"/>
              </a:spcBef>
            </a:pPr>
            <a:endParaRPr sz="2700">
              <a:latin typeface="Cambria"/>
              <a:cs typeface="Cambria"/>
            </a:endParaRPr>
          </a:p>
          <a:p>
            <a:pPr marL="323215" marR="5080" indent="-311150">
              <a:lnSpc>
                <a:spcPts val="3700"/>
              </a:lnSpc>
              <a:buChar char="•"/>
              <a:tabLst>
                <a:tab pos="326390" algn="l"/>
                <a:tab pos="8037830" algn="l"/>
                <a:tab pos="10260965" algn="l"/>
              </a:tabLst>
            </a:pPr>
            <a:r>
              <a:rPr sz="3400" spc="-100" dirty="0">
                <a:latin typeface="Cambria"/>
                <a:cs typeface="Cambria"/>
              </a:rPr>
              <a:t>Polymerization</a:t>
            </a:r>
            <a:r>
              <a:rPr sz="3400" spc="-90" dirty="0">
                <a:latin typeface="Cambria"/>
                <a:cs typeface="Cambria"/>
              </a:rPr>
              <a:t> </a:t>
            </a:r>
            <a:r>
              <a:rPr sz="3400" spc="-114" dirty="0">
                <a:latin typeface="Cambria"/>
                <a:cs typeface="Cambria"/>
              </a:rPr>
              <a:t>reaction</a:t>
            </a:r>
            <a:r>
              <a:rPr sz="3400" spc="-70" dirty="0">
                <a:latin typeface="Cambria"/>
                <a:cs typeface="Cambria"/>
              </a:rPr>
              <a:t> </a:t>
            </a:r>
            <a:r>
              <a:rPr sz="3400" spc="-110" dirty="0">
                <a:latin typeface="Cambria"/>
                <a:cs typeface="Cambria"/>
              </a:rPr>
              <a:t>containing</a:t>
            </a:r>
            <a:r>
              <a:rPr sz="3400" spc="-35" dirty="0">
                <a:latin typeface="Cambria"/>
                <a:cs typeface="Cambria"/>
              </a:rPr>
              <a:t> </a:t>
            </a:r>
            <a:r>
              <a:rPr sz="3400" spc="-20" dirty="0">
                <a:latin typeface="Cambria"/>
                <a:cs typeface="Cambria"/>
              </a:rPr>
              <a:t>deoxy-</a:t>
            </a:r>
            <a:r>
              <a:rPr sz="3400" spc="-50" dirty="0">
                <a:latin typeface="Cambria"/>
                <a:cs typeface="Cambria"/>
              </a:rPr>
              <a:t> </a:t>
            </a:r>
            <a:r>
              <a:rPr sz="3400" spc="-204" dirty="0">
                <a:latin typeface="Cambria"/>
                <a:cs typeface="Cambria"/>
              </a:rPr>
              <a:t>and</a:t>
            </a:r>
            <a:r>
              <a:rPr sz="3400" spc="10" dirty="0">
                <a:latin typeface="Cambria"/>
                <a:cs typeface="Cambria"/>
              </a:rPr>
              <a:t> </a:t>
            </a:r>
            <a:r>
              <a:rPr sz="3400" spc="-45" dirty="0">
                <a:latin typeface="Cambria"/>
                <a:cs typeface="Cambria"/>
              </a:rPr>
              <a:t>dideoxy-</a:t>
            </a:r>
            <a:r>
              <a:rPr sz="3400" spc="40" dirty="0">
                <a:latin typeface="Cambria"/>
                <a:cs typeface="Cambria"/>
              </a:rPr>
              <a:t> </a:t>
            </a:r>
            <a:r>
              <a:rPr sz="3400" spc="-85" dirty="0">
                <a:latin typeface="Cambria"/>
                <a:cs typeface="Cambria"/>
              </a:rPr>
              <a:t>forms 	</a:t>
            </a:r>
            <a:r>
              <a:rPr sz="3400" dirty="0">
                <a:latin typeface="Cambria"/>
                <a:cs typeface="Cambria"/>
              </a:rPr>
              <a:t>of</a:t>
            </a:r>
            <a:r>
              <a:rPr sz="3400" spc="-100" dirty="0">
                <a:latin typeface="Cambria"/>
                <a:cs typeface="Cambria"/>
              </a:rPr>
              <a:t> </a:t>
            </a:r>
            <a:r>
              <a:rPr sz="3400" spc="-90" dirty="0">
                <a:latin typeface="Cambria"/>
                <a:cs typeface="Cambria"/>
              </a:rPr>
              <a:t>a</a:t>
            </a:r>
            <a:r>
              <a:rPr sz="3400" spc="-110" dirty="0">
                <a:latin typeface="Cambria"/>
                <a:cs typeface="Cambria"/>
              </a:rPr>
              <a:t> </a:t>
            </a:r>
            <a:r>
              <a:rPr sz="3400" spc="120" dirty="0">
                <a:latin typeface="Cambria"/>
                <a:cs typeface="Cambria"/>
              </a:rPr>
              <a:t>NTP</a:t>
            </a:r>
            <a:r>
              <a:rPr sz="3400" spc="-80" dirty="0">
                <a:latin typeface="Cambria"/>
                <a:cs typeface="Cambria"/>
              </a:rPr>
              <a:t> </a:t>
            </a:r>
            <a:r>
              <a:rPr sz="3400" spc="-160" dirty="0">
                <a:latin typeface="Cambria"/>
                <a:cs typeface="Cambria"/>
              </a:rPr>
              <a:t>generates</a:t>
            </a:r>
            <a:r>
              <a:rPr sz="3400" spc="185" dirty="0">
                <a:latin typeface="Cambria"/>
                <a:cs typeface="Cambria"/>
              </a:rPr>
              <a:t> </a:t>
            </a:r>
            <a:r>
              <a:rPr sz="3400" spc="-120" dirty="0">
                <a:latin typeface="Cambria"/>
                <a:cs typeface="Cambria"/>
              </a:rPr>
              <a:t>fragments</a:t>
            </a:r>
            <a:r>
              <a:rPr sz="3400" spc="175" dirty="0">
                <a:latin typeface="Cambria"/>
                <a:cs typeface="Cambria"/>
              </a:rPr>
              <a:t> </a:t>
            </a:r>
            <a:r>
              <a:rPr sz="3400" spc="-165" dirty="0">
                <a:latin typeface="Cambria"/>
                <a:cs typeface="Cambria"/>
              </a:rPr>
              <a:t>with</a:t>
            </a:r>
            <a:r>
              <a:rPr sz="3400" spc="-15" dirty="0">
                <a:latin typeface="Cambria"/>
                <a:cs typeface="Cambria"/>
              </a:rPr>
              <a:t> </a:t>
            </a:r>
            <a:r>
              <a:rPr sz="3400" spc="-10" dirty="0">
                <a:latin typeface="Cambria"/>
                <a:cs typeface="Cambria"/>
              </a:rPr>
              <a:t>different</a:t>
            </a:r>
            <a:r>
              <a:rPr sz="3400" dirty="0">
                <a:latin typeface="Cambria"/>
                <a:cs typeface="Cambria"/>
              </a:rPr>
              <a:t>	</a:t>
            </a:r>
            <a:r>
              <a:rPr sz="3400" spc="-114" dirty="0">
                <a:latin typeface="Cambria"/>
                <a:cs typeface="Cambria"/>
              </a:rPr>
              <a:t>sizes</a:t>
            </a:r>
            <a:r>
              <a:rPr sz="3400" spc="-55" dirty="0">
                <a:latin typeface="Cambria"/>
                <a:cs typeface="Cambria"/>
              </a:rPr>
              <a:t> </a:t>
            </a:r>
            <a:r>
              <a:rPr sz="3400" spc="-10" dirty="0">
                <a:latin typeface="Cambria"/>
                <a:cs typeface="Cambria"/>
              </a:rPr>
              <a:t>ending</a:t>
            </a:r>
            <a:r>
              <a:rPr sz="3400" dirty="0">
                <a:latin typeface="Cambria"/>
                <a:cs typeface="Cambria"/>
              </a:rPr>
              <a:t>	</a:t>
            </a:r>
            <a:r>
              <a:rPr sz="3400" spc="-20" dirty="0">
                <a:latin typeface="Cambria"/>
                <a:cs typeface="Cambria"/>
              </a:rPr>
              <a:t>with 	</a:t>
            </a:r>
            <a:r>
              <a:rPr sz="3400" spc="-70" dirty="0">
                <a:latin typeface="Cambria"/>
                <a:cs typeface="Cambria"/>
              </a:rPr>
              <a:t>dideoxy</a:t>
            </a:r>
            <a:r>
              <a:rPr sz="3400" spc="15" dirty="0">
                <a:latin typeface="Cambria"/>
                <a:cs typeface="Cambria"/>
              </a:rPr>
              <a:t> </a:t>
            </a:r>
            <a:r>
              <a:rPr sz="3400" spc="-40" dirty="0">
                <a:latin typeface="Cambria"/>
                <a:cs typeface="Cambria"/>
              </a:rPr>
              <a:t>nucleotide.</a:t>
            </a:r>
            <a:endParaRPr sz="3400">
              <a:latin typeface="Cambria"/>
              <a:cs typeface="Cambria"/>
            </a:endParaRPr>
          </a:p>
          <a:p>
            <a:pPr>
              <a:spcBef>
                <a:spcPts val="2270"/>
              </a:spcBef>
            </a:pPr>
            <a:endParaRPr sz="3400">
              <a:latin typeface="Cambria"/>
              <a:cs typeface="Cambria"/>
            </a:endParaRPr>
          </a:p>
          <a:p>
            <a:pPr marL="6299200" marR="3418204" algn="just">
              <a:lnSpc>
                <a:spcPct val="91300"/>
              </a:lnSpc>
            </a:pPr>
            <a:r>
              <a:rPr sz="2800" dirty="0">
                <a:latin typeface="Cambria"/>
                <a:cs typeface="Cambria"/>
              </a:rPr>
              <a:t>dG</a:t>
            </a:r>
            <a:r>
              <a:rPr sz="2800" spc="285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dG</a:t>
            </a:r>
            <a:r>
              <a:rPr sz="2800" spc="195" dirty="0">
                <a:latin typeface="Cambria"/>
                <a:cs typeface="Cambria"/>
              </a:rPr>
              <a:t> </a:t>
            </a:r>
            <a:r>
              <a:rPr sz="2800" spc="-25" dirty="0">
                <a:latin typeface="Cambria"/>
                <a:cs typeface="Cambria"/>
              </a:rPr>
              <a:t>dG </a:t>
            </a:r>
            <a:r>
              <a:rPr sz="2800" dirty="0">
                <a:latin typeface="Cambria"/>
                <a:cs typeface="Cambria"/>
              </a:rPr>
              <a:t>dG</a:t>
            </a:r>
            <a:r>
              <a:rPr sz="2800" spc="285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dG</a:t>
            </a:r>
            <a:r>
              <a:rPr sz="2800" spc="195" dirty="0">
                <a:latin typeface="Cambria"/>
                <a:cs typeface="Cambria"/>
              </a:rPr>
              <a:t> </a:t>
            </a:r>
            <a:r>
              <a:rPr sz="2800" spc="-25" dirty="0">
                <a:latin typeface="Cambria"/>
                <a:cs typeface="Cambria"/>
              </a:rPr>
              <a:t>dG </a:t>
            </a:r>
            <a:r>
              <a:rPr sz="2800" dirty="0">
                <a:latin typeface="Cambria"/>
                <a:cs typeface="Cambria"/>
              </a:rPr>
              <a:t>dG</a:t>
            </a:r>
            <a:r>
              <a:rPr sz="2800" spc="285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dG</a:t>
            </a:r>
            <a:r>
              <a:rPr sz="2800" spc="195" dirty="0">
                <a:latin typeface="Cambria"/>
                <a:cs typeface="Cambria"/>
              </a:rPr>
              <a:t> </a:t>
            </a:r>
            <a:r>
              <a:rPr sz="2800" spc="-25" dirty="0">
                <a:latin typeface="Cambria"/>
                <a:cs typeface="Cambria"/>
              </a:rPr>
              <a:t>dG dG</a:t>
            </a:r>
            <a:endParaRPr sz="2800">
              <a:latin typeface="Cambria"/>
              <a:cs typeface="Cambria"/>
            </a:endParaRPr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Footer Placeholder 8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37931" y="1828800"/>
            <a:ext cx="2832100" cy="16256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720931" y="1828800"/>
            <a:ext cx="114300" cy="20828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48931" y="2514600"/>
            <a:ext cx="4406900" cy="16065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71131" y="7239000"/>
            <a:ext cx="4140200" cy="831850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040059" y="334081"/>
            <a:ext cx="10324465" cy="85664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8415" marR="5080" indent="-6350">
              <a:lnSpc>
                <a:spcPts val="3050"/>
              </a:lnSpc>
              <a:spcBef>
                <a:spcPts val="480"/>
              </a:spcBef>
            </a:pPr>
            <a:r>
              <a:rPr sz="2800" i="0" spc="-145" dirty="0">
                <a:latin typeface="Arial MT"/>
                <a:cs typeface="Arial MT"/>
              </a:rPr>
              <a:t>Fragments</a:t>
            </a:r>
            <a:r>
              <a:rPr sz="2800" i="0" spc="-50" dirty="0">
                <a:latin typeface="Arial MT"/>
                <a:cs typeface="Arial MT"/>
              </a:rPr>
              <a:t> </a:t>
            </a:r>
            <a:r>
              <a:rPr sz="2800" i="0" spc="-160" dirty="0">
                <a:latin typeface="Arial MT"/>
                <a:cs typeface="Arial MT"/>
              </a:rPr>
              <a:t>generated</a:t>
            </a:r>
            <a:r>
              <a:rPr sz="2800" i="0" spc="55" dirty="0">
                <a:latin typeface="Arial MT"/>
                <a:cs typeface="Arial MT"/>
              </a:rPr>
              <a:t> </a:t>
            </a:r>
            <a:r>
              <a:rPr sz="2800" i="0" spc="-185" dirty="0">
                <a:latin typeface="Arial MT"/>
                <a:cs typeface="Arial MT"/>
              </a:rPr>
              <a:t>due</a:t>
            </a:r>
            <a:r>
              <a:rPr sz="2800" i="0" spc="-20" dirty="0">
                <a:latin typeface="Arial MT"/>
                <a:cs typeface="Arial MT"/>
              </a:rPr>
              <a:t> </a:t>
            </a:r>
            <a:r>
              <a:rPr sz="2800" i="0" spc="-90" dirty="0">
                <a:latin typeface="Arial MT"/>
                <a:cs typeface="Arial MT"/>
              </a:rPr>
              <a:t>to </a:t>
            </a:r>
            <a:r>
              <a:rPr sz="2800" i="0" spc="-135" dirty="0">
                <a:latin typeface="Arial MT"/>
                <a:cs typeface="Arial MT"/>
              </a:rPr>
              <a:t>dideoxy</a:t>
            </a:r>
            <a:r>
              <a:rPr sz="2800" i="0" spc="90" dirty="0">
                <a:latin typeface="Arial MT"/>
                <a:cs typeface="Arial MT"/>
              </a:rPr>
              <a:t> </a:t>
            </a:r>
            <a:r>
              <a:rPr sz="2800" i="0" spc="-145" dirty="0">
                <a:latin typeface="Arial MT"/>
                <a:cs typeface="Arial MT"/>
              </a:rPr>
              <a:t>guanosinetriphosphate</a:t>
            </a:r>
            <a:r>
              <a:rPr sz="2800" i="0" spc="-110" dirty="0">
                <a:latin typeface="Arial MT"/>
                <a:cs typeface="Arial MT"/>
              </a:rPr>
              <a:t> </a:t>
            </a:r>
            <a:r>
              <a:rPr sz="2800" i="0" spc="-105" dirty="0">
                <a:latin typeface="Arial MT"/>
                <a:cs typeface="Arial MT"/>
              </a:rPr>
              <a:t>termination </a:t>
            </a:r>
            <a:r>
              <a:rPr sz="2800" i="0" spc="-135" dirty="0">
                <a:latin typeface="Arial MT"/>
                <a:cs typeface="Arial MT"/>
              </a:rPr>
              <a:t>reaction,</a:t>
            </a:r>
            <a:r>
              <a:rPr sz="2800" i="0" spc="-15" dirty="0">
                <a:latin typeface="Arial MT"/>
                <a:cs typeface="Arial MT"/>
              </a:rPr>
              <a:t> </a:t>
            </a:r>
            <a:r>
              <a:rPr sz="2800" i="0" spc="-130" dirty="0">
                <a:latin typeface="Arial MT"/>
                <a:cs typeface="Arial MT"/>
              </a:rPr>
              <a:t>contain</a:t>
            </a:r>
            <a:r>
              <a:rPr sz="2800" i="0" dirty="0">
                <a:latin typeface="Arial MT"/>
                <a:cs typeface="Arial MT"/>
              </a:rPr>
              <a:t> </a:t>
            </a:r>
            <a:r>
              <a:rPr sz="2800" i="0" spc="-245" dirty="0">
                <a:solidFill>
                  <a:srgbClr val="D63B1C"/>
                </a:solidFill>
                <a:latin typeface="Arial MT"/>
                <a:cs typeface="Arial MT"/>
              </a:rPr>
              <a:t>G</a:t>
            </a:r>
            <a:r>
              <a:rPr sz="2800" i="0" spc="15" dirty="0">
                <a:solidFill>
                  <a:srgbClr val="D63B1C"/>
                </a:solidFill>
                <a:latin typeface="Arial MT"/>
                <a:cs typeface="Arial MT"/>
              </a:rPr>
              <a:t> </a:t>
            </a:r>
            <a:r>
              <a:rPr sz="2800" i="0" spc="-145" dirty="0">
                <a:latin typeface="Arial MT"/>
                <a:cs typeface="Arial MT"/>
              </a:rPr>
              <a:t>at</a:t>
            </a:r>
            <a:r>
              <a:rPr sz="2800" i="0" spc="-95" dirty="0">
                <a:latin typeface="Arial MT"/>
                <a:cs typeface="Arial MT"/>
              </a:rPr>
              <a:t> </a:t>
            </a:r>
            <a:r>
              <a:rPr sz="2800" i="0" spc="-150" dirty="0">
                <a:latin typeface="Arial MT"/>
                <a:cs typeface="Arial MT"/>
              </a:rPr>
              <a:t>the</a:t>
            </a:r>
            <a:r>
              <a:rPr sz="2800" i="0" spc="-35" dirty="0">
                <a:latin typeface="Arial MT"/>
                <a:cs typeface="Arial MT"/>
              </a:rPr>
              <a:t> </a:t>
            </a:r>
            <a:r>
              <a:rPr sz="2800" i="0" spc="-180" dirty="0">
                <a:latin typeface="Arial MT"/>
                <a:cs typeface="Arial MT"/>
              </a:rPr>
              <a:t>3</a:t>
            </a:r>
            <a:r>
              <a:rPr sz="2800" i="0" spc="-145" dirty="0">
                <a:latin typeface="Arial MT"/>
                <a:cs typeface="Arial MT"/>
              </a:rPr>
              <a:t> </a:t>
            </a:r>
            <a:r>
              <a:rPr sz="2800" i="0" spc="-105" dirty="0">
                <a:latin typeface="Arial MT"/>
                <a:cs typeface="Arial MT"/>
              </a:rPr>
              <a:t>-</a:t>
            </a:r>
            <a:r>
              <a:rPr sz="2800" i="0" spc="-25" dirty="0">
                <a:latin typeface="Arial MT"/>
                <a:cs typeface="Arial MT"/>
              </a:rPr>
              <a:t>end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119317" y="1355901"/>
            <a:ext cx="4135120" cy="4330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spcBef>
                <a:spcPts val="120"/>
              </a:spcBef>
              <a:tabLst>
                <a:tab pos="3034030" algn="l"/>
                <a:tab pos="3501390" algn="l"/>
              </a:tabLst>
            </a:pPr>
            <a:r>
              <a:rPr sz="2650" spc="-40" dirty="0">
                <a:latin typeface="Arial MT"/>
                <a:cs typeface="Arial MT"/>
              </a:rPr>
              <a:t>CCTATCTAATTAAT</a:t>
            </a:r>
            <a:r>
              <a:rPr sz="2650" dirty="0">
                <a:latin typeface="Arial MT"/>
                <a:cs typeface="Arial MT"/>
              </a:rPr>
              <a:t>	</a:t>
            </a:r>
            <a:r>
              <a:rPr sz="2650" spc="-50" dirty="0">
                <a:latin typeface="Arial MT"/>
                <a:cs typeface="Arial MT"/>
              </a:rPr>
              <a:t>G</a:t>
            </a:r>
            <a:r>
              <a:rPr sz="2650" dirty="0">
                <a:latin typeface="Arial MT"/>
                <a:cs typeface="Arial MT"/>
              </a:rPr>
              <a:t>	</a:t>
            </a:r>
            <a:r>
              <a:rPr sz="2650" spc="-175" dirty="0">
                <a:latin typeface="Arial MT"/>
                <a:cs typeface="Arial MT"/>
              </a:rPr>
              <a:t>TAG</a:t>
            </a:r>
            <a:endParaRPr sz="265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141659" y="5426781"/>
            <a:ext cx="10032365" cy="85664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8415" marR="5080" indent="-6350">
              <a:lnSpc>
                <a:spcPts val="3050"/>
              </a:lnSpc>
              <a:spcBef>
                <a:spcPts val="480"/>
              </a:spcBef>
            </a:pPr>
            <a:r>
              <a:rPr sz="2800" spc="-145" dirty="0">
                <a:latin typeface="Arial MT"/>
                <a:cs typeface="Arial MT"/>
              </a:rPr>
              <a:t>Fragments</a:t>
            </a:r>
            <a:r>
              <a:rPr sz="2800" spc="-50" dirty="0">
                <a:latin typeface="Arial MT"/>
                <a:cs typeface="Arial MT"/>
              </a:rPr>
              <a:t> </a:t>
            </a:r>
            <a:r>
              <a:rPr sz="2800" spc="-145" dirty="0">
                <a:latin typeface="Arial MT"/>
                <a:cs typeface="Arial MT"/>
              </a:rPr>
              <a:t>generated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spc="-210" dirty="0">
                <a:latin typeface="Arial MT"/>
                <a:cs typeface="Arial MT"/>
              </a:rPr>
              <a:t>due</a:t>
            </a:r>
            <a:r>
              <a:rPr sz="2800" spc="-2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to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spc="-155" dirty="0">
                <a:latin typeface="Arial MT"/>
                <a:cs typeface="Arial MT"/>
              </a:rPr>
              <a:t>dideoxy</a:t>
            </a:r>
            <a:r>
              <a:rPr sz="2800" spc="50" dirty="0">
                <a:latin typeface="Arial MT"/>
                <a:cs typeface="Arial MT"/>
              </a:rPr>
              <a:t> </a:t>
            </a:r>
            <a:r>
              <a:rPr sz="2800" spc="-130" dirty="0">
                <a:latin typeface="Arial MT"/>
                <a:cs typeface="Arial MT"/>
              </a:rPr>
              <a:t>cytosinetriphosphate</a:t>
            </a:r>
            <a:r>
              <a:rPr sz="2800" spc="-245" dirty="0">
                <a:latin typeface="Arial MT"/>
                <a:cs typeface="Arial MT"/>
              </a:rPr>
              <a:t> </a:t>
            </a:r>
            <a:r>
              <a:rPr sz="2800" spc="-105" dirty="0">
                <a:latin typeface="Arial MT"/>
                <a:cs typeface="Arial MT"/>
              </a:rPr>
              <a:t>termination </a:t>
            </a:r>
            <a:r>
              <a:rPr sz="2800" spc="-125" dirty="0">
                <a:latin typeface="Arial MT"/>
                <a:cs typeface="Arial MT"/>
              </a:rPr>
              <a:t>reaction,</a:t>
            </a:r>
            <a:r>
              <a:rPr sz="2800" spc="30" dirty="0">
                <a:latin typeface="Arial MT"/>
                <a:cs typeface="Arial MT"/>
              </a:rPr>
              <a:t> </a:t>
            </a:r>
            <a:r>
              <a:rPr sz="2800" spc="-145" dirty="0">
                <a:latin typeface="Arial MT"/>
                <a:cs typeface="Arial MT"/>
              </a:rPr>
              <a:t>contain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spc="-250" dirty="0">
                <a:solidFill>
                  <a:srgbClr val="C35E4B"/>
                </a:solidFill>
                <a:latin typeface="Arial MT"/>
                <a:cs typeface="Arial MT"/>
              </a:rPr>
              <a:t>C</a:t>
            </a:r>
            <a:r>
              <a:rPr sz="2800" spc="-35" dirty="0">
                <a:solidFill>
                  <a:srgbClr val="C35E4B"/>
                </a:solidFill>
                <a:latin typeface="Arial MT"/>
                <a:cs typeface="Arial MT"/>
              </a:rPr>
              <a:t> </a:t>
            </a:r>
            <a:r>
              <a:rPr sz="2800" spc="-90" dirty="0">
                <a:latin typeface="Arial MT"/>
                <a:cs typeface="Arial MT"/>
              </a:rPr>
              <a:t>at</a:t>
            </a:r>
            <a:r>
              <a:rPr sz="2800" spc="-105" dirty="0">
                <a:latin typeface="Arial MT"/>
                <a:cs typeface="Arial MT"/>
              </a:rPr>
              <a:t> </a:t>
            </a:r>
            <a:r>
              <a:rPr sz="2800" spc="-150" dirty="0">
                <a:latin typeface="Arial MT"/>
                <a:cs typeface="Arial MT"/>
              </a:rPr>
              <a:t>the</a:t>
            </a:r>
            <a:r>
              <a:rPr sz="2800" spc="-40" dirty="0">
                <a:latin typeface="Arial MT"/>
                <a:cs typeface="Arial MT"/>
              </a:rPr>
              <a:t> </a:t>
            </a:r>
            <a:r>
              <a:rPr sz="2800" spc="-180" dirty="0">
                <a:latin typeface="Arial MT"/>
                <a:cs typeface="Arial MT"/>
              </a:rPr>
              <a:t>3</a:t>
            </a:r>
            <a:r>
              <a:rPr sz="2800" spc="-145" dirty="0">
                <a:latin typeface="Arial MT"/>
                <a:cs typeface="Arial MT"/>
              </a:rPr>
              <a:t> </a:t>
            </a:r>
            <a:r>
              <a:rPr sz="2800" spc="-105" dirty="0">
                <a:latin typeface="Arial MT"/>
                <a:cs typeface="Arial MT"/>
              </a:rPr>
              <a:t>-</a:t>
            </a:r>
            <a:r>
              <a:rPr sz="2800" spc="-25" dirty="0">
                <a:latin typeface="Arial MT"/>
                <a:cs typeface="Arial MT"/>
              </a:rPr>
              <a:t>end</a:t>
            </a:r>
            <a:endParaRPr sz="2800">
              <a:latin typeface="Arial MT"/>
              <a:cs typeface="Arial MT"/>
            </a:endParaRPr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Footer Placeholder 9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85331" y="1752600"/>
            <a:ext cx="4318000" cy="5461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12331" y="3378200"/>
            <a:ext cx="2044700" cy="7239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412331" y="4356100"/>
            <a:ext cx="2819400" cy="7239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01231" y="6591300"/>
            <a:ext cx="2654300" cy="1911350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040059" y="549981"/>
            <a:ext cx="10324465" cy="85664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8415" marR="5080" indent="-6350">
              <a:lnSpc>
                <a:spcPts val="3050"/>
              </a:lnSpc>
              <a:spcBef>
                <a:spcPts val="480"/>
              </a:spcBef>
            </a:pPr>
            <a:r>
              <a:rPr sz="2800" i="0" spc="-145" dirty="0">
                <a:latin typeface="Arial MT"/>
                <a:cs typeface="Arial MT"/>
              </a:rPr>
              <a:t>Fragments</a:t>
            </a:r>
            <a:r>
              <a:rPr sz="2800" i="0" spc="-35" dirty="0">
                <a:latin typeface="Arial MT"/>
                <a:cs typeface="Arial MT"/>
              </a:rPr>
              <a:t> </a:t>
            </a:r>
            <a:r>
              <a:rPr sz="2800" i="0" spc="-160" dirty="0">
                <a:latin typeface="Arial MT"/>
                <a:cs typeface="Arial MT"/>
              </a:rPr>
              <a:t>generated</a:t>
            </a:r>
            <a:r>
              <a:rPr sz="2800" i="0" spc="60" dirty="0">
                <a:latin typeface="Arial MT"/>
                <a:cs typeface="Arial MT"/>
              </a:rPr>
              <a:t> </a:t>
            </a:r>
            <a:r>
              <a:rPr sz="2800" i="0" spc="-185" dirty="0">
                <a:latin typeface="Arial MT"/>
                <a:cs typeface="Arial MT"/>
              </a:rPr>
              <a:t>due</a:t>
            </a:r>
            <a:r>
              <a:rPr sz="2800" i="0" spc="-20" dirty="0">
                <a:latin typeface="Arial MT"/>
                <a:cs typeface="Arial MT"/>
              </a:rPr>
              <a:t> </a:t>
            </a:r>
            <a:r>
              <a:rPr sz="2800" i="0" spc="-90" dirty="0">
                <a:latin typeface="Arial MT"/>
                <a:cs typeface="Arial MT"/>
              </a:rPr>
              <a:t>to</a:t>
            </a:r>
            <a:r>
              <a:rPr sz="2800" i="0" spc="-80" dirty="0">
                <a:latin typeface="Arial MT"/>
                <a:cs typeface="Arial MT"/>
              </a:rPr>
              <a:t> </a:t>
            </a:r>
            <a:r>
              <a:rPr sz="2800" i="0" spc="-140" dirty="0">
                <a:latin typeface="Arial MT"/>
                <a:cs typeface="Arial MT"/>
              </a:rPr>
              <a:t>dideoxy</a:t>
            </a:r>
            <a:r>
              <a:rPr sz="2800" i="0" spc="80" dirty="0">
                <a:latin typeface="Arial MT"/>
                <a:cs typeface="Arial MT"/>
              </a:rPr>
              <a:t> </a:t>
            </a:r>
            <a:r>
              <a:rPr sz="2800" i="0" spc="-145" dirty="0">
                <a:latin typeface="Arial MT"/>
                <a:cs typeface="Arial MT"/>
              </a:rPr>
              <a:t>adenosinetriphosphate</a:t>
            </a:r>
            <a:r>
              <a:rPr sz="2800" i="0" spc="-100" dirty="0">
                <a:latin typeface="Arial MT"/>
                <a:cs typeface="Arial MT"/>
              </a:rPr>
              <a:t> </a:t>
            </a:r>
            <a:r>
              <a:rPr sz="2800" i="0" spc="-105" dirty="0">
                <a:latin typeface="Arial MT"/>
                <a:cs typeface="Arial MT"/>
              </a:rPr>
              <a:t>termination </a:t>
            </a:r>
            <a:r>
              <a:rPr sz="2800" i="0" spc="-135" dirty="0">
                <a:latin typeface="Arial MT"/>
                <a:cs typeface="Arial MT"/>
              </a:rPr>
              <a:t>reaction,</a:t>
            </a:r>
            <a:r>
              <a:rPr sz="2800" i="0" spc="-10" dirty="0">
                <a:latin typeface="Arial MT"/>
                <a:cs typeface="Arial MT"/>
              </a:rPr>
              <a:t> </a:t>
            </a:r>
            <a:r>
              <a:rPr sz="2800" i="0" spc="-135" dirty="0">
                <a:latin typeface="Arial MT"/>
                <a:cs typeface="Arial MT"/>
              </a:rPr>
              <a:t>contain</a:t>
            </a:r>
            <a:r>
              <a:rPr sz="2800" i="0" spc="-35" dirty="0">
                <a:latin typeface="Arial MT"/>
                <a:cs typeface="Arial MT"/>
              </a:rPr>
              <a:t> </a:t>
            </a:r>
            <a:r>
              <a:rPr sz="2800" i="0" spc="-430" dirty="0">
                <a:solidFill>
                  <a:srgbClr val="CF4626"/>
                </a:solidFill>
                <a:latin typeface="Arial MT"/>
                <a:cs typeface="Arial MT"/>
              </a:rPr>
              <a:t>A</a:t>
            </a:r>
            <a:r>
              <a:rPr sz="2800" i="0" spc="-25" dirty="0">
                <a:solidFill>
                  <a:srgbClr val="CF4626"/>
                </a:solidFill>
                <a:latin typeface="Arial MT"/>
                <a:cs typeface="Arial MT"/>
              </a:rPr>
              <a:t> </a:t>
            </a:r>
            <a:r>
              <a:rPr sz="2800" i="0" spc="-145" dirty="0">
                <a:latin typeface="Arial MT"/>
                <a:cs typeface="Arial MT"/>
              </a:rPr>
              <a:t>at</a:t>
            </a:r>
            <a:r>
              <a:rPr sz="2800" i="0" spc="-85" dirty="0">
                <a:latin typeface="Arial MT"/>
                <a:cs typeface="Arial MT"/>
              </a:rPr>
              <a:t> </a:t>
            </a:r>
            <a:r>
              <a:rPr sz="2800" i="0" spc="-130" dirty="0">
                <a:latin typeface="Arial MT"/>
                <a:cs typeface="Arial MT"/>
              </a:rPr>
              <a:t>the</a:t>
            </a:r>
            <a:r>
              <a:rPr sz="2800" i="0" spc="-310" dirty="0">
                <a:latin typeface="Arial MT"/>
                <a:cs typeface="Arial MT"/>
              </a:rPr>
              <a:t> </a:t>
            </a:r>
            <a:r>
              <a:rPr sz="2800" i="0" spc="-180" dirty="0">
                <a:latin typeface="Arial MT"/>
                <a:cs typeface="Arial MT"/>
              </a:rPr>
              <a:t>3</a:t>
            </a:r>
            <a:r>
              <a:rPr sz="2800" i="0" spc="-235" dirty="0">
                <a:latin typeface="Arial MT"/>
                <a:cs typeface="Arial MT"/>
              </a:rPr>
              <a:t> </a:t>
            </a:r>
            <a:r>
              <a:rPr sz="2800" i="0" spc="-105" dirty="0">
                <a:latin typeface="Arial MT"/>
                <a:cs typeface="Arial MT"/>
              </a:rPr>
              <a:t>-</a:t>
            </a:r>
            <a:r>
              <a:rPr sz="2800" i="0" spc="-25" dirty="0">
                <a:latin typeface="Arial MT"/>
                <a:cs typeface="Arial MT"/>
              </a:rPr>
              <a:t>end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255959" y="5344230"/>
            <a:ext cx="10222865" cy="848994"/>
          </a:xfrm>
          <a:prstGeom prst="rect">
            <a:avLst/>
          </a:prstGeom>
        </p:spPr>
        <p:txBody>
          <a:bodyPr vert="horz" wrap="square" lIns="0" tIns="55879" rIns="0" bIns="0" rtlCol="0">
            <a:spAutoFit/>
          </a:bodyPr>
          <a:lstStyle/>
          <a:p>
            <a:pPr marL="18415" marR="5080" indent="-6350">
              <a:lnSpc>
                <a:spcPts val="3100"/>
              </a:lnSpc>
              <a:spcBef>
                <a:spcPts val="439"/>
              </a:spcBef>
            </a:pPr>
            <a:r>
              <a:rPr sz="2800" spc="-145" dirty="0">
                <a:latin typeface="Arial MT"/>
                <a:cs typeface="Arial MT"/>
              </a:rPr>
              <a:t>Fragments</a:t>
            </a:r>
            <a:r>
              <a:rPr sz="2800" spc="-25" dirty="0">
                <a:latin typeface="Arial MT"/>
                <a:cs typeface="Arial MT"/>
              </a:rPr>
              <a:t> </a:t>
            </a:r>
            <a:r>
              <a:rPr sz="2800" spc="-160" dirty="0">
                <a:latin typeface="Arial MT"/>
                <a:cs typeface="Arial MT"/>
              </a:rPr>
              <a:t>generated</a:t>
            </a:r>
            <a:r>
              <a:rPr sz="2800" spc="50" dirty="0">
                <a:latin typeface="Arial MT"/>
                <a:cs typeface="Arial MT"/>
              </a:rPr>
              <a:t> </a:t>
            </a:r>
            <a:r>
              <a:rPr sz="2800" spc="-185" dirty="0">
                <a:latin typeface="Arial MT"/>
                <a:cs typeface="Arial MT"/>
              </a:rPr>
              <a:t>due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spc="-90" dirty="0">
                <a:latin typeface="Arial MT"/>
                <a:cs typeface="Arial MT"/>
              </a:rPr>
              <a:t>to</a:t>
            </a:r>
            <a:r>
              <a:rPr sz="2800" spc="-95" dirty="0">
                <a:latin typeface="Arial MT"/>
                <a:cs typeface="Arial MT"/>
              </a:rPr>
              <a:t> </a:t>
            </a:r>
            <a:r>
              <a:rPr sz="2800" spc="-145" dirty="0">
                <a:latin typeface="Arial MT"/>
                <a:cs typeface="Arial MT"/>
              </a:rPr>
              <a:t>dideoxy</a:t>
            </a:r>
            <a:r>
              <a:rPr sz="2800" spc="30" dirty="0">
                <a:latin typeface="Arial MT"/>
                <a:cs typeface="Arial MT"/>
              </a:rPr>
              <a:t> </a:t>
            </a:r>
            <a:r>
              <a:rPr sz="2800" spc="-135" dirty="0">
                <a:latin typeface="Arial MT"/>
                <a:cs typeface="Arial MT"/>
              </a:rPr>
              <a:t>thymidinetriphosphate</a:t>
            </a:r>
            <a:r>
              <a:rPr sz="2800" spc="-60" dirty="0">
                <a:latin typeface="Arial MT"/>
                <a:cs typeface="Arial MT"/>
              </a:rPr>
              <a:t> </a:t>
            </a:r>
            <a:r>
              <a:rPr sz="2800" spc="-105" dirty="0">
                <a:latin typeface="Arial MT"/>
                <a:cs typeface="Arial MT"/>
              </a:rPr>
              <a:t>termination </a:t>
            </a:r>
            <a:r>
              <a:rPr sz="2800" spc="-135" dirty="0">
                <a:latin typeface="Arial MT"/>
                <a:cs typeface="Arial MT"/>
              </a:rPr>
              <a:t>reaction,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spc="-130" dirty="0">
                <a:latin typeface="Arial MT"/>
                <a:cs typeface="Arial MT"/>
              </a:rPr>
              <a:t>contain</a:t>
            </a:r>
            <a:r>
              <a:rPr sz="2800" spc="-15" dirty="0">
                <a:latin typeface="Arial MT"/>
                <a:cs typeface="Arial MT"/>
              </a:rPr>
              <a:t> </a:t>
            </a:r>
            <a:r>
              <a:rPr sz="2800" spc="-245" dirty="0">
                <a:solidFill>
                  <a:srgbClr val="936052"/>
                </a:solidFill>
                <a:latin typeface="Arial MT"/>
                <a:cs typeface="Arial MT"/>
              </a:rPr>
              <a:t>T</a:t>
            </a:r>
            <a:r>
              <a:rPr sz="2800" spc="-95" dirty="0">
                <a:solidFill>
                  <a:srgbClr val="936052"/>
                </a:solidFill>
                <a:latin typeface="Arial MT"/>
                <a:cs typeface="Arial MT"/>
              </a:rPr>
              <a:t> </a:t>
            </a:r>
            <a:r>
              <a:rPr sz="2800" spc="-90" dirty="0">
                <a:latin typeface="Arial MT"/>
                <a:cs typeface="Arial MT"/>
              </a:rPr>
              <a:t>at </a:t>
            </a:r>
            <a:r>
              <a:rPr sz="2800" spc="-155" dirty="0">
                <a:latin typeface="Arial MT"/>
                <a:cs typeface="Arial MT"/>
              </a:rPr>
              <a:t>the</a:t>
            </a:r>
            <a:r>
              <a:rPr sz="2800" spc="-135" dirty="0">
                <a:latin typeface="Arial MT"/>
                <a:cs typeface="Arial MT"/>
              </a:rPr>
              <a:t> </a:t>
            </a:r>
            <a:r>
              <a:rPr sz="2800" spc="-114" dirty="0">
                <a:latin typeface="Arial MT"/>
                <a:cs typeface="Arial MT"/>
              </a:rPr>
              <a:t>3’-</a:t>
            </a:r>
            <a:r>
              <a:rPr sz="2800" spc="-25" dirty="0">
                <a:latin typeface="Arial MT"/>
                <a:cs typeface="Arial MT"/>
              </a:rPr>
              <a:t>end</a:t>
            </a:r>
            <a:endParaRPr sz="2800">
              <a:latin typeface="Arial MT"/>
              <a:cs typeface="Arial MT"/>
            </a:endParaRPr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Footer Placeholder 8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71031" y="1066800"/>
            <a:ext cx="3606800" cy="5715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993792" y="2076098"/>
            <a:ext cx="9065260" cy="6410601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323215" marR="5080" indent="-311150">
              <a:lnSpc>
                <a:spcPts val="3300"/>
              </a:lnSpc>
              <a:spcBef>
                <a:spcPts val="860"/>
              </a:spcBef>
              <a:buChar char="•"/>
              <a:tabLst>
                <a:tab pos="326390" algn="l"/>
                <a:tab pos="4090035" algn="l"/>
              </a:tabLst>
            </a:pPr>
            <a:r>
              <a:rPr sz="3400" spc="215" dirty="0">
                <a:latin typeface="Cambria"/>
                <a:cs typeface="Cambria"/>
              </a:rPr>
              <a:t>DNA</a:t>
            </a:r>
            <a:r>
              <a:rPr sz="3400" spc="25" dirty="0">
                <a:latin typeface="Cambria"/>
                <a:cs typeface="Cambria"/>
              </a:rPr>
              <a:t> </a:t>
            </a:r>
            <a:r>
              <a:rPr sz="3400" spc="110" dirty="0">
                <a:latin typeface="Cambria"/>
                <a:cs typeface="Cambria"/>
              </a:rPr>
              <a:t>-</a:t>
            </a:r>
            <a:r>
              <a:rPr sz="3400" spc="140" dirty="0">
                <a:latin typeface="Cambria"/>
                <a:cs typeface="Cambria"/>
              </a:rPr>
              <a:t> </a:t>
            </a:r>
            <a:r>
              <a:rPr sz="3400" spc="-245" dirty="0">
                <a:latin typeface="Cambria"/>
                <a:cs typeface="Cambria"/>
              </a:rPr>
              <a:t>the</a:t>
            </a:r>
            <a:r>
              <a:rPr sz="3400" spc="35" dirty="0">
                <a:latin typeface="Cambria"/>
                <a:cs typeface="Cambria"/>
              </a:rPr>
              <a:t> </a:t>
            </a:r>
            <a:r>
              <a:rPr sz="3400" spc="-80" dirty="0">
                <a:latin typeface="Cambria"/>
                <a:cs typeface="Cambria"/>
              </a:rPr>
              <a:t>hereditary</a:t>
            </a:r>
            <a:r>
              <a:rPr sz="3400" dirty="0">
                <a:latin typeface="Cambria"/>
                <a:cs typeface="Cambria"/>
              </a:rPr>
              <a:t>	</a:t>
            </a:r>
            <a:r>
              <a:rPr sz="3400" spc="-120" dirty="0">
                <a:latin typeface="Cambria"/>
                <a:cs typeface="Cambria"/>
              </a:rPr>
              <a:t>material</a:t>
            </a:r>
            <a:r>
              <a:rPr sz="3400" spc="50" dirty="0">
                <a:latin typeface="Cambria"/>
                <a:cs typeface="Cambria"/>
              </a:rPr>
              <a:t> </a:t>
            </a:r>
            <a:r>
              <a:rPr sz="3400" spc="-210" dirty="0">
                <a:latin typeface="Cambria"/>
                <a:cs typeface="Cambria"/>
              </a:rPr>
              <a:t>written</a:t>
            </a:r>
            <a:r>
              <a:rPr sz="3400" spc="70" dirty="0">
                <a:latin typeface="Cambria"/>
                <a:cs typeface="Cambria"/>
              </a:rPr>
              <a:t> </a:t>
            </a:r>
            <a:r>
              <a:rPr sz="3400" spc="-95" dirty="0">
                <a:latin typeface="Cambria"/>
                <a:cs typeface="Cambria"/>
              </a:rPr>
              <a:t>in</a:t>
            </a:r>
            <a:r>
              <a:rPr sz="3400" spc="-145" dirty="0">
                <a:latin typeface="Cambria"/>
                <a:cs typeface="Cambria"/>
              </a:rPr>
              <a:t> </a:t>
            </a:r>
            <a:r>
              <a:rPr sz="3400" spc="-185" dirty="0">
                <a:latin typeface="Cambria"/>
                <a:cs typeface="Cambria"/>
              </a:rPr>
              <a:t>four-</a:t>
            </a:r>
            <a:r>
              <a:rPr sz="3400" spc="-135" dirty="0">
                <a:latin typeface="Cambria"/>
                <a:cs typeface="Cambria"/>
              </a:rPr>
              <a:t>letter 	</a:t>
            </a:r>
            <a:r>
              <a:rPr sz="3400" spc="-50" dirty="0">
                <a:latin typeface="Cambria"/>
                <a:cs typeface="Cambria"/>
              </a:rPr>
              <a:t>code</a:t>
            </a:r>
            <a:r>
              <a:rPr sz="3400" spc="-10" dirty="0">
                <a:latin typeface="Cambria"/>
                <a:cs typeface="Cambria"/>
              </a:rPr>
              <a:t> </a:t>
            </a:r>
            <a:r>
              <a:rPr sz="3400" dirty="0">
                <a:latin typeface="Cambria"/>
                <a:cs typeface="Cambria"/>
              </a:rPr>
              <a:t>of</a:t>
            </a:r>
            <a:r>
              <a:rPr sz="3400" spc="45" dirty="0">
                <a:latin typeface="Cambria"/>
                <a:cs typeface="Cambria"/>
              </a:rPr>
              <a:t> </a:t>
            </a:r>
            <a:r>
              <a:rPr sz="3400" spc="-65" dirty="0">
                <a:latin typeface="Cambria"/>
                <a:cs typeface="Cambria"/>
              </a:rPr>
              <a:t>nucleotides.</a:t>
            </a:r>
            <a:endParaRPr sz="3400">
              <a:latin typeface="Cambria"/>
              <a:cs typeface="Cambria"/>
            </a:endParaRPr>
          </a:p>
          <a:p>
            <a:pPr>
              <a:spcBef>
                <a:spcPts val="2535"/>
              </a:spcBef>
              <a:buFont typeface="Cambria"/>
              <a:buChar char="•"/>
            </a:pPr>
            <a:endParaRPr sz="3400">
              <a:latin typeface="Cambria"/>
              <a:cs typeface="Cambria"/>
            </a:endParaRPr>
          </a:p>
          <a:p>
            <a:pPr marL="325755" marR="867410" indent="-313690">
              <a:lnSpc>
                <a:spcPct val="78400"/>
              </a:lnSpc>
              <a:buChar char="•"/>
              <a:tabLst>
                <a:tab pos="325755" algn="l"/>
                <a:tab pos="341630" algn="l"/>
                <a:tab pos="4722495" algn="l"/>
                <a:tab pos="5509895" algn="l"/>
              </a:tabLst>
            </a:pPr>
            <a:r>
              <a:rPr sz="3400" dirty="0">
                <a:latin typeface="Cambria"/>
                <a:cs typeface="Cambria"/>
              </a:rPr>
              <a:t>	</a:t>
            </a:r>
            <a:r>
              <a:rPr sz="3400" spc="-105" dirty="0">
                <a:latin typeface="Cambria"/>
                <a:cs typeface="Cambria"/>
              </a:rPr>
              <a:t>sequencing,</a:t>
            </a:r>
            <a:r>
              <a:rPr sz="3400" spc="-85" dirty="0">
                <a:latin typeface="Cambria"/>
                <a:cs typeface="Cambria"/>
              </a:rPr>
              <a:t> </a:t>
            </a:r>
            <a:r>
              <a:rPr sz="3400" spc="-10" dirty="0">
                <a:latin typeface="Cambria"/>
                <a:cs typeface="Cambria"/>
              </a:rPr>
              <a:t>or</a:t>
            </a:r>
            <a:r>
              <a:rPr sz="3400" spc="-105" dirty="0">
                <a:latin typeface="Cambria"/>
                <a:cs typeface="Cambria"/>
              </a:rPr>
              <a:t> </a:t>
            </a:r>
            <a:r>
              <a:rPr sz="3400" spc="-10" dirty="0">
                <a:latin typeface="Cambria"/>
                <a:cs typeface="Cambria"/>
              </a:rPr>
              <a:t>"reading"</a:t>
            </a:r>
            <a:r>
              <a:rPr sz="3400" dirty="0">
                <a:latin typeface="Cambria"/>
                <a:cs typeface="Cambria"/>
              </a:rPr>
              <a:t>	</a:t>
            </a:r>
            <a:r>
              <a:rPr sz="3400" spc="-210" dirty="0">
                <a:latin typeface="Cambria"/>
                <a:cs typeface="Cambria"/>
              </a:rPr>
              <a:t>the</a:t>
            </a:r>
            <a:r>
              <a:rPr sz="3400" spc="20" dirty="0">
                <a:latin typeface="Cambria"/>
                <a:cs typeface="Cambria"/>
              </a:rPr>
              <a:t> </a:t>
            </a:r>
            <a:r>
              <a:rPr sz="3400" spc="-95" dirty="0">
                <a:latin typeface="Cambria"/>
                <a:cs typeface="Cambria"/>
              </a:rPr>
              <a:t>genetic</a:t>
            </a:r>
            <a:r>
              <a:rPr sz="3400" spc="-90" dirty="0">
                <a:latin typeface="Cambria"/>
                <a:cs typeface="Cambria"/>
              </a:rPr>
              <a:t> </a:t>
            </a:r>
            <a:r>
              <a:rPr sz="3400" spc="-60" dirty="0">
                <a:latin typeface="Cambria"/>
                <a:cs typeface="Cambria"/>
              </a:rPr>
              <a:t>code</a:t>
            </a:r>
            <a:r>
              <a:rPr sz="3400" spc="-65" dirty="0">
                <a:latin typeface="Cambria"/>
                <a:cs typeface="Cambria"/>
              </a:rPr>
              <a:t> </a:t>
            </a:r>
            <a:r>
              <a:rPr sz="3400" spc="-125" dirty="0">
                <a:latin typeface="Cambria"/>
                <a:cs typeface="Cambria"/>
              </a:rPr>
              <a:t>has </a:t>
            </a:r>
            <a:r>
              <a:rPr sz="3400" spc="-100" dirty="0">
                <a:latin typeface="Cambria"/>
                <a:cs typeface="Cambria"/>
              </a:rPr>
              <a:t>become</a:t>
            </a:r>
            <a:r>
              <a:rPr sz="3400" spc="-30" dirty="0">
                <a:latin typeface="Cambria"/>
                <a:cs typeface="Cambria"/>
              </a:rPr>
              <a:t> </a:t>
            </a:r>
            <a:r>
              <a:rPr sz="3400" dirty="0">
                <a:latin typeface="Cambria"/>
                <a:cs typeface="Cambria"/>
              </a:rPr>
              <a:t>of</a:t>
            </a:r>
            <a:r>
              <a:rPr sz="3400" spc="5" dirty="0">
                <a:latin typeface="Cambria"/>
                <a:cs typeface="Cambria"/>
              </a:rPr>
              <a:t> </a:t>
            </a:r>
            <a:r>
              <a:rPr sz="3400" spc="-125" dirty="0">
                <a:latin typeface="Cambria"/>
                <a:cs typeface="Cambria"/>
              </a:rPr>
              <a:t>increasing</a:t>
            </a:r>
            <a:r>
              <a:rPr sz="3400" spc="135" dirty="0">
                <a:latin typeface="Cambria"/>
                <a:cs typeface="Cambria"/>
              </a:rPr>
              <a:t> </a:t>
            </a:r>
            <a:r>
              <a:rPr sz="3400" spc="-45" dirty="0">
                <a:latin typeface="Cambria"/>
                <a:cs typeface="Cambria"/>
              </a:rPr>
              <a:t>interest</a:t>
            </a:r>
            <a:r>
              <a:rPr sz="3400" dirty="0">
                <a:latin typeface="Cambria"/>
                <a:cs typeface="Cambria"/>
              </a:rPr>
              <a:t>	</a:t>
            </a:r>
            <a:r>
              <a:rPr sz="3400" spc="-120" dirty="0">
                <a:latin typeface="Cambria"/>
                <a:cs typeface="Cambria"/>
              </a:rPr>
              <a:t>to</a:t>
            </a:r>
            <a:r>
              <a:rPr sz="3400" spc="-65" dirty="0">
                <a:latin typeface="Cambria"/>
                <a:cs typeface="Cambria"/>
              </a:rPr>
              <a:t> </a:t>
            </a:r>
            <a:r>
              <a:rPr sz="3400" spc="-55" dirty="0">
                <a:latin typeface="Cambria"/>
                <a:cs typeface="Cambria"/>
              </a:rPr>
              <a:t>scientists.</a:t>
            </a:r>
            <a:endParaRPr sz="3400">
              <a:latin typeface="Cambria"/>
              <a:cs typeface="Cambria"/>
            </a:endParaRPr>
          </a:p>
          <a:p>
            <a:pPr>
              <a:spcBef>
                <a:spcPts val="2455"/>
              </a:spcBef>
              <a:buFont typeface="Cambria"/>
              <a:buChar char="•"/>
            </a:pPr>
            <a:endParaRPr sz="3400">
              <a:latin typeface="Cambria"/>
              <a:cs typeface="Cambria"/>
            </a:endParaRPr>
          </a:p>
          <a:p>
            <a:pPr marL="328930" marR="613410" indent="-309245">
              <a:lnSpc>
                <a:spcPct val="79000"/>
              </a:lnSpc>
              <a:buChar char="•"/>
              <a:tabLst>
                <a:tab pos="328930" algn="l"/>
                <a:tab pos="340995" algn="l"/>
              </a:tabLst>
            </a:pPr>
            <a:r>
              <a:rPr sz="3450" dirty="0">
                <a:latin typeface="Times New Roman"/>
                <a:cs typeface="Times New Roman"/>
              </a:rPr>
              <a:t>	</a:t>
            </a:r>
            <a:r>
              <a:rPr sz="3450" spc="-35" dirty="0">
                <a:latin typeface="Times New Roman"/>
                <a:cs typeface="Times New Roman"/>
              </a:rPr>
              <a:t>RNA</a:t>
            </a:r>
            <a:r>
              <a:rPr sz="3450" spc="-195" dirty="0">
                <a:latin typeface="Times New Roman"/>
                <a:cs typeface="Times New Roman"/>
              </a:rPr>
              <a:t> </a:t>
            </a:r>
            <a:r>
              <a:rPr sz="3450" spc="-45" dirty="0">
                <a:latin typeface="Times New Roman"/>
                <a:cs typeface="Times New Roman"/>
              </a:rPr>
              <a:t>sequencing</a:t>
            </a:r>
            <a:r>
              <a:rPr sz="3450" spc="-85" dirty="0">
                <a:latin typeface="Times New Roman"/>
                <a:cs typeface="Times New Roman"/>
              </a:rPr>
              <a:t> </a:t>
            </a:r>
            <a:r>
              <a:rPr sz="3450" spc="-1795" dirty="0">
                <a:solidFill>
                  <a:srgbClr val="343434"/>
                </a:solidFill>
                <a:latin typeface="Times New Roman"/>
                <a:cs typeface="Times New Roman"/>
              </a:rPr>
              <a:t>—</a:t>
            </a:r>
            <a:r>
              <a:rPr sz="3450" spc="20" dirty="0">
                <a:solidFill>
                  <a:srgbClr val="343434"/>
                </a:solidFill>
                <a:latin typeface="Times New Roman"/>
                <a:cs typeface="Times New Roman"/>
              </a:rPr>
              <a:t> </a:t>
            </a:r>
            <a:r>
              <a:rPr sz="3450" spc="-30" dirty="0">
                <a:latin typeface="Times New Roman"/>
                <a:cs typeface="Times New Roman"/>
              </a:rPr>
              <a:t>earliest</a:t>
            </a:r>
            <a:r>
              <a:rPr sz="3450" spc="-70" dirty="0">
                <a:latin typeface="Times New Roman"/>
                <a:cs typeface="Times New Roman"/>
              </a:rPr>
              <a:t> </a:t>
            </a:r>
            <a:r>
              <a:rPr sz="3450" spc="-10" dirty="0">
                <a:latin typeface="Times New Roman"/>
                <a:cs typeface="Times New Roman"/>
              </a:rPr>
              <a:t>form</a:t>
            </a:r>
            <a:r>
              <a:rPr sz="3450" spc="-135" dirty="0">
                <a:latin typeface="Times New Roman"/>
                <a:cs typeface="Times New Roman"/>
              </a:rPr>
              <a:t> </a:t>
            </a:r>
            <a:r>
              <a:rPr sz="3450" dirty="0">
                <a:latin typeface="Times New Roman"/>
                <a:cs typeface="Times New Roman"/>
              </a:rPr>
              <a:t>of</a:t>
            </a:r>
            <a:r>
              <a:rPr sz="3450" spc="75" dirty="0">
                <a:latin typeface="Times New Roman"/>
                <a:cs typeface="Times New Roman"/>
              </a:rPr>
              <a:t> </a:t>
            </a:r>
            <a:r>
              <a:rPr sz="3450" spc="-10" dirty="0">
                <a:latin typeface="Times New Roman"/>
                <a:cs typeface="Times New Roman"/>
              </a:rPr>
              <a:t>nucleotide </a:t>
            </a:r>
            <a:r>
              <a:rPr sz="3450" spc="-35" dirty="0">
                <a:latin typeface="Times New Roman"/>
                <a:cs typeface="Times New Roman"/>
              </a:rPr>
              <a:t>sequencing</a:t>
            </a:r>
            <a:r>
              <a:rPr sz="3450" spc="-145" dirty="0">
                <a:latin typeface="Times New Roman"/>
                <a:cs typeface="Times New Roman"/>
              </a:rPr>
              <a:t> </a:t>
            </a:r>
            <a:r>
              <a:rPr sz="3450" spc="-30" dirty="0">
                <a:latin typeface="Times New Roman"/>
                <a:cs typeface="Times New Roman"/>
              </a:rPr>
              <a:t>complete</a:t>
            </a:r>
            <a:r>
              <a:rPr sz="3450" spc="-90" dirty="0">
                <a:latin typeface="Times New Roman"/>
                <a:cs typeface="Times New Roman"/>
              </a:rPr>
              <a:t> </a:t>
            </a:r>
            <a:r>
              <a:rPr sz="3450" spc="-25" dirty="0">
                <a:latin typeface="Times New Roman"/>
                <a:cs typeface="Times New Roman"/>
              </a:rPr>
              <a:t>genome</a:t>
            </a:r>
            <a:r>
              <a:rPr sz="3450" spc="-135" dirty="0">
                <a:latin typeface="Times New Roman"/>
                <a:cs typeface="Times New Roman"/>
              </a:rPr>
              <a:t> </a:t>
            </a:r>
            <a:r>
              <a:rPr sz="3450" dirty="0">
                <a:latin typeface="Times New Roman"/>
                <a:cs typeface="Times New Roman"/>
              </a:rPr>
              <a:t>of</a:t>
            </a:r>
            <a:r>
              <a:rPr sz="3450" spc="-30" dirty="0">
                <a:latin typeface="Times New Roman"/>
                <a:cs typeface="Times New Roman"/>
              </a:rPr>
              <a:t> </a:t>
            </a:r>
            <a:r>
              <a:rPr sz="3450" spc="-40" dirty="0">
                <a:latin typeface="Times New Roman"/>
                <a:cs typeface="Times New Roman"/>
              </a:rPr>
              <a:t>Bacteriophage </a:t>
            </a:r>
            <a:r>
              <a:rPr sz="3400" spc="-20" dirty="0">
                <a:latin typeface="Times New Roman"/>
                <a:cs typeface="Times New Roman"/>
              </a:rPr>
              <a:t>MS2.</a:t>
            </a:r>
            <a:endParaRPr sz="3400">
              <a:latin typeface="Times New Roman"/>
              <a:cs typeface="Times New Roman"/>
            </a:endParaRPr>
          </a:p>
          <a:p>
            <a:pPr>
              <a:spcBef>
                <a:spcPts val="1250"/>
              </a:spcBef>
              <a:buFont typeface="Cambria"/>
              <a:buChar char="•"/>
            </a:pPr>
            <a:endParaRPr sz="3450">
              <a:latin typeface="Times New Roman"/>
              <a:cs typeface="Times New Roman"/>
            </a:endParaRPr>
          </a:p>
          <a:p>
            <a:pPr marL="323215" indent="-310515">
              <a:lnSpc>
                <a:spcPts val="3890"/>
              </a:lnSpc>
              <a:spcBef>
                <a:spcPts val="5"/>
              </a:spcBef>
              <a:buChar char="•"/>
              <a:tabLst>
                <a:tab pos="323215" algn="l"/>
                <a:tab pos="6692265" algn="l"/>
              </a:tabLst>
            </a:pPr>
            <a:r>
              <a:rPr sz="3400" spc="-60" dirty="0">
                <a:latin typeface="Cambria"/>
                <a:cs typeface="Cambria"/>
              </a:rPr>
              <a:t>Knowledge</a:t>
            </a:r>
            <a:r>
              <a:rPr sz="3400" spc="-15" dirty="0">
                <a:latin typeface="Cambria"/>
                <a:cs typeface="Cambria"/>
              </a:rPr>
              <a:t> </a:t>
            </a:r>
            <a:r>
              <a:rPr sz="3400" dirty="0">
                <a:latin typeface="Cambria"/>
                <a:cs typeface="Cambria"/>
              </a:rPr>
              <a:t>on</a:t>
            </a:r>
            <a:r>
              <a:rPr sz="3400" spc="-60" dirty="0">
                <a:latin typeface="Cambria"/>
                <a:cs typeface="Cambria"/>
              </a:rPr>
              <a:t> </a:t>
            </a:r>
            <a:r>
              <a:rPr sz="3400" spc="-120" dirty="0">
                <a:latin typeface="Cambria"/>
                <a:cs typeface="Cambria"/>
              </a:rPr>
              <a:t>genome</a:t>
            </a:r>
            <a:r>
              <a:rPr sz="3400" spc="-70" dirty="0">
                <a:latin typeface="Cambria"/>
                <a:cs typeface="Cambria"/>
              </a:rPr>
              <a:t> </a:t>
            </a:r>
            <a:r>
              <a:rPr sz="3400" spc="-65" dirty="0">
                <a:latin typeface="Cambria"/>
                <a:cs typeface="Cambria"/>
              </a:rPr>
              <a:t>organization</a:t>
            </a:r>
            <a:r>
              <a:rPr sz="3400" dirty="0">
                <a:latin typeface="Cambria"/>
                <a:cs typeface="Cambria"/>
              </a:rPr>
              <a:t>	</a:t>
            </a:r>
            <a:r>
              <a:rPr sz="3400" spc="-160" dirty="0">
                <a:latin typeface="Cambria"/>
                <a:cs typeface="Cambria"/>
              </a:rPr>
              <a:t>was</a:t>
            </a:r>
            <a:r>
              <a:rPr sz="3400" spc="-30" dirty="0">
                <a:latin typeface="Cambria"/>
                <a:cs typeface="Cambria"/>
              </a:rPr>
              <a:t> </a:t>
            </a:r>
            <a:r>
              <a:rPr sz="3400" spc="-150" dirty="0">
                <a:latin typeface="Cambria"/>
                <a:cs typeface="Cambria"/>
              </a:rPr>
              <a:t>based</a:t>
            </a:r>
            <a:r>
              <a:rPr sz="3400" spc="-25" dirty="0">
                <a:latin typeface="Cambria"/>
                <a:cs typeface="Cambria"/>
              </a:rPr>
              <a:t> on</a:t>
            </a:r>
            <a:endParaRPr sz="3400">
              <a:latin typeface="Cambria"/>
              <a:cs typeface="Cambria"/>
            </a:endParaRPr>
          </a:p>
          <a:p>
            <a:pPr marL="304800">
              <a:lnSpc>
                <a:spcPts val="3890"/>
              </a:lnSpc>
            </a:pPr>
            <a:r>
              <a:rPr sz="3400" i="1" dirty="0">
                <a:latin typeface="Cambria"/>
                <a:cs typeface="Cambria"/>
              </a:rPr>
              <a:t>reverse</a:t>
            </a:r>
            <a:r>
              <a:rPr sz="3400" i="1" spc="-55" dirty="0">
                <a:latin typeface="Cambria"/>
                <a:cs typeface="Cambria"/>
              </a:rPr>
              <a:t> </a:t>
            </a:r>
            <a:r>
              <a:rPr sz="3400" i="1" spc="-10" dirty="0">
                <a:latin typeface="Cambria"/>
                <a:cs typeface="Cambria"/>
              </a:rPr>
              <a:t>genetics.</a:t>
            </a:r>
            <a:endParaRPr sz="3400">
              <a:latin typeface="Cambria"/>
              <a:cs typeface="Cambria"/>
            </a:endParaRPr>
          </a:p>
        </p:txBody>
      </p:sp>
      <p:pic>
        <p:nvPicPr>
          <p:cNvPr id="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73331" y="1511300"/>
            <a:ext cx="3606800" cy="76073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835731" y="2374900"/>
            <a:ext cx="127000" cy="6629400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3149843" y="7328112"/>
            <a:ext cx="231140" cy="0"/>
          </a:xfrm>
          <a:custGeom>
            <a:avLst/>
            <a:gdLst/>
            <a:ahLst/>
            <a:cxnLst/>
            <a:rect l="l" t="t" r="r" b="b"/>
            <a:pathLst>
              <a:path w="231140">
                <a:moveTo>
                  <a:pt x="0" y="0"/>
                </a:moveTo>
                <a:lnTo>
                  <a:pt x="231139" y="0"/>
                </a:lnTo>
              </a:path>
            </a:pathLst>
          </a:custGeom>
          <a:ln w="26669">
            <a:solidFill>
              <a:srgbClr val="13131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3149840" y="6325032"/>
            <a:ext cx="231140" cy="38735"/>
          </a:xfrm>
          <a:custGeom>
            <a:avLst/>
            <a:gdLst/>
            <a:ahLst/>
            <a:cxnLst/>
            <a:rect l="l" t="t" r="r" b="b"/>
            <a:pathLst>
              <a:path w="231140" h="38735">
                <a:moveTo>
                  <a:pt x="231140" y="0"/>
                </a:moveTo>
                <a:lnTo>
                  <a:pt x="0" y="0"/>
                </a:lnTo>
                <a:lnTo>
                  <a:pt x="0" y="11849"/>
                </a:lnTo>
                <a:lnTo>
                  <a:pt x="0" y="26670"/>
                </a:lnTo>
                <a:lnTo>
                  <a:pt x="0" y="38519"/>
                </a:lnTo>
                <a:lnTo>
                  <a:pt x="231140" y="38519"/>
                </a:lnTo>
                <a:lnTo>
                  <a:pt x="231140" y="26670"/>
                </a:lnTo>
                <a:lnTo>
                  <a:pt x="231140" y="11849"/>
                </a:lnTo>
                <a:lnTo>
                  <a:pt x="231140" y="0"/>
                </a:lnTo>
                <a:close/>
              </a:path>
            </a:pathLst>
          </a:custGeom>
          <a:solidFill>
            <a:srgbClr val="1313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3149843" y="4255134"/>
            <a:ext cx="231140" cy="0"/>
          </a:xfrm>
          <a:custGeom>
            <a:avLst/>
            <a:gdLst/>
            <a:ahLst/>
            <a:cxnLst/>
            <a:rect l="l" t="t" r="r" b="b"/>
            <a:pathLst>
              <a:path w="231140">
                <a:moveTo>
                  <a:pt x="0" y="0"/>
                </a:moveTo>
                <a:lnTo>
                  <a:pt x="231139" y="0"/>
                </a:lnTo>
              </a:path>
            </a:pathLst>
          </a:custGeom>
          <a:ln w="26669">
            <a:solidFill>
              <a:srgbClr val="13131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3060225" y="7434153"/>
            <a:ext cx="371897" cy="21209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940"/>
              </a:lnSpc>
            </a:pPr>
            <a:r>
              <a:rPr sz="2550" spc="-440" dirty="0">
                <a:latin typeface="Arial MT"/>
                <a:cs typeface="Arial MT"/>
              </a:rPr>
              <a:t>D</a:t>
            </a:r>
            <a:endParaRPr sz="255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060225" y="3724780"/>
            <a:ext cx="371897" cy="356552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940"/>
              </a:lnSpc>
            </a:pPr>
            <a:r>
              <a:rPr sz="2550" dirty="0">
                <a:latin typeface="Arial MT"/>
                <a:cs typeface="Arial MT"/>
              </a:rPr>
              <a:t>RECT</a:t>
            </a:r>
            <a:r>
              <a:rPr sz="2550" spc="70" dirty="0">
                <a:latin typeface="Arial MT"/>
                <a:cs typeface="Arial MT"/>
              </a:rPr>
              <a:t> </a:t>
            </a:r>
            <a:r>
              <a:rPr sz="2550" dirty="0">
                <a:latin typeface="Arial MT"/>
                <a:cs typeface="Arial MT"/>
              </a:rPr>
              <a:t>ON</a:t>
            </a:r>
            <a:r>
              <a:rPr sz="2550" spc="-150" dirty="0">
                <a:latin typeface="Arial MT"/>
                <a:cs typeface="Arial MT"/>
              </a:rPr>
              <a:t> </a:t>
            </a:r>
            <a:r>
              <a:rPr sz="2550" dirty="0">
                <a:latin typeface="Arial MT"/>
                <a:cs typeface="Arial MT"/>
              </a:rPr>
              <a:t>OF</a:t>
            </a:r>
            <a:r>
              <a:rPr sz="2550" spc="-140" dirty="0">
                <a:latin typeface="Arial MT"/>
                <a:cs typeface="Arial MT"/>
              </a:rPr>
              <a:t> </a:t>
            </a:r>
            <a:r>
              <a:rPr sz="2550" dirty="0">
                <a:latin typeface="Arial MT"/>
                <a:cs typeface="Arial MT"/>
              </a:rPr>
              <a:t>READ</a:t>
            </a:r>
            <a:r>
              <a:rPr sz="2550" spc="120" dirty="0">
                <a:latin typeface="Arial MT"/>
                <a:cs typeface="Arial MT"/>
              </a:rPr>
              <a:t> </a:t>
            </a:r>
            <a:r>
              <a:rPr sz="2550" spc="-25" dirty="0">
                <a:latin typeface="Arial MT"/>
                <a:cs typeface="Arial MT"/>
              </a:rPr>
              <a:t>NG</a:t>
            </a:r>
            <a:endParaRPr sz="2550">
              <a:latin typeface="Arial MT"/>
              <a:cs typeface="Arial MT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594431" y="3632200"/>
            <a:ext cx="101600" cy="127000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2823950" y="2291998"/>
            <a:ext cx="5288280" cy="158559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 indent="16510">
              <a:lnSpc>
                <a:spcPct val="100499"/>
              </a:lnSpc>
              <a:spcBef>
                <a:spcPts val="80"/>
              </a:spcBef>
              <a:tabLst>
                <a:tab pos="1494790" algn="l"/>
                <a:tab pos="3695700" algn="l"/>
              </a:tabLst>
            </a:pPr>
            <a:r>
              <a:rPr sz="3400" spc="-10" dirty="0">
                <a:latin typeface="Cambria"/>
                <a:cs typeface="Cambria"/>
              </a:rPr>
              <a:t>HWhen</a:t>
            </a:r>
            <a:r>
              <a:rPr sz="3400" dirty="0">
                <a:latin typeface="Cambria"/>
                <a:cs typeface="Cambria"/>
              </a:rPr>
              <a:t>	</a:t>
            </a:r>
            <a:r>
              <a:rPr sz="3400" spc="-225" dirty="0">
                <a:latin typeface="Cambria"/>
                <a:cs typeface="Cambria"/>
              </a:rPr>
              <a:t>the</a:t>
            </a:r>
            <a:r>
              <a:rPr sz="3400" spc="90" dirty="0">
                <a:latin typeface="Cambria"/>
                <a:cs typeface="Cambria"/>
              </a:rPr>
              <a:t> </a:t>
            </a:r>
            <a:r>
              <a:rPr sz="3400" spc="-160" dirty="0">
                <a:latin typeface="Cambria"/>
                <a:cs typeface="Cambria"/>
              </a:rPr>
              <a:t>resulted</a:t>
            </a:r>
            <a:r>
              <a:rPr sz="3400" spc="-60" dirty="0">
                <a:latin typeface="Cambria"/>
                <a:cs typeface="Cambria"/>
              </a:rPr>
              <a:t> </a:t>
            </a:r>
            <a:r>
              <a:rPr sz="3400" spc="-155" dirty="0">
                <a:latin typeface="Cambria"/>
                <a:cs typeface="Cambria"/>
              </a:rPr>
              <a:t>fragments </a:t>
            </a:r>
            <a:r>
              <a:rPr sz="3400" spc="-170" dirty="0">
                <a:latin typeface="Cambria"/>
                <a:cs typeface="Cambria"/>
              </a:rPr>
              <a:t>are</a:t>
            </a:r>
            <a:r>
              <a:rPr sz="3400" spc="-20" dirty="0">
                <a:latin typeface="Cambria"/>
                <a:cs typeface="Cambria"/>
              </a:rPr>
              <a:t> </a:t>
            </a:r>
            <a:r>
              <a:rPr sz="3400" spc="-155" dirty="0">
                <a:latin typeface="Cambria"/>
                <a:cs typeface="Cambria"/>
              </a:rPr>
              <a:t>electrophoresed</a:t>
            </a:r>
            <a:r>
              <a:rPr sz="3400" spc="-45" dirty="0">
                <a:latin typeface="Cambria"/>
                <a:cs typeface="Cambria"/>
              </a:rPr>
              <a:t> </a:t>
            </a:r>
            <a:r>
              <a:rPr sz="3400" dirty="0">
                <a:latin typeface="Cambria"/>
                <a:cs typeface="Cambria"/>
              </a:rPr>
              <a:t>on</a:t>
            </a:r>
            <a:r>
              <a:rPr sz="3400" spc="10" dirty="0">
                <a:latin typeface="Cambria"/>
                <a:cs typeface="Cambria"/>
              </a:rPr>
              <a:t> </a:t>
            </a:r>
            <a:r>
              <a:rPr sz="3400" dirty="0">
                <a:latin typeface="Cambria"/>
                <a:cs typeface="Cambria"/>
              </a:rPr>
              <a:t>a</a:t>
            </a:r>
            <a:r>
              <a:rPr sz="3400" spc="-114" dirty="0">
                <a:latin typeface="Cambria"/>
                <a:cs typeface="Cambria"/>
              </a:rPr>
              <a:t> </a:t>
            </a:r>
            <a:r>
              <a:rPr sz="3400" spc="-20" dirty="0">
                <a:latin typeface="Cambria"/>
                <a:cs typeface="Cambria"/>
              </a:rPr>
              <a:t>gel, </a:t>
            </a:r>
            <a:r>
              <a:rPr sz="3400" spc="-110" dirty="0">
                <a:latin typeface="Cambria"/>
                <a:cs typeface="Cambria"/>
              </a:rPr>
              <a:t>they</a:t>
            </a:r>
            <a:r>
              <a:rPr sz="3400" spc="-40" dirty="0">
                <a:latin typeface="Cambria"/>
                <a:cs typeface="Cambria"/>
              </a:rPr>
              <a:t> </a:t>
            </a:r>
            <a:r>
              <a:rPr sz="3400" spc="-10" dirty="0">
                <a:latin typeface="Cambria"/>
                <a:cs typeface="Cambria"/>
              </a:rPr>
              <a:t>will</a:t>
            </a:r>
            <a:r>
              <a:rPr sz="3400" spc="-40" dirty="0">
                <a:latin typeface="Cambria"/>
                <a:cs typeface="Cambria"/>
              </a:rPr>
              <a:t> </a:t>
            </a:r>
            <a:r>
              <a:rPr sz="3400" spc="-200" dirty="0">
                <a:latin typeface="Cambria"/>
                <a:cs typeface="Cambria"/>
              </a:rPr>
              <a:t>separate</a:t>
            </a:r>
            <a:r>
              <a:rPr sz="3400" spc="10" dirty="0">
                <a:latin typeface="Cambria"/>
                <a:cs typeface="Cambria"/>
              </a:rPr>
              <a:t> </a:t>
            </a:r>
            <a:r>
              <a:rPr sz="3400" spc="-25" dirty="0">
                <a:latin typeface="Cambria"/>
                <a:cs typeface="Cambria"/>
              </a:rPr>
              <a:t>by</a:t>
            </a:r>
            <a:r>
              <a:rPr sz="3400" dirty="0">
                <a:latin typeface="Cambria"/>
                <a:cs typeface="Cambria"/>
              </a:rPr>
              <a:t>	</a:t>
            </a:r>
            <a:r>
              <a:rPr sz="3400" spc="-10" dirty="0">
                <a:latin typeface="Cambria"/>
                <a:cs typeface="Cambria"/>
              </a:rPr>
              <a:t>size.</a:t>
            </a:r>
            <a:endParaRPr sz="3400">
              <a:latin typeface="Cambria"/>
              <a:cs typeface="Cambria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9227029" y="944563"/>
            <a:ext cx="2305685" cy="4921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  <a:tabLst>
                <a:tab pos="662305" algn="l"/>
                <a:tab pos="2072005" algn="l"/>
              </a:tabLst>
            </a:pPr>
            <a:r>
              <a:rPr sz="3050" i="0" spc="-50" dirty="0">
                <a:latin typeface="Consolas"/>
                <a:cs typeface="Consolas"/>
              </a:rPr>
              <a:t>A</a:t>
            </a:r>
            <a:r>
              <a:rPr sz="3050" i="0" dirty="0">
                <a:latin typeface="Consolas"/>
                <a:cs typeface="Consolas"/>
              </a:rPr>
              <a:t>	G</a:t>
            </a:r>
            <a:r>
              <a:rPr sz="3050" i="0" spc="705" dirty="0">
                <a:latin typeface="Consolas"/>
                <a:cs typeface="Consolas"/>
              </a:rPr>
              <a:t> </a:t>
            </a:r>
            <a:r>
              <a:rPr sz="3050" i="0" spc="-10" dirty="0">
                <a:latin typeface="Consolas"/>
                <a:cs typeface="Consolas"/>
              </a:rPr>
              <a:t>T</a:t>
            </a:r>
            <a:r>
              <a:rPr sz="3050" i="0" dirty="0">
                <a:latin typeface="Consolas"/>
                <a:cs typeface="Consolas"/>
              </a:rPr>
              <a:t>	G</a:t>
            </a:r>
            <a:endParaRPr sz="3050">
              <a:latin typeface="Consolas"/>
              <a:cs typeface="Consola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576159" y="2398889"/>
            <a:ext cx="137160" cy="626745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 indent="4445" algn="just">
              <a:lnSpc>
                <a:spcPct val="95700"/>
              </a:lnSpc>
              <a:spcBef>
                <a:spcPts val="180"/>
              </a:spcBef>
            </a:pPr>
            <a:r>
              <a:rPr sz="1350" spc="-50" dirty="0">
                <a:solidFill>
                  <a:srgbClr val="151515"/>
                </a:solidFill>
                <a:latin typeface="Cambria"/>
                <a:cs typeface="Cambria"/>
              </a:rPr>
              <a:t>A </a:t>
            </a:r>
            <a:r>
              <a:rPr sz="1350" spc="20" dirty="0">
                <a:solidFill>
                  <a:srgbClr val="4B4B4B"/>
                </a:solidFill>
                <a:latin typeface="Cambria"/>
                <a:cs typeface="Cambria"/>
              </a:rPr>
              <a:t>T </a:t>
            </a:r>
            <a:r>
              <a:rPr sz="1350" spc="-50" dirty="0">
                <a:solidFill>
                  <a:srgbClr val="1C1C1C"/>
                </a:solidFill>
                <a:latin typeface="Cambria"/>
                <a:cs typeface="Cambria"/>
              </a:rPr>
              <a:t>A</a:t>
            </a:r>
            <a:endParaRPr sz="1350">
              <a:latin typeface="Cambria"/>
              <a:cs typeface="Cambri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581242" y="3763963"/>
            <a:ext cx="127635" cy="21416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sz="1300" spc="-50" dirty="0">
                <a:solidFill>
                  <a:srgbClr val="0F0F0F"/>
                </a:solidFill>
                <a:latin typeface="Cambria"/>
                <a:cs typeface="Cambria"/>
              </a:rPr>
              <a:t>A</a:t>
            </a:r>
            <a:endParaRPr sz="1300">
              <a:latin typeface="Cambria"/>
              <a:cs typeface="Cambri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576556" y="4557536"/>
            <a:ext cx="132080" cy="40767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sz="1250" spc="-50" dirty="0">
                <a:solidFill>
                  <a:srgbClr val="464646"/>
                </a:solidFill>
                <a:latin typeface="Cambria"/>
                <a:cs typeface="Cambria"/>
              </a:rPr>
              <a:t>T</a:t>
            </a:r>
            <a:endParaRPr sz="1250">
              <a:latin typeface="Cambria"/>
              <a:cs typeface="Cambria"/>
            </a:endParaRPr>
          </a:p>
          <a:p>
            <a:pPr marL="17145">
              <a:spcBef>
                <a:spcPts val="50"/>
              </a:spcBef>
            </a:pPr>
            <a:r>
              <a:rPr sz="1200" dirty="0">
                <a:solidFill>
                  <a:srgbClr val="151515"/>
                </a:solidFill>
                <a:latin typeface="Cambria"/>
                <a:cs typeface="Cambria"/>
              </a:rPr>
              <a:t>A</a:t>
            </a:r>
            <a:endParaRPr sz="1200">
              <a:latin typeface="Cambria"/>
              <a:cs typeface="Cambri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2574730" y="5535437"/>
            <a:ext cx="133985" cy="121110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3970">
              <a:spcBef>
                <a:spcPts val="110"/>
              </a:spcBef>
            </a:pPr>
            <a:r>
              <a:rPr sz="1250" dirty="0">
                <a:solidFill>
                  <a:srgbClr val="494949"/>
                </a:solidFill>
                <a:latin typeface="Cambria"/>
                <a:cs typeface="Cambria"/>
              </a:rPr>
              <a:t>T</a:t>
            </a:r>
            <a:endParaRPr sz="1250">
              <a:latin typeface="Cambria"/>
              <a:cs typeface="Cambria"/>
            </a:endParaRPr>
          </a:p>
          <a:p>
            <a:pPr marL="19050">
              <a:spcBef>
                <a:spcPts val="50"/>
              </a:spcBef>
            </a:pPr>
            <a:r>
              <a:rPr sz="1200" dirty="0">
                <a:solidFill>
                  <a:srgbClr val="212121"/>
                </a:solidFill>
                <a:latin typeface="Cambria"/>
                <a:cs typeface="Cambria"/>
              </a:rPr>
              <a:t>A</a:t>
            </a:r>
            <a:endParaRPr sz="120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1200">
              <a:latin typeface="Cambria"/>
              <a:cs typeface="Cambria"/>
            </a:endParaRPr>
          </a:p>
          <a:p>
            <a:pPr>
              <a:spcBef>
                <a:spcPts val="204"/>
              </a:spcBef>
            </a:pPr>
            <a:endParaRPr sz="1200">
              <a:latin typeface="Cambria"/>
              <a:cs typeface="Cambria"/>
            </a:endParaRPr>
          </a:p>
          <a:p>
            <a:pPr marL="18415" marR="10160" indent="-6350">
              <a:lnSpc>
                <a:spcPct val="102600"/>
              </a:lnSpc>
              <a:spcBef>
                <a:spcPts val="5"/>
              </a:spcBef>
            </a:pPr>
            <a:r>
              <a:rPr sz="1300" spc="-50" dirty="0">
                <a:solidFill>
                  <a:srgbClr val="494949"/>
                </a:solidFill>
                <a:latin typeface="Consolas"/>
                <a:cs typeface="Consolas"/>
              </a:rPr>
              <a:t>T </a:t>
            </a:r>
            <a:r>
              <a:rPr sz="1300" spc="-50" dirty="0">
                <a:solidFill>
                  <a:srgbClr val="0F0F0F"/>
                </a:solidFill>
                <a:latin typeface="Consolas"/>
                <a:cs typeface="Consolas"/>
              </a:rPr>
              <a:t>A</a:t>
            </a:r>
            <a:endParaRPr sz="1300">
              <a:latin typeface="Consolas"/>
              <a:cs typeface="Consola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2576357" y="7281863"/>
            <a:ext cx="132080" cy="159702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5080" indent="4445" algn="just">
              <a:lnSpc>
                <a:spcPct val="98900"/>
              </a:lnSpc>
              <a:spcBef>
                <a:spcPts val="130"/>
              </a:spcBef>
            </a:pPr>
            <a:r>
              <a:rPr sz="1300" spc="-50" dirty="0">
                <a:solidFill>
                  <a:srgbClr val="151515"/>
                </a:solidFill>
                <a:latin typeface="Cambria"/>
                <a:cs typeface="Cambria"/>
              </a:rPr>
              <a:t>A </a:t>
            </a:r>
            <a:r>
              <a:rPr sz="1300" spc="-50" dirty="0">
                <a:solidFill>
                  <a:srgbClr val="4B4B4B"/>
                </a:solidFill>
                <a:latin typeface="Cambria"/>
                <a:cs typeface="Cambria"/>
              </a:rPr>
              <a:t>T T </a:t>
            </a:r>
            <a:r>
              <a:rPr sz="1300" spc="-50" dirty="0">
                <a:solidFill>
                  <a:srgbClr val="131313"/>
                </a:solidFill>
                <a:latin typeface="Cambria"/>
                <a:cs typeface="Cambria"/>
              </a:rPr>
              <a:t>A </a:t>
            </a:r>
            <a:r>
              <a:rPr sz="1300" spc="-50" dirty="0">
                <a:solidFill>
                  <a:srgbClr val="232323"/>
                </a:solidFill>
                <a:latin typeface="Cambria"/>
                <a:cs typeface="Cambria"/>
              </a:rPr>
              <a:t>A </a:t>
            </a:r>
            <a:r>
              <a:rPr sz="1300" spc="-50" dirty="0">
                <a:solidFill>
                  <a:srgbClr val="494949"/>
                </a:solidFill>
                <a:latin typeface="Cambria"/>
                <a:cs typeface="Cambria"/>
              </a:rPr>
              <a:t>T </a:t>
            </a:r>
            <a:r>
              <a:rPr sz="1300" spc="-50" dirty="0">
                <a:solidFill>
                  <a:srgbClr val="4D4D4D"/>
                </a:solidFill>
                <a:latin typeface="Cambria"/>
                <a:cs typeface="Cambria"/>
              </a:rPr>
              <a:t>T </a:t>
            </a:r>
            <a:r>
              <a:rPr sz="1300" spc="-50" dirty="0">
                <a:solidFill>
                  <a:srgbClr val="181818"/>
                </a:solidFill>
                <a:latin typeface="Cambria"/>
                <a:cs typeface="Cambria"/>
              </a:rPr>
              <a:t>A</a:t>
            </a:r>
            <a:endParaRPr sz="1300">
              <a:latin typeface="Cambria"/>
              <a:cs typeface="Cambria"/>
            </a:endParaRPr>
          </a:p>
        </p:txBody>
      </p:sp>
      <p:pic>
        <p:nvPicPr>
          <p:cNvPr id="1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Footer Placeholder 17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64150" y="2127602"/>
            <a:ext cx="3938270" cy="574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3600" b="1" i="0" spc="-130" dirty="0"/>
              <a:t>Reverse</a:t>
            </a:r>
            <a:r>
              <a:rPr sz="3600" b="1" i="0" spc="-85" dirty="0"/>
              <a:t> </a:t>
            </a:r>
            <a:r>
              <a:rPr sz="3600" b="1" i="0" spc="-120" dirty="0"/>
              <a:t>complement: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2930485" y="2775126"/>
            <a:ext cx="11339195" cy="4763484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328295" marR="5080" indent="-316230">
              <a:lnSpc>
                <a:spcPts val="3700"/>
              </a:lnSpc>
              <a:spcBef>
                <a:spcPts val="685"/>
              </a:spcBef>
              <a:buChar char="•"/>
              <a:tabLst>
                <a:tab pos="339090" algn="l"/>
              </a:tabLst>
            </a:pPr>
            <a:r>
              <a:rPr sz="3550" dirty="0">
                <a:latin typeface="Times New Roman"/>
                <a:cs typeface="Times New Roman"/>
              </a:rPr>
              <a:t>The</a:t>
            </a:r>
            <a:r>
              <a:rPr sz="3550" spc="-225" dirty="0">
                <a:latin typeface="Times New Roman"/>
                <a:cs typeface="Times New Roman"/>
              </a:rPr>
              <a:t> </a:t>
            </a:r>
            <a:r>
              <a:rPr sz="3550" spc="-75" dirty="0">
                <a:latin typeface="Times New Roman"/>
                <a:cs typeface="Times New Roman"/>
              </a:rPr>
              <a:t>sequence</a:t>
            </a:r>
            <a:r>
              <a:rPr sz="3550" spc="-145" dirty="0">
                <a:latin typeface="Times New Roman"/>
                <a:cs typeface="Times New Roman"/>
              </a:rPr>
              <a:t> </a:t>
            </a:r>
            <a:r>
              <a:rPr sz="3550" spc="-45" dirty="0">
                <a:latin typeface="Times New Roman"/>
                <a:cs typeface="Times New Roman"/>
              </a:rPr>
              <a:t>that</a:t>
            </a:r>
            <a:r>
              <a:rPr sz="3550" spc="-180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is</a:t>
            </a:r>
            <a:r>
              <a:rPr sz="3550" spc="-185" dirty="0">
                <a:latin typeface="Times New Roman"/>
                <a:cs typeface="Times New Roman"/>
              </a:rPr>
              <a:t> </a:t>
            </a:r>
            <a:r>
              <a:rPr sz="3550" spc="-80" dirty="0">
                <a:latin typeface="Times New Roman"/>
                <a:cs typeface="Times New Roman"/>
              </a:rPr>
              <a:t>read</a:t>
            </a:r>
            <a:r>
              <a:rPr sz="3550" spc="-145" dirty="0">
                <a:latin typeface="Times New Roman"/>
                <a:cs typeface="Times New Roman"/>
              </a:rPr>
              <a:t> </a:t>
            </a:r>
            <a:r>
              <a:rPr sz="3550" spc="120" dirty="0">
                <a:latin typeface="Times New Roman"/>
                <a:cs typeface="Times New Roman"/>
              </a:rPr>
              <a:t>8om</a:t>
            </a:r>
            <a:r>
              <a:rPr sz="3550" spc="-220" dirty="0">
                <a:latin typeface="Times New Roman"/>
                <a:cs typeface="Times New Roman"/>
              </a:rPr>
              <a:t> </a:t>
            </a:r>
            <a:r>
              <a:rPr sz="3550" spc="-50" dirty="0">
                <a:latin typeface="Times New Roman"/>
                <a:cs typeface="Times New Roman"/>
              </a:rPr>
              <a:t>the</a:t>
            </a:r>
            <a:r>
              <a:rPr sz="3550" spc="-170" dirty="0">
                <a:latin typeface="Times New Roman"/>
                <a:cs typeface="Times New Roman"/>
              </a:rPr>
              <a:t> </a:t>
            </a:r>
            <a:r>
              <a:rPr sz="3550" spc="-75" dirty="0">
                <a:latin typeface="Times New Roman"/>
                <a:cs typeface="Times New Roman"/>
              </a:rPr>
              <a:t>sequencing</a:t>
            </a:r>
            <a:r>
              <a:rPr sz="3550" spc="100" dirty="0">
                <a:latin typeface="Times New Roman"/>
                <a:cs typeface="Times New Roman"/>
              </a:rPr>
              <a:t> </a:t>
            </a:r>
            <a:r>
              <a:rPr sz="3550" spc="-35" dirty="0">
                <a:latin typeface="Times New Roman"/>
                <a:cs typeface="Times New Roman"/>
              </a:rPr>
              <a:t>gel</a:t>
            </a:r>
            <a:r>
              <a:rPr sz="3550" spc="-165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is</a:t>
            </a:r>
            <a:r>
              <a:rPr sz="3550" spc="-190" dirty="0">
                <a:latin typeface="Times New Roman"/>
                <a:cs typeface="Times New Roman"/>
              </a:rPr>
              <a:t> </a:t>
            </a:r>
            <a:r>
              <a:rPr sz="3550" spc="-30" dirty="0">
                <a:latin typeface="Times New Roman"/>
                <a:cs typeface="Times New Roman"/>
              </a:rPr>
              <a:t>the</a:t>
            </a:r>
            <a:r>
              <a:rPr sz="3550" spc="-114" dirty="0">
                <a:latin typeface="Times New Roman"/>
                <a:cs typeface="Times New Roman"/>
              </a:rPr>
              <a:t> </a:t>
            </a:r>
            <a:r>
              <a:rPr sz="3550" spc="-10" dirty="0">
                <a:latin typeface="Times New Roman"/>
                <a:cs typeface="Times New Roman"/>
              </a:rPr>
              <a:t>reverse 	</a:t>
            </a:r>
            <a:r>
              <a:rPr sz="3550" spc="-95" dirty="0">
                <a:latin typeface="Times New Roman"/>
                <a:cs typeface="Times New Roman"/>
              </a:rPr>
              <a:t>complement</a:t>
            </a:r>
            <a:r>
              <a:rPr sz="3550" spc="-130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of</a:t>
            </a:r>
            <a:r>
              <a:rPr sz="3550" spc="-105" dirty="0">
                <a:latin typeface="Times New Roman"/>
                <a:cs typeface="Times New Roman"/>
              </a:rPr>
              <a:t> </a:t>
            </a:r>
            <a:r>
              <a:rPr sz="3550" spc="-25" dirty="0">
                <a:latin typeface="Times New Roman"/>
                <a:cs typeface="Times New Roman"/>
              </a:rPr>
              <a:t>the</a:t>
            </a:r>
            <a:r>
              <a:rPr sz="3550" spc="-195" dirty="0">
                <a:latin typeface="Times New Roman"/>
                <a:cs typeface="Times New Roman"/>
              </a:rPr>
              <a:t> </a:t>
            </a:r>
            <a:r>
              <a:rPr sz="3550" spc="-90" dirty="0">
                <a:latin typeface="Times New Roman"/>
                <a:cs typeface="Times New Roman"/>
              </a:rPr>
              <a:t>template</a:t>
            </a:r>
            <a:r>
              <a:rPr sz="3550" spc="-135" dirty="0">
                <a:latin typeface="Times New Roman"/>
                <a:cs typeface="Times New Roman"/>
              </a:rPr>
              <a:t> </a:t>
            </a:r>
            <a:r>
              <a:rPr sz="3550" spc="-45" dirty="0">
                <a:latin typeface="Times New Roman"/>
                <a:cs typeface="Times New Roman"/>
              </a:rPr>
              <a:t>stand.</a:t>
            </a:r>
            <a:r>
              <a:rPr sz="3550" spc="-175" dirty="0">
                <a:latin typeface="Times New Roman"/>
                <a:cs typeface="Times New Roman"/>
              </a:rPr>
              <a:t> </a:t>
            </a:r>
            <a:r>
              <a:rPr sz="3550" spc="-90" dirty="0">
                <a:latin typeface="Times New Roman"/>
                <a:cs typeface="Times New Roman"/>
              </a:rPr>
              <a:t>Because</a:t>
            </a:r>
            <a:r>
              <a:rPr sz="3550" spc="-114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of</a:t>
            </a:r>
            <a:r>
              <a:rPr sz="3550" spc="-95" dirty="0">
                <a:latin typeface="Times New Roman"/>
                <a:cs typeface="Times New Roman"/>
              </a:rPr>
              <a:t> </a:t>
            </a:r>
            <a:r>
              <a:rPr sz="3550" spc="-10" dirty="0">
                <a:latin typeface="Times New Roman"/>
                <a:cs typeface="Times New Roman"/>
              </a:rPr>
              <a:t>complementary 	</a:t>
            </a:r>
            <a:r>
              <a:rPr sz="3550" spc="-55" dirty="0">
                <a:latin typeface="Times New Roman"/>
                <a:cs typeface="Times New Roman"/>
              </a:rPr>
              <a:t>base</a:t>
            </a:r>
            <a:r>
              <a:rPr sz="3550" spc="-165" dirty="0">
                <a:latin typeface="Times New Roman"/>
                <a:cs typeface="Times New Roman"/>
              </a:rPr>
              <a:t> </a:t>
            </a:r>
            <a:r>
              <a:rPr sz="3550" spc="-85" dirty="0">
                <a:latin typeface="Times New Roman"/>
                <a:cs typeface="Times New Roman"/>
              </a:rPr>
              <a:t>pairing</a:t>
            </a:r>
            <a:r>
              <a:rPr sz="3550" spc="-75" dirty="0">
                <a:latin typeface="Times New Roman"/>
                <a:cs typeface="Times New Roman"/>
              </a:rPr>
              <a:t> </a:t>
            </a:r>
            <a:r>
              <a:rPr sz="3550" spc="-35" dirty="0">
                <a:latin typeface="Times New Roman"/>
                <a:cs typeface="Times New Roman"/>
              </a:rPr>
              <a:t>and</a:t>
            </a:r>
            <a:r>
              <a:rPr sz="3550" spc="-105" dirty="0">
                <a:latin typeface="Times New Roman"/>
                <a:cs typeface="Times New Roman"/>
              </a:rPr>
              <a:t> </a:t>
            </a:r>
            <a:r>
              <a:rPr sz="3550" spc="-25" dirty="0">
                <a:latin typeface="Times New Roman"/>
                <a:cs typeface="Times New Roman"/>
              </a:rPr>
              <a:t>the</a:t>
            </a:r>
            <a:r>
              <a:rPr sz="3550" spc="-200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antipcallel</a:t>
            </a:r>
            <a:r>
              <a:rPr sz="3550" spc="45" dirty="0">
                <a:latin typeface="Times New Roman"/>
                <a:cs typeface="Times New Roman"/>
              </a:rPr>
              <a:t> </a:t>
            </a:r>
            <a:r>
              <a:rPr sz="3550" spc="-90" dirty="0">
                <a:latin typeface="Times New Roman"/>
                <a:cs typeface="Times New Roman"/>
              </a:rPr>
              <a:t>nature</a:t>
            </a:r>
            <a:r>
              <a:rPr sz="3550" spc="-114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of</a:t>
            </a:r>
            <a:r>
              <a:rPr sz="3550" spc="-40" dirty="0">
                <a:latin typeface="Times New Roman"/>
                <a:cs typeface="Times New Roman"/>
              </a:rPr>
              <a:t> </a:t>
            </a:r>
            <a:r>
              <a:rPr sz="3550" spc="-20" dirty="0">
                <a:latin typeface="Times New Roman"/>
                <a:cs typeface="Times New Roman"/>
              </a:rPr>
              <a:t>the</a:t>
            </a:r>
            <a:r>
              <a:rPr sz="3550" spc="-95" dirty="0">
                <a:latin typeface="Times New Roman"/>
                <a:cs typeface="Times New Roman"/>
              </a:rPr>
              <a:t> double</a:t>
            </a:r>
            <a:r>
              <a:rPr sz="3550" spc="-70" dirty="0">
                <a:latin typeface="Times New Roman"/>
                <a:cs typeface="Times New Roman"/>
              </a:rPr>
              <a:t> </a:t>
            </a:r>
            <a:r>
              <a:rPr sz="3550" spc="-10" dirty="0">
                <a:latin typeface="Times New Roman"/>
                <a:cs typeface="Times New Roman"/>
              </a:rPr>
              <a:t>helix.</a:t>
            </a:r>
            <a:endParaRPr sz="3550">
              <a:latin typeface="Times New Roman"/>
              <a:cs typeface="Times New Roman"/>
            </a:endParaRPr>
          </a:p>
          <a:p>
            <a:pPr>
              <a:spcBef>
                <a:spcPts val="2620"/>
              </a:spcBef>
              <a:buFont typeface="Times New Roman"/>
              <a:buChar char="•"/>
            </a:pPr>
            <a:endParaRPr sz="3550">
              <a:latin typeface="Times New Roman"/>
              <a:cs typeface="Times New Roman"/>
            </a:endParaRPr>
          </a:p>
          <a:p>
            <a:pPr marL="328295" marR="83185" indent="-316230">
              <a:lnSpc>
                <a:spcPts val="3700"/>
              </a:lnSpc>
              <a:buChar char="•"/>
              <a:tabLst>
                <a:tab pos="332740" algn="l"/>
                <a:tab pos="3983354" algn="l"/>
                <a:tab pos="8471535" algn="l"/>
              </a:tabLst>
            </a:pPr>
            <a:r>
              <a:rPr sz="3550" spc="-60" dirty="0">
                <a:latin typeface="Times New Roman"/>
                <a:cs typeface="Times New Roman"/>
              </a:rPr>
              <a:t>Thus</a:t>
            </a:r>
            <a:r>
              <a:rPr sz="3550" spc="-165" dirty="0">
                <a:latin typeface="Times New Roman"/>
                <a:cs typeface="Times New Roman"/>
              </a:rPr>
              <a:t> </a:t>
            </a:r>
            <a:r>
              <a:rPr sz="3550" spc="-85" dirty="0">
                <a:latin typeface="Times New Roman"/>
                <a:cs typeface="Times New Roman"/>
              </a:rPr>
              <a:t>the</a:t>
            </a:r>
            <a:r>
              <a:rPr sz="3550" spc="-150" dirty="0">
                <a:latin typeface="Times New Roman"/>
                <a:cs typeface="Times New Roman"/>
              </a:rPr>
              <a:t> </a:t>
            </a:r>
            <a:r>
              <a:rPr sz="3550" spc="-10" dirty="0">
                <a:latin typeface="Times New Roman"/>
                <a:cs typeface="Times New Roman"/>
              </a:rPr>
              <a:t>first</a:t>
            </a:r>
            <a:r>
              <a:rPr sz="3550" spc="-210" dirty="0">
                <a:latin typeface="Times New Roman"/>
                <a:cs typeface="Times New Roman"/>
              </a:rPr>
              <a:t> </a:t>
            </a:r>
            <a:r>
              <a:rPr sz="3550" spc="-60" dirty="0">
                <a:latin typeface="Times New Roman"/>
                <a:cs typeface="Times New Roman"/>
              </a:rPr>
              <a:t>base</a:t>
            </a:r>
            <a:r>
              <a:rPr sz="3550" spc="-165" dirty="0">
                <a:latin typeface="Times New Roman"/>
                <a:cs typeface="Times New Roman"/>
              </a:rPr>
              <a:t> </a:t>
            </a:r>
            <a:r>
              <a:rPr sz="3550" spc="-65" dirty="0">
                <a:latin typeface="Times New Roman"/>
                <a:cs typeface="Times New Roman"/>
              </a:rPr>
              <a:t>added</a:t>
            </a:r>
            <a:r>
              <a:rPr sz="3550" spc="-155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to</a:t>
            </a:r>
            <a:r>
              <a:rPr sz="3550" spc="-220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the</a:t>
            </a:r>
            <a:r>
              <a:rPr sz="3550" spc="-160" dirty="0">
                <a:latin typeface="Times New Roman"/>
                <a:cs typeface="Times New Roman"/>
              </a:rPr>
              <a:t> </a:t>
            </a:r>
            <a:r>
              <a:rPr sz="3550" spc="-120" dirty="0">
                <a:latin typeface="Times New Roman"/>
                <a:cs typeface="Times New Roman"/>
              </a:rPr>
              <a:t>newly</a:t>
            </a:r>
            <a:r>
              <a:rPr sz="3550" spc="-95" dirty="0">
                <a:latin typeface="Times New Roman"/>
                <a:cs typeface="Times New Roman"/>
              </a:rPr>
              <a:t> </a:t>
            </a:r>
            <a:r>
              <a:rPr sz="3550" spc="-75" dirty="0">
                <a:latin typeface="Times New Roman"/>
                <a:cs typeface="Times New Roman"/>
              </a:rPr>
              <a:t>synthesized</a:t>
            </a:r>
            <a:r>
              <a:rPr sz="3550" spc="45" dirty="0">
                <a:latin typeface="Times New Roman"/>
                <a:cs typeface="Times New Roman"/>
              </a:rPr>
              <a:t> </a:t>
            </a:r>
            <a:r>
              <a:rPr sz="3550" spc="-10" dirty="0">
                <a:latin typeface="Times New Roman"/>
                <a:cs typeface="Times New Roman"/>
              </a:rPr>
              <a:t>strand 	</a:t>
            </a:r>
            <a:r>
              <a:rPr sz="3550" spc="-85" dirty="0">
                <a:latin typeface="Times New Roman"/>
                <a:cs typeface="Times New Roman"/>
              </a:rPr>
              <a:t>corresponding</a:t>
            </a:r>
            <a:r>
              <a:rPr sz="3550" dirty="0">
                <a:latin typeface="Times New Roman"/>
                <a:cs typeface="Times New Roman"/>
              </a:rPr>
              <a:t> </a:t>
            </a:r>
            <a:r>
              <a:rPr sz="3550" spc="-30" dirty="0">
                <a:latin typeface="Times New Roman"/>
                <a:cs typeface="Times New Roman"/>
              </a:rPr>
              <a:t>to</a:t>
            </a:r>
            <a:r>
              <a:rPr sz="3550" spc="-195" dirty="0">
                <a:latin typeface="Times New Roman"/>
                <a:cs typeface="Times New Roman"/>
              </a:rPr>
              <a:t> </a:t>
            </a:r>
            <a:r>
              <a:rPr sz="3550" spc="-25" dirty="0">
                <a:latin typeface="Times New Roman"/>
                <a:cs typeface="Times New Roman"/>
              </a:rPr>
              <a:t>ie</a:t>
            </a:r>
            <a:r>
              <a:rPr sz="3550" dirty="0">
                <a:latin typeface="Times New Roman"/>
                <a:cs typeface="Times New Roman"/>
              </a:rPr>
              <a:t>	</a:t>
            </a:r>
            <a:r>
              <a:rPr sz="3550" spc="-80" dirty="0">
                <a:latin typeface="Times New Roman"/>
                <a:cs typeface="Times New Roman"/>
              </a:rPr>
              <a:t>shortest</a:t>
            </a:r>
            <a:r>
              <a:rPr sz="3550" spc="-145" dirty="0">
                <a:latin typeface="Times New Roman"/>
                <a:cs typeface="Times New Roman"/>
              </a:rPr>
              <a:t> </a:t>
            </a:r>
            <a:r>
              <a:rPr sz="3550" spc="-75" dirty="0">
                <a:latin typeface="Times New Roman"/>
                <a:cs typeface="Times New Roman"/>
              </a:rPr>
              <a:t>fragment</a:t>
            </a:r>
            <a:r>
              <a:rPr sz="3550" spc="-120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on</a:t>
            </a:r>
            <a:r>
              <a:rPr sz="3550" spc="-180" dirty="0">
                <a:latin typeface="Times New Roman"/>
                <a:cs typeface="Times New Roman"/>
              </a:rPr>
              <a:t> </a:t>
            </a:r>
            <a:r>
              <a:rPr sz="3550" spc="-50" dirty="0">
                <a:latin typeface="Times New Roman"/>
                <a:cs typeface="Times New Roman"/>
              </a:rPr>
              <a:t>the</a:t>
            </a:r>
            <a:r>
              <a:rPr sz="3550" spc="-175" dirty="0">
                <a:latin typeface="Times New Roman"/>
                <a:cs typeface="Times New Roman"/>
              </a:rPr>
              <a:t> </a:t>
            </a:r>
            <a:r>
              <a:rPr sz="3550" spc="-80" dirty="0">
                <a:latin typeface="Times New Roman"/>
                <a:cs typeface="Times New Roman"/>
              </a:rPr>
              <a:t>sequencing</a:t>
            </a:r>
            <a:r>
              <a:rPr sz="3550" spc="15" dirty="0">
                <a:latin typeface="Times New Roman"/>
                <a:cs typeface="Times New Roman"/>
              </a:rPr>
              <a:t> </a:t>
            </a:r>
            <a:r>
              <a:rPr sz="3550" spc="-35" dirty="0">
                <a:latin typeface="Times New Roman"/>
                <a:cs typeface="Times New Roman"/>
              </a:rPr>
              <a:t>gel</a:t>
            </a:r>
            <a:r>
              <a:rPr sz="3550" spc="-170" dirty="0">
                <a:latin typeface="Times New Roman"/>
                <a:cs typeface="Times New Roman"/>
              </a:rPr>
              <a:t> </a:t>
            </a:r>
            <a:r>
              <a:rPr sz="3550" spc="-25" dirty="0">
                <a:latin typeface="Times New Roman"/>
                <a:cs typeface="Times New Roman"/>
              </a:rPr>
              <a:t>is 	</a:t>
            </a:r>
            <a:r>
              <a:rPr sz="3550" dirty="0">
                <a:latin typeface="Times New Roman"/>
                <a:cs typeface="Times New Roman"/>
              </a:rPr>
              <a:t>complementcy</a:t>
            </a:r>
            <a:r>
              <a:rPr sz="3550" spc="-110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to</a:t>
            </a:r>
            <a:r>
              <a:rPr sz="3550" spc="-220" dirty="0">
                <a:latin typeface="Times New Roman"/>
                <a:cs typeface="Times New Roman"/>
              </a:rPr>
              <a:t> </a:t>
            </a:r>
            <a:r>
              <a:rPr sz="3550" spc="-25" dirty="0">
                <a:latin typeface="Times New Roman"/>
                <a:cs typeface="Times New Roman"/>
              </a:rPr>
              <a:t>the</a:t>
            </a:r>
            <a:r>
              <a:rPr sz="3550" spc="-195" dirty="0">
                <a:latin typeface="Times New Roman"/>
                <a:cs typeface="Times New Roman"/>
              </a:rPr>
              <a:t> </a:t>
            </a:r>
            <a:r>
              <a:rPr sz="3550" spc="-80" dirty="0">
                <a:latin typeface="Times New Roman"/>
                <a:cs typeface="Times New Roman"/>
              </a:rPr>
              <a:t>extreme</a:t>
            </a:r>
            <a:r>
              <a:rPr sz="3550" spc="-145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3’-</a:t>
            </a:r>
            <a:r>
              <a:rPr sz="3550" spc="-220" dirty="0">
                <a:latin typeface="Times New Roman"/>
                <a:cs typeface="Times New Roman"/>
              </a:rPr>
              <a:t> </a:t>
            </a:r>
            <a:r>
              <a:rPr sz="3550" spc="-65" dirty="0">
                <a:latin typeface="Times New Roman"/>
                <a:cs typeface="Times New Roman"/>
              </a:rPr>
              <a:t>position</a:t>
            </a:r>
            <a:r>
              <a:rPr sz="3550" spc="-145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of</a:t>
            </a:r>
            <a:r>
              <a:rPr sz="3550" spc="-105" dirty="0">
                <a:latin typeface="Times New Roman"/>
                <a:cs typeface="Times New Roman"/>
              </a:rPr>
              <a:t> </a:t>
            </a:r>
            <a:r>
              <a:rPr sz="3550" spc="-35" dirty="0">
                <a:latin typeface="Times New Roman"/>
                <a:cs typeface="Times New Roman"/>
              </a:rPr>
              <a:t>the</a:t>
            </a:r>
            <a:r>
              <a:rPr sz="3550" spc="-160" dirty="0">
                <a:latin typeface="Times New Roman"/>
                <a:cs typeface="Times New Roman"/>
              </a:rPr>
              <a:t> </a:t>
            </a:r>
            <a:r>
              <a:rPr sz="3550" spc="-10" dirty="0">
                <a:latin typeface="Times New Roman"/>
                <a:cs typeface="Times New Roman"/>
              </a:rPr>
              <a:t>template 	</a:t>
            </a:r>
            <a:r>
              <a:rPr sz="3550" spc="-60" dirty="0">
                <a:latin typeface="Times New Roman"/>
                <a:cs typeface="Times New Roman"/>
              </a:rPr>
              <a:t>strand</a:t>
            </a:r>
            <a:r>
              <a:rPr sz="3550" spc="-160" dirty="0">
                <a:latin typeface="Times New Roman"/>
                <a:cs typeface="Times New Roman"/>
              </a:rPr>
              <a:t> </a:t>
            </a:r>
            <a:r>
              <a:rPr sz="3550" spc="-95" dirty="0">
                <a:latin typeface="Times New Roman"/>
                <a:cs typeface="Times New Roman"/>
              </a:rPr>
              <a:t>imme&amp;ately</a:t>
            </a:r>
            <a:r>
              <a:rPr sz="3550" dirty="0">
                <a:latin typeface="Times New Roman"/>
                <a:cs typeface="Times New Roman"/>
              </a:rPr>
              <a:t> </a:t>
            </a:r>
            <a:r>
              <a:rPr sz="3550" spc="-85" dirty="0">
                <a:latin typeface="Times New Roman"/>
                <a:cs typeface="Times New Roman"/>
              </a:rPr>
              <a:t>adjacent</a:t>
            </a:r>
            <a:r>
              <a:rPr sz="3550" spc="-95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to</a:t>
            </a:r>
            <a:r>
              <a:rPr sz="3550" spc="-220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the</a:t>
            </a:r>
            <a:r>
              <a:rPr sz="3550" spc="-165" dirty="0">
                <a:latin typeface="Times New Roman"/>
                <a:cs typeface="Times New Roman"/>
              </a:rPr>
              <a:t> </a:t>
            </a:r>
            <a:r>
              <a:rPr sz="3550" spc="-45" dirty="0">
                <a:latin typeface="Times New Roman"/>
                <a:cs typeface="Times New Roman"/>
              </a:rPr>
              <a:t>site</a:t>
            </a:r>
            <a:r>
              <a:rPr sz="3550" spc="-175" dirty="0">
                <a:latin typeface="Times New Roman"/>
                <a:cs typeface="Times New Roman"/>
              </a:rPr>
              <a:t> </a:t>
            </a:r>
            <a:r>
              <a:rPr sz="3550" spc="-75" dirty="0">
                <a:latin typeface="Times New Roman"/>
                <a:cs typeface="Times New Roman"/>
              </a:rPr>
              <a:t>that</a:t>
            </a:r>
            <a:r>
              <a:rPr sz="3550" spc="-150" dirty="0">
                <a:latin typeface="Times New Roman"/>
                <a:cs typeface="Times New Roman"/>
              </a:rPr>
              <a:t> </a:t>
            </a:r>
            <a:r>
              <a:rPr sz="3550" spc="-25" dirty="0">
                <a:latin typeface="Times New Roman"/>
                <a:cs typeface="Times New Roman"/>
              </a:rPr>
              <a:t>ie</a:t>
            </a:r>
            <a:r>
              <a:rPr sz="3550" dirty="0">
                <a:latin typeface="Times New Roman"/>
                <a:cs typeface="Times New Roman"/>
              </a:rPr>
              <a:t>	</a:t>
            </a:r>
            <a:r>
              <a:rPr sz="3550" spc="-10" dirty="0">
                <a:latin typeface="Times New Roman"/>
                <a:cs typeface="Times New Roman"/>
              </a:rPr>
              <a:t>pnmer 	</a:t>
            </a:r>
            <a:r>
              <a:rPr sz="3550" spc="-75" dirty="0">
                <a:latin typeface="Times New Roman"/>
                <a:cs typeface="Times New Roman"/>
              </a:rPr>
              <a:t>hybridizes</a:t>
            </a:r>
            <a:r>
              <a:rPr sz="3550" spc="-125" dirty="0">
                <a:latin typeface="Times New Roman"/>
                <a:cs typeface="Times New Roman"/>
              </a:rPr>
              <a:t> </a:t>
            </a:r>
            <a:r>
              <a:rPr sz="3550" spc="-25" dirty="0">
                <a:latin typeface="Times New Roman"/>
                <a:cs typeface="Times New Roman"/>
              </a:rPr>
              <a:t>to</a:t>
            </a:r>
            <a:endParaRPr sz="3550">
              <a:latin typeface="Times New Roman"/>
              <a:cs typeface="Times New Roman"/>
            </a:endParaRPr>
          </a:p>
        </p:txBody>
      </p:sp>
      <p:pic>
        <p:nvPicPr>
          <p:cNvPr id="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147238" y="8042274"/>
            <a:ext cx="308610" cy="0"/>
          </a:xfrm>
          <a:custGeom>
            <a:avLst/>
            <a:gdLst/>
            <a:ahLst/>
            <a:cxnLst/>
            <a:rect l="l" t="t" r="r" b="b"/>
            <a:pathLst>
              <a:path w="308610">
                <a:moveTo>
                  <a:pt x="0" y="0"/>
                </a:moveTo>
                <a:lnTo>
                  <a:pt x="308186" y="0"/>
                </a:lnTo>
              </a:path>
            </a:pathLst>
          </a:custGeom>
          <a:ln w="3175">
            <a:solidFill>
              <a:srgbClr val="2F2F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79727" y="1075091"/>
            <a:ext cx="8826500" cy="6407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spcBef>
                <a:spcPts val="135"/>
              </a:spcBef>
            </a:pPr>
            <a:r>
              <a:rPr sz="4000" i="0" spc="-30" dirty="0"/>
              <a:t>Advantages</a:t>
            </a:r>
            <a:r>
              <a:rPr sz="4000" i="0" spc="-175" dirty="0"/>
              <a:t> </a:t>
            </a:r>
            <a:r>
              <a:rPr sz="4000" i="0" dirty="0"/>
              <a:t>over</a:t>
            </a:r>
            <a:r>
              <a:rPr sz="4000" i="0" spc="-160" dirty="0"/>
              <a:t> </a:t>
            </a:r>
            <a:r>
              <a:rPr sz="4000" i="0" spc="-30" dirty="0"/>
              <a:t>chemical</a:t>
            </a:r>
            <a:r>
              <a:rPr sz="4000" i="0" spc="-85" dirty="0"/>
              <a:t> </a:t>
            </a:r>
            <a:r>
              <a:rPr sz="4000" i="0" dirty="0"/>
              <a:t>cleavage</a:t>
            </a:r>
            <a:r>
              <a:rPr sz="4000" i="0" spc="-190" dirty="0"/>
              <a:t> </a:t>
            </a:r>
            <a:r>
              <a:rPr sz="4000" i="0" spc="-10" dirty="0"/>
              <a:t>method</a:t>
            </a:r>
            <a:endParaRPr sz="4000"/>
          </a:p>
        </p:txBody>
      </p:sp>
      <p:sp>
        <p:nvSpPr>
          <p:cNvPr id="4" name="object 4"/>
          <p:cNvSpPr txBox="1"/>
          <p:nvPr/>
        </p:nvSpPr>
        <p:spPr>
          <a:xfrm>
            <a:off x="3168824" y="2622726"/>
            <a:ext cx="10733405" cy="60020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77825" indent="-377825">
              <a:lnSpc>
                <a:spcPts val="4105"/>
              </a:lnSpc>
              <a:spcBef>
                <a:spcPts val="95"/>
              </a:spcBef>
              <a:buSzPct val="94366"/>
              <a:buAutoNum type="arabicParenR"/>
              <a:tabLst>
                <a:tab pos="377825" algn="l"/>
              </a:tabLst>
            </a:pPr>
            <a:r>
              <a:rPr sz="3550" spc="-75" dirty="0">
                <a:latin typeface="Times New Roman"/>
                <a:cs typeface="Times New Roman"/>
              </a:rPr>
              <a:t>Unlike</a:t>
            </a:r>
            <a:r>
              <a:rPr sz="3550" spc="-150" dirty="0">
                <a:latin typeface="Times New Roman"/>
                <a:cs typeface="Times New Roman"/>
              </a:rPr>
              <a:t> </a:t>
            </a:r>
            <a:r>
              <a:rPr sz="3550" spc="-135" dirty="0">
                <a:latin typeface="Times New Roman"/>
                <a:cs typeface="Times New Roman"/>
              </a:rPr>
              <a:t>Maxam-</a:t>
            </a:r>
            <a:r>
              <a:rPr sz="3550" spc="-45" dirty="0">
                <a:latin typeface="Times New Roman"/>
                <a:cs typeface="Times New Roman"/>
              </a:rPr>
              <a:t>Gilbe&lt;</a:t>
            </a:r>
            <a:r>
              <a:rPr sz="3550" spc="-95" dirty="0">
                <a:latin typeface="Times New Roman"/>
                <a:cs typeface="Times New Roman"/>
              </a:rPr>
              <a:t> </a:t>
            </a:r>
            <a:r>
              <a:rPr sz="3550" spc="-70" dirty="0">
                <a:latin typeface="Times New Roman"/>
                <a:cs typeface="Times New Roman"/>
              </a:rPr>
              <a:t>method</a:t>
            </a:r>
            <a:r>
              <a:rPr sz="3550" spc="-155" dirty="0">
                <a:latin typeface="Times New Roman"/>
                <a:cs typeface="Times New Roman"/>
              </a:rPr>
              <a:t> </a:t>
            </a:r>
            <a:r>
              <a:rPr sz="3550" spc="-70" dirty="0">
                <a:latin typeface="Times New Roman"/>
                <a:cs typeface="Times New Roman"/>
              </a:rPr>
              <a:t>each</a:t>
            </a:r>
            <a:r>
              <a:rPr sz="3550" spc="-150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lane</a:t>
            </a:r>
            <a:r>
              <a:rPr sz="3550" spc="-85" dirty="0">
                <a:latin typeface="Times New Roman"/>
                <a:cs typeface="Times New Roman"/>
              </a:rPr>
              <a:t> </a:t>
            </a:r>
            <a:r>
              <a:rPr sz="3550" spc="-100" dirty="0">
                <a:latin typeface="Times New Roman"/>
                <a:cs typeface="Times New Roman"/>
              </a:rPr>
              <a:t>would</a:t>
            </a:r>
            <a:r>
              <a:rPr sz="3550" spc="-120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be</a:t>
            </a:r>
            <a:r>
              <a:rPr sz="3550" spc="-150" dirty="0">
                <a:latin typeface="Times New Roman"/>
                <a:cs typeface="Times New Roman"/>
              </a:rPr>
              <a:t> </a:t>
            </a:r>
            <a:r>
              <a:rPr sz="3550" spc="-10" dirty="0">
                <a:latin typeface="Times New Roman"/>
                <a:cs typeface="Times New Roman"/>
              </a:rPr>
              <a:t>base-</a:t>
            </a:r>
            <a:endParaRPr sz="3550">
              <a:latin typeface="Times New Roman"/>
              <a:cs typeface="Times New Roman"/>
            </a:endParaRPr>
          </a:p>
          <a:p>
            <a:pPr marL="337185">
              <a:lnSpc>
                <a:spcPts val="3985"/>
              </a:lnSpc>
            </a:pPr>
            <a:r>
              <a:rPr sz="3450" spc="-10" dirty="0">
                <a:latin typeface="Cambria"/>
                <a:cs typeface="Cambria"/>
              </a:rPr>
              <a:t>specific.</a:t>
            </a:r>
            <a:endParaRPr sz="3450">
              <a:latin typeface="Cambria"/>
              <a:cs typeface="Cambria"/>
            </a:endParaRPr>
          </a:p>
          <a:p>
            <a:pPr marL="469900" indent="-457200">
              <a:spcBef>
                <a:spcPts val="910"/>
              </a:spcBef>
              <a:buAutoNum type="arabicParenR" startAt="2"/>
              <a:tabLst>
                <a:tab pos="469900" algn="l"/>
              </a:tabLst>
            </a:pPr>
            <a:r>
              <a:rPr sz="3450" spc="-135" dirty="0">
                <a:latin typeface="Cambria"/>
                <a:cs typeface="Cambria"/>
              </a:rPr>
              <a:t>Autoradiography</a:t>
            </a:r>
            <a:r>
              <a:rPr sz="3450" spc="-60" dirty="0">
                <a:latin typeface="Cambria"/>
                <a:cs typeface="Cambria"/>
              </a:rPr>
              <a:t> </a:t>
            </a:r>
            <a:r>
              <a:rPr sz="3450" dirty="0">
                <a:latin typeface="Cambria"/>
                <a:cs typeface="Cambria"/>
              </a:rPr>
              <a:t>is</a:t>
            </a:r>
            <a:r>
              <a:rPr sz="3450" spc="-190" dirty="0">
                <a:latin typeface="Cambria"/>
                <a:cs typeface="Cambria"/>
              </a:rPr>
              <a:t> </a:t>
            </a:r>
            <a:r>
              <a:rPr sz="3450" spc="-175" dirty="0">
                <a:latin typeface="Cambria"/>
                <a:cs typeface="Cambria"/>
              </a:rPr>
              <a:t>same</a:t>
            </a:r>
            <a:r>
              <a:rPr sz="3450" spc="-10" dirty="0">
                <a:latin typeface="Cambria"/>
                <a:cs typeface="Cambria"/>
              </a:rPr>
              <a:t> </a:t>
            </a:r>
            <a:r>
              <a:rPr sz="3450" spc="-175" dirty="0">
                <a:latin typeface="Cambria"/>
                <a:cs typeface="Cambria"/>
              </a:rPr>
              <a:t>but</a:t>
            </a:r>
            <a:r>
              <a:rPr sz="3450" spc="-15" dirty="0">
                <a:latin typeface="Cambria"/>
                <a:cs typeface="Cambria"/>
              </a:rPr>
              <a:t> </a:t>
            </a:r>
            <a:r>
              <a:rPr sz="3450" spc="-170" dirty="0">
                <a:latin typeface="Cambria"/>
                <a:cs typeface="Cambria"/>
              </a:rPr>
              <a:t>base</a:t>
            </a:r>
            <a:r>
              <a:rPr sz="3450" spc="-25" dirty="0">
                <a:latin typeface="Cambria"/>
                <a:cs typeface="Cambria"/>
              </a:rPr>
              <a:t> </a:t>
            </a:r>
            <a:r>
              <a:rPr sz="3450" spc="-70" dirty="0">
                <a:latin typeface="Cambria"/>
                <a:cs typeface="Cambria"/>
              </a:rPr>
              <a:t>calling</a:t>
            </a:r>
            <a:r>
              <a:rPr sz="3450" spc="10" dirty="0">
                <a:latin typeface="Cambria"/>
                <a:cs typeface="Cambria"/>
              </a:rPr>
              <a:t> </a:t>
            </a:r>
            <a:r>
              <a:rPr sz="3450" dirty="0">
                <a:latin typeface="Cambria"/>
                <a:cs typeface="Cambria"/>
              </a:rPr>
              <a:t>is</a:t>
            </a:r>
            <a:r>
              <a:rPr sz="3450" spc="-100" dirty="0">
                <a:latin typeface="Cambria"/>
                <a:cs typeface="Cambria"/>
              </a:rPr>
              <a:t> </a:t>
            </a:r>
            <a:r>
              <a:rPr sz="3450" spc="-30" dirty="0">
                <a:latin typeface="Cambria"/>
                <a:cs typeface="Cambria"/>
              </a:rPr>
              <a:t>easier.</a:t>
            </a:r>
            <a:endParaRPr sz="3450">
              <a:latin typeface="Cambria"/>
              <a:cs typeface="Cambria"/>
            </a:endParaRPr>
          </a:p>
          <a:p>
            <a:pPr marL="340360" marR="78740" indent="-339090">
              <a:lnSpc>
                <a:spcPts val="3700"/>
              </a:lnSpc>
              <a:spcBef>
                <a:spcPts val="1550"/>
              </a:spcBef>
              <a:buSzPct val="92957"/>
              <a:buAutoNum type="arabicParenR" startAt="2"/>
              <a:tabLst>
                <a:tab pos="340360" algn="l"/>
                <a:tab pos="374015" algn="l"/>
              </a:tabLst>
            </a:pPr>
            <a:r>
              <a:rPr sz="3550" dirty="0">
                <a:latin typeface="Times New Roman"/>
                <a:cs typeface="Times New Roman"/>
              </a:rPr>
              <a:t>The</a:t>
            </a:r>
            <a:r>
              <a:rPr sz="3550" spc="-225" dirty="0">
                <a:latin typeface="Times New Roman"/>
                <a:cs typeface="Times New Roman"/>
              </a:rPr>
              <a:t> </a:t>
            </a:r>
            <a:r>
              <a:rPr sz="3550" spc="-80" dirty="0">
                <a:latin typeface="Times New Roman"/>
                <a:cs typeface="Times New Roman"/>
              </a:rPr>
              <a:t>sequence</a:t>
            </a:r>
            <a:r>
              <a:rPr sz="3550" spc="-140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8agments</a:t>
            </a:r>
            <a:r>
              <a:rPr sz="3550" spc="-125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on</a:t>
            </a:r>
            <a:r>
              <a:rPr sz="3550" spc="-190" dirty="0">
                <a:latin typeface="Times New Roman"/>
                <a:cs typeface="Times New Roman"/>
              </a:rPr>
              <a:t> </a:t>
            </a:r>
            <a:r>
              <a:rPr sz="3550" spc="-70" dirty="0">
                <a:latin typeface="Times New Roman"/>
                <a:cs typeface="Times New Roman"/>
              </a:rPr>
              <a:t>the</a:t>
            </a:r>
            <a:r>
              <a:rPr sz="3550" spc="-150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gel</a:t>
            </a:r>
            <a:r>
              <a:rPr sz="3550" spc="-135" dirty="0">
                <a:latin typeface="Times New Roman"/>
                <a:cs typeface="Times New Roman"/>
              </a:rPr>
              <a:t> </a:t>
            </a:r>
            <a:r>
              <a:rPr sz="3550" spc="-125" dirty="0">
                <a:latin typeface="Times New Roman"/>
                <a:cs typeface="Times New Roman"/>
              </a:rPr>
              <a:t>were</a:t>
            </a:r>
            <a:r>
              <a:rPr sz="3550" spc="-100" dirty="0">
                <a:latin typeface="Times New Roman"/>
                <a:cs typeface="Times New Roman"/>
              </a:rPr>
              <a:t> </a:t>
            </a:r>
            <a:r>
              <a:rPr sz="3550" spc="-20" dirty="0">
                <a:latin typeface="Times New Roman"/>
                <a:cs typeface="Times New Roman"/>
              </a:rPr>
              <a:t>the</a:t>
            </a:r>
            <a:r>
              <a:rPr sz="3550" spc="-200" dirty="0">
                <a:latin typeface="Times New Roman"/>
                <a:cs typeface="Times New Roman"/>
              </a:rPr>
              <a:t> </a:t>
            </a:r>
            <a:r>
              <a:rPr sz="3550" spc="-95" dirty="0">
                <a:latin typeface="Times New Roman"/>
                <a:cs typeface="Times New Roman"/>
              </a:rPr>
              <a:t>complement</a:t>
            </a:r>
            <a:r>
              <a:rPr sz="3550" spc="-15" dirty="0">
                <a:latin typeface="Times New Roman"/>
                <a:cs typeface="Times New Roman"/>
              </a:rPr>
              <a:t> </a:t>
            </a:r>
            <a:r>
              <a:rPr sz="3550" spc="-25" dirty="0">
                <a:latin typeface="Times New Roman"/>
                <a:cs typeface="Times New Roman"/>
              </a:rPr>
              <a:t>of the</a:t>
            </a:r>
            <a:r>
              <a:rPr sz="3550" spc="-160" dirty="0">
                <a:latin typeface="Times New Roman"/>
                <a:cs typeface="Times New Roman"/>
              </a:rPr>
              <a:t> </a:t>
            </a:r>
            <a:r>
              <a:rPr sz="3550" spc="-75" dirty="0">
                <a:latin typeface="Times New Roman"/>
                <a:cs typeface="Times New Roman"/>
              </a:rPr>
              <a:t>actual</a:t>
            </a:r>
            <a:r>
              <a:rPr sz="3550" spc="-150" dirty="0">
                <a:latin typeface="Times New Roman"/>
                <a:cs typeface="Times New Roman"/>
              </a:rPr>
              <a:t> </a:t>
            </a:r>
            <a:r>
              <a:rPr sz="3550" spc="-10" dirty="0">
                <a:latin typeface="Times New Roman"/>
                <a:cs typeface="Times New Roman"/>
              </a:rPr>
              <a:t>template.</a:t>
            </a:r>
            <a:endParaRPr sz="3550">
              <a:latin typeface="Times New Roman"/>
              <a:cs typeface="Times New Roman"/>
            </a:endParaRPr>
          </a:p>
          <a:p>
            <a:pPr marL="340360" marR="5080" indent="-335915">
              <a:lnSpc>
                <a:spcPts val="3700"/>
              </a:lnSpc>
              <a:spcBef>
                <a:spcPts val="1400"/>
              </a:spcBef>
              <a:buSzPct val="92857"/>
              <a:buAutoNum type="arabicParenR" startAt="2"/>
              <a:tabLst>
                <a:tab pos="340360" algn="l"/>
                <a:tab pos="370840" algn="l"/>
              </a:tabLst>
            </a:pPr>
            <a:r>
              <a:rPr sz="3500" dirty="0">
                <a:latin typeface="Times New Roman"/>
                <a:cs typeface="Times New Roman"/>
              </a:rPr>
              <a:t>A</a:t>
            </a:r>
            <a:r>
              <a:rPr sz="3500" spc="-220" dirty="0">
                <a:latin typeface="Times New Roman"/>
                <a:cs typeface="Times New Roman"/>
              </a:rPr>
              <a:t> </a:t>
            </a:r>
            <a:r>
              <a:rPr sz="3500" spc="-25" dirty="0">
                <a:latin typeface="Times New Roman"/>
                <a:cs typeface="Times New Roman"/>
              </a:rPr>
              <a:t>major</a:t>
            </a:r>
            <a:r>
              <a:rPr sz="3500" spc="-190" dirty="0">
                <a:latin typeface="Times New Roman"/>
                <a:cs typeface="Times New Roman"/>
              </a:rPr>
              <a:t> </a:t>
            </a:r>
            <a:r>
              <a:rPr sz="3500" spc="-75" dirty="0">
                <a:latin typeface="Times New Roman"/>
                <a:cs typeface="Times New Roman"/>
              </a:rPr>
              <a:t>improvement</a:t>
            </a:r>
            <a:r>
              <a:rPr sz="3500" spc="125" dirty="0">
                <a:latin typeface="Times New Roman"/>
                <a:cs typeface="Times New Roman"/>
              </a:rPr>
              <a:t> </a:t>
            </a:r>
            <a:r>
              <a:rPr sz="3500" spc="-50" dirty="0">
                <a:latin typeface="Times New Roman"/>
                <a:cs typeface="Times New Roman"/>
              </a:rPr>
              <a:t>ushered </a:t>
            </a:r>
            <a:r>
              <a:rPr sz="3500" dirty="0">
                <a:latin typeface="Times New Roman"/>
                <a:cs typeface="Times New Roman"/>
              </a:rPr>
              <a:t>in</a:t>
            </a:r>
            <a:r>
              <a:rPr sz="3500" spc="-22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by</a:t>
            </a:r>
            <a:r>
              <a:rPr sz="3500" spc="-170" dirty="0">
                <a:latin typeface="Times New Roman"/>
                <a:cs typeface="Times New Roman"/>
              </a:rPr>
              <a:t> </a:t>
            </a:r>
            <a:r>
              <a:rPr sz="3500" spc="-30" dirty="0">
                <a:latin typeface="Times New Roman"/>
                <a:cs typeface="Times New Roman"/>
              </a:rPr>
              <a:t>Sanger</a:t>
            </a:r>
            <a:r>
              <a:rPr sz="3500" spc="-185" dirty="0">
                <a:latin typeface="Times New Roman"/>
                <a:cs typeface="Times New Roman"/>
              </a:rPr>
              <a:t> </a:t>
            </a:r>
            <a:r>
              <a:rPr sz="3500" spc="-35" dirty="0">
                <a:latin typeface="Times New Roman"/>
                <a:cs typeface="Times New Roman"/>
              </a:rPr>
              <a:t>sequencing</a:t>
            </a:r>
            <a:r>
              <a:rPr sz="3500" spc="-80" dirty="0">
                <a:latin typeface="Times New Roman"/>
                <a:cs typeface="Times New Roman"/>
              </a:rPr>
              <a:t> </a:t>
            </a:r>
            <a:r>
              <a:rPr sz="3500" spc="-25" dirty="0">
                <a:latin typeface="Times New Roman"/>
                <a:cs typeface="Times New Roman"/>
              </a:rPr>
              <a:t>was </a:t>
            </a:r>
            <a:r>
              <a:rPr sz="3500" dirty="0">
                <a:latin typeface="Times New Roman"/>
                <a:cs typeface="Times New Roman"/>
              </a:rPr>
              <a:t>the</a:t>
            </a:r>
            <a:r>
              <a:rPr sz="3500" spc="-220" dirty="0">
                <a:latin typeface="Times New Roman"/>
                <a:cs typeface="Times New Roman"/>
              </a:rPr>
              <a:t> </a:t>
            </a:r>
            <a:r>
              <a:rPr sz="3500" spc="-50" dirty="0">
                <a:latin typeface="Times New Roman"/>
                <a:cs typeface="Times New Roman"/>
              </a:rPr>
              <a:t>elimmation</a:t>
            </a:r>
            <a:r>
              <a:rPr sz="3500" spc="-17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of</a:t>
            </a:r>
            <a:r>
              <a:rPr sz="3500" spc="-114" dirty="0">
                <a:latin typeface="Times New Roman"/>
                <a:cs typeface="Times New Roman"/>
              </a:rPr>
              <a:t> </a:t>
            </a:r>
            <a:r>
              <a:rPr sz="3500" spc="-10" dirty="0">
                <a:latin typeface="Times New Roman"/>
                <a:cs typeface="Times New Roman"/>
              </a:rPr>
              <a:t>some</a:t>
            </a:r>
            <a:r>
              <a:rPr sz="3500" spc="-10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of</a:t>
            </a:r>
            <a:r>
              <a:rPr sz="3500" spc="-15" dirty="0">
                <a:latin typeface="Times New Roman"/>
                <a:cs typeface="Times New Roman"/>
              </a:rPr>
              <a:t> </a:t>
            </a:r>
            <a:r>
              <a:rPr sz="3500" spc="-10" dirty="0">
                <a:latin typeface="Times New Roman"/>
                <a:cs typeface="Times New Roman"/>
              </a:rPr>
              <a:t>the</a:t>
            </a:r>
            <a:r>
              <a:rPr sz="3500" spc="-204" dirty="0">
                <a:latin typeface="Times New Roman"/>
                <a:cs typeface="Times New Roman"/>
              </a:rPr>
              <a:t> </a:t>
            </a:r>
            <a:r>
              <a:rPr sz="3500" spc="-40" dirty="0">
                <a:latin typeface="Times New Roman"/>
                <a:cs typeface="Times New Roman"/>
              </a:rPr>
              <a:t>dangerous</a:t>
            </a:r>
            <a:r>
              <a:rPr sz="3500" spc="-140" dirty="0">
                <a:latin typeface="Times New Roman"/>
                <a:cs typeface="Times New Roman"/>
              </a:rPr>
              <a:t> </a:t>
            </a:r>
            <a:r>
              <a:rPr sz="3500" spc="-40" dirty="0">
                <a:latin typeface="Times New Roman"/>
                <a:cs typeface="Times New Roman"/>
              </a:rPr>
              <a:t>chemicals,</a:t>
            </a:r>
            <a:r>
              <a:rPr sz="3500" spc="-175" dirty="0">
                <a:latin typeface="Times New Roman"/>
                <a:cs typeface="Times New Roman"/>
              </a:rPr>
              <a:t> </a:t>
            </a:r>
            <a:r>
              <a:rPr sz="3500" spc="-20" dirty="0">
                <a:latin typeface="Times New Roman"/>
                <a:cs typeface="Times New Roman"/>
              </a:rPr>
              <a:t>like </a:t>
            </a:r>
            <a:r>
              <a:rPr sz="3500" spc="-10" dirty="0">
                <a:latin typeface="Times New Roman"/>
                <a:cs typeface="Times New Roman"/>
              </a:rPr>
              <a:t>hy&amp;azine.</a:t>
            </a:r>
            <a:endParaRPr sz="3500">
              <a:latin typeface="Times New Roman"/>
              <a:cs typeface="Times New Roman"/>
            </a:endParaRPr>
          </a:p>
          <a:p>
            <a:pPr marL="340995" marR="445770" indent="-340360" algn="just">
              <a:lnSpc>
                <a:spcPts val="3700"/>
              </a:lnSpc>
              <a:spcBef>
                <a:spcPts val="1400"/>
              </a:spcBef>
              <a:buSzPct val="91549"/>
              <a:buAutoNum type="arabicParenR" startAt="2"/>
              <a:tabLst>
                <a:tab pos="340995" algn="l"/>
                <a:tab pos="367030" algn="l"/>
              </a:tabLst>
            </a:pPr>
            <a:r>
              <a:rPr sz="3550" spc="-95" dirty="0">
                <a:latin typeface="Times New Roman"/>
                <a:cs typeface="Times New Roman"/>
              </a:rPr>
              <a:t>Efficiency</a:t>
            </a:r>
            <a:r>
              <a:rPr sz="3550" spc="-40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is</a:t>
            </a:r>
            <a:r>
              <a:rPr sz="3550" spc="-65" dirty="0">
                <a:latin typeface="Times New Roman"/>
                <a:cs typeface="Times New Roman"/>
              </a:rPr>
              <a:t> </a:t>
            </a:r>
            <a:r>
              <a:rPr sz="3550" spc="-85" dirty="0">
                <a:latin typeface="Times New Roman"/>
                <a:cs typeface="Times New Roman"/>
              </a:rPr>
              <a:t>more</a:t>
            </a:r>
            <a:r>
              <a:rPr sz="3550" spc="-45" dirty="0">
                <a:latin typeface="Times New Roman"/>
                <a:cs typeface="Times New Roman"/>
              </a:rPr>
              <a:t> </a:t>
            </a:r>
            <a:r>
              <a:rPr sz="3550" spc="-80" dirty="0">
                <a:latin typeface="Times New Roman"/>
                <a:cs typeface="Times New Roman"/>
              </a:rPr>
              <a:t>than</a:t>
            </a:r>
            <a:r>
              <a:rPr sz="3550" spc="-145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che%cal</a:t>
            </a:r>
            <a:r>
              <a:rPr sz="3550" spc="-85" dirty="0">
                <a:latin typeface="Times New Roman"/>
                <a:cs typeface="Times New Roman"/>
              </a:rPr>
              <a:t> </a:t>
            </a:r>
            <a:r>
              <a:rPr sz="3550" spc="-70" dirty="0">
                <a:latin typeface="Times New Roman"/>
                <a:cs typeface="Times New Roman"/>
              </a:rPr>
              <a:t>cleavage</a:t>
            </a:r>
            <a:r>
              <a:rPr sz="3550" spc="55" dirty="0">
                <a:latin typeface="Times New Roman"/>
                <a:cs typeface="Times New Roman"/>
              </a:rPr>
              <a:t> </a:t>
            </a:r>
            <a:r>
              <a:rPr sz="3550" spc="-110" dirty="0">
                <a:latin typeface="Times New Roman"/>
                <a:cs typeface="Times New Roman"/>
              </a:rPr>
              <a:t>method.</a:t>
            </a:r>
            <a:r>
              <a:rPr sz="3550" spc="-105" dirty="0">
                <a:latin typeface="Times New Roman"/>
                <a:cs typeface="Times New Roman"/>
              </a:rPr>
              <a:t> </a:t>
            </a:r>
            <a:r>
              <a:rPr sz="3550" spc="-20" dirty="0">
                <a:latin typeface="Times New Roman"/>
                <a:cs typeface="Times New Roman"/>
              </a:rPr>
              <a:t>When </a:t>
            </a:r>
            <a:r>
              <a:rPr sz="3500" spc="-20" dirty="0">
                <a:latin typeface="Times New Roman"/>
                <a:cs typeface="Times New Roman"/>
              </a:rPr>
              <a:t>dealing</a:t>
            </a:r>
            <a:r>
              <a:rPr sz="3500" spc="-200" dirty="0">
                <a:latin typeface="Times New Roman"/>
                <a:cs typeface="Times New Roman"/>
              </a:rPr>
              <a:t> </a:t>
            </a:r>
            <a:r>
              <a:rPr sz="3500" spc="-20" dirty="0">
                <a:latin typeface="Times New Roman"/>
                <a:cs typeface="Times New Roman"/>
              </a:rPr>
              <a:t>with</a:t>
            </a:r>
            <a:r>
              <a:rPr sz="3500" spc="-185" dirty="0">
                <a:latin typeface="Times New Roman"/>
                <a:cs typeface="Times New Roman"/>
              </a:rPr>
              <a:t> </a:t>
            </a:r>
            <a:r>
              <a:rPr sz="3500" spc="-50" dirty="0">
                <a:latin typeface="Times New Roman"/>
                <a:cs typeface="Times New Roman"/>
              </a:rPr>
              <a:t>nucleic</a:t>
            </a:r>
            <a:r>
              <a:rPr sz="3500" spc="-160" dirty="0">
                <a:latin typeface="Times New Roman"/>
                <a:cs typeface="Times New Roman"/>
              </a:rPr>
              <a:t> </a:t>
            </a:r>
            <a:r>
              <a:rPr sz="3500" spc="-10" dirty="0">
                <a:latin typeface="Times New Roman"/>
                <a:cs typeface="Times New Roman"/>
              </a:rPr>
              <a:t>acids,</a:t>
            </a:r>
            <a:r>
              <a:rPr sz="3500" spc="-210" dirty="0">
                <a:latin typeface="Times New Roman"/>
                <a:cs typeface="Times New Roman"/>
              </a:rPr>
              <a:t> </a:t>
            </a:r>
            <a:r>
              <a:rPr sz="3500" spc="-30" dirty="0">
                <a:latin typeface="Times New Roman"/>
                <a:cs typeface="Times New Roman"/>
              </a:rPr>
              <a:t>enzymatic</a:t>
            </a:r>
            <a:r>
              <a:rPr sz="3500" spc="-135" dirty="0">
                <a:latin typeface="Times New Roman"/>
                <a:cs typeface="Times New Roman"/>
              </a:rPr>
              <a:t> </a:t>
            </a:r>
            <a:r>
              <a:rPr sz="3500" spc="-35" dirty="0">
                <a:latin typeface="Times New Roman"/>
                <a:cs typeface="Times New Roman"/>
              </a:rPr>
              <a:t>processes</a:t>
            </a:r>
            <a:r>
              <a:rPr sz="3500" spc="-80" dirty="0">
                <a:latin typeface="Times New Roman"/>
                <a:cs typeface="Times New Roman"/>
              </a:rPr>
              <a:t> </a:t>
            </a:r>
            <a:r>
              <a:rPr sz="3500" spc="-20" dirty="0">
                <a:latin typeface="Times New Roman"/>
                <a:cs typeface="Times New Roman"/>
              </a:rPr>
              <a:t>are</a:t>
            </a:r>
            <a:r>
              <a:rPr sz="3500" spc="-200" dirty="0">
                <a:latin typeface="Times New Roman"/>
                <a:cs typeface="Times New Roman"/>
              </a:rPr>
              <a:t> </a:t>
            </a:r>
            <a:r>
              <a:rPr sz="3500" spc="-20" dirty="0">
                <a:latin typeface="Times New Roman"/>
                <a:cs typeface="Times New Roman"/>
              </a:rPr>
              <a:t>more </a:t>
            </a:r>
            <a:r>
              <a:rPr sz="3550" spc="-85" dirty="0">
                <a:latin typeface="Times New Roman"/>
                <a:cs typeface="Times New Roman"/>
              </a:rPr>
              <a:t>efficient</a:t>
            </a:r>
            <a:r>
              <a:rPr sz="3550" spc="-35" dirty="0">
                <a:latin typeface="Times New Roman"/>
                <a:cs typeface="Times New Roman"/>
              </a:rPr>
              <a:t> </a:t>
            </a:r>
            <a:r>
              <a:rPr sz="3550" spc="-50" dirty="0">
                <a:latin typeface="Times New Roman"/>
                <a:cs typeface="Times New Roman"/>
              </a:rPr>
              <a:t>than</a:t>
            </a:r>
            <a:r>
              <a:rPr sz="3550" spc="-175" dirty="0">
                <a:latin typeface="Times New Roman"/>
                <a:cs typeface="Times New Roman"/>
              </a:rPr>
              <a:t> </a:t>
            </a:r>
            <a:r>
              <a:rPr sz="3550" spc="-90" dirty="0">
                <a:latin typeface="Times New Roman"/>
                <a:cs typeface="Times New Roman"/>
              </a:rPr>
              <a:t>chemical</a:t>
            </a:r>
            <a:r>
              <a:rPr sz="3550" spc="-110" dirty="0">
                <a:latin typeface="Times New Roman"/>
                <a:cs typeface="Times New Roman"/>
              </a:rPr>
              <a:t> </a:t>
            </a:r>
            <a:r>
              <a:rPr sz="3550" spc="-10" dirty="0">
                <a:latin typeface="Times New Roman"/>
                <a:cs typeface="Times New Roman"/>
              </a:rPr>
              <a:t>processes.</a:t>
            </a:r>
            <a:endParaRPr sz="3550">
              <a:latin typeface="Times New Roman"/>
              <a:cs typeface="Times New Roman"/>
            </a:endParaRPr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5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64213" y="4509981"/>
            <a:ext cx="293370" cy="0"/>
          </a:xfrm>
          <a:custGeom>
            <a:avLst/>
            <a:gdLst/>
            <a:ahLst/>
            <a:cxnLst/>
            <a:rect l="l" t="t" r="r" b="b"/>
            <a:pathLst>
              <a:path w="293369">
                <a:moveTo>
                  <a:pt x="0" y="0"/>
                </a:moveTo>
                <a:lnTo>
                  <a:pt x="293369" y="0"/>
                </a:lnTo>
              </a:path>
            </a:pathLst>
          </a:custGeom>
          <a:ln w="3175">
            <a:solidFill>
              <a:srgbClr val="2F2F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313921" y="415396"/>
            <a:ext cx="3670935" cy="66992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sz="4200" i="0" spc="-105" dirty="0"/>
              <a:t>Cycle</a:t>
            </a:r>
            <a:r>
              <a:rPr sz="4200" i="0" spc="-150" dirty="0"/>
              <a:t> </a:t>
            </a:r>
            <a:r>
              <a:rPr sz="4200" i="0" spc="-35" dirty="0"/>
              <a:t>sequencing</a:t>
            </a:r>
            <a:endParaRPr sz="4200"/>
          </a:p>
        </p:txBody>
      </p:sp>
      <p:sp>
        <p:nvSpPr>
          <p:cNvPr id="4" name="object 4"/>
          <p:cNvSpPr txBox="1"/>
          <p:nvPr/>
        </p:nvSpPr>
        <p:spPr>
          <a:xfrm>
            <a:off x="2884138" y="1212674"/>
            <a:ext cx="12042140" cy="520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3185">
              <a:spcBef>
                <a:spcPts val="100"/>
              </a:spcBef>
              <a:tabLst>
                <a:tab pos="3545204" algn="l"/>
              </a:tabLst>
            </a:pPr>
            <a:r>
              <a:rPr sz="3450" spc="-160" dirty="0">
                <a:latin typeface="Cambria"/>
                <a:cs typeface="Cambria"/>
              </a:rPr>
              <a:t>¥-</a:t>
            </a:r>
            <a:r>
              <a:rPr sz="3450" spc="-75" dirty="0">
                <a:latin typeface="Cambria"/>
                <a:cs typeface="Cambria"/>
              </a:rPr>
              <a:t>Cycle</a:t>
            </a:r>
            <a:r>
              <a:rPr sz="3450" spc="-30" dirty="0">
                <a:latin typeface="Cambria"/>
                <a:cs typeface="Cambria"/>
              </a:rPr>
              <a:t> </a:t>
            </a:r>
            <a:r>
              <a:rPr sz="3450" spc="-65" dirty="0">
                <a:latin typeface="Cambria"/>
                <a:cs typeface="Cambria"/>
              </a:rPr>
              <a:t>sequencing</a:t>
            </a:r>
            <a:r>
              <a:rPr sz="3450" dirty="0">
                <a:latin typeface="Cambria"/>
                <a:cs typeface="Cambria"/>
              </a:rPr>
              <a:t>	is</a:t>
            </a:r>
            <a:r>
              <a:rPr sz="3450" spc="-150" dirty="0">
                <a:latin typeface="Cambria"/>
                <a:cs typeface="Cambria"/>
              </a:rPr>
              <a:t> </a:t>
            </a:r>
            <a:r>
              <a:rPr sz="3450" dirty="0">
                <a:latin typeface="Cambria"/>
                <a:cs typeface="Cambria"/>
              </a:rPr>
              <a:t>a</a:t>
            </a:r>
            <a:r>
              <a:rPr sz="3450" spc="-60" dirty="0">
                <a:latin typeface="Cambria"/>
                <a:cs typeface="Cambria"/>
              </a:rPr>
              <a:t> </a:t>
            </a:r>
            <a:r>
              <a:rPr sz="3450" spc="-125" dirty="0">
                <a:latin typeface="Cambria"/>
                <a:cs typeface="Cambria"/>
              </a:rPr>
              <a:t>modification</a:t>
            </a:r>
            <a:r>
              <a:rPr sz="3450" spc="95" dirty="0">
                <a:latin typeface="Cambria"/>
                <a:cs typeface="Cambria"/>
              </a:rPr>
              <a:t> </a:t>
            </a:r>
            <a:r>
              <a:rPr sz="3450" dirty="0">
                <a:latin typeface="Cambria"/>
                <a:cs typeface="Cambria"/>
              </a:rPr>
              <a:t>of</a:t>
            </a:r>
            <a:r>
              <a:rPr sz="3450" spc="-75" dirty="0">
                <a:latin typeface="Cambria"/>
                <a:cs typeface="Cambria"/>
              </a:rPr>
              <a:t> </a:t>
            </a:r>
            <a:r>
              <a:rPr sz="3450" spc="-165" dirty="0">
                <a:latin typeface="Cambria"/>
                <a:cs typeface="Cambria"/>
              </a:rPr>
              <a:t>the</a:t>
            </a:r>
            <a:r>
              <a:rPr sz="3450" spc="-20" dirty="0">
                <a:latin typeface="Cambria"/>
                <a:cs typeface="Cambria"/>
              </a:rPr>
              <a:t> </a:t>
            </a:r>
            <a:r>
              <a:rPr sz="3450" spc="-155" dirty="0">
                <a:latin typeface="Cambria"/>
                <a:cs typeface="Cambria"/>
              </a:rPr>
              <a:t>traditional</a:t>
            </a:r>
            <a:r>
              <a:rPr sz="3450" spc="-30" dirty="0">
                <a:latin typeface="Cambria"/>
                <a:cs typeface="Cambria"/>
              </a:rPr>
              <a:t> </a:t>
            </a:r>
            <a:r>
              <a:rPr sz="3450" spc="-10" dirty="0">
                <a:latin typeface="Cambria"/>
                <a:cs typeface="Cambria"/>
              </a:rPr>
              <a:t>Sanger</a:t>
            </a:r>
            <a:endParaRPr sz="3450">
              <a:latin typeface="Cambria"/>
              <a:cs typeface="Cambria"/>
            </a:endParaRPr>
          </a:p>
          <a:p>
            <a:pPr marL="76200">
              <a:spcBef>
                <a:spcPts val="10"/>
              </a:spcBef>
            </a:pPr>
            <a:r>
              <a:rPr sz="3400" spc="-165" dirty="0">
                <a:latin typeface="Cambria"/>
                <a:cs typeface="Cambria"/>
              </a:rPr>
              <a:t>sequencing</a:t>
            </a:r>
            <a:r>
              <a:rPr sz="3400" spc="65" dirty="0">
                <a:latin typeface="Cambria"/>
                <a:cs typeface="Cambria"/>
              </a:rPr>
              <a:t> </a:t>
            </a:r>
            <a:r>
              <a:rPr sz="3400" spc="195" dirty="0">
                <a:latin typeface="Cambria"/>
                <a:cs typeface="Cambria"/>
              </a:rPr>
              <a:t>melod.</a:t>
            </a:r>
            <a:endParaRPr sz="3400">
              <a:latin typeface="Cambria"/>
              <a:cs typeface="Cambria"/>
            </a:endParaRPr>
          </a:p>
          <a:p>
            <a:pPr marL="62865" marR="168910" indent="25400">
              <a:lnSpc>
                <a:spcPts val="4100"/>
              </a:lnSpc>
              <a:spcBef>
                <a:spcPts val="2140"/>
              </a:spcBef>
              <a:tabLst>
                <a:tab pos="4239895" algn="l"/>
              </a:tabLst>
            </a:pPr>
            <a:r>
              <a:rPr sz="3550" spc="-70" dirty="0">
                <a:latin typeface="Times New Roman"/>
                <a:cs typeface="Times New Roman"/>
              </a:rPr>
              <a:t>HThe</a:t>
            </a:r>
            <a:r>
              <a:rPr sz="3550" spc="-150" dirty="0">
                <a:latin typeface="Times New Roman"/>
                <a:cs typeface="Times New Roman"/>
              </a:rPr>
              <a:t> </a:t>
            </a:r>
            <a:r>
              <a:rPr sz="3550" spc="-85" dirty="0">
                <a:latin typeface="Times New Roman"/>
                <a:cs typeface="Times New Roman"/>
              </a:rPr>
              <a:t>principles</a:t>
            </a:r>
            <a:r>
              <a:rPr sz="3550" spc="-25" dirty="0">
                <a:latin typeface="Times New Roman"/>
                <a:cs typeface="Times New Roman"/>
              </a:rPr>
              <a:t> </a:t>
            </a:r>
            <a:r>
              <a:rPr sz="3550" spc="-65" dirty="0">
                <a:latin typeface="Times New Roman"/>
                <a:cs typeface="Times New Roman"/>
              </a:rPr>
              <a:t>are</a:t>
            </a:r>
            <a:r>
              <a:rPr sz="3550" spc="-160" dirty="0">
                <a:latin typeface="Times New Roman"/>
                <a:cs typeface="Times New Roman"/>
              </a:rPr>
              <a:t> </a:t>
            </a:r>
            <a:r>
              <a:rPr sz="3550" spc="-25" dirty="0">
                <a:latin typeface="Times New Roman"/>
                <a:cs typeface="Times New Roman"/>
              </a:rPr>
              <a:t>ie</a:t>
            </a:r>
            <a:r>
              <a:rPr sz="3550" dirty="0">
                <a:latin typeface="Times New Roman"/>
                <a:cs typeface="Times New Roman"/>
              </a:rPr>
              <a:t>	</a:t>
            </a:r>
            <a:r>
              <a:rPr sz="3550" spc="-65" dirty="0">
                <a:latin typeface="Times New Roman"/>
                <a:cs typeface="Times New Roman"/>
              </a:rPr>
              <a:t>same</a:t>
            </a:r>
            <a:r>
              <a:rPr sz="3550" spc="-160" dirty="0">
                <a:latin typeface="Times New Roman"/>
                <a:cs typeface="Times New Roman"/>
              </a:rPr>
              <a:t> </a:t>
            </a:r>
            <a:r>
              <a:rPr sz="3550" spc="-110" dirty="0">
                <a:latin typeface="Times New Roman"/>
                <a:cs typeface="Times New Roman"/>
              </a:rPr>
              <a:t>as</a:t>
            </a:r>
            <a:r>
              <a:rPr sz="3550" spc="-145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in</a:t>
            </a:r>
            <a:r>
              <a:rPr sz="3550" spc="-220" dirty="0">
                <a:latin typeface="Times New Roman"/>
                <a:cs typeface="Times New Roman"/>
              </a:rPr>
              <a:t> </a:t>
            </a:r>
            <a:r>
              <a:rPr sz="3550" spc="-55" dirty="0">
                <a:latin typeface="Times New Roman"/>
                <a:cs typeface="Times New Roman"/>
              </a:rPr>
              <a:t>Sanger</a:t>
            </a:r>
            <a:r>
              <a:rPr sz="3550" spc="-130" dirty="0">
                <a:latin typeface="Times New Roman"/>
                <a:cs typeface="Times New Roman"/>
              </a:rPr>
              <a:t> </a:t>
            </a:r>
            <a:r>
              <a:rPr sz="3550" spc="-10" dirty="0">
                <a:latin typeface="Times New Roman"/>
                <a:cs typeface="Times New Roman"/>
              </a:rPr>
              <a:t>sequencmg; </a:t>
            </a:r>
            <a:r>
              <a:rPr sz="3550" spc="-90" dirty="0">
                <a:latin typeface="Times New Roman"/>
                <a:cs typeface="Times New Roman"/>
              </a:rPr>
              <a:t>Dideoxynucleotides</a:t>
            </a:r>
            <a:r>
              <a:rPr sz="3550" spc="-195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are</a:t>
            </a:r>
            <a:r>
              <a:rPr sz="3550" spc="-195" dirty="0">
                <a:latin typeface="Times New Roman"/>
                <a:cs typeface="Times New Roman"/>
              </a:rPr>
              <a:t> </a:t>
            </a:r>
            <a:r>
              <a:rPr sz="3550" spc="-120" dirty="0">
                <a:latin typeface="Times New Roman"/>
                <a:cs typeface="Times New Roman"/>
              </a:rPr>
              <a:t>used</a:t>
            </a:r>
            <a:r>
              <a:rPr sz="3550" spc="-100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in</a:t>
            </a:r>
            <a:r>
              <a:rPr sz="3550" spc="-185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a</a:t>
            </a:r>
            <a:r>
              <a:rPr sz="3550" spc="-75" dirty="0">
                <a:latin typeface="Times New Roman"/>
                <a:cs typeface="Times New Roman"/>
              </a:rPr>
              <a:t> </a:t>
            </a:r>
            <a:r>
              <a:rPr sz="3550" spc="-70" dirty="0">
                <a:latin typeface="Times New Roman"/>
                <a:cs typeface="Times New Roman"/>
              </a:rPr>
              <a:t>polymenzation</a:t>
            </a:r>
            <a:r>
              <a:rPr sz="3550" spc="180" dirty="0">
                <a:latin typeface="Times New Roman"/>
                <a:cs typeface="Times New Roman"/>
              </a:rPr>
              <a:t> </a:t>
            </a:r>
            <a:r>
              <a:rPr sz="3550" spc="-70" dirty="0">
                <a:latin typeface="Times New Roman"/>
                <a:cs typeface="Times New Roman"/>
              </a:rPr>
              <a:t>reaction</a:t>
            </a:r>
            <a:r>
              <a:rPr sz="3550" spc="-85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to</a:t>
            </a:r>
            <a:r>
              <a:rPr sz="3550" spc="-95" dirty="0">
                <a:latin typeface="Times New Roman"/>
                <a:cs typeface="Times New Roman"/>
              </a:rPr>
              <a:t> </a:t>
            </a:r>
            <a:r>
              <a:rPr sz="3550" spc="-75" dirty="0">
                <a:latin typeface="Times New Roman"/>
                <a:cs typeface="Times New Roman"/>
              </a:rPr>
              <a:t>create</a:t>
            </a:r>
            <a:r>
              <a:rPr sz="3550" spc="-65" dirty="0">
                <a:latin typeface="Times New Roman"/>
                <a:cs typeface="Times New Roman"/>
              </a:rPr>
              <a:t> </a:t>
            </a:r>
            <a:r>
              <a:rPr sz="3550" spc="-50" dirty="0">
                <a:latin typeface="Times New Roman"/>
                <a:cs typeface="Times New Roman"/>
              </a:rPr>
              <a:t>a </a:t>
            </a:r>
            <a:r>
              <a:rPr sz="3550" spc="-80" dirty="0">
                <a:latin typeface="Times New Roman"/>
                <a:cs typeface="Times New Roman"/>
              </a:rPr>
              <a:t>nested</a:t>
            </a:r>
            <a:r>
              <a:rPr sz="3550" spc="-145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set</a:t>
            </a:r>
            <a:r>
              <a:rPr sz="3550" spc="-220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of</a:t>
            </a:r>
            <a:r>
              <a:rPr sz="3550" spc="-220" dirty="0">
                <a:latin typeface="Times New Roman"/>
                <a:cs typeface="Times New Roman"/>
              </a:rPr>
              <a:t> </a:t>
            </a:r>
            <a:r>
              <a:rPr sz="3550" spc="-165" dirty="0">
                <a:latin typeface="Times New Roman"/>
                <a:cs typeface="Times New Roman"/>
              </a:rPr>
              <a:t>DNA</a:t>
            </a:r>
            <a:r>
              <a:rPr sz="3550" spc="-90" dirty="0">
                <a:latin typeface="Times New Roman"/>
                <a:cs typeface="Times New Roman"/>
              </a:rPr>
              <a:t> </a:t>
            </a:r>
            <a:r>
              <a:rPr sz="3550" spc="-75" dirty="0">
                <a:latin typeface="Times New Roman"/>
                <a:cs typeface="Times New Roman"/>
              </a:rPr>
              <a:t>fragments</a:t>
            </a:r>
            <a:r>
              <a:rPr sz="3550" spc="-10" dirty="0">
                <a:latin typeface="Times New Roman"/>
                <a:cs typeface="Times New Roman"/>
              </a:rPr>
              <a:t> </a:t>
            </a:r>
            <a:r>
              <a:rPr sz="3550" spc="-80" dirty="0">
                <a:latin typeface="Times New Roman"/>
                <a:cs typeface="Times New Roman"/>
              </a:rPr>
              <a:t>with</a:t>
            </a:r>
            <a:r>
              <a:rPr sz="3550" spc="-145" dirty="0">
                <a:latin typeface="Times New Roman"/>
                <a:cs typeface="Times New Roman"/>
              </a:rPr>
              <a:t> </a:t>
            </a:r>
            <a:r>
              <a:rPr sz="3550" spc="-80" dirty="0">
                <a:latin typeface="Times New Roman"/>
                <a:cs typeface="Times New Roman"/>
              </a:rPr>
              <a:t>dideoxynucleotides</a:t>
            </a:r>
            <a:r>
              <a:rPr sz="3550" spc="-140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at</a:t>
            </a:r>
            <a:r>
              <a:rPr sz="3550" spc="-45" dirty="0">
                <a:latin typeface="Times New Roman"/>
                <a:cs typeface="Times New Roman"/>
              </a:rPr>
              <a:t> </a:t>
            </a:r>
            <a:r>
              <a:rPr sz="3550" spc="-135" dirty="0">
                <a:latin typeface="Times New Roman"/>
                <a:cs typeface="Times New Roman"/>
              </a:rPr>
              <a:t>the</a:t>
            </a:r>
            <a:r>
              <a:rPr sz="3550" spc="-85" dirty="0">
                <a:latin typeface="Times New Roman"/>
                <a:cs typeface="Times New Roman"/>
              </a:rPr>
              <a:t> </a:t>
            </a:r>
            <a:r>
              <a:rPr sz="3550" spc="-25" dirty="0">
                <a:latin typeface="Times New Roman"/>
                <a:cs typeface="Times New Roman"/>
              </a:rPr>
              <a:t>3’ </a:t>
            </a:r>
            <a:r>
              <a:rPr sz="3550" spc="-85" dirty="0">
                <a:latin typeface="Times New Roman"/>
                <a:cs typeface="Times New Roman"/>
              </a:rPr>
              <a:t>terminus</a:t>
            </a:r>
            <a:r>
              <a:rPr sz="3550" spc="-140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of</a:t>
            </a:r>
            <a:r>
              <a:rPr sz="3550" spc="-120" dirty="0">
                <a:latin typeface="Times New Roman"/>
                <a:cs typeface="Times New Roman"/>
              </a:rPr>
              <a:t> </a:t>
            </a:r>
            <a:r>
              <a:rPr sz="3550" spc="-80" dirty="0">
                <a:latin typeface="Times New Roman"/>
                <a:cs typeface="Times New Roman"/>
              </a:rPr>
              <a:t>each</a:t>
            </a:r>
            <a:r>
              <a:rPr sz="3550" spc="-145" dirty="0">
                <a:latin typeface="Times New Roman"/>
                <a:cs typeface="Times New Roman"/>
              </a:rPr>
              <a:t> </a:t>
            </a:r>
            <a:r>
              <a:rPr sz="3550" spc="-10" dirty="0">
                <a:latin typeface="Times New Roman"/>
                <a:cs typeface="Times New Roman"/>
              </a:rPr>
              <a:t>fragment.</a:t>
            </a:r>
            <a:endParaRPr sz="3550">
              <a:latin typeface="Times New Roman"/>
              <a:cs typeface="Times New Roman"/>
            </a:endParaRPr>
          </a:p>
          <a:p>
            <a:pPr marL="63500" marR="43180" indent="24765">
              <a:lnSpc>
                <a:spcPct val="97600"/>
              </a:lnSpc>
              <a:spcBef>
                <a:spcPts val="1730"/>
              </a:spcBef>
              <a:tabLst>
                <a:tab pos="4881245" algn="l"/>
              </a:tabLst>
            </a:pPr>
            <a:r>
              <a:rPr sz="3550" spc="-75" dirty="0">
                <a:latin typeface="Times New Roman"/>
                <a:cs typeface="Times New Roman"/>
              </a:rPr>
              <a:t>HThe</a:t>
            </a:r>
            <a:r>
              <a:rPr sz="3550" spc="-150" dirty="0">
                <a:latin typeface="Times New Roman"/>
                <a:cs typeface="Times New Roman"/>
              </a:rPr>
              <a:t> </a:t>
            </a:r>
            <a:r>
              <a:rPr sz="3550" spc="-80" dirty="0">
                <a:latin typeface="Times New Roman"/>
                <a:cs typeface="Times New Roman"/>
              </a:rPr>
              <a:t>key</a:t>
            </a:r>
            <a:r>
              <a:rPr sz="3550" spc="-140" dirty="0">
                <a:latin typeface="Times New Roman"/>
                <a:cs typeface="Times New Roman"/>
              </a:rPr>
              <a:t> </a:t>
            </a:r>
            <a:r>
              <a:rPr sz="3550" spc="-30" dirty="0">
                <a:latin typeface="Times New Roman"/>
                <a:cs typeface="Times New Roman"/>
              </a:rPr>
              <a:t>&amp;8erence</a:t>
            </a:r>
            <a:r>
              <a:rPr sz="3550" spc="-45" dirty="0">
                <a:latin typeface="Times New Roman"/>
                <a:cs typeface="Times New Roman"/>
              </a:rPr>
              <a:t> </a:t>
            </a:r>
            <a:r>
              <a:rPr sz="3550" spc="-100" dirty="0">
                <a:latin typeface="Times New Roman"/>
                <a:cs typeface="Times New Roman"/>
              </a:rPr>
              <a:t>is</a:t>
            </a:r>
            <a:r>
              <a:rPr sz="3550" spc="-125" dirty="0">
                <a:latin typeface="Times New Roman"/>
                <a:cs typeface="Times New Roman"/>
              </a:rPr>
              <a:t> </a:t>
            </a:r>
            <a:r>
              <a:rPr sz="3550" spc="-25" dirty="0">
                <a:latin typeface="Times New Roman"/>
                <a:cs typeface="Times New Roman"/>
              </a:rPr>
              <a:t>fat</a:t>
            </a:r>
            <a:r>
              <a:rPr sz="3550" dirty="0">
                <a:latin typeface="Times New Roman"/>
                <a:cs typeface="Times New Roman"/>
              </a:rPr>
              <a:t>	</a:t>
            </a:r>
            <a:r>
              <a:rPr sz="3550" spc="-75" dirty="0">
                <a:latin typeface="Times New Roman"/>
                <a:cs typeface="Times New Roman"/>
              </a:rPr>
              <a:t>cycle</a:t>
            </a:r>
            <a:r>
              <a:rPr sz="3550" spc="-150" dirty="0">
                <a:latin typeface="Times New Roman"/>
                <a:cs typeface="Times New Roman"/>
              </a:rPr>
              <a:t> </a:t>
            </a:r>
            <a:r>
              <a:rPr sz="3550" spc="-80" dirty="0">
                <a:latin typeface="Times New Roman"/>
                <a:cs typeface="Times New Roman"/>
              </a:rPr>
              <a:t>sequencing</a:t>
            </a:r>
            <a:r>
              <a:rPr sz="3550" spc="-5" dirty="0">
                <a:latin typeface="Times New Roman"/>
                <a:cs typeface="Times New Roman"/>
              </a:rPr>
              <a:t> </a:t>
            </a:r>
            <a:r>
              <a:rPr sz="3550" spc="-80" dirty="0">
                <a:latin typeface="Times New Roman"/>
                <a:cs typeface="Times New Roman"/>
              </a:rPr>
              <a:t>employs</a:t>
            </a:r>
            <a:r>
              <a:rPr sz="3550" spc="-105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a</a:t>
            </a:r>
            <a:r>
              <a:rPr sz="3550" spc="-220" dirty="0">
                <a:latin typeface="Times New Roman"/>
                <a:cs typeface="Times New Roman"/>
              </a:rPr>
              <a:t> </a:t>
            </a:r>
            <a:r>
              <a:rPr sz="3550" spc="-75" dirty="0">
                <a:latin typeface="Times New Roman"/>
                <a:cs typeface="Times New Roman"/>
              </a:rPr>
              <a:t>thermostable </a:t>
            </a:r>
            <a:r>
              <a:rPr sz="3450" spc="-40" dirty="0">
                <a:latin typeface="Times New Roman"/>
                <a:cs typeface="Times New Roman"/>
              </a:rPr>
              <a:t>DNA</a:t>
            </a:r>
            <a:r>
              <a:rPr sz="3450" spc="-175" dirty="0">
                <a:latin typeface="Times New Roman"/>
                <a:cs typeface="Times New Roman"/>
              </a:rPr>
              <a:t> </a:t>
            </a:r>
            <a:r>
              <a:rPr sz="3450" spc="-35" dirty="0">
                <a:latin typeface="Times New Roman"/>
                <a:cs typeface="Times New Roman"/>
              </a:rPr>
              <a:t>polymerase</a:t>
            </a:r>
            <a:r>
              <a:rPr sz="3450" spc="114" dirty="0">
                <a:latin typeface="Times New Roman"/>
                <a:cs typeface="Times New Roman"/>
              </a:rPr>
              <a:t> </a:t>
            </a:r>
            <a:r>
              <a:rPr sz="3450" spc="-50" dirty="0">
                <a:latin typeface="Times New Roman"/>
                <a:cs typeface="Times New Roman"/>
              </a:rPr>
              <a:t>which</a:t>
            </a:r>
            <a:r>
              <a:rPr sz="3450" spc="-105" dirty="0">
                <a:latin typeface="Times New Roman"/>
                <a:cs typeface="Times New Roman"/>
              </a:rPr>
              <a:t> </a:t>
            </a:r>
            <a:r>
              <a:rPr sz="3450" dirty="0">
                <a:latin typeface="Times New Roman"/>
                <a:cs typeface="Times New Roman"/>
              </a:rPr>
              <a:t>can</a:t>
            </a:r>
            <a:r>
              <a:rPr sz="3450" spc="-114" dirty="0">
                <a:latin typeface="Times New Roman"/>
                <a:cs typeface="Times New Roman"/>
              </a:rPr>
              <a:t> </a:t>
            </a:r>
            <a:r>
              <a:rPr sz="3450" dirty="0">
                <a:latin typeface="Times New Roman"/>
                <a:cs typeface="Times New Roman"/>
              </a:rPr>
              <a:t>be</a:t>
            </a:r>
            <a:r>
              <a:rPr sz="3450" spc="-70" dirty="0">
                <a:latin typeface="Times New Roman"/>
                <a:cs typeface="Times New Roman"/>
              </a:rPr>
              <a:t> </a:t>
            </a:r>
            <a:r>
              <a:rPr sz="3450" spc="-20" dirty="0">
                <a:latin typeface="Times New Roman"/>
                <a:cs typeface="Times New Roman"/>
              </a:rPr>
              <a:t>heated</a:t>
            </a:r>
            <a:r>
              <a:rPr sz="3450" spc="-60" dirty="0">
                <a:latin typeface="Times New Roman"/>
                <a:cs typeface="Times New Roman"/>
              </a:rPr>
              <a:t> </a:t>
            </a:r>
            <a:r>
              <a:rPr sz="3450" dirty="0">
                <a:latin typeface="Times New Roman"/>
                <a:cs typeface="Times New Roman"/>
              </a:rPr>
              <a:t>to</a:t>
            </a:r>
            <a:r>
              <a:rPr sz="3450" spc="-204" dirty="0">
                <a:latin typeface="Times New Roman"/>
                <a:cs typeface="Times New Roman"/>
              </a:rPr>
              <a:t> </a:t>
            </a:r>
            <a:r>
              <a:rPr sz="3450" dirty="0">
                <a:latin typeface="Times New Roman"/>
                <a:cs typeface="Times New Roman"/>
              </a:rPr>
              <a:t>95</a:t>
            </a:r>
            <a:r>
              <a:rPr sz="2325" baseline="30465" dirty="0">
                <a:latin typeface="Times New Roman"/>
                <a:cs typeface="Times New Roman"/>
              </a:rPr>
              <a:t>O</a:t>
            </a:r>
            <a:r>
              <a:rPr sz="3450" dirty="0">
                <a:latin typeface="Times New Roman"/>
                <a:cs typeface="Times New Roman"/>
              </a:rPr>
              <a:t>C</a:t>
            </a:r>
            <a:r>
              <a:rPr sz="3450" spc="-165" dirty="0">
                <a:latin typeface="Times New Roman"/>
                <a:cs typeface="Times New Roman"/>
              </a:rPr>
              <a:t> </a:t>
            </a:r>
            <a:r>
              <a:rPr sz="3450" spc="-20" dirty="0">
                <a:latin typeface="Times New Roman"/>
                <a:cs typeface="Times New Roman"/>
              </a:rPr>
              <a:t>and</a:t>
            </a:r>
            <a:r>
              <a:rPr sz="3450" spc="-175" dirty="0">
                <a:latin typeface="Times New Roman"/>
                <a:cs typeface="Times New Roman"/>
              </a:rPr>
              <a:t> </a:t>
            </a:r>
            <a:r>
              <a:rPr sz="3450" dirty="0">
                <a:latin typeface="Times New Roman"/>
                <a:cs typeface="Times New Roman"/>
              </a:rPr>
              <a:t>still</a:t>
            </a:r>
            <a:r>
              <a:rPr sz="3450" spc="-165" dirty="0">
                <a:latin typeface="Times New Roman"/>
                <a:cs typeface="Times New Roman"/>
              </a:rPr>
              <a:t> </a:t>
            </a:r>
            <a:r>
              <a:rPr sz="3450" spc="-10" dirty="0">
                <a:latin typeface="Times New Roman"/>
                <a:cs typeface="Times New Roman"/>
              </a:rPr>
              <a:t>retain </a:t>
            </a:r>
            <a:r>
              <a:rPr sz="3500" spc="-10" dirty="0">
                <a:latin typeface="Times New Roman"/>
                <a:cs typeface="Times New Roman"/>
              </a:rPr>
              <a:t>activity.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39532" y="6642100"/>
            <a:ext cx="8623300" cy="1082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020">
              <a:lnSpc>
                <a:spcPts val="4100"/>
              </a:lnSpc>
              <a:spcBef>
                <a:spcPts val="100"/>
              </a:spcBef>
            </a:pPr>
            <a:r>
              <a:rPr sz="3500" spc="-40" dirty="0">
                <a:latin typeface="Times New Roman"/>
                <a:cs typeface="Times New Roman"/>
              </a:rPr>
              <a:t>HThe</a:t>
            </a:r>
            <a:r>
              <a:rPr sz="3500" spc="-70" dirty="0">
                <a:latin typeface="Times New Roman"/>
                <a:cs typeface="Times New Roman"/>
              </a:rPr>
              <a:t> </a:t>
            </a:r>
            <a:r>
              <a:rPr sz="3500" spc="-50" dirty="0">
                <a:latin typeface="Times New Roman"/>
                <a:cs typeface="Times New Roman"/>
              </a:rPr>
              <a:t>advantage</a:t>
            </a:r>
            <a:r>
              <a:rPr sz="3500" spc="-35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of</a:t>
            </a:r>
            <a:r>
              <a:rPr sz="3500" spc="85" dirty="0">
                <a:latin typeface="Times New Roman"/>
                <a:cs typeface="Times New Roman"/>
              </a:rPr>
              <a:t> </a:t>
            </a:r>
            <a:r>
              <a:rPr sz="3500" spc="-100" dirty="0">
                <a:latin typeface="Times New Roman"/>
                <a:cs typeface="Times New Roman"/>
              </a:rPr>
              <a:t>using</a:t>
            </a:r>
            <a:r>
              <a:rPr sz="3500" spc="-114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such</a:t>
            </a:r>
            <a:r>
              <a:rPr sz="3500" spc="-195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a</a:t>
            </a:r>
            <a:r>
              <a:rPr sz="3500" spc="-114" dirty="0">
                <a:latin typeface="Times New Roman"/>
                <a:cs typeface="Times New Roman"/>
              </a:rPr>
              <a:t> </a:t>
            </a:r>
            <a:r>
              <a:rPr sz="3500" spc="-55" dirty="0">
                <a:latin typeface="Times New Roman"/>
                <a:cs typeface="Times New Roman"/>
              </a:rPr>
              <a:t>polymerase</a:t>
            </a:r>
            <a:r>
              <a:rPr sz="3500" spc="-15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is</a:t>
            </a:r>
            <a:r>
              <a:rPr sz="3500" spc="-215" dirty="0">
                <a:latin typeface="Times New Roman"/>
                <a:cs typeface="Times New Roman"/>
              </a:rPr>
              <a:t> </a:t>
            </a:r>
            <a:r>
              <a:rPr sz="3500" spc="-25" dirty="0">
                <a:latin typeface="Times New Roman"/>
                <a:cs typeface="Times New Roman"/>
              </a:rPr>
              <a:t>fat</a:t>
            </a:r>
            <a:endParaRPr sz="3500">
              <a:latin typeface="Times New Roman"/>
              <a:cs typeface="Times New Roman"/>
            </a:endParaRPr>
          </a:p>
          <a:p>
            <a:pPr marL="12700">
              <a:lnSpc>
                <a:spcPts val="4220"/>
              </a:lnSpc>
            </a:pPr>
            <a:r>
              <a:rPr sz="3600" spc="-100" dirty="0">
                <a:latin typeface="Times New Roman"/>
                <a:cs typeface="Times New Roman"/>
              </a:rPr>
              <a:t>reaction</a:t>
            </a:r>
            <a:r>
              <a:rPr sz="3600" spc="-125" dirty="0">
                <a:latin typeface="Times New Roman"/>
                <a:cs typeface="Times New Roman"/>
              </a:rPr>
              <a:t> </a:t>
            </a:r>
            <a:r>
              <a:rPr sz="3600" spc="-50" dirty="0">
                <a:latin typeface="Times New Roman"/>
                <a:cs typeface="Times New Roman"/>
              </a:rPr>
              <a:t>can</a:t>
            </a:r>
            <a:r>
              <a:rPr sz="3600" spc="-175" dirty="0">
                <a:latin typeface="Times New Roman"/>
                <a:cs typeface="Times New Roman"/>
              </a:rPr>
              <a:t> </a:t>
            </a:r>
            <a:r>
              <a:rPr sz="3600" spc="-50" dirty="0">
                <a:latin typeface="Times New Roman"/>
                <a:cs typeface="Times New Roman"/>
              </a:rPr>
              <a:t>be</a:t>
            </a:r>
            <a:r>
              <a:rPr sz="3600" spc="-175" dirty="0">
                <a:latin typeface="Times New Roman"/>
                <a:cs typeface="Times New Roman"/>
              </a:rPr>
              <a:t> </a:t>
            </a:r>
            <a:r>
              <a:rPr sz="3600" spc="-105" dirty="0">
                <a:latin typeface="Times New Roman"/>
                <a:cs typeface="Times New Roman"/>
              </a:rPr>
              <a:t>repeated</a:t>
            </a:r>
            <a:r>
              <a:rPr sz="3600" spc="-120" dirty="0">
                <a:latin typeface="Times New Roman"/>
                <a:cs typeface="Times New Roman"/>
              </a:rPr>
              <a:t> </a:t>
            </a:r>
            <a:r>
              <a:rPr sz="3600" spc="-85" dirty="0">
                <a:latin typeface="Times New Roman"/>
                <a:cs typeface="Times New Roman"/>
              </a:rPr>
              <a:t>over</a:t>
            </a:r>
            <a:r>
              <a:rPr sz="3600" spc="-125" dirty="0">
                <a:latin typeface="Times New Roman"/>
                <a:cs typeface="Times New Roman"/>
              </a:rPr>
              <a:t> </a:t>
            </a:r>
            <a:r>
              <a:rPr sz="3600" spc="-60" dirty="0">
                <a:latin typeface="Times New Roman"/>
                <a:cs typeface="Times New Roman"/>
              </a:rPr>
              <a:t>and</a:t>
            </a:r>
            <a:r>
              <a:rPr sz="3600" spc="-75" dirty="0">
                <a:latin typeface="Times New Roman"/>
                <a:cs typeface="Times New Roman"/>
              </a:rPr>
              <a:t> </a:t>
            </a:r>
            <a:r>
              <a:rPr sz="3600" spc="-85" dirty="0">
                <a:latin typeface="Times New Roman"/>
                <a:cs typeface="Times New Roman"/>
              </a:rPr>
              <a:t>over</a:t>
            </a:r>
            <a:r>
              <a:rPr sz="3600" spc="-100" dirty="0">
                <a:latin typeface="Times New Roman"/>
                <a:cs typeface="Times New Roman"/>
              </a:rPr>
              <a:t> </a:t>
            </a:r>
            <a:r>
              <a:rPr sz="3600" spc="-110" dirty="0">
                <a:latin typeface="Times New Roman"/>
                <a:cs typeface="Times New Roman"/>
              </a:rPr>
              <a:t>again</a:t>
            </a:r>
            <a:r>
              <a:rPr sz="3600" spc="-114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in</a:t>
            </a:r>
            <a:r>
              <a:rPr sz="3600" spc="-215" dirty="0">
                <a:latin typeface="Times New Roman"/>
                <a:cs typeface="Times New Roman"/>
              </a:rPr>
              <a:t> </a:t>
            </a:r>
            <a:r>
              <a:rPr sz="3600" spc="-25" dirty="0">
                <a:latin typeface="Times New Roman"/>
                <a:cs typeface="Times New Roman"/>
              </a:rPr>
              <a:t>ie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664189" y="6642100"/>
            <a:ext cx="3134360" cy="160020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 indent="176530">
              <a:lnSpc>
                <a:spcPts val="4100"/>
              </a:lnSpc>
              <a:spcBef>
                <a:spcPts val="300"/>
              </a:spcBef>
            </a:pPr>
            <a:r>
              <a:rPr sz="3500" dirty="0">
                <a:latin typeface="Times New Roman"/>
                <a:cs typeface="Times New Roman"/>
              </a:rPr>
              <a:t>the</a:t>
            </a:r>
            <a:r>
              <a:rPr sz="3500" spc="-195" dirty="0">
                <a:latin typeface="Times New Roman"/>
                <a:cs typeface="Times New Roman"/>
              </a:rPr>
              <a:t> </a:t>
            </a:r>
            <a:r>
              <a:rPr sz="3500" spc="-10" dirty="0">
                <a:latin typeface="Times New Roman"/>
                <a:cs typeface="Times New Roman"/>
              </a:rPr>
              <a:t>sequencing </a:t>
            </a:r>
            <a:r>
              <a:rPr sz="3600" spc="-105" dirty="0">
                <a:latin typeface="Times New Roman"/>
                <a:cs typeface="Times New Roman"/>
              </a:rPr>
              <a:t>same</a:t>
            </a:r>
            <a:r>
              <a:rPr sz="3600" spc="-110" dirty="0">
                <a:latin typeface="Times New Roman"/>
                <a:cs typeface="Times New Roman"/>
              </a:rPr>
              <a:t> </a:t>
            </a:r>
            <a:r>
              <a:rPr sz="3600" spc="-105" dirty="0">
                <a:latin typeface="Times New Roman"/>
                <a:cs typeface="Times New Roman"/>
              </a:rPr>
              <a:t>mbe</a:t>
            </a:r>
            <a:r>
              <a:rPr sz="3600" spc="-110" dirty="0">
                <a:latin typeface="Times New Roman"/>
                <a:cs typeface="Times New Roman"/>
              </a:rPr>
              <a:t> </a:t>
            </a:r>
            <a:r>
              <a:rPr sz="3600" spc="-25" dirty="0">
                <a:latin typeface="Times New Roman"/>
                <a:cs typeface="Times New Roman"/>
              </a:rPr>
              <a:t>by </a:t>
            </a:r>
            <a:r>
              <a:rPr sz="3500" spc="-60" dirty="0">
                <a:latin typeface="Times New Roman"/>
                <a:cs typeface="Times New Roman"/>
              </a:rPr>
              <a:t>allowing</a:t>
            </a:r>
            <a:r>
              <a:rPr sz="3500" spc="-11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it </a:t>
            </a:r>
            <a:r>
              <a:rPr sz="3500" spc="-130" dirty="0">
                <a:latin typeface="Times New Roman"/>
                <a:cs typeface="Times New Roman"/>
              </a:rPr>
              <a:t>to</a:t>
            </a:r>
            <a:r>
              <a:rPr sz="3500" spc="-170" dirty="0">
                <a:latin typeface="Times New Roman"/>
                <a:cs typeface="Times New Roman"/>
              </a:rPr>
              <a:t> </a:t>
            </a:r>
            <a:r>
              <a:rPr sz="3500" spc="-35" dirty="0">
                <a:latin typeface="Times New Roman"/>
                <a:cs typeface="Times New Roman"/>
              </a:rPr>
              <a:t>cool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39612" y="7683500"/>
            <a:ext cx="841438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2018030" algn="l"/>
              </a:tabLst>
            </a:pPr>
            <a:r>
              <a:rPr sz="3500" spc="-10" dirty="0">
                <a:latin typeface="Times New Roman"/>
                <a:cs typeface="Times New Roman"/>
              </a:rPr>
              <a:t>heaung</a:t>
            </a:r>
            <a:r>
              <a:rPr sz="3500" spc="-204" dirty="0">
                <a:latin typeface="Times New Roman"/>
                <a:cs typeface="Times New Roman"/>
              </a:rPr>
              <a:t> </a:t>
            </a:r>
            <a:r>
              <a:rPr sz="3500" spc="-25" dirty="0">
                <a:latin typeface="Times New Roman"/>
                <a:cs typeface="Times New Roman"/>
              </a:rPr>
              <a:t>ie</a:t>
            </a:r>
            <a:r>
              <a:rPr sz="3500" dirty="0">
                <a:latin typeface="Times New Roman"/>
                <a:cs typeface="Times New Roman"/>
              </a:rPr>
              <a:t>	</a:t>
            </a:r>
            <a:r>
              <a:rPr sz="3500" spc="-50" dirty="0">
                <a:latin typeface="Times New Roman"/>
                <a:cs typeface="Times New Roman"/>
              </a:rPr>
              <a:t>mixture</a:t>
            </a:r>
            <a:r>
              <a:rPr sz="3500" spc="-17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to</a:t>
            </a:r>
            <a:r>
              <a:rPr sz="3500" spc="-220" dirty="0">
                <a:latin typeface="Times New Roman"/>
                <a:cs typeface="Times New Roman"/>
              </a:rPr>
              <a:t> </a:t>
            </a:r>
            <a:r>
              <a:rPr sz="3500" spc="-35" dirty="0">
                <a:latin typeface="Times New Roman"/>
                <a:cs typeface="Times New Roman"/>
              </a:rPr>
              <a:t>denature</a:t>
            </a:r>
            <a:r>
              <a:rPr sz="3500" spc="-135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the</a:t>
            </a:r>
            <a:r>
              <a:rPr sz="3500" spc="-220" dirty="0">
                <a:latin typeface="Times New Roman"/>
                <a:cs typeface="Times New Roman"/>
              </a:rPr>
              <a:t> </a:t>
            </a:r>
            <a:r>
              <a:rPr sz="3500" spc="-65" dirty="0">
                <a:latin typeface="Times New Roman"/>
                <a:cs typeface="Times New Roman"/>
              </a:rPr>
              <a:t>DNA</a:t>
            </a:r>
            <a:r>
              <a:rPr sz="3500" spc="-155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and</a:t>
            </a:r>
            <a:r>
              <a:rPr sz="3500" spc="-95" dirty="0">
                <a:latin typeface="Times New Roman"/>
                <a:cs typeface="Times New Roman"/>
              </a:rPr>
              <a:t> </a:t>
            </a:r>
            <a:r>
              <a:rPr sz="3500" spc="-25" dirty="0">
                <a:latin typeface="Times New Roman"/>
                <a:cs typeface="Times New Roman"/>
              </a:rPr>
              <a:t>ten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50791" y="8204200"/>
            <a:ext cx="865060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500" spc="-105" dirty="0">
                <a:latin typeface="Times New Roman"/>
                <a:cs typeface="Times New Roman"/>
              </a:rPr>
              <a:t>to</a:t>
            </a:r>
            <a:r>
              <a:rPr sz="3500" spc="-114" dirty="0">
                <a:latin typeface="Times New Roman"/>
                <a:cs typeface="Times New Roman"/>
              </a:rPr>
              <a:t> </a:t>
            </a:r>
            <a:r>
              <a:rPr sz="3500" spc="-10" dirty="0">
                <a:latin typeface="Times New Roman"/>
                <a:cs typeface="Times New Roman"/>
              </a:rPr>
              <a:t>anneal</a:t>
            </a:r>
            <a:r>
              <a:rPr sz="3500" spc="-21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the</a:t>
            </a:r>
            <a:r>
              <a:rPr sz="3500" spc="-18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pnmers</a:t>
            </a:r>
            <a:r>
              <a:rPr sz="3500" spc="-45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and</a:t>
            </a:r>
            <a:r>
              <a:rPr sz="3500" spc="-65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polymenze</a:t>
            </a:r>
            <a:r>
              <a:rPr sz="3500" spc="15" dirty="0">
                <a:latin typeface="Times New Roman"/>
                <a:cs typeface="Times New Roman"/>
              </a:rPr>
              <a:t> </a:t>
            </a:r>
            <a:r>
              <a:rPr sz="3500" spc="-80" dirty="0">
                <a:latin typeface="Times New Roman"/>
                <a:cs typeface="Times New Roman"/>
              </a:rPr>
              <a:t>new</a:t>
            </a:r>
            <a:r>
              <a:rPr sz="3500" spc="-140" dirty="0">
                <a:latin typeface="Times New Roman"/>
                <a:cs typeface="Times New Roman"/>
              </a:rPr>
              <a:t> </a:t>
            </a:r>
            <a:r>
              <a:rPr sz="3500" spc="-50" dirty="0">
                <a:latin typeface="Times New Roman"/>
                <a:cs typeface="Times New Roman"/>
              </a:rPr>
              <a:t>strands.</a:t>
            </a:r>
            <a:endParaRPr sz="3500">
              <a:latin typeface="Times New Roman"/>
              <a:cs typeface="Times New Roman"/>
            </a:endParaRPr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Footer Placeholder 9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23</a:t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684351" y="5221181"/>
            <a:ext cx="296545" cy="0"/>
          </a:xfrm>
          <a:custGeom>
            <a:avLst/>
            <a:gdLst/>
            <a:ahLst/>
            <a:cxnLst/>
            <a:rect l="l" t="t" r="r" b="b"/>
            <a:pathLst>
              <a:path w="296545">
                <a:moveTo>
                  <a:pt x="0" y="0"/>
                </a:moveTo>
                <a:lnTo>
                  <a:pt x="296333" y="0"/>
                </a:lnTo>
              </a:path>
            </a:pathLst>
          </a:custGeom>
          <a:ln w="3175">
            <a:solidFill>
              <a:srgbClr val="2F2F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313921" y="415396"/>
            <a:ext cx="3670935" cy="66992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sz="4200" i="0" spc="-105" dirty="0"/>
              <a:t>Cycle</a:t>
            </a:r>
            <a:r>
              <a:rPr sz="4200" i="0" spc="-150" dirty="0"/>
              <a:t> </a:t>
            </a:r>
            <a:r>
              <a:rPr sz="4200" i="0" spc="-35" dirty="0"/>
              <a:t>sequencing</a:t>
            </a:r>
            <a:endParaRPr sz="4200"/>
          </a:p>
        </p:txBody>
      </p:sp>
      <p:sp>
        <p:nvSpPr>
          <p:cNvPr id="4" name="object 4"/>
          <p:cNvSpPr txBox="1"/>
          <p:nvPr/>
        </p:nvSpPr>
        <p:spPr>
          <a:xfrm>
            <a:off x="2702222" y="1638300"/>
            <a:ext cx="11711940" cy="6819900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5240" marR="1555115" indent="39370">
              <a:lnSpc>
                <a:spcPts val="4100"/>
              </a:lnSpc>
              <a:spcBef>
                <a:spcPts val="320"/>
              </a:spcBef>
            </a:pPr>
            <a:r>
              <a:rPr sz="3500" spc="-50" dirty="0">
                <a:latin typeface="Times New Roman"/>
                <a:cs typeface="Times New Roman"/>
              </a:rPr>
              <a:t>HThus,</a:t>
            </a:r>
            <a:r>
              <a:rPr sz="3500" spc="-17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less</a:t>
            </a:r>
            <a:r>
              <a:rPr sz="3500" spc="-220" dirty="0">
                <a:latin typeface="Times New Roman"/>
                <a:cs typeface="Times New Roman"/>
              </a:rPr>
              <a:t> </a:t>
            </a:r>
            <a:r>
              <a:rPr sz="3500" spc="-40" dirty="0">
                <a:latin typeface="Times New Roman"/>
                <a:cs typeface="Times New Roman"/>
              </a:rPr>
              <a:t>template</a:t>
            </a:r>
            <a:r>
              <a:rPr sz="3500" spc="-95" dirty="0">
                <a:latin typeface="Times New Roman"/>
                <a:cs typeface="Times New Roman"/>
              </a:rPr>
              <a:t> </a:t>
            </a:r>
            <a:r>
              <a:rPr sz="3500" spc="-100" dirty="0">
                <a:latin typeface="Times New Roman"/>
                <a:cs typeface="Times New Roman"/>
              </a:rPr>
              <a:t>DNA</a:t>
            </a:r>
            <a:r>
              <a:rPr sz="3500" spc="-114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is</a:t>
            </a:r>
            <a:r>
              <a:rPr sz="3500" spc="-220" dirty="0">
                <a:latin typeface="Times New Roman"/>
                <a:cs typeface="Times New Roman"/>
              </a:rPr>
              <a:t> </a:t>
            </a:r>
            <a:r>
              <a:rPr sz="3500" spc="-20" dirty="0">
                <a:latin typeface="Times New Roman"/>
                <a:cs typeface="Times New Roman"/>
              </a:rPr>
              <a:t>needed</a:t>
            </a:r>
            <a:r>
              <a:rPr sz="3500" spc="-85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than</a:t>
            </a:r>
            <a:r>
              <a:rPr sz="3500" spc="-180" dirty="0">
                <a:latin typeface="Times New Roman"/>
                <a:cs typeface="Times New Roman"/>
              </a:rPr>
              <a:t> </a:t>
            </a:r>
            <a:r>
              <a:rPr sz="3500" spc="-20" dirty="0">
                <a:latin typeface="Times New Roman"/>
                <a:cs typeface="Times New Roman"/>
              </a:rPr>
              <a:t>for</a:t>
            </a:r>
            <a:r>
              <a:rPr sz="3500" spc="-200" dirty="0">
                <a:latin typeface="Times New Roman"/>
                <a:cs typeface="Times New Roman"/>
              </a:rPr>
              <a:t> </a:t>
            </a:r>
            <a:r>
              <a:rPr sz="3500" spc="-80" dirty="0">
                <a:latin typeface="Times New Roman"/>
                <a:cs typeface="Times New Roman"/>
              </a:rPr>
              <a:t>conventional </a:t>
            </a:r>
            <a:r>
              <a:rPr sz="3500" spc="-45" dirty="0">
                <a:latin typeface="Times New Roman"/>
                <a:cs typeface="Times New Roman"/>
              </a:rPr>
              <a:t>sequencing</a:t>
            </a:r>
            <a:r>
              <a:rPr sz="3500" spc="-25" dirty="0">
                <a:latin typeface="Times New Roman"/>
                <a:cs typeface="Times New Roman"/>
              </a:rPr>
              <a:t> </a:t>
            </a:r>
            <a:r>
              <a:rPr sz="3500" spc="-10" dirty="0">
                <a:latin typeface="Times New Roman"/>
                <a:cs typeface="Times New Roman"/>
              </a:rPr>
              <a:t>reactions.</a:t>
            </a:r>
            <a:endParaRPr sz="3500">
              <a:latin typeface="Times New Roman"/>
              <a:cs typeface="Times New Roman"/>
            </a:endParaRPr>
          </a:p>
          <a:p>
            <a:pPr marL="16510">
              <a:lnSpc>
                <a:spcPts val="3960"/>
              </a:lnSpc>
              <a:tabLst>
                <a:tab pos="10726420" algn="l"/>
              </a:tabLst>
            </a:pPr>
            <a:r>
              <a:rPr sz="3550" spc="-80" dirty="0">
                <a:latin typeface="Times New Roman"/>
                <a:cs typeface="Times New Roman"/>
              </a:rPr>
              <a:t>Furthermore,</a:t>
            </a:r>
            <a:r>
              <a:rPr sz="3550" spc="75" dirty="0">
                <a:latin typeface="Times New Roman"/>
                <a:cs typeface="Times New Roman"/>
              </a:rPr>
              <a:t> </a:t>
            </a:r>
            <a:r>
              <a:rPr sz="3550" spc="-80" dirty="0">
                <a:latin typeface="Times New Roman"/>
                <a:cs typeface="Times New Roman"/>
              </a:rPr>
              <a:t>the</a:t>
            </a:r>
            <a:r>
              <a:rPr sz="3550" spc="-145" dirty="0">
                <a:latin typeface="Times New Roman"/>
                <a:cs typeface="Times New Roman"/>
              </a:rPr>
              <a:t> </a:t>
            </a:r>
            <a:r>
              <a:rPr sz="3550" spc="-80" dirty="0">
                <a:latin typeface="Times New Roman"/>
                <a:cs typeface="Times New Roman"/>
              </a:rPr>
              <a:t>repeated</a:t>
            </a:r>
            <a:r>
              <a:rPr sz="3550" spc="-110" dirty="0">
                <a:latin typeface="Times New Roman"/>
                <a:cs typeface="Times New Roman"/>
              </a:rPr>
              <a:t> </a:t>
            </a:r>
            <a:r>
              <a:rPr sz="3550" spc="-90" dirty="0">
                <a:latin typeface="Times New Roman"/>
                <a:cs typeface="Times New Roman"/>
              </a:rPr>
              <a:t>heatmg</a:t>
            </a:r>
            <a:r>
              <a:rPr sz="3550" spc="-125" dirty="0">
                <a:latin typeface="Times New Roman"/>
                <a:cs typeface="Times New Roman"/>
              </a:rPr>
              <a:t> </a:t>
            </a:r>
            <a:r>
              <a:rPr sz="3550" spc="-20" dirty="0">
                <a:latin typeface="Times New Roman"/>
                <a:cs typeface="Times New Roman"/>
              </a:rPr>
              <a:t>and</a:t>
            </a:r>
            <a:r>
              <a:rPr sz="3550" spc="-204" dirty="0">
                <a:latin typeface="Times New Roman"/>
                <a:cs typeface="Times New Roman"/>
              </a:rPr>
              <a:t> </a:t>
            </a:r>
            <a:r>
              <a:rPr sz="3550" spc="-75" dirty="0">
                <a:latin typeface="Times New Roman"/>
                <a:cs typeface="Times New Roman"/>
              </a:rPr>
              <a:t>cooling</a:t>
            </a:r>
            <a:r>
              <a:rPr sz="3550" spc="-114" dirty="0">
                <a:latin typeface="Times New Roman"/>
                <a:cs typeface="Times New Roman"/>
              </a:rPr>
              <a:t> </a:t>
            </a:r>
            <a:r>
              <a:rPr sz="3550" spc="-10" dirty="0">
                <a:latin typeface="Times New Roman"/>
                <a:cs typeface="Times New Roman"/>
              </a:rPr>
              <a:t>can</a:t>
            </a:r>
            <a:r>
              <a:rPr sz="3550" spc="-185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be</a:t>
            </a:r>
            <a:r>
              <a:rPr sz="3550" spc="-145" dirty="0">
                <a:latin typeface="Times New Roman"/>
                <a:cs typeface="Times New Roman"/>
              </a:rPr>
              <a:t> </a:t>
            </a:r>
            <a:r>
              <a:rPr sz="3550" spc="-10" dirty="0">
                <a:latin typeface="Times New Roman"/>
                <a:cs typeface="Times New Roman"/>
              </a:rPr>
              <a:t>done¥</a:t>
            </a:r>
            <a:r>
              <a:rPr sz="3550" dirty="0">
                <a:latin typeface="Times New Roman"/>
                <a:cs typeface="Times New Roman"/>
              </a:rPr>
              <a:t>	</a:t>
            </a:r>
            <a:r>
              <a:rPr sz="3550" spc="-50" dirty="0">
                <a:latin typeface="Times New Roman"/>
                <a:cs typeface="Times New Roman"/>
              </a:rPr>
              <a:t>a</a:t>
            </a:r>
            <a:endParaRPr sz="3550">
              <a:latin typeface="Times New Roman"/>
              <a:cs typeface="Times New Roman"/>
            </a:endParaRPr>
          </a:p>
          <a:p>
            <a:pPr marL="16510">
              <a:lnSpc>
                <a:spcPts val="4110"/>
              </a:lnSpc>
            </a:pPr>
            <a:r>
              <a:rPr sz="3450" spc="-45" dirty="0">
                <a:latin typeface="Times New Roman"/>
                <a:cs typeface="Times New Roman"/>
              </a:rPr>
              <a:t>DNA</a:t>
            </a:r>
            <a:r>
              <a:rPr sz="3450" spc="-110" dirty="0">
                <a:latin typeface="Times New Roman"/>
                <a:cs typeface="Times New Roman"/>
              </a:rPr>
              <a:t> </a:t>
            </a:r>
            <a:r>
              <a:rPr sz="3450" spc="229" dirty="0">
                <a:latin typeface="Times New Roman"/>
                <a:cs typeface="Times New Roman"/>
              </a:rPr>
              <a:t>lermal</a:t>
            </a:r>
            <a:r>
              <a:rPr sz="3450" spc="-120" dirty="0">
                <a:latin typeface="Times New Roman"/>
                <a:cs typeface="Times New Roman"/>
              </a:rPr>
              <a:t> </a:t>
            </a:r>
            <a:r>
              <a:rPr sz="3450" spc="-10" dirty="0">
                <a:latin typeface="Times New Roman"/>
                <a:cs typeface="Times New Roman"/>
              </a:rPr>
              <a:t>cycler.</a:t>
            </a:r>
            <a:endParaRPr sz="3450">
              <a:latin typeface="Times New Roman"/>
              <a:cs typeface="Times New Roman"/>
            </a:endParaRPr>
          </a:p>
          <a:p>
            <a:pPr>
              <a:spcBef>
                <a:spcPts val="190"/>
              </a:spcBef>
            </a:pPr>
            <a:endParaRPr sz="3450">
              <a:latin typeface="Times New Roman"/>
              <a:cs typeface="Times New Roman"/>
            </a:endParaRPr>
          </a:p>
          <a:p>
            <a:pPr marL="20320">
              <a:lnSpc>
                <a:spcPts val="4125"/>
              </a:lnSpc>
            </a:pPr>
            <a:r>
              <a:rPr sz="3500" spc="-10" dirty="0">
                <a:latin typeface="Times New Roman"/>
                <a:cs typeface="Times New Roman"/>
              </a:rPr>
              <a:t>Advantages:</a:t>
            </a:r>
            <a:endParaRPr sz="3500">
              <a:latin typeface="Times New Roman"/>
              <a:cs typeface="Times New Roman"/>
            </a:endParaRPr>
          </a:p>
          <a:p>
            <a:pPr marL="130810" marR="518795" indent="-106045">
              <a:lnSpc>
                <a:spcPts val="4100"/>
              </a:lnSpc>
              <a:spcBef>
                <a:spcPts val="145"/>
              </a:spcBef>
            </a:pPr>
            <a:r>
              <a:rPr sz="3500" spc="-135" dirty="0">
                <a:latin typeface="Times New Roman"/>
                <a:cs typeface="Times New Roman"/>
              </a:rPr>
              <a:t>•Works</a:t>
            </a:r>
            <a:r>
              <a:rPr sz="3500" spc="-85" dirty="0">
                <a:latin typeface="Times New Roman"/>
                <a:cs typeface="Times New Roman"/>
              </a:rPr>
              <a:t> </a:t>
            </a:r>
            <a:r>
              <a:rPr sz="3500" spc="-65" dirty="0">
                <a:latin typeface="Times New Roman"/>
                <a:cs typeface="Times New Roman"/>
              </a:rPr>
              <a:t>with</a:t>
            </a:r>
            <a:r>
              <a:rPr sz="3500" spc="-155" dirty="0">
                <a:latin typeface="Times New Roman"/>
                <a:cs typeface="Times New Roman"/>
              </a:rPr>
              <a:t> </a:t>
            </a:r>
            <a:r>
              <a:rPr sz="3500" spc="-65" dirty="0">
                <a:latin typeface="Times New Roman"/>
                <a:cs typeface="Times New Roman"/>
              </a:rPr>
              <a:t>ssDNA</a:t>
            </a:r>
            <a:r>
              <a:rPr sz="3500" spc="-155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and</a:t>
            </a:r>
            <a:r>
              <a:rPr sz="3500" spc="-215" dirty="0">
                <a:latin typeface="Times New Roman"/>
                <a:cs typeface="Times New Roman"/>
              </a:rPr>
              <a:t> </a:t>
            </a:r>
            <a:r>
              <a:rPr sz="3500" spc="-75" dirty="0">
                <a:latin typeface="Times New Roman"/>
                <a:cs typeface="Times New Roman"/>
              </a:rPr>
              <a:t>dsDNA</a:t>
            </a:r>
            <a:r>
              <a:rPr sz="3500" spc="-11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and</a:t>
            </a:r>
            <a:r>
              <a:rPr sz="3500" spc="-65" dirty="0">
                <a:latin typeface="Times New Roman"/>
                <a:cs typeface="Times New Roman"/>
              </a:rPr>
              <a:t> </a:t>
            </a:r>
            <a:r>
              <a:rPr sz="3500" spc="-60" dirty="0">
                <a:latin typeface="Times New Roman"/>
                <a:cs typeface="Times New Roman"/>
              </a:rPr>
              <a:t>thus</a:t>
            </a:r>
            <a:r>
              <a:rPr sz="3500" spc="-155" dirty="0">
                <a:latin typeface="Times New Roman"/>
                <a:cs typeface="Times New Roman"/>
              </a:rPr>
              <a:t> </a:t>
            </a:r>
            <a:r>
              <a:rPr sz="3500" spc="-50" dirty="0">
                <a:latin typeface="Times New Roman"/>
                <a:cs typeface="Times New Roman"/>
              </a:rPr>
              <a:t>eliminates</a:t>
            </a:r>
            <a:r>
              <a:rPr sz="3500" spc="-6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the</a:t>
            </a:r>
            <a:r>
              <a:rPr sz="3500" spc="-75" dirty="0">
                <a:latin typeface="Times New Roman"/>
                <a:cs typeface="Times New Roman"/>
              </a:rPr>
              <a:t> </a:t>
            </a:r>
            <a:r>
              <a:rPr sz="3500" spc="-100" dirty="0">
                <a:latin typeface="Times New Roman"/>
                <a:cs typeface="Times New Roman"/>
              </a:rPr>
              <a:t>need</a:t>
            </a:r>
            <a:r>
              <a:rPr sz="3500" spc="-200" dirty="0">
                <a:latin typeface="Times New Roman"/>
                <a:cs typeface="Times New Roman"/>
              </a:rPr>
              <a:t> </a:t>
            </a:r>
            <a:r>
              <a:rPr sz="3500" spc="-25" dirty="0">
                <a:latin typeface="Times New Roman"/>
                <a:cs typeface="Times New Roman"/>
              </a:rPr>
              <a:t>for </a:t>
            </a:r>
            <a:r>
              <a:rPr sz="3500" dirty="0">
                <a:latin typeface="Times New Roman"/>
                <a:cs typeface="Times New Roman"/>
              </a:rPr>
              <a:t>M13</a:t>
            </a:r>
            <a:r>
              <a:rPr sz="3500" spc="-185" dirty="0">
                <a:latin typeface="Times New Roman"/>
                <a:cs typeface="Times New Roman"/>
              </a:rPr>
              <a:t> </a:t>
            </a:r>
            <a:r>
              <a:rPr sz="3500" spc="-10" dirty="0">
                <a:latin typeface="Times New Roman"/>
                <a:cs typeface="Times New Roman"/>
              </a:rPr>
              <a:t>phage</a:t>
            </a:r>
            <a:endParaRPr sz="3500">
              <a:latin typeface="Times New Roman"/>
              <a:cs typeface="Times New Roman"/>
            </a:endParaRPr>
          </a:p>
          <a:p>
            <a:pPr marL="25400">
              <a:lnSpc>
                <a:spcPts val="3929"/>
              </a:lnSpc>
            </a:pPr>
            <a:r>
              <a:rPr sz="3500" dirty="0">
                <a:latin typeface="Times New Roman"/>
                <a:cs typeface="Times New Roman"/>
              </a:rPr>
              <a:t>•Requres</a:t>
            </a:r>
            <a:r>
              <a:rPr sz="3500" spc="60" dirty="0">
                <a:latin typeface="Times New Roman"/>
                <a:cs typeface="Times New Roman"/>
              </a:rPr>
              <a:t> </a:t>
            </a:r>
            <a:r>
              <a:rPr sz="3500" spc="-40" dirty="0">
                <a:latin typeface="Times New Roman"/>
                <a:cs typeface="Times New Roman"/>
              </a:rPr>
              <a:t>only</a:t>
            </a:r>
            <a:r>
              <a:rPr sz="3500" spc="25" dirty="0">
                <a:latin typeface="Times New Roman"/>
                <a:cs typeface="Times New Roman"/>
              </a:rPr>
              <a:t> </a:t>
            </a:r>
            <a:r>
              <a:rPr sz="3500" spc="-55" dirty="0">
                <a:latin typeface="Times New Roman"/>
                <a:cs typeface="Times New Roman"/>
              </a:rPr>
              <a:t>small</a:t>
            </a:r>
            <a:r>
              <a:rPr sz="3500" spc="-130" dirty="0">
                <a:latin typeface="Times New Roman"/>
                <a:cs typeface="Times New Roman"/>
              </a:rPr>
              <a:t> </a:t>
            </a:r>
            <a:r>
              <a:rPr sz="3500" spc="-55" dirty="0">
                <a:latin typeface="Times New Roman"/>
                <a:cs typeface="Times New Roman"/>
              </a:rPr>
              <a:t>amounts</a:t>
            </a:r>
            <a:r>
              <a:rPr sz="3500" spc="95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of</a:t>
            </a:r>
            <a:r>
              <a:rPr sz="3500" spc="-60" dirty="0">
                <a:latin typeface="Times New Roman"/>
                <a:cs typeface="Times New Roman"/>
              </a:rPr>
              <a:t> </a:t>
            </a:r>
            <a:r>
              <a:rPr sz="3500" spc="-10" dirty="0">
                <a:latin typeface="Times New Roman"/>
                <a:cs typeface="Times New Roman"/>
              </a:rPr>
              <a:t>template</a:t>
            </a:r>
            <a:endParaRPr sz="3500">
              <a:latin typeface="Times New Roman"/>
              <a:cs typeface="Times New Roman"/>
            </a:endParaRPr>
          </a:p>
          <a:p>
            <a:pPr marL="25400">
              <a:lnSpc>
                <a:spcPts val="4100"/>
              </a:lnSpc>
            </a:pPr>
            <a:r>
              <a:rPr sz="3500" dirty="0">
                <a:latin typeface="Times New Roman"/>
                <a:cs typeface="Times New Roman"/>
              </a:rPr>
              <a:t>•Can</a:t>
            </a:r>
            <a:r>
              <a:rPr sz="3500" spc="-22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be</a:t>
            </a:r>
            <a:r>
              <a:rPr sz="3500" spc="-16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set</a:t>
            </a:r>
            <a:r>
              <a:rPr sz="3500" spc="20" dirty="0">
                <a:latin typeface="Times New Roman"/>
                <a:cs typeface="Times New Roman"/>
              </a:rPr>
              <a:t> </a:t>
            </a:r>
            <a:r>
              <a:rPr sz="3500" spc="-125" dirty="0">
                <a:latin typeface="Times New Roman"/>
                <a:cs typeface="Times New Roman"/>
              </a:rPr>
              <a:t>up</a:t>
            </a:r>
            <a:r>
              <a:rPr sz="3500" spc="-13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in</a:t>
            </a:r>
            <a:r>
              <a:rPr sz="3500" spc="-215" dirty="0">
                <a:latin typeface="Times New Roman"/>
                <a:cs typeface="Times New Roman"/>
              </a:rPr>
              <a:t> </a:t>
            </a:r>
            <a:r>
              <a:rPr sz="3500" spc="-40" dirty="0">
                <a:latin typeface="Times New Roman"/>
                <a:cs typeface="Times New Roman"/>
              </a:rPr>
              <a:t>microtitre</a:t>
            </a:r>
            <a:r>
              <a:rPr sz="3500" spc="90" dirty="0">
                <a:latin typeface="Times New Roman"/>
                <a:cs typeface="Times New Roman"/>
              </a:rPr>
              <a:t> </a:t>
            </a:r>
            <a:r>
              <a:rPr sz="3500" spc="-20" dirty="0">
                <a:latin typeface="Times New Roman"/>
                <a:cs typeface="Times New Roman"/>
              </a:rPr>
              <a:t>plates</a:t>
            </a:r>
            <a:r>
              <a:rPr sz="3500" spc="-95" dirty="0">
                <a:latin typeface="Times New Roman"/>
                <a:cs typeface="Times New Roman"/>
              </a:rPr>
              <a:t> </a:t>
            </a:r>
            <a:r>
              <a:rPr sz="3500" spc="-45" dirty="0">
                <a:latin typeface="Times New Roman"/>
                <a:cs typeface="Times New Roman"/>
              </a:rPr>
              <a:t>or</a:t>
            </a:r>
            <a:r>
              <a:rPr sz="3500" spc="-210" dirty="0">
                <a:latin typeface="Times New Roman"/>
                <a:cs typeface="Times New Roman"/>
              </a:rPr>
              <a:t> </a:t>
            </a:r>
            <a:r>
              <a:rPr sz="3500" spc="-10" dirty="0">
                <a:latin typeface="Times New Roman"/>
                <a:cs typeface="Times New Roman"/>
              </a:rPr>
              <a:t>%crotubes</a:t>
            </a:r>
            <a:endParaRPr sz="3500">
              <a:latin typeface="Times New Roman"/>
              <a:cs typeface="Times New Roman"/>
            </a:endParaRPr>
          </a:p>
          <a:p>
            <a:pPr marL="12700">
              <a:lnSpc>
                <a:spcPts val="4075"/>
              </a:lnSpc>
            </a:pPr>
            <a:r>
              <a:rPr sz="3500" dirty="0">
                <a:latin typeface="Times New Roman"/>
                <a:cs typeface="Times New Roman"/>
              </a:rPr>
              <a:t>•Can</a:t>
            </a:r>
            <a:r>
              <a:rPr sz="3500" spc="-165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use</a:t>
            </a:r>
            <a:r>
              <a:rPr sz="3500" spc="-85" dirty="0">
                <a:latin typeface="Times New Roman"/>
                <a:cs typeface="Times New Roman"/>
              </a:rPr>
              <a:t> </a:t>
            </a:r>
            <a:r>
              <a:rPr sz="3500" spc="-30" dirty="0">
                <a:latin typeface="Times New Roman"/>
                <a:cs typeface="Times New Roman"/>
              </a:rPr>
              <a:t>internal</a:t>
            </a:r>
            <a:r>
              <a:rPr sz="3500" spc="-55" dirty="0">
                <a:latin typeface="Times New Roman"/>
                <a:cs typeface="Times New Roman"/>
              </a:rPr>
              <a:t> labeling</a:t>
            </a:r>
            <a:r>
              <a:rPr sz="3500" spc="-125" dirty="0">
                <a:latin typeface="Times New Roman"/>
                <a:cs typeface="Times New Roman"/>
              </a:rPr>
              <a:t> </a:t>
            </a:r>
            <a:r>
              <a:rPr sz="3500" spc="-45" dirty="0">
                <a:latin typeface="Times New Roman"/>
                <a:cs typeface="Times New Roman"/>
              </a:rPr>
              <a:t>with</a:t>
            </a:r>
            <a:r>
              <a:rPr sz="3500" spc="-175" dirty="0">
                <a:latin typeface="Times New Roman"/>
                <a:cs typeface="Times New Roman"/>
              </a:rPr>
              <a:t> </a:t>
            </a:r>
            <a:r>
              <a:rPr sz="3500" spc="-20" dirty="0">
                <a:latin typeface="Times New Roman"/>
                <a:cs typeface="Times New Roman"/>
              </a:rPr>
              <a:t>[a-</a:t>
            </a:r>
            <a:r>
              <a:rPr sz="3500" dirty="0">
                <a:latin typeface="Times New Roman"/>
                <a:cs typeface="Times New Roman"/>
              </a:rPr>
              <a:t>32P],</a:t>
            </a:r>
            <a:r>
              <a:rPr sz="3500" spc="-70" dirty="0">
                <a:latin typeface="Times New Roman"/>
                <a:cs typeface="Times New Roman"/>
              </a:rPr>
              <a:t> </a:t>
            </a:r>
            <a:r>
              <a:rPr sz="3500" spc="-45" dirty="0">
                <a:latin typeface="Times New Roman"/>
                <a:cs typeface="Times New Roman"/>
              </a:rPr>
              <a:t>[a-</a:t>
            </a:r>
            <a:r>
              <a:rPr sz="3500" dirty="0">
                <a:latin typeface="Times New Roman"/>
                <a:cs typeface="Times New Roman"/>
              </a:rPr>
              <a:t>33P],or</a:t>
            </a:r>
            <a:r>
              <a:rPr sz="3500" spc="10" dirty="0">
                <a:latin typeface="Times New Roman"/>
                <a:cs typeface="Times New Roman"/>
              </a:rPr>
              <a:t> </a:t>
            </a:r>
            <a:r>
              <a:rPr sz="3500" spc="-30" dirty="0">
                <a:latin typeface="Times New Roman"/>
                <a:cs typeface="Times New Roman"/>
              </a:rPr>
              <a:t>[35S]or</a:t>
            </a:r>
            <a:r>
              <a:rPr sz="3500" spc="-20" dirty="0">
                <a:latin typeface="Times New Roman"/>
                <a:cs typeface="Times New Roman"/>
              </a:rPr>
              <a:t> </a:t>
            </a:r>
            <a:r>
              <a:rPr sz="3500" spc="-30" dirty="0">
                <a:latin typeface="Times New Roman"/>
                <a:cs typeface="Times New Roman"/>
              </a:rPr>
              <a:t>with</a:t>
            </a:r>
            <a:r>
              <a:rPr sz="3500" spc="-150" dirty="0">
                <a:latin typeface="Times New Roman"/>
                <a:cs typeface="Times New Roman"/>
              </a:rPr>
              <a:t> </a:t>
            </a:r>
            <a:r>
              <a:rPr sz="3500" spc="-25" dirty="0">
                <a:latin typeface="Times New Roman"/>
                <a:cs typeface="Times New Roman"/>
              </a:rPr>
              <a:t>5’-</a:t>
            </a:r>
            <a:endParaRPr sz="3500">
              <a:latin typeface="Times New Roman"/>
              <a:cs typeface="Times New Roman"/>
            </a:endParaRPr>
          </a:p>
          <a:p>
            <a:pPr marL="172085">
              <a:lnSpc>
                <a:spcPts val="4130"/>
              </a:lnSpc>
            </a:pPr>
            <a:r>
              <a:rPr sz="3550" spc="-10" dirty="0">
                <a:latin typeface="Times New Roman"/>
                <a:cs typeface="Times New Roman"/>
              </a:rPr>
              <a:t>end</a:t>
            </a:r>
            <a:r>
              <a:rPr sz="3550" spc="-160" dirty="0">
                <a:latin typeface="Times New Roman"/>
                <a:cs typeface="Times New Roman"/>
              </a:rPr>
              <a:t> </a:t>
            </a:r>
            <a:r>
              <a:rPr sz="3550" spc="-75" dirty="0">
                <a:latin typeface="Times New Roman"/>
                <a:cs typeface="Times New Roman"/>
              </a:rPr>
              <a:t>labeled</a:t>
            </a:r>
            <a:r>
              <a:rPr sz="3550" spc="-150" dirty="0">
                <a:latin typeface="Times New Roman"/>
                <a:cs typeface="Times New Roman"/>
              </a:rPr>
              <a:t> </a:t>
            </a:r>
            <a:r>
              <a:rPr sz="3550" spc="-10" dirty="0">
                <a:latin typeface="Times New Roman"/>
                <a:cs typeface="Times New Roman"/>
              </a:rPr>
              <a:t>primer</a:t>
            </a:r>
            <a:endParaRPr sz="3550">
              <a:latin typeface="Times New Roman"/>
              <a:cs typeface="Times New Roman"/>
            </a:endParaRPr>
          </a:p>
          <a:p>
            <a:pPr marL="25400">
              <a:lnSpc>
                <a:spcPts val="4145"/>
              </a:lnSpc>
            </a:pPr>
            <a:r>
              <a:rPr sz="3500" dirty="0">
                <a:latin typeface="Times New Roman"/>
                <a:cs typeface="Times New Roman"/>
              </a:rPr>
              <a:t>•Can</a:t>
            </a:r>
            <a:r>
              <a:rPr sz="3500" spc="-9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be</a:t>
            </a:r>
            <a:r>
              <a:rPr sz="3500" spc="-60" dirty="0">
                <a:latin typeface="Times New Roman"/>
                <a:cs typeface="Times New Roman"/>
              </a:rPr>
              <a:t> </a:t>
            </a:r>
            <a:r>
              <a:rPr sz="3500" spc="-45" dirty="0">
                <a:latin typeface="Times New Roman"/>
                <a:cs typeface="Times New Roman"/>
              </a:rPr>
              <a:t>adapted</a:t>
            </a:r>
            <a:r>
              <a:rPr sz="3500" spc="-155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for</a:t>
            </a:r>
            <a:r>
              <a:rPr sz="3500" spc="-135" dirty="0">
                <a:latin typeface="Times New Roman"/>
                <a:cs typeface="Times New Roman"/>
              </a:rPr>
              <a:t> </a:t>
            </a:r>
            <a:r>
              <a:rPr sz="3500" spc="-55" dirty="0">
                <a:latin typeface="Times New Roman"/>
                <a:cs typeface="Times New Roman"/>
              </a:rPr>
              <a:t>rapid</a:t>
            </a:r>
            <a:r>
              <a:rPr sz="3500" spc="-165" dirty="0">
                <a:latin typeface="Times New Roman"/>
                <a:cs typeface="Times New Roman"/>
              </a:rPr>
              <a:t> </a:t>
            </a:r>
            <a:r>
              <a:rPr sz="3500" spc="-10" dirty="0">
                <a:latin typeface="Times New Roman"/>
                <a:cs typeface="Times New Roman"/>
              </a:rPr>
              <a:t>screening</a:t>
            </a:r>
            <a:endParaRPr sz="3500">
              <a:latin typeface="Times New Roman"/>
              <a:cs typeface="Times New Roman"/>
            </a:endParaRPr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5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236854">
              <a:spcBef>
                <a:spcPts val="135"/>
              </a:spcBef>
            </a:pPr>
            <a:r>
              <a:rPr sz="5850" spc="-120" baseline="2136" dirty="0"/>
              <a:t>High</a:t>
            </a:r>
            <a:r>
              <a:rPr sz="5850" spc="-120" baseline="3561" dirty="0"/>
              <a:t>-</a:t>
            </a:r>
            <a:r>
              <a:rPr sz="5850" spc="-104" baseline="3561" dirty="0"/>
              <a:t>throu</a:t>
            </a:r>
            <a:r>
              <a:rPr sz="5850" spc="-104" baseline="-7834" dirty="0"/>
              <a:t>e*R•</a:t>
            </a:r>
            <a:r>
              <a:rPr sz="5850" spc="-104" baseline="2136" dirty="0"/>
              <a:t>t</a:t>
            </a:r>
            <a:r>
              <a:rPr sz="5850" spc="-172" baseline="2136" dirty="0"/>
              <a:t> </a:t>
            </a:r>
            <a:r>
              <a:rPr sz="3900" spc="-110" dirty="0"/>
              <a:t>sequencing</a:t>
            </a:r>
            <a:endParaRPr sz="3900"/>
          </a:p>
        </p:txBody>
      </p:sp>
      <p:sp>
        <p:nvSpPr>
          <p:cNvPr id="3" name="object 3"/>
          <p:cNvSpPr txBox="1"/>
          <p:nvPr/>
        </p:nvSpPr>
        <p:spPr>
          <a:xfrm>
            <a:off x="2828885" y="1695450"/>
            <a:ext cx="11679555" cy="6870214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marL="314960" marR="5080" indent="-302895">
              <a:lnSpc>
                <a:spcPct val="88700"/>
              </a:lnSpc>
              <a:spcBef>
                <a:spcPts val="575"/>
              </a:spcBef>
              <a:buChar char="•"/>
              <a:tabLst>
                <a:tab pos="324485" algn="l"/>
              </a:tabLst>
            </a:pPr>
            <a:r>
              <a:rPr sz="3500" dirty="0">
                <a:latin typeface="Times New Roman"/>
                <a:cs typeface="Times New Roman"/>
              </a:rPr>
              <a:t>The</a:t>
            </a:r>
            <a:r>
              <a:rPr sz="3500" spc="-105" dirty="0">
                <a:latin typeface="Times New Roman"/>
                <a:cs typeface="Times New Roman"/>
              </a:rPr>
              <a:t> </a:t>
            </a:r>
            <a:r>
              <a:rPr sz="3500" spc="-20" dirty="0">
                <a:latin typeface="Times New Roman"/>
                <a:cs typeface="Times New Roman"/>
              </a:rPr>
              <a:t>high</a:t>
            </a:r>
            <a:r>
              <a:rPr sz="3500" spc="-75" dirty="0">
                <a:latin typeface="Times New Roman"/>
                <a:cs typeface="Times New Roman"/>
              </a:rPr>
              <a:t> demand</a:t>
            </a:r>
            <a:r>
              <a:rPr sz="3500" spc="-145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for</a:t>
            </a:r>
            <a:r>
              <a:rPr sz="3500" spc="-220" dirty="0">
                <a:latin typeface="Times New Roman"/>
                <a:cs typeface="Times New Roman"/>
              </a:rPr>
              <a:t> </a:t>
            </a:r>
            <a:r>
              <a:rPr sz="3500" spc="-75" dirty="0">
                <a:latin typeface="Times New Roman"/>
                <a:cs typeface="Times New Roman"/>
              </a:rPr>
              <a:t>low-</a:t>
            </a:r>
            <a:r>
              <a:rPr sz="3500" dirty="0">
                <a:latin typeface="Times New Roman"/>
                <a:cs typeface="Times New Roman"/>
              </a:rPr>
              <a:t>cost</a:t>
            </a:r>
            <a:r>
              <a:rPr sz="3500" spc="-80" dirty="0">
                <a:latin typeface="Times New Roman"/>
                <a:cs typeface="Times New Roman"/>
              </a:rPr>
              <a:t> </a:t>
            </a:r>
            <a:r>
              <a:rPr sz="3500" spc="-45" dirty="0">
                <a:latin typeface="Times New Roman"/>
                <a:cs typeface="Times New Roman"/>
              </a:rPr>
              <a:t>sequencing</a:t>
            </a:r>
            <a:r>
              <a:rPr sz="3500" spc="7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-</a:t>
            </a:r>
            <a:r>
              <a:rPr sz="3500" spc="-180" dirty="0">
                <a:latin typeface="Times New Roman"/>
                <a:cs typeface="Times New Roman"/>
              </a:rPr>
              <a:t> </a:t>
            </a:r>
            <a:r>
              <a:rPr sz="3500" spc="-55" dirty="0">
                <a:latin typeface="Times New Roman"/>
                <a:cs typeface="Times New Roman"/>
              </a:rPr>
              <a:t>development</a:t>
            </a:r>
            <a:r>
              <a:rPr sz="3500" spc="135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of</a:t>
            </a:r>
            <a:r>
              <a:rPr sz="3500" spc="-10" dirty="0">
                <a:latin typeface="Times New Roman"/>
                <a:cs typeface="Times New Roman"/>
              </a:rPr>
              <a:t> </a:t>
            </a:r>
            <a:r>
              <a:rPr sz="3500" spc="-40" dirty="0">
                <a:latin typeface="Times New Roman"/>
                <a:cs typeface="Times New Roman"/>
              </a:rPr>
              <a:t>high- 	</a:t>
            </a:r>
            <a:r>
              <a:rPr sz="3500" spc="-55" dirty="0">
                <a:latin typeface="Times New Roman"/>
                <a:cs typeface="Times New Roman"/>
              </a:rPr>
              <a:t>t%oughput</a:t>
            </a:r>
            <a:r>
              <a:rPr sz="3500" spc="-50" dirty="0">
                <a:latin typeface="Times New Roman"/>
                <a:cs typeface="Times New Roman"/>
              </a:rPr>
              <a:t> </a:t>
            </a:r>
            <a:r>
              <a:rPr sz="3500" spc="-55" dirty="0">
                <a:latin typeface="Times New Roman"/>
                <a:cs typeface="Times New Roman"/>
              </a:rPr>
              <a:t>sequencmg</a:t>
            </a:r>
            <a:r>
              <a:rPr sz="3500" spc="-35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-</a:t>
            </a:r>
            <a:r>
              <a:rPr sz="3500" spc="-180" dirty="0">
                <a:latin typeface="Times New Roman"/>
                <a:cs typeface="Times New Roman"/>
              </a:rPr>
              <a:t> </a:t>
            </a:r>
            <a:r>
              <a:rPr sz="3500" spc="-40" dirty="0">
                <a:latin typeface="Times New Roman"/>
                <a:cs typeface="Times New Roman"/>
              </a:rPr>
              <a:t>parllalize</a:t>
            </a:r>
            <a:r>
              <a:rPr sz="3500" dirty="0">
                <a:latin typeface="Times New Roman"/>
                <a:cs typeface="Times New Roman"/>
              </a:rPr>
              <a:t> </a:t>
            </a:r>
            <a:r>
              <a:rPr sz="3500" spc="-45" dirty="0">
                <a:latin typeface="Times New Roman"/>
                <a:cs typeface="Times New Roman"/>
              </a:rPr>
              <a:t>the</a:t>
            </a:r>
            <a:r>
              <a:rPr sz="3500" spc="-175" dirty="0">
                <a:latin typeface="Times New Roman"/>
                <a:cs typeface="Times New Roman"/>
              </a:rPr>
              <a:t> </a:t>
            </a:r>
            <a:r>
              <a:rPr sz="3500" spc="-45" dirty="0">
                <a:latin typeface="Times New Roman"/>
                <a:cs typeface="Times New Roman"/>
              </a:rPr>
              <a:t>sequencing</a:t>
            </a:r>
            <a:r>
              <a:rPr sz="3500" spc="90" dirty="0">
                <a:latin typeface="Times New Roman"/>
                <a:cs typeface="Times New Roman"/>
              </a:rPr>
              <a:t> </a:t>
            </a:r>
            <a:r>
              <a:rPr sz="3500" spc="-10" dirty="0">
                <a:latin typeface="Times New Roman"/>
                <a:cs typeface="Times New Roman"/>
              </a:rPr>
              <a:t>process, 	</a:t>
            </a:r>
            <a:r>
              <a:rPr sz="3500" spc="-25" dirty="0">
                <a:latin typeface="Times New Roman"/>
                <a:cs typeface="Times New Roman"/>
              </a:rPr>
              <a:t>producing</a:t>
            </a:r>
            <a:r>
              <a:rPr sz="3500" spc="-90" dirty="0">
                <a:latin typeface="Times New Roman"/>
                <a:cs typeface="Times New Roman"/>
              </a:rPr>
              <a:t> </a:t>
            </a:r>
            <a:r>
              <a:rPr sz="3500" spc="-50" dirty="0">
                <a:latin typeface="Times New Roman"/>
                <a:cs typeface="Times New Roman"/>
              </a:rPr>
              <a:t>thousands</a:t>
            </a:r>
            <a:r>
              <a:rPr sz="3500" spc="-12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or</a:t>
            </a:r>
            <a:r>
              <a:rPr sz="3500" spc="-215" dirty="0">
                <a:latin typeface="Times New Roman"/>
                <a:cs typeface="Times New Roman"/>
              </a:rPr>
              <a:t> </a:t>
            </a:r>
            <a:r>
              <a:rPr sz="3500" spc="-50" dirty="0">
                <a:latin typeface="Times New Roman"/>
                <a:cs typeface="Times New Roman"/>
              </a:rPr>
              <a:t>millions </a:t>
            </a:r>
            <a:r>
              <a:rPr sz="3500" dirty="0">
                <a:latin typeface="Times New Roman"/>
                <a:cs typeface="Times New Roman"/>
              </a:rPr>
              <a:t>of</a:t>
            </a:r>
            <a:r>
              <a:rPr sz="3500" spc="-120" dirty="0">
                <a:latin typeface="Times New Roman"/>
                <a:cs typeface="Times New Roman"/>
              </a:rPr>
              <a:t> </a:t>
            </a:r>
            <a:r>
              <a:rPr sz="3500" spc="-45" dirty="0">
                <a:latin typeface="Times New Roman"/>
                <a:cs typeface="Times New Roman"/>
              </a:rPr>
              <a:t>sequences</a:t>
            </a:r>
            <a:r>
              <a:rPr sz="3500" spc="-5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at</a:t>
            </a:r>
            <a:r>
              <a:rPr sz="3500" spc="-220" dirty="0">
                <a:latin typeface="Times New Roman"/>
                <a:cs typeface="Times New Roman"/>
              </a:rPr>
              <a:t> </a:t>
            </a:r>
            <a:r>
              <a:rPr sz="3500" spc="-10" dirty="0">
                <a:latin typeface="Times New Roman"/>
                <a:cs typeface="Times New Roman"/>
              </a:rPr>
              <a:t>once.</a:t>
            </a:r>
            <a:endParaRPr sz="3500">
              <a:latin typeface="Times New Roman"/>
              <a:cs typeface="Times New Roman"/>
            </a:endParaRPr>
          </a:p>
          <a:p>
            <a:pPr>
              <a:spcBef>
                <a:spcPts val="3410"/>
              </a:spcBef>
              <a:buFont typeface="Times New Roman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324485" marR="1438910" indent="-312420">
              <a:lnSpc>
                <a:spcPts val="3700"/>
              </a:lnSpc>
              <a:spcBef>
                <a:spcPts val="5"/>
              </a:spcBef>
              <a:buChar char="•"/>
              <a:tabLst>
                <a:tab pos="324485" algn="l"/>
                <a:tab pos="325755" algn="l"/>
              </a:tabLst>
            </a:pPr>
            <a:r>
              <a:rPr sz="3550" dirty="0">
                <a:latin typeface="Times New Roman"/>
                <a:cs typeface="Times New Roman"/>
              </a:rPr>
              <a:t>	An</a:t>
            </a:r>
            <a:r>
              <a:rPr sz="3550" spc="-220" dirty="0">
                <a:latin typeface="Times New Roman"/>
                <a:cs typeface="Times New Roman"/>
              </a:rPr>
              <a:t> </a:t>
            </a:r>
            <a:r>
              <a:rPr sz="3550" spc="-75" dirty="0">
                <a:latin typeface="Times New Roman"/>
                <a:cs typeface="Times New Roman"/>
              </a:rPr>
              <a:t>alternative </a:t>
            </a:r>
            <a:r>
              <a:rPr sz="3550" dirty="0">
                <a:latin typeface="Times New Roman"/>
                <a:cs typeface="Times New Roman"/>
              </a:rPr>
              <a:t>to</a:t>
            </a:r>
            <a:r>
              <a:rPr sz="3550" spc="-150" dirty="0">
                <a:latin typeface="Times New Roman"/>
                <a:cs typeface="Times New Roman"/>
              </a:rPr>
              <a:t> </a:t>
            </a:r>
            <a:r>
              <a:rPr sz="3550" spc="-20" dirty="0">
                <a:latin typeface="Times New Roman"/>
                <a:cs typeface="Times New Roman"/>
              </a:rPr>
              <a:t>pnmer</a:t>
            </a:r>
            <a:r>
              <a:rPr sz="3550" spc="-190" dirty="0">
                <a:latin typeface="Times New Roman"/>
                <a:cs typeface="Times New Roman"/>
              </a:rPr>
              <a:t> </a:t>
            </a:r>
            <a:r>
              <a:rPr sz="3550" spc="-65" dirty="0">
                <a:latin typeface="Times New Roman"/>
                <a:cs typeface="Times New Roman"/>
              </a:rPr>
              <a:t>labelling</a:t>
            </a:r>
            <a:r>
              <a:rPr sz="3550" spc="-85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is</a:t>
            </a:r>
            <a:r>
              <a:rPr sz="3550" spc="-170" dirty="0">
                <a:latin typeface="Times New Roman"/>
                <a:cs typeface="Times New Roman"/>
              </a:rPr>
              <a:t> </a:t>
            </a:r>
            <a:r>
              <a:rPr sz="3550" spc="-75" dirty="0">
                <a:latin typeface="Times New Roman"/>
                <a:cs typeface="Times New Roman"/>
              </a:rPr>
              <a:t>labelling</a:t>
            </a:r>
            <a:r>
              <a:rPr sz="3550" spc="-100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of</a:t>
            </a:r>
            <a:r>
              <a:rPr sz="3550" spc="-70" dirty="0">
                <a:latin typeface="Times New Roman"/>
                <a:cs typeface="Times New Roman"/>
              </a:rPr>
              <a:t> </a:t>
            </a:r>
            <a:r>
              <a:rPr sz="3550" spc="-80" dirty="0">
                <a:latin typeface="Times New Roman"/>
                <a:cs typeface="Times New Roman"/>
              </a:rPr>
              <a:t>the</a:t>
            </a:r>
            <a:r>
              <a:rPr sz="3550" spc="-140" dirty="0">
                <a:latin typeface="Times New Roman"/>
                <a:cs typeface="Times New Roman"/>
              </a:rPr>
              <a:t> </a:t>
            </a:r>
            <a:r>
              <a:rPr sz="3550" spc="-10" dirty="0">
                <a:latin typeface="Times New Roman"/>
                <a:cs typeface="Times New Roman"/>
              </a:rPr>
              <a:t>chain </a:t>
            </a:r>
            <a:r>
              <a:rPr sz="3550" spc="-75" dirty="0">
                <a:latin typeface="Times New Roman"/>
                <a:cs typeface="Times New Roman"/>
              </a:rPr>
              <a:t>terminators,</a:t>
            </a:r>
            <a:r>
              <a:rPr sz="3550" spc="15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a</a:t>
            </a:r>
            <a:r>
              <a:rPr sz="3550" spc="-200" dirty="0">
                <a:latin typeface="Times New Roman"/>
                <a:cs typeface="Times New Roman"/>
              </a:rPr>
              <a:t> </a:t>
            </a:r>
            <a:r>
              <a:rPr sz="3550" spc="-85" dirty="0">
                <a:latin typeface="Times New Roman"/>
                <a:cs typeface="Times New Roman"/>
              </a:rPr>
              <a:t>method</a:t>
            </a:r>
            <a:r>
              <a:rPr sz="3550" spc="-120" dirty="0">
                <a:latin typeface="Times New Roman"/>
                <a:cs typeface="Times New Roman"/>
              </a:rPr>
              <a:t> </a:t>
            </a:r>
            <a:r>
              <a:rPr sz="3550" spc="-110" dirty="0">
                <a:latin typeface="Times New Roman"/>
                <a:cs typeface="Times New Roman"/>
              </a:rPr>
              <a:t>commonly</a:t>
            </a:r>
            <a:r>
              <a:rPr sz="3550" spc="15" dirty="0">
                <a:latin typeface="Times New Roman"/>
                <a:cs typeface="Times New Roman"/>
              </a:rPr>
              <a:t> </a:t>
            </a:r>
            <a:r>
              <a:rPr sz="3550" spc="-30" dirty="0">
                <a:latin typeface="Times New Roman"/>
                <a:cs typeface="Times New Roman"/>
              </a:rPr>
              <a:t>called</a:t>
            </a:r>
            <a:r>
              <a:rPr sz="3550" spc="-100" dirty="0">
                <a:latin typeface="Times New Roman"/>
                <a:cs typeface="Times New Roman"/>
              </a:rPr>
              <a:t> </a:t>
            </a:r>
            <a:r>
              <a:rPr sz="3550" spc="-75" dirty="0">
                <a:latin typeface="Times New Roman"/>
                <a:cs typeface="Times New Roman"/>
              </a:rPr>
              <a:t>'dye-</a:t>
            </a:r>
            <a:r>
              <a:rPr sz="3550" spc="-10" dirty="0">
                <a:latin typeface="Times New Roman"/>
                <a:cs typeface="Times New Roman"/>
              </a:rPr>
              <a:t>terminator </a:t>
            </a:r>
            <a:r>
              <a:rPr sz="3550" spc="-65" dirty="0">
                <a:latin typeface="Times New Roman"/>
                <a:cs typeface="Times New Roman"/>
              </a:rPr>
              <a:t>sequencing’.</a:t>
            </a:r>
            <a:endParaRPr sz="3550">
              <a:latin typeface="Times New Roman"/>
              <a:cs typeface="Times New Roman"/>
            </a:endParaRPr>
          </a:p>
          <a:p>
            <a:pPr>
              <a:spcBef>
                <a:spcPts val="4000"/>
              </a:spcBef>
              <a:buFont typeface="Times New Roman"/>
              <a:buChar char="•"/>
            </a:pPr>
            <a:endParaRPr sz="3550">
              <a:latin typeface="Times New Roman"/>
              <a:cs typeface="Times New Roman"/>
            </a:endParaRPr>
          </a:p>
          <a:p>
            <a:pPr marL="317500" marR="233679" indent="-305435">
              <a:lnSpc>
                <a:spcPct val="86500"/>
              </a:lnSpc>
              <a:buChar char="•"/>
              <a:tabLst>
                <a:tab pos="325755" algn="l"/>
              </a:tabLst>
            </a:pPr>
            <a:r>
              <a:rPr sz="3550" dirty="0">
                <a:latin typeface="Times New Roman"/>
                <a:cs typeface="Times New Roman"/>
              </a:rPr>
              <a:t>In</a:t>
            </a:r>
            <a:r>
              <a:rPr sz="3550" spc="-225" dirty="0">
                <a:latin typeface="Times New Roman"/>
                <a:cs typeface="Times New Roman"/>
              </a:rPr>
              <a:t> </a:t>
            </a:r>
            <a:r>
              <a:rPr sz="3550" spc="-55" dirty="0">
                <a:latin typeface="Times New Roman"/>
                <a:cs typeface="Times New Roman"/>
              </a:rPr>
              <a:t>1986,</a:t>
            </a:r>
            <a:r>
              <a:rPr sz="3550" spc="-165" dirty="0">
                <a:latin typeface="Times New Roman"/>
                <a:cs typeface="Times New Roman"/>
              </a:rPr>
              <a:t> </a:t>
            </a:r>
            <a:r>
              <a:rPr sz="3550" spc="-85" dirty="0">
                <a:latin typeface="Times New Roman"/>
                <a:cs typeface="Times New Roman"/>
              </a:rPr>
              <a:t>Leroy</a:t>
            </a:r>
            <a:r>
              <a:rPr sz="3550" spc="-140" dirty="0">
                <a:latin typeface="Times New Roman"/>
                <a:cs typeface="Times New Roman"/>
              </a:rPr>
              <a:t> </a:t>
            </a:r>
            <a:r>
              <a:rPr sz="3550" spc="-35" dirty="0">
                <a:latin typeface="Times New Roman"/>
                <a:cs typeface="Times New Roman"/>
              </a:rPr>
              <a:t>Hood</a:t>
            </a:r>
            <a:r>
              <a:rPr sz="3550" spc="-70" dirty="0">
                <a:latin typeface="Times New Roman"/>
                <a:cs typeface="Times New Roman"/>
              </a:rPr>
              <a:t> </a:t>
            </a:r>
            <a:r>
              <a:rPr sz="3550" i="1" spc="-30" dirty="0">
                <a:latin typeface="Times New Roman"/>
                <a:cs typeface="Times New Roman"/>
              </a:rPr>
              <a:t>et</a:t>
            </a:r>
            <a:r>
              <a:rPr sz="3550" i="1" spc="-195" dirty="0">
                <a:latin typeface="Times New Roman"/>
                <a:cs typeface="Times New Roman"/>
              </a:rPr>
              <a:t> </a:t>
            </a:r>
            <a:r>
              <a:rPr sz="3550" i="1" spc="-25" dirty="0">
                <a:latin typeface="Times New Roman"/>
                <a:cs typeface="Times New Roman"/>
              </a:rPr>
              <a:t>al.,-</a:t>
            </a:r>
            <a:r>
              <a:rPr sz="3550" i="1" spc="-114" dirty="0">
                <a:latin typeface="Times New Roman"/>
                <a:cs typeface="Times New Roman"/>
              </a:rPr>
              <a:t> </a:t>
            </a:r>
            <a:r>
              <a:rPr sz="3550" spc="-80" dirty="0">
                <a:latin typeface="Times New Roman"/>
                <a:cs typeface="Times New Roman"/>
              </a:rPr>
              <a:t>radioactive</a:t>
            </a:r>
            <a:r>
              <a:rPr sz="3550" spc="-85" dirty="0">
                <a:latin typeface="Times New Roman"/>
                <a:cs typeface="Times New Roman"/>
              </a:rPr>
              <a:t> </a:t>
            </a:r>
            <a:r>
              <a:rPr sz="3550" spc="-45" dirty="0">
                <a:latin typeface="Times New Roman"/>
                <a:cs typeface="Times New Roman"/>
              </a:rPr>
              <a:t>labels,</a:t>
            </a:r>
            <a:r>
              <a:rPr sz="3550" spc="-175" dirty="0">
                <a:latin typeface="Times New Roman"/>
                <a:cs typeface="Times New Roman"/>
              </a:rPr>
              <a:t> </a:t>
            </a:r>
            <a:r>
              <a:rPr sz="3550" spc="-65" dirty="0">
                <a:latin typeface="Times New Roman"/>
                <a:cs typeface="Times New Roman"/>
              </a:rPr>
              <a:t>autoradiography, 	</a:t>
            </a:r>
            <a:r>
              <a:rPr sz="3550" dirty="0">
                <a:latin typeface="Times New Roman"/>
                <a:cs typeface="Times New Roman"/>
              </a:rPr>
              <a:t>and</a:t>
            </a:r>
            <a:r>
              <a:rPr sz="3550" spc="-225" dirty="0">
                <a:latin typeface="Times New Roman"/>
                <a:cs typeface="Times New Roman"/>
              </a:rPr>
              <a:t> </a:t>
            </a:r>
            <a:r>
              <a:rPr sz="3550" spc="-100" dirty="0">
                <a:latin typeface="Times New Roman"/>
                <a:cs typeface="Times New Roman"/>
              </a:rPr>
              <a:t>manual</a:t>
            </a:r>
            <a:r>
              <a:rPr sz="3550" spc="-120" dirty="0">
                <a:latin typeface="Times New Roman"/>
                <a:cs typeface="Times New Roman"/>
              </a:rPr>
              <a:t> </a:t>
            </a:r>
            <a:r>
              <a:rPr sz="3550" spc="-60" dirty="0">
                <a:latin typeface="Times New Roman"/>
                <a:cs typeface="Times New Roman"/>
              </a:rPr>
              <a:t>base</a:t>
            </a:r>
            <a:r>
              <a:rPr sz="3550" spc="-165" dirty="0">
                <a:latin typeface="Times New Roman"/>
                <a:cs typeface="Times New Roman"/>
              </a:rPr>
              <a:t> </a:t>
            </a:r>
            <a:r>
              <a:rPr sz="3550" spc="-50" dirty="0">
                <a:latin typeface="Times New Roman"/>
                <a:cs typeface="Times New Roman"/>
              </a:rPr>
              <a:t>calling</a:t>
            </a:r>
            <a:r>
              <a:rPr sz="3550" spc="-160" dirty="0">
                <a:latin typeface="Times New Roman"/>
                <a:cs typeface="Times New Roman"/>
              </a:rPr>
              <a:t> </a:t>
            </a:r>
            <a:r>
              <a:rPr sz="3550" spc="-114" dirty="0">
                <a:latin typeface="Times New Roman"/>
                <a:cs typeface="Times New Roman"/>
              </a:rPr>
              <a:t>were</a:t>
            </a:r>
            <a:r>
              <a:rPr sz="3550" spc="-105" dirty="0">
                <a:latin typeface="Times New Roman"/>
                <a:cs typeface="Times New Roman"/>
              </a:rPr>
              <a:t> </a:t>
            </a:r>
            <a:r>
              <a:rPr sz="3550" spc="-35" dirty="0">
                <a:latin typeface="Times New Roman"/>
                <a:cs typeface="Times New Roman"/>
              </a:rPr>
              <a:t>all</a:t>
            </a:r>
            <a:r>
              <a:rPr sz="3550" spc="-190" dirty="0">
                <a:latin typeface="Times New Roman"/>
                <a:cs typeface="Times New Roman"/>
              </a:rPr>
              <a:t> </a:t>
            </a:r>
            <a:r>
              <a:rPr sz="3550" spc="-55" dirty="0">
                <a:latin typeface="Times New Roman"/>
                <a:cs typeface="Times New Roman"/>
              </a:rPr>
              <a:t>replaced</a:t>
            </a:r>
            <a:r>
              <a:rPr sz="3550" spc="-165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by</a:t>
            </a:r>
            <a:r>
              <a:rPr sz="3550" spc="-114" dirty="0">
                <a:latin typeface="Times New Roman"/>
                <a:cs typeface="Times New Roman"/>
              </a:rPr>
              <a:t> </a:t>
            </a:r>
            <a:r>
              <a:rPr sz="3550" spc="-75" dirty="0">
                <a:latin typeface="Times New Roman"/>
                <a:cs typeface="Times New Roman"/>
              </a:rPr>
              <a:t>fluorescent</a:t>
            </a:r>
            <a:r>
              <a:rPr sz="3550" spc="-10" dirty="0">
                <a:latin typeface="Times New Roman"/>
                <a:cs typeface="Times New Roman"/>
              </a:rPr>
              <a:t> labels, 	</a:t>
            </a:r>
            <a:r>
              <a:rPr sz="3550" spc="-35" dirty="0">
                <a:latin typeface="Times New Roman"/>
                <a:cs typeface="Times New Roman"/>
              </a:rPr>
              <a:t>laser</a:t>
            </a:r>
            <a:r>
              <a:rPr sz="3550" spc="-190" dirty="0">
                <a:latin typeface="Times New Roman"/>
                <a:cs typeface="Times New Roman"/>
              </a:rPr>
              <a:t> </a:t>
            </a:r>
            <a:r>
              <a:rPr sz="3550" spc="-80" dirty="0">
                <a:latin typeface="Times New Roman"/>
                <a:cs typeface="Times New Roman"/>
              </a:rPr>
              <a:t>induced</a:t>
            </a:r>
            <a:r>
              <a:rPr sz="3550" spc="-140" dirty="0">
                <a:latin typeface="Times New Roman"/>
                <a:cs typeface="Times New Roman"/>
              </a:rPr>
              <a:t> </a:t>
            </a:r>
            <a:r>
              <a:rPr sz="3550" spc="-80" dirty="0">
                <a:latin typeface="Times New Roman"/>
                <a:cs typeface="Times New Roman"/>
              </a:rPr>
              <a:t>fluorescence </a:t>
            </a:r>
            <a:r>
              <a:rPr sz="3550" spc="-70" dirty="0">
                <a:latin typeface="Times New Roman"/>
                <a:cs typeface="Times New Roman"/>
              </a:rPr>
              <a:t>detection,</a:t>
            </a:r>
            <a:r>
              <a:rPr sz="3550" spc="-130" dirty="0">
                <a:latin typeface="Times New Roman"/>
                <a:cs typeface="Times New Roman"/>
              </a:rPr>
              <a:t> </a:t>
            </a:r>
            <a:r>
              <a:rPr sz="3550" spc="-20" dirty="0">
                <a:latin typeface="Times New Roman"/>
                <a:cs typeface="Times New Roman"/>
              </a:rPr>
              <a:t>and</a:t>
            </a:r>
            <a:r>
              <a:rPr sz="3550" spc="-160" dirty="0">
                <a:latin typeface="Times New Roman"/>
                <a:cs typeface="Times New Roman"/>
              </a:rPr>
              <a:t> </a:t>
            </a:r>
            <a:r>
              <a:rPr sz="3550" spc="-55" dirty="0">
                <a:latin typeface="Times New Roman"/>
                <a:cs typeface="Times New Roman"/>
              </a:rPr>
              <a:t>computenzed</a:t>
            </a:r>
            <a:r>
              <a:rPr sz="3550" spc="-30" dirty="0">
                <a:latin typeface="Times New Roman"/>
                <a:cs typeface="Times New Roman"/>
              </a:rPr>
              <a:t> </a:t>
            </a:r>
            <a:r>
              <a:rPr sz="3550" spc="-20" dirty="0">
                <a:latin typeface="Times New Roman"/>
                <a:cs typeface="Times New Roman"/>
              </a:rPr>
              <a:t>base 	</a:t>
            </a:r>
            <a:r>
              <a:rPr sz="3550" spc="-10" dirty="0">
                <a:latin typeface="Times New Roman"/>
                <a:cs typeface="Times New Roman"/>
              </a:rPr>
              <a:t>calling.</a:t>
            </a:r>
            <a:endParaRPr sz="3550">
              <a:latin typeface="Times New Roman"/>
              <a:cs typeface="Times New Roman"/>
            </a:endParaRPr>
          </a:p>
        </p:txBody>
      </p:sp>
      <p:pic>
        <p:nvPicPr>
          <p:cNvPr id="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25</a:t>
            </a:fld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19912" y="947033"/>
            <a:ext cx="5043805" cy="5962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3750" b="1" spc="-120" dirty="0"/>
              <a:t>Dye-</a:t>
            </a:r>
            <a:r>
              <a:rPr sz="3750" b="1" spc="-105" dirty="0"/>
              <a:t>terminator</a:t>
            </a:r>
            <a:r>
              <a:rPr sz="3750" b="1" spc="-145" dirty="0"/>
              <a:t> </a:t>
            </a:r>
            <a:r>
              <a:rPr sz="3750" b="1" spc="-100" dirty="0"/>
              <a:t>sequencing</a:t>
            </a:r>
            <a:endParaRPr sz="3750"/>
          </a:p>
        </p:txBody>
      </p:sp>
      <p:sp>
        <p:nvSpPr>
          <p:cNvPr id="3" name="object 3"/>
          <p:cNvSpPr txBox="1"/>
          <p:nvPr/>
        </p:nvSpPr>
        <p:spPr>
          <a:xfrm>
            <a:off x="2828885" y="2178051"/>
            <a:ext cx="11764645" cy="68567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0040">
              <a:lnSpc>
                <a:spcPts val="3700"/>
              </a:lnSpc>
              <a:spcBef>
                <a:spcPts val="100"/>
              </a:spcBef>
            </a:pPr>
            <a:r>
              <a:rPr sz="3500" spc="-40" dirty="0">
                <a:latin typeface="Times New Roman"/>
                <a:cs typeface="Times New Roman"/>
              </a:rPr>
              <a:t>Labelling</a:t>
            </a:r>
            <a:r>
              <a:rPr sz="3500" spc="-35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of</a:t>
            </a:r>
            <a:r>
              <a:rPr sz="3500" spc="-5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the</a:t>
            </a:r>
            <a:r>
              <a:rPr sz="3500" spc="-125" dirty="0">
                <a:latin typeface="Times New Roman"/>
                <a:cs typeface="Times New Roman"/>
              </a:rPr>
              <a:t> </a:t>
            </a:r>
            <a:r>
              <a:rPr sz="3500" spc="-20" dirty="0">
                <a:latin typeface="Times New Roman"/>
                <a:cs typeface="Times New Roman"/>
              </a:rPr>
              <a:t>chain</a:t>
            </a:r>
            <a:r>
              <a:rPr sz="3500" spc="-165" dirty="0">
                <a:latin typeface="Times New Roman"/>
                <a:cs typeface="Times New Roman"/>
              </a:rPr>
              <a:t> </a:t>
            </a:r>
            <a:r>
              <a:rPr sz="3500" spc="-40" dirty="0">
                <a:latin typeface="Times New Roman"/>
                <a:cs typeface="Times New Roman"/>
              </a:rPr>
              <a:t>terminator</a:t>
            </a:r>
            <a:r>
              <a:rPr sz="3500" spc="-155" dirty="0">
                <a:latin typeface="Times New Roman"/>
                <a:cs typeface="Times New Roman"/>
              </a:rPr>
              <a:t> </a:t>
            </a:r>
            <a:r>
              <a:rPr sz="3500" spc="-65" dirty="0">
                <a:latin typeface="Times New Roman"/>
                <a:cs typeface="Times New Roman"/>
              </a:rPr>
              <a:t>ddNTPs</a:t>
            </a:r>
            <a:r>
              <a:rPr sz="3500" spc="-12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-</a:t>
            </a:r>
            <a:r>
              <a:rPr sz="3500" spc="-185" dirty="0">
                <a:latin typeface="Times New Roman"/>
                <a:cs typeface="Times New Roman"/>
              </a:rPr>
              <a:t> </a:t>
            </a:r>
            <a:r>
              <a:rPr sz="3500" spc="-70" dirty="0">
                <a:latin typeface="Times New Roman"/>
                <a:cs typeface="Times New Roman"/>
              </a:rPr>
              <a:t>permits</a:t>
            </a:r>
            <a:r>
              <a:rPr sz="3500" spc="-135" dirty="0">
                <a:latin typeface="Times New Roman"/>
                <a:cs typeface="Times New Roman"/>
              </a:rPr>
              <a:t> </a:t>
            </a:r>
            <a:r>
              <a:rPr sz="3500" spc="-45" dirty="0">
                <a:latin typeface="Times New Roman"/>
                <a:cs typeface="Times New Roman"/>
              </a:rPr>
              <a:t>sequencing</a:t>
            </a:r>
            <a:r>
              <a:rPr sz="3500" spc="75" dirty="0">
                <a:latin typeface="Times New Roman"/>
                <a:cs typeface="Times New Roman"/>
              </a:rPr>
              <a:t> </a:t>
            </a:r>
            <a:r>
              <a:rPr sz="3500" spc="-25" dirty="0">
                <a:latin typeface="Times New Roman"/>
                <a:cs typeface="Times New Roman"/>
              </a:rPr>
              <a:t>in</a:t>
            </a:r>
            <a:endParaRPr sz="3500">
              <a:latin typeface="Times New Roman"/>
              <a:cs typeface="Times New Roman"/>
            </a:endParaRPr>
          </a:p>
          <a:p>
            <a:pPr marL="325755">
              <a:lnSpc>
                <a:spcPts val="3760"/>
              </a:lnSpc>
            </a:pPr>
            <a:r>
              <a:rPr sz="3550" dirty="0">
                <a:latin typeface="Times New Roman"/>
                <a:cs typeface="Times New Roman"/>
              </a:rPr>
              <a:t>a</a:t>
            </a:r>
            <a:r>
              <a:rPr sz="3550" spc="-35" dirty="0">
                <a:latin typeface="Times New Roman"/>
                <a:cs typeface="Times New Roman"/>
              </a:rPr>
              <a:t> </a:t>
            </a:r>
            <a:r>
              <a:rPr sz="3550" spc="-85" dirty="0">
                <a:latin typeface="Times New Roman"/>
                <a:cs typeface="Times New Roman"/>
              </a:rPr>
              <a:t>single </a:t>
            </a:r>
            <a:r>
              <a:rPr sz="3550" spc="-10" dirty="0">
                <a:latin typeface="Times New Roman"/>
                <a:cs typeface="Times New Roman"/>
              </a:rPr>
              <a:t>reaction.</a:t>
            </a:r>
            <a:endParaRPr sz="3550">
              <a:latin typeface="Times New Roman"/>
              <a:cs typeface="Times New Roman"/>
            </a:endParaRPr>
          </a:p>
          <a:p>
            <a:pPr>
              <a:spcBef>
                <a:spcPts val="2305"/>
              </a:spcBef>
            </a:pPr>
            <a:endParaRPr sz="3550">
              <a:latin typeface="Times New Roman"/>
              <a:cs typeface="Times New Roman"/>
            </a:endParaRPr>
          </a:p>
          <a:p>
            <a:pPr marL="321310" marR="5080" indent="-309245" algn="just">
              <a:lnSpc>
                <a:spcPct val="78600"/>
              </a:lnSpc>
              <a:buChar char="•"/>
              <a:tabLst>
                <a:tab pos="327025" algn="l"/>
              </a:tabLst>
            </a:pPr>
            <a:r>
              <a:rPr sz="3500" dirty="0">
                <a:latin typeface="Times New Roman"/>
                <a:cs typeface="Times New Roman"/>
              </a:rPr>
              <a:t>First</a:t>
            </a:r>
            <a:r>
              <a:rPr sz="3500" spc="-4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of</a:t>
            </a:r>
            <a:r>
              <a:rPr sz="3500" spc="-2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all</a:t>
            </a:r>
            <a:r>
              <a:rPr sz="3500" spc="-135" dirty="0">
                <a:latin typeface="Times New Roman"/>
                <a:cs typeface="Times New Roman"/>
              </a:rPr>
              <a:t> </a:t>
            </a:r>
            <a:r>
              <a:rPr sz="3500" spc="-25" dirty="0">
                <a:latin typeface="Times New Roman"/>
                <a:cs typeface="Times New Roman"/>
              </a:rPr>
              <a:t>primer</a:t>
            </a:r>
            <a:r>
              <a:rPr sz="3500" spc="-13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is</a:t>
            </a:r>
            <a:r>
              <a:rPr sz="3500" spc="-14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labeled</a:t>
            </a:r>
            <a:r>
              <a:rPr sz="3500" spc="-15" dirty="0">
                <a:latin typeface="Times New Roman"/>
                <a:cs typeface="Times New Roman"/>
              </a:rPr>
              <a:t> </a:t>
            </a:r>
            <a:r>
              <a:rPr sz="3500" spc="-20" dirty="0">
                <a:latin typeface="Times New Roman"/>
                <a:cs typeface="Times New Roman"/>
              </a:rPr>
              <a:t>with</a:t>
            </a:r>
            <a:r>
              <a:rPr sz="3500" spc="-10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one</a:t>
            </a:r>
            <a:r>
              <a:rPr sz="3500" spc="-145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of</a:t>
            </a:r>
            <a:r>
              <a:rPr sz="3500" spc="-35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four</a:t>
            </a:r>
            <a:r>
              <a:rPr sz="3500" spc="-13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di8erent</a:t>
            </a:r>
            <a:r>
              <a:rPr sz="3500" spc="-25" dirty="0">
                <a:latin typeface="Times New Roman"/>
                <a:cs typeface="Times New Roman"/>
              </a:rPr>
              <a:t> </a:t>
            </a:r>
            <a:r>
              <a:rPr sz="3500" spc="-20" dirty="0">
                <a:latin typeface="Times New Roman"/>
                <a:cs typeface="Times New Roman"/>
              </a:rPr>
              <a:t>fluorescent 	</a:t>
            </a:r>
            <a:r>
              <a:rPr sz="3500" dirty="0">
                <a:latin typeface="Times New Roman"/>
                <a:cs typeface="Times New Roman"/>
              </a:rPr>
              <a:t>dyes</a:t>
            </a:r>
            <a:r>
              <a:rPr sz="3500" spc="-220" dirty="0">
                <a:latin typeface="Times New Roman"/>
                <a:cs typeface="Times New Roman"/>
              </a:rPr>
              <a:t> </a:t>
            </a:r>
            <a:r>
              <a:rPr sz="3500" spc="-25" dirty="0">
                <a:latin typeface="Times New Roman"/>
                <a:cs typeface="Times New Roman"/>
              </a:rPr>
              <a:t>placed</a:t>
            </a:r>
            <a:r>
              <a:rPr sz="3500" spc="-12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in</a:t>
            </a:r>
            <a:r>
              <a:rPr sz="3500" spc="-22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a</a:t>
            </a:r>
            <a:r>
              <a:rPr sz="3500" spc="-185" dirty="0">
                <a:latin typeface="Times New Roman"/>
                <a:cs typeface="Times New Roman"/>
              </a:rPr>
              <a:t> </a:t>
            </a:r>
            <a:r>
              <a:rPr sz="3500" spc="-35" dirty="0">
                <a:latin typeface="Times New Roman"/>
                <a:cs typeface="Times New Roman"/>
              </a:rPr>
              <a:t>separate</a:t>
            </a:r>
            <a:r>
              <a:rPr sz="3500" spc="-140" dirty="0">
                <a:latin typeface="Times New Roman"/>
                <a:cs typeface="Times New Roman"/>
              </a:rPr>
              <a:t> </a:t>
            </a:r>
            <a:r>
              <a:rPr sz="3500" spc="-25" dirty="0">
                <a:latin typeface="Times New Roman"/>
                <a:cs typeface="Times New Roman"/>
              </a:rPr>
              <a:t>sequencing</a:t>
            </a:r>
            <a:r>
              <a:rPr sz="3500" spc="55" dirty="0">
                <a:latin typeface="Times New Roman"/>
                <a:cs typeface="Times New Roman"/>
              </a:rPr>
              <a:t> </a:t>
            </a:r>
            <a:r>
              <a:rPr sz="3500" spc="-10" dirty="0">
                <a:latin typeface="Times New Roman"/>
                <a:cs typeface="Times New Roman"/>
              </a:rPr>
              <a:t>reaction</a:t>
            </a:r>
            <a:r>
              <a:rPr sz="3500" spc="-20" dirty="0">
                <a:latin typeface="Times New Roman"/>
                <a:cs typeface="Times New Roman"/>
              </a:rPr>
              <a:t> with</a:t>
            </a:r>
            <a:r>
              <a:rPr sz="3500" spc="-12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one</a:t>
            </a:r>
            <a:r>
              <a:rPr sz="3500" spc="-155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of</a:t>
            </a:r>
            <a:r>
              <a:rPr sz="3500" spc="-45" dirty="0">
                <a:latin typeface="Times New Roman"/>
                <a:cs typeface="Times New Roman"/>
              </a:rPr>
              <a:t> </a:t>
            </a:r>
            <a:r>
              <a:rPr sz="3500" spc="-70" dirty="0">
                <a:latin typeface="Times New Roman"/>
                <a:cs typeface="Times New Roman"/>
              </a:rPr>
              <a:t>the</a:t>
            </a:r>
            <a:r>
              <a:rPr sz="3500" spc="-150" dirty="0">
                <a:latin typeface="Times New Roman"/>
                <a:cs typeface="Times New Roman"/>
              </a:rPr>
              <a:t> </a:t>
            </a:r>
            <a:r>
              <a:rPr sz="3500" spc="-20" dirty="0">
                <a:latin typeface="Times New Roman"/>
                <a:cs typeface="Times New Roman"/>
              </a:rPr>
              <a:t>four 	</a:t>
            </a:r>
            <a:r>
              <a:rPr sz="3500" spc="-40" dirty="0">
                <a:latin typeface="Times New Roman"/>
                <a:cs typeface="Times New Roman"/>
              </a:rPr>
              <a:t>dideoxynucleotides</a:t>
            </a:r>
            <a:r>
              <a:rPr sz="3500" spc="-210" dirty="0">
                <a:latin typeface="Times New Roman"/>
                <a:cs typeface="Times New Roman"/>
              </a:rPr>
              <a:t> </a:t>
            </a:r>
            <a:r>
              <a:rPr sz="3500" spc="-35" dirty="0">
                <a:latin typeface="Times New Roman"/>
                <a:cs typeface="Times New Roman"/>
              </a:rPr>
              <a:t>plus</a:t>
            </a:r>
            <a:r>
              <a:rPr sz="3500" spc="-65" dirty="0">
                <a:latin typeface="Times New Roman"/>
                <a:cs typeface="Times New Roman"/>
              </a:rPr>
              <a:t> </a:t>
            </a:r>
            <a:r>
              <a:rPr sz="3500" spc="-55" dirty="0">
                <a:latin typeface="Times New Roman"/>
                <a:cs typeface="Times New Roman"/>
              </a:rPr>
              <a:t>all</a:t>
            </a:r>
            <a:r>
              <a:rPr sz="3500" spc="-165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four</a:t>
            </a:r>
            <a:r>
              <a:rPr sz="3500" spc="-110" dirty="0">
                <a:latin typeface="Times New Roman"/>
                <a:cs typeface="Times New Roman"/>
              </a:rPr>
              <a:t> </a:t>
            </a:r>
            <a:r>
              <a:rPr sz="3500" spc="-10" dirty="0">
                <a:latin typeface="Times New Roman"/>
                <a:cs typeface="Times New Roman"/>
              </a:rPr>
              <a:t>deoxynucleotides.</a:t>
            </a:r>
            <a:endParaRPr sz="3500">
              <a:latin typeface="Times New Roman"/>
              <a:cs typeface="Times New Roman"/>
            </a:endParaRPr>
          </a:p>
          <a:p>
            <a:pPr>
              <a:spcBef>
                <a:spcPts val="2315"/>
              </a:spcBef>
              <a:buFont typeface="Times New Roman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311785" marR="821055" indent="-299720">
              <a:lnSpc>
                <a:spcPct val="76700"/>
              </a:lnSpc>
              <a:spcBef>
                <a:spcPts val="5"/>
              </a:spcBef>
              <a:buChar char="•"/>
              <a:tabLst>
                <a:tab pos="311785" algn="l"/>
                <a:tab pos="325120" algn="l"/>
              </a:tabLst>
            </a:pPr>
            <a:r>
              <a:rPr sz="3550" dirty="0">
                <a:latin typeface="Times New Roman"/>
                <a:cs typeface="Times New Roman"/>
              </a:rPr>
              <a:t>	</a:t>
            </a:r>
            <a:r>
              <a:rPr sz="3550" spc="-10" dirty="0">
                <a:latin typeface="Times New Roman"/>
                <a:cs typeface="Times New Roman"/>
              </a:rPr>
              <a:t>each</a:t>
            </a:r>
            <a:r>
              <a:rPr sz="3550" spc="-215" dirty="0">
                <a:latin typeface="Times New Roman"/>
                <a:cs typeface="Times New Roman"/>
              </a:rPr>
              <a:t> </a:t>
            </a:r>
            <a:r>
              <a:rPr sz="3550" spc="-75" dirty="0">
                <a:latin typeface="Times New Roman"/>
                <a:cs typeface="Times New Roman"/>
              </a:rPr>
              <a:t>of</a:t>
            </a:r>
            <a:r>
              <a:rPr sz="3550" spc="-145" dirty="0">
                <a:latin typeface="Times New Roman"/>
                <a:cs typeface="Times New Roman"/>
              </a:rPr>
              <a:t> </a:t>
            </a:r>
            <a:r>
              <a:rPr sz="3550" spc="-85" dirty="0">
                <a:latin typeface="Times New Roman"/>
                <a:cs typeface="Times New Roman"/>
              </a:rPr>
              <a:t>the</a:t>
            </a:r>
            <a:r>
              <a:rPr sz="3550" spc="-150" dirty="0">
                <a:latin typeface="Times New Roman"/>
                <a:cs typeface="Times New Roman"/>
              </a:rPr>
              <a:t> </a:t>
            </a:r>
            <a:r>
              <a:rPr sz="3550" spc="-10" dirty="0">
                <a:latin typeface="Times New Roman"/>
                <a:cs typeface="Times New Roman"/>
              </a:rPr>
              <a:t>four</a:t>
            </a:r>
            <a:r>
              <a:rPr sz="3550" spc="-215" dirty="0">
                <a:latin typeface="Times New Roman"/>
                <a:cs typeface="Times New Roman"/>
              </a:rPr>
              <a:t> </a:t>
            </a:r>
            <a:r>
              <a:rPr sz="3550" spc="-90" dirty="0">
                <a:latin typeface="Times New Roman"/>
                <a:cs typeface="Times New Roman"/>
              </a:rPr>
              <a:t>ddNTP</a:t>
            </a:r>
            <a:r>
              <a:rPr sz="3550" spc="-135" dirty="0">
                <a:latin typeface="Times New Roman"/>
                <a:cs typeface="Times New Roman"/>
              </a:rPr>
              <a:t> </a:t>
            </a:r>
            <a:r>
              <a:rPr sz="3550" spc="-65" dirty="0">
                <a:latin typeface="Times New Roman"/>
                <a:cs typeface="Times New Roman"/>
              </a:rPr>
              <a:t>chain</a:t>
            </a:r>
            <a:r>
              <a:rPr sz="3550" spc="-155" dirty="0">
                <a:latin typeface="Times New Roman"/>
                <a:cs typeface="Times New Roman"/>
              </a:rPr>
              <a:t> </a:t>
            </a:r>
            <a:r>
              <a:rPr sz="3550" spc="-90" dirty="0">
                <a:latin typeface="Times New Roman"/>
                <a:cs typeface="Times New Roman"/>
              </a:rPr>
              <a:t>terminators</a:t>
            </a:r>
            <a:r>
              <a:rPr sz="3550" spc="-85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is</a:t>
            </a:r>
            <a:r>
              <a:rPr sz="3550" spc="-204" dirty="0">
                <a:latin typeface="Times New Roman"/>
                <a:cs typeface="Times New Roman"/>
              </a:rPr>
              <a:t> </a:t>
            </a:r>
            <a:r>
              <a:rPr sz="3550" spc="-55" dirty="0">
                <a:latin typeface="Times New Roman"/>
                <a:cs typeface="Times New Roman"/>
              </a:rPr>
              <a:t>labelled</a:t>
            </a:r>
            <a:r>
              <a:rPr sz="3550" spc="45" dirty="0">
                <a:latin typeface="Times New Roman"/>
                <a:cs typeface="Times New Roman"/>
              </a:rPr>
              <a:t> </a:t>
            </a:r>
            <a:r>
              <a:rPr sz="3550" spc="-20" dirty="0">
                <a:latin typeface="Times New Roman"/>
                <a:cs typeface="Times New Roman"/>
              </a:rPr>
              <a:t>with </a:t>
            </a:r>
            <a:r>
              <a:rPr sz="3550" spc="-60" dirty="0">
                <a:latin typeface="Times New Roman"/>
                <a:cs typeface="Times New Roman"/>
              </a:rPr>
              <a:t>fluorescent</a:t>
            </a:r>
            <a:r>
              <a:rPr sz="3550" spc="-130" dirty="0">
                <a:latin typeface="Times New Roman"/>
                <a:cs typeface="Times New Roman"/>
              </a:rPr>
              <a:t> </a:t>
            </a:r>
            <a:r>
              <a:rPr sz="3550" spc="-65" dirty="0">
                <a:latin typeface="Times New Roman"/>
                <a:cs typeface="Times New Roman"/>
              </a:rPr>
              <a:t>dyes,</a:t>
            </a:r>
            <a:r>
              <a:rPr sz="3550" spc="-160" dirty="0">
                <a:latin typeface="Times New Roman"/>
                <a:cs typeface="Times New Roman"/>
              </a:rPr>
              <a:t> </a:t>
            </a:r>
            <a:r>
              <a:rPr sz="3550" spc="-45" dirty="0">
                <a:latin typeface="Times New Roman"/>
                <a:cs typeface="Times New Roman"/>
              </a:rPr>
              <a:t>each</a:t>
            </a:r>
            <a:r>
              <a:rPr sz="3550" spc="-135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of</a:t>
            </a:r>
            <a:r>
              <a:rPr sz="3550" spc="-15" dirty="0">
                <a:latin typeface="Times New Roman"/>
                <a:cs typeface="Times New Roman"/>
              </a:rPr>
              <a:t> </a:t>
            </a:r>
            <a:r>
              <a:rPr sz="3550" spc="-85" dirty="0">
                <a:latin typeface="Times New Roman"/>
                <a:cs typeface="Times New Roman"/>
              </a:rPr>
              <a:t>which</a:t>
            </a:r>
            <a:r>
              <a:rPr sz="3550" spc="-114" dirty="0">
                <a:latin typeface="Times New Roman"/>
                <a:cs typeface="Times New Roman"/>
              </a:rPr>
              <a:t> </a:t>
            </a:r>
            <a:r>
              <a:rPr sz="3550" spc="-80" dirty="0">
                <a:latin typeface="Times New Roman"/>
                <a:cs typeface="Times New Roman"/>
              </a:rPr>
              <a:t>with</a:t>
            </a:r>
            <a:r>
              <a:rPr sz="3550" spc="-140" dirty="0">
                <a:latin typeface="Times New Roman"/>
                <a:cs typeface="Times New Roman"/>
              </a:rPr>
              <a:t> </a:t>
            </a:r>
            <a:r>
              <a:rPr sz="3550" spc="-85" dirty="0">
                <a:latin typeface="Times New Roman"/>
                <a:cs typeface="Times New Roman"/>
              </a:rPr>
              <a:t>different</a:t>
            </a:r>
            <a:r>
              <a:rPr sz="3550" spc="75" dirty="0">
                <a:latin typeface="Times New Roman"/>
                <a:cs typeface="Times New Roman"/>
              </a:rPr>
              <a:t> </a:t>
            </a:r>
            <a:r>
              <a:rPr sz="3550" spc="-100" dirty="0">
                <a:latin typeface="Times New Roman"/>
                <a:cs typeface="Times New Roman"/>
              </a:rPr>
              <a:t>wavelengths</a:t>
            </a:r>
            <a:r>
              <a:rPr sz="3550" spc="-120" dirty="0">
                <a:latin typeface="Times New Roman"/>
                <a:cs typeface="Times New Roman"/>
              </a:rPr>
              <a:t> </a:t>
            </a:r>
            <a:r>
              <a:rPr sz="3550" spc="-25" dirty="0">
                <a:latin typeface="Times New Roman"/>
                <a:cs typeface="Times New Roman"/>
              </a:rPr>
              <a:t>of </a:t>
            </a:r>
            <a:r>
              <a:rPr sz="3500" spc="-40" dirty="0">
                <a:latin typeface="Times New Roman"/>
                <a:cs typeface="Times New Roman"/>
              </a:rPr>
              <a:t>fluorescence</a:t>
            </a:r>
            <a:r>
              <a:rPr sz="3500" spc="-5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and</a:t>
            </a:r>
            <a:r>
              <a:rPr sz="3500" spc="-180" dirty="0">
                <a:latin typeface="Times New Roman"/>
                <a:cs typeface="Times New Roman"/>
              </a:rPr>
              <a:t> </a:t>
            </a:r>
            <a:r>
              <a:rPr sz="3500" spc="-10" dirty="0">
                <a:latin typeface="Times New Roman"/>
                <a:cs typeface="Times New Roman"/>
              </a:rPr>
              <a:t>emission.</a:t>
            </a:r>
            <a:endParaRPr sz="3500">
              <a:latin typeface="Times New Roman"/>
              <a:cs typeface="Times New Roman"/>
            </a:endParaRPr>
          </a:p>
          <a:p>
            <a:pPr>
              <a:spcBef>
                <a:spcPts val="1415"/>
              </a:spcBef>
              <a:buFont typeface="Times New Roman"/>
              <a:buChar char="•"/>
            </a:pPr>
            <a:endParaRPr sz="3550">
              <a:latin typeface="Times New Roman"/>
              <a:cs typeface="Times New Roman"/>
            </a:endParaRPr>
          </a:p>
          <a:p>
            <a:pPr marL="312420" marR="205104" indent="-312420" algn="r">
              <a:lnSpc>
                <a:spcPts val="3675"/>
              </a:lnSpc>
              <a:buChar char="•"/>
              <a:tabLst>
                <a:tab pos="312420" algn="l"/>
              </a:tabLst>
            </a:pPr>
            <a:r>
              <a:rPr sz="3500" dirty="0">
                <a:latin typeface="Times New Roman"/>
                <a:cs typeface="Times New Roman"/>
              </a:rPr>
              <a:t>A8er</a:t>
            </a:r>
            <a:r>
              <a:rPr sz="3500" spc="-105" dirty="0">
                <a:latin typeface="Times New Roman"/>
                <a:cs typeface="Times New Roman"/>
              </a:rPr>
              <a:t> </a:t>
            </a:r>
            <a:r>
              <a:rPr sz="3500" spc="-60" dirty="0">
                <a:latin typeface="Times New Roman"/>
                <a:cs typeface="Times New Roman"/>
              </a:rPr>
              <a:t>completion</a:t>
            </a:r>
            <a:r>
              <a:rPr sz="3500" spc="114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of</a:t>
            </a:r>
            <a:r>
              <a:rPr sz="3500" spc="45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the</a:t>
            </a:r>
            <a:r>
              <a:rPr sz="3500" spc="-114" dirty="0">
                <a:latin typeface="Times New Roman"/>
                <a:cs typeface="Times New Roman"/>
              </a:rPr>
              <a:t> </a:t>
            </a:r>
            <a:r>
              <a:rPr sz="3500" spc="-35" dirty="0">
                <a:latin typeface="Times New Roman"/>
                <a:cs typeface="Times New Roman"/>
              </a:rPr>
              <a:t>reactions,</a:t>
            </a:r>
            <a:r>
              <a:rPr sz="3500" spc="45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the</a:t>
            </a:r>
            <a:r>
              <a:rPr sz="3500" spc="-125" dirty="0">
                <a:latin typeface="Times New Roman"/>
                <a:cs typeface="Times New Roman"/>
              </a:rPr>
              <a:t> </a:t>
            </a:r>
            <a:r>
              <a:rPr sz="3500" spc="65" dirty="0">
                <a:latin typeface="Times New Roman"/>
                <a:cs typeface="Times New Roman"/>
              </a:rPr>
              <a:t>fow</a:t>
            </a:r>
            <a:r>
              <a:rPr sz="3500" spc="-120" dirty="0">
                <a:latin typeface="Times New Roman"/>
                <a:cs typeface="Times New Roman"/>
              </a:rPr>
              <a:t> </a:t>
            </a:r>
            <a:r>
              <a:rPr sz="3500" spc="-35" dirty="0">
                <a:latin typeface="Times New Roman"/>
                <a:cs typeface="Times New Roman"/>
              </a:rPr>
              <a:t>reactions</a:t>
            </a:r>
            <a:r>
              <a:rPr sz="3500" spc="80" dirty="0">
                <a:latin typeface="Times New Roman"/>
                <a:cs typeface="Times New Roman"/>
              </a:rPr>
              <a:t> </a:t>
            </a:r>
            <a:r>
              <a:rPr sz="3500" spc="-20" dirty="0">
                <a:latin typeface="Times New Roman"/>
                <a:cs typeface="Times New Roman"/>
              </a:rPr>
              <a:t>were</a:t>
            </a:r>
            <a:r>
              <a:rPr sz="3500" spc="-35" dirty="0">
                <a:latin typeface="Times New Roman"/>
                <a:cs typeface="Times New Roman"/>
              </a:rPr>
              <a:t> </a:t>
            </a:r>
            <a:r>
              <a:rPr sz="3500" spc="-30" dirty="0">
                <a:latin typeface="Times New Roman"/>
                <a:cs typeface="Times New Roman"/>
              </a:rPr>
              <a:t>pooled</a:t>
            </a:r>
            <a:endParaRPr sz="3500">
              <a:latin typeface="Times New Roman"/>
              <a:cs typeface="Times New Roman"/>
            </a:endParaRPr>
          </a:p>
          <a:p>
            <a:pPr marR="256540" algn="r">
              <a:lnSpc>
                <a:spcPts val="3735"/>
              </a:lnSpc>
            </a:pPr>
            <a:r>
              <a:rPr sz="3550" spc="-20" dirty="0">
                <a:latin typeface="Times New Roman"/>
                <a:cs typeface="Times New Roman"/>
              </a:rPr>
              <a:t>and</a:t>
            </a:r>
            <a:r>
              <a:rPr sz="3550" spc="-215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run</a:t>
            </a:r>
            <a:r>
              <a:rPr sz="3550" spc="-220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togeTer</a:t>
            </a:r>
            <a:r>
              <a:rPr sz="3550" spc="-225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in</a:t>
            </a:r>
            <a:r>
              <a:rPr sz="3550" spc="-220" dirty="0">
                <a:latin typeface="Times New Roman"/>
                <a:cs typeface="Times New Roman"/>
              </a:rPr>
              <a:t> </a:t>
            </a:r>
            <a:r>
              <a:rPr sz="3550" spc="-20" dirty="0">
                <a:latin typeface="Times New Roman"/>
                <a:cs typeface="Times New Roman"/>
              </a:rPr>
              <a:t>one</a:t>
            </a:r>
            <a:r>
              <a:rPr sz="3550" spc="-175" dirty="0">
                <a:latin typeface="Times New Roman"/>
                <a:cs typeface="Times New Roman"/>
              </a:rPr>
              <a:t> </a:t>
            </a:r>
            <a:r>
              <a:rPr sz="3550" spc="-55" dirty="0">
                <a:latin typeface="Times New Roman"/>
                <a:cs typeface="Times New Roman"/>
              </a:rPr>
              <a:t>lane</a:t>
            </a:r>
            <a:r>
              <a:rPr sz="3550" spc="-165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of</a:t>
            </a:r>
            <a:r>
              <a:rPr sz="3550" spc="-40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a</a:t>
            </a:r>
            <a:r>
              <a:rPr sz="3550" spc="-140" dirty="0">
                <a:latin typeface="Times New Roman"/>
                <a:cs typeface="Times New Roman"/>
              </a:rPr>
              <a:t> </a:t>
            </a:r>
            <a:r>
              <a:rPr sz="3550" spc="-90" dirty="0">
                <a:latin typeface="Times New Roman"/>
                <a:cs typeface="Times New Roman"/>
              </a:rPr>
              <a:t>polyacrylamide</a:t>
            </a:r>
            <a:r>
              <a:rPr sz="3550" spc="-225" dirty="0">
                <a:latin typeface="Times New Roman"/>
                <a:cs typeface="Times New Roman"/>
              </a:rPr>
              <a:t> </a:t>
            </a:r>
            <a:r>
              <a:rPr sz="3550" spc="-85" dirty="0">
                <a:latin typeface="Times New Roman"/>
                <a:cs typeface="Times New Roman"/>
              </a:rPr>
              <a:t>sequencmg</a:t>
            </a:r>
            <a:r>
              <a:rPr sz="3550" spc="45" dirty="0">
                <a:latin typeface="Times New Roman"/>
                <a:cs typeface="Times New Roman"/>
              </a:rPr>
              <a:t> </a:t>
            </a:r>
            <a:r>
              <a:rPr sz="3550" spc="-20" dirty="0">
                <a:latin typeface="Times New Roman"/>
                <a:cs typeface="Times New Roman"/>
              </a:rPr>
              <a:t>gel.</a:t>
            </a:r>
            <a:endParaRPr sz="3550">
              <a:latin typeface="Times New Roman"/>
              <a:cs typeface="Times New Roman"/>
            </a:endParaRPr>
          </a:p>
        </p:txBody>
      </p:sp>
      <p:pic>
        <p:nvPicPr>
          <p:cNvPr id="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26</a:t>
            </a:fld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23243" y="945973"/>
            <a:ext cx="11204575" cy="6995248"/>
          </a:xfrm>
          <a:prstGeom prst="rect">
            <a:avLst/>
          </a:prstGeom>
        </p:spPr>
        <p:txBody>
          <a:bodyPr vert="horz" wrap="square" lIns="0" tIns="74930" rIns="0" bIns="0" rtlCol="0">
            <a:spAutoFit/>
          </a:bodyPr>
          <a:lstStyle/>
          <a:p>
            <a:pPr marL="347980" marR="430530" indent="-335915">
              <a:lnSpc>
                <a:spcPts val="3700"/>
              </a:lnSpc>
              <a:spcBef>
                <a:spcPts val="590"/>
              </a:spcBef>
              <a:buChar char="•"/>
              <a:tabLst>
                <a:tab pos="347980" algn="l"/>
              </a:tabLst>
            </a:pPr>
            <a:r>
              <a:rPr sz="3450" spc="-305" dirty="0">
                <a:latin typeface="Cambria"/>
                <a:cs typeface="Cambria"/>
              </a:rPr>
              <a:t>A</a:t>
            </a:r>
            <a:r>
              <a:rPr sz="3450" spc="105" dirty="0">
                <a:latin typeface="Cambria"/>
                <a:cs typeface="Cambria"/>
              </a:rPr>
              <a:t> </a:t>
            </a:r>
            <a:r>
              <a:rPr sz="3450" spc="-145" dirty="0">
                <a:latin typeface="Cambria"/>
                <a:cs typeface="Cambria"/>
              </a:rPr>
              <a:t>four-</a:t>
            </a:r>
            <a:r>
              <a:rPr sz="3450" spc="-70" dirty="0">
                <a:latin typeface="Cambria"/>
                <a:cs typeface="Cambria"/>
              </a:rPr>
              <a:t>color</a:t>
            </a:r>
            <a:r>
              <a:rPr sz="3450" spc="130" dirty="0">
                <a:latin typeface="Cambria"/>
                <a:cs typeface="Cambria"/>
              </a:rPr>
              <a:t> </a:t>
            </a:r>
            <a:r>
              <a:rPr sz="3450" spc="-185" dirty="0">
                <a:latin typeface="Cambria"/>
                <a:cs typeface="Cambria"/>
              </a:rPr>
              <a:t>laser</a:t>
            </a:r>
            <a:r>
              <a:rPr sz="3450" spc="-10" dirty="0">
                <a:latin typeface="Cambria"/>
                <a:cs typeface="Cambria"/>
              </a:rPr>
              <a:t> </a:t>
            </a:r>
            <a:r>
              <a:rPr sz="3450" spc="-140" dirty="0">
                <a:latin typeface="Cambria"/>
                <a:cs typeface="Cambria"/>
              </a:rPr>
              <a:t>induced</a:t>
            </a:r>
            <a:r>
              <a:rPr sz="3450" spc="-10" dirty="0">
                <a:latin typeface="Cambria"/>
                <a:cs typeface="Cambria"/>
              </a:rPr>
              <a:t> </a:t>
            </a:r>
            <a:r>
              <a:rPr sz="3450" spc="-140" dirty="0">
                <a:latin typeface="Cambria"/>
                <a:cs typeface="Cambria"/>
              </a:rPr>
              <a:t>fluorescence</a:t>
            </a:r>
            <a:r>
              <a:rPr sz="3450" spc="130" dirty="0">
                <a:latin typeface="Cambria"/>
                <a:cs typeface="Cambria"/>
              </a:rPr>
              <a:t> </a:t>
            </a:r>
            <a:r>
              <a:rPr sz="3450" spc="-170" dirty="0">
                <a:latin typeface="Cambria"/>
                <a:cs typeface="Cambria"/>
              </a:rPr>
              <a:t>detector</a:t>
            </a:r>
            <a:r>
              <a:rPr sz="3450" spc="50" dirty="0">
                <a:latin typeface="Cambria"/>
                <a:cs typeface="Cambria"/>
              </a:rPr>
              <a:t> </a:t>
            </a:r>
            <a:r>
              <a:rPr sz="3450" spc="-195" dirty="0">
                <a:latin typeface="Cambria"/>
                <a:cs typeface="Cambria"/>
              </a:rPr>
              <a:t>scanned</a:t>
            </a:r>
            <a:r>
              <a:rPr sz="3450" spc="5" dirty="0">
                <a:latin typeface="Cambria"/>
                <a:cs typeface="Cambria"/>
              </a:rPr>
              <a:t> </a:t>
            </a:r>
            <a:r>
              <a:rPr sz="3450" spc="-40" dirty="0">
                <a:latin typeface="Cambria"/>
                <a:cs typeface="Cambria"/>
              </a:rPr>
              <a:t>the </a:t>
            </a:r>
            <a:r>
              <a:rPr sz="3450" dirty="0">
                <a:latin typeface="Cambria"/>
                <a:cs typeface="Cambria"/>
              </a:rPr>
              <a:t>gel</a:t>
            </a:r>
            <a:r>
              <a:rPr sz="3450" spc="-195" dirty="0">
                <a:latin typeface="Cambria"/>
                <a:cs typeface="Cambria"/>
              </a:rPr>
              <a:t> </a:t>
            </a:r>
            <a:r>
              <a:rPr sz="3450" spc="-35" dirty="0">
                <a:latin typeface="Cambria"/>
                <a:cs typeface="Cambria"/>
              </a:rPr>
              <a:t>as</a:t>
            </a:r>
            <a:r>
              <a:rPr sz="3450" spc="-30" dirty="0">
                <a:latin typeface="Cambria"/>
                <a:cs typeface="Cambria"/>
              </a:rPr>
              <a:t> </a:t>
            </a:r>
            <a:r>
              <a:rPr sz="3450" spc="-260" dirty="0">
                <a:latin typeface="Cambria"/>
                <a:cs typeface="Cambria"/>
              </a:rPr>
              <a:t>the</a:t>
            </a:r>
            <a:r>
              <a:rPr sz="3450" spc="70" dirty="0">
                <a:latin typeface="Cambria"/>
                <a:cs typeface="Cambria"/>
              </a:rPr>
              <a:t> </a:t>
            </a:r>
            <a:r>
              <a:rPr sz="3450" spc="-150" dirty="0">
                <a:latin typeface="Cambria"/>
                <a:cs typeface="Cambria"/>
              </a:rPr>
              <a:t>reaction</a:t>
            </a:r>
            <a:r>
              <a:rPr sz="3450" spc="20" dirty="0">
                <a:latin typeface="Cambria"/>
                <a:cs typeface="Cambria"/>
              </a:rPr>
              <a:t> </a:t>
            </a:r>
            <a:r>
              <a:rPr sz="3450" spc="-185" dirty="0">
                <a:latin typeface="Cambria"/>
                <a:cs typeface="Cambria"/>
              </a:rPr>
              <a:t>fragments</a:t>
            </a:r>
            <a:r>
              <a:rPr sz="3450" spc="35" dirty="0">
                <a:latin typeface="Cambria"/>
                <a:cs typeface="Cambria"/>
              </a:rPr>
              <a:t> </a:t>
            </a:r>
            <a:r>
              <a:rPr sz="3450" spc="-160" dirty="0">
                <a:latin typeface="Cambria"/>
                <a:cs typeface="Cambria"/>
              </a:rPr>
              <a:t>migrated</a:t>
            </a:r>
            <a:r>
              <a:rPr sz="3450" spc="-35" dirty="0">
                <a:latin typeface="Cambria"/>
                <a:cs typeface="Cambria"/>
              </a:rPr>
              <a:t> </a:t>
            </a:r>
            <a:r>
              <a:rPr sz="3450" spc="-10" dirty="0">
                <a:latin typeface="Cambria"/>
                <a:cs typeface="Cambria"/>
              </a:rPr>
              <a:t>past.</a:t>
            </a:r>
            <a:endParaRPr sz="3450">
              <a:latin typeface="Cambria"/>
              <a:cs typeface="Cambria"/>
            </a:endParaRPr>
          </a:p>
          <a:p>
            <a:pPr>
              <a:spcBef>
                <a:spcPts val="2620"/>
              </a:spcBef>
              <a:buFont typeface="Cambria"/>
              <a:buChar char="•"/>
            </a:pPr>
            <a:endParaRPr sz="3450">
              <a:latin typeface="Cambria"/>
              <a:cs typeface="Cambria"/>
            </a:endParaRPr>
          </a:p>
          <a:p>
            <a:pPr marL="335280" marR="5080" indent="-316230">
              <a:lnSpc>
                <a:spcPct val="86900"/>
              </a:lnSpc>
              <a:spcBef>
                <a:spcPts val="5"/>
              </a:spcBef>
              <a:buChar char="•"/>
              <a:tabLst>
                <a:tab pos="346075" algn="l"/>
              </a:tabLst>
            </a:pPr>
            <a:r>
              <a:rPr sz="3550" spc="-60" dirty="0">
                <a:latin typeface="Times New Roman"/>
                <a:cs typeface="Times New Roman"/>
              </a:rPr>
              <a:t>The</a:t>
            </a:r>
            <a:r>
              <a:rPr sz="3550" spc="-165" dirty="0">
                <a:latin typeface="Times New Roman"/>
                <a:cs typeface="Times New Roman"/>
              </a:rPr>
              <a:t> </a:t>
            </a:r>
            <a:r>
              <a:rPr sz="3550" spc="-70" dirty="0">
                <a:latin typeface="Times New Roman"/>
                <a:cs typeface="Times New Roman"/>
              </a:rPr>
              <a:t>fluorescence</a:t>
            </a:r>
            <a:r>
              <a:rPr sz="3550" spc="-150" dirty="0">
                <a:latin typeface="Times New Roman"/>
                <a:cs typeface="Times New Roman"/>
              </a:rPr>
              <a:t> </a:t>
            </a:r>
            <a:r>
              <a:rPr sz="3550" spc="-20" dirty="0">
                <a:latin typeface="Times New Roman"/>
                <a:cs typeface="Times New Roman"/>
              </a:rPr>
              <a:t>signatwe</a:t>
            </a:r>
            <a:r>
              <a:rPr sz="3550" spc="-204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of</a:t>
            </a:r>
            <a:r>
              <a:rPr sz="3550" spc="-50" dirty="0">
                <a:latin typeface="Times New Roman"/>
                <a:cs typeface="Times New Roman"/>
              </a:rPr>
              <a:t> </a:t>
            </a:r>
            <a:r>
              <a:rPr sz="3550" spc="-75" dirty="0">
                <a:latin typeface="Times New Roman"/>
                <a:cs typeface="Times New Roman"/>
              </a:rPr>
              <a:t>each</a:t>
            </a:r>
            <a:r>
              <a:rPr sz="3550" spc="-150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8agment</a:t>
            </a:r>
            <a:r>
              <a:rPr sz="3550" spc="100" dirty="0">
                <a:latin typeface="Times New Roman"/>
                <a:cs typeface="Times New Roman"/>
              </a:rPr>
              <a:t> </a:t>
            </a:r>
            <a:r>
              <a:rPr sz="3550" spc="-135" dirty="0">
                <a:latin typeface="Times New Roman"/>
                <a:cs typeface="Times New Roman"/>
              </a:rPr>
              <a:t>was</a:t>
            </a:r>
            <a:r>
              <a:rPr sz="3550" spc="-90" dirty="0">
                <a:latin typeface="Times New Roman"/>
                <a:cs typeface="Times New Roman"/>
              </a:rPr>
              <a:t> </a:t>
            </a:r>
            <a:r>
              <a:rPr sz="3550" spc="-65" dirty="0">
                <a:latin typeface="Times New Roman"/>
                <a:cs typeface="Times New Roman"/>
              </a:rPr>
              <a:t>then</a:t>
            </a:r>
            <a:r>
              <a:rPr sz="3550" spc="-160" dirty="0">
                <a:latin typeface="Times New Roman"/>
                <a:cs typeface="Times New Roman"/>
              </a:rPr>
              <a:t> </a:t>
            </a:r>
            <a:r>
              <a:rPr sz="3550" spc="-45" dirty="0">
                <a:latin typeface="Times New Roman"/>
                <a:cs typeface="Times New Roman"/>
              </a:rPr>
              <a:t>sent</a:t>
            </a:r>
            <a:r>
              <a:rPr sz="3550" spc="-145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to</a:t>
            </a:r>
            <a:r>
              <a:rPr sz="3550" spc="-225" dirty="0">
                <a:latin typeface="Times New Roman"/>
                <a:cs typeface="Times New Roman"/>
              </a:rPr>
              <a:t> </a:t>
            </a:r>
            <a:r>
              <a:rPr sz="3550" spc="-50" dirty="0">
                <a:latin typeface="Times New Roman"/>
                <a:cs typeface="Times New Roman"/>
              </a:rPr>
              <a:t>a 	</a:t>
            </a:r>
            <a:r>
              <a:rPr sz="3500" spc="-25" dirty="0">
                <a:latin typeface="Times New Roman"/>
                <a:cs typeface="Times New Roman"/>
              </a:rPr>
              <a:t>computer</a:t>
            </a:r>
            <a:r>
              <a:rPr sz="3500" spc="20" dirty="0">
                <a:latin typeface="Times New Roman"/>
                <a:cs typeface="Times New Roman"/>
              </a:rPr>
              <a:t> </a:t>
            </a:r>
            <a:r>
              <a:rPr sz="3500" spc="-65" dirty="0">
                <a:latin typeface="Times New Roman"/>
                <a:cs typeface="Times New Roman"/>
              </a:rPr>
              <a:t>where</a:t>
            </a:r>
            <a:r>
              <a:rPr sz="3500" spc="-10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the</a:t>
            </a:r>
            <a:r>
              <a:rPr sz="3500" spc="-125" dirty="0">
                <a:latin typeface="Times New Roman"/>
                <a:cs typeface="Times New Roman"/>
              </a:rPr>
              <a:t> </a:t>
            </a:r>
            <a:r>
              <a:rPr sz="3500" spc="70" dirty="0">
                <a:latin typeface="Times New Roman"/>
                <a:cs typeface="Times New Roman"/>
              </a:rPr>
              <a:t>softwce</a:t>
            </a:r>
            <a:r>
              <a:rPr sz="3500" spc="45" dirty="0">
                <a:latin typeface="Times New Roman"/>
                <a:cs typeface="Times New Roman"/>
              </a:rPr>
              <a:t> </a:t>
            </a:r>
            <a:r>
              <a:rPr sz="3500" spc="-20" dirty="0">
                <a:latin typeface="Times New Roman"/>
                <a:cs typeface="Times New Roman"/>
              </a:rPr>
              <a:t>was</a:t>
            </a:r>
            <a:r>
              <a:rPr sz="3500" spc="-90" dirty="0">
                <a:latin typeface="Times New Roman"/>
                <a:cs typeface="Times New Roman"/>
              </a:rPr>
              <a:t> </a:t>
            </a:r>
            <a:r>
              <a:rPr sz="3500" spc="-35" dirty="0">
                <a:latin typeface="Times New Roman"/>
                <a:cs typeface="Times New Roman"/>
              </a:rPr>
              <a:t>trained</a:t>
            </a:r>
            <a:r>
              <a:rPr sz="3500" spc="-9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to</a:t>
            </a:r>
            <a:r>
              <a:rPr sz="3500" spc="-185" dirty="0">
                <a:latin typeface="Times New Roman"/>
                <a:cs typeface="Times New Roman"/>
              </a:rPr>
              <a:t> </a:t>
            </a:r>
            <a:r>
              <a:rPr sz="3500" spc="-30" dirty="0">
                <a:latin typeface="Times New Roman"/>
                <a:cs typeface="Times New Roman"/>
              </a:rPr>
              <a:t>perform</a:t>
            </a:r>
            <a:r>
              <a:rPr sz="3500" spc="-75" dirty="0">
                <a:latin typeface="Times New Roman"/>
                <a:cs typeface="Times New Roman"/>
              </a:rPr>
              <a:t> </a:t>
            </a:r>
            <a:r>
              <a:rPr sz="3500" spc="-20" dirty="0">
                <a:latin typeface="Times New Roman"/>
                <a:cs typeface="Times New Roman"/>
              </a:rPr>
              <a:t>base 	</a:t>
            </a:r>
            <a:r>
              <a:rPr sz="3550" spc="-10" dirty="0">
                <a:latin typeface="Times New Roman"/>
                <a:cs typeface="Times New Roman"/>
              </a:rPr>
              <a:t>calling.</a:t>
            </a:r>
            <a:endParaRPr sz="3550">
              <a:latin typeface="Times New Roman"/>
              <a:cs typeface="Times New Roman"/>
            </a:endParaRPr>
          </a:p>
          <a:p>
            <a:pPr>
              <a:spcBef>
                <a:spcPts val="2695"/>
              </a:spcBef>
              <a:buFont typeface="Cambria"/>
              <a:buChar char="•"/>
            </a:pPr>
            <a:endParaRPr sz="3550">
              <a:latin typeface="Times New Roman"/>
              <a:cs typeface="Times New Roman"/>
            </a:endParaRPr>
          </a:p>
          <a:p>
            <a:pPr marL="335280" marR="150495" indent="-315595">
              <a:lnSpc>
                <a:spcPts val="3700"/>
              </a:lnSpc>
              <a:buChar char="•"/>
              <a:tabLst>
                <a:tab pos="344805" algn="l"/>
              </a:tabLst>
            </a:pPr>
            <a:r>
              <a:rPr sz="3500" dirty="0">
                <a:latin typeface="Times New Roman"/>
                <a:cs typeface="Times New Roman"/>
              </a:rPr>
              <a:t>The</a:t>
            </a:r>
            <a:r>
              <a:rPr sz="3500" spc="-220" dirty="0">
                <a:latin typeface="Times New Roman"/>
                <a:cs typeface="Times New Roman"/>
              </a:rPr>
              <a:t> </a:t>
            </a:r>
            <a:r>
              <a:rPr sz="3500" spc="-40" dirty="0">
                <a:latin typeface="Times New Roman"/>
                <a:cs typeface="Times New Roman"/>
              </a:rPr>
              <a:t>dye-</a:t>
            </a:r>
            <a:r>
              <a:rPr sz="3500" spc="-35" dirty="0">
                <a:latin typeface="Times New Roman"/>
                <a:cs typeface="Times New Roman"/>
              </a:rPr>
              <a:t>terminator</a:t>
            </a:r>
            <a:r>
              <a:rPr sz="3500" spc="-210" dirty="0">
                <a:latin typeface="Times New Roman"/>
                <a:cs typeface="Times New Roman"/>
              </a:rPr>
              <a:t> </a:t>
            </a:r>
            <a:r>
              <a:rPr sz="3500" spc="-45" dirty="0">
                <a:latin typeface="Times New Roman"/>
                <a:cs typeface="Times New Roman"/>
              </a:rPr>
              <a:t>sequencing</a:t>
            </a:r>
            <a:r>
              <a:rPr sz="3500" dirty="0">
                <a:latin typeface="Times New Roman"/>
                <a:cs typeface="Times New Roman"/>
              </a:rPr>
              <a:t> </a:t>
            </a:r>
            <a:r>
              <a:rPr sz="3500" spc="-65" dirty="0">
                <a:latin typeface="Times New Roman"/>
                <a:cs typeface="Times New Roman"/>
              </a:rPr>
              <a:t>method,</a:t>
            </a:r>
            <a:r>
              <a:rPr sz="3500" spc="-85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along</a:t>
            </a:r>
            <a:r>
              <a:rPr sz="3500" spc="-50" dirty="0">
                <a:latin typeface="Times New Roman"/>
                <a:cs typeface="Times New Roman"/>
              </a:rPr>
              <a:t> </a:t>
            </a:r>
            <a:r>
              <a:rPr sz="3500" spc="-55" dirty="0">
                <a:latin typeface="Times New Roman"/>
                <a:cs typeface="Times New Roman"/>
              </a:rPr>
              <a:t>with</a:t>
            </a:r>
            <a:r>
              <a:rPr sz="3500" spc="-120" dirty="0">
                <a:latin typeface="Times New Roman"/>
                <a:cs typeface="Times New Roman"/>
              </a:rPr>
              <a:t> </a:t>
            </a:r>
            <a:r>
              <a:rPr sz="3500" spc="-70" dirty="0">
                <a:latin typeface="Times New Roman"/>
                <a:cs typeface="Times New Roman"/>
              </a:rPr>
              <a:t>automated 	high-</a:t>
            </a:r>
            <a:r>
              <a:rPr sz="3500" spc="-55" dirty="0">
                <a:latin typeface="Times New Roman"/>
                <a:cs typeface="Times New Roman"/>
              </a:rPr>
              <a:t>throughput</a:t>
            </a:r>
            <a:r>
              <a:rPr sz="3500" spc="-165" dirty="0">
                <a:latin typeface="Times New Roman"/>
                <a:cs typeface="Times New Roman"/>
              </a:rPr>
              <a:t> </a:t>
            </a:r>
            <a:r>
              <a:rPr sz="3500" spc="-85" dirty="0">
                <a:latin typeface="Times New Roman"/>
                <a:cs typeface="Times New Roman"/>
              </a:rPr>
              <a:t>DNA</a:t>
            </a:r>
            <a:r>
              <a:rPr sz="3500" spc="-135" dirty="0">
                <a:latin typeface="Times New Roman"/>
                <a:cs typeface="Times New Roman"/>
              </a:rPr>
              <a:t> </a:t>
            </a:r>
            <a:r>
              <a:rPr sz="3500" spc="-30" dirty="0">
                <a:latin typeface="Times New Roman"/>
                <a:cs typeface="Times New Roman"/>
              </a:rPr>
              <a:t>sequence</a:t>
            </a:r>
            <a:r>
              <a:rPr sz="3500" spc="-190" dirty="0">
                <a:latin typeface="Times New Roman"/>
                <a:cs typeface="Times New Roman"/>
              </a:rPr>
              <a:t> </a:t>
            </a:r>
            <a:r>
              <a:rPr sz="3500" spc="-30" dirty="0">
                <a:latin typeface="Times New Roman"/>
                <a:cs typeface="Times New Roman"/>
              </a:rPr>
              <a:t>analyzers,</a:t>
            </a:r>
            <a:r>
              <a:rPr sz="3500" spc="-14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is</a:t>
            </a:r>
            <a:r>
              <a:rPr sz="3500" spc="-185" dirty="0">
                <a:latin typeface="Times New Roman"/>
                <a:cs typeface="Times New Roman"/>
              </a:rPr>
              <a:t> </a:t>
            </a:r>
            <a:r>
              <a:rPr sz="3500" spc="-35" dirty="0">
                <a:latin typeface="Times New Roman"/>
                <a:cs typeface="Times New Roman"/>
              </a:rPr>
              <a:t>now</a:t>
            </a:r>
            <a:r>
              <a:rPr sz="3500" spc="45" dirty="0">
                <a:latin typeface="Times New Roman"/>
                <a:cs typeface="Times New Roman"/>
              </a:rPr>
              <a:t> </a:t>
            </a:r>
            <a:r>
              <a:rPr sz="3500" spc="-20" dirty="0">
                <a:latin typeface="Times New Roman"/>
                <a:cs typeface="Times New Roman"/>
              </a:rPr>
              <a:t>being</a:t>
            </a:r>
            <a:r>
              <a:rPr sz="3500" spc="40" dirty="0">
                <a:latin typeface="Times New Roman"/>
                <a:cs typeface="Times New Roman"/>
              </a:rPr>
              <a:t> </a:t>
            </a:r>
            <a:r>
              <a:rPr sz="3500" spc="-20" dirty="0">
                <a:latin typeface="Times New Roman"/>
                <a:cs typeface="Times New Roman"/>
              </a:rPr>
              <a:t>used 	</a:t>
            </a:r>
            <a:r>
              <a:rPr sz="3500" dirty="0">
                <a:latin typeface="Times New Roman"/>
                <a:cs typeface="Times New Roman"/>
              </a:rPr>
              <a:t>for</a:t>
            </a:r>
            <a:r>
              <a:rPr sz="3500" spc="-16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the</a:t>
            </a:r>
            <a:r>
              <a:rPr sz="3500" spc="-165" dirty="0">
                <a:latin typeface="Times New Roman"/>
                <a:cs typeface="Times New Roman"/>
              </a:rPr>
              <a:t> </a:t>
            </a:r>
            <a:r>
              <a:rPr sz="3500" spc="-35" dirty="0">
                <a:latin typeface="Times New Roman"/>
                <a:cs typeface="Times New Roman"/>
              </a:rPr>
              <a:t>vast</a:t>
            </a:r>
            <a:r>
              <a:rPr sz="3500" spc="-185" dirty="0">
                <a:latin typeface="Times New Roman"/>
                <a:cs typeface="Times New Roman"/>
              </a:rPr>
              <a:t> </a:t>
            </a:r>
            <a:r>
              <a:rPr sz="3500" spc="-50" dirty="0">
                <a:latin typeface="Times New Roman"/>
                <a:cs typeface="Times New Roman"/>
              </a:rPr>
              <a:t>majority</a:t>
            </a:r>
            <a:r>
              <a:rPr sz="3500" spc="-9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of</a:t>
            </a:r>
            <a:r>
              <a:rPr sz="3500" spc="-40" dirty="0">
                <a:latin typeface="Times New Roman"/>
                <a:cs typeface="Times New Roman"/>
              </a:rPr>
              <a:t> </a:t>
            </a:r>
            <a:r>
              <a:rPr sz="3500" spc="-45" dirty="0">
                <a:latin typeface="Times New Roman"/>
                <a:cs typeface="Times New Roman"/>
              </a:rPr>
              <a:t>sequencing</a:t>
            </a:r>
            <a:r>
              <a:rPr sz="3500" spc="-30" dirty="0">
                <a:latin typeface="Times New Roman"/>
                <a:cs typeface="Times New Roman"/>
              </a:rPr>
              <a:t> </a:t>
            </a:r>
            <a:r>
              <a:rPr sz="3500" spc="-10" dirty="0">
                <a:latin typeface="Times New Roman"/>
                <a:cs typeface="Times New Roman"/>
              </a:rPr>
              <a:t>projects.</a:t>
            </a:r>
            <a:endParaRPr sz="3500">
              <a:latin typeface="Times New Roman"/>
              <a:cs typeface="Times New Roman"/>
            </a:endParaRPr>
          </a:p>
          <a:p>
            <a:pPr>
              <a:spcBef>
                <a:spcPts val="2285"/>
              </a:spcBef>
              <a:buFont typeface="Cambria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340360" indent="-320040">
              <a:buChar char="•"/>
              <a:tabLst>
                <a:tab pos="340360" algn="l"/>
              </a:tabLst>
            </a:pPr>
            <a:r>
              <a:rPr sz="3450" dirty="0">
                <a:latin typeface="Times New Roman"/>
                <a:cs typeface="Times New Roman"/>
              </a:rPr>
              <a:t>set</a:t>
            </a:r>
            <a:r>
              <a:rPr sz="3450" spc="-110" dirty="0">
                <a:latin typeface="Times New Roman"/>
                <a:cs typeface="Times New Roman"/>
              </a:rPr>
              <a:t> </a:t>
            </a:r>
            <a:r>
              <a:rPr sz="3450" dirty="0">
                <a:latin typeface="Times New Roman"/>
                <a:cs typeface="Times New Roman"/>
              </a:rPr>
              <a:t>the</a:t>
            </a:r>
            <a:r>
              <a:rPr sz="3450" spc="-130" dirty="0">
                <a:latin typeface="Times New Roman"/>
                <a:cs typeface="Times New Roman"/>
              </a:rPr>
              <a:t> </a:t>
            </a:r>
            <a:r>
              <a:rPr sz="3450" spc="-25" dirty="0">
                <a:latin typeface="Times New Roman"/>
                <a:cs typeface="Times New Roman"/>
              </a:rPr>
              <a:t>stage</a:t>
            </a:r>
            <a:r>
              <a:rPr sz="3450" spc="-170" dirty="0">
                <a:latin typeface="Times New Roman"/>
                <a:cs typeface="Times New Roman"/>
              </a:rPr>
              <a:t> </a:t>
            </a:r>
            <a:r>
              <a:rPr sz="3450" dirty="0">
                <a:latin typeface="Times New Roman"/>
                <a:cs typeface="Times New Roman"/>
              </a:rPr>
              <a:t>for</a:t>
            </a:r>
            <a:r>
              <a:rPr sz="3450" spc="-90" dirty="0">
                <a:latin typeface="Times New Roman"/>
                <a:cs typeface="Times New Roman"/>
              </a:rPr>
              <a:t> </a:t>
            </a:r>
            <a:r>
              <a:rPr sz="3450" spc="-35" dirty="0">
                <a:latin typeface="Times New Roman"/>
                <a:cs typeface="Times New Roman"/>
              </a:rPr>
              <a:t>automated,</a:t>
            </a:r>
            <a:r>
              <a:rPr sz="3450" spc="30" dirty="0">
                <a:latin typeface="Times New Roman"/>
                <a:cs typeface="Times New Roman"/>
              </a:rPr>
              <a:t> </a:t>
            </a:r>
            <a:r>
              <a:rPr sz="3450" spc="-40" dirty="0">
                <a:latin typeface="Times New Roman"/>
                <a:cs typeface="Times New Roman"/>
              </a:rPr>
              <a:t>high-</a:t>
            </a:r>
            <a:r>
              <a:rPr sz="3450" spc="-30" dirty="0">
                <a:latin typeface="Times New Roman"/>
                <a:cs typeface="Times New Roman"/>
              </a:rPr>
              <a:t>throughput</a:t>
            </a:r>
            <a:r>
              <a:rPr sz="3450" spc="-170" dirty="0">
                <a:latin typeface="Times New Roman"/>
                <a:cs typeface="Times New Roman"/>
              </a:rPr>
              <a:t> </a:t>
            </a:r>
            <a:r>
              <a:rPr sz="3450" spc="-85" dirty="0">
                <a:latin typeface="Times New Roman"/>
                <a:cs typeface="Times New Roman"/>
              </a:rPr>
              <a:t>DNA</a:t>
            </a:r>
            <a:r>
              <a:rPr sz="3450" spc="-225" dirty="0">
                <a:latin typeface="Times New Roman"/>
                <a:cs typeface="Times New Roman"/>
              </a:rPr>
              <a:t> </a:t>
            </a:r>
            <a:r>
              <a:rPr sz="3450" spc="-10" dirty="0">
                <a:latin typeface="Times New Roman"/>
                <a:cs typeface="Times New Roman"/>
              </a:rPr>
              <a:t>sequencing.</a:t>
            </a:r>
            <a:endParaRPr sz="3450">
              <a:latin typeface="Times New Roman"/>
              <a:cs typeface="Times New Roman"/>
            </a:endParaRPr>
          </a:p>
        </p:txBody>
      </p:sp>
      <p:pic>
        <p:nvPicPr>
          <p:cNvPr id="3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27</a:t>
            </a:fld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96631" y="6591300"/>
            <a:ext cx="368300" cy="5588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71231" y="5080000"/>
            <a:ext cx="368300" cy="5588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745831" y="3581400"/>
            <a:ext cx="368300" cy="5588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720431" y="2070100"/>
            <a:ext cx="368300" cy="5588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348831" y="2679700"/>
            <a:ext cx="10985500" cy="54610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399631" y="5689600"/>
            <a:ext cx="10985500" cy="546100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4277971" y="1553877"/>
            <a:ext cx="5626100" cy="971550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marL="12700">
              <a:spcBef>
                <a:spcPts val="715"/>
              </a:spcBef>
            </a:pPr>
            <a:r>
              <a:rPr sz="2500" spc="-20" dirty="0">
                <a:solidFill>
                  <a:srgbClr val="0A0A0A"/>
                </a:solidFill>
                <a:latin typeface="Times New Roman"/>
                <a:cs typeface="Times New Roman"/>
              </a:rPr>
              <a:t>dye</a:t>
            </a:r>
            <a:r>
              <a:rPr sz="2500" spc="-114" dirty="0">
                <a:solidFill>
                  <a:srgbClr val="0A0A0A"/>
                </a:solidFill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label</a:t>
            </a:r>
            <a:endParaRPr sz="2500">
              <a:latin typeface="Times New Roman"/>
              <a:cs typeface="Times New Roman"/>
            </a:endParaRPr>
          </a:p>
          <a:p>
            <a:pPr marL="1751330">
              <a:spcBef>
                <a:spcPts val="650"/>
              </a:spcBef>
            </a:pPr>
            <a:r>
              <a:rPr sz="2650" u="heavy" spc="-45" dirty="0">
                <a:uFill>
                  <a:solidFill>
                    <a:srgbClr val="483B3B"/>
                  </a:solidFill>
                </a:uFill>
                <a:latin typeface="Times New Roman"/>
                <a:cs typeface="Times New Roman"/>
              </a:rPr>
              <a:t>clia›ntemñnat›on</a:t>
            </a:r>
            <a:r>
              <a:rPr sz="2650" u="heavy" spc="-15" dirty="0">
                <a:uFill>
                  <a:solidFill>
                    <a:srgbClr val="483B3B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650" u="heavy" spc="-50" dirty="0">
                <a:solidFill>
                  <a:srgbClr val="070707"/>
                </a:solidFill>
                <a:uFill>
                  <a:solidFill>
                    <a:srgbClr val="483B3B"/>
                  </a:solidFill>
                </a:uFill>
                <a:latin typeface="Times New Roman"/>
                <a:cs typeface="Times New Roman"/>
              </a:rPr>
              <a:t>with</a:t>
            </a:r>
            <a:r>
              <a:rPr sz="2650" u="heavy" spc="-100" dirty="0">
                <a:solidFill>
                  <a:srgbClr val="070707"/>
                </a:solidFill>
                <a:uFill>
                  <a:solidFill>
                    <a:srgbClr val="483B3B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650" u="heavy" spc="-70" dirty="0">
                <a:uFill>
                  <a:solidFill>
                    <a:srgbClr val="483B3B"/>
                  </a:solidFill>
                </a:uFill>
                <a:latin typeface="Times New Roman"/>
                <a:cs typeface="Times New Roman"/>
              </a:rPr>
              <a:t>ddGTF</a:t>
            </a:r>
            <a:endParaRPr sz="265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042111" y="3584927"/>
            <a:ext cx="3893820" cy="4406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spcBef>
                <a:spcPts val="120"/>
              </a:spcBef>
              <a:tabLst>
                <a:tab pos="2971800" algn="l"/>
              </a:tabLst>
            </a:pPr>
            <a:r>
              <a:rPr sz="2700" u="heavy" spc="-114" dirty="0">
                <a:uFill>
                  <a:solidFill>
                    <a:srgbClr val="443B3B"/>
                  </a:solidFill>
                </a:uFill>
                <a:latin typeface="Times New Roman"/>
                <a:cs typeface="Times New Roman"/>
              </a:rPr>
              <a:t>chain</a:t>
            </a:r>
            <a:r>
              <a:rPr sz="2700" u="heavy" spc="-175" dirty="0">
                <a:uFill>
                  <a:solidFill>
                    <a:srgbClr val="443B3B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700" u="heavy" spc="-85" dirty="0">
                <a:solidFill>
                  <a:srgbClr val="070707"/>
                </a:solidFill>
                <a:uFill>
                  <a:solidFill>
                    <a:srgbClr val="443B3B"/>
                  </a:solidFill>
                </a:uFill>
                <a:latin typeface="Times New Roman"/>
                <a:cs typeface="Times New Roman"/>
              </a:rPr>
              <a:t>termination</a:t>
            </a:r>
            <a:r>
              <a:rPr sz="2700" u="heavy" spc="60" dirty="0">
                <a:solidFill>
                  <a:srgbClr val="070707"/>
                </a:solidFill>
                <a:uFill>
                  <a:solidFill>
                    <a:srgbClr val="443B3B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700" u="heavy" spc="-25" dirty="0">
                <a:uFill>
                  <a:solidFill>
                    <a:srgbClr val="443B3B"/>
                  </a:solidFill>
                </a:uFill>
                <a:latin typeface="Times New Roman"/>
                <a:cs typeface="Times New Roman"/>
              </a:rPr>
              <a:t>th</a:t>
            </a:r>
            <a:r>
              <a:rPr sz="2700" u="heavy" dirty="0">
                <a:uFill>
                  <a:solidFill>
                    <a:srgbClr val="443B3B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2700" u="heavy" spc="-125" dirty="0">
                <a:solidFill>
                  <a:srgbClr val="070707"/>
                </a:solidFill>
                <a:uFill>
                  <a:solidFill>
                    <a:srgbClr val="443B3B"/>
                  </a:solidFill>
                </a:uFill>
                <a:latin typeface="Times New Roman"/>
                <a:cs typeface="Times New Roman"/>
              </a:rPr>
              <a:t>ddATF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326849" y="4023608"/>
            <a:ext cx="5567045" cy="7804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901065">
              <a:lnSpc>
                <a:spcPts val="2960"/>
              </a:lnSpc>
              <a:spcBef>
                <a:spcPts val="114"/>
              </a:spcBef>
            </a:pPr>
            <a:r>
              <a:rPr sz="2850" spc="-25" dirty="0">
                <a:latin typeface="Courier New"/>
                <a:cs typeface="Courier New"/>
              </a:rPr>
              <a:t>5'-</a:t>
            </a:r>
            <a:endParaRPr sz="2850">
              <a:latin typeface="Courier New"/>
              <a:cs typeface="Courier New"/>
            </a:endParaRPr>
          </a:p>
          <a:p>
            <a:pPr marL="12700">
              <a:lnSpc>
                <a:spcPts val="2960"/>
              </a:lnSpc>
              <a:tabLst>
                <a:tab pos="4819015" algn="l"/>
              </a:tabLst>
            </a:pPr>
            <a:r>
              <a:rPr sz="2850" spc="-265" dirty="0">
                <a:latin typeface="Courier New"/>
                <a:cs typeface="Courier New"/>
              </a:rPr>
              <a:t>3'-</a:t>
            </a:r>
            <a:r>
              <a:rPr sz="2850" spc="-275" dirty="0">
                <a:latin typeface="Courier New"/>
                <a:cs typeface="Courier New"/>
              </a:rPr>
              <a:t>GGAGACTTACAGGAAAGAGA</a:t>
            </a:r>
            <a:r>
              <a:rPr sz="2850" dirty="0">
                <a:latin typeface="Courier New"/>
                <a:cs typeface="Courier New"/>
              </a:rPr>
              <a:t>	</a:t>
            </a:r>
            <a:r>
              <a:rPr sz="2850" spc="-300" dirty="0">
                <a:latin typeface="Courier New"/>
                <a:cs typeface="Courier New"/>
              </a:rPr>
              <a:t>AGGA</a:t>
            </a:r>
            <a:endParaRPr sz="2850">
              <a:latin typeface="Courier New"/>
              <a:cs typeface="Courier New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429109" y="4023608"/>
            <a:ext cx="5041265" cy="7804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61315">
              <a:lnSpc>
                <a:spcPts val="2960"/>
              </a:lnSpc>
              <a:spcBef>
                <a:spcPts val="114"/>
              </a:spcBef>
            </a:pPr>
            <a:r>
              <a:rPr sz="2850" spc="-110" dirty="0">
                <a:latin typeface="Courier New"/>
                <a:cs typeface="Courier New"/>
              </a:rPr>
              <a:t>CTCCGG?</a:t>
            </a:r>
            <a:endParaRPr sz="2850">
              <a:latin typeface="Courier New"/>
              <a:cs typeface="Courier New"/>
            </a:endParaRPr>
          </a:p>
          <a:p>
            <a:pPr marL="12700">
              <a:lnSpc>
                <a:spcPts val="2960"/>
              </a:lnSpc>
            </a:pPr>
            <a:r>
              <a:rPr sz="2850" spc="-265" dirty="0">
                <a:latin typeface="Courier New"/>
                <a:cs typeface="Courier New"/>
              </a:rPr>
              <a:t>AGGAGGCCTACCATGAAGATCAAG-</a:t>
            </a:r>
            <a:r>
              <a:rPr sz="2850" spc="-290" dirty="0">
                <a:latin typeface="Courier New"/>
                <a:cs typeface="Courier New"/>
              </a:rPr>
              <a:t>5'</a:t>
            </a:r>
            <a:endParaRPr sz="2850">
              <a:latin typeface="Courier New"/>
              <a:cs typeface="Courier New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067723" y="5102401"/>
            <a:ext cx="3862070" cy="4330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spcBef>
                <a:spcPts val="120"/>
              </a:spcBef>
              <a:tabLst>
                <a:tab pos="756920" algn="l"/>
              </a:tabLst>
            </a:pPr>
            <a:r>
              <a:rPr sz="2650" u="heavy" spc="-25" dirty="0">
                <a:uFill>
                  <a:solidFill>
                    <a:srgbClr val="443B38"/>
                  </a:solidFill>
                </a:uFill>
                <a:latin typeface="Times New Roman"/>
                <a:cs typeface="Times New Roman"/>
              </a:rPr>
              <a:t>chs</a:t>
            </a:r>
            <a:r>
              <a:rPr sz="2650" u="heavy" dirty="0">
                <a:uFill>
                  <a:solidFill>
                    <a:srgbClr val="443B38"/>
                  </a:solidFill>
                </a:uFill>
                <a:latin typeface="Times New Roman"/>
                <a:cs typeface="Times New Roman"/>
              </a:rPr>
              <a:t>	termñation</a:t>
            </a:r>
            <a:r>
              <a:rPr sz="2650" u="heavy" spc="90" dirty="0">
                <a:uFill>
                  <a:solidFill>
                    <a:srgbClr val="443B38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650" u="heavy" spc="-50" dirty="0">
                <a:solidFill>
                  <a:srgbClr val="0A0A0A"/>
                </a:solidFill>
                <a:uFill>
                  <a:solidFill>
                    <a:srgbClr val="443B38"/>
                  </a:solidFill>
                </a:uFill>
                <a:latin typeface="Times New Roman"/>
                <a:cs typeface="Times New Roman"/>
              </a:rPr>
              <a:t>with</a:t>
            </a:r>
            <a:r>
              <a:rPr sz="2650" u="heavy" spc="-114" dirty="0">
                <a:solidFill>
                  <a:srgbClr val="0A0A0A"/>
                </a:solidFill>
                <a:uFill>
                  <a:solidFill>
                    <a:srgbClr val="443B38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650" u="heavy" spc="-60" dirty="0">
                <a:solidFill>
                  <a:srgbClr val="0A0A0A"/>
                </a:solidFill>
                <a:uFill>
                  <a:solidFill>
                    <a:srgbClr val="443B38"/>
                  </a:solidFill>
                </a:uFill>
                <a:latin typeface="Times New Roman"/>
                <a:cs typeface="Times New Roman"/>
              </a:rPr>
              <a:t>ddTTP</a:t>
            </a:r>
            <a:endParaRPr sz="265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087641" y="6607175"/>
            <a:ext cx="3899535" cy="4254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  <a:tabLst>
                <a:tab pos="2971165" algn="l"/>
              </a:tabLst>
            </a:pPr>
            <a:r>
              <a:rPr sz="2600" spc="-105" dirty="0">
                <a:latin typeface="Cambria"/>
                <a:cs typeface="Cambria"/>
              </a:rPr>
              <a:t>c</a:t>
            </a:r>
            <a:r>
              <a:rPr sz="2600" u="heavy" spc="-105" dirty="0">
                <a:uFill>
                  <a:solidFill>
                    <a:srgbClr val="443B3B"/>
                  </a:solidFill>
                </a:uFill>
                <a:latin typeface="Cambria"/>
                <a:cs typeface="Cambria"/>
              </a:rPr>
              <a:t>hainte</a:t>
            </a:r>
            <a:r>
              <a:rPr sz="2600" u="heavy" spc="-220" dirty="0">
                <a:uFill>
                  <a:solidFill>
                    <a:srgbClr val="443B3B"/>
                  </a:solidFill>
                </a:uFill>
                <a:latin typeface="Cambria"/>
                <a:cs typeface="Cambria"/>
              </a:rPr>
              <a:t> </a:t>
            </a:r>
            <a:r>
              <a:rPr sz="2600" u="heavy" spc="-185" dirty="0">
                <a:uFill>
                  <a:solidFill>
                    <a:srgbClr val="443B3B"/>
                  </a:solidFill>
                </a:uFill>
                <a:latin typeface="Cambria"/>
                <a:cs typeface="Cambria"/>
              </a:rPr>
              <a:t>rmination</a:t>
            </a:r>
            <a:r>
              <a:rPr sz="2600" u="heavy" spc="160" dirty="0">
                <a:uFill>
                  <a:solidFill>
                    <a:srgbClr val="443B3B"/>
                  </a:solidFill>
                </a:uFill>
                <a:latin typeface="Cambria"/>
                <a:cs typeface="Cambria"/>
              </a:rPr>
              <a:t> </a:t>
            </a:r>
            <a:r>
              <a:rPr sz="2600" u="heavy" spc="-25" dirty="0">
                <a:uFill>
                  <a:solidFill>
                    <a:srgbClr val="443B3B"/>
                  </a:solidFill>
                </a:uFill>
                <a:latin typeface="Cambria"/>
                <a:cs typeface="Cambria"/>
              </a:rPr>
              <a:t>th</a:t>
            </a:r>
            <a:r>
              <a:rPr sz="2600" u="heavy" dirty="0">
                <a:uFill>
                  <a:solidFill>
                    <a:srgbClr val="443B3B"/>
                  </a:solidFill>
                </a:uFill>
                <a:latin typeface="Cambria"/>
                <a:cs typeface="Cambria"/>
              </a:rPr>
              <a:t>	</a:t>
            </a:r>
            <a:r>
              <a:rPr sz="2600" u="heavy" spc="-25" dirty="0">
                <a:uFill>
                  <a:solidFill>
                    <a:srgbClr val="443B3B"/>
                  </a:solidFill>
                </a:uFill>
                <a:latin typeface="Cambria"/>
                <a:cs typeface="Cambria"/>
              </a:rPr>
              <a:t>ddCTP</a:t>
            </a:r>
            <a:endParaRPr sz="2600">
              <a:latin typeface="Cambria"/>
              <a:cs typeface="Cambri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377061" y="7027333"/>
            <a:ext cx="5559425" cy="7874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901065">
              <a:lnSpc>
                <a:spcPts val="2990"/>
              </a:lnSpc>
              <a:spcBef>
                <a:spcPts val="114"/>
              </a:spcBef>
            </a:pPr>
            <a:r>
              <a:rPr sz="2900" spc="-25" dirty="0">
                <a:solidFill>
                  <a:srgbClr val="0E0E0E"/>
                </a:solidFill>
                <a:latin typeface="Courier New"/>
                <a:cs typeface="Courier New"/>
              </a:rPr>
              <a:t>5'-</a:t>
            </a:r>
            <a:endParaRPr sz="2900">
              <a:latin typeface="Courier New"/>
              <a:cs typeface="Courier New"/>
            </a:endParaRPr>
          </a:p>
          <a:p>
            <a:pPr marL="12700">
              <a:lnSpc>
                <a:spcPts val="2990"/>
              </a:lnSpc>
            </a:pPr>
            <a:r>
              <a:rPr sz="2900" spc="-305" dirty="0">
                <a:latin typeface="Courier New"/>
                <a:cs typeface="Courier New"/>
              </a:rPr>
              <a:t>3'-</a:t>
            </a:r>
            <a:r>
              <a:rPr sz="2900" spc="-315" dirty="0">
                <a:latin typeface="Courier New"/>
                <a:cs typeface="Courier New"/>
              </a:rPr>
              <a:t>GGAGACTTA€AGGAAAGAGATITAGGA</a:t>
            </a:r>
            <a:endParaRPr sz="2900">
              <a:latin typeface="Courier New"/>
              <a:cs typeface="Courier New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457065" y="7027333"/>
            <a:ext cx="786130" cy="78740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34925" marR="5080" indent="-22860">
              <a:lnSpc>
                <a:spcPct val="71800"/>
              </a:lnSpc>
              <a:spcBef>
                <a:spcPts val="1095"/>
              </a:spcBef>
            </a:pPr>
            <a:r>
              <a:rPr sz="2900" spc="-600" dirty="0">
                <a:solidFill>
                  <a:srgbClr val="0C0C0C"/>
                </a:solidFill>
                <a:latin typeface="Courier New"/>
                <a:cs typeface="Courier New"/>
              </a:rPr>
              <a:t>TC’' </a:t>
            </a:r>
            <a:r>
              <a:rPr sz="2900" spc="-325" dirty="0">
                <a:latin typeface="Courier New"/>
                <a:cs typeface="Courier New"/>
              </a:rPr>
              <a:t>AGGA</a:t>
            </a:r>
            <a:endParaRPr sz="2900">
              <a:latin typeface="Courier New"/>
              <a:cs typeface="Courier New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755359" y="7344833"/>
            <a:ext cx="3714750" cy="4699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spcBef>
                <a:spcPts val="114"/>
              </a:spcBef>
            </a:pPr>
            <a:r>
              <a:rPr sz="2900" spc="-305" dirty="0">
                <a:latin typeface="Courier New"/>
                <a:cs typeface="Courier New"/>
              </a:rPr>
              <a:t>CTACCATGAAGATCAAG-</a:t>
            </a:r>
            <a:r>
              <a:rPr sz="2900" spc="-330" dirty="0">
                <a:latin typeface="Courier New"/>
                <a:cs typeface="Courier New"/>
              </a:rPr>
              <a:t>5'</a:t>
            </a:r>
            <a:endParaRPr sz="2900">
              <a:latin typeface="Courier New"/>
              <a:cs typeface="Courier New"/>
            </a:endParaRPr>
          </a:p>
        </p:txBody>
      </p:sp>
      <p:pic>
        <p:nvPicPr>
          <p:cNvPr id="1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Footer Placeholder 17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28</a:t>
            </a:fld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64931" y="2286000"/>
            <a:ext cx="1612900" cy="49276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11631" y="2286000"/>
            <a:ext cx="1600200" cy="49276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308431" y="1562100"/>
            <a:ext cx="1028700" cy="6477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272559" y="1831975"/>
            <a:ext cx="1332865" cy="4254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  <a:tabLst>
                <a:tab pos="386080" algn="l"/>
                <a:tab pos="744855" algn="l"/>
                <a:tab pos="1116965" algn="l"/>
              </a:tabLst>
            </a:pPr>
            <a:r>
              <a:rPr sz="2600" spc="-50" dirty="0">
                <a:solidFill>
                  <a:srgbClr val="131313"/>
                </a:solidFill>
                <a:latin typeface="Cambria"/>
                <a:cs typeface="Cambria"/>
              </a:rPr>
              <a:t>G</a:t>
            </a:r>
            <a:r>
              <a:rPr sz="2600" dirty="0">
                <a:solidFill>
                  <a:srgbClr val="131313"/>
                </a:solidFill>
                <a:latin typeface="Cambria"/>
                <a:cs typeface="Cambria"/>
              </a:rPr>
              <a:t>	</a:t>
            </a:r>
            <a:r>
              <a:rPr sz="2600" spc="-50" dirty="0">
                <a:latin typeface="Cambria"/>
                <a:cs typeface="Cambria"/>
              </a:rPr>
              <a:t>A</a:t>
            </a:r>
            <a:r>
              <a:rPr sz="2600" dirty="0">
                <a:latin typeface="Cambria"/>
                <a:cs typeface="Cambria"/>
              </a:rPr>
              <a:t>	</a:t>
            </a:r>
            <a:r>
              <a:rPr sz="2600" spc="-50" dirty="0">
                <a:solidFill>
                  <a:srgbClr val="0A0A0A"/>
                </a:solidFill>
                <a:latin typeface="Cambria"/>
                <a:cs typeface="Cambria"/>
              </a:rPr>
              <a:t>T</a:t>
            </a:r>
            <a:r>
              <a:rPr sz="2600" dirty="0">
                <a:solidFill>
                  <a:srgbClr val="0A0A0A"/>
                </a:solidFill>
                <a:latin typeface="Cambria"/>
                <a:cs typeface="Cambria"/>
              </a:rPr>
              <a:t>	</a:t>
            </a:r>
            <a:r>
              <a:rPr sz="2600" spc="80" dirty="0">
                <a:latin typeface="Cambria"/>
                <a:cs typeface="Cambria"/>
              </a:rPr>
              <a:t>C</a:t>
            </a:r>
            <a:endParaRPr sz="2600">
              <a:latin typeface="Cambria"/>
              <a:cs typeface="Cambr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62566" y="7128227"/>
            <a:ext cx="4371340" cy="1057910"/>
          </a:xfrm>
          <a:prstGeom prst="rect">
            <a:avLst/>
          </a:prstGeom>
        </p:spPr>
        <p:txBody>
          <a:bodyPr vert="horz" wrap="square" lIns="0" tIns="106045" rIns="0" bIns="0" rtlCol="0">
            <a:spAutoFit/>
          </a:bodyPr>
          <a:lstStyle/>
          <a:p>
            <a:pPr marL="12065" marR="5080" algn="ctr">
              <a:lnSpc>
                <a:spcPct val="78000"/>
              </a:lnSpc>
              <a:spcBef>
                <a:spcPts val="835"/>
              </a:spcBef>
            </a:pPr>
            <a:r>
              <a:rPr sz="2700" spc="-195" dirty="0">
                <a:solidFill>
                  <a:srgbClr val="080808"/>
                </a:solidFill>
                <a:latin typeface="Courier New"/>
                <a:cs typeface="Courier New"/>
              </a:rPr>
              <a:t>Here's</a:t>
            </a:r>
            <a:r>
              <a:rPr sz="2700" spc="-215" dirty="0">
                <a:solidFill>
                  <a:srgbClr val="080808"/>
                </a:solidFill>
                <a:latin typeface="Courier New"/>
                <a:cs typeface="Courier New"/>
              </a:rPr>
              <a:t> </a:t>
            </a:r>
            <a:r>
              <a:rPr sz="2700" spc="-165" dirty="0">
                <a:solidFill>
                  <a:srgbClr val="080808"/>
                </a:solidFill>
                <a:latin typeface="Courier New"/>
                <a:cs typeface="Courier New"/>
              </a:rPr>
              <a:t>what</a:t>
            </a:r>
            <a:r>
              <a:rPr sz="2700" spc="-215" dirty="0">
                <a:solidFill>
                  <a:srgbClr val="080808"/>
                </a:solidFill>
                <a:latin typeface="Courier New"/>
                <a:cs typeface="Courier New"/>
              </a:rPr>
              <a:t> </a:t>
            </a:r>
            <a:r>
              <a:rPr sz="2700" spc="-245" dirty="0">
                <a:latin typeface="Courier New"/>
                <a:cs typeface="Courier New"/>
              </a:rPr>
              <a:t>the</a:t>
            </a:r>
            <a:r>
              <a:rPr sz="2700" spc="-165" dirty="0">
                <a:latin typeface="Courier New"/>
                <a:cs typeface="Courier New"/>
              </a:rPr>
              <a:t> </a:t>
            </a:r>
            <a:r>
              <a:rPr sz="2700" spc="-215" dirty="0">
                <a:latin typeface="Courier New"/>
                <a:cs typeface="Courier New"/>
              </a:rPr>
              <a:t>products </a:t>
            </a:r>
            <a:r>
              <a:rPr sz="2700" spc="-200" dirty="0">
                <a:latin typeface="Courier New"/>
                <a:cs typeface="Courier New"/>
              </a:rPr>
              <a:t>would</a:t>
            </a:r>
            <a:r>
              <a:rPr sz="2700" spc="-190" dirty="0">
                <a:latin typeface="Courier New"/>
                <a:cs typeface="Courier New"/>
              </a:rPr>
              <a:t> </a:t>
            </a:r>
            <a:r>
              <a:rPr sz="2700" spc="-220" dirty="0">
                <a:latin typeface="Courier New"/>
                <a:cs typeface="Courier New"/>
              </a:rPr>
              <a:t>look</a:t>
            </a:r>
            <a:r>
              <a:rPr sz="2700" spc="-204" dirty="0">
                <a:latin typeface="Courier New"/>
                <a:cs typeface="Courier New"/>
              </a:rPr>
              <a:t> </a:t>
            </a:r>
            <a:r>
              <a:rPr sz="2700" spc="-195" dirty="0">
                <a:latin typeface="Courier New"/>
                <a:cs typeface="Courier New"/>
              </a:rPr>
              <a:t>like</a:t>
            </a:r>
            <a:r>
              <a:rPr sz="2700" spc="-160" dirty="0">
                <a:latin typeface="Courier New"/>
                <a:cs typeface="Courier New"/>
              </a:rPr>
              <a:t> </a:t>
            </a:r>
            <a:r>
              <a:rPr sz="2700" spc="-25" dirty="0">
                <a:latin typeface="Courier New"/>
                <a:cs typeface="Courier New"/>
              </a:rPr>
              <a:t>in </a:t>
            </a:r>
            <a:r>
              <a:rPr sz="2500" spc="-75" dirty="0">
                <a:solidFill>
                  <a:srgbClr val="070707"/>
                </a:solidFill>
                <a:latin typeface="Courier New"/>
                <a:cs typeface="Courier New"/>
              </a:rPr>
              <a:t>separate</a:t>
            </a:r>
            <a:r>
              <a:rPr sz="2500" spc="-175" dirty="0">
                <a:solidFill>
                  <a:srgbClr val="070707"/>
                </a:solidFill>
                <a:latin typeface="Courier New"/>
                <a:cs typeface="Courier New"/>
              </a:rPr>
              <a:t> </a:t>
            </a:r>
            <a:r>
              <a:rPr sz="2500" dirty="0">
                <a:latin typeface="Courier New"/>
                <a:cs typeface="Courier New"/>
              </a:rPr>
              <a:t>gel</a:t>
            </a:r>
            <a:r>
              <a:rPr sz="2500" spc="-155" dirty="0">
                <a:latin typeface="Courier New"/>
                <a:cs typeface="Courier New"/>
              </a:rPr>
              <a:t> </a:t>
            </a:r>
            <a:r>
              <a:rPr sz="2500" spc="-20" dirty="0">
                <a:solidFill>
                  <a:srgbClr val="080808"/>
                </a:solidFill>
                <a:latin typeface="Courier New"/>
                <a:cs typeface="Courier New"/>
              </a:rPr>
              <a:t>lanes.</a:t>
            </a:r>
            <a:endParaRPr sz="2500">
              <a:latin typeface="Courier New"/>
              <a:cs typeface="Courier New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134423" y="1146527"/>
            <a:ext cx="1332230" cy="4406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spcBef>
                <a:spcPts val="120"/>
              </a:spcBef>
              <a:tabLst>
                <a:tab pos="1130300" algn="l"/>
              </a:tabLst>
            </a:pPr>
            <a:r>
              <a:rPr sz="2700" i="0" spc="-25" dirty="0">
                <a:latin typeface="Courier New"/>
                <a:cs typeface="Courier New"/>
              </a:rPr>
              <a:t>GAT</a:t>
            </a:r>
            <a:r>
              <a:rPr sz="2700" i="0" dirty="0">
                <a:latin typeface="Courier New"/>
                <a:cs typeface="Courier New"/>
              </a:rPr>
              <a:t>	</a:t>
            </a:r>
            <a:r>
              <a:rPr sz="2700" i="0" spc="-85" dirty="0">
                <a:latin typeface="Courier New"/>
                <a:cs typeface="Courier New"/>
              </a:rPr>
              <a:t>C</a:t>
            </a:r>
            <a:endParaRPr sz="2700">
              <a:latin typeface="Courier New"/>
              <a:cs typeface="Courier New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109267" y="7128227"/>
            <a:ext cx="4375785" cy="10629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algn="ctr">
              <a:lnSpc>
                <a:spcPts val="2770"/>
              </a:lnSpc>
              <a:spcBef>
                <a:spcPts val="120"/>
              </a:spcBef>
            </a:pPr>
            <a:r>
              <a:rPr sz="2700" spc="-195" dirty="0">
                <a:solidFill>
                  <a:srgbClr val="080808"/>
                </a:solidFill>
                <a:latin typeface="Courier New"/>
                <a:cs typeface="Courier New"/>
              </a:rPr>
              <a:t>Here's </a:t>
            </a:r>
            <a:r>
              <a:rPr sz="2700" spc="-185" dirty="0">
                <a:solidFill>
                  <a:srgbClr val="080808"/>
                </a:solidFill>
                <a:latin typeface="Courier New"/>
                <a:cs typeface="Courier New"/>
              </a:rPr>
              <a:t>what</a:t>
            </a:r>
            <a:r>
              <a:rPr sz="2700" spc="-254" dirty="0">
                <a:solidFill>
                  <a:srgbClr val="080808"/>
                </a:solidFill>
                <a:latin typeface="Courier New"/>
                <a:cs typeface="Courier New"/>
              </a:rPr>
              <a:t> </a:t>
            </a:r>
            <a:r>
              <a:rPr sz="2700" spc="-245" dirty="0">
                <a:latin typeface="Courier New"/>
                <a:cs typeface="Courier New"/>
              </a:rPr>
              <a:t>the</a:t>
            </a:r>
            <a:r>
              <a:rPr sz="2700" spc="-165" dirty="0">
                <a:latin typeface="Courier New"/>
                <a:cs typeface="Courier New"/>
              </a:rPr>
              <a:t> </a:t>
            </a:r>
            <a:r>
              <a:rPr sz="2700" spc="-175" dirty="0">
                <a:latin typeface="Courier New"/>
                <a:cs typeface="Courier New"/>
              </a:rPr>
              <a:t>products</a:t>
            </a:r>
            <a:endParaRPr sz="2700">
              <a:latin typeface="Courier New"/>
              <a:cs typeface="Courier New"/>
            </a:endParaRPr>
          </a:p>
          <a:p>
            <a:pPr marL="37465" algn="ctr">
              <a:lnSpc>
                <a:spcPts val="2570"/>
              </a:lnSpc>
            </a:pPr>
            <a:r>
              <a:rPr sz="2900" spc="-355" dirty="0">
                <a:latin typeface="Courier New"/>
                <a:cs typeface="Courier New"/>
              </a:rPr>
              <a:t>would</a:t>
            </a:r>
            <a:r>
              <a:rPr sz="2900" spc="-220" dirty="0">
                <a:latin typeface="Courier New"/>
                <a:cs typeface="Courier New"/>
              </a:rPr>
              <a:t> </a:t>
            </a:r>
            <a:r>
              <a:rPr sz="2900" spc="-320" dirty="0">
                <a:latin typeface="Courier New"/>
                <a:cs typeface="Courier New"/>
              </a:rPr>
              <a:t>look</a:t>
            </a:r>
            <a:r>
              <a:rPr sz="2900" spc="-275" dirty="0">
                <a:latin typeface="Courier New"/>
                <a:cs typeface="Courier New"/>
              </a:rPr>
              <a:t> </a:t>
            </a:r>
            <a:r>
              <a:rPr sz="2900" spc="-370" dirty="0">
                <a:latin typeface="Courier New"/>
                <a:cs typeface="Courier New"/>
              </a:rPr>
              <a:t>like</a:t>
            </a:r>
            <a:r>
              <a:rPr sz="2900" spc="-160" dirty="0">
                <a:latin typeface="Courier New"/>
                <a:cs typeface="Courier New"/>
              </a:rPr>
              <a:t> </a:t>
            </a:r>
            <a:r>
              <a:rPr sz="2900" spc="-25" dirty="0">
                <a:latin typeface="Courier New"/>
                <a:cs typeface="Courier New"/>
              </a:rPr>
              <a:t>in</a:t>
            </a:r>
            <a:endParaRPr sz="2900">
              <a:latin typeface="Courier New"/>
              <a:cs typeface="Courier New"/>
            </a:endParaRPr>
          </a:p>
          <a:p>
            <a:pPr marR="132080" algn="ctr">
              <a:lnSpc>
                <a:spcPts val="2800"/>
              </a:lnSpc>
            </a:pPr>
            <a:r>
              <a:rPr sz="2700" spc="-25" dirty="0">
                <a:solidFill>
                  <a:srgbClr val="0A0A0A"/>
                </a:solidFill>
                <a:latin typeface="Courier New"/>
                <a:cs typeface="Courier New"/>
              </a:rPr>
              <a:t>a</a:t>
            </a:r>
            <a:r>
              <a:rPr sz="2700" spc="-425" dirty="0">
                <a:solidFill>
                  <a:srgbClr val="0A0A0A"/>
                </a:solidFill>
                <a:latin typeface="Courier New"/>
                <a:cs typeface="Courier New"/>
              </a:rPr>
              <a:t> </a:t>
            </a:r>
            <a:r>
              <a:rPr sz="2700" spc="-225" dirty="0">
                <a:latin typeface="Courier New"/>
                <a:cs typeface="Courier New"/>
              </a:rPr>
              <a:t>single</a:t>
            </a:r>
            <a:r>
              <a:rPr sz="2700" spc="-185" dirty="0">
                <a:latin typeface="Courier New"/>
                <a:cs typeface="Courier New"/>
              </a:rPr>
              <a:t> </a:t>
            </a:r>
            <a:r>
              <a:rPr sz="2700" spc="-155" dirty="0">
                <a:latin typeface="Courier New"/>
                <a:cs typeface="Courier New"/>
              </a:rPr>
              <a:t>gel</a:t>
            </a:r>
            <a:r>
              <a:rPr sz="2700" spc="-235" dirty="0">
                <a:latin typeface="Courier New"/>
                <a:cs typeface="Courier New"/>
              </a:rPr>
              <a:t> </a:t>
            </a:r>
            <a:r>
              <a:rPr sz="2700" spc="-10" dirty="0">
                <a:solidFill>
                  <a:srgbClr val="070707"/>
                </a:solidFill>
                <a:latin typeface="Courier New"/>
                <a:cs typeface="Courier New"/>
              </a:rPr>
              <a:t>lanes</a:t>
            </a:r>
            <a:endParaRPr sz="2700">
              <a:latin typeface="Courier New"/>
              <a:cs typeface="Courier New"/>
            </a:endParaRPr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Footer Placeholder 9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29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90331" y="838200"/>
            <a:ext cx="3594100" cy="7239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71336" y="581908"/>
            <a:ext cx="2931160" cy="9963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spcBef>
                <a:spcPts val="114"/>
              </a:spcBef>
              <a:tabLst>
                <a:tab pos="2359660" algn="l"/>
              </a:tabLst>
            </a:pPr>
            <a:r>
              <a:rPr sz="6350" spc="-10" dirty="0">
                <a:solidFill>
                  <a:srgbClr val="C60000"/>
                </a:solidFill>
              </a:rPr>
              <a:t>Needo</a:t>
            </a:r>
            <a:r>
              <a:rPr sz="6350" dirty="0">
                <a:solidFill>
                  <a:srgbClr val="C60000"/>
                </a:solidFill>
              </a:rPr>
              <a:t>	</a:t>
            </a:r>
            <a:r>
              <a:rPr sz="6350" spc="-480" dirty="0">
                <a:solidFill>
                  <a:srgbClr val="C30500"/>
                </a:solidFill>
              </a:rPr>
              <a:t>se</a:t>
            </a:r>
            <a:endParaRPr sz="6350"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5631118" y="2253899"/>
            <a:ext cx="13108494" cy="4655121"/>
          </a:xfrm>
          <a:prstGeom prst="rect">
            <a:avLst/>
          </a:prstGeom>
        </p:spPr>
        <p:txBody>
          <a:bodyPr vert="horz" wrap="square" lIns="0" tIns="68580" rIns="0" bIns="0" rtlCol="0">
            <a:spAutoFit/>
          </a:bodyPr>
          <a:lstStyle/>
          <a:p>
            <a:pPr marL="339090" marR="588010" indent="-327025">
              <a:lnSpc>
                <a:spcPts val="3700"/>
              </a:lnSpc>
              <a:spcBef>
                <a:spcPts val="540"/>
              </a:spcBef>
              <a:buChar char="•"/>
              <a:tabLst>
                <a:tab pos="339090" algn="l"/>
                <a:tab pos="342265" algn="l"/>
                <a:tab pos="2985770" algn="l"/>
                <a:tab pos="6082030" algn="l"/>
              </a:tabLst>
            </a:pPr>
            <a:r>
              <a:rPr dirty="0"/>
              <a:t>	</a:t>
            </a:r>
            <a:r>
              <a:rPr spc="-75" dirty="0"/>
              <a:t>Understanding</a:t>
            </a:r>
            <a:r>
              <a:rPr dirty="0"/>
              <a:t>	a</a:t>
            </a:r>
            <a:r>
              <a:rPr spc="-40" dirty="0"/>
              <a:t> </a:t>
            </a:r>
            <a:r>
              <a:rPr spc="-150" dirty="0"/>
              <a:t>particular</a:t>
            </a:r>
            <a:r>
              <a:rPr spc="35" dirty="0"/>
              <a:t> </a:t>
            </a:r>
            <a:r>
              <a:rPr spc="-25" dirty="0"/>
              <a:t>DNA</a:t>
            </a:r>
            <a:r>
              <a:rPr dirty="0"/>
              <a:t>	</a:t>
            </a:r>
            <a:r>
              <a:rPr spc="-165" dirty="0"/>
              <a:t>sequence</a:t>
            </a:r>
            <a:r>
              <a:rPr spc="25" dirty="0"/>
              <a:t> </a:t>
            </a:r>
            <a:r>
              <a:rPr spc="-90" dirty="0"/>
              <a:t>can</a:t>
            </a:r>
            <a:r>
              <a:rPr spc="-95" dirty="0"/>
              <a:t> </a:t>
            </a:r>
            <a:r>
              <a:rPr spc="-155" dirty="0"/>
              <a:t>shed </a:t>
            </a:r>
            <a:r>
              <a:rPr spc="-50" dirty="0"/>
              <a:t>light</a:t>
            </a:r>
            <a:r>
              <a:rPr spc="-114" dirty="0"/>
              <a:t> </a:t>
            </a:r>
            <a:r>
              <a:rPr spc="-35" dirty="0"/>
              <a:t>on</a:t>
            </a:r>
            <a:r>
              <a:rPr spc="-155" dirty="0"/>
              <a:t> </a:t>
            </a:r>
            <a:r>
              <a:rPr dirty="0"/>
              <a:t>a</a:t>
            </a:r>
            <a:r>
              <a:rPr spc="-160" dirty="0"/>
              <a:t> </a:t>
            </a:r>
            <a:r>
              <a:rPr spc="-110" dirty="0"/>
              <a:t>genetic</a:t>
            </a:r>
            <a:r>
              <a:rPr spc="-5" dirty="0"/>
              <a:t> </a:t>
            </a:r>
            <a:r>
              <a:rPr spc="-95" dirty="0"/>
              <a:t>condition</a:t>
            </a:r>
            <a:r>
              <a:rPr spc="5" dirty="0"/>
              <a:t> </a:t>
            </a:r>
            <a:r>
              <a:rPr spc="-165" dirty="0"/>
              <a:t>and</a:t>
            </a:r>
            <a:r>
              <a:rPr spc="-25" dirty="0"/>
              <a:t> </a:t>
            </a:r>
            <a:r>
              <a:rPr spc="-65" dirty="0"/>
              <a:t>offer</a:t>
            </a:r>
            <a:r>
              <a:rPr spc="-120" dirty="0"/>
              <a:t> </a:t>
            </a:r>
            <a:r>
              <a:rPr spc="-85" dirty="0"/>
              <a:t>hope</a:t>
            </a:r>
            <a:r>
              <a:rPr spc="-5" dirty="0"/>
              <a:t> </a:t>
            </a:r>
            <a:r>
              <a:rPr spc="-10" dirty="0"/>
              <a:t>for</a:t>
            </a:r>
            <a:r>
              <a:rPr spc="-25" dirty="0"/>
              <a:t> the </a:t>
            </a:r>
            <a:r>
              <a:rPr spc="-145" dirty="0"/>
              <a:t>eventual</a:t>
            </a:r>
            <a:r>
              <a:rPr spc="-10" dirty="0"/>
              <a:t> </a:t>
            </a:r>
            <a:r>
              <a:rPr spc="-135" dirty="0"/>
              <a:t>development</a:t>
            </a:r>
            <a:r>
              <a:rPr spc="125" dirty="0"/>
              <a:t> </a:t>
            </a:r>
            <a:r>
              <a:rPr dirty="0"/>
              <a:t>of</a:t>
            </a:r>
            <a:r>
              <a:rPr spc="15" dirty="0"/>
              <a:t> </a:t>
            </a:r>
            <a:r>
              <a:rPr spc="-100" dirty="0"/>
              <a:t>treatment.</a:t>
            </a:r>
          </a:p>
          <a:p>
            <a:pPr>
              <a:spcBef>
                <a:spcPts val="2715"/>
              </a:spcBef>
              <a:buFont typeface="Cambria"/>
              <a:buChar char="•"/>
            </a:pPr>
            <a:endParaRPr spc="-100" dirty="0"/>
          </a:p>
          <a:p>
            <a:pPr marL="339090" marR="29209" indent="-327025">
              <a:lnSpc>
                <a:spcPts val="3700"/>
              </a:lnSpc>
              <a:buChar char="•"/>
              <a:tabLst>
                <a:tab pos="339090" algn="l"/>
                <a:tab pos="360045" algn="l"/>
                <a:tab pos="7574280" algn="l"/>
              </a:tabLst>
            </a:pPr>
            <a:r>
              <a:rPr dirty="0"/>
              <a:t>	An</a:t>
            </a:r>
            <a:r>
              <a:rPr spc="-160" dirty="0"/>
              <a:t> </a:t>
            </a:r>
            <a:r>
              <a:rPr spc="-150" dirty="0"/>
              <a:t>alteration</a:t>
            </a:r>
            <a:r>
              <a:rPr dirty="0"/>
              <a:t> in</a:t>
            </a:r>
            <a:r>
              <a:rPr spc="-85" dirty="0"/>
              <a:t> </a:t>
            </a:r>
            <a:r>
              <a:rPr dirty="0"/>
              <a:t>a</a:t>
            </a:r>
            <a:r>
              <a:rPr spc="-135" dirty="0"/>
              <a:t> </a:t>
            </a:r>
            <a:r>
              <a:rPr spc="215" dirty="0"/>
              <a:t>DNA</a:t>
            </a:r>
            <a:r>
              <a:rPr spc="-95" dirty="0"/>
              <a:t> </a:t>
            </a:r>
            <a:r>
              <a:rPr spc="-150" dirty="0"/>
              <a:t>sequence</a:t>
            </a:r>
            <a:r>
              <a:rPr spc="145" dirty="0"/>
              <a:t> </a:t>
            </a:r>
            <a:r>
              <a:rPr spc="-45" dirty="0"/>
              <a:t>can</a:t>
            </a:r>
            <a:r>
              <a:rPr spc="100" dirty="0"/>
              <a:t> </a:t>
            </a:r>
            <a:r>
              <a:rPr spc="-75" dirty="0"/>
              <a:t>lead</a:t>
            </a:r>
            <a:r>
              <a:rPr spc="-50" dirty="0"/>
              <a:t> </a:t>
            </a:r>
            <a:r>
              <a:rPr spc="-100" dirty="0"/>
              <a:t>to</a:t>
            </a:r>
            <a:r>
              <a:rPr spc="-10" dirty="0"/>
              <a:t> </a:t>
            </a:r>
            <a:r>
              <a:rPr spc="-225" dirty="0"/>
              <a:t>an</a:t>
            </a:r>
            <a:r>
              <a:rPr spc="-220" dirty="0"/>
              <a:t> </a:t>
            </a:r>
            <a:r>
              <a:rPr spc="-110" dirty="0"/>
              <a:t>altered </a:t>
            </a:r>
            <a:r>
              <a:rPr spc="-45" dirty="0"/>
              <a:t>or</a:t>
            </a:r>
            <a:r>
              <a:rPr spc="-145" dirty="0"/>
              <a:t> </a:t>
            </a:r>
            <a:r>
              <a:rPr spc="-95" dirty="0"/>
              <a:t>non</a:t>
            </a:r>
            <a:r>
              <a:rPr spc="-90" dirty="0"/>
              <a:t> functional</a:t>
            </a:r>
            <a:r>
              <a:rPr spc="-35" dirty="0"/>
              <a:t> </a:t>
            </a:r>
            <a:r>
              <a:rPr spc="-120" dirty="0"/>
              <a:t>protein,</a:t>
            </a:r>
            <a:r>
              <a:rPr spc="25" dirty="0"/>
              <a:t> </a:t>
            </a:r>
            <a:r>
              <a:rPr spc="-204" dirty="0"/>
              <a:t>and</a:t>
            </a:r>
            <a:r>
              <a:rPr spc="-25" dirty="0"/>
              <a:t> </a:t>
            </a:r>
            <a:r>
              <a:rPr spc="-80" dirty="0"/>
              <a:t>hence</a:t>
            </a:r>
            <a:r>
              <a:rPr spc="-30" dirty="0"/>
              <a:t> </a:t>
            </a:r>
            <a:r>
              <a:rPr spc="-95" dirty="0"/>
              <a:t>to</a:t>
            </a:r>
            <a:r>
              <a:rPr spc="-90" dirty="0"/>
              <a:t> </a:t>
            </a:r>
            <a:r>
              <a:rPr spc="-50" dirty="0"/>
              <a:t>a</a:t>
            </a:r>
            <a:r>
              <a:rPr dirty="0"/>
              <a:t>	</a:t>
            </a:r>
            <a:r>
              <a:rPr spc="-10" dirty="0"/>
              <a:t>harmful </a:t>
            </a:r>
            <a:r>
              <a:rPr spc="-45" dirty="0"/>
              <a:t>effect</a:t>
            </a:r>
            <a:r>
              <a:rPr spc="60" dirty="0"/>
              <a:t> </a:t>
            </a:r>
            <a:r>
              <a:rPr spc="-45" dirty="0"/>
              <a:t>in</a:t>
            </a:r>
            <a:r>
              <a:rPr spc="-130" dirty="0"/>
              <a:t> </a:t>
            </a:r>
            <a:r>
              <a:rPr dirty="0"/>
              <a:t>a</a:t>
            </a:r>
            <a:r>
              <a:rPr spc="-130" dirty="0"/>
              <a:t> </a:t>
            </a:r>
            <a:r>
              <a:rPr spc="-145" dirty="0"/>
              <a:t>plant</a:t>
            </a:r>
            <a:r>
              <a:rPr spc="-40" dirty="0"/>
              <a:t> or</a:t>
            </a:r>
            <a:r>
              <a:rPr spc="-80" dirty="0"/>
              <a:t> </a:t>
            </a:r>
            <a:r>
              <a:rPr spc="-10" dirty="0"/>
              <a:t>animal.</a:t>
            </a:r>
          </a:p>
          <a:p>
            <a:pPr>
              <a:spcBef>
                <a:spcPts val="2715"/>
              </a:spcBef>
              <a:buFont typeface="Cambria"/>
              <a:buChar char="•"/>
            </a:pPr>
            <a:endParaRPr spc="-10" dirty="0"/>
          </a:p>
          <a:p>
            <a:pPr marL="337820" marR="5080" indent="-325755">
              <a:lnSpc>
                <a:spcPts val="3700"/>
              </a:lnSpc>
              <a:buChar char="•"/>
              <a:tabLst>
                <a:tab pos="344170" algn="l"/>
              </a:tabLst>
            </a:pPr>
            <a:r>
              <a:rPr spc="-25" dirty="0"/>
              <a:t>Simple</a:t>
            </a:r>
            <a:r>
              <a:rPr spc="-145" dirty="0"/>
              <a:t> </a:t>
            </a:r>
            <a:r>
              <a:rPr spc="-110" dirty="0"/>
              <a:t>point</a:t>
            </a:r>
            <a:r>
              <a:rPr spc="-20" dirty="0"/>
              <a:t> </a:t>
            </a:r>
            <a:r>
              <a:rPr spc="-155" dirty="0"/>
              <a:t>mutations</a:t>
            </a:r>
            <a:r>
              <a:rPr spc="-25" dirty="0"/>
              <a:t> </a:t>
            </a:r>
            <a:r>
              <a:rPr spc="-45" dirty="0"/>
              <a:t>can</a:t>
            </a:r>
            <a:r>
              <a:rPr spc="-75" dirty="0"/>
              <a:t> cause</a:t>
            </a:r>
            <a:r>
              <a:rPr spc="-80" dirty="0"/>
              <a:t> </a:t>
            </a:r>
            <a:r>
              <a:rPr spc="-160" dirty="0"/>
              <a:t>altered</a:t>
            </a:r>
            <a:r>
              <a:rPr spc="-25" dirty="0"/>
              <a:t> </a:t>
            </a:r>
            <a:r>
              <a:rPr spc="-140" dirty="0"/>
              <a:t>protein</a:t>
            </a:r>
            <a:r>
              <a:rPr spc="30" dirty="0"/>
              <a:t> </a:t>
            </a:r>
            <a:r>
              <a:rPr spc="-180" dirty="0"/>
              <a:t>shape 	</a:t>
            </a:r>
            <a:r>
              <a:rPr spc="-140" dirty="0"/>
              <a:t>and</a:t>
            </a:r>
            <a:r>
              <a:rPr spc="-40" dirty="0"/>
              <a:t> </a:t>
            </a:r>
            <a:r>
              <a:rPr spc="-10" dirty="0"/>
              <a:t>function.</a:t>
            </a:r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5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pic>
        <p:nvPicPr>
          <p:cNvPr id="3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30</a:t>
            </a:fld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010068" y="7621481"/>
            <a:ext cx="293370" cy="0"/>
          </a:xfrm>
          <a:custGeom>
            <a:avLst/>
            <a:gdLst/>
            <a:ahLst/>
            <a:cxnLst/>
            <a:rect l="l" t="t" r="r" b="b"/>
            <a:pathLst>
              <a:path w="293370">
                <a:moveTo>
                  <a:pt x="0" y="0"/>
                </a:moveTo>
                <a:lnTo>
                  <a:pt x="293369" y="0"/>
                </a:lnTo>
              </a:path>
            </a:pathLst>
          </a:custGeom>
          <a:ln w="3175">
            <a:solidFill>
              <a:srgbClr val="3434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61068" y="1069093"/>
            <a:ext cx="5213985" cy="6553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sz="4100" spc="-65" dirty="0"/>
              <a:t>Capillary</a:t>
            </a:r>
            <a:r>
              <a:rPr sz="4100" spc="-140" dirty="0"/>
              <a:t> </a:t>
            </a:r>
            <a:r>
              <a:rPr sz="4100" spc="-35" dirty="0"/>
              <a:t>electrophoresis</a:t>
            </a:r>
            <a:endParaRPr sz="4100"/>
          </a:p>
        </p:txBody>
      </p:sp>
      <p:sp>
        <p:nvSpPr>
          <p:cNvPr id="4" name="object 4"/>
          <p:cNvSpPr txBox="1"/>
          <p:nvPr/>
        </p:nvSpPr>
        <p:spPr>
          <a:xfrm>
            <a:off x="2930485" y="1727201"/>
            <a:ext cx="11624945" cy="7057701"/>
          </a:xfrm>
          <a:prstGeom prst="rect">
            <a:avLst/>
          </a:prstGeom>
        </p:spPr>
        <p:txBody>
          <a:bodyPr vert="horz" wrap="square" lIns="0" tIns="190500" rIns="0" bIns="0" rtlCol="0">
            <a:spAutoFit/>
          </a:bodyPr>
          <a:lstStyle/>
          <a:p>
            <a:pPr marL="326390" indent="-313690">
              <a:spcBef>
                <a:spcPts val="1500"/>
              </a:spcBef>
              <a:buChar char="•"/>
              <a:tabLst>
                <a:tab pos="326390" algn="l"/>
                <a:tab pos="2599055" algn="l"/>
              </a:tabLst>
            </a:pPr>
            <a:r>
              <a:rPr sz="3500" spc="-35" dirty="0">
                <a:latin typeface="Times New Roman"/>
                <a:cs typeface="Times New Roman"/>
              </a:rPr>
              <a:t>Swerdlow</a:t>
            </a:r>
            <a:r>
              <a:rPr sz="3500" spc="-114" dirty="0">
                <a:latin typeface="Times New Roman"/>
                <a:cs typeface="Times New Roman"/>
              </a:rPr>
              <a:t> </a:t>
            </a:r>
            <a:r>
              <a:rPr sz="3500" i="1" spc="-50" dirty="0">
                <a:latin typeface="Times New Roman"/>
                <a:cs typeface="Times New Roman"/>
              </a:rPr>
              <a:t>e</a:t>
            </a:r>
            <a:r>
              <a:rPr sz="3500" i="1" dirty="0">
                <a:latin typeface="Times New Roman"/>
                <a:cs typeface="Times New Roman"/>
              </a:rPr>
              <a:t>	</a:t>
            </a:r>
            <a:r>
              <a:rPr sz="3500" spc="60" dirty="0">
                <a:latin typeface="Times New Roman"/>
                <a:cs typeface="Times New Roman"/>
              </a:rPr>
              <a:t>at.,</a:t>
            </a:r>
            <a:r>
              <a:rPr sz="3500" spc="-80" dirty="0">
                <a:latin typeface="Times New Roman"/>
                <a:cs typeface="Times New Roman"/>
              </a:rPr>
              <a:t> </a:t>
            </a:r>
            <a:r>
              <a:rPr sz="3500" spc="-20" dirty="0">
                <a:latin typeface="Times New Roman"/>
                <a:cs typeface="Times New Roman"/>
              </a:rPr>
              <a:t>1990</a:t>
            </a:r>
            <a:endParaRPr sz="3500">
              <a:latin typeface="Times New Roman"/>
              <a:cs typeface="Times New Roman"/>
            </a:endParaRPr>
          </a:p>
          <a:p>
            <a:pPr marL="337820" marR="5080" indent="-325120">
              <a:lnSpc>
                <a:spcPct val="90500"/>
              </a:lnSpc>
              <a:spcBef>
                <a:spcPts val="1800"/>
              </a:spcBef>
              <a:buChar char="•"/>
              <a:tabLst>
                <a:tab pos="337820" algn="l"/>
                <a:tab pos="970280" algn="l"/>
                <a:tab pos="2936240" algn="l"/>
              </a:tabLst>
            </a:pPr>
            <a:r>
              <a:rPr sz="3500" spc="-60" dirty="0">
                <a:latin typeface="Times New Roman"/>
                <a:cs typeface="Times New Roman"/>
              </a:rPr>
              <a:t>Capillaries</a:t>
            </a:r>
            <a:r>
              <a:rPr sz="3500" spc="-70" dirty="0">
                <a:latin typeface="Times New Roman"/>
                <a:cs typeface="Times New Roman"/>
              </a:rPr>
              <a:t> </a:t>
            </a:r>
            <a:r>
              <a:rPr sz="3500" spc="-25" dirty="0">
                <a:latin typeface="Times New Roman"/>
                <a:cs typeface="Times New Roman"/>
              </a:rPr>
              <a:t>ce</a:t>
            </a:r>
            <a:r>
              <a:rPr sz="3500" dirty="0">
                <a:latin typeface="Times New Roman"/>
                <a:cs typeface="Times New Roman"/>
              </a:rPr>
              <a:t>	</a:t>
            </a:r>
            <a:r>
              <a:rPr sz="3500" spc="-35" dirty="0">
                <a:latin typeface="Times New Roman"/>
                <a:cs typeface="Times New Roman"/>
              </a:rPr>
              <a:t>small,</a:t>
            </a:r>
            <a:r>
              <a:rPr sz="3500" spc="-185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a</a:t>
            </a:r>
            <a:r>
              <a:rPr sz="3500" spc="-145" dirty="0">
                <a:latin typeface="Times New Roman"/>
                <a:cs typeface="Times New Roman"/>
              </a:rPr>
              <a:t> </a:t>
            </a:r>
            <a:r>
              <a:rPr sz="3500" spc="-20" dirty="0">
                <a:latin typeface="Times New Roman"/>
                <a:cs typeface="Times New Roman"/>
              </a:rPr>
              <a:t>50pm</a:t>
            </a:r>
            <a:r>
              <a:rPr sz="3500" spc="-120" dirty="0">
                <a:latin typeface="Times New Roman"/>
                <a:cs typeface="Times New Roman"/>
              </a:rPr>
              <a:t> </a:t>
            </a:r>
            <a:r>
              <a:rPr sz="3500" spc="-20" dirty="0">
                <a:latin typeface="Times New Roman"/>
                <a:cs typeface="Times New Roman"/>
              </a:rPr>
              <a:t>inner</a:t>
            </a:r>
            <a:r>
              <a:rPr sz="3500" spc="-200" dirty="0">
                <a:latin typeface="Times New Roman"/>
                <a:cs typeface="Times New Roman"/>
              </a:rPr>
              <a:t> </a:t>
            </a:r>
            <a:r>
              <a:rPr sz="3500" spc="-25" dirty="0">
                <a:latin typeface="Times New Roman"/>
                <a:cs typeface="Times New Roman"/>
              </a:rPr>
              <a:t>diameter</a:t>
            </a:r>
            <a:r>
              <a:rPr sz="3500" spc="-55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-</a:t>
            </a:r>
            <a:r>
              <a:rPr sz="3500" spc="160" dirty="0">
                <a:latin typeface="Times New Roman"/>
                <a:cs typeface="Times New Roman"/>
              </a:rPr>
              <a:t> </a:t>
            </a:r>
            <a:r>
              <a:rPr sz="3500" spc="-55" dirty="0">
                <a:latin typeface="Times New Roman"/>
                <a:cs typeface="Times New Roman"/>
              </a:rPr>
              <a:t>&amp;ssipate</a:t>
            </a:r>
            <a:r>
              <a:rPr sz="3500" dirty="0">
                <a:latin typeface="Times New Roman"/>
                <a:cs typeface="Times New Roman"/>
              </a:rPr>
              <a:t> heat</a:t>
            </a:r>
            <a:r>
              <a:rPr sz="3500" spc="25" dirty="0">
                <a:latin typeface="Times New Roman"/>
                <a:cs typeface="Times New Roman"/>
              </a:rPr>
              <a:t> </a:t>
            </a:r>
            <a:r>
              <a:rPr sz="3500" spc="35" dirty="0">
                <a:latin typeface="Times New Roman"/>
                <a:cs typeface="Times New Roman"/>
              </a:rPr>
              <a:t>rery </a:t>
            </a:r>
            <a:r>
              <a:rPr sz="3550" spc="-90" dirty="0">
                <a:latin typeface="Times New Roman"/>
                <a:cs typeface="Times New Roman"/>
              </a:rPr>
              <a:t>efficiently.</a:t>
            </a:r>
            <a:r>
              <a:rPr sz="3550" spc="-135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Can</a:t>
            </a:r>
            <a:r>
              <a:rPr sz="3550" spc="-220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be</a:t>
            </a:r>
            <a:r>
              <a:rPr sz="3550" spc="-180" dirty="0">
                <a:latin typeface="Times New Roman"/>
                <a:cs typeface="Times New Roman"/>
              </a:rPr>
              <a:t> </a:t>
            </a:r>
            <a:r>
              <a:rPr sz="3550" spc="-30" dirty="0">
                <a:latin typeface="Times New Roman"/>
                <a:cs typeface="Times New Roman"/>
              </a:rPr>
              <a:t>run</a:t>
            </a:r>
            <a:r>
              <a:rPr sz="3550" spc="-170" dirty="0">
                <a:latin typeface="Times New Roman"/>
                <a:cs typeface="Times New Roman"/>
              </a:rPr>
              <a:t> </a:t>
            </a:r>
            <a:r>
              <a:rPr sz="3550" spc="-85" dirty="0">
                <a:latin typeface="Times New Roman"/>
                <a:cs typeface="Times New Roman"/>
              </a:rPr>
              <a:t>with</a:t>
            </a:r>
            <a:r>
              <a:rPr sz="3550" spc="-135" dirty="0">
                <a:latin typeface="Times New Roman"/>
                <a:cs typeface="Times New Roman"/>
              </a:rPr>
              <a:t> </a:t>
            </a:r>
            <a:r>
              <a:rPr sz="3550" spc="-80" dirty="0">
                <a:latin typeface="Times New Roman"/>
                <a:cs typeface="Times New Roman"/>
              </a:rPr>
              <a:t>much</a:t>
            </a:r>
            <a:r>
              <a:rPr sz="3550" spc="-140" dirty="0">
                <a:latin typeface="Times New Roman"/>
                <a:cs typeface="Times New Roman"/>
              </a:rPr>
              <a:t> </a:t>
            </a:r>
            <a:r>
              <a:rPr sz="3550" spc="-55" dirty="0">
                <a:latin typeface="Times New Roman"/>
                <a:cs typeface="Times New Roman"/>
              </a:rPr>
              <a:t>higher</a:t>
            </a:r>
            <a:r>
              <a:rPr sz="3550" spc="-150" dirty="0">
                <a:latin typeface="Times New Roman"/>
                <a:cs typeface="Times New Roman"/>
              </a:rPr>
              <a:t> </a:t>
            </a:r>
            <a:r>
              <a:rPr sz="3550" spc="-80" dirty="0">
                <a:latin typeface="Times New Roman"/>
                <a:cs typeface="Times New Roman"/>
              </a:rPr>
              <a:t>voltages</a:t>
            </a:r>
            <a:r>
              <a:rPr sz="3550" spc="-60" dirty="0">
                <a:latin typeface="Times New Roman"/>
                <a:cs typeface="Times New Roman"/>
              </a:rPr>
              <a:t> </a:t>
            </a:r>
            <a:r>
              <a:rPr sz="3550" spc="-50" dirty="0">
                <a:latin typeface="Times New Roman"/>
                <a:cs typeface="Times New Roman"/>
              </a:rPr>
              <a:t>thus</a:t>
            </a:r>
            <a:r>
              <a:rPr sz="3550" spc="-160" dirty="0">
                <a:latin typeface="Times New Roman"/>
                <a:cs typeface="Times New Roman"/>
              </a:rPr>
              <a:t> </a:t>
            </a:r>
            <a:r>
              <a:rPr sz="3550" spc="-10" dirty="0">
                <a:latin typeface="Times New Roman"/>
                <a:cs typeface="Times New Roman"/>
              </a:rPr>
              <a:t>lowenng </a:t>
            </a:r>
            <a:r>
              <a:rPr sz="3550" spc="-25" dirty="0">
                <a:latin typeface="Times New Roman"/>
                <a:cs typeface="Times New Roman"/>
              </a:rPr>
              <a:t>ie</a:t>
            </a:r>
            <a:r>
              <a:rPr sz="3550" dirty="0">
                <a:latin typeface="Times New Roman"/>
                <a:cs typeface="Times New Roman"/>
              </a:rPr>
              <a:t>	run</a:t>
            </a:r>
            <a:r>
              <a:rPr sz="3550" spc="-185" dirty="0">
                <a:latin typeface="Times New Roman"/>
                <a:cs typeface="Times New Roman"/>
              </a:rPr>
              <a:t> </a:t>
            </a:r>
            <a:r>
              <a:rPr sz="3550" spc="-10" dirty="0">
                <a:latin typeface="Times New Roman"/>
                <a:cs typeface="Times New Roman"/>
              </a:rPr>
              <a:t>times.</a:t>
            </a:r>
            <a:endParaRPr sz="3550">
              <a:latin typeface="Times New Roman"/>
              <a:cs typeface="Times New Roman"/>
            </a:endParaRPr>
          </a:p>
          <a:p>
            <a:pPr>
              <a:spcBef>
                <a:spcPts val="2645"/>
              </a:spcBef>
              <a:buFont typeface="Times New Roman"/>
              <a:buChar char="•"/>
            </a:pPr>
            <a:endParaRPr sz="3550">
              <a:latin typeface="Times New Roman"/>
              <a:cs typeface="Times New Roman"/>
            </a:endParaRPr>
          </a:p>
          <a:p>
            <a:pPr marL="327660" marR="229870" indent="-315595">
              <a:lnSpc>
                <a:spcPts val="3700"/>
              </a:lnSpc>
              <a:buChar char="•"/>
              <a:tabLst>
                <a:tab pos="327660" algn="l"/>
                <a:tab pos="332740" algn="l"/>
                <a:tab pos="9408795" algn="l"/>
              </a:tabLst>
            </a:pPr>
            <a:r>
              <a:rPr sz="3550" dirty="0">
                <a:latin typeface="Times New Roman"/>
                <a:cs typeface="Times New Roman"/>
              </a:rPr>
              <a:t>	</a:t>
            </a:r>
            <a:r>
              <a:rPr sz="3550" spc="-50" dirty="0">
                <a:latin typeface="Times New Roman"/>
                <a:cs typeface="Times New Roman"/>
              </a:rPr>
              <a:t>Load</a:t>
            </a:r>
            <a:r>
              <a:rPr sz="3550" spc="-175" dirty="0">
                <a:latin typeface="Times New Roman"/>
                <a:cs typeface="Times New Roman"/>
              </a:rPr>
              <a:t> </a:t>
            </a:r>
            <a:r>
              <a:rPr sz="3550" spc="-50" dirty="0">
                <a:latin typeface="Times New Roman"/>
                <a:cs typeface="Times New Roman"/>
              </a:rPr>
              <a:t>the</a:t>
            </a:r>
            <a:r>
              <a:rPr sz="3550" spc="-170" dirty="0">
                <a:latin typeface="Times New Roman"/>
                <a:cs typeface="Times New Roman"/>
              </a:rPr>
              <a:t> </a:t>
            </a:r>
            <a:r>
              <a:rPr sz="3550" spc="-80" dirty="0">
                <a:latin typeface="Times New Roman"/>
                <a:cs typeface="Times New Roman"/>
              </a:rPr>
              <a:t>sequencing</a:t>
            </a:r>
            <a:r>
              <a:rPr sz="3550" spc="-55" dirty="0">
                <a:latin typeface="Times New Roman"/>
                <a:cs typeface="Times New Roman"/>
              </a:rPr>
              <a:t> </a:t>
            </a:r>
            <a:r>
              <a:rPr sz="3550" spc="-70" dirty="0">
                <a:latin typeface="Times New Roman"/>
                <a:cs typeface="Times New Roman"/>
              </a:rPr>
              <a:t>reaction</a:t>
            </a:r>
            <a:r>
              <a:rPr sz="3550" spc="-155" dirty="0">
                <a:latin typeface="Times New Roman"/>
                <a:cs typeface="Times New Roman"/>
              </a:rPr>
              <a:t> </a:t>
            </a:r>
            <a:r>
              <a:rPr sz="3550" spc="-25" dirty="0">
                <a:latin typeface="Times New Roman"/>
                <a:cs typeface="Times New Roman"/>
              </a:rPr>
              <a:t>into</a:t>
            </a:r>
            <a:r>
              <a:rPr sz="3550" spc="-185" dirty="0">
                <a:latin typeface="Times New Roman"/>
                <a:cs typeface="Times New Roman"/>
              </a:rPr>
              <a:t> </a:t>
            </a:r>
            <a:r>
              <a:rPr sz="3550" spc="-30" dirty="0">
                <a:latin typeface="Times New Roman"/>
                <a:cs typeface="Times New Roman"/>
              </a:rPr>
              <a:t>the</a:t>
            </a:r>
            <a:r>
              <a:rPr sz="3550" spc="-95" dirty="0">
                <a:latin typeface="Times New Roman"/>
                <a:cs typeface="Times New Roman"/>
              </a:rPr>
              <a:t> </a:t>
            </a:r>
            <a:r>
              <a:rPr sz="3550" spc="-90" dirty="0">
                <a:latin typeface="Times New Roman"/>
                <a:cs typeface="Times New Roman"/>
              </a:rPr>
              <a:t>capillary,</a:t>
            </a:r>
            <a:r>
              <a:rPr sz="3550" spc="-130" dirty="0">
                <a:latin typeface="Times New Roman"/>
                <a:cs typeface="Times New Roman"/>
              </a:rPr>
              <a:t> </a:t>
            </a:r>
            <a:r>
              <a:rPr sz="3550" spc="-65" dirty="0">
                <a:latin typeface="Times New Roman"/>
                <a:cs typeface="Times New Roman"/>
              </a:rPr>
              <a:t>apply</a:t>
            </a:r>
            <a:r>
              <a:rPr sz="3550" spc="-90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a</a:t>
            </a:r>
            <a:r>
              <a:rPr sz="3550" spc="-150" dirty="0">
                <a:latin typeface="Times New Roman"/>
                <a:cs typeface="Times New Roman"/>
              </a:rPr>
              <a:t> </a:t>
            </a:r>
            <a:r>
              <a:rPr sz="3550" spc="-30" dirty="0">
                <a:latin typeface="Times New Roman"/>
                <a:cs typeface="Times New Roman"/>
              </a:rPr>
              <a:t>constant </a:t>
            </a:r>
            <a:r>
              <a:rPr sz="3500" spc="-25" dirty="0">
                <a:latin typeface="Times New Roman"/>
                <a:cs typeface="Times New Roman"/>
              </a:rPr>
              <a:t>electrical</a:t>
            </a:r>
            <a:r>
              <a:rPr sz="3500" spc="-195" dirty="0">
                <a:latin typeface="Times New Roman"/>
                <a:cs typeface="Times New Roman"/>
              </a:rPr>
              <a:t> </a:t>
            </a:r>
            <a:r>
              <a:rPr sz="3500" spc="-35" dirty="0">
                <a:latin typeface="Times New Roman"/>
                <a:cs typeface="Times New Roman"/>
              </a:rPr>
              <a:t>current</a:t>
            </a:r>
            <a:r>
              <a:rPr sz="3500" spc="-170" dirty="0">
                <a:latin typeface="Times New Roman"/>
                <a:cs typeface="Times New Roman"/>
              </a:rPr>
              <a:t> </a:t>
            </a:r>
            <a:r>
              <a:rPr sz="3500" spc="-10" dirty="0">
                <a:latin typeface="Times New Roman"/>
                <a:cs typeface="Times New Roman"/>
              </a:rPr>
              <a:t>through</a:t>
            </a:r>
            <a:r>
              <a:rPr sz="3500" spc="-114" dirty="0">
                <a:latin typeface="Times New Roman"/>
                <a:cs typeface="Times New Roman"/>
              </a:rPr>
              <a:t> </a:t>
            </a:r>
            <a:r>
              <a:rPr sz="3500" spc="-20" dirty="0">
                <a:latin typeface="Times New Roman"/>
                <a:cs typeface="Times New Roman"/>
              </a:rPr>
              <a:t>the</a:t>
            </a:r>
            <a:r>
              <a:rPr sz="3500" spc="-200" dirty="0">
                <a:latin typeface="Times New Roman"/>
                <a:cs typeface="Times New Roman"/>
              </a:rPr>
              <a:t> </a:t>
            </a:r>
            <a:r>
              <a:rPr sz="3500" spc="-55" dirty="0">
                <a:latin typeface="Times New Roman"/>
                <a:cs typeface="Times New Roman"/>
              </a:rPr>
              <a:t>capillary,</a:t>
            </a:r>
            <a:r>
              <a:rPr sz="3500" spc="-165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and</a:t>
            </a:r>
            <a:r>
              <a:rPr sz="3500" spc="-150" dirty="0">
                <a:latin typeface="Times New Roman"/>
                <a:cs typeface="Times New Roman"/>
              </a:rPr>
              <a:t> </a:t>
            </a:r>
            <a:r>
              <a:rPr sz="3500" spc="-20" dirty="0">
                <a:latin typeface="Times New Roman"/>
                <a:cs typeface="Times New Roman"/>
              </a:rPr>
              <a:t>have</a:t>
            </a:r>
            <a:r>
              <a:rPr sz="3500" spc="-185" dirty="0">
                <a:latin typeface="Times New Roman"/>
                <a:cs typeface="Times New Roman"/>
              </a:rPr>
              <a:t> </a:t>
            </a:r>
            <a:r>
              <a:rPr sz="3500" spc="-25" dirty="0">
                <a:latin typeface="Times New Roman"/>
                <a:cs typeface="Times New Roman"/>
              </a:rPr>
              <a:t>ie</a:t>
            </a:r>
            <a:r>
              <a:rPr sz="3500" dirty="0">
                <a:latin typeface="Times New Roman"/>
                <a:cs typeface="Times New Roman"/>
              </a:rPr>
              <a:t>	</a:t>
            </a:r>
            <a:r>
              <a:rPr sz="3500" spc="-10" dirty="0">
                <a:latin typeface="Times New Roman"/>
                <a:cs typeface="Times New Roman"/>
              </a:rPr>
              <a:t>resolved </a:t>
            </a:r>
            <a:r>
              <a:rPr sz="3500" dirty="0">
                <a:latin typeface="Times New Roman"/>
                <a:cs typeface="Times New Roman"/>
              </a:rPr>
              <a:t>8agments</a:t>
            </a:r>
            <a:r>
              <a:rPr sz="3500" spc="5" dirty="0">
                <a:latin typeface="Times New Roman"/>
                <a:cs typeface="Times New Roman"/>
              </a:rPr>
              <a:t> </a:t>
            </a:r>
            <a:r>
              <a:rPr sz="3500" spc="-40" dirty="0">
                <a:latin typeface="Times New Roman"/>
                <a:cs typeface="Times New Roman"/>
              </a:rPr>
              <a:t>migrate</a:t>
            </a:r>
            <a:r>
              <a:rPr sz="3500" spc="-20" dirty="0">
                <a:latin typeface="Times New Roman"/>
                <a:cs typeface="Times New Roman"/>
              </a:rPr>
              <a:t> past</a:t>
            </a:r>
            <a:r>
              <a:rPr sz="3500" spc="-95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an</a:t>
            </a:r>
            <a:r>
              <a:rPr sz="3500" spc="-160" dirty="0">
                <a:latin typeface="Times New Roman"/>
                <a:cs typeface="Times New Roman"/>
              </a:rPr>
              <a:t> </a:t>
            </a:r>
            <a:r>
              <a:rPr sz="3500" spc="-35" dirty="0">
                <a:latin typeface="Times New Roman"/>
                <a:cs typeface="Times New Roman"/>
              </a:rPr>
              <a:t>optical</a:t>
            </a:r>
            <a:r>
              <a:rPr sz="3500" spc="-55" dirty="0">
                <a:latin typeface="Times New Roman"/>
                <a:cs typeface="Times New Roman"/>
              </a:rPr>
              <a:t> </a:t>
            </a:r>
            <a:r>
              <a:rPr sz="3500" spc="160" dirty="0">
                <a:latin typeface="Times New Roman"/>
                <a:cs typeface="Times New Roman"/>
              </a:rPr>
              <a:t>widow.</a:t>
            </a:r>
            <a:endParaRPr sz="3500">
              <a:latin typeface="Times New Roman"/>
              <a:cs typeface="Times New Roman"/>
            </a:endParaRPr>
          </a:p>
          <a:p>
            <a:pPr>
              <a:spcBef>
                <a:spcPts val="2675"/>
              </a:spcBef>
              <a:buFont typeface="Times New Roman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338455" marR="167640" indent="-326390">
              <a:lnSpc>
                <a:spcPts val="3700"/>
              </a:lnSpc>
              <a:buChar char="•"/>
              <a:tabLst>
                <a:tab pos="341630" algn="l"/>
              </a:tabLst>
            </a:pPr>
            <a:r>
              <a:rPr sz="3550" dirty="0">
                <a:latin typeface="Times New Roman"/>
                <a:cs typeface="Times New Roman"/>
              </a:rPr>
              <a:t>A</a:t>
            </a:r>
            <a:r>
              <a:rPr sz="3550" spc="-225" dirty="0">
                <a:latin typeface="Times New Roman"/>
                <a:cs typeface="Times New Roman"/>
              </a:rPr>
              <a:t> </a:t>
            </a:r>
            <a:r>
              <a:rPr sz="3550" spc="-20" dirty="0">
                <a:latin typeface="Times New Roman"/>
                <a:cs typeface="Times New Roman"/>
              </a:rPr>
              <a:t>laser</a:t>
            </a:r>
            <a:r>
              <a:rPr sz="3550" spc="-190" dirty="0">
                <a:latin typeface="Times New Roman"/>
                <a:cs typeface="Times New Roman"/>
              </a:rPr>
              <a:t> </a:t>
            </a:r>
            <a:r>
              <a:rPr sz="3550" spc="-110" dirty="0">
                <a:latin typeface="Times New Roman"/>
                <a:cs typeface="Times New Roman"/>
              </a:rPr>
              <a:t>would</a:t>
            </a:r>
            <a:r>
              <a:rPr sz="3550" spc="-114" dirty="0">
                <a:latin typeface="Times New Roman"/>
                <a:cs typeface="Times New Roman"/>
              </a:rPr>
              <a:t> </a:t>
            </a:r>
            <a:r>
              <a:rPr sz="3550" spc="-50" dirty="0">
                <a:latin typeface="Times New Roman"/>
                <a:cs typeface="Times New Roman"/>
              </a:rPr>
              <a:t>excite</a:t>
            </a:r>
            <a:r>
              <a:rPr sz="3550" spc="-60" dirty="0">
                <a:latin typeface="Times New Roman"/>
                <a:cs typeface="Times New Roman"/>
              </a:rPr>
              <a:t> </a:t>
            </a:r>
            <a:r>
              <a:rPr sz="3550" spc="-70" dirty="0">
                <a:latin typeface="Times New Roman"/>
                <a:cs typeface="Times New Roman"/>
              </a:rPr>
              <a:t>the</a:t>
            </a:r>
            <a:r>
              <a:rPr sz="3550" spc="-150" dirty="0">
                <a:latin typeface="Times New Roman"/>
                <a:cs typeface="Times New Roman"/>
              </a:rPr>
              <a:t> </a:t>
            </a:r>
            <a:r>
              <a:rPr sz="3550" spc="-40" dirty="0">
                <a:latin typeface="Times New Roman"/>
                <a:cs typeface="Times New Roman"/>
              </a:rPr>
              <a:t>dye</a:t>
            </a:r>
            <a:r>
              <a:rPr sz="3550" spc="-120" dirty="0">
                <a:latin typeface="Times New Roman"/>
                <a:cs typeface="Times New Roman"/>
              </a:rPr>
              <a:t> </a:t>
            </a:r>
            <a:r>
              <a:rPr sz="3550" spc="-90" dirty="0">
                <a:latin typeface="Times New Roman"/>
                <a:cs typeface="Times New Roman"/>
              </a:rPr>
              <a:t>terminator,</a:t>
            </a:r>
            <a:r>
              <a:rPr sz="3550" spc="-135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a</a:t>
            </a:r>
            <a:r>
              <a:rPr sz="3550" spc="-170" dirty="0">
                <a:latin typeface="Times New Roman"/>
                <a:cs typeface="Times New Roman"/>
              </a:rPr>
              <a:t> </a:t>
            </a:r>
            <a:r>
              <a:rPr sz="3550" spc="-55" dirty="0">
                <a:latin typeface="Times New Roman"/>
                <a:cs typeface="Times New Roman"/>
              </a:rPr>
              <a:t>detector</a:t>
            </a:r>
            <a:r>
              <a:rPr sz="3550" spc="25" dirty="0">
                <a:latin typeface="Times New Roman"/>
                <a:cs typeface="Times New Roman"/>
              </a:rPr>
              <a:t> </a:t>
            </a:r>
            <a:r>
              <a:rPr sz="3550" spc="-110" dirty="0">
                <a:latin typeface="Times New Roman"/>
                <a:cs typeface="Times New Roman"/>
              </a:rPr>
              <a:t>would</a:t>
            </a:r>
            <a:r>
              <a:rPr sz="3550" spc="-114" dirty="0">
                <a:latin typeface="Times New Roman"/>
                <a:cs typeface="Times New Roman"/>
              </a:rPr>
              <a:t> </a:t>
            </a:r>
            <a:r>
              <a:rPr sz="3550" spc="-10" dirty="0">
                <a:latin typeface="Times New Roman"/>
                <a:cs typeface="Times New Roman"/>
              </a:rPr>
              <a:t>collect 	</a:t>
            </a:r>
            <a:r>
              <a:rPr sz="3550" spc="-85" dirty="0">
                <a:latin typeface="Times New Roman"/>
                <a:cs typeface="Times New Roman"/>
              </a:rPr>
              <a:t>the</a:t>
            </a:r>
            <a:r>
              <a:rPr sz="3550" spc="-150" dirty="0">
                <a:latin typeface="Times New Roman"/>
                <a:cs typeface="Times New Roman"/>
              </a:rPr>
              <a:t> </a:t>
            </a:r>
            <a:r>
              <a:rPr sz="3550" spc="-80" dirty="0">
                <a:latin typeface="Times New Roman"/>
                <a:cs typeface="Times New Roman"/>
              </a:rPr>
              <a:t>fluorescence</a:t>
            </a:r>
            <a:r>
              <a:rPr sz="3550" spc="-45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e%ssion</a:t>
            </a:r>
            <a:r>
              <a:rPr sz="3550" spc="-20" dirty="0">
                <a:latin typeface="Times New Roman"/>
                <a:cs typeface="Times New Roman"/>
              </a:rPr>
              <a:t> </a:t>
            </a:r>
            <a:r>
              <a:rPr sz="3550" spc="-85" dirty="0">
                <a:latin typeface="Times New Roman"/>
                <a:cs typeface="Times New Roman"/>
              </a:rPr>
              <a:t>wavelengths,</a:t>
            </a:r>
            <a:r>
              <a:rPr sz="3550" spc="5" dirty="0">
                <a:latin typeface="Times New Roman"/>
                <a:cs typeface="Times New Roman"/>
              </a:rPr>
              <a:t> </a:t>
            </a:r>
            <a:r>
              <a:rPr sz="3550" spc="-100" dirty="0">
                <a:latin typeface="Times New Roman"/>
                <a:cs typeface="Times New Roman"/>
              </a:rPr>
              <a:t>and</a:t>
            </a:r>
            <a:r>
              <a:rPr sz="3550" spc="-120" dirty="0">
                <a:latin typeface="Times New Roman"/>
                <a:cs typeface="Times New Roman"/>
              </a:rPr>
              <a:t> </a:t>
            </a:r>
            <a:r>
              <a:rPr sz="3550" spc="-55" dirty="0">
                <a:latin typeface="Times New Roman"/>
                <a:cs typeface="Times New Roman"/>
              </a:rPr>
              <a:t>software</a:t>
            </a:r>
            <a:r>
              <a:rPr sz="3550" spc="65" dirty="0">
                <a:latin typeface="Times New Roman"/>
                <a:cs typeface="Times New Roman"/>
              </a:rPr>
              <a:t> </a:t>
            </a:r>
            <a:r>
              <a:rPr sz="3550" spc="-10" dirty="0">
                <a:latin typeface="Times New Roman"/>
                <a:cs typeface="Times New Roman"/>
              </a:rPr>
              <a:t>would 	</a:t>
            </a:r>
            <a:r>
              <a:rPr sz="3550" spc="-70" dirty="0">
                <a:latin typeface="Times New Roman"/>
                <a:cs typeface="Times New Roman"/>
              </a:rPr>
              <a:t>interpret</a:t>
            </a:r>
            <a:r>
              <a:rPr sz="3550" spc="-40" dirty="0">
                <a:latin typeface="Times New Roman"/>
                <a:cs typeface="Times New Roman"/>
              </a:rPr>
              <a:t> </a:t>
            </a:r>
            <a:r>
              <a:rPr sz="3550" spc="-25" dirty="0">
                <a:latin typeface="Times New Roman"/>
                <a:cs typeface="Times New Roman"/>
              </a:rPr>
              <a:t>the</a:t>
            </a:r>
            <a:r>
              <a:rPr sz="3550" spc="-165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e%ssion</a:t>
            </a:r>
            <a:r>
              <a:rPr sz="3550" spc="25" dirty="0">
                <a:latin typeface="Times New Roman"/>
                <a:cs typeface="Times New Roman"/>
              </a:rPr>
              <a:t> </a:t>
            </a:r>
            <a:r>
              <a:rPr sz="3550" spc="-100" dirty="0">
                <a:latin typeface="Times New Roman"/>
                <a:cs typeface="Times New Roman"/>
              </a:rPr>
              <a:t>wavelengths</a:t>
            </a:r>
            <a:r>
              <a:rPr sz="3550" spc="-10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as</a:t>
            </a:r>
            <a:r>
              <a:rPr sz="3550" spc="-110" dirty="0">
                <a:latin typeface="Times New Roman"/>
                <a:cs typeface="Times New Roman"/>
              </a:rPr>
              <a:t> </a:t>
            </a:r>
            <a:r>
              <a:rPr sz="3550" spc="-10" dirty="0">
                <a:latin typeface="Times New Roman"/>
                <a:cs typeface="Times New Roman"/>
              </a:rPr>
              <a:t>nucleotides.</a:t>
            </a:r>
            <a:endParaRPr sz="3550">
              <a:latin typeface="Times New Roman"/>
              <a:cs typeface="Times New Roman"/>
            </a:endParaRPr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5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31</a:t>
            </a:fld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10731" y="7213600"/>
            <a:ext cx="5346700" cy="17653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55231" y="3403600"/>
            <a:ext cx="127000" cy="22987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231731" y="3632200"/>
            <a:ext cx="1612900" cy="10287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555331" y="2463800"/>
            <a:ext cx="215900" cy="7366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872831" y="1435100"/>
            <a:ext cx="711200" cy="27940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965531" y="2336800"/>
            <a:ext cx="4457700" cy="5867400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2542592" y="765810"/>
            <a:ext cx="0" cy="8626475"/>
          </a:xfrm>
          <a:custGeom>
            <a:avLst/>
            <a:gdLst/>
            <a:ahLst/>
            <a:cxnLst/>
            <a:rect l="l" t="t" r="r" b="b"/>
            <a:pathLst>
              <a:path h="8626475">
                <a:moveTo>
                  <a:pt x="0" y="8626261"/>
                </a:moveTo>
                <a:lnTo>
                  <a:pt x="0" y="0"/>
                </a:lnTo>
              </a:path>
            </a:pathLst>
          </a:custGeom>
          <a:ln w="26669">
            <a:solidFill>
              <a:srgbClr val="130F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2529258" y="765810"/>
            <a:ext cx="6569709" cy="8626475"/>
            <a:chOff x="361526" y="765809"/>
            <a:chExt cx="6569709" cy="8626475"/>
          </a:xfrm>
        </p:grpSpPr>
        <p:sp>
          <p:nvSpPr>
            <p:cNvPr id="10" name="object 10"/>
            <p:cNvSpPr/>
            <p:nvPr/>
          </p:nvSpPr>
          <p:spPr>
            <a:xfrm>
              <a:off x="6917901" y="765809"/>
              <a:ext cx="0" cy="8626475"/>
            </a:xfrm>
            <a:custGeom>
              <a:avLst/>
              <a:gdLst/>
              <a:ahLst/>
              <a:cxnLst/>
              <a:rect l="l" t="t" r="r" b="b"/>
              <a:pathLst>
                <a:path h="8626475">
                  <a:moveTo>
                    <a:pt x="0" y="8626261"/>
                  </a:moveTo>
                  <a:lnTo>
                    <a:pt x="0" y="0"/>
                  </a:lnTo>
                </a:path>
              </a:pathLst>
            </a:custGeom>
            <a:ln w="26669">
              <a:solidFill>
                <a:srgbClr val="130F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61526" y="779144"/>
              <a:ext cx="6569709" cy="0"/>
            </a:xfrm>
            <a:custGeom>
              <a:avLst/>
              <a:gdLst/>
              <a:ahLst/>
              <a:cxnLst/>
              <a:rect l="l" t="t" r="r" b="b"/>
              <a:pathLst>
                <a:path w="6569709">
                  <a:moveTo>
                    <a:pt x="0" y="0"/>
                  </a:moveTo>
                  <a:lnTo>
                    <a:pt x="6569708" y="0"/>
                  </a:lnTo>
                </a:path>
              </a:pathLst>
            </a:custGeom>
            <a:ln w="26669">
              <a:solidFill>
                <a:srgbClr val="130F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61526" y="9378738"/>
              <a:ext cx="6569709" cy="0"/>
            </a:xfrm>
            <a:custGeom>
              <a:avLst/>
              <a:gdLst/>
              <a:ahLst/>
              <a:cxnLst/>
              <a:rect l="l" t="t" r="r" b="b"/>
              <a:pathLst>
                <a:path w="6569709">
                  <a:moveTo>
                    <a:pt x="0" y="0"/>
                  </a:moveTo>
                  <a:lnTo>
                    <a:pt x="6569708" y="0"/>
                  </a:lnTo>
                </a:path>
              </a:pathLst>
            </a:custGeom>
            <a:ln w="26669">
              <a:solidFill>
                <a:srgbClr val="130F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044699" y="4862618"/>
              <a:ext cx="737870" cy="0"/>
            </a:xfrm>
            <a:custGeom>
              <a:avLst/>
              <a:gdLst/>
              <a:ahLst/>
              <a:cxnLst/>
              <a:rect l="l" t="t" r="r" b="b"/>
              <a:pathLst>
                <a:path w="737869">
                  <a:moveTo>
                    <a:pt x="0" y="0"/>
                  </a:moveTo>
                  <a:lnTo>
                    <a:pt x="737869" y="0"/>
                  </a:lnTo>
                </a:path>
              </a:pathLst>
            </a:custGeom>
            <a:ln w="26669">
              <a:solidFill>
                <a:srgbClr val="CC44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029882" y="4838912"/>
              <a:ext cx="753110" cy="0"/>
            </a:xfrm>
            <a:custGeom>
              <a:avLst/>
              <a:gdLst/>
              <a:ahLst/>
              <a:cxnLst/>
              <a:rect l="l" t="t" r="r" b="b"/>
              <a:pathLst>
                <a:path w="753110">
                  <a:moveTo>
                    <a:pt x="0" y="0"/>
                  </a:moveTo>
                  <a:lnTo>
                    <a:pt x="752686" y="0"/>
                  </a:lnTo>
                </a:path>
              </a:pathLst>
            </a:custGeom>
            <a:ln w="26669">
              <a:solidFill>
                <a:srgbClr val="CC44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029882" y="4507018"/>
              <a:ext cx="842010" cy="0"/>
            </a:xfrm>
            <a:custGeom>
              <a:avLst/>
              <a:gdLst/>
              <a:ahLst/>
              <a:cxnLst/>
              <a:rect l="l" t="t" r="r" b="b"/>
              <a:pathLst>
                <a:path w="842010">
                  <a:moveTo>
                    <a:pt x="0" y="0"/>
                  </a:moveTo>
                  <a:lnTo>
                    <a:pt x="841586" y="0"/>
                  </a:lnTo>
                </a:path>
              </a:pathLst>
            </a:custGeom>
            <a:ln w="26669">
              <a:solidFill>
                <a:srgbClr val="CC44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029882" y="3834342"/>
              <a:ext cx="1004569" cy="0"/>
            </a:xfrm>
            <a:custGeom>
              <a:avLst/>
              <a:gdLst/>
              <a:ahLst/>
              <a:cxnLst/>
              <a:rect l="l" t="t" r="r" b="b"/>
              <a:pathLst>
                <a:path w="1004569">
                  <a:moveTo>
                    <a:pt x="0" y="0"/>
                  </a:moveTo>
                  <a:lnTo>
                    <a:pt x="1004569" y="0"/>
                  </a:lnTo>
                </a:path>
              </a:pathLst>
            </a:custGeom>
            <a:ln w="26669">
              <a:solidFill>
                <a:srgbClr val="CC44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044699" y="3493557"/>
              <a:ext cx="1093470" cy="0"/>
            </a:xfrm>
            <a:custGeom>
              <a:avLst/>
              <a:gdLst/>
              <a:ahLst/>
              <a:cxnLst/>
              <a:rect l="l" t="t" r="r" b="b"/>
              <a:pathLst>
                <a:path w="1093470">
                  <a:moveTo>
                    <a:pt x="0" y="0"/>
                  </a:moveTo>
                  <a:lnTo>
                    <a:pt x="1093469" y="0"/>
                  </a:lnTo>
                </a:path>
              </a:pathLst>
            </a:custGeom>
            <a:ln w="26669">
              <a:solidFill>
                <a:srgbClr val="CC44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4877933" y="990600"/>
            <a:ext cx="363855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spcBef>
                <a:spcPts val="100"/>
              </a:spcBef>
            </a:pPr>
            <a:r>
              <a:rPr sz="1750" spc="-140" dirty="0">
                <a:solidFill>
                  <a:srgbClr val="626262"/>
                </a:solidFill>
                <a:latin typeface="Arial MT"/>
                <a:cs typeface="Arial MT"/>
              </a:rPr>
              <a:t>ddC</a:t>
            </a:r>
            <a:endParaRPr sz="1750">
              <a:latin typeface="Arial MT"/>
              <a:cs typeface="Arial M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963532" y="825500"/>
            <a:ext cx="572770" cy="863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 indent="-12700">
              <a:lnSpc>
                <a:spcPct val="157100"/>
              </a:lnSpc>
              <a:spcBef>
                <a:spcPts val="100"/>
              </a:spcBef>
            </a:pPr>
            <a:r>
              <a:rPr sz="1750" spc="-135" dirty="0">
                <a:solidFill>
                  <a:srgbClr val="6B6B6B"/>
                </a:solidFill>
                <a:latin typeface="Arial MT"/>
                <a:cs typeface="Arial MT"/>
              </a:rPr>
              <a:t>ddA</a:t>
            </a:r>
            <a:r>
              <a:rPr sz="2625" spc="-202" baseline="-17460" dirty="0">
                <a:solidFill>
                  <a:srgbClr val="906B7E"/>
                </a:solidFill>
                <a:latin typeface="Arial MT"/>
                <a:cs typeface="Arial MT"/>
              </a:rPr>
              <a:t>O </a:t>
            </a:r>
            <a:r>
              <a:rPr sz="1750" spc="-25" dirty="0">
                <a:solidFill>
                  <a:srgbClr val="5B5B5B"/>
                </a:solidFill>
                <a:latin typeface="Arial MT"/>
                <a:cs typeface="Arial MT"/>
              </a:rPr>
              <a:t>ddT</a:t>
            </a:r>
            <a:endParaRPr sz="1750">
              <a:latin typeface="Arial MT"/>
              <a:cs typeface="Arial M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805032" y="1028700"/>
            <a:ext cx="2181860" cy="596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indent="12700">
              <a:lnSpc>
                <a:spcPct val="107100"/>
              </a:lnSpc>
              <a:spcBef>
                <a:spcPts val="100"/>
              </a:spcBef>
            </a:pPr>
            <a:r>
              <a:rPr sz="1750" spc="-165" dirty="0">
                <a:solidFill>
                  <a:srgbClr val="565656"/>
                </a:solidFill>
                <a:latin typeface="Arial MT"/>
                <a:cs typeface="Arial MT"/>
              </a:rPr>
              <a:t>ddNTPs</a:t>
            </a:r>
            <a:r>
              <a:rPr sz="1750" spc="80" dirty="0">
                <a:solidFill>
                  <a:srgbClr val="565656"/>
                </a:solidFill>
                <a:latin typeface="Arial MT"/>
                <a:cs typeface="Arial MT"/>
              </a:rPr>
              <a:t> </a:t>
            </a:r>
            <a:r>
              <a:rPr sz="1750" spc="-944" dirty="0">
                <a:solidFill>
                  <a:srgbClr val="A7A7A7"/>
                </a:solidFill>
                <a:latin typeface="Arial MT"/>
                <a:cs typeface="Arial MT"/>
              </a:rPr>
              <a:t>—</a:t>
            </a:r>
            <a:r>
              <a:rPr sz="1750" spc="-60" dirty="0">
                <a:solidFill>
                  <a:srgbClr val="A7A7A7"/>
                </a:solidFill>
                <a:latin typeface="Arial MT"/>
                <a:cs typeface="Arial MT"/>
              </a:rPr>
              <a:t> </a:t>
            </a:r>
            <a:r>
              <a:rPr sz="1750" spc="-225" dirty="0">
                <a:solidFill>
                  <a:srgbClr val="676767"/>
                </a:solidFill>
                <a:latin typeface="Arial MT"/>
                <a:cs typeface="Arial MT"/>
              </a:rPr>
              <a:t>each</a:t>
            </a:r>
            <a:r>
              <a:rPr sz="1750" spc="100" dirty="0">
                <a:solidFill>
                  <a:srgbClr val="676767"/>
                </a:solidFill>
                <a:latin typeface="Arial MT"/>
                <a:cs typeface="Arial MT"/>
              </a:rPr>
              <a:t> </a:t>
            </a:r>
            <a:r>
              <a:rPr sz="1750" spc="-65" dirty="0">
                <a:solidFill>
                  <a:srgbClr val="626262"/>
                </a:solidFill>
                <a:latin typeface="Arial MT"/>
                <a:cs typeface="Arial MT"/>
              </a:rPr>
              <a:t>with</a:t>
            </a:r>
            <a:r>
              <a:rPr sz="1750" spc="-30" dirty="0">
                <a:solidFill>
                  <a:srgbClr val="626262"/>
                </a:solidFill>
                <a:latin typeface="Arial MT"/>
                <a:cs typeface="Arial MT"/>
              </a:rPr>
              <a:t> </a:t>
            </a:r>
            <a:r>
              <a:rPr sz="1750" spc="-355" dirty="0">
                <a:solidFill>
                  <a:srgbClr val="8E8E8E"/>
                </a:solidFill>
                <a:latin typeface="Arial MT"/>
                <a:cs typeface="Arial MT"/>
              </a:rPr>
              <a:t>a</a:t>
            </a:r>
            <a:r>
              <a:rPr sz="1750" spc="-70" dirty="0">
                <a:solidFill>
                  <a:srgbClr val="8E8E8E"/>
                </a:solidFill>
                <a:latin typeface="Arial MT"/>
                <a:cs typeface="Arial MT"/>
              </a:rPr>
              <a:t> </a:t>
            </a:r>
            <a:r>
              <a:rPr sz="1750" spc="-70" dirty="0">
                <a:solidFill>
                  <a:srgbClr val="545454"/>
                </a:solidFill>
                <a:latin typeface="Arial MT"/>
                <a:cs typeface="Arial MT"/>
              </a:rPr>
              <a:t>different</a:t>
            </a:r>
            <a:r>
              <a:rPr sz="1750" spc="15" dirty="0">
                <a:solidFill>
                  <a:srgbClr val="545454"/>
                </a:solidFill>
                <a:latin typeface="Arial MT"/>
                <a:cs typeface="Arial MT"/>
              </a:rPr>
              <a:t> </a:t>
            </a:r>
            <a:r>
              <a:rPr sz="1750" spc="-130" dirty="0">
                <a:solidFill>
                  <a:srgbClr val="5D5D5D"/>
                </a:solidFill>
                <a:latin typeface="Arial MT"/>
                <a:cs typeface="Arial MT"/>
              </a:rPr>
              <a:t>fluorescent</a:t>
            </a:r>
            <a:r>
              <a:rPr sz="1750" spc="10" dirty="0">
                <a:solidFill>
                  <a:srgbClr val="5D5D5D"/>
                </a:solidFill>
                <a:latin typeface="Arial MT"/>
                <a:cs typeface="Arial MT"/>
              </a:rPr>
              <a:t> </a:t>
            </a:r>
            <a:r>
              <a:rPr sz="1750" spc="-110" dirty="0">
                <a:solidFill>
                  <a:srgbClr val="777777"/>
                </a:solidFill>
                <a:latin typeface="Arial MT"/>
                <a:cs typeface="Arial MT"/>
              </a:rPr>
              <a:t>label</a:t>
            </a:r>
            <a:endParaRPr sz="1750">
              <a:latin typeface="Arial MT"/>
              <a:cs typeface="Arial MT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015247" y="2209800"/>
            <a:ext cx="2155190" cy="546100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7620" marR="5080" indent="-8255">
              <a:lnSpc>
                <a:spcPts val="2000"/>
              </a:lnSpc>
              <a:spcBef>
                <a:spcPts val="250"/>
              </a:spcBef>
            </a:pPr>
            <a:r>
              <a:rPr sz="1750" spc="-190" dirty="0">
                <a:solidFill>
                  <a:srgbClr val="595959"/>
                </a:solidFill>
                <a:latin typeface="Arial MT"/>
                <a:cs typeface="Arial MT"/>
              </a:rPr>
              <a:t>Sequencing</a:t>
            </a:r>
            <a:r>
              <a:rPr sz="1750" spc="95" dirty="0">
                <a:solidFill>
                  <a:srgbClr val="595959"/>
                </a:solidFill>
                <a:latin typeface="Arial MT"/>
                <a:cs typeface="Arial MT"/>
              </a:rPr>
              <a:t> </a:t>
            </a:r>
            <a:r>
              <a:rPr sz="1750" spc="-10" dirty="0">
                <a:solidFill>
                  <a:srgbClr val="5B5B5B"/>
                </a:solidFill>
                <a:latin typeface="Arial MT"/>
                <a:cs typeface="Arial MT"/>
              </a:rPr>
              <a:t>reactions. </a:t>
            </a:r>
            <a:r>
              <a:rPr sz="1750" spc="-95" dirty="0">
                <a:solidFill>
                  <a:srgbClr val="676767"/>
                </a:solidFill>
                <a:latin typeface="Arial MT"/>
                <a:cs typeface="Arial MT"/>
              </a:rPr>
              <a:t>fracrionarion</a:t>
            </a:r>
            <a:r>
              <a:rPr sz="1750" spc="35" dirty="0">
                <a:solidFill>
                  <a:srgbClr val="676767"/>
                </a:solidFill>
                <a:latin typeface="Arial MT"/>
                <a:cs typeface="Arial MT"/>
              </a:rPr>
              <a:t> </a:t>
            </a:r>
            <a:r>
              <a:rPr sz="1750" spc="-60" dirty="0">
                <a:solidFill>
                  <a:srgbClr val="5D5D5D"/>
                </a:solidFill>
                <a:latin typeface="Arial MT"/>
                <a:cs typeface="Arial MT"/>
              </a:rPr>
              <a:t>of</a:t>
            </a:r>
            <a:r>
              <a:rPr sz="1750" spc="-114" dirty="0">
                <a:solidFill>
                  <a:srgbClr val="5D5D5D"/>
                </a:solidFill>
                <a:latin typeface="Arial MT"/>
                <a:cs typeface="Arial MT"/>
              </a:rPr>
              <a:t> </a:t>
            </a:r>
            <a:r>
              <a:rPr sz="1750" spc="-95" dirty="0">
                <a:solidFill>
                  <a:srgbClr val="747474"/>
                </a:solidFill>
                <a:latin typeface="Arial MT"/>
                <a:cs typeface="Arial MT"/>
              </a:rPr>
              <a:t>products</a:t>
            </a:r>
            <a:endParaRPr sz="1750">
              <a:latin typeface="Arial MT"/>
              <a:cs typeface="Arial M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187032" y="4679244"/>
            <a:ext cx="194945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spcBef>
                <a:spcPts val="105"/>
              </a:spcBef>
            </a:pPr>
            <a:r>
              <a:rPr sz="1550" spc="-65" dirty="0">
                <a:solidFill>
                  <a:srgbClr val="BF676E"/>
                </a:solidFill>
                <a:latin typeface="Arial MT"/>
                <a:cs typeface="Arial MT"/>
              </a:rPr>
              <a:t>—</a:t>
            </a:r>
            <a:endParaRPr sz="1550">
              <a:latin typeface="Arial MT"/>
              <a:cs typeface="Arial MT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954978" y="3307488"/>
            <a:ext cx="946785" cy="1634489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405765">
              <a:spcBef>
                <a:spcPts val="204"/>
              </a:spcBef>
            </a:pPr>
            <a:r>
              <a:rPr sz="1600" spc="-25" dirty="0">
                <a:solidFill>
                  <a:srgbClr val="6B6B6B"/>
                </a:solidFill>
                <a:latin typeface="Arial MT"/>
                <a:cs typeface="Arial MT"/>
              </a:rPr>
              <a:t>ddT</a:t>
            </a:r>
            <a:endParaRPr sz="1600">
              <a:latin typeface="Arial MT"/>
              <a:cs typeface="Arial MT"/>
            </a:endParaRPr>
          </a:p>
          <a:p>
            <a:pPr marL="288925">
              <a:spcBef>
                <a:spcPts val="180"/>
              </a:spcBef>
            </a:pPr>
            <a:r>
              <a:rPr sz="2200" spc="-130" dirty="0">
                <a:solidFill>
                  <a:srgbClr val="747474"/>
                </a:solidFill>
                <a:latin typeface="Arial MT"/>
                <a:cs typeface="Arial MT"/>
              </a:rPr>
              <a:t>ddA</a:t>
            </a:r>
            <a:r>
              <a:rPr sz="3300" spc="-195" baseline="-15151" dirty="0">
                <a:solidFill>
                  <a:srgbClr val="747474"/>
                </a:solidFill>
                <a:latin typeface="Arial MT"/>
                <a:cs typeface="Arial MT"/>
              </a:rPr>
              <a:t>O</a:t>
            </a:r>
            <a:endParaRPr sz="3300" baseline="-15151">
              <a:latin typeface="Arial MT"/>
              <a:cs typeface="Arial MT"/>
            </a:endParaRPr>
          </a:p>
          <a:p>
            <a:pPr marL="200660">
              <a:spcBef>
                <a:spcPts val="60"/>
              </a:spcBef>
            </a:pPr>
            <a:r>
              <a:rPr sz="2050" spc="-20" dirty="0">
                <a:solidFill>
                  <a:srgbClr val="595959"/>
                </a:solidFill>
                <a:latin typeface="Arial MT"/>
                <a:cs typeface="Arial MT"/>
              </a:rPr>
              <a:t>dd</a:t>
            </a:r>
            <a:r>
              <a:rPr sz="3075" spc="-30" baseline="-4065" dirty="0">
                <a:solidFill>
                  <a:srgbClr val="595959"/>
                </a:solidFill>
                <a:latin typeface="Arial MT"/>
                <a:cs typeface="Arial MT"/>
              </a:rPr>
              <a:t>A</a:t>
            </a:r>
            <a:r>
              <a:rPr sz="3075" spc="-30" baseline="-16260" dirty="0">
                <a:solidFill>
                  <a:srgbClr val="595959"/>
                </a:solidFill>
                <a:latin typeface="Arial MT"/>
                <a:cs typeface="Arial MT"/>
              </a:rPr>
              <a:t>O</a:t>
            </a:r>
            <a:endParaRPr sz="3075" baseline="-16260">
              <a:latin typeface="Arial MT"/>
              <a:cs typeface="Arial MT"/>
            </a:endParaRPr>
          </a:p>
          <a:p>
            <a:pPr marL="113664">
              <a:spcBef>
                <a:spcPts val="690"/>
              </a:spcBef>
            </a:pPr>
            <a:r>
              <a:rPr sz="1650" spc="-20" dirty="0">
                <a:solidFill>
                  <a:srgbClr val="797979"/>
                </a:solidFill>
                <a:latin typeface="Arial MT"/>
                <a:cs typeface="Arial MT"/>
              </a:rPr>
              <a:t>ddG</a:t>
            </a:r>
            <a:r>
              <a:rPr sz="2475" spc="-30" baseline="-20202" dirty="0">
                <a:solidFill>
                  <a:srgbClr val="89894D"/>
                </a:solidFill>
                <a:latin typeface="Arial MT"/>
                <a:cs typeface="Arial MT"/>
              </a:rPr>
              <a:t>O</a:t>
            </a:r>
            <a:endParaRPr sz="2475" baseline="-20202">
              <a:latin typeface="Arial MT"/>
              <a:cs typeface="Arial MT"/>
            </a:endParaRPr>
          </a:p>
          <a:p>
            <a:pPr marL="25400">
              <a:spcBef>
                <a:spcPts val="770"/>
              </a:spcBef>
            </a:pPr>
            <a:r>
              <a:rPr sz="1550" spc="-25" dirty="0">
                <a:solidFill>
                  <a:srgbClr val="575757"/>
                </a:solidFill>
                <a:latin typeface="Arial MT"/>
                <a:cs typeface="Arial MT"/>
              </a:rPr>
              <a:t>ddC</a:t>
            </a:r>
            <a:endParaRPr sz="1550">
              <a:latin typeface="Arial MT"/>
              <a:cs typeface="Arial MT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172152" y="4679244"/>
            <a:ext cx="774065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spcBef>
                <a:spcPts val="105"/>
              </a:spcBef>
            </a:pPr>
            <a:r>
              <a:rPr sz="1550" i="1" spc="-40" dirty="0">
                <a:solidFill>
                  <a:srgbClr val="626262"/>
                </a:solidFill>
                <a:latin typeface="Arial"/>
                <a:cs typeface="Arial"/>
              </a:rPr>
              <a:t>De‹eccor</a:t>
            </a:r>
            <a:endParaRPr sz="155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161632" y="4841454"/>
            <a:ext cx="1457325" cy="775970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L="25400">
              <a:spcBef>
                <a:spcPts val="875"/>
              </a:spcBef>
            </a:pPr>
            <a:r>
              <a:rPr sz="2150" spc="765" dirty="0">
                <a:solidFill>
                  <a:srgbClr val="7B7B7B"/>
                </a:solidFill>
                <a:latin typeface="Arial MT"/>
                <a:cs typeface="Arial MT"/>
              </a:rPr>
              <a:t>—</a:t>
            </a:r>
            <a:r>
              <a:rPr sz="2150" spc="470" dirty="0">
                <a:solidFill>
                  <a:srgbClr val="7B7B7B"/>
                </a:solidFill>
                <a:latin typeface="Arial MT"/>
                <a:cs typeface="Arial MT"/>
              </a:rPr>
              <a:t>ddC</a:t>
            </a:r>
            <a:r>
              <a:rPr sz="2150" spc="-210" dirty="0">
                <a:solidFill>
                  <a:srgbClr val="7B7B7B"/>
                </a:solidFill>
                <a:latin typeface="Arial MT"/>
                <a:cs typeface="Arial MT"/>
              </a:rPr>
              <a:t> </a:t>
            </a:r>
            <a:r>
              <a:rPr sz="3225" spc="825" baseline="-15503" dirty="0">
                <a:solidFill>
                  <a:srgbClr val="697287"/>
                </a:solidFill>
                <a:latin typeface="Arial MT"/>
                <a:cs typeface="Arial MT"/>
              </a:rPr>
              <a:t>O</a:t>
            </a:r>
            <a:endParaRPr sz="3225" baseline="-15503">
              <a:latin typeface="Arial MT"/>
              <a:cs typeface="Arial MT"/>
            </a:endParaRPr>
          </a:p>
          <a:p>
            <a:pPr marL="614680">
              <a:spcBef>
                <a:spcPts val="570"/>
              </a:spcBef>
            </a:pPr>
            <a:r>
              <a:rPr sz="1650" spc="-25" dirty="0">
                <a:solidFill>
                  <a:srgbClr val="5B5B5B"/>
                </a:solidFill>
                <a:latin typeface="Arial MT"/>
                <a:cs typeface="Arial MT"/>
              </a:rPr>
              <a:t>ddG</a:t>
            </a:r>
            <a:endParaRPr sz="1650">
              <a:latin typeface="Arial MT"/>
              <a:cs typeface="Arial MT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054780" y="5842000"/>
            <a:ext cx="2054225" cy="53340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R="5080" indent="8890">
              <a:lnSpc>
                <a:spcPts val="1900"/>
              </a:lnSpc>
              <a:spcBef>
                <a:spcPts val="330"/>
              </a:spcBef>
            </a:pPr>
            <a:r>
              <a:rPr sz="1750" spc="-114" dirty="0">
                <a:solidFill>
                  <a:srgbClr val="5B5B5B"/>
                </a:solidFill>
                <a:latin typeface="Arial MT"/>
                <a:cs typeface="Arial MT"/>
              </a:rPr>
              <a:t>Fluorescent</a:t>
            </a:r>
            <a:r>
              <a:rPr sz="1750" spc="30" dirty="0">
                <a:solidFill>
                  <a:srgbClr val="5B5B5B"/>
                </a:solidFill>
                <a:latin typeface="Arial MT"/>
                <a:cs typeface="Arial MT"/>
              </a:rPr>
              <a:t> </a:t>
            </a:r>
            <a:r>
              <a:rPr sz="1750" spc="-10" dirty="0">
                <a:solidFill>
                  <a:srgbClr val="626262"/>
                </a:solidFill>
                <a:latin typeface="Arial MT"/>
                <a:cs typeface="Arial MT"/>
              </a:rPr>
              <a:t>bands </a:t>
            </a:r>
            <a:r>
              <a:rPr sz="1750" spc="-145" dirty="0">
                <a:solidFill>
                  <a:srgbClr val="575757"/>
                </a:solidFill>
                <a:latin typeface="Arial MT"/>
                <a:cs typeface="Arial MT"/>
              </a:rPr>
              <a:t>move</a:t>
            </a:r>
            <a:r>
              <a:rPr sz="1750" spc="20" dirty="0">
                <a:solidFill>
                  <a:srgbClr val="575757"/>
                </a:solidFill>
                <a:latin typeface="Arial MT"/>
                <a:cs typeface="Arial MT"/>
              </a:rPr>
              <a:t> </a:t>
            </a:r>
            <a:r>
              <a:rPr sz="1750" spc="-150" dirty="0">
                <a:solidFill>
                  <a:srgbClr val="646464"/>
                </a:solidFill>
                <a:latin typeface="Arial MT"/>
                <a:cs typeface="Arial MT"/>
              </a:rPr>
              <a:t>past</a:t>
            </a:r>
            <a:r>
              <a:rPr sz="1750" spc="30" dirty="0">
                <a:solidFill>
                  <a:srgbClr val="646464"/>
                </a:solidFill>
                <a:latin typeface="Arial MT"/>
                <a:cs typeface="Arial MT"/>
              </a:rPr>
              <a:t> </a:t>
            </a:r>
            <a:r>
              <a:rPr sz="1750" spc="-40" dirty="0">
                <a:solidFill>
                  <a:srgbClr val="626262"/>
                </a:solidFill>
                <a:latin typeface="Arial MT"/>
                <a:cs typeface="Arial MT"/>
              </a:rPr>
              <a:t>the</a:t>
            </a:r>
            <a:r>
              <a:rPr sz="1750" spc="-20" dirty="0">
                <a:solidFill>
                  <a:srgbClr val="626262"/>
                </a:solidFill>
                <a:latin typeface="Arial MT"/>
                <a:cs typeface="Arial MT"/>
              </a:rPr>
              <a:t> </a:t>
            </a:r>
            <a:r>
              <a:rPr sz="1750" spc="-135" dirty="0">
                <a:solidFill>
                  <a:srgbClr val="5D5D5D"/>
                </a:solidFill>
                <a:latin typeface="Arial MT"/>
                <a:cs typeface="Arial MT"/>
              </a:rPr>
              <a:t>dezecror</a:t>
            </a:r>
            <a:endParaRPr sz="1750">
              <a:latin typeface="Arial MT"/>
              <a:cs typeface="Arial MT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102882" y="3320168"/>
            <a:ext cx="1274445" cy="24429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spcBef>
                <a:spcPts val="105"/>
              </a:spcBef>
            </a:pPr>
            <a:r>
              <a:rPr sz="1500" spc="-40" dirty="0">
                <a:solidFill>
                  <a:srgbClr val="757575"/>
                </a:solidFill>
                <a:latin typeface="Arial MT"/>
                <a:cs typeface="Arial MT"/>
              </a:rPr>
              <a:t>Imaging </a:t>
            </a:r>
            <a:r>
              <a:rPr sz="1500" spc="-45" dirty="0">
                <a:solidFill>
                  <a:srgbClr val="6E6E6E"/>
                </a:solidFill>
                <a:latin typeface="Arial MT"/>
                <a:cs typeface="Arial MT"/>
              </a:rPr>
              <a:t>system</a:t>
            </a:r>
            <a:endParaRPr sz="1500">
              <a:latin typeface="Arial MT"/>
              <a:cs typeface="Arial MT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313591" y="6774744"/>
            <a:ext cx="5360035" cy="2519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spcBef>
                <a:spcPts val="105"/>
              </a:spcBef>
              <a:tabLst>
                <a:tab pos="2447925" algn="l"/>
              </a:tabLst>
            </a:pPr>
            <a:r>
              <a:rPr sz="1550" spc="-135" dirty="0">
                <a:solidFill>
                  <a:srgbClr val="9AA7BA"/>
                </a:solidFill>
                <a:latin typeface="Arial MT"/>
                <a:cs typeface="Arial MT"/>
              </a:rPr>
              <a:t>C</a:t>
            </a:r>
            <a:r>
              <a:rPr sz="1550" spc="-165" dirty="0">
                <a:solidFill>
                  <a:srgbClr val="9AA7BA"/>
                </a:solidFill>
                <a:latin typeface="Arial MT"/>
                <a:cs typeface="Arial MT"/>
              </a:rPr>
              <a:t> </a:t>
            </a:r>
            <a:r>
              <a:rPr sz="1550" spc="-175" dirty="0">
                <a:solidFill>
                  <a:srgbClr val="709782"/>
                </a:solidFill>
                <a:latin typeface="Arial MT"/>
                <a:cs typeface="Arial MT"/>
              </a:rPr>
              <a:t>A</a:t>
            </a:r>
            <a:r>
              <a:rPr sz="1550" spc="-85" dirty="0">
                <a:solidFill>
                  <a:srgbClr val="709782"/>
                </a:solidFill>
                <a:latin typeface="Arial MT"/>
                <a:cs typeface="Arial MT"/>
              </a:rPr>
              <a:t> </a:t>
            </a:r>
            <a:r>
              <a:rPr sz="1550" spc="-135" dirty="0">
                <a:solidFill>
                  <a:srgbClr val="A3AEBF"/>
                </a:solidFill>
                <a:latin typeface="Arial MT"/>
                <a:cs typeface="Arial MT"/>
              </a:rPr>
              <a:t>C</a:t>
            </a:r>
            <a:r>
              <a:rPr sz="1550" spc="-235" dirty="0">
                <a:solidFill>
                  <a:srgbClr val="A3AEBF"/>
                </a:solidFill>
                <a:latin typeface="Arial MT"/>
                <a:cs typeface="Arial MT"/>
              </a:rPr>
              <a:t> </a:t>
            </a:r>
            <a:r>
              <a:rPr sz="1550" spc="-70" dirty="0">
                <a:solidFill>
                  <a:srgbClr val="7E7E7E"/>
                </a:solidFill>
                <a:latin typeface="Arial MT"/>
                <a:cs typeface="Arial MT"/>
              </a:rPr>
              <a:t>CG</a:t>
            </a:r>
            <a:r>
              <a:rPr sz="1550" spc="-250" dirty="0">
                <a:solidFill>
                  <a:srgbClr val="7E7E7E"/>
                </a:solidFill>
                <a:latin typeface="Arial MT"/>
                <a:cs typeface="Arial MT"/>
              </a:rPr>
              <a:t> </a:t>
            </a:r>
            <a:r>
              <a:rPr sz="1550" spc="-135" dirty="0">
                <a:solidFill>
                  <a:srgbClr val="798791"/>
                </a:solidFill>
                <a:latin typeface="Arial MT"/>
                <a:cs typeface="Arial MT"/>
              </a:rPr>
              <a:t>C</a:t>
            </a:r>
            <a:r>
              <a:rPr sz="1550" spc="-155" dirty="0">
                <a:solidFill>
                  <a:srgbClr val="798791"/>
                </a:solidFill>
                <a:latin typeface="Arial MT"/>
                <a:cs typeface="Arial MT"/>
              </a:rPr>
              <a:t> </a:t>
            </a:r>
            <a:r>
              <a:rPr sz="1550" spc="-175" dirty="0">
                <a:solidFill>
                  <a:srgbClr val="AFAFAF"/>
                </a:solidFill>
                <a:latin typeface="Arial MT"/>
                <a:cs typeface="Arial MT"/>
              </a:rPr>
              <a:t>A</a:t>
            </a:r>
            <a:r>
              <a:rPr sz="1550" spc="-145" dirty="0">
                <a:solidFill>
                  <a:srgbClr val="AFAFAF"/>
                </a:solidFill>
                <a:latin typeface="Arial MT"/>
                <a:cs typeface="Arial MT"/>
              </a:rPr>
              <a:t> </a:t>
            </a:r>
            <a:r>
              <a:rPr sz="1550" spc="-110" dirty="0">
                <a:solidFill>
                  <a:srgbClr val="C3A7A1"/>
                </a:solidFill>
                <a:latin typeface="Arial MT"/>
                <a:cs typeface="Arial MT"/>
              </a:rPr>
              <a:t>T</a:t>
            </a:r>
            <a:r>
              <a:rPr sz="1550" spc="-220" dirty="0">
                <a:solidFill>
                  <a:srgbClr val="C3A7A1"/>
                </a:solidFill>
                <a:latin typeface="Arial MT"/>
                <a:cs typeface="Arial MT"/>
              </a:rPr>
              <a:t> </a:t>
            </a:r>
            <a:r>
              <a:rPr sz="1550" spc="-20" dirty="0">
                <a:solidFill>
                  <a:srgbClr val="747474"/>
                </a:solidFill>
                <a:latin typeface="Arial MT"/>
                <a:cs typeface="Arial MT"/>
              </a:rPr>
              <a:t>CGA</a:t>
            </a:r>
            <a:r>
              <a:rPr sz="1550" spc="-90" dirty="0">
                <a:solidFill>
                  <a:srgbClr val="747474"/>
                </a:solidFill>
                <a:latin typeface="Arial MT"/>
                <a:cs typeface="Arial MT"/>
              </a:rPr>
              <a:t> </a:t>
            </a:r>
            <a:r>
              <a:rPr sz="1550" spc="-170" dirty="0">
                <a:solidFill>
                  <a:srgbClr val="87B6A7"/>
                </a:solidFill>
                <a:latin typeface="Arial MT"/>
                <a:cs typeface="Arial MT"/>
              </a:rPr>
              <a:t>A</a:t>
            </a:r>
            <a:r>
              <a:rPr sz="1550" spc="-105" dirty="0">
                <a:solidFill>
                  <a:srgbClr val="87B6A7"/>
                </a:solidFill>
                <a:latin typeface="Arial MT"/>
                <a:cs typeface="Arial MT"/>
              </a:rPr>
              <a:t> </a:t>
            </a:r>
            <a:r>
              <a:rPr sz="1550" spc="-175" dirty="0">
                <a:solidFill>
                  <a:srgbClr val="79A390"/>
                </a:solidFill>
                <a:latin typeface="Arial MT"/>
                <a:cs typeface="Arial MT"/>
              </a:rPr>
              <a:t>A</a:t>
            </a:r>
            <a:r>
              <a:rPr sz="1550" spc="-200" dirty="0">
                <a:solidFill>
                  <a:srgbClr val="79A390"/>
                </a:solidFill>
                <a:latin typeface="Arial MT"/>
                <a:cs typeface="Arial MT"/>
              </a:rPr>
              <a:t> </a:t>
            </a:r>
            <a:r>
              <a:rPr sz="1550" i="1" spc="-10" dirty="0">
                <a:solidFill>
                  <a:srgbClr val="AAAAAA"/>
                </a:solidFill>
                <a:latin typeface="Arial"/>
                <a:cs typeface="Arial"/>
              </a:rPr>
              <a:t>T</a:t>
            </a:r>
            <a:r>
              <a:rPr sz="1550" i="1" spc="55" dirty="0">
                <a:solidFill>
                  <a:srgbClr val="AAAAAA"/>
                </a:solidFill>
                <a:latin typeface="Arial"/>
                <a:cs typeface="Arial"/>
              </a:rPr>
              <a:t> </a:t>
            </a:r>
            <a:r>
              <a:rPr sz="1550" spc="-50" dirty="0">
                <a:solidFill>
                  <a:srgbClr val="AF908E"/>
                </a:solidFill>
                <a:latin typeface="Arial MT"/>
                <a:cs typeface="Arial MT"/>
              </a:rPr>
              <a:t>T</a:t>
            </a:r>
            <a:r>
              <a:rPr sz="1550" dirty="0">
                <a:solidFill>
                  <a:srgbClr val="AF908E"/>
                </a:solidFill>
                <a:latin typeface="Arial MT"/>
                <a:cs typeface="Arial MT"/>
              </a:rPr>
              <a:t>	</a:t>
            </a:r>
            <a:r>
              <a:rPr sz="1550" spc="-260" dirty="0">
                <a:solidFill>
                  <a:srgbClr val="7EAF99"/>
                </a:solidFill>
                <a:latin typeface="Arial MT"/>
                <a:cs typeface="Arial MT"/>
              </a:rPr>
              <a:t>A</a:t>
            </a:r>
            <a:r>
              <a:rPr sz="1550" spc="-190" dirty="0">
                <a:solidFill>
                  <a:srgbClr val="7EAF99"/>
                </a:solidFill>
                <a:latin typeface="Arial MT"/>
                <a:cs typeface="Arial MT"/>
              </a:rPr>
              <a:t> </a:t>
            </a:r>
            <a:r>
              <a:rPr sz="1550" spc="-135" dirty="0">
                <a:solidFill>
                  <a:srgbClr val="999EB1"/>
                </a:solidFill>
                <a:latin typeface="Arial MT"/>
                <a:cs typeface="Arial MT"/>
              </a:rPr>
              <a:t>C</a:t>
            </a:r>
            <a:r>
              <a:rPr sz="1550" spc="-85" dirty="0">
                <a:solidFill>
                  <a:srgbClr val="999EB1"/>
                </a:solidFill>
                <a:latin typeface="Arial MT"/>
                <a:cs typeface="Arial MT"/>
              </a:rPr>
              <a:t> </a:t>
            </a:r>
            <a:r>
              <a:rPr sz="1550" dirty="0">
                <a:solidFill>
                  <a:srgbClr val="A5A5A5"/>
                </a:solidFill>
                <a:latin typeface="Arial MT"/>
                <a:cs typeface="Arial MT"/>
              </a:rPr>
              <a:t>T</a:t>
            </a:r>
            <a:r>
              <a:rPr sz="1550" spc="-80" dirty="0">
                <a:solidFill>
                  <a:srgbClr val="A5A5A5"/>
                </a:solidFill>
                <a:latin typeface="Arial MT"/>
                <a:cs typeface="Arial MT"/>
              </a:rPr>
              <a:t> </a:t>
            </a:r>
            <a:r>
              <a:rPr sz="1550" dirty="0">
                <a:solidFill>
                  <a:srgbClr val="D6AAA8"/>
                </a:solidFill>
                <a:latin typeface="Arial MT"/>
                <a:cs typeface="Arial MT"/>
              </a:rPr>
              <a:t>T/</a:t>
            </a:r>
            <a:r>
              <a:rPr sz="1550" spc="345" dirty="0">
                <a:solidFill>
                  <a:srgbClr val="D6AAA8"/>
                </a:solidFill>
                <a:latin typeface="Arial MT"/>
                <a:cs typeface="Arial MT"/>
              </a:rPr>
              <a:t> </a:t>
            </a:r>
            <a:r>
              <a:rPr sz="1550" dirty="0">
                <a:solidFill>
                  <a:srgbClr val="8393A3"/>
                </a:solidFill>
                <a:latin typeface="Arial MT"/>
                <a:cs typeface="Arial MT"/>
              </a:rPr>
              <a:t>¢</a:t>
            </a:r>
            <a:r>
              <a:rPr sz="1550" spc="-10" dirty="0">
                <a:solidFill>
                  <a:srgbClr val="8393A3"/>
                </a:solidFill>
                <a:latin typeface="Arial MT"/>
                <a:cs typeface="Arial MT"/>
              </a:rPr>
              <a:t> </a:t>
            </a:r>
            <a:r>
              <a:rPr sz="1550" spc="-260" dirty="0">
                <a:solidFill>
                  <a:srgbClr val="7BA08E"/>
                </a:solidFill>
                <a:latin typeface="Arial MT"/>
                <a:cs typeface="Arial MT"/>
              </a:rPr>
              <a:t>A</a:t>
            </a:r>
            <a:r>
              <a:rPr sz="1550" spc="-105" dirty="0">
                <a:solidFill>
                  <a:srgbClr val="7BA08E"/>
                </a:solidFill>
                <a:latin typeface="Arial MT"/>
                <a:cs typeface="Arial MT"/>
              </a:rPr>
              <a:t> </a:t>
            </a:r>
            <a:r>
              <a:rPr sz="1550" spc="-170" dirty="0">
                <a:solidFill>
                  <a:srgbClr val="7EA897"/>
                </a:solidFill>
                <a:latin typeface="Arial MT"/>
                <a:cs typeface="Arial MT"/>
              </a:rPr>
              <a:t>A</a:t>
            </a:r>
            <a:r>
              <a:rPr sz="1550" spc="-100" dirty="0">
                <a:solidFill>
                  <a:srgbClr val="7EA897"/>
                </a:solidFill>
                <a:latin typeface="Arial MT"/>
                <a:cs typeface="Arial MT"/>
              </a:rPr>
              <a:t> </a:t>
            </a:r>
            <a:r>
              <a:rPr sz="1550" spc="-110" dirty="0">
                <a:solidFill>
                  <a:srgbClr val="898989"/>
                </a:solidFill>
                <a:latin typeface="Arial MT"/>
                <a:cs typeface="Arial MT"/>
              </a:rPr>
              <a:t>AG</a:t>
            </a:r>
            <a:r>
              <a:rPr sz="1550" spc="-215" dirty="0">
                <a:solidFill>
                  <a:srgbClr val="898989"/>
                </a:solidFill>
                <a:latin typeface="Arial MT"/>
                <a:cs typeface="Arial MT"/>
              </a:rPr>
              <a:t> </a:t>
            </a:r>
            <a:r>
              <a:rPr sz="1550" spc="-110" dirty="0">
                <a:solidFill>
                  <a:srgbClr val="B17C77"/>
                </a:solidFill>
                <a:latin typeface="Arial MT"/>
                <a:cs typeface="Arial MT"/>
              </a:rPr>
              <a:t>T</a:t>
            </a:r>
            <a:r>
              <a:rPr sz="1550" spc="-75" dirty="0">
                <a:solidFill>
                  <a:srgbClr val="B17C77"/>
                </a:solidFill>
                <a:latin typeface="Arial MT"/>
                <a:cs typeface="Arial MT"/>
              </a:rPr>
              <a:t> </a:t>
            </a:r>
            <a:r>
              <a:rPr sz="1550" spc="-225" dirty="0">
                <a:solidFill>
                  <a:srgbClr val="B89C9A"/>
                </a:solidFill>
                <a:latin typeface="Arial MT"/>
                <a:cs typeface="Arial MT"/>
              </a:rPr>
              <a:t>T</a:t>
            </a:r>
            <a:r>
              <a:rPr sz="1550" spc="-20" dirty="0">
                <a:solidFill>
                  <a:srgbClr val="B89C9A"/>
                </a:solidFill>
                <a:latin typeface="Arial MT"/>
                <a:cs typeface="Arial MT"/>
              </a:rPr>
              <a:t> </a:t>
            </a:r>
            <a:r>
              <a:rPr sz="1550" spc="-70" dirty="0">
                <a:solidFill>
                  <a:srgbClr val="7EA58A"/>
                </a:solidFill>
                <a:latin typeface="Arial MT"/>
                <a:cs typeface="Arial MT"/>
              </a:rPr>
              <a:t>AA</a:t>
            </a:r>
            <a:r>
              <a:rPr sz="1550" spc="-265" dirty="0">
                <a:solidFill>
                  <a:srgbClr val="7EA58A"/>
                </a:solidFill>
                <a:latin typeface="Arial MT"/>
                <a:cs typeface="Arial MT"/>
              </a:rPr>
              <a:t> </a:t>
            </a:r>
            <a:r>
              <a:rPr sz="1550" spc="-80" dirty="0">
                <a:solidFill>
                  <a:srgbClr val="858585"/>
                </a:solidFill>
                <a:latin typeface="Arial MT"/>
                <a:cs typeface="Arial MT"/>
              </a:rPr>
              <a:t>GC</a:t>
            </a:r>
            <a:r>
              <a:rPr sz="1550" spc="-75" dirty="0">
                <a:solidFill>
                  <a:srgbClr val="858585"/>
                </a:solidFill>
                <a:latin typeface="Arial MT"/>
                <a:cs typeface="Arial MT"/>
              </a:rPr>
              <a:t> </a:t>
            </a:r>
            <a:r>
              <a:rPr sz="1550" spc="-110" dirty="0">
                <a:solidFill>
                  <a:srgbClr val="A57979"/>
                </a:solidFill>
                <a:latin typeface="Arial MT"/>
                <a:cs typeface="Arial MT"/>
              </a:rPr>
              <a:t>T</a:t>
            </a:r>
            <a:r>
              <a:rPr sz="1550" spc="-175" dirty="0">
                <a:solidFill>
                  <a:srgbClr val="A57979"/>
                </a:solidFill>
                <a:latin typeface="Arial MT"/>
                <a:cs typeface="Arial MT"/>
              </a:rPr>
              <a:t> </a:t>
            </a:r>
            <a:r>
              <a:rPr sz="1550" spc="-30" dirty="0">
                <a:solidFill>
                  <a:srgbClr val="7E7E7E"/>
                </a:solidFill>
                <a:latin typeface="Arial MT"/>
                <a:cs typeface="Arial MT"/>
              </a:rPr>
              <a:t>TGG</a:t>
            </a:r>
            <a:endParaRPr sz="1550">
              <a:latin typeface="Arial MT"/>
              <a:cs typeface="Arial MT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742149" y="8915752"/>
            <a:ext cx="215900" cy="3073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850" spc="-355" dirty="0">
                <a:solidFill>
                  <a:srgbClr val="707070"/>
                </a:solidFill>
                <a:latin typeface="Courier New"/>
                <a:cs typeface="Courier New"/>
              </a:rPr>
              <a:t>T0</a:t>
            </a:r>
            <a:endParaRPr sz="1850">
              <a:latin typeface="Courier New"/>
              <a:cs typeface="Courier New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224782" y="8928452"/>
            <a:ext cx="226695" cy="3073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850" spc="-165" dirty="0">
                <a:solidFill>
                  <a:srgbClr val="696969"/>
                </a:solidFill>
                <a:latin typeface="Arial MT"/>
                <a:cs typeface="Arial MT"/>
              </a:rPr>
              <a:t>20</a:t>
            </a:r>
            <a:endParaRPr sz="1850">
              <a:latin typeface="Arial MT"/>
              <a:cs typeface="Arial MT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713606" y="8941152"/>
            <a:ext cx="216535" cy="3073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850" spc="-360" dirty="0">
                <a:solidFill>
                  <a:srgbClr val="777777"/>
                </a:solidFill>
                <a:latin typeface="Comic Sans MS"/>
                <a:cs typeface="Comic Sans MS"/>
              </a:rPr>
              <a:t>30</a:t>
            </a:r>
            <a:endParaRPr sz="1850">
              <a:latin typeface="Comic Sans MS"/>
              <a:cs typeface="Comic Sans MS"/>
            </a:endParaRPr>
          </a:p>
        </p:txBody>
      </p:sp>
      <p:sp>
        <p:nvSpPr>
          <p:cNvPr id="32" name="object 32"/>
          <p:cNvSpPr txBox="1">
            <a:spLocks noGrp="1"/>
          </p:cNvSpPr>
          <p:nvPr>
            <p:ph type="title"/>
          </p:nvPr>
        </p:nvSpPr>
        <p:spPr>
          <a:xfrm>
            <a:off x="9476794" y="882863"/>
            <a:ext cx="4572635" cy="436017"/>
          </a:xfrm>
          <a:prstGeom prst="rect">
            <a:avLst/>
          </a:prstGeom>
          <a:ln w="26669">
            <a:solidFill>
              <a:srgbClr val="23E823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209550">
              <a:lnSpc>
                <a:spcPts val="3379"/>
              </a:lnSpc>
            </a:pPr>
            <a:r>
              <a:rPr sz="2900" i="0" spc="-114" dirty="0">
                <a:solidFill>
                  <a:srgbClr val="E67534"/>
                </a:solidFill>
                <a:latin typeface="Arial MT"/>
                <a:cs typeface="Arial MT"/>
              </a:rPr>
              <a:t>Automated</a:t>
            </a:r>
            <a:r>
              <a:rPr sz="2900" i="0" spc="-35" dirty="0">
                <a:solidFill>
                  <a:srgbClr val="E67534"/>
                </a:solidFill>
                <a:latin typeface="Arial MT"/>
                <a:cs typeface="Arial MT"/>
              </a:rPr>
              <a:t> </a:t>
            </a:r>
            <a:r>
              <a:rPr sz="2900" i="0" spc="-270" dirty="0">
                <a:solidFill>
                  <a:srgbClr val="E28042"/>
                </a:solidFill>
                <a:latin typeface="Arial MT"/>
                <a:cs typeface="Arial MT"/>
              </a:rPr>
              <a:t>DNA</a:t>
            </a:r>
            <a:r>
              <a:rPr sz="2900" i="0" spc="-125" dirty="0">
                <a:solidFill>
                  <a:srgbClr val="E28042"/>
                </a:solidFill>
                <a:latin typeface="Arial MT"/>
                <a:cs typeface="Arial MT"/>
              </a:rPr>
              <a:t> </a:t>
            </a:r>
            <a:r>
              <a:rPr sz="2900" i="0" spc="-10" dirty="0">
                <a:solidFill>
                  <a:srgbClr val="DD8549"/>
                </a:solidFill>
                <a:latin typeface="Arial MT"/>
                <a:cs typeface="Arial MT"/>
              </a:rPr>
              <a:t>sequencer</a:t>
            </a:r>
            <a:endParaRPr sz="2900">
              <a:latin typeface="Arial MT"/>
              <a:cs typeface="Arial MT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2477763" y="2650243"/>
            <a:ext cx="1622425" cy="3886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sz="2350" spc="-235" dirty="0">
                <a:latin typeface="Arial MT"/>
                <a:cs typeface="Arial MT"/>
              </a:rPr>
              <a:t>CAPILLARIES</a:t>
            </a:r>
            <a:endParaRPr sz="2350">
              <a:latin typeface="Arial MT"/>
              <a:cs typeface="Arial MT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3192689" y="5988402"/>
            <a:ext cx="911860" cy="3073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850" spc="-95" dirty="0">
                <a:latin typeface="Arial MT"/>
                <a:cs typeface="Arial MT"/>
              </a:rPr>
              <a:t>OUTPUT</a:t>
            </a:r>
            <a:endParaRPr sz="1850">
              <a:latin typeface="Arial MT"/>
              <a:cs typeface="Arial MT"/>
            </a:endParaRPr>
          </a:p>
        </p:txBody>
      </p:sp>
      <p:pic>
        <p:nvPicPr>
          <p:cNvPr id="3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Footer Placeholder 35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7" name="Slide Number Placeholder 3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32</a:t>
            </a:fld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55331" y="863600"/>
            <a:ext cx="7035800" cy="7620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51556" y="4151313"/>
            <a:ext cx="1464310" cy="4921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sz="3050" i="0" spc="-30" dirty="0">
                <a:solidFill>
                  <a:srgbClr val="464646"/>
                </a:solidFill>
                <a:latin typeface="Arial MT"/>
                <a:cs typeface="Arial MT"/>
              </a:rPr>
              <a:t>Reagent</a:t>
            </a:r>
            <a:endParaRPr sz="305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75092" y="8471783"/>
            <a:ext cx="4067175" cy="5962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3750" dirty="0">
                <a:latin typeface="Times New Roman"/>
                <a:cs typeface="Times New Roman"/>
              </a:rPr>
              <a:t>Inside</a:t>
            </a:r>
            <a:r>
              <a:rPr sz="3750" spc="540" dirty="0">
                <a:latin typeface="Times New Roman"/>
                <a:cs typeface="Times New Roman"/>
              </a:rPr>
              <a:t> </a:t>
            </a:r>
            <a:r>
              <a:rPr sz="3750" dirty="0">
                <a:latin typeface="Times New Roman"/>
                <a:cs typeface="Times New Roman"/>
              </a:rPr>
              <a:t>the</a:t>
            </a:r>
            <a:r>
              <a:rPr sz="3750" spc="120" dirty="0">
                <a:latin typeface="Times New Roman"/>
                <a:cs typeface="Times New Roman"/>
              </a:rPr>
              <a:t> </a:t>
            </a:r>
            <a:r>
              <a:rPr sz="3750" spc="-10" dirty="0">
                <a:latin typeface="Times New Roman"/>
                <a:cs typeface="Times New Roman"/>
              </a:rPr>
              <a:t>sequencer</a:t>
            </a:r>
            <a:endParaRPr sz="375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509180" y="3395133"/>
            <a:ext cx="2689225" cy="4699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spcBef>
                <a:spcPts val="114"/>
              </a:spcBef>
              <a:tabLst>
                <a:tab pos="1687830" algn="l"/>
              </a:tabLst>
            </a:pPr>
            <a:r>
              <a:rPr sz="2900" spc="-10" dirty="0">
                <a:solidFill>
                  <a:srgbClr val="505050"/>
                </a:solidFill>
                <a:latin typeface="Arial MT"/>
                <a:cs typeface="Arial MT"/>
              </a:rPr>
              <a:t>Capil</a:t>
            </a:r>
            <a:r>
              <a:rPr sz="2900" spc="-495" dirty="0">
                <a:solidFill>
                  <a:srgbClr val="505050"/>
                </a:solidFill>
                <a:latin typeface="Arial MT"/>
                <a:cs typeface="Arial MT"/>
              </a:rPr>
              <a:t> </a:t>
            </a:r>
            <a:r>
              <a:rPr sz="2900" spc="-395" dirty="0">
                <a:solidFill>
                  <a:srgbClr val="4D4D4D"/>
                </a:solidFill>
                <a:latin typeface="Arial MT"/>
                <a:cs typeface="Arial MT"/>
              </a:rPr>
              <a:t>Mary</a:t>
            </a:r>
            <a:r>
              <a:rPr sz="2900" dirty="0">
                <a:solidFill>
                  <a:srgbClr val="4D4D4D"/>
                </a:solidFill>
                <a:latin typeface="Arial MT"/>
                <a:cs typeface="Arial MT"/>
              </a:rPr>
              <a:t>	</a:t>
            </a:r>
            <a:r>
              <a:rPr sz="2900" spc="114" dirty="0">
                <a:solidFill>
                  <a:srgbClr val="4B4B4B"/>
                </a:solidFill>
                <a:latin typeface="Arial MT"/>
                <a:cs typeface="Arial MT"/>
              </a:rPr>
              <a:t>tubes</a:t>
            </a:r>
            <a:endParaRPr sz="29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726614" y="5878159"/>
            <a:ext cx="2167890" cy="91059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ts val="3445"/>
              </a:lnSpc>
              <a:spcBef>
                <a:spcPts val="114"/>
              </a:spcBef>
            </a:pPr>
            <a:r>
              <a:rPr sz="2950" dirty="0">
                <a:solidFill>
                  <a:srgbClr val="4B4B4B"/>
                </a:solidFill>
                <a:latin typeface="Arial MT"/>
                <a:cs typeface="Arial MT"/>
              </a:rPr>
              <a:t>Sample</a:t>
            </a:r>
            <a:r>
              <a:rPr sz="2950" spc="570" dirty="0">
                <a:solidFill>
                  <a:srgbClr val="4B4B4B"/>
                </a:solidFill>
                <a:latin typeface="Arial MT"/>
                <a:cs typeface="Arial MT"/>
              </a:rPr>
              <a:t> </a:t>
            </a:r>
            <a:r>
              <a:rPr sz="2950" spc="90" dirty="0">
                <a:solidFill>
                  <a:srgbClr val="4F4F4F"/>
                </a:solidFill>
                <a:latin typeface="Arial MT"/>
                <a:cs typeface="Arial MT"/>
              </a:rPr>
              <a:t>tray</a:t>
            </a:r>
            <a:endParaRPr sz="2950">
              <a:latin typeface="Arial MT"/>
              <a:cs typeface="Arial MT"/>
            </a:endParaRPr>
          </a:p>
          <a:p>
            <a:pPr marL="17145">
              <a:lnSpc>
                <a:spcPts val="3504"/>
              </a:lnSpc>
            </a:pPr>
            <a:r>
              <a:rPr sz="3000" dirty="0">
                <a:solidFill>
                  <a:srgbClr val="4F4F4F"/>
                </a:solidFill>
                <a:latin typeface="Arial MT"/>
                <a:cs typeface="Arial MT"/>
              </a:rPr>
              <a:t>goes</a:t>
            </a:r>
            <a:r>
              <a:rPr sz="3000" spc="225" dirty="0">
                <a:solidFill>
                  <a:srgbClr val="4F4F4F"/>
                </a:solidFill>
                <a:latin typeface="Arial MT"/>
                <a:cs typeface="Arial MT"/>
              </a:rPr>
              <a:t> </a:t>
            </a:r>
            <a:r>
              <a:rPr sz="3000" spc="-20" dirty="0">
                <a:solidFill>
                  <a:srgbClr val="4F4F4F"/>
                </a:solidFill>
                <a:latin typeface="Arial MT"/>
                <a:cs typeface="Arial MT"/>
              </a:rPr>
              <a:t>here</a:t>
            </a:r>
            <a:endParaRPr sz="3000">
              <a:latin typeface="Arial MT"/>
              <a:cs typeface="Arial MT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ooter Placeholder 7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33</a:t>
            </a:fld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72646" y="585435"/>
            <a:ext cx="11691130" cy="65530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0955">
              <a:spcBef>
                <a:spcPts val="130"/>
              </a:spcBef>
            </a:pPr>
            <a:r>
              <a:rPr spc="-45" dirty="0"/>
              <a:t>Pyrosequencing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98235" y="1573176"/>
            <a:ext cx="11802110" cy="7352665"/>
          </a:xfrm>
          <a:prstGeom prst="rect">
            <a:avLst/>
          </a:prstGeom>
        </p:spPr>
        <p:txBody>
          <a:bodyPr vert="horz" wrap="square" lIns="0" tIns="128270" rIns="0" bIns="0" rtlCol="0">
            <a:spAutoFit/>
          </a:bodyPr>
          <a:lstStyle/>
          <a:p>
            <a:pPr marL="351155" indent="-333375">
              <a:spcBef>
                <a:spcPts val="1010"/>
              </a:spcBef>
              <a:buChar char="•"/>
              <a:tabLst>
                <a:tab pos="351155" algn="l"/>
              </a:tabLst>
            </a:pPr>
            <a:r>
              <a:rPr sz="3300" spc="-70" dirty="0">
                <a:latin typeface="Times New Roman"/>
                <a:cs typeface="Times New Roman"/>
              </a:rPr>
              <a:t>Based</a:t>
            </a:r>
            <a:r>
              <a:rPr sz="3300" spc="-140" dirty="0">
                <a:latin typeface="Times New Roman"/>
                <a:cs typeface="Times New Roman"/>
              </a:rPr>
              <a:t> </a:t>
            </a:r>
            <a:r>
              <a:rPr sz="3300" spc="-50" dirty="0">
                <a:latin typeface="Times New Roman"/>
                <a:cs typeface="Times New Roman"/>
              </a:rPr>
              <a:t>on</a:t>
            </a:r>
            <a:r>
              <a:rPr sz="3300" spc="-155" dirty="0">
                <a:latin typeface="Times New Roman"/>
                <a:cs typeface="Times New Roman"/>
              </a:rPr>
              <a:t> </a:t>
            </a:r>
            <a:r>
              <a:rPr sz="3300" spc="-30" dirty="0">
                <a:latin typeface="Times New Roman"/>
                <a:cs typeface="Times New Roman"/>
              </a:rPr>
              <a:t>the</a:t>
            </a:r>
            <a:r>
              <a:rPr sz="3300" spc="-175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“sequencing</a:t>
            </a:r>
            <a:r>
              <a:rPr sz="3300" spc="120" dirty="0">
                <a:latin typeface="Times New Roman"/>
                <a:cs typeface="Times New Roman"/>
              </a:rPr>
              <a:t> </a:t>
            </a:r>
            <a:r>
              <a:rPr sz="3300" spc="-140" dirty="0">
                <a:latin typeface="Times New Roman"/>
                <a:cs typeface="Times New Roman"/>
              </a:rPr>
              <a:t>by </a:t>
            </a:r>
            <a:r>
              <a:rPr sz="3300" spc="-10" dirty="0">
                <a:latin typeface="Times New Roman"/>
                <a:cs typeface="Times New Roman"/>
              </a:rPr>
              <a:t>synthesis”</a:t>
            </a:r>
            <a:endParaRPr sz="3300">
              <a:latin typeface="Times New Roman"/>
              <a:cs typeface="Times New Roman"/>
            </a:endParaRPr>
          </a:p>
          <a:p>
            <a:pPr marL="347980" marR="625475" indent="-329565">
              <a:lnSpc>
                <a:spcPts val="3400"/>
              </a:lnSpc>
              <a:spcBef>
                <a:spcPts val="1370"/>
              </a:spcBef>
              <a:buChar char="•"/>
              <a:tabLst>
                <a:tab pos="351155" algn="l"/>
              </a:tabLst>
            </a:pPr>
            <a:r>
              <a:rPr sz="3200" spc="-25" dirty="0">
                <a:latin typeface="Times New Roman"/>
                <a:cs typeface="Times New Roman"/>
              </a:rPr>
              <a:t>Involves</a:t>
            </a:r>
            <a:r>
              <a:rPr sz="3200" spc="-17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taking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-17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single</a:t>
            </a:r>
            <a:r>
              <a:rPr sz="3200" spc="-165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strand</a:t>
            </a:r>
            <a:r>
              <a:rPr sz="3200" spc="-1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of</a:t>
            </a:r>
            <a:r>
              <a:rPr sz="3200" spc="-3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-190" dirty="0">
                <a:latin typeface="Times New Roman"/>
                <a:cs typeface="Times New Roman"/>
              </a:rPr>
              <a:t> </a:t>
            </a:r>
            <a:r>
              <a:rPr sz="3200" spc="-70" dirty="0">
                <a:latin typeface="Times New Roman"/>
                <a:cs typeface="Times New Roman"/>
              </a:rPr>
              <a:t>DNA</a:t>
            </a:r>
            <a:r>
              <a:rPr sz="3200" spc="-13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to</a:t>
            </a:r>
            <a:r>
              <a:rPr sz="3200" spc="-19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be</a:t>
            </a:r>
            <a:r>
              <a:rPr sz="3200" spc="-114" dirty="0">
                <a:latin typeface="Times New Roman"/>
                <a:cs typeface="Times New Roman"/>
              </a:rPr>
              <a:t> </a:t>
            </a:r>
            <a:r>
              <a:rPr sz="3200" spc="-40" dirty="0">
                <a:latin typeface="Times New Roman"/>
                <a:cs typeface="Times New Roman"/>
              </a:rPr>
              <a:t>sequenced</a:t>
            </a:r>
            <a:r>
              <a:rPr sz="3200" spc="55" dirty="0">
                <a:latin typeface="Times New Roman"/>
                <a:cs typeface="Times New Roman"/>
              </a:rPr>
              <a:t> </a:t>
            </a:r>
            <a:r>
              <a:rPr sz="3200" spc="-85" dirty="0">
                <a:latin typeface="Times New Roman"/>
                <a:cs typeface="Times New Roman"/>
              </a:rPr>
              <a:t>and</a:t>
            </a:r>
            <a:r>
              <a:rPr sz="3200" spc="-220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then 	</a:t>
            </a:r>
            <a:r>
              <a:rPr sz="3200" spc="-40" dirty="0">
                <a:latin typeface="Times New Roman"/>
                <a:cs typeface="Times New Roman"/>
              </a:rPr>
              <a:t>synthesizing</a:t>
            </a:r>
            <a:r>
              <a:rPr sz="3200" spc="3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its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spc="-55" dirty="0">
                <a:latin typeface="Times New Roman"/>
                <a:cs typeface="Times New Roman"/>
              </a:rPr>
              <a:t>complementary</a:t>
            </a:r>
            <a:r>
              <a:rPr sz="3200" spc="30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strand</a:t>
            </a:r>
            <a:r>
              <a:rPr sz="3200" spc="-17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enzymatically.</a:t>
            </a:r>
            <a:endParaRPr sz="3200">
              <a:latin typeface="Times New Roman"/>
              <a:cs typeface="Times New Roman"/>
            </a:endParaRPr>
          </a:p>
          <a:p>
            <a:pPr marL="351155" marR="116839" indent="-332740">
              <a:lnSpc>
                <a:spcPts val="3400"/>
              </a:lnSpc>
              <a:spcBef>
                <a:spcPts val="1500"/>
              </a:spcBef>
              <a:buChar char="•"/>
              <a:tabLst>
                <a:tab pos="355600" algn="l"/>
              </a:tabLst>
            </a:pPr>
            <a:r>
              <a:rPr sz="3150" dirty="0">
                <a:latin typeface="Times New Roman"/>
                <a:cs typeface="Times New Roman"/>
              </a:rPr>
              <a:t>solutions</a:t>
            </a:r>
            <a:r>
              <a:rPr sz="3150" spc="-75" dirty="0">
                <a:latin typeface="Times New Roman"/>
                <a:cs typeface="Times New Roman"/>
              </a:rPr>
              <a:t> </a:t>
            </a:r>
            <a:r>
              <a:rPr sz="3150" spc="-50" dirty="0">
                <a:latin typeface="Times New Roman"/>
                <a:cs typeface="Times New Roman"/>
              </a:rPr>
              <a:t>of</a:t>
            </a:r>
            <a:r>
              <a:rPr sz="3150" spc="-105" dirty="0">
                <a:latin typeface="Times New Roman"/>
                <a:cs typeface="Times New Roman"/>
              </a:rPr>
              <a:t> </a:t>
            </a:r>
            <a:r>
              <a:rPr sz="3150" dirty="0">
                <a:latin typeface="Times New Roman"/>
                <a:cs typeface="Times New Roman"/>
              </a:rPr>
              <a:t>A,</a:t>
            </a:r>
            <a:r>
              <a:rPr sz="3150" spc="-60" dirty="0">
                <a:latin typeface="Times New Roman"/>
                <a:cs typeface="Times New Roman"/>
              </a:rPr>
              <a:t> </a:t>
            </a:r>
            <a:r>
              <a:rPr sz="3150" dirty="0">
                <a:latin typeface="Times New Roman"/>
                <a:cs typeface="Times New Roman"/>
              </a:rPr>
              <a:t>C,</a:t>
            </a:r>
            <a:r>
              <a:rPr sz="3150" spc="-140" dirty="0">
                <a:latin typeface="Times New Roman"/>
                <a:cs typeface="Times New Roman"/>
              </a:rPr>
              <a:t> </a:t>
            </a:r>
            <a:r>
              <a:rPr sz="3150" dirty="0">
                <a:latin typeface="Times New Roman"/>
                <a:cs typeface="Times New Roman"/>
              </a:rPr>
              <a:t>G,</a:t>
            </a:r>
            <a:r>
              <a:rPr sz="3150" spc="-65" dirty="0">
                <a:latin typeface="Times New Roman"/>
                <a:cs typeface="Times New Roman"/>
              </a:rPr>
              <a:t> </a:t>
            </a:r>
            <a:r>
              <a:rPr sz="3150" spc="-20" dirty="0">
                <a:latin typeface="Times New Roman"/>
                <a:cs typeface="Times New Roman"/>
              </a:rPr>
              <a:t>and</a:t>
            </a:r>
            <a:r>
              <a:rPr sz="3150" spc="-145" dirty="0">
                <a:latin typeface="Times New Roman"/>
                <a:cs typeface="Times New Roman"/>
              </a:rPr>
              <a:t> </a:t>
            </a:r>
            <a:r>
              <a:rPr sz="3150" spc="114" dirty="0">
                <a:latin typeface="Times New Roman"/>
                <a:cs typeface="Times New Roman"/>
              </a:rPr>
              <a:t>T</a:t>
            </a:r>
            <a:r>
              <a:rPr sz="3150" spc="-114" dirty="0">
                <a:latin typeface="Times New Roman"/>
                <a:cs typeface="Times New Roman"/>
              </a:rPr>
              <a:t> </a:t>
            </a:r>
            <a:r>
              <a:rPr sz="3150" spc="-35" dirty="0">
                <a:latin typeface="Times New Roman"/>
                <a:cs typeface="Times New Roman"/>
              </a:rPr>
              <a:t>nucleotides</a:t>
            </a:r>
            <a:r>
              <a:rPr sz="3150" spc="30" dirty="0">
                <a:latin typeface="Times New Roman"/>
                <a:cs typeface="Times New Roman"/>
              </a:rPr>
              <a:t> </a:t>
            </a:r>
            <a:r>
              <a:rPr sz="3150" dirty="0">
                <a:latin typeface="Times New Roman"/>
                <a:cs typeface="Times New Roman"/>
              </a:rPr>
              <a:t>are</a:t>
            </a:r>
            <a:r>
              <a:rPr sz="3150" spc="-90" dirty="0">
                <a:latin typeface="Times New Roman"/>
                <a:cs typeface="Times New Roman"/>
              </a:rPr>
              <a:t> </a:t>
            </a:r>
            <a:r>
              <a:rPr sz="3150" dirty="0">
                <a:latin typeface="Times New Roman"/>
                <a:cs typeface="Times New Roman"/>
              </a:rPr>
              <a:t>added</a:t>
            </a:r>
            <a:r>
              <a:rPr sz="3150" spc="-5" dirty="0">
                <a:latin typeface="Times New Roman"/>
                <a:cs typeface="Times New Roman"/>
              </a:rPr>
              <a:t> </a:t>
            </a:r>
            <a:r>
              <a:rPr sz="3150" dirty="0">
                <a:latin typeface="Times New Roman"/>
                <a:cs typeface="Times New Roman"/>
              </a:rPr>
              <a:t>and</a:t>
            </a:r>
            <a:r>
              <a:rPr sz="3150" spc="-85" dirty="0">
                <a:latin typeface="Times New Roman"/>
                <a:cs typeface="Times New Roman"/>
              </a:rPr>
              <a:t> </a:t>
            </a:r>
            <a:r>
              <a:rPr sz="3150" dirty="0">
                <a:latin typeface="Times New Roman"/>
                <a:cs typeface="Times New Roman"/>
              </a:rPr>
              <a:t>removed</a:t>
            </a:r>
            <a:r>
              <a:rPr sz="3150" spc="20" dirty="0">
                <a:latin typeface="Times New Roman"/>
                <a:cs typeface="Times New Roman"/>
              </a:rPr>
              <a:t> </a:t>
            </a:r>
            <a:r>
              <a:rPr sz="3150" spc="-30" dirty="0">
                <a:latin typeface="Times New Roman"/>
                <a:cs typeface="Times New Roman"/>
              </a:rPr>
              <a:t>after</a:t>
            </a:r>
            <a:r>
              <a:rPr sz="3150" spc="-385" dirty="0">
                <a:latin typeface="Times New Roman"/>
                <a:cs typeface="Times New Roman"/>
              </a:rPr>
              <a:t> </a:t>
            </a:r>
            <a:r>
              <a:rPr sz="3150" spc="-25" dirty="0">
                <a:latin typeface="Times New Roman"/>
                <a:cs typeface="Times New Roman"/>
              </a:rPr>
              <a:t>the 	</a:t>
            </a:r>
            <a:r>
              <a:rPr sz="3150" spc="-10" dirty="0">
                <a:latin typeface="Times New Roman"/>
                <a:cs typeface="Times New Roman"/>
              </a:rPr>
              <a:t>reaction,</a:t>
            </a:r>
            <a:r>
              <a:rPr sz="3150" spc="-100" dirty="0">
                <a:latin typeface="Times New Roman"/>
                <a:cs typeface="Times New Roman"/>
              </a:rPr>
              <a:t> </a:t>
            </a:r>
            <a:r>
              <a:rPr sz="3150" spc="-10" dirty="0">
                <a:latin typeface="Times New Roman"/>
                <a:cs typeface="Times New Roman"/>
              </a:rPr>
              <a:t>sequentially.</a:t>
            </a:r>
            <a:endParaRPr sz="3150">
              <a:latin typeface="Times New Roman"/>
              <a:cs typeface="Times New Roman"/>
            </a:endParaRPr>
          </a:p>
          <a:p>
            <a:pPr marL="347980" marR="949960" indent="-330200">
              <a:lnSpc>
                <a:spcPts val="3500"/>
              </a:lnSpc>
              <a:spcBef>
                <a:spcPts val="1320"/>
              </a:spcBef>
              <a:buChar char="•"/>
              <a:tabLst>
                <a:tab pos="359410" algn="l"/>
              </a:tabLst>
            </a:pPr>
            <a:r>
              <a:rPr sz="3200" spc="-45" dirty="0">
                <a:latin typeface="Times New Roman"/>
                <a:cs typeface="Times New Roman"/>
              </a:rPr>
              <a:t>Inorganic</a:t>
            </a:r>
            <a:r>
              <a:rPr sz="3200" spc="-1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PPi</a:t>
            </a:r>
            <a:r>
              <a:rPr sz="3200" spc="-13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is</a:t>
            </a:r>
            <a:r>
              <a:rPr sz="3200" spc="-20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released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as</a:t>
            </a:r>
            <a:r>
              <a:rPr sz="3200" spc="-19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-16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result</a:t>
            </a:r>
            <a:r>
              <a:rPr sz="3200" spc="-16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of</a:t>
            </a:r>
            <a:r>
              <a:rPr sz="3200" spc="-40" dirty="0">
                <a:latin typeface="Times New Roman"/>
                <a:cs typeface="Times New Roman"/>
              </a:rPr>
              <a:t> nucleotide</a:t>
            </a:r>
            <a:r>
              <a:rPr sz="3200" spc="35" dirty="0">
                <a:latin typeface="Times New Roman"/>
                <a:cs typeface="Times New Roman"/>
              </a:rPr>
              <a:t> </a:t>
            </a:r>
            <a:r>
              <a:rPr sz="3200" spc="-35" dirty="0">
                <a:latin typeface="Times New Roman"/>
                <a:cs typeface="Times New Roman"/>
              </a:rPr>
              <a:t>incorporation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by 	</a:t>
            </a:r>
            <a:r>
              <a:rPr sz="3200" spc="-10" dirty="0">
                <a:latin typeface="Times New Roman"/>
                <a:cs typeface="Times New Roman"/>
              </a:rPr>
              <a:t>polymerase.</a:t>
            </a:r>
            <a:endParaRPr sz="3200">
              <a:latin typeface="Times New Roman"/>
              <a:cs typeface="Times New Roman"/>
            </a:endParaRPr>
          </a:p>
          <a:p>
            <a:pPr marL="346075" marR="5080" indent="-333375">
              <a:lnSpc>
                <a:spcPct val="94500"/>
              </a:lnSpc>
              <a:spcBef>
                <a:spcPts val="1300"/>
              </a:spcBef>
              <a:buChar char="•"/>
              <a:tabLst>
                <a:tab pos="358775" algn="l"/>
                <a:tab pos="5647055" algn="l"/>
                <a:tab pos="7310755" algn="l"/>
              </a:tabLst>
            </a:pPr>
            <a:r>
              <a:rPr sz="3000" dirty="0">
                <a:latin typeface="Cambria"/>
                <a:cs typeface="Cambria"/>
              </a:rPr>
              <a:t>The</a:t>
            </a:r>
            <a:r>
              <a:rPr sz="3000" spc="-40" dirty="0">
                <a:latin typeface="Cambria"/>
                <a:cs typeface="Cambria"/>
              </a:rPr>
              <a:t> </a:t>
            </a:r>
            <a:r>
              <a:rPr sz="3000" spc="-70" dirty="0">
                <a:latin typeface="Cambria"/>
                <a:cs typeface="Cambria"/>
              </a:rPr>
              <a:t>released</a:t>
            </a:r>
            <a:r>
              <a:rPr sz="3000" dirty="0">
                <a:latin typeface="Cambria"/>
                <a:cs typeface="Cambria"/>
              </a:rPr>
              <a:t> </a:t>
            </a:r>
            <a:r>
              <a:rPr sz="3000" spc="95" dirty="0">
                <a:latin typeface="Cambria"/>
                <a:cs typeface="Cambria"/>
              </a:rPr>
              <a:t>PPi</a:t>
            </a:r>
            <a:r>
              <a:rPr sz="3000" spc="5" dirty="0">
                <a:latin typeface="Cambria"/>
                <a:cs typeface="Cambria"/>
              </a:rPr>
              <a:t> </a:t>
            </a:r>
            <a:r>
              <a:rPr sz="3000" dirty="0">
                <a:latin typeface="Cambria"/>
                <a:cs typeface="Cambria"/>
              </a:rPr>
              <a:t>is</a:t>
            </a:r>
            <a:r>
              <a:rPr sz="3000" spc="55" dirty="0">
                <a:latin typeface="Cambria"/>
                <a:cs typeface="Cambria"/>
              </a:rPr>
              <a:t> </a:t>
            </a:r>
            <a:r>
              <a:rPr sz="3000" spc="-10" dirty="0">
                <a:latin typeface="Cambria"/>
                <a:cs typeface="Cambria"/>
              </a:rPr>
              <a:t>subsequently</a:t>
            </a:r>
            <a:r>
              <a:rPr sz="3000" dirty="0">
                <a:latin typeface="Cambria"/>
                <a:cs typeface="Cambria"/>
              </a:rPr>
              <a:t>	</a:t>
            </a:r>
            <a:r>
              <a:rPr sz="3000" spc="-10" dirty="0">
                <a:latin typeface="Cambria"/>
                <a:cs typeface="Cambria"/>
              </a:rPr>
              <a:t>converted</a:t>
            </a:r>
            <a:r>
              <a:rPr sz="3000" dirty="0">
                <a:latin typeface="Cambria"/>
                <a:cs typeface="Cambria"/>
              </a:rPr>
              <a:t>	</a:t>
            </a:r>
            <a:r>
              <a:rPr sz="3000" spc="-35" dirty="0">
                <a:latin typeface="Cambria"/>
                <a:cs typeface="Cambria"/>
              </a:rPr>
              <a:t>to</a:t>
            </a:r>
            <a:r>
              <a:rPr sz="3000" spc="-180" dirty="0">
                <a:latin typeface="Cambria"/>
                <a:cs typeface="Cambria"/>
              </a:rPr>
              <a:t> </a:t>
            </a:r>
            <a:r>
              <a:rPr sz="3000" spc="-30" dirty="0">
                <a:latin typeface="Cambria"/>
                <a:cs typeface="Cambria"/>
              </a:rPr>
              <a:t>ATP</a:t>
            </a:r>
            <a:r>
              <a:rPr sz="3000" spc="-240" dirty="0">
                <a:latin typeface="Cambria"/>
                <a:cs typeface="Cambria"/>
              </a:rPr>
              <a:t> </a:t>
            </a:r>
            <a:r>
              <a:rPr sz="3000" dirty="0">
                <a:latin typeface="Cambria"/>
                <a:cs typeface="Cambria"/>
              </a:rPr>
              <a:t>by</a:t>
            </a:r>
            <a:r>
              <a:rPr sz="3000" spc="-10" dirty="0">
                <a:latin typeface="Cambria"/>
                <a:cs typeface="Cambria"/>
              </a:rPr>
              <a:t> </a:t>
            </a:r>
            <a:r>
              <a:rPr sz="3000" spc="-30" dirty="0">
                <a:latin typeface="Cambria"/>
                <a:cs typeface="Cambria"/>
              </a:rPr>
              <a:t>ATP</a:t>
            </a:r>
            <a:r>
              <a:rPr sz="3000" spc="-210" dirty="0">
                <a:latin typeface="Cambria"/>
                <a:cs typeface="Cambria"/>
              </a:rPr>
              <a:t> </a:t>
            </a:r>
            <a:r>
              <a:rPr sz="3000" spc="-10" dirty="0">
                <a:latin typeface="Cambria"/>
                <a:cs typeface="Cambria"/>
              </a:rPr>
              <a:t>sulfurylase, 	</a:t>
            </a:r>
            <a:r>
              <a:rPr sz="3000" spc="-25" dirty="0">
                <a:latin typeface="Cambria"/>
                <a:cs typeface="Cambria"/>
              </a:rPr>
              <a:t>which</a:t>
            </a:r>
            <a:r>
              <a:rPr sz="3000" spc="-145" dirty="0">
                <a:latin typeface="Cambria"/>
                <a:cs typeface="Cambria"/>
              </a:rPr>
              <a:t> </a:t>
            </a:r>
            <a:r>
              <a:rPr sz="3000" spc="-40" dirty="0">
                <a:latin typeface="Cambria"/>
                <a:cs typeface="Cambria"/>
              </a:rPr>
              <a:t>provides</a:t>
            </a:r>
            <a:r>
              <a:rPr sz="3000" spc="25" dirty="0">
                <a:latin typeface="Cambria"/>
                <a:cs typeface="Cambria"/>
              </a:rPr>
              <a:t> </a:t>
            </a:r>
            <a:r>
              <a:rPr sz="3000" spc="-40" dirty="0">
                <a:latin typeface="Cambria"/>
                <a:cs typeface="Cambria"/>
              </a:rPr>
              <a:t>the</a:t>
            </a:r>
            <a:r>
              <a:rPr sz="3000" spc="-45" dirty="0">
                <a:latin typeface="Cambria"/>
                <a:cs typeface="Cambria"/>
              </a:rPr>
              <a:t> </a:t>
            </a:r>
            <a:r>
              <a:rPr sz="3000" spc="-75" dirty="0">
                <a:latin typeface="Cambria"/>
                <a:cs typeface="Cambria"/>
              </a:rPr>
              <a:t>energy</a:t>
            </a:r>
            <a:r>
              <a:rPr sz="3000" spc="40" dirty="0">
                <a:latin typeface="Cambria"/>
                <a:cs typeface="Cambria"/>
              </a:rPr>
              <a:t> </a:t>
            </a:r>
            <a:r>
              <a:rPr sz="3000" dirty="0">
                <a:latin typeface="Cambria"/>
                <a:cs typeface="Cambria"/>
              </a:rPr>
              <a:t>to</a:t>
            </a:r>
            <a:r>
              <a:rPr sz="3000" spc="-140" dirty="0">
                <a:latin typeface="Cambria"/>
                <a:cs typeface="Cambria"/>
              </a:rPr>
              <a:t> </a:t>
            </a:r>
            <a:r>
              <a:rPr sz="3000" spc="-30" dirty="0">
                <a:latin typeface="Cambria"/>
                <a:cs typeface="Cambria"/>
              </a:rPr>
              <a:t>luciferase</a:t>
            </a:r>
            <a:r>
              <a:rPr sz="3000" spc="-35" dirty="0">
                <a:latin typeface="Cambria"/>
                <a:cs typeface="Cambria"/>
              </a:rPr>
              <a:t> </a:t>
            </a:r>
            <a:r>
              <a:rPr sz="3000" dirty="0">
                <a:latin typeface="Cambria"/>
                <a:cs typeface="Cambria"/>
              </a:rPr>
              <a:t>to</a:t>
            </a:r>
            <a:r>
              <a:rPr sz="3000" spc="-165" dirty="0">
                <a:latin typeface="Cambria"/>
                <a:cs typeface="Cambria"/>
              </a:rPr>
              <a:t> </a:t>
            </a:r>
            <a:r>
              <a:rPr sz="3000" dirty="0">
                <a:latin typeface="Cambria"/>
                <a:cs typeface="Cambria"/>
              </a:rPr>
              <a:t>oxidize</a:t>
            </a:r>
            <a:r>
              <a:rPr sz="3000" spc="-50" dirty="0">
                <a:latin typeface="Cambria"/>
                <a:cs typeface="Cambria"/>
              </a:rPr>
              <a:t> </a:t>
            </a:r>
            <a:r>
              <a:rPr sz="3000" dirty="0">
                <a:latin typeface="Cambria"/>
                <a:cs typeface="Cambria"/>
              </a:rPr>
              <a:t>luciferin</a:t>
            </a:r>
            <a:r>
              <a:rPr sz="3000" spc="-65" dirty="0">
                <a:latin typeface="Cambria"/>
                <a:cs typeface="Cambria"/>
              </a:rPr>
              <a:t> </a:t>
            </a:r>
            <a:r>
              <a:rPr sz="3000" spc="-10" dirty="0">
                <a:latin typeface="Cambria"/>
                <a:cs typeface="Cambria"/>
              </a:rPr>
              <a:t>and</a:t>
            </a:r>
            <a:r>
              <a:rPr sz="3000" spc="-70" dirty="0">
                <a:latin typeface="Cambria"/>
                <a:cs typeface="Cambria"/>
              </a:rPr>
              <a:t> </a:t>
            </a:r>
            <a:r>
              <a:rPr sz="3000" spc="-50" dirty="0">
                <a:latin typeface="Cambria"/>
                <a:cs typeface="Cambria"/>
              </a:rPr>
              <a:t>generate 	</a:t>
            </a:r>
            <a:r>
              <a:rPr sz="3050" spc="-10" dirty="0">
                <a:latin typeface="Cambria"/>
                <a:cs typeface="Cambria"/>
              </a:rPr>
              <a:t>light.</a:t>
            </a:r>
            <a:endParaRPr sz="3050">
              <a:latin typeface="Cambria"/>
              <a:cs typeface="Cambria"/>
            </a:endParaRPr>
          </a:p>
          <a:p>
            <a:pPr marL="335280" marR="383540" indent="-323215">
              <a:lnSpc>
                <a:spcPts val="3400"/>
              </a:lnSpc>
              <a:spcBef>
                <a:spcPts val="1520"/>
              </a:spcBef>
              <a:buChar char="•"/>
              <a:tabLst>
                <a:tab pos="342900" algn="l"/>
                <a:tab pos="7350759" algn="l"/>
              </a:tabLst>
            </a:pPr>
            <a:r>
              <a:rPr sz="3050" dirty="0">
                <a:latin typeface="Cambria"/>
                <a:cs typeface="Cambria"/>
              </a:rPr>
              <a:t>Light</a:t>
            </a:r>
            <a:r>
              <a:rPr sz="3050" spc="-70" dirty="0">
                <a:latin typeface="Cambria"/>
                <a:cs typeface="Cambria"/>
              </a:rPr>
              <a:t> </a:t>
            </a:r>
            <a:r>
              <a:rPr sz="3050" dirty="0">
                <a:latin typeface="Cambria"/>
                <a:cs typeface="Cambria"/>
              </a:rPr>
              <a:t>is</a:t>
            </a:r>
            <a:r>
              <a:rPr sz="3050" spc="-95" dirty="0">
                <a:latin typeface="Cambria"/>
                <a:cs typeface="Cambria"/>
              </a:rPr>
              <a:t> produced</a:t>
            </a:r>
            <a:r>
              <a:rPr sz="3050" spc="35" dirty="0">
                <a:latin typeface="Cambria"/>
                <a:cs typeface="Cambria"/>
              </a:rPr>
              <a:t> </a:t>
            </a:r>
            <a:r>
              <a:rPr sz="3050" dirty="0">
                <a:latin typeface="Cambria"/>
                <a:cs typeface="Cambria"/>
              </a:rPr>
              <a:t>only</a:t>
            </a:r>
            <a:r>
              <a:rPr sz="3050" spc="200" dirty="0">
                <a:latin typeface="Cambria"/>
                <a:cs typeface="Cambria"/>
              </a:rPr>
              <a:t> </a:t>
            </a:r>
            <a:r>
              <a:rPr sz="3050" spc="-105" dirty="0">
                <a:latin typeface="Cambria"/>
                <a:cs typeface="Cambria"/>
              </a:rPr>
              <a:t>when</a:t>
            </a:r>
            <a:r>
              <a:rPr sz="3050" spc="90" dirty="0">
                <a:latin typeface="Cambria"/>
                <a:cs typeface="Cambria"/>
              </a:rPr>
              <a:t> </a:t>
            </a:r>
            <a:r>
              <a:rPr sz="3050" spc="-105" dirty="0">
                <a:latin typeface="Cambria"/>
                <a:cs typeface="Cambria"/>
              </a:rPr>
              <a:t>the</a:t>
            </a:r>
            <a:r>
              <a:rPr sz="3050" spc="-35" dirty="0">
                <a:latin typeface="Cambria"/>
                <a:cs typeface="Cambria"/>
              </a:rPr>
              <a:t> </a:t>
            </a:r>
            <a:r>
              <a:rPr sz="3050" spc="-10" dirty="0">
                <a:latin typeface="Cambria"/>
                <a:cs typeface="Cambria"/>
              </a:rPr>
              <a:t>nucleotide</a:t>
            </a:r>
            <a:r>
              <a:rPr sz="3050" dirty="0">
                <a:latin typeface="Cambria"/>
                <a:cs typeface="Cambria"/>
              </a:rPr>
              <a:t>	</a:t>
            </a:r>
            <a:r>
              <a:rPr sz="3050" spc="-65" dirty="0">
                <a:latin typeface="Cambria"/>
                <a:cs typeface="Cambria"/>
              </a:rPr>
              <a:t>solution</a:t>
            </a:r>
            <a:r>
              <a:rPr sz="3050" spc="25" dirty="0">
                <a:latin typeface="Cambria"/>
                <a:cs typeface="Cambria"/>
              </a:rPr>
              <a:t> </a:t>
            </a:r>
            <a:r>
              <a:rPr sz="3050" spc="-100" dirty="0">
                <a:latin typeface="Cambria"/>
                <a:cs typeface="Cambria"/>
              </a:rPr>
              <a:t>complements</a:t>
            </a:r>
            <a:r>
              <a:rPr sz="3050" spc="-70" dirty="0">
                <a:latin typeface="Cambria"/>
                <a:cs typeface="Cambria"/>
              </a:rPr>
              <a:t> </a:t>
            </a:r>
            <a:r>
              <a:rPr sz="3050" spc="-85" dirty="0">
                <a:latin typeface="Cambria"/>
                <a:cs typeface="Cambria"/>
              </a:rPr>
              <a:t>the 	</a:t>
            </a:r>
            <a:r>
              <a:rPr sz="3050" spc="-30" dirty="0">
                <a:latin typeface="Cambria"/>
                <a:cs typeface="Cambria"/>
              </a:rPr>
              <a:t>first</a:t>
            </a:r>
            <a:r>
              <a:rPr sz="3050" spc="-40" dirty="0">
                <a:latin typeface="Cambria"/>
                <a:cs typeface="Cambria"/>
              </a:rPr>
              <a:t> </a:t>
            </a:r>
            <a:r>
              <a:rPr sz="3050" spc="-105" dirty="0">
                <a:latin typeface="Cambria"/>
                <a:cs typeface="Cambria"/>
              </a:rPr>
              <a:t>unpaired</a:t>
            </a:r>
            <a:r>
              <a:rPr sz="3050" spc="65" dirty="0">
                <a:latin typeface="Cambria"/>
                <a:cs typeface="Cambria"/>
              </a:rPr>
              <a:t> </a:t>
            </a:r>
            <a:r>
              <a:rPr sz="3050" spc="-60" dirty="0">
                <a:latin typeface="Cambria"/>
                <a:cs typeface="Cambria"/>
              </a:rPr>
              <a:t>base</a:t>
            </a:r>
            <a:r>
              <a:rPr sz="3050" spc="-70" dirty="0">
                <a:latin typeface="Cambria"/>
                <a:cs typeface="Cambria"/>
              </a:rPr>
              <a:t> </a:t>
            </a:r>
            <a:r>
              <a:rPr sz="3050" dirty="0">
                <a:latin typeface="Cambria"/>
                <a:cs typeface="Cambria"/>
              </a:rPr>
              <a:t>of</a:t>
            </a:r>
            <a:r>
              <a:rPr sz="3050" spc="-50" dirty="0">
                <a:latin typeface="Cambria"/>
                <a:cs typeface="Cambria"/>
              </a:rPr>
              <a:t> </a:t>
            </a:r>
            <a:r>
              <a:rPr sz="3050" spc="-65" dirty="0">
                <a:latin typeface="Cambria"/>
                <a:cs typeface="Cambria"/>
              </a:rPr>
              <a:t>the</a:t>
            </a:r>
            <a:r>
              <a:rPr sz="3050" spc="-95" dirty="0">
                <a:latin typeface="Cambria"/>
                <a:cs typeface="Cambria"/>
              </a:rPr>
              <a:t> </a:t>
            </a:r>
            <a:r>
              <a:rPr sz="3050" spc="-10" dirty="0">
                <a:latin typeface="Cambria"/>
                <a:cs typeface="Cambria"/>
              </a:rPr>
              <a:t>template.</a:t>
            </a:r>
            <a:endParaRPr sz="3050">
              <a:latin typeface="Cambria"/>
              <a:cs typeface="Cambria"/>
            </a:endParaRPr>
          </a:p>
          <a:p>
            <a:pPr marL="356870" marR="524510" indent="-5715">
              <a:lnSpc>
                <a:spcPts val="3400"/>
              </a:lnSpc>
              <a:spcBef>
                <a:spcPts val="1400"/>
              </a:spcBef>
            </a:pPr>
            <a:r>
              <a:rPr sz="3150" spc="-10" dirty="0">
                <a:latin typeface="Times New Roman"/>
                <a:cs typeface="Times New Roman"/>
              </a:rPr>
              <a:t>Because</a:t>
            </a:r>
            <a:r>
              <a:rPr sz="3150" spc="-170" dirty="0">
                <a:latin typeface="Times New Roman"/>
                <a:cs typeface="Times New Roman"/>
              </a:rPr>
              <a:t> </a:t>
            </a:r>
            <a:r>
              <a:rPr sz="3150" dirty="0">
                <a:latin typeface="Times New Roman"/>
                <a:cs typeface="Times New Roman"/>
              </a:rPr>
              <a:t>the</a:t>
            </a:r>
            <a:r>
              <a:rPr sz="3150" spc="-185" dirty="0">
                <a:latin typeface="Times New Roman"/>
                <a:cs typeface="Times New Roman"/>
              </a:rPr>
              <a:t> </a:t>
            </a:r>
            <a:r>
              <a:rPr sz="3150" dirty="0">
                <a:latin typeface="Times New Roman"/>
                <a:cs typeface="Times New Roman"/>
              </a:rPr>
              <a:t>added</a:t>
            </a:r>
            <a:r>
              <a:rPr sz="3150" spc="45" dirty="0">
                <a:latin typeface="Times New Roman"/>
                <a:cs typeface="Times New Roman"/>
              </a:rPr>
              <a:t> </a:t>
            </a:r>
            <a:r>
              <a:rPr sz="3150" spc="-10" dirty="0">
                <a:latin typeface="Times New Roman"/>
                <a:cs typeface="Times New Roman"/>
              </a:rPr>
              <a:t>nucleotide</a:t>
            </a:r>
            <a:r>
              <a:rPr sz="3150" spc="65" dirty="0">
                <a:latin typeface="Times New Roman"/>
                <a:cs typeface="Times New Roman"/>
              </a:rPr>
              <a:t> </a:t>
            </a:r>
            <a:r>
              <a:rPr sz="3150" dirty="0">
                <a:latin typeface="Times New Roman"/>
                <a:cs typeface="Times New Roman"/>
              </a:rPr>
              <a:t>is</a:t>
            </a:r>
            <a:r>
              <a:rPr sz="3150" spc="-155" dirty="0">
                <a:latin typeface="Times New Roman"/>
                <a:cs typeface="Times New Roman"/>
              </a:rPr>
              <a:t> </a:t>
            </a:r>
            <a:r>
              <a:rPr sz="3150" dirty="0">
                <a:latin typeface="Times New Roman"/>
                <a:cs typeface="Times New Roman"/>
              </a:rPr>
              <a:t>known,</a:t>
            </a:r>
            <a:r>
              <a:rPr sz="3150" spc="-85" dirty="0">
                <a:latin typeface="Times New Roman"/>
                <a:cs typeface="Times New Roman"/>
              </a:rPr>
              <a:t> </a:t>
            </a:r>
            <a:r>
              <a:rPr sz="3150" dirty="0">
                <a:latin typeface="Times New Roman"/>
                <a:cs typeface="Times New Roman"/>
              </a:rPr>
              <a:t>the</a:t>
            </a:r>
            <a:r>
              <a:rPr sz="3150" spc="-130" dirty="0">
                <a:latin typeface="Times New Roman"/>
                <a:cs typeface="Times New Roman"/>
              </a:rPr>
              <a:t> </a:t>
            </a:r>
            <a:r>
              <a:rPr sz="3150" dirty="0">
                <a:latin typeface="Times New Roman"/>
                <a:cs typeface="Times New Roman"/>
              </a:rPr>
              <a:t>sequence</a:t>
            </a:r>
            <a:r>
              <a:rPr sz="3150" spc="-65" dirty="0">
                <a:latin typeface="Times New Roman"/>
                <a:cs typeface="Times New Roman"/>
              </a:rPr>
              <a:t> </a:t>
            </a:r>
            <a:r>
              <a:rPr sz="3150" dirty="0">
                <a:latin typeface="Times New Roman"/>
                <a:cs typeface="Times New Roman"/>
              </a:rPr>
              <a:t>of</a:t>
            </a:r>
            <a:r>
              <a:rPr sz="3150" spc="-55" dirty="0">
                <a:latin typeface="Times New Roman"/>
                <a:cs typeface="Times New Roman"/>
              </a:rPr>
              <a:t> </a:t>
            </a:r>
            <a:r>
              <a:rPr sz="3150" spc="-35" dirty="0">
                <a:latin typeface="Times New Roman"/>
                <a:cs typeface="Times New Roman"/>
              </a:rPr>
              <a:t>the</a:t>
            </a:r>
            <a:r>
              <a:rPr sz="3150" spc="-160" dirty="0">
                <a:latin typeface="Times New Roman"/>
                <a:cs typeface="Times New Roman"/>
              </a:rPr>
              <a:t> </a:t>
            </a:r>
            <a:r>
              <a:rPr sz="3150" spc="-10" dirty="0">
                <a:latin typeface="Times New Roman"/>
                <a:cs typeface="Times New Roman"/>
              </a:rPr>
              <a:t>template </a:t>
            </a:r>
            <a:r>
              <a:rPr sz="3150" dirty="0">
                <a:latin typeface="Times New Roman"/>
                <a:cs typeface="Times New Roman"/>
              </a:rPr>
              <a:t>can</a:t>
            </a:r>
            <a:r>
              <a:rPr sz="3150" spc="-30" dirty="0">
                <a:latin typeface="Times New Roman"/>
                <a:cs typeface="Times New Roman"/>
              </a:rPr>
              <a:t> </a:t>
            </a:r>
            <a:r>
              <a:rPr sz="3150" dirty="0">
                <a:latin typeface="Times New Roman"/>
                <a:cs typeface="Times New Roman"/>
              </a:rPr>
              <a:t>be</a:t>
            </a:r>
            <a:r>
              <a:rPr sz="3150" spc="-120" dirty="0">
                <a:latin typeface="Times New Roman"/>
                <a:cs typeface="Times New Roman"/>
              </a:rPr>
              <a:t> </a:t>
            </a:r>
            <a:r>
              <a:rPr sz="3150" spc="-10" dirty="0">
                <a:latin typeface="Times New Roman"/>
                <a:cs typeface="Times New Roman"/>
              </a:rPr>
              <a:t>determined.</a:t>
            </a:r>
            <a:endParaRPr sz="3150">
              <a:latin typeface="Times New Roman"/>
              <a:cs typeface="Times New Roman"/>
            </a:endParaRPr>
          </a:p>
        </p:txBody>
      </p:sp>
      <p:pic>
        <p:nvPicPr>
          <p:cNvPr id="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34</a:t>
            </a:fld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21721" y="1214791"/>
            <a:ext cx="3209925" cy="6407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spcBef>
                <a:spcPts val="135"/>
              </a:spcBef>
            </a:pPr>
            <a:r>
              <a:rPr sz="4000" i="0" spc="-25" dirty="0">
                <a:solidFill>
                  <a:srgbClr val="85464F"/>
                </a:solidFill>
              </a:rPr>
              <a:t>Pyrosequne-ing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7056071" y="2316340"/>
            <a:ext cx="2540635" cy="4997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  <a:tabLst>
                <a:tab pos="1510665" algn="l"/>
              </a:tabLst>
            </a:pPr>
            <a:r>
              <a:rPr sz="3100" spc="95" dirty="0">
                <a:latin typeface="Cambria"/>
                <a:cs typeface="Cambria"/>
              </a:rPr>
              <a:t>ACCTT</a:t>
            </a:r>
            <a:r>
              <a:rPr sz="3100" dirty="0">
                <a:latin typeface="Cambria"/>
                <a:cs typeface="Cambria"/>
              </a:rPr>
              <a:t>	</a:t>
            </a:r>
            <a:r>
              <a:rPr sz="3100" spc="70" dirty="0">
                <a:latin typeface="Cambria"/>
                <a:cs typeface="Cambria"/>
              </a:rPr>
              <a:t>AGTA</a:t>
            </a:r>
            <a:endParaRPr sz="310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781483" y="2316692"/>
            <a:ext cx="2598420" cy="9023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00355">
              <a:lnSpc>
                <a:spcPts val="3595"/>
              </a:lnSpc>
              <a:spcBef>
                <a:spcPts val="105"/>
              </a:spcBef>
              <a:tabLst>
                <a:tab pos="1867535" algn="l"/>
              </a:tabLst>
            </a:pPr>
            <a:r>
              <a:rPr sz="3200" dirty="0">
                <a:solidFill>
                  <a:srgbClr val="0F0F0F"/>
                </a:solidFill>
                <a:latin typeface="Cambria"/>
                <a:cs typeface="Cambria"/>
              </a:rPr>
              <a:t>AGGA--</a:t>
            </a:r>
            <a:r>
              <a:rPr sz="3200" spc="-50" dirty="0">
                <a:solidFill>
                  <a:srgbClr val="0F0F0F"/>
                </a:solidFill>
                <a:latin typeface="Cambria"/>
                <a:cs typeface="Cambria"/>
              </a:rPr>
              <a:t>-</a:t>
            </a:r>
            <a:r>
              <a:rPr sz="3200" dirty="0">
                <a:solidFill>
                  <a:srgbClr val="0F0F0F"/>
                </a:solidFill>
                <a:latin typeface="Cambria"/>
                <a:cs typeface="Cambria"/>
              </a:rPr>
              <a:t>	</a:t>
            </a:r>
            <a:r>
              <a:rPr sz="3200" spc="-85" dirty="0">
                <a:solidFill>
                  <a:srgbClr val="262626"/>
                </a:solidFill>
                <a:latin typeface="Cambria"/>
                <a:cs typeface="Cambria"/>
              </a:rPr>
              <a:t>-</a:t>
            </a:r>
            <a:r>
              <a:rPr sz="3200" spc="-50" dirty="0">
                <a:solidFill>
                  <a:srgbClr val="262626"/>
                </a:solidFill>
                <a:latin typeface="Cambria"/>
                <a:cs typeface="Cambria"/>
              </a:rPr>
              <a:t>-</a:t>
            </a:r>
            <a:endParaRPr sz="3200">
              <a:latin typeface="Cambria"/>
              <a:cs typeface="Cambria"/>
            </a:endParaRPr>
          </a:p>
          <a:p>
            <a:pPr marL="63500">
              <a:lnSpc>
                <a:spcPts val="3295"/>
              </a:lnSpc>
              <a:tabLst>
                <a:tab pos="1945005" algn="l"/>
              </a:tabLst>
            </a:pPr>
            <a:r>
              <a:rPr sz="4425" spc="-307" baseline="10357" dirty="0">
                <a:latin typeface="Cambria"/>
                <a:cs typeface="Cambria"/>
              </a:rPr>
              <a:t>F</a:t>
            </a:r>
            <a:r>
              <a:rPr sz="2950" spc="-204" dirty="0">
                <a:latin typeface="Cambria"/>
                <a:cs typeface="Cambria"/>
              </a:rPr>
              <a:t>ATCCT-</a:t>
            </a:r>
            <a:r>
              <a:rPr sz="2950" spc="-130" dirty="0">
                <a:latin typeface="Cambria"/>
                <a:cs typeface="Cambria"/>
              </a:rPr>
              <a:t>-</a:t>
            </a:r>
            <a:r>
              <a:rPr sz="2950" spc="-50" dirty="0">
                <a:latin typeface="Cambria"/>
                <a:cs typeface="Cambria"/>
              </a:rPr>
              <a:t>-</a:t>
            </a:r>
            <a:r>
              <a:rPr sz="2950" dirty="0">
                <a:latin typeface="Cambria"/>
                <a:cs typeface="Cambria"/>
              </a:rPr>
              <a:t>	</a:t>
            </a:r>
            <a:r>
              <a:rPr sz="2950" spc="-390" dirty="0">
                <a:solidFill>
                  <a:srgbClr val="2F2F2F"/>
                </a:solidFill>
                <a:latin typeface="Cambria"/>
                <a:cs typeface="Cambria"/>
              </a:rPr>
              <a:t>-</a:t>
            </a:r>
            <a:r>
              <a:rPr sz="2950" spc="-1180" dirty="0">
                <a:solidFill>
                  <a:srgbClr val="2F2F2F"/>
                </a:solidFill>
                <a:latin typeface="Cambria"/>
                <a:cs typeface="Cambria"/>
              </a:rPr>
              <a:t>—</a:t>
            </a:r>
            <a:r>
              <a:rPr sz="2950" spc="-390" dirty="0">
                <a:solidFill>
                  <a:srgbClr val="2F2F2F"/>
                </a:solidFill>
                <a:latin typeface="Cambria"/>
                <a:cs typeface="Cambria"/>
              </a:rPr>
              <a:t>-</a:t>
            </a:r>
            <a:r>
              <a:rPr sz="2950" spc="-1230" dirty="0">
                <a:solidFill>
                  <a:srgbClr val="2F2F2F"/>
                </a:solidFill>
                <a:latin typeface="Cambria"/>
                <a:cs typeface="Cambria"/>
              </a:rPr>
              <a:t>—</a:t>
            </a:r>
            <a:endParaRPr sz="2950">
              <a:latin typeface="Cambria"/>
              <a:cs typeface="Cambria"/>
            </a:endParaRPr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5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35</a:t>
            </a:fld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07831" y="1422400"/>
            <a:ext cx="457200" cy="4572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04731" y="1422400"/>
            <a:ext cx="1562100" cy="45720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26056" y="1234546"/>
            <a:ext cx="2402205" cy="66992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sz="4200" spc="-65" dirty="0"/>
              <a:t>Sequencing</a:t>
            </a:r>
            <a:endParaRPr sz="4200"/>
          </a:p>
        </p:txBody>
      </p:sp>
      <p:sp>
        <p:nvSpPr>
          <p:cNvPr id="5" name="object 5"/>
          <p:cNvSpPr txBox="1"/>
          <p:nvPr/>
        </p:nvSpPr>
        <p:spPr>
          <a:xfrm>
            <a:off x="3037991" y="2774598"/>
            <a:ext cx="10543540" cy="53758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3215" marR="226695" indent="-311150">
              <a:lnSpc>
                <a:spcPts val="4250"/>
              </a:lnSpc>
              <a:spcBef>
                <a:spcPts val="100"/>
              </a:spcBef>
              <a:buChar char="•"/>
              <a:tabLst>
                <a:tab pos="343535" algn="l"/>
                <a:tab pos="1376680" algn="l"/>
              </a:tabLst>
            </a:pPr>
            <a:r>
              <a:rPr sz="3400" spc="-545" dirty="0">
                <a:latin typeface="Cambria"/>
                <a:cs typeface="Cambria"/>
              </a:rPr>
              <a:t>DNA</a:t>
            </a:r>
            <a:r>
              <a:rPr sz="3400" dirty="0">
                <a:latin typeface="Cambria"/>
                <a:cs typeface="Cambria"/>
              </a:rPr>
              <a:t>	</a:t>
            </a:r>
            <a:r>
              <a:rPr sz="3400" spc="-70" dirty="0">
                <a:latin typeface="Cambria"/>
                <a:cs typeface="Cambria"/>
              </a:rPr>
              <a:t>ligase</a:t>
            </a:r>
            <a:r>
              <a:rPr sz="3400" spc="-120" dirty="0">
                <a:latin typeface="Cambria"/>
                <a:cs typeface="Cambria"/>
              </a:rPr>
              <a:t> </a:t>
            </a:r>
            <a:r>
              <a:rPr sz="3400" dirty="0">
                <a:latin typeface="Cambria"/>
                <a:cs typeface="Cambria"/>
              </a:rPr>
              <a:t>is</a:t>
            </a:r>
            <a:r>
              <a:rPr sz="3400" spc="-125" dirty="0">
                <a:latin typeface="Cambria"/>
                <a:cs typeface="Cambria"/>
              </a:rPr>
              <a:t> </a:t>
            </a:r>
            <a:r>
              <a:rPr sz="3400" spc="-10" dirty="0">
                <a:latin typeface="Cambria"/>
                <a:cs typeface="Cambria"/>
              </a:rPr>
              <a:t>an</a:t>
            </a:r>
            <a:r>
              <a:rPr sz="3400" spc="-135" dirty="0">
                <a:latin typeface="Cambria"/>
                <a:cs typeface="Cambria"/>
              </a:rPr>
              <a:t> </a:t>
            </a:r>
            <a:r>
              <a:rPr sz="3400" spc="-120" dirty="0">
                <a:latin typeface="Cambria"/>
                <a:cs typeface="Cambria"/>
              </a:rPr>
              <a:t>enzyme</a:t>
            </a:r>
            <a:r>
              <a:rPr sz="3400" spc="55" dirty="0">
                <a:latin typeface="Cambria"/>
                <a:cs typeface="Cambria"/>
              </a:rPr>
              <a:t> </a:t>
            </a:r>
            <a:r>
              <a:rPr sz="3400" spc="-215" dirty="0">
                <a:latin typeface="Cambria"/>
                <a:cs typeface="Cambria"/>
              </a:rPr>
              <a:t>that</a:t>
            </a:r>
            <a:r>
              <a:rPr sz="3400" spc="-20" dirty="0">
                <a:latin typeface="Cambria"/>
                <a:cs typeface="Cambria"/>
              </a:rPr>
              <a:t> </a:t>
            </a:r>
            <a:r>
              <a:rPr sz="3400" dirty="0">
                <a:latin typeface="Cambria"/>
                <a:cs typeface="Cambria"/>
              </a:rPr>
              <a:t>joins</a:t>
            </a:r>
            <a:r>
              <a:rPr sz="3400" spc="5" dirty="0">
                <a:latin typeface="Cambria"/>
                <a:cs typeface="Cambria"/>
              </a:rPr>
              <a:t> </a:t>
            </a:r>
            <a:r>
              <a:rPr sz="3400" spc="-150" dirty="0">
                <a:latin typeface="Cambria"/>
                <a:cs typeface="Cambria"/>
              </a:rPr>
              <a:t>together</a:t>
            </a:r>
            <a:r>
              <a:rPr sz="3400" spc="20" dirty="0">
                <a:latin typeface="Cambria"/>
                <a:cs typeface="Cambria"/>
              </a:rPr>
              <a:t> </a:t>
            </a:r>
            <a:r>
              <a:rPr sz="3400" spc="-125" dirty="0">
                <a:latin typeface="Cambria"/>
                <a:cs typeface="Cambria"/>
              </a:rPr>
              <a:t>ends</a:t>
            </a:r>
            <a:r>
              <a:rPr sz="3400" spc="90" dirty="0">
                <a:latin typeface="Cambria"/>
                <a:cs typeface="Cambria"/>
              </a:rPr>
              <a:t> </a:t>
            </a:r>
            <a:r>
              <a:rPr sz="3400" dirty="0">
                <a:latin typeface="Cambria"/>
                <a:cs typeface="Cambria"/>
              </a:rPr>
              <a:t>of</a:t>
            </a:r>
            <a:r>
              <a:rPr sz="3400" spc="-140" dirty="0">
                <a:latin typeface="Cambria"/>
                <a:cs typeface="Cambria"/>
              </a:rPr>
              <a:t> </a:t>
            </a:r>
            <a:r>
              <a:rPr sz="3400" spc="-25" dirty="0">
                <a:latin typeface="Cambria"/>
                <a:cs typeface="Cambria"/>
              </a:rPr>
              <a:t>DNA 	molecules.</a:t>
            </a:r>
            <a:endParaRPr sz="3400">
              <a:latin typeface="Cambria"/>
              <a:cs typeface="Cambria"/>
            </a:endParaRPr>
          </a:p>
          <a:p>
            <a:pPr>
              <a:spcBef>
                <a:spcPts val="3165"/>
              </a:spcBef>
              <a:buFont typeface="Cambria"/>
              <a:buChar char="•"/>
            </a:pPr>
            <a:endParaRPr sz="3400">
              <a:latin typeface="Cambria"/>
              <a:cs typeface="Cambria"/>
            </a:endParaRPr>
          </a:p>
          <a:p>
            <a:pPr marL="333375" indent="-313690">
              <a:lnSpc>
                <a:spcPts val="3975"/>
              </a:lnSpc>
              <a:buChar char="•"/>
              <a:tabLst>
                <a:tab pos="333375" algn="l"/>
                <a:tab pos="2470785" algn="l"/>
              </a:tabLst>
            </a:pPr>
            <a:r>
              <a:rPr sz="3500" spc="-10" dirty="0">
                <a:latin typeface="Times New Roman"/>
                <a:cs typeface="Times New Roman"/>
              </a:rPr>
              <a:t>Sequencing</a:t>
            </a:r>
            <a:r>
              <a:rPr sz="3500" dirty="0">
                <a:latin typeface="Times New Roman"/>
                <a:cs typeface="Times New Roman"/>
              </a:rPr>
              <a:t>	by</a:t>
            </a:r>
            <a:r>
              <a:rPr sz="3500" spc="-50" dirty="0">
                <a:latin typeface="Times New Roman"/>
                <a:cs typeface="Times New Roman"/>
              </a:rPr>
              <a:t> </a:t>
            </a:r>
            <a:r>
              <a:rPr sz="3500" spc="-20" dirty="0">
                <a:latin typeface="Times New Roman"/>
                <a:cs typeface="Times New Roman"/>
              </a:rPr>
              <a:t>hgation</a:t>
            </a:r>
            <a:r>
              <a:rPr sz="3500" spc="-12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relies</a:t>
            </a:r>
            <a:r>
              <a:rPr sz="3500" spc="35" dirty="0">
                <a:latin typeface="Times New Roman"/>
                <a:cs typeface="Times New Roman"/>
              </a:rPr>
              <a:t> </a:t>
            </a:r>
            <a:r>
              <a:rPr sz="3500" spc="-40" dirty="0">
                <a:latin typeface="Times New Roman"/>
                <a:cs typeface="Times New Roman"/>
              </a:rPr>
              <a:t>upon</a:t>
            </a:r>
            <a:r>
              <a:rPr sz="3500" spc="-14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the</a:t>
            </a:r>
            <a:r>
              <a:rPr sz="3500" spc="-120" dirty="0">
                <a:latin typeface="Times New Roman"/>
                <a:cs typeface="Times New Roman"/>
              </a:rPr>
              <a:t> </a:t>
            </a:r>
            <a:r>
              <a:rPr sz="3500" spc="-60" dirty="0">
                <a:latin typeface="Times New Roman"/>
                <a:cs typeface="Times New Roman"/>
              </a:rPr>
              <a:t>sensitivity</a:t>
            </a:r>
            <a:r>
              <a:rPr sz="3500" spc="4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of</a:t>
            </a:r>
            <a:r>
              <a:rPr sz="3500" spc="-35" dirty="0">
                <a:latin typeface="Times New Roman"/>
                <a:cs typeface="Times New Roman"/>
              </a:rPr>
              <a:t> </a:t>
            </a:r>
            <a:r>
              <a:rPr sz="3500" spc="-25" dirty="0">
                <a:latin typeface="Times New Roman"/>
                <a:cs typeface="Times New Roman"/>
              </a:rPr>
              <a:t>DNA</a:t>
            </a:r>
            <a:endParaRPr sz="3500">
              <a:latin typeface="Times New Roman"/>
              <a:cs typeface="Times New Roman"/>
            </a:endParaRPr>
          </a:p>
          <a:p>
            <a:pPr marL="347980">
              <a:lnSpc>
                <a:spcPts val="3915"/>
              </a:lnSpc>
            </a:pPr>
            <a:r>
              <a:rPr sz="3450" spc="-30" dirty="0">
                <a:latin typeface="Times New Roman"/>
                <a:cs typeface="Times New Roman"/>
              </a:rPr>
              <a:t>ligase</a:t>
            </a:r>
            <a:r>
              <a:rPr sz="3450" spc="-114" dirty="0">
                <a:latin typeface="Times New Roman"/>
                <a:cs typeface="Times New Roman"/>
              </a:rPr>
              <a:t> </a:t>
            </a:r>
            <a:r>
              <a:rPr sz="3450" dirty="0">
                <a:latin typeface="Times New Roman"/>
                <a:cs typeface="Times New Roman"/>
              </a:rPr>
              <a:t>for</a:t>
            </a:r>
            <a:r>
              <a:rPr sz="3450" spc="-215" dirty="0">
                <a:latin typeface="Times New Roman"/>
                <a:cs typeface="Times New Roman"/>
              </a:rPr>
              <a:t> </a:t>
            </a:r>
            <a:r>
              <a:rPr sz="3450" spc="-80" dirty="0">
                <a:latin typeface="Times New Roman"/>
                <a:cs typeface="Times New Roman"/>
              </a:rPr>
              <a:t>base-</a:t>
            </a:r>
            <a:r>
              <a:rPr sz="3450" spc="-20" dirty="0">
                <a:latin typeface="Times New Roman"/>
                <a:cs typeface="Times New Roman"/>
              </a:rPr>
              <a:t>pairing</a:t>
            </a:r>
            <a:r>
              <a:rPr sz="3450" spc="90" dirty="0">
                <a:latin typeface="Times New Roman"/>
                <a:cs typeface="Times New Roman"/>
              </a:rPr>
              <a:t> </a:t>
            </a:r>
            <a:r>
              <a:rPr sz="3450" spc="-10" dirty="0">
                <a:latin typeface="Times New Roman"/>
                <a:cs typeface="Times New Roman"/>
              </a:rPr>
              <a:t>%smatches.</a:t>
            </a:r>
            <a:endParaRPr sz="3450">
              <a:latin typeface="Times New Roman"/>
              <a:cs typeface="Times New Roman"/>
            </a:endParaRPr>
          </a:p>
          <a:p>
            <a:pPr>
              <a:spcBef>
                <a:spcPts val="2780"/>
              </a:spcBef>
            </a:pPr>
            <a:endParaRPr sz="3450">
              <a:latin typeface="Times New Roman"/>
              <a:cs typeface="Times New Roman"/>
            </a:endParaRPr>
          </a:p>
          <a:p>
            <a:pPr marL="339090" marR="5080" indent="-320675" algn="just">
              <a:lnSpc>
                <a:spcPts val="3700"/>
              </a:lnSpc>
              <a:spcBef>
                <a:spcPts val="5"/>
              </a:spcBef>
              <a:buChar char="•"/>
              <a:tabLst>
                <a:tab pos="339090" algn="l"/>
                <a:tab pos="344170" algn="l"/>
              </a:tabLst>
            </a:pPr>
            <a:r>
              <a:rPr sz="3550" dirty="0">
                <a:latin typeface="Times New Roman"/>
                <a:cs typeface="Times New Roman"/>
              </a:rPr>
              <a:t>	</a:t>
            </a:r>
            <a:r>
              <a:rPr sz="3550" spc="-70" dirty="0">
                <a:latin typeface="Times New Roman"/>
                <a:cs typeface="Times New Roman"/>
              </a:rPr>
              <a:t>Oligonucleotides</a:t>
            </a:r>
            <a:r>
              <a:rPr sz="3550" spc="-155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ce</a:t>
            </a:r>
            <a:r>
              <a:rPr sz="3550" spc="725" dirty="0">
                <a:latin typeface="Times New Roman"/>
                <a:cs typeface="Times New Roman"/>
              </a:rPr>
              <a:t> </a:t>
            </a:r>
            <a:r>
              <a:rPr sz="3550" spc="-45" dirty="0">
                <a:latin typeface="Times New Roman"/>
                <a:cs typeface="Times New Roman"/>
              </a:rPr>
              <a:t>annealed</a:t>
            </a:r>
            <a:r>
              <a:rPr sz="3550" spc="90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and</a:t>
            </a:r>
            <a:r>
              <a:rPr sz="3550" spc="-25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liga&gt;d;</a:t>
            </a:r>
            <a:r>
              <a:rPr sz="3550" spc="-25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the</a:t>
            </a:r>
            <a:r>
              <a:rPr sz="3550" spc="65" dirty="0">
                <a:latin typeface="Times New Roman"/>
                <a:cs typeface="Times New Roman"/>
              </a:rPr>
              <a:t> </a:t>
            </a:r>
            <a:r>
              <a:rPr sz="3550" spc="-35" dirty="0">
                <a:latin typeface="Times New Roman"/>
                <a:cs typeface="Times New Roman"/>
              </a:rPr>
              <a:t>preferential </a:t>
            </a:r>
            <a:r>
              <a:rPr sz="3550" spc="-110" dirty="0">
                <a:latin typeface="Times New Roman"/>
                <a:cs typeface="Times New Roman"/>
              </a:rPr>
              <a:t>Lgation</a:t>
            </a:r>
            <a:r>
              <a:rPr sz="3550" spc="-114" dirty="0">
                <a:latin typeface="Times New Roman"/>
                <a:cs typeface="Times New Roman"/>
              </a:rPr>
              <a:t> </a:t>
            </a:r>
            <a:r>
              <a:rPr sz="3550" spc="-30" dirty="0">
                <a:latin typeface="Times New Roman"/>
                <a:cs typeface="Times New Roman"/>
              </a:rPr>
              <a:t>by</a:t>
            </a:r>
            <a:r>
              <a:rPr sz="3550" spc="-190" dirty="0">
                <a:latin typeface="Times New Roman"/>
                <a:cs typeface="Times New Roman"/>
              </a:rPr>
              <a:t> </a:t>
            </a:r>
            <a:r>
              <a:rPr sz="3550" spc="-110" dirty="0">
                <a:latin typeface="Times New Roman"/>
                <a:cs typeface="Times New Roman"/>
              </a:rPr>
              <a:t>DNA</a:t>
            </a:r>
            <a:r>
              <a:rPr sz="3550" spc="-114" dirty="0">
                <a:latin typeface="Times New Roman"/>
                <a:cs typeface="Times New Roman"/>
              </a:rPr>
              <a:t> </a:t>
            </a:r>
            <a:r>
              <a:rPr sz="3550" spc="-55" dirty="0">
                <a:latin typeface="Times New Roman"/>
                <a:cs typeface="Times New Roman"/>
              </a:rPr>
              <a:t>ligase</a:t>
            </a:r>
            <a:r>
              <a:rPr sz="3550" spc="-165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for</a:t>
            </a:r>
            <a:r>
              <a:rPr sz="3550" spc="-220" dirty="0">
                <a:latin typeface="Times New Roman"/>
                <a:cs typeface="Times New Roman"/>
              </a:rPr>
              <a:t> </a:t>
            </a:r>
            <a:r>
              <a:rPr sz="3550" spc="-85" dirty="0">
                <a:latin typeface="Times New Roman"/>
                <a:cs typeface="Times New Roman"/>
              </a:rPr>
              <a:t>matching</a:t>
            </a:r>
            <a:r>
              <a:rPr sz="3550" spc="-35" dirty="0">
                <a:latin typeface="Times New Roman"/>
                <a:cs typeface="Times New Roman"/>
              </a:rPr>
              <a:t> </a:t>
            </a:r>
            <a:r>
              <a:rPr sz="3550" spc="-80" dirty="0">
                <a:latin typeface="Times New Roman"/>
                <a:cs typeface="Times New Roman"/>
              </a:rPr>
              <a:t>sequences</a:t>
            </a:r>
            <a:r>
              <a:rPr sz="3550" spc="-60" dirty="0">
                <a:latin typeface="Times New Roman"/>
                <a:cs typeface="Times New Roman"/>
              </a:rPr>
              <a:t> </a:t>
            </a:r>
            <a:r>
              <a:rPr sz="3550" spc="-40" dirty="0">
                <a:latin typeface="Times New Roman"/>
                <a:cs typeface="Times New Roman"/>
              </a:rPr>
              <a:t>results</a:t>
            </a:r>
            <a:r>
              <a:rPr sz="3550" spc="-135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in</a:t>
            </a:r>
            <a:r>
              <a:rPr sz="3550" spc="-225" dirty="0">
                <a:latin typeface="Times New Roman"/>
                <a:cs typeface="Times New Roman"/>
              </a:rPr>
              <a:t> </a:t>
            </a:r>
            <a:r>
              <a:rPr sz="3550" spc="-50" dirty="0">
                <a:latin typeface="Times New Roman"/>
                <a:cs typeface="Times New Roman"/>
              </a:rPr>
              <a:t>a </a:t>
            </a:r>
            <a:r>
              <a:rPr sz="3550" spc="-65" dirty="0">
                <a:latin typeface="Times New Roman"/>
                <a:cs typeface="Times New Roman"/>
              </a:rPr>
              <a:t>signal</a:t>
            </a:r>
            <a:r>
              <a:rPr sz="3550" spc="-160" dirty="0">
                <a:latin typeface="Times New Roman"/>
                <a:cs typeface="Times New Roman"/>
              </a:rPr>
              <a:t> </a:t>
            </a:r>
            <a:r>
              <a:rPr sz="3550" spc="-80" dirty="0">
                <a:latin typeface="Times New Roman"/>
                <a:cs typeface="Times New Roman"/>
              </a:rPr>
              <a:t>ñiformative</a:t>
            </a:r>
            <a:r>
              <a:rPr sz="3550" spc="-120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of</a:t>
            </a:r>
            <a:r>
              <a:rPr sz="3550" spc="-85" dirty="0">
                <a:latin typeface="Times New Roman"/>
                <a:cs typeface="Times New Roman"/>
              </a:rPr>
              <a:t> </a:t>
            </a:r>
            <a:r>
              <a:rPr sz="3550" spc="-20" dirty="0">
                <a:latin typeface="Times New Roman"/>
                <a:cs typeface="Times New Roman"/>
              </a:rPr>
              <a:t>the</a:t>
            </a:r>
            <a:r>
              <a:rPr sz="3550" spc="-135" dirty="0">
                <a:latin typeface="Times New Roman"/>
                <a:cs typeface="Times New Roman"/>
              </a:rPr>
              <a:t> </a:t>
            </a:r>
            <a:r>
              <a:rPr sz="3550" spc="-90" dirty="0">
                <a:latin typeface="Times New Roman"/>
                <a:cs typeface="Times New Roman"/>
              </a:rPr>
              <a:t>nucleotide</a:t>
            </a:r>
            <a:r>
              <a:rPr sz="3550" spc="-110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at</a:t>
            </a:r>
            <a:r>
              <a:rPr sz="3550" spc="-170" dirty="0">
                <a:latin typeface="Times New Roman"/>
                <a:cs typeface="Times New Roman"/>
              </a:rPr>
              <a:t> </a:t>
            </a:r>
            <a:r>
              <a:rPr sz="3550" spc="-70" dirty="0">
                <a:latin typeface="Times New Roman"/>
                <a:cs typeface="Times New Roman"/>
              </a:rPr>
              <a:t>that</a:t>
            </a:r>
            <a:r>
              <a:rPr sz="3550" spc="-155" dirty="0">
                <a:latin typeface="Times New Roman"/>
                <a:cs typeface="Times New Roman"/>
              </a:rPr>
              <a:t> </a:t>
            </a:r>
            <a:r>
              <a:rPr sz="3550" spc="-10" dirty="0">
                <a:latin typeface="Times New Roman"/>
                <a:cs typeface="Times New Roman"/>
              </a:rPr>
              <a:t>position.</a:t>
            </a:r>
            <a:endParaRPr sz="3550">
              <a:latin typeface="Times New Roman"/>
              <a:cs typeface="Times New Roman"/>
            </a:endParaRPr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oter Placeholder 6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36</a:t>
            </a:fld>
            <a:endParaRPr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85623" y="7951083"/>
            <a:ext cx="2168525" cy="3295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2000" spc="409" dirty="0">
                <a:solidFill>
                  <a:srgbClr val="232323"/>
                </a:solidFill>
                <a:latin typeface="Arial MT"/>
                <a:cs typeface="Arial MT"/>
              </a:rPr>
              <a:t>Ccnomi</a:t>
            </a:r>
            <a:r>
              <a:rPr sz="2000" spc="-355" dirty="0">
                <a:solidFill>
                  <a:srgbClr val="232323"/>
                </a:solidFill>
                <a:latin typeface="Arial MT"/>
                <a:cs typeface="Arial MT"/>
              </a:rPr>
              <a:t> </a:t>
            </a:r>
            <a:r>
              <a:rPr sz="2000" spc="80" dirty="0">
                <a:solidFill>
                  <a:srgbClr val="212121"/>
                </a:solidFill>
                <a:latin typeface="Arial MT"/>
                <a:cs typeface="Arial MT"/>
              </a:rPr>
              <a:t>c</a:t>
            </a:r>
            <a:r>
              <a:rPr sz="2000" spc="39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spc="114" dirty="0">
                <a:solidFill>
                  <a:srgbClr val="363636"/>
                </a:solidFill>
                <a:latin typeface="Arial MT"/>
                <a:cs typeface="Arial MT"/>
              </a:rPr>
              <a:t>D</a:t>
            </a:r>
            <a:r>
              <a:rPr sz="2000" spc="-220" dirty="0">
                <a:solidFill>
                  <a:srgbClr val="363636"/>
                </a:solidFill>
                <a:latin typeface="Arial MT"/>
                <a:cs typeface="Arial MT"/>
              </a:rPr>
              <a:t> </a:t>
            </a:r>
            <a:r>
              <a:rPr sz="2000" spc="114" dirty="0">
                <a:solidFill>
                  <a:srgbClr val="212121"/>
                </a:solidFill>
                <a:latin typeface="Arial MT"/>
                <a:cs typeface="Arial MT"/>
              </a:rPr>
              <a:t>N</a:t>
            </a:r>
            <a:r>
              <a:rPr sz="2000" spc="-6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2000" spc="-50" dirty="0">
                <a:solidFill>
                  <a:srgbClr val="2A2A2A"/>
                </a:solidFill>
                <a:latin typeface="Arial MT"/>
                <a:cs typeface="Arial MT"/>
              </a:rPr>
              <a:t>A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410668" y="6441723"/>
            <a:ext cx="1089025" cy="4108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sz="2500" i="0" spc="-105" dirty="0">
                <a:solidFill>
                  <a:srgbClr val="1C1C1C"/>
                </a:solidFill>
                <a:latin typeface="Courier New"/>
                <a:cs typeface="Courier New"/>
              </a:rPr>
              <a:t>Anchor</a:t>
            </a:r>
            <a:endParaRPr sz="2500">
              <a:latin typeface="Courier New"/>
              <a:cs typeface="Courier New"/>
            </a:endParaRPr>
          </a:p>
        </p:txBody>
      </p:sp>
      <p:pic>
        <p:nvPicPr>
          <p:cNvPr id="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37</a:t>
            </a:fld>
            <a:endParaRPr 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93531" y="1460500"/>
            <a:ext cx="469900" cy="4572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03131" y="1460500"/>
            <a:ext cx="2705100" cy="45720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824498" y="1278819"/>
            <a:ext cx="2399665" cy="662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spc="-45" dirty="0"/>
              <a:t>Sequencing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930485" y="3098800"/>
            <a:ext cx="10790555" cy="47177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3535" indent="-330835">
              <a:spcBef>
                <a:spcPts val="100"/>
              </a:spcBef>
              <a:buChar char="•"/>
              <a:tabLst>
                <a:tab pos="343535" algn="l"/>
              </a:tabLst>
            </a:pPr>
            <a:r>
              <a:rPr sz="3500" dirty="0">
                <a:latin typeface="Times New Roman"/>
                <a:cs typeface="Times New Roman"/>
              </a:rPr>
              <a:t>It</a:t>
            </a:r>
            <a:r>
              <a:rPr sz="3500" spc="-22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is</a:t>
            </a:r>
            <a:r>
              <a:rPr sz="3500" spc="-22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a</a:t>
            </a:r>
            <a:r>
              <a:rPr sz="3500" spc="-85" dirty="0">
                <a:latin typeface="Times New Roman"/>
                <a:cs typeface="Times New Roman"/>
              </a:rPr>
              <a:t> </a:t>
            </a:r>
            <a:r>
              <a:rPr sz="3500" spc="-95" dirty="0">
                <a:latin typeface="Times New Roman"/>
                <a:cs typeface="Times New Roman"/>
              </a:rPr>
              <a:t>non-</a:t>
            </a:r>
            <a:r>
              <a:rPr sz="3500" spc="-45" dirty="0">
                <a:latin typeface="Times New Roman"/>
                <a:cs typeface="Times New Roman"/>
              </a:rPr>
              <a:t>enzymatic</a:t>
            </a:r>
            <a:r>
              <a:rPr sz="3500" spc="160" dirty="0">
                <a:latin typeface="Times New Roman"/>
                <a:cs typeface="Times New Roman"/>
              </a:rPr>
              <a:t> </a:t>
            </a:r>
            <a:r>
              <a:rPr sz="3500" spc="-80" dirty="0">
                <a:latin typeface="Times New Roman"/>
                <a:cs typeface="Times New Roman"/>
              </a:rPr>
              <a:t>method</a:t>
            </a:r>
            <a:r>
              <a:rPr sz="3500" spc="-35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that</a:t>
            </a:r>
            <a:r>
              <a:rPr sz="3500" spc="-55" dirty="0">
                <a:latin typeface="Times New Roman"/>
                <a:cs typeface="Times New Roman"/>
              </a:rPr>
              <a:t> </a:t>
            </a:r>
            <a:r>
              <a:rPr sz="3500" spc="-10" dirty="0">
                <a:latin typeface="Times New Roman"/>
                <a:cs typeface="Times New Roman"/>
              </a:rPr>
              <a:t>uses</a:t>
            </a:r>
            <a:r>
              <a:rPr sz="3500" spc="-10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a</a:t>
            </a:r>
            <a:r>
              <a:rPr sz="3500" spc="-215" dirty="0">
                <a:latin typeface="Times New Roman"/>
                <a:cs typeface="Times New Roman"/>
              </a:rPr>
              <a:t> </a:t>
            </a:r>
            <a:r>
              <a:rPr sz="3500" spc="-105" dirty="0">
                <a:latin typeface="Times New Roman"/>
                <a:cs typeface="Times New Roman"/>
              </a:rPr>
              <a:t>DNA</a:t>
            </a:r>
            <a:r>
              <a:rPr sz="3500" spc="-125" dirty="0">
                <a:latin typeface="Times New Roman"/>
                <a:cs typeface="Times New Roman"/>
              </a:rPr>
              <a:t> </a:t>
            </a:r>
            <a:r>
              <a:rPr sz="3500" spc="-20" dirty="0">
                <a:latin typeface="Times New Roman"/>
                <a:cs typeface="Times New Roman"/>
              </a:rPr>
              <a:t>microarray.</a:t>
            </a:r>
            <a:endParaRPr sz="3500">
              <a:latin typeface="Times New Roman"/>
              <a:cs typeface="Times New Roman"/>
            </a:endParaRPr>
          </a:p>
          <a:p>
            <a:pPr>
              <a:spcBef>
                <a:spcPts val="2875"/>
              </a:spcBef>
              <a:buFont typeface="Times New Roman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337185" marR="5080" indent="-325120">
              <a:lnSpc>
                <a:spcPct val="88100"/>
              </a:lnSpc>
              <a:buChar char="•"/>
              <a:tabLst>
                <a:tab pos="337185" algn="l"/>
                <a:tab pos="338455" algn="l"/>
              </a:tabLst>
            </a:pPr>
            <a:r>
              <a:rPr sz="3500" dirty="0">
                <a:latin typeface="Times New Roman"/>
                <a:cs typeface="Times New Roman"/>
              </a:rPr>
              <a:t>	</a:t>
            </a:r>
            <a:r>
              <a:rPr sz="3500" spc="-110" dirty="0">
                <a:latin typeface="Times New Roman"/>
                <a:cs typeface="Times New Roman"/>
              </a:rPr>
              <a:t>A</a:t>
            </a:r>
            <a:r>
              <a:rPr sz="3500" spc="-245" dirty="0">
                <a:latin typeface="Times New Roman"/>
                <a:cs typeface="Times New Roman"/>
              </a:rPr>
              <a:t> </a:t>
            </a:r>
            <a:r>
              <a:rPr sz="3500" spc="-10" dirty="0">
                <a:latin typeface="Times New Roman"/>
                <a:cs typeface="Times New Roman"/>
              </a:rPr>
              <a:t>single</a:t>
            </a:r>
            <a:r>
              <a:rPr sz="3500" spc="-210" dirty="0">
                <a:latin typeface="Times New Roman"/>
                <a:cs typeface="Times New Roman"/>
              </a:rPr>
              <a:t> </a:t>
            </a:r>
            <a:r>
              <a:rPr sz="3500" spc="-35" dirty="0">
                <a:latin typeface="Times New Roman"/>
                <a:cs typeface="Times New Roman"/>
              </a:rPr>
              <a:t>pool</a:t>
            </a:r>
            <a:r>
              <a:rPr sz="3500" spc="-185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of</a:t>
            </a:r>
            <a:r>
              <a:rPr sz="3500" spc="-114" dirty="0">
                <a:latin typeface="Times New Roman"/>
                <a:cs typeface="Times New Roman"/>
              </a:rPr>
              <a:t> </a:t>
            </a:r>
            <a:r>
              <a:rPr sz="3500" spc="-65" dirty="0">
                <a:latin typeface="Times New Roman"/>
                <a:cs typeface="Times New Roman"/>
              </a:rPr>
              <a:t>DNA</a:t>
            </a:r>
            <a:r>
              <a:rPr sz="3500" spc="-155" dirty="0">
                <a:latin typeface="Times New Roman"/>
                <a:cs typeface="Times New Roman"/>
              </a:rPr>
              <a:t> </a:t>
            </a:r>
            <a:r>
              <a:rPr sz="3500" spc="-45" dirty="0">
                <a:latin typeface="Times New Roman"/>
                <a:cs typeface="Times New Roman"/>
              </a:rPr>
              <a:t>whose</a:t>
            </a:r>
            <a:r>
              <a:rPr sz="3500" spc="-20" dirty="0">
                <a:latin typeface="Times New Roman"/>
                <a:cs typeface="Times New Roman"/>
              </a:rPr>
              <a:t> </a:t>
            </a:r>
            <a:r>
              <a:rPr sz="3500" spc="-30" dirty="0">
                <a:latin typeface="Times New Roman"/>
                <a:cs typeface="Times New Roman"/>
              </a:rPr>
              <a:t>sequence</a:t>
            </a:r>
            <a:r>
              <a:rPr sz="3500" spc="-1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is</a:t>
            </a:r>
            <a:r>
              <a:rPr sz="3500" spc="-165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to</a:t>
            </a:r>
            <a:r>
              <a:rPr sz="3500" spc="-21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be</a:t>
            </a:r>
            <a:r>
              <a:rPr sz="3500" spc="-90" dirty="0">
                <a:latin typeface="Times New Roman"/>
                <a:cs typeface="Times New Roman"/>
              </a:rPr>
              <a:t> </a:t>
            </a:r>
            <a:r>
              <a:rPr sz="3500" spc="-85" dirty="0">
                <a:latin typeface="Times New Roman"/>
                <a:cs typeface="Times New Roman"/>
              </a:rPr>
              <a:t>determined</a:t>
            </a:r>
            <a:r>
              <a:rPr sz="3500" spc="-135" dirty="0">
                <a:latin typeface="Times New Roman"/>
                <a:cs typeface="Times New Roman"/>
              </a:rPr>
              <a:t> </a:t>
            </a:r>
            <a:r>
              <a:rPr sz="3500" spc="-25" dirty="0">
                <a:latin typeface="Times New Roman"/>
                <a:cs typeface="Times New Roman"/>
              </a:rPr>
              <a:t>is </a:t>
            </a:r>
            <a:r>
              <a:rPr sz="3500" spc="-45" dirty="0">
                <a:latin typeface="Times New Roman"/>
                <a:cs typeface="Times New Roman"/>
              </a:rPr>
              <a:t>fluorescently</a:t>
            </a:r>
            <a:r>
              <a:rPr sz="3500" spc="30" dirty="0">
                <a:latin typeface="Times New Roman"/>
                <a:cs typeface="Times New Roman"/>
              </a:rPr>
              <a:t> </a:t>
            </a:r>
            <a:r>
              <a:rPr sz="3500" spc="-35" dirty="0">
                <a:latin typeface="Times New Roman"/>
                <a:cs typeface="Times New Roman"/>
              </a:rPr>
              <a:t>labeled</a:t>
            </a:r>
            <a:r>
              <a:rPr sz="3500" spc="-135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and</a:t>
            </a:r>
            <a:r>
              <a:rPr sz="3500" spc="-12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hybndized</a:t>
            </a:r>
            <a:r>
              <a:rPr sz="3500" spc="-4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to</a:t>
            </a:r>
            <a:r>
              <a:rPr sz="3500" spc="-220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an</a:t>
            </a:r>
            <a:r>
              <a:rPr sz="3500" spc="-175" dirty="0">
                <a:latin typeface="Times New Roman"/>
                <a:cs typeface="Times New Roman"/>
              </a:rPr>
              <a:t> </a:t>
            </a:r>
            <a:r>
              <a:rPr sz="3500" spc="-10" dirty="0">
                <a:latin typeface="Times New Roman"/>
                <a:cs typeface="Times New Roman"/>
              </a:rPr>
              <a:t>array</a:t>
            </a:r>
            <a:r>
              <a:rPr sz="3500" spc="-135" dirty="0">
                <a:latin typeface="Times New Roman"/>
                <a:cs typeface="Times New Roman"/>
              </a:rPr>
              <a:t> </a:t>
            </a:r>
            <a:r>
              <a:rPr sz="3500" spc="-10" dirty="0">
                <a:latin typeface="Times New Roman"/>
                <a:cs typeface="Times New Roman"/>
              </a:rPr>
              <a:t>conta%ng known</a:t>
            </a:r>
            <a:r>
              <a:rPr sz="3500" spc="-200" dirty="0">
                <a:latin typeface="Times New Roman"/>
                <a:cs typeface="Times New Roman"/>
              </a:rPr>
              <a:t> </a:t>
            </a:r>
            <a:r>
              <a:rPr sz="3500" spc="-10" dirty="0">
                <a:latin typeface="Times New Roman"/>
                <a:cs typeface="Times New Roman"/>
              </a:rPr>
              <a:t>sequences.</a:t>
            </a:r>
            <a:endParaRPr sz="3500">
              <a:latin typeface="Times New Roman"/>
              <a:cs typeface="Times New Roman"/>
            </a:endParaRPr>
          </a:p>
          <a:p>
            <a:pPr>
              <a:spcBef>
                <a:spcPts val="2715"/>
              </a:spcBef>
              <a:buFont typeface="Times New Roman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326390" marR="299085" indent="-314325">
              <a:lnSpc>
                <a:spcPts val="3700"/>
              </a:lnSpc>
              <a:buChar char="•"/>
              <a:tabLst>
                <a:tab pos="341630" algn="l"/>
                <a:tab pos="9622155" algn="l"/>
              </a:tabLst>
            </a:pPr>
            <a:r>
              <a:rPr sz="3550" dirty="0">
                <a:latin typeface="Times New Roman"/>
                <a:cs typeface="Times New Roman"/>
              </a:rPr>
              <a:t>Saong</a:t>
            </a:r>
            <a:r>
              <a:rPr sz="3550" spc="-160" dirty="0">
                <a:latin typeface="Times New Roman"/>
                <a:cs typeface="Times New Roman"/>
              </a:rPr>
              <a:t> </a:t>
            </a:r>
            <a:r>
              <a:rPr sz="3550" spc="-80" dirty="0">
                <a:latin typeface="Times New Roman"/>
                <a:cs typeface="Times New Roman"/>
              </a:rPr>
              <a:t>hybridization</a:t>
            </a:r>
            <a:r>
              <a:rPr sz="3550" spc="-5" dirty="0">
                <a:latin typeface="Times New Roman"/>
                <a:cs typeface="Times New Roman"/>
              </a:rPr>
              <a:t> </a:t>
            </a:r>
            <a:r>
              <a:rPr sz="3550" spc="-55" dirty="0">
                <a:latin typeface="Times New Roman"/>
                <a:cs typeface="Times New Roman"/>
              </a:rPr>
              <a:t>signals</a:t>
            </a:r>
            <a:r>
              <a:rPr sz="3550" spc="-80" dirty="0">
                <a:latin typeface="Times New Roman"/>
                <a:cs typeface="Times New Roman"/>
              </a:rPr>
              <a:t> </a:t>
            </a:r>
            <a:r>
              <a:rPr sz="3550" spc="-50" dirty="0">
                <a:latin typeface="Times New Roman"/>
                <a:cs typeface="Times New Roman"/>
              </a:rPr>
              <a:t>from</a:t>
            </a:r>
            <a:r>
              <a:rPr sz="3550" spc="-30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a</a:t>
            </a:r>
            <a:r>
              <a:rPr sz="3550" spc="-204" dirty="0">
                <a:latin typeface="Times New Roman"/>
                <a:cs typeface="Times New Roman"/>
              </a:rPr>
              <a:t> </a:t>
            </a:r>
            <a:r>
              <a:rPr sz="3550" spc="-80" dirty="0">
                <a:latin typeface="Times New Roman"/>
                <a:cs typeface="Times New Roman"/>
              </a:rPr>
              <a:t>given</a:t>
            </a:r>
            <a:r>
              <a:rPr sz="3550" spc="-145" dirty="0">
                <a:latin typeface="Times New Roman"/>
                <a:cs typeface="Times New Roman"/>
              </a:rPr>
              <a:t> </a:t>
            </a:r>
            <a:r>
              <a:rPr sz="3550" spc="-40" dirty="0">
                <a:latin typeface="Times New Roman"/>
                <a:cs typeface="Times New Roman"/>
              </a:rPr>
              <a:t>spot</a:t>
            </a:r>
            <a:r>
              <a:rPr sz="3550" spc="-60" dirty="0">
                <a:latin typeface="Times New Roman"/>
                <a:cs typeface="Times New Roman"/>
              </a:rPr>
              <a:t> </a:t>
            </a:r>
            <a:r>
              <a:rPr sz="3550" spc="-45" dirty="0">
                <a:latin typeface="Times New Roman"/>
                <a:cs typeface="Times New Roman"/>
              </a:rPr>
              <a:t>on</a:t>
            </a:r>
            <a:r>
              <a:rPr sz="3550" spc="-175" dirty="0">
                <a:latin typeface="Times New Roman"/>
                <a:cs typeface="Times New Roman"/>
              </a:rPr>
              <a:t> </a:t>
            </a:r>
            <a:r>
              <a:rPr sz="3550" spc="-25" dirty="0">
                <a:latin typeface="Times New Roman"/>
                <a:cs typeface="Times New Roman"/>
              </a:rPr>
              <a:t>ie</a:t>
            </a:r>
            <a:r>
              <a:rPr sz="3550" dirty="0">
                <a:latin typeface="Times New Roman"/>
                <a:cs typeface="Times New Roman"/>
              </a:rPr>
              <a:t>	</a:t>
            </a:r>
            <a:r>
              <a:rPr sz="3550" spc="-120" dirty="0">
                <a:latin typeface="Times New Roman"/>
                <a:cs typeface="Times New Roman"/>
              </a:rPr>
              <a:t>array 	</a:t>
            </a:r>
            <a:r>
              <a:rPr sz="3550" spc="-80" dirty="0">
                <a:latin typeface="Times New Roman"/>
                <a:cs typeface="Times New Roman"/>
              </a:rPr>
              <a:t>identifies</a:t>
            </a:r>
            <a:r>
              <a:rPr sz="3550" spc="-75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its</a:t>
            </a:r>
            <a:r>
              <a:rPr sz="3550" spc="-114" dirty="0">
                <a:latin typeface="Times New Roman"/>
                <a:cs typeface="Times New Roman"/>
              </a:rPr>
              <a:t> </a:t>
            </a:r>
            <a:r>
              <a:rPr sz="3550" spc="-100" dirty="0">
                <a:latin typeface="Times New Roman"/>
                <a:cs typeface="Times New Roman"/>
              </a:rPr>
              <a:t>sequence</a:t>
            </a:r>
            <a:r>
              <a:rPr sz="3550" spc="-45" dirty="0">
                <a:latin typeface="Times New Roman"/>
                <a:cs typeface="Times New Roman"/>
              </a:rPr>
              <a:t> </a:t>
            </a:r>
            <a:r>
              <a:rPr sz="3550" dirty="0">
                <a:latin typeface="Times New Roman"/>
                <a:cs typeface="Times New Roman"/>
              </a:rPr>
              <a:t>in</a:t>
            </a:r>
            <a:r>
              <a:rPr sz="3550" spc="-175" dirty="0">
                <a:latin typeface="Times New Roman"/>
                <a:cs typeface="Times New Roman"/>
              </a:rPr>
              <a:t> </a:t>
            </a:r>
            <a:r>
              <a:rPr sz="3550" spc="-45" dirty="0">
                <a:latin typeface="Times New Roman"/>
                <a:cs typeface="Times New Roman"/>
              </a:rPr>
              <a:t>the</a:t>
            </a:r>
            <a:r>
              <a:rPr sz="3550" spc="-170" dirty="0">
                <a:latin typeface="Times New Roman"/>
                <a:cs typeface="Times New Roman"/>
              </a:rPr>
              <a:t> </a:t>
            </a:r>
            <a:r>
              <a:rPr sz="3550" spc="-100" dirty="0">
                <a:latin typeface="Times New Roman"/>
                <a:cs typeface="Times New Roman"/>
              </a:rPr>
              <a:t>DNA</a:t>
            </a:r>
            <a:r>
              <a:rPr sz="3550" spc="-60" dirty="0">
                <a:latin typeface="Times New Roman"/>
                <a:cs typeface="Times New Roman"/>
              </a:rPr>
              <a:t> </a:t>
            </a:r>
            <a:r>
              <a:rPr sz="3550" spc="85" dirty="0">
                <a:latin typeface="Times New Roman"/>
                <a:cs typeface="Times New Roman"/>
              </a:rPr>
              <a:t>be¥g</a:t>
            </a:r>
            <a:r>
              <a:rPr sz="3550" spc="-225" dirty="0">
                <a:latin typeface="Times New Roman"/>
                <a:cs typeface="Times New Roman"/>
              </a:rPr>
              <a:t> </a:t>
            </a:r>
            <a:r>
              <a:rPr sz="3550" spc="-10" dirty="0">
                <a:latin typeface="Times New Roman"/>
                <a:cs typeface="Times New Roman"/>
              </a:rPr>
              <a:t>sequenced.</a:t>
            </a:r>
            <a:endParaRPr sz="3550">
              <a:latin typeface="Times New Roman"/>
              <a:cs typeface="Times New Roman"/>
            </a:endParaRPr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oter Placeholder 6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38</a:t>
            </a:fld>
            <a:endParaRPr 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349243" y="6504304"/>
            <a:ext cx="257810" cy="0"/>
          </a:xfrm>
          <a:custGeom>
            <a:avLst/>
            <a:gdLst/>
            <a:ahLst/>
            <a:cxnLst/>
            <a:rect l="l" t="t" r="r" b="b"/>
            <a:pathLst>
              <a:path w="257810">
                <a:moveTo>
                  <a:pt x="0" y="0"/>
                </a:moveTo>
                <a:lnTo>
                  <a:pt x="257809" y="0"/>
                </a:lnTo>
              </a:path>
            </a:pathLst>
          </a:custGeom>
          <a:ln w="3175">
            <a:solidFill>
              <a:srgbClr val="1F1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49329" y="850372"/>
            <a:ext cx="9833610" cy="20402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4769">
              <a:lnSpc>
                <a:spcPts val="7809"/>
              </a:lnSpc>
              <a:spcBef>
                <a:spcPts val="105"/>
              </a:spcBef>
            </a:pPr>
            <a:r>
              <a:rPr sz="6850" dirty="0"/>
              <a:t>Next</a:t>
            </a:r>
            <a:r>
              <a:rPr sz="6850" spc="-125" dirty="0"/>
              <a:t> </a:t>
            </a:r>
            <a:r>
              <a:rPr sz="6850" dirty="0"/>
              <a:t>generation</a:t>
            </a:r>
            <a:r>
              <a:rPr sz="6850" spc="50" dirty="0"/>
              <a:t> </a:t>
            </a:r>
            <a:r>
              <a:rPr sz="6850" spc="-10" dirty="0"/>
              <a:t>sequencing</a:t>
            </a:r>
            <a:endParaRPr sz="6850"/>
          </a:p>
          <a:p>
            <a:pPr marL="12700">
              <a:lnSpc>
                <a:spcPts val="8050"/>
              </a:lnSpc>
            </a:pPr>
            <a:r>
              <a:rPr sz="7050" spc="-10" dirty="0"/>
              <a:t>me</a:t>
            </a:r>
            <a:r>
              <a:rPr sz="10575" spc="-15" baseline="1182" dirty="0"/>
              <a:t>th</a:t>
            </a:r>
            <a:r>
              <a:rPr sz="7050" spc="-10" dirty="0"/>
              <a:t>od»</a:t>
            </a:r>
            <a:endParaRPr sz="7050"/>
          </a:p>
        </p:txBody>
      </p:sp>
      <p:sp>
        <p:nvSpPr>
          <p:cNvPr id="4" name="object 4"/>
          <p:cNvSpPr txBox="1"/>
          <p:nvPr/>
        </p:nvSpPr>
        <p:spPr>
          <a:xfrm>
            <a:off x="2929472" y="2768528"/>
            <a:ext cx="10376535" cy="5336076"/>
          </a:xfrm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500380" indent="-487045">
              <a:spcBef>
                <a:spcPts val="950"/>
              </a:spcBef>
              <a:buChar char="•"/>
              <a:tabLst>
                <a:tab pos="500380" algn="l"/>
              </a:tabLst>
            </a:pPr>
            <a:r>
              <a:rPr sz="3550" spc="-105" dirty="0">
                <a:latin typeface="Times New Roman"/>
                <a:cs typeface="Times New Roman"/>
              </a:rPr>
              <a:t>Mass</a:t>
            </a:r>
            <a:r>
              <a:rPr sz="3550" spc="-45" dirty="0">
                <a:latin typeface="Times New Roman"/>
                <a:cs typeface="Times New Roman"/>
              </a:rPr>
              <a:t> </a:t>
            </a:r>
            <a:r>
              <a:rPr sz="3550" spc="-85" dirty="0">
                <a:latin typeface="Times New Roman"/>
                <a:cs typeface="Times New Roman"/>
              </a:rPr>
              <a:t>Spectrophotometric</a:t>
            </a:r>
            <a:r>
              <a:rPr sz="3550" spc="-140" dirty="0">
                <a:latin typeface="Times New Roman"/>
                <a:cs typeface="Times New Roman"/>
              </a:rPr>
              <a:t> </a:t>
            </a:r>
            <a:r>
              <a:rPr sz="3550" spc="-10" dirty="0">
                <a:latin typeface="Times New Roman"/>
                <a:cs typeface="Times New Roman"/>
              </a:rPr>
              <a:t>Sequences.</a:t>
            </a:r>
            <a:endParaRPr sz="3550">
              <a:latin typeface="Times New Roman"/>
              <a:cs typeface="Times New Roman"/>
            </a:endParaRPr>
          </a:p>
          <a:p>
            <a:pPr marL="500380" marR="5080" indent="-487045">
              <a:lnSpc>
                <a:spcPts val="3750"/>
              </a:lnSpc>
              <a:spcBef>
                <a:spcPts val="1340"/>
              </a:spcBef>
              <a:buChar char="•"/>
              <a:tabLst>
                <a:tab pos="503555" algn="l"/>
              </a:tabLst>
            </a:pPr>
            <a:r>
              <a:rPr sz="3500" spc="-40" dirty="0">
                <a:latin typeface="Times New Roman"/>
                <a:cs typeface="Times New Roman"/>
              </a:rPr>
              <a:t>Direct</a:t>
            </a:r>
            <a:r>
              <a:rPr sz="3500" spc="-180" dirty="0">
                <a:latin typeface="Times New Roman"/>
                <a:cs typeface="Times New Roman"/>
              </a:rPr>
              <a:t> </a:t>
            </a:r>
            <a:r>
              <a:rPr sz="3500" spc="-85" dirty="0">
                <a:latin typeface="Times New Roman"/>
                <a:cs typeface="Times New Roman"/>
              </a:rPr>
              <a:t>VisuaLzation</a:t>
            </a:r>
            <a:r>
              <a:rPr sz="3500" spc="-135" dirty="0">
                <a:latin typeface="Times New Roman"/>
                <a:cs typeface="Times New Roman"/>
              </a:rPr>
              <a:t> </a:t>
            </a:r>
            <a:r>
              <a:rPr sz="3500" spc="-80" dirty="0">
                <a:latin typeface="Times New Roman"/>
                <a:cs typeface="Times New Roman"/>
              </a:rPr>
              <a:t>of</a:t>
            </a:r>
            <a:r>
              <a:rPr sz="3500" spc="-140" dirty="0">
                <a:latin typeface="Times New Roman"/>
                <a:cs typeface="Times New Roman"/>
              </a:rPr>
              <a:t> </a:t>
            </a:r>
            <a:r>
              <a:rPr sz="3500" spc="-10" dirty="0">
                <a:latin typeface="Times New Roman"/>
                <a:cs typeface="Times New Roman"/>
              </a:rPr>
              <a:t>Single</a:t>
            </a:r>
            <a:r>
              <a:rPr sz="3500" spc="-204" dirty="0">
                <a:latin typeface="Times New Roman"/>
                <a:cs typeface="Times New Roman"/>
              </a:rPr>
              <a:t> </a:t>
            </a:r>
            <a:r>
              <a:rPr sz="3500" spc="-110" dirty="0">
                <a:latin typeface="Times New Roman"/>
                <a:cs typeface="Times New Roman"/>
              </a:rPr>
              <a:t>DNA</a:t>
            </a:r>
            <a:r>
              <a:rPr sz="3500" spc="-155" dirty="0">
                <a:latin typeface="Times New Roman"/>
                <a:cs typeface="Times New Roman"/>
              </a:rPr>
              <a:t> </a:t>
            </a:r>
            <a:r>
              <a:rPr sz="3500" spc="-35" dirty="0">
                <a:latin typeface="Times New Roman"/>
                <a:cs typeface="Times New Roman"/>
              </a:rPr>
              <a:t>Molecules </a:t>
            </a:r>
            <a:r>
              <a:rPr sz="3500" spc="40" dirty="0">
                <a:latin typeface="Times New Roman"/>
                <a:cs typeface="Times New Roman"/>
              </a:rPr>
              <a:t>byAto%c 	</a:t>
            </a:r>
            <a:r>
              <a:rPr sz="3500" spc="-25" dirty="0">
                <a:latin typeface="Times New Roman"/>
                <a:cs typeface="Times New Roman"/>
              </a:rPr>
              <a:t>force</a:t>
            </a:r>
            <a:r>
              <a:rPr sz="3500" spc="-195" dirty="0">
                <a:latin typeface="Times New Roman"/>
                <a:cs typeface="Times New Roman"/>
              </a:rPr>
              <a:t> </a:t>
            </a:r>
            <a:r>
              <a:rPr sz="3500" spc="-50" dirty="0">
                <a:latin typeface="Times New Roman"/>
                <a:cs typeface="Times New Roman"/>
              </a:rPr>
              <a:t>Microscopy</a:t>
            </a:r>
            <a:r>
              <a:rPr sz="3500" spc="40" dirty="0">
                <a:latin typeface="Times New Roman"/>
                <a:cs typeface="Times New Roman"/>
              </a:rPr>
              <a:t> </a:t>
            </a:r>
            <a:r>
              <a:rPr sz="3500" spc="-10" dirty="0">
                <a:latin typeface="Times New Roman"/>
                <a:cs typeface="Times New Roman"/>
              </a:rPr>
              <a:t>(AFNt</a:t>
            </a:r>
            <a:endParaRPr sz="3500">
              <a:latin typeface="Times New Roman"/>
              <a:cs typeface="Times New Roman"/>
            </a:endParaRPr>
          </a:p>
          <a:p>
            <a:pPr marL="493395" indent="-479425">
              <a:spcBef>
                <a:spcPts val="900"/>
              </a:spcBef>
              <a:buChar char="•"/>
              <a:tabLst>
                <a:tab pos="493395" algn="l"/>
              </a:tabLst>
            </a:pPr>
            <a:r>
              <a:rPr sz="3450" spc="-10" dirty="0">
                <a:latin typeface="Times New Roman"/>
                <a:cs typeface="Times New Roman"/>
              </a:rPr>
              <a:t>Single</a:t>
            </a:r>
            <a:r>
              <a:rPr sz="3450" spc="-155" dirty="0">
                <a:latin typeface="Times New Roman"/>
                <a:cs typeface="Times New Roman"/>
              </a:rPr>
              <a:t> </a:t>
            </a:r>
            <a:r>
              <a:rPr sz="3450" spc="-45" dirty="0">
                <a:latin typeface="Times New Roman"/>
                <a:cs typeface="Times New Roman"/>
              </a:rPr>
              <a:t>Molecule</a:t>
            </a:r>
            <a:r>
              <a:rPr sz="3450" spc="-165" dirty="0">
                <a:latin typeface="Times New Roman"/>
                <a:cs typeface="Times New Roman"/>
              </a:rPr>
              <a:t> </a:t>
            </a:r>
            <a:r>
              <a:rPr sz="3450" spc="-40" dirty="0">
                <a:latin typeface="Times New Roman"/>
                <a:cs typeface="Times New Roman"/>
              </a:rPr>
              <a:t>Sequencing</a:t>
            </a:r>
            <a:r>
              <a:rPr sz="3450" spc="-110" dirty="0">
                <a:latin typeface="Times New Roman"/>
                <a:cs typeface="Times New Roman"/>
              </a:rPr>
              <a:t> </a:t>
            </a:r>
            <a:r>
              <a:rPr sz="3450" spc="-10" dirty="0">
                <a:latin typeface="Times New Roman"/>
                <a:cs typeface="Times New Roman"/>
              </a:rPr>
              <a:t>Techniques</a:t>
            </a:r>
            <a:endParaRPr sz="3450">
              <a:latin typeface="Times New Roman"/>
              <a:cs typeface="Times New Roman"/>
            </a:endParaRPr>
          </a:p>
          <a:p>
            <a:pPr marL="491490" indent="-478790">
              <a:spcBef>
                <a:spcPts val="1110"/>
              </a:spcBef>
              <a:buChar char="•"/>
              <a:tabLst>
                <a:tab pos="491490" algn="l"/>
              </a:tabLst>
            </a:pPr>
            <a:r>
              <a:rPr sz="3700" dirty="0">
                <a:latin typeface="Times New Roman"/>
                <a:cs typeface="Times New Roman"/>
              </a:rPr>
              <a:t>Single</a:t>
            </a:r>
            <a:r>
              <a:rPr sz="3700" spc="-80" dirty="0">
                <a:latin typeface="Times New Roman"/>
                <a:cs typeface="Times New Roman"/>
              </a:rPr>
              <a:t> </a:t>
            </a:r>
            <a:r>
              <a:rPr sz="3700" dirty="0">
                <a:latin typeface="Times New Roman"/>
                <a:cs typeface="Times New Roman"/>
              </a:rPr>
              <a:t>nucleotide</a:t>
            </a:r>
            <a:r>
              <a:rPr sz="3700" spc="-30" dirty="0">
                <a:latin typeface="Times New Roman"/>
                <a:cs typeface="Times New Roman"/>
              </a:rPr>
              <a:t> </a:t>
            </a:r>
            <a:r>
              <a:rPr sz="3700" spc="-10" dirty="0">
                <a:latin typeface="Times New Roman"/>
                <a:cs typeface="Times New Roman"/>
              </a:rPr>
              <a:t>Cutting</a:t>
            </a:r>
            <a:endParaRPr sz="3700">
              <a:latin typeface="Times New Roman"/>
              <a:cs typeface="Times New Roman"/>
            </a:endParaRPr>
          </a:p>
          <a:p>
            <a:pPr marL="499745" indent="-487045">
              <a:spcBef>
                <a:spcPts val="1160"/>
              </a:spcBef>
              <a:buChar char="•"/>
              <a:tabLst>
                <a:tab pos="499745" algn="l"/>
                <a:tab pos="4301490" algn="l"/>
              </a:tabLst>
            </a:pPr>
            <a:r>
              <a:rPr sz="3700" dirty="0">
                <a:latin typeface="Times New Roman"/>
                <a:cs typeface="Times New Roman"/>
              </a:rPr>
              <a:t>Readout</a:t>
            </a:r>
            <a:r>
              <a:rPr sz="3700" spc="-105" dirty="0">
                <a:latin typeface="Times New Roman"/>
                <a:cs typeface="Times New Roman"/>
              </a:rPr>
              <a:t> </a:t>
            </a:r>
            <a:r>
              <a:rPr sz="3700" dirty="0">
                <a:latin typeface="Times New Roman"/>
                <a:cs typeface="Times New Roman"/>
              </a:rPr>
              <a:t>of</a:t>
            </a:r>
            <a:r>
              <a:rPr sz="3700" spc="-175" dirty="0">
                <a:latin typeface="Times New Roman"/>
                <a:cs typeface="Times New Roman"/>
              </a:rPr>
              <a:t> </a:t>
            </a:r>
            <a:r>
              <a:rPr sz="3700" spc="-10" dirty="0">
                <a:latin typeface="Times New Roman"/>
                <a:cs typeface="Times New Roman"/>
              </a:rPr>
              <a:t>Cellul</a:t>
            </a:r>
            <a:r>
              <a:rPr sz="3700" dirty="0">
                <a:latin typeface="Times New Roman"/>
                <a:cs typeface="Times New Roman"/>
              </a:rPr>
              <a:t>	Gene</a:t>
            </a:r>
            <a:r>
              <a:rPr sz="3700" spc="-155" dirty="0">
                <a:latin typeface="Times New Roman"/>
                <a:cs typeface="Times New Roman"/>
              </a:rPr>
              <a:t> </a:t>
            </a:r>
            <a:r>
              <a:rPr sz="3700" spc="-10" dirty="0">
                <a:latin typeface="Times New Roman"/>
                <a:cs typeface="Times New Roman"/>
              </a:rPr>
              <a:t>Expression</a:t>
            </a:r>
            <a:endParaRPr sz="3700">
              <a:latin typeface="Times New Roman"/>
              <a:cs typeface="Times New Roman"/>
            </a:endParaRPr>
          </a:p>
          <a:p>
            <a:pPr marL="505459" indent="-492759">
              <a:spcBef>
                <a:spcPts val="1160"/>
              </a:spcBef>
              <a:buChar char="•"/>
              <a:tabLst>
                <a:tab pos="505459" algn="l"/>
              </a:tabLst>
            </a:pPr>
            <a:r>
              <a:rPr sz="3700" dirty="0">
                <a:latin typeface="Times New Roman"/>
                <a:cs typeface="Times New Roman"/>
              </a:rPr>
              <a:t>Use</a:t>
            </a:r>
            <a:r>
              <a:rPr sz="3700" spc="-235" dirty="0">
                <a:latin typeface="Times New Roman"/>
                <a:cs typeface="Times New Roman"/>
              </a:rPr>
              <a:t> </a:t>
            </a:r>
            <a:r>
              <a:rPr sz="3700" dirty="0">
                <a:latin typeface="Times New Roman"/>
                <a:cs typeface="Times New Roman"/>
              </a:rPr>
              <a:t>of</a:t>
            </a:r>
            <a:r>
              <a:rPr sz="3700" spc="-15" dirty="0">
                <a:latin typeface="Times New Roman"/>
                <a:cs typeface="Times New Roman"/>
              </a:rPr>
              <a:t> </a:t>
            </a:r>
            <a:r>
              <a:rPr sz="3700" spc="-35" dirty="0">
                <a:latin typeface="Times New Roman"/>
                <a:cs typeface="Times New Roman"/>
              </a:rPr>
              <a:t>DNA</a:t>
            </a:r>
            <a:r>
              <a:rPr sz="3700" spc="-160" dirty="0">
                <a:latin typeface="Times New Roman"/>
                <a:cs typeface="Times New Roman"/>
              </a:rPr>
              <a:t> </a:t>
            </a:r>
            <a:r>
              <a:rPr sz="3700" dirty="0">
                <a:latin typeface="Times New Roman"/>
                <a:cs typeface="Times New Roman"/>
              </a:rPr>
              <a:t>chips</a:t>
            </a:r>
            <a:r>
              <a:rPr sz="3700" spc="-15" dirty="0">
                <a:latin typeface="Times New Roman"/>
                <a:cs typeface="Times New Roman"/>
              </a:rPr>
              <a:t> </a:t>
            </a:r>
            <a:r>
              <a:rPr sz="3700" dirty="0">
                <a:latin typeface="Times New Roman"/>
                <a:cs typeface="Times New Roman"/>
              </a:rPr>
              <a:t>or</a:t>
            </a:r>
            <a:r>
              <a:rPr sz="3700" spc="-195" dirty="0">
                <a:latin typeface="Times New Roman"/>
                <a:cs typeface="Times New Roman"/>
              </a:rPr>
              <a:t> </a:t>
            </a:r>
            <a:r>
              <a:rPr sz="3700" spc="-25" dirty="0">
                <a:latin typeface="Times New Roman"/>
                <a:cs typeface="Times New Roman"/>
              </a:rPr>
              <a:t>micro</a:t>
            </a:r>
            <a:r>
              <a:rPr sz="3700" spc="-245" dirty="0">
                <a:latin typeface="Times New Roman"/>
                <a:cs typeface="Times New Roman"/>
              </a:rPr>
              <a:t> </a:t>
            </a:r>
            <a:r>
              <a:rPr sz="3700" spc="-10" dirty="0">
                <a:latin typeface="Times New Roman"/>
                <a:cs typeface="Times New Roman"/>
              </a:rPr>
              <a:t>arrays</a:t>
            </a:r>
            <a:endParaRPr sz="3700">
              <a:latin typeface="Times New Roman"/>
              <a:cs typeface="Times New Roman"/>
            </a:endParaRPr>
          </a:p>
          <a:p>
            <a:pPr marL="514350" indent="-501650">
              <a:spcBef>
                <a:spcPts val="1160"/>
              </a:spcBef>
              <a:buChar char="•"/>
              <a:tabLst>
                <a:tab pos="514350" algn="l"/>
              </a:tabLst>
            </a:pPr>
            <a:r>
              <a:rPr sz="3700" spc="-10" dirty="0">
                <a:latin typeface="Times New Roman"/>
                <a:cs typeface="Times New Roman"/>
              </a:rPr>
              <a:t>Nano</a:t>
            </a:r>
            <a:r>
              <a:rPr sz="3700" spc="-204" dirty="0">
                <a:latin typeface="Times New Roman"/>
                <a:cs typeface="Times New Roman"/>
              </a:rPr>
              <a:t> </a:t>
            </a:r>
            <a:r>
              <a:rPr sz="3700" spc="-10" dirty="0">
                <a:latin typeface="Times New Roman"/>
                <a:cs typeface="Times New Roman"/>
              </a:rPr>
              <a:t>sequencing</a:t>
            </a:r>
            <a:endParaRPr sz="3700">
              <a:latin typeface="Times New Roman"/>
              <a:cs typeface="Times New Roman"/>
            </a:endParaRPr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5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39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64631" y="3162300"/>
            <a:ext cx="11544300" cy="32512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896123" y="3082220"/>
            <a:ext cx="3016885" cy="3307079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 marR="125730" indent="594360">
              <a:lnSpc>
                <a:spcPct val="77700"/>
              </a:lnSpc>
              <a:spcBef>
                <a:spcPts val="770"/>
              </a:spcBef>
              <a:tabLst>
                <a:tab pos="1551305" algn="l"/>
                <a:tab pos="1608455" algn="l"/>
                <a:tab pos="2222500" algn="l"/>
              </a:tabLst>
            </a:pPr>
            <a:r>
              <a:rPr sz="2400" dirty="0">
                <a:latin typeface="Arial MT"/>
                <a:cs typeface="Arial MT"/>
              </a:rPr>
              <a:t>on</a:t>
            </a:r>
            <a:r>
              <a:rPr sz="2400" spc="229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resu</a:t>
            </a:r>
            <a:r>
              <a:rPr sz="2400" spc="10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</a:t>
            </a:r>
            <a:r>
              <a:rPr sz="2400" spc="225" dirty="0">
                <a:latin typeface="Arial MT"/>
                <a:cs typeface="Arial MT"/>
              </a:rPr>
              <a:t> </a:t>
            </a:r>
            <a:r>
              <a:rPr sz="2400" spc="-50" dirty="0">
                <a:latin typeface="Arial MT"/>
                <a:cs typeface="Arial MT"/>
              </a:rPr>
              <a:t>s</a:t>
            </a:r>
            <a:r>
              <a:rPr sz="2400" dirty="0">
                <a:latin typeface="Arial MT"/>
                <a:cs typeface="Arial MT"/>
              </a:rPr>
              <a:t>	</a:t>
            </a:r>
            <a:r>
              <a:rPr sz="2400" spc="35" dirty="0">
                <a:latin typeface="Arial MT"/>
                <a:cs typeface="Arial MT"/>
              </a:rPr>
              <a:t>in </a:t>
            </a:r>
            <a:r>
              <a:rPr sz="2450" dirty="0">
                <a:latin typeface="Arial MT"/>
                <a:cs typeface="Arial MT"/>
              </a:rPr>
              <a:t>part</a:t>
            </a:r>
            <a:r>
              <a:rPr sz="2450" spc="465" dirty="0">
                <a:latin typeface="Arial MT"/>
                <a:cs typeface="Arial MT"/>
              </a:rPr>
              <a:t> </a:t>
            </a:r>
            <a:r>
              <a:rPr sz="2450" spc="-10" dirty="0">
                <a:latin typeface="Arial MT"/>
                <a:cs typeface="Arial MT"/>
              </a:rPr>
              <a:t>icular</a:t>
            </a:r>
            <a:r>
              <a:rPr sz="2450" dirty="0">
                <a:latin typeface="Arial MT"/>
                <a:cs typeface="Arial MT"/>
              </a:rPr>
              <a:t>		</a:t>
            </a:r>
            <a:r>
              <a:rPr sz="2450" spc="-65" dirty="0">
                <a:latin typeface="Arial MT"/>
                <a:cs typeface="Arial MT"/>
              </a:rPr>
              <a:t>Am</a:t>
            </a:r>
            <a:r>
              <a:rPr sz="2450" spc="-260" dirty="0">
                <a:latin typeface="Arial MT"/>
                <a:cs typeface="Arial MT"/>
              </a:rPr>
              <a:t> </a:t>
            </a:r>
            <a:r>
              <a:rPr sz="2450" dirty="0">
                <a:latin typeface="Arial MT"/>
                <a:cs typeface="Arial MT"/>
              </a:rPr>
              <a:t>in</a:t>
            </a:r>
            <a:r>
              <a:rPr sz="2450" spc="-375" dirty="0">
                <a:latin typeface="Arial MT"/>
                <a:cs typeface="Arial MT"/>
              </a:rPr>
              <a:t> </a:t>
            </a:r>
            <a:r>
              <a:rPr sz="2450" spc="-50" dirty="0">
                <a:latin typeface="Arial MT"/>
                <a:cs typeface="Arial MT"/>
              </a:rPr>
              <a:t>o </a:t>
            </a:r>
            <a:r>
              <a:rPr sz="2500" dirty="0">
                <a:latin typeface="Arial MT"/>
                <a:cs typeface="Arial MT"/>
              </a:rPr>
              <a:t>Acid</a:t>
            </a:r>
            <a:r>
              <a:rPr sz="2500" spc="165" dirty="0">
                <a:latin typeface="Arial MT"/>
                <a:cs typeface="Arial MT"/>
              </a:rPr>
              <a:t> </a:t>
            </a:r>
            <a:r>
              <a:rPr sz="2500" dirty="0">
                <a:latin typeface="Arial MT"/>
                <a:cs typeface="Arial MT"/>
              </a:rPr>
              <a:t>(A</a:t>
            </a:r>
            <a:r>
              <a:rPr sz="2500" spc="-55" dirty="0">
                <a:latin typeface="Arial MT"/>
                <a:cs typeface="Arial MT"/>
              </a:rPr>
              <a:t> </a:t>
            </a:r>
            <a:r>
              <a:rPr sz="2500" spc="-25" dirty="0">
                <a:latin typeface="Arial MT"/>
                <a:cs typeface="Arial MT"/>
              </a:rPr>
              <a:t>A)</a:t>
            </a:r>
            <a:r>
              <a:rPr sz="2500" dirty="0">
                <a:latin typeface="Arial MT"/>
                <a:cs typeface="Arial MT"/>
              </a:rPr>
              <a:t>	</a:t>
            </a:r>
            <a:r>
              <a:rPr sz="2500" spc="-55" dirty="0">
                <a:latin typeface="Arial MT"/>
                <a:cs typeface="Arial MT"/>
              </a:rPr>
              <a:t>sequence</a:t>
            </a:r>
            <a:endParaRPr sz="2500">
              <a:latin typeface="Arial MT"/>
              <a:cs typeface="Arial MT"/>
            </a:endParaRPr>
          </a:p>
          <a:p>
            <a:pPr marL="1419225">
              <a:lnSpc>
                <a:spcPts val="2595"/>
              </a:lnSpc>
              <a:spcBef>
                <a:spcPts val="1700"/>
              </a:spcBef>
            </a:pPr>
            <a:r>
              <a:rPr sz="2450" spc="-80" dirty="0">
                <a:latin typeface="Arial MT"/>
                <a:cs typeface="Arial MT"/>
              </a:rPr>
              <a:t>an</a:t>
            </a:r>
            <a:r>
              <a:rPr sz="2450" spc="-350" dirty="0">
                <a:latin typeface="Arial MT"/>
                <a:cs typeface="Arial MT"/>
              </a:rPr>
              <a:t> </a:t>
            </a:r>
            <a:r>
              <a:rPr sz="2450" spc="-25" dirty="0">
                <a:latin typeface="Arial MT"/>
                <a:cs typeface="Arial MT"/>
              </a:rPr>
              <a:t>ge</a:t>
            </a:r>
            <a:endParaRPr sz="2450">
              <a:latin typeface="Arial MT"/>
              <a:cs typeface="Arial MT"/>
            </a:endParaRPr>
          </a:p>
          <a:p>
            <a:pPr marL="12700" marR="5080">
              <a:lnSpc>
                <a:spcPct val="73100"/>
              </a:lnSpc>
              <a:spcBef>
                <a:spcPts val="445"/>
              </a:spcBef>
            </a:pPr>
            <a:r>
              <a:rPr sz="2450" dirty="0">
                <a:latin typeface="Arial MT"/>
                <a:cs typeface="Arial MT"/>
              </a:rPr>
              <a:t>makes</a:t>
            </a:r>
            <a:r>
              <a:rPr sz="2450" spc="260" dirty="0">
                <a:latin typeface="Arial MT"/>
                <a:cs typeface="Arial MT"/>
              </a:rPr>
              <a:t> </a:t>
            </a:r>
            <a:r>
              <a:rPr sz="2450" dirty="0">
                <a:latin typeface="Arial MT"/>
                <a:cs typeface="Arial MT"/>
              </a:rPr>
              <a:t>no</a:t>
            </a:r>
            <a:r>
              <a:rPr sz="2450" spc="325" dirty="0">
                <a:latin typeface="Arial MT"/>
                <a:cs typeface="Arial MT"/>
              </a:rPr>
              <a:t> </a:t>
            </a:r>
            <a:r>
              <a:rPr sz="2450" dirty="0">
                <a:latin typeface="Arial MT"/>
                <a:cs typeface="Arial MT"/>
              </a:rPr>
              <a:t>diff</a:t>
            </a:r>
            <a:r>
              <a:rPr sz="2450" spc="90" dirty="0">
                <a:latin typeface="Arial MT"/>
                <a:cs typeface="Arial MT"/>
              </a:rPr>
              <a:t> </a:t>
            </a:r>
            <a:r>
              <a:rPr sz="2450" spc="-10" dirty="0">
                <a:latin typeface="Arial MT"/>
                <a:cs typeface="Arial MT"/>
              </a:rPr>
              <a:t>erence </a:t>
            </a:r>
            <a:r>
              <a:rPr sz="2450" dirty="0">
                <a:latin typeface="Arial MT"/>
                <a:cs typeface="Arial MT"/>
              </a:rPr>
              <a:t>in</a:t>
            </a:r>
            <a:r>
              <a:rPr sz="2450" spc="350" dirty="0">
                <a:latin typeface="Arial MT"/>
                <a:cs typeface="Arial MT"/>
              </a:rPr>
              <a:t> </a:t>
            </a:r>
            <a:r>
              <a:rPr sz="2450" spc="-25" dirty="0">
                <a:latin typeface="Arial MT"/>
                <a:cs typeface="Arial MT"/>
              </a:rPr>
              <a:t>AA</a:t>
            </a:r>
            <a:endParaRPr sz="2450">
              <a:latin typeface="Arial MT"/>
              <a:cs typeface="Arial MT"/>
            </a:endParaRPr>
          </a:p>
          <a:p>
            <a:pPr marL="228600">
              <a:lnSpc>
                <a:spcPts val="2160"/>
              </a:lnSpc>
            </a:pPr>
            <a:r>
              <a:rPr sz="2500" dirty="0">
                <a:latin typeface="Arial MT"/>
                <a:cs typeface="Arial MT"/>
              </a:rPr>
              <a:t>redundant</a:t>
            </a:r>
            <a:r>
              <a:rPr sz="2500" spc="370" dirty="0">
                <a:latin typeface="Arial MT"/>
                <a:cs typeface="Arial MT"/>
              </a:rPr>
              <a:t> </a:t>
            </a:r>
            <a:r>
              <a:rPr sz="2500" spc="-20" dirty="0">
                <a:latin typeface="Arial MT"/>
                <a:cs typeface="Arial MT"/>
              </a:rPr>
              <a:t>code</a:t>
            </a:r>
            <a:endParaRPr sz="2500">
              <a:latin typeface="Arial MT"/>
              <a:cs typeface="Arial MT"/>
            </a:endParaRPr>
          </a:p>
          <a:p>
            <a:pPr marL="12700" marR="358775" indent="13970">
              <a:lnSpc>
                <a:spcPct val="76100"/>
              </a:lnSpc>
              <a:spcBef>
                <a:spcPts val="425"/>
              </a:spcBef>
            </a:pPr>
            <a:r>
              <a:rPr sz="2350" dirty="0">
                <a:latin typeface="Arial MT"/>
                <a:cs typeface="Arial MT"/>
              </a:rPr>
              <a:t>zoo</a:t>
            </a:r>
            <a:r>
              <a:rPr sz="2350" spc="150" dirty="0">
                <a:latin typeface="Arial MT"/>
                <a:cs typeface="Arial MT"/>
              </a:rPr>
              <a:t> </a:t>
            </a:r>
            <a:r>
              <a:rPr sz="2350" dirty="0">
                <a:latin typeface="Arial MT"/>
                <a:cs typeface="Arial MT"/>
              </a:rPr>
              <a:t>on</a:t>
            </a:r>
            <a:r>
              <a:rPr sz="2350" spc="260" dirty="0">
                <a:latin typeface="Arial MT"/>
                <a:cs typeface="Arial MT"/>
              </a:rPr>
              <a:t> </a:t>
            </a:r>
            <a:r>
              <a:rPr sz="2350" dirty="0">
                <a:latin typeface="Arial MT"/>
                <a:cs typeface="Arial MT"/>
              </a:rPr>
              <a:t>cn</a:t>
            </a:r>
            <a:r>
              <a:rPr sz="2350" spc="-370" dirty="0">
                <a:latin typeface="Arial MT"/>
                <a:cs typeface="Arial MT"/>
              </a:rPr>
              <a:t> </a:t>
            </a:r>
            <a:r>
              <a:rPr sz="2350" spc="-35" dirty="0">
                <a:latin typeface="Arial MT"/>
                <a:cs typeface="Arial MT"/>
              </a:rPr>
              <a:t>an</a:t>
            </a:r>
            <a:r>
              <a:rPr sz="2350" spc="-340" dirty="0">
                <a:latin typeface="Arial MT"/>
                <a:cs typeface="Arial MT"/>
              </a:rPr>
              <a:t> </a:t>
            </a:r>
            <a:r>
              <a:rPr sz="2350" spc="-25" dirty="0">
                <a:latin typeface="Arial MT"/>
                <a:cs typeface="Arial MT"/>
              </a:rPr>
              <a:t>ge </a:t>
            </a:r>
            <a:r>
              <a:rPr sz="2450" dirty="0">
                <a:latin typeface="Arial MT"/>
                <a:cs typeface="Arial MT"/>
              </a:rPr>
              <a:t>result</a:t>
            </a:r>
            <a:r>
              <a:rPr sz="2450" spc="-10" dirty="0">
                <a:latin typeface="Arial MT"/>
                <a:cs typeface="Arial MT"/>
              </a:rPr>
              <a:t> </a:t>
            </a:r>
            <a:r>
              <a:rPr sz="2450" spc="-229" dirty="0">
                <a:latin typeface="Arial MT"/>
                <a:cs typeface="Arial MT"/>
              </a:rPr>
              <a:t>s</a:t>
            </a:r>
            <a:r>
              <a:rPr sz="2450" spc="-20" dirty="0">
                <a:latin typeface="Arial MT"/>
                <a:cs typeface="Arial MT"/>
              </a:rPr>
              <a:t> </a:t>
            </a:r>
            <a:r>
              <a:rPr sz="2450" dirty="0">
                <a:latin typeface="Arial MT"/>
                <a:cs typeface="Arial MT"/>
              </a:rPr>
              <a:t>in</a:t>
            </a:r>
            <a:r>
              <a:rPr sz="2450" spc="385" dirty="0">
                <a:latin typeface="Arial MT"/>
                <a:cs typeface="Arial MT"/>
              </a:rPr>
              <a:t> </a:t>
            </a:r>
            <a:r>
              <a:rPr sz="2450" spc="40" dirty="0">
                <a:latin typeface="Arial MT"/>
                <a:cs typeface="Arial MT"/>
              </a:rPr>
              <a:t>different </a:t>
            </a:r>
            <a:r>
              <a:rPr sz="2500" dirty="0">
                <a:latin typeface="Arial MT"/>
                <a:cs typeface="Arial MT"/>
              </a:rPr>
              <a:t>AA</a:t>
            </a:r>
            <a:r>
              <a:rPr sz="2500" spc="80" dirty="0">
                <a:latin typeface="Arial MT"/>
                <a:cs typeface="Arial MT"/>
              </a:rPr>
              <a:t> </a:t>
            </a:r>
            <a:r>
              <a:rPr sz="2500" spc="-10" dirty="0">
                <a:latin typeface="Arial MT"/>
                <a:cs typeface="Arial MT"/>
              </a:rPr>
              <a:t>sequence</a:t>
            </a:r>
            <a:endParaRPr sz="25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054904" y="3355799"/>
            <a:ext cx="316865" cy="4184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sz="2550" spc="-300" dirty="0">
                <a:solidFill>
                  <a:srgbClr val="161300"/>
                </a:solidFill>
                <a:latin typeface="Consolas"/>
                <a:cs typeface="Consolas"/>
              </a:rPr>
              <a:t>ys</a:t>
            </a:r>
            <a:endParaRPr sz="2550">
              <a:latin typeface="Consolas"/>
              <a:cs typeface="Consola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042204" y="4721049"/>
            <a:ext cx="330835" cy="4184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sz="2550" spc="-180" dirty="0">
                <a:latin typeface="Consolas"/>
                <a:cs typeface="Consolas"/>
              </a:rPr>
              <a:t>ys</a:t>
            </a:r>
            <a:endParaRPr sz="2550">
              <a:latin typeface="Consolas"/>
              <a:cs typeface="Consola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064331" y="5723291"/>
            <a:ext cx="287020" cy="3740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spcBef>
                <a:spcPts val="135"/>
              </a:spcBef>
            </a:pPr>
            <a:r>
              <a:rPr sz="2250" i="1" spc="-70" dirty="0">
                <a:solidFill>
                  <a:srgbClr val="1A1500"/>
                </a:solidFill>
                <a:latin typeface="Arial"/>
                <a:cs typeface="Arial"/>
              </a:rPr>
              <a:t>ys</a:t>
            </a:r>
            <a:endParaRPr sz="2250">
              <a:latin typeface="Arial"/>
              <a:cs typeface="Arial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ooter Placeholder 7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35231" y="3543300"/>
            <a:ext cx="114300" cy="3810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7486915" y="6708774"/>
            <a:ext cx="246379" cy="0"/>
          </a:xfrm>
          <a:custGeom>
            <a:avLst/>
            <a:gdLst/>
            <a:ahLst/>
            <a:cxnLst/>
            <a:rect l="l" t="t" r="r" b="b"/>
            <a:pathLst>
              <a:path w="246379">
                <a:moveTo>
                  <a:pt x="0" y="0"/>
                </a:moveTo>
                <a:lnTo>
                  <a:pt x="245956" y="0"/>
                </a:lnTo>
              </a:path>
            </a:pathLst>
          </a:custGeom>
          <a:ln w="3175">
            <a:solidFill>
              <a:srgbClr val="2828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375414" y="4293658"/>
            <a:ext cx="296545" cy="0"/>
          </a:xfrm>
          <a:custGeom>
            <a:avLst/>
            <a:gdLst/>
            <a:ahLst/>
            <a:cxnLst/>
            <a:rect l="l" t="t" r="r" b="b"/>
            <a:pathLst>
              <a:path w="296544">
                <a:moveTo>
                  <a:pt x="0" y="0"/>
                </a:moveTo>
                <a:lnTo>
                  <a:pt x="296333" y="0"/>
                </a:lnTo>
              </a:path>
            </a:pathLst>
          </a:custGeom>
          <a:ln w="3175">
            <a:solidFill>
              <a:srgbClr val="2B2B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646683" y="3647651"/>
            <a:ext cx="346710" cy="0"/>
          </a:xfrm>
          <a:custGeom>
            <a:avLst/>
            <a:gdLst/>
            <a:ahLst/>
            <a:cxnLst/>
            <a:rect l="l" t="t" r="r" b="b"/>
            <a:pathLst>
              <a:path w="346710">
                <a:moveTo>
                  <a:pt x="0" y="0"/>
                </a:moveTo>
                <a:lnTo>
                  <a:pt x="346709" y="0"/>
                </a:lnTo>
              </a:path>
            </a:pathLst>
          </a:custGeom>
          <a:ln w="3175">
            <a:solidFill>
              <a:srgbClr val="1F1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177242" y="2438555"/>
            <a:ext cx="9838690" cy="4439035"/>
          </a:xfrm>
          <a:prstGeom prst="rect">
            <a:avLst/>
          </a:prstGeom>
        </p:spPr>
        <p:txBody>
          <a:bodyPr vert="horz" wrap="square" lIns="0" tIns="113664" rIns="0" bIns="0" rtlCol="0">
            <a:spAutoFit/>
          </a:bodyPr>
          <a:lstStyle/>
          <a:p>
            <a:pPr marL="320040" indent="-300990">
              <a:spcBef>
                <a:spcPts val="894"/>
              </a:spcBef>
              <a:buChar char="•"/>
              <a:tabLst>
                <a:tab pos="320040" algn="l"/>
              </a:tabLst>
            </a:pPr>
            <a:r>
              <a:rPr sz="3650" spc="-60" dirty="0">
                <a:latin typeface="Times New Roman"/>
                <a:cs typeface="Times New Roman"/>
              </a:rPr>
              <a:t>Some</a:t>
            </a:r>
            <a:r>
              <a:rPr sz="3650" spc="-170" dirty="0">
                <a:latin typeface="Times New Roman"/>
                <a:cs typeface="Times New Roman"/>
              </a:rPr>
              <a:t> </a:t>
            </a:r>
            <a:r>
              <a:rPr sz="3650" spc="-60" dirty="0">
                <a:latin typeface="Times New Roman"/>
                <a:cs typeface="Times New Roman"/>
              </a:rPr>
              <a:t>commercial</a:t>
            </a:r>
            <a:r>
              <a:rPr sz="3650" spc="-165" dirty="0">
                <a:latin typeface="Times New Roman"/>
                <a:cs typeface="Times New Roman"/>
              </a:rPr>
              <a:t> </a:t>
            </a:r>
            <a:r>
              <a:rPr sz="3650" spc="-10" dirty="0">
                <a:latin typeface="Times New Roman"/>
                <a:cs typeface="Times New Roman"/>
              </a:rPr>
              <a:t>sequencers</a:t>
            </a:r>
            <a:endParaRPr sz="3650">
              <a:latin typeface="Times New Roman"/>
              <a:cs typeface="Times New Roman"/>
            </a:endParaRPr>
          </a:p>
          <a:p>
            <a:pPr marL="328930" indent="-309245">
              <a:spcBef>
                <a:spcPts val="770"/>
              </a:spcBef>
              <a:buChar char="•"/>
              <a:tabLst>
                <a:tab pos="328930" algn="l"/>
                <a:tab pos="5900420" algn="l"/>
              </a:tabLst>
            </a:pPr>
            <a:r>
              <a:rPr sz="3500" spc="-10" dirty="0">
                <a:latin typeface="Times New Roman"/>
                <a:cs typeface="Times New Roman"/>
              </a:rPr>
              <a:t>Rochel454F1,Xpyrosequencer</a:t>
            </a:r>
            <a:r>
              <a:rPr sz="3500" dirty="0">
                <a:latin typeface="Times New Roman"/>
                <a:cs typeface="Times New Roman"/>
              </a:rPr>
              <a:t>	</a:t>
            </a:r>
            <a:r>
              <a:rPr sz="3500" spc="-10" dirty="0">
                <a:latin typeface="Times New Roman"/>
                <a:cs typeface="Times New Roman"/>
              </a:rPr>
              <a:t>pyrosequencing</a:t>
            </a:r>
            <a:endParaRPr sz="3500">
              <a:latin typeface="Times New Roman"/>
              <a:cs typeface="Times New Roman"/>
            </a:endParaRPr>
          </a:p>
          <a:p>
            <a:pPr marL="324485" indent="-304800">
              <a:spcBef>
                <a:spcPts val="950"/>
              </a:spcBef>
              <a:buChar char="•"/>
              <a:tabLst>
                <a:tab pos="324485" algn="l"/>
              </a:tabLst>
            </a:pPr>
            <a:r>
              <a:rPr sz="3500" spc="-40" dirty="0">
                <a:latin typeface="Times New Roman"/>
                <a:cs typeface="Times New Roman"/>
              </a:rPr>
              <a:t>Illumina</a:t>
            </a:r>
            <a:r>
              <a:rPr sz="3500" spc="-180" dirty="0">
                <a:latin typeface="Times New Roman"/>
                <a:cs typeface="Times New Roman"/>
              </a:rPr>
              <a:t> </a:t>
            </a:r>
            <a:r>
              <a:rPr sz="3500" spc="-35" dirty="0">
                <a:latin typeface="Times New Roman"/>
                <a:cs typeface="Times New Roman"/>
              </a:rPr>
              <a:t>genome</a:t>
            </a:r>
            <a:r>
              <a:rPr sz="3500" spc="-185" dirty="0">
                <a:latin typeface="Times New Roman"/>
                <a:cs typeface="Times New Roman"/>
              </a:rPr>
              <a:t> </a:t>
            </a:r>
            <a:r>
              <a:rPr sz="3500" spc="-25" dirty="0">
                <a:latin typeface="Times New Roman"/>
                <a:cs typeface="Times New Roman"/>
              </a:rPr>
              <a:t>analyzer</a:t>
            </a:r>
            <a:r>
              <a:rPr sz="3500" spc="-195" dirty="0">
                <a:latin typeface="Times New Roman"/>
                <a:cs typeface="Times New Roman"/>
              </a:rPr>
              <a:t> </a:t>
            </a:r>
            <a:r>
              <a:rPr sz="3500" spc="-1714" dirty="0">
                <a:solidFill>
                  <a:srgbClr val="383838"/>
                </a:solidFill>
                <a:latin typeface="Times New Roman"/>
                <a:cs typeface="Times New Roman"/>
              </a:rPr>
              <a:t>—</a:t>
            </a:r>
            <a:r>
              <a:rPr sz="3500" spc="-65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3500" spc="-45" dirty="0">
                <a:latin typeface="Times New Roman"/>
                <a:cs typeface="Times New Roman"/>
              </a:rPr>
              <a:t>sequencing</a:t>
            </a:r>
            <a:r>
              <a:rPr sz="3500" spc="55" dirty="0">
                <a:latin typeface="Times New Roman"/>
                <a:cs typeface="Times New Roman"/>
              </a:rPr>
              <a:t> </a:t>
            </a:r>
            <a:r>
              <a:rPr sz="3500" spc="-45" dirty="0">
                <a:latin typeface="Times New Roman"/>
                <a:cs typeface="Times New Roman"/>
              </a:rPr>
              <a:t>by</a:t>
            </a:r>
            <a:r>
              <a:rPr sz="3500" spc="-175" dirty="0">
                <a:latin typeface="Times New Roman"/>
                <a:cs typeface="Times New Roman"/>
              </a:rPr>
              <a:t> </a:t>
            </a:r>
            <a:r>
              <a:rPr sz="3500" spc="-10" dirty="0">
                <a:latin typeface="Times New Roman"/>
                <a:cs typeface="Times New Roman"/>
              </a:rPr>
              <a:t>synthesis</a:t>
            </a:r>
            <a:endParaRPr sz="3500">
              <a:latin typeface="Times New Roman"/>
              <a:cs typeface="Times New Roman"/>
            </a:endParaRPr>
          </a:p>
          <a:p>
            <a:pPr marL="335280" marR="5080" indent="-323215">
              <a:lnSpc>
                <a:spcPts val="3650"/>
              </a:lnSpc>
              <a:spcBef>
                <a:spcPts val="1480"/>
              </a:spcBef>
              <a:buChar char="•"/>
              <a:tabLst>
                <a:tab pos="335280" algn="l"/>
              </a:tabLst>
            </a:pPr>
            <a:r>
              <a:rPr sz="3450" spc="-65" dirty="0">
                <a:latin typeface="Cambria"/>
                <a:cs typeface="Cambria"/>
              </a:rPr>
              <a:t>Applied</a:t>
            </a:r>
            <a:r>
              <a:rPr sz="3450" spc="-130" dirty="0">
                <a:latin typeface="Cambria"/>
                <a:cs typeface="Cambria"/>
              </a:rPr>
              <a:t> </a:t>
            </a:r>
            <a:r>
              <a:rPr sz="3450" spc="-170" dirty="0">
                <a:latin typeface="Cambria"/>
                <a:cs typeface="Cambria"/>
              </a:rPr>
              <a:t>biosystems</a:t>
            </a:r>
            <a:r>
              <a:rPr sz="3450" spc="65" dirty="0">
                <a:latin typeface="Cambria"/>
                <a:cs typeface="Cambria"/>
              </a:rPr>
              <a:t> </a:t>
            </a:r>
            <a:r>
              <a:rPr sz="3450" spc="155" dirty="0">
                <a:latin typeface="Cambria"/>
                <a:cs typeface="Cambria"/>
              </a:rPr>
              <a:t>SOLiD</a:t>
            </a:r>
            <a:r>
              <a:rPr sz="3450" spc="-70" dirty="0">
                <a:latin typeface="Cambria"/>
                <a:cs typeface="Cambria"/>
              </a:rPr>
              <a:t> </a:t>
            </a:r>
            <a:r>
              <a:rPr sz="3450" spc="-210" dirty="0">
                <a:latin typeface="Cambria"/>
                <a:cs typeface="Cambria"/>
              </a:rPr>
              <a:t>sequencer</a:t>
            </a:r>
            <a:r>
              <a:rPr sz="3450" spc="20" dirty="0">
                <a:latin typeface="Cambria"/>
                <a:cs typeface="Cambria"/>
              </a:rPr>
              <a:t> </a:t>
            </a:r>
            <a:r>
              <a:rPr sz="3450" spc="-1555" dirty="0">
                <a:solidFill>
                  <a:srgbClr val="3A3A3A"/>
                </a:solidFill>
                <a:latin typeface="Cambria"/>
                <a:cs typeface="Cambria"/>
              </a:rPr>
              <a:t>—</a:t>
            </a:r>
            <a:r>
              <a:rPr sz="3450" spc="35" dirty="0">
                <a:solidFill>
                  <a:srgbClr val="3A3A3A"/>
                </a:solidFill>
                <a:latin typeface="Cambria"/>
                <a:cs typeface="Cambria"/>
              </a:rPr>
              <a:t> </a:t>
            </a:r>
            <a:r>
              <a:rPr sz="3450" spc="-160" dirty="0">
                <a:latin typeface="Cambria"/>
                <a:cs typeface="Cambria"/>
              </a:rPr>
              <a:t>sequencing</a:t>
            </a:r>
            <a:r>
              <a:rPr sz="3450" spc="190" dirty="0">
                <a:latin typeface="Cambria"/>
                <a:cs typeface="Cambria"/>
              </a:rPr>
              <a:t> </a:t>
            </a:r>
            <a:r>
              <a:rPr sz="3450" spc="-25" dirty="0">
                <a:latin typeface="Cambria"/>
                <a:cs typeface="Cambria"/>
              </a:rPr>
              <a:t>by </a:t>
            </a:r>
            <a:r>
              <a:rPr sz="3450" spc="-10" dirty="0">
                <a:latin typeface="Cambria"/>
                <a:cs typeface="Cambria"/>
              </a:rPr>
              <a:t>ligation.</a:t>
            </a:r>
            <a:endParaRPr sz="3450">
              <a:latin typeface="Cambria"/>
              <a:cs typeface="Cambria"/>
            </a:endParaRPr>
          </a:p>
          <a:p>
            <a:pPr marL="323215" indent="-310515">
              <a:spcBef>
                <a:spcPts val="919"/>
              </a:spcBef>
              <a:buChar char="•"/>
              <a:tabLst>
                <a:tab pos="323215" algn="l"/>
              </a:tabLst>
            </a:pPr>
            <a:r>
              <a:rPr sz="3450" spc="-50" dirty="0">
                <a:latin typeface="Cambria"/>
                <a:cs typeface="Cambria"/>
              </a:rPr>
              <a:t>Helicos</a:t>
            </a:r>
            <a:r>
              <a:rPr sz="3450" spc="-125" dirty="0">
                <a:latin typeface="Cambria"/>
                <a:cs typeface="Cambria"/>
              </a:rPr>
              <a:t> </a:t>
            </a:r>
            <a:r>
              <a:rPr sz="3450" spc="-10" dirty="0">
                <a:latin typeface="Cambria"/>
                <a:cs typeface="Cambria"/>
              </a:rPr>
              <a:t>Heliscope</a:t>
            </a:r>
            <a:endParaRPr sz="3450">
              <a:latin typeface="Cambria"/>
              <a:cs typeface="Cambria"/>
            </a:endParaRPr>
          </a:p>
          <a:p>
            <a:pPr marL="328930" indent="-309245">
              <a:spcBef>
                <a:spcPts val="960"/>
              </a:spcBef>
              <a:buChar char="•"/>
              <a:tabLst>
                <a:tab pos="328930" algn="l"/>
              </a:tabLst>
            </a:pPr>
            <a:r>
              <a:rPr sz="3500" spc="-20" dirty="0">
                <a:latin typeface="Times New Roman"/>
                <a:cs typeface="Times New Roman"/>
              </a:rPr>
              <a:t>Pacific</a:t>
            </a:r>
            <a:r>
              <a:rPr sz="3500" spc="-200" dirty="0">
                <a:latin typeface="Times New Roman"/>
                <a:cs typeface="Times New Roman"/>
              </a:rPr>
              <a:t> </a:t>
            </a:r>
            <a:r>
              <a:rPr sz="3500" spc="-55" dirty="0">
                <a:latin typeface="Times New Roman"/>
                <a:cs typeface="Times New Roman"/>
              </a:rPr>
              <a:t>Biosciences</a:t>
            </a:r>
            <a:r>
              <a:rPr sz="3500" spc="-165" dirty="0">
                <a:latin typeface="Times New Roman"/>
                <a:cs typeface="Times New Roman"/>
              </a:rPr>
              <a:t> </a:t>
            </a:r>
            <a:r>
              <a:rPr sz="3500" spc="-200" dirty="0">
                <a:latin typeface="Times New Roman"/>
                <a:cs typeface="Times New Roman"/>
              </a:rPr>
              <a:t>SMRT</a:t>
            </a:r>
            <a:r>
              <a:rPr sz="3500" spc="-80" dirty="0">
                <a:latin typeface="Times New Roman"/>
                <a:cs typeface="Times New Roman"/>
              </a:rPr>
              <a:t> </a:t>
            </a:r>
            <a:r>
              <a:rPr sz="3500" spc="-1785" dirty="0">
                <a:solidFill>
                  <a:srgbClr val="383838"/>
                </a:solidFill>
                <a:latin typeface="Times New Roman"/>
                <a:cs typeface="Times New Roman"/>
              </a:rPr>
              <a:t>—</a:t>
            </a:r>
            <a:r>
              <a:rPr sz="3500" spc="105" dirty="0">
                <a:solidFill>
                  <a:srgbClr val="383838"/>
                </a:solidFill>
                <a:latin typeface="Times New Roman"/>
                <a:cs typeface="Times New Roman"/>
              </a:rPr>
              <a:t> </a:t>
            </a:r>
            <a:r>
              <a:rPr sz="3500" spc="-50" dirty="0">
                <a:latin typeface="Times New Roman"/>
                <a:cs typeface="Times New Roman"/>
              </a:rPr>
              <a:t>zeromode</a:t>
            </a:r>
            <a:r>
              <a:rPr sz="3500" spc="80" dirty="0">
                <a:latin typeface="Times New Roman"/>
                <a:cs typeface="Times New Roman"/>
              </a:rPr>
              <a:t> </a:t>
            </a:r>
            <a:r>
              <a:rPr sz="3500" spc="-10" dirty="0">
                <a:latin typeface="Times New Roman"/>
                <a:cs typeface="Times New Roman"/>
              </a:rPr>
              <a:t>waveguide</a:t>
            </a:r>
            <a:endParaRPr sz="3500">
              <a:latin typeface="Times New Roman"/>
              <a:cs typeface="Times New Roman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ooter Placeholder 7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40</a:t>
            </a:fld>
            <a:endParaRPr 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7731" y="0"/>
            <a:ext cx="13004800" cy="9753600"/>
          </a:xfrm>
          <a:prstGeom prst="rect">
            <a:avLst/>
          </a:prstGeom>
        </p:spPr>
      </p:pic>
      <p:pic>
        <p:nvPicPr>
          <p:cNvPr id="3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41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67831" y="5194300"/>
            <a:ext cx="1257300" cy="2921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857947" y="969081"/>
            <a:ext cx="11373485" cy="7976543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419734" indent="-334010">
              <a:spcBef>
                <a:spcPts val="320"/>
              </a:spcBef>
              <a:buClr>
                <a:srgbClr val="0093F7"/>
              </a:buClr>
              <a:buChar char="•"/>
              <a:tabLst>
                <a:tab pos="419734" algn="l"/>
              </a:tabLst>
            </a:pPr>
            <a:r>
              <a:rPr sz="3400" spc="-25" dirty="0">
                <a:solidFill>
                  <a:srgbClr val="0897F2"/>
                </a:solidFill>
                <a:latin typeface="Times New Roman"/>
                <a:cs typeface="Times New Roman"/>
              </a:rPr>
              <a:t>DNA</a:t>
            </a:r>
            <a:endParaRPr sz="3400">
              <a:latin typeface="Times New Roman"/>
              <a:cs typeface="Times New Roman"/>
            </a:endParaRPr>
          </a:p>
          <a:p>
            <a:pPr marL="616585">
              <a:lnSpc>
                <a:spcPts val="3890"/>
              </a:lnSpc>
              <a:spcBef>
                <a:spcPts val="219"/>
              </a:spcBef>
              <a:tabLst>
                <a:tab pos="4335780" algn="l"/>
              </a:tabLst>
            </a:pPr>
            <a:r>
              <a:rPr sz="3400" spc="190" dirty="0">
                <a:latin typeface="Cambria"/>
                <a:cs typeface="Cambria"/>
              </a:rPr>
              <a:t>A</a:t>
            </a:r>
            <a:r>
              <a:rPr sz="3400" spc="-190" dirty="0">
                <a:latin typeface="Cambria"/>
                <a:cs typeface="Cambria"/>
              </a:rPr>
              <a:t> </a:t>
            </a:r>
            <a:r>
              <a:rPr sz="3400" spc="-65" dirty="0">
                <a:latin typeface="Cambria"/>
                <a:cs typeface="Cambria"/>
              </a:rPr>
              <a:t>nucleic</a:t>
            </a:r>
            <a:r>
              <a:rPr sz="3400" spc="50" dirty="0">
                <a:latin typeface="Cambria"/>
                <a:cs typeface="Cambria"/>
              </a:rPr>
              <a:t> </a:t>
            </a:r>
            <a:r>
              <a:rPr sz="3400" spc="-20" dirty="0">
                <a:latin typeface="Cambria"/>
                <a:cs typeface="Cambria"/>
              </a:rPr>
              <a:t>acid,</a:t>
            </a:r>
            <a:r>
              <a:rPr sz="3400" spc="-100" dirty="0">
                <a:latin typeface="Cambria"/>
                <a:cs typeface="Cambria"/>
              </a:rPr>
              <a:t> </a:t>
            </a:r>
            <a:r>
              <a:rPr sz="3400" spc="-20" dirty="0">
                <a:latin typeface="Cambria"/>
                <a:cs typeface="Cambria"/>
              </a:rPr>
              <a:t>made</a:t>
            </a:r>
            <a:r>
              <a:rPr sz="3400" dirty="0">
                <a:latin typeface="Cambria"/>
                <a:cs typeface="Cambria"/>
              </a:rPr>
              <a:t>	</a:t>
            </a:r>
            <a:r>
              <a:rPr sz="3400" spc="-195" dirty="0">
                <a:latin typeface="Cambria"/>
                <a:cs typeface="Cambria"/>
              </a:rPr>
              <a:t>up</a:t>
            </a:r>
            <a:r>
              <a:rPr sz="3400" spc="5" dirty="0">
                <a:latin typeface="Cambria"/>
                <a:cs typeface="Cambria"/>
              </a:rPr>
              <a:t> </a:t>
            </a:r>
            <a:r>
              <a:rPr sz="3400" dirty="0">
                <a:latin typeface="Cambria"/>
                <a:cs typeface="Cambria"/>
              </a:rPr>
              <a:t>of</a:t>
            </a:r>
            <a:r>
              <a:rPr sz="3400" spc="-85" dirty="0">
                <a:latin typeface="Cambria"/>
                <a:cs typeface="Cambria"/>
              </a:rPr>
              <a:t> </a:t>
            </a:r>
            <a:r>
              <a:rPr sz="3400" spc="-60" dirty="0">
                <a:latin typeface="Cambria"/>
                <a:cs typeface="Cambria"/>
              </a:rPr>
              <a:t>four</a:t>
            </a:r>
            <a:r>
              <a:rPr sz="3400" spc="95" dirty="0">
                <a:latin typeface="Cambria"/>
                <a:cs typeface="Cambria"/>
              </a:rPr>
              <a:t> </a:t>
            </a:r>
            <a:r>
              <a:rPr sz="3400" spc="-120" dirty="0">
                <a:latin typeface="Cambria"/>
                <a:cs typeface="Cambria"/>
              </a:rPr>
              <a:t>similar</a:t>
            </a:r>
            <a:r>
              <a:rPr sz="3400" spc="25" dirty="0">
                <a:latin typeface="Cambria"/>
                <a:cs typeface="Cambria"/>
              </a:rPr>
              <a:t> </a:t>
            </a:r>
            <a:r>
              <a:rPr sz="3400" spc="-90" dirty="0">
                <a:latin typeface="Cambria"/>
                <a:cs typeface="Cambria"/>
              </a:rPr>
              <a:t>chemicals</a:t>
            </a:r>
            <a:r>
              <a:rPr sz="3400" spc="15" dirty="0">
                <a:latin typeface="Cambria"/>
                <a:cs typeface="Cambria"/>
              </a:rPr>
              <a:t> </a:t>
            </a:r>
            <a:r>
              <a:rPr sz="3400" spc="-85" dirty="0">
                <a:latin typeface="Cambria"/>
                <a:cs typeface="Cambria"/>
              </a:rPr>
              <a:t>called</a:t>
            </a:r>
            <a:r>
              <a:rPr sz="3400" spc="-260" dirty="0">
                <a:latin typeface="Cambria"/>
                <a:cs typeface="Cambria"/>
              </a:rPr>
              <a:t> </a:t>
            </a:r>
            <a:r>
              <a:rPr sz="3400" spc="-10" dirty="0">
                <a:latin typeface="Cambria"/>
                <a:cs typeface="Cambria"/>
              </a:rPr>
              <a:t>bases</a:t>
            </a:r>
            <a:endParaRPr sz="3400">
              <a:latin typeface="Cambria"/>
              <a:cs typeface="Cambria"/>
            </a:endParaRPr>
          </a:p>
          <a:p>
            <a:pPr marL="404495">
              <a:lnSpc>
                <a:spcPts val="3890"/>
              </a:lnSpc>
              <a:tabLst>
                <a:tab pos="1149985" algn="l"/>
                <a:tab pos="2061210" algn="l"/>
                <a:tab pos="3225800" algn="l"/>
              </a:tabLst>
            </a:pPr>
            <a:r>
              <a:rPr sz="3400" dirty="0">
                <a:latin typeface="Cambria"/>
                <a:cs typeface="Cambria"/>
              </a:rPr>
              <a:t>-</a:t>
            </a:r>
            <a:r>
              <a:rPr sz="3400" spc="85" dirty="0">
                <a:latin typeface="Cambria"/>
                <a:cs typeface="Cambria"/>
              </a:rPr>
              <a:t> </a:t>
            </a:r>
            <a:r>
              <a:rPr sz="3400" spc="-25" dirty="0">
                <a:latin typeface="Cambria"/>
                <a:cs typeface="Cambria"/>
              </a:rPr>
              <a:t>A,</a:t>
            </a:r>
            <a:r>
              <a:rPr sz="3400" dirty="0">
                <a:latin typeface="Cambria"/>
                <a:cs typeface="Cambria"/>
              </a:rPr>
              <a:t>	</a:t>
            </a:r>
            <a:r>
              <a:rPr sz="3400" spc="-65" dirty="0">
                <a:latin typeface="Cambria"/>
                <a:cs typeface="Cambria"/>
              </a:rPr>
              <a:t>T,</a:t>
            </a:r>
            <a:r>
              <a:rPr sz="3400" spc="-229" dirty="0">
                <a:latin typeface="Cambria"/>
                <a:cs typeface="Cambria"/>
              </a:rPr>
              <a:t> </a:t>
            </a:r>
            <a:r>
              <a:rPr sz="3400" spc="-25" dirty="0">
                <a:latin typeface="Cambria"/>
                <a:cs typeface="Cambria"/>
              </a:rPr>
              <a:t>C,</a:t>
            </a:r>
            <a:r>
              <a:rPr sz="3400" dirty="0">
                <a:latin typeface="Cambria"/>
                <a:cs typeface="Cambria"/>
              </a:rPr>
              <a:t>	</a:t>
            </a:r>
            <a:r>
              <a:rPr sz="3400" spc="-170" dirty="0">
                <a:latin typeface="Cambria"/>
                <a:cs typeface="Cambria"/>
              </a:rPr>
              <a:t>and</a:t>
            </a:r>
            <a:r>
              <a:rPr sz="3400" spc="-15" dirty="0">
                <a:latin typeface="Cambria"/>
                <a:cs typeface="Cambria"/>
              </a:rPr>
              <a:t> </a:t>
            </a:r>
            <a:r>
              <a:rPr sz="3400" spc="-50" dirty="0">
                <a:latin typeface="Cambria"/>
                <a:cs typeface="Cambria"/>
              </a:rPr>
              <a:t>G</a:t>
            </a:r>
            <a:r>
              <a:rPr sz="3400" dirty="0">
                <a:latin typeface="Cambria"/>
                <a:cs typeface="Cambria"/>
              </a:rPr>
              <a:t>	</a:t>
            </a:r>
            <a:r>
              <a:rPr sz="3400" spc="-204" dirty="0">
                <a:latin typeface="Cambria"/>
                <a:cs typeface="Cambria"/>
              </a:rPr>
              <a:t>that</a:t>
            </a:r>
            <a:r>
              <a:rPr sz="3400" spc="15" dirty="0">
                <a:latin typeface="Cambria"/>
                <a:cs typeface="Cambria"/>
              </a:rPr>
              <a:t> </a:t>
            </a:r>
            <a:r>
              <a:rPr sz="3400" spc="-200" dirty="0">
                <a:latin typeface="Cambria"/>
                <a:cs typeface="Cambria"/>
              </a:rPr>
              <a:t>are</a:t>
            </a:r>
            <a:r>
              <a:rPr sz="3400" spc="-15" dirty="0">
                <a:latin typeface="Cambria"/>
                <a:cs typeface="Cambria"/>
              </a:rPr>
              <a:t> </a:t>
            </a:r>
            <a:r>
              <a:rPr sz="3400" spc="-175" dirty="0">
                <a:latin typeface="Cambria"/>
                <a:cs typeface="Cambria"/>
              </a:rPr>
              <a:t>repeated</a:t>
            </a:r>
            <a:r>
              <a:rPr sz="3400" spc="-10" dirty="0">
                <a:latin typeface="Cambria"/>
                <a:cs typeface="Cambria"/>
              </a:rPr>
              <a:t> </a:t>
            </a:r>
            <a:r>
              <a:rPr sz="3400" spc="-75" dirty="0">
                <a:latin typeface="Cambria"/>
                <a:cs typeface="Cambria"/>
              </a:rPr>
              <a:t>over </a:t>
            </a:r>
            <a:r>
              <a:rPr sz="3400" spc="-165" dirty="0">
                <a:latin typeface="Cambria"/>
                <a:cs typeface="Cambria"/>
              </a:rPr>
              <a:t>and</a:t>
            </a:r>
            <a:r>
              <a:rPr sz="3400" spc="-25" dirty="0">
                <a:latin typeface="Cambria"/>
                <a:cs typeface="Cambria"/>
              </a:rPr>
              <a:t> </a:t>
            </a:r>
            <a:r>
              <a:rPr sz="3400" spc="-75" dirty="0">
                <a:latin typeface="Cambria"/>
                <a:cs typeface="Cambria"/>
              </a:rPr>
              <a:t>over</a:t>
            </a:r>
            <a:r>
              <a:rPr sz="3400" spc="-30" dirty="0">
                <a:latin typeface="Cambria"/>
                <a:cs typeface="Cambria"/>
              </a:rPr>
              <a:t> </a:t>
            </a:r>
            <a:r>
              <a:rPr sz="3400" spc="-40" dirty="0">
                <a:latin typeface="Cambria"/>
                <a:cs typeface="Cambria"/>
              </a:rPr>
              <a:t>in</a:t>
            </a:r>
            <a:r>
              <a:rPr sz="3400" spc="-250" dirty="0">
                <a:latin typeface="Cambria"/>
                <a:cs typeface="Cambria"/>
              </a:rPr>
              <a:t> </a:t>
            </a:r>
            <a:r>
              <a:rPr sz="3400" spc="-10" dirty="0">
                <a:latin typeface="Cambria"/>
                <a:cs typeface="Cambria"/>
              </a:rPr>
              <a:t>pairs.</a:t>
            </a:r>
            <a:endParaRPr sz="3400">
              <a:latin typeface="Cambria"/>
              <a:cs typeface="Cambria"/>
            </a:endParaRPr>
          </a:p>
          <a:p>
            <a:pPr>
              <a:spcBef>
                <a:spcPts val="1080"/>
              </a:spcBef>
            </a:pPr>
            <a:endParaRPr sz="3400">
              <a:latin typeface="Cambria"/>
              <a:cs typeface="Cambria"/>
            </a:endParaRPr>
          </a:p>
          <a:p>
            <a:pPr marL="400050" indent="-323850">
              <a:buClr>
                <a:srgbClr val="0090F4"/>
              </a:buClr>
              <a:buChar char="•"/>
              <a:tabLst>
                <a:tab pos="400050" algn="l"/>
              </a:tabLst>
            </a:pPr>
            <a:r>
              <a:rPr sz="5475" baseline="-2283" dirty="0">
                <a:solidFill>
                  <a:srgbClr val="0A95F7"/>
                </a:solidFill>
                <a:latin typeface="Cambria"/>
                <a:cs typeface="Cambria"/>
              </a:rPr>
              <a:t>DNA</a:t>
            </a:r>
            <a:r>
              <a:rPr sz="5475" spc="-157" baseline="-2283" dirty="0">
                <a:solidFill>
                  <a:srgbClr val="0A95F7"/>
                </a:solidFill>
                <a:latin typeface="Cambria"/>
                <a:cs typeface="Cambria"/>
              </a:rPr>
              <a:t> </a:t>
            </a:r>
            <a:r>
              <a:rPr sz="3650" spc="-25" dirty="0">
                <a:solidFill>
                  <a:srgbClr val="1A8EDD"/>
                </a:solidFill>
                <a:latin typeface="Cambria"/>
                <a:cs typeface="Cambria"/>
              </a:rPr>
              <a:t>sc</a:t>
            </a:r>
            <a:r>
              <a:rPr sz="5475" spc="-37" baseline="-10654" dirty="0">
                <a:solidFill>
                  <a:srgbClr val="1A8EDD"/>
                </a:solidFill>
                <a:latin typeface="Cambria"/>
                <a:cs typeface="Cambria"/>
              </a:rPr>
              <a:t>•i•</a:t>
            </a:r>
            <a:r>
              <a:rPr sz="3650" spc="-25" dirty="0">
                <a:solidFill>
                  <a:srgbClr val="1A8EDD"/>
                </a:solidFill>
                <a:latin typeface="Cambria"/>
                <a:cs typeface="Cambria"/>
              </a:rPr>
              <a:t>ciicing</a:t>
            </a:r>
            <a:endParaRPr sz="3650">
              <a:latin typeface="Cambria"/>
              <a:cs typeface="Cambria"/>
            </a:endParaRPr>
          </a:p>
          <a:p>
            <a:pPr marL="617855">
              <a:spcBef>
                <a:spcPts val="670"/>
              </a:spcBef>
            </a:pPr>
            <a:r>
              <a:rPr sz="3400" spc="-130" dirty="0">
                <a:latin typeface="Cambria"/>
                <a:cs typeface="Cambria"/>
              </a:rPr>
              <a:t>Determination</a:t>
            </a:r>
            <a:r>
              <a:rPr sz="3400" spc="145" dirty="0">
                <a:latin typeface="Cambria"/>
                <a:cs typeface="Cambria"/>
              </a:rPr>
              <a:t> </a:t>
            </a:r>
            <a:r>
              <a:rPr sz="3400" dirty="0">
                <a:latin typeface="Cambria"/>
                <a:cs typeface="Cambria"/>
              </a:rPr>
              <a:t>of</a:t>
            </a:r>
            <a:r>
              <a:rPr sz="3400" spc="155" dirty="0">
                <a:latin typeface="Cambria"/>
                <a:cs typeface="Cambria"/>
              </a:rPr>
              <a:t> </a:t>
            </a:r>
            <a:r>
              <a:rPr sz="3400" spc="-195" dirty="0">
                <a:latin typeface="Cambria"/>
                <a:cs typeface="Cambria"/>
              </a:rPr>
              <a:t>the</a:t>
            </a:r>
            <a:r>
              <a:rPr sz="3400" spc="5" dirty="0">
                <a:latin typeface="Cambria"/>
                <a:cs typeface="Cambria"/>
              </a:rPr>
              <a:t> </a:t>
            </a:r>
            <a:r>
              <a:rPr sz="3400" spc="-195" dirty="0">
                <a:latin typeface="Cambria"/>
                <a:cs typeface="Cambria"/>
              </a:rPr>
              <a:t>order</a:t>
            </a:r>
            <a:r>
              <a:rPr sz="3400" spc="10" dirty="0">
                <a:latin typeface="Cambria"/>
                <a:cs typeface="Cambria"/>
              </a:rPr>
              <a:t> </a:t>
            </a:r>
            <a:r>
              <a:rPr sz="3400" dirty="0">
                <a:latin typeface="Cambria"/>
                <a:cs typeface="Cambria"/>
              </a:rPr>
              <a:t>of</a:t>
            </a:r>
            <a:r>
              <a:rPr sz="3400" spc="150" dirty="0">
                <a:latin typeface="Cambria"/>
                <a:cs typeface="Cambria"/>
              </a:rPr>
              <a:t> </a:t>
            </a:r>
            <a:r>
              <a:rPr sz="3400" spc="-175" dirty="0">
                <a:latin typeface="Cambria"/>
                <a:cs typeface="Cambria"/>
              </a:rPr>
              <a:t>the</a:t>
            </a:r>
            <a:r>
              <a:rPr sz="3400" spc="10" dirty="0">
                <a:latin typeface="Cambria"/>
                <a:cs typeface="Cambria"/>
              </a:rPr>
              <a:t> </a:t>
            </a:r>
            <a:r>
              <a:rPr sz="3400" spc="-125" dirty="0">
                <a:latin typeface="Cambria"/>
                <a:cs typeface="Cambria"/>
              </a:rPr>
              <a:t>nucleotide</a:t>
            </a:r>
            <a:r>
              <a:rPr sz="3400" spc="100" dirty="0">
                <a:latin typeface="Cambria"/>
                <a:cs typeface="Cambria"/>
              </a:rPr>
              <a:t> </a:t>
            </a:r>
            <a:r>
              <a:rPr sz="3400" spc="-10" dirty="0">
                <a:latin typeface="Cambria"/>
                <a:cs typeface="Cambria"/>
              </a:rPr>
              <a:t>bases</a:t>
            </a:r>
            <a:endParaRPr sz="340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3400">
              <a:latin typeface="Cambria"/>
              <a:cs typeface="Cambria"/>
            </a:endParaRPr>
          </a:p>
          <a:p>
            <a:pPr>
              <a:spcBef>
                <a:spcPts val="2910"/>
              </a:spcBef>
            </a:pPr>
            <a:endParaRPr sz="3400">
              <a:latin typeface="Cambria"/>
              <a:cs typeface="Cambria"/>
            </a:endParaRPr>
          </a:p>
          <a:p>
            <a:pPr marL="410209" marR="66040" indent="224790">
              <a:lnSpc>
                <a:spcPts val="3300"/>
              </a:lnSpc>
            </a:pPr>
            <a:r>
              <a:rPr sz="3400" dirty="0">
                <a:latin typeface="Times New Roman"/>
                <a:cs typeface="Times New Roman"/>
              </a:rPr>
              <a:t>Distinct</a:t>
            </a:r>
            <a:r>
              <a:rPr sz="3400" spc="-100" dirty="0">
                <a:latin typeface="Times New Roman"/>
                <a:cs typeface="Times New Roman"/>
              </a:rPr>
              <a:t> </a:t>
            </a:r>
            <a:r>
              <a:rPr sz="3400" spc="-10" dirty="0">
                <a:latin typeface="Times New Roman"/>
                <a:cs typeface="Times New Roman"/>
              </a:rPr>
              <a:t>portion</a:t>
            </a:r>
            <a:r>
              <a:rPr sz="3400" spc="-45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of</a:t>
            </a:r>
            <a:r>
              <a:rPr sz="3400" spc="35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the</a:t>
            </a:r>
            <a:r>
              <a:rPr sz="3400" spc="-120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DNA</a:t>
            </a:r>
            <a:r>
              <a:rPr sz="3400" spc="-95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that</a:t>
            </a:r>
            <a:r>
              <a:rPr sz="3400" spc="-95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codes</a:t>
            </a:r>
            <a:r>
              <a:rPr sz="3400" spc="-85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for</a:t>
            </a:r>
            <a:r>
              <a:rPr sz="3400" spc="-80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a</a:t>
            </a:r>
            <a:r>
              <a:rPr sz="3400" spc="-80" dirty="0">
                <a:latin typeface="Times New Roman"/>
                <a:cs typeface="Times New Roman"/>
              </a:rPr>
              <a:t> </a:t>
            </a:r>
            <a:r>
              <a:rPr sz="3400" spc="-20" dirty="0">
                <a:latin typeface="Times New Roman"/>
                <a:cs typeface="Times New Roman"/>
              </a:rPr>
              <a:t>type</a:t>
            </a:r>
            <a:r>
              <a:rPr sz="3400" spc="-155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of</a:t>
            </a:r>
            <a:r>
              <a:rPr sz="3400" spc="70" dirty="0">
                <a:latin typeface="Times New Roman"/>
                <a:cs typeface="Times New Roman"/>
              </a:rPr>
              <a:t> </a:t>
            </a:r>
            <a:r>
              <a:rPr sz="3400" spc="-35" dirty="0">
                <a:latin typeface="Times New Roman"/>
                <a:cs typeface="Times New Roman"/>
              </a:rPr>
              <a:t>protein</a:t>
            </a:r>
            <a:r>
              <a:rPr sz="3400" spc="-180" dirty="0">
                <a:latin typeface="Times New Roman"/>
                <a:cs typeface="Times New Roman"/>
              </a:rPr>
              <a:t> </a:t>
            </a:r>
            <a:r>
              <a:rPr sz="3400" spc="-25" dirty="0">
                <a:latin typeface="Times New Roman"/>
                <a:cs typeface="Times New Roman"/>
              </a:rPr>
              <a:t>or </a:t>
            </a:r>
            <a:r>
              <a:rPr sz="3400" dirty="0">
                <a:latin typeface="Times New Roman"/>
                <a:cs typeface="Times New Roman"/>
              </a:rPr>
              <a:t>for</a:t>
            </a:r>
            <a:r>
              <a:rPr sz="3400" spc="-70" dirty="0">
                <a:latin typeface="Times New Roman"/>
                <a:cs typeface="Times New Roman"/>
              </a:rPr>
              <a:t> </a:t>
            </a:r>
            <a:r>
              <a:rPr sz="3400" dirty="0">
                <a:latin typeface="Times New Roman"/>
                <a:cs typeface="Times New Roman"/>
              </a:rPr>
              <a:t>an</a:t>
            </a:r>
            <a:r>
              <a:rPr sz="3400" spc="85" dirty="0">
                <a:latin typeface="Times New Roman"/>
                <a:cs typeface="Times New Roman"/>
              </a:rPr>
              <a:t> </a:t>
            </a:r>
            <a:r>
              <a:rPr sz="3400" spc="-75" dirty="0">
                <a:latin typeface="Times New Roman"/>
                <a:cs typeface="Times New Roman"/>
              </a:rPr>
              <a:t>RNA</a:t>
            </a:r>
            <a:r>
              <a:rPr sz="3400" spc="-180" dirty="0">
                <a:latin typeface="Times New Roman"/>
                <a:cs typeface="Times New Roman"/>
              </a:rPr>
              <a:t> </a:t>
            </a:r>
            <a:r>
              <a:rPr sz="3400" spc="-10" dirty="0">
                <a:latin typeface="Times New Roman"/>
                <a:cs typeface="Times New Roman"/>
              </a:rPr>
              <a:t>chain.</a:t>
            </a:r>
            <a:endParaRPr sz="3400">
              <a:latin typeface="Times New Roman"/>
              <a:cs typeface="Times New Roman"/>
            </a:endParaRPr>
          </a:p>
          <a:p>
            <a:pPr>
              <a:spcBef>
                <a:spcPts val="1680"/>
              </a:spcBef>
            </a:pPr>
            <a:endParaRPr sz="3400">
              <a:latin typeface="Times New Roman"/>
              <a:cs typeface="Times New Roman"/>
            </a:endParaRPr>
          </a:p>
          <a:p>
            <a:pPr marL="431800" indent="-353060">
              <a:buClr>
                <a:srgbClr val="0097FF"/>
              </a:buClr>
              <a:buChar char="•"/>
              <a:tabLst>
                <a:tab pos="431800" algn="l"/>
              </a:tabLst>
            </a:pPr>
            <a:r>
              <a:rPr sz="3350" spc="60" dirty="0">
                <a:solidFill>
                  <a:srgbClr val="009CFF"/>
                </a:solidFill>
                <a:latin typeface="Cambria"/>
                <a:cs typeface="Cambria"/>
              </a:rPr>
              <a:t>ticiic</a:t>
            </a:r>
            <a:r>
              <a:rPr sz="3350" spc="204" dirty="0">
                <a:solidFill>
                  <a:srgbClr val="009CFF"/>
                </a:solidFill>
                <a:latin typeface="Cambria"/>
                <a:cs typeface="Cambria"/>
              </a:rPr>
              <a:t> </a:t>
            </a:r>
            <a:r>
              <a:rPr sz="3350" spc="-10" dirty="0">
                <a:solidFill>
                  <a:srgbClr val="1190DD"/>
                </a:solidFill>
                <a:latin typeface="Cambria"/>
                <a:cs typeface="Cambria"/>
              </a:rPr>
              <a:t>scquciicing</a:t>
            </a:r>
            <a:endParaRPr sz="3350">
              <a:latin typeface="Cambria"/>
              <a:cs typeface="Cambria"/>
            </a:endParaRPr>
          </a:p>
          <a:p>
            <a:pPr marL="409575" marR="842644" indent="106680">
              <a:lnSpc>
                <a:spcPts val="3300"/>
              </a:lnSpc>
              <a:spcBef>
                <a:spcPts val="1390"/>
              </a:spcBef>
              <a:tabLst>
                <a:tab pos="3584575" algn="l"/>
              </a:tabLst>
            </a:pPr>
            <a:r>
              <a:rPr sz="3400" dirty="0">
                <a:latin typeface="Cambria"/>
                <a:cs typeface="Cambria"/>
              </a:rPr>
              <a:t>Gene</a:t>
            </a:r>
            <a:r>
              <a:rPr sz="3400" spc="10" dirty="0">
                <a:latin typeface="Cambria"/>
                <a:cs typeface="Cambria"/>
              </a:rPr>
              <a:t> </a:t>
            </a:r>
            <a:r>
              <a:rPr sz="3400" spc="-50" dirty="0">
                <a:latin typeface="Cambria"/>
                <a:cs typeface="Cambria"/>
              </a:rPr>
              <a:t>sequencing</a:t>
            </a:r>
            <a:r>
              <a:rPr sz="3400" dirty="0">
                <a:latin typeface="Cambria"/>
                <a:cs typeface="Cambria"/>
              </a:rPr>
              <a:t>	is</a:t>
            </a:r>
            <a:r>
              <a:rPr sz="3400" spc="-150" dirty="0">
                <a:latin typeface="Cambria"/>
                <a:cs typeface="Cambria"/>
              </a:rPr>
              <a:t> </a:t>
            </a:r>
            <a:r>
              <a:rPr sz="3400" dirty="0">
                <a:latin typeface="Cambria"/>
                <a:cs typeface="Cambria"/>
              </a:rPr>
              <a:t>a</a:t>
            </a:r>
            <a:r>
              <a:rPr sz="3400" spc="-110" dirty="0">
                <a:latin typeface="Cambria"/>
                <a:cs typeface="Cambria"/>
              </a:rPr>
              <a:t> </a:t>
            </a:r>
            <a:r>
              <a:rPr sz="3400" spc="-135" dirty="0">
                <a:latin typeface="Cambria"/>
                <a:cs typeface="Cambria"/>
              </a:rPr>
              <a:t>process</a:t>
            </a:r>
            <a:r>
              <a:rPr sz="3400" spc="-30" dirty="0">
                <a:latin typeface="Cambria"/>
                <a:cs typeface="Cambria"/>
              </a:rPr>
              <a:t> </a:t>
            </a:r>
            <a:r>
              <a:rPr sz="3400" dirty="0">
                <a:latin typeface="Cambria"/>
                <a:cs typeface="Cambria"/>
              </a:rPr>
              <a:t>in</a:t>
            </a:r>
            <a:r>
              <a:rPr sz="3400" spc="35" dirty="0">
                <a:latin typeface="Cambria"/>
                <a:cs typeface="Cambria"/>
              </a:rPr>
              <a:t> </a:t>
            </a:r>
            <a:r>
              <a:rPr sz="3400" spc="-105" dirty="0">
                <a:latin typeface="Cambria"/>
                <a:cs typeface="Cambria"/>
              </a:rPr>
              <a:t>which</a:t>
            </a:r>
            <a:r>
              <a:rPr sz="3400" spc="5" dirty="0">
                <a:latin typeface="Cambria"/>
                <a:cs typeface="Cambria"/>
              </a:rPr>
              <a:t> </a:t>
            </a:r>
            <a:r>
              <a:rPr sz="3400" spc="-175" dirty="0">
                <a:latin typeface="Cambria"/>
                <a:cs typeface="Cambria"/>
              </a:rPr>
              <a:t>the</a:t>
            </a:r>
            <a:r>
              <a:rPr sz="3400" spc="-15" dirty="0">
                <a:latin typeface="Cambria"/>
                <a:cs typeface="Cambria"/>
              </a:rPr>
              <a:t> </a:t>
            </a:r>
            <a:r>
              <a:rPr sz="3400" spc="-100" dirty="0">
                <a:latin typeface="Cambria"/>
                <a:cs typeface="Cambria"/>
              </a:rPr>
              <a:t>individual</a:t>
            </a:r>
            <a:r>
              <a:rPr sz="3400" spc="-35" dirty="0">
                <a:latin typeface="Cambria"/>
                <a:cs typeface="Cambria"/>
              </a:rPr>
              <a:t> </a:t>
            </a:r>
            <a:r>
              <a:rPr sz="3400" spc="-90" dirty="0">
                <a:latin typeface="Cambria"/>
                <a:cs typeface="Cambria"/>
              </a:rPr>
              <a:t>base </a:t>
            </a:r>
            <a:r>
              <a:rPr sz="3400" spc="-130" dirty="0">
                <a:latin typeface="Cambria"/>
                <a:cs typeface="Cambria"/>
              </a:rPr>
              <a:t>nucleotides</a:t>
            </a:r>
            <a:r>
              <a:rPr sz="3400" spc="-60" dirty="0">
                <a:latin typeface="Cambria"/>
                <a:cs typeface="Cambria"/>
              </a:rPr>
              <a:t> </a:t>
            </a:r>
            <a:r>
              <a:rPr sz="3400" dirty="0">
                <a:latin typeface="Cambria"/>
                <a:cs typeface="Cambria"/>
              </a:rPr>
              <a:t>in</a:t>
            </a:r>
            <a:r>
              <a:rPr sz="3400" spc="-15" dirty="0">
                <a:latin typeface="Cambria"/>
                <a:cs typeface="Cambria"/>
              </a:rPr>
              <a:t> </a:t>
            </a:r>
            <a:r>
              <a:rPr sz="3400" spc="-210" dirty="0">
                <a:latin typeface="Cambria"/>
                <a:cs typeface="Cambria"/>
              </a:rPr>
              <a:t>an</a:t>
            </a:r>
            <a:r>
              <a:rPr sz="3400" spc="20" dirty="0">
                <a:latin typeface="Cambria"/>
                <a:cs typeface="Cambria"/>
              </a:rPr>
              <a:t> </a:t>
            </a:r>
            <a:r>
              <a:rPr sz="3400" spc="-150" dirty="0">
                <a:latin typeface="Cambria"/>
                <a:cs typeface="Cambria"/>
              </a:rPr>
              <a:t>organism's</a:t>
            </a:r>
            <a:r>
              <a:rPr sz="3400" spc="160" dirty="0">
                <a:latin typeface="Cambria"/>
                <a:cs typeface="Cambria"/>
              </a:rPr>
              <a:t> </a:t>
            </a:r>
            <a:r>
              <a:rPr sz="3400" spc="215" dirty="0">
                <a:latin typeface="Cambria"/>
                <a:cs typeface="Cambria"/>
              </a:rPr>
              <a:t>DNA</a:t>
            </a:r>
            <a:r>
              <a:rPr sz="3400" spc="-70" dirty="0">
                <a:latin typeface="Cambria"/>
                <a:cs typeface="Cambria"/>
              </a:rPr>
              <a:t> </a:t>
            </a:r>
            <a:r>
              <a:rPr sz="3400" spc="-229" dirty="0">
                <a:latin typeface="Cambria"/>
                <a:cs typeface="Cambria"/>
              </a:rPr>
              <a:t>are</a:t>
            </a:r>
            <a:r>
              <a:rPr sz="3400" spc="-20" dirty="0">
                <a:latin typeface="Cambria"/>
                <a:cs typeface="Cambria"/>
              </a:rPr>
              <a:t> </a:t>
            </a:r>
            <a:r>
              <a:rPr sz="3400" spc="-10" dirty="0">
                <a:latin typeface="Cambria"/>
                <a:cs typeface="Cambria"/>
              </a:rPr>
              <a:t>identified.</a:t>
            </a:r>
            <a:endParaRPr sz="3400">
              <a:latin typeface="Cambria"/>
              <a:cs typeface="Cambria"/>
            </a:endParaRPr>
          </a:p>
        </p:txBody>
      </p:sp>
      <p:pic>
        <p:nvPicPr>
          <p:cNvPr id="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13084" y="6375400"/>
            <a:ext cx="1870075" cy="483234"/>
          </a:xfrm>
          <a:custGeom>
            <a:avLst/>
            <a:gdLst/>
            <a:ahLst/>
            <a:cxnLst/>
            <a:rect l="l" t="t" r="r" b="b"/>
            <a:pathLst>
              <a:path w="1870075" h="483234">
                <a:moveTo>
                  <a:pt x="1869862" y="483023"/>
                </a:moveTo>
                <a:lnTo>
                  <a:pt x="0" y="483023"/>
                </a:lnTo>
                <a:lnTo>
                  <a:pt x="0" y="0"/>
                </a:lnTo>
                <a:lnTo>
                  <a:pt x="1869862" y="0"/>
                </a:lnTo>
                <a:lnTo>
                  <a:pt x="1869862" y="483023"/>
                </a:lnTo>
                <a:close/>
              </a:path>
            </a:pathLst>
          </a:custGeom>
          <a:solidFill>
            <a:srgbClr val="E2E2E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800431" y="6362700"/>
            <a:ext cx="1117600" cy="4445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006931" y="6388100"/>
            <a:ext cx="1485900" cy="4572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777831" y="5816600"/>
            <a:ext cx="1587500" cy="762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254331" y="5803900"/>
            <a:ext cx="2171700" cy="54610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2149931" y="5842000"/>
            <a:ext cx="596900" cy="3429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012531" y="5308600"/>
            <a:ext cx="1625600" cy="45720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521031" y="5308600"/>
            <a:ext cx="787400" cy="34290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435431" y="5308600"/>
            <a:ext cx="469900" cy="35560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358731" y="4762500"/>
            <a:ext cx="482600" cy="34290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955631" y="4749800"/>
            <a:ext cx="1117600" cy="444500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149431" y="4838700"/>
            <a:ext cx="2057400" cy="43180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3526631" y="2730500"/>
            <a:ext cx="1041400" cy="35560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371431" y="2730500"/>
            <a:ext cx="50800" cy="50800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0359231" y="2730500"/>
            <a:ext cx="50800" cy="50800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7104644" y="2970529"/>
            <a:ext cx="269875" cy="53340"/>
            <a:chOff x="4936912" y="2970529"/>
            <a:chExt cx="269875" cy="53340"/>
          </a:xfrm>
        </p:grpSpPr>
        <p:sp>
          <p:nvSpPr>
            <p:cNvPr id="18" name="object 18"/>
            <p:cNvSpPr/>
            <p:nvPr/>
          </p:nvSpPr>
          <p:spPr>
            <a:xfrm>
              <a:off x="4951730" y="3010534"/>
              <a:ext cx="255270" cy="0"/>
            </a:xfrm>
            <a:custGeom>
              <a:avLst/>
              <a:gdLst/>
              <a:ahLst/>
              <a:cxnLst/>
              <a:rect l="l" t="t" r="r" b="b"/>
              <a:pathLst>
                <a:path w="255270">
                  <a:moveTo>
                    <a:pt x="0" y="0"/>
                  </a:moveTo>
                  <a:lnTo>
                    <a:pt x="254846" y="0"/>
                  </a:lnTo>
                </a:path>
              </a:pathLst>
            </a:custGeom>
            <a:ln w="2666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936912" y="2998680"/>
              <a:ext cx="269875" cy="0"/>
            </a:xfrm>
            <a:custGeom>
              <a:avLst/>
              <a:gdLst/>
              <a:ahLst/>
              <a:cxnLst/>
              <a:rect l="l" t="t" r="r" b="b"/>
              <a:pathLst>
                <a:path w="269875">
                  <a:moveTo>
                    <a:pt x="0" y="0"/>
                  </a:moveTo>
                  <a:lnTo>
                    <a:pt x="269663" y="0"/>
                  </a:lnTo>
                </a:path>
              </a:pathLst>
            </a:custGeom>
            <a:ln w="2666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951730" y="2983864"/>
              <a:ext cx="255270" cy="0"/>
            </a:xfrm>
            <a:custGeom>
              <a:avLst/>
              <a:gdLst/>
              <a:ahLst/>
              <a:cxnLst/>
              <a:rect l="l" t="t" r="r" b="b"/>
              <a:pathLst>
                <a:path w="255270">
                  <a:moveTo>
                    <a:pt x="0" y="0"/>
                  </a:moveTo>
                  <a:lnTo>
                    <a:pt x="254846" y="0"/>
                  </a:lnTo>
                </a:path>
              </a:pathLst>
            </a:custGeom>
            <a:ln w="2666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/>
          <p:nvPr/>
        </p:nvSpPr>
        <p:spPr>
          <a:xfrm>
            <a:off x="7119461" y="2869780"/>
            <a:ext cx="255270" cy="53340"/>
          </a:xfrm>
          <a:custGeom>
            <a:avLst/>
            <a:gdLst/>
            <a:ahLst/>
            <a:cxnLst/>
            <a:rect l="l" t="t" r="r" b="b"/>
            <a:pathLst>
              <a:path w="255270" h="53339">
                <a:moveTo>
                  <a:pt x="254838" y="0"/>
                </a:moveTo>
                <a:lnTo>
                  <a:pt x="0" y="0"/>
                </a:lnTo>
                <a:lnTo>
                  <a:pt x="0" y="11849"/>
                </a:lnTo>
                <a:lnTo>
                  <a:pt x="0" y="26670"/>
                </a:lnTo>
                <a:lnTo>
                  <a:pt x="0" y="38519"/>
                </a:lnTo>
                <a:lnTo>
                  <a:pt x="0" y="53340"/>
                </a:lnTo>
                <a:lnTo>
                  <a:pt x="254838" y="53340"/>
                </a:lnTo>
                <a:lnTo>
                  <a:pt x="254838" y="38519"/>
                </a:lnTo>
                <a:lnTo>
                  <a:pt x="254838" y="26670"/>
                </a:lnTo>
                <a:lnTo>
                  <a:pt x="254838" y="11849"/>
                </a:lnTo>
                <a:lnTo>
                  <a:pt x="25483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2" name="object 22"/>
          <p:cNvGrpSpPr/>
          <p:nvPr/>
        </p:nvGrpSpPr>
        <p:grpSpPr>
          <a:xfrm>
            <a:off x="11093291" y="2970529"/>
            <a:ext cx="269875" cy="41910"/>
            <a:chOff x="8925559" y="2970529"/>
            <a:chExt cx="269875" cy="41910"/>
          </a:xfrm>
        </p:grpSpPr>
        <p:sp>
          <p:nvSpPr>
            <p:cNvPr id="23" name="object 23"/>
            <p:cNvSpPr/>
            <p:nvPr/>
          </p:nvSpPr>
          <p:spPr>
            <a:xfrm>
              <a:off x="8937412" y="3010535"/>
              <a:ext cx="257810" cy="0"/>
            </a:xfrm>
            <a:custGeom>
              <a:avLst/>
              <a:gdLst/>
              <a:ahLst/>
              <a:cxnLst/>
              <a:rect l="l" t="t" r="r" b="b"/>
              <a:pathLst>
                <a:path w="257809">
                  <a:moveTo>
                    <a:pt x="0" y="0"/>
                  </a:moveTo>
                  <a:lnTo>
                    <a:pt x="25780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937412" y="2998681"/>
              <a:ext cx="257810" cy="0"/>
            </a:xfrm>
            <a:custGeom>
              <a:avLst/>
              <a:gdLst/>
              <a:ahLst/>
              <a:cxnLst/>
              <a:rect l="l" t="t" r="r" b="b"/>
              <a:pathLst>
                <a:path w="257809">
                  <a:moveTo>
                    <a:pt x="0" y="0"/>
                  </a:moveTo>
                  <a:lnTo>
                    <a:pt x="25780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8937412" y="2983864"/>
              <a:ext cx="257810" cy="0"/>
            </a:xfrm>
            <a:custGeom>
              <a:avLst/>
              <a:gdLst/>
              <a:ahLst/>
              <a:cxnLst/>
              <a:rect l="l" t="t" r="r" b="b"/>
              <a:pathLst>
                <a:path w="257809">
                  <a:moveTo>
                    <a:pt x="0" y="0"/>
                  </a:moveTo>
                  <a:lnTo>
                    <a:pt x="25780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8925559" y="2972011"/>
              <a:ext cx="269875" cy="0"/>
            </a:xfrm>
            <a:custGeom>
              <a:avLst/>
              <a:gdLst/>
              <a:ahLst/>
              <a:cxnLst/>
              <a:rect l="l" t="t" r="r" b="b"/>
              <a:pathLst>
                <a:path w="269875">
                  <a:moveTo>
                    <a:pt x="0" y="0"/>
                  </a:moveTo>
                  <a:lnTo>
                    <a:pt x="269663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7" name="object 27"/>
          <p:cNvGrpSpPr/>
          <p:nvPr/>
        </p:nvGrpSpPr>
        <p:grpSpPr>
          <a:xfrm>
            <a:off x="11105143" y="2881630"/>
            <a:ext cx="257810" cy="29845"/>
            <a:chOff x="8937412" y="2881629"/>
            <a:chExt cx="257810" cy="29845"/>
          </a:xfrm>
        </p:grpSpPr>
        <p:sp>
          <p:nvSpPr>
            <p:cNvPr id="28" name="object 28"/>
            <p:cNvSpPr/>
            <p:nvPr/>
          </p:nvSpPr>
          <p:spPr>
            <a:xfrm>
              <a:off x="8937412" y="2909781"/>
              <a:ext cx="257810" cy="0"/>
            </a:xfrm>
            <a:custGeom>
              <a:avLst/>
              <a:gdLst/>
              <a:ahLst/>
              <a:cxnLst/>
              <a:rect l="l" t="t" r="r" b="b"/>
              <a:pathLst>
                <a:path w="257809">
                  <a:moveTo>
                    <a:pt x="0" y="0"/>
                  </a:moveTo>
                  <a:lnTo>
                    <a:pt x="25780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8937412" y="2894964"/>
              <a:ext cx="257810" cy="0"/>
            </a:xfrm>
            <a:custGeom>
              <a:avLst/>
              <a:gdLst/>
              <a:ahLst/>
              <a:cxnLst/>
              <a:rect l="l" t="t" r="r" b="b"/>
              <a:pathLst>
                <a:path w="257809">
                  <a:moveTo>
                    <a:pt x="0" y="0"/>
                  </a:moveTo>
                  <a:lnTo>
                    <a:pt x="25780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8937412" y="2883111"/>
              <a:ext cx="257810" cy="0"/>
            </a:xfrm>
            <a:custGeom>
              <a:avLst/>
              <a:gdLst/>
              <a:ahLst/>
              <a:cxnLst/>
              <a:rect l="l" t="t" r="r" b="b"/>
              <a:pathLst>
                <a:path w="257809">
                  <a:moveTo>
                    <a:pt x="0" y="0"/>
                  </a:moveTo>
                  <a:lnTo>
                    <a:pt x="25780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3182797" y="2572808"/>
            <a:ext cx="10346055" cy="1149350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 marL="332740" marR="5080" indent="-320675">
              <a:lnSpc>
                <a:spcPts val="4300"/>
              </a:lnSpc>
              <a:spcBef>
                <a:spcPts val="450"/>
              </a:spcBef>
              <a:buChar char="•"/>
              <a:tabLst>
                <a:tab pos="332740" algn="l"/>
                <a:tab pos="1526540" algn="l"/>
              </a:tabLst>
            </a:pPr>
            <a:r>
              <a:rPr sz="3800" dirty="0">
                <a:latin typeface="Times New Roman"/>
                <a:cs typeface="Times New Roman"/>
              </a:rPr>
              <a:t>	sequencing</a:t>
            </a:r>
            <a:r>
              <a:rPr sz="3800" spc="570" dirty="0">
                <a:latin typeface="Times New Roman"/>
                <a:cs typeface="Times New Roman"/>
              </a:rPr>
              <a:t> </a:t>
            </a:r>
            <a:r>
              <a:rPr sz="3800" spc="-1939" dirty="0">
                <a:latin typeface="Times New Roman"/>
                <a:cs typeface="Times New Roman"/>
              </a:rPr>
              <a:t>—</a:t>
            </a:r>
            <a:r>
              <a:rPr sz="3800" spc="405" dirty="0">
                <a:latin typeface="Times New Roman"/>
                <a:cs typeface="Times New Roman"/>
              </a:rPr>
              <a:t> </a:t>
            </a:r>
            <a:r>
              <a:rPr sz="3800" dirty="0">
                <a:latin typeface="Times New Roman"/>
                <a:cs typeface="Times New Roman"/>
              </a:rPr>
              <a:t>DNA</a:t>
            </a:r>
            <a:r>
              <a:rPr sz="3800" spc="175" dirty="0">
                <a:latin typeface="Times New Roman"/>
                <a:cs typeface="Times New Roman"/>
              </a:rPr>
              <a:t> </a:t>
            </a:r>
            <a:r>
              <a:rPr sz="3800" dirty="0">
                <a:latin typeface="Times New Roman"/>
                <a:cs typeface="Times New Roman"/>
              </a:rPr>
              <a:t>sequencing</a:t>
            </a:r>
            <a:r>
              <a:rPr sz="3800" spc="575" dirty="0">
                <a:latin typeface="Times New Roman"/>
                <a:cs typeface="Times New Roman"/>
              </a:rPr>
              <a:t> </a:t>
            </a:r>
            <a:r>
              <a:rPr sz="3800" spc="-1939" dirty="0">
                <a:latin typeface="Times New Roman"/>
                <a:cs typeface="Times New Roman"/>
              </a:rPr>
              <a:t>—</a:t>
            </a:r>
            <a:r>
              <a:rPr sz="3800" spc="229" dirty="0">
                <a:latin typeface="Times New Roman"/>
                <a:cs typeface="Times New Roman"/>
              </a:rPr>
              <a:t> </a:t>
            </a:r>
            <a:r>
              <a:rPr sz="3800" spc="-10" dirty="0">
                <a:latin typeface="Times New Roman"/>
                <a:cs typeface="Times New Roman"/>
              </a:rPr>
              <a:t>nucleotide </a:t>
            </a:r>
            <a:r>
              <a:rPr sz="3800" dirty="0">
                <a:latin typeface="Times New Roman"/>
                <a:cs typeface="Times New Roman"/>
              </a:rPr>
              <a:t>sequencing</a:t>
            </a:r>
            <a:r>
              <a:rPr sz="3800" spc="570" dirty="0">
                <a:latin typeface="Times New Roman"/>
                <a:cs typeface="Times New Roman"/>
              </a:rPr>
              <a:t> </a:t>
            </a:r>
            <a:r>
              <a:rPr sz="3800" strike="sngStrike" spc="-1939" dirty="0">
                <a:latin typeface="Times New Roman"/>
                <a:cs typeface="Times New Roman"/>
              </a:rPr>
              <a:t>—</a:t>
            </a:r>
            <a:r>
              <a:rPr sz="3800" spc="490" dirty="0">
                <a:latin typeface="Times New Roman"/>
                <a:cs typeface="Times New Roman"/>
              </a:rPr>
              <a:t> </a:t>
            </a:r>
            <a:r>
              <a:rPr sz="3800" dirty="0">
                <a:latin typeface="Times New Roman"/>
                <a:cs typeface="Times New Roman"/>
              </a:rPr>
              <a:t>base</a:t>
            </a:r>
            <a:r>
              <a:rPr sz="3800" spc="150" dirty="0">
                <a:latin typeface="Times New Roman"/>
                <a:cs typeface="Times New Roman"/>
              </a:rPr>
              <a:t> </a:t>
            </a:r>
            <a:r>
              <a:rPr sz="3800" spc="-10" dirty="0">
                <a:latin typeface="Times New Roman"/>
                <a:cs typeface="Times New Roman"/>
              </a:rPr>
              <a:t>sequencing</a:t>
            </a:r>
            <a:endParaRPr sz="380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960101" y="4604808"/>
            <a:ext cx="6149975" cy="6032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3800" dirty="0">
                <a:latin typeface="Times New Roman"/>
                <a:cs typeface="Times New Roman"/>
              </a:rPr>
              <a:t>DNA</a:t>
            </a:r>
            <a:r>
              <a:rPr sz="3800" spc="190" dirty="0">
                <a:latin typeface="Times New Roman"/>
                <a:cs typeface="Times New Roman"/>
              </a:rPr>
              <a:t> </a:t>
            </a:r>
            <a:r>
              <a:rPr sz="3800" dirty="0">
                <a:latin typeface="Times New Roman"/>
                <a:cs typeface="Times New Roman"/>
              </a:rPr>
              <a:t>sequences</a:t>
            </a:r>
            <a:r>
              <a:rPr sz="3800" spc="330" dirty="0">
                <a:latin typeface="Times New Roman"/>
                <a:cs typeface="Times New Roman"/>
              </a:rPr>
              <a:t> </a:t>
            </a:r>
            <a:r>
              <a:rPr sz="3800" spc="55" dirty="0">
                <a:latin typeface="Times New Roman"/>
                <a:cs typeface="Times New Roman"/>
              </a:rPr>
              <a:t>are</a:t>
            </a:r>
            <a:r>
              <a:rPr sz="3800" spc="150" dirty="0">
                <a:latin typeface="Times New Roman"/>
                <a:cs typeface="Times New Roman"/>
              </a:rPr>
              <a:t> </a:t>
            </a:r>
            <a:r>
              <a:rPr sz="3800" dirty="0">
                <a:latin typeface="Times New Roman"/>
                <a:cs typeface="Times New Roman"/>
              </a:rPr>
              <a:t>genes</a:t>
            </a:r>
            <a:r>
              <a:rPr sz="3800" spc="285" dirty="0">
                <a:latin typeface="Times New Roman"/>
                <a:cs typeface="Times New Roman"/>
              </a:rPr>
              <a:t> </a:t>
            </a:r>
            <a:r>
              <a:rPr sz="3800" spc="-10" dirty="0">
                <a:latin typeface="Times New Roman"/>
                <a:cs typeface="Times New Roman"/>
              </a:rPr>
              <a:t>(i.e.</a:t>
            </a:r>
            <a:endParaRPr sz="380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182796" y="4604808"/>
            <a:ext cx="6207760" cy="11493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35280" indent="-322580">
              <a:lnSpc>
                <a:spcPts val="4430"/>
              </a:lnSpc>
              <a:spcBef>
                <a:spcPts val="90"/>
              </a:spcBef>
              <a:buChar char="•"/>
              <a:tabLst>
                <a:tab pos="335280" algn="l"/>
              </a:tabLst>
            </a:pPr>
            <a:r>
              <a:rPr sz="3800" dirty="0">
                <a:latin typeface="Times New Roman"/>
                <a:cs typeface="Times New Roman"/>
              </a:rPr>
              <a:t>However,</a:t>
            </a:r>
            <a:r>
              <a:rPr sz="3800" spc="295" dirty="0">
                <a:latin typeface="Times New Roman"/>
                <a:cs typeface="Times New Roman"/>
              </a:rPr>
              <a:t> </a:t>
            </a:r>
            <a:r>
              <a:rPr sz="3800" spc="-25" dirty="0">
                <a:latin typeface="Times New Roman"/>
                <a:cs typeface="Times New Roman"/>
              </a:rPr>
              <a:t>not</a:t>
            </a:r>
            <a:endParaRPr sz="3800">
              <a:latin typeface="Times New Roman"/>
              <a:cs typeface="Times New Roman"/>
            </a:endParaRPr>
          </a:p>
          <a:p>
            <a:pPr marL="327025">
              <a:lnSpc>
                <a:spcPts val="4430"/>
              </a:lnSpc>
              <a:tabLst>
                <a:tab pos="3602990" algn="l"/>
              </a:tabLst>
            </a:pPr>
            <a:r>
              <a:rPr sz="3800" spc="40" dirty="0">
                <a:latin typeface="Times New Roman"/>
                <a:cs typeface="Times New Roman"/>
              </a:rPr>
              <a:t>coding</a:t>
            </a:r>
            <a:r>
              <a:rPr sz="3800" dirty="0">
                <a:latin typeface="Times New Roman"/>
                <a:cs typeface="Times New Roman"/>
              </a:rPr>
              <a:t>	as</a:t>
            </a:r>
            <a:r>
              <a:rPr sz="3800" spc="195" dirty="0">
                <a:latin typeface="Times New Roman"/>
                <a:cs typeface="Times New Roman"/>
              </a:rPr>
              <a:t> </a:t>
            </a:r>
            <a:r>
              <a:rPr sz="3800" dirty="0">
                <a:latin typeface="Times New Roman"/>
                <a:cs typeface="Times New Roman"/>
              </a:rPr>
              <a:t>there</a:t>
            </a:r>
            <a:r>
              <a:rPr sz="3800" spc="345" dirty="0">
                <a:latin typeface="Times New Roman"/>
                <a:cs typeface="Times New Roman"/>
              </a:rPr>
              <a:t> </a:t>
            </a:r>
            <a:r>
              <a:rPr sz="3800" spc="-65" dirty="0">
                <a:latin typeface="Times New Roman"/>
                <a:cs typeface="Times New Roman"/>
              </a:rPr>
              <a:t>may,</a:t>
            </a:r>
            <a:endParaRPr sz="380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1033980" y="5150908"/>
            <a:ext cx="2160905" cy="6032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3800" spc="-10" dirty="0">
                <a:latin typeface="Times New Roman"/>
                <a:cs typeface="Times New Roman"/>
              </a:rPr>
              <a:t>promoters,</a:t>
            </a:r>
            <a:endParaRPr sz="3800">
              <a:latin typeface="Times New Roman"/>
              <a:cs typeface="Times New Roman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497709" y="5684308"/>
            <a:ext cx="8505190" cy="1149350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 marL="12700" marR="5080" indent="11430">
              <a:lnSpc>
                <a:spcPts val="4300"/>
              </a:lnSpc>
              <a:spcBef>
                <a:spcPts val="450"/>
              </a:spcBef>
            </a:pPr>
            <a:r>
              <a:rPr sz="3800" dirty="0">
                <a:latin typeface="Times New Roman"/>
                <a:cs typeface="Times New Roman"/>
              </a:rPr>
              <a:t>tandem</a:t>
            </a:r>
            <a:r>
              <a:rPr sz="3800" spc="409" dirty="0">
                <a:latin typeface="Times New Roman"/>
                <a:cs typeface="Times New Roman"/>
              </a:rPr>
              <a:t> </a:t>
            </a:r>
            <a:r>
              <a:rPr sz="3800" dirty="0">
                <a:latin typeface="Times New Roman"/>
                <a:cs typeface="Times New Roman"/>
              </a:rPr>
              <a:t>repeats,</a:t>
            </a:r>
            <a:r>
              <a:rPr sz="3800" spc="340" dirty="0">
                <a:latin typeface="Times New Roman"/>
                <a:cs typeface="Times New Roman"/>
              </a:rPr>
              <a:t> </a:t>
            </a:r>
            <a:r>
              <a:rPr sz="3800" dirty="0">
                <a:latin typeface="Times New Roman"/>
                <a:cs typeface="Times New Roman"/>
              </a:rPr>
              <a:t>introns,</a:t>
            </a:r>
            <a:r>
              <a:rPr sz="3800" spc="290" dirty="0">
                <a:latin typeface="Times New Roman"/>
                <a:cs typeface="Times New Roman"/>
              </a:rPr>
              <a:t> </a:t>
            </a:r>
            <a:r>
              <a:rPr sz="3800" spc="50" dirty="0">
                <a:latin typeface="Times New Roman"/>
                <a:cs typeface="Times New Roman"/>
              </a:rPr>
              <a:t>etc.</a:t>
            </a:r>
            <a:r>
              <a:rPr sz="3800" spc="225" dirty="0">
                <a:latin typeface="Times New Roman"/>
                <a:cs typeface="Times New Roman"/>
              </a:rPr>
              <a:t> </a:t>
            </a:r>
            <a:r>
              <a:rPr sz="3800" dirty="0">
                <a:latin typeface="Times New Roman"/>
                <a:cs typeface="Times New Roman"/>
              </a:rPr>
              <a:t>depending</a:t>
            </a:r>
            <a:r>
              <a:rPr sz="3800" spc="530" dirty="0">
                <a:latin typeface="Times New Roman"/>
                <a:cs typeface="Times New Roman"/>
              </a:rPr>
              <a:t> </a:t>
            </a:r>
            <a:r>
              <a:rPr sz="3800" spc="-25" dirty="0">
                <a:latin typeface="Times New Roman"/>
                <a:cs typeface="Times New Roman"/>
              </a:rPr>
              <a:t>on </a:t>
            </a:r>
            <a:r>
              <a:rPr sz="3800" dirty="0">
                <a:latin typeface="Times New Roman"/>
                <a:cs typeface="Times New Roman"/>
              </a:rPr>
              <a:t>organism</a:t>
            </a:r>
            <a:r>
              <a:rPr sz="3800" spc="225" dirty="0">
                <a:latin typeface="Times New Roman"/>
                <a:cs typeface="Times New Roman"/>
              </a:rPr>
              <a:t> </a:t>
            </a:r>
            <a:r>
              <a:rPr sz="3800" dirty="0">
                <a:latin typeface="Times New Roman"/>
                <a:cs typeface="Times New Roman"/>
              </a:rPr>
              <a:t>and</a:t>
            </a:r>
            <a:r>
              <a:rPr sz="3800" spc="305" dirty="0">
                <a:latin typeface="Times New Roman"/>
                <a:cs typeface="Times New Roman"/>
              </a:rPr>
              <a:t> </a:t>
            </a:r>
            <a:r>
              <a:rPr sz="3800" dirty="0">
                <a:latin typeface="Times New Roman"/>
                <a:cs typeface="Times New Roman"/>
              </a:rPr>
              <a:t>the</a:t>
            </a:r>
            <a:r>
              <a:rPr sz="3800" spc="229" dirty="0">
                <a:latin typeface="Times New Roman"/>
                <a:cs typeface="Times New Roman"/>
              </a:rPr>
              <a:t> </a:t>
            </a:r>
            <a:r>
              <a:rPr sz="3800" dirty="0">
                <a:latin typeface="Times New Roman"/>
                <a:cs typeface="Times New Roman"/>
              </a:rPr>
              <a:t>source</a:t>
            </a:r>
            <a:r>
              <a:rPr sz="3800" spc="225" dirty="0">
                <a:latin typeface="Times New Roman"/>
                <a:cs typeface="Times New Roman"/>
              </a:rPr>
              <a:t> </a:t>
            </a:r>
            <a:r>
              <a:rPr sz="3800" dirty="0">
                <a:latin typeface="Times New Roman"/>
                <a:cs typeface="Times New Roman"/>
              </a:rPr>
              <a:t>of</a:t>
            </a:r>
            <a:r>
              <a:rPr sz="3800" spc="459" dirty="0">
                <a:latin typeface="Times New Roman"/>
                <a:cs typeface="Times New Roman"/>
              </a:rPr>
              <a:t> </a:t>
            </a:r>
            <a:r>
              <a:rPr sz="3800" dirty="0">
                <a:latin typeface="Times New Roman"/>
                <a:cs typeface="Times New Roman"/>
              </a:rPr>
              <a:t>the</a:t>
            </a:r>
            <a:r>
              <a:rPr sz="3800" spc="254" dirty="0">
                <a:latin typeface="Times New Roman"/>
                <a:cs typeface="Times New Roman"/>
              </a:rPr>
              <a:t> </a:t>
            </a:r>
            <a:r>
              <a:rPr sz="3800" spc="-25" dirty="0">
                <a:latin typeface="Times New Roman"/>
                <a:cs typeface="Times New Roman"/>
              </a:rPr>
              <a:t>DNA</a:t>
            </a:r>
            <a:endParaRPr sz="3800">
              <a:latin typeface="Times New Roman"/>
              <a:cs typeface="Times New Roman"/>
            </a:endParaRPr>
          </a:p>
        </p:txBody>
      </p:sp>
      <p:pic>
        <p:nvPicPr>
          <p:cNvPr id="3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Footer Placeholder 36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8" name="Slide Number Placeholder 37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23692" y="1680281"/>
            <a:ext cx="11179175" cy="7020383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353695" indent="-340995">
              <a:spcBef>
                <a:spcPts val="720"/>
              </a:spcBef>
              <a:buClr>
                <a:srgbClr val="007C00"/>
              </a:buClr>
              <a:buChar char="•"/>
              <a:tabLst>
                <a:tab pos="353695" algn="l"/>
              </a:tabLst>
            </a:pPr>
            <a:r>
              <a:rPr sz="3400" spc="-45" dirty="0">
                <a:solidFill>
                  <a:srgbClr val="0F870A"/>
                </a:solidFill>
                <a:latin typeface="Cambria"/>
                <a:cs typeface="Cambria"/>
              </a:rPr>
              <a:t>€ienome</a:t>
            </a:r>
            <a:endParaRPr sz="3400">
              <a:latin typeface="Cambria"/>
              <a:cs typeface="Cambria"/>
            </a:endParaRPr>
          </a:p>
          <a:p>
            <a:pPr marL="343535" marR="90170" indent="106680" algn="just">
              <a:lnSpc>
                <a:spcPts val="3300"/>
              </a:lnSpc>
              <a:spcBef>
                <a:spcPts val="1380"/>
              </a:spcBef>
            </a:pPr>
            <a:r>
              <a:rPr sz="3400" spc="-65" dirty="0">
                <a:latin typeface="Cambria"/>
                <a:cs typeface="Cambria"/>
              </a:rPr>
              <a:t>Complete</a:t>
            </a:r>
            <a:r>
              <a:rPr sz="3400" spc="-125" dirty="0">
                <a:latin typeface="Cambria"/>
                <a:cs typeface="Cambria"/>
              </a:rPr>
              <a:t> </a:t>
            </a:r>
            <a:r>
              <a:rPr sz="3400" dirty="0">
                <a:latin typeface="Cambria"/>
                <a:cs typeface="Cambria"/>
              </a:rPr>
              <a:t>copy</a:t>
            </a:r>
            <a:r>
              <a:rPr sz="3400" spc="55" dirty="0">
                <a:latin typeface="Cambria"/>
                <a:cs typeface="Cambria"/>
              </a:rPr>
              <a:t> </a:t>
            </a:r>
            <a:r>
              <a:rPr sz="3400" dirty="0">
                <a:latin typeface="Cambria"/>
                <a:cs typeface="Cambria"/>
              </a:rPr>
              <a:t>of</a:t>
            </a:r>
            <a:r>
              <a:rPr sz="3400" spc="-80" dirty="0">
                <a:latin typeface="Cambria"/>
                <a:cs typeface="Cambria"/>
              </a:rPr>
              <a:t> </a:t>
            </a:r>
            <a:r>
              <a:rPr sz="3400" spc="-125" dirty="0">
                <a:latin typeface="Cambria"/>
                <a:cs typeface="Cambria"/>
              </a:rPr>
              <a:t>chromosomal</a:t>
            </a:r>
            <a:r>
              <a:rPr sz="3400" spc="25" dirty="0">
                <a:latin typeface="Cambria"/>
                <a:cs typeface="Cambria"/>
              </a:rPr>
              <a:t> </a:t>
            </a:r>
            <a:r>
              <a:rPr sz="3400" spc="-165" dirty="0">
                <a:latin typeface="Cambria"/>
                <a:cs typeface="Cambria"/>
              </a:rPr>
              <a:t>and</a:t>
            </a:r>
            <a:r>
              <a:rPr sz="3400" spc="-20" dirty="0">
                <a:latin typeface="Cambria"/>
                <a:cs typeface="Cambria"/>
              </a:rPr>
              <a:t> </a:t>
            </a:r>
            <a:r>
              <a:rPr sz="3400" spc="-130" dirty="0">
                <a:latin typeface="Cambria"/>
                <a:cs typeface="Cambria"/>
              </a:rPr>
              <a:t>extra</a:t>
            </a:r>
            <a:r>
              <a:rPr sz="3400" spc="-60" dirty="0">
                <a:latin typeface="Cambria"/>
                <a:cs typeface="Cambria"/>
              </a:rPr>
              <a:t> </a:t>
            </a:r>
            <a:r>
              <a:rPr sz="3400" spc="-120" dirty="0">
                <a:latin typeface="Cambria"/>
                <a:cs typeface="Cambria"/>
              </a:rPr>
              <a:t>chromosomal</a:t>
            </a:r>
            <a:r>
              <a:rPr sz="3400" spc="50" dirty="0">
                <a:latin typeface="Cambria"/>
                <a:cs typeface="Cambria"/>
              </a:rPr>
              <a:t> </a:t>
            </a:r>
            <a:r>
              <a:rPr sz="3400" spc="-65" dirty="0">
                <a:latin typeface="Cambria"/>
                <a:cs typeface="Cambria"/>
              </a:rPr>
              <a:t>gene </a:t>
            </a:r>
            <a:r>
              <a:rPr sz="3400" spc="-80" dirty="0">
                <a:latin typeface="Cambria"/>
                <a:cs typeface="Cambria"/>
              </a:rPr>
              <a:t>insrtuctions.</a:t>
            </a:r>
            <a:endParaRPr sz="3400">
              <a:latin typeface="Cambria"/>
              <a:cs typeface="Cambria"/>
            </a:endParaRPr>
          </a:p>
          <a:p>
            <a:pPr>
              <a:spcBef>
                <a:spcPts val="1600"/>
              </a:spcBef>
            </a:pPr>
            <a:endParaRPr sz="3400">
              <a:latin typeface="Cambria"/>
              <a:cs typeface="Cambria"/>
            </a:endParaRPr>
          </a:p>
          <a:p>
            <a:pPr marL="365760" indent="-345440">
              <a:buClr>
                <a:srgbClr val="007C00"/>
              </a:buClr>
              <a:buChar char="•"/>
              <a:tabLst>
                <a:tab pos="365760" algn="l"/>
              </a:tabLst>
            </a:pPr>
            <a:r>
              <a:rPr sz="3350" dirty="0">
                <a:solidFill>
                  <a:srgbClr val="0F870A"/>
                </a:solidFill>
                <a:latin typeface="Times New Roman"/>
                <a:cs typeface="Times New Roman"/>
              </a:rPr>
              <a:t>€ienome</a:t>
            </a:r>
            <a:r>
              <a:rPr sz="3350" spc="295" dirty="0">
                <a:solidFill>
                  <a:srgbClr val="0F870A"/>
                </a:solidFill>
                <a:latin typeface="Times New Roman"/>
                <a:cs typeface="Times New Roman"/>
              </a:rPr>
              <a:t> </a:t>
            </a:r>
            <a:r>
              <a:rPr sz="3350" spc="70" dirty="0">
                <a:solidFill>
                  <a:srgbClr val="0F7E13"/>
                </a:solidFill>
                <a:latin typeface="Times New Roman"/>
                <a:cs typeface="Times New Roman"/>
              </a:rPr>
              <a:t>sequencing:</a:t>
            </a:r>
            <a:endParaRPr sz="3350">
              <a:latin typeface="Times New Roman"/>
              <a:cs typeface="Times New Roman"/>
            </a:endParaRPr>
          </a:p>
          <a:p>
            <a:pPr marL="346075" marR="24765" indent="104139" algn="just">
              <a:lnSpc>
                <a:spcPct val="79700"/>
              </a:lnSpc>
              <a:spcBef>
                <a:spcPts val="1460"/>
              </a:spcBef>
            </a:pPr>
            <a:r>
              <a:rPr sz="3400" spc="-40" dirty="0">
                <a:latin typeface="Cambria"/>
                <a:cs typeface="Cambria"/>
              </a:rPr>
              <a:t>Breaking</a:t>
            </a:r>
            <a:r>
              <a:rPr sz="3400" spc="-130" dirty="0">
                <a:latin typeface="Cambria"/>
                <a:cs typeface="Cambria"/>
              </a:rPr>
              <a:t> </a:t>
            </a:r>
            <a:r>
              <a:rPr sz="3400" spc="-80" dirty="0">
                <a:latin typeface="Cambria"/>
                <a:cs typeface="Cambria"/>
              </a:rPr>
              <a:t>the</a:t>
            </a:r>
            <a:r>
              <a:rPr sz="3400" spc="-90" dirty="0">
                <a:latin typeface="Cambria"/>
                <a:cs typeface="Cambria"/>
              </a:rPr>
              <a:t> </a:t>
            </a:r>
            <a:r>
              <a:rPr sz="3400" spc="-85" dirty="0">
                <a:latin typeface="Cambria"/>
                <a:cs typeface="Cambria"/>
              </a:rPr>
              <a:t>whole</a:t>
            </a:r>
            <a:r>
              <a:rPr sz="3400" spc="-100" dirty="0">
                <a:latin typeface="Cambria"/>
                <a:cs typeface="Cambria"/>
              </a:rPr>
              <a:t> </a:t>
            </a:r>
            <a:r>
              <a:rPr sz="3400" spc="-114" dirty="0">
                <a:latin typeface="Cambria"/>
                <a:cs typeface="Cambria"/>
              </a:rPr>
              <a:t>genome</a:t>
            </a:r>
            <a:r>
              <a:rPr sz="3400" spc="-75" dirty="0">
                <a:latin typeface="Cambria"/>
                <a:cs typeface="Cambria"/>
              </a:rPr>
              <a:t> </a:t>
            </a:r>
            <a:r>
              <a:rPr sz="3400" spc="-30" dirty="0">
                <a:latin typeface="Cambria"/>
                <a:cs typeface="Cambria"/>
              </a:rPr>
              <a:t>into</a:t>
            </a:r>
            <a:r>
              <a:rPr sz="3400" spc="-155" dirty="0">
                <a:latin typeface="Cambria"/>
                <a:cs typeface="Cambria"/>
              </a:rPr>
              <a:t> </a:t>
            </a:r>
            <a:r>
              <a:rPr sz="3400" spc="-45" dirty="0">
                <a:latin typeface="Cambria"/>
                <a:cs typeface="Cambria"/>
              </a:rPr>
              <a:t>small</a:t>
            </a:r>
            <a:r>
              <a:rPr sz="3400" spc="-145" dirty="0">
                <a:latin typeface="Cambria"/>
                <a:cs typeface="Cambria"/>
              </a:rPr>
              <a:t> </a:t>
            </a:r>
            <a:r>
              <a:rPr sz="3400" spc="-45" dirty="0">
                <a:latin typeface="Cambria"/>
                <a:cs typeface="Cambria"/>
              </a:rPr>
              <a:t>pieces,</a:t>
            </a:r>
            <a:r>
              <a:rPr sz="3400" spc="-140" dirty="0">
                <a:latin typeface="Cambria"/>
                <a:cs typeface="Cambria"/>
              </a:rPr>
              <a:t> </a:t>
            </a:r>
            <a:r>
              <a:rPr sz="3400" spc="-120" dirty="0">
                <a:latin typeface="Cambria"/>
                <a:cs typeface="Cambria"/>
              </a:rPr>
              <a:t>sequencing</a:t>
            </a:r>
            <a:r>
              <a:rPr sz="3400" spc="70" dirty="0">
                <a:latin typeface="Cambria"/>
                <a:cs typeface="Cambria"/>
              </a:rPr>
              <a:t> </a:t>
            </a:r>
            <a:r>
              <a:rPr sz="3400" spc="-110" dirty="0">
                <a:latin typeface="Cambria"/>
                <a:cs typeface="Cambria"/>
              </a:rPr>
              <a:t>the </a:t>
            </a:r>
            <a:r>
              <a:rPr sz="3400" spc="-85" dirty="0">
                <a:latin typeface="Cambria"/>
                <a:cs typeface="Cambria"/>
              </a:rPr>
              <a:t>pieces</a:t>
            </a:r>
            <a:r>
              <a:rPr sz="3400" spc="-105" dirty="0">
                <a:latin typeface="Cambria"/>
                <a:cs typeface="Cambria"/>
              </a:rPr>
              <a:t> </a:t>
            </a:r>
            <a:r>
              <a:rPr sz="3400" spc="-60" dirty="0">
                <a:latin typeface="Cambria"/>
                <a:cs typeface="Cambria"/>
              </a:rPr>
              <a:t>and</a:t>
            </a:r>
            <a:r>
              <a:rPr sz="3400" spc="-125" dirty="0">
                <a:latin typeface="Cambria"/>
                <a:cs typeface="Cambria"/>
              </a:rPr>
              <a:t> </a:t>
            </a:r>
            <a:r>
              <a:rPr sz="3400" spc="-254" dirty="0">
                <a:latin typeface="Cambria"/>
                <a:cs typeface="Cambria"/>
              </a:rPr>
              <a:t>then</a:t>
            </a:r>
            <a:r>
              <a:rPr sz="3400" spc="65" dirty="0">
                <a:latin typeface="Cambria"/>
                <a:cs typeface="Cambria"/>
              </a:rPr>
              <a:t> </a:t>
            </a:r>
            <a:r>
              <a:rPr sz="3400" spc="-100" dirty="0">
                <a:latin typeface="Cambria"/>
                <a:cs typeface="Cambria"/>
              </a:rPr>
              <a:t>reassembling</a:t>
            </a:r>
            <a:r>
              <a:rPr sz="3400" spc="140" dirty="0">
                <a:latin typeface="Cambria"/>
                <a:cs typeface="Cambria"/>
              </a:rPr>
              <a:t> </a:t>
            </a:r>
            <a:r>
              <a:rPr sz="3400" spc="-125" dirty="0">
                <a:latin typeface="Cambria"/>
                <a:cs typeface="Cambria"/>
              </a:rPr>
              <a:t>them</a:t>
            </a:r>
            <a:r>
              <a:rPr sz="3400" spc="-60" dirty="0">
                <a:latin typeface="Cambria"/>
                <a:cs typeface="Cambria"/>
              </a:rPr>
              <a:t> </a:t>
            </a:r>
            <a:r>
              <a:rPr sz="3400" dirty="0">
                <a:latin typeface="Cambria"/>
                <a:cs typeface="Cambria"/>
              </a:rPr>
              <a:t>in</a:t>
            </a:r>
            <a:r>
              <a:rPr sz="3400" spc="-65" dirty="0">
                <a:latin typeface="Cambria"/>
                <a:cs typeface="Cambria"/>
              </a:rPr>
              <a:t> </a:t>
            </a:r>
            <a:r>
              <a:rPr sz="3400" spc="-180" dirty="0">
                <a:latin typeface="Cambria"/>
                <a:cs typeface="Cambria"/>
              </a:rPr>
              <a:t>proper</a:t>
            </a:r>
            <a:r>
              <a:rPr sz="3400" spc="-10" dirty="0">
                <a:latin typeface="Cambria"/>
                <a:cs typeface="Cambria"/>
              </a:rPr>
              <a:t> </a:t>
            </a:r>
            <a:r>
              <a:rPr sz="3400" spc="-135" dirty="0">
                <a:latin typeface="Cambria"/>
                <a:cs typeface="Cambria"/>
              </a:rPr>
              <a:t>order</a:t>
            </a:r>
            <a:r>
              <a:rPr sz="3400" spc="50" dirty="0">
                <a:latin typeface="Cambria"/>
                <a:cs typeface="Cambria"/>
              </a:rPr>
              <a:t> </a:t>
            </a:r>
            <a:r>
              <a:rPr sz="3400" dirty="0">
                <a:latin typeface="Cambria"/>
                <a:cs typeface="Cambria"/>
              </a:rPr>
              <a:t>to</a:t>
            </a:r>
            <a:r>
              <a:rPr sz="3400" spc="-170" dirty="0">
                <a:latin typeface="Cambria"/>
                <a:cs typeface="Cambria"/>
              </a:rPr>
              <a:t> </a:t>
            </a:r>
            <a:r>
              <a:rPr sz="3400" spc="-120" dirty="0">
                <a:latin typeface="Cambria"/>
                <a:cs typeface="Cambria"/>
              </a:rPr>
              <a:t>arrive</a:t>
            </a:r>
            <a:r>
              <a:rPr sz="3400" spc="-35" dirty="0">
                <a:latin typeface="Cambria"/>
                <a:cs typeface="Cambria"/>
              </a:rPr>
              <a:t> </a:t>
            </a:r>
            <a:r>
              <a:rPr sz="3400" spc="-25" dirty="0">
                <a:latin typeface="Cambria"/>
                <a:cs typeface="Cambria"/>
              </a:rPr>
              <a:t>at </a:t>
            </a:r>
            <a:r>
              <a:rPr sz="3400" spc="-135" dirty="0">
                <a:latin typeface="Cambria"/>
                <a:cs typeface="Cambria"/>
              </a:rPr>
              <a:t>the</a:t>
            </a:r>
            <a:r>
              <a:rPr sz="3400" spc="-5" dirty="0">
                <a:latin typeface="Cambria"/>
                <a:cs typeface="Cambria"/>
              </a:rPr>
              <a:t> </a:t>
            </a:r>
            <a:r>
              <a:rPr sz="3400" spc="-165" dirty="0">
                <a:latin typeface="Cambria"/>
                <a:cs typeface="Cambria"/>
              </a:rPr>
              <a:t>sequence</a:t>
            </a:r>
            <a:r>
              <a:rPr sz="3400" spc="35" dirty="0">
                <a:latin typeface="Cambria"/>
                <a:cs typeface="Cambria"/>
              </a:rPr>
              <a:t> </a:t>
            </a:r>
            <a:r>
              <a:rPr sz="3400" dirty="0">
                <a:latin typeface="Cambria"/>
                <a:cs typeface="Cambria"/>
              </a:rPr>
              <a:t>of</a:t>
            </a:r>
            <a:r>
              <a:rPr sz="3400" spc="60" dirty="0">
                <a:latin typeface="Cambria"/>
                <a:cs typeface="Cambria"/>
              </a:rPr>
              <a:t> </a:t>
            </a:r>
            <a:r>
              <a:rPr sz="3400" spc="-130" dirty="0">
                <a:latin typeface="Cambria"/>
                <a:cs typeface="Cambria"/>
              </a:rPr>
              <a:t>the</a:t>
            </a:r>
            <a:r>
              <a:rPr sz="3400" spc="10" dirty="0">
                <a:latin typeface="Cambria"/>
                <a:cs typeface="Cambria"/>
              </a:rPr>
              <a:t> </a:t>
            </a:r>
            <a:r>
              <a:rPr sz="3400" spc="-114" dirty="0">
                <a:latin typeface="Cambria"/>
                <a:cs typeface="Cambria"/>
              </a:rPr>
              <a:t>whole</a:t>
            </a:r>
            <a:r>
              <a:rPr sz="3400" spc="15" dirty="0">
                <a:latin typeface="Cambria"/>
                <a:cs typeface="Cambria"/>
              </a:rPr>
              <a:t> </a:t>
            </a:r>
            <a:r>
              <a:rPr sz="3400" spc="-10" dirty="0">
                <a:latin typeface="Cambria"/>
                <a:cs typeface="Cambria"/>
              </a:rPr>
              <a:t>genome.</a:t>
            </a:r>
            <a:endParaRPr sz="3400">
              <a:latin typeface="Cambria"/>
              <a:cs typeface="Cambria"/>
            </a:endParaRPr>
          </a:p>
          <a:p>
            <a:pPr>
              <a:spcBef>
                <a:spcPts val="1585"/>
              </a:spcBef>
            </a:pPr>
            <a:endParaRPr sz="3400">
              <a:latin typeface="Cambria"/>
              <a:cs typeface="Cambria"/>
            </a:endParaRPr>
          </a:p>
          <a:p>
            <a:pPr marL="335915" indent="-323215">
              <a:buClr>
                <a:srgbClr val="000000"/>
              </a:buClr>
              <a:buChar char="•"/>
              <a:tabLst>
                <a:tab pos="335915" algn="l"/>
              </a:tabLst>
            </a:pPr>
            <a:r>
              <a:rPr sz="3400" spc="-10" dirty="0">
                <a:solidFill>
                  <a:srgbClr val="0A8208"/>
                </a:solidFill>
                <a:latin typeface="Cambria"/>
                <a:cs typeface="Cambria"/>
              </a:rPr>
              <a:t>Genomics:</a:t>
            </a:r>
            <a:endParaRPr sz="3400">
              <a:latin typeface="Cambria"/>
              <a:cs typeface="Cambria"/>
            </a:endParaRPr>
          </a:p>
          <a:p>
            <a:pPr marL="343535" marR="5080" indent="107950">
              <a:lnSpc>
                <a:spcPct val="79700"/>
              </a:lnSpc>
              <a:spcBef>
                <a:spcPts val="1395"/>
              </a:spcBef>
              <a:tabLst>
                <a:tab pos="8973185" algn="l"/>
              </a:tabLst>
            </a:pPr>
            <a:r>
              <a:rPr sz="3400" spc="-105" dirty="0">
                <a:latin typeface="Cambria"/>
                <a:cs typeface="Cambria"/>
              </a:rPr>
              <a:t>Sequencing</a:t>
            </a:r>
            <a:r>
              <a:rPr sz="3400" spc="95" dirty="0">
                <a:latin typeface="Cambria"/>
                <a:cs typeface="Cambria"/>
              </a:rPr>
              <a:t> </a:t>
            </a:r>
            <a:r>
              <a:rPr sz="3400" dirty="0">
                <a:latin typeface="Cambria"/>
                <a:cs typeface="Cambria"/>
              </a:rPr>
              <a:t>of</a:t>
            </a:r>
            <a:r>
              <a:rPr sz="3400" spc="-45" dirty="0">
                <a:latin typeface="Cambria"/>
                <a:cs typeface="Cambria"/>
              </a:rPr>
              <a:t> </a:t>
            </a:r>
            <a:r>
              <a:rPr sz="3400" spc="-90" dirty="0">
                <a:latin typeface="Cambria"/>
                <a:cs typeface="Cambria"/>
              </a:rPr>
              <a:t>genomes,</a:t>
            </a:r>
            <a:r>
              <a:rPr sz="3400" spc="65" dirty="0">
                <a:latin typeface="Cambria"/>
                <a:cs typeface="Cambria"/>
              </a:rPr>
              <a:t> </a:t>
            </a:r>
            <a:r>
              <a:rPr sz="3400" spc="-160" dirty="0">
                <a:latin typeface="Cambria"/>
                <a:cs typeface="Cambria"/>
              </a:rPr>
              <a:t>determination</a:t>
            </a:r>
            <a:r>
              <a:rPr sz="3400" spc="160" dirty="0">
                <a:latin typeface="Cambria"/>
                <a:cs typeface="Cambria"/>
              </a:rPr>
              <a:t> </a:t>
            </a:r>
            <a:r>
              <a:rPr sz="3400" dirty="0">
                <a:latin typeface="Cambria"/>
                <a:cs typeface="Cambria"/>
              </a:rPr>
              <a:t>of</a:t>
            </a:r>
            <a:r>
              <a:rPr sz="3400" spc="80" dirty="0">
                <a:latin typeface="Cambria"/>
                <a:cs typeface="Cambria"/>
              </a:rPr>
              <a:t> </a:t>
            </a:r>
            <a:r>
              <a:rPr sz="3400" spc="-195" dirty="0">
                <a:latin typeface="Cambria"/>
                <a:cs typeface="Cambria"/>
              </a:rPr>
              <a:t>the</a:t>
            </a:r>
            <a:r>
              <a:rPr sz="3400" spc="10" dirty="0">
                <a:latin typeface="Cambria"/>
                <a:cs typeface="Cambria"/>
              </a:rPr>
              <a:t> </a:t>
            </a:r>
            <a:r>
              <a:rPr sz="3400" spc="-114" dirty="0">
                <a:latin typeface="Cambria"/>
                <a:cs typeface="Cambria"/>
              </a:rPr>
              <a:t>complete</a:t>
            </a:r>
            <a:r>
              <a:rPr sz="3400" spc="170" dirty="0">
                <a:latin typeface="Cambria"/>
                <a:cs typeface="Cambria"/>
              </a:rPr>
              <a:t> </a:t>
            </a:r>
            <a:r>
              <a:rPr sz="3400" spc="-204" dirty="0">
                <a:latin typeface="Cambria"/>
                <a:cs typeface="Cambria"/>
              </a:rPr>
              <a:t>set</a:t>
            </a:r>
            <a:r>
              <a:rPr sz="3400" spc="20" dirty="0">
                <a:latin typeface="Cambria"/>
                <a:cs typeface="Cambria"/>
              </a:rPr>
              <a:t> </a:t>
            </a:r>
            <a:r>
              <a:rPr sz="3400" spc="-25" dirty="0">
                <a:latin typeface="Cambria"/>
                <a:cs typeface="Cambria"/>
              </a:rPr>
              <a:t>of </a:t>
            </a:r>
            <a:r>
              <a:rPr sz="3400" spc="-155" dirty="0">
                <a:latin typeface="Cambria"/>
                <a:cs typeface="Cambria"/>
              </a:rPr>
              <a:t>proteins</a:t>
            </a:r>
            <a:r>
              <a:rPr sz="3400" spc="-35" dirty="0">
                <a:latin typeface="Cambria"/>
                <a:cs typeface="Cambria"/>
              </a:rPr>
              <a:t> </a:t>
            </a:r>
            <a:r>
              <a:rPr sz="3400" spc="-120" dirty="0">
                <a:latin typeface="Cambria"/>
                <a:cs typeface="Cambria"/>
              </a:rPr>
              <a:t>encoded</a:t>
            </a:r>
            <a:r>
              <a:rPr sz="3400" spc="-65" dirty="0">
                <a:latin typeface="Cambria"/>
                <a:cs typeface="Cambria"/>
              </a:rPr>
              <a:t> </a:t>
            </a:r>
            <a:r>
              <a:rPr sz="3400" dirty="0">
                <a:latin typeface="Cambria"/>
                <a:cs typeface="Cambria"/>
              </a:rPr>
              <a:t>by</a:t>
            </a:r>
            <a:r>
              <a:rPr sz="3400" spc="20" dirty="0">
                <a:latin typeface="Cambria"/>
                <a:cs typeface="Cambria"/>
              </a:rPr>
              <a:t> </a:t>
            </a:r>
            <a:r>
              <a:rPr sz="3400" spc="-210" dirty="0">
                <a:latin typeface="Cambria"/>
                <a:cs typeface="Cambria"/>
              </a:rPr>
              <a:t>an</a:t>
            </a:r>
            <a:r>
              <a:rPr sz="3400" spc="25" dirty="0">
                <a:latin typeface="Cambria"/>
                <a:cs typeface="Cambria"/>
              </a:rPr>
              <a:t> </a:t>
            </a:r>
            <a:r>
              <a:rPr sz="3400" spc="-125" dirty="0">
                <a:latin typeface="Cambria"/>
                <a:cs typeface="Cambria"/>
              </a:rPr>
              <a:t>organism</a:t>
            </a:r>
            <a:r>
              <a:rPr sz="3400" spc="20" dirty="0">
                <a:latin typeface="Cambria"/>
                <a:cs typeface="Cambria"/>
              </a:rPr>
              <a:t> </a:t>
            </a:r>
            <a:r>
              <a:rPr sz="3400" spc="-140" dirty="0">
                <a:latin typeface="Cambria"/>
                <a:cs typeface="Cambria"/>
              </a:rPr>
              <a:t>and</a:t>
            </a:r>
            <a:r>
              <a:rPr sz="3400" spc="-40" dirty="0">
                <a:latin typeface="Cambria"/>
                <a:cs typeface="Cambria"/>
              </a:rPr>
              <a:t> </a:t>
            </a:r>
            <a:r>
              <a:rPr sz="3400" spc="-10" dirty="0">
                <a:latin typeface="Cambria"/>
                <a:cs typeface="Cambria"/>
              </a:rPr>
              <a:t>functioning</a:t>
            </a:r>
            <a:r>
              <a:rPr sz="3400" dirty="0">
                <a:latin typeface="Cambria"/>
                <a:cs typeface="Cambria"/>
              </a:rPr>
              <a:t>	of</a:t>
            </a:r>
            <a:r>
              <a:rPr sz="3400" spc="114" dirty="0">
                <a:latin typeface="Cambria"/>
                <a:cs typeface="Cambria"/>
              </a:rPr>
              <a:t> </a:t>
            </a:r>
            <a:r>
              <a:rPr sz="3400" spc="-140" dirty="0">
                <a:latin typeface="Cambria"/>
                <a:cs typeface="Cambria"/>
              </a:rPr>
              <a:t>genes</a:t>
            </a:r>
            <a:r>
              <a:rPr sz="3400" spc="30" dirty="0">
                <a:latin typeface="Cambria"/>
                <a:cs typeface="Cambria"/>
              </a:rPr>
              <a:t> </a:t>
            </a:r>
            <a:r>
              <a:rPr sz="3400" spc="-125" dirty="0">
                <a:latin typeface="Cambria"/>
                <a:cs typeface="Cambria"/>
              </a:rPr>
              <a:t>and </a:t>
            </a:r>
            <a:r>
              <a:rPr sz="3400" spc="-105" dirty="0">
                <a:latin typeface="Cambria"/>
                <a:cs typeface="Cambria"/>
              </a:rPr>
              <a:t>metabolic</a:t>
            </a:r>
            <a:r>
              <a:rPr sz="3400" spc="-85" dirty="0">
                <a:latin typeface="Cambria"/>
                <a:cs typeface="Cambria"/>
              </a:rPr>
              <a:t> </a:t>
            </a:r>
            <a:r>
              <a:rPr sz="3400" spc="-105" dirty="0">
                <a:latin typeface="Cambria"/>
                <a:cs typeface="Cambria"/>
              </a:rPr>
              <a:t>path</a:t>
            </a:r>
            <a:r>
              <a:rPr sz="3400" spc="-5" dirty="0">
                <a:latin typeface="Cambria"/>
                <a:cs typeface="Cambria"/>
              </a:rPr>
              <a:t> </a:t>
            </a:r>
            <a:r>
              <a:rPr sz="3400" spc="-145" dirty="0">
                <a:latin typeface="Cambria"/>
                <a:cs typeface="Cambria"/>
              </a:rPr>
              <a:t>ways</a:t>
            </a:r>
            <a:r>
              <a:rPr sz="3400" spc="-40" dirty="0">
                <a:latin typeface="Cambria"/>
                <a:cs typeface="Cambria"/>
              </a:rPr>
              <a:t> </a:t>
            </a:r>
            <a:r>
              <a:rPr sz="3400" dirty="0">
                <a:latin typeface="Cambria"/>
                <a:cs typeface="Cambria"/>
              </a:rPr>
              <a:t>in</a:t>
            </a:r>
            <a:r>
              <a:rPr sz="3400" spc="-105" dirty="0">
                <a:latin typeface="Cambria"/>
                <a:cs typeface="Cambria"/>
              </a:rPr>
              <a:t> </a:t>
            </a:r>
            <a:r>
              <a:rPr sz="3400" spc="-210" dirty="0">
                <a:latin typeface="Cambria"/>
                <a:cs typeface="Cambria"/>
              </a:rPr>
              <a:t>an</a:t>
            </a:r>
            <a:r>
              <a:rPr sz="3400" spc="20" dirty="0">
                <a:latin typeface="Cambria"/>
                <a:cs typeface="Cambria"/>
              </a:rPr>
              <a:t> </a:t>
            </a:r>
            <a:r>
              <a:rPr sz="3400" spc="-35" dirty="0">
                <a:latin typeface="Cambria"/>
                <a:cs typeface="Cambria"/>
              </a:rPr>
              <a:t>organism.</a:t>
            </a:r>
            <a:endParaRPr sz="3400">
              <a:latin typeface="Cambria"/>
              <a:cs typeface="Cambria"/>
            </a:endParaRPr>
          </a:p>
        </p:txBody>
      </p:sp>
      <p:pic>
        <p:nvPicPr>
          <p:cNvPr id="3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72646" y="585435"/>
            <a:ext cx="11691130" cy="60401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  <a:tabLst>
                <a:tab pos="1427480" algn="l"/>
                <a:tab pos="2765425" algn="l"/>
                <a:tab pos="3977640" algn="l"/>
              </a:tabLst>
            </a:pPr>
            <a:r>
              <a:rPr sz="3850" i="0" spc="55" dirty="0">
                <a:solidFill>
                  <a:srgbClr val="006900"/>
                </a:solidFill>
              </a:rPr>
              <a:t>D</a:t>
            </a:r>
            <a:r>
              <a:rPr sz="3850" i="0" spc="-360" dirty="0">
                <a:solidFill>
                  <a:srgbClr val="006900"/>
                </a:solidFill>
              </a:rPr>
              <a:t> </a:t>
            </a:r>
            <a:r>
              <a:rPr sz="3850" i="0" dirty="0">
                <a:solidFill>
                  <a:srgbClr val="086703"/>
                </a:solidFill>
              </a:rPr>
              <a:t>i</a:t>
            </a:r>
            <a:r>
              <a:rPr sz="3850" i="0" spc="-490" dirty="0">
                <a:solidFill>
                  <a:srgbClr val="086703"/>
                </a:solidFill>
              </a:rPr>
              <a:t> </a:t>
            </a:r>
            <a:r>
              <a:rPr sz="3850" i="0" spc="-25" dirty="0">
                <a:solidFill>
                  <a:srgbClr val="056708"/>
                </a:solidFill>
              </a:rPr>
              <a:t>ffe</a:t>
            </a:r>
            <a:r>
              <a:rPr sz="3850" i="0" dirty="0">
                <a:solidFill>
                  <a:srgbClr val="056708"/>
                </a:solidFill>
              </a:rPr>
              <a:t>	</a:t>
            </a:r>
            <a:r>
              <a:rPr sz="3850" i="0" dirty="0">
                <a:solidFill>
                  <a:srgbClr val="016600"/>
                </a:solidFill>
              </a:rPr>
              <a:t>r</a:t>
            </a:r>
            <a:r>
              <a:rPr sz="3850" i="0" spc="-75" dirty="0">
                <a:solidFill>
                  <a:srgbClr val="016600"/>
                </a:solidFill>
              </a:rPr>
              <a:t> </a:t>
            </a:r>
            <a:r>
              <a:rPr sz="3850" i="0" spc="-25" dirty="0">
                <a:solidFill>
                  <a:srgbClr val="006003"/>
                </a:solidFill>
              </a:rPr>
              <a:t>ent</a:t>
            </a:r>
            <a:r>
              <a:rPr sz="3850" i="0" dirty="0">
                <a:solidFill>
                  <a:srgbClr val="006003"/>
                </a:solidFill>
              </a:rPr>
              <a:t>	</a:t>
            </a:r>
            <a:r>
              <a:rPr sz="3850" i="0" spc="225" dirty="0">
                <a:solidFill>
                  <a:srgbClr val="1D661C"/>
                </a:solidFill>
              </a:rPr>
              <a:t>s</a:t>
            </a:r>
            <a:r>
              <a:rPr sz="3850" i="0" spc="225" dirty="0">
                <a:solidFill>
                  <a:srgbClr val="006001"/>
                </a:solidFill>
              </a:rPr>
              <a:t>equ</a:t>
            </a:r>
            <a:r>
              <a:rPr sz="3850" i="0" dirty="0">
                <a:solidFill>
                  <a:srgbClr val="006001"/>
                </a:solidFill>
              </a:rPr>
              <a:t>	</a:t>
            </a:r>
            <a:r>
              <a:rPr sz="3850" i="0" spc="145" dirty="0">
                <a:solidFill>
                  <a:srgbClr val="056907"/>
                </a:solidFill>
              </a:rPr>
              <a:t>en</a:t>
            </a:r>
            <a:r>
              <a:rPr sz="3850" i="0" spc="-100" dirty="0">
                <a:solidFill>
                  <a:srgbClr val="056907"/>
                </a:solidFill>
              </a:rPr>
              <a:t> </a:t>
            </a:r>
            <a:r>
              <a:rPr sz="3850" i="0" spc="380" dirty="0">
                <a:solidFill>
                  <a:srgbClr val="056907"/>
                </a:solidFill>
              </a:rPr>
              <a:t>cing</a:t>
            </a:r>
            <a:r>
              <a:rPr sz="3850" i="0" spc="285" dirty="0">
                <a:solidFill>
                  <a:srgbClr val="056907"/>
                </a:solidFill>
              </a:rPr>
              <a:t> </a:t>
            </a:r>
            <a:r>
              <a:rPr sz="3850" i="0" spc="390" dirty="0">
                <a:solidFill>
                  <a:srgbClr val="005700"/>
                </a:solidFill>
              </a:rPr>
              <a:t>pro</a:t>
            </a:r>
            <a:r>
              <a:rPr sz="3850" i="0" spc="-150" dirty="0">
                <a:solidFill>
                  <a:srgbClr val="005700"/>
                </a:solidFill>
              </a:rPr>
              <a:t> </a:t>
            </a:r>
            <a:r>
              <a:rPr sz="3850" i="0" spc="484" dirty="0">
                <a:solidFill>
                  <a:srgbClr val="016201"/>
                </a:solidFill>
              </a:rPr>
              <a:t>ceD</a:t>
            </a:r>
            <a:r>
              <a:rPr sz="3850" i="0" spc="484" dirty="0">
                <a:solidFill>
                  <a:srgbClr val="036905"/>
                </a:solidFill>
              </a:rPr>
              <a:t>ures</a:t>
            </a:r>
            <a:endParaRPr sz="3850"/>
          </a:p>
        </p:txBody>
      </p:sp>
      <p:sp>
        <p:nvSpPr>
          <p:cNvPr id="3" name="object 3"/>
          <p:cNvSpPr txBox="1"/>
          <p:nvPr/>
        </p:nvSpPr>
        <p:spPr>
          <a:xfrm>
            <a:off x="2867659" y="1605844"/>
            <a:ext cx="11142980" cy="65389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79095">
              <a:spcBef>
                <a:spcPts val="105"/>
              </a:spcBef>
              <a:tabLst>
                <a:tab pos="2440305" algn="l"/>
                <a:tab pos="4399915" algn="l"/>
                <a:tab pos="5102860" algn="l"/>
              </a:tabLst>
            </a:pPr>
            <a:r>
              <a:rPr sz="3300" i="1" spc="-10" dirty="0">
                <a:solidFill>
                  <a:srgbClr val="EF3A05"/>
                </a:solidFill>
                <a:latin typeface="Times New Roman"/>
                <a:cs typeface="Times New Roman"/>
              </a:rPr>
              <a:t>Waiideriiig</a:t>
            </a:r>
            <a:r>
              <a:rPr sz="3300" i="1" dirty="0">
                <a:solidFill>
                  <a:srgbClr val="EF3A05"/>
                </a:solidFill>
                <a:latin typeface="Times New Roman"/>
                <a:cs typeface="Times New Roman"/>
              </a:rPr>
              <a:t>	</a:t>
            </a:r>
            <a:r>
              <a:rPr sz="3300" i="1" dirty="0">
                <a:solidFill>
                  <a:srgbClr val="DD3F1F"/>
                </a:solidFill>
                <a:latin typeface="Times New Roman"/>
                <a:cs typeface="Times New Roman"/>
              </a:rPr>
              <a:t>spot</a:t>
            </a:r>
            <a:r>
              <a:rPr sz="3300" i="1" spc="-65" dirty="0">
                <a:solidFill>
                  <a:srgbClr val="DD3F1F"/>
                </a:solidFill>
                <a:latin typeface="Times New Roman"/>
                <a:cs typeface="Times New Roman"/>
              </a:rPr>
              <a:t> </a:t>
            </a:r>
            <a:r>
              <a:rPr sz="3300" i="1" spc="40" dirty="0">
                <a:solidFill>
                  <a:srgbClr val="EB3A0E"/>
                </a:solidFill>
                <a:latin typeface="Times New Roman"/>
                <a:cs typeface="Times New Roman"/>
              </a:rPr>
              <a:t>analy</a:t>
            </a:r>
            <a:r>
              <a:rPr sz="3300" i="1" dirty="0">
                <a:solidFill>
                  <a:srgbClr val="EB3A0E"/>
                </a:solidFill>
                <a:latin typeface="Times New Roman"/>
                <a:cs typeface="Times New Roman"/>
              </a:rPr>
              <a:t>	</a:t>
            </a:r>
            <a:r>
              <a:rPr sz="3300" i="1" spc="-370" dirty="0">
                <a:solidFill>
                  <a:srgbClr val="D4461F"/>
                </a:solidFill>
                <a:latin typeface="Times New Roman"/>
                <a:cs typeface="Times New Roman"/>
              </a:rPr>
              <a:t>iLi:</a:t>
            </a:r>
            <a:r>
              <a:rPr sz="3300" i="1" dirty="0">
                <a:solidFill>
                  <a:srgbClr val="D4461F"/>
                </a:solidFill>
                <a:latin typeface="Times New Roman"/>
                <a:cs typeface="Times New Roman"/>
              </a:rPr>
              <a:t>	</a:t>
            </a:r>
            <a:r>
              <a:rPr sz="3300" spc="150" dirty="0">
                <a:latin typeface="Times New Roman"/>
                <a:cs typeface="Times New Roman"/>
              </a:rPr>
              <a:t>Sanger</a:t>
            </a:r>
            <a:r>
              <a:rPr sz="3300" spc="-10" dirty="0">
                <a:latin typeface="Times New Roman"/>
                <a:cs typeface="Times New Roman"/>
              </a:rPr>
              <a:t> </a:t>
            </a:r>
            <a:r>
              <a:rPr sz="3300" i="1" spc="100" dirty="0">
                <a:latin typeface="Times New Roman"/>
                <a:cs typeface="Times New Roman"/>
              </a:rPr>
              <a:t>et</a:t>
            </a:r>
            <a:r>
              <a:rPr sz="3300" i="1" spc="-25" dirty="0">
                <a:latin typeface="Times New Roman"/>
                <a:cs typeface="Times New Roman"/>
              </a:rPr>
              <a:t> </a:t>
            </a:r>
            <a:r>
              <a:rPr sz="3300" spc="-10" dirty="0">
                <a:latin typeface="Times New Roman"/>
                <a:cs typeface="Times New Roman"/>
              </a:rPr>
              <a:t>nl.(1973)</a:t>
            </a:r>
            <a:endParaRPr sz="3300">
              <a:latin typeface="Times New Roman"/>
              <a:cs typeface="Times New Roman"/>
            </a:endParaRPr>
          </a:p>
          <a:p>
            <a:pPr>
              <a:spcBef>
                <a:spcPts val="2985"/>
              </a:spcBef>
            </a:pPr>
            <a:endParaRPr sz="3300">
              <a:latin typeface="Times New Roman"/>
              <a:cs typeface="Times New Roman"/>
            </a:endParaRPr>
          </a:p>
          <a:p>
            <a:pPr marL="401320" marR="80645" indent="-325755">
              <a:lnSpc>
                <a:spcPts val="3700"/>
              </a:lnSpc>
              <a:buChar char="•"/>
              <a:tabLst>
                <a:tab pos="401320" algn="l"/>
                <a:tab pos="409575" algn="l"/>
              </a:tabLst>
            </a:pPr>
            <a:r>
              <a:rPr sz="3450" dirty="0">
                <a:latin typeface="Times New Roman"/>
                <a:cs typeface="Times New Roman"/>
              </a:rPr>
              <a:t>	</a:t>
            </a:r>
            <a:r>
              <a:rPr sz="3450" spc="-45" dirty="0">
                <a:latin typeface="Times New Roman"/>
                <a:cs typeface="Times New Roman"/>
              </a:rPr>
              <a:t>DNA</a:t>
            </a:r>
            <a:r>
              <a:rPr sz="3450" spc="-175" dirty="0">
                <a:latin typeface="Times New Roman"/>
                <a:cs typeface="Times New Roman"/>
              </a:rPr>
              <a:t> </a:t>
            </a:r>
            <a:r>
              <a:rPr sz="3450" spc="-30" dirty="0">
                <a:latin typeface="Times New Roman"/>
                <a:cs typeface="Times New Roman"/>
              </a:rPr>
              <a:t>labelled</a:t>
            </a:r>
            <a:r>
              <a:rPr sz="3450" spc="-150" dirty="0">
                <a:latin typeface="Times New Roman"/>
                <a:cs typeface="Times New Roman"/>
              </a:rPr>
              <a:t> </a:t>
            </a:r>
            <a:r>
              <a:rPr sz="3450" spc="-60" dirty="0">
                <a:latin typeface="Times New Roman"/>
                <a:cs typeface="Times New Roman"/>
              </a:rPr>
              <a:t>with</a:t>
            </a:r>
            <a:r>
              <a:rPr sz="3450" spc="-155" dirty="0">
                <a:latin typeface="Times New Roman"/>
                <a:cs typeface="Times New Roman"/>
              </a:rPr>
              <a:t> </a:t>
            </a:r>
            <a:r>
              <a:rPr sz="3450" spc="-110" dirty="0">
                <a:latin typeface="Times New Roman"/>
                <a:cs typeface="Times New Roman"/>
              </a:rPr>
              <a:t>*</a:t>
            </a:r>
            <a:r>
              <a:rPr sz="3225" spc="-165" baseline="20671" dirty="0">
                <a:latin typeface="Times New Roman"/>
                <a:cs typeface="Times New Roman"/>
              </a:rPr>
              <a:t>2</a:t>
            </a:r>
            <a:r>
              <a:rPr sz="3450" spc="-110" dirty="0">
                <a:latin typeface="Times New Roman"/>
                <a:cs typeface="Times New Roman"/>
              </a:rPr>
              <a:t>P</a:t>
            </a:r>
            <a:r>
              <a:rPr sz="3450" spc="-260" dirty="0">
                <a:latin typeface="Times New Roman"/>
                <a:cs typeface="Times New Roman"/>
              </a:rPr>
              <a:t> </a:t>
            </a:r>
            <a:r>
              <a:rPr sz="3450" dirty="0">
                <a:latin typeface="Times New Roman"/>
                <a:cs typeface="Times New Roman"/>
              </a:rPr>
              <a:t>at</a:t>
            </a:r>
            <a:r>
              <a:rPr sz="3450" spc="-215" dirty="0">
                <a:latin typeface="Times New Roman"/>
                <a:cs typeface="Times New Roman"/>
              </a:rPr>
              <a:t> </a:t>
            </a:r>
            <a:r>
              <a:rPr sz="3450" spc="-90" dirty="0">
                <a:latin typeface="Times New Roman"/>
                <a:cs typeface="Times New Roman"/>
              </a:rPr>
              <a:t>5’</a:t>
            </a:r>
            <a:r>
              <a:rPr sz="3450" spc="-130" dirty="0">
                <a:latin typeface="Times New Roman"/>
                <a:cs typeface="Times New Roman"/>
              </a:rPr>
              <a:t> </a:t>
            </a:r>
            <a:r>
              <a:rPr sz="3450" dirty="0">
                <a:latin typeface="Times New Roman"/>
                <a:cs typeface="Times New Roman"/>
              </a:rPr>
              <a:t>end,</a:t>
            </a:r>
            <a:r>
              <a:rPr sz="3450" spc="-150" dirty="0">
                <a:latin typeface="Times New Roman"/>
                <a:cs typeface="Times New Roman"/>
              </a:rPr>
              <a:t> </a:t>
            </a:r>
            <a:r>
              <a:rPr sz="3450" spc="-20" dirty="0">
                <a:latin typeface="Times New Roman"/>
                <a:cs typeface="Times New Roman"/>
              </a:rPr>
              <a:t>digested</a:t>
            </a:r>
            <a:r>
              <a:rPr sz="3450" spc="-30" dirty="0">
                <a:latin typeface="Times New Roman"/>
                <a:cs typeface="Times New Roman"/>
              </a:rPr>
              <a:t> </a:t>
            </a:r>
            <a:r>
              <a:rPr sz="3450" dirty="0">
                <a:latin typeface="Times New Roman"/>
                <a:cs typeface="Times New Roman"/>
              </a:rPr>
              <a:t>with</a:t>
            </a:r>
            <a:r>
              <a:rPr sz="3450" spc="-140" dirty="0">
                <a:latin typeface="Times New Roman"/>
                <a:cs typeface="Times New Roman"/>
              </a:rPr>
              <a:t> </a:t>
            </a:r>
            <a:r>
              <a:rPr sz="3450" dirty="0">
                <a:latin typeface="Times New Roman"/>
                <a:cs typeface="Times New Roman"/>
              </a:rPr>
              <a:t>snake</a:t>
            </a:r>
            <a:r>
              <a:rPr sz="3450" spc="-35" dirty="0">
                <a:latin typeface="Times New Roman"/>
                <a:cs typeface="Times New Roman"/>
              </a:rPr>
              <a:t> </a:t>
            </a:r>
            <a:r>
              <a:rPr sz="3450" spc="-10" dirty="0">
                <a:latin typeface="Times New Roman"/>
                <a:cs typeface="Times New Roman"/>
              </a:rPr>
              <a:t>venom </a:t>
            </a:r>
            <a:r>
              <a:rPr sz="3450" spc="-50" dirty="0">
                <a:latin typeface="Times New Roman"/>
                <a:cs typeface="Times New Roman"/>
              </a:rPr>
              <a:t>phosphodiesterase</a:t>
            </a:r>
            <a:r>
              <a:rPr sz="3450" spc="-170" dirty="0">
                <a:latin typeface="Times New Roman"/>
                <a:cs typeface="Times New Roman"/>
              </a:rPr>
              <a:t> </a:t>
            </a:r>
            <a:r>
              <a:rPr sz="3450" dirty="0">
                <a:latin typeface="Times New Roman"/>
                <a:cs typeface="Times New Roman"/>
              </a:rPr>
              <a:t>-</a:t>
            </a:r>
            <a:r>
              <a:rPr sz="3450" spc="-204" dirty="0">
                <a:latin typeface="Times New Roman"/>
                <a:cs typeface="Times New Roman"/>
              </a:rPr>
              <a:t> </a:t>
            </a:r>
            <a:r>
              <a:rPr sz="3450" spc="-40" dirty="0">
                <a:latin typeface="Times New Roman"/>
                <a:cs typeface="Times New Roman"/>
              </a:rPr>
              <a:t>sequentially</a:t>
            </a:r>
            <a:r>
              <a:rPr sz="3450" spc="125" dirty="0">
                <a:latin typeface="Times New Roman"/>
                <a:cs typeface="Times New Roman"/>
              </a:rPr>
              <a:t> </a:t>
            </a:r>
            <a:r>
              <a:rPr sz="3450" spc="-25" dirty="0">
                <a:latin typeface="Times New Roman"/>
                <a:cs typeface="Times New Roman"/>
              </a:rPr>
              <a:t>removes</a:t>
            </a:r>
            <a:r>
              <a:rPr sz="3450" spc="-15" dirty="0">
                <a:latin typeface="Times New Roman"/>
                <a:cs typeface="Times New Roman"/>
              </a:rPr>
              <a:t> </a:t>
            </a:r>
            <a:r>
              <a:rPr sz="3450" spc="-50" dirty="0">
                <a:latin typeface="Times New Roman"/>
                <a:cs typeface="Times New Roman"/>
              </a:rPr>
              <a:t>nucleotides</a:t>
            </a:r>
            <a:r>
              <a:rPr sz="3450" spc="15" dirty="0">
                <a:latin typeface="Times New Roman"/>
                <a:cs typeface="Times New Roman"/>
              </a:rPr>
              <a:t> </a:t>
            </a:r>
            <a:r>
              <a:rPr sz="3450" dirty="0">
                <a:latin typeface="Times New Roman"/>
                <a:cs typeface="Times New Roman"/>
              </a:rPr>
              <a:t>from</a:t>
            </a:r>
            <a:r>
              <a:rPr sz="3450" spc="-75" dirty="0">
                <a:latin typeface="Times New Roman"/>
                <a:cs typeface="Times New Roman"/>
              </a:rPr>
              <a:t> </a:t>
            </a:r>
            <a:r>
              <a:rPr sz="3450" spc="-25" dirty="0">
                <a:latin typeface="Times New Roman"/>
                <a:cs typeface="Times New Roman"/>
              </a:rPr>
              <a:t>3’ </a:t>
            </a:r>
            <a:r>
              <a:rPr sz="3450" spc="-20" dirty="0">
                <a:latin typeface="Times New Roman"/>
                <a:cs typeface="Times New Roman"/>
              </a:rPr>
              <a:t>end.</a:t>
            </a:r>
            <a:r>
              <a:rPr sz="3450" spc="-200" dirty="0">
                <a:latin typeface="Times New Roman"/>
                <a:cs typeface="Times New Roman"/>
              </a:rPr>
              <a:t> </a:t>
            </a:r>
            <a:r>
              <a:rPr sz="3450" dirty="0">
                <a:latin typeface="Times New Roman"/>
                <a:cs typeface="Times New Roman"/>
              </a:rPr>
              <a:t>All</a:t>
            </a:r>
            <a:r>
              <a:rPr sz="3450" spc="-215" dirty="0">
                <a:latin typeface="Times New Roman"/>
                <a:cs typeface="Times New Roman"/>
              </a:rPr>
              <a:t> </a:t>
            </a:r>
            <a:r>
              <a:rPr sz="3450" spc="-10" dirty="0">
                <a:latin typeface="Times New Roman"/>
                <a:cs typeface="Times New Roman"/>
              </a:rPr>
              <a:t>the</a:t>
            </a:r>
            <a:r>
              <a:rPr sz="3450" spc="-204" dirty="0">
                <a:latin typeface="Times New Roman"/>
                <a:cs typeface="Times New Roman"/>
              </a:rPr>
              <a:t> </a:t>
            </a:r>
            <a:r>
              <a:rPr sz="3450" spc="-35" dirty="0">
                <a:latin typeface="Times New Roman"/>
                <a:cs typeface="Times New Roman"/>
              </a:rPr>
              <a:t>fragments</a:t>
            </a:r>
            <a:r>
              <a:rPr sz="3450" spc="-65" dirty="0">
                <a:latin typeface="Times New Roman"/>
                <a:cs typeface="Times New Roman"/>
              </a:rPr>
              <a:t> </a:t>
            </a:r>
            <a:r>
              <a:rPr sz="3450" spc="-30" dirty="0">
                <a:latin typeface="Times New Roman"/>
                <a:cs typeface="Times New Roman"/>
              </a:rPr>
              <a:t>containing</a:t>
            </a:r>
            <a:r>
              <a:rPr sz="3450" spc="-10" dirty="0">
                <a:latin typeface="Times New Roman"/>
                <a:cs typeface="Times New Roman"/>
              </a:rPr>
              <a:t> </a:t>
            </a:r>
            <a:r>
              <a:rPr sz="3450" spc="-55" dirty="0">
                <a:latin typeface="Times New Roman"/>
                <a:cs typeface="Times New Roman"/>
              </a:rPr>
              <a:t>radioactive</a:t>
            </a:r>
            <a:r>
              <a:rPr sz="3450" spc="-165" dirty="0">
                <a:latin typeface="Times New Roman"/>
                <a:cs typeface="Times New Roman"/>
              </a:rPr>
              <a:t> </a:t>
            </a:r>
            <a:r>
              <a:rPr sz="3450" spc="-10" dirty="0">
                <a:latin typeface="Times New Roman"/>
                <a:cs typeface="Times New Roman"/>
              </a:rPr>
              <a:t>label.</a:t>
            </a:r>
            <a:endParaRPr sz="3450">
              <a:latin typeface="Times New Roman"/>
              <a:cs typeface="Times New Roman"/>
            </a:endParaRPr>
          </a:p>
          <a:p>
            <a:pPr>
              <a:spcBef>
                <a:spcPts val="2730"/>
              </a:spcBef>
              <a:buFont typeface="Times New Roman"/>
              <a:buChar char="•"/>
            </a:pPr>
            <a:endParaRPr sz="3450">
              <a:latin typeface="Times New Roman"/>
              <a:cs typeface="Times New Roman"/>
            </a:endParaRPr>
          </a:p>
          <a:p>
            <a:pPr marL="379730" marR="2197735" indent="-311150">
              <a:lnSpc>
                <a:spcPts val="3700"/>
              </a:lnSpc>
              <a:buChar char="•"/>
              <a:tabLst>
                <a:tab pos="395605" algn="l"/>
              </a:tabLst>
            </a:pPr>
            <a:r>
              <a:rPr sz="3350" spc="-90" dirty="0">
                <a:latin typeface="Cambria"/>
                <a:cs typeface="Cambria"/>
              </a:rPr>
              <a:t>Fragments</a:t>
            </a:r>
            <a:r>
              <a:rPr sz="3350" spc="-5" dirty="0">
                <a:latin typeface="Cambria"/>
                <a:cs typeface="Cambria"/>
              </a:rPr>
              <a:t> </a:t>
            </a:r>
            <a:r>
              <a:rPr sz="3350" spc="-110" dirty="0">
                <a:latin typeface="Cambria"/>
                <a:cs typeface="Cambria"/>
              </a:rPr>
              <a:t>are</a:t>
            </a:r>
            <a:r>
              <a:rPr sz="3350" spc="85" dirty="0">
                <a:latin typeface="Cambria"/>
                <a:cs typeface="Cambria"/>
              </a:rPr>
              <a:t> </a:t>
            </a:r>
            <a:r>
              <a:rPr sz="3350" spc="-110" dirty="0">
                <a:latin typeface="Cambria"/>
                <a:cs typeface="Cambria"/>
              </a:rPr>
              <a:t>subjected</a:t>
            </a:r>
            <a:r>
              <a:rPr sz="3350" spc="135" dirty="0">
                <a:latin typeface="Cambria"/>
                <a:cs typeface="Cambria"/>
              </a:rPr>
              <a:t> </a:t>
            </a:r>
            <a:r>
              <a:rPr sz="3350" spc="-90" dirty="0">
                <a:latin typeface="Cambria"/>
                <a:cs typeface="Cambria"/>
              </a:rPr>
              <a:t>to</a:t>
            </a:r>
            <a:r>
              <a:rPr sz="3350" spc="-100" dirty="0">
                <a:latin typeface="Cambria"/>
                <a:cs typeface="Cambria"/>
              </a:rPr>
              <a:t> electrophoresis,</a:t>
            </a:r>
            <a:r>
              <a:rPr sz="3350" spc="-180" dirty="0">
                <a:latin typeface="Cambria"/>
                <a:cs typeface="Cambria"/>
              </a:rPr>
              <a:t> </a:t>
            </a:r>
            <a:r>
              <a:rPr sz="3350" spc="-60" dirty="0">
                <a:latin typeface="Cambria"/>
                <a:cs typeface="Cambria"/>
              </a:rPr>
              <a:t>homo 	</a:t>
            </a:r>
            <a:r>
              <a:rPr sz="3350" spc="-110" dirty="0">
                <a:latin typeface="Cambria"/>
                <a:cs typeface="Cambria"/>
              </a:rPr>
              <a:t>chromatography</a:t>
            </a:r>
            <a:r>
              <a:rPr sz="3350" spc="15" dirty="0">
                <a:latin typeface="Cambria"/>
                <a:cs typeface="Cambria"/>
              </a:rPr>
              <a:t> </a:t>
            </a:r>
            <a:r>
              <a:rPr sz="3350" dirty="0">
                <a:latin typeface="Cambria"/>
                <a:cs typeface="Cambria"/>
              </a:rPr>
              <a:t>is</a:t>
            </a:r>
            <a:r>
              <a:rPr sz="3350" spc="-35" dirty="0">
                <a:latin typeface="Cambria"/>
                <a:cs typeface="Cambria"/>
              </a:rPr>
              <a:t> </a:t>
            </a:r>
            <a:r>
              <a:rPr sz="3350" spc="-55" dirty="0">
                <a:latin typeface="Cambria"/>
                <a:cs typeface="Cambria"/>
              </a:rPr>
              <a:t>performed.</a:t>
            </a:r>
            <a:endParaRPr sz="3350">
              <a:latin typeface="Cambria"/>
              <a:cs typeface="Cambria"/>
            </a:endParaRPr>
          </a:p>
          <a:p>
            <a:pPr>
              <a:spcBef>
                <a:spcPts val="2215"/>
              </a:spcBef>
              <a:buFont typeface="Times New Roman"/>
              <a:buChar char="•"/>
            </a:pPr>
            <a:endParaRPr sz="3350">
              <a:latin typeface="Cambria"/>
              <a:cs typeface="Cambria"/>
            </a:endParaRPr>
          </a:p>
          <a:p>
            <a:pPr marL="391795" marR="17780" indent="-323850">
              <a:lnSpc>
                <a:spcPct val="102899"/>
              </a:lnSpc>
              <a:buChar char="•"/>
              <a:tabLst>
                <a:tab pos="410209" algn="l"/>
                <a:tab pos="4277995" algn="l"/>
              </a:tabLst>
            </a:pPr>
            <a:r>
              <a:rPr sz="3400" spc="-95" dirty="0">
                <a:latin typeface="Cambria"/>
                <a:cs typeface="Cambria"/>
              </a:rPr>
              <a:t>Partial </a:t>
            </a:r>
            <a:r>
              <a:rPr sz="3400" spc="-110" dirty="0">
                <a:latin typeface="Cambria"/>
                <a:cs typeface="Cambria"/>
              </a:rPr>
              <a:t>digests</a:t>
            </a:r>
            <a:r>
              <a:rPr sz="3400" spc="-35" dirty="0">
                <a:latin typeface="Cambria"/>
                <a:cs typeface="Cambria"/>
              </a:rPr>
              <a:t> </a:t>
            </a:r>
            <a:r>
              <a:rPr sz="3400" dirty="0">
                <a:latin typeface="Cambria"/>
                <a:cs typeface="Cambria"/>
              </a:rPr>
              <a:t>of</a:t>
            </a:r>
            <a:r>
              <a:rPr sz="3400" spc="-35" dirty="0">
                <a:latin typeface="Cambria"/>
                <a:cs typeface="Cambria"/>
              </a:rPr>
              <a:t> </a:t>
            </a:r>
            <a:r>
              <a:rPr sz="3400" spc="215" dirty="0">
                <a:latin typeface="Cambria"/>
                <a:cs typeface="Cambria"/>
              </a:rPr>
              <a:t>DNA</a:t>
            </a:r>
            <a:r>
              <a:rPr sz="3400" spc="-170" dirty="0">
                <a:latin typeface="Cambria"/>
                <a:cs typeface="Cambria"/>
              </a:rPr>
              <a:t> </a:t>
            </a:r>
            <a:r>
              <a:rPr sz="3400" spc="-130" dirty="0">
                <a:latin typeface="Cambria"/>
                <a:cs typeface="Cambria"/>
              </a:rPr>
              <a:t>fragment</a:t>
            </a:r>
            <a:r>
              <a:rPr sz="3400" spc="160" dirty="0">
                <a:latin typeface="Cambria"/>
                <a:cs typeface="Cambria"/>
              </a:rPr>
              <a:t> </a:t>
            </a:r>
            <a:r>
              <a:rPr sz="3400" dirty="0">
                <a:latin typeface="Cambria"/>
                <a:cs typeface="Cambria"/>
              </a:rPr>
              <a:t>is</a:t>
            </a:r>
            <a:r>
              <a:rPr sz="3400" spc="-135" dirty="0">
                <a:latin typeface="Cambria"/>
                <a:cs typeface="Cambria"/>
              </a:rPr>
              <a:t> </a:t>
            </a:r>
            <a:r>
              <a:rPr sz="3400" spc="-100" dirty="0">
                <a:latin typeface="Cambria"/>
                <a:cs typeface="Cambria"/>
              </a:rPr>
              <a:t>applied</a:t>
            </a:r>
            <a:r>
              <a:rPr sz="3400" spc="70" dirty="0">
                <a:latin typeface="Cambria"/>
                <a:cs typeface="Cambria"/>
              </a:rPr>
              <a:t> </a:t>
            </a:r>
            <a:r>
              <a:rPr sz="3400" spc="-145" dirty="0">
                <a:latin typeface="Cambria"/>
                <a:cs typeface="Cambria"/>
              </a:rPr>
              <a:t>to</a:t>
            </a:r>
            <a:r>
              <a:rPr sz="3400" spc="-45" dirty="0">
                <a:latin typeface="Cambria"/>
                <a:cs typeface="Cambria"/>
              </a:rPr>
              <a:t> </a:t>
            </a:r>
            <a:r>
              <a:rPr sz="3400" spc="-60" dirty="0">
                <a:latin typeface="Cambria"/>
                <a:cs typeface="Cambria"/>
              </a:rPr>
              <a:t>cellulose</a:t>
            </a:r>
            <a:r>
              <a:rPr sz="3400" spc="60" dirty="0">
                <a:latin typeface="Cambria"/>
                <a:cs typeface="Cambria"/>
              </a:rPr>
              <a:t> </a:t>
            </a:r>
            <a:r>
              <a:rPr sz="3400" spc="-135" dirty="0">
                <a:latin typeface="Cambria"/>
                <a:cs typeface="Cambria"/>
              </a:rPr>
              <a:t>acetate 	</a:t>
            </a:r>
            <a:r>
              <a:rPr sz="3400" spc="-155" dirty="0">
                <a:latin typeface="Cambria"/>
                <a:cs typeface="Cambria"/>
              </a:rPr>
              <a:t>strip</a:t>
            </a:r>
            <a:r>
              <a:rPr sz="3400" spc="-10" dirty="0">
                <a:latin typeface="Cambria"/>
                <a:cs typeface="Cambria"/>
              </a:rPr>
              <a:t> </a:t>
            </a:r>
            <a:r>
              <a:rPr sz="3400" spc="-175" dirty="0">
                <a:latin typeface="Cambria"/>
                <a:cs typeface="Cambria"/>
              </a:rPr>
              <a:t>at</a:t>
            </a:r>
            <a:r>
              <a:rPr sz="3400" spc="20" dirty="0">
                <a:latin typeface="Cambria"/>
                <a:cs typeface="Cambria"/>
              </a:rPr>
              <a:t> </a:t>
            </a:r>
            <a:r>
              <a:rPr sz="3400" spc="60" dirty="0">
                <a:latin typeface="Cambria"/>
                <a:cs typeface="Cambria"/>
              </a:rPr>
              <a:t>pH</a:t>
            </a:r>
            <a:r>
              <a:rPr sz="3400" spc="-185" dirty="0">
                <a:latin typeface="Cambria"/>
                <a:cs typeface="Cambria"/>
              </a:rPr>
              <a:t> </a:t>
            </a:r>
            <a:r>
              <a:rPr sz="3400" dirty="0">
                <a:latin typeface="Cambria"/>
                <a:cs typeface="Cambria"/>
              </a:rPr>
              <a:t>3.5</a:t>
            </a:r>
            <a:r>
              <a:rPr sz="3400" spc="-100" dirty="0">
                <a:latin typeface="Cambria"/>
                <a:cs typeface="Cambria"/>
              </a:rPr>
              <a:t> </a:t>
            </a:r>
            <a:r>
              <a:rPr sz="3400" spc="-10" dirty="0">
                <a:latin typeface="Cambria"/>
                <a:cs typeface="Cambria"/>
              </a:rPr>
              <a:t>buffer.</a:t>
            </a:r>
            <a:r>
              <a:rPr sz="3400" dirty="0">
                <a:latin typeface="Cambria"/>
                <a:cs typeface="Cambria"/>
              </a:rPr>
              <a:t>	</a:t>
            </a:r>
            <a:r>
              <a:rPr sz="3400" spc="-30" dirty="0">
                <a:latin typeface="Cambria"/>
                <a:cs typeface="Cambria"/>
              </a:rPr>
              <a:t>Electric</a:t>
            </a:r>
            <a:r>
              <a:rPr sz="3400" spc="-95" dirty="0">
                <a:latin typeface="Cambria"/>
                <a:cs typeface="Cambria"/>
              </a:rPr>
              <a:t> </a:t>
            </a:r>
            <a:r>
              <a:rPr sz="3400" dirty="0">
                <a:latin typeface="Cambria"/>
                <a:cs typeface="Cambria"/>
              </a:rPr>
              <a:t>field</a:t>
            </a:r>
            <a:r>
              <a:rPr sz="3400" spc="-165" dirty="0">
                <a:latin typeface="Cambria"/>
                <a:cs typeface="Cambria"/>
              </a:rPr>
              <a:t> </a:t>
            </a:r>
            <a:r>
              <a:rPr sz="3400" dirty="0">
                <a:latin typeface="Cambria"/>
                <a:cs typeface="Cambria"/>
              </a:rPr>
              <a:t>is</a:t>
            </a:r>
            <a:r>
              <a:rPr sz="3400" spc="-185" dirty="0">
                <a:latin typeface="Cambria"/>
                <a:cs typeface="Cambria"/>
              </a:rPr>
              <a:t> </a:t>
            </a:r>
            <a:r>
              <a:rPr sz="3400" spc="-114" dirty="0">
                <a:latin typeface="Cambria"/>
                <a:cs typeface="Cambria"/>
              </a:rPr>
              <a:t>applied</a:t>
            </a:r>
            <a:r>
              <a:rPr sz="3400" spc="-60" dirty="0">
                <a:latin typeface="Cambria"/>
                <a:cs typeface="Cambria"/>
              </a:rPr>
              <a:t> </a:t>
            </a:r>
            <a:r>
              <a:rPr sz="3400" spc="-90" dirty="0">
                <a:latin typeface="Cambria"/>
                <a:cs typeface="Cambria"/>
              </a:rPr>
              <a:t>across</a:t>
            </a:r>
            <a:r>
              <a:rPr sz="3400" spc="10" dirty="0">
                <a:latin typeface="Cambria"/>
                <a:cs typeface="Cambria"/>
              </a:rPr>
              <a:t> </a:t>
            </a:r>
            <a:r>
              <a:rPr sz="3400" spc="-135" dirty="0">
                <a:latin typeface="Cambria"/>
                <a:cs typeface="Cambria"/>
              </a:rPr>
              <a:t>the</a:t>
            </a:r>
            <a:r>
              <a:rPr sz="3400" spc="20" dirty="0">
                <a:latin typeface="Cambria"/>
                <a:cs typeface="Cambria"/>
              </a:rPr>
              <a:t> </a:t>
            </a:r>
            <a:r>
              <a:rPr sz="3400" spc="-90" dirty="0">
                <a:latin typeface="Cambria"/>
                <a:cs typeface="Cambria"/>
              </a:rPr>
              <a:t>strip.</a:t>
            </a:r>
            <a:endParaRPr sz="3400">
              <a:latin typeface="Cambria"/>
              <a:cs typeface="Cambria"/>
            </a:endParaRPr>
          </a:p>
        </p:txBody>
      </p:sp>
      <p:pic>
        <p:nvPicPr>
          <p:cNvPr id="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13686" y="741538"/>
            <a:ext cx="11488420" cy="8644674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 marL="335915" marR="91440" indent="-323850">
              <a:lnSpc>
                <a:spcPts val="3450"/>
              </a:lnSpc>
              <a:spcBef>
                <a:spcPts val="450"/>
              </a:spcBef>
              <a:buChar char="•"/>
              <a:tabLst>
                <a:tab pos="348615" algn="l"/>
                <a:tab pos="2179955" algn="l"/>
                <a:tab pos="2730500" algn="l"/>
                <a:tab pos="3729354" algn="l"/>
                <a:tab pos="6868159" algn="l"/>
                <a:tab pos="8018145" algn="l"/>
              </a:tabLst>
            </a:pPr>
            <a:r>
              <a:rPr sz="3100" spc="-70" dirty="0">
                <a:latin typeface="Cambria"/>
                <a:cs typeface="Cambria"/>
              </a:rPr>
              <a:t>Nucleotides</a:t>
            </a:r>
            <a:r>
              <a:rPr sz="3100" spc="30" dirty="0">
                <a:latin typeface="Cambria"/>
                <a:cs typeface="Cambria"/>
              </a:rPr>
              <a:t> </a:t>
            </a:r>
            <a:r>
              <a:rPr sz="3100" spc="-50" dirty="0">
                <a:latin typeface="Cambria"/>
                <a:cs typeface="Cambria"/>
              </a:rPr>
              <a:t>G</a:t>
            </a:r>
            <a:r>
              <a:rPr sz="3100" dirty="0">
                <a:latin typeface="Cambria"/>
                <a:cs typeface="Cambria"/>
              </a:rPr>
              <a:t>	</a:t>
            </a:r>
            <a:r>
              <a:rPr sz="3100" spc="-190" dirty="0">
                <a:latin typeface="Cambria"/>
                <a:cs typeface="Cambria"/>
              </a:rPr>
              <a:t>and</a:t>
            </a:r>
            <a:r>
              <a:rPr sz="3100" spc="15" dirty="0">
                <a:latin typeface="Cambria"/>
                <a:cs typeface="Cambria"/>
              </a:rPr>
              <a:t> </a:t>
            </a:r>
            <a:r>
              <a:rPr sz="3100" spc="-60" dirty="0">
                <a:latin typeface="Cambria"/>
                <a:cs typeface="Cambria"/>
              </a:rPr>
              <a:t>T</a:t>
            </a:r>
            <a:r>
              <a:rPr sz="3100" dirty="0">
                <a:latin typeface="Cambria"/>
                <a:cs typeface="Cambria"/>
              </a:rPr>
              <a:t>	</a:t>
            </a:r>
            <a:r>
              <a:rPr sz="3100" spc="-160" dirty="0">
                <a:latin typeface="Cambria"/>
                <a:cs typeface="Cambria"/>
              </a:rPr>
              <a:t>tend</a:t>
            </a:r>
            <a:r>
              <a:rPr sz="3100" spc="-15" dirty="0">
                <a:latin typeface="Cambria"/>
                <a:cs typeface="Cambria"/>
              </a:rPr>
              <a:t> </a:t>
            </a:r>
            <a:r>
              <a:rPr sz="3100" spc="-65" dirty="0">
                <a:latin typeface="Cambria"/>
                <a:cs typeface="Cambria"/>
              </a:rPr>
              <a:t>to</a:t>
            </a:r>
            <a:r>
              <a:rPr sz="3100" spc="-105" dirty="0">
                <a:latin typeface="Cambria"/>
                <a:cs typeface="Cambria"/>
              </a:rPr>
              <a:t> </a:t>
            </a:r>
            <a:r>
              <a:rPr sz="3100" spc="-60" dirty="0">
                <a:latin typeface="Cambria"/>
                <a:cs typeface="Cambria"/>
              </a:rPr>
              <a:t>have</a:t>
            </a:r>
            <a:r>
              <a:rPr sz="3100" spc="-114" dirty="0">
                <a:latin typeface="Cambria"/>
                <a:cs typeface="Cambria"/>
              </a:rPr>
              <a:t> </a:t>
            </a:r>
            <a:r>
              <a:rPr sz="3100" spc="-70" dirty="0">
                <a:latin typeface="Cambria"/>
                <a:cs typeface="Cambria"/>
              </a:rPr>
              <a:t>negative</a:t>
            </a:r>
            <a:r>
              <a:rPr sz="3100" spc="35" dirty="0">
                <a:latin typeface="Cambria"/>
                <a:cs typeface="Cambria"/>
              </a:rPr>
              <a:t> </a:t>
            </a:r>
            <a:r>
              <a:rPr sz="3100" spc="-110" dirty="0">
                <a:latin typeface="Cambria"/>
                <a:cs typeface="Cambria"/>
              </a:rPr>
              <a:t>charges</a:t>
            </a:r>
            <a:r>
              <a:rPr sz="3100" spc="165" dirty="0">
                <a:latin typeface="Cambria"/>
                <a:cs typeface="Cambria"/>
              </a:rPr>
              <a:t> </a:t>
            </a:r>
            <a:r>
              <a:rPr sz="3100" spc="-125" dirty="0">
                <a:latin typeface="Cambria"/>
                <a:cs typeface="Cambria"/>
              </a:rPr>
              <a:t>at</a:t>
            </a:r>
            <a:r>
              <a:rPr sz="3100" spc="-50" dirty="0">
                <a:latin typeface="Cambria"/>
                <a:cs typeface="Cambria"/>
              </a:rPr>
              <a:t> </a:t>
            </a:r>
            <a:r>
              <a:rPr sz="3100" spc="-85" dirty="0">
                <a:latin typeface="Cambria"/>
                <a:cs typeface="Cambria"/>
              </a:rPr>
              <a:t>this</a:t>
            </a:r>
            <a:r>
              <a:rPr sz="3100" spc="-55" dirty="0">
                <a:latin typeface="Cambria"/>
                <a:cs typeface="Cambria"/>
              </a:rPr>
              <a:t> </a:t>
            </a:r>
            <a:r>
              <a:rPr sz="3100" spc="70" dirty="0">
                <a:latin typeface="Cambria"/>
                <a:cs typeface="Cambria"/>
              </a:rPr>
              <a:t>pH</a:t>
            </a:r>
            <a:r>
              <a:rPr sz="3100" spc="-45" dirty="0">
                <a:latin typeface="Cambria"/>
                <a:cs typeface="Cambria"/>
              </a:rPr>
              <a:t> </a:t>
            </a:r>
            <a:r>
              <a:rPr sz="3100" spc="-160" dirty="0">
                <a:latin typeface="Cambria"/>
                <a:cs typeface="Cambria"/>
              </a:rPr>
              <a:t>with</a:t>
            </a:r>
            <a:r>
              <a:rPr sz="3100" spc="-275" dirty="0">
                <a:latin typeface="Cambria"/>
                <a:cs typeface="Cambria"/>
              </a:rPr>
              <a:t> </a:t>
            </a:r>
            <a:r>
              <a:rPr sz="3100" spc="110" dirty="0">
                <a:latin typeface="Cambria"/>
                <a:cs typeface="Cambria"/>
              </a:rPr>
              <a:t>T&gt; 	</a:t>
            </a:r>
            <a:r>
              <a:rPr sz="3100" spc="105" dirty="0">
                <a:latin typeface="Cambria"/>
                <a:cs typeface="Cambria"/>
              </a:rPr>
              <a:t>G;</a:t>
            </a:r>
            <a:r>
              <a:rPr sz="3100" spc="5" dirty="0">
                <a:latin typeface="Cambria"/>
                <a:cs typeface="Cambria"/>
              </a:rPr>
              <a:t> </a:t>
            </a:r>
            <a:r>
              <a:rPr sz="3100" spc="155" dirty="0">
                <a:latin typeface="Cambria"/>
                <a:cs typeface="Cambria"/>
              </a:rPr>
              <a:t>A</a:t>
            </a:r>
            <a:r>
              <a:rPr sz="3100" spc="-190" dirty="0">
                <a:latin typeface="Cambria"/>
                <a:cs typeface="Cambria"/>
              </a:rPr>
              <a:t> </a:t>
            </a:r>
            <a:r>
              <a:rPr sz="3100" spc="-130" dirty="0">
                <a:latin typeface="Cambria"/>
                <a:cs typeface="Cambria"/>
              </a:rPr>
              <a:t>and</a:t>
            </a:r>
            <a:r>
              <a:rPr sz="3100" dirty="0">
                <a:latin typeface="Cambria"/>
                <a:cs typeface="Cambria"/>
              </a:rPr>
              <a:t> </a:t>
            </a:r>
            <a:r>
              <a:rPr sz="3100" spc="-50" dirty="0">
                <a:latin typeface="Cambria"/>
                <a:cs typeface="Cambria"/>
              </a:rPr>
              <a:t>C</a:t>
            </a:r>
            <a:r>
              <a:rPr sz="3100" dirty="0">
                <a:latin typeface="Cambria"/>
                <a:cs typeface="Cambria"/>
              </a:rPr>
              <a:t>	</a:t>
            </a:r>
            <a:r>
              <a:rPr sz="3100" spc="-160" dirty="0">
                <a:latin typeface="Cambria"/>
                <a:cs typeface="Cambria"/>
              </a:rPr>
              <a:t>tend</a:t>
            </a:r>
            <a:r>
              <a:rPr sz="3100" spc="-15" dirty="0">
                <a:latin typeface="Cambria"/>
                <a:cs typeface="Cambria"/>
              </a:rPr>
              <a:t> </a:t>
            </a:r>
            <a:r>
              <a:rPr sz="3100" spc="-65" dirty="0">
                <a:latin typeface="Cambria"/>
                <a:cs typeface="Cambria"/>
              </a:rPr>
              <a:t>to</a:t>
            </a:r>
            <a:r>
              <a:rPr sz="3100" spc="-105" dirty="0">
                <a:latin typeface="Cambria"/>
                <a:cs typeface="Cambria"/>
              </a:rPr>
              <a:t> </a:t>
            </a:r>
            <a:r>
              <a:rPr sz="3100" spc="-55" dirty="0">
                <a:latin typeface="Cambria"/>
                <a:cs typeface="Cambria"/>
              </a:rPr>
              <a:t>have</a:t>
            </a:r>
            <a:r>
              <a:rPr sz="3100" spc="-120" dirty="0">
                <a:latin typeface="Cambria"/>
                <a:cs typeface="Cambria"/>
              </a:rPr>
              <a:t> </a:t>
            </a:r>
            <a:r>
              <a:rPr sz="3100" spc="-65" dirty="0">
                <a:latin typeface="Cambria"/>
                <a:cs typeface="Cambria"/>
              </a:rPr>
              <a:t>positive</a:t>
            </a:r>
            <a:r>
              <a:rPr sz="3100" spc="30" dirty="0">
                <a:latin typeface="Cambria"/>
                <a:cs typeface="Cambria"/>
              </a:rPr>
              <a:t> </a:t>
            </a:r>
            <a:r>
              <a:rPr sz="3100" spc="-10" dirty="0">
                <a:latin typeface="Cambria"/>
                <a:cs typeface="Cambria"/>
              </a:rPr>
              <a:t>charges</a:t>
            </a:r>
            <a:r>
              <a:rPr sz="3100" dirty="0">
                <a:latin typeface="Cambria"/>
                <a:cs typeface="Cambria"/>
              </a:rPr>
              <a:t>	</a:t>
            </a:r>
            <a:r>
              <a:rPr sz="3100" spc="-135" dirty="0">
                <a:latin typeface="Cambria"/>
                <a:cs typeface="Cambria"/>
              </a:rPr>
              <a:t>with</a:t>
            </a:r>
            <a:r>
              <a:rPr sz="3100" spc="-35" dirty="0">
                <a:latin typeface="Cambria"/>
                <a:cs typeface="Cambria"/>
              </a:rPr>
              <a:t> </a:t>
            </a:r>
            <a:r>
              <a:rPr sz="3100" spc="-50" dirty="0">
                <a:latin typeface="Cambria"/>
                <a:cs typeface="Cambria"/>
              </a:rPr>
              <a:t>C</a:t>
            </a:r>
            <a:r>
              <a:rPr sz="3100" dirty="0">
                <a:latin typeface="Cambria"/>
                <a:cs typeface="Cambria"/>
              </a:rPr>
              <a:t>	&gt;</a:t>
            </a:r>
            <a:r>
              <a:rPr sz="3100" spc="-130" dirty="0">
                <a:latin typeface="Cambria"/>
                <a:cs typeface="Cambria"/>
              </a:rPr>
              <a:t> </a:t>
            </a:r>
            <a:r>
              <a:rPr sz="3100" spc="-25" dirty="0">
                <a:latin typeface="Cambria"/>
                <a:cs typeface="Cambria"/>
              </a:rPr>
              <a:t>A.</a:t>
            </a:r>
            <a:endParaRPr sz="3100">
              <a:latin typeface="Cambria"/>
              <a:cs typeface="Cambria"/>
            </a:endParaRPr>
          </a:p>
          <a:p>
            <a:pPr>
              <a:spcBef>
                <a:spcPts val="2705"/>
              </a:spcBef>
              <a:buFont typeface="Cambria"/>
              <a:buChar char="•"/>
            </a:pPr>
            <a:endParaRPr sz="3100">
              <a:latin typeface="Cambria"/>
              <a:cs typeface="Cambria"/>
            </a:endParaRPr>
          </a:p>
          <a:p>
            <a:pPr marL="335280" marR="251460" indent="-323215">
              <a:lnSpc>
                <a:spcPts val="3400"/>
              </a:lnSpc>
              <a:buChar char="•"/>
              <a:tabLst>
                <a:tab pos="351155" algn="l"/>
                <a:tab pos="5832475" algn="l"/>
                <a:tab pos="6766559" algn="l"/>
              </a:tabLst>
            </a:pPr>
            <a:r>
              <a:rPr sz="3050" spc="-70" dirty="0">
                <a:latin typeface="Cambria"/>
                <a:cs typeface="Cambria"/>
              </a:rPr>
              <a:t>Fragments</a:t>
            </a:r>
            <a:r>
              <a:rPr sz="3050" spc="70" dirty="0">
                <a:latin typeface="Cambria"/>
                <a:cs typeface="Cambria"/>
              </a:rPr>
              <a:t> </a:t>
            </a:r>
            <a:r>
              <a:rPr sz="3050" spc="-130" dirty="0">
                <a:latin typeface="Cambria"/>
                <a:cs typeface="Cambria"/>
              </a:rPr>
              <a:t>shorter</a:t>
            </a:r>
            <a:r>
              <a:rPr sz="3050" spc="-35" dirty="0">
                <a:latin typeface="Cambria"/>
                <a:cs typeface="Cambria"/>
              </a:rPr>
              <a:t> </a:t>
            </a:r>
            <a:r>
              <a:rPr sz="3050" dirty="0">
                <a:latin typeface="Cambria"/>
                <a:cs typeface="Cambria"/>
              </a:rPr>
              <a:t>by</a:t>
            </a:r>
            <a:r>
              <a:rPr sz="3050" spc="145" dirty="0">
                <a:latin typeface="Cambria"/>
                <a:cs typeface="Cambria"/>
              </a:rPr>
              <a:t> </a:t>
            </a:r>
            <a:r>
              <a:rPr sz="3050" spc="-110" dirty="0">
                <a:latin typeface="Cambria"/>
                <a:cs typeface="Cambria"/>
              </a:rPr>
              <a:t>virtue</a:t>
            </a:r>
            <a:r>
              <a:rPr sz="3050" spc="-5" dirty="0">
                <a:latin typeface="Cambria"/>
                <a:cs typeface="Cambria"/>
              </a:rPr>
              <a:t> </a:t>
            </a:r>
            <a:r>
              <a:rPr sz="3050" dirty="0">
                <a:latin typeface="Cambria"/>
                <a:cs typeface="Cambria"/>
              </a:rPr>
              <a:t>of</a:t>
            </a:r>
            <a:r>
              <a:rPr sz="3050" spc="40" dirty="0">
                <a:latin typeface="Cambria"/>
                <a:cs typeface="Cambria"/>
              </a:rPr>
              <a:t> </a:t>
            </a:r>
            <a:r>
              <a:rPr sz="3050" dirty="0">
                <a:latin typeface="Cambria"/>
                <a:cs typeface="Cambria"/>
              </a:rPr>
              <a:t>loss</a:t>
            </a:r>
            <a:r>
              <a:rPr sz="3050" spc="15" dirty="0">
                <a:latin typeface="Cambria"/>
                <a:cs typeface="Cambria"/>
              </a:rPr>
              <a:t> </a:t>
            </a:r>
            <a:r>
              <a:rPr sz="3050" dirty="0">
                <a:latin typeface="Cambria"/>
                <a:cs typeface="Cambria"/>
              </a:rPr>
              <a:t>of</a:t>
            </a:r>
            <a:r>
              <a:rPr sz="3050" spc="-50" dirty="0">
                <a:latin typeface="Cambria"/>
                <a:cs typeface="Cambria"/>
              </a:rPr>
              <a:t> T</a:t>
            </a:r>
            <a:r>
              <a:rPr sz="3050" dirty="0">
                <a:latin typeface="Cambria"/>
                <a:cs typeface="Cambria"/>
              </a:rPr>
              <a:t>	will</a:t>
            </a:r>
            <a:r>
              <a:rPr sz="3050" spc="-95" dirty="0">
                <a:latin typeface="Cambria"/>
                <a:cs typeface="Cambria"/>
              </a:rPr>
              <a:t> </a:t>
            </a:r>
            <a:r>
              <a:rPr sz="3050" spc="-10" dirty="0">
                <a:latin typeface="Cambria"/>
                <a:cs typeface="Cambria"/>
              </a:rPr>
              <a:t>move</a:t>
            </a:r>
            <a:r>
              <a:rPr sz="3050" spc="-125" dirty="0">
                <a:latin typeface="Cambria"/>
                <a:cs typeface="Cambria"/>
              </a:rPr>
              <a:t> </a:t>
            </a:r>
            <a:r>
              <a:rPr sz="3050" spc="-90" dirty="0">
                <a:latin typeface="Cambria"/>
                <a:cs typeface="Cambria"/>
              </a:rPr>
              <a:t>more</a:t>
            </a:r>
            <a:r>
              <a:rPr sz="3050" spc="-55" dirty="0">
                <a:latin typeface="Cambria"/>
                <a:cs typeface="Cambria"/>
              </a:rPr>
              <a:t> </a:t>
            </a:r>
            <a:r>
              <a:rPr sz="3050" spc="-10" dirty="0">
                <a:latin typeface="Cambria"/>
                <a:cs typeface="Cambria"/>
              </a:rPr>
              <a:t>slowly 	</a:t>
            </a:r>
            <a:r>
              <a:rPr sz="3050" spc="-114" dirty="0">
                <a:latin typeface="Cambria"/>
                <a:cs typeface="Cambria"/>
              </a:rPr>
              <a:t>towards</a:t>
            </a:r>
            <a:r>
              <a:rPr sz="3050" spc="-65" dirty="0">
                <a:latin typeface="Cambria"/>
                <a:cs typeface="Cambria"/>
              </a:rPr>
              <a:t> </a:t>
            </a:r>
            <a:r>
              <a:rPr sz="3050" spc="-55" dirty="0">
                <a:latin typeface="Cambria"/>
                <a:cs typeface="Cambria"/>
              </a:rPr>
              <a:t>the</a:t>
            </a:r>
            <a:r>
              <a:rPr sz="3050" spc="-90" dirty="0">
                <a:latin typeface="Cambria"/>
                <a:cs typeface="Cambria"/>
              </a:rPr>
              <a:t> </a:t>
            </a:r>
            <a:r>
              <a:rPr sz="3050" spc="-110" dirty="0">
                <a:latin typeface="Cambria"/>
                <a:cs typeface="Cambria"/>
              </a:rPr>
              <a:t>anode</a:t>
            </a:r>
            <a:r>
              <a:rPr sz="3050" spc="-60" dirty="0">
                <a:latin typeface="Cambria"/>
                <a:cs typeface="Cambria"/>
              </a:rPr>
              <a:t> </a:t>
            </a:r>
            <a:r>
              <a:rPr sz="3050" dirty="0">
                <a:latin typeface="Cambria"/>
                <a:cs typeface="Cambria"/>
              </a:rPr>
              <a:t>pole</a:t>
            </a:r>
            <a:r>
              <a:rPr sz="3050" spc="-45" dirty="0">
                <a:latin typeface="Cambria"/>
                <a:cs typeface="Cambria"/>
              </a:rPr>
              <a:t> </a:t>
            </a:r>
            <a:r>
              <a:rPr sz="3050" spc="-30" dirty="0">
                <a:latin typeface="Cambria"/>
                <a:cs typeface="Cambria"/>
              </a:rPr>
              <a:t>since</a:t>
            </a:r>
            <a:r>
              <a:rPr sz="3050" spc="-15" dirty="0">
                <a:latin typeface="Cambria"/>
                <a:cs typeface="Cambria"/>
              </a:rPr>
              <a:t> </a:t>
            </a:r>
            <a:r>
              <a:rPr sz="3050" spc="-20" dirty="0">
                <a:latin typeface="Cambria"/>
                <a:cs typeface="Cambria"/>
              </a:rPr>
              <a:t>they</a:t>
            </a:r>
            <a:r>
              <a:rPr sz="3050" dirty="0">
                <a:latin typeface="Cambria"/>
                <a:cs typeface="Cambria"/>
              </a:rPr>
              <a:t>	</a:t>
            </a:r>
            <a:r>
              <a:rPr sz="3050" spc="-40" dirty="0">
                <a:latin typeface="Cambria"/>
                <a:cs typeface="Cambria"/>
              </a:rPr>
              <a:t>lost</a:t>
            </a:r>
            <a:r>
              <a:rPr sz="3050" spc="15" dirty="0">
                <a:latin typeface="Cambria"/>
                <a:cs typeface="Cambria"/>
              </a:rPr>
              <a:t> </a:t>
            </a:r>
            <a:r>
              <a:rPr sz="3050" spc="-75" dirty="0">
                <a:latin typeface="Cambria"/>
                <a:cs typeface="Cambria"/>
              </a:rPr>
              <a:t>some</a:t>
            </a:r>
            <a:r>
              <a:rPr sz="3050" spc="-45" dirty="0">
                <a:latin typeface="Cambria"/>
                <a:cs typeface="Cambria"/>
              </a:rPr>
              <a:t> </a:t>
            </a:r>
            <a:r>
              <a:rPr sz="3050" dirty="0">
                <a:latin typeface="Cambria"/>
                <a:cs typeface="Cambria"/>
              </a:rPr>
              <a:t>of</a:t>
            </a:r>
            <a:r>
              <a:rPr sz="3050" spc="-60" dirty="0">
                <a:latin typeface="Cambria"/>
                <a:cs typeface="Cambria"/>
              </a:rPr>
              <a:t> </a:t>
            </a:r>
            <a:r>
              <a:rPr sz="3050" spc="-50" dirty="0">
                <a:latin typeface="Cambria"/>
                <a:cs typeface="Cambria"/>
              </a:rPr>
              <a:t>the</a:t>
            </a:r>
            <a:r>
              <a:rPr sz="3050" spc="-75" dirty="0">
                <a:latin typeface="Cambria"/>
                <a:cs typeface="Cambria"/>
              </a:rPr>
              <a:t> </a:t>
            </a:r>
            <a:r>
              <a:rPr sz="3050" spc="-110" dirty="0">
                <a:latin typeface="Cambria"/>
                <a:cs typeface="Cambria"/>
              </a:rPr>
              <a:t>attracting</a:t>
            </a:r>
            <a:r>
              <a:rPr sz="3050" spc="10" dirty="0">
                <a:latin typeface="Cambria"/>
                <a:cs typeface="Cambria"/>
              </a:rPr>
              <a:t> </a:t>
            </a:r>
            <a:r>
              <a:rPr sz="3050" spc="-110" dirty="0">
                <a:latin typeface="Cambria"/>
                <a:cs typeface="Cambria"/>
              </a:rPr>
              <a:t>cathode 	</a:t>
            </a:r>
            <a:r>
              <a:rPr sz="3050" spc="-75" dirty="0">
                <a:latin typeface="Cambria"/>
                <a:cs typeface="Cambria"/>
              </a:rPr>
              <a:t>charge</a:t>
            </a:r>
            <a:r>
              <a:rPr sz="3050" spc="-20" dirty="0">
                <a:latin typeface="Cambria"/>
                <a:cs typeface="Cambria"/>
              </a:rPr>
              <a:t> </a:t>
            </a:r>
            <a:r>
              <a:rPr sz="3050" spc="-70" dirty="0">
                <a:latin typeface="Cambria"/>
                <a:cs typeface="Cambria"/>
              </a:rPr>
              <a:t>and</a:t>
            </a:r>
            <a:r>
              <a:rPr sz="3050" spc="-45" dirty="0">
                <a:latin typeface="Cambria"/>
                <a:cs typeface="Cambria"/>
              </a:rPr>
              <a:t> </a:t>
            </a:r>
            <a:r>
              <a:rPr sz="3050" dirty="0">
                <a:latin typeface="Cambria"/>
                <a:cs typeface="Cambria"/>
              </a:rPr>
              <a:t>so</a:t>
            </a:r>
            <a:r>
              <a:rPr sz="3050" spc="-170" dirty="0">
                <a:latin typeface="Cambria"/>
                <a:cs typeface="Cambria"/>
              </a:rPr>
              <a:t> </a:t>
            </a:r>
            <a:r>
              <a:rPr sz="3050" spc="-25" dirty="0">
                <a:latin typeface="Cambria"/>
                <a:cs typeface="Cambria"/>
              </a:rPr>
              <a:t>on.</a:t>
            </a:r>
            <a:endParaRPr sz="3050">
              <a:latin typeface="Cambria"/>
              <a:cs typeface="Cambria"/>
            </a:endParaRPr>
          </a:p>
          <a:p>
            <a:pPr>
              <a:spcBef>
                <a:spcPts val="2825"/>
              </a:spcBef>
              <a:buFont typeface="Cambria"/>
              <a:buChar char="•"/>
            </a:pPr>
            <a:endParaRPr sz="3050">
              <a:latin typeface="Cambria"/>
              <a:cs typeface="Cambria"/>
            </a:endParaRPr>
          </a:p>
          <a:p>
            <a:pPr marL="351790" marR="481330" indent="-333375">
              <a:lnSpc>
                <a:spcPts val="3400"/>
              </a:lnSpc>
              <a:buChar char="•"/>
              <a:tabLst>
                <a:tab pos="368935" algn="l"/>
              </a:tabLst>
            </a:pPr>
            <a:r>
              <a:rPr sz="3200" spc="-10" dirty="0">
                <a:latin typeface="Times New Roman"/>
                <a:cs typeface="Times New Roman"/>
              </a:rPr>
              <a:t>Result</a:t>
            </a:r>
            <a:r>
              <a:rPr sz="3200" spc="-15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is</a:t>
            </a:r>
            <a:r>
              <a:rPr sz="3200" spc="-18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that</a:t>
            </a:r>
            <a:r>
              <a:rPr sz="3200" spc="-5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loss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of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spc="95" dirty="0">
                <a:latin typeface="Times New Roman"/>
                <a:cs typeface="Times New Roman"/>
              </a:rPr>
              <a:t>T</a:t>
            </a:r>
            <a:r>
              <a:rPr sz="3200" spc="-20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or</a:t>
            </a:r>
            <a:r>
              <a:rPr sz="3200" spc="-19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G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spc="-65" dirty="0">
                <a:latin typeface="Times New Roman"/>
                <a:cs typeface="Times New Roman"/>
              </a:rPr>
              <a:t>causes</a:t>
            </a:r>
            <a:r>
              <a:rPr sz="3200" spc="-1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spc="-45" dirty="0">
                <a:latin typeface="Times New Roman"/>
                <a:cs typeface="Times New Roman"/>
              </a:rPr>
              <a:t>mobility</a:t>
            </a:r>
            <a:r>
              <a:rPr sz="3200" spc="4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shift</a:t>
            </a:r>
            <a:r>
              <a:rPr sz="3200" spc="-15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towards</a:t>
            </a:r>
            <a:r>
              <a:rPr sz="3200" spc="-30" dirty="0">
                <a:latin typeface="Times New Roman"/>
                <a:cs typeface="Times New Roman"/>
              </a:rPr>
              <a:t> </a:t>
            </a:r>
            <a:r>
              <a:rPr sz="3200" spc="-65" dirty="0">
                <a:latin typeface="Times New Roman"/>
                <a:cs typeface="Times New Roman"/>
              </a:rPr>
              <a:t>the</a:t>
            </a:r>
            <a:r>
              <a:rPr sz="3200" spc="-22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left, 	</a:t>
            </a:r>
            <a:r>
              <a:rPr sz="3200" spc="-30" dirty="0">
                <a:latin typeface="Times New Roman"/>
                <a:cs typeface="Times New Roman"/>
              </a:rPr>
              <a:t>while</a:t>
            </a:r>
            <a:r>
              <a:rPr sz="3200" spc="-17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loss</a:t>
            </a:r>
            <a:r>
              <a:rPr sz="3200" spc="-120" dirty="0">
                <a:latin typeface="Times New Roman"/>
                <a:cs typeface="Times New Roman"/>
              </a:rPr>
              <a:t> </a:t>
            </a:r>
            <a:r>
              <a:rPr sz="3200" spc="-90" dirty="0">
                <a:latin typeface="Times New Roman"/>
                <a:cs typeface="Times New Roman"/>
              </a:rPr>
              <a:t>of</a:t>
            </a:r>
            <a:r>
              <a:rPr sz="3200" spc="-105" dirty="0">
                <a:latin typeface="Times New Roman"/>
                <a:cs typeface="Times New Roman"/>
              </a:rPr>
              <a:t> </a:t>
            </a:r>
            <a:r>
              <a:rPr sz="3200" spc="-100" dirty="0">
                <a:latin typeface="Times New Roman"/>
                <a:cs typeface="Times New Roman"/>
              </a:rPr>
              <a:t>A</a:t>
            </a:r>
            <a:r>
              <a:rPr sz="3200" spc="-2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or</a:t>
            </a:r>
            <a:r>
              <a:rPr sz="3200" spc="-18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C</a:t>
            </a:r>
            <a:r>
              <a:rPr sz="3200" spc="-105" dirty="0">
                <a:latin typeface="Times New Roman"/>
                <a:cs typeface="Times New Roman"/>
              </a:rPr>
              <a:t> </a:t>
            </a:r>
            <a:r>
              <a:rPr sz="3200" spc="-40" dirty="0">
                <a:latin typeface="Times New Roman"/>
                <a:cs typeface="Times New Roman"/>
              </a:rPr>
              <a:t>causes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</a:t>
            </a:r>
            <a:r>
              <a:rPr sz="3200" spc="-55" dirty="0">
                <a:latin typeface="Times New Roman"/>
                <a:cs typeface="Times New Roman"/>
              </a:rPr>
              <a:t> </a:t>
            </a:r>
            <a:r>
              <a:rPr sz="3200" spc="-45" dirty="0">
                <a:latin typeface="Times New Roman"/>
                <a:cs typeface="Times New Roman"/>
              </a:rPr>
              <a:t>mobility</a:t>
            </a:r>
            <a:r>
              <a:rPr sz="3200" spc="7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shift</a:t>
            </a:r>
            <a:r>
              <a:rPr sz="3200" spc="-3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to</a:t>
            </a:r>
            <a:r>
              <a:rPr sz="3200" spc="-130" dirty="0">
                <a:latin typeface="Times New Roman"/>
                <a:cs typeface="Times New Roman"/>
              </a:rPr>
              <a:t> </a:t>
            </a:r>
            <a:r>
              <a:rPr sz="3200" spc="-65" dirty="0">
                <a:latin typeface="Times New Roman"/>
                <a:cs typeface="Times New Roman"/>
              </a:rPr>
              <a:t>the</a:t>
            </a:r>
            <a:r>
              <a:rPr sz="3200" spc="-45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right.</a:t>
            </a:r>
            <a:endParaRPr sz="3200">
              <a:latin typeface="Times New Roman"/>
              <a:cs typeface="Times New Roman"/>
            </a:endParaRPr>
          </a:p>
          <a:p>
            <a:pPr>
              <a:spcBef>
                <a:spcPts val="2340"/>
              </a:spcBef>
              <a:buFont typeface="Cambria"/>
              <a:buChar char="•"/>
            </a:pPr>
            <a:endParaRPr sz="3200">
              <a:latin typeface="Times New Roman"/>
              <a:cs typeface="Times New Roman"/>
            </a:endParaRPr>
          </a:p>
          <a:p>
            <a:pPr marL="352425" indent="-332740">
              <a:lnSpc>
                <a:spcPts val="3510"/>
              </a:lnSpc>
              <a:buChar char="•"/>
              <a:tabLst>
                <a:tab pos="352425" algn="l"/>
              </a:tabLst>
            </a:pPr>
            <a:r>
              <a:rPr sz="3100" dirty="0">
                <a:latin typeface="Times New Roman"/>
                <a:cs typeface="Times New Roman"/>
              </a:rPr>
              <a:t>Fragments</a:t>
            </a:r>
            <a:r>
              <a:rPr sz="3100" spc="70" dirty="0">
                <a:latin typeface="Times New Roman"/>
                <a:cs typeface="Times New Roman"/>
              </a:rPr>
              <a:t> </a:t>
            </a:r>
            <a:r>
              <a:rPr sz="3100" dirty="0">
                <a:latin typeface="Times New Roman"/>
                <a:cs typeface="Times New Roman"/>
              </a:rPr>
              <a:t>are</a:t>
            </a:r>
            <a:r>
              <a:rPr sz="3100" spc="-185" dirty="0">
                <a:latin typeface="Times New Roman"/>
                <a:cs typeface="Times New Roman"/>
              </a:rPr>
              <a:t> </a:t>
            </a:r>
            <a:r>
              <a:rPr sz="3100" dirty="0">
                <a:latin typeface="Times New Roman"/>
                <a:cs typeface="Times New Roman"/>
              </a:rPr>
              <a:t>found</a:t>
            </a:r>
            <a:r>
              <a:rPr sz="3100" spc="75" dirty="0">
                <a:latin typeface="Times New Roman"/>
                <a:cs typeface="Times New Roman"/>
              </a:rPr>
              <a:t> </a:t>
            </a:r>
            <a:r>
              <a:rPr sz="3100" dirty="0">
                <a:latin typeface="Times New Roman"/>
                <a:cs typeface="Times New Roman"/>
              </a:rPr>
              <a:t>by</a:t>
            </a:r>
            <a:r>
              <a:rPr sz="3100" spc="45" dirty="0">
                <a:latin typeface="Times New Roman"/>
                <a:cs typeface="Times New Roman"/>
              </a:rPr>
              <a:t> </a:t>
            </a:r>
            <a:r>
              <a:rPr sz="3100" dirty="0">
                <a:latin typeface="Times New Roman"/>
                <a:cs typeface="Times New Roman"/>
              </a:rPr>
              <a:t>means</a:t>
            </a:r>
            <a:r>
              <a:rPr sz="3100" spc="65" dirty="0">
                <a:latin typeface="Times New Roman"/>
                <a:cs typeface="Times New Roman"/>
              </a:rPr>
              <a:t> </a:t>
            </a:r>
            <a:r>
              <a:rPr sz="3100" dirty="0">
                <a:latin typeface="Times New Roman"/>
                <a:cs typeface="Times New Roman"/>
              </a:rPr>
              <a:t>of</a:t>
            </a:r>
            <a:r>
              <a:rPr sz="3100" spc="80" dirty="0">
                <a:latin typeface="Times New Roman"/>
                <a:cs typeface="Times New Roman"/>
              </a:rPr>
              <a:t> </a:t>
            </a:r>
            <a:r>
              <a:rPr sz="3100" dirty="0">
                <a:latin typeface="Times New Roman"/>
                <a:cs typeface="Times New Roman"/>
              </a:rPr>
              <a:t>autoradiographic</a:t>
            </a:r>
            <a:r>
              <a:rPr sz="3100" spc="-185" dirty="0">
                <a:latin typeface="Times New Roman"/>
                <a:cs typeface="Times New Roman"/>
              </a:rPr>
              <a:t> </a:t>
            </a:r>
            <a:r>
              <a:rPr sz="3100" dirty="0">
                <a:latin typeface="Times New Roman"/>
                <a:cs typeface="Times New Roman"/>
              </a:rPr>
              <a:t>detection</a:t>
            </a:r>
            <a:r>
              <a:rPr sz="3100" spc="145" dirty="0">
                <a:latin typeface="Times New Roman"/>
                <a:cs typeface="Times New Roman"/>
              </a:rPr>
              <a:t> </a:t>
            </a:r>
            <a:r>
              <a:rPr sz="3100" spc="-25" dirty="0">
                <a:latin typeface="Times New Roman"/>
                <a:cs typeface="Times New Roman"/>
              </a:rPr>
              <a:t>of</a:t>
            </a:r>
            <a:endParaRPr sz="3100">
              <a:latin typeface="Times New Roman"/>
              <a:cs typeface="Times New Roman"/>
            </a:endParaRPr>
          </a:p>
          <a:p>
            <a:pPr marL="359410">
              <a:lnSpc>
                <a:spcPts val="3629"/>
              </a:lnSpc>
            </a:pPr>
            <a:r>
              <a:rPr sz="3200" spc="-25" dirty="0">
                <a:latin typeface="Times New Roman"/>
                <a:cs typeface="Times New Roman"/>
              </a:rPr>
              <a:t>locations</a:t>
            </a:r>
            <a:r>
              <a:rPr sz="3200" spc="-15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of</a:t>
            </a:r>
            <a:r>
              <a:rPr sz="3200" spc="-35" dirty="0">
                <a:latin typeface="Times New Roman"/>
                <a:cs typeface="Times New Roman"/>
              </a:rPr>
              <a:t> </a:t>
            </a:r>
            <a:r>
              <a:rPr sz="3200" spc="-40" dirty="0">
                <a:latin typeface="Times New Roman"/>
                <a:cs typeface="Times New Roman"/>
              </a:rPr>
              <a:t>radioactivity</a:t>
            </a:r>
            <a:r>
              <a:rPr sz="3200" spc="30" dirty="0">
                <a:latin typeface="Times New Roman"/>
                <a:cs typeface="Times New Roman"/>
              </a:rPr>
              <a:t> </a:t>
            </a:r>
            <a:r>
              <a:rPr sz="3200" spc="-30" dirty="0">
                <a:latin typeface="Times New Roman"/>
                <a:cs typeface="Times New Roman"/>
              </a:rPr>
              <a:t>in</a:t>
            </a:r>
            <a:r>
              <a:rPr sz="3200" spc="-17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form</a:t>
            </a:r>
            <a:r>
              <a:rPr sz="3200" spc="-1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of</a:t>
            </a:r>
            <a:r>
              <a:rPr sz="3200" spc="-90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dark</a:t>
            </a:r>
            <a:r>
              <a:rPr sz="3200" spc="-18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spot.</a:t>
            </a:r>
            <a:endParaRPr sz="3200">
              <a:latin typeface="Times New Roman"/>
              <a:cs typeface="Times New Roman"/>
            </a:endParaRPr>
          </a:p>
          <a:p>
            <a:pPr>
              <a:spcBef>
                <a:spcPts val="2760"/>
              </a:spcBef>
            </a:pPr>
            <a:endParaRPr sz="3200">
              <a:latin typeface="Times New Roman"/>
              <a:cs typeface="Times New Roman"/>
            </a:endParaRPr>
          </a:p>
          <a:p>
            <a:pPr marL="342900" marR="5080" indent="-324485" algn="just">
              <a:lnSpc>
                <a:spcPts val="3400"/>
              </a:lnSpc>
              <a:buChar char="•"/>
              <a:tabLst>
                <a:tab pos="342900" algn="l"/>
                <a:tab pos="354330" algn="l"/>
              </a:tabLst>
            </a:pPr>
            <a:r>
              <a:rPr sz="3200" dirty="0">
                <a:latin typeface="Times New Roman"/>
                <a:cs typeface="Times New Roman"/>
              </a:rPr>
              <a:t>	A</a:t>
            </a:r>
            <a:r>
              <a:rPr sz="3200" spc="-200" dirty="0">
                <a:latin typeface="Times New Roman"/>
                <a:cs typeface="Times New Roman"/>
              </a:rPr>
              <a:t> </a:t>
            </a:r>
            <a:r>
              <a:rPr sz="3200" spc="-40" dirty="0">
                <a:latin typeface="Times New Roman"/>
                <a:cs typeface="Times New Roman"/>
              </a:rPr>
              <a:t>line</a:t>
            </a:r>
            <a:r>
              <a:rPr sz="3200" spc="-16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is</a:t>
            </a:r>
            <a:r>
              <a:rPr sz="3200" spc="-20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drawn</a:t>
            </a:r>
            <a:r>
              <a:rPr sz="3200" spc="-165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connecting</a:t>
            </a:r>
            <a:r>
              <a:rPr sz="3200" spc="7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-110" dirty="0">
                <a:latin typeface="Times New Roman"/>
                <a:cs typeface="Times New Roman"/>
              </a:rPr>
              <a:t> </a:t>
            </a:r>
            <a:r>
              <a:rPr sz="3200" spc="-30" dirty="0">
                <a:latin typeface="Times New Roman"/>
                <a:cs typeface="Times New Roman"/>
              </a:rPr>
              <a:t>longest</a:t>
            </a:r>
            <a:r>
              <a:rPr sz="3200" spc="-5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spot</a:t>
            </a:r>
            <a:r>
              <a:rPr sz="3200" spc="-9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to</a:t>
            </a:r>
            <a:r>
              <a:rPr sz="3200" spc="-17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-12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next</a:t>
            </a:r>
            <a:r>
              <a:rPr sz="3200" spc="-15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longest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and</a:t>
            </a:r>
            <a:r>
              <a:rPr sz="3200" spc="65" dirty="0">
                <a:latin typeface="Times New Roman"/>
                <a:cs typeface="Times New Roman"/>
              </a:rPr>
              <a:t>  </a:t>
            </a:r>
            <a:r>
              <a:rPr sz="3200" spc="-50" dirty="0">
                <a:latin typeface="Times New Roman"/>
                <a:cs typeface="Times New Roman"/>
              </a:rPr>
              <a:t>o on.</a:t>
            </a:r>
            <a:r>
              <a:rPr sz="3200" spc="-15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These</a:t>
            </a:r>
            <a:r>
              <a:rPr sz="3200" spc="-20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lines</a:t>
            </a:r>
            <a:r>
              <a:rPr sz="3200" spc="-200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indicate</a:t>
            </a:r>
            <a:r>
              <a:rPr sz="3200" spc="-14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-155" dirty="0">
                <a:latin typeface="Times New Roman"/>
                <a:cs typeface="Times New Roman"/>
              </a:rPr>
              <a:t> </a:t>
            </a:r>
            <a:r>
              <a:rPr sz="3200" spc="-30" dirty="0">
                <a:latin typeface="Times New Roman"/>
                <a:cs typeface="Times New Roman"/>
              </a:rPr>
              <a:t>increasing</a:t>
            </a:r>
            <a:r>
              <a:rPr sz="3200" spc="-1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number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of</a:t>
            </a:r>
            <a:r>
              <a:rPr sz="3200" spc="40" dirty="0">
                <a:latin typeface="Times New Roman"/>
                <a:cs typeface="Times New Roman"/>
              </a:rPr>
              <a:t> </a:t>
            </a:r>
            <a:r>
              <a:rPr sz="3200" spc="-60" dirty="0">
                <a:latin typeface="Times New Roman"/>
                <a:cs typeface="Times New Roman"/>
              </a:rPr>
              <a:t>nucleotides</a:t>
            </a:r>
            <a:r>
              <a:rPr sz="3200" spc="-140" dirty="0">
                <a:latin typeface="Times New Roman"/>
                <a:cs typeface="Times New Roman"/>
              </a:rPr>
              <a:t> </a:t>
            </a:r>
            <a:r>
              <a:rPr sz="3200" spc="-55" dirty="0">
                <a:latin typeface="Times New Roman"/>
                <a:cs typeface="Times New Roman"/>
              </a:rPr>
              <a:t>removed </a:t>
            </a:r>
            <a:r>
              <a:rPr sz="3200" dirty="0">
                <a:latin typeface="Times New Roman"/>
                <a:cs typeface="Times New Roman"/>
              </a:rPr>
              <a:t>from</a:t>
            </a:r>
            <a:r>
              <a:rPr sz="3200" spc="-1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the</a:t>
            </a:r>
            <a:r>
              <a:rPr sz="3200" spc="-200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original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fragment.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3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853</Words>
  <Application>Microsoft Office PowerPoint</Application>
  <PresentationFormat>Custom</PresentationFormat>
  <Paragraphs>398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50" baseType="lpstr">
      <vt:lpstr>Arial</vt:lpstr>
      <vt:lpstr>Arial MT</vt:lpstr>
      <vt:lpstr>Calibri</vt:lpstr>
      <vt:lpstr>Cambria</vt:lpstr>
      <vt:lpstr>Comic Sans MS</vt:lpstr>
      <vt:lpstr>Consolas</vt:lpstr>
      <vt:lpstr>Courier New</vt:lpstr>
      <vt:lpstr>Times New Roman</vt:lpstr>
      <vt:lpstr>Office Theme</vt:lpstr>
      <vt:lpstr>PowerPoint Presentation</vt:lpstr>
      <vt:lpstr>PowerPoint Presentation</vt:lpstr>
      <vt:lpstr>Needo se</vt:lpstr>
      <vt:lpstr>PowerPoint Presentation</vt:lpstr>
      <vt:lpstr>PowerPoint Presentation</vt:lpstr>
      <vt:lpstr>PowerPoint Presentation</vt:lpstr>
      <vt:lpstr>PowerPoint Presentation</vt:lpstr>
      <vt:lpstr>D i ffe r ent sequ en cing pro ceDures</vt:lpstr>
      <vt:lpstr>PowerPoint Presentation</vt:lpstr>
      <vt:lpstr>Clin mical clenvo E tfU lh€d.“</vt:lpstr>
      <vt:lpstr>PowerPoint Presentation</vt:lpstr>
      <vt:lpstr>PowerPoint Presentation</vt:lpstr>
      <vt:lpstr>PowerPoint Presentation</vt:lpstr>
      <vt:lpstr>steps</vt:lpstr>
      <vt:lpstr>t e m p I a t e Dna (ssDna)</vt:lpstr>
      <vt:lpstr>PowerPoint Presentation</vt:lpstr>
      <vt:lpstr>PowerPoint Presentation</vt:lpstr>
      <vt:lpstr>Fragments generated due to dideoxy guanosinetriphosphate termination reaction, contain G at the 3 -end</vt:lpstr>
      <vt:lpstr>Fragments generated due to dideoxy adenosinetriphosphate termination reaction, contain A at the 3 -end</vt:lpstr>
      <vt:lpstr>A G T G</vt:lpstr>
      <vt:lpstr>Reverse complement:</vt:lpstr>
      <vt:lpstr>Advantages over chemical cleavage method</vt:lpstr>
      <vt:lpstr>Cycle sequencing</vt:lpstr>
      <vt:lpstr>Cycle sequencing</vt:lpstr>
      <vt:lpstr>High-throue*R•t sequencing</vt:lpstr>
      <vt:lpstr>Dye-terminator sequencing</vt:lpstr>
      <vt:lpstr>PowerPoint Presentation</vt:lpstr>
      <vt:lpstr>PowerPoint Presentation</vt:lpstr>
      <vt:lpstr>GAT C</vt:lpstr>
      <vt:lpstr>PowerPoint Presentation</vt:lpstr>
      <vt:lpstr>Capillary electrophoresis</vt:lpstr>
      <vt:lpstr>Automated DNA sequencer</vt:lpstr>
      <vt:lpstr>Reagent</vt:lpstr>
      <vt:lpstr>Pyrosequencing</vt:lpstr>
      <vt:lpstr>Pyrosequne-ing</vt:lpstr>
      <vt:lpstr>Sequencing</vt:lpstr>
      <vt:lpstr>Anchor</vt:lpstr>
      <vt:lpstr>Sequencing</vt:lpstr>
      <vt:lpstr>Next generation sequencing method»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2</cp:revision>
  <dcterms:created xsi:type="dcterms:W3CDTF">2024-09-12T15:08:45Z</dcterms:created>
  <dcterms:modified xsi:type="dcterms:W3CDTF">2024-09-12T15:12:24Z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2022-09-12T00:00:00Z</vt:filetime>
  </property>
  <property fmtid="{D5CDD505-2E9C-101B-9397-08002B2CF9AE}" pid="3" name="Producer">
    <vt:lpwstr>FPDF 1.84</vt:lpwstr>
  </property>
  <property fmtid="{D5CDD505-2E9C-101B-9397-08002B2CF9AE}" pid="4" name="LastSaved">
    <vt:filetime>2022-09-12T00:00:00Z</vt:filetime>
  </property>
</Properties>
</file>